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34" r:id="rId3"/>
    <p:sldId id="303" r:id="rId4"/>
    <p:sldId id="268" r:id="rId5"/>
    <p:sldId id="298" r:id="rId6"/>
    <p:sldId id="300" r:id="rId7"/>
    <p:sldId id="301" r:id="rId8"/>
    <p:sldId id="302" r:id="rId9"/>
    <p:sldId id="310" r:id="rId10"/>
    <p:sldId id="311" r:id="rId11"/>
    <p:sldId id="312" r:id="rId12"/>
    <p:sldId id="313" r:id="rId13"/>
    <p:sldId id="304" r:id="rId14"/>
    <p:sldId id="314" r:id="rId15"/>
    <p:sldId id="316" r:id="rId16"/>
    <p:sldId id="317" r:id="rId17"/>
    <p:sldId id="305" r:id="rId18"/>
    <p:sldId id="319" r:id="rId19"/>
    <p:sldId id="320" r:id="rId20"/>
    <p:sldId id="321" r:id="rId21"/>
    <p:sldId id="306" r:id="rId22"/>
    <p:sldId id="323" r:id="rId23"/>
    <p:sldId id="324" r:id="rId24"/>
    <p:sldId id="322" r:id="rId25"/>
    <p:sldId id="326" r:id="rId26"/>
    <p:sldId id="328" r:id="rId27"/>
    <p:sldId id="329" r:id="rId28"/>
    <p:sldId id="307" r:id="rId29"/>
    <p:sldId id="330" r:id="rId30"/>
    <p:sldId id="308" r:id="rId31"/>
    <p:sldId id="331" r:id="rId32"/>
    <p:sldId id="332" r:id="rId33"/>
    <p:sldId id="309" r:id="rId34"/>
    <p:sldId id="333" r:id="rId35"/>
    <p:sldId id="284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D28E-7638-40DD-9951-FAEDC6EFEA2A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9DA9-0410-448A-94DB-B461A2D75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01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51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79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72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93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36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624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207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20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25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68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87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68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800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311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015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664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933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189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45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5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02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8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87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923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88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58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55FC3-9FFB-2737-2265-36380140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A36428-E027-8E71-850E-BC14AB3D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0D896-F08D-EC1D-FEB0-D0C1E1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D009D-F865-50FD-2298-EE4839C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9D727-5981-9C08-0EDE-3DCDF1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B5D68-E2E8-C79B-D3B7-6EF399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0C3B4-D2FA-8D2A-2C03-B68AE0B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CE1C0-D80A-0A91-F569-18CE589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A7AF-45D9-EA67-0E36-712900B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A3CA3-1B03-3A26-0A09-E54B5AF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FA321-D510-37FB-E173-277D251E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2D3F7-B487-D7EC-D42B-560AD1AB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41A97A-961A-1776-6FB5-F28D4DB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A535E-2F7D-D951-B3CB-F80BAF94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B1B00-0FC0-FE71-4724-92962F1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9A30C-C653-DADE-FDF1-91FAFE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87D7-299E-5A91-33B8-BB20FE3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EEC6B-03CF-1014-CF56-FB54F8D9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52DB0-238F-BC88-7DDD-CA29F00B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5E4AB1-055F-7FCA-E970-E57E0A8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921EE-DF5A-02D6-2FE5-F57C09B4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3BCC8-C7E9-A3D2-4677-529B75F2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64EFD5-256F-057F-1F42-F924E1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EC38-0C53-8BBF-4575-6B4A84D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B1C38-D1AF-B973-326C-47226A6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036D-E877-92DE-89C4-012FEE8A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28F0E-61A1-3B83-D2F6-18844B6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42747-E2DD-40FE-2E18-F084C84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D5167-5CEB-EB0C-D37E-FD38F9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4BE37-BDDE-D41B-F73A-B989FB5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32A1-4521-ACC4-CC28-9FAB54E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C850-FBA6-088F-71E3-5B48A79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77F38-EFA8-7F95-6F6A-2C6282D5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B0B1C5-F1C5-75B8-50E6-EB5B3AEC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6EC87-6938-2224-14F9-CD280DFF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75601-16B6-47F2-1673-D22A512C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C9CE3E-E503-A54A-75D5-E2CAD4F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A654B-9D1E-7CE7-7896-B4661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40C777-4904-E63E-50F7-C62B43F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ECE60-4CD3-B077-C0E5-B24BE3B0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F8781E-4E79-AD19-957A-F6BC9A5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EF06A-DD32-EE6D-0419-2E92C10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99C60-BF0D-FACC-6FC9-3BF17DAE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895FF5-D55D-293B-943A-8D6FF34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1EB779-3AEF-E434-FECC-26111E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BA1D-6619-8004-925F-CB58B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966BF-87BA-3EAC-9882-EA14FC4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EB0AB-BA53-48A0-EC90-5F675A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2EEE0-FACD-079A-5710-1CB0925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DA11C2-A08B-82DA-6940-92F88C1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77F489-1239-4B48-B50A-AC02493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3A637-C969-ED65-BBDC-AC3BD3B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2206-6F14-5612-A9CB-C22E9F2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F6A214-430D-9FBD-C814-6862CABC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15100-E334-9940-7B9D-828892C0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BCB05-31A8-E199-8F1E-FBE5961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14C5B-54E9-CA60-852E-7F68A38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E6EEA-CF2F-3160-837F-83D640B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4A1408-AFAA-532C-39EC-875DD6D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A84D5-2EE5-7CB9-6C2C-5A3B82D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0C1D1-D0E6-981B-066E-6D5F7335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2708-59DE-4D08-9295-20056C9D5A6B}" type="datetimeFigureOut">
              <a:rPr lang="it-IT" smtClean="0"/>
              <a:t>11/06/2022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DE109A-7AE2-D245-1BBE-FD9C8402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035EE-051D-115E-CCDB-FBB66B6F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uejs/vue/actions/workflows/ci.yml" TargetMode="External"/><Relationship Id="rId4" Type="http://schemas.openxmlformats.org/officeDocument/2006/relationships/hyperlink" Target="https://github.com/vuejs/vue/actions/workflows/release-tag.y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jasmine.github.io/" TargetMode="External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vitest.dev/" TargetMode="External"/><Relationship Id="rId4" Type="http://schemas.openxmlformats.org/officeDocument/2006/relationships/hyperlink" Target="https://karma-runner.github.io/latest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mentio/nightmar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microsoft.com/office/2007/relationships/hdphoto" Target="../media/hdphoto4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microsoft.com/office/2007/relationships/hdphoto" Target="../media/hdphoto3.wdp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er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26AF85FE-AABD-4811-A691-0F87FF26BCA2}"/>
              </a:ext>
            </a:extLst>
          </p:cNvPr>
          <p:cNvSpPr/>
          <p:nvPr/>
        </p:nvSpPr>
        <p:spPr>
          <a:xfrm>
            <a:off x="8764622" y="0"/>
            <a:ext cx="342737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250830" y="3385180"/>
            <a:ext cx="2743200" cy="3037742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Chen Xida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1217780</a:t>
            </a:r>
          </a:p>
          <a:p>
            <a:pPr algn="l"/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Stojkovic Danilo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1222399 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EC03F6E0-8BED-4913-8320-51F3B51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6D24D8F-EDDE-41BC-BB9D-EC5010E6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fld>
            <a:r>
              <a: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63970E9-178C-24AF-B2CC-2CFF9776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51" y="2021054"/>
            <a:ext cx="5631782" cy="28158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EA37DB-AFAA-56F3-1682-C55B23892DC0}"/>
              </a:ext>
            </a:extLst>
          </p:cNvPr>
          <p:cNvSpPr txBox="1"/>
          <p:nvPr/>
        </p:nvSpPr>
        <p:spPr>
          <a:xfrm>
            <a:off x="1429042" y="4904051"/>
            <a:ext cx="685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Poppins Medium"/>
                <a:cs typeface="Poppins Medium"/>
              </a:rPr>
              <a:t>Github</a:t>
            </a:r>
            <a:r>
              <a:rPr lang="it-IT" sz="2400" dirty="0">
                <a:latin typeface="Poppins Medium"/>
                <a:cs typeface="Poppins Medium"/>
              </a:rPr>
              <a:t> repository: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/>
                <a:cs typeface="Poppins Medium"/>
              </a:rPr>
              <a:t>https://github.com/vuejs/vue</a:t>
            </a:r>
            <a:br>
              <a:rPr lang="en-US" sz="24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2400" dirty="0"/>
          </a:p>
        </p:txBody>
      </p:sp>
      <p:pic>
        <p:nvPicPr>
          <p:cNvPr id="24" name="Elemento grafico 23" descr="Sala riunioni con riempimento a tinta unita">
            <a:extLst>
              <a:ext uri="{FF2B5EF4-FFF2-40B4-BE49-F238E27FC236}">
                <a16:creationId xmlns:a16="http://schemas.microsoft.com/office/drawing/2014/main" id="{D966EF36-9A06-E6B6-B3F0-A6BED6ED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456" y="1017825"/>
            <a:ext cx="2068801" cy="2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release sono gestite direttamente dagli sponsor principali del progetto.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versioni sono contrassegnate dai tags ed inoltre le modifiche sono descritte dettagliatamente in: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/blob/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fr-FR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vue/blob/main/CHANGELOG.md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Fino ad ora sono state create  214 release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latest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version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della repo è 2.6.14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10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402766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rilasci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FF0637-FBAD-FF86-BDEF-B76E412E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9" y="4022049"/>
            <a:ext cx="2740243" cy="17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11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37358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F6A0BBA-B7D9-2B93-B9BF-9BE1A3E1A856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contribuire al progetto è sufficiente seguire la guida descritta nel file vue/.github/CONTRIBUITING.md ed è suddiviso in: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Reporting Guidelines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Guidelines (regole da seguire, ad es: fornire test case se si aggiungono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Development Setup (uso del prodotto)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Project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Structure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(suddivisione file in un progetto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8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12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393038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E75A5B-DDA2-60B9-7809-46928BDA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" y="1535308"/>
            <a:ext cx="10705980" cy="37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150678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VERSION CONTROL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13</a:t>
            </a:fld>
            <a:r>
              <a: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7" name="Elemento grafico 6" descr="Connesso con riempimento a tinta unita">
            <a:extLst>
              <a:ext uri="{FF2B5EF4-FFF2-40B4-BE49-F238E27FC236}">
                <a16:creationId xmlns:a16="http://schemas.microsoft.com/office/drawing/2014/main" id="{2A11401D-EF80-140C-8CF1-14A508D0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01795">
            <a:off x="10040157" y="184056"/>
            <a:ext cx="1522254" cy="1522254"/>
          </a:xfrm>
          <a:prstGeom prst="rect">
            <a:avLst/>
          </a:prstGeom>
        </p:spPr>
      </p:pic>
      <p:pic>
        <p:nvPicPr>
          <p:cNvPr id="16" name="Immagine 1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39C8295-3373-CED6-BA0B-AA61001A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788" y="3464108"/>
            <a:ext cx="2048424" cy="85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14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305489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Git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2A66EE2-0006-626A-ADEF-D44ECC0503E3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E’ stato usato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 progetto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 ha queste caratteristiche: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Fornisce la possibilità di creare diversi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branch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(rami) a seconda delle necessità del progetto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features,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release, etc..)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un DVCS, quindi permette storicizzazione e condivisione in due momenti separati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 collegato con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IssueTrackingSystem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GitHub attraverso i messaggi scritti nel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commit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ad esempio con «Close #numeroIssue» è possibile spostare le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 stato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Done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nella Board del progetto.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Link download: </a:t>
            </a:r>
            <a:r>
              <a:rPr lang="it-IT" sz="2400" u="sng" dirty="0">
                <a:solidFill>
                  <a:schemeClr val="accent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https://git-scm.com/downloads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1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15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37358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Workflow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397437" y="1253331"/>
            <a:ext cx="821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Si suppone che un workflow basato su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gitflow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possa essere adatto a questo progetto, ossia riportare sul ramo di </a:t>
            </a:r>
            <a:r>
              <a:rPr lang="it-IT" sz="24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ogni qualvolta che una feature viene completata nel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feature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Quindi una volta che si decide il rilascio della versione, si passa al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per modifiche minori ed infine rilasciare in produzione nel ramo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master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Così come è descritto anche nelle linee guida del progetto è bene NON sottoscrivere PR al ramo master.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inoltre necessario superare i test in locale con «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test» prima di fare la PR, dato che fallirebbe la build automatica di GitHub Actions.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F846EED-190E-2B0F-9016-6C5BF573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7" b="-12058"/>
          <a:stretch/>
        </p:blipFill>
        <p:spPr>
          <a:xfrm rot="16200000">
            <a:off x="7945221" y="2261329"/>
            <a:ext cx="5411510" cy="31436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3680B44-EFAA-582B-B6FE-D2E4BC1B1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95"/>
          <a:stretch/>
        </p:blipFill>
        <p:spPr>
          <a:xfrm>
            <a:off x="1216740" y="5604669"/>
            <a:ext cx="6671825" cy="6086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FB34B36-3B9C-1FDA-D8C4-A47F5D673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6" t="22411" r="15234" b="67518"/>
          <a:stretch/>
        </p:blipFill>
        <p:spPr>
          <a:xfrm>
            <a:off x="8568354" y="1836215"/>
            <a:ext cx="600093" cy="60866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4F83D15-4B1A-F4AE-8F8E-506E682FCC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0" t="21092" r="56077" b="68369"/>
          <a:stretch/>
        </p:blipFill>
        <p:spPr>
          <a:xfrm>
            <a:off x="8457762" y="4020338"/>
            <a:ext cx="805558" cy="6435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B15EA95-0BCD-2B92-38BB-0C78A657A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4" t="21986" r="88467" b="68085"/>
          <a:stretch/>
        </p:blipFill>
        <p:spPr>
          <a:xfrm>
            <a:off x="8487511" y="5711462"/>
            <a:ext cx="680936" cy="68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16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422221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Steps per contribuire al progetto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Leggere le linee guida del progetto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ed aspettare la conferma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Forkare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Effettuare le modifiche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 feature)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Superare i test localmente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Creare una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Aspettare l’approvazione degli amministratori per il merge</a:t>
            </a:r>
          </a:p>
        </p:txBody>
      </p:sp>
      <p:pic>
        <p:nvPicPr>
          <p:cNvPr id="3" name="Elemento grafico 2" descr="Programmatore (maschile) con riempimento a tinta unita">
            <a:extLst>
              <a:ext uri="{FF2B5EF4-FFF2-40B4-BE49-F238E27FC236}">
                <a16:creationId xmlns:a16="http://schemas.microsoft.com/office/drawing/2014/main" id="{2523D90E-AE1D-D364-30AB-89BC5463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2127410"/>
            <a:ext cx="2053271" cy="20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092DC865-0423-E058-151E-1E4E22EC9EAB}"/>
              </a:ext>
            </a:extLst>
          </p:cNvPr>
          <p:cNvSpPr/>
          <p:nvPr/>
        </p:nvSpPr>
        <p:spPr>
          <a:xfrm>
            <a:off x="6520039" y="4517157"/>
            <a:ext cx="1232906" cy="4659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3072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4" y="1660853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INTEGRATION &amp;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BUILD AUTOMATION</a:t>
            </a:r>
            <a:br>
              <a:rPr lang="it-IT" sz="5300" b="1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17</a:t>
            </a:fld>
            <a:r>
              <a: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7" name="Elemento grafico 6" descr="Attrezzi da minatore con riempimento a tinta unita">
            <a:extLst>
              <a:ext uri="{FF2B5EF4-FFF2-40B4-BE49-F238E27FC236}">
                <a16:creationId xmlns:a16="http://schemas.microsoft.com/office/drawing/2014/main" id="{FBC479FB-373C-E7DE-AE51-00015B98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500609"/>
            <a:ext cx="1232906" cy="12329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F24CEE-FF4C-5235-8214-7E631CAC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31" y="3805386"/>
            <a:ext cx="3733333" cy="19100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5799E3-1F3C-6611-83B8-C1B76AD9E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10" y="3472285"/>
            <a:ext cx="2555710" cy="255571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F64D82-DB99-DDD1-1B37-3C6FBCCA5566}"/>
              </a:ext>
            </a:extLst>
          </p:cNvPr>
          <p:cNvSpPr txBox="1"/>
          <p:nvPr/>
        </p:nvSpPr>
        <p:spPr>
          <a:xfrm>
            <a:off x="6926610" y="4459902"/>
            <a:ext cx="1118164" cy="5232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>
                    <a:lumMod val="65000"/>
                  </a:schemeClr>
                </a:solidFill>
                <a:latin typeface="Gill Sans MT" panose="020B0502020104020203" pitchFamily="34" charset="0"/>
              </a:rPr>
              <a:t>pnpm</a:t>
            </a:r>
            <a:endParaRPr lang="it-IT" sz="2800" dirty="0">
              <a:solidFill>
                <a:schemeClr val="bg1">
                  <a:lumMod val="6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5F8495-8D63-30D1-1A72-E9D8391CB1F0}"/>
              </a:ext>
            </a:extLst>
          </p:cNvPr>
          <p:cNvSpPr txBox="1"/>
          <p:nvPr/>
        </p:nvSpPr>
        <p:spPr>
          <a:xfrm>
            <a:off x="2935169" y="5220214"/>
            <a:ext cx="2563522" cy="461665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Github</a:t>
            </a:r>
            <a:r>
              <a:rPr lang="it-IT" sz="24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47112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18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383311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Continuos</a:t>
            </a:r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integration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E627025-5628-A732-F09C-9FAD37D9036C}"/>
              </a:ext>
            </a:extLst>
          </p:cNvPr>
          <p:cNvSpPr txBox="1">
            <a:spLocks/>
          </p:cNvSpPr>
          <p:nvPr/>
        </p:nvSpPr>
        <p:spPr>
          <a:xfrm>
            <a:off x="570914" y="1359217"/>
            <a:ext cx="10515600" cy="4833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per 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Continuos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Integration è GitHub Actions: 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https://docs.github.com/en/actions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Github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Actions è uno strumento che permette di configurare la pipeline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integration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attraverso la configurazione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file.yml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creando un workflow componibile in base all’esigenza dell’organizzazione.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 genere sono configurati per automatizzare build, test e report.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Inoltre la peculiarità di questo strumento è la disposizione di Actions dal marketplace, che permettono di importare configurazioni anche molto complesse.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Nel progetto sono presenti due workflow principali: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https://github.com/vuejs/vue/actions/workflows/release-tag.yml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https://github.com/vuejs/vue/actions/workflows/ci.yml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19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529226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Release-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tag.yml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A9068A-5DFC-769C-C368-65669270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005013"/>
            <a:ext cx="9960044" cy="41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lipart, segnale&#10;&#10;Descrizione generata automaticamente">
            <a:extLst>
              <a:ext uri="{FF2B5EF4-FFF2-40B4-BE49-F238E27FC236}">
                <a16:creationId xmlns:a16="http://schemas.microsoft.com/office/drawing/2014/main" id="{3F378BF5-5DD1-202E-A859-4273A5AA5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02"/>
          <a:stretch/>
        </p:blipFill>
        <p:spPr>
          <a:xfrm>
            <a:off x="0" y="4987508"/>
            <a:ext cx="12192000" cy="1490437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98" y="1253331"/>
            <a:ext cx="6652098" cy="4351338"/>
          </a:xfrm>
        </p:spPr>
        <p:txBody>
          <a:bodyPr/>
          <a:lstStyle/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Vue.js è un framework per lo sviluppo di applicazioni web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Si basa sull’architettura Model-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View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-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ViewModel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Nasce dall’idea di offrire un ambiente più leggero di quello offerto da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angularJS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Prima versione: febbraio 2014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Versione attuale: 3.2.24</a:t>
            </a:r>
            <a:endParaRPr lang="it-IT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305489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Breve descrizione</a:t>
            </a:r>
          </a:p>
        </p:txBody>
      </p:sp>
      <p:pic>
        <p:nvPicPr>
          <p:cNvPr id="3" name="Immagine 2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EF96E63-5499-1068-2049-582E2761DD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7" t="17666" r="13813" b="4531"/>
          <a:stretch/>
        </p:blipFill>
        <p:spPr>
          <a:xfrm>
            <a:off x="8608987" y="1954597"/>
            <a:ext cx="2412460" cy="1440359"/>
          </a:xfrm>
          <a:prstGeom prst="rect">
            <a:avLst/>
          </a:prstGeom>
        </p:spPr>
      </p:pic>
      <p:pic>
        <p:nvPicPr>
          <p:cNvPr id="1026" name="Picture 2" descr="Monitor icon. one of set web icon manifesti da muro • poster tela, vettore,  sottile | myloview.it">
            <a:extLst>
              <a:ext uri="{FF2B5EF4-FFF2-40B4-BE49-F238E27FC236}">
                <a16:creationId xmlns:a16="http://schemas.microsoft.com/office/drawing/2014/main" id="{A3308E18-BFE2-86E0-4275-22479057A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2143" y1="70143" x2="52143" y2="7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246" t="27369" r="20170" b="1"/>
          <a:stretch/>
        </p:blipFill>
        <p:spPr bwMode="auto">
          <a:xfrm>
            <a:off x="8472791" y="1809350"/>
            <a:ext cx="2636196" cy="31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5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20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441677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18A934-E500-0C59-94EB-A5538034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127764"/>
            <a:ext cx="7772400" cy="374352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5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TESTING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21</a:t>
            </a:fld>
            <a:r>
              <a: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5" name="Elemento grafico 4" descr="Insetto sotto lente d'ingrandimento con riempimento a tinta unita">
            <a:extLst>
              <a:ext uri="{FF2B5EF4-FFF2-40B4-BE49-F238E27FC236}">
                <a16:creationId xmlns:a16="http://schemas.microsoft.com/office/drawing/2014/main" id="{5E086628-DDE8-2B81-FB29-95D47055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82200" y="500609"/>
            <a:ext cx="1535723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22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431949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8FA623-F1AB-90BF-FE24-8A765E15358E}"/>
              </a:ext>
            </a:extLst>
          </p:cNvPr>
          <p:cNvSpPr txBox="1"/>
          <p:nvPr/>
        </p:nvSpPr>
        <p:spPr>
          <a:xfrm>
            <a:off x="466928" y="1303506"/>
            <a:ext cx="11740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il testing, il progetto utilizza le librerie: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Jasmine, Karma 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Vitest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https://jasmine.github.io/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https://karma-runner.github.io/latest/index.html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https://vitest.dev/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Sono tutti contenuti nell’apposita cartella </a:t>
            </a:r>
            <a:r>
              <a:rPr lang="it-IT" sz="2800" b="1" dirty="0">
                <a:latin typeface="Miriam Fixed" panose="020B0604020202020204" pitchFamily="49" charset="-79"/>
                <a:cs typeface="Miriam Fixed" panose="020B0604020202020204" pitchFamily="49" charset="-79"/>
              </a:rPr>
              <a:t>/test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Vengono eseguiti dalla build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automation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nei momenti 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  di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push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o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pull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request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7147C4-E93A-EFEC-0CE7-BE9C6AD74255}"/>
              </a:ext>
            </a:extLst>
          </p:cNvPr>
          <p:cNvSpPr txBox="1"/>
          <p:nvPr/>
        </p:nvSpPr>
        <p:spPr>
          <a:xfrm>
            <a:off x="9552080" y="1397127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test/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7D182DC-1FC8-B814-F02C-879DBB26A13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863296" y="1766459"/>
            <a:ext cx="3005" cy="11254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CD1E8EB-045D-B9BA-145A-ECF55F6542C4}"/>
              </a:ext>
            </a:extLst>
          </p:cNvPr>
          <p:cNvCxnSpPr>
            <a:cxnSpLocks/>
          </p:cNvCxnSpPr>
          <p:nvPr/>
        </p:nvCxnSpPr>
        <p:spPr>
          <a:xfrm>
            <a:off x="9880233" y="1970523"/>
            <a:ext cx="5446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06E2B17-1592-657A-7EBF-39323E294DE7}"/>
              </a:ext>
            </a:extLst>
          </p:cNvPr>
          <p:cNvCxnSpPr>
            <a:cxnSpLocks/>
          </p:cNvCxnSpPr>
          <p:nvPr/>
        </p:nvCxnSpPr>
        <p:spPr>
          <a:xfrm>
            <a:off x="9852654" y="2230407"/>
            <a:ext cx="4063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F2A67A3-1F74-0958-E1D8-CFF534F07C07}"/>
              </a:ext>
            </a:extLst>
          </p:cNvPr>
          <p:cNvCxnSpPr>
            <a:cxnSpLocks/>
          </p:cNvCxnSpPr>
          <p:nvPr/>
        </p:nvCxnSpPr>
        <p:spPr>
          <a:xfrm>
            <a:off x="9880233" y="2479147"/>
            <a:ext cx="2196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C91ED33-7A5E-AF64-D4F2-83F97115363A}"/>
              </a:ext>
            </a:extLst>
          </p:cNvPr>
          <p:cNvCxnSpPr>
            <a:cxnSpLocks/>
          </p:cNvCxnSpPr>
          <p:nvPr/>
        </p:nvCxnSpPr>
        <p:spPr>
          <a:xfrm>
            <a:off x="9859410" y="2727888"/>
            <a:ext cx="142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337FD7E-19FC-E290-1A4A-EBC232AB2BB9}"/>
              </a:ext>
            </a:extLst>
          </p:cNvPr>
          <p:cNvSpPr txBox="1"/>
          <p:nvPr/>
        </p:nvSpPr>
        <p:spPr>
          <a:xfrm>
            <a:off x="10405929" y="174581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e2e/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5EBA5B-82A8-DA2E-FF59-48C55519A74F}"/>
              </a:ext>
            </a:extLst>
          </p:cNvPr>
          <p:cNvSpPr txBox="1"/>
          <p:nvPr/>
        </p:nvSpPr>
        <p:spPr>
          <a:xfrm>
            <a:off x="10258975" y="2034042"/>
            <a:ext cx="96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helpers</a:t>
            </a:r>
            <a:r>
              <a:rPr lang="it-IT" dirty="0"/>
              <a:t>/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B0021CB-5B37-396B-972B-80E6411B3AD3}"/>
              </a:ext>
            </a:extLst>
          </p:cNvPr>
          <p:cNvSpPr txBox="1"/>
          <p:nvPr/>
        </p:nvSpPr>
        <p:spPr>
          <a:xfrm>
            <a:off x="10063956" y="2271542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transition</a:t>
            </a:r>
            <a:r>
              <a:rPr lang="it-IT" dirty="0"/>
              <a:t>/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3E13866-01A2-CE76-AE3E-8D65A7C5CDF4}"/>
              </a:ext>
            </a:extLst>
          </p:cNvPr>
          <p:cNvSpPr txBox="1"/>
          <p:nvPr/>
        </p:nvSpPr>
        <p:spPr>
          <a:xfrm>
            <a:off x="9935008" y="254228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unit</a:t>
            </a:r>
            <a:r>
              <a:rPr lang="it-IT" dirty="0"/>
              <a:t>/</a:t>
            </a:r>
          </a:p>
        </p:txBody>
      </p:sp>
      <p:pic>
        <p:nvPicPr>
          <p:cNvPr id="1026" name="Picture 2" descr="Jasmine (JavaScript testing framework) - Wikipedia">
            <a:extLst>
              <a:ext uri="{FF2B5EF4-FFF2-40B4-BE49-F238E27FC236}">
                <a16:creationId xmlns:a16="http://schemas.microsoft.com/office/drawing/2014/main" id="{3753919C-FAEB-CDD3-7FDD-DD1E284A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5" y="4741613"/>
            <a:ext cx="1259361" cy="12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ster Karma test runs that work in VSTS with Chrome headless browser |  Volare Software">
            <a:extLst>
              <a:ext uri="{FF2B5EF4-FFF2-40B4-BE49-F238E27FC236}">
                <a16:creationId xmlns:a16="http://schemas.microsoft.com/office/drawing/2014/main" id="{0A5F3F3B-1032-2540-7E18-7B3A51356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3"/>
          <a:stretch/>
        </p:blipFill>
        <p:spPr bwMode="auto">
          <a:xfrm>
            <a:off x="9387339" y="4718396"/>
            <a:ext cx="1465170" cy="12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Immagine 1033">
            <a:extLst>
              <a:ext uri="{FF2B5EF4-FFF2-40B4-BE49-F238E27FC236}">
                <a16:creationId xmlns:a16="http://schemas.microsoft.com/office/drawing/2014/main" id="{33D37673-4212-DD4B-F32F-3BAB40616A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736" y="4570537"/>
            <a:ext cx="1486197" cy="15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8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A842114-09C4-1163-9EB1-26B61876A512}"/>
              </a:ext>
            </a:extLst>
          </p:cNvPr>
          <p:cNvSpPr/>
          <p:nvPr/>
        </p:nvSpPr>
        <p:spPr>
          <a:xfrm>
            <a:off x="705820" y="2910392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23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286034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statici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FB2B4F-8CA7-939A-88C9-9343E9326CC3}"/>
              </a:ext>
            </a:extLst>
          </p:cNvPr>
          <p:cNvSpPr txBox="1"/>
          <p:nvPr/>
        </p:nvSpPr>
        <p:spPr>
          <a:xfrm>
            <a:off x="466928" y="1303506"/>
            <a:ext cx="10972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test statici vengono eseguiti attraverso il comando </a:t>
            </a:r>
          </a:p>
          <a:p>
            <a:r>
              <a:rPr lang="it-IT" sz="28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   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pnpm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-check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regole sono contenute nell’apposito file 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36AC5E-7739-C0E0-A2CD-EBACA35E8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9" y="3246427"/>
            <a:ext cx="10767993" cy="40389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1764C5-2C7F-023A-68C7-A8F2C0354F8F}"/>
              </a:ext>
            </a:extLst>
          </p:cNvPr>
          <p:cNvSpPr txBox="1"/>
          <p:nvPr/>
        </p:nvSpPr>
        <p:spPr>
          <a:xfrm>
            <a:off x="708459" y="291039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package.json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B8669-3217-7F10-8D0F-79BEA17C6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1" y="4307969"/>
            <a:ext cx="10780360" cy="174513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20720C0-891C-25B5-5199-D1982D3F659A}"/>
              </a:ext>
            </a:extLst>
          </p:cNvPr>
          <p:cNvSpPr/>
          <p:nvPr/>
        </p:nvSpPr>
        <p:spPr>
          <a:xfrm>
            <a:off x="708459" y="3985263"/>
            <a:ext cx="10767993" cy="33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C0B5C74-DE65-AD02-8C09-BA55D01571ED}"/>
              </a:ext>
            </a:extLst>
          </p:cNvPr>
          <p:cNvSpPr txBox="1"/>
          <p:nvPr/>
        </p:nvSpPr>
        <p:spPr>
          <a:xfrm>
            <a:off x="720826" y="398526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tsconfig.json</a:t>
            </a:r>
            <a:endParaRPr lang="it-IT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389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24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344400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di unità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8"/>
            <a:ext cx="8682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Suddivisi nelle cartelle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\features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e </a:t>
            </a:r>
            <a:r>
              <a:rPr lang="it-IT" sz="2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\</a:t>
            </a:r>
            <a:r>
              <a:rPr lang="it-IT" sz="28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modules</a:t>
            </a:r>
            <a:endParaRPr lang="it-IT" sz="2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Seguono il pattern AAA (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Arrange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Assert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86C85A-FBD8-E413-A97D-4ABF177F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55" y="3083532"/>
            <a:ext cx="5791702" cy="1531753"/>
          </a:xfrm>
          <a:prstGeom prst="rect">
            <a:avLst/>
          </a:prstGeom>
        </p:spPr>
      </p:pic>
      <p:pic>
        <p:nvPicPr>
          <p:cNvPr id="2050" name="Picture 2" descr="What is Unit Testing? An Introduction to Unit Testing - TestLodge Blog">
            <a:extLst>
              <a:ext uri="{FF2B5EF4-FFF2-40B4-BE49-F238E27FC236}">
                <a16:creationId xmlns:a16="http://schemas.microsoft.com/office/drawing/2014/main" id="{9E374E79-900E-8085-7875-A975E51B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327" y="3504574"/>
            <a:ext cx="3112998" cy="163432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737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25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383311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Test End-to-End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640526"/>
            <a:ext cx="62451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 test e2e si trovano nell’omonima cartella test/e2e.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 test e2e cercano di simulare l’uso del prodotto vero e proprio.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Nonostante il costo maggiore di questa tipologia di test sono</a:t>
            </a: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anche quelli che forniscono il maggior valore aggiunto.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AE6519-83BD-D8AC-9416-404D2648B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3493" y="1516225"/>
            <a:ext cx="7173444" cy="46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51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26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276306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Smoke Test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679433"/>
            <a:ext cx="11490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Si ipotizza che uno strumento adatto agli smoke test di questo progetto potrebbe essere la libreria Nightmare.js.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In questo modo si possono testare le funzionalità di base del progetto a costi ridotti, riducendo significativamente anche il tempo di build, seguendo la filosofia del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Fail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-Fast.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  <a:hlinkClick r:id="rId3"/>
            </a:endParaRPr>
          </a:p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https://github.com/segmentio/nightmare</a:t>
            </a: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A57119-60F8-4D61-B062-97E3CE5E0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31" y="4618437"/>
            <a:ext cx="2170738" cy="66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09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27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266579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Copertura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486383" y="1582157"/>
            <a:ext cx="11415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attualmente ha una copertura che si aggira sul 97%, nonostante ciò non si può affermare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nè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l’esaustività di tali test,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nè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loro qualità.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è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Codecov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4765A9-ABBE-E3E1-E597-A4CE060A2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4185" y="2705541"/>
            <a:ext cx="1226071" cy="12260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F1F079A-30CB-3E06-C726-43C083A38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38" y="3395583"/>
            <a:ext cx="8793557" cy="296076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6D7719A-6317-E6AA-4B86-C1F857027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03" b="83784" l="5344" r="93130">
                        <a14:foregroundMark x1="8397" y1="35135" x2="25954" y2="75676"/>
                        <a14:foregroundMark x1="32824" y1="78378" x2="5344" y2="70270"/>
                        <a14:foregroundMark x1="5344" y1="70270" x2="9160" y2="32432"/>
                        <a14:foregroundMark x1="9160" y1="29730" x2="50382" y2="32432"/>
                        <a14:foregroundMark x1="50382" y1="32432" x2="78626" y2="27027"/>
                        <a14:foregroundMark x1="78626" y1="27027" x2="79389" y2="29730"/>
                        <a14:foregroundMark x1="29008" y1="67568" x2="58015" y2="64865"/>
                        <a14:foregroundMark x1="58015" y1="64865" x2="83969" y2="67568"/>
                        <a14:foregroundMark x1="83969" y1="67568" x2="91603" y2="24324"/>
                        <a14:foregroundMark x1="83969" y1="72973" x2="93130" y2="243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038">
            <a:off x="9997298" y="5140195"/>
            <a:ext cx="2062669" cy="582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4305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ARTIFACT REPOSITORY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28</a:t>
            </a:fld>
            <a:r>
              <a: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7" name="Elemento grafico 6" descr="Scatola con riempimento a tinta unita">
            <a:extLst>
              <a:ext uri="{FF2B5EF4-FFF2-40B4-BE49-F238E27FC236}">
                <a16:creationId xmlns:a16="http://schemas.microsoft.com/office/drawing/2014/main" id="{B1CD20B1-D24B-5B2E-CADD-348CF7FF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45973"/>
            <a:ext cx="1553942" cy="1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29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461132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AR-Strumento utilizzato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735083" y="1368877"/>
            <a:ext cx="4881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utilizza il gestore di pacchetti e dipendenze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www.npmjs.com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DE7F50-7A67-9A5C-7C0F-09A9BF43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45" y="3321993"/>
            <a:ext cx="4743855" cy="184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0,233 Cube Illustrations &amp; Clip Art - iStock">
            <a:extLst>
              <a:ext uri="{FF2B5EF4-FFF2-40B4-BE49-F238E27FC236}">
                <a16:creationId xmlns:a16="http://schemas.microsoft.com/office/drawing/2014/main" id="{7731BBA3-90B5-B1B5-7FDE-F9E633308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69" l="9967" r="89869">
                        <a14:foregroundMark x1="50490" y1="10131" x2="49837" y2="8333"/>
                      </a14:backgroundRemoval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258" y="1141845"/>
            <a:ext cx="5319298" cy="531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956BBD5-331D-AB6E-57E8-9F224D111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56" b="88889" l="5983" r="96581">
                        <a14:foregroundMark x1="35897" y1="72222" x2="14530" y2="69444"/>
                        <a14:foregroundMark x1="14530" y1="69444" x2="32479" y2="19444"/>
                        <a14:foregroundMark x1="32479" y1="19444" x2="41026" y2="22222"/>
                        <a14:foregroundMark x1="17949" y1="75000" x2="29060" y2="16667"/>
                        <a14:foregroundMark x1="29060" y1="16667" x2="29060" y2="16667"/>
                        <a14:foregroundMark x1="21368" y1="27778" x2="8547" y2="27778"/>
                        <a14:foregroundMark x1="17094" y1="72222" x2="5983" y2="30556"/>
                        <a14:foregroundMark x1="8547" y1="77778" x2="23077" y2="77778"/>
                        <a14:foregroundMark x1="90406" y1="35862" x2="91453" y2="27778"/>
                        <a14:foregroundMark x1="85025" y1="77395" x2="86967" y2="62406"/>
                        <a14:foregroundMark x1="96399" y1="33706" x2="96581" y2="30556"/>
                        <a14:foregroundMark x1="94017" y1="75000" x2="94908" y2="59550"/>
                        <a14:backgroundMark x1="97436" y1="33333" x2="98291" y2="58333"/>
                        <a14:backgroundMark x1="72650" y1="94444" x2="69231" y2="88889"/>
                        <a14:backgroundMark x1="74359" y1="88889" x2="80342" y2="8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77" y="5408138"/>
            <a:ext cx="2295277" cy="7062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86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01" y="171243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ISSUE TRACKING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SYSTEM: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</a:t>
            </a:fld>
            <a:r>
              <a: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5" name="Elemento grafico 4" descr="Strada con due vie con un sentiero con riempimento a tinta unita">
            <a:extLst>
              <a:ext uri="{FF2B5EF4-FFF2-40B4-BE49-F238E27FC236}">
                <a16:creationId xmlns:a16="http://schemas.microsoft.com/office/drawing/2014/main" id="{83302C6D-8160-0A2F-BFE3-1CE49310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7732" y="500609"/>
            <a:ext cx="1336068" cy="1336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3ED38C-4610-3A5A-F3EB-9D7E1F2C3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73" y="3264012"/>
            <a:ext cx="3934655" cy="2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DELIVERY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30</a:t>
            </a:fld>
            <a:r>
              <a: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7" name="Elemento grafico 6" descr="Consegna con riempimento a tinta unita">
            <a:extLst>
              <a:ext uri="{FF2B5EF4-FFF2-40B4-BE49-F238E27FC236}">
                <a16:creationId xmlns:a16="http://schemas.microsoft.com/office/drawing/2014/main" id="{B0022F48-8E3C-0B01-9B7E-709C6BAC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238470"/>
            <a:ext cx="175846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7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305489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CD-Strumento utilizzato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735081" y="1925905"/>
            <a:ext cx="67732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Il progetto utilizza la piattaforma di distribuzione continua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CircleCI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(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circleci.com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pipeline CD di Vue.js si può trovare al link: 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app.circleci.com/pipelines/github/vuejs/vue?branch=</a:t>
            </a:r>
            <a:r>
              <a:rPr lang="it-IT" sz="2800" u="sng" dirty="0" err="1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endParaRPr lang="it-IT" sz="2800" u="sng" dirty="0">
              <a:solidFill>
                <a:schemeClr val="accent1">
                  <a:lumMod val="50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2050" name="Picture 2" descr="CircleCI - Wikipedia">
            <a:extLst>
              <a:ext uri="{FF2B5EF4-FFF2-40B4-BE49-F238E27FC236}">
                <a16:creationId xmlns:a16="http://schemas.microsoft.com/office/drawing/2014/main" id="{F665BB6B-51B4-2AC3-3CF2-73A9AB67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584" y="1312633"/>
            <a:ext cx="2012828" cy="203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zione al Continuous delivery - iProg">
            <a:extLst>
              <a:ext uri="{FF2B5EF4-FFF2-40B4-BE49-F238E27FC236}">
                <a16:creationId xmlns:a16="http://schemas.microsoft.com/office/drawing/2014/main" id="{8DF413FB-0F0F-70AA-A089-10BA48C01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787" y="3355011"/>
            <a:ext cx="2594042" cy="259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96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32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 descr="Regression Testing Guide: Definition, Process, Tools, Test Cases">
            <a:extLst>
              <a:ext uri="{FF2B5EF4-FFF2-40B4-BE49-F238E27FC236}">
                <a16:creationId xmlns:a16="http://schemas.microsoft.com/office/drawing/2014/main" id="{400AF077-A36B-CEA3-B397-7122A593A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8"/>
          <a:stretch/>
        </p:blipFill>
        <p:spPr bwMode="auto">
          <a:xfrm>
            <a:off x="7838036" y="1725040"/>
            <a:ext cx="3119012" cy="282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A23FDF35-A7D5-3A9C-5DE8-FC43DBA885EC}"/>
              </a:ext>
            </a:extLst>
          </p:cNvPr>
          <p:cNvSpPr/>
          <p:nvPr/>
        </p:nvSpPr>
        <p:spPr>
          <a:xfrm>
            <a:off x="2518143" y="970121"/>
            <a:ext cx="9673857" cy="103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70D8EC0-1714-CB85-B106-D1B2439C9423}"/>
              </a:ext>
            </a:extLst>
          </p:cNvPr>
          <p:cNvSpPr/>
          <p:nvPr/>
        </p:nvSpPr>
        <p:spPr>
          <a:xfrm rot="5190609">
            <a:off x="9151170" y="3051410"/>
            <a:ext cx="4371965" cy="1034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F7FBD3-054F-3D0B-7BDA-57967C9CB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2" y="4530495"/>
            <a:ext cx="10815188" cy="11780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684862" y="1656423"/>
            <a:ext cx="6366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oppins" panose="00000800000000000000" pitchFamily="2" charset="0"/>
                <a:cs typeface="Poppins" panose="00000800000000000000" pitchFamily="2" charset="0"/>
              </a:rPr>
              <a:t>weekly_regression_test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   utilizzato per eseguire i test di regressione settimanalmente;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oppins" panose="00000800000000000000" pitchFamily="2" charset="0"/>
                <a:cs typeface="Poppins" panose="00000800000000000000" pitchFamily="2" charset="0"/>
              </a:rPr>
              <a:t>install</a:t>
            </a:r>
            <a:r>
              <a:rPr lang="it-IT" sz="2800" dirty="0">
                <a:latin typeface="Poppins" panose="00000800000000000000" pitchFamily="2" charset="0"/>
                <a:cs typeface="Poppins" panose="00000800000000000000" pitchFamily="2" charset="0"/>
              </a:rPr>
              <a:t>-and-</a:t>
            </a:r>
            <a:r>
              <a:rPr lang="it-IT" sz="2800" dirty="0" err="1">
                <a:latin typeface="Poppins" panose="00000800000000000000" pitchFamily="2" charset="0"/>
                <a:cs typeface="Poppins" panose="00000800000000000000" pitchFamily="2" charset="0"/>
              </a:rPr>
              <a:t>parallel</a:t>
            </a:r>
            <a:r>
              <a:rPr lang="it-IT" sz="2800" dirty="0">
                <a:latin typeface="Poppins" panose="00000800000000000000" pitchFamily="2" charset="0"/>
                <a:cs typeface="Poppins" panose="00000800000000000000" pitchFamily="2" charset="0"/>
              </a:rPr>
              <a:t>-test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: esecuzione dei test in parallelo.</a:t>
            </a:r>
          </a:p>
          <a:p>
            <a:endParaRPr lang="it-IT" sz="2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-1" y="0"/>
            <a:ext cx="12324945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CD-Pipelines</a:t>
            </a:r>
          </a:p>
        </p:txBody>
      </p:sp>
    </p:spTree>
    <p:extLst>
      <p:ext uri="{BB962C8B-B14F-4D97-AF65-F5344CB8AC3E}">
        <p14:creationId xmlns:p14="http://schemas.microsoft.com/office/powerpoint/2010/main" val="3055642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CONFIGURATION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MANAGEMENT TOOLS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33</a:t>
            </a:fld>
            <a:r>
              <a: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8" name="Elemento grafico 7" descr="Gerarchia con riempimento a tinta unita">
            <a:extLst>
              <a:ext uri="{FF2B5EF4-FFF2-40B4-BE49-F238E27FC236}">
                <a16:creationId xmlns:a16="http://schemas.microsoft.com/office/drawing/2014/main" id="{BE1A5518-9A85-4B30-D43F-AD3F2CE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603" y="261456"/>
            <a:ext cx="1638831" cy="16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1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34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276306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Poppins"/>
                <a:cs typeface="Poppins"/>
              </a:rPr>
              <a:t>CM-Strumento utilizzato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7CDDB9E-ADE5-C99D-F37A-B5643C4976DA}"/>
              </a:ext>
            </a:extLst>
          </p:cNvPr>
          <p:cNvSpPr txBox="1"/>
          <p:nvPr/>
        </p:nvSpPr>
        <p:spPr>
          <a:xfrm>
            <a:off x="663443" y="2235701"/>
            <a:ext cx="678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Un 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Configuration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Management Tool che potrebbe essere applicato a questo progetto è Docker (</a:t>
            </a:r>
            <a:r>
              <a:rPr lang="it-IT" sz="2800" u="sng" dirty="0">
                <a:solidFill>
                  <a:schemeClr val="accent1">
                    <a:lumMod val="50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www.docker.com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Infrastracture</a:t>
            </a: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 Update Pattern: IMMUTABLE</a:t>
            </a:r>
          </a:p>
        </p:txBody>
      </p:sp>
      <p:pic>
        <p:nvPicPr>
          <p:cNvPr id="4098" name="Picture 2" descr="Docker: container per tutte le esigenze ‣ Seeweb">
            <a:extLst>
              <a:ext uri="{FF2B5EF4-FFF2-40B4-BE49-F238E27FC236}">
                <a16:creationId xmlns:a16="http://schemas.microsoft.com/office/drawing/2014/main" id="{401A989B-03EA-2B8F-B893-66BC15ED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962" y="2487904"/>
            <a:ext cx="2626284" cy="21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67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2103515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Grazie per l'attenzione</a:t>
            </a:r>
            <a:br>
              <a:rPr lang="it-IT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35</a:t>
            </a:fld>
            <a:r>
              <a: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</p:spTree>
    <p:extLst>
      <p:ext uri="{BB962C8B-B14F-4D97-AF65-F5344CB8AC3E}">
        <p14:creationId xmlns:p14="http://schemas.microsoft.com/office/powerpoint/2010/main" val="75367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si deve usare: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5EC3CA-A266-0594-7DBD-E728DB78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0"/>
            <a:ext cx="7292926" cy="3247695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509770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824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C90B2C-8687-BFC1-6594-15AFA089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9" y="1640382"/>
            <a:ext cx="7134264" cy="4351338"/>
          </a:xfr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5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367F64-EA27-ABEF-147D-2B2D52A904CF}"/>
              </a:ext>
            </a:extLst>
          </p:cNvPr>
          <p:cNvSpPr/>
          <p:nvPr/>
        </p:nvSpPr>
        <p:spPr>
          <a:xfrm>
            <a:off x="0" y="0"/>
            <a:ext cx="12431949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E3EEB2F2-F50E-1971-1624-B472F31C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3412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0E26DF-D468-4925-8EDF-7181366707BD}"/>
              </a:ext>
            </a:extLst>
          </p:cNvPr>
          <p:cNvSpPr/>
          <p:nvPr/>
        </p:nvSpPr>
        <p:spPr>
          <a:xfrm>
            <a:off x="0" y="0"/>
            <a:ext cx="12393038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8FD0CA-B6BA-4A51-836C-4F09E44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Labels</a:t>
            </a: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6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6B7C19-4B83-D154-EC89-61C03CD9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2" y="1305891"/>
            <a:ext cx="9927715" cy="48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7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3DD256C-563B-76BD-1527-15F6ECB9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00" y="1389889"/>
            <a:ext cx="9825111" cy="461146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5D43BB6-BE61-FDC4-798D-4AB081CBC8BA}"/>
              </a:ext>
            </a:extLst>
          </p:cNvPr>
          <p:cNvSpPr/>
          <p:nvPr/>
        </p:nvSpPr>
        <p:spPr>
          <a:xfrm>
            <a:off x="0" y="0"/>
            <a:ext cx="12295762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CC231C38-FFA1-B6E1-58DA-ECD87652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4430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8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0346A8-B9B7-62A4-E844-8F73091F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189"/>
            <a:ext cx="11046957" cy="42356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529226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606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5199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Nei report vengono specificati i seguenti campi: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Breve descrizione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Tipo di cambiamento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 rotture nel progetto? (se si fornire ulteriori informazioni)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soddisfa i seguenti requisiti (spuntare le opzioni soddisfatte es: (è richiesto sul ramo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v2.x, passa tutti i test,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etc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…)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 si aggiunge una nuova feature, motivare in modo convincente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Altre informazioni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MTSS – 2021/22</a:t>
            </a:r>
            <a:endParaRPr lang="de-DE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9</a:t>
            </a:fld>
            <a:r>
              <a:rPr lang="de-DE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/35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470860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Reportistica</a:t>
            </a:r>
          </a:p>
        </p:txBody>
      </p:sp>
    </p:spTree>
    <p:extLst>
      <p:ext uri="{BB962C8B-B14F-4D97-AF65-F5344CB8AC3E}">
        <p14:creationId xmlns:p14="http://schemas.microsoft.com/office/powerpoint/2010/main" val="4098395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1308</Words>
  <Application>Microsoft Office PowerPoint</Application>
  <PresentationFormat>Widescreen</PresentationFormat>
  <Paragraphs>293</Paragraphs>
  <Slides>35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Gill Sans MT</vt:lpstr>
      <vt:lpstr>Miriam Fixed</vt:lpstr>
      <vt:lpstr>Poppins</vt:lpstr>
      <vt:lpstr>Poppins Medium</vt:lpstr>
      <vt:lpstr>Tema di Office</vt:lpstr>
      <vt:lpstr>Presentazione standard di PowerPoint</vt:lpstr>
      <vt:lpstr>Breve descrizione</vt:lpstr>
      <vt:lpstr>  ISSUE TRACKING  SYSTEM:   </vt:lpstr>
      <vt:lpstr>Apertura issues</vt:lpstr>
      <vt:lpstr>Apertura issues</vt:lpstr>
      <vt:lpstr>Labels</vt:lpstr>
      <vt:lpstr>Milestones</vt:lpstr>
      <vt:lpstr>Board</vt:lpstr>
      <vt:lpstr>Reportistica</vt:lpstr>
      <vt:lpstr>Gestione rilasci</vt:lpstr>
      <vt:lpstr>Gestione contribuzioni</vt:lpstr>
      <vt:lpstr>Gestione contribuzioni</vt:lpstr>
      <vt:lpstr>  VERSION CONTROL SYSTEM   </vt:lpstr>
      <vt:lpstr>Git</vt:lpstr>
      <vt:lpstr>Workflow</vt:lpstr>
      <vt:lpstr>Steps per contribuire al progetto</vt:lpstr>
      <vt:lpstr> CONTINUOS INTEGRATION &amp; BUILD AUTOMATION   </vt:lpstr>
      <vt:lpstr>Continuos integration</vt:lpstr>
      <vt:lpstr>Build automation</vt:lpstr>
      <vt:lpstr>Build automation</vt:lpstr>
      <vt:lpstr> TESTING  </vt:lpstr>
      <vt:lpstr>Testing</vt:lpstr>
      <vt:lpstr>Test statici</vt:lpstr>
      <vt:lpstr>Test di unità</vt:lpstr>
      <vt:lpstr>Test End-to-End</vt:lpstr>
      <vt:lpstr>Smoke Test</vt:lpstr>
      <vt:lpstr>Copertura</vt:lpstr>
      <vt:lpstr> ARTIFACT REPOSITORY  </vt:lpstr>
      <vt:lpstr>AR-Strumento utilizzato</vt:lpstr>
      <vt:lpstr> CONTINUOS DELIVERY  </vt:lpstr>
      <vt:lpstr>CD-Strumento utilizzato</vt:lpstr>
      <vt:lpstr>CD-Pipelines</vt:lpstr>
      <vt:lpstr> CONFIGURATION  MANAGEMENT TOOLS  </vt:lpstr>
      <vt:lpstr>CM-Strumento utilizzato</vt:lpstr>
      <vt:lpstr>  Grazie per l'attenzione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Xida</dc:creator>
  <cp:lastModifiedBy>Stojkovic Danilo</cp:lastModifiedBy>
  <cp:revision>14</cp:revision>
  <dcterms:created xsi:type="dcterms:W3CDTF">2022-06-01T16:07:54Z</dcterms:created>
  <dcterms:modified xsi:type="dcterms:W3CDTF">2022-06-11T19:30:50Z</dcterms:modified>
</cp:coreProperties>
</file>