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303" r:id="rId3"/>
    <p:sldId id="268" r:id="rId4"/>
    <p:sldId id="298" r:id="rId5"/>
    <p:sldId id="300" r:id="rId6"/>
    <p:sldId id="301" r:id="rId7"/>
    <p:sldId id="302" r:id="rId8"/>
    <p:sldId id="310" r:id="rId9"/>
    <p:sldId id="311" r:id="rId10"/>
    <p:sldId id="312" r:id="rId11"/>
    <p:sldId id="313" r:id="rId12"/>
    <p:sldId id="304" r:id="rId13"/>
    <p:sldId id="314" r:id="rId14"/>
    <p:sldId id="316" r:id="rId15"/>
    <p:sldId id="317" r:id="rId16"/>
    <p:sldId id="305" r:id="rId17"/>
    <p:sldId id="319" r:id="rId18"/>
    <p:sldId id="320" r:id="rId19"/>
    <p:sldId id="321" r:id="rId20"/>
    <p:sldId id="306" r:id="rId21"/>
    <p:sldId id="323" r:id="rId22"/>
    <p:sldId id="324" r:id="rId23"/>
    <p:sldId id="322" r:id="rId24"/>
    <p:sldId id="326" r:id="rId25"/>
    <p:sldId id="328" r:id="rId26"/>
    <p:sldId id="329" r:id="rId27"/>
    <p:sldId id="307" r:id="rId28"/>
    <p:sldId id="308" r:id="rId29"/>
    <p:sldId id="309" r:id="rId30"/>
    <p:sldId id="284" r:id="rId3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2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7D28E-7638-40DD-9951-FAEDC6EFEA2A}" type="datetimeFigureOut">
              <a:rPr lang="it-IT" smtClean="0"/>
              <a:t>08/06/2022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E9DA9-0410-448A-94DB-B461A2D75F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2010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0368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0672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493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7367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46242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5207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52099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0251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2968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48718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6800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64522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33116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7015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2026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3289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9873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9923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9884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3589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9791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755FC3-9FFB-2737-2265-363801407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AA36428-E027-8E71-850E-BC14AB3DE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F0D896-F08D-EC1D-FEB0-D0C1E16A0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08/06/2022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9D009D-F865-50FD-2298-EE4839CBD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79D727-5981-9C08-0EDE-3DCDF18EA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154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9B5D68-E2E8-C79B-D3B7-6EF399885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BA0C3B4-D2FA-8D2A-2C03-B68AE0B8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8CE1C0-D80A-0A91-F569-18CE589D5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08/06/2022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7BA7AF-45D9-EA67-0E36-712900BB5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6A3CA3-1B03-3A26-0A09-E54B5AF4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408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FCFA321-D510-37FB-E173-277D251EC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082D3F7-B487-D7EC-D42B-560AD1ABA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41A97A-961A-1776-6FB5-F28D4DBF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08/06/2022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F5A535E-2F7D-D951-B3CB-F80BAF949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9B1B00-0FC0-FE71-4724-92962F1F1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4111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A9A30C-C653-DADE-FDF1-91FAFE754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F987D7-299E-5A91-33B8-BB20FE389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8EEC6B-03CF-1014-CF56-FB54F8D9E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08/06/2022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052DB0-238F-BC88-7DDD-CA29F00BD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5E4AB1-055F-7FCA-E970-E57E0A815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954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0921EE-DF5A-02D6-2FE5-F57C09B46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E3BCC8-C7E9-A3D2-4677-529B75F29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64EFD5-256F-057F-1F42-F924E1051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08/06/2022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FAEC38-0C53-8BBF-4575-6B4A84DF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FB1C38-D1AF-B973-326C-47226A6B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624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B4036D-E877-92DE-89C4-012FEE8AC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A28F0E-61A1-3B83-D2F6-18844B694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3E42747-E2DD-40FE-2E18-F084C84FB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0D5167-5CEB-EB0C-D37E-FD38F90F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08/06/2022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3D4BE37-BDDE-D41B-F73A-B989FB5CB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FE32A1-4521-ACC4-CC28-9FAB54E14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053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6AC850-FBA6-088F-71E3-5B48A7945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E77F38-EFA8-7F95-6F6A-2C6282D55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4B0B1C5-F1C5-75B8-50E6-EB5B3AECF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C96EC87-6938-2224-14F9-CD280DFFB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9075601-16B6-47F2-1673-D22A512C19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6C9CE3E-E503-A54A-75D5-E2CAD4F0D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08/06/2022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4AA654B-9D1E-7CE7-7896-B4661887E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040C777-4904-E63E-50F7-C62B43F4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1835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DECE60-4CD3-B077-C0E5-B24BE3B0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0F8781E-4E79-AD19-957A-F6BC9A52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08/06/2022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BEEF06A-DD32-EE6D-0419-2E92C105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4B99C60-BF0D-FACC-6FC9-3BF17DAE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948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4895FF5-D55D-293B-943A-8D6FF34EB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08/06/2022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31EB779-3AEF-E434-FECC-26111E6C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AA1BA1D-6619-8004-925F-CB58B4843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340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E966BF-87BA-3EAC-9882-EA14FC449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8EB0AB-BA53-48A0-EC90-5F675A1E3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372EEE0-FACD-079A-5710-1CB0925ED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5DA11C2-A08B-82DA-6940-92F88C17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08/06/2022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B77F489-1239-4B48-B50A-AC0249334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3C3A637-C969-ED65-BBDC-AC3BD3B1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961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BB2206-6F14-5612-A9CB-C22E9F24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5F6A214-430D-9FBD-C814-6862CABC2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9A15100-E334-9940-7B9D-828892C07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6BCB05-31A8-E199-8F1E-FBE59614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08/06/2022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E714C5B-54E9-CA60-852E-7F68A3897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F4E6EEA-CF2F-3160-837F-83D640B1E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1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A4A1408-AFAA-532C-39EC-875DD6DEC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A0A84D5-2EE5-7CB9-6C2C-5A3B82D6E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00C1D1-D0E6-981B-066E-6D5F73358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F2708-59DE-4D08-9295-20056C9D5A6B}" type="datetimeFigureOut">
              <a:rPr lang="it-IT" smtClean="0"/>
              <a:t>08/06/2022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DE109A-7AE2-D245-1BBE-FD9C8402D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B035EE-051D-115E-CCDB-FBB66B6FB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113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ew-issue.vuejs.org/?repo=vuejs/cor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action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vuejs/vue/actions/workflows/ci.yml" TargetMode="External"/><Relationship Id="rId4" Type="http://schemas.openxmlformats.org/officeDocument/2006/relationships/hyperlink" Target="https://github.com/vuejs/vue/actions/workflows/release-tag.y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hyperlink" Target="https://jasmine.github.io/" TargetMode="External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s://vitest.dev/" TargetMode="External"/><Relationship Id="rId4" Type="http://schemas.openxmlformats.org/officeDocument/2006/relationships/hyperlink" Target="https://karma-runner.github.io/latest/index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gmentio/nightmar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ew-issue.vuejs.org/?repo=vuejs/cor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26AF85FE-AABD-4811-A691-0F87FF26BCA2}"/>
              </a:ext>
            </a:extLst>
          </p:cNvPr>
          <p:cNvSpPr/>
          <p:nvPr/>
        </p:nvSpPr>
        <p:spPr>
          <a:xfrm>
            <a:off x="8764622" y="0"/>
            <a:ext cx="3427378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9250830" y="3385180"/>
            <a:ext cx="2743200" cy="3037742"/>
          </a:xfrm>
        </p:spPr>
        <p:txBody>
          <a:bodyPr vert="horz" lIns="91440" tIns="45720" rIns="91440" bIns="45720" numCol="1" rtlCol="0" anchor="t">
            <a:normAutofit/>
          </a:bodyPr>
          <a:lstStyle/>
          <a:p>
            <a:pPr algn="l"/>
            <a:r>
              <a:rPr lang="de-DE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Chen Xida</a:t>
            </a:r>
          </a:p>
          <a:p>
            <a:pPr algn="l"/>
            <a:r>
              <a:rPr lang="de-DE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1217780</a:t>
            </a:r>
          </a:p>
          <a:p>
            <a:pPr algn="l"/>
            <a:endParaRPr lang="de-DE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l"/>
            <a:r>
              <a:rPr lang="de-DE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Stojkovic Danilo</a:t>
            </a:r>
          </a:p>
          <a:p>
            <a:pPr algn="l"/>
            <a:r>
              <a:rPr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1222399 </a:t>
            </a:r>
            <a:endParaRPr lang="de-DE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EC03F6E0-8BED-4913-8320-51F3B519E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8" name="Segnaposto numero diapositiva 17">
            <a:extLst>
              <a:ext uri="{FF2B5EF4-FFF2-40B4-BE49-F238E27FC236}">
                <a16:creationId xmlns:a16="http://schemas.microsoft.com/office/drawing/2014/main" id="{C6D24D8F-EDDE-41BC-BB9D-EC5010E69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1</a:t>
            </a:fld>
            <a:r>
              <a:rPr lang="de-DE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63970E9-178C-24AF-B2CC-2CFF97766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651" y="2021054"/>
            <a:ext cx="5631782" cy="2815891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FEA37DB-AFAA-56F3-1682-C55B23892DC0}"/>
              </a:ext>
            </a:extLst>
          </p:cNvPr>
          <p:cNvSpPr txBox="1"/>
          <p:nvPr/>
        </p:nvSpPr>
        <p:spPr>
          <a:xfrm>
            <a:off x="1429042" y="4904051"/>
            <a:ext cx="68558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 err="1">
                <a:latin typeface="Poppins Medium"/>
                <a:cs typeface="Poppins Medium"/>
              </a:rPr>
              <a:t>Github</a:t>
            </a:r>
            <a:r>
              <a:rPr lang="it-IT" sz="2400" dirty="0">
                <a:latin typeface="Poppins Medium"/>
                <a:cs typeface="Poppins Medium"/>
              </a:rPr>
              <a:t> repository: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/>
                <a:cs typeface="Poppins Medium"/>
              </a:rPr>
              <a:t>https://github.com/vuejs/vue</a:t>
            </a:r>
            <a:br>
              <a:rPr lang="en-US" sz="2400" i="1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it-IT" sz="2400" dirty="0"/>
          </a:p>
        </p:txBody>
      </p:sp>
      <p:pic>
        <p:nvPicPr>
          <p:cNvPr id="24" name="Elemento grafico 23" descr="Sala riunioni con riempimento a tinta unita">
            <a:extLst>
              <a:ext uri="{FF2B5EF4-FFF2-40B4-BE49-F238E27FC236}">
                <a16:creationId xmlns:a16="http://schemas.microsoft.com/office/drawing/2014/main" id="{D966EF36-9A06-E6B6-B3F0-A6BED6ED4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70456" y="1017825"/>
            <a:ext cx="2068801" cy="206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2FC6CA0-25CF-64B7-760B-56A8388F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10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Gestione contribuzioni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F6A0BBA-B7D9-2B93-B9BF-9BE1A3E1A856}"/>
              </a:ext>
            </a:extLst>
          </p:cNvPr>
          <p:cNvSpPr txBox="1">
            <a:spLocks/>
          </p:cNvSpPr>
          <p:nvPr/>
        </p:nvSpPr>
        <p:spPr>
          <a:xfrm>
            <a:off x="570914" y="151995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Per contribuire al progetto è sufficiente seguire la guida descritta nel file vue/.github/CONTRIBUITING.md ed è suddiviso in:</a:t>
            </a: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Issue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Reporting Guidelines</a:t>
            </a:r>
          </a:p>
          <a:p>
            <a:pPr marL="0" indent="0">
              <a:buNone/>
            </a:pPr>
            <a:r>
              <a:rPr lang="it-IT" sz="240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 https://new-issue.vuejs.org/?repo=vuejs/core#</a:t>
            </a:r>
            <a:endParaRPr lang="it-IT" sz="240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Pull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Request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Guidelines (regole da seguire, ad es: fornire test case se si aggiungono feature)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Development Setup (uso del prodotto)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Project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Structure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(suddivisione file in un progetto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Vue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183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2FC6CA0-25CF-64B7-760B-56A8388F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11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Gestione contribuzioni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8E75A5B-DDA2-60B9-7809-46928BDA3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66" y="1535308"/>
            <a:ext cx="10705980" cy="378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36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75A649AD-BFC8-D407-B3D8-768C796B24EE}"/>
              </a:ext>
            </a:extLst>
          </p:cNvPr>
          <p:cNvSpPr/>
          <p:nvPr/>
        </p:nvSpPr>
        <p:spPr>
          <a:xfrm>
            <a:off x="1" y="-1039"/>
            <a:ext cx="12188928" cy="685903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33AC6E-9B67-D8D1-4A74-54158F91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65" y="1506784"/>
            <a:ext cx="10515600" cy="2384079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b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b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VERSION CONTROL</a:t>
            </a:r>
            <a:b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SYSTEM</a:t>
            </a:r>
            <a:br>
              <a:rPr lang="it-IT" sz="5300" b="1" dirty="0">
                <a:latin typeface="Poppins Medium" panose="00000600000000000000" pitchFamily="2" charset="0"/>
                <a:ea typeface="Calibri Light"/>
                <a:cs typeface="Poppins Medium" panose="00000600000000000000" pitchFamily="2" charset="0"/>
              </a:rPr>
            </a:br>
            <a:br>
              <a:rPr lang="it-IT" b="1" dirty="0">
                <a:latin typeface="Poppins Medium"/>
                <a:cs typeface="Poppins Medium"/>
              </a:rPr>
            </a:br>
            <a:br>
              <a:rPr lang="it-IT" sz="1800" i="1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it-IT" sz="1800" dirty="0">
              <a:latin typeface="Poppins Medium" panose="00000600000000000000" pitchFamily="2" charset="0"/>
              <a:ea typeface="+mj-lt"/>
              <a:cs typeface="Poppins Medium" panose="00000600000000000000" pitchFamily="2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B7171-3E91-AF0B-DDA7-7C25BCB4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ABE49A-B3ED-E602-CFFA-63BA9EA8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pPr/>
              <a:t>12</a:t>
            </a:fld>
            <a:r>
              <a:rPr lang="de-DE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7" name="Elemento grafico 6" descr="Connesso con riempimento a tinta unita">
            <a:extLst>
              <a:ext uri="{FF2B5EF4-FFF2-40B4-BE49-F238E27FC236}">
                <a16:creationId xmlns:a16="http://schemas.microsoft.com/office/drawing/2014/main" id="{2A11401D-EF80-140C-8CF1-14A508D00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801795">
            <a:off x="10040157" y="184056"/>
            <a:ext cx="1522254" cy="1522254"/>
          </a:xfrm>
          <a:prstGeom prst="rect">
            <a:avLst/>
          </a:prstGeom>
        </p:spPr>
      </p:pic>
      <p:pic>
        <p:nvPicPr>
          <p:cNvPr id="16" name="Immagine 15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239C8295-3373-CED6-BA0B-AA61001A64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099" y="3637645"/>
            <a:ext cx="3316040" cy="138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18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2FC6CA0-25CF-64B7-760B-56A8388F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13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Git</a:t>
            </a:r>
            <a:endParaRPr lang="it-IT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cs typeface="Poppins"/>
            </a:endParaRP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A2A66EE2-0006-626A-ADEF-D44ECC0503E3}"/>
              </a:ext>
            </a:extLst>
          </p:cNvPr>
          <p:cNvSpPr txBox="1">
            <a:spLocks/>
          </p:cNvSpPr>
          <p:nvPr/>
        </p:nvSpPr>
        <p:spPr>
          <a:xfrm>
            <a:off x="570914" y="151995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E’ stato usato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Git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nel progetto di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Vue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e ha queste caratteristiche: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Fornisce la possibilità di creare diversi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branch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(rami) a seconda delle necessità del progetto (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main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, features,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develop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, release, etc..)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È un DVCS, quindi permette storicizzazione e condivisione in due momenti separati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È  collegato con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IssueTrackingSystem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di GitHub attraverso i messaggi scritti nel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commit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, ad esempio con «Close #numeroIssue» è possibile spostare le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issue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in stato di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Done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nella Board del progetto. </a:t>
            </a:r>
          </a:p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Link download: https://git-scm.com/downloads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211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14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Workflow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832EED3-9182-E3BD-D2D5-1723AFD8A0BD}"/>
              </a:ext>
            </a:extLst>
          </p:cNvPr>
          <p:cNvSpPr txBox="1">
            <a:spLocks/>
          </p:cNvSpPr>
          <p:nvPr/>
        </p:nvSpPr>
        <p:spPr>
          <a:xfrm>
            <a:off x="570914" y="151995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Si suppone che un workflow basato su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gitflow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possa essere adatto a questo progetto, ossia riportare sul ramo di </a:t>
            </a:r>
            <a:r>
              <a:rPr lang="it-IT" sz="2400" b="1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develop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ogni qualvolta che una feature viene completata nel ramo di </a:t>
            </a:r>
            <a:r>
              <a:rPr lang="it-IT" sz="24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feature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. </a:t>
            </a:r>
          </a:p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Quindi una volta che si decide il rilascio della versione, si passa al ramo di </a:t>
            </a:r>
            <a:r>
              <a:rPr lang="it-IT" sz="24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release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per modifiche minori ed infine rilasciare in produzione nel ramo </a:t>
            </a:r>
            <a:r>
              <a:rPr lang="it-IT" sz="24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master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Così come è descritto anche nelle linee guida del progetto è bene NON sottoscrivere PR al ramo master.</a:t>
            </a:r>
          </a:p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È inoltre necessario superare i test in locale con «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npm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test»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primadi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fare la PR, dato che fallirebbe la build automatica di GitHub Actions.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335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15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Steps per contribuire al progetto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832EED3-9182-E3BD-D2D5-1723AFD8A0BD}"/>
              </a:ext>
            </a:extLst>
          </p:cNvPr>
          <p:cNvSpPr txBox="1">
            <a:spLocks/>
          </p:cNvSpPr>
          <p:nvPr/>
        </p:nvSpPr>
        <p:spPr>
          <a:xfrm>
            <a:off x="834656" y="20050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Leggere le linee guida del progetto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Aprire una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issue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ed aspettare la conferma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Forkare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la repository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Effettuare le modifiche (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bugfix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o feature)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Superare i test localmente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Creare una pull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request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Aspettare l’approvazione degli amministratori per il merge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Elemento grafico 2" descr="Programmatore (maschile) con riempimento a tinta unita">
            <a:extLst>
              <a:ext uri="{FF2B5EF4-FFF2-40B4-BE49-F238E27FC236}">
                <a16:creationId xmlns:a16="http://schemas.microsoft.com/office/drawing/2014/main" id="{2523D90E-AE1D-D364-30AB-89BC5463B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0600" y="2127410"/>
            <a:ext cx="2053271" cy="205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52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75A649AD-BFC8-D407-B3D8-768C796B24EE}"/>
              </a:ext>
            </a:extLst>
          </p:cNvPr>
          <p:cNvSpPr/>
          <p:nvPr/>
        </p:nvSpPr>
        <p:spPr>
          <a:xfrm>
            <a:off x="3072" y="-1039"/>
            <a:ext cx="12188928" cy="68590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33AC6E-9B67-D8D1-4A74-54158F91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64" y="1660853"/>
            <a:ext cx="10515600" cy="2384079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b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CONTINUOS INTEGRATION &amp;</a:t>
            </a:r>
            <a:b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BUILD AUTOMATION</a:t>
            </a:r>
            <a:b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br>
              <a:rPr lang="it-IT" b="1" dirty="0">
                <a:latin typeface="Poppins Medium"/>
                <a:cs typeface="Poppins Medium"/>
              </a:rPr>
            </a:br>
            <a:br>
              <a:rPr lang="it-IT" sz="1800" i="1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it-IT" sz="1800" dirty="0">
              <a:latin typeface="Poppins Medium" panose="00000600000000000000" pitchFamily="2" charset="0"/>
              <a:ea typeface="+mj-lt"/>
              <a:cs typeface="Poppins Medium" panose="00000600000000000000" pitchFamily="2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B7171-3E91-AF0B-DDA7-7C25BCB4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ABE49A-B3ED-E602-CFFA-63BA9EA8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pPr/>
              <a:t>16</a:t>
            </a:fld>
            <a:r>
              <a:rPr lang="de-DE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7" name="Elemento grafico 6" descr="Attrezzi da minatore con riempimento a tinta unita">
            <a:extLst>
              <a:ext uri="{FF2B5EF4-FFF2-40B4-BE49-F238E27FC236}">
                <a16:creationId xmlns:a16="http://schemas.microsoft.com/office/drawing/2014/main" id="{FBC479FB-373C-E7DE-AE51-00015B982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1280" y="500609"/>
            <a:ext cx="1232906" cy="123290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5F24CEE-FF4C-5235-8214-7E631CAC39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49" y="3428999"/>
            <a:ext cx="5039440" cy="257831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65799E3-1F3C-6611-83B8-C1B76AD9E7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933" y="2893759"/>
            <a:ext cx="3733333" cy="3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25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17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Continuos</a:t>
            </a:r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 </a:t>
            </a:r>
            <a:r>
              <a:rPr lang="it-IT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integration</a:t>
            </a:r>
            <a:endParaRPr lang="it-IT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cs typeface="Poppins"/>
            </a:endParaRP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832EED3-9182-E3BD-D2D5-1723AFD8A0BD}"/>
              </a:ext>
            </a:extLst>
          </p:cNvPr>
          <p:cNvSpPr txBox="1">
            <a:spLocks/>
          </p:cNvSpPr>
          <p:nvPr/>
        </p:nvSpPr>
        <p:spPr>
          <a:xfrm>
            <a:off x="834656" y="20050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Segnaposto contenuto 6">
            <a:extLst>
              <a:ext uri="{FF2B5EF4-FFF2-40B4-BE49-F238E27FC236}">
                <a16:creationId xmlns:a16="http://schemas.microsoft.com/office/drawing/2014/main" id="{1E627025-5628-A732-F09C-9FAD37D9036C}"/>
              </a:ext>
            </a:extLst>
          </p:cNvPr>
          <p:cNvSpPr txBox="1">
            <a:spLocks/>
          </p:cNvSpPr>
          <p:nvPr/>
        </p:nvSpPr>
        <p:spPr>
          <a:xfrm>
            <a:off x="570914" y="1359217"/>
            <a:ext cx="10515600" cy="48335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Lo strumento utilizzato per la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Continuos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Integration è GitHub Actions: 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  <a:hlinkClick r:id="rId3"/>
              </a:rPr>
              <a:t>https://docs.github.com/en/actions</a:t>
            </a: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Github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Actions è uno strumento che permette di configurare la pipeline di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integration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attraverso la configurazione di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file.yml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creando un workflow componibile in base all’esigenza dell’organizzazione.</a:t>
            </a:r>
          </a:p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In genere sono configurati per automatizzare build, test e report.</a:t>
            </a:r>
          </a:p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Inoltre la peculiarità di questo strumento è la disposizione di Actions dal marketplace, che permettono di importare configurazioni anche molto complesse.</a:t>
            </a:r>
          </a:p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Nel progetto sono presenti due workflow principali: </a:t>
            </a:r>
          </a:p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  <a:hlinkClick r:id="rId4"/>
              </a:rPr>
              <a:t>https://github.com/vuejs/vue/actions/workflows/release-tag.yml</a:t>
            </a: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  <a:hlinkClick r:id="rId5"/>
              </a:rPr>
              <a:t>https://github.com/vuejs/vue/actions/workflows/ci.yml</a:t>
            </a: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62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18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Build </a:t>
            </a:r>
            <a:r>
              <a:rPr lang="it-IT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automation</a:t>
            </a:r>
            <a:endParaRPr lang="it-IT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cs typeface="Poppins"/>
            </a:endParaRP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832EED3-9182-E3BD-D2D5-1723AFD8A0BD}"/>
              </a:ext>
            </a:extLst>
          </p:cNvPr>
          <p:cNvSpPr txBox="1">
            <a:spLocks/>
          </p:cNvSpPr>
          <p:nvPr/>
        </p:nvSpPr>
        <p:spPr>
          <a:xfrm>
            <a:off x="834656" y="20050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Segnaposto contenuto 6">
            <a:extLst>
              <a:ext uri="{FF2B5EF4-FFF2-40B4-BE49-F238E27FC236}">
                <a16:creationId xmlns:a16="http://schemas.microsoft.com/office/drawing/2014/main" id="{7AC3ED64-EC96-BC83-5912-B2CE023F9977}"/>
              </a:ext>
            </a:extLst>
          </p:cNvPr>
          <p:cNvSpPr txBox="1">
            <a:spLocks/>
          </p:cNvSpPr>
          <p:nvPr/>
        </p:nvSpPr>
        <p:spPr>
          <a:xfrm>
            <a:off x="570914" y="1519951"/>
            <a:ext cx="10187574" cy="607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Release-</a:t>
            </a:r>
            <a:r>
              <a:rPr lang="it-IT" sz="2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tag.yml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EDA9068A-5DFC-769C-C368-656692709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14" y="2005013"/>
            <a:ext cx="9960044" cy="418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37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19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Build </a:t>
            </a:r>
            <a:r>
              <a:rPr lang="it-IT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automation</a:t>
            </a:r>
            <a:endParaRPr lang="it-IT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cs typeface="Poppins"/>
            </a:endParaRP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832EED3-9182-E3BD-D2D5-1723AFD8A0BD}"/>
              </a:ext>
            </a:extLst>
          </p:cNvPr>
          <p:cNvSpPr txBox="1">
            <a:spLocks/>
          </p:cNvSpPr>
          <p:nvPr/>
        </p:nvSpPr>
        <p:spPr>
          <a:xfrm>
            <a:off x="834656" y="20050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018A934-E500-0C59-94EB-A5538034F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14" y="2127764"/>
            <a:ext cx="7772400" cy="3743525"/>
          </a:xfrm>
          <a:prstGeom prst="rect">
            <a:avLst/>
          </a:prstGeom>
        </p:spPr>
      </p:pic>
      <p:sp>
        <p:nvSpPr>
          <p:cNvPr id="9" name="Segnaposto contenuto 6">
            <a:extLst>
              <a:ext uri="{FF2B5EF4-FFF2-40B4-BE49-F238E27FC236}">
                <a16:creationId xmlns:a16="http://schemas.microsoft.com/office/drawing/2014/main" id="{7AC3ED64-EC96-BC83-5912-B2CE023F9977}"/>
              </a:ext>
            </a:extLst>
          </p:cNvPr>
          <p:cNvSpPr txBox="1">
            <a:spLocks/>
          </p:cNvSpPr>
          <p:nvPr/>
        </p:nvSpPr>
        <p:spPr>
          <a:xfrm>
            <a:off x="570914" y="1519951"/>
            <a:ext cx="10187574" cy="607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ci.yml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159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75A649AD-BFC8-D407-B3D8-768C796B24EE}"/>
              </a:ext>
            </a:extLst>
          </p:cNvPr>
          <p:cNvSpPr/>
          <p:nvPr/>
        </p:nvSpPr>
        <p:spPr>
          <a:xfrm>
            <a:off x="1" y="-1039"/>
            <a:ext cx="12188928" cy="68590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33AC6E-9B67-D8D1-4A74-54158F91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101" y="1712434"/>
            <a:ext cx="10515600" cy="2384079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b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b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ISSUE TRACKING </a:t>
            </a:r>
            <a:b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SYSTEM:</a:t>
            </a:r>
            <a:br>
              <a:rPr lang="it-IT" sz="5300" b="1" dirty="0">
                <a:latin typeface="Poppins Medium" panose="00000600000000000000" pitchFamily="2" charset="0"/>
                <a:ea typeface="Calibri Light"/>
                <a:cs typeface="Poppins Medium" panose="00000600000000000000" pitchFamily="2" charset="0"/>
              </a:rPr>
            </a:br>
            <a:br>
              <a:rPr lang="it-IT" b="1" dirty="0">
                <a:latin typeface="Poppins Medium"/>
                <a:cs typeface="Poppins Medium"/>
              </a:rPr>
            </a:br>
            <a:br>
              <a:rPr lang="it-IT" sz="1800" i="1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it-IT" sz="1800" dirty="0">
              <a:latin typeface="Poppins Medium" panose="00000600000000000000" pitchFamily="2" charset="0"/>
              <a:ea typeface="+mj-lt"/>
              <a:cs typeface="Poppins Medium" panose="00000600000000000000" pitchFamily="2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B7171-3E91-AF0B-DDA7-7C25BCB4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ABE49A-B3ED-E602-CFFA-63BA9EA8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pPr/>
              <a:t>2</a:t>
            </a:fld>
            <a:r>
              <a:rPr lang="de-DE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5" name="Elemento grafico 4" descr="Strada con due vie con un sentiero con riempimento a tinta unita">
            <a:extLst>
              <a:ext uri="{FF2B5EF4-FFF2-40B4-BE49-F238E27FC236}">
                <a16:creationId xmlns:a16="http://schemas.microsoft.com/office/drawing/2014/main" id="{83302C6D-8160-0A2F-BFE3-1CE49310B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17732" y="500609"/>
            <a:ext cx="1336068" cy="133606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33ED38C-4610-3A5A-F3EB-9D7E1F2C3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573" y="3264012"/>
            <a:ext cx="3934655" cy="221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99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75A649AD-BFC8-D407-B3D8-768C796B24EE}"/>
              </a:ext>
            </a:extLst>
          </p:cNvPr>
          <p:cNvSpPr/>
          <p:nvPr/>
        </p:nvSpPr>
        <p:spPr>
          <a:xfrm>
            <a:off x="1" y="-1039"/>
            <a:ext cx="12188928" cy="68590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33AC6E-9B67-D8D1-4A74-54158F91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6440"/>
            <a:ext cx="10515600" cy="2384079"/>
          </a:xfrm>
          <a:ln>
            <a:noFill/>
          </a:ln>
        </p:spPr>
        <p:txBody>
          <a:bodyPr>
            <a:normAutofit/>
          </a:bodyPr>
          <a:lstStyle/>
          <a:p>
            <a:pPr algn="ctr"/>
            <a:b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TESTING</a:t>
            </a:r>
            <a:br>
              <a:rPr lang="it-IT" b="1" dirty="0">
                <a:latin typeface="Poppins Medium"/>
                <a:cs typeface="Poppins Medium"/>
              </a:rPr>
            </a:br>
            <a:br>
              <a:rPr lang="it-IT" sz="1800" i="1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it-IT" sz="1800" dirty="0">
              <a:latin typeface="Poppins Medium" panose="00000600000000000000" pitchFamily="2" charset="0"/>
              <a:ea typeface="+mj-lt"/>
              <a:cs typeface="Poppins Medium" panose="00000600000000000000" pitchFamily="2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B7171-3E91-AF0B-DDA7-7C25BCB4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ABE49A-B3ED-E602-CFFA-63BA9EA8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pPr/>
              <a:t>20</a:t>
            </a:fld>
            <a:r>
              <a:rPr lang="de-DE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5" name="Elemento grafico 4" descr="Insetto sotto lente d'ingrandimento con riempimento a tinta unita">
            <a:extLst>
              <a:ext uri="{FF2B5EF4-FFF2-40B4-BE49-F238E27FC236}">
                <a16:creationId xmlns:a16="http://schemas.microsoft.com/office/drawing/2014/main" id="{5E086628-DDE8-2B81-FB29-95D470557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982200" y="500609"/>
            <a:ext cx="1535723" cy="153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26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21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latin typeface="Poppins"/>
                <a:cs typeface="Poppins"/>
              </a:rPr>
              <a:t>Testing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832EED3-9182-E3BD-D2D5-1723AFD8A0BD}"/>
              </a:ext>
            </a:extLst>
          </p:cNvPr>
          <p:cNvSpPr txBox="1">
            <a:spLocks/>
          </p:cNvSpPr>
          <p:nvPr/>
        </p:nvSpPr>
        <p:spPr>
          <a:xfrm>
            <a:off x="834656" y="20050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78FA623-F1AB-90BF-FE24-8A765E15358E}"/>
              </a:ext>
            </a:extLst>
          </p:cNvPr>
          <p:cNvSpPr txBox="1"/>
          <p:nvPr/>
        </p:nvSpPr>
        <p:spPr>
          <a:xfrm>
            <a:off x="466928" y="1303506"/>
            <a:ext cx="117407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Per il testing, il progetto utilizza le librerie:</a:t>
            </a:r>
          </a:p>
          <a:p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Jasmine, Karma e </a:t>
            </a:r>
            <a:r>
              <a:rPr lang="it-IT" sz="2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Vitest</a:t>
            </a:r>
            <a:endParaRPr lang="it-IT" sz="28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  <a:hlinkClick r:id="rId3"/>
              </a:rPr>
              <a:t>https://jasmine.github.io/</a:t>
            </a:r>
            <a:endParaRPr lang="it-IT" sz="28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  <a:hlinkClick r:id="rId4"/>
              </a:rPr>
              <a:t>https://karma-runner.github.io/latest/index.html</a:t>
            </a:r>
            <a:endParaRPr lang="it-IT" sz="28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  <a:hlinkClick r:id="rId5"/>
              </a:rPr>
              <a:t>https://vitest.dev/</a:t>
            </a:r>
            <a:endParaRPr lang="it-IT" sz="28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Sono tutti contenuti nell’apposita cartella </a:t>
            </a:r>
            <a:r>
              <a:rPr lang="it-IT" sz="2800" b="1" dirty="0">
                <a:latin typeface="Miriam Fixed" panose="020B0604020202020204" pitchFamily="49" charset="-79"/>
                <a:cs typeface="Miriam Fixed" panose="020B0604020202020204" pitchFamily="49" charset="-79"/>
              </a:rPr>
              <a:t>/test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Vengono eseguiti dalla build </a:t>
            </a:r>
            <a:r>
              <a:rPr lang="it-IT" sz="2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automation</a:t>
            </a: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 nei momenti </a:t>
            </a:r>
          </a:p>
          <a:p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   di </a:t>
            </a:r>
            <a:r>
              <a:rPr lang="it-IT" sz="28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push</a:t>
            </a: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 o </a:t>
            </a:r>
            <a:r>
              <a:rPr lang="it-IT" sz="28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pull </a:t>
            </a:r>
            <a:r>
              <a:rPr lang="it-IT" sz="28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request</a:t>
            </a:r>
            <a:endParaRPr lang="it-IT" sz="28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E7147C4-E93A-EFEC-0CE7-BE9C6AD74255}"/>
              </a:ext>
            </a:extLst>
          </p:cNvPr>
          <p:cNvSpPr txBox="1"/>
          <p:nvPr/>
        </p:nvSpPr>
        <p:spPr>
          <a:xfrm>
            <a:off x="9552080" y="1397127"/>
            <a:ext cx="62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test/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07D182DC-1FC8-B814-F02C-879DBB26A13A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9863296" y="1766459"/>
            <a:ext cx="3005" cy="1125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CD1E8EB-045D-B9BA-145A-ECF55F6542C4}"/>
              </a:ext>
            </a:extLst>
          </p:cNvPr>
          <p:cNvCxnSpPr>
            <a:cxnSpLocks/>
          </p:cNvCxnSpPr>
          <p:nvPr/>
        </p:nvCxnSpPr>
        <p:spPr>
          <a:xfrm>
            <a:off x="9880233" y="1970523"/>
            <a:ext cx="54469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906E2B17-1592-657A-7EBF-39323E294DE7}"/>
              </a:ext>
            </a:extLst>
          </p:cNvPr>
          <p:cNvCxnSpPr>
            <a:cxnSpLocks/>
          </p:cNvCxnSpPr>
          <p:nvPr/>
        </p:nvCxnSpPr>
        <p:spPr>
          <a:xfrm>
            <a:off x="9852654" y="2230407"/>
            <a:ext cx="40632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0F2A67A3-1F74-0958-E1D8-CFF534F07C07}"/>
              </a:ext>
            </a:extLst>
          </p:cNvPr>
          <p:cNvCxnSpPr>
            <a:cxnSpLocks/>
          </p:cNvCxnSpPr>
          <p:nvPr/>
        </p:nvCxnSpPr>
        <p:spPr>
          <a:xfrm>
            <a:off x="9880233" y="2479147"/>
            <a:ext cx="21966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C91ED33-7A5E-AF64-D4F2-83F97115363A}"/>
              </a:ext>
            </a:extLst>
          </p:cNvPr>
          <p:cNvCxnSpPr>
            <a:cxnSpLocks/>
          </p:cNvCxnSpPr>
          <p:nvPr/>
        </p:nvCxnSpPr>
        <p:spPr>
          <a:xfrm>
            <a:off x="9859410" y="2727888"/>
            <a:ext cx="14293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337FD7E-19FC-E290-1A4A-EBC232AB2BB9}"/>
              </a:ext>
            </a:extLst>
          </p:cNvPr>
          <p:cNvSpPr txBox="1"/>
          <p:nvPr/>
        </p:nvSpPr>
        <p:spPr>
          <a:xfrm>
            <a:off x="10405929" y="174581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e2e/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45EBA5B-82A8-DA2E-FF59-48C55519A74F}"/>
              </a:ext>
            </a:extLst>
          </p:cNvPr>
          <p:cNvSpPr txBox="1"/>
          <p:nvPr/>
        </p:nvSpPr>
        <p:spPr>
          <a:xfrm>
            <a:off x="10258975" y="2034042"/>
            <a:ext cx="967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helpers</a:t>
            </a:r>
            <a:r>
              <a:rPr lang="it-IT" dirty="0"/>
              <a:t>/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B0021CB-5B37-396B-972B-80E6411B3AD3}"/>
              </a:ext>
            </a:extLst>
          </p:cNvPr>
          <p:cNvSpPr txBox="1"/>
          <p:nvPr/>
        </p:nvSpPr>
        <p:spPr>
          <a:xfrm>
            <a:off x="10063956" y="2271542"/>
            <a:ext cx="1175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transition</a:t>
            </a:r>
            <a:r>
              <a:rPr lang="it-IT" dirty="0"/>
              <a:t>/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3E13866-01A2-CE76-AE3E-8D65A7C5CDF4}"/>
              </a:ext>
            </a:extLst>
          </p:cNvPr>
          <p:cNvSpPr txBox="1"/>
          <p:nvPr/>
        </p:nvSpPr>
        <p:spPr>
          <a:xfrm>
            <a:off x="9935008" y="2542284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unit</a:t>
            </a:r>
            <a:r>
              <a:rPr lang="it-IT" dirty="0"/>
              <a:t>/</a:t>
            </a:r>
          </a:p>
        </p:txBody>
      </p:sp>
      <p:pic>
        <p:nvPicPr>
          <p:cNvPr id="1026" name="Picture 2" descr="Jasmine (JavaScript testing framework) - Wikipedia">
            <a:extLst>
              <a:ext uri="{FF2B5EF4-FFF2-40B4-BE49-F238E27FC236}">
                <a16:creationId xmlns:a16="http://schemas.microsoft.com/office/drawing/2014/main" id="{3753919C-FAEB-CDD3-7FDD-DD1E284A4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965" y="4741613"/>
            <a:ext cx="1259361" cy="125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aster Karma test runs that work in VSTS with Chrome headless browser |  Volare Software">
            <a:extLst>
              <a:ext uri="{FF2B5EF4-FFF2-40B4-BE49-F238E27FC236}">
                <a16:creationId xmlns:a16="http://schemas.microsoft.com/office/drawing/2014/main" id="{0A5F3F3B-1032-2540-7E18-7B3A51356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63"/>
          <a:stretch/>
        </p:blipFill>
        <p:spPr bwMode="auto">
          <a:xfrm>
            <a:off x="9307619" y="4657363"/>
            <a:ext cx="1868017" cy="158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Immagine 1033">
            <a:extLst>
              <a:ext uri="{FF2B5EF4-FFF2-40B4-BE49-F238E27FC236}">
                <a16:creationId xmlns:a16="http://schemas.microsoft.com/office/drawing/2014/main" id="{33D37673-4212-DD4B-F32F-3BAB40616A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736" y="4570537"/>
            <a:ext cx="1486197" cy="159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83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9A842114-09C4-1163-9EB1-26B61876A512}"/>
              </a:ext>
            </a:extLst>
          </p:cNvPr>
          <p:cNvSpPr/>
          <p:nvPr/>
        </p:nvSpPr>
        <p:spPr>
          <a:xfrm>
            <a:off x="705820" y="2910392"/>
            <a:ext cx="10767993" cy="336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22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latin typeface="Poppins"/>
                <a:cs typeface="Poppins"/>
              </a:rPr>
              <a:t>Test statici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832EED3-9182-E3BD-D2D5-1723AFD8A0BD}"/>
              </a:ext>
            </a:extLst>
          </p:cNvPr>
          <p:cNvSpPr txBox="1">
            <a:spLocks/>
          </p:cNvSpPr>
          <p:nvPr/>
        </p:nvSpPr>
        <p:spPr>
          <a:xfrm>
            <a:off x="834656" y="20050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6FB2B4F-8CA7-939A-88C9-9343E9326CC3}"/>
              </a:ext>
            </a:extLst>
          </p:cNvPr>
          <p:cNvSpPr txBox="1"/>
          <p:nvPr/>
        </p:nvSpPr>
        <p:spPr>
          <a:xfrm>
            <a:off x="466928" y="1303506"/>
            <a:ext cx="109728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Il test statici vengono eseguiti attraverso il comando </a:t>
            </a:r>
          </a:p>
          <a:p>
            <a:r>
              <a:rPr lang="it-IT" sz="28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     </a:t>
            </a:r>
            <a:r>
              <a:rPr lang="it-IT" sz="28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pnpm</a:t>
            </a:r>
            <a:r>
              <a:rPr lang="it-IT" sz="28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 </a:t>
            </a:r>
            <a:r>
              <a:rPr lang="it-IT" sz="28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run</a:t>
            </a:r>
            <a:r>
              <a:rPr lang="it-IT" sz="28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 </a:t>
            </a:r>
            <a:r>
              <a:rPr lang="it-IT" sz="28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ts</a:t>
            </a:r>
            <a:r>
              <a:rPr lang="it-IT" sz="28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-check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Le regole sono contenute nell’apposito file </a:t>
            </a:r>
            <a:r>
              <a:rPr lang="it-IT" sz="28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tsconfig.json</a:t>
            </a:r>
            <a:endParaRPr lang="it-IT" sz="28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636AC5E-7739-C0E0-A2CD-EBACA35E8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59" y="3246427"/>
            <a:ext cx="10767993" cy="40389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601764C5-2C7F-023A-68C7-A8F2C0354F8F}"/>
              </a:ext>
            </a:extLst>
          </p:cNvPr>
          <p:cNvSpPr txBox="1"/>
          <p:nvPr/>
        </p:nvSpPr>
        <p:spPr>
          <a:xfrm>
            <a:off x="708459" y="2910392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package.json</a:t>
            </a:r>
            <a:endParaRPr lang="it-IT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2AB8669-3217-7F10-8D0F-79BEA17C65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21" y="4307969"/>
            <a:ext cx="10780360" cy="1745131"/>
          </a:xfrm>
          <a:prstGeom prst="rect">
            <a:avLst/>
          </a:prstGeom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B20720C0-891C-25B5-5199-D1982D3F659A}"/>
              </a:ext>
            </a:extLst>
          </p:cNvPr>
          <p:cNvSpPr/>
          <p:nvPr/>
        </p:nvSpPr>
        <p:spPr>
          <a:xfrm>
            <a:off x="718187" y="3985263"/>
            <a:ext cx="10767993" cy="336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C0B5C74-DE65-AD02-8C09-BA55D01571ED}"/>
              </a:ext>
            </a:extLst>
          </p:cNvPr>
          <p:cNvSpPr txBox="1"/>
          <p:nvPr/>
        </p:nvSpPr>
        <p:spPr>
          <a:xfrm>
            <a:off x="720826" y="398526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tsconfig.json</a:t>
            </a:r>
            <a:endParaRPr lang="it-IT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96389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23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latin typeface="Poppins"/>
                <a:cs typeface="Poppins"/>
              </a:rPr>
              <a:t>Test di unità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832EED3-9182-E3BD-D2D5-1723AFD8A0BD}"/>
              </a:ext>
            </a:extLst>
          </p:cNvPr>
          <p:cNvSpPr txBox="1">
            <a:spLocks/>
          </p:cNvSpPr>
          <p:nvPr/>
        </p:nvSpPr>
        <p:spPr>
          <a:xfrm>
            <a:off x="834656" y="20050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7CDDB9E-ADE5-C99D-F37A-B5643C4976DA}"/>
              </a:ext>
            </a:extLst>
          </p:cNvPr>
          <p:cNvSpPr txBox="1"/>
          <p:nvPr/>
        </p:nvSpPr>
        <p:spPr>
          <a:xfrm>
            <a:off x="486383" y="1582158"/>
            <a:ext cx="86821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Suddivisi nelle cartelle </a:t>
            </a:r>
            <a:r>
              <a:rPr lang="it-IT" sz="28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\features</a:t>
            </a: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 e </a:t>
            </a:r>
            <a:r>
              <a:rPr lang="it-IT" sz="28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\</a:t>
            </a:r>
            <a:r>
              <a:rPr lang="it-IT" sz="28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modules</a:t>
            </a:r>
            <a:endParaRPr lang="it-IT" sz="28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Seguono il pattern AAA (</a:t>
            </a:r>
            <a:r>
              <a:rPr lang="it-IT" sz="2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Arrange</a:t>
            </a: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 Act </a:t>
            </a:r>
            <a:r>
              <a:rPr lang="it-IT" sz="2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Assert</a:t>
            </a: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)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9186C85A-FBD8-E413-A97D-4ABF177FF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555" y="3083532"/>
            <a:ext cx="5791702" cy="1531753"/>
          </a:xfrm>
          <a:prstGeom prst="rect">
            <a:avLst/>
          </a:prstGeom>
        </p:spPr>
      </p:pic>
      <p:pic>
        <p:nvPicPr>
          <p:cNvPr id="2050" name="Picture 2" descr="What is Unit Testing? An Introduction to Unit Testing - TestLodge Blog">
            <a:extLst>
              <a:ext uri="{FF2B5EF4-FFF2-40B4-BE49-F238E27FC236}">
                <a16:creationId xmlns:a16="http://schemas.microsoft.com/office/drawing/2014/main" id="{9E374E79-900E-8085-7875-A975E51BA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327" y="3504574"/>
            <a:ext cx="3112998" cy="1634324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737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24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latin typeface="Poppins"/>
                <a:cs typeface="Poppins"/>
              </a:rPr>
              <a:t>Test End-to-End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832EED3-9182-E3BD-D2D5-1723AFD8A0BD}"/>
              </a:ext>
            </a:extLst>
          </p:cNvPr>
          <p:cNvSpPr txBox="1">
            <a:spLocks/>
          </p:cNvSpPr>
          <p:nvPr/>
        </p:nvSpPr>
        <p:spPr>
          <a:xfrm>
            <a:off x="834656" y="20050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7CDDB9E-ADE5-C99D-F37A-B5643C4976DA}"/>
              </a:ext>
            </a:extLst>
          </p:cNvPr>
          <p:cNvSpPr txBox="1"/>
          <p:nvPr/>
        </p:nvSpPr>
        <p:spPr>
          <a:xfrm>
            <a:off x="486383" y="1582158"/>
            <a:ext cx="1144576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I test e2e si trovano nell’omonima cartella test/e2e.</a:t>
            </a:r>
          </a:p>
          <a:p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I test e2e cercano di simulare l’uso del prodotto vero e proprio.</a:t>
            </a:r>
          </a:p>
          <a:p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Nonostante il costo maggiore di questa tipologia di test sono</a:t>
            </a:r>
          </a:p>
          <a:p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anche coloro che forniscono il maggior valore aggiunto.</a:t>
            </a:r>
          </a:p>
          <a:p>
            <a:endParaRPr lang="it-IT" sz="28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endParaRPr lang="it-IT" sz="28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endParaRPr lang="it-IT" sz="28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endParaRPr lang="it-IT" sz="28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2AE6519-83BD-D8AC-9416-404D2648B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593" y="3612629"/>
            <a:ext cx="3955725" cy="257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751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25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latin typeface="Poppins"/>
                <a:cs typeface="Poppins"/>
              </a:rPr>
              <a:t>Smoke Test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832EED3-9182-E3BD-D2D5-1723AFD8A0BD}"/>
              </a:ext>
            </a:extLst>
          </p:cNvPr>
          <p:cNvSpPr txBox="1">
            <a:spLocks/>
          </p:cNvSpPr>
          <p:nvPr/>
        </p:nvSpPr>
        <p:spPr>
          <a:xfrm>
            <a:off x="834656" y="20050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7CDDB9E-ADE5-C99D-F37A-B5643C4976DA}"/>
              </a:ext>
            </a:extLst>
          </p:cNvPr>
          <p:cNvSpPr txBox="1"/>
          <p:nvPr/>
        </p:nvSpPr>
        <p:spPr>
          <a:xfrm>
            <a:off x="486383" y="1582158"/>
            <a:ext cx="1149075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Si ipotizza che uno strumento adatto agli smoke test di questo progetto potrebbe essere la libreria Nightmare.js.</a:t>
            </a:r>
          </a:p>
          <a:p>
            <a:endParaRPr lang="it-IT" sz="28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In questo modo si possono testare le funzionalità di base del progetto a costi ridotti, riducendo significativamente anche il tempo di build, seguendo la filosofia del </a:t>
            </a:r>
            <a:r>
              <a:rPr lang="it-IT" sz="2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Fail</a:t>
            </a: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-Fast.</a:t>
            </a:r>
          </a:p>
          <a:p>
            <a:endParaRPr lang="it-IT" sz="28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endParaRPr lang="it-IT" sz="2800" dirty="0">
              <a:latin typeface="Poppins Medium" panose="00000600000000000000" pitchFamily="2" charset="0"/>
              <a:cs typeface="Poppins Medium" panose="00000600000000000000" pitchFamily="2" charset="0"/>
              <a:hlinkClick r:id="rId3"/>
            </a:endParaRPr>
          </a:p>
          <a:p>
            <a:endParaRPr lang="it-IT" sz="2800" dirty="0">
              <a:latin typeface="Poppins Medium" panose="00000600000000000000" pitchFamily="2" charset="0"/>
              <a:cs typeface="Poppins Medium" panose="00000600000000000000" pitchFamily="2" charset="0"/>
              <a:hlinkClick r:id="rId3"/>
            </a:endParaRPr>
          </a:p>
          <a:p>
            <a:endParaRPr lang="it-IT" sz="2800" dirty="0">
              <a:latin typeface="Poppins Medium" panose="00000600000000000000" pitchFamily="2" charset="0"/>
              <a:cs typeface="Poppins Medium" panose="00000600000000000000" pitchFamily="2" charset="0"/>
              <a:hlinkClick r:id="rId3"/>
            </a:endParaRPr>
          </a:p>
          <a:p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  <a:hlinkClick r:id="rId3"/>
              </a:rPr>
              <a:t>https://github.com/segmentio/nightmare</a:t>
            </a:r>
            <a:endParaRPr lang="it-IT" sz="28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endParaRPr lang="it-IT" sz="28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A0A57119-60F8-4D61-B062-97E3CE5E0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071" y="4500930"/>
            <a:ext cx="3575381" cy="109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09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26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latin typeface="Poppins"/>
                <a:cs typeface="Poppins"/>
              </a:rPr>
              <a:t>Copertura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832EED3-9182-E3BD-D2D5-1723AFD8A0BD}"/>
              </a:ext>
            </a:extLst>
          </p:cNvPr>
          <p:cNvSpPr txBox="1">
            <a:spLocks/>
          </p:cNvSpPr>
          <p:nvPr/>
        </p:nvSpPr>
        <p:spPr>
          <a:xfrm>
            <a:off x="834656" y="20050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7CDDB9E-ADE5-C99D-F37A-B5643C4976DA}"/>
              </a:ext>
            </a:extLst>
          </p:cNvPr>
          <p:cNvSpPr txBox="1"/>
          <p:nvPr/>
        </p:nvSpPr>
        <p:spPr>
          <a:xfrm>
            <a:off x="486383" y="1582157"/>
            <a:ext cx="114158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Il progetto attualmente ha una copertura che si aggira sul 97%, nonostante ciò non si può affermare </a:t>
            </a:r>
            <a:r>
              <a:rPr lang="it-IT" sz="2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nè</a:t>
            </a: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 l’esaustività di tali test, </a:t>
            </a:r>
            <a:r>
              <a:rPr lang="it-IT" sz="2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nè</a:t>
            </a: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 la loro qualità.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Lo strumento utilizzato è </a:t>
            </a:r>
            <a:r>
              <a:rPr lang="it-IT" sz="2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Codecov</a:t>
            </a: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8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34765A9-ABBE-E3E1-E597-A4CE060A2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24185" y="2705541"/>
            <a:ext cx="1226071" cy="122607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F1F079A-30CB-3E06-C726-43C083A38D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38" y="3395583"/>
            <a:ext cx="8793557" cy="296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305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75A649AD-BFC8-D407-B3D8-768C796B24EE}"/>
              </a:ext>
            </a:extLst>
          </p:cNvPr>
          <p:cNvSpPr/>
          <p:nvPr/>
        </p:nvSpPr>
        <p:spPr>
          <a:xfrm>
            <a:off x="1" y="-1039"/>
            <a:ext cx="12188928" cy="68590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33AC6E-9B67-D8D1-4A74-54158F91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6440"/>
            <a:ext cx="10515600" cy="2384079"/>
          </a:xfrm>
          <a:ln>
            <a:noFill/>
          </a:ln>
        </p:spPr>
        <p:txBody>
          <a:bodyPr>
            <a:normAutofit/>
          </a:bodyPr>
          <a:lstStyle/>
          <a:p>
            <a:pPr algn="ctr"/>
            <a:b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ARTIFACT REPOSITORY</a:t>
            </a:r>
            <a:br>
              <a:rPr lang="it-IT" b="1" dirty="0">
                <a:latin typeface="Poppins Medium"/>
                <a:cs typeface="Poppins Medium"/>
              </a:rPr>
            </a:br>
            <a:br>
              <a:rPr lang="it-IT" sz="1800" i="1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it-IT" sz="1800" dirty="0">
              <a:latin typeface="Poppins Medium" panose="00000600000000000000" pitchFamily="2" charset="0"/>
              <a:ea typeface="+mj-lt"/>
              <a:cs typeface="Poppins Medium" panose="00000600000000000000" pitchFamily="2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B7171-3E91-AF0B-DDA7-7C25BCB4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ABE49A-B3ED-E602-CFFA-63BA9EA8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pPr/>
              <a:t>27</a:t>
            </a:fld>
            <a:r>
              <a:rPr lang="de-DE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7" name="Elemento grafico 6" descr="Scatola con riempimento a tinta unita">
            <a:extLst>
              <a:ext uri="{FF2B5EF4-FFF2-40B4-BE49-F238E27FC236}">
                <a16:creationId xmlns:a16="http://schemas.microsoft.com/office/drawing/2014/main" id="{B1CD20B1-D24B-5B2E-CADD-348CF7FF0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2200" y="545973"/>
            <a:ext cx="1553942" cy="155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300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75A649AD-BFC8-D407-B3D8-768C796B24EE}"/>
              </a:ext>
            </a:extLst>
          </p:cNvPr>
          <p:cNvSpPr/>
          <p:nvPr/>
        </p:nvSpPr>
        <p:spPr>
          <a:xfrm>
            <a:off x="1" y="-1039"/>
            <a:ext cx="12188928" cy="68590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33AC6E-9B67-D8D1-4A74-54158F91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6440"/>
            <a:ext cx="10515600" cy="2384079"/>
          </a:xfrm>
          <a:ln>
            <a:noFill/>
          </a:ln>
        </p:spPr>
        <p:txBody>
          <a:bodyPr>
            <a:normAutofit/>
          </a:bodyPr>
          <a:lstStyle/>
          <a:p>
            <a:pPr algn="ctr"/>
            <a:b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CONTINUOS DELIVERY</a:t>
            </a:r>
            <a:br>
              <a:rPr lang="it-IT" b="1" dirty="0">
                <a:latin typeface="Poppins Medium"/>
                <a:cs typeface="Poppins Medium"/>
              </a:rPr>
            </a:br>
            <a:br>
              <a:rPr lang="it-IT" sz="1800" i="1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it-IT" sz="1800" dirty="0">
              <a:latin typeface="Poppins Medium" panose="00000600000000000000" pitchFamily="2" charset="0"/>
              <a:ea typeface="+mj-lt"/>
              <a:cs typeface="Poppins Medium" panose="00000600000000000000" pitchFamily="2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B7171-3E91-AF0B-DDA7-7C25BCB4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ABE49A-B3ED-E602-CFFA-63BA9EA8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pPr/>
              <a:t>28</a:t>
            </a:fld>
            <a:r>
              <a:rPr lang="de-DE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7" name="Elemento grafico 6" descr="Consegna con riempimento a tinta unita">
            <a:extLst>
              <a:ext uri="{FF2B5EF4-FFF2-40B4-BE49-F238E27FC236}">
                <a16:creationId xmlns:a16="http://schemas.microsoft.com/office/drawing/2014/main" id="{B0022F48-8E3C-0B01-9B7E-709C6BACF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2200" y="238470"/>
            <a:ext cx="1758461" cy="175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197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75A649AD-BFC8-D407-B3D8-768C796B24EE}"/>
              </a:ext>
            </a:extLst>
          </p:cNvPr>
          <p:cNvSpPr/>
          <p:nvPr/>
        </p:nvSpPr>
        <p:spPr>
          <a:xfrm>
            <a:off x="1" y="-1039"/>
            <a:ext cx="12188928" cy="68590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33AC6E-9B67-D8D1-4A74-54158F91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6440"/>
            <a:ext cx="10515600" cy="2384079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b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CONFIGURATION </a:t>
            </a:r>
            <a:b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MANAGEMENT TOOLS</a:t>
            </a:r>
            <a:br>
              <a:rPr lang="it-IT" b="1" dirty="0">
                <a:latin typeface="Poppins Medium"/>
                <a:cs typeface="Poppins Medium"/>
              </a:rPr>
            </a:br>
            <a:br>
              <a:rPr lang="it-IT" sz="1800" i="1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it-IT" sz="1800" dirty="0">
              <a:latin typeface="Poppins Medium" panose="00000600000000000000" pitchFamily="2" charset="0"/>
              <a:ea typeface="+mj-lt"/>
              <a:cs typeface="Poppins Medium" panose="00000600000000000000" pitchFamily="2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B7171-3E91-AF0B-DDA7-7C25BCB4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ABE49A-B3ED-E602-CFFA-63BA9EA8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pPr/>
              <a:t>29</a:t>
            </a:fld>
            <a:r>
              <a:rPr lang="de-DE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8" name="Elemento grafico 7" descr="Gerarchia con riempimento a tinta unita">
            <a:extLst>
              <a:ext uri="{FF2B5EF4-FFF2-40B4-BE49-F238E27FC236}">
                <a16:creationId xmlns:a16="http://schemas.microsoft.com/office/drawing/2014/main" id="{BE1A5518-9A85-4B30-D43F-AD3F2CE53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0603" y="261456"/>
            <a:ext cx="1638831" cy="163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41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2FC6CA0-25CF-64B7-760B-56A8388F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Per aprire una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issue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si deve usare:</a:t>
            </a:r>
          </a:p>
          <a:p>
            <a:pPr marL="0" indent="0">
              <a:buNone/>
            </a:pPr>
            <a:r>
              <a:rPr lang="it-IT" sz="240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https://new-issue.vuejs.org/?repo=vuejs/core#</a:t>
            </a:r>
            <a:endParaRPr lang="it-IT" sz="240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F95EC3CA-A266-0594-7DBD-E728DB78F0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03620"/>
            <a:ext cx="7292926" cy="3247695"/>
          </a:xfrm>
          <a:prstGeom prst="rect">
            <a:avLst/>
          </a:prstGeom>
        </p:spPr>
      </p:pic>
      <p:sp>
        <p:nvSpPr>
          <p:cNvPr id="24" name="Rettangolo 23">
            <a:extLst>
              <a:ext uri="{FF2B5EF4-FFF2-40B4-BE49-F238E27FC236}">
                <a16:creationId xmlns:a16="http://schemas.microsoft.com/office/drawing/2014/main" id="{71C5E46E-415B-CDB4-BE22-19B4CD41D603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Titolo 1">
            <a:extLst>
              <a:ext uri="{FF2B5EF4-FFF2-40B4-BE49-F238E27FC236}">
                <a16:creationId xmlns:a16="http://schemas.microsoft.com/office/drawing/2014/main" id="{B5D7AE2C-90E2-7B91-00EC-386C77D37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Apertura </a:t>
            </a:r>
            <a:r>
              <a:rPr lang="it-IT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issues</a:t>
            </a:r>
            <a:endParaRPr lang="it-IT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282466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75A649AD-BFC8-D407-B3D8-768C796B24EE}"/>
              </a:ext>
            </a:extLst>
          </p:cNvPr>
          <p:cNvSpPr/>
          <p:nvPr/>
        </p:nvSpPr>
        <p:spPr>
          <a:xfrm>
            <a:off x="1" y="-1039"/>
            <a:ext cx="12188928" cy="68590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33AC6E-9B67-D8D1-4A74-54158F91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65" y="2103515"/>
            <a:ext cx="10515600" cy="2384079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b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b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Grazie per l'attenzione</a:t>
            </a:r>
            <a:br>
              <a:rPr lang="it-IT" b="1" dirty="0">
                <a:latin typeface="Poppins Medium" panose="00000600000000000000" pitchFamily="2" charset="0"/>
                <a:ea typeface="Calibri Light"/>
                <a:cs typeface="Poppins Medium" panose="00000600000000000000" pitchFamily="2" charset="0"/>
              </a:rPr>
            </a:br>
            <a:br>
              <a:rPr lang="it-IT" b="1" dirty="0">
                <a:latin typeface="Poppins Medium"/>
                <a:cs typeface="Poppins Medium"/>
              </a:rPr>
            </a:br>
            <a:br>
              <a:rPr lang="it-IT" sz="1800" i="1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it-IT" sz="1800" dirty="0">
              <a:latin typeface="Poppins Medium" panose="00000600000000000000" pitchFamily="2" charset="0"/>
              <a:ea typeface="+mj-lt"/>
              <a:cs typeface="Poppins Medium" panose="00000600000000000000" pitchFamily="2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B7171-3E91-AF0B-DDA7-7C25BCB4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ABE49A-B3ED-E602-CFFA-63BA9EA8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pPr/>
              <a:t>30</a:t>
            </a:fld>
            <a:r>
              <a:rPr lang="de-DE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753678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D0C90B2C-8687-BFC1-6594-15AFA0892C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469" y="1640382"/>
            <a:ext cx="7134264" cy="4351338"/>
          </a:xfrm>
        </p:spPr>
      </p:pic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4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CD367F64-EA27-ABEF-147D-2B2D52A904CF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E3EEB2F2-F50E-1971-1624-B472F31C5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Apertura </a:t>
            </a:r>
            <a:r>
              <a:rPr lang="it-IT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issues</a:t>
            </a:r>
            <a:endParaRPr lang="it-IT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034127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>
            <a:extLst>
              <a:ext uri="{FF2B5EF4-FFF2-40B4-BE49-F238E27FC236}">
                <a16:creationId xmlns:a16="http://schemas.microsoft.com/office/drawing/2014/main" id="{F10E26DF-D468-4925-8EDF-7181366707BD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08FD0CA-B6BA-4A51-836C-4F09E44FF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Labels</a:t>
            </a:r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5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CD6B7C19-4B83-D154-EC89-61C03CD93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42" y="1305891"/>
            <a:ext cx="9927715" cy="488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23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2FC6CA0-25CF-64B7-760B-56A8388F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6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3DD256C-563B-76BD-1527-15F6ECB9F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900" y="1389889"/>
            <a:ext cx="9825111" cy="4611463"/>
          </a:xfrm>
          <a:prstGeom prst="rect">
            <a:avLst/>
          </a:prstGeom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25D43BB6-BE61-FDC4-798D-4AB081CBC8BA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CC231C38-FFA1-B6E1-58DA-ECD876524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Milestones</a:t>
            </a:r>
          </a:p>
        </p:txBody>
      </p:sp>
    </p:spTree>
    <p:extLst>
      <p:ext uri="{BB962C8B-B14F-4D97-AF65-F5344CB8AC3E}">
        <p14:creationId xmlns:p14="http://schemas.microsoft.com/office/powerpoint/2010/main" val="2443014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2FC6CA0-25CF-64B7-760B-56A8388F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7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C0346A8-B9B7-62A4-E844-8F73091F3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11189"/>
            <a:ext cx="11046957" cy="4235621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Board</a:t>
            </a:r>
          </a:p>
        </p:txBody>
      </p:sp>
    </p:spTree>
    <p:extLst>
      <p:ext uri="{BB962C8B-B14F-4D97-AF65-F5344CB8AC3E}">
        <p14:creationId xmlns:p14="http://schemas.microsoft.com/office/powerpoint/2010/main" val="36069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2FC6CA0-25CF-64B7-760B-56A8388FA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914" y="1519951"/>
            <a:ext cx="10515600" cy="4351338"/>
          </a:xfrm>
        </p:spPr>
        <p:txBody>
          <a:bodyPr/>
          <a:lstStyle/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Nei report vengono specificati i seguenti campi: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Breve descrizione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Tipo di cambiamento (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Bugfix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, Feature)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La pull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request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crea rotture nel progetto? (se si fornire ulteriori informazioni)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La pull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request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soddisfa i seguenti requisiti (spuntare le opzioni soddisfatte es: (è richiesto sul ramo di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dev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v2.x, passa tutti i test,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etc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…)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Se si aggiunge una nuova feature, motivare in modo convincente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Altre informazioni</a:t>
            </a: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8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Reportistica</a:t>
            </a:r>
          </a:p>
        </p:txBody>
      </p:sp>
    </p:spTree>
    <p:extLst>
      <p:ext uri="{BB962C8B-B14F-4D97-AF65-F5344CB8AC3E}">
        <p14:creationId xmlns:p14="http://schemas.microsoft.com/office/powerpoint/2010/main" val="4098395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2FC6CA0-25CF-64B7-760B-56A8388F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Le release sono gestite direttamente dagli sponsor principali del progetto.</a:t>
            </a:r>
          </a:p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Le versioni sono contrassegnate dai tags ed inoltre le modifiche sono descritte dettagliatamente in: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vue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/blob/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main</a:t>
            </a:r>
            <a:r>
              <a:rPr lang="fr-FR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vue/blob/main/CHANGELOG.md</a:t>
            </a: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Fino ad ora sono state create  214 release</a:t>
            </a:r>
          </a:p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La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latest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version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della repo è 2.6.14</a:t>
            </a: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9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Gestione rilasci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76FF0637-FBAD-FF86-BDEF-B76E412EF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329" y="4022049"/>
            <a:ext cx="2740243" cy="179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9450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Personalizzato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1123</Words>
  <Application>Microsoft Office PowerPoint</Application>
  <PresentationFormat>Widescreen</PresentationFormat>
  <Paragraphs>275</Paragraphs>
  <Slides>30</Slides>
  <Notes>21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Miriam Fixed</vt:lpstr>
      <vt:lpstr>Poppins</vt:lpstr>
      <vt:lpstr>Poppins Medium</vt:lpstr>
      <vt:lpstr>Tema di Office</vt:lpstr>
      <vt:lpstr>Presentazione standard di PowerPoint</vt:lpstr>
      <vt:lpstr>  ISSUE TRACKING  SYSTEM:   </vt:lpstr>
      <vt:lpstr>Apertura issues</vt:lpstr>
      <vt:lpstr>Apertura issues</vt:lpstr>
      <vt:lpstr>Labels</vt:lpstr>
      <vt:lpstr>Milestones</vt:lpstr>
      <vt:lpstr>Board</vt:lpstr>
      <vt:lpstr>Reportistica</vt:lpstr>
      <vt:lpstr>Gestione rilasci</vt:lpstr>
      <vt:lpstr>Gestione contribuzioni</vt:lpstr>
      <vt:lpstr>Gestione contribuzioni</vt:lpstr>
      <vt:lpstr>  VERSION CONTROL SYSTEM   </vt:lpstr>
      <vt:lpstr>Git</vt:lpstr>
      <vt:lpstr>Workflow</vt:lpstr>
      <vt:lpstr>Steps per contribuire al progetto</vt:lpstr>
      <vt:lpstr> CONTINUOS INTEGRATION &amp; BUILD AUTOMATION   </vt:lpstr>
      <vt:lpstr>Continuos integration</vt:lpstr>
      <vt:lpstr>Build automation</vt:lpstr>
      <vt:lpstr>Build automation</vt:lpstr>
      <vt:lpstr> TESTING  </vt:lpstr>
      <vt:lpstr>Testing</vt:lpstr>
      <vt:lpstr>Test statici</vt:lpstr>
      <vt:lpstr>Test di unità</vt:lpstr>
      <vt:lpstr>Test End-to-End</vt:lpstr>
      <vt:lpstr>Smoke Test</vt:lpstr>
      <vt:lpstr>Copertura</vt:lpstr>
      <vt:lpstr> ARTIFACT REPOSITORY  </vt:lpstr>
      <vt:lpstr> CONTINUOS DELIVERY  </vt:lpstr>
      <vt:lpstr> CONFIGURATION  MANAGEMENT TOOLS  </vt:lpstr>
      <vt:lpstr>  Grazie per l'attenzione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Xida</dc:creator>
  <cp:lastModifiedBy>Xida</cp:lastModifiedBy>
  <cp:revision>7</cp:revision>
  <dcterms:created xsi:type="dcterms:W3CDTF">2022-06-01T16:07:54Z</dcterms:created>
  <dcterms:modified xsi:type="dcterms:W3CDTF">2022-06-08T15:35:26Z</dcterms:modified>
</cp:coreProperties>
</file>