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34" r:id="rId3"/>
    <p:sldId id="303" r:id="rId4"/>
    <p:sldId id="268" r:id="rId5"/>
    <p:sldId id="298" r:id="rId6"/>
    <p:sldId id="300" r:id="rId7"/>
    <p:sldId id="301" r:id="rId8"/>
    <p:sldId id="302" r:id="rId9"/>
    <p:sldId id="310" r:id="rId10"/>
    <p:sldId id="311" r:id="rId11"/>
    <p:sldId id="312" r:id="rId12"/>
    <p:sldId id="313" r:id="rId13"/>
    <p:sldId id="304" r:id="rId14"/>
    <p:sldId id="314" r:id="rId15"/>
    <p:sldId id="316" r:id="rId16"/>
    <p:sldId id="317" r:id="rId17"/>
    <p:sldId id="305" r:id="rId18"/>
    <p:sldId id="319" r:id="rId19"/>
    <p:sldId id="320" r:id="rId20"/>
    <p:sldId id="321" r:id="rId21"/>
    <p:sldId id="306" r:id="rId22"/>
    <p:sldId id="323" r:id="rId23"/>
    <p:sldId id="324" r:id="rId24"/>
    <p:sldId id="322" r:id="rId25"/>
    <p:sldId id="326" r:id="rId26"/>
    <p:sldId id="328" r:id="rId27"/>
    <p:sldId id="329" r:id="rId28"/>
    <p:sldId id="307" r:id="rId29"/>
    <p:sldId id="330" r:id="rId30"/>
    <p:sldId id="308" r:id="rId31"/>
    <p:sldId id="331" r:id="rId32"/>
    <p:sldId id="332" r:id="rId33"/>
    <p:sldId id="309" r:id="rId34"/>
    <p:sldId id="333" r:id="rId35"/>
    <p:sldId id="284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51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0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0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2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68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87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800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311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15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664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93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18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45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uejs/vue/actions/workflows/ci.yml" TargetMode="External"/><Relationship Id="rId4" Type="http://schemas.openxmlformats.org/officeDocument/2006/relationships/hyperlink" Target="https://github.com/vuejs/vue/actions/workflows/release-tag.y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jasmine.github.io/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vitest.dev/" TargetMode="External"/><Relationship Id="rId4" Type="http://schemas.openxmlformats.org/officeDocument/2006/relationships/hyperlink" Target="https://karma-runner.github.io/latest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mentio/nightm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microsoft.com/office/2007/relationships/hdphoto" Target="../media/hdphoto4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microsoft.com/office/2007/relationships/hdphoto" Target="../media/hdphoto3.wdp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dagli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12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13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88" y="3464108"/>
            <a:ext cx="2048424" cy="8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</a:t>
            </a:r>
            <a:r>
              <a:rPr lang="it-IT" sz="2400" u="sng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https://git-scm.com/downloads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397437" y="1253331"/>
            <a:ext cx="821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è descritto anche nelle linee guida del progetto è bene NON sottoscrivere PR al ramo master.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prima di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846EED-190E-2B0F-9016-6C5BF573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7" b="-12058"/>
          <a:stretch/>
        </p:blipFill>
        <p:spPr>
          <a:xfrm rot="16200000">
            <a:off x="7945221" y="2261329"/>
            <a:ext cx="5411510" cy="3143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680B44-EFAA-582B-B6FE-D2E4BC1B1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5"/>
          <a:stretch/>
        </p:blipFill>
        <p:spPr>
          <a:xfrm>
            <a:off x="1216740" y="5604669"/>
            <a:ext cx="6671825" cy="6086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B34B36-3B9C-1FDA-D8C4-A47F5D673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6" t="22411" r="15234" b="67518"/>
          <a:stretch/>
        </p:blipFill>
        <p:spPr>
          <a:xfrm>
            <a:off x="8568354" y="1836215"/>
            <a:ext cx="600093" cy="6086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4F83D15-4B1A-F4AE-8F8E-506E682FC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0" t="21092" r="56077" b="68369"/>
          <a:stretch/>
        </p:blipFill>
        <p:spPr>
          <a:xfrm>
            <a:off x="8457762" y="4020338"/>
            <a:ext cx="805558" cy="6435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15EA95-0BCD-2B92-38BB-0C78A657A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21986" r="88467" b="68085"/>
          <a:stretch/>
        </p:blipFill>
        <p:spPr>
          <a:xfrm>
            <a:off x="8487511" y="5711462"/>
            <a:ext cx="680936" cy="68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092DC865-0423-E058-151E-1E4E22EC9EAB}"/>
              </a:ext>
            </a:extLst>
          </p:cNvPr>
          <p:cNvSpPr/>
          <p:nvPr/>
        </p:nvSpPr>
        <p:spPr>
          <a:xfrm>
            <a:off x="6520039" y="4517157"/>
            <a:ext cx="1232906" cy="465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3072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4" y="1660853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</a:t>
            </a:r>
            <a:br>
              <a:rPr lang="it-IT" sz="5300" b="1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17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F24CEE-FF4C-5235-8214-7E631CAC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31" y="3805386"/>
            <a:ext cx="3733333" cy="19100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5799E3-1F3C-6611-83B8-C1B76AD9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10" y="3472285"/>
            <a:ext cx="2555710" cy="25557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F64D82-DB99-DDD1-1B37-3C6FBCCA5566}"/>
              </a:ext>
            </a:extLst>
          </p:cNvPr>
          <p:cNvSpPr txBox="1"/>
          <p:nvPr/>
        </p:nvSpPr>
        <p:spPr>
          <a:xfrm>
            <a:off x="6926610" y="4459902"/>
            <a:ext cx="111816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pnpm</a:t>
            </a:r>
            <a:endParaRPr lang="it-IT" sz="28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5F8495-8D63-30D1-1A72-E9D8391CB1F0}"/>
              </a:ext>
            </a:extLst>
          </p:cNvPr>
          <p:cNvSpPr txBox="1"/>
          <p:nvPr/>
        </p:nvSpPr>
        <p:spPr>
          <a:xfrm>
            <a:off x="2935169" y="5220214"/>
            <a:ext cx="256352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Github</a:t>
            </a:r>
            <a:r>
              <a:rPr lang="it-IT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Continuos</a:t>
            </a:r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integration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E627025-5628-A732-F09C-9FAD37D9036C}"/>
              </a:ext>
            </a:extLst>
          </p:cNvPr>
          <p:cNvSpPr txBox="1">
            <a:spLocks/>
          </p:cNvSpPr>
          <p:nvPr/>
        </p:nvSpPr>
        <p:spPr>
          <a:xfrm>
            <a:off x="570914" y="1359217"/>
            <a:ext cx="10515600" cy="4833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per 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Continuos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Integration è GitHub Actions: 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https://docs.github.com/en/actions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Actions è uno strumento che permette di configurare la pipeline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attraverso la configurazione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file.yml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creando un workflow componibile in base all’esigenza dell’organizzazione.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 genere sono configurati per automatizzare build, test e report.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Inoltre la peculiarità di questo strumento è la disposizione di Actions dal marketplace, che permettono di importare configurazioni anche molto complesse.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Nel progetto sono presenti due workflow principali: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https://github.com/vuejs/vue/actions/workflows/release-tag.yml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https://github.com/vuejs/vue/actions/workflows/ci.yml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Release-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A9068A-5DFC-769C-C368-65669270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005013"/>
            <a:ext cx="9960044" cy="41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lipart, segnale&#10;&#10;Descrizione generata automaticamente">
            <a:extLst>
              <a:ext uri="{FF2B5EF4-FFF2-40B4-BE49-F238E27FC236}">
                <a16:creationId xmlns:a16="http://schemas.microsoft.com/office/drawing/2014/main" id="{3F378BF5-5DD1-202E-A859-4273A5AA5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2"/>
          <a:stretch/>
        </p:blipFill>
        <p:spPr>
          <a:xfrm>
            <a:off x="0" y="4987508"/>
            <a:ext cx="12192000" cy="1490437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8" y="1253331"/>
            <a:ext cx="6652098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Vue.js è un framework per lo sviluppo di applicazioni web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basa sull’architettura Model-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View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-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ViewModel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Nasce dall’idea di offrire un ambiente più leggero di quello offerto da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angularJS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Prima versione: febbraio 2014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Versione attuale: 3.2.24</a:t>
            </a:r>
            <a:endParaRPr lang="it-IT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Breve descrizione</a:t>
            </a:r>
          </a:p>
        </p:txBody>
      </p:sp>
      <p:pic>
        <p:nvPicPr>
          <p:cNvPr id="3" name="Immagine 2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EF96E63-5499-1068-2049-582E2761D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" t="17666" r="13813" b="4531"/>
          <a:stretch/>
        </p:blipFill>
        <p:spPr>
          <a:xfrm>
            <a:off x="8608987" y="1954597"/>
            <a:ext cx="2412460" cy="1440359"/>
          </a:xfrm>
          <a:prstGeom prst="rect">
            <a:avLst/>
          </a:prstGeom>
        </p:spPr>
      </p:pic>
      <p:pic>
        <p:nvPicPr>
          <p:cNvPr id="1026" name="Picture 2" descr="Monitor icon. one of set web icon manifesti da muro • poster tela, vettore,  sottile | myloview.it">
            <a:extLst>
              <a:ext uri="{FF2B5EF4-FFF2-40B4-BE49-F238E27FC236}">
                <a16:creationId xmlns:a16="http://schemas.microsoft.com/office/drawing/2014/main" id="{A3308E18-BFE2-86E0-4275-22479057A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143" y1="70143" x2="52143" y2="7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46" t="27369" r="20170" b="1"/>
          <a:stretch/>
        </p:blipFill>
        <p:spPr bwMode="auto">
          <a:xfrm>
            <a:off x="8472791" y="1809350"/>
            <a:ext cx="2636196" cy="31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5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8A934-E500-0C59-94EB-A5538034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127764"/>
            <a:ext cx="7772400" cy="374352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5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22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8FA623-F1AB-90BF-FE24-8A765E15358E}"/>
              </a:ext>
            </a:extLst>
          </p:cNvPr>
          <p:cNvSpPr txBox="1"/>
          <p:nvPr/>
        </p:nvSpPr>
        <p:spPr>
          <a:xfrm>
            <a:off x="466928" y="1303506"/>
            <a:ext cx="11740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il testing, il progetto utilizza le librerie: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Jasmine, Karma 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Vitest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https://jasmine.github.io/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https://karma-runner.github.io/latest/index.html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https://vitest.dev/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Sono tutti contenuti nell’apposita cartella </a:t>
            </a:r>
            <a:r>
              <a:rPr lang="it-IT" sz="2800" b="1" dirty="0">
                <a:latin typeface="Miriam Fixed" panose="020B0604020202020204" pitchFamily="49" charset="-79"/>
                <a:cs typeface="Miriam Fixed" panose="020B0604020202020204" pitchFamily="49" charset="-79"/>
              </a:rPr>
              <a:t>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Vengono eseguiti dalla build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automation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nei momenti 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  di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push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o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pull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request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7147C4-E93A-EFEC-0CE7-BE9C6AD74255}"/>
              </a:ext>
            </a:extLst>
          </p:cNvPr>
          <p:cNvSpPr txBox="1"/>
          <p:nvPr/>
        </p:nvSpPr>
        <p:spPr>
          <a:xfrm>
            <a:off x="9552080" y="1397127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test/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7D182DC-1FC8-B814-F02C-879DBB26A13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863296" y="1766459"/>
            <a:ext cx="3005" cy="1125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CD1E8EB-045D-B9BA-145A-ECF55F6542C4}"/>
              </a:ext>
            </a:extLst>
          </p:cNvPr>
          <p:cNvCxnSpPr>
            <a:cxnSpLocks/>
          </p:cNvCxnSpPr>
          <p:nvPr/>
        </p:nvCxnSpPr>
        <p:spPr>
          <a:xfrm>
            <a:off x="9880233" y="1970523"/>
            <a:ext cx="5446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06E2B17-1592-657A-7EBF-39323E294DE7}"/>
              </a:ext>
            </a:extLst>
          </p:cNvPr>
          <p:cNvCxnSpPr>
            <a:cxnSpLocks/>
          </p:cNvCxnSpPr>
          <p:nvPr/>
        </p:nvCxnSpPr>
        <p:spPr>
          <a:xfrm>
            <a:off x="9852654" y="2230407"/>
            <a:ext cx="4063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F2A67A3-1F74-0958-E1D8-CFF534F07C07}"/>
              </a:ext>
            </a:extLst>
          </p:cNvPr>
          <p:cNvCxnSpPr>
            <a:cxnSpLocks/>
          </p:cNvCxnSpPr>
          <p:nvPr/>
        </p:nvCxnSpPr>
        <p:spPr>
          <a:xfrm>
            <a:off x="9880233" y="2479147"/>
            <a:ext cx="2196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C91ED33-7A5E-AF64-D4F2-83F97115363A}"/>
              </a:ext>
            </a:extLst>
          </p:cNvPr>
          <p:cNvCxnSpPr>
            <a:cxnSpLocks/>
          </p:cNvCxnSpPr>
          <p:nvPr/>
        </p:nvCxnSpPr>
        <p:spPr>
          <a:xfrm>
            <a:off x="9859410" y="2727888"/>
            <a:ext cx="142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37FD7E-19FC-E290-1A4A-EBC232AB2BB9}"/>
              </a:ext>
            </a:extLst>
          </p:cNvPr>
          <p:cNvSpPr txBox="1"/>
          <p:nvPr/>
        </p:nvSpPr>
        <p:spPr>
          <a:xfrm>
            <a:off x="10405929" y="174581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e2e/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5EBA5B-82A8-DA2E-FF59-48C55519A74F}"/>
              </a:ext>
            </a:extLst>
          </p:cNvPr>
          <p:cNvSpPr txBox="1"/>
          <p:nvPr/>
        </p:nvSpPr>
        <p:spPr>
          <a:xfrm>
            <a:off x="10258975" y="2034042"/>
            <a:ext cx="96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helpers</a:t>
            </a:r>
            <a:r>
              <a:rPr lang="it-IT" dirty="0"/>
              <a:t>/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0021CB-5B37-396B-972B-80E6411B3AD3}"/>
              </a:ext>
            </a:extLst>
          </p:cNvPr>
          <p:cNvSpPr txBox="1"/>
          <p:nvPr/>
        </p:nvSpPr>
        <p:spPr>
          <a:xfrm>
            <a:off x="10063956" y="2271542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/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E13866-01A2-CE76-AE3E-8D65A7C5CDF4}"/>
              </a:ext>
            </a:extLst>
          </p:cNvPr>
          <p:cNvSpPr txBox="1"/>
          <p:nvPr/>
        </p:nvSpPr>
        <p:spPr>
          <a:xfrm>
            <a:off x="9935008" y="25422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unit</a:t>
            </a:r>
            <a:r>
              <a:rPr lang="it-IT" dirty="0"/>
              <a:t>/</a:t>
            </a:r>
          </a:p>
        </p:txBody>
      </p:sp>
      <p:pic>
        <p:nvPicPr>
          <p:cNvPr id="1026" name="Picture 2" descr="Jasmine (JavaScript testing framework) - Wikipedia">
            <a:extLst>
              <a:ext uri="{FF2B5EF4-FFF2-40B4-BE49-F238E27FC236}">
                <a16:creationId xmlns:a16="http://schemas.microsoft.com/office/drawing/2014/main" id="{3753919C-FAEB-CDD3-7FDD-DD1E284A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4741613"/>
            <a:ext cx="1259361" cy="12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er Karma test runs that work in VSTS with Chrome headless browser |  Volare Software">
            <a:extLst>
              <a:ext uri="{FF2B5EF4-FFF2-40B4-BE49-F238E27FC236}">
                <a16:creationId xmlns:a16="http://schemas.microsoft.com/office/drawing/2014/main" id="{0A5F3F3B-1032-2540-7E18-7B3A51356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3"/>
          <a:stretch/>
        </p:blipFill>
        <p:spPr bwMode="auto">
          <a:xfrm>
            <a:off x="9387339" y="4718396"/>
            <a:ext cx="1465170" cy="12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magine 1033">
            <a:extLst>
              <a:ext uri="{FF2B5EF4-FFF2-40B4-BE49-F238E27FC236}">
                <a16:creationId xmlns:a16="http://schemas.microsoft.com/office/drawing/2014/main" id="{33D37673-4212-DD4B-F32F-3BAB40616A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36" y="4570537"/>
            <a:ext cx="1486197" cy="15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842114-09C4-1163-9EB1-26B61876A512}"/>
              </a:ext>
            </a:extLst>
          </p:cNvPr>
          <p:cNvSpPr/>
          <p:nvPr/>
        </p:nvSpPr>
        <p:spPr>
          <a:xfrm>
            <a:off x="705820" y="2910392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statici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FB2B4F-8CA7-939A-88C9-9343E9326CC3}"/>
              </a:ext>
            </a:extLst>
          </p:cNvPr>
          <p:cNvSpPr txBox="1"/>
          <p:nvPr/>
        </p:nvSpPr>
        <p:spPr>
          <a:xfrm>
            <a:off x="466928" y="1303506"/>
            <a:ext cx="10972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test statici vengono eseguiti attraverso il comando </a:t>
            </a:r>
          </a:p>
          <a:p>
            <a:r>
              <a:rPr lang="it-IT" sz="2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   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pnpm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-check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regole sono contenute nell’apposito file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6AC5E-7739-C0E0-A2CD-EBACA35E8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9" y="3246427"/>
            <a:ext cx="10767993" cy="4038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1764C5-2C7F-023A-68C7-A8F2C0354F8F}"/>
              </a:ext>
            </a:extLst>
          </p:cNvPr>
          <p:cNvSpPr txBox="1"/>
          <p:nvPr/>
        </p:nvSpPr>
        <p:spPr>
          <a:xfrm>
            <a:off x="708459" y="29103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package.json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B8669-3217-7F10-8D0F-79BEA17C6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4307969"/>
            <a:ext cx="10780360" cy="174513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20720C0-891C-25B5-5199-D1982D3F659A}"/>
              </a:ext>
            </a:extLst>
          </p:cNvPr>
          <p:cNvSpPr/>
          <p:nvPr/>
        </p:nvSpPr>
        <p:spPr>
          <a:xfrm>
            <a:off x="708459" y="3985263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0B5C74-DE65-AD02-8C09-BA55D01571ED}"/>
              </a:ext>
            </a:extLst>
          </p:cNvPr>
          <p:cNvSpPr txBox="1"/>
          <p:nvPr/>
        </p:nvSpPr>
        <p:spPr>
          <a:xfrm>
            <a:off x="720826" y="3985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38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di unità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Suddivisi nelle cartelle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\features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modules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Seguono il pattern AAA (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Arrange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Assert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6C85A-FBD8-E413-A97D-4ABF177F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5" y="3083532"/>
            <a:ext cx="5791702" cy="1531753"/>
          </a:xfrm>
          <a:prstGeom prst="rect">
            <a:avLst/>
          </a:prstGeom>
        </p:spPr>
      </p:pic>
      <p:pic>
        <p:nvPicPr>
          <p:cNvPr id="2050" name="Picture 2" descr="What is Unit Testing? An Introduction to Unit Testing - TestLodge Blog">
            <a:extLst>
              <a:ext uri="{FF2B5EF4-FFF2-40B4-BE49-F238E27FC236}">
                <a16:creationId xmlns:a16="http://schemas.microsoft.com/office/drawing/2014/main" id="{9E374E79-900E-8085-7875-A975E51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7" y="3504574"/>
            <a:ext cx="3112998" cy="16343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3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End-to-End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640526"/>
            <a:ext cx="6245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si trovano nell’omonima cartella test/e2e.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cercano di simulare l’uso del prodotto vero e proprio.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Nonostante il costo maggiore di questa tipologia di test sono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anche quelli che forniscono il maggior valore aggiunto.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AE6519-83BD-D8AC-9416-404D2648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493" y="1516225"/>
            <a:ext cx="7173444" cy="46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Smoke Test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679433"/>
            <a:ext cx="11490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Si ipotizza che uno strumento adatto agli smoke test di questo progetto potrebbe essere la libreria Nightmare.js.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questo modo si possono testare le funzionalità di base del progetto a costi ridotti, riducendo significativamente anche il tempo di build, seguendo la filosofia del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Fail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-Fast.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https://github.com/segmentio/nightmare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57119-60F8-4D61-B062-97E3CE5E0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31" y="4618437"/>
            <a:ext cx="2170738" cy="6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Copertura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7"/>
            <a:ext cx="11415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attualmente ha una copertura che si aggira sul 97%, nonostante ciò non si può affermare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l’esaustività di tali test,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loro qualità.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è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Codecov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4765A9-ABBE-E3E1-E597-A4CE060A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185" y="2705541"/>
            <a:ext cx="1226071" cy="12260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F079A-30CB-3E06-C726-43C083A38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8" y="3395583"/>
            <a:ext cx="8793557" cy="296076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6D7719A-6317-E6AA-4B86-C1F857027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03" b="83784" l="5344" r="93130">
                        <a14:foregroundMark x1="8397" y1="35135" x2="25954" y2="75676"/>
                        <a14:foregroundMark x1="32824" y1="78378" x2="5344" y2="70270"/>
                        <a14:foregroundMark x1="5344" y1="70270" x2="9160" y2="32432"/>
                        <a14:foregroundMark x1="9160" y1="29730" x2="50382" y2="32432"/>
                        <a14:foregroundMark x1="50382" y1="32432" x2="78626" y2="27027"/>
                        <a14:foregroundMark x1="78626" y1="27027" x2="79389" y2="29730"/>
                        <a14:foregroundMark x1="29008" y1="67568" x2="58015" y2="64865"/>
                        <a14:foregroundMark x1="58015" y1="64865" x2="83969" y2="67568"/>
                        <a14:foregroundMark x1="83969" y1="67568" x2="91603" y2="24324"/>
                        <a14:foregroundMark x1="83969" y1="72973" x2="93130" y2="24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038">
            <a:off x="9997298" y="5140195"/>
            <a:ext cx="2062669" cy="582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30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28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AR-Strumento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735083" y="1368877"/>
            <a:ext cx="4881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utilizza il gestore di pacchetti e dipendenze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www.npmjs.com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E7F50-7A67-9A5C-7C0F-09A9BF43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5" y="3321993"/>
            <a:ext cx="4743855" cy="184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0,233 Cube Illustrations &amp; Clip Art - iStock">
            <a:extLst>
              <a:ext uri="{FF2B5EF4-FFF2-40B4-BE49-F238E27FC236}">
                <a16:creationId xmlns:a16="http://schemas.microsoft.com/office/drawing/2014/main" id="{7731BBA3-90B5-B1B5-7FDE-F9E63330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69" l="9967" r="89869">
                        <a14:foregroundMark x1="50490" y1="10131" x2="49837" y2="8333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58" y="1141845"/>
            <a:ext cx="5319298" cy="531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56BBD5-331D-AB6E-57E8-9F224D111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56" b="88889" l="5983" r="96581">
                        <a14:foregroundMark x1="35897" y1="72222" x2="14530" y2="69444"/>
                        <a14:foregroundMark x1="14530" y1="69444" x2="32479" y2="19444"/>
                        <a14:foregroundMark x1="32479" y1="19444" x2="41026" y2="22222"/>
                        <a14:foregroundMark x1="17949" y1="75000" x2="29060" y2="16667"/>
                        <a14:foregroundMark x1="29060" y1="16667" x2="29060" y2="16667"/>
                        <a14:foregroundMark x1="21368" y1="27778" x2="8547" y2="27778"/>
                        <a14:foregroundMark x1="17094" y1="72222" x2="5983" y2="30556"/>
                        <a14:foregroundMark x1="8547" y1="77778" x2="23077" y2="77778"/>
                        <a14:foregroundMark x1="90406" y1="35862" x2="91453" y2="27778"/>
                        <a14:foregroundMark x1="85025" y1="77395" x2="86967" y2="62406"/>
                        <a14:foregroundMark x1="96399" y1="33706" x2="96581" y2="30556"/>
                        <a14:foregroundMark x1="94017" y1="75000" x2="94908" y2="59550"/>
                        <a14:backgroundMark x1="97436" y1="33333" x2="98291" y2="58333"/>
                        <a14:backgroundMark x1="72650" y1="94444" x2="69231" y2="88889"/>
                        <a14:backgroundMark x1="74359" y1="88889" x2="80342" y2="8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77" y="5408138"/>
            <a:ext cx="2295277" cy="706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86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SYSTEM: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CD-Strumento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735081" y="1925905"/>
            <a:ext cx="6773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utilizza la piattaforma di distribuzione continua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CircleCI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circleci.com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pipeline CD di Vue.js si può trovare al link: 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app.circleci.com/pipelines/github/vuejs/vue?branch=</a:t>
            </a:r>
            <a:r>
              <a:rPr lang="it-IT" sz="2800" u="sng" dirty="0" err="1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it-IT" sz="2800" u="sng" dirty="0">
              <a:solidFill>
                <a:schemeClr val="accent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050" name="Picture 2" descr="CircleCI - Wikipedia">
            <a:extLst>
              <a:ext uri="{FF2B5EF4-FFF2-40B4-BE49-F238E27FC236}">
                <a16:creationId xmlns:a16="http://schemas.microsoft.com/office/drawing/2014/main" id="{F665BB6B-51B4-2AC3-3CF2-73A9AB67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84" y="1312633"/>
            <a:ext cx="2012828" cy="20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zione al Continuous delivery - iProg">
            <a:extLst>
              <a:ext uri="{FF2B5EF4-FFF2-40B4-BE49-F238E27FC236}">
                <a16:creationId xmlns:a16="http://schemas.microsoft.com/office/drawing/2014/main" id="{8DF413FB-0F0F-70AA-A089-10BA48C0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87" y="3355011"/>
            <a:ext cx="2594042" cy="259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9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32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Regression Testing Guide: Definition, Process, Tools, Test Cases">
            <a:extLst>
              <a:ext uri="{FF2B5EF4-FFF2-40B4-BE49-F238E27FC236}">
                <a16:creationId xmlns:a16="http://schemas.microsoft.com/office/drawing/2014/main" id="{400AF077-A36B-CEA3-B397-7122A593A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8"/>
          <a:stretch/>
        </p:blipFill>
        <p:spPr bwMode="auto">
          <a:xfrm>
            <a:off x="7838036" y="1725040"/>
            <a:ext cx="3119012" cy="282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23FDF35-A7D5-3A9C-5DE8-FC43DBA885EC}"/>
              </a:ext>
            </a:extLst>
          </p:cNvPr>
          <p:cNvSpPr/>
          <p:nvPr/>
        </p:nvSpPr>
        <p:spPr>
          <a:xfrm>
            <a:off x="2518143" y="970121"/>
            <a:ext cx="9673857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70D8EC0-1714-CB85-B106-D1B2439C9423}"/>
              </a:ext>
            </a:extLst>
          </p:cNvPr>
          <p:cNvSpPr/>
          <p:nvPr/>
        </p:nvSpPr>
        <p:spPr>
          <a:xfrm rot="5190609">
            <a:off x="9151170" y="3051410"/>
            <a:ext cx="4371965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F7FBD3-054F-3D0B-7BDA-57967C9C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2" y="4530495"/>
            <a:ext cx="10815188" cy="11780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684862" y="1656423"/>
            <a:ext cx="6366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weekly_regression_test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   utilizzato per eseguire i test di regressione settimanalmente;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install</a:t>
            </a:r>
            <a:r>
              <a:rPr lang="it-IT" sz="2800" dirty="0">
                <a:latin typeface="Poppins" panose="00000800000000000000" pitchFamily="2" charset="0"/>
                <a:cs typeface="Poppins" panose="00000800000000000000" pitchFamily="2" charset="0"/>
              </a:rPr>
              <a:t>-and-</a:t>
            </a: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parallel</a:t>
            </a:r>
            <a:r>
              <a:rPr lang="it-IT" sz="2800" dirty="0">
                <a:latin typeface="Poppins" panose="00000800000000000000" pitchFamily="2" charset="0"/>
                <a:cs typeface="Poppins" panose="00000800000000000000" pitchFamily="2" charset="0"/>
              </a:rPr>
              <a:t>-test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 esecuzione dei test in parallelo.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92000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CD-Pipelines</a:t>
            </a:r>
          </a:p>
        </p:txBody>
      </p:sp>
    </p:spTree>
    <p:extLst>
      <p:ext uri="{BB962C8B-B14F-4D97-AF65-F5344CB8AC3E}">
        <p14:creationId xmlns:p14="http://schemas.microsoft.com/office/powerpoint/2010/main" val="3055642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33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34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CM-Strumento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663443" y="2235701"/>
            <a:ext cx="678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Un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Configuration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Management Tool che potrebbe essere applicato a questo progetto è Docker (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www.docker.com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Infrastracture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Update Pattern: IMMUTABLE</a:t>
            </a:r>
          </a:p>
        </p:txBody>
      </p:sp>
      <p:pic>
        <p:nvPicPr>
          <p:cNvPr id="4098" name="Picture 2" descr="Docker: container per tutte le esigenze ‣ Seeweb">
            <a:extLst>
              <a:ext uri="{FF2B5EF4-FFF2-40B4-BE49-F238E27FC236}">
                <a16:creationId xmlns:a16="http://schemas.microsoft.com/office/drawing/2014/main" id="{401A989B-03EA-2B8F-B893-66BC15ED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62" y="2487904"/>
            <a:ext cx="2626284" cy="2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6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35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1308</Words>
  <Application>Microsoft Office PowerPoint</Application>
  <PresentationFormat>Widescreen</PresentationFormat>
  <Paragraphs>315</Paragraphs>
  <Slides>35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Gill Sans MT</vt:lpstr>
      <vt:lpstr>Miriam Fixed</vt:lpstr>
      <vt:lpstr>Poppins</vt:lpstr>
      <vt:lpstr>Poppins Medium</vt:lpstr>
      <vt:lpstr>Tema di Office</vt:lpstr>
      <vt:lpstr>Presentazione standard di PowerPoint</vt:lpstr>
      <vt:lpstr>Breve descrizione</vt:lpstr>
      <vt:lpstr>  ISSUE TRACKING  SYSTEM: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CONTINUOS INTEGRATION &amp; BUILD AUTOMATION   </vt:lpstr>
      <vt:lpstr>Continuos integration</vt:lpstr>
      <vt:lpstr>Build automation</vt:lpstr>
      <vt:lpstr>Build automation</vt:lpstr>
      <vt:lpstr> TESTING  </vt:lpstr>
      <vt:lpstr>Testing</vt:lpstr>
      <vt:lpstr>Test statici</vt:lpstr>
      <vt:lpstr>Test di unità</vt:lpstr>
      <vt:lpstr>Test End-to-End</vt:lpstr>
      <vt:lpstr>Smoke Test</vt:lpstr>
      <vt:lpstr>Copertura</vt:lpstr>
      <vt:lpstr> ARTIFACT REPOSITORY  </vt:lpstr>
      <vt:lpstr>AR-Strumento utilizzato</vt:lpstr>
      <vt:lpstr> CONTINUOS DELIVERY  </vt:lpstr>
      <vt:lpstr>CD-Strumento utilizzato</vt:lpstr>
      <vt:lpstr>CD-Pipelines</vt:lpstr>
      <vt:lpstr> CONFIGURATION  MANAGEMENT TOOLS  </vt:lpstr>
      <vt:lpstr>CM-Strumento utilizzato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Stojkovic Danilo</cp:lastModifiedBy>
  <cp:revision>13</cp:revision>
  <dcterms:created xsi:type="dcterms:W3CDTF">2022-06-01T16:07:54Z</dcterms:created>
  <dcterms:modified xsi:type="dcterms:W3CDTF">2022-06-11T14:13:09Z</dcterms:modified>
</cp:coreProperties>
</file>