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9"/>
  </p:notesMasterIdLst>
  <p:sldIdLst>
    <p:sldId id="311" r:id="rId3"/>
    <p:sldId id="256" r:id="rId4"/>
    <p:sldId id="298" r:id="rId5"/>
    <p:sldId id="312" r:id="rId6"/>
    <p:sldId id="313" r:id="rId7"/>
    <p:sldId id="314" r:id="rId8"/>
    <p:sldId id="320" r:id="rId9"/>
    <p:sldId id="324" r:id="rId10"/>
    <p:sldId id="329" r:id="rId11"/>
    <p:sldId id="330" r:id="rId12"/>
    <p:sldId id="326" r:id="rId13"/>
    <p:sldId id="327" r:id="rId14"/>
    <p:sldId id="328" r:id="rId15"/>
    <p:sldId id="315" r:id="rId16"/>
    <p:sldId id="316" r:id="rId17"/>
    <p:sldId id="29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 K" initials="l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212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6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8FEED-6DA1-45E8-85F4-FB4A27812616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FA3F6-2BA2-4E54-836F-7E1788E64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C03E7F-BD71-4F7F-BEAF-CA83D5F341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charset="-122"/>
                <a:ea typeface="等线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C03E7F-BD71-4F7F-BEAF-CA83D5F341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charset="-122"/>
                <a:ea typeface="等线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图片是状态机的一个小例子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FA3F6-2BA2-4E54-836F-7E1788E649E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C03E7F-BD71-4F7F-BEAF-CA83D5F341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charset="-122"/>
                <a:ea typeface="等线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C40-EE1F-4CFB-9F37-6444981C73F9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DF90-6874-4A40-AB16-DE2954C25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C40-EE1F-4CFB-9F37-6444981C73F9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DF90-6874-4A40-AB16-DE2954C25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C40-EE1F-4CFB-9F37-6444981C73F9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DF90-6874-4A40-AB16-DE2954C25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A5AA-0ADE-4A24-8106-207C03497465}" type="datetime1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西安电子科技大学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itchFamily="34" charset="-122"/>
                <a:ea typeface="思源黑体 CN Medium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t>2024/11/27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itchFamily="34" charset="-122"/>
                <a:ea typeface="思源黑体 CN Medium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itchFamily="34" charset="-122"/>
                <a:ea typeface="思源黑体 CN Medium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itchFamily="34" charset="-122"/>
                <a:ea typeface="思源黑体 CN Heavy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itchFamily="34" charset="-122"/>
              <a:ea typeface="思源黑体 CN Heavy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项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4DB44E30-715F-4973-8179-B4178D7E09F0}" type="datetime1">
              <a:rPr lang="zh-CN" altLang="en-US" smtClean="0"/>
              <a:t>2024/11/27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3B9A5AF-BDD6-4E14-989F-CF034C94E4CA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itchFamily="34" charset="-122"/>
                <a:ea typeface="思源黑体 CN Heavy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itchFamily="34" charset="-122"/>
              <a:ea typeface="思源黑体 CN Heavy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080179" y="997618"/>
            <a:ext cx="4436181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4"/>
          </p:nvPr>
        </p:nvSpPr>
        <p:spPr>
          <a:xfrm>
            <a:off x="6932613" y="1124653"/>
            <a:ext cx="4421187" cy="2943346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项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t>2024/11/27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itchFamily="34" charset="-122"/>
                <a:ea typeface="思源黑体 CN Heavy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itchFamily="34" charset="-122"/>
              <a:ea typeface="思源黑体 CN Heavy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2290573"/>
            <a:ext cx="12192000" cy="30942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4"/>
          </p:nvPr>
        </p:nvSpPr>
        <p:spPr>
          <a:xfrm rot="20772240">
            <a:off x="7401365" y="1683034"/>
            <a:ext cx="3598217" cy="2242686"/>
          </a:xfrm>
          <a:ln w="88900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9"/>
          <p:cNvSpPr>
            <a:spLocks noGrp="1"/>
          </p:cNvSpPr>
          <p:nvPr>
            <p:ph type="pic" sz="quarter" idx="15"/>
          </p:nvPr>
        </p:nvSpPr>
        <p:spPr>
          <a:xfrm rot="668217">
            <a:off x="7665854" y="3726070"/>
            <a:ext cx="3598217" cy="2242686"/>
          </a:xfrm>
          <a:ln w="88900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项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t>2024/11/27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itchFamily="34" charset="-122"/>
                <a:ea typeface="思源黑体 CN Heavy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itchFamily="34" charset="-122"/>
              <a:ea typeface="思源黑体 CN Heavy" pitchFamily="34" charset="-122"/>
            </a:endParaRPr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4"/>
          </p:nvPr>
        </p:nvSpPr>
        <p:spPr>
          <a:xfrm>
            <a:off x="785565" y="1398880"/>
            <a:ext cx="3187948" cy="322550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9"/>
          <p:cNvSpPr>
            <a:spLocks noGrp="1"/>
          </p:cNvSpPr>
          <p:nvPr>
            <p:ph type="pic" sz="quarter" idx="15"/>
          </p:nvPr>
        </p:nvSpPr>
        <p:spPr>
          <a:xfrm>
            <a:off x="4493965" y="1410888"/>
            <a:ext cx="3187948" cy="322550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9"/>
          <p:cNvSpPr>
            <a:spLocks noGrp="1"/>
          </p:cNvSpPr>
          <p:nvPr>
            <p:ph type="pic" sz="quarter" idx="16"/>
          </p:nvPr>
        </p:nvSpPr>
        <p:spPr>
          <a:xfrm>
            <a:off x="8239589" y="1386104"/>
            <a:ext cx="3187948" cy="3225508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项横向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t>2024/11/27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itchFamily="34" charset="-122"/>
                <a:ea typeface="思源黑体 CN Heavy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itchFamily="34" charset="-122"/>
              <a:ea typeface="思源黑体 CN Heavy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624221" y="1486197"/>
            <a:ext cx="5334031" cy="1942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24220" y="3581327"/>
            <a:ext cx="5334031" cy="1942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6148169" y="1482545"/>
            <a:ext cx="5334031" cy="1942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6148168" y="3577675"/>
            <a:ext cx="5334031" cy="1942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 userDrawn="1"/>
        </p:nvSpPr>
        <p:spPr>
          <a:xfrm flipH="1" flipV="1">
            <a:off x="5425531" y="1476181"/>
            <a:ext cx="529296" cy="52929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 userDrawn="1"/>
        </p:nvSpPr>
        <p:spPr>
          <a:xfrm flipH="1" flipV="1">
            <a:off x="10962103" y="1476181"/>
            <a:ext cx="529296" cy="52929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 userDrawn="1"/>
        </p:nvSpPr>
        <p:spPr>
          <a:xfrm flipH="1" flipV="1">
            <a:off x="5425531" y="3584803"/>
            <a:ext cx="529296" cy="52929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 userDrawn="1"/>
        </p:nvSpPr>
        <p:spPr>
          <a:xfrm flipH="1" flipV="1">
            <a:off x="10962103" y="3584803"/>
            <a:ext cx="529296" cy="52929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4"/>
          </p:nvPr>
        </p:nvSpPr>
        <p:spPr>
          <a:xfrm>
            <a:off x="750888" y="1620838"/>
            <a:ext cx="1601787" cy="16017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5" name="图片占位符 9"/>
          <p:cNvSpPr>
            <a:spLocks noGrp="1"/>
          </p:cNvSpPr>
          <p:nvPr>
            <p:ph type="pic" sz="quarter" idx="15"/>
          </p:nvPr>
        </p:nvSpPr>
        <p:spPr>
          <a:xfrm>
            <a:off x="762300" y="3748182"/>
            <a:ext cx="1601787" cy="16017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6" name="图片占位符 9"/>
          <p:cNvSpPr>
            <a:spLocks noGrp="1"/>
          </p:cNvSpPr>
          <p:nvPr>
            <p:ph type="pic" sz="quarter" idx="16"/>
          </p:nvPr>
        </p:nvSpPr>
        <p:spPr>
          <a:xfrm>
            <a:off x="6278410" y="1620838"/>
            <a:ext cx="1601787" cy="16017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7" name="图片占位符 9"/>
          <p:cNvSpPr>
            <a:spLocks noGrp="1"/>
          </p:cNvSpPr>
          <p:nvPr>
            <p:ph type="pic" sz="quarter" idx="17"/>
          </p:nvPr>
        </p:nvSpPr>
        <p:spPr>
          <a:xfrm>
            <a:off x="6289822" y="3748182"/>
            <a:ext cx="1601787" cy="160178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t>2024/11/27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421373" y="284403"/>
            <a:ext cx="1154483" cy="67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b="1" spc="1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XDU</a:t>
            </a:r>
            <a:endParaRPr lang="zh-CN" altLang="en-US" sz="3200" b="1" spc="1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C40-EE1F-4CFB-9F37-6444981C73F9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DF90-6874-4A40-AB16-DE2954C25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itchFamily="34" charset="-122"/>
                <a:ea typeface="思源黑体 CN Heavy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itchFamily="34" charset="-122"/>
              <a:ea typeface="思源黑体 CN Heavy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545484"/>
            <a:ext cx="12192000" cy="312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 rot="5400000">
            <a:off x="178349" y="-178349"/>
            <a:ext cx="815032" cy="1171729"/>
            <a:chOff x="136270" y="441325"/>
            <a:chExt cx="2690232" cy="1572670"/>
          </a:xfrm>
        </p:grpSpPr>
        <p:sp>
          <p:nvSpPr>
            <p:cNvPr id="12" name="矩形 11"/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 rot="16200000">
            <a:off x="10974982" y="5053481"/>
            <a:ext cx="1846660" cy="587375"/>
            <a:chOff x="136270" y="441325"/>
            <a:chExt cx="2690232" cy="1572670"/>
          </a:xfrm>
        </p:grpSpPr>
        <p:sp>
          <p:nvSpPr>
            <p:cNvPr id="18" name="矩形 17"/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07809" y="6519179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>
                    <a:lumMod val="95000"/>
                  </a:schemeClr>
                </a:solidFill>
                <a:latin typeface="思源黑体 CN Medium" pitchFamily="34" charset="-122"/>
                <a:ea typeface="思源黑体 CN Medium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2711" y="226821"/>
            <a:ext cx="10515600" cy="598246"/>
          </a:xfrm>
        </p:spPr>
        <p:txBody>
          <a:bodyPr>
            <a:noAutofit/>
          </a:bodyPr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截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0" y="2438400"/>
            <a:ext cx="12192000" cy="2651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0640" y="1227371"/>
            <a:ext cx="6553200" cy="51893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t>2024/11/27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26" name="图片占位符 25"/>
          <p:cNvSpPr>
            <a:spLocks noGrp="1"/>
          </p:cNvSpPr>
          <p:nvPr>
            <p:ph type="pic" sz="quarter" idx="15"/>
          </p:nvPr>
        </p:nvSpPr>
        <p:spPr>
          <a:xfrm>
            <a:off x="4094003" y="1461107"/>
            <a:ext cx="2145971" cy="4650188"/>
          </a:xfrm>
          <a:custGeom>
            <a:avLst/>
            <a:gdLst>
              <a:gd name="connsiteX0" fmla="*/ 232494 w 2145971"/>
              <a:gd name="connsiteY0" fmla="*/ 0 h 4565992"/>
              <a:gd name="connsiteX1" fmla="*/ 411896 w 2145971"/>
              <a:gd name="connsiteY1" fmla="*/ 0 h 4565992"/>
              <a:gd name="connsiteX2" fmla="*/ 460701 w 2145971"/>
              <a:gd name="connsiteY2" fmla="*/ 37375 h 4565992"/>
              <a:gd name="connsiteX3" fmla="*/ 474141 w 2145971"/>
              <a:gd name="connsiteY3" fmla="*/ 58952 h 4565992"/>
              <a:gd name="connsiteX4" fmla="*/ 474141 w 2145971"/>
              <a:gd name="connsiteY4" fmla="*/ 82631 h 4565992"/>
              <a:gd name="connsiteX5" fmla="*/ 510037 w 2145971"/>
              <a:gd name="connsiteY5" fmla="*/ 169291 h 4565992"/>
              <a:gd name="connsiteX6" fmla="*/ 511822 w 2145971"/>
              <a:gd name="connsiteY6" fmla="*/ 170494 h 4565992"/>
              <a:gd name="connsiteX7" fmla="*/ 511182 w 2145971"/>
              <a:gd name="connsiteY7" fmla="*/ 183169 h 4565992"/>
              <a:gd name="connsiteX8" fmla="*/ 513849 w 2145971"/>
              <a:gd name="connsiteY8" fmla="*/ 183169 h 4565992"/>
              <a:gd name="connsiteX9" fmla="*/ 513849 w 2145971"/>
              <a:gd name="connsiteY9" fmla="*/ 171861 h 4565992"/>
              <a:gd name="connsiteX10" fmla="*/ 548992 w 2145971"/>
              <a:gd name="connsiteY10" fmla="*/ 195555 h 4565992"/>
              <a:gd name="connsiteX11" fmla="*/ 596696 w 2145971"/>
              <a:gd name="connsiteY11" fmla="*/ 205186 h 4565992"/>
              <a:gd name="connsiteX12" fmla="*/ 1542211 w 2145971"/>
              <a:gd name="connsiteY12" fmla="*/ 205186 h 4565992"/>
              <a:gd name="connsiteX13" fmla="*/ 1628871 w 2145971"/>
              <a:gd name="connsiteY13" fmla="*/ 169291 h 4565992"/>
              <a:gd name="connsiteX14" fmla="*/ 1652348 w 2145971"/>
              <a:gd name="connsiteY14" fmla="*/ 134469 h 4565992"/>
              <a:gd name="connsiteX15" fmla="*/ 1652348 w 2145971"/>
              <a:gd name="connsiteY15" fmla="*/ 149349 h 4565992"/>
              <a:gd name="connsiteX16" fmla="*/ 1652530 w 2145971"/>
              <a:gd name="connsiteY16" fmla="*/ 149349 h 4565992"/>
              <a:gd name="connsiteX17" fmla="*/ 1653216 w 2145971"/>
              <a:gd name="connsiteY17" fmla="*/ 135765 h 4565992"/>
              <a:gd name="connsiteX18" fmla="*/ 1654573 w 2145971"/>
              <a:gd name="connsiteY18" fmla="*/ 131168 h 4565992"/>
              <a:gd name="connsiteX19" fmla="*/ 1655135 w 2145971"/>
              <a:gd name="connsiteY19" fmla="*/ 130335 h 4565992"/>
              <a:gd name="connsiteX20" fmla="*/ 1655818 w 2145971"/>
              <a:gd name="connsiteY20" fmla="*/ 126954 h 4565992"/>
              <a:gd name="connsiteX21" fmla="*/ 1670739 w 2145971"/>
              <a:gd name="connsiteY21" fmla="*/ 76422 h 4565992"/>
              <a:gd name="connsiteX22" fmla="*/ 1707424 w 2145971"/>
              <a:gd name="connsiteY22" fmla="*/ 28517 h 4565992"/>
              <a:gd name="connsiteX23" fmla="*/ 1753206 w 2145971"/>
              <a:gd name="connsiteY23" fmla="*/ 0 h 4565992"/>
              <a:gd name="connsiteX24" fmla="*/ 1913477 w 2145971"/>
              <a:gd name="connsiteY24" fmla="*/ 0 h 4565992"/>
              <a:gd name="connsiteX25" fmla="*/ 2145971 w 2145971"/>
              <a:gd name="connsiteY25" fmla="*/ 232494 h 4565992"/>
              <a:gd name="connsiteX26" fmla="*/ 2145971 w 2145971"/>
              <a:gd name="connsiteY26" fmla="*/ 4333498 h 4565992"/>
              <a:gd name="connsiteX27" fmla="*/ 1913477 w 2145971"/>
              <a:gd name="connsiteY27" fmla="*/ 4565992 h 4565992"/>
              <a:gd name="connsiteX28" fmla="*/ 232494 w 2145971"/>
              <a:gd name="connsiteY28" fmla="*/ 4565992 h 4565992"/>
              <a:gd name="connsiteX29" fmla="*/ 0 w 2145971"/>
              <a:gd name="connsiteY29" fmla="*/ 4333498 h 4565992"/>
              <a:gd name="connsiteX30" fmla="*/ 0 w 2145971"/>
              <a:gd name="connsiteY30" fmla="*/ 232494 h 4565992"/>
              <a:gd name="connsiteX31" fmla="*/ 232494 w 2145971"/>
              <a:gd name="connsiteY31" fmla="*/ 0 h 456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145971" h="4565992">
                <a:moveTo>
                  <a:pt x="232494" y="0"/>
                </a:moveTo>
                <a:lnTo>
                  <a:pt x="411896" y="0"/>
                </a:lnTo>
                <a:lnTo>
                  <a:pt x="460701" y="37375"/>
                </a:lnTo>
                <a:lnTo>
                  <a:pt x="474141" y="58952"/>
                </a:lnTo>
                <a:lnTo>
                  <a:pt x="474141" y="82631"/>
                </a:lnTo>
                <a:cubicBezTo>
                  <a:pt x="474141" y="116474"/>
                  <a:pt x="487859" y="147112"/>
                  <a:pt x="510037" y="169291"/>
                </a:cubicBezTo>
                <a:lnTo>
                  <a:pt x="511822" y="170494"/>
                </a:lnTo>
                <a:lnTo>
                  <a:pt x="511182" y="183169"/>
                </a:lnTo>
                <a:lnTo>
                  <a:pt x="513849" y="183169"/>
                </a:lnTo>
                <a:lnTo>
                  <a:pt x="513849" y="171861"/>
                </a:lnTo>
                <a:lnTo>
                  <a:pt x="548992" y="195555"/>
                </a:lnTo>
                <a:cubicBezTo>
                  <a:pt x="563655" y="201757"/>
                  <a:pt x="579775" y="205186"/>
                  <a:pt x="596696" y="205186"/>
                </a:cubicBezTo>
                <a:lnTo>
                  <a:pt x="1542211" y="205186"/>
                </a:lnTo>
                <a:cubicBezTo>
                  <a:pt x="1576054" y="205186"/>
                  <a:pt x="1606693" y="191469"/>
                  <a:pt x="1628871" y="169291"/>
                </a:cubicBezTo>
                <a:lnTo>
                  <a:pt x="1652348" y="134469"/>
                </a:lnTo>
                <a:lnTo>
                  <a:pt x="1652348" y="149349"/>
                </a:lnTo>
                <a:lnTo>
                  <a:pt x="1652530" y="149349"/>
                </a:lnTo>
                <a:lnTo>
                  <a:pt x="1653216" y="135765"/>
                </a:lnTo>
                <a:lnTo>
                  <a:pt x="1654573" y="131168"/>
                </a:lnTo>
                <a:lnTo>
                  <a:pt x="1655135" y="130335"/>
                </a:lnTo>
                <a:lnTo>
                  <a:pt x="1655818" y="126954"/>
                </a:lnTo>
                <a:lnTo>
                  <a:pt x="1670739" y="76422"/>
                </a:lnTo>
                <a:cubicBezTo>
                  <a:pt x="1680021" y="58300"/>
                  <a:pt x="1692497" y="42084"/>
                  <a:pt x="1707424" y="28517"/>
                </a:cubicBezTo>
                <a:lnTo>
                  <a:pt x="1753206" y="0"/>
                </a:lnTo>
                <a:lnTo>
                  <a:pt x="1913477" y="0"/>
                </a:lnTo>
                <a:cubicBezTo>
                  <a:pt x="2041880" y="0"/>
                  <a:pt x="2145971" y="104091"/>
                  <a:pt x="2145971" y="232494"/>
                </a:cubicBezTo>
                <a:lnTo>
                  <a:pt x="2145971" y="4333498"/>
                </a:lnTo>
                <a:cubicBezTo>
                  <a:pt x="2145971" y="4461901"/>
                  <a:pt x="2041880" y="4565992"/>
                  <a:pt x="1913477" y="4565992"/>
                </a:cubicBezTo>
                <a:lnTo>
                  <a:pt x="232494" y="4565992"/>
                </a:lnTo>
                <a:cubicBezTo>
                  <a:pt x="104091" y="4565992"/>
                  <a:pt x="0" y="4461901"/>
                  <a:pt x="0" y="4333498"/>
                </a:cubicBezTo>
                <a:lnTo>
                  <a:pt x="0" y="232494"/>
                </a:lnTo>
                <a:cubicBezTo>
                  <a:pt x="0" y="104091"/>
                  <a:pt x="104091" y="0"/>
                  <a:pt x="23249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7" name="图片占位符 26"/>
          <p:cNvSpPr>
            <a:spLocks noGrp="1"/>
          </p:cNvSpPr>
          <p:nvPr>
            <p:ph type="pic" sz="quarter" idx="16"/>
          </p:nvPr>
        </p:nvSpPr>
        <p:spPr>
          <a:xfrm>
            <a:off x="1360455" y="1471267"/>
            <a:ext cx="2145971" cy="4650188"/>
          </a:xfrm>
          <a:custGeom>
            <a:avLst/>
            <a:gdLst>
              <a:gd name="connsiteX0" fmla="*/ 232494 w 2145971"/>
              <a:gd name="connsiteY0" fmla="*/ 0 h 4565992"/>
              <a:gd name="connsiteX1" fmla="*/ 411896 w 2145971"/>
              <a:gd name="connsiteY1" fmla="*/ 0 h 4565992"/>
              <a:gd name="connsiteX2" fmla="*/ 460701 w 2145971"/>
              <a:gd name="connsiteY2" fmla="*/ 37375 h 4565992"/>
              <a:gd name="connsiteX3" fmla="*/ 474141 w 2145971"/>
              <a:gd name="connsiteY3" fmla="*/ 58952 h 4565992"/>
              <a:gd name="connsiteX4" fmla="*/ 474141 w 2145971"/>
              <a:gd name="connsiteY4" fmla="*/ 82631 h 4565992"/>
              <a:gd name="connsiteX5" fmla="*/ 510037 w 2145971"/>
              <a:gd name="connsiteY5" fmla="*/ 169291 h 4565992"/>
              <a:gd name="connsiteX6" fmla="*/ 511822 w 2145971"/>
              <a:gd name="connsiteY6" fmla="*/ 170494 h 4565992"/>
              <a:gd name="connsiteX7" fmla="*/ 511182 w 2145971"/>
              <a:gd name="connsiteY7" fmla="*/ 183169 h 4565992"/>
              <a:gd name="connsiteX8" fmla="*/ 513849 w 2145971"/>
              <a:gd name="connsiteY8" fmla="*/ 183169 h 4565992"/>
              <a:gd name="connsiteX9" fmla="*/ 513849 w 2145971"/>
              <a:gd name="connsiteY9" fmla="*/ 171861 h 4565992"/>
              <a:gd name="connsiteX10" fmla="*/ 548992 w 2145971"/>
              <a:gd name="connsiteY10" fmla="*/ 195555 h 4565992"/>
              <a:gd name="connsiteX11" fmla="*/ 596696 w 2145971"/>
              <a:gd name="connsiteY11" fmla="*/ 205186 h 4565992"/>
              <a:gd name="connsiteX12" fmla="*/ 1542211 w 2145971"/>
              <a:gd name="connsiteY12" fmla="*/ 205186 h 4565992"/>
              <a:gd name="connsiteX13" fmla="*/ 1628871 w 2145971"/>
              <a:gd name="connsiteY13" fmla="*/ 169291 h 4565992"/>
              <a:gd name="connsiteX14" fmla="*/ 1652348 w 2145971"/>
              <a:gd name="connsiteY14" fmla="*/ 134469 h 4565992"/>
              <a:gd name="connsiteX15" fmla="*/ 1652348 w 2145971"/>
              <a:gd name="connsiteY15" fmla="*/ 149349 h 4565992"/>
              <a:gd name="connsiteX16" fmla="*/ 1652530 w 2145971"/>
              <a:gd name="connsiteY16" fmla="*/ 149349 h 4565992"/>
              <a:gd name="connsiteX17" fmla="*/ 1653216 w 2145971"/>
              <a:gd name="connsiteY17" fmla="*/ 135765 h 4565992"/>
              <a:gd name="connsiteX18" fmla="*/ 1654573 w 2145971"/>
              <a:gd name="connsiteY18" fmla="*/ 131168 h 4565992"/>
              <a:gd name="connsiteX19" fmla="*/ 1655135 w 2145971"/>
              <a:gd name="connsiteY19" fmla="*/ 130335 h 4565992"/>
              <a:gd name="connsiteX20" fmla="*/ 1655818 w 2145971"/>
              <a:gd name="connsiteY20" fmla="*/ 126954 h 4565992"/>
              <a:gd name="connsiteX21" fmla="*/ 1670739 w 2145971"/>
              <a:gd name="connsiteY21" fmla="*/ 76422 h 4565992"/>
              <a:gd name="connsiteX22" fmla="*/ 1707424 w 2145971"/>
              <a:gd name="connsiteY22" fmla="*/ 28517 h 4565992"/>
              <a:gd name="connsiteX23" fmla="*/ 1753206 w 2145971"/>
              <a:gd name="connsiteY23" fmla="*/ 0 h 4565992"/>
              <a:gd name="connsiteX24" fmla="*/ 1913477 w 2145971"/>
              <a:gd name="connsiteY24" fmla="*/ 0 h 4565992"/>
              <a:gd name="connsiteX25" fmla="*/ 2145971 w 2145971"/>
              <a:gd name="connsiteY25" fmla="*/ 232494 h 4565992"/>
              <a:gd name="connsiteX26" fmla="*/ 2145971 w 2145971"/>
              <a:gd name="connsiteY26" fmla="*/ 4333498 h 4565992"/>
              <a:gd name="connsiteX27" fmla="*/ 1913477 w 2145971"/>
              <a:gd name="connsiteY27" fmla="*/ 4565992 h 4565992"/>
              <a:gd name="connsiteX28" fmla="*/ 232494 w 2145971"/>
              <a:gd name="connsiteY28" fmla="*/ 4565992 h 4565992"/>
              <a:gd name="connsiteX29" fmla="*/ 0 w 2145971"/>
              <a:gd name="connsiteY29" fmla="*/ 4333498 h 4565992"/>
              <a:gd name="connsiteX30" fmla="*/ 0 w 2145971"/>
              <a:gd name="connsiteY30" fmla="*/ 232494 h 4565992"/>
              <a:gd name="connsiteX31" fmla="*/ 232494 w 2145971"/>
              <a:gd name="connsiteY31" fmla="*/ 0 h 456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145971" h="4565992">
                <a:moveTo>
                  <a:pt x="232494" y="0"/>
                </a:moveTo>
                <a:lnTo>
                  <a:pt x="411896" y="0"/>
                </a:lnTo>
                <a:lnTo>
                  <a:pt x="460701" y="37375"/>
                </a:lnTo>
                <a:lnTo>
                  <a:pt x="474141" y="58952"/>
                </a:lnTo>
                <a:lnTo>
                  <a:pt x="474141" y="82631"/>
                </a:lnTo>
                <a:cubicBezTo>
                  <a:pt x="474141" y="116474"/>
                  <a:pt x="487859" y="147112"/>
                  <a:pt x="510037" y="169291"/>
                </a:cubicBezTo>
                <a:lnTo>
                  <a:pt x="511822" y="170494"/>
                </a:lnTo>
                <a:lnTo>
                  <a:pt x="511182" y="183169"/>
                </a:lnTo>
                <a:lnTo>
                  <a:pt x="513849" y="183169"/>
                </a:lnTo>
                <a:lnTo>
                  <a:pt x="513849" y="171861"/>
                </a:lnTo>
                <a:lnTo>
                  <a:pt x="548992" y="195555"/>
                </a:lnTo>
                <a:cubicBezTo>
                  <a:pt x="563655" y="201757"/>
                  <a:pt x="579775" y="205186"/>
                  <a:pt x="596696" y="205186"/>
                </a:cubicBezTo>
                <a:lnTo>
                  <a:pt x="1542211" y="205186"/>
                </a:lnTo>
                <a:cubicBezTo>
                  <a:pt x="1576054" y="205186"/>
                  <a:pt x="1606693" y="191469"/>
                  <a:pt x="1628871" y="169291"/>
                </a:cubicBezTo>
                <a:lnTo>
                  <a:pt x="1652348" y="134469"/>
                </a:lnTo>
                <a:lnTo>
                  <a:pt x="1652348" y="149349"/>
                </a:lnTo>
                <a:lnTo>
                  <a:pt x="1652530" y="149349"/>
                </a:lnTo>
                <a:lnTo>
                  <a:pt x="1653216" y="135765"/>
                </a:lnTo>
                <a:lnTo>
                  <a:pt x="1654573" y="131168"/>
                </a:lnTo>
                <a:lnTo>
                  <a:pt x="1655135" y="130335"/>
                </a:lnTo>
                <a:lnTo>
                  <a:pt x="1655818" y="126954"/>
                </a:lnTo>
                <a:lnTo>
                  <a:pt x="1670739" y="76422"/>
                </a:lnTo>
                <a:cubicBezTo>
                  <a:pt x="1680021" y="58300"/>
                  <a:pt x="1692497" y="42084"/>
                  <a:pt x="1707424" y="28517"/>
                </a:cubicBezTo>
                <a:lnTo>
                  <a:pt x="1753206" y="0"/>
                </a:lnTo>
                <a:lnTo>
                  <a:pt x="1913477" y="0"/>
                </a:lnTo>
                <a:cubicBezTo>
                  <a:pt x="2041880" y="0"/>
                  <a:pt x="2145971" y="104091"/>
                  <a:pt x="2145971" y="232494"/>
                </a:cubicBezTo>
                <a:lnTo>
                  <a:pt x="2145971" y="4333498"/>
                </a:lnTo>
                <a:cubicBezTo>
                  <a:pt x="2145971" y="4461901"/>
                  <a:pt x="2041880" y="4565992"/>
                  <a:pt x="1913477" y="4565992"/>
                </a:cubicBezTo>
                <a:lnTo>
                  <a:pt x="232494" y="4565992"/>
                </a:lnTo>
                <a:cubicBezTo>
                  <a:pt x="104091" y="4565992"/>
                  <a:pt x="0" y="4461901"/>
                  <a:pt x="0" y="4333498"/>
                </a:cubicBezTo>
                <a:lnTo>
                  <a:pt x="0" y="232494"/>
                </a:lnTo>
                <a:cubicBezTo>
                  <a:pt x="0" y="104091"/>
                  <a:pt x="104091" y="0"/>
                  <a:pt x="23249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8" name="图片占位符 27"/>
          <p:cNvSpPr>
            <a:spLocks noGrp="1"/>
          </p:cNvSpPr>
          <p:nvPr>
            <p:ph type="pic" sz="quarter" idx="17"/>
          </p:nvPr>
        </p:nvSpPr>
        <p:spPr>
          <a:xfrm>
            <a:off x="-1403065" y="1466132"/>
            <a:ext cx="2145971" cy="4650188"/>
          </a:xfrm>
          <a:custGeom>
            <a:avLst/>
            <a:gdLst>
              <a:gd name="connsiteX0" fmla="*/ 232494 w 2145971"/>
              <a:gd name="connsiteY0" fmla="*/ 0 h 4565992"/>
              <a:gd name="connsiteX1" fmla="*/ 411896 w 2145971"/>
              <a:gd name="connsiteY1" fmla="*/ 0 h 4565992"/>
              <a:gd name="connsiteX2" fmla="*/ 460701 w 2145971"/>
              <a:gd name="connsiteY2" fmla="*/ 37375 h 4565992"/>
              <a:gd name="connsiteX3" fmla="*/ 474141 w 2145971"/>
              <a:gd name="connsiteY3" fmla="*/ 58952 h 4565992"/>
              <a:gd name="connsiteX4" fmla="*/ 474141 w 2145971"/>
              <a:gd name="connsiteY4" fmla="*/ 82631 h 4565992"/>
              <a:gd name="connsiteX5" fmla="*/ 510037 w 2145971"/>
              <a:gd name="connsiteY5" fmla="*/ 169291 h 4565992"/>
              <a:gd name="connsiteX6" fmla="*/ 511822 w 2145971"/>
              <a:gd name="connsiteY6" fmla="*/ 170494 h 4565992"/>
              <a:gd name="connsiteX7" fmla="*/ 511182 w 2145971"/>
              <a:gd name="connsiteY7" fmla="*/ 183169 h 4565992"/>
              <a:gd name="connsiteX8" fmla="*/ 513849 w 2145971"/>
              <a:gd name="connsiteY8" fmla="*/ 183169 h 4565992"/>
              <a:gd name="connsiteX9" fmla="*/ 513849 w 2145971"/>
              <a:gd name="connsiteY9" fmla="*/ 171861 h 4565992"/>
              <a:gd name="connsiteX10" fmla="*/ 548992 w 2145971"/>
              <a:gd name="connsiteY10" fmla="*/ 195555 h 4565992"/>
              <a:gd name="connsiteX11" fmla="*/ 596696 w 2145971"/>
              <a:gd name="connsiteY11" fmla="*/ 205186 h 4565992"/>
              <a:gd name="connsiteX12" fmla="*/ 1542211 w 2145971"/>
              <a:gd name="connsiteY12" fmla="*/ 205186 h 4565992"/>
              <a:gd name="connsiteX13" fmla="*/ 1628871 w 2145971"/>
              <a:gd name="connsiteY13" fmla="*/ 169291 h 4565992"/>
              <a:gd name="connsiteX14" fmla="*/ 1652348 w 2145971"/>
              <a:gd name="connsiteY14" fmla="*/ 134469 h 4565992"/>
              <a:gd name="connsiteX15" fmla="*/ 1652348 w 2145971"/>
              <a:gd name="connsiteY15" fmla="*/ 149349 h 4565992"/>
              <a:gd name="connsiteX16" fmla="*/ 1652530 w 2145971"/>
              <a:gd name="connsiteY16" fmla="*/ 149349 h 4565992"/>
              <a:gd name="connsiteX17" fmla="*/ 1653216 w 2145971"/>
              <a:gd name="connsiteY17" fmla="*/ 135765 h 4565992"/>
              <a:gd name="connsiteX18" fmla="*/ 1654573 w 2145971"/>
              <a:gd name="connsiteY18" fmla="*/ 131168 h 4565992"/>
              <a:gd name="connsiteX19" fmla="*/ 1655135 w 2145971"/>
              <a:gd name="connsiteY19" fmla="*/ 130335 h 4565992"/>
              <a:gd name="connsiteX20" fmla="*/ 1655818 w 2145971"/>
              <a:gd name="connsiteY20" fmla="*/ 126954 h 4565992"/>
              <a:gd name="connsiteX21" fmla="*/ 1670739 w 2145971"/>
              <a:gd name="connsiteY21" fmla="*/ 76422 h 4565992"/>
              <a:gd name="connsiteX22" fmla="*/ 1707424 w 2145971"/>
              <a:gd name="connsiteY22" fmla="*/ 28517 h 4565992"/>
              <a:gd name="connsiteX23" fmla="*/ 1753206 w 2145971"/>
              <a:gd name="connsiteY23" fmla="*/ 0 h 4565992"/>
              <a:gd name="connsiteX24" fmla="*/ 1913477 w 2145971"/>
              <a:gd name="connsiteY24" fmla="*/ 0 h 4565992"/>
              <a:gd name="connsiteX25" fmla="*/ 2145971 w 2145971"/>
              <a:gd name="connsiteY25" fmla="*/ 232494 h 4565992"/>
              <a:gd name="connsiteX26" fmla="*/ 2145971 w 2145971"/>
              <a:gd name="connsiteY26" fmla="*/ 4333498 h 4565992"/>
              <a:gd name="connsiteX27" fmla="*/ 1913477 w 2145971"/>
              <a:gd name="connsiteY27" fmla="*/ 4565992 h 4565992"/>
              <a:gd name="connsiteX28" fmla="*/ 232494 w 2145971"/>
              <a:gd name="connsiteY28" fmla="*/ 4565992 h 4565992"/>
              <a:gd name="connsiteX29" fmla="*/ 0 w 2145971"/>
              <a:gd name="connsiteY29" fmla="*/ 4333498 h 4565992"/>
              <a:gd name="connsiteX30" fmla="*/ 0 w 2145971"/>
              <a:gd name="connsiteY30" fmla="*/ 232494 h 4565992"/>
              <a:gd name="connsiteX31" fmla="*/ 232494 w 2145971"/>
              <a:gd name="connsiteY31" fmla="*/ 0 h 456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145971" h="4565992">
                <a:moveTo>
                  <a:pt x="232494" y="0"/>
                </a:moveTo>
                <a:lnTo>
                  <a:pt x="411896" y="0"/>
                </a:lnTo>
                <a:lnTo>
                  <a:pt x="460701" y="37375"/>
                </a:lnTo>
                <a:lnTo>
                  <a:pt x="474141" y="58952"/>
                </a:lnTo>
                <a:lnTo>
                  <a:pt x="474141" y="82631"/>
                </a:lnTo>
                <a:cubicBezTo>
                  <a:pt x="474141" y="116474"/>
                  <a:pt x="487859" y="147112"/>
                  <a:pt x="510037" y="169291"/>
                </a:cubicBezTo>
                <a:lnTo>
                  <a:pt x="511822" y="170494"/>
                </a:lnTo>
                <a:lnTo>
                  <a:pt x="511182" y="183169"/>
                </a:lnTo>
                <a:lnTo>
                  <a:pt x="513849" y="183169"/>
                </a:lnTo>
                <a:lnTo>
                  <a:pt x="513849" y="171861"/>
                </a:lnTo>
                <a:lnTo>
                  <a:pt x="548992" y="195555"/>
                </a:lnTo>
                <a:cubicBezTo>
                  <a:pt x="563655" y="201757"/>
                  <a:pt x="579775" y="205186"/>
                  <a:pt x="596696" y="205186"/>
                </a:cubicBezTo>
                <a:lnTo>
                  <a:pt x="1542211" y="205186"/>
                </a:lnTo>
                <a:cubicBezTo>
                  <a:pt x="1576054" y="205186"/>
                  <a:pt x="1606693" y="191469"/>
                  <a:pt x="1628871" y="169291"/>
                </a:cubicBezTo>
                <a:lnTo>
                  <a:pt x="1652348" y="134469"/>
                </a:lnTo>
                <a:lnTo>
                  <a:pt x="1652348" y="149349"/>
                </a:lnTo>
                <a:lnTo>
                  <a:pt x="1652530" y="149349"/>
                </a:lnTo>
                <a:lnTo>
                  <a:pt x="1653216" y="135765"/>
                </a:lnTo>
                <a:lnTo>
                  <a:pt x="1654573" y="131168"/>
                </a:lnTo>
                <a:lnTo>
                  <a:pt x="1655135" y="130335"/>
                </a:lnTo>
                <a:lnTo>
                  <a:pt x="1655818" y="126954"/>
                </a:lnTo>
                <a:lnTo>
                  <a:pt x="1670739" y="76422"/>
                </a:lnTo>
                <a:cubicBezTo>
                  <a:pt x="1680021" y="58300"/>
                  <a:pt x="1692497" y="42084"/>
                  <a:pt x="1707424" y="28517"/>
                </a:cubicBezTo>
                <a:lnTo>
                  <a:pt x="1753206" y="0"/>
                </a:lnTo>
                <a:lnTo>
                  <a:pt x="1913477" y="0"/>
                </a:lnTo>
                <a:cubicBezTo>
                  <a:pt x="2041880" y="0"/>
                  <a:pt x="2145971" y="104091"/>
                  <a:pt x="2145971" y="232494"/>
                </a:cubicBezTo>
                <a:lnTo>
                  <a:pt x="2145971" y="4333498"/>
                </a:lnTo>
                <a:cubicBezTo>
                  <a:pt x="2145971" y="4461901"/>
                  <a:pt x="2041880" y="4565992"/>
                  <a:pt x="1913477" y="4565992"/>
                </a:cubicBezTo>
                <a:lnTo>
                  <a:pt x="232494" y="4565992"/>
                </a:lnTo>
                <a:cubicBezTo>
                  <a:pt x="104091" y="4565992"/>
                  <a:pt x="0" y="4461901"/>
                  <a:pt x="0" y="4333498"/>
                </a:cubicBezTo>
                <a:lnTo>
                  <a:pt x="0" y="232494"/>
                </a:lnTo>
                <a:cubicBezTo>
                  <a:pt x="0" y="104091"/>
                  <a:pt x="104091" y="0"/>
                  <a:pt x="23249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itchFamily="34" charset="-122"/>
                <a:ea typeface="思源黑体 CN Heavy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itchFamily="34" charset="-122"/>
              <a:ea typeface="思源黑体 CN Heavy" pitchFamily="34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0"/>
            <a:ext cx="48093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FFF2C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2C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t>2024/11/27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FF2C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6" name="等腰三角形 5"/>
          <p:cNvSpPr/>
          <p:nvPr userDrawn="1"/>
        </p:nvSpPr>
        <p:spPr>
          <a:xfrm rot="5400000">
            <a:off x="4670790" y="579927"/>
            <a:ext cx="593726" cy="3165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itchFamily="34" charset="-122"/>
                <a:ea typeface="思源黑体 CN Heavy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itchFamily="34" charset="-122"/>
              <a:ea typeface="思源黑体 CN Heavy" pitchFamily="34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项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0"/>
            <a:ext cx="48093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FFF2CC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2CC"/>
                </a:solidFill>
                <a:latin typeface="+mj-ea"/>
                <a:ea typeface="+mj-ea"/>
              </a:defRPr>
            </a:lvl1pPr>
          </a:lstStyle>
          <a:p>
            <a:fld id="{4DB44E30-715F-4973-8179-B4178D7E09F0}" type="datetime1">
              <a:rPr lang="zh-CN" altLang="en-US" smtClean="0"/>
              <a:t>2024/11/27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33B9A5AF-BDD6-4E14-989F-CF034C94E4CA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FF2CC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6" name="等腰三角形 5"/>
          <p:cNvSpPr/>
          <p:nvPr userDrawn="1"/>
        </p:nvSpPr>
        <p:spPr>
          <a:xfrm rot="5400000">
            <a:off x="4670790" y="579927"/>
            <a:ext cx="593726" cy="3165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itchFamily="34" charset="-122"/>
                <a:ea typeface="思源黑体 CN Heavy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itchFamily="34" charset="-122"/>
              <a:ea typeface="思源黑体 CN Heavy" pitchFamily="34" charset="-122"/>
            </a:endParaRP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4"/>
          </p:nvPr>
        </p:nvSpPr>
        <p:spPr>
          <a:xfrm>
            <a:off x="565422" y="1473200"/>
            <a:ext cx="1919287" cy="1350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图片占位符 8"/>
          <p:cNvSpPr>
            <a:spLocks noGrp="1"/>
          </p:cNvSpPr>
          <p:nvPr>
            <p:ph type="pic" sz="quarter" idx="15"/>
          </p:nvPr>
        </p:nvSpPr>
        <p:spPr>
          <a:xfrm>
            <a:off x="2591276" y="1473200"/>
            <a:ext cx="1919287" cy="1350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图片占位符 8"/>
          <p:cNvSpPr>
            <a:spLocks noGrp="1"/>
          </p:cNvSpPr>
          <p:nvPr>
            <p:ph type="pic" sz="quarter" idx="16"/>
          </p:nvPr>
        </p:nvSpPr>
        <p:spPr>
          <a:xfrm>
            <a:off x="565422" y="2916554"/>
            <a:ext cx="1919287" cy="1350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8"/>
          <p:cNvSpPr>
            <a:spLocks noGrp="1"/>
          </p:cNvSpPr>
          <p:nvPr>
            <p:ph type="pic" sz="quarter" idx="17"/>
          </p:nvPr>
        </p:nvSpPr>
        <p:spPr>
          <a:xfrm>
            <a:off x="2591276" y="2916554"/>
            <a:ext cx="1919287" cy="1350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8"/>
          <p:cNvSpPr>
            <a:spLocks noGrp="1"/>
          </p:cNvSpPr>
          <p:nvPr>
            <p:ph type="pic" sz="quarter" idx="18"/>
          </p:nvPr>
        </p:nvSpPr>
        <p:spPr>
          <a:xfrm>
            <a:off x="565422" y="4359908"/>
            <a:ext cx="1919287" cy="1350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8"/>
          <p:cNvSpPr>
            <a:spLocks noGrp="1"/>
          </p:cNvSpPr>
          <p:nvPr>
            <p:ph type="pic" sz="quarter" idx="19"/>
          </p:nvPr>
        </p:nvSpPr>
        <p:spPr>
          <a:xfrm>
            <a:off x="2591276" y="4359908"/>
            <a:ext cx="1919287" cy="135096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0"/>
            <a:ext cx="48093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FFF2CC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2CC"/>
                </a:solidFill>
                <a:latin typeface="+mj-ea"/>
                <a:ea typeface="+mj-ea"/>
              </a:defRPr>
            </a:lvl1pPr>
          </a:lstStyle>
          <a:p>
            <a:fld id="{4DB44E30-715F-4973-8179-B4178D7E09F0}" type="datetime1">
              <a:rPr lang="zh-CN" altLang="en-US" smtClean="0"/>
              <a:t>2024/11/27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33B9A5AF-BDD6-4E14-989F-CF034C94E4CA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FF2CC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6" name="等腰三角形 5"/>
          <p:cNvSpPr/>
          <p:nvPr userDrawn="1"/>
        </p:nvSpPr>
        <p:spPr>
          <a:xfrm rot="5400000">
            <a:off x="4670790" y="579927"/>
            <a:ext cx="593726" cy="3165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itchFamily="34" charset="-122"/>
                <a:ea typeface="思源黑体 CN Heavy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itchFamily="34" charset="-122"/>
              <a:ea typeface="思源黑体 CN Heavy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4480" y="1171575"/>
            <a:ext cx="6255849" cy="4558665"/>
          </a:xfrm>
          <a:prstGeom prst="rect">
            <a:avLst/>
          </a:prstGeom>
        </p:spPr>
      </p:pic>
      <p:sp>
        <p:nvSpPr>
          <p:cNvPr id="9" name="图片占位符 8"/>
          <p:cNvSpPr>
            <a:spLocks noGrp="1"/>
          </p:cNvSpPr>
          <p:nvPr>
            <p:ph type="pic" sz="quarter" idx="14"/>
          </p:nvPr>
        </p:nvSpPr>
        <p:spPr>
          <a:xfrm>
            <a:off x="1335088" y="1554163"/>
            <a:ext cx="4297362" cy="285115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 userDrawn="1"/>
        </p:nvSpPr>
        <p:spPr>
          <a:xfrm>
            <a:off x="587375" y="6030223"/>
            <a:ext cx="1444197" cy="38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z="1600" spc="100" dirty="0">
                <a:solidFill>
                  <a:schemeClr val="accent1"/>
                </a:solidFill>
                <a:latin typeface="思源黑体 CN Normal" pitchFamily="34" charset="-122"/>
                <a:ea typeface="思源黑体 CN Normal" pitchFamily="34" charset="-122"/>
              </a:rPr>
              <a:t>▶▶▶</a:t>
            </a:r>
          </a:p>
        </p:txBody>
      </p:sp>
      <p:sp>
        <p:nvSpPr>
          <p:cNvPr id="7" name="椭圆 6"/>
          <p:cNvSpPr/>
          <p:nvPr userDrawn="1"/>
        </p:nvSpPr>
        <p:spPr>
          <a:xfrm>
            <a:off x="7421356" y="-2690075"/>
            <a:ext cx="12420862" cy="124208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7634978" y="-2781431"/>
            <a:ext cx="12420862" cy="124208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534112" y="922705"/>
            <a:ext cx="3814482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厚德 求真 励学 笃行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174732" y="1718517"/>
            <a:ext cx="1736243" cy="83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西军电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359629" y="4756895"/>
            <a:ext cx="3685888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团结 勤奋 求实 创新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9046317" y="5895921"/>
            <a:ext cx="2888781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团结 和谐 包容 进取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969018" y="3520356"/>
            <a:ext cx="2504461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崇尚学术 追求卓越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0507665" y="3034206"/>
            <a:ext cx="1488534" cy="863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艰苦奋斗</a:t>
            </a:r>
            <a:endParaRPr kumimoji="0" lang="en-US" altLang="zh-CN" sz="2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itchFamily="2" charset="-122"/>
              <a:ea typeface="优设标题黑" pitchFamily="2" charset="-122"/>
              <a:cs typeface="+mn-cs"/>
            </a:endParaRPr>
          </a:p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自强不息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10003049" y="1992254"/>
            <a:ext cx="2086209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求真务实 爱国为民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068030" y="3964348"/>
            <a:ext cx="3685889" cy="83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半部电台起家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874476" y="507887"/>
            <a:ext cx="1553430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传承红色基因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8567952" y="1485863"/>
            <a:ext cx="3367146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西北电讯工程学院</a:t>
            </a: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7969018" y="2897465"/>
            <a:ext cx="2358323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长征路上办学</a:t>
            </a: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7969019" y="2429744"/>
            <a:ext cx="4027180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雷达信号处理国家重点实验室</a:t>
            </a: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10417963" y="489324"/>
            <a:ext cx="1836310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与共和国同行</a:t>
            </a: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8627939" y="5247495"/>
            <a:ext cx="3417578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青春告白祖国</a:t>
            </a: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640991" y="381570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itchFamily="34" charset="-122"/>
                <a:ea typeface="思源黑体 CN Heavy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itchFamily="34" charset="-122"/>
              <a:ea typeface="思源黑体 CN Heavy" pitchFamily="34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 userDrawn="1"/>
        </p:nvSpPr>
        <p:spPr>
          <a:xfrm>
            <a:off x="-6397120" y="-2781431"/>
            <a:ext cx="12420862" cy="124208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-6576322" y="-2782222"/>
            <a:ext cx="12420862" cy="124208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669346" y="1003900"/>
            <a:ext cx="3814482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厚德 求真 励学 笃行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346" y="1799712"/>
            <a:ext cx="1736243" cy="83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西军电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669346" y="4838090"/>
            <a:ext cx="3953454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团结 勤奋 求实 创新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69346" y="5977116"/>
            <a:ext cx="3343854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团结 和谐 包容 进取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2443223" y="3627629"/>
            <a:ext cx="2504461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崇尚学术 追求卓越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701794" y="3163710"/>
            <a:ext cx="1488534" cy="863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艰苦奋斗</a:t>
            </a:r>
            <a:endParaRPr kumimoji="0" lang="en-US" altLang="zh-CN" sz="2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itchFamily="2" charset="-122"/>
              <a:ea typeface="优设标题黑" pitchFamily="2" charset="-122"/>
              <a:cs typeface="+mn-cs"/>
            </a:endParaRPr>
          </a:p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自强不息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2527392" y="2033993"/>
            <a:ext cx="2464352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求真务实 爱国为民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669346" y="4045543"/>
            <a:ext cx="4278338" cy="83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半部电台起家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669346" y="589082"/>
            <a:ext cx="1553430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传承红色基因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2960" y="1541698"/>
            <a:ext cx="3925334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西北电讯工程学院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633421" y="2965222"/>
            <a:ext cx="2358323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长征路上办学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669346" y="2510939"/>
            <a:ext cx="4535114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雷达信号处理国家重点实验室</a:t>
            </a: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2443223" y="570519"/>
            <a:ext cx="1836310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与共和国同行</a:t>
            </a: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669345" y="5328690"/>
            <a:ext cx="3610187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青春告白祖国</a:t>
            </a: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itchFamily="34" charset="-122"/>
                <a:ea typeface="思源黑体 CN Heavy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itchFamily="34" charset="-122"/>
              <a:ea typeface="思源黑体 CN Heavy" pitchFamily="34" charset="-122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横向导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710" y="1113896"/>
            <a:ext cx="10515600" cy="516968"/>
          </a:xfrm>
        </p:spPr>
        <p:txBody>
          <a:bodyPr>
            <a:normAutofit/>
          </a:bodyPr>
          <a:lstStyle>
            <a:lvl1pPr marL="457200" indent="-457200">
              <a:buFont typeface="Wingdings" charset="2"/>
              <a:buChar char="u"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A5D5-F967-4973-BC3E-B6E1F1E79406}" type="datetime1">
              <a:rPr lang="zh-CN" altLang="en-US" smtClean="0"/>
              <a:t>2024/11/27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17"/>
          <p:cNvSpPr>
            <a:spLocks noGrp="1"/>
          </p:cNvSpPr>
          <p:nvPr>
            <p:ph type="body" sz="quarter" idx="14"/>
          </p:nvPr>
        </p:nvSpPr>
        <p:spPr>
          <a:xfrm>
            <a:off x="-1" y="136526"/>
            <a:ext cx="3071814" cy="59831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文本占位符 17"/>
          <p:cNvSpPr>
            <a:spLocks noGrp="1"/>
          </p:cNvSpPr>
          <p:nvPr>
            <p:ph type="body" sz="quarter" idx="15"/>
          </p:nvPr>
        </p:nvSpPr>
        <p:spPr>
          <a:xfrm>
            <a:off x="3071812" y="136525"/>
            <a:ext cx="3024187" cy="598310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" name="文本占位符 17"/>
          <p:cNvSpPr>
            <a:spLocks noGrp="1"/>
          </p:cNvSpPr>
          <p:nvPr>
            <p:ph type="body" sz="quarter" idx="16"/>
          </p:nvPr>
        </p:nvSpPr>
        <p:spPr>
          <a:xfrm>
            <a:off x="6095999" y="136525"/>
            <a:ext cx="3024187" cy="598310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3" name="文本占位符 17"/>
          <p:cNvSpPr>
            <a:spLocks noGrp="1"/>
          </p:cNvSpPr>
          <p:nvPr>
            <p:ph type="body" sz="quarter" idx="17"/>
          </p:nvPr>
        </p:nvSpPr>
        <p:spPr>
          <a:xfrm>
            <a:off x="9120185" y="136525"/>
            <a:ext cx="3071815" cy="598310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纵向导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495301"/>
            <a:ext cx="8364310" cy="516968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460500" y="6362699"/>
            <a:ext cx="2743200" cy="365125"/>
          </a:xfrm>
        </p:spPr>
        <p:txBody>
          <a:bodyPr/>
          <a:lstStyle/>
          <a:p>
            <a:fld id="{F548A5D5-F967-4973-BC3E-B6E1F1E79406}" type="datetime1">
              <a:rPr lang="zh-CN" altLang="en-US" smtClean="0"/>
              <a:t>2024/11/27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864102" y="6362699"/>
            <a:ext cx="3124200" cy="365124"/>
          </a:xfrm>
        </p:spPr>
        <p:txBody>
          <a:bodyPr/>
          <a:lstStyle/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48704" y="6362698"/>
            <a:ext cx="2743200" cy="365125"/>
          </a:xfrm>
        </p:spPr>
        <p:txBody>
          <a:bodyPr/>
          <a:lstStyle/>
          <a:p>
            <a:fld id="{33B9A5AF-BDD6-4E14-989F-CF034C94E4C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1828800" y="1084462"/>
            <a:ext cx="59563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占位符 17"/>
          <p:cNvSpPr>
            <a:spLocks noGrp="1"/>
          </p:cNvSpPr>
          <p:nvPr>
            <p:ph type="body" sz="quarter" idx="14"/>
          </p:nvPr>
        </p:nvSpPr>
        <p:spPr>
          <a:xfrm>
            <a:off x="0" y="11151"/>
            <a:ext cx="1244600" cy="172243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5"/>
          </p:nvPr>
        </p:nvSpPr>
        <p:spPr>
          <a:xfrm>
            <a:off x="0" y="1721005"/>
            <a:ext cx="1244600" cy="1722438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17"/>
          <p:cNvSpPr>
            <a:spLocks noGrp="1"/>
          </p:cNvSpPr>
          <p:nvPr>
            <p:ph type="body" sz="quarter" idx="16"/>
          </p:nvPr>
        </p:nvSpPr>
        <p:spPr>
          <a:xfrm>
            <a:off x="0" y="3443443"/>
            <a:ext cx="1244600" cy="1722438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17"/>
          <p:cNvSpPr>
            <a:spLocks noGrp="1"/>
          </p:cNvSpPr>
          <p:nvPr>
            <p:ph type="body" sz="quarter" idx="17"/>
          </p:nvPr>
        </p:nvSpPr>
        <p:spPr>
          <a:xfrm>
            <a:off x="0" y="5165881"/>
            <a:ext cx="1244600" cy="1722438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A5D5-F967-4973-BC3E-B6E1F1E79406}" type="datetime1">
              <a:rPr lang="zh-CN" altLang="en-US" smtClean="0"/>
              <a:t>2024/11/27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C40-EE1F-4CFB-9F37-6444981C73F9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DF90-6874-4A40-AB16-DE2954C25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C40-EE1F-4CFB-9F37-6444981C73F9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DF90-6874-4A40-AB16-DE2954C25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C40-EE1F-4CFB-9F37-6444981C73F9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DF90-6874-4A40-AB16-DE2954C25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C40-EE1F-4CFB-9F37-6444981C73F9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DF90-6874-4A40-AB16-DE2954C25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C40-EE1F-4CFB-9F37-6444981C73F9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DF90-6874-4A40-AB16-DE2954C25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C40-EE1F-4CFB-9F37-6444981C73F9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DF90-6874-4A40-AB16-DE2954C25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5C40-EE1F-4CFB-9F37-6444981C73F9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DF90-6874-4A40-AB16-DE2954C25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A5C40-EE1F-4CFB-9F37-6444981C73F9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DDF90-6874-4A40-AB16-DE2954C25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F548A5D5-F967-4973-BC3E-B6E1F1E79406}" type="datetime1">
              <a:rPr lang="zh-CN" altLang="en-US" smtClean="0"/>
              <a:t>2024/11/27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laplus/Examples/tree/master/specifications/DieHar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25412" y="2292753"/>
            <a:ext cx="10141176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AF2125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rPr>
              <a:t>An Introduction to TLA+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AF2125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ea"/>
              <a:sym typeface="Arial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46048" y="4778654"/>
            <a:ext cx="386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  <a:ea typeface="微软雅黑" pitchFamily="34" charset="-122"/>
                <a:cs typeface="+mn-ea"/>
                <a:sym typeface="Arial" charset="0"/>
              </a:rPr>
              <a:t>小组成员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rPr>
              <a:t>：张之显赫、苏心、孔琳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charset="0"/>
              <a:ea typeface="微软雅黑" pitchFamily="34" charset="-122"/>
              <a:cs typeface="+mn-ea"/>
              <a:sym typeface="Arial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-1"/>
            <a:ext cx="12192000" cy="31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ea"/>
              <a:sym typeface="Arial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0" y="6545484"/>
            <a:ext cx="12192000" cy="312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ea"/>
              <a:sym typeface="Arial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 rot="16200000">
            <a:off x="-629641" y="2332201"/>
            <a:ext cx="1846660" cy="587375"/>
            <a:chOff x="136270" y="441325"/>
            <a:chExt cx="2690232" cy="1572670"/>
          </a:xfrm>
        </p:grpSpPr>
        <p:sp>
          <p:nvSpPr>
            <p:cNvPr id="60" name="矩形 59"/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 rot="16200000">
            <a:off x="10974983" y="2332201"/>
            <a:ext cx="1846660" cy="587375"/>
            <a:chOff x="136270" y="441325"/>
            <a:chExt cx="2690232" cy="1572670"/>
          </a:xfrm>
        </p:grpSpPr>
        <p:sp>
          <p:nvSpPr>
            <p:cNvPr id="66" name="矩形 65"/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690" y="461010"/>
            <a:ext cx="10515600" cy="66294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案例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74921" y="460744"/>
            <a:ext cx="127591" cy="567070"/>
          </a:xfrm>
          <a:prstGeom prst="rect">
            <a:avLst/>
          </a:prstGeom>
          <a:solidFill>
            <a:srgbClr val="AF2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20" y="1230707"/>
            <a:ext cx="7834273" cy="531723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58135" y="1858000"/>
            <a:ext cx="3776058" cy="1708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500" b="1" dirty="0">
                <a:sym typeface="+mn-ea"/>
              </a:rPr>
              <a:t>定义次态关系，本问题中由以下动作产生：</a:t>
            </a:r>
            <a:endParaRPr lang="en-US" altLang="zh-CN" sz="1500" b="1" dirty="0">
              <a:sym typeface="+mn-ea"/>
            </a:endParaRPr>
          </a:p>
          <a:p>
            <a:r>
              <a:rPr lang="zh-CN" altLang="en-US" sz="1500" b="1" dirty="0">
                <a:sym typeface="+mn-ea"/>
              </a:rPr>
              <a:t>填满小桶（</a:t>
            </a:r>
            <a:r>
              <a:rPr lang="en-US" altLang="zh-CN" sz="1500" b="1" dirty="0" err="1">
                <a:sym typeface="+mn-ea"/>
              </a:rPr>
              <a:t>FillSmallJug</a:t>
            </a:r>
            <a:r>
              <a:rPr lang="zh-CN" altLang="en-US" sz="1500" b="1" dirty="0">
                <a:sym typeface="+mn-ea"/>
              </a:rPr>
              <a:t>）、</a:t>
            </a:r>
            <a:endParaRPr lang="en-US" altLang="zh-CN" sz="1500" b="1" dirty="0">
              <a:sym typeface="+mn-ea"/>
            </a:endParaRPr>
          </a:p>
          <a:p>
            <a:r>
              <a:rPr lang="zh-CN" altLang="en-US" sz="1500" b="1" dirty="0">
                <a:sym typeface="+mn-ea"/>
              </a:rPr>
              <a:t>填满大桶（</a:t>
            </a:r>
            <a:r>
              <a:rPr lang="en-US" altLang="zh-CN" sz="1500" b="1" dirty="0" err="1">
                <a:sym typeface="+mn-ea"/>
              </a:rPr>
              <a:t>FillBigJug</a:t>
            </a:r>
            <a:r>
              <a:rPr lang="zh-CN" altLang="en-US" sz="1500" b="1" dirty="0">
                <a:sym typeface="+mn-ea"/>
              </a:rPr>
              <a:t>）、</a:t>
            </a:r>
            <a:endParaRPr lang="en-US" altLang="zh-CN" sz="1500" b="1" dirty="0">
              <a:sym typeface="+mn-ea"/>
            </a:endParaRPr>
          </a:p>
          <a:p>
            <a:r>
              <a:rPr lang="zh-CN" altLang="en-US" sz="1500" b="1" dirty="0">
                <a:sym typeface="+mn-ea"/>
              </a:rPr>
              <a:t>倒掉小桶（</a:t>
            </a:r>
            <a:r>
              <a:rPr lang="en-US" altLang="zh-CN" sz="1500" b="1" dirty="0" err="1">
                <a:sym typeface="+mn-ea"/>
              </a:rPr>
              <a:t>EmptySmallJug</a:t>
            </a:r>
            <a:r>
              <a:rPr lang="zh-CN" altLang="en-US" sz="1500" b="1" dirty="0">
                <a:sym typeface="+mn-ea"/>
              </a:rPr>
              <a:t>）、</a:t>
            </a:r>
            <a:endParaRPr lang="en-US" altLang="zh-CN" sz="1500" b="1" dirty="0">
              <a:sym typeface="+mn-ea"/>
            </a:endParaRPr>
          </a:p>
          <a:p>
            <a:r>
              <a:rPr lang="zh-CN" altLang="en-US" sz="1500" b="1" dirty="0">
                <a:sym typeface="+mn-ea"/>
              </a:rPr>
              <a:t>倒掉大桶（</a:t>
            </a:r>
            <a:r>
              <a:rPr lang="en-US" altLang="zh-CN" sz="1500" b="1" dirty="0" err="1">
                <a:sym typeface="+mn-ea"/>
              </a:rPr>
              <a:t>EmptyBigJug</a:t>
            </a:r>
            <a:r>
              <a:rPr lang="zh-CN" altLang="en-US" sz="1500" b="1" dirty="0">
                <a:sym typeface="+mn-ea"/>
              </a:rPr>
              <a:t>）、</a:t>
            </a:r>
            <a:endParaRPr lang="en-US" altLang="zh-CN" sz="1500" b="1" dirty="0">
              <a:sym typeface="+mn-ea"/>
            </a:endParaRPr>
          </a:p>
          <a:p>
            <a:r>
              <a:rPr lang="zh-CN" altLang="en-US" sz="1500" b="1" dirty="0">
                <a:sym typeface="+mn-ea"/>
              </a:rPr>
              <a:t>将小桶的水倒入大桶（</a:t>
            </a:r>
            <a:r>
              <a:rPr lang="en-US" altLang="zh-CN" sz="1500" b="1" dirty="0" err="1">
                <a:sym typeface="+mn-ea"/>
              </a:rPr>
              <a:t>SmallToBig</a:t>
            </a:r>
            <a:r>
              <a:rPr lang="zh-CN" altLang="en-US" sz="1500" b="1" dirty="0">
                <a:sym typeface="+mn-ea"/>
              </a:rPr>
              <a:t>）、</a:t>
            </a:r>
            <a:endParaRPr lang="en-US" altLang="zh-CN" sz="1500" b="1" dirty="0">
              <a:sym typeface="+mn-ea"/>
            </a:endParaRPr>
          </a:p>
          <a:p>
            <a:r>
              <a:rPr lang="zh-CN" altLang="en-US" sz="1500" b="1" dirty="0">
                <a:sym typeface="+mn-ea"/>
              </a:rPr>
              <a:t>将大桶的水倒入小桶（</a:t>
            </a:r>
            <a:r>
              <a:rPr lang="en-US" altLang="zh-CN" sz="1500" b="1" dirty="0" err="1">
                <a:sym typeface="+mn-ea"/>
              </a:rPr>
              <a:t>BigToSmall</a:t>
            </a:r>
            <a:r>
              <a:rPr lang="zh-CN" altLang="en-US" sz="1500" b="1" dirty="0">
                <a:sym typeface="+mn-ea"/>
              </a:rPr>
              <a:t>）</a:t>
            </a:r>
            <a:endParaRPr lang="zh-CN" altLang="en-US" sz="15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358135" y="4143452"/>
            <a:ext cx="3287327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400" b="1" dirty="0"/>
              <a:t>TLA+ </a:t>
            </a:r>
            <a:r>
              <a:rPr lang="zh-CN" altLang="en-US" sz="1400" b="1" dirty="0"/>
              <a:t>中把一个系统表达为一个形如</a:t>
            </a:r>
            <a:r>
              <a:rPr lang="en-US" altLang="zh-CN" sz="1400" b="1" dirty="0"/>
              <a:t> </a:t>
            </a:r>
            <a:r>
              <a:rPr lang="en-US" altLang="zh-CN" sz="1400" b="1" dirty="0">
                <a:latin typeface="Consolas" pitchFamily="49" charset="0"/>
              </a:rPr>
              <a:t>Spec == Init /\ [][Next]_</a:t>
            </a:r>
            <a:r>
              <a:rPr lang="en-US" altLang="zh-CN" sz="1400" b="1" dirty="0" err="1">
                <a:latin typeface="Consolas" pitchFamily="49" charset="0"/>
              </a:rPr>
              <a:t>vars^L</a:t>
            </a:r>
            <a:r>
              <a:rPr lang="en-US" altLang="zh-CN" sz="1400" b="1" dirty="0">
                <a:latin typeface="Consolas" pitchFamily="49" charset="0"/>
              </a:rPr>
              <a:t> </a:t>
            </a:r>
            <a:r>
              <a:rPr lang="zh-CN" altLang="en-US" sz="1400" b="1" dirty="0"/>
              <a:t>的时序公式，来描述这个系统的规约（可以看做一个固定的格式）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358135" y="5674852"/>
            <a:ext cx="14606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/>
              <a:t>定义不变式</a:t>
            </a:r>
            <a:r>
              <a:rPr lang="en-US" altLang="zh-CN" b="1" dirty="0"/>
              <a:t>2</a:t>
            </a:r>
            <a:endParaRPr lang="zh-CN" altLang="en-US" b="1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3736428" y="3058510"/>
            <a:ext cx="3983420" cy="1361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734910" y="4719145"/>
            <a:ext cx="2811518" cy="5150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221421" y="5859518"/>
            <a:ext cx="432500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361090" y="3694386"/>
            <a:ext cx="2375338" cy="13505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B718F6-5B8F-C9B9-F51C-7DBD033DBD48}"/>
              </a:ext>
            </a:extLst>
          </p:cNvPr>
          <p:cNvSpPr txBox="1"/>
          <p:nvPr/>
        </p:nvSpPr>
        <p:spPr>
          <a:xfrm>
            <a:off x="8358135" y="1227930"/>
            <a:ext cx="22621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/>
              <a:t>定义的另外两个动作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E56E911-3A35-8AB3-A4EF-952E632222C7}"/>
              </a:ext>
            </a:extLst>
          </p:cNvPr>
          <p:cNvCxnSpPr>
            <a:cxnSpLocks/>
          </p:cNvCxnSpPr>
          <p:nvPr/>
        </p:nvCxnSpPr>
        <p:spPr>
          <a:xfrm flipV="1">
            <a:off x="5213131" y="1471448"/>
            <a:ext cx="2874579" cy="12875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1D8B4FD-71E5-2237-A327-8CACC333F477}"/>
              </a:ext>
            </a:extLst>
          </p:cNvPr>
          <p:cNvCxnSpPr>
            <a:cxnSpLocks/>
          </p:cNvCxnSpPr>
          <p:nvPr/>
        </p:nvCxnSpPr>
        <p:spPr>
          <a:xfrm flipV="1">
            <a:off x="5213131" y="2228193"/>
            <a:ext cx="1171903" cy="10168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865" y="413715"/>
            <a:ext cx="10515600" cy="770255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案例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2615" y="12312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对模型进行如下配置</a:t>
            </a:r>
          </a:p>
          <a:p>
            <a:pPr marL="0" indent="0">
              <a:buNone/>
            </a:pP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4921" y="460744"/>
            <a:ext cx="127591" cy="567070"/>
          </a:xfrm>
          <a:prstGeom prst="rect">
            <a:avLst/>
          </a:prstGeom>
          <a:solidFill>
            <a:srgbClr val="AF2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15" y="1613535"/>
            <a:ext cx="7338060" cy="47745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446770" y="1473200"/>
            <a:ext cx="2695575" cy="1245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b="1"/>
              <a:t>告诉</a:t>
            </a:r>
            <a:r>
              <a:rPr lang="en-US" altLang="zh-CN" b="1"/>
              <a:t>TLC</a:t>
            </a:r>
            <a:r>
              <a:rPr lang="zh-CN" altLang="en-US" b="1"/>
              <a:t>模型检查器初始状态</a:t>
            </a:r>
            <a:r>
              <a:rPr lang="en-US" altLang="zh-CN" b="1"/>
              <a:t>Init</a:t>
            </a:r>
            <a:r>
              <a:rPr lang="zh-CN" altLang="en-US" b="1"/>
              <a:t>和下一个状态</a:t>
            </a:r>
            <a:r>
              <a:rPr lang="en-US" altLang="zh-CN" b="1"/>
              <a:t>Next</a:t>
            </a:r>
            <a:r>
              <a:rPr lang="zh-CN" altLang="en-US" b="1"/>
              <a:t>（从一个状态转移到下一个状态的规则）</a:t>
            </a:r>
          </a:p>
        </p:txBody>
      </p:sp>
      <p:cxnSp>
        <p:nvCxnSpPr>
          <p:cNvPr id="6" name="直接箭头连接符 5"/>
          <p:cNvCxnSpPr>
            <a:endCxn id="5" idx="1"/>
          </p:cNvCxnSpPr>
          <p:nvPr/>
        </p:nvCxnSpPr>
        <p:spPr>
          <a:xfrm flipV="1">
            <a:off x="4999990" y="2096135"/>
            <a:ext cx="3446780" cy="1342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744585" y="3654425"/>
            <a:ext cx="1799590" cy="750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/>
              <a:t>检查死锁</a:t>
            </a:r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>
          <a:xfrm flipV="1">
            <a:off x="2273300" y="4029710"/>
            <a:ext cx="6471285" cy="293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199755" y="5074285"/>
            <a:ext cx="2139950" cy="1018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/>
              <a:t>检查不变量</a:t>
            </a:r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>
            <a:off x="2036445" y="4919980"/>
            <a:ext cx="6163310" cy="663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10" grpId="0" animBg="1"/>
      <p:bldP spid="1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800" y="424225"/>
            <a:ext cx="10515600" cy="749935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案例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4980" y="12109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运行模型得到如下结果</a:t>
            </a:r>
          </a:p>
          <a:p>
            <a:pPr marL="0" indent="0">
              <a:buNone/>
            </a:pP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4921" y="460744"/>
            <a:ext cx="127591" cy="567070"/>
          </a:xfrm>
          <a:prstGeom prst="rect">
            <a:avLst/>
          </a:prstGeom>
          <a:solidFill>
            <a:srgbClr val="AF2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0" y="1732280"/>
            <a:ext cx="8963025" cy="43510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26050" y="897255"/>
            <a:ext cx="2479675" cy="1038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出现错误并停止运行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871980" y="1416685"/>
            <a:ext cx="3354070" cy="1198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965" y="324376"/>
            <a:ext cx="10617835" cy="922020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案例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13214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查看错误即可获得如下信息</a:t>
            </a:r>
          </a:p>
          <a:p>
            <a:pPr marL="0" indent="0">
              <a:buNone/>
            </a:pP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4921" y="460744"/>
            <a:ext cx="127591" cy="567070"/>
          </a:xfrm>
          <a:prstGeom prst="rect">
            <a:avLst/>
          </a:prstGeom>
          <a:solidFill>
            <a:srgbClr val="AF2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0" y="1741805"/>
            <a:ext cx="6675755" cy="1758950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" y="3500755"/>
            <a:ext cx="6676390" cy="1438275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05" y="4763770"/>
            <a:ext cx="6754495" cy="145986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83855" y="3665220"/>
            <a:ext cx="2757170" cy="2037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b="1" dirty="0"/>
              <a:t>big = 4</a:t>
            </a:r>
            <a:r>
              <a:rPr lang="zh-CN" altLang="en-US" b="1" dirty="0"/>
              <a:t>，与条件冲突，整个检验结束。同时我们也得到了整个状态转换流程，即怎么装水、倒水才能准确得到</a:t>
            </a:r>
            <a:r>
              <a:rPr lang="en-US" altLang="zh-CN" b="1" dirty="0"/>
              <a:t> 4 </a:t>
            </a:r>
            <a:r>
              <a:rPr lang="zh-CN" altLang="en-US" b="1" dirty="0"/>
              <a:t>加仑的水</a:t>
            </a:r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>
          <a:xfrm flipV="1">
            <a:off x="6882765" y="4683760"/>
            <a:ext cx="1101090" cy="133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561717"/>
            <a:ext cx="10515600" cy="365125"/>
          </a:xfrm>
        </p:spPr>
        <p:txBody>
          <a:bodyPr>
            <a:noAutofit/>
          </a:bodyPr>
          <a:lstStyle/>
          <a:p>
            <a:r>
              <a:rPr lang="zh-CN" altLang="en-US" sz="2800">
                <a:solidFill>
                  <a:schemeClr val="accent1"/>
                </a:solidFill>
                <a:latin typeface="Arial" charset="0"/>
                <a:ea typeface="微软雅黑" pitchFamily="34" charset="-122"/>
                <a:cs typeface="+mn-ea"/>
                <a:sym typeface="Arial" charset="0"/>
              </a:rPr>
              <a:t>应用</a:t>
            </a:r>
            <a:endParaRPr lang="zh-CN" altLang="en-US" sz="2800" dirty="0">
              <a:solidFill>
                <a:schemeClr val="accent1"/>
              </a:solidFill>
              <a:latin typeface="Arial" charset="0"/>
              <a:ea typeface="微软雅黑" pitchFamily="34" charset="-122"/>
              <a:cs typeface="+mn-ea"/>
              <a:sym typeface="Arial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4908" y="1104390"/>
            <a:ext cx="10685992" cy="445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hangingPunct="0">
              <a:lnSpc>
                <a:spcPct val="130000"/>
              </a:lnSpc>
              <a:buFont typeface="Arial" charset="0"/>
              <a:buChar char="•"/>
              <a:defRPr/>
            </a:pP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Intel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：将</a:t>
            </a: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TLA+ 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用于工业硬件建模，帮助工程师在实际构建之前进行思考。</a:t>
            </a:r>
            <a:endParaRPr lang="en-US" altLang="zh-CN" sz="2000" spc="100" dirty="0">
              <a:latin typeface="Arial" charset="0"/>
              <a:ea typeface="微软雅黑" pitchFamily="34" charset="-122"/>
              <a:cs typeface="+mn-ea"/>
            </a:endParaRPr>
          </a:p>
          <a:p>
            <a:pPr marL="342900" lvl="0" indent="-342900" algn="just" hangingPunct="0">
              <a:lnSpc>
                <a:spcPct val="130000"/>
              </a:lnSpc>
              <a:buFont typeface="Arial" charset="0"/>
              <a:buChar char="•"/>
              <a:defRPr/>
            </a:pPr>
            <a:endParaRPr lang="en-US" altLang="zh-CN" sz="2000" spc="100" dirty="0">
              <a:latin typeface="Arial" charset="0"/>
              <a:ea typeface="微软雅黑" pitchFamily="34" charset="-122"/>
              <a:cs typeface="+mn-ea"/>
            </a:endParaRPr>
          </a:p>
          <a:p>
            <a:pPr marL="342900" lvl="0" indent="-342900" algn="just" hangingPunct="0">
              <a:lnSpc>
                <a:spcPct val="130000"/>
              </a:lnSpc>
              <a:buFont typeface="Arial" charset="0"/>
              <a:buChar char="•"/>
              <a:defRPr/>
            </a:pP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Xbox360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：在微软</a:t>
            </a: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Xbox 360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产品内存模块中发现了一个严重的错误。</a:t>
            </a: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TLA +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还被用来为拜占庭式</a:t>
            </a: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Paxos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和</a:t>
            </a: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Pastry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分布式哈希表组件编写正确的证明。</a:t>
            </a:r>
            <a:endParaRPr lang="en-US" altLang="zh-CN" sz="2000" spc="100" dirty="0">
              <a:latin typeface="Arial" charset="0"/>
              <a:ea typeface="微软雅黑" pitchFamily="34" charset="-122"/>
              <a:cs typeface="+mn-ea"/>
            </a:endParaRPr>
          </a:p>
          <a:p>
            <a:pPr marL="342900" lvl="0" indent="-342900" algn="just" hangingPunct="0">
              <a:lnSpc>
                <a:spcPct val="130000"/>
              </a:lnSpc>
              <a:buFont typeface="Arial" charset="0"/>
              <a:buChar char="•"/>
              <a:defRPr/>
            </a:pPr>
            <a:endParaRPr lang="zh-CN" altLang="en-US" sz="2000" spc="100" dirty="0">
              <a:latin typeface="Arial" charset="0"/>
              <a:ea typeface="微软雅黑" pitchFamily="34" charset="-122"/>
              <a:cs typeface="+mn-ea"/>
            </a:endParaRPr>
          </a:p>
          <a:p>
            <a:pPr marL="342900" lvl="0" indent="-342900" algn="just" hangingPunct="0">
              <a:lnSpc>
                <a:spcPct val="130000"/>
              </a:lnSpc>
              <a:buFont typeface="Arial" charset="0"/>
              <a:buChar char="•"/>
              <a:defRPr/>
            </a:pP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AWS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： </a:t>
            </a: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AWS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从</a:t>
            </a: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2011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年开始使用</a:t>
            </a: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TLA+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。</a:t>
            </a: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TLA +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模型检查在</a:t>
            </a: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DynamoDB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，</a:t>
            </a: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S3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，</a:t>
            </a: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EBS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和内部分布式锁管理器中均检测出了难以发现的潜在错误</a:t>
            </a: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; 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一些错误需要</a:t>
            </a: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35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个步骤的状态跟踪。</a:t>
            </a:r>
            <a:endParaRPr lang="en-US" altLang="zh-CN" sz="2000" spc="100" dirty="0">
              <a:latin typeface="Arial" charset="0"/>
              <a:ea typeface="微软雅黑" pitchFamily="34" charset="-122"/>
              <a:cs typeface="+mn-ea"/>
            </a:endParaRPr>
          </a:p>
          <a:p>
            <a:pPr marL="342900" lvl="0" indent="-342900" algn="just" hangingPunct="0">
              <a:lnSpc>
                <a:spcPct val="130000"/>
              </a:lnSpc>
              <a:buFont typeface="Arial" charset="0"/>
              <a:buChar char="•"/>
              <a:defRPr/>
            </a:pPr>
            <a:endParaRPr lang="zh-CN" altLang="en-US" sz="2000" spc="100" dirty="0">
              <a:latin typeface="Arial" charset="0"/>
              <a:ea typeface="微软雅黑" pitchFamily="34" charset="-122"/>
              <a:cs typeface="+mn-ea"/>
            </a:endParaRPr>
          </a:p>
          <a:p>
            <a:pPr marL="342900" lvl="0" indent="-342900" algn="just" hangingPunct="0">
              <a:lnSpc>
                <a:spcPct val="130000"/>
              </a:lnSpc>
              <a:buFont typeface="Arial" charset="0"/>
              <a:buChar char="•"/>
              <a:defRPr/>
            </a:pP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Microsoft Azure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：</a:t>
            </a: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Azure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使用</a:t>
            </a: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TLA+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设计</a:t>
            </a: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Cosmos DB, 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一个具有五种不同一致性模型的全局分布式数据库。</a:t>
            </a:r>
            <a:endParaRPr lang="en-US" altLang="zh-CN" sz="2000" spc="100" dirty="0">
              <a:latin typeface="Arial" charset="0"/>
              <a:ea typeface="微软雅黑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4921" y="460744"/>
            <a:ext cx="127591" cy="567070"/>
          </a:xfrm>
          <a:prstGeom prst="rect">
            <a:avLst/>
          </a:prstGeom>
          <a:solidFill>
            <a:srgbClr val="AF2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561717"/>
            <a:ext cx="10515600" cy="365125"/>
          </a:xfrm>
        </p:spPr>
        <p:txBody>
          <a:bodyPr>
            <a:noAutofit/>
          </a:bodyPr>
          <a:lstStyle/>
          <a:p>
            <a:r>
              <a:rPr lang="zh-CN" altLang="en-US" sz="2800">
                <a:solidFill>
                  <a:schemeClr val="accent1"/>
                </a:solidFill>
                <a:latin typeface="Arial" charset="0"/>
                <a:ea typeface="微软雅黑" pitchFamily="34" charset="-122"/>
                <a:cs typeface="+mn-ea"/>
                <a:sym typeface="Arial" charset="0"/>
              </a:rPr>
              <a:t>思考</a:t>
            </a:r>
            <a:endParaRPr lang="zh-CN" altLang="en-US" sz="2800" dirty="0">
              <a:solidFill>
                <a:schemeClr val="accent1"/>
              </a:solidFill>
              <a:latin typeface="Arial" charset="0"/>
              <a:ea typeface="微软雅黑" pitchFamily="34" charset="-122"/>
              <a:cs typeface="+mn-ea"/>
              <a:sym typeface="Arial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4908" y="1104390"/>
            <a:ext cx="10685992" cy="245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hangingPunct="0">
              <a:lnSpc>
                <a:spcPct val="130000"/>
              </a:lnSpc>
              <a:buFont typeface="Arial" charset="0"/>
              <a:buChar char="•"/>
              <a:defRPr/>
            </a:pP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它迫使我们用更抽象和精确的方式思考系统设计，有助于发现潜在的问题。</a:t>
            </a:r>
            <a:endParaRPr lang="en-US" altLang="zh-CN" sz="2000" spc="100" dirty="0">
              <a:latin typeface="Arial" charset="0"/>
              <a:ea typeface="微软雅黑" pitchFamily="34" charset="-122"/>
              <a:cs typeface="+mn-ea"/>
            </a:endParaRPr>
          </a:p>
          <a:p>
            <a:pPr marL="342900" lvl="0" indent="-342900" algn="just" hangingPunct="0">
              <a:lnSpc>
                <a:spcPct val="130000"/>
              </a:lnSpc>
              <a:buFont typeface="Arial" charset="0"/>
              <a:buChar char="•"/>
              <a:defRPr/>
            </a:pPr>
            <a:endParaRPr lang="zh-CN" altLang="en-US" sz="2000" spc="100" dirty="0">
              <a:latin typeface="Arial" charset="0"/>
              <a:ea typeface="微软雅黑" pitchFamily="34" charset="-122"/>
              <a:cs typeface="+mn-ea"/>
            </a:endParaRPr>
          </a:p>
          <a:p>
            <a:pPr marL="342900" lvl="0" indent="-342900" algn="just" hangingPunct="0">
              <a:lnSpc>
                <a:spcPct val="130000"/>
              </a:lnSpc>
              <a:buFont typeface="Arial" charset="0"/>
              <a:buChar char="•"/>
              <a:defRPr/>
            </a:pP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对于一些关键的分布式系统组件，使用</a:t>
            </a: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TLA+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进行验证可以极大地提高可靠性。</a:t>
            </a:r>
          </a:p>
          <a:p>
            <a:pPr marL="342900" lvl="0" indent="-342900" algn="just" hangingPunct="0">
              <a:lnSpc>
                <a:spcPct val="130000"/>
              </a:lnSpc>
              <a:buFont typeface="Arial" charset="0"/>
              <a:buChar char="•"/>
              <a:defRPr/>
            </a:pPr>
            <a:endParaRPr lang="zh-CN" altLang="en-US" sz="2000" spc="100" dirty="0">
              <a:latin typeface="Arial" charset="0"/>
              <a:ea typeface="微软雅黑" pitchFamily="34" charset="-122"/>
              <a:cs typeface="+mn-ea"/>
            </a:endParaRPr>
          </a:p>
          <a:p>
            <a:pPr marL="342900" lvl="0" indent="-342900" algn="just" hangingPunct="0">
              <a:lnSpc>
                <a:spcPct val="130000"/>
              </a:lnSpc>
              <a:buFont typeface="Arial" charset="0"/>
              <a:buChar char="•"/>
              <a:defRPr/>
            </a:pP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学习</a:t>
            </a: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TLA+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不仅仅只是语言、工具学习，而是思维的一种转变、系统设计能力的一次提升</a:t>
            </a:r>
            <a:endParaRPr lang="en-US" altLang="zh-CN" sz="2000" spc="100" dirty="0">
              <a:latin typeface="Arial" charset="0"/>
              <a:ea typeface="微软雅黑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4921" y="460744"/>
            <a:ext cx="127591" cy="567070"/>
          </a:xfrm>
          <a:prstGeom prst="rect">
            <a:avLst/>
          </a:prstGeom>
          <a:solidFill>
            <a:srgbClr val="AF2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DB44E30-715F-4973-8179-B4178D7E09F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rPr>
              <a:t>2024/11/27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charset="0"/>
              <a:ea typeface="微软雅黑" pitchFamily="34" charset="-122"/>
              <a:cs typeface="+mn-ea"/>
              <a:sym typeface="Arial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rPr>
              <a:t>西安电子科技大学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charset="0"/>
              <a:ea typeface="微软雅黑" pitchFamily="34" charset="-122"/>
              <a:cs typeface="+mn-ea"/>
              <a:sym typeface="Arial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B9A5AF-BDD6-4E14-989F-CF034C94E4C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r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charset="0"/>
              <a:ea typeface="微软雅黑" pitchFamily="34" charset="-122"/>
              <a:cs typeface="+mn-ea"/>
              <a:sym typeface="Arial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25583" y="2310591"/>
            <a:ext cx="3005951" cy="1065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100" normalizeH="0" baseline="0" noProof="0" dirty="0">
                <a:ln>
                  <a:noFill/>
                </a:ln>
                <a:solidFill>
                  <a:srgbClr val="AF2125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rPr>
              <a:t>感谢聆听</a:t>
            </a:r>
          </a:p>
        </p:txBody>
      </p:sp>
      <p:sp>
        <p:nvSpPr>
          <p:cNvPr id="17" name="任意多边形: 形状 16"/>
          <p:cNvSpPr/>
          <p:nvPr/>
        </p:nvSpPr>
        <p:spPr>
          <a:xfrm>
            <a:off x="1132990" y="1824137"/>
            <a:ext cx="1800000" cy="1800000"/>
          </a:xfrm>
          <a:custGeom>
            <a:avLst/>
            <a:gdLst>
              <a:gd name="connsiteX0" fmla="*/ 0 w 1800000"/>
              <a:gd name="connsiteY0" fmla="*/ 0 h 1800000"/>
              <a:gd name="connsiteX1" fmla="*/ 1800000 w 1800000"/>
              <a:gd name="connsiteY1" fmla="*/ 0 h 1800000"/>
              <a:gd name="connsiteX2" fmla="*/ 1800000 w 1800000"/>
              <a:gd name="connsiteY2" fmla="*/ 366040 h 1800000"/>
              <a:gd name="connsiteX3" fmla="*/ 1656604 w 1800000"/>
              <a:gd name="connsiteY3" fmla="*/ 366040 h 1800000"/>
              <a:gd name="connsiteX4" fmla="*/ 1656604 w 1800000"/>
              <a:gd name="connsiteY4" fmla="*/ 157793 h 1800000"/>
              <a:gd name="connsiteX5" fmla="*/ 172635 w 1800000"/>
              <a:gd name="connsiteY5" fmla="*/ 157793 h 1800000"/>
              <a:gd name="connsiteX6" fmla="*/ 172635 w 1800000"/>
              <a:gd name="connsiteY6" fmla="*/ 1641762 h 1800000"/>
              <a:gd name="connsiteX7" fmla="*/ 900000 w 1800000"/>
              <a:gd name="connsiteY7" fmla="*/ 1641762 h 1800000"/>
              <a:gd name="connsiteX8" fmla="*/ 900000 w 1800000"/>
              <a:gd name="connsiteY8" fmla="*/ 1800000 h 1800000"/>
              <a:gd name="connsiteX9" fmla="*/ 0 w 1800000"/>
              <a:gd name="connsiteY9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000" h="1800000">
                <a:moveTo>
                  <a:pt x="0" y="0"/>
                </a:moveTo>
                <a:lnTo>
                  <a:pt x="1800000" y="0"/>
                </a:lnTo>
                <a:lnTo>
                  <a:pt x="1800000" y="366040"/>
                </a:lnTo>
                <a:lnTo>
                  <a:pt x="1656604" y="366040"/>
                </a:lnTo>
                <a:lnTo>
                  <a:pt x="1656604" y="157793"/>
                </a:lnTo>
                <a:lnTo>
                  <a:pt x="172635" y="157793"/>
                </a:lnTo>
                <a:lnTo>
                  <a:pt x="172635" y="1641762"/>
                </a:lnTo>
                <a:lnTo>
                  <a:pt x="900000" y="1641762"/>
                </a:lnTo>
                <a:lnTo>
                  <a:pt x="900000" y="1800000"/>
                </a:lnTo>
                <a:lnTo>
                  <a:pt x="0" y="18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ea"/>
              <a:sym typeface="Arial" charset="0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30480" y="5598160"/>
            <a:ext cx="12202160" cy="1259840"/>
          </a:xfrm>
          <a:custGeom>
            <a:avLst/>
            <a:gdLst>
              <a:gd name="connsiteX0" fmla="*/ 10160 w 12222480"/>
              <a:gd name="connsiteY0" fmla="*/ 1087120 h 1910080"/>
              <a:gd name="connsiteX1" fmla="*/ 12222480 w 12222480"/>
              <a:gd name="connsiteY1" fmla="*/ 0 h 1910080"/>
              <a:gd name="connsiteX2" fmla="*/ 12222480 w 12222480"/>
              <a:gd name="connsiteY2" fmla="*/ 1910080 h 1910080"/>
              <a:gd name="connsiteX3" fmla="*/ 0 w 12222480"/>
              <a:gd name="connsiteY3" fmla="*/ 1899920 h 1910080"/>
              <a:gd name="connsiteX4" fmla="*/ 10160 w 12222480"/>
              <a:gd name="connsiteY4" fmla="*/ 108712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2480" h="1910080">
                <a:moveTo>
                  <a:pt x="10160" y="1087120"/>
                </a:moveTo>
                <a:lnTo>
                  <a:pt x="12222480" y="0"/>
                </a:lnTo>
                <a:lnTo>
                  <a:pt x="12222480" y="1910080"/>
                </a:lnTo>
                <a:lnTo>
                  <a:pt x="0" y="1899920"/>
                </a:lnTo>
                <a:lnTo>
                  <a:pt x="10160" y="10871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ea"/>
              <a:sym typeface="Arial" charset="0"/>
            </a:endParaRPr>
          </a:p>
        </p:txBody>
      </p:sp>
      <p:sp>
        <p:nvSpPr>
          <p:cNvPr id="20" name="任意多边形: 形状 19"/>
          <p:cNvSpPr/>
          <p:nvPr/>
        </p:nvSpPr>
        <p:spPr>
          <a:xfrm flipH="1">
            <a:off x="-40640" y="5585460"/>
            <a:ext cx="12273280" cy="1259840"/>
          </a:xfrm>
          <a:custGeom>
            <a:avLst/>
            <a:gdLst>
              <a:gd name="connsiteX0" fmla="*/ 10160 w 12222480"/>
              <a:gd name="connsiteY0" fmla="*/ 1087120 h 1910080"/>
              <a:gd name="connsiteX1" fmla="*/ 12222480 w 12222480"/>
              <a:gd name="connsiteY1" fmla="*/ 0 h 1910080"/>
              <a:gd name="connsiteX2" fmla="*/ 12222480 w 12222480"/>
              <a:gd name="connsiteY2" fmla="*/ 1910080 h 1910080"/>
              <a:gd name="connsiteX3" fmla="*/ 0 w 12222480"/>
              <a:gd name="connsiteY3" fmla="*/ 1899920 h 1910080"/>
              <a:gd name="connsiteX4" fmla="*/ 10160 w 12222480"/>
              <a:gd name="connsiteY4" fmla="*/ 108712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2480" h="1910080">
                <a:moveTo>
                  <a:pt x="10160" y="1087120"/>
                </a:moveTo>
                <a:lnTo>
                  <a:pt x="12222480" y="0"/>
                </a:lnTo>
                <a:lnTo>
                  <a:pt x="12222480" y="1910080"/>
                </a:lnTo>
                <a:lnTo>
                  <a:pt x="0" y="1899920"/>
                </a:lnTo>
                <a:lnTo>
                  <a:pt x="10160" y="1087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ea"/>
              <a:sym typeface="Arial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3520" y="6134875"/>
            <a:ext cx="4196080" cy="417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EB9597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rPr>
              <a:t>厚德 求真 励学 笃行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rgbClr val="EB9597">
                  <a:lumMod val="20000"/>
                  <a:lumOff val="80000"/>
                </a:srgbClr>
              </a:solidFill>
              <a:effectLst/>
              <a:uLnTx/>
              <a:uFillTx/>
              <a:latin typeface="Arial" charset="0"/>
              <a:ea typeface="微软雅黑" pitchFamily="34" charset="-122"/>
              <a:cs typeface="+mn-ea"/>
              <a:sym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1021685" y="1447967"/>
            <a:ext cx="33746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AF212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rPr>
              <a:t>目  录</a:t>
            </a:r>
          </a:p>
        </p:txBody>
      </p:sp>
      <p:graphicFrame>
        <p:nvGraphicFramePr>
          <p:cNvPr id="73" name="表格 9"/>
          <p:cNvGraphicFramePr>
            <a:graphicFrameLocks noGrp="1"/>
          </p:cNvGraphicFramePr>
          <p:nvPr/>
        </p:nvGraphicFramePr>
        <p:xfrm>
          <a:off x="6985191" y="1444101"/>
          <a:ext cx="3700444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2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CN" altLang="en-US" sz="2800" b="1" spc="100">
                          <a:solidFill>
                            <a:schemeClr val="accent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charset="0"/>
                          <a:ea typeface="微软雅黑" pitchFamily="34" charset="-122"/>
                          <a:cs typeface="+mn-ea"/>
                          <a:sym typeface="Arial" charset="0"/>
                        </a:rPr>
                        <a:t>一、</a:t>
                      </a:r>
                      <a:endParaRPr lang="en-US" altLang="zh-CN" sz="2800" b="1" spc="100" dirty="0">
                        <a:solidFill>
                          <a:schemeClr val="accent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charset="0"/>
                        <a:ea typeface="微软雅黑" pitchFamily="34" charset="-122"/>
                        <a:cs typeface="+mn-ea"/>
                        <a:sym typeface="Arial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hangingPunc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CN" altLang="en-US" sz="2800" b="1" spc="100">
                          <a:solidFill>
                            <a:schemeClr val="accent1"/>
                          </a:solidFill>
                          <a:latin typeface="Arial" charset="0"/>
                          <a:ea typeface="微软雅黑" pitchFamily="34" charset="-122"/>
                          <a:cs typeface="+mn-ea"/>
                          <a:sym typeface="Arial" charset="0"/>
                        </a:rPr>
                        <a:t>引言</a:t>
                      </a:r>
                      <a:endParaRPr lang="en-US" altLang="zh-CN" sz="2800" b="1" spc="100" dirty="0">
                        <a:solidFill>
                          <a:schemeClr val="accent1"/>
                        </a:solidFill>
                        <a:latin typeface="Arial" charset="0"/>
                        <a:ea typeface="微软雅黑" pitchFamily="34" charset="-122"/>
                        <a:cs typeface="+mn-ea"/>
                        <a:sym typeface="Arial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spc="100">
                          <a:solidFill>
                            <a:schemeClr val="accent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charset="0"/>
                          <a:ea typeface="微软雅黑" pitchFamily="34" charset="-122"/>
                          <a:cs typeface="+mn-ea"/>
                          <a:sym typeface="Arial" charset="0"/>
                        </a:rPr>
                        <a:t>二、</a:t>
                      </a:r>
                      <a:endParaRPr lang="en-US" altLang="zh-CN" sz="2800" b="1" spc="100" dirty="0">
                        <a:solidFill>
                          <a:schemeClr val="accent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charset="0"/>
                        <a:ea typeface="微软雅黑" pitchFamily="34" charset="-122"/>
                        <a:cs typeface="+mn-ea"/>
                        <a:sym typeface="Arial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spc="100">
                          <a:solidFill>
                            <a:schemeClr val="accent1"/>
                          </a:solidFill>
                          <a:latin typeface="Arial" charset="0"/>
                          <a:ea typeface="微软雅黑" pitchFamily="34" charset="-122"/>
                          <a:cs typeface="+mn-ea"/>
                          <a:sym typeface="Arial" charset="0"/>
                        </a:rPr>
                        <a:t>概述</a:t>
                      </a:r>
                      <a:endParaRPr lang="en-US" altLang="zh-CN" sz="2800" b="1" spc="100" dirty="0">
                        <a:solidFill>
                          <a:schemeClr val="accent1"/>
                        </a:solidFill>
                        <a:latin typeface="Arial" charset="0"/>
                        <a:ea typeface="微软雅黑" pitchFamily="34" charset="-122"/>
                        <a:cs typeface="+mn-ea"/>
                        <a:sym typeface="Arial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spc="100">
                          <a:solidFill>
                            <a:schemeClr val="accent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charset="0"/>
                          <a:ea typeface="微软雅黑" pitchFamily="34" charset="-122"/>
                          <a:cs typeface="+mn-ea"/>
                          <a:sym typeface="Arial" charset="0"/>
                        </a:rPr>
                        <a:t>三、</a:t>
                      </a:r>
                      <a:endParaRPr lang="en-US" altLang="zh-CN" sz="2800" b="1" spc="100" dirty="0">
                        <a:solidFill>
                          <a:schemeClr val="accent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charset="0"/>
                        <a:ea typeface="微软雅黑" pitchFamily="34" charset="-122"/>
                        <a:cs typeface="+mn-ea"/>
                        <a:sym typeface="Arial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spc="100" dirty="0">
                          <a:solidFill>
                            <a:schemeClr val="accent1"/>
                          </a:solidFill>
                          <a:latin typeface="Arial" charset="0"/>
                          <a:ea typeface="微软雅黑" pitchFamily="34" charset="-122"/>
                          <a:cs typeface="+mn-ea"/>
                          <a:sym typeface="Arial" charset="0"/>
                        </a:rPr>
                        <a:t>组成（案例）</a:t>
                      </a:r>
                      <a:endParaRPr lang="en-US" altLang="zh-CN" sz="2800" b="1" spc="100" dirty="0">
                        <a:solidFill>
                          <a:schemeClr val="accent1"/>
                        </a:solidFill>
                        <a:latin typeface="Arial" charset="0"/>
                        <a:ea typeface="微软雅黑" pitchFamily="34" charset="-122"/>
                        <a:cs typeface="+mn-ea"/>
                        <a:sym typeface="Arial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spc="100">
                          <a:solidFill>
                            <a:schemeClr val="accent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charset="0"/>
                          <a:ea typeface="微软雅黑" pitchFamily="34" charset="-122"/>
                          <a:cs typeface="+mn-ea"/>
                          <a:sym typeface="Arial" charset="0"/>
                        </a:rPr>
                        <a:t>四、</a:t>
                      </a:r>
                      <a:endParaRPr lang="en-US" altLang="zh-CN" sz="2800" b="1" spc="100" dirty="0">
                        <a:solidFill>
                          <a:schemeClr val="accent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charset="0"/>
                        <a:ea typeface="微软雅黑" pitchFamily="34" charset="-122"/>
                        <a:cs typeface="+mn-ea"/>
                        <a:sym typeface="Arial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spc="100" dirty="0">
                          <a:solidFill>
                            <a:schemeClr val="accent1"/>
                          </a:solidFill>
                          <a:latin typeface="Arial" charset="0"/>
                          <a:ea typeface="微软雅黑" pitchFamily="34" charset="-122"/>
                          <a:cs typeface="+mn-ea"/>
                          <a:sym typeface="Arial" charset="0"/>
                        </a:rPr>
                        <a:t>应用</a:t>
                      </a:r>
                      <a:endParaRPr lang="en-US" altLang="zh-CN" sz="2800" b="1" spc="100" dirty="0">
                        <a:solidFill>
                          <a:schemeClr val="accent1"/>
                        </a:solidFill>
                        <a:latin typeface="Arial" charset="0"/>
                        <a:ea typeface="微软雅黑" pitchFamily="34" charset="-122"/>
                        <a:cs typeface="+mn-ea"/>
                        <a:sym typeface="Arial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矩形 79"/>
          <p:cNvSpPr/>
          <p:nvPr/>
        </p:nvSpPr>
        <p:spPr>
          <a:xfrm>
            <a:off x="0" y="6545484"/>
            <a:ext cx="12192000" cy="312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ea"/>
              <a:sym typeface="Arial" charset="0"/>
            </a:endParaRPr>
          </a:p>
        </p:txBody>
      </p:sp>
      <p:grpSp>
        <p:nvGrpSpPr>
          <p:cNvPr id="81" name="组合 80"/>
          <p:cNvGrpSpPr/>
          <p:nvPr/>
        </p:nvGrpSpPr>
        <p:grpSpPr>
          <a:xfrm rot="5400000">
            <a:off x="178349" y="-178349"/>
            <a:ext cx="815032" cy="1171729"/>
            <a:chOff x="136270" y="441325"/>
            <a:chExt cx="2690232" cy="1572670"/>
          </a:xfrm>
        </p:grpSpPr>
        <p:sp>
          <p:nvSpPr>
            <p:cNvPr id="82" name="矩形 81"/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 rot="16200000">
            <a:off x="10974982" y="5053481"/>
            <a:ext cx="1846660" cy="587375"/>
            <a:chOff x="136270" y="441325"/>
            <a:chExt cx="2690232" cy="1572670"/>
          </a:xfrm>
        </p:grpSpPr>
        <p:sp>
          <p:nvSpPr>
            <p:cNvPr id="88" name="矩形 87"/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561717"/>
            <a:ext cx="10515600" cy="365125"/>
          </a:xfrm>
        </p:spPr>
        <p:txBody>
          <a:bodyPr>
            <a:noAutofit/>
          </a:bodyPr>
          <a:lstStyle/>
          <a:p>
            <a:r>
              <a:rPr lang="zh-CN" altLang="en-US" sz="2800">
                <a:solidFill>
                  <a:schemeClr val="accent1"/>
                </a:solidFill>
                <a:latin typeface="Arial" charset="0"/>
                <a:ea typeface="微软雅黑" pitchFamily="34" charset="-122"/>
                <a:cs typeface="+mn-ea"/>
                <a:sym typeface="Arial" charset="0"/>
              </a:rPr>
              <a:t>引言</a:t>
            </a:r>
            <a:endParaRPr lang="zh-CN" altLang="en-US" sz="2800" dirty="0">
              <a:solidFill>
                <a:schemeClr val="accent1"/>
              </a:solidFill>
              <a:latin typeface="Arial" charset="0"/>
              <a:ea typeface="微软雅黑" pitchFamily="34" charset="-122"/>
              <a:cs typeface="+mn-ea"/>
              <a:sym typeface="Arial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4908" y="1104390"/>
            <a:ext cx="10685992" cy="1253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rPr>
              <a:t>1960 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rPr>
              <a:t>年代中后期，软件行业开始爆发“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  <a:sym typeface="Arial" charset="0"/>
              </a:rPr>
              <a:t>软件危机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rPr>
              <a:t>” （</a:t>
            </a:r>
            <a:r>
              <a:rPr kumimoji="0" lang="en-US" altLang="zh-CN" sz="2000" b="0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rPr>
              <a:t>Software Crisis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rPr>
              <a:t>）</a:t>
            </a:r>
            <a:endParaRPr kumimoji="0" lang="en-US" altLang="zh-CN" sz="2000" b="0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微软雅黑" pitchFamily="34" charset="-122"/>
              <a:cs typeface="+mn-ea"/>
              <a:sym typeface="Arial" charset="0"/>
            </a:endParaRPr>
          </a:p>
          <a:p>
            <a:pPr marL="0" marR="0" lvl="0" indent="0" algn="ju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rPr>
              <a:t>随着系统的复杂性增加，传统测试手段难以覆盖所有可能的状态。</a:t>
            </a:r>
            <a:endParaRPr kumimoji="0" lang="en-US" altLang="zh-CN" sz="2000" b="0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微软雅黑" pitchFamily="34" charset="-122"/>
              <a:cs typeface="+mn-ea"/>
              <a:sym typeface="Arial" charset="0"/>
            </a:endParaRPr>
          </a:p>
          <a:p>
            <a:pPr marL="0" marR="0" lvl="0" indent="0" algn="ju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rPr>
              <a:t>分布式系统中，非确定性和并发问题导致难以检测的漏洞。</a:t>
            </a:r>
          </a:p>
        </p:txBody>
      </p:sp>
      <p:sp>
        <p:nvSpPr>
          <p:cNvPr id="7" name="矩形 6"/>
          <p:cNvSpPr/>
          <p:nvPr/>
        </p:nvSpPr>
        <p:spPr>
          <a:xfrm>
            <a:off x="474921" y="460744"/>
            <a:ext cx="127591" cy="567070"/>
          </a:xfrm>
          <a:prstGeom prst="rect">
            <a:avLst/>
          </a:prstGeom>
          <a:solidFill>
            <a:srgbClr val="AF2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64908" y="245110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spc="100" dirty="0">
                <a:solidFill>
                  <a:srgbClr val="AF2125"/>
                </a:solidFill>
                <a:latin typeface="Arial" charset="0"/>
                <a:ea typeface="微软雅黑" pitchFamily="34" charset="-122"/>
                <a:cs typeface="+mn-ea"/>
              </a:rPr>
              <a:t>写出正确、可理解、可验证的程序十分困难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02512" y="2957791"/>
            <a:ext cx="10685992" cy="188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解决方案：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 采用工程方法来组织、管理软件的开发过程；</a:t>
            </a: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			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rPr>
              <a:t>（软件工程）</a:t>
            </a:r>
            <a:endParaRPr lang="zh-CN" altLang="en-US" sz="2000" spc="100" dirty="0">
              <a:latin typeface="Arial" charset="0"/>
              <a:ea typeface="微软雅黑" pitchFamily="34" charset="-122"/>
              <a:cs typeface="+mn-ea"/>
            </a:endParaRP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 深入探讨程序和程序开发过程的规律，建立严密的理论，推演和验证理论的正确性，用来指导软件开发实践    </a:t>
            </a: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						</a:t>
            </a: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微软雅黑" pitchFamily="34" charset="-122"/>
                <a:cs typeface="+mn-ea"/>
                <a:sym typeface="Arial" charset="0"/>
              </a:rPr>
              <a:t>（形式化方法）</a:t>
            </a:r>
          </a:p>
        </p:txBody>
      </p:sp>
      <p:sp>
        <p:nvSpPr>
          <p:cNvPr id="14" name="对话气泡: 圆角矩形 13"/>
          <p:cNvSpPr/>
          <p:nvPr/>
        </p:nvSpPr>
        <p:spPr>
          <a:xfrm>
            <a:off x="2191922" y="5337544"/>
            <a:ext cx="8022421" cy="958739"/>
          </a:xfrm>
          <a:prstGeom prst="wedgeRoundRectCallout">
            <a:avLst>
              <a:gd name="adj1" fmla="val 42155"/>
              <a:gd name="adj2" fmla="val -98931"/>
              <a:gd name="adj3" fmla="val 16667"/>
            </a:avLst>
          </a:prstGeom>
          <a:noFill/>
          <a:ln w="15875">
            <a:solidFill>
              <a:srgbClr val="AF21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0" i="0" dirty="0">
                <a:solidFill>
                  <a:srgbClr val="595959"/>
                </a:solidFill>
                <a:effectLst/>
                <a:latin typeface="Source Sans Pro" pitchFamily="34" charset="0"/>
              </a:rPr>
              <a:t>采用数学与逻辑的方法描述和验证系统，包括对系统行为和性质进行描述和验证，可以用一种或多种语言来描述，例如一阶逻辑</a:t>
            </a:r>
            <a:r>
              <a:rPr lang="zh-CN" altLang="en-US" dirty="0">
                <a:solidFill>
                  <a:srgbClr val="595959"/>
                </a:solidFill>
                <a:latin typeface="Source Sans Pro" pitchFamily="34" charset="0"/>
              </a:rPr>
              <a:t>、时态逻辑、状态机等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561717"/>
            <a:ext cx="10515600" cy="365125"/>
          </a:xfrm>
        </p:spPr>
        <p:txBody>
          <a:bodyPr>
            <a:noAutofit/>
          </a:bodyPr>
          <a:lstStyle/>
          <a:p>
            <a:r>
              <a:rPr lang="zh-CN" altLang="en-US" sz="2800">
                <a:solidFill>
                  <a:schemeClr val="accent1"/>
                </a:solidFill>
                <a:latin typeface="Arial" charset="0"/>
                <a:ea typeface="微软雅黑" pitchFamily="34" charset="-122"/>
                <a:cs typeface="+mn-ea"/>
                <a:sym typeface="Arial" charset="0"/>
              </a:rPr>
              <a:t>概述</a:t>
            </a:r>
            <a:endParaRPr lang="zh-CN" altLang="en-US" sz="2800" dirty="0">
              <a:solidFill>
                <a:schemeClr val="accent1"/>
              </a:solidFill>
              <a:latin typeface="Arial" charset="0"/>
              <a:ea typeface="微软雅黑" pitchFamily="34" charset="-122"/>
              <a:cs typeface="+mn-ea"/>
              <a:sym typeface="Arial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4908" y="1104390"/>
            <a:ext cx="10685992" cy="3651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hangingPunct="0">
              <a:lnSpc>
                <a:spcPct val="130000"/>
              </a:lnSpc>
              <a:defRPr/>
            </a:pP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TLA+ 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： </a:t>
            </a:r>
            <a:endParaRPr lang="en-US" altLang="zh-CN" sz="2000" spc="100" dirty="0">
              <a:latin typeface="Arial" charset="0"/>
              <a:ea typeface="微软雅黑" pitchFamily="34" charset="-122"/>
              <a:cs typeface="+mn-ea"/>
            </a:endParaRPr>
          </a:p>
          <a:p>
            <a:pPr marL="342900" lvl="0" indent="-342900" algn="just" hangingPunct="0">
              <a:lnSpc>
                <a:spcPct val="130000"/>
              </a:lnSpc>
              <a:buFont typeface="Wingdings" charset="2"/>
              <a:buChar char="Ø"/>
              <a:defRPr/>
            </a:pP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基于动作时序逻辑</a:t>
            </a: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TLA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（</a:t>
            </a: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Temporal Logic of Actions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）加上一阶逻辑和</a:t>
            </a: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ZF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集合论的规范说明语言 </a:t>
            </a:r>
            <a:endParaRPr lang="en-US" altLang="zh-CN" sz="2000" spc="100" dirty="0">
              <a:latin typeface="Arial" charset="0"/>
              <a:ea typeface="微软雅黑" pitchFamily="34" charset="-122"/>
              <a:cs typeface="+mn-ea"/>
            </a:endParaRPr>
          </a:p>
          <a:p>
            <a:pPr marL="342900" lvl="0" indent="-342900" algn="just" hangingPunct="0">
              <a:lnSpc>
                <a:spcPct val="130000"/>
              </a:lnSpc>
              <a:buFont typeface="Wingdings" charset="2"/>
              <a:buChar char="Ø"/>
              <a:defRPr/>
            </a:pP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一种用于数字系统</a:t>
            </a: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(digital systems)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高级</a:t>
            </a: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(high-level)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建模</a:t>
            </a: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(modeling)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的语言</a:t>
            </a:r>
            <a:endParaRPr lang="en-US" altLang="zh-CN" sz="2000" spc="100" dirty="0">
              <a:latin typeface="Arial" charset="0"/>
              <a:ea typeface="微软雅黑" pitchFamily="34" charset="-122"/>
              <a:cs typeface="+mn-ea"/>
            </a:endParaRPr>
          </a:p>
          <a:p>
            <a:pPr marL="800100" lvl="1" indent="-342900" algn="just" hangingPunct="0">
              <a:lnSpc>
                <a:spcPct val="130000"/>
              </a:lnSpc>
              <a:buFont typeface="Arial" charset="0"/>
              <a:buChar char="•"/>
              <a:defRPr/>
            </a:pP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digital systems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：包括算法、程序和计算机系统，可以抽象为一个按离散事件序列进行持续执行和演进的系统</a:t>
            </a:r>
            <a:endParaRPr lang="en-US" altLang="zh-CN" sz="2000" spc="100" dirty="0">
              <a:latin typeface="Arial" charset="0"/>
              <a:ea typeface="微软雅黑" pitchFamily="34" charset="-122"/>
              <a:cs typeface="+mn-ea"/>
            </a:endParaRPr>
          </a:p>
          <a:p>
            <a:pPr marL="800100" lvl="1" indent="-342900" algn="just" hangingPunct="0">
              <a:lnSpc>
                <a:spcPct val="130000"/>
              </a:lnSpc>
              <a:buFont typeface="Arial" charset="0"/>
              <a:buChar char="•"/>
              <a:defRPr/>
            </a:pP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high-level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：在代码实现层面之上，实施于编写任何实现代码之前，位于设计级别进行思考。</a:t>
            </a:r>
            <a:endParaRPr lang="en-US" altLang="zh-CN" sz="2000" spc="100" dirty="0">
              <a:latin typeface="Arial" charset="0"/>
              <a:ea typeface="微软雅黑" pitchFamily="34" charset="-122"/>
              <a:cs typeface="+mn-ea"/>
            </a:endParaRPr>
          </a:p>
          <a:p>
            <a:pPr marL="800100" lvl="1" indent="-342900" algn="just" hangingPunct="0">
              <a:lnSpc>
                <a:spcPct val="130000"/>
              </a:lnSpc>
              <a:buFont typeface="Arial" charset="0"/>
              <a:buChar char="•"/>
              <a:defRPr/>
            </a:pP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  <a:sym typeface="Arial" charset="0"/>
              </a:rPr>
              <a:t>modeling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  <a:sym typeface="Arial" charset="0"/>
              </a:rPr>
              <a:t>：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描述系统状态的转变关系</a:t>
            </a:r>
            <a:endParaRPr lang="zh-CN" altLang="en-US" sz="2000" spc="100" dirty="0">
              <a:latin typeface="Arial" charset="0"/>
              <a:ea typeface="微软雅黑" pitchFamily="34" charset="-122"/>
              <a:cs typeface="+mn-ea"/>
              <a:sym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4921" y="460744"/>
            <a:ext cx="127591" cy="567070"/>
          </a:xfrm>
          <a:prstGeom prst="rect">
            <a:avLst/>
          </a:prstGeom>
          <a:solidFill>
            <a:srgbClr val="AF2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561717"/>
            <a:ext cx="10515600" cy="365125"/>
          </a:xfrm>
        </p:spPr>
        <p:txBody>
          <a:bodyPr>
            <a:noAutofit/>
          </a:bodyPr>
          <a:lstStyle/>
          <a:p>
            <a:r>
              <a:rPr lang="zh-CN" altLang="en-US" sz="2800">
                <a:solidFill>
                  <a:schemeClr val="accent1"/>
                </a:solidFill>
                <a:latin typeface="Arial" charset="0"/>
                <a:ea typeface="微软雅黑" pitchFamily="34" charset="-122"/>
                <a:cs typeface="+mn-ea"/>
                <a:sym typeface="Arial" charset="0"/>
              </a:rPr>
              <a:t>概述</a:t>
            </a:r>
            <a:endParaRPr lang="zh-CN" altLang="en-US" sz="2800" dirty="0">
              <a:solidFill>
                <a:schemeClr val="accent1"/>
              </a:solidFill>
              <a:latin typeface="Arial" charset="0"/>
              <a:ea typeface="微软雅黑" pitchFamily="34" charset="-122"/>
              <a:cs typeface="+mn-ea"/>
              <a:sym typeface="Arial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4908" y="1104390"/>
            <a:ext cx="10685992" cy="1653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hangingPunct="0">
              <a:lnSpc>
                <a:spcPct val="130000"/>
              </a:lnSpc>
              <a:defRPr/>
            </a:pP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状态机模型： </a:t>
            </a:r>
            <a:endParaRPr lang="en-US" altLang="zh-CN" sz="2000" spc="100" dirty="0">
              <a:latin typeface="Arial" charset="0"/>
              <a:ea typeface="微软雅黑" pitchFamily="34" charset="-122"/>
              <a:cs typeface="+mn-ea"/>
            </a:endParaRPr>
          </a:p>
          <a:p>
            <a:pPr lvl="0" algn="just" hangingPunct="0">
              <a:lnSpc>
                <a:spcPct val="130000"/>
              </a:lnSpc>
              <a:defRPr/>
            </a:pP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只要开始是正确的，规则是正确的，结果就一定是正确的，不管系统经历了怎样的运行路径。</a:t>
            </a:r>
            <a:endParaRPr lang="en-US" altLang="zh-CN" sz="2000" spc="100" dirty="0">
              <a:latin typeface="Arial" charset="0"/>
              <a:ea typeface="微软雅黑" pitchFamily="34" charset="-122"/>
              <a:cs typeface="+mn-ea"/>
            </a:endParaRPr>
          </a:p>
          <a:p>
            <a:pPr lvl="0" algn="just" hangingPunct="0">
              <a:lnSpc>
                <a:spcPct val="130000"/>
              </a:lnSpc>
              <a:defRPr/>
            </a:pP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人脑难以穷举系统所有可能的运行路径。</a:t>
            </a:r>
            <a:endParaRPr lang="en-US" altLang="zh-CN" sz="2000" spc="100" dirty="0">
              <a:latin typeface="Arial" charset="0"/>
              <a:ea typeface="微软雅黑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4921" y="460744"/>
            <a:ext cx="127591" cy="567070"/>
          </a:xfrm>
          <a:prstGeom prst="rect">
            <a:avLst/>
          </a:prstGeom>
          <a:solidFill>
            <a:srgbClr val="AF2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960" y="2784173"/>
            <a:ext cx="7521887" cy="32672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7EFB48-18B7-9408-9E8C-0AD3529BE09F}"/>
              </a:ext>
            </a:extLst>
          </p:cNvPr>
          <p:cNvSpPr txBox="1"/>
          <p:nvPr/>
        </p:nvSpPr>
        <p:spPr>
          <a:xfrm>
            <a:off x="2940713" y="6055468"/>
            <a:ext cx="6086153" cy="38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0">
              <a:lnSpc>
                <a:spcPct val="130000"/>
              </a:lnSpc>
            </a:pPr>
            <a:r>
              <a:rPr lang="zh-CN" altLang="en-US" sz="16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itchFamily="34" charset="-122"/>
                <a:ea typeface="思源黑体 CN Normal" pitchFamily="34" charset="-122"/>
              </a:rPr>
              <a:t>图为</a:t>
            </a:r>
            <a:r>
              <a:rPr lang="en-US" altLang="zh-CN" sz="16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itchFamily="34" charset="-122"/>
                <a:ea typeface="思源黑体 CN Normal" pitchFamily="34" charset="-122"/>
              </a:rPr>
              <a:t>Raft</a:t>
            </a:r>
            <a:r>
              <a:rPr lang="zh-CN" altLang="en-US" sz="16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itchFamily="34" charset="-122"/>
                <a:ea typeface="思源黑体 CN Normal" pitchFamily="34" charset="-122"/>
              </a:rPr>
              <a:t>分布式一致性算法中核心状态机模型的状态转换规则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561717"/>
            <a:ext cx="10515600" cy="365125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Arial" charset="0"/>
                <a:ea typeface="微软雅黑" pitchFamily="34" charset="-122"/>
                <a:cs typeface="+mn-ea"/>
                <a:sym typeface="Arial" charset="0"/>
              </a:rPr>
              <a:t>概述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4908" y="1104390"/>
            <a:ext cx="10685992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hangingPunct="0">
              <a:lnSpc>
                <a:spcPct val="130000"/>
              </a:lnSpc>
              <a:defRPr/>
            </a:pP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有什么用？（对于程序员）</a:t>
            </a:r>
            <a:endParaRPr lang="en-US" altLang="zh-CN" sz="2000" spc="100" dirty="0">
              <a:latin typeface="Arial" charset="0"/>
              <a:ea typeface="微软雅黑" pitchFamily="34" charset="-122"/>
              <a:cs typeface="+mn-ea"/>
            </a:endParaRPr>
          </a:p>
          <a:p>
            <a:pPr marL="342900" lvl="0" indent="-342900" algn="just" hangingPunct="0">
              <a:lnSpc>
                <a:spcPct val="130000"/>
              </a:lnSpc>
              <a:buFont typeface="Wingdings" charset="2"/>
              <a:buChar char="Ø"/>
              <a:defRPr/>
            </a:pP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精确的设计（分布式）系统</a:t>
            </a:r>
            <a:endParaRPr lang="en-US" altLang="zh-CN" sz="2000" spc="100" dirty="0">
              <a:latin typeface="Arial" charset="0"/>
              <a:ea typeface="微软雅黑" pitchFamily="34" charset="-122"/>
              <a:cs typeface="+mn-ea"/>
            </a:endParaRPr>
          </a:p>
          <a:p>
            <a:pPr lvl="0" algn="just" hangingPunct="0">
              <a:lnSpc>
                <a:spcPct val="130000"/>
              </a:lnSpc>
              <a:defRPr/>
            </a:pP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	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让一个正确的、运行慢的系统运行变快是可能的</a:t>
            </a:r>
            <a:endParaRPr lang="en-US" altLang="zh-CN" sz="2000" spc="100" dirty="0">
              <a:latin typeface="Arial" charset="0"/>
              <a:ea typeface="微软雅黑" pitchFamily="34" charset="-122"/>
              <a:cs typeface="+mn-ea"/>
            </a:endParaRPr>
          </a:p>
          <a:p>
            <a:pPr lvl="2" algn="just" hangingPunct="0">
              <a:lnSpc>
                <a:spcPct val="130000"/>
              </a:lnSpc>
              <a:defRPr/>
            </a:pP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让一个错误的、运行快的系统变正确非常困难</a:t>
            </a:r>
            <a:endParaRPr lang="en-US" altLang="zh-CN" sz="2000" spc="100" dirty="0">
              <a:latin typeface="Arial" charset="0"/>
              <a:ea typeface="微软雅黑" pitchFamily="34" charset="-122"/>
              <a:cs typeface="+mn-ea"/>
            </a:endParaRPr>
          </a:p>
          <a:p>
            <a:pPr lvl="2" algn="just" hangingPunct="0">
              <a:lnSpc>
                <a:spcPct val="130000"/>
              </a:lnSpc>
              <a:defRPr/>
            </a:pPr>
            <a:endParaRPr lang="en-US" altLang="zh-CN" sz="2000" spc="100" dirty="0">
              <a:latin typeface="Arial" charset="0"/>
              <a:ea typeface="微软雅黑" pitchFamily="34" charset="-122"/>
              <a:cs typeface="+mn-ea"/>
            </a:endParaRPr>
          </a:p>
          <a:p>
            <a:pPr marL="342900" lvl="0" indent="-342900" algn="just" hangingPunct="0">
              <a:lnSpc>
                <a:spcPct val="130000"/>
              </a:lnSpc>
              <a:buFont typeface="Wingdings" charset="2"/>
              <a:buChar char="Ø"/>
              <a:defRPr/>
            </a:pP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快速、深刻的理解各种（分布式）算法 </a:t>
            </a:r>
            <a:endParaRPr lang="en-US" altLang="zh-CN" sz="2000" spc="100" dirty="0">
              <a:latin typeface="Arial" charset="0"/>
              <a:ea typeface="微软雅黑" pitchFamily="34" charset="-122"/>
              <a:cs typeface="+mn-ea"/>
            </a:endParaRPr>
          </a:p>
          <a:p>
            <a:pPr lvl="2" algn="just" hangingPunct="0">
              <a:lnSpc>
                <a:spcPct val="130000"/>
              </a:lnSpc>
              <a:defRPr/>
            </a:pPr>
            <a:r>
              <a:rPr lang="en-US" altLang="zh-CN" sz="2000" spc="100" dirty="0">
                <a:latin typeface="Arial" charset="0"/>
                <a:ea typeface="微软雅黑" pitchFamily="34" charset="-122"/>
                <a:cs typeface="+mn-ea"/>
              </a:rPr>
              <a:t>Paxos / Raft / Transaction / Two-Phase Commit...</a:t>
            </a: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 </a:t>
            </a:r>
            <a:endParaRPr lang="en-US" altLang="zh-CN" sz="2000" spc="100" dirty="0">
              <a:latin typeface="Arial" charset="0"/>
              <a:ea typeface="微软雅黑" pitchFamily="34" charset="-122"/>
              <a:cs typeface="+mn-ea"/>
            </a:endParaRPr>
          </a:p>
          <a:p>
            <a:pPr marL="342900" lvl="0" indent="-342900" algn="just" hangingPunct="0">
              <a:lnSpc>
                <a:spcPct val="130000"/>
              </a:lnSpc>
              <a:buFont typeface="Wingdings" charset="2"/>
              <a:buChar char="Ø"/>
              <a:defRPr/>
            </a:pPr>
            <a:endParaRPr lang="en-US" altLang="zh-CN" sz="2000" spc="100" dirty="0">
              <a:latin typeface="Arial" charset="0"/>
              <a:ea typeface="微软雅黑" pitchFamily="34" charset="-122"/>
              <a:cs typeface="+mn-ea"/>
            </a:endParaRPr>
          </a:p>
          <a:p>
            <a:pPr marL="342900" lvl="0" indent="-342900" algn="just" hangingPunct="0">
              <a:lnSpc>
                <a:spcPct val="130000"/>
              </a:lnSpc>
              <a:buFont typeface="Wingdings" charset="2"/>
              <a:buChar char="Ø"/>
              <a:defRPr/>
            </a:pP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锻炼抽象思维能力（全局状态机）</a:t>
            </a:r>
            <a:endParaRPr lang="en-US" altLang="zh-CN" sz="2000" spc="100" dirty="0">
              <a:latin typeface="Arial" charset="0"/>
              <a:ea typeface="微软雅黑" pitchFamily="34" charset="-122"/>
              <a:cs typeface="+mn-ea"/>
            </a:endParaRPr>
          </a:p>
          <a:p>
            <a:pPr lvl="0" indent="0" algn="just" hangingPunct="0">
              <a:lnSpc>
                <a:spcPct val="130000"/>
              </a:lnSpc>
              <a:buFont typeface="Wingdings" charset="2"/>
              <a:buNone/>
              <a:defRPr/>
            </a:pPr>
            <a:endParaRPr lang="en-US" altLang="zh-CN" sz="2000" spc="100" dirty="0">
              <a:latin typeface="Arial" charset="0"/>
              <a:ea typeface="微软雅黑" pitchFamily="34" charset="-122"/>
              <a:cs typeface="+mn-ea"/>
            </a:endParaRPr>
          </a:p>
          <a:p>
            <a:pPr marL="342900" lvl="0" indent="-342900" algn="just" hangingPunct="0">
              <a:lnSpc>
                <a:spcPct val="130000"/>
              </a:lnSpc>
              <a:buFont typeface="Wingdings" charset="2"/>
              <a:buChar char="Ø"/>
              <a:defRPr/>
            </a:pPr>
            <a:r>
              <a:rPr lang="zh-CN" altLang="en-US" sz="2000" spc="100" dirty="0">
                <a:latin typeface="Arial" charset="0"/>
                <a:ea typeface="微软雅黑" pitchFamily="34" charset="-122"/>
                <a:cs typeface="+mn-ea"/>
              </a:rPr>
              <a:t>辅助编码</a:t>
            </a:r>
            <a:endParaRPr lang="en-US" altLang="zh-CN" sz="2000" spc="100" dirty="0">
              <a:latin typeface="Arial" charset="0"/>
              <a:ea typeface="微软雅黑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4921" y="460744"/>
            <a:ext cx="127591" cy="567070"/>
          </a:xfrm>
          <a:prstGeom prst="rect">
            <a:avLst/>
          </a:prstGeom>
          <a:solidFill>
            <a:srgbClr val="AF2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5490" y="461010"/>
            <a:ext cx="10011410" cy="663575"/>
          </a:xfr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74980" y="1252855"/>
            <a:ext cx="10643235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·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TLA+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语言</a:t>
            </a:r>
          </a:p>
          <a:p>
            <a:pPr marL="0" indent="0"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包括以下几个核心概念</a:t>
            </a:r>
          </a:p>
          <a:p>
            <a:pPr marL="0" indent="457200"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状态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：系统在某一时刻的配置，即在该时刻所有变量的值</a:t>
            </a:r>
            <a:endParaRPr lang="en-US" altLang="zh-CN" sz="2000" dirty="0"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marL="0" indent="457200"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动作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：描述系统从一个状态转移到另一个状态的操作。</a:t>
            </a:r>
            <a:endParaRPr lang="en-US" altLang="zh-CN" sz="2000" dirty="0"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marL="0" indent="457200"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公式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：描述系统的性质，包括不变性、安全性、活性等。</a:t>
            </a:r>
          </a:p>
          <a:p>
            <a:pPr marL="0" indent="0">
              <a:buNone/>
            </a:pPr>
            <a:endParaRPr lang="zh-CN" altLang="en-US" sz="2000" b="1" dirty="0"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·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TLC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模型检测器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遍历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 TLA+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抽象出来的系统的每一个可能路径，并在每条可能的路径上对一些条件（称为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“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不变式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”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）进行检验来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发现不一致性、死锁或未达成目标的状态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为了使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 TLC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正确遍历所有可能的路径并进行有效的检验，需要告诉它应该去检验什么条件和属性。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输出：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正确或错误提示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若报错则会输出具体错误状态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路径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，便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于程序调试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4921" y="460744"/>
            <a:ext cx="127591" cy="567070"/>
          </a:xfrm>
          <a:prstGeom prst="rect">
            <a:avLst/>
          </a:prstGeom>
          <a:solidFill>
            <a:srgbClr val="AF2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36600" y="461010"/>
            <a:ext cx="10617200" cy="72898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案例：经典倒水问题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2615" y="12534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问题描述：用一个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 3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加仑的桶和一个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 5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加仑的桶，准确装出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 4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加仑的水</a:t>
            </a:r>
          </a:p>
          <a:p>
            <a:pPr marL="0" indent="0"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思路：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TLC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模型检测器会输出错误状态和路径，且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加仑的水最后必然会装在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加仑的桶中，因此可以通过定义不变式（大桶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≠ 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）来使其报错并终止运行，进而得出完整的过程</a:t>
            </a:r>
          </a:p>
          <a:p>
            <a:pPr marL="0" indent="0"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实现过程：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TLA+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语言对问题进行抽象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 -&gt;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新建并配置模型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 -&gt;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运行</a:t>
            </a:r>
          </a:p>
        </p:txBody>
      </p:sp>
      <p:sp>
        <p:nvSpPr>
          <p:cNvPr id="7" name="矩形 6"/>
          <p:cNvSpPr/>
          <p:nvPr/>
        </p:nvSpPr>
        <p:spPr>
          <a:xfrm>
            <a:off x="474921" y="460744"/>
            <a:ext cx="127591" cy="567070"/>
          </a:xfrm>
          <a:prstGeom prst="rect">
            <a:avLst/>
          </a:prstGeom>
          <a:solidFill>
            <a:srgbClr val="AF2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690" y="461010"/>
            <a:ext cx="10515600" cy="66294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案例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74921" y="460744"/>
            <a:ext cx="127591" cy="567070"/>
          </a:xfrm>
          <a:prstGeom prst="rect">
            <a:avLst/>
          </a:prstGeom>
          <a:solidFill>
            <a:srgbClr val="AF2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21" y="1168696"/>
            <a:ext cx="7417496" cy="554101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128343" y="559613"/>
            <a:ext cx="623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Examples/specifications/</a:t>
            </a:r>
            <a:r>
              <a:rPr lang="en-US" altLang="zh-CN" dirty="0" err="1">
                <a:hlinkClick r:id="rId3"/>
              </a:rPr>
              <a:t>DieHard</a:t>
            </a:r>
            <a:r>
              <a:rPr lang="en-US" altLang="zh-CN" dirty="0">
                <a:hlinkClick r:id="rId3"/>
              </a:rPr>
              <a:t> at master · </a:t>
            </a:r>
            <a:r>
              <a:rPr lang="en-US" altLang="zh-CN" dirty="0" err="1">
                <a:hlinkClick r:id="rId3"/>
              </a:rPr>
              <a:t>tlaplus</a:t>
            </a:r>
            <a:r>
              <a:rPr lang="en-US" altLang="zh-CN" dirty="0">
                <a:hlinkClick r:id="rId3"/>
              </a:rPr>
              <a:t>/Examples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071658" y="2814926"/>
            <a:ext cx="280061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/>
              <a:t>定义不变式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：大桶和小桶的水量要符合要求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071658" y="4892207"/>
            <a:ext cx="198002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/>
              <a:t>定义一系列动作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615559" y="3168869"/>
            <a:ext cx="35997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081902" y="4251434"/>
            <a:ext cx="390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081902" y="4818993"/>
            <a:ext cx="390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081902" y="5386552"/>
            <a:ext cx="390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081902" y="5933090"/>
            <a:ext cx="390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472152" y="4251434"/>
            <a:ext cx="0" cy="16816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472152" y="5092262"/>
            <a:ext cx="27432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西电_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F2125"/>
      </a:accent1>
      <a:accent2>
        <a:srgbClr val="DC484C"/>
      </a:accent2>
      <a:accent3>
        <a:srgbClr val="EB9597"/>
      </a:accent3>
      <a:accent4>
        <a:srgbClr val="FFF2CC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just" hangingPunct="0">
          <a:lnSpc>
            <a:spcPct val="130000"/>
          </a:lnSpc>
          <a:defRPr sz="1600" spc="100" dirty="0">
            <a:solidFill>
              <a:schemeClr val="accent4">
                <a:lumMod val="20000"/>
                <a:lumOff val="80000"/>
              </a:schemeClr>
            </a:solidFill>
            <a:latin typeface="思源黑体 CN Normal" pitchFamily="34" charset="-122"/>
            <a:ea typeface="思源黑体 CN Normal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1108</Words>
  <Application>Microsoft Office PowerPoint</Application>
  <PresentationFormat>宽屏</PresentationFormat>
  <Paragraphs>111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等线</vt:lpstr>
      <vt:lpstr>等线 Light</vt:lpstr>
      <vt:lpstr>思源黑体 CN Heavy</vt:lpstr>
      <vt:lpstr>思源黑体 CN Medium</vt:lpstr>
      <vt:lpstr>思源黑体 CN Normal</vt:lpstr>
      <vt:lpstr>微软雅黑</vt:lpstr>
      <vt:lpstr>优设标题黑</vt:lpstr>
      <vt:lpstr>Arial</vt:lpstr>
      <vt:lpstr>Consolas</vt:lpstr>
      <vt:lpstr>Source Sans Pro</vt:lpstr>
      <vt:lpstr>Wingdings</vt:lpstr>
      <vt:lpstr>Office 主题​​</vt:lpstr>
      <vt:lpstr>1_Office 主题​​</vt:lpstr>
      <vt:lpstr>PowerPoint 演示文稿</vt:lpstr>
      <vt:lpstr>PowerPoint 演示文稿</vt:lpstr>
      <vt:lpstr>引言</vt:lpstr>
      <vt:lpstr>概述</vt:lpstr>
      <vt:lpstr>概述</vt:lpstr>
      <vt:lpstr>概述</vt:lpstr>
      <vt:lpstr>组成</vt:lpstr>
      <vt:lpstr>案例：经典倒水问题</vt:lpstr>
      <vt:lpstr>案例</vt:lpstr>
      <vt:lpstr>案例</vt:lpstr>
      <vt:lpstr>案例</vt:lpstr>
      <vt:lpstr>案例</vt:lpstr>
      <vt:lpstr>案例</vt:lpstr>
      <vt:lpstr>应用</vt:lpstr>
      <vt:lpstr>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K</dc:creator>
  <cp:lastModifiedBy>Zhixianhe Zhang</cp:lastModifiedBy>
  <cp:revision>28</cp:revision>
  <dcterms:created xsi:type="dcterms:W3CDTF">1900-01-01T00:00:00Z</dcterms:created>
  <dcterms:modified xsi:type="dcterms:W3CDTF">2024-11-27T13:08:02Z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CC517F6F1E804028ABC34A66760AAF06_12</vt:lpwstr>
  </property>
  <property fmtid="{D5CDD505-2E9C-101B-9397-08002B2CF9AE}" pid="3" name="KSOProductBuildVer">
    <vt:lpwstr>2052-12.4.2</vt:lpwstr>
  </property>
</Properties>
</file>