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handoutMasterIdLst>
    <p:handoutMasterId r:id="rId17"/>
  </p:handoutMasterIdLst>
  <p:sldIdLst>
    <p:sldId id="4047" r:id="rId2"/>
    <p:sldId id="4061" r:id="rId3"/>
    <p:sldId id="4064" r:id="rId4"/>
    <p:sldId id="4065" r:id="rId5"/>
    <p:sldId id="4054" r:id="rId6"/>
    <p:sldId id="4060" r:id="rId7"/>
    <p:sldId id="4052" r:id="rId8"/>
    <p:sldId id="4055" r:id="rId9"/>
    <p:sldId id="4057" r:id="rId10"/>
    <p:sldId id="4058" r:id="rId11"/>
    <p:sldId id="4059" r:id="rId12"/>
    <p:sldId id="4049" r:id="rId13"/>
    <p:sldId id="4050" r:id="rId14"/>
    <p:sldId id="4051" r:id="rId15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T Y" initials="TY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FF"/>
    <a:srgbClr val="44546A"/>
    <a:srgbClr val="A50021"/>
    <a:srgbClr val="ED7D31"/>
    <a:srgbClr val="FF9900"/>
    <a:srgbClr val="F47B2E"/>
    <a:srgbClr val="CFD5EA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9" autoAdjust="0"/>
    <p:restoredTop sz="92730" autoAdjust="0"/>
  </p:normalViewPr>
  <p:slideViewPr>
    <p:cSldViewPr snapToGrid="0">
      <p:cViewPr varScale="1">
        <p:scale>
          <a:sx n="69" d="100"/>
          <a:sy n="69" d="100"/>
        </p:scale>
        <p:origin x="1092" y="42"/>
      </p:cViewPr>
      <p:guideLst>
        <p:guide orient="horz" pos="2160"/>
        <p:guide pos="2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406C5-E38C-499D-AE41-5BC770053D50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4"/>
            <a:ext cx="2929837" cy="498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4"/>
            <a:ext cx="2929837" cy="498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4A5B6-3986-485A-A051-4B2F02857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151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414D8-9D4E-490C-8D9D-BD70467C098F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1241425"/>
            <a:ext cx="4475163" cy="3357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3"/>
            <a:ext cx="5408930" cy="39148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4"/>
            <a:ext cx="2929837" cy="498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4"/>
            <a:ext cx="2929837" cy="498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FE35B-09A0-47EC-B7BE-C0FA46A62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55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FE35B-09A0-47EC-B7BE-C0FA46A62F3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25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17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22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41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8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8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11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2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94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41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02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8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43497-D1BF-4A18-BD80-595B3BC34206}" type="datetime5">
              <a:rPr lang="zh-CN" altLang="en-US" smtClean="0"/>
              <a:pPr/>
              <a:t>2024/12/4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0E48F2-19CD-4D6B-8B6B-04CFCEADF7AB}"/>
              </a:ext>
            </a:extLst>
          </p:cNvPr>
          <p:cNvSpPr/>
          <p:nvPr userDrawn="1"/>
        </p:nvSpPr>
        <p:spPr>
          <a:xfrm>
            <a:off x="2555415" y="-9522"/>
            <a:ext cx="6588586" cy="652312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013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392C8D-F18A-4A76-B706-AAA8E89DA7FD}"/>
              </a:ext>
            </a:extLst>
          </p:cNvPr>
          <p:cNvSpPr/>
          <p:nvPr userDrawn="1"/>
        </p:nvSpPr>
        <p:spPr>
          <a:xfrm flipV="1">
            <a:off x="2555415" y="642789"/>
            <a:ext cx="6588586" cy="157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013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FA2FB1F-D37E-4281-B594-025B8A036A7D}"/>
              </a:ext>
            </a:extLst>
          </p:cNvPr>
          <p:cNvGrpSpPr/>
          <p:nvPr userDrawn="1"/>
        </p:nvGrpSpPr>
        <p:grpSpPr>
          <a:xfrm>
            <a:off x="0" y="0"/>
            <a:ext cx="338747" cy="786406"/>
            <a:chOff x="0" y="12176"/>
            <a:chExt cx="870" cy="3558"/>
          </a:xfrm>
          <a:solidFill>
            <a:srgbClr val="A50021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FE16CD2-1C4D-4AD2-B892-D262106AFD96}"/>
                </a:ext>
              </a:extLst>
            </p:cNvPr>
            <p:cNvSpPr/>
            <p:nvPr/>
          </p:nvSpPr>
          <p:spPr>
            <a:xfrm>
              <a:off x="0" y="12176"/>
              <a:ext cx="870" cy="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13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7731C1F-4C9C-4358-8C04-56232F4169F7}"/>
                </a:ext>
              </a:extLst>
            </p:cNvPr>
            <p:cNvSpPr/>
            <p:nvPr/>
          </p:nvSpPr>
          <p:spPr>
            <a:xfrm>
              <a:off x="0" y="12972"/>
              <a:ext cx="870" cy="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13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A301919-DD6D-4018-9965-2ACD3CE00598}"/>
                </a:ext>
              </a:extLst>
            </p:cNvPr>
            <p:cNvSpPr/>
            <p:nvPr/>
          </p:nvSpPr>
          <p:spPr>
            <a:xfrm>
              <a:off x="0" y="13768"/>
              <a:ext cx="870" cy="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13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CF0B883-0920-4715-8E09-965ACA423E21}"/>
                </a:ext>
              </a:extLst>
            </p:cNvPr>
            <p:cNvSpPr/>
            <p:nvPr/>
          </p:nvSpPr>
          <p:spPr>
            <a:xfrm>
              <a:off x="0" y="14564"/>
              <a:ext cx="870" cy="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13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798E99F-7A72-4397-87ED-6D22AF32C12D}"/>
                </a:ext>
              </a:extLst>
            </p:cNvPr>
            <p:cNvSpPr/>
            <p:nvPr/>
          </p:nvSpPr>
          <p:spPr>
            <a:xfrm>
              <a:off x="0" y="15360"/>
              <a:ext cx="870" cy="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13"/>
            </a:p>
          </p:txBody>
        </p:sp>
      </p:grpSp>
      <p:pic>
        <p:nvPicPr>
          <p:cNvPr id="15" name="图片 14" descr="西电VIS系统整合-转曲0141">
            <a:extLst>
              <a:ext uri="{FF2B5EF4-FFF2-40B4-BE49-F238E27FC236}">
                <a16:creationId xmlns:a16="http://schemas.microsoft.com/office/drawing/2014/main" id="{1917ED30-B1A0-4DD6-8A25-020E3BDB394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53" y="137160"/>
            <a:ext cx="1913584" cy="55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26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ffblue/cbmc" TargetMode="External"/><Relationship Id="rId2" Type="http://schemas.openxmlformats.org/officeDocument/2006/relationships/hyperlink" Target="https://github.com/Z3Prover/z3/blob/master/examples/python/bounded%20model%20checking/bubble_sort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sbmc/esbmc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blog/spacer-and-z3-accessible-reliable-model-checking-as-theorem-proving/" TargetMode="External"/><Relationship Id="rId2" Type="http://schemas.openxmlformats.org/officeDocument/2006/relationships/hyperlink" Target="https://medium.com/@ahelwer/checking-firewall-equivalence-with-z3-c2efe5051c8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en-us/research/publication/z3-4biology-smt-based-analysis-of-biological-computation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ritas501/ae6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r/angr" TargetMode="External"/><Relationship Id="rId2" Type="http://schemas.openxmlformats.org/officeDocument/2006/relationships/hyperlink" Target="https://github.com/deut-erium/RNGeesu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06B14729-D888-4DEC-8D6B-0E7DA1743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Z3 Prover</a:t>
            </a:r>
            <a:endParaRPr lang="zh-CN" altLang="en-US" dirty="0"/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FF332F42-74DA-4C7C-82F2-DFEAC75EB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小组成员：</a:t>
            </a:r>
            <a:endParaRPr lang="en-US" altLang="zh-CN" sz="1800" dirty="0"/>
          </a:p>
          <a:p>
            <a:r>
              <a:rPr lang="zh-CN" altLang="en-US" sz="1800" b="0" i="0" dirty="0">
                <a:solidFill>
                  <a:srgbClr val="28161F"/>
                </a:solidFill>
                <a:effectLst/>
                <a:latin typeface="Color Emoji"/>
              </a:rPr>
              <a:t>樊宸华 闫泽宇 </a:t>
            </a:r>
            <a:r>
              <a:rPr lang="zh-CN" altLang="en-US" sz="1800" dirty="0">
                <a:solidFill>
                  <a:srgbClr val="28161F"/>
                </a:solidFill>
                <a:latin typeface="Color Emoji"/>
              </a:rPr>
              <a:t>陈子轩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9972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DE806-E5EF-4C9B-4644-1622C164F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B584A-1BB5-7AC1-1977-346CA980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Verification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E68775-B142-4C95-27E0-B267CF3A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1EEA83-F44E-4302-8D33-C36D44CE2DE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AAF28-66C5-EE64-C3A6-F3530F8A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AD756-A654-C0DA-8375-84487B96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D9FCE0-EF14-4610-81E0-46037267F8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4BF1FAC-EA46-D0B2-FAB6-F6EFF3F3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Verify “Detecting Power of 2” Hack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CAB72B-42A9-F53B-8722-DCAECE13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313719"/>
            <a:ext cx="5775614" cy="386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8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0EA1F-FEC5-53DB-7775-6291CA14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6E906-C56B-B98D-EBE1-26DD0B5D0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47851"/>
            <a:ext cx="7886700" cy="4351338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Bubble Sort Example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CBMC (Supports Z3)</a:t>
            </a:r>
            <a:endParaRPr lang="en-US" altLang="zh-CN" dirty="0"/>
          </a:p>
          <a:p>
            <a:pPr lvl="1"/>
            <a:r>
              <a:rPr lang="en-US" altLang="zh-CN" dirty="0"/>
              <a:t>C/C++</a:t>
            </a:r>
          </a:p>
          <a:p>
            <a:r>
              <a:rPr lang="en-US" altLang="zh-CN" dirty="0">
                <a:hlinkClick r:id="rId4"/>
              </a:rPr>
              <a:t>ESBMC</a:t>
            </a:r>
            <a:endParaRPr lang="en-US" altLang="zh-CN" dirty="0"/>
          </a:p>
          <a:p>
            <a:pPr lvl="1"/>
            <a:r>
              <a:rPr lang="en-US" altLang="zh-CN" dirty="0"/>
              <a:t>C/C++</a:t>
            </a:r>
          </a:p>
          <a:p>
            <a:pPr lvl="1"/>
            <a:r>
              <a:rPr lang="en-US" altLang="zh-CN" dirty="0"/>
              <a:t>Kotlin</a:t>
            </a:r>
          </a:p>
          <a:p>
            <a:pPr lvl="1"/>
            <a:r>
              <a:rPr lang="en-US" altLang="zh-CN" dirty="0"/>
              <a:t>Python</a:t>
            </a:r>
          </a:p>
          <a:p>
            <a:pPr lvl="1"/>
            <a:r>
              <a:rPr lang="en-US" altLang="zh-CN" dirty="0"/>
              <a:t>Solidity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A31D03-5805-D1DB-DE88-CC5208DA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B42F-ED02-4BC4-AEF6-1CE95C9E9502}" type="datetime1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58FA3-16B7-7462-BBD6-09DD4040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99251-F94C-77DD-FFA3-396B5AA2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7279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8AC9D-CE09-DC35-E294-8F401551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Z3Prover</a:t>
            </a:r>
            <a:r>
              <a:rPr lang="zh-CN" altLang="en-US" dirty="0"/>
              <a:t>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7C1F0-8D28-2634-B1EB-78E954430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形式验证：</a:t>
            </a:r>
            <a:r>
              <a:rPr lang="zh-CN" altLang="en-US" dirty="0"/>
              <a:t>证明系统（软硬件）满足某些规范</a:t>
            </a:r>
            <a:endParaRPr lang="en-US" altLang="zh-CN" dirty="0"/>
          </a:p>
          <a:p>
            <a:r>
              <a:rPr lang="zh-CN" altLang="en-US" b="1" dirty="0"/>
              <a:t>约束求解：</a:t>
            </a:r>
            <a:r>
              <a:rPr lang="zh-CN" altLang="en-US" dirty="0"/>
              <a:t>寻找变量的值使之满足约束条件。</a:t>
            </a:r>
            <a:r>
              <a:rPr lang="en-US" altLang="zh-CN" dirty="0"/>
              <a:t>Z3 </a:t>
            </a:r>
            <a:r>
              <a:rPr lang="zh-CN" altLang="en-US" dirty="0"/>
              <a:t>支持多种类型的约束，包括线性、不等式、布尔逻辑等</a:t>
            </a:r>
            <a:endParaRPr lang="en-US" altLang="zh-CN" dirty="0"/>
          </a:p>
          <a:p>
            <a:r>
              <a:rPr lang="zh-CN" altLang="en-US" b="1" dirty="0"/>
              <a:t>模型检查：</a:t>
            </a:r>
            <a:r>
              <a:rPr lang="zh-CN" altLang="en-US" dirty="0"/>
              <a:t>验证有限状态系统是否满足某种属性或逻辑</a:t>
            </a:r>
            <a:endParaRPr lang="en-US" altLang="zh-CN" dirty="0"/>
          </a:p>
          <a:p>
            <a:r>
              <a:rPr lang="zh-CN" altLang="en-US" b="1" dirty="0"/>
              <a:t>程序分析：</a:t>
            </a:r>
            <a:r>
              <a:rPr lang="zh-CN" altLang="en-US" dirty="0"/>
              <a:t>静态分析程序逻辑，帮助发现潜在的漏洞或安全问题</a:t>
            </a:r>
            <a:endParaRPr lang="en-US" altLang="zh-CN" dirty="0"/>
          </a:p>
          <a:p>
            <a:r>
              <a:rPr lang="zh-CN" altLang="en-US" b="1" dirty="0"/>
              <a:t>测试生成：</a:t>
            </a:r>
            <a:r>
              <a:rPr lang="zh-CN" altLang="en-US" dirty="0"/>
              <a:t>为程序生成覆盖所有分支的测试用例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E6559-0B4B-35E6-13D0-57F8A95F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AC3-A0C4-424F-AAA6-040BDA35C8AF}" type="datetime1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D69D4-6664-FA35-22AB-A0CB15BC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3919D-9842-CF76-B7E2-95575941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68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5DA43-4D7D-FD24-4DE9-BA6BE1B3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Z3Prover</a:t>
            </a:r>
            <a:r>
              <a:rPr lang="zh-CN" altLang="en-US" dirty="0"/>
              <a:t>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4F4F1-6793-0D73-6619-12CC8DC2C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hlinkClick r:id="rId2"/>
              </a:rPr>
              <a:t>微软 </a:t>
            </a:r>
            <a:r>
              <a:rPr lang="en-US" altLang="zh-CN" b="1" dirty="0">
                <a:hlinkClick r:id="rId2"/>
              </a:rPr>
              <a:t>Azure </a:t>
            </a:r>
            <a:r>
              <a:rPr lang="zh-CN" altLang="en-US" b="1" dirty="0">
                <a:hlinkClick r:id="rId2"/>
              </a:rPr>
              <a:t>的防火墙配置验证</a:t>
            </a:r>
            <a:r>
              <a:rPr lang="zh-CN" altLang="en-US" b="1" dirty="0"/>
              <a:t>：</a:t>
            </a:r>
            <a:r>
              <a:rPr lang="en-US" altLang="zh-CN" dirty="0"/>
              <a:t>Z3 </a:t>
            </a:r>
            <a:r>
              <a:rPr lang="zh-CN" altLang="en-US" dirty="0"/>
              <a:t>被用于验证和优化 </a:t>
            </a:r>
            <a:r>
              <a:rPr lang="en-US" altLang="zh-CN" dirty="0"/>
              <a:t>Azure </a:t>
            </a:r>
            <a:r>
              <a:rPr lang="zh-CN" altLang="en-US" dirty="0"/>
              <a:t>防火墙规则，确保规则的安全性和性能。</a:t>
            </a:r>
            <a:endParaRPr lang="en-US" altLang="zh-CN" dirty="0"/>
          </a:p>
          <a:p>
            <a:r>
              <a:rPr lang="zh-CN" altLang="en-US" b="1" dirty="0">
                <a:hlinkClick r:id="rId3"/>
              </a:rPr>
              <a:t>区块链智能合约验证</a:t>
            </a:r>
            <a:r>
              <a:rPr lang="zh-CN" altLang="en-US" b="1" dirty="0"/>
              <a:t>：</a:t>
            </a:r>
            <a:r>
              <a:rPr lang="en-US" altLang="zh-CN" dirty="0"/>
              <a:t>IBM </a:t>
            </a:r>
            <a:r>
              <a:rPr lang="zh-CN" altLang="en-US" dirty="0"/>
              <a:t>的 </a:t>
            </a:r>
            <a:r>
              <a:rPr lang="en-US" altLang="zh-CN" dirty="0"/>
              <a:t>Zeus </a:t>
            </a:r>
            <a:r>
              <a:rPr lang="zh-CN" altLang="en-US" dirty="0"/>
              <a:t>系统使用 </a:t>
            </a:r>
            <a:r>
              <a:rPr lang="en-US" altLang="zh-CN" dirty="0"/>
              <a:t>Z3 </a:t>
            </a:r>
            <a:r>
              <a:rPr lang="zh-CN" altLang="en-US" dirty="0"/>
              <a:t>验证区块链智能合约的正确性，确保合约行为符合预期且没有安全漏洞。</a:t>
            </a:r>
            <a:endParaRPr lang="en-US" altLang="zh-CN" dirty="0"/>
          </a:p>
          <a:p>
            <a:r>
              <a:rPr lang="en-US" altLang="zh-CN" b="1" dirty="0">
                <a:hlinkClick r:id="rId4"/>
              </a:rPr>
              <a:t>Z3-4Biology</a:t>
            </a:r>
            <a:r>
              <a:rPr lang="zh-CN" altLang="en-US" b="1" dirty="0"/>
              <a:t>：</a:t>
            </a:r>
            <a:r>
              <a:rPr lang="zh-CN" altLang="en-US" dirty="0"/>
              <a:t>使用 </a:t>
            </a:r>
            <a:r>
              <a:rPr lang="en-US" altLang="zh-CN" dirty="0"/>
              <a:t>Z3 SMT </a:t>
            </a:r>
            <a:r>
              <a:rPr lang="zh-CN" altLang="en-US" dirty="0"/>
              <a:t>求解器可以高效地分析生物系统的复杂动态，通过符号推理和约束求解方法解决生物系统建模中的挑战。</a:t>
            </a:r>
            <a:endParaRPr lang="zh-CN" altLang="en-US" b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AD778-C28B-5306-FEB5-E8724B19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184A-EF89-49A6-97BB-1527D2245C9D}" type="datetime1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D6DC6-7B3E-3077-682B-3D10C1A6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D7B59-8C76-C475-452E-DFE45AFE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009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B1B1E-2EE1-E034-B841-AC007F90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4E655E-0DB1-1C88-7AC6-A602838B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10F8-CEA5-43A2-88A5-54BEC4B00CCF}" type="datetime1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5C53C-E65B-98BC-321B-ACA1E423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37B51-3966-5496-2FAF-69E7AE89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6980128-35DC-C50B-B9CB-E67C78AE9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Z3 </a:t>
            </a:r>
            <a:r>
              <a:rPr lang="zh-CN" altLang="en-US" dirty="0"/>
              <a:t>不仅仅是一个纯粹的数学工具，它通过具体的算法和优化手段，在实际应用中解决问题，尤其是在形式化验证方面。</a:t>
            </a:r>
            <a:endParaRPr lang="en-US" altLang="zh-CN" dirty="0"/>
          </a:p>
          <a:p>
            <a:r>
              <a:rPr lang="en-US" altLang="zh-CN" dirty="0"/>
              <a:t>Z3 </a:t>
            </a:r>
            <a:r>
              <a:rPr lang="zh-CN" altLang="en-US" dirty="0"/>
              <a:t>的应用不仅仅局限于传统的</a:t>
            </a:r>
            <a:r>
              <a:rPr lang="en-US" altLang="zh-CN" dirty="0"/>
              <a:t>CS</a:t>
            </a:r>
            <a:r>
              <a:rPr lang="zh-CN" altLang="en-US" dirty="0"/>
              <a:t>学科，它也能在生物学，量子计算等领域发挥巨大的跨学科的作用。</a:t>
            </a:r>
          </a:p>
        </p:txBody>
      </p:sp>
    </p:spTree>
    <p:extLst>
      <p:ext uri="{BB962C8B-B14F-4D97-AF65-F5344CB8AC3E}">
        <p14:creationId xmlns:p14="http://schemas.microsoft.com/office/powerpoint/2010/main" val="391768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9792D-3FA2-FBB2-0945-A94DBE56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615F6-FA4E-71B0-5EB0-4ACBD75F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A5FF-F87E-FA49-A212-20507C873288}" type="datetime1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DDACE-4BEA-C849-C045-D299673A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A6AD8-BCC1-D823-F841-6B9419F7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5AA90E-34B1-449F-6F20-9D49DE380668}"/>
              </a:ext>
            </a:extLst>
          </p:cNvPr>
          <p:cNvSpPr txBox="1"/>
          <p:nvPr/>
        </p:nvSpPr>
        <p:spPr>
          <a:xfrm>
            <a:off x="1804733" y="2145438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6600" b="1" dirty="0">
                <a:gradFill flip="none" rotWithShape="1">
                  <a:gsLst>
                    <a:gs pos="0">
                      <a:srgbClr val="C00000"/>
                    </a:gs>
                    <a:gs pos="100000">
                      <a:schemeClr val="accent3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  <a:ea typeface="ZhenyanGB" panose="02010600030101010101" pitchFamily="2" charset="-122"/>
                <a:cs typeface="Arial" panose="020B0604020202020204" pitchFamily="34" charset="0"/>
              </a:rPr>
              <a:t>01</a:t>
            </a:r>
            <a:endParaRPr kumimoji="1" lang="zh-CN" altLang="en-US" sz="6600" b="1" dirty="0">
              <a:gradFill flip="none" rotWithShape="1">
                <a:gsLst>
                  <a:gs pos="0">
                    <a:srgbClr val="C00000"/>
                  </a:gs>
                  <a:gs pos="100000">
                    <a:schemeClr val="accent3">
                      <a:lumMod val="0"/>
                      <a:lumOff val="100000"/>
                    </a:schemeClr>
                  </a:gs>
                </a:gsLst>
                <a:lin ang="5400000" scaled="1"/>
                <a:tileRect/>
              </a:gradFill>
              <a:latin typeface="Arial" panose="020B0604020202020204" pitchFamily="34" charset="0"/>
              <a:ea typeface="ZhenyanGB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63B69C-4C2D-96F7-04BE-991D2BE82B87}"/>
              </a:ext>
            </a:extLst>
          </p:cNvPr>
          <p:cNvSpPr txBox="1"/>
          <p:nvPr/>
        </p:nvSpPr>
        <p:spPr>
          <a:xfrm>
            <a:off x="1968698" y="2759356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1" spc="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Z3</a:t>
            </a:r>
            <a:r>
              <a:rPr kumimoji="1" lang="zh-CN" altLang="en-US" sz="2400" b="1" spc="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简介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0FAD453-279F-4BF9-BE26-D7CB0D00B6F9}"/>
              </a:ext>
            </a:extLst>
          </p:cNvPr>
          <p:cNvSpPr txBox="1"/>
          <p:nvPr/>
        </p:nvSpPr>
        <p:spPr>
          <a:xfrm>
            <a:off x="1975900" y="3182040"/>
            <a:ext cx="13276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50" spc="300" dirty="0">
                <a:solidFill>
                  <a:schemeClr val="bg2">
                    <a:lumMod val="75000"/>
                  </a:schemeClr>
                </a:solidFill>
                <a:latin typeface="+mj-lt"/>
                <a:ea typeface="Microsoft YaHei Light" panose="020B0503020204020204" pitchFamily="34" charset="-122"/>
                <a:cs typeface="Arial" panose="020B0604020202020204" pitchFamily="34" charset="0"/>
              </a:rPr>
              <a:t>Introduction</a:t>
            </a:r>
            <a:endParaRPr kumimoji="1" lang="zh-CN" altLang="en-US" sz="1050" spc="300" dirty="0">
              <a:solidFill>
                <a:schemeClr val="bg2">
                  <a:lumMod val="75000"/>
                </a:schemeClr>
              </a:solidFill>
              <a:latin typeface="+mj-lt"/>
              <a:ea typeface="Microsoft YaHei Light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A85AC4-D799-2D97-52C0-B37370AD4CB7}"/>
              </a:ext>
            </a:extLst>
          </p:cNvPr>
          <p:cNvSpPr txBox="1"/>
          <p:nvPr/>
        </p:nvSpPr>
        <p:spPr>
          <a:xfrm>
            <a:off x="5894334" y="2152587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6600" b="1" dirty="0">
                <a:gradFill flip="none" rotWithShape="1">
                  <a:gsLst>
                    <a:gs pos="0">
                      <a:srgbClr val="C00000"/>
                    </a:gs>
                    <a:gs pos="100000">
                      <a:schemeClr val="accent3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  <a:ea typeface="ZhenyanGB" panose="02010600030101010101" pitchFamily="2" charset="-122"/>
                <a:cs typeface="Arial" panose="020B0604020202020204" pitchFamily="34" charset="0"/>
              </a:rPr>
              <a:t>02</a:t>
            </a:r>
            <a:endParaRPr kumimoji="1" lang="zh-CN" altLang="en-US" sz="6600" b="1" dirty="0">
              <a:gradFill flip="none" rotWithShape="1">
                <a:gsLst>
                  <a:gs pos="0">
                    <a:srgbClr val="C00000"/>
                  </a:gs>
                  <a:gs pos="100000">
                    <a:schemeClr val="accent3">
                      <a:lumMod val="0"/>
                      <a:lumOff val="100000"/>
                    </a:schemeClr>
                  </a:gs>
                </a:gsLst>
                <a:lin ang="5400000" scaled="1"/>
                <a:tileRect/>
              </a:gradFill>
              <a:latin typeface="Arial" panose="020B0604020202020204" pitchFamily="34" charset="0"/>
              <a:ea typeface="ZhenyanGB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470918-F4F4-33A4-EDC6-1B573A2DF3A2}"/>
              </a:ext>
            </a:extLst>
          </p:cNvPr>
          <p:cNvSpPr txBox="1"/>
          <p:nvPr/>
        </p:nvSpPr>
        <p:spPr>
          <a:xfrm>
            <a:off x="6058299" y="2766505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spc="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原理与示例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F48BABE-7E79-BBC4-7B0B-BCAFB5419EDC}"/>
              </a:ext>
            </a:extLst>
          </p:cNvPr>
          <p:cNvSpPr txBox="1"/>
          <p:nvPr/>
        </p:nvSpPr>
        <p:spPr>
          <a:xfrm>
            <a:off x="6065501" y="3189189"/>
            <a:ext cx="23727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50" spc="300" dirty="0">
                <a:solidFill>
                  <a:schemeClr val="bg2">
                    <a:lumMod val="75000"/>
                  </a:schemeClr>
                </a:solidFill>
                <a:latin typeface="+mj-lt"/>
                <a:ea typeface="Microsoft YaHei Light" panose="020B0503020204020204" pitchFamily="34" charset="-122"/>
                <a:cs typeface="Arial" panose="020B0604020202020204" pitchFamily="34" charset="0"/>
              </a:rPr>
              <a:t>Principles and examples</a:t>
            </a:r>
            <a:endParaRPr kumimoji="1" lang="zh-CN" altLang="en-US" sz="1050" spc="300" dirty="0">
              <a:solidFill>
                <a:schemeClr val="bg2">
                  <a:lumMod val="75000"/>
                </a:schemeClr>
              </a:solidFill>
              <a:latin typeface="+mj-lt"/>
              <a:ea typeface="Microsoft YaHei Light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EA58DE-B912-700B-FC78-0301616BA4F2}"/>
              </a:ext>
            </a:extLst>
          </p:cNvPr>
          <p:cNvSpPr txBox="1"/>
          <p:nvPr/>
        </p:nvSpPr>
        <p:spPr>
          <a:xfrm>
            <a:off x="1804733" y="3867352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6600" b="1" dirty="0">
                <a:gradFill flip="none" rotWithShape="1">
                  <a:gsLst>
                    <a:gs pos="0">
                      <a:srgbClr val="C00000"/>
                    </a:gs>
                    <a:gs pos="100000">
                      <a:schemeClr val="accent3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  <a:ea typeface="ZhenyanGB" panose="02010600030101010101" pitchFamily="2" charset="-122"/>
                <a:cs typeface="Arial" panose="020B0604020202020204" pitchFamily="34" charset="0"/>
              </a:rPr>
              <a:t>03</a:t>
            </a:r>
            <a:endParaRPr kumimoji="1" lang="zh-CN" altLang="en-US" sz="6600" b="1" dirty="0">
              <a:gradFill flip="none" rotWithShape="1">
                <a:gsLst>
                  <a:gs pos="0">
                    <a:srgbClr val="C00000"/>
                  </a:gs>
                  <a:gs pos="100000">
                    <a:schemeClr val="accent3">
                      <a:lumMod val="0"/>
                      <a:lumOff val="100000"/>
                    </a:schemeClr>
                  </a:gs>
                </a:gsLst>
                <a:lin ang="5400000" scaled="1"/>
                <a:tileRect/>
              </a:gradFill>
              <a:latin typeface="Arial" panose="020B0604020202020204" pitchFamily="34" charset="0"/>
              <a:ea typeface="ZhenyanGB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107DFE7-C1EB-EDC7-E829-D5E5647C462C}"/>
              </a:ext>
            </a:extLst>
          </p:cNvPr>
          <p:cNvSpPr txBox="1"/>
          <p:nvPr/>
        </p:nvSpPr>
        <p:spPr>
          <a:xfrm>
            <a:off x="1968698" y="448127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spc="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应用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E75D41F-A058-FDFB-5843-9FF66237E180}"/>
              </a:ext>
            </a:extLst>
          </p:cNvPr>
          <p:cNvSpPr txBox="1"/>
          <p:nvPr/>
        </p:nvSpPr>
        <p:spPr>
          <a:xfrm>
            <a:off x="1975900" y="4903954"/>
            <a:ext cx="1223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50" spc="300" dirty="0">
                <a:solidFill>
                  <a:schemeClr val="bg2">
                    <a:lumMod val="75000"/>
                  </a:schemeClr>
                </a:solidFill>
                <a:latin typeface="+mj-lt"/>
                <a:ea typeface="Microsoft YaHei Light" panose="020B0503020204020204" pitchFamily="34" charset="-122"/>
                <a:cs typeface="Arial" panose="020B0604020202020204" pitchFamily="34" charset="0"/>
              </a:rPr>
              <a:t>Application</a:t>
            </a:r>
            <a:endParaRPr kumimoji="1" lang="zh-CN" altLang="en-US" sz="1050" spc="300" dirty="0">
              <a:solidFill>
                <a:schemeClr val="bg2">
                  <a:lumMod val="75000"/>
                </a:schemeClr>
              </a:solidFill>
              <a:latin typeface="+mj-lt"/>
              <a:ea typeface="Microsoft YaHei Light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8D89AFA-B0C6-0D94-A294-1B03A8D89DEA}"/>
              </a:ext>
            </a:extLst>
          </p:cNvPr>
          <p:cNvSpPr txBox="1"/>
          <p:nvPr/>
        </p:nvSpPr>
        <p:spPr>
          <a:xfrm>
            <a:off x="5894334" y="3865789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6600" b="1" dirty="0">
                <a:gradFill flip="none" rotWithShape="1">
                  <a:gsLst>
                    <a:gs pos="0">
                      <a:srgbClr val="C00000"/>
                    </a:gs>
                    <a:gs pos="100000">
                      <a:schemeClr val="accent3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  <a:ea typeface="ZhenyanGB" panose="02010600030101010101" pitchFamily="2" charset="-122"/>
                <a:cs typeface="Arial" panose="020B0604020202020204" pitchFamily="34" charset="0"/>
              </a:rPr>
              <a:t>04</a:t>
            </a:r>
            <a:endParaRPr kumimoji="1" lang="zh-CN" altLang="en-US" sz="6600" b="1" dirty="0">
              <a:gradFill flip="none" rotWithShape="1">
                <a:gsLst>
                  <a:gs pos="0">
                    <a:srgbClr val="C00000"/>
                  </a:gs>
                  <a:gs pos="100000">
                    <a:schemeClr val="accent3">
                      <a:lumMod val="0"/>
                      <a:lumOff val="100000"/>
                    </a:schemeClr>
                  </a:gs>
                </a:gsLst>
                <a:lin ang="5400000" scaled="1"/>
                <a:tileRect/>
              </a:gradFill>
              <a:latin typeface="Arial" panose="020B0604020202020204" pitchFamily="34" charset="0"/>
              <a:ea typeface="ZhenyanGB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E5EA573-AA12-77D2-0D39-6EDEB594EC18}"/>
              </a:ext>
            </a:extLst>
          </p:cNvPr>
          <p:cNvSpPr txBox="1"/>
          <p:nvPr/>
        </p:nvSpPr>
        <p:spPr>
          <a:xfrm>
            <a:off x="6058299" y="447970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spc="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思考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1ABFD55-A2EC-353A-C403-9B2B70FA4C36}"/>
              </a:ext>
            </a:extLst>
          </p:cNvPr>
          <p:cNvSpPr txBox="1"/>
          <p:nvPr/>
        </p:nvSpPr>
        <p:spPr>
          <a:xfrm>
            <a:off x="6065501" y="4902391"/>
            <a:ext cx="998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50" spc="300" dirty="0">
                <a:solidFill>
                  <a:schemeClr val="bg2">
                    <a:lumMod val="75000"/>
                  </a:schemeClr>
                </a:solidFill>
                <a:latin typeface="+mj-lt"/>
                <a:ea typeface="Microsoft YaHei Light" panose="020B0503020204020204" pitchFamily="34" charset="-122"/>
                <a:cs typeface="Arial" panose="020B0604020202020204" pitchFamily="34" charset="0"/>
              </a:rPr>
              <a:t>Thoughts</a:t>
            </a:r>
            <a:endParaRPr kumimoji="1" lang="zh-CN" altLang="en-US" sz="1050" spc="300" dirty="0">
              <a:solidFill>
                <a:schemeClr val="bg2">
                  <a:lumMod val="75000"/>
                </a:schemeClr>
              </a:solidFill>
              <a:latin typeface="+mj-lt"/>
              <a:ea typeface="Microsoft YaHei Light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79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F4074-139E-7F63-9D68-84F8D2161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01852-8059-0798-CDFE-9DD23788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9CD68-A418-F4B6-E13D-F1B9E8BA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0E11-453C-5E48-8A9E-1EA8CB8CB3BC}" type="datetime1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757E9-35D2-BE04-0206-922EFBFC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DDB58-1152-BB02-3A3A-2D4B6E89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D80C71-412A-F191-10A9-592029EFD089}"/>
              </a:ext>
            </a:extLst>
          </p:cNvPr>
          <p:cNvSpPr txBox="1"/>
          <p:nvPr/>
        </p:nvSpPr>
        <p:spPr>
          <a:xfrm>
            <a:off x="4990599" y="2630726"/>
            <a:ext cx="389288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4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4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4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2012</a:t>
            </a:r>
            <a:r>
              <a:rPr lang="zh-CN" altLang="zh-CN" sz="14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年以后：持续优化</a:t>
            </a:r>
          </a:p>
          <a:p>
            <a:pPr algn="just"/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Z3 </a:t>
            </a:r>
            <a:r>
              <a:rPr lang="zh-C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在后期不断得到优化，特别是在求解效率、理论扩展以及可扩展性方面。支持的理论也不断扩展，包括浮点数算术、符号推理、定理证明、量化理论等，使得它不仅适用于程序验证，还能在硬件设计、人工智能、自动化推理等多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Z3 </a:t>
            </a:r>
            <a:r>
              <a:rPr lang="zh-C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不仅应用于程序</a:t>
            </a:r>
            <a:r>
              <a:rPr lang="zh-CN" altLang="zh-CN" sz="14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分个领域广泛应用。</a:t>
            </a:r>
          </a:p>
          <a:p>
            <a:pPr algn="just"/>
            <a:r>
              <a:rPr lang="en-US" altLang="zh-CN" sz="1400" b="1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400" b="1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400" b="1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2020</a:t>
            </a:r>
            <a:r>
              <a:rPr lang="zh-CN" altLang="zh-CN" sz="1400" b="1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年以后：广泛应用</a:t>
            </a:r>
          </a:p>
          <a:p>
            <a:pPr algn="just"/>
            <a:r>
              <a:rPr lang="zh-C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析，还被广泛用于自动定理证明、模型检测、合成、机器学习中的决策过程等领域。</a:t>
            </a:r>
          </a:p>
          <a:p>
            <a:pPr algn="just"/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Z3 </a:t>
            </a:r>
            <a:r>
              <a:rPr lang="zh-C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继续在效率和功能上不断突破，支持更多的复杂理论和约束，并不断提升其并行化和分布式计算能力。</a:t>
            </a:r>
          </a:p>
          <a:p>
            <a:pPr algn="just"/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FDE277-89CE-F012-E4CE-B411C4EA04E2}"/>
              </a:ext>
            </a:extLst>
          </p:cNvPr>
          <p:cNvSpPr txBox="1"/>
          <p:nvPr/>
        </p:nvSpPr>
        <p:spPr>
          <a:xfrm>
            <a:off x="260517" y="2649747"/>
            <a:ext cx="462246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4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4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4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2004</a:t>
            </a:r>
            <a:r>
              <a:rPr lang="zh-CN" altLang="zh-CN" sz="14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年：早期阶段</a:t>
            </a:r>
          </a:p>
          <a:p>
            <a:pPr algn="just"/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Z3 </a:t>
            </a:r>
            <a:r>
              <a:rPr lang="zh-C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的起源可以追溯到 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2004 </a:t>
            </a:r>
            <a:r>
              <a:rPr lang="zh-C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年，当时 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Microsoft Research </a:t>
            </a:r>
            <a:r>
              <a:rPr lang="zh-C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的 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Leonardo de Moura </a:t>
            </a:r>
            <a:r>
              <a:rPr lang="zh-C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Nikolaj </a:t>
            </a:r>
            <a:r>
              <a:rPr lang="en-US" altLang="zh-CN" sz="14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Bjørner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等人开始开发这个工具。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Z3 </a:t>
            </a:r>
            <a:r>
              <a:rPr lang="zh-C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设计的初衷是为了支持符号执行和程序验证，特别是针对程序分析中的验证问题。</a:t>
            </a:r>
            <a:endParaRPr lang="en-US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4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4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2007-2010</a:t>
            </a:r>
            <a:r>
              <a:rPr lang="zh-CN" altLang="zh-CN" sz="14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年：逐步扩展功能</a:t>
            </a:r>
          </a:p>
          <a:p>
            <a:pPr algn="just"/>
            <a:r>
              <a:rPr lang="zh-C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随着对 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Z3 </a:t>
            </a:r>
            <a:r>
              <a:rPr lang="zh-C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的不断优化和扩展，它逐渐支持了多种 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SMT </a:t>
            </a:r>
            <a:r>
              <a:rPr lang="zh-C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理论，如整数算术、浮点数算术、数组、位向量等。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Z3 </a:t>
            </a:r>
            <a:r>
              <a:rPr lang="zh-C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通过内建的求解器和外部模块相结合的方式，能够解决更复杂的问题，成为一个功能强大的 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SMT </a:t>
            </a:r>
            <a:r>
              <a:rPr lang="zh-C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求解器。</a:t>
            </a:r>
          </a:p>
          <a:p>
            <a:pPr algn="just"/>
            <a:r>
              <a:rPr lang="en-US" altLang="zh-CN" sz="14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4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4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2011</a:t>
            </a:r>
            <a:r>
              <a:rPr lang="zh-CN" altLang="zh-CN" sz="14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年：公开发布</a:t>
            </a:r>
          </a:p>
          <a:p>
            <a:pPr algn="just"/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2011</a:t>
            </a:r>
            <a:r>
              <a:rPr lang="zh-C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年，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Z3 </a:t>
            </a:r>
            <a:r>
              <a:rPr lang="zh-C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的源代码首次以开源的形式发布，并且提供了强大的 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API </a:t>
            </a:r>
            <a:r>
              <a:rPr lang="zh-C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接口，使得用户能够通过编程语言（如 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）与 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Z3 </a:t>
            </a:r>
            <a:r>
              <a:rPr lang="zh-C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进行交互。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4937EB-4585-30AA-2963-782D87A25DEF}"/>
              </a:ext>
            </a:extLst>
          </p:cNvPr>
          <p:cNvSpPr txBox="1"/>
          <p:nvPr/>
        </p:nvSpPr>
        <p:spPr>
          <a:xfrm>
            <a:off x="444583" y="1457753"/>
            <a:ext cx="8254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Z3 </a:t>
            </a:r>
            <a:r>
              <a:rPr lang="zh-CN" altLang="zh-CN" sz="1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是一个高效的定理证明器和 </a:t>
            </a:r>
            <a:r>
              <a:rPr lang="en-US" altLang="zh-CN" sz="1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SMT</a:t>
            </a:r>
            <a:r>
              <a:rPr lang="zh-CN" altLang="zh-CN" sz="160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（可满足性</a:t>
            </a:r>
            <a:r>
              <a:rPr lang="zh-CN" altLang="en-US" sz="160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模</a:t>
            </a:r>
            <a:r>
              <a:rPr lang="zh-CN" altLang="zh-CN" sz="160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理论</a:t>
            </a:r>
            <a:r>
              <a:rPr lang="zh-CN" altLang="zh-CN" sz="1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）求解器，由 </a:t>
            </a:r>
            <a:r>
              <a:rPr lang="en-US" altLang="zh-CN" sz="1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Microsoft Research </a:t>
            </a:r>
            <a:r>
              <a:rPr lang="zh-CN" altLang="zh-CN" sz="1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开发。它最初的目标是解决验证、自动化推理和程序分析等领域的问题，但随着时间的发展，它已经成为一个广泛应用的工具，支持多种逻辑、理论和约束求解。</a:t>
            </a:r>
          </a:p>
        </p:txBody>
      </p:sp>
    </p:spTree>
    <p:extLst>
      <p:ext uri="{BB962C8B-B14F-4D97-AF65-F5344CB8AC3E}">
        <p14:creationId xmlns:p14="http://schemas.microsoft.com/office/powerpoint/2010/main" val="6333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43BBE-A1E9-E9C3-466E-CFFA6F86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架构原理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C7D1C-87B3-495A-6A22-F73A53DF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FD1A-07FB-E546-86F4-B06C8BC2391F}" type="datetime1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FD24E-9657-721A-884A-80D74D75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4511E-7662-706A-19EE-F30CD48D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CBA3C30-45D2-C8DF-133B-0DE612ED6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45114"/>
            <a:ext cx="8229600" cy="463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38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9974E-BD96-D3B5-F026-DA334202B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74153B-9E40-CFB6-8126-44085F50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CAF48E-4C95-C2F4-6DDD-CEE5A17E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D9FCE0-EF14-4610-81E0-46037267F8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4B70E601-B593-A8CD-8362-F6D4C00F1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Get Hands Dirty!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05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E3D18-216F-3855-79C1-C57A3CA9D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C8BF6-BD20-1705-5859-109303E1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(Python Binding)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DC45D-C247-D460-9700-D3BF74E20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47851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Int, Real, </a:t>
            </a:r>
            <a:r>
              <a:rPr lang="en-US" altLang="zh-CN" dirty="0" err="1"/>
              <a:t>BitVec</a:t>
            </a:r>
            <a:r>
              <a:rPr lang="en-US" altLang="zh-CN" dirty="0"/>
              <a:t>, Bool</a:t>
            </a:r>
          </a:p>
          <a:p>
            <a:r>
              <a:rPr lang="en-US" altLang="zh-CN" dirty="0"/>
              <a:t>Solver()</a:t>
            </a:r>
          </a:p>
          <a:p>
            <a:pPr lvl="1"/>
            <a:r>
              <a:rPr lang="en-US" altLang="zh-CN" dirty="0"/>
              <a:t>add()</a:t>
            </a:r>
          </a:p>
          <a:p>
            <a:pPr lvl="1"/>
            <a:r>
              <a:rPr lang="en-US" altLang="zh-CN" dirty="0"/>
              <a:t>check(), model()</a:t>
            </a:r>
          </a:p>
          <a:p>
            <a:pPr lvl="1"/>
            <a:r>
              <a:rPr lang="en-US" altLang="zh-CN" dirty="0"/>
              <a:t>push(), pop()</a:t>
            </a:r>
          </a:p>
          <a:p>
            <a:r>
              <a:rPr lang="en-US" altLang="zh-CN" dirty="0"/>
              <a:t>+, -, *, /, **, %, &gt;&gt;, &lt;&lt;, &amp;, |, ^ (and unsigned version)</a:t>
            </a:r>
          </a:p>
          <a:p>
            <a:r>
              <a:rPr lang="en-US" altLang="zh-CN" dirty="0"/>
              <a:t>&gt;, &gt;=, &lt;, &lt;=, != (and unsigned version)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DC040-80C9-FDD8-B823-CCAA2A4A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3B42F-ED02-4BC4-AEF6-1CE95C9E950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8B5475-1325-5BB9-2B74-746DEBFC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CACA2C-8F79-CD77-4821-CDB8F5A1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D9FCE0-EF14-4610-81E0-46037267F8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64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E018F-E522-043A-4A43-8BC9C80C3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1DEBA-D93F-332F-1D72-5E0F4012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CTF Challenges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42056-92E7-B069-17A3-2A7DE16A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 err="1"/>
              <a:t>MoeCTF</a:t>
            </a:r>
            <a:r>
              <a:rPr lang="en-US" altLang="zh-CN" dirty="0"/>
              <a:t> 2024 – </a:t>
            </a:r>
            <a:r>
              <a:rPr lang="en-US" altLang="zh-CN" dirty="0" err="1"/>
              <a:t>VisibleInput</a:t>
            </a:r>
            <a:r>
              <a:rPr lang="en-US" altLang="zh-CN" dirty="0"/>
              <a:t> (</a:t>
            </a:r>
            <a:r>
              <a:rPr lang="en-US" altLang="zh-CN" dirty="0" err="1"/>
              <a:t>Pwn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hlinkClick r:id="rId2"/>
              </a:rPr>
              <a:t>AE64</a:t>
            </a:r>
            <a:endParaRPr lang="en-US" altLang="zh-CN" dirty="0"/>
          </a:p>
          <a:p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Z3</a:t>
            </a:r>
          </a:p>
          <a:p>
            <a:r>
              <a:rPr lang="en-US" altLang="zh-CN" dirty="0"/>
              <a:t>x86_64 Instructions -&gt; Alphanumeric “String”</a:t>
            </a:r>
          </a:p>
          <a:p>
            <a:r>
              <a:rPr lang="en-US" altLang="zh-CN" dirty="0"/>
              <a:t>SMC (XOR, IMUL…), PUSH, POP…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D9837-6DCD-4C6D-94E3-41FBC135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1EEA83-F44E-4302-8D33-C36D44CE2DE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C8F39-676E-51B9-735F-5E83695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49499-F341-1EA6-3E53-6A4752DE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D9FCE0-EF14-4610-81E0-46037267F8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33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7B2C2-44A6-1658-7735-730E14402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846DF-82EB-8744-0424-F251406C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Reverse Engineering/Exploitation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01521-11CF-F8B3-9ABC-C1D5C18AE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DCTF 2017 Qualification – </a:t>
            </a:r>
            <a:r>
              <a:rPr lang="en-US" altLang="zh-CN" dirty="0" err="1"/>
              <a:t>ForgotMyKey</a:t>
            </a:r>
            <a:r>
              <a:rPr lang="en-US" altLang="zh-CN" dirty="0"/>
              <a:t> (</a:t>
            </a:r>
            <a:r>
              <a:rPr lang="en-US" altLang="zh-CN" dirty="0" err="1"/>
              <a:t>Misc</a:t>
            </a:r>
            <a:r>
              <a:rPr lang="en-US" altLang="zh-CN" dirty="0"/>
              <a:t>)</a:t>
            </a:r>
          </a:p>
          <a:p>
            <a:pPr marL="0" indent="0" algn="ctr"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785C8-C6F3-B520-BBE2-5DCA03B4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1EEA83-F44E-4302-8D33-C36D44CE2DE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90E658-D23D-A916-B827-383E46CC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C924F-0815-5291-0B81-1F16D99C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D9FCE0-EF14-4610-81E0-46037267F8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F6D38F9-7AE5-B90E-4243-1F743A50C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0437"/>
            <a:ext cx="9144000" cy="375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9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0ECE9-82EB-A418-6BDC-42A31E87A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CB2FB-466C-3366-2486-AAF8943A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Reverse Engineering/Exploitation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BA4D2-E05F-EB09-FA51-8B84E871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1EEA83-F44E-4302-8D33-C36D44CE2DE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07147-788A-1EDB-5652-C92944B7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E3444-A354-27C5-D941-F74366A0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D9FCE0-EF14-4610-81E0-46037267F8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C272FDB-1A93-11CD-DEEF-06D2BA367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Cracking non-cryptographic PRNGs</a:t>
            </a:r>
            <a:endParaRPr lang="en-US" altLang="zh-CN" dirty="0"/>
          </a:p>
          <a:p>
            <a:pPr lvl="1"/>
            <a:r>
              <a:rPr lang="en-US" altLang="zh-CN"/>
              <a:t>MT19937</a:t>
            </a:r>
            <a:endParaRPr lang="en-US" altLang="zh-CN" dirty="0"/>
          </a:p>
          <a:p>
            <a:pPr lvl="1"/>
            <a:r>
              <a:rPr lang="en-US" altLang="zh-CN" dirty="0"/>
              <a:t>LFSR</a:t>
            </a:r>
          </a:p>
          <a:p>
            <a:pPr lvl="1"/>
            <a:r>
              <a:rPr lang="en-US" altLang="zh-CN" dirty="0"/>
              <a:t>…</a:t>
            </a:r>
          </a:p>
          <a:p>
            <a:r>
              <a:rPr lang="en-US" altLang="zh-CN" dirty="0">
                <a:hlinkClick r:id="rId3"/>
              </a:rPr>
              <a:t>Angr (Symbolic Execution)</a:t>
            </a:r>
            <a:endParaRPr lang="en-US" altLang="zh-CN" dirty="0"/>
          </a:p>
          <a:p>
            <a:r>
              <a:rPr lang="en-US" altLang="zh-CN" dirty="0"/>
              <a:t>Keygens</a:t>
            </a:r>
          </a:p>
        </p:txBody>
      </p:sp>
    </p:spTree>
    <p:extLst>
      <p:ext uri="{BB962C8B-B14F-4D97-AF65-F5344CB8AC3E}">
        <p14:creationId xmlns:p14="http://schemas.microsoft.com/office/powerpoint/2010/main" val="7540891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A50021"/>
        </a:solidFill>
        <a:ln w="9525">
          <a:solidFill>
            <a:schemeClr val="bg1"/>
          </a:solidFill>
          <a:miter lim="800000"/>
          <a:headEnd/>
          <a:tailEnd/>
        </a:ln>
        <a:effectLst/>
      </a:spPr>
      <a:bodyPr wrap="square" lIns="25600" tIns="25600" rIns="25600" bIns="25600" anchor="t" anchorCtr="0">
        <a:spAutoFit/>
      </a:bodyPr>
      <a:lstStyle>
        <a:defPPr algn="ctr">
          <a:lnSpc>
            <a:spcPct val="150000"/>
          </a:lnSpc>
          <a:spcBef>
            <a:spcPts val="0"/>
          </a:spcBef>
          <a:buNone/>
          <a:defRPr sz="3600"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  <a:cs typeface="Arial" panose="020B0604020202020204" pitchFamily="34" charset="0"/>
            <a:sym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7270</TotalTime>
  <Words>793</Words>
  <Application>Microsoft Office PowerPoint</Application>
  <PresentationFormat>全屏显示(4:3)</PresentationFormat>
  <Paragraphs>108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Color Emoji</vt:lpstr>
      <vt:lpstr>等线</vt:lpstr>
      <vt:lpstr>等线</vt:lpstr>
      <vt:lpstr>Arial</vt:lpstr>
      <vt:lpstr>Calibri</vt:lpstr>
      <vt:lpstr>Calibri Light</vt:lpstr>
      <vt:lpstr>1_Office 主题​​</vt:lpstr>
      <vt:lpstr>Z3 Prover</vt:lpstr>
      <vt:lpstr>目录</vt:lpstr>
      <vt:lpstr>简介</vt:lpstr>
      <vt:lpstr>架构原理</vt:lpstr>
      <vt:lpstr>Get Hands Dirty!</vt:lpstr>
      <vt:lpstr>Basics (Python Binding)</vt:lpstr>
      <vt:lpstr>CTF Challenges</vt:lpstr>
      <vt:lpstr>Reverse Engineering/Exploitation</vt:lpstr>
      <vt:lpstr>Reverse Engineering/Exploitation</vt:lpstr>
      <vt:lpstr>Verification</vt:lpstr>
      <vt:lpstr>Verification</vt:lpstr>
      <vt:lpstr>Z3Prover的应用</vt:lpstr>
      <vt:lpstr>Z3Prover的应用</vt:lpstr>
      <vt:lpstr>思考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Sasami Sasasegawa</cp:lastModifiedBy>
  <cp:revision>699</cp:revision>
  <cp:lastPrinted>2019-03-29T01:10:18Z</cp:lastPrinted>
  <dcterms:created xsi:type="dcterms:W3CDTF">2019-03-06T13:04:23Z</dcterms:created>
  <dcterms:modified xsi:type="dcterms:W3CDTF">2024-12-04T10:58:05Z</dcterms:modified>
</cp:coreProperties>
</file>