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6" r:id="rId2"/>
  </p:sldMasterIdLst>
  <p:notesMasterIdLst>
    <p:notesMasterId r:id="rId37"/>
  </p:notesMasterIdLst>
  <p:sldIdLst>
    <p:sldId id="256" r:id="rId3"/>
    <p:sldId id="260" r:id="rId4"/>
    <p:sldId id="261" r:id="rId5"/>
    <p:sldId id="267" r:id="rId6"/>
    <p:sldId id="269" r:id="rId7"/>
    <p:sldId id="273" r:id="rId8"/>
    <p:sldId id="289" r:id="rId9"/>
    <p:sldId id="290" r:id="rId10"/>
    <p:sldId id="264" r:id="rId11"/>
    <p:sldId id="274" r:id="rId12"/>
    <p:sldId id="291" r:id="rId13"/>
    <p:sldId id="292" r:id="rId14"/>
    <p:sldId id="293" r:id="rId15"/>
    <p:sldId id="278" r:id="rId16"/>
    <p:sldId id="295" r:id="rId17"/>
    <p:sldId id="296" r:id="rId18"/>
    <p:sldId id="297" r:id="rId19"/>
    <p:sldId id="276" r:id="rId20"/>
    <p:sldId id="298" r:id="rId21"/>
    <p:sldId id="299" r:id="rId22"/>
    <p:sldId id="300" r:id="rId23"/>
    <p:sldId id="301" r:id="rId24"/>
    <p:sldId id="302" r:id="rId25"/>
    <p:sldId id="303" r:id="rId26"/>
    <p:sldId id="258" r:id="rId27"/>
    <p:sldId id="279" r:id="rId28"/>
    <p:sldId id="308" r:id="rId29"/>
    <p:sldId id="304" r:id="rId30"/>
    <p:sldId id="281" r:id="rId31"/>
    <p:sldId id="305" r:id="rId32"/>
    <p:sldId id="283" r:id="rId33"/>
    <p:sldId id="306" r:id="rId34"/>
    <p:sldId id="307" r:id="rId35"/>
    <p:sldId id="287"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481"/>
    <a:srgbClr val="CBBFD3"/>
    <a:srgbClr val="EDE5FA"/>
    <a:srgbClr val="A9A6AA"/>
    <a:srgbClr val="DACAB0"/>
    <a:srgbClr val="C7B8A6"/>
    <a:srgbClr val="B6B1A5"/>
    <a:srgbClr val="A2998A"/>
    <a:srgbClr val="9EA9BA"/>
    <a:srgbClr val="C3C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1" autoAdjust="0"/>
    <p:restoredTop sz="96233" autoAdjust="0"/>
  </p:normalViewPr>
  <p:slideViewPr>
    <p:cSldViewPr snapToGrid="0">
      <p:cViewPr varScale="1">
        <p:scale>
          <a:sx n="88" d="100"/>
          <a:sy n="88" d="100"/>
        </p:scale>
        <p:origin x="36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EDD5E-6509-4D09-AC96-7FDE125DB65A}"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C727A-B2B2-4D08-AD9A-FA974B92E359}" type="slidenum">
              <a:rPr lang="zh-CN" altLang="en-US" smtClean="0"/>
              <a:t>‹#›</a:t>
            </a:fld>
            <a:endParaRPr lang="zh-CN" altLang="en-US"/>
          </a:p>
        </p:txBody>
      </p:sp>
    </p:spTree>
    <p:extLst>
      <p:ext uri="{BB962C8B-B14F-4D97-AF65-F5344CB8AC3E}">
        <p14:creationId xmlns:p14="http://schemas.microsoft.com/office/powerpoint/2010/main" val="2175914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58103-1E05-4C61-AEA8-7E864D7D304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ED1A2B-9477-CD31-364E-45D3BB0DE4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FCF9A1-C8F2-6BAB-33EE-7042A35B3F4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837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158A3-28D8-674D-D3E9-333215D368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4EC7E3-DC5F-293E-7107-DC95E36C55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6846B0-1EF2-9330-6F4E-F2C2904F2E9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7385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9A01-CC43-AA84-6365-80C617EDD2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87F1C3-3C12-3348-F2A3-316232EA571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5DAC29-D5E4-65DE-D52E-5E22B46CC7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160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EC403-E59B-77DD-0DFE-8D8F950375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E874E1-2F4B-ADE5-8650-AC9DC9C5999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EE854A-31D2-8F97-ACD9-51AD75377A0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3295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A5526-7A43-369F-E5D3-9DBECCC1BA1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E2DB83-8162-987A-82BE-76CEEAADDC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6097BEA-F008-82A3-2DB7-DD38EF9FFBB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6170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894D4-D043-E150-FD47-A54CF31D30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A78812-59E6-1EE6-C095-B193699067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12EAFD-A42E-4E0E-B47C-18C32E3BC32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332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80B80-ECDC-665B-F3B0-C172300932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B644DA-E69F-C343-5565-8199365B80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80E0BD-4188-8171-2BB7-8F54AC3AB35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96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BF7BE-B797-6983-9002-3A70302B57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4585EF-206A-5E6E-99D7-F013D34DD1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C1A8D3-356D-9C88-62E6-1159BCA1C49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6660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EE7E-C1D0-1A65-36BF-979B9A659C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47184E0-7E39-9816-E6A1-C47262A59C3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5CD11A-4ED2-D80D-3D89-32F1B2D192D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2136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4B7EC-E699-0981-7C31-3E4E9AA22D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A7F61A-6949-DDD7-CB96-D145229614F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1C89A19-03EB-145C-C780-551E9EFFFE7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76356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78E33-C32F-AD39-E2D2-2A96C69AA1E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3F8083-D1DD-9FE7-7259-0F2BD06E4B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6CE1E1-64A4-CD8B-4A22-5F5A4400792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9171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C154-7F04-C1E8-8973-F3523A105AC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BABD84-5993-C0D9-87AB-407477B8B5A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7F192E-CD0F-D3F9-D235-FCD6058F72B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7207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01216-62F9-6912-2D45-B5C07D5C4C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9C0C5F-E417-7AC7-0BCB-4FA8393C24B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DCCC48-1387-CD2F-6353-79F778A4B95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281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14140-AAF8-EF81-19D2-F1350C81BA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32F763-BE79-2F68-AFE1-0D939882BC0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2399E5-4988-8992-9804-9119E876591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7495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53394-C6B9-1971-1A0B-D369B5C4F0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8EE8D07-4B99-620A-51F6-1719BBA7E63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8BB7A4-ABE2-16E2-6748-436174A83A6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71338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93E50-B33E-57B8-CF33-6D21BC03AE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AD9984-8E94-BC9A-BE6B-A071CF8CC8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359A8D-AC4D-ACF8-DF02-CB51200E80C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2666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521BE-BF74-8C38-05A0-13914883DF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38E58B-8D1A-79E0-E4D5-391738E9EE2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D30181-D9D4-D2EB-48DC-3BFA511AD46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3130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B0DCA-B6B2-07D4-0A7B-34CA630534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F06065-6808-39F5-422C-59EA81693A5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1DF218-D6F3-DE7E-D7B4-4BADC157D4E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0654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F5E6-09AD-4962-8CF3-5501C9C8CFB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A80DA1-F4E1-A605-2A07-A0242190E09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372697-3A33-35E0-9AFA-E38557FB40B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538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userDrawn="1"/>
        </p:nvSpPr>
        <p:spPr>
          <a:xfrm>
            <a:off x="-1" y="0"/>
            <a:ext cx="2989944" cy="6858000"/>
          </a:xfrm>
          <a:prstGeom prst="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067351" y="0"/>
            <a:ext cx="2989944" cy="6858000"/>
          </a:xfrm>
          <a:prstGeom prst="rect">
            <a:avLst/>
          </a:prstGeom>
          <a:solidFill>
            <a:srgbClr val="98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134703" y="0"/>
            <a:ext cx="2989944" cy="6858000"/>
          </a:xfrm>
          <a:prstGeom prst="rect">
            <a:avLst/>
          </a:prstGeom>
          <a:solidFill>
            <a:srgbClr val="B7C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202056" y="0"/>
            <a:ext cx="2989944" cy="6858000"/>
          </a:xfrm>
          <a:prstGeom prst="rect">
            <a:avLst/>
          </a:prstGeom>
          <a:solidFill>
            <a:srgbClr val="E1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8799701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2749360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2994477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0544032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14590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4721158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9510841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5893848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矩形 7"/>
          <p:cNvSpPr/>
          <p:nvPr userDrawn="1"/>
        </p:nvSpPr>
        <p:spPr>
          <a:xfrm>
            <a:off x="-1" y="0"/>
            <a:ext cx="2989944" cy="6858000"/>
          </a:xfrm>
          <a:prstGeom prst="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067351" y="0"/>
            <a:ext cx="2989944" cy="6858000"/>
          </a:xfrm>
          <a:prstGeom prst="rect">
            <a:avLst/>
          </a:prstGeom>
          <a:solidFill>
            <a:srgbClr val="98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134703" y="0"/>
            <a:ext cx="2989944" cy="6858000"/>
          </a:xfrm>
          <a:prstGeom prst="rect">
            <a:avLst/>
          </a:prstGeom>
          <a:solidFill>
            <a:srgbClr val="B7C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202056" y="0"/>
            <a:ext cx="2989944" cy="6858000"/>
          </a:xfrm>
          <a:prstGeom prst="rect">
            <a:avLst/>
          </a:prstGeom>
          <a:solidFill>
            <a:srgbClr val="E1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314526" y="312036"/>
            <a:ext cx="11562948" cy="6233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7100130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4565239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9508285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201223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2424886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3836601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555630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7459797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4713990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8284542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0"/>
            <a:ext cx="2989944" cy="6858000"/>
          </a:xfrm>
          <a:prstGeom prst="rect">
            <a:avLst/>
          </a:prstGeom>
          <a:solidFill>
            <a:srgbClr val="9EA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067351" y="0"/>
            <a:ext cx="2989944" cy="6858000"/>
          </a:xfrm>
          <a:prstGeom prst="rect">
            <a:avLst/>
          </a:prstGeom>
          <a:solidFill>
            <a:srgbClr val="9EA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134703" y="0"/>
            <a:ext cx="2989944" cy="6858000"/>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9202056" y="0"/>
            <a:ext cx="2989944" cy="6858000"/>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0707112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7931031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5916354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9679657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3223622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8898749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769289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2199724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3077810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4379029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userDrawn="1"/>
        </p:nvSpPr>
        <p:spPr>
          <a:xfrm>
            <a:off x="-1" y="0"/>
            <a:ext cx="2989944" cy="6858000"/>
          </a:xfrm>
          <a:prstGeom prst="rect">
            <a:avLst/>
          </a:prstGeom>
          <a:solidFill>
            <a:srgbClr val="9EA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067351" y="0"/>
            <a:ext cx="2989944" cy="6858000"/>
          </a:xfrm>
          <a:prstGeom prst="rect">
            <a:avLst/>
          </a:prstGeom>
          <a:solidFill>
            <a:srgbClr val="9EA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134703" y="0"/>
            <a:ext cx="2989944" cy="6858000"/>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9202056" y="0"/>
            <a:ext cx="2989944" cy="6858000"/>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314526" y="312036"/>
            <a:ext cx="11562948" cy="6233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8330072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672713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6590013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231480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9822159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2144522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1684955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57186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0576489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230649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userDrawn="1"/>
        </p:nvSpPr>
        <p:spPr>
          <a:xfrm>
            <a:off x="-1" y="0"/>
            <a:ext cx="2989944" cy="6858000"/>
          </a:xfrm>
          <a:prstGeom prst="rect">
            <a:avLst/>
          </a:prstGeom>
          <a:solidFill>
            <a:srgbClr val="A29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067351" y="0"/>
            <a:ext cx="2989944" cy="6858000"/>
          </a:xfrm>
          <a:prstGeom prst="rect">
            <a:avLst/>
          </a:prstGeom>
          <a:solidFill>
            <a:srgbClr val="B6B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134703" y="0"/>
            <a:ext cx="2989944" cy="6858000"/>
          </a:xfrm>
          <a:prstGeom prst="rect">
            <a:avLst/>
          </a:prstGeom>
          <a:solidFill>
            <a:srgbClr val="C7B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202056" y="0"/>
            <a:ext cx="2989944" cy="6858000"/>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7379307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74591920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449646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3876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矩形 7"/>
          <p:cNvSpPr/>
          <p:nvPr userDrawn="1"/>
        </p:nvSpPr>
        <p:spPr>
          <a:xfrm>
            <a:off x="-1" y="0"/>
            <a:ext cx="2989944" cy="6858000"/>
          </a:xfrm>
          <a:prstGeom prst="rect">
            <a:avLst/>
          </a:prstGeom>
          <a:solidFill>
            <a:srgbClr val="A29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067351" y="0"/>
            <a:ext cx="2989944" cy="6858000"/>
          </a:xfrm>
          <a:prstGeom prst="rect">
            <a:avLst/>
          </a:prstGeom>
          <a:solidFill>
            <a:srgbClr val="B6B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134703" y="0"/>
            <a:ext cx="2989944" cy="6858000"/>
          </a:xfrm>
          <a:prstGeom prst="rect">
            <a:avLst/>
          </a:prstGeom>
          <a:solidFill>
            <a:srgbClr val="C7B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202056" y="0"/>
            <a:ext cx="2989944" cy="6858000"/>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314526" y="312036"/>
            <a:ext cx="11562948" cy="6233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78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8" name="矩形 7"/>
          <p:cNvSpPr/>
          <p:nvPr userDrawn="1"/>
        </p:nvSpPr>
        <p:spPr>
          <a:xfrm>
            <a:off x="-1" y="0"/>
            <a:ext cx="2989944" cy="6858000"/>
          </a:xfrm>
          <a:prstGeom prst="rect">
            <a:avLst/>
          </a:prstGeom>
          <a:solidFill>
            <a:srgbClr val="787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067351" y="0"/>
            <a:ext cx="2989944" cy="6858000"/>
          </a:xfrm>
          <a:prstGeom prst="rect">
            <a:avLst/>
          </a:prstGeom>
          <a:solidFill>
            <a:srgbClr val="A9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134703" y="0"/>
            <a:ext cx="2989944" cy="6858000"/>
          </a:xfrm>
          <a:prstGeom prst="rect">
            <a:avLst/>
          </a:prstGeom>
          <a:solidFill>
            <a:srgbClr val="CB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202056" y="0"/>
            <a:ext cx="2989944" cy="6858000"/>
          </a:xfrm>
          <a:prstGeom prst="rect">
            <a:avLst/>
          </a:prstGeom>
          <a:solidFill>
            <a:srgbClr val="ED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8" name="矩形 7"/>
          <p:cNvSpPr/>
          <p:nvPr userDrawn="1"/>
        </p:nvSpPr>
        <p:spPr>
          <a:xfrm>
            <a:off x="-1" y="0"/>
            <a:ext cx="2989944" cy="6858000"/>
          </a:xfrm>
          <a:prstGeom prst="rect">
            <a:avLst/>
          </a:prstGeom>
          <a:solidFill>
            <a:srgbClr val="787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067351" y="0"/>
            <a:ext cx="2989944" cy="6858000"/>
          </a:xfrm>
          <a:prstGeom prst="rect">
            <a:avLst/>
          </a:prstGeom>
          <a:solidFill>
            <a:srgbClr val="A9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134703" y="0"/>
            <a:ext cx="2989944" cy="6858000"/>
          </a:xfrm>
          <a:prstGeom prst="rect">
            <a:avLst/>
          </a:prstGeom>
          <a:solidFill>
            <a:srgbClr val="CB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202056" y="0"/>
            <a:ext cx="2989944" cy="6858000"/>
          </a:xfrm>
          <a:prstGeom prst="rect">
            <a:avLst/>
          </a:prstGeom>
          <a:solidFill>
            <a:srgbClr val="ED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14526" y="312036"/>
            <a:ext cx="11562948" cy="6233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1" y="0"/>
            <a:ext cx="2989944" cy="6858000"/>
          </a:xfrm>
          <a:prstGeom prst="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351" y="0"/>
            <a:ext cx="2989944" cy="6858000"/>
          </a:xfrm>
          <a:prstGeom prst="rect">
            <a:avLst/>
          </a:prstGeom>
          <a:solidFill>
            <a:srgbClr val="9EA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134703" y="0"/>
            <a:ext cx="2989944" cy="6858000"/>
          </a:xfrm>
          <a:prstGeom prst="rect">
            <a:avLst/>
          </a:prstGeom>
          <a:solidFill>
            <a:srgbClr val="A29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9202056" y="0"/>
            <a:ext cx="2989944" cy="6858000"/>
          </a:xfrm>
          <a:prstGeom prst="rect">
            <a:avLst/>
          </a:prstGeom>
          <a:solidFill>
            <a:srgbClr val="787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660" r:id="rId52"/>
    <p:sldLayoutId id="2147483661" r:id="rId53"/>
    <p:sldLayoutId id="2147483662" r:id="rId54"/>
    <p:sldLayoutId id="2147483663" r:id="rId55"/>
    <p:sldLayoutId id="2147483664" r:id="rId56"/>
    <p:sldLayoutId id="2147483665" r:id="rId57"/>
  </p:sldLayoutIdLst>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3874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cvc5.github.io/app/"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92627" y="743878"/>
            <a:ext cx="10406743" cy="538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3773716" y="1735235"/>
            <a:ext cx="4644570" cy="1323439"/>
          </a:xfrm>
          <a:prstGeom prst="rect">
            <a:avLst/>
          </a:prstGeom>
          <a:noFill/>
        </p:spPr>
        <p:txBody>
          <a:bodyPr wrap="square" rtlCol="0">
            <a:spAutoFit/>
          </a:bodyPr>
          <a:lstStyle/>
          <a:p>
            <a:pPr algn="dist"/>
            <a:r>
              <a:rPr lang="en-US" altLang="zh-CN" sz="8000" b="1" dirty="0">
                <a:solidFill>
                  <a:srgbClr val="66626D"/>
                </a:solidFill>
                <a:cs typeface="+mn-ea"/>
                <a:sym typeface="+mn-lt"/>
              </a:rPr>
              <a:t>CVC5</a:t>
            </a:r>
            <a:r>
              <a:rPr lang="en-US" altLang="zh-CN" sz="8000" dirty="0">
                <a:solidFill>
                  <a:srgbClr val="66626D"/>
                </a:solidFill>
                <a:cs typeface="+mn-ea"/>
                <a:sym typeface="+mn-lt"/>
              </a:rPr>
              <a:t> </a:t>
            </a:r>
            <a:endParaRPr lang="zh-CN" altLang="en-US" sz="7200" dirty="0">
              <a:solidFill>
                <a:srgbClr val="66626D"/>
              </a:solidFill>
              <a:cs typeface="+mn-ea"/>
              <a:sym typeface="+mn-lt"/>
            </a:endParaRPr>
          </a:p>
        </p:txBody>
      </p:sp>
      <p:sp>
        <p:nvSpPr>
          <p:cNvPr id="8" name="文本框 7"/>
          <p:cNvSpPr txBox="1"/>
          <p:nvPr/>
        </p:nvSpPr>
        <p:spPr>
          <a:xfrm>
            <a:off x="1727202" y="2994365"/>
            <a:ext cx="8737598" cy="923330"/>
          </a:xfrm>
          <a:prstGeom prst="rect">
            <a:avLst/>
          </a:prstGeom>
          <a:noFill/>
        </p:spPr>
        <p:txBody>
          <a:bodyPr wrap="square" rtlCol="0">
            <a:spAutoFit/>
          </a:bodyPr>
          <a:lstStyle/>
          <a:p>
            <a:pPr algn="ctr"/>
            <a:r>
              <a:rPr lang="zh-CN" altLang="en-US" sz="5400" dirty="0">
                <a:solidFill>
                  <a:srgbClr val="66626D"/>
                </a:solidFill>
                <a:cs typeface="+mn-ea"/>
                <a:sym typeface="+mn-lt"/>
              </a:rPr>
              <a:t>小组项目展示汇报</a:t>
            </a:r>
            <a:endParaRPr lang="zh-CN" altLang="en-US" sz="4800" dirty="0">
              <a:solidFill>
                <a:srgbClr val="66626D"/>
              </a:solidFill>
              <a:cs typeface="+mn-ea"/>
              <a:sym typeface="+mn-lt"/>
            </a:endParaRPr>
          </a:p>
        </p:txBody>
      </p:sp>
      <p:sp>
        <p:nvSpPr>
          <p:cNvPr id="10" name="文本框 9"/>
          <p:cNvSpPr txBox="1"/>
          <p:nvPr/>
        </p:nvSpPr>
        <p:spPr>
          <a:xfrm>
            <a:off x="4248150" y="4784212"/>
            <a:ext cx="3695700" cy="584775"/>
          </a:xfrm>
          <a:prstGeom prst="rect">
            <a:avLst/>
          </a:prstGeom>
          <a:solidFill>
            <a:srgbClr val="66626D"/>
          </a:solidFill>
        </p:spPr>
        <p:txBody>
          <a:bodyPr wrap="square" rtlCol="0">
            <a:spAutoFit/>
          </a:bodyPr>
          <a:lstStyle/>
          <a:p>
            <a:pPr algn="ctr"/>
            <a:r>
              <a:rPr lang="zh-CN" altLang="en-US" sz="1600" dirty="0">
                <a:solidFill>
                  <a:schemeClr val="bg1"/>
                </a:solidFill>
                <a:cs typeface="+mn-ea"/>
                <a:sym typeface="+mn-lt"/>
              </a:rPr>
              <a:t>小组成员：朱晨 陈曦 何牧 曾文海</a:t>
            </a:r>
            <a:endParaRPr lang="en-US" altLang="zh-CN" sz="1600" dirty="0">
              <a:solidFill>
                <a:schemeClr val="bg1"/>
              </a:solidFill>
              <a:cs typeface="+mn-ea"/>
              <a:sym typeface="+mn-lt"/>
            </a:endParaRPr>
          </a:p>
          <a:p>
            <a:pPr algn="ctr"/>
            <a:r>
              <a:rPr lang="en-US" altLang="zh-CN" sz="1600" dirty="0">
                <a:solidFill>
                  <a:schemeClr val="bg1"/>
                </a:solidFill>
                <a:cs typeface="+mn-ea"/>
                <a:sym typeface="+mn-lt"/>
              </a:rPr>
              <a:t>12/18/2024</a:t>
            </a:r>
            <a:endParaRPr lang="zh-CN" altLang="en-US" sz="1600" dirty="0">
              <a:solidFill>
                <a:schemeClr val="bg1"/>
              </a:solidFill>
              <a:cs typeface="+mn-ea"/>
              <a:sym typeface="+mn-lt"/>
            </a:endParaRPr>
          </a:p>
        </p:txBody>
      </p:sp>
      <p:sp>
        <p:nvSpPr>
          <p:cNvPr id="15" name="文本框 14"/>
          <p:cNvSpPr txBox="1"/>
          <p:nvPr/>
        </p:nvSpPr>
        <p:spPr>
          <a:xfrm>
            <a:off x="1727197" y="3900123"/>
            <a:ext cx="8737604" cy="382092"/>
          </a:xfrm>
          <a:prstGeom prst="rect">
            <a:avLst/>
          </a:prstGeom>
          <a:noFill/>
        </p:spPr>
        <p:txBody>
          <a:bodyPr wrap="square" rtlCol="0">
            <a:spAutoFit/>
          </a:bodyPr>
          <a:lstStyle/>
          <a:p>
            <a:pPr algn="ctr">
              <a:lnSpc>
                <a:spcPct val="150000"/>
              </a:lnSpc>
            </a:pPr>
            <a:r>
              <a:rPr lang="en-US" altLang="zh-CN" sz="1400" dirty="0">
                <a:solidFill>
                  <a:srgbClr val="66626D"/>
                </a:solidFill>
                <a:cs typeface="+mn-ea"/>
                <a:sym typeface="+mn-lt"/>
              </a:rPr>
              <a:t>CVC5 Satisfiability Modulo Theories, SMT Solver</a:t>
            </a:r>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977" y="638630"/>
            <a:ext cx="5785023" cy="740229"/>
            <a:chOff x="314525" y="638630"/>
            <a:chExt cx="5785023" cy="740229"/>
          </a:xfrm>
        </p:grpSpPr>
        <p:sp>
          <p:nvSpPr>
            <p:cNvPr id="3" name="矩形 2"/>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cvc5: </a:t>
              </a:r>
              <a:r>
                <a:rPr lang="zh-CN" altLang="en-US" sz="3200" dirty="0">
                  <a:solidFill>
                    <a:srgbClr val="9EA9BA"/>
                  </a:solidFill>
                  <a:cs typeface="+mn-ea"/>
                  <a:sym typeface="+mn-lt"/>
                </a:rPr>
                <a:t>基于</a:t>
              </a:r>
              <a:r>
                <a:rPr lang="en-US" altLang="zh-CN" sz="3200" dirty="0">
                  <a:solidFill>
                    <a:srgbClr val="9EA9BA"/>
                  </a:solidFill>
                  <a:cs typeface="+mn-ea"/>
                  <a:sym typeface="+mn-lt"/>
                </a:rPr>
                <a:t>CVC4</a:t>
              </a:r>
              <a:r>
                <a:rPr lang="zh-CN" altLang="en-US" sz="3200" dirty="0">
                  <a:solidFill>
                    <a:srgbClr val="9EA9BA"/>
                  </a:solidFill>
                  <a:cs typeface="+mn-ea"/>
                  <a:sym typeface="+mn-lt"/>
                </a:rPr>
                <a:t>的演进与创新</a:t>
              </a:r>
            </a:p>
          </p:txBody>
        </p:sp>
      </p:grpSp>
      <p:sp>
        <p:nvSpPr>
          <p:cNvPr id="18" name="文本框 17"/>
          <p:cNvSpPr txBox="1"/>
          <p:nvPr/>
        </p:nvSpPr>
        <p:spPr>
          <a:xfrm>
            <a:off x="909924" y="1774078"/>
            <a:ext cx="10209632" cy="4465325"/>
          </a:xfrm>
          <a:prstGeom prst="rect">
            <a:avLst/>
          </a:prstGeom>
          <a:noFill/>
        </p:spPr>
        <p:txBody>
          <a:bodyPr wrap="square" rtlCol="0">
            <a:spAutoFit/>
          </a:bodyPr>
          <a:lstStyle/>
          <a:p>
            <a:pPr>
              <a:lnSpc>
                <a:spcPct val="150000"/>
              </a:lnSpc>
            </a:pPr>
            <a:r>
              <a:rPr lang="en-US" altLang="zh-CN" sz="2400" dirty="0">
                <a:solidFill>
                  <a:srgbClr val="787481"/>
                </a:solidFill>
                <a:cs typeface="+mn-ea"/>
                <a:sym typeface="+mn-lt"/>
              </a:rPr>
              <a:t>cvc5</a:t>
            </a:r>
            <a:r>
              <a:rPr lang="zh-CN" altLang="en-US" sz="2400" dirty="0">
                <a:solidFill>
                  <a:srgbClr val="787481"/>
                </a:solidFill>
                <a:cs typeface="+mn-ea"/>
                <a:sym typeface="+mn-lt"/>
              </a:rPr>
              <a:t>不是</a:t>
            </a:r>
            <a:r>
              <a:rPr lang="en-US" altLang="zh-CN" sz="2400" dirty="0">
                <a:solidFill>
                  <a:srgbClr val="787481"/>
                </a:solidFill>
                <a:cs typeface="+mn-ea"/>
                <a:sym typeface="+mn-lt"/>
              </a:rPr>
              <a:t>CVC4</a:t>
            </a:r>
            <a:r>
              <a:rPr lang="zh-CN" altLang="en-US" sz="2400" dirty="0">
                <a:solidFill>
                  <a:srgbClr val="787481"/>
                </a:solidFill>
                <a:cs typeface="+mn-ea"/>
                <a:sym typeface="+mn-lt"/>
              </a:rPr>
              <a:t>的重写，而是建立在其成功的代码库和架构之上。与其他</a:t>
            </a:r>
            <a:r>
              <a:rPr lang="en-US" altLang="zh-CN" sz="2400" dirty="0">
                <a:solidFill>
                  <a:srgbClr val="787481"/>
                </a:solidFill>
                <a:cs typeface="+mn-ea"/>
                <a:sym typeface="+mn-lt"/>
              </a:rPr>
              <a:t>SMT</a:t>
            </a:r>
            <a:r>
              <a:rPr lang="zh-CN" altLang="en-US" sz="2400" dirty="0">
                <a:solidFill>
                  <a:srgbClr val="787481"/>
                </a:solidFill>
                <a:cs typeface="+mn-ea"/>
                <a:sym typeface="+mn-lt"/>
              </a:rPr>
              <a:t>求解器相比，</a:t>
            </a:r>
            <a:r>
              <a:rPr lang="en-US" altLang="zh-CN" sz="2400" dirty="0">
                <a:solidFill>
                  <a:srgbClr val="787481"/>
                </a:solidFill>
                <a:cs typeface="+mn-ea"/>
                <a:sym typeface="+mn-lt"/>
              </a:rPr>
              <a:t>cvc5</a:t>
            </a:r>
            <a:r>
              <a:rPr lang="zh-CN" altLang="en-US" sz="2400" dirty="0">
                <a:solidFill>
                  <a:srgbClr val="787481"/>
                </a:solidFill>
                <a:cs typeface="+mn-ea"/>
                <a:sym typeface="+mn-lt"/>
              </a:rPr>
              <a:t>支持多种理论（所有标准</a:t>
            </a:r>
            <a:r>
              <a:rPr lang="en-US" altLang="zh-CN" sz="2400" dirty="0">
                <a:solidFill>
                  <a:srgbClr val="787481"/>
                </a:solidFill>
                <a:cs typeface="+mn-ea"/>
                <a:sym typeface="+mn-lt"/>
              </a:rPr>
              <a:t>SMT-LIB</a:t>
            </a:r>
            <a:r>
              <a:rPr lang="zh-CN" altLang="en-US" sz="2400" dirty="0">
                <a:solidFill>
                  <a:srgbClr val="787481"/>
                </a:solidFill>
                <a:cs typeface="+mn-ea"/>
                <a:sym typeface="+mn-lt"/>
              </a:rPr>
              <a:t>理论和许多非标准理论）以及常规</a:t>
            </a:r>
            <a:r>
              <a:rPr lang="en-US" altLang="zh-CN" sz="2400" dirty="0">
                <a:solidFill>
                  <a:srgbClr val="787481"/>
                </a:solidFill>
                <a:cs typeface="+mn-ea"/>
                <a:sym typeface="+mn-lt"/>
              </a:rPr>
              <a:t>SMT</a:t>
            </a:r>
            <a:r>
              <a:rPr lang="zh-CN" altLang="en-US" sz="2400" dirty="0">
                <a:solidFill>
                  <a:srgbClr val="787481"/>
                </a:solidFill>
                <a:cs typeface="+mn-ea"/>
                <a:sym typeface="+mn-lt"/>
              </a:rPr>
              <a:t>求解之外的功能，如高阶推理和语法引导合成（</a:t>
            </a:r>
            <a:r>
              <a:rPr lang="en-US" altLang="zh-CN" sz="2400" dirty="0" err="1">
                <a:solidFill>
                  <a:srgbClr val="787481"/>
                </a:solidFill>
                <a:cs typeface="+mn-ea"/>
                <a:sym typeface="+mn-lt"/>
              </a:rPr>
              <a:t>SyGuS</a:t>
            </a:r>
            <a:r>
              <a:rPr lang="zh-CN" altLang="en-US" sz="2400" dirty="0">
                <a:solidFill>
                  <a:srgbClr val="787481"/>
                </a:solidFill>
                <a:cs typeface="+mn-ea"/>
                <a:sym typeface="+mn-lt"/>
              </a:rPr>
              <a:t>）。名称变更</a:t>
            </a:r>
            <a:r>
              <a:rPr lang="en-US" altLang="zh-CN" sz="2400" dirty="0">
                <a:solidFill>
                  <a:srgbClr val="787481"/>
                </a:solidFill>
                <a:cs typeface="+mn-ea"/>
                <a:sym typeface="+mn-lt"/>
              </a:rPr>
              <a:t>6</a:t>
            </a:r>
            <a:r>
              <a:rPr lang="zh-CN" altLang="en-US" sz="2400" dirty="0">
                <a:solidFill>
                  <a:srgbClr val="787481"/>
                </a:solidFill>
                <a:cs typeface="+mn-ea"/>
                <a:sym typeface="+mn-lt"/>
              </a:rPr>
              <a:t>承认了一个（主要是）新的开发团队，以及自</a:t>
            </a:r>
            <a:r>
              <a:rPr lang="en-US" altLang="zh-CN" sz="2400" dirty="0">
                <a:solidFill>
                  <a:srgbClr val="787481"/>
                </a:solidFill>
                <a:cs typeface="+mn-ea"/>
                <a:sym typeface="+mn-lt"/>
              </a:rPr>
              <a:t>2011</a:t>
            </a:r>
            <a:r>
              <a:rPr lang="zh-CN" altLang="en-US" sz="2400" dirty="0">
                <a:solidFill>
                  <a:srgbClr val="787481"/>
                </a:solidFill>
                <a:cs typeface="+mn-ea"/>
                <a:sym typeface="+mn-lt"/>
              </a:rPr>
              <a:t>年发表的一篇工具论文中描述</a:t>
            </a:r>
            <a:r>
              <a:rPr lang="en-US" altLang="zh-CN" sz="2400" dirty="0">
                <a:solidFill>
                  <a:srgbClr val="787481"/>
                </a:solidFill>
                <a:cs typeface="+mn-ea"/>
                <a:sym typeface="+mn-lt"/>
              </a:rPr>
              <a:t>CVC4</a:t>
            </a:r>
            <a:r>
              <a:rPr lang="zh-CN" altLang="en-US" sz="2400" dirty="0">
                <a:solidFill>
                  <a:srgbClr val="787481"/>
                </a:solidFill>
                <a:cs typeface="+mn-ea"/>
                <a:sym typeface="+mn-lt"/>
              </a:rPr>
              <a:t>以来该工具所经历的重大演变。此外，</a:t>
            </a:r>
            <a:r>
              <a:rPr lang="en-US" altLang="zh-CN" sz="2400" dirty="0">
                <a:solidFill>
                  <a:srgbClr val="787481"/>
                </a:solidFill>
                <a:cs typeface="+mn-ea"/>
                <a:sym typeface="+mn-lt"/>
              </a:rPr>
              <a:t>cvc5</a:t>
            </a:r>
            <a:r>
              <a:rPr lang="zh-CN" altLang="en-US" sz="2400" dirty="0">
                <a:solidFill>
                  <a:srgbClr val="787481"/>
                </a:solidFill>
                <a:cs typeface="+mn-ea"/>
                <a:sym typeface="+mn-lt"/>
              </a:rPr>
              <a:t>还附带了更新的文档、新的和改进的</a:t>
            </a:r>
            <a:r>
              <a:rPr lang="en-US" altLang="zh-CN" sz="2400" dirty="0">
                <a:solidFill>
                  <a:srgbClr val="787481"/>
                </a:solidFill>
                <a:cs typeface="+mn-ea"/>
                <a:sym typeface="+mn-lt"/>
              </a:rPr>
              <a:t>API</a:t>
            </a:r>
            <a:r>
              <a:rPr lang="zh-CN" altLang="en-US" sz="2400" dirty="0">
                <a:solidFill>
                  <a:srgbClr val="787481"/>
                </a:solidFill>
                <a:cs typeface="+mn-ea"/>
                <a:sym typeface="+mn-lt"/>
              </a:rPr>
              <a:t>以及更用户友好的安装。最重要的是，它引入了几个重要的新功能。与其前身一样，</a:t>
            </a:r>
            <a:r>
              <a:rPr lang="en-US" altLang="zh-CN" sz="2400" dirty="0">
                <a:solidFill>
                  <a:srgbClr val="787481"/>
                </a:solidFill>
                <a:cs typeface="+mn-ea"/>
                <a:sym typeface="+mn-lt"/>
              </a:rPr>
              <a:t>cvc5</a:t>
            </a:r>
            <a:r>
              <a:rPr lang="zh-CN" altLang="en-US" sz="2400" dirty="0">
                <a:solidFill>
                  <a:srgbClr val="787481"/>
                </a:solidFill>
                <a:cs typeface="+mn-ea"/>
                <a:sym typeface="+mn-lt"/>
              </a:rPr>
              <a:t>在</a:t>
            </a:r>
            <a:r>
              <a:rPr lang="en-US" altLang="zh-CN" sz="2400" dirty="0">
                <a:solidFill>
                  <a:srgbClr val="787481"/>
                </a:solidFill>
                <a:cs typeface="+mn-ea"/>
                <a:sym typeface="+mn-lt"/>
              </a:rPr>
              <a:t>3</a:t>
            </a:r>
            <a:r>
              <a:rPr lang="zh-CN" altLang="en-US" sz="2400" dirty="0">
                <a:solidFill>
                  <a:srgbClr val="787481"/>
                </a:solidFill>
                <a:cs typeface="+mn-ea"/>
                <a:sym typeface="+mn-lt"/>
              </a:rPr>
              <a:t>条款</a:t>
            </a:r>
            <a:r>
              <a:rPr lang="en-US" altLang="zh-CN" sz="2400" dirty="0">
                <a:solidFill>
                  <a:srgbClr val="787481"/>
                </a:solidFill>
                <a:cs typeface="+mn-ea"/>
                <a:sym typeface="+mn-lt"/>
              </a:rPr>
              <a:t>BSD</a:t>
            </a:r>
            <a:r>
              <a:rPr lang="zh-CN" altLang="en-US" sz="2400" dirty="0">
                <a:solidFill>
                  <a:srgbClr val="787481"/>
                </a:solidFill>
                <a:cs typeface="+mn-ea"/>
                <a:sym typeface="+mn-lt"/>
              </a:rPr>
              <a:t>开源许可证下可用，并在所有主要平台（</a:t>
            </a:r>
            <a:r>
              <a:rPr lang="en-US" altLang="zh-CN" sz="2400" dirty="0">
                <a:solidFill>
                  <a:srgbClr val="787481"/>
                </a:solidFill>
                <a:cs typeface="+mn-ea"/>
                <a:sym typeface="+mn-lt"/>
              </a:rPr>
              <a:t>Linux</a:t>
            </a:r>
            <a:r>
              <a:rPr lang="zh-CN" altLang="en-US" sz="2400" dirty="0">
                <a:solidFill>
                  <a:srgbClr val="787481"/>
                </a:solidFill>
                <a:cs typeface="+mn-ea"/>
                <a:sym typeface="+mn-lt"/>
              </a:rPr>
              <a:t>、</a:t>
            </a:r>
            <a:r>
              <a:rPr lang="en-US" altLang="zh-CN" sz="2400" dirty="0">
                <a:solidFill>
                  <a:srgbClr val="787481"/>
                </a:solidFill>
                <a:cs typeface="+mn-ea"/>
                <a:sym typeface="+mn-lt"/>
              </a:rPr>
              <a:t>macOS</a:t>
            </a:r>
            <a:r>
              <a:rPr lang="zh-CN" altLang="en-US" sz="2400" dirty="0">
                <a:solidFill>
                  <a:srgbClr val="787481"/>
                </a:solidFill>
                <a:cs typeface="+mn-ea"/>
                <a:sym typeface="+mn-lt"/>
              </a:rPr>
              <a:t>和</a:t>
            </a:r>
            <a:r>
              <a:rPr lang="en-US" altLang="zh-CN" sz="2400" dirty="0">
                <a:solidFill>
                  <a:srgbClr val="787481"/>
                </a:solidFill>
                <a:cs typeface="+mn-ea"/>
                <a:sym typeface="+mn-lt"/>
              </a:rPr>
              <a:t>Windows</a:t>
            </a:r>
            <a:r>
              <a:rPr lang="zh-CN" altLang="en-US" sz="2400" dirty="0">
                <a:solidFill>
                  <a:srgbClr val="787481"/>
                </a:solidFill>
                <a:cs typeface="+mn-ea"/>
                <a:sym typeface="+mn-lt"/>
              </a:rPr>
              <a:t>）上运行。</a:t>
            </a:r>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07BB2-B005-1185-B50C-0B28EE3206C7}"/>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021650F5-A0C1-E6B0-92F1-3E0B6EE197B8}"/>
              </a:ext>
            </a:extLst>
          </p:cNvPr>
          <p:cNvPicPr>
            <a:picLocks noChangeAspect="1"/>
          </p:cNvPicPr>
          <p:nvPr/>
        </p:nvPicPr>
        <p:blipFill>
          <a:blip r:embed="rId3"/>
          <a:stretch>
            <a:fillRect/>
          </a:stretch>
        </p:blipFill>
        <p:spPr>
          <a:xfrm>
            <a:off x="829733" y="461500"/>
            <a:ext cx="10532534" cy="5935000"/>
          </a:xfrm>
          <a:prstGeom prst="rect">
            <a:avLst/>
          </a:prstGeom>
        </p:spPr>
      </p:pic>
    </p:spTree>
    <p:extLst>
      <p:ext uri="{BB962C8B-B14F-4D97-AF65-F5344CB8AC3E}">
        <p14:creationId xmlns:p14="http://schemas.microsoft.com/office/powerpoint/2010/main" val="267663387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8D8DC-AEAE-84F1-872B-986A94845A70}"/>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6064D4A8-E6B9-DCD3-6190-E36935590767}"/>
              </a:ext>
            </a:extLst>
          </p:cNvPr>
          <p:cNvGrpSpPr/>
          <p:nvPr/>
        </p:nvGrpSpPr>
        <p:grpSpPr>
          <a:xfrm>
            <a:off x="310977" y="638630"/>
            <a:ext cx="5785023" cy="740229"/>
            <a:chOff x="314525" y="638630"/>
            <a:chExt cx="5785023" cy="740229"/>
          </a:xfrm>
        </p:grpSpPr>
        <p:sp>
          <p:nvSpPr>
            <p:cNvPr id="3" name="矩形 2">
              <a:extLst>
                <a:ext uri="{FF2B5EF4-FFF2-40B4-BE49-F238E27FC236}">
                  <a16:creationId xmlns:a16="http://schemas.microsoft.com/office/drawing/2014/main" id="{C59798E2-3326-CEC7-B83D-198A36398A29}"/>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7D1A30C-2DFB-218E-C3D1-D8FA2E653D63}"/>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SMT Solver</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BA8916ED-0BB6-1AD3-08B6-6CB19803DF45}"/>
              </a:ext>
            </a:extLst>
          </p:cNvPr>
          <p:cNvSpPr txBox="1"/>
          <p:nvPr/>
        </p:nvSpPr>
        <p:spPr>
          <a:xfrm>
            <a:off x="909924" y="1774078"/>
            <a:ext cx="10209632" cy="2803332"/>
          </a:xfrm>
          <a:prstGeom prst="rect">
            <a:avLst/>
          </a:prstGeom>
          <a:noFill/>
        </p:spPr>
        <p:txBody>
          <a:bodyPr wrap="square" rtlCol="0">
            <a:spAutoFit/>
          </a:bodyPr>
          <a:lstStyle/>
          <a:p>
            <a:pPr>
              <a:lnSpc>
                <a:spcPct val="150000"/>
              </a:lnSpc>
            </a:pPr>
            <a:r>
              <a:rPr lang="en-US" altLang="zh-CN" sz="2400" dirty="0">
                <a:solidFill>
                  <a:srgbClr val="787481"/>
                </a:solidFill>
                <a:cs typeface="+mn-ea"/>
                <a:sym typeface="+mn-lt"/>
              </a:rPr>
              <a:t>cvc5</a:t>
            </a:r>
            <a:r>
              <a:rPr lang="zh-CN" altLang="en-US" sz="2400" dirty="0">
                <a:solidFill>
                  <a:srgbClr val="787481"/>
                </a:solidFill>
                <a:cs typeface="+mn-ea"/>
                <a:sym typeface="+mn-lt"/>
              </a:rPr>
              <a:t>的核心引擎是</a:t>
            </a:r>
            <a:r>
              <a:rPr lang="en-US" altLang="zh-CN" sz="2400" dirty="0">
                <a:solidFill>
                  <a:srgbClr val="787481"/>
                </a:solidFill>
                <a:cs typeface="+mn-ea"/>
                <a:sym typeface="+mn-lt"/>
              </a:rPr>
              <a:t>SMT Solver</a:t>
            </a:r>
            <a:r>
              <a:rPr lang="zh-CN" altLang="en-US" sz="2400" dirty="0">
                <a:solidFill>
                  <a:srgbClr val="787481"/>
                </a:solidFill>
                <a:cs typeface="+mn-ea"/>
                <a:sym typeface="+mn-lt"/>
              </a:rPr>
              <a:t>模块，该模块基于</a:t>
            </a:r>
            <a:r>
              <a:rPr lang="en-US" altLang="zh-CN" sz="2400" dirty="0">
                <a:solidFill>
                  <a:srgbClr val="787481"/>
                </a:solidFill>
                <a:cs typeface="+mn-ea"/>
                <a:sym typeface="+mn-lt"/>
              </a:rPr>
              <a:t>CDCL</a:t>
            </a:r>
            <a:r>
              <a:rPr lang="zh-CN" altLang="en-US" sz="2400" dirty="0">
                <a:solidFill>
                  <a:srgbClr val="787481"/>
                </a:solidFill>
                <a:cs typeface="+mn-ea"/>
                <a:sym typeface="+mn-lt"/>
              </a:rPr>
              <a:t>（</a:t>
            </a:r>
            <a:r>
              <a:rPr lang="en-US" altLang="zh-CN" sz="2400" dirty="0">
                <a:solidFill>
                  <a:srgbClr val="787481"/>
                </a:solidFill>
                <a:cs typeface="+mn-ea"/>
                <a:sym typeface="+mn-lt"/>
              </a:rPr>
              <a:t>T</a:t>
            </a:r>
            <a:r>
              <a:rPr lang="zh-CN" altLang="en-US" sz="2400" dirty="0">
                <a:solidFill>
                  <a:srgbClr val="787481"/>
                </a:solidFill>
                <a:cs typeface="+mn-ea"/>
                <a:sym typeface="+mn-lt"/>
              </a:rPr>
              <a:t>）框架，其核心依赖于</a:t>
            </a:r>
            <a:r>
              <a:rPr lang="en-US" altLang="zh-CN" sz="2400" dirty="0" err="1">
                <a:solidFill>
                  <a:srgbClr val="787481"/>
                </a:solidFill>
                <a:cs typeface="+mn-ea"/>
                <a:sym typeface="+mn-lt"/>
              </a:rPr>
              <a:t>MiniSat</a:t>
            </a:r>
            <a:r>
              <a:rPr lang="zh-CN" altLang="en-US" sz="2400" dirty="0">
                <a:solidFill>
                  <a:srgbClr val="787481"/>
                </a:solidFill>
                <a:cs typeface="+mn-ea"/>
                <a:sym typeface="+mn-lt"/>
              </a:rPr>
              <a:t>命题求解器的定制版本。</a:t>
            </a:r>
            <a:r>
              <a:rPr lang="en-US" altLang="zh-CN" sz="2400" dirty="0">
                <a:solidFill>
                  <a:srgbClr val="787481"/>
                </a:solidFill>
                <a:cs typeface="+mn-ea"/>
                <a:sym typeface="+mn-lt"/>
              </a:rPr>
              <a:t>SMT</a:t>
            </a:r>
            <a:r>
              <a:rPr lang="zh-CN" altLang="en-US" sz="2400" dirty="0">
                <a:solidFill>
                  <a:srgbClr val="787481"/>
                </a:solidFill>
                <a:cs typeface="+mn-ea"/>
                <a:sym typeface="+mn-lt"/>
              </a:rPr>
              <a:t>求解器由几个组件组成：重写器和预处理器模块，分别在局部（在术语级别）和全局（在整个输入公式上）应用简化；命题引擎，作为</a:t>
            </a:r>
            <a:r>
              <a:rPr lang="en-US" altLang="zh-CN" sz="2400" dirty="0">
                <a:solidFill>
                  <a:srgbClr val="787481"/>
                </a:solidFill>
                <a:cs typeface="+mn-ea"/>
                <a:sym typeface="+mn-lt"/>
              </a:rPr>
              <a:t>CDCL</a:t>
            </a:r>
            <a:r>
              <a:rPr lang="zh-CN" altLang="en-US" sz="2400" dirty="0">
                <a:solidFill>
                  <a:srgbClr val="787481"/>
                </a:solidFill>
                <a:cs typeface="+mn-ea"/>
                <a:sym typeface="+mn-lt"/>
              </a:rPr>
              <a:t>（</a:t>
            </a:r>
            <a:r>
              <a:rPr lang="en-US" altLang="zh-CN" sz="2400" dirty="0">
                <a:solidFill>
                  <a:srgbClr val="787481"/>
                </a:solidFill>
                <a:cs typeface="+mn-ea"/>
                <a:sym typeface="+mn-lt"/>
              </a:rPr>
              <a:t>T</a:t>
            </a:r>
            <a:r>
              <a:rPr lang="zh-CN" altLang="en-US" sz="2400" dirty="0">
                <a:solidFill>
                  <a:srgbClr val="787481"/>
                </a:solidFill>
                <a:cs typeface="+mn-ea"/>
                <a:sym typeface="+mn-lt"/>
              </a:rPr>
              <a:t>）</a:t>
            </a:r>
            <a:r>
              <a:rPr lang="en-US" altLang="zh-CN" sz="2400" dirty="0">
                <a:solidFill>
                  <a:srgbClr val="787481"/>
                </a:solidFill>
                <a:cs typeface="+mn-ea"/>
                <a:sym typeface="+mn-lt"/>
              </a:rPr>
              <a:t>SAT</a:t>
            </a:r>
            <a:r>
              <a:rPr lang="zh-CN" altLang="en-US" sz="2400" dirty="0">
                <a:solidFill>
                  <a:srgbClr val="787481"/>
                </a:solidFill>
                <a:cs typeface="+mn-ea"/>
                <a:sym typeface="+mn-lt"/>
              </a:rPr>
              <a:t>求解器的管理器；以及管理理论组合和所有理论特定和量化推理过程的理论引擎。</a:t>
            </a:r>
          </a:p>
        </p:txBody>
      </p:sp>
    </p:spTree>
    <p:extLst>
      <p:ext uri="{BB962C8B-B14F-4D97-AF65-F5344CB8AC3E}">
        <p14:creationId xmlns:p14="http://schemas.microsoft.com/office/powerpoint/2010/main" val="149539480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C4810-0516-FE05-CBD7-F28E5DBBA99A}"/>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33E6DADB-9728-04CF-92F1-D0929069E262}"/>
              </a:ext>
            </a:extLst>
          </p:cNvPr>
          <p:cNvGrpSpPr/>
          <p:nvPr/>
        </p:nvGrpSpPr>
        <p:grpSpPr>
          <a:xfrm>
            <a:off x="310977" y="638630"/>
            <a:ext cx="5785023" cy="740229"/>
            <a:chOff x="314525" y="638630"/>
            <a:chExt cx="5785023" cy="740229"/>
          </a:xfrm>
        </p:grpSpPr>
        <p:sp>
          <p:nvSpPr>
            <p:cNvPr id="3" name="矩形 2">
              <a:extLst>
                <a:ext uri="{FF2B5EF4-FFF2-40B4-BE49-F238E27FC236}">
                  <a16:creationId xmlns:a16="http://schemas.microsoft.com/office/drawing/2014/main" id="{704D610B-B27D-E1D7-0AA1-8AD7F3C8251A}"/>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079B2593-1896-76BE-F5C4-65CFDEA78ED8}"/>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cvc5</a:t>
              </a:r>
              <a:r>
                <a:rPr lang="zh-CN" altLang="en-US" sz="3200" dirty="0">
                  <a:solidFill>
                    <a:srgbClr val="9EA9BA"/>
                  </a:solidFill>
                  <a:cs typeface="+mn-ea"/>
                  <a:sym typeface="+mn-lt"/>
                </a:rPr>
                <a:t>的</a:t>
              </a:r>
              <a:r>
                <a:rPr lang="en-US" altLang="zh-CN" sz="3200" dirty="0">
                  <a:solidFill>
                    <a:srgbClr val="9EA9BA"/>
                  </a:solidFill>
                  <a:cs typeface="+mn-ea"/>
                  <a:sym typeface="+mn-lt"/>
                </a:rPr>
                <a:t>API</a:t>
              </a:r>
              <a:r>
                <a:rPr lang="zh-CN" altLang="en-US" sz="3200" dirty="0">
                  <a:solidFill>
                    <a:srgbClr val="9EA9BA"/>
                  </a:solidFill>
                  <a:cs typeface="+mn-ea"/>
                  <a:sym typeface="+mn-lt"/>
                </a:rPr>
                <a:t>与命令行界面支持</a:t>
              </a:r>
            </a:p>
          </p:txBody>
        </p:sp>
      </p:grpSp>
      <p:sp>
        <p:nvSpPr>
          <p:cNvPr id="18" name="文本框 17">
            <a:extLst>
              <a:ext uri="{FF2B5EF4-FFF2-40B4-BE49-F238E27FC236}">
                <a16:creationId xmlns:a16="http://schemas.microsoft.com/office/drawing/2014/main" id="{660AD9CF-87C2-CC65-E259-D6D582376F58}"/>
              </a:ext>
            </a:extLst>
          </p:cNvPr>
          <p:cNvSpPr txBox="1"/>
          <p:nvPr/>
        </p:nvSpPr>
        <p:spPr>
          <a:xfrm>
            <a:off x="909924" y="1774078"/>
            <a:ext cx="10209632" cy="2803332"/>
          </a:xfrm>
          <a:prstGeom prst="rect">
            <a:avLst/>
          </a:prstGeom>
          <a:noFill/>
        </p:spPr>
        <p:txBody>
          <a:bodyPr wrap="square" rtlCol="0">
            <a:spAutoFit/>
          </a:bodyPr>
          <a:lstStyle/>
          <a:p>
            <a:pPr>
              <a:lnSpc>
                <a:spcPct val="150000"/>
              </a:lnSpc>
            </a:pPr>
            <a:r>
              <a:rPr lang="en-US" altLang="zh-CN" sz="2400" dirty="0">
                <a:solidFill>
                  <a:srgbClr val="787481"/>
                </a:solidFill>
                <a:cs typeface="+mn-ea"/>
                <a:sym typeface="+mn-lt"/>
              </a:rPr>
              <a:t>cvc5</a:t>
            </a:r>
            <a:r>
              <a:rPr lang="zh-CN" altLang="en-US" sz="2400" dirty="0">
                <a:solidFill>
                  <a:srgbClr val="787481"/>
                </a:solidFill>
                <a:cs typeface="+mn-ea"/>
                <a:sym typeface="+mn-lt"/>
              </a:rPr>
              <a:t>提供了一个</a:t>
            </a:r>
            <a:r>
              <a:rPr lang="en-US" altLang="zh-CN" sz="2400" dirty="0">
                <a:solidFill>
                  <a:srgbClr val="787481"/>
                </a:solidFill>
                <a:cs typeface="+mn-ea"/>
                <a:sym typeface="+mn-lt"/>
              </a:rPr>
              <a:t>C++API</a:t>
            </a:r>
            <a:r>
              <a:rPr lang="zh-CN" altLang="en-US" sz="2400" dirty="0">
                <a:solidFill>
                  <a:srgbClr val="787481"/>
                </a:solidFill>
                <a:cs typeface="+mn-ea"/>
                <a:sym typeface="+mn-lt"/>
              </a:rPr>
              <a:t>作为主接口，不仅用于外部客户端软件，还用于自己的解析器以及</a:t>
            </a:r>
            <a:r>
              <a:rPr lang="en-US" altLang="zh-CN" sz="2400" dirty="0">
                <a:solidFill>
                  <a:srgbClr val="787481"/>
                </a:solidFill>
                <a:cs typeface="+mn-ea"/>
                <a:sym typeface="+mn-lt"/>
              </a:rPr>
              <a:t>Java</a:t>
            </a:r>
            <a:r>
              <a:rPr lang="zh-CN" altLang="en-US" sz="2400" dirty="0">
                <a:solidFill>
                  <a:srgbClr val="787481"/>
                </a:solidFill>
                <a:cs typeface="+mn-ea"/>
                <a:sym typeface="+mn-lt"/>
              </a:rPr>
              <a:t>和</a:t>
            </a:r>
            <a:r>
              <a:rPr lang="en-US" altLang="zh-CN" sz="2400" dirty="0">
                <a:solidFill>
                  <a:srgbClr val="787481"/>
                </a:solidFill>
                <a:cs typeface="+mn-ea"/>
                <a:sym typeface="+mn-lt"/>
              </a:rPr>
              <a:t>Python</a:t>
            </a:r>
            <a:r>
              <a:rPr lang="zh-CN" altLang="en-US" sz="2400" dirty="0">
                <a:solidFill>
                  <a:srgbClr val="787481"/>
                </a:solidFill>
                <a:cs typeface="+mn-ea"/>
                <a:sym typeface="+mn-lt"/>
              </a:rPr>
              <a:t>中的附加语言绑定。</a:t>
            </a:r>
            <a:r>
              <a:rPr lang="en-US" altLang="zh-CN" sz="2400" dirty="0">
                <a:solidFill>
                  <a:srgbClr val="787481"/>
                </a:solidFill>
                <a:cs typeface="+mn-ea"/>
                <a:sym typeface="+mn-lt"/>
              </a:rPr>
              <a:t>cvc5</a:t>
            </a:r>
            <a:r>
              <a:rPr lang="zh-CN" altLang="en-US" sz="2400" dirty="0">
                <a:solidFill>
                  <a:srgbClr val="787481"/>
                </a:solidFill>
                <a:cs typeface="+mn-ea"/>
                <a:sym typeface="+mn-lt"/>
              </a:rPr>
              <a:t>还提供了一个构建在解析器之上的文本命令行界面（</a:t>
            </a:r>
            <a:r>
              <a:rPr lang="en-US" altLang="zh-CN" sz="2400" dirty="0">
                <a:solidFill>
                  <a:srgbClr val="787481"/>
                </a:solidFill>
                <a:cs typeface="+mn-ea"/>
                <a:sym typeface="+mn-lt"/>
              </a:rPr>
              <a:t>CLI</a:t>
            </a:r>
            <a:r>
              <a:rPr lang="zh-CN" altLang="en-US" sz="2400" dirty="0">
                <a:solidFill>
                  <a:srgbClr val="787481"/>
                </a:solidFill>
                <a:cs typeface="+mn-ea"/>
                <a:sym typeface="+mn-lt"/>
              </a:rPr>
              <a:t>），支持</a:t>
            </a:r>
            <a:r>
              <a:rPr lang="en-US" altLang="zh-CN" sz="2400" dirty="0">
                <a:solidFill>
                  <a:srgbClr val="787481"/>
                </a:solidFill>
                <a:cs typeface="+mn-ea"/>
                <a:sym typeface="+mn-lt"/>
              </a:rPr>
              <a:t>SMT-LIBv2</a:t>
            </a:r>
            <a:r>
              <a:rPr lang="zh-CN" altLang="en-US" sz="2400" dirty="0">
                <a:solidFill>
                  <a:srgbClr val="787481"/>
                </a:solidFill>
                <a:cs typeface="+mn-ea"/>
                <a:sym typeface="+mn-lt"/>
              </a:rPr>
              <a:t>、</a:t>
            </a:r>
            <a:r>
              <a:rPr lang="en-US" altLang="zh-CN" sz="2400" dirty="0">
                <a:solidFill>
                  <a:srgbClr val="787481"/>
                </a:solidFill>
                <a:cs typeface="+mn-ea"/>
                <a:sym typeface="+mn-lt"/>
              </a:rPr>
              <a:t>SyGuS2</a:t>
            </a:r>
            <a:r>
              <a:rPr lang="zh-CN" altLang="en-US" sz="2400" dirty="0">
                <a:solidFill>
                  <a:srgbClr val="787481"/>
                </a:solidFill>
                <a:cs typeface="+mn-ea"/>
                <a:sym typeface="+mn-lt"/>
              </a:rPr>
              <a:t>和</a:t>
            </a:r>
            <a:r>
              <a:rPr lang="en-US" altLang="zh-CN" sz="2400" dirty="0">
                <a:solidFill>
                  <a:srgbClr val="787481"/>
                </a:solidFill>
                <a:cs typeface="+mn-ea"/>
                <a:sym typeface="+mn-lt"/>
              </a:rPr>
              <a:t>TPTP</a:t>
            </a:r>
            <a:r>
              <a:rPr lang="zh-CN" altLang="en-US" sz="2400" dirty="0">
                <a:solidFill>
                  <a:srgbClr val="787481"/>
                </a:solidFill>
                <a:cs typeface="+mn-ea"/>
                <a:sym typeface="+mn-lt"/>
              </a:rPr>
              <a:t>作为输入语言。证明模块可以输出三种形式的不可满足性证明：</a:t>
            </a:r>
            <a:r>
              <a:rPr lang="en-US" altLang="zh-CN" sz="2400" dirty="0" err="1">
                <a:solidFill>
                  <a:srgbClr val="787481"/>
                </a:solidFill>
                <a:cs typeface="+mn-ea"/>
                <a:sym typeface="+mn-lt"/>
              </a:rPr>
              <a:t>Alethe</a:t>
            </a:r>
            <a:r>
              <a:rPr lang="zh-CN" altLang="en-US" sz="2400" dirty="0">
                <a:solidFill>
                  <a:srgbClr val="787481"/>
                </a:solidFill>
                <a:cs typeface="+mn-ea"/>
                <a:sym typeface="+mn-lt"/>
              </a:rPr>
              <a:t>、</a:t>
            </a:r>
            <a:r>
              <a:rPr lang="en-US" altLang="zh-CN" sz="2400" dirty="0">
                <a:solidFill>
                  <a:srgbClr val="787481"/>
                </a:solidFill>
                <a:cs typeface="+mn-ea"/>
                <a:sym typeface="+mn-lt"/>
              </a:rPr>
              <a:t>Lean 4</a:t>
            </a:r>
            <a:r>
              <a:rPr lang="zh-CN" altLang="en-US" sz="2400" dirty="0">
                <a:solidFill>
                  <a:srgbClr val="787481"/>
                </a:solidFill>
                <a:cs typeface="+mn-ea"/>
                <a:sym typeface="+mn-lt"/>
              </a:rPr>
              <a:t>和</a:t>
            </a:r>
            <a:r>
              <a:rPr lang="en-US" altLang="zh-CN" sz="2400" dirty="0">
                <a:solidFill>
                  <a:srgbClr val="787481"/>
                </a:solidFill>
                <a:cs typeface="+mn-ea"/>
                <a:sym typeface="+mn-lt"/>
              </a:rPr>
              <a:t>LFSC</a:t>
            </a:r>
            <a:r>
              <a:rPr lang="zh-CN" altLang="en-US" sz="2400" dirty="0">
                <a:solidFill>
                  <a:srgbClr val="787481"/>
                </a:solidFill>
                <a:cs typeface="+mn-ea"/>
                <a:sym typeface="+mn-lt"/>
              </a:rPr>
              <a:t>。</a:t>
            </a:r>
          </a:p>
        </p:txBody>
      </p:sp>
    </p:spTree>
    <p:extLst>
      <p:ext uri="{BB962C8B-B14F-4D97-AF65-F5344CB8AC3E}">
        <p14:creationId xmlns:p14="http://schemas.microsoft.com/office/powerpoint/2010/main" val="405885292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216BEB1-C6B5-EAA4-B017-EA93F1FE7000}"/>
              </a:ext>
            </a:extLst>
          </p:cNvPr>
          <p:cNvSpPr/>
          <p:nvPr/>
        </p:nvSpPr>
        <p:spPr>
          <a:xfrm>
            <a:off x="4087623" y="4674425"/>
            <a:ext cx="7519917" cy="149478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任意多边形 1"/>
          <p:cNvSpPr/>
          <p:nvPr/>
        </p:nvSpPr>
        <p:spPr>
          <a:xfrm>
            <a:off x="1770066" y="1062501"/>
            <a:ext cx="878488" cy="1133275"/>
          </a:xfrm>
          <a:custGeom>
            <a:avLst/>
            <a:gdLst>
              <a:gd name="connsiteX0" fmla="*/ 525462 w 1050925"/>
              <a:gd name="connsiteY0" fmla="*/ 0 h 1355725"/>
              <a:gd name="connsiteX1" fmla="*/ 1050925 w 1050925"/>
              <a:gd name="connsiteY1" fmla="*/ 1355725 h 1355725"/>
              <a:gd name="connsiteX2" fmla="*/ 0 w 1050925"/>
              <a:gd name="connsiteY2" fmla="*/ 1355725 h 1355725"/>
              <a:gd name="connsiteX3" fmla="*/ 525462 w 1050925"/>
              <a:gd name="connsiteY3" fmla="*/ 0 h 1355725"/>
            </a:gdLst>
            <a:ahLst/>
            <a:cxnLst>
              <a:cxn ang="0">
                <a:pos x="connsiteX0" y="connsiteY0"/>
              </a:cxn>
              <a:cxn ang="0">
                <a:pos x="connsiteX1" y="connsiteY1"/>
              </a:cxn>
              <a:cxn ang="0">
                <a:pos x="connsiteX2" y="connsiteY2"/>
              </a:cxn>
              <a:cxn ang="0">
                <a:pos x="connsiteX3" y="connsiteY3"/>
              </a:cxn>
            </a:cxnLst>
            <a:rect l="l" t="t" r="r" b="b"/>
            <a:pathLst>
              <a:path w="1050925" h="1355725">
                <a:moveTo>
                  <a:pt x="525462" y="0"/>
                </a:moveTo>
                <a:lnTo>
                  <a:pt x="1050925" y="1355725"/>
                </a:lnTo>
                <a:lnTo>
                  <a:pt x="0" y="1355725"/>
                </a:lnTo>
                <a:lnTo>
                  <a:pt x="525462" y="0"/>
                </a:lnTo>
                <a:close/>
              </a:path>
            </a:pathLst>
          </a:custGeom>
          <a:solidFill>
            <a:srgbClr val="9EA9B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2"/>
          <p:cNvSpPr/>
          <p:nvPr/>
        </p:nvSpPr>
        <p:spPr>
          <a:xfrm>
            <a:off x="1330822" y="2293299"/>
            <a:ext cx="1756974" cy="1133274"/>
          </a:xfrm>
          <a:custGeom>
            <a:avLst/>
            <a:gdLst>
              <a:gd name="connsiteX0" fmla="*/ 525462 w 2101849"/>
              <a:gd name="connsiteY0" fmla="*/ 0 h 1355724"/>
              <a:gd name="connsiteX1" fmla="*/ 1576387 w 2101849"/>
              <a:gd name="connsiteY1" fmla="*/ 0 h 1355724"/>
              <a:gd name="connsiteX2" fmla="*/ 2101849 w 2101849"/>
              <a:gd name="connsiteY2" fmla="*/ 1355724 h 1355724"/>
              <a:gd name="connsiteX3" fmla="*/ 0 w 2101849"/>
              <a:gd name="connsiteY3" fmla="*/ 1355724 h 1355724"/>
              <a:gd name="connsiteX4" fmla="*/ 525462 w 2101849"/>
              <a:gd name="connsiteY4" fmla="*/ 0 h 1355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1849" h="1355724">
                <a:moveTo>
                  <a:pt x="525462" y="0"/>
                </a:moveTo>
                <a:lnTo>
                  <a:pt x="1576387" y="0"/>
                </a:lnTo>
                <a:lnTo>
                  <a:pt x="2101849" y="1355724"/>
                </a:lnTo>
                <a:lnTo>
                  <a:pt x="0" y="1355724"/>
                </a:lnTo>
                <a:lnTo>
                  <a:pt x="525462" y="0"/>
                </a:lnTo>
                <a:close/>
              </a:path>
            </a:pathLst>
          </a:custGeom>
          <a:solidFill>
            <a:srgbClr val="9EA4A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3"/>
          <p:cNvSpPr/>
          <p:nvPr/>
        </p:nvSpPr>
        <p:spPr>
          <a:xfrm>
            <a:off x="891577" y="3524095"/>
            <a:ext cx="2635463" cy="1133275"/>
          </a:xfrm>
          <a:custGeom>
            <a:avLst/>
            <a:gdLst>
              <a:gd name="connsiteX0" fmla="*/ 525463 w 3152775"/>
              <a:gd name="connsiteY0" fmla="*/ 0 h 1355725"/>
              <a:gd name="connsiteX1" fmla="*/ 2627312 w 3152775"/>
              <a:gd name="connsiteY1" fmla="*/ 0 h 1355725"/>
              <a:gd name="connsiteX2" fmla="*/ 3152775 w 3152775"/>
              <a:gd name="connsiteY2" fmla="*/ 1355725 h 1355725"/>
              <a:gd name="connsiteX3" fmla="*/ 0 w 3152775"/>
              <a:gd name="connsiteY3" fmla="*/ 1355725 h 1355725"/>
            </a:gdLst>
            <a:ahLst/>
            <a:cxnLst>
              <a:cxn ang="0">
                <a:pos x="connsiteX0" y="connsiteY0"/>
              </a:cxn>
              <a:cxn ang="0">
                <a:pos x="connsiteX1" y="connsiteY1"/>
              </a:cxn>
              <a:cxn ang="0">
                <a:pos x="connsiteX2" y="connsiteY2"/>
              </a:cxn>
              <a:cxn ang="0">
                <a:pos x="connsiteX3" y="connsiteY3"/>
              </a:cxn>
            </a:cxnLst>
            <a:rect l="l" t="t" r="r" b="b"/>
            <a:pathLst>
              <a:path w="3152775" h="1355725">
                <a:moveTo>
                  <a:pt x="525463" y="0"/>
                </a:moveTo>
                <a:lnTo>
                  <a:pt x="2627312" y="0"/>
                </a:lnTo>
                <a:lnTo>
                  <a:pt x="3152775" y="1355725"/>
                </a:lnTo>
                <a:lnTo>
                  <a:pt x="0" y="1355725"/>
                </a:lnTo>
                <a:close/>
              </a:path>
            </a:pathLst>
          </a:custGeom>
          <a:solidFill>
            <a:srgbClr val="B0B0B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4475220" y="1591359"/>
            <a:ext cx="5360483" cy="400110"/>
          </a:xfrm>
          <a:prstGeom prst="rect">
            <a:avLst/>
          </a:prstGeom>
          <a:noFill/>
        </p:spPr>
        <p:txBody>
          <a:bodyPr wrap="square" rtlCol="0" anchor="ctr">
            <a:spAutoFit/>
          </a:bodyPr>
          <a:lstStyle/>
          <a:p>
            <a:r>
              <a:rPr lang="zh-CN" altLang="en-US" sz="2000" dirty="0">
                <a:solidFill>
                  <a:srgbClr val="9EA9BA"/>
                </a:solidFill>
                <a:cs typeface="+mn-ea"/>
                <a:sym typeface="+mn-lt"/>
              </a:rPr>
              <a:t>（</a:t>
            </a:r>
            <a:r>
              <a:rPr lang="en-US" altLang="zh-CN" sz="2000" dirty="0" err="1">
                <a:solidFill>
                  <a:srgbClr val="9EA9BA"/>
                </a:solidFill>
                <a:cs typeface="+mn-ea"/>
                <a:sym typeface="+mn-lt"/>
              </a:rPr>
              <a:t>i</a:t>
            </a:r>
            <a:r>
              <a:rPr lang="zh-CN" altLang="en-US" sz="2000" dirty="0">
                <a:solidFill>
                  <a:srgbClr val="9EA9BA"/>
                </a:solidFill>
                <a:cs typeface="+mn-ea"/>
                <a:sym typeface="+mn-lt"/>
              </a:rPr>
              <a:t>）所需的归一化过程，例如删除</a:t>
            </a:r>
            <a:r>
              <a:rPr lang="en-US" altLang="zh-CN" sz="2000" dirty="0" err="1">
                <a:solidFill>
                  <a:srgbClr val="9EA9BA"/>
                </a:solidFill>
                <a:cs typeface="+mn-ea"/>
                <a:sym typeface="+mn-lt"/>
              </a:rPr>
              <a:t>ite</a:t>
            </a:r>
            <a:r>
              <a:rPr lang="zh-CN" altLang="en-US" sz="2000" dirty="0">
                <a:solidFill>
                  <a:srgbClr val="9EA9BA"/>
                </a:solidFill>
                <a:cs typeface="+mn-ea"/>
                <a:sym typeface="+mn-lt"/>
              </a:rPr>
              <a:t>项；</a:t>
            </a:r>
          </a:p>
        </p:txBody>
      </p:sp>
      <p:sp>
        <p:nvSpPr>
          <p:cNvPr id="9" name="文本框 8"/>
          <p:cNvSpPr txBox="1"/>
          <p:nvPr/>
        </p:nvSpPr>
        <p:spPr>
          <a:xfrm>
            <a:off x="4475220" y="2452934"/>
            <a:ext cx="5199119" cy="707886"/>
          </a:xfrm>
          <a:prstGeom prst="rect">
            <a:avLst/>
          </a:prstGeom>
          <a:noFill/>
        </p:spPr>
        <p:txBody>
          <a:bodyPr wrap="square" rtlCol="0" anchor="ctr">
            <a:spAutoFit/>
          </a:bodyPr>
          <a:lstStyle/>
          <a:p>
            <a:r>
              <a:rPr lang="zh-CN" altLang="en-US" sz="2000" dirty="0">
                <a:solidFill>
                  <a:srgbClr val="9EA9BA"/>
                </a:solidFill>
                <a:cs typeface="+mn-ea"/>
                <a:sym typeface="+mn-lt"/>
              </a:rPr>
              <a:t>（</a:t>
            </a:r>
            <a:r>
              <a:rPr lang="en-US" altLang="zh-CN" sz="2000" dirty="0">
                <a:solidFill>
                  <a:srgbClr val="9EA9BA"/>
                </a:solidFill>
                <a:cs typeface="+mn-ea"/>
                <a:sym typeface="+mn-lt"/>
              </a:rPr>
              <a:t>ii</a:t>
            </a:r>
            <a:r>
              <a:rPr lang="zh-CN" altLang="en-US" sz="2000" dirty="0">
                <a:solidFill>
                  <a:srgbClr val="9EA9BA"/>
                </a:solidFill>
                <a:cs typeface="+mn-ea"/>
                <a:sym typeface="+mn-lt"/>
              </a:rPr>
              <a:t>）旨在使公式更容易求解的可选简化过程，例如，找到隐含的理论字面量；</a:t>
            </a:r>
          </a:p>
        </p:txBody>
      </p:sp>
      <p:sp>
        <p:nvSpPr>
          <p:cNvPr id="11" name="文本框 10"/>
          <p:cNvSpPr txBox="1"/>
          <p:nvPr/>
        </p:nvSpPr>
        <p:spPr>
          <a:xfrm>
            <a:off x="4475220" y="3434961"/>
            <a:ext cx="6102761" cy="1015663"/>
          </a:xfrm>
          <a:prstGeom prst="rect">
            <a:avLst/>
          </a:prstGeom>
          <a:noFill/>
        </p:spPr>
        <p:txBody>
          <a:bodyPr wrap="square" rtlCol="0" anchor="ctr">
            <a:spAutoFit/>
          </a:bodyPr>
          <a:lstStyle/>
          <a:p>
            <a:r>
              <a:rPr lang="zh-CN" altLang="en-US" sz="2000" dirty="0">
                <a:solidFill>
                  <a:srgbClr val="9EA9BA"/>
                </a:solidFill>
                <a:cs typeface="+mn-ea"/>
                <a:sym typeface="+mn-lt"/>
              </a:rPr>
              <a:t>（</a:t>
            </a:r>
            <a:r>
              <a:rPr lang="en-US" altLang="zh-CN" sz="2000" dirty="0">
                <a:solidFill>
                  <a:srgbClr val="9EA9BA"/>
                </a:solidFill>
                <a:cs typeface="+mn-ea"/>
                <a:sym typeface="+mn-lt"/>
              </a:rPr>
              <a:t>iii</a:t>
            </a:r>
            <a:r>
              <a:rPr lang="zh-CN" altLang="en-US" sz="2000" dirty="0">
                <a:solidFill>
                  <a:srgbClr val="9EA9BA"/>
                </a:solidFill>
                <a:cs typeface="+mn-ea"/>
                <a:sym typeface="+mn-lt"/>
              </a:rPr>
              <a:t>）可选的缩减过程，将公式从一个逻辑转换为另一个逻辑，例如从非线性整数算术转换为具有可配置位宽的位向量问题。</a:t>
            </a:r>
          </a:p>
        </p:txBody>
      </p:sp>
      <p:grpSp>
        <p:nvGrpSpPr>
          <p:cNvPr id="14" name="组合 13"/>
          <p:cNvGrpSpPr/>
          <p:nvPr/>
        </p:nvGrpSpPr>
        <p:grpSpPr>
          <a:xfrm>
            <a:off x="300220" y="519462"/>
            <a:ext cx="11457555" cy="848096"/>
            <a:chOff x="314525" y="638630"/>
            <a:chExt cx="11457555" cy="848096"/>
          </a:xfrm>
        </p:grpSpPr>
        <p:sp>
          <p:nvSpPr>
            <p:cNvPr id="15" name="矩形 14"/>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文本框 15"/>
            <p:cNvSpPr txBox="1"/>
            <p:nvPr/>
          </p:nvSpPr>
          <p:spPr>
            <a:xfrm>
              <a:off x="4489525" y="778840"/>
              <a:ext cx="7282555" cy="707886"/>
            </a:xfrm>
            <a:prstGeom prst="rect">
              <a:avLst/>
            </a:prstGeom>
            <a:noFill/>
          </p:spPr>
          <p:txBody>
            <a:bodyPr wrap="square" rtlCol="0">
              <a:spAutoFit/>
            </a:bodyPr>
            <a:lstStyle/>
            <a:p>
              <a:r>
                <a:rPr lang="zh-CN" altLang="en-US" sz="2000" dirty="0">
                  <a:solidFill>
                    <a:srgbClr val="9EA9BA"/>
                  </a:solidFill>
                  <a:cs typeface="+mn-ea"/>
                  <a:sym typeface="+mn-lt"/>
                </a:rPr>
                <a:t>在任何可满足性检查之前，</a:t>
              </a:r>
              <a:r>
                <a:rPr lang="en-US" altLang="zh-CN" sz="2000" dirty="0">
                  <a:solidFill>
                    <a:srgbClr val="9EA9BA"/>
                  </a:solidFill>
                  <a:cs typeface="+mn-ea"/>
                  <a:sym typeface="+mn-lt"/>
                </a:rPr>
                <a:t>cvc5</a:t>
              </a:r>
              <a:r>
                <a:rPr lang="zh-CN" altLang="en-US" sz="2000" dirty="0">
                  <a:solidFill>
                    <a:srgbClr val="9EA9BA"/>
                  </a:solidFill>
                  <a:cs typeface="+mn-ea"/>
                  <a:sym typeface="+mn-lt"/>
                </a:rPr>
                <a:t>对输入问题中的每个公式应用一系列可满足性保持变换。我们区分了</a:t>
              </a:r>
            </a:p>
          </p:txBody>
        </p:sp>
      </p:grpSp>
      <p:sp>
        <p:nvSpPr>
          <p:cNvPr id="18" name="TextBox 17">
            <a:extLst>
              <a:ext uri="{FF2B5EF4-FFF2-40B4-BE49-F238E27FC236}">
                <a16:creationId xmlns:a16="http://schemas.microsoft.com/office/drawing/2014/main" id="{A83E2856-EB11-D974-8219-133C54361351}"/>
              </a:ext>
            </a:extLst>
          </p:cNvPr>
          <p:cNvSpPr txBox="1"/>
          <p:nvPr/>
        </p:nvSpPr>
        <p:spPr>
          <a:xfrm>
            <a:off x="4308154" y="4754056"/>
            <a:ext cx="7078854" cy="1294585"/>
          </a:xfrm>
          <a:prstGeom prst="rect">
            <a:avLst/>
          </a:prstGeom>
          <a:noFill/>
        </p:spPr>
        <p:txBody>
          <a:bodyPr wrap="square">
            <a:spAutoFit/>
          </a:bodyPr>
          <a:lstStyle/>
          <a:p>
            <a:pPr>
              <a:lnSpc>
                <a:spcPct val="150000"/>
              </a:lnSpc>
            </a:pPr>
            <a:r>
              <a:rPr lang="zh-CN" altLang="en-US" sz="1800" dirty="0">
                <a:solidFill>
                  <a:srgbClr val="787481"/>
                </a:solidFill>
                <a:cs typeface="+mn-ea"/>
                <a:sym typeface="+mn-lt"/>
              </a:rPr>
              <a:t>目前，</a:t>
            </a:r>
            <a:r>
              <a:rPr lang="en-US" altLang="zh-CN" sz="1800" dirty="0">
                <a:solidFill>
                  <a:srgbClr val="787481"/>
                </a:solidFill>
                <a:cs typeface="+mn-ea"/>
                <a:sym typeface="+mn-lt"/>
              </a:rPr>
              <a:t>cvc5</a:t>
            </a:r>
            <a:r>
              <a:rPr lang="zh-CN" altLang="en-US" sz="1800" dirty="0">
                <a:solidFill>
                  <a:srgbClr val="787481"/>
                </a:solidFill>
                <a:cs typeface="+mn-ea"/>
                <a:sym typeface="+mn-lt"/>
              </a:rPr>
              <a:t>实现了</a:t>
            </a:r>
            <a:r>
              <a:rPr lang="en-US" altLang="zh-CN" sz="1800" dirty="0">
                <a:solidFill>
                  <a:srgbClr val="787481"/>
                </a:solidFill>
                <a:cs typeface="+mn-ea"/>
                <a:sym typeface="+mn-lt"/>
              </a:rPr>
              <a:t>34</a:t>
            </a:r>
            <a:r>
              <a:rPr lang="zh-CN" altLang="en-US" sz="1800" dirty="0">
                <a:solidFill>
                  <a:srgbClr val="787481"/>
                </a:solidFill>
                <a:cs typeface="+mn-ea"/>
                <a:sym typeface="+mn-lt"/>
              </a:rPr>
              <a:t>次传递，以固定顺序执行。可选通行证可以通过配置选项启用和禁用。预处理过程是自包含的，添加或修改过程不需要了解</a:t>
            </a:r>
            <a:r>
              <a:rPr lang="en-US" altLang="zh-CN" sz="1800" dirty="0">
                <a:solidFill>
                  <a:srgbClr val="787481"/>
                </a:solidFill>
                <a:cs typeface="+mn-ea"/>
                <a:sym typeface="+mn-lt"/>
              </a:rPr>
              <a:t>SMT</a:t>
            </a:r>
            <a:r>
              <a:rPr lang="zh-CN" altLang="en-US" sz="1800" dirty="0">
                <a:solidFill>
                  <a:srgbClr val="787481"/>
                </a:solidFill>
                <a:cs typeface="+mn-ea"/>
                <a:sym typeface="+mn-lt"/>
              </a:rPr>
              <a:t>求解器引擎的内部</a:t>
            </a:r>
          </a:p>
        </p:txBody>
      </p:sp>
      <p:grpSp>
        <p:nvGrpSpPr>
          <p:cNvPr id="20" name="组合 1">
            <a:extLst>
              <a:ext uri="{FF2B5EF4-FFF2-40B4-BE49-F238E27FC236}">
                <a16:creationId xmlns:a16="http://schemas.microsoft.com/office/drawing/2014/main" id="{88604C61-4F58-5CD6-2418-60CDA706393A}"/>
              </a:ext>
            </a:extLst>
          </p:cNvPr>
          <p:cNvGrpSpPr/>
          <p:nvPr/>
        </p:nvGrpSpPr>
        <p:grpSpPr>
          <a:xfrm>
            <a:off x="300220" y="509201"/>
            <a:ext cx="5873095" cy="740229"/>
            <a:chOff x="314525" y="638630"/>
            <a:chExt cx="5873095" cy="740229"/>
          </a:xfrm>
        </p:grpSpPr>
        <p:sp>
          <p:nvSpPr>
            <p:cNvPr id="21" name="矩形 2">
              <a:extLst>
                <a:ext uri="{FF2B5EF4-FFF2-40B4-BE49-F238E27FC236}">
                  <a16:creationId xmlns:a16="http://schemas.microsoft.com/office/drawing/2014/main" id="{482C82A4-8BAA-66F3-7625-534765EE1E3E}"/>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文本框 3">
              <a:extLst>
                <a:ext uri="{FF2B5EF4-FFF2-40B4-BE49-F238E27FC236}">
                  <a16:creationId xmlns:a16="http://schemas.microsoft.com/office/drawing/2014/main" id="{82E42083-7765-36C4-F4C7-8E0A2DE9E998}"/>
                </a:ext>
              </a:extLst>
            </p:cNvPr>
            <p:cNvSpPr txBox="1"/>
            <p:nvPr/>
          </p:nvSpPr>
          <p:spPr>
            <a:xfrm>
              <a:off x="770243"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Processing</a:t>
              </a:r>
              <a:endParaRPr lang="zh-CN" altLang="en-US" sz="3200" dirty="0">
                <a:solidFill>
                  <a:srgbClr val="9EA9BA"/>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CDBB6-4168-042A-E45F-8EE126A97675}"/>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F3FF6DC8-DA0F-CFD6-14C0-2D4763171C3C}"/>
              </a:ext>
            </a:extLst>
          </p:cNvPr>
          <p:cNvGrpSpPr/>
          <p:nvPr/>
        </p:nvGrpSpPr>
        <p:grpSpPr>
          <a:xfrm>
            <a:off x="389999" y="706364"/>
            <a:ext cx="5785023" cy="740229"/>
            <a:chOff x="314525" y="638630"/>
            <a:chExt cx="5785023" cy="740229"/>
          </a:xfrm>
        </p:grpSpPr>
        <p:sp>
          <p:nvSpPr>
            <p:cNvPr id="3" name="矩形 2">
              <a:extLst>
                <a:ext uri="{FF2B5EF4-FFF2-40B4-BE49-F238E27FC236}">
                  <a16:creationId xmlns:a16="http://schemas.microsoft.com/office/drawing/2014/main" id="{C33A204E-1B6A-3B58-85CF-000F14FB80B8}"/>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87D7FCF5-5F5E-F576-7CC6-2D376B347D73}"/>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Propositional Engine</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DA157D2A-4644-4D1B-F436-CD2C59A316A2}"/>
              </a:ext>
            </a:extLst>
          </p:cNvPr>
          <p:cNvSpPr txBox="1"/>
          <p:nvPr/>
        </p:nvSpPr>
        <p:spPr>
          <a:xfrm>
            <a:off x="909923" y="1774078"/>
            <a:ext cx="10706343" cy="3911327"/>
          </a:xfrm>
          <a:prstGeom prst="rect">
            <a:avLst/>
          </a:prstGeom>
          <a:noFill/>
        </p:spPr>
        <p:txBody>
          <a:bodyPr wrap="square" rtlCol="0">
            <a:spAutoFit/>
          </a:bodyPr>
          <a:lstStyle/>
          <a:p>
            <a:pPr>
              <a:lnSpc>
                <a:spcPct val="150000"/>
              </a:lnSpc>
            </a:pPr>
            <a:r>
              <a:rPr lang="zh-CN" altLang="en-US" sz="2400" dirty="0">
                <a:solidFill>
                  <a:srgbClr val="787481"/>
                </a:solidFill>
                <a:cs typeface="+mn-ea"/>
                <a:sym typeface="+mn-lt"/>
              </a:rPr>
              <a:t>命题引擎（</a:t>
            </a:r>
            <a:r>
              <a:rPr lang="en-US" altLang="zh-CN" sz="2400" dirty="0">
                <a:solidFill>
                  <a:srgbClr val="787481"/>
                </a:solidFill>
                <a:cs typeface="+mn-ea"/>
                <a:sym typeface="+mn-lt"/>
              </a:rPr>
              <a:t>Propositional Engine</a:t>
            </a:r>
            <a:r>
              <a:rPr lang="zh-CN" altLang="en-US" sz="2400" dirty="0">
                <a:solidFill>
                  <a:srgbClr val="787481"/>
                </a:solidFill>
                <a:cs typeface="+mn-ea"/>
                <a:sym typeface="+mn-lt"/>
              </a:rPr>
              <a:t>）充当核心</a:t>
            </a:r>
            <a:r>
              <a:rPr lang="en-US" altLang="zh-CN" sz="2400" dirty="0">
                <a:solidFill>
                  <a:srgbClr val="787481"/>
                </a:solidFill>
                <a:cs typeface="+mn-ea"/>
                <a:sym typeface="+mn-lt"/>
              </a:rPr>
              <a:t>CDCL</a:t>
            </a:r>
            <a:r>
              <a:rPr lang="zh-CN" altLang="en-US" sz="2400" dirty="0">
                <a:solidFill>
                  <a:srgbClr val="787481"/>
                </a:solidFill>
                <a:cs typeface="+mn-ea"/>
                <a:sym typeface="+mn-lt"/>
              </a:rPr>
              <a:t>（</a:t>
            </a:r>
            <a:r>
              <a:rPr lang="en-US" altLang="zh-CN" sz="2400" dirty="0">
                <a:solidFill>
                  <a:srgbClr val="787481"/>
                </a:solidFill>
                <a:cs typeface="+mn-ea"/>
                <a:sym typeface="+mn-lt"/>
              </a:rPr>
              <a:t>T</a:t>
            </a:r>
            <a:r>
              <a:rPr lang="zh-CN" altLang="en-US" sz="2400" dirty="0">
                <a:solidFill>
                  <a:srgbClr val="787481"/>
                </a:solidFill>
                <a:cs typeface="+mn-ea"/>
                <a:sym typeface="+mn-lt"/>
              </a:rPr>
              <a:t>）引擎</a:t>
            </a:r>
            <a:r>
              <a:rPr lang="en-US" altLang="zh-CN" sz="2400" dirty="0">
                <a:solidFill>
                  <a:srgbClr val="787481"/>
                </a:solidFill>
                <a:cs typeface="+mn-ea"/>
                <a:sym typeface="+mn-lt"/>
              </a:rPr>
              <a:t>[99]</a:t>
            </a:r>
            <a:r>
              <a:rPr lang="zh-CN" altLang="en-US" sz="2400" dirty="0">
                <a:solidFill>
                  <a:srgbClr val="787481"/>
                </a:solidFill>
                <a:cs typeface="+mn-ea"/>
                <a:sym typeface="+mn-lt"/>
              </a:rPr>
              <a:t>，它对输入公式（以及求解过程中产生的任何引理）进行布尔抽象，并为该抽象生成令人满意的赋值。它的主要组成部分是</a:t>
            </a:r>
            <a:r>
              <a:rPr lang="en-US" altLang="zh-CN" sz="2400" dirty="0" err="1">
                <a:solidFill>
                  <a:srgbClr val="787481"/>
                </a:solidFill>
                <a:cs typeface="+mn-ea"/>
                <a:sym typeface="+mn-lt"/>
              </a:rPr>
              <a:t>Clausifier</a:t>
            </a:r>
            <a:r>
              <a:rPr lang="zh-CN" altLang="en-US" sz="2400" dirty="0">
                <a:solidFill>
                  <a:srgbClr val="787481"/>
                </a:solidFill>
                <a:cs typeface="+mn-ea"/>
                <a:sym typeface="+mn-lt"/>
              </a:rPr>
              <a:t>和命题可满足性（</a:t>
            </a:r>
            <a:r>
              <a:rPr lang="en-US" altLang="zh-CN" sz="2400" dirty="0">
                <a:solidFill>
                  <a:srgbClr val="787481"/>
                </a:solidFill>
                <a:cs typeface="+mn-ea"/>
                <a:sym typeface="+mn-lt"/>
              </a:rPr>
              <a:t>SAT</a:t>
            </a:r>
            <a:r>
              <a:rPr lang="zh-CN" altLang="en-US" sz="2400" dirty="0">
                <a:solidFill>
                  <a:srgbClr val="787481"/>
                </a:solidFill>
                <a:cs typeface="+mn-ea"/>
                <a:sym typeface="+mn-lt"/>
              </a:rPr>
              <a:t>）求解器。</a:t>
            </a:r>
            <a:r>
              <a:rPr lang="en-US" altLang="zh-CN" sz="2400" dirty="0" err="1">
                <a:solidFill>
                  <a:srgbClr val="787481"/>
                </a:solidFill>
                <a:cs typeface="+mn-ea"/>
                <a:sym typeface="+mn-lt"/>
              </a:rPr>
              <a:t>Clausifier</a:t>
            </a:r>
            <a:r>
              <a:rPr lang="zh-CN" altLang="en-US" sz="2400" dirty="0">
                <a:solidFill>
                  <a:srgbClr val="787481"/>
                </a:solidFill>
                <a:cs typeface="+mn-ea"/>
                <a:sym typeface="+mn-lt"/>
              </a:rPr>
              <a:t>将布尔抽象转换为共轭范式（</a:t>
            </a:r>
            <a:r>
              <a:rPr lang="en-US" altLang="zh-CN" sz="2400" dirty="0">
                <a:solidFill>
                  <a:srgbClr val="787481"/>
                </a:solidFill>
                <a:cs typeface="+mn-ea"/>
                <a:sym typeface="+mn-lt"/>
              </a:rPr>
              <a:t>CNF</a:t>
            </a:r>
            <a:r>
              <a:rPr lang="zh-CN" altLang="en-US" sz="2400" dirty="0">
                <a:solidFill>
                  <a:srgbClr val="787481"/>
                </a:solidFill>
                <a:cs typeface="+mn-ea"/>
                <a:sym typeface="+mn-lt"/>
              </a:rPr>
              <a:t>），然后作为</a:t>
            </a:r>
            <a:r>
              <a:rPr lang="en-US" altLang="zh-CN" sz="2400" dirty="0">
                <a:solidFill>
                  <a:srgbClr val="787481"/>
                </a:solidFill>
                <a:cs typeface="+mn-ea"/>
                <a:sym typeface="+mn-lt"/>
              </a:rPr>
              <a:t>SAT</a:t>
            </a:r>
            <a:r>
              <a:rPr lang="zh-CN" altLang="en-US" sz="2400" dirty="0">
                <a:solidFill>
                  <a:srgbClr val="787481"/>
                </a:solidFill>
                <a:cs typeface="+mn-ea"/>
                <a:sym typeface="+mn-lt"/>
              </a:rPr>
              <a:t>求解器的输入。</a:t>
            </a:r>
          </a:p>
          <a:p>
            <a:pPr>
              <a:lnSpc>
                <a:spcPct val="150000"/>
              </a:lnSpc>
            </a:pPr>
            <a:r>
              <a:rPr lang="zh-CN" altLang="en-US" sz="2400" dirty="0">
                <a:solidFill>
                  <a:srgbClr val="787481"/>
                </a:solidFill>
                <a:cs typeface="+mn-ea"/>
                <a:sym typeface="+mn-lt"/>
              </a:rPr>
              <a:t>在</a:t>
            </a:r>
            <a:r>
              <a:rPr lang="en-US" altLang="zh-CN" sz="2400" dirty="0">
                <a:solidFill>
                  <a:srgbClr val="787481"/>
                </a:solidFill>
                <a:cs typeface="+mn-ea"/>
                <a:sym typeface="+mn-lt"/>
              </a:rPr>
              <a:t>cvc5</a:t>
            </a:r>
            <a:r>
              <a:rPr lang="zh-CN" altLang="en-US" sz="2400" dirty="0">
                <a:solidFill>
                  <a:srgbClr val="787481"/>
                </a:solidFill>
                <a:cs typeface="+mn-ea"/>
                <a:sym typeface="+mn-lt"/>
              </a:rPr>
              <a:t>中，与</a:t>
            </a:r>
            <a:r>
              <a:rPr lang="en-US" altLang="zh-CN" sz="2400" dirty="0">
                <a:solidFill>
                  <a:srgbClr val="787481"/>
                </a:solidFill>
                <a:cs typeface="+mn-ea"/>
                <a:sym typeface="+mn-lt"/>
              </a:rPr>
              <a:t>CVC4</a:t>
            </a:r>
            <a:r>
              <a:rPr lang="zh-CN" altLang="en-US" sz="2400" dirty="0">
                <a:solidFill>
                  <a:srgbClr val="787481"/>
                </a:solidFill>
                <a:cs typeface="+mn-ea"/>
                <a:sym typeface="+mn-lt"/>
              </a:rPr>
              <a:t>一样，我们使用定制版本的</a:t>
            </a:r>
            <a:r>
              <a:rPr lang="en-US" altLang="zh-CN" sz="2400" dirty="0" err="1">
                <a:solidFill>
                  <a:srgbClr val="787481"/>
                </a:solidFill>
                <a:cs typeface="+mn-ea"/>
                <a:sym typeface="+mn-lt"/>
              </a:rPr>
              <a:t>MiniSat</a:t>
            </a:r>
            <a:r>
              <a:rPr lang="en-US" altLang="zh-CN" sz="2400" dirty="0">
                <a:solidFill>
                  <a:srgbClr val="787481"/>
                </a:solidFill>
                <a:cs typeface="+mn-ea"/>
                <a:sym typeface="+mn-lt"/>
              </a:rPr>
              <a:t>[57]</a:t>
            </a:r>
            <a:r>
              <a:rPr lang="zh-CN" altLang="en-US" sz="2400" dirty="0">
                <a:solidFill>
                  <a:srgbClr val="787481"/>
                </a:solidFill>
                <a:cs typeface="+mn-ea"/>
                <a:sym typeface="+mn-lt"/>
              </a:rPr>
              <a:t>作为核心</a:t>
            </a:r>
            <a:r>
              <a:rPr lang="en-US" altLang="zh-CN" sz="2400" dirty="0">
                <a:solidFill>
                  <a:srgbClr val="787481"/>
                </a:solidFill>
                <a:cs typeface="+mn-ea"/>
                <a:sym typeface="+mn-lt"/>
              </a:rPr>
              <a:t>SAT</a:t>
            </a:r>
            <a:r>
              <a:rPr lang="zh-CN" altLang="en-US" sz="2400" dirty="0">
                <a:solidFill>
                  <a:srgbClr val="787481"/>
                </a:solidFill>
                <a:cs typeface="+mn-ea"/>
                <a:sym typeface="+mn-lt"/>
              </a:rPr>
              <a:t>求解器。我们为</a:t>
            </a:r>
            <a:r>
              <a:rPr lang="en-US" altLang="zh-CN" sz="2400" dirty="0" err="1">
                <a:solidFill>
                  <a:srgbClr val="787481"/>
                </a:solidFill>
                <a:cs typeface="+mn-ea"/>
                <a:sym typeface="+mn-lt"/>
              </a:rPr>
              <a:t>MiniSat</a:t>
            </a:r>
            <a:r>
              <a:rPr lang="zh-CN" altLang="en-US" sz="2400" dirty="0">
                <a:solidFill>
                  <a:srgbClr val="787481"/>
                </a:solidFill>
                <a:cs typeface="+mn-ea"/>
                <a:sym typeface="+mn-lt"/>
              </a:rPr>
              <a:t>添加的扩展包括：制作分辨率证明；原生支持推送和弹出断言；以及决策引擎</a:t>
            </a:r>
            <a:r>
              <a:rPr lang="en-US" altLang="zh-CN" sz="2400" dirty="0">
                <a:solidFill>
                  <a:srgbClr val="787481"/>
                </a:solidFill>
                <a:cs typeface="+mn-ea"/>
                <a:sym typeface="+mn-lt"/>
              </a:rPr>
              <a:t>[12]</a:t>
            </a:r>
            <a:r>
              <a:rPr lang="zh-CN" altLang="en-US" sz="2400" dirty="0">
                <a:solidFill>
                  <a:srgbClr val="787481"/>
                </a:solidFill>
                <a:cs typeface="+mn-ea"/>
                <a:sym typeface="+mn-lt"/>
              </a:rPr>
              <a:t>，可用于为</a:t>
            </a:r>
            <a:r>
              <a:rPr lang="en-US" altLang="zh-CN" sz="2400" dirty="0" err="1">
                <a:solidFill>
                  <a:srgbClr val="787481"/>
                </a:solidFill>
                <a:cs typeface="+mn-ea"/>
                <a:sym typeface="+mn-lt"/>
              </a:rPr>
              <a:t>MiniSat</a:t>
            </a:r>
            <a:r>
              <a:rPr lang="zh-CN" altLang="en-US" sz="2400" dirty="0">
                <a:solidFill>
                  <a:srgbClr val="787481"/>
                </a:solidFill>
                <a:cs typeface="+mn-ea"/>
                <a:sym typeface="+mn-lt"/>
              </a:rPr>
              <a:t>创建定制的决策启发式方法</a:t>
            </a:r>
          </a:p>
        </p:txBody>
      </p:sp>
    </p:spTree>
    <p:extLst>
      <p:ext uri="{BB962C8B-B14F-4D97-AF65-F5344CB8AC3E}">
        <p14:creationId xmlns:p14="http://schemas.microsoft.com/office/powerpoint/2010/main" val="223515727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E91A-481D-0684-6BFC-7F7810213D07}"/>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E98D6273-A39B-8E10-A290-40E471C93D5F}"/>
              </a:ext>
            </a:extLst>
          </p:cNvPr>
          <p:cNvGrpSpPr/>
          <p:nvPr/>
        </p:nvGrpSpPr>
        <p:grpSpPr>
          <a:xfrm>
            <a:off x="389999" y="706364"/>
            <a:ext cx="6789734" cy="1154944"/>
            <a:chOff x="314525" y="638630"/>
            <a:chExt cx="5785023" cy="1154944"/>
          </a:xfrm>
        </p:grpSpPr>
        <p:sp>
          <p:nvSpPr>
            <p:cNvPr id="3" name="矩形 2">
              <a:extLst>
                <a:ext uri="{FF2B5EF4-FFF2-40B4-BE49-F238E27FC236}">
                  <a16:creationId xmlns:a16="http://schemas.microsoft.com/office/drawing/2014/main" id="{3DD5BE73-E556-5554-F584-8E88B4754636}"/>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337B8DB4-FE13-DA86-F96C-D2908AC596C3}"/>
                </a:ext>
              </a:extLst>
            </p:cNvPr>
            <p:cNvSpPr txBox="1"/>
            <p:nvPr/>
          </p:nvSpPr>
          <p:spPr>
            <a:xfrm>
              <a:off x="682171" y="716356"/>
              <a:ext cx="5417377" cy="1077218"/>
            </a:xfrm>
            <a:prstGeom prst="rect">
              <a:avLst/>
            </a:prstGeom>
            <a:noFill/>
          </p:spPr>
          <p:txBody>
            <a:bodyPr wrap="square" rtlCol="0">
              <a:spAutoFit/>
            </a:bodyPr>
            <a:lstStyle/>
            <a:p>
              <a:r>
                <a:rPr lang="en-US" altLang="zh-CN" sz="3200" dirty="0">
                  <a:solidFill>
                    <a:srgbClr val="9EA9BA"/>
                  </a:solidFill>
                  <a:cs typeface="+mn-ea"/>
                  <a:sym typeface="+mn-lt"/>
                </a:rPr>
                <a:t>cvc5</a:t>
              </a:r>
              <a:r>
                <a:rPr lang="zh-CN" altLang="en-US" sz="3200" dirty="0">
                  <a:solidFill>
                    <a:srgbClr val="9EA9BA"/>
                  </a:solidFill>
                  <a:cs typeface="+mn-ea"/>
                  <a:sym typeface="+mn-lt"/>
                </a:rPr>
                <a:t>的</a:t>
              </a:r>
              <a:r>
                <a:rPr lang="en-US" altLang="zh-CN" sz="3200" dirty="0">
                  <a:solidFill>
                    <a:srgbClr val="9EA9BA"/>
                  </a:solidFill>
                  <a:cs typeface="+mn-ea"/>
                  <a:sym typeface="+mn-lt"/>
                </a:rPr>
                <a:t>SAT</a:t>
              </a:r>
              <a:r>
                <a:rPr lang="zh-CN" altLang="en-US" sz="3200" dirty="0">
                  <a:solidFill>
                    <a:srgbClr val="9EA9BA"/>
                  </a:solidFill>
                  <a:cs typeface="+mn-ea"/>
                  <a:sym typeface="+mn-lt"/>
                </a:rPr>
                <a:t>求解与理论一致性检查</a:t>
              </a:r>
            </a:p>
          </p:txBody>
        </p:sp>
      </p:grpSp>
      <p:sp>
        <p:nvSpPr>
          <p:cNvPr id="18" name="文本框 17">
            <a:extLst>
              <a:ext uri="{FF2B5EF4-FFF2-40B4-BE49-F238E27FC236}">
                <a16:creationId xmlns:a16="http://schemas.microsoft.com/office/drawing/2014/main" id="{BD64CD11-4BE8-6B71-5DD5-D8AF8FD814DE}"/>
              </a:ext>
            </a:extLst>
          </p:cNvPr>
          <p:cNvSpPr txBox="1"/>
          <p:nvPr/>
        </p:nvSpPr>
        <p:spPr>
          <a:xfrm>
            <a:off x="909923" y="1774078"/>
            <a:ext cx="10706343" cy="4465325"/>
          </a:xfrm>
          <a:prstGeom prst="rect">
            <a:avLst/>
          </a:prstGeom>
          <a:noFill/>
        </p:spPr>
        <p:txBody>
          <a:bodyPr wrap="square" rtlCol="0">
            <a:spAutoFit/>
          </a:bodyPr>
          <a:lstStyle/>
          <a:p>
            <a:pPr>
              <a:lnSpc>
                <a:spcPct val="150000"/>
              </a:lnSpc>
            </a:pPr>
            <a:r>
              <a:rPr lang="zh-CN" altLang="en-US" sz="2400" dirty="0">
                <a:solidFill>
                  <a:srgbClr val="787481"/>
                </a:solidFill>
                <a:cs typeface="+mn-ea"/>
                <a:sym typeface="+mn-lt"/>
              </a:rPr>
              <a:t>在搜索过程中，一旦</a:t>
            </a:r>
            <a:r>
              <a:rPr lang="en-US" altLang="zh-CN" sz="2400" dirty="0">
                <a:solidFill>
                  <a:srgbClr val="787481"/>
                </a:solidFill>
                <a:cs typeface="+mn-ea"/>
                <a:sym typeface="+mn-lt"/>
              </a:rPr>
              <a:t>SAT</a:t>
            </a:r>
            <a:r>
              <a:rPr lang="zh-CN" altLang="en-US" sz="2400" dirty="0">
                <a:solidFill>
                  <a:srgbClr val="787481"/>
                </a:solidFill>
                <a:cs typeface="+mn-ea"/>
                <a:sym typeface="+mn-lt"/>
              </a:rPr>
              <a:t>求解器为抽象原子</a:t>
            </a:r>
            <a:r>
              <a:rPr lang="en-US" altLang="zh-CN" sz="2400" dirty="0">
                <a:solidFill>
                  <a:srgbClr val="787481"/>
                </a:solidFill>
                <a:cs typeface="+mn-ea"/>
                <a:sym typeface="+mn-lt"/>
              </a:rPr>
              <a:t>p</a:t>
            </a:r>
            <a:r>
              <a:rPr lang="zh-CN" altLang="en-US" sz="2400" dirty="0">
                <a:solidFill>
                  <a:srgbClr val="787481"/>
                </a:solidFill>
                <a:cs typeface="+mn-ea"/>
                <a:sym typeface="+mn-lt"/>
              </a:rPr>
              <a:t>的命题变量分配真值，命题引擎就会向理论引擎断言一个理论字面量（</a:t>
            </a:r>
            <a:r>
              <a:rPr lang="en-US" altLang="zh-CN" sz="2400" dirty="0">
                <a:solidFill>
                  <a:srgbClr val="787481"/>
                </a:solidFill>
                <a:cs typeface="+mn-ea"/>
                <a:sym typeface="+mn-lt"/>
              </a:rPr>
              <a:t>¬</a:t>
            </a:r>
            <a:r>
              <a:rPr lang="zh-CN" altLang="en-US" sz="2400" dirty="0">
                <a:solidFill>
                  <a:srgbClr val="787481"/>
                </a:solidFill>
                <a:cs typeface="+mn-ea"/>
                <a:sym typeface="+mn-lt"/>
              </a:rPr>
              <a:t>）</a:t>
            </a:r>
            <a:r>
              <a:rPr lang="en-US" altLang="zh-CN" sz="2400" dirty="0">
                <a:solidFill>
                  <a:srgbClr val="787481"/>
                </a:solidFill>
                <a:cs typeface="+mn-ea"/>
                <a:sym typeface="+mn-lt"/>
              </a:rPr>
              <a:t>p</a:t>
            </a:r>
            <a:r>
              <a:rPr lang="zh-CN" altLang="en-US" sz="2400" dirty="0">
                <a:solidFill>
                  <a:srgbClr val="787481"/>
                </a:solidFill>
                <a:cs typeface="+mn-ea"/>
                <a:sym typeface="+mn-lt"/>
              </a:rPr>
              <a:t>。我们将所有此类字面量的集合称为当前断言的字面量。在检查整体背景理论</a:t>
            </a:r>
            <a:r>
              <a:rPr lang="en-US" altLang="zh-CN" sz="2400" dirty="0">
                <a:solidFill>
                  <a:srgbClr val="787481"/>
                </a:solidFill>
                <a:cs typeface="+mn-ea"/>
                <a:sym typeface="+mn-lt"/>
              </a:rPr>
              <a:t>T</a:t>
            </a:r>
            <a:r>
              <a:rPr lang="zh-CN" altLang="en-US" sz="2400" dirty="0">
                <a:solidFill>
                  <a:srgbClr val="787481"/>
                </a:solidFill>
                <a:cs typeface="+mn-ea"/>
                <a:sym typeface="+mn-lt"/>
              </a:rPr>
              <a:t>中当前断言的文字集</a:t>
            </a:r>
            <a:r>
              <a:rPr lang="en-US" altLang="zh-CN" sz="2400" dirty="0">
                <a:solidFill>
                  <a:srgbClr val="787481"/>
                </a:solidFill>
                <a:cs typeface="+mn-ea"/>
                <a:sym typeface="+mn-lt"/>
              </a:rPr>
              <a:t>L</a:t>
            </a:r>
            <a:r>
              <a:rPr lang="zh-CN" altLang="en-US" sz="2400" dirty="0">
                <a:solidFill>
                  <a:srgbClr val="787481"/>
                </a:solidFill>
                <a:cs typeface="+mn-ea"/>
                <a:sym typeface="+mn-lt"/>
              </a:rPr>
              <a:t>的一致性时，我们区分了两个级别的努力：标准和完整，这取决于</a:t>
            </a:r>
            <a:r>
              <a:rPr lang="en-US" altLang="zh-CN" sz="2400" dirty="0">
                <a:solidFill>
                  <a:srgbClr val="787481"/>
                </a:solidFill>
                <a:cs typeface="+mn-ea"/>
                <a:sym typeface="+mn-lt"/>
              </a:rPr>
              <a:t>SAT</a:t>
            </a:r>
            <a:r>
              <a:rPr lang="zh-CN" altLang="en-US" sz="2400" dirty="0">
                <a:solidFill>
                  <a:srgbClr val="787481"/>
                </a:solidFill>
                <a:cs typeface="+mn-ea"/>
                <a:sym typeface="+mn-lt"/>
              </a:rPr>
              <a:t>求解器分别具有布尔抽象的部分或完整模型。在标准努力下，理论求解器可以选择性地执行一些轻量级的一致性检查。理论求解器必须全力以赴，要么产生一个引理（遵循按需分裂方法），要么确定</a:t>
            </a:r>
            <a:r>
              <a:rPr lang="en-US" altLang="zh-CN" sz="2400" dirty="0">
                <a:solidFill>
                  <a:srgbClr val="787481"/>
                </a:solidFill>
                <a:cs typeface="+mn-ea"/>
                <a:sym typeface="+mn-lt"/>
              </a:rPr>
              <a:t>L</a:t>
            </a:r>
            <a:r>
              <a:rPr lang="zh-CN" altLang="en-US" sz="2400" dirty="0">
                <a:solidFill>
                  <a:srgbClr val="787481"/>
                </a:solidFill>
                <a:cs typeface="+mn-ea"/>
                <a:sym typeface="+mn-lt"/>
              </a:rPr>
              <a:t>是否可满足，在后一种情况下，产生一个冲突子句，一个在理论</a:t>
            </a:r>
            <a:r>
              <a:rPr lang="en-US" altLang="zh-CN" sz="2400" dirty="0">
                <a:solidFill>
                  <a:srgbClr val="787481"/>
                </a:solidFill>
                <a:cs typeface="+mn-ea"/>
                <a:sym typeface="+mn-lt"/>
              </a:rPr>
              <a:t>T</a:t>
            </a:r>
            <a:r>
              <a:rPr lang="zh-CN" altLang="en-US" sz="2400" dirty="0">
                <a:solidFill>
                  <a:srgbClr val="787481"/>
                </a:solidFill>
                <a:cs typeface="+mn-ea"/>
                <a:sym typeface="+mn-lt"/>
              </a:rPr>
              <a:t>中有效但与</a:t>
            </a:r>
            <a:r>
              <a:rPr lang="en-US" altLang="zh-CN" sz="2400" dirty="0">
                <a:solidFill>
                  <a:srgbClr val="787481"/>
                </a:solidFill>
                <a:cs typeface="+mn-ea"/>
                <a:sym typeface="+mn-lt"/>
              </a:rPr>
              <a:t>L</a:t>
            </a:r>
            <a:r>
              <a:rPr lang="zh-CN" altLang="en-US" sz="2400" dirty="0">
                <a:solidFill>
                  <a:srgbClr val="787481"/>
                </a:solidFill>
                <a:cs typeface="+mn-ea"/>
                <a:sym typeface="+mn-lt"/>
              </a:rPr>
              <a:t>不一致的子句。</a:t>
            </a:r>
          </a:p>
        </p:txBody>
      </p:sp>
    </p:spTree>
    <p:extLst>
      <p:ext uri="{BB962C8B-B14F-4D97-AF65-F5344CB8AC3E}">
        <p14:creationId xmlns:p14="http://schemas.microsoft.com/office/powerpoint/2010/main" val="325350087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82269-7594-E2C5-3B35-57D25D637AAD}"/>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30280EE3-ACBF-D482-AEC1-77607AADD6B9}"/>
              </a:ext>
            </a:extLst>
          </p:cNvPr>
          <p:cNvGrpSpPr/>
          <p:nvPr/>
        </p:nvGrpSpPr>
        <p:grpSpPr>
          <a:xfrm>
            <a:off x="389999" y="706364"/>
            <a:ext cx="6789734" cy="740229"/>
            <a:chOff x="314525" y="638630"/>
            <a:chExt cx="5785023" cy="740229"/>
          </a:xfrm>
        </p:grpSpPr>
        <p:sp>
          <p:nvSpPr>
            <p:cNvPr id="3" name="矩形 2">
              <a:extLst>
                <a:ext uri="{FF2B5EF4-FFF2-40B4-BE49-F238E27FC236}">
                  <a16:creationId xmlns:a16="http://schemas.microsoft.com/office/drawing/2014/main" id="{9CC34CFA-9AC0-6B8C-6907-A7A7294EDA2F}"/>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D39C5978-1385-FA8B-6DD3-9BD5330BC00D}"/>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Rewriter</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A556CE1F-1788-46BB-EFE0-467179999410}"/>
              </a:ext>
            </a:extLst>
          </p:cNvPr>
          <p:cNvSpPr txBox="1"/>
          <p:nvPr/>
        </p:nvSpPr>
        <p:spPr>
          <a:xfrm>
            <a:off x="909923" y="1774078"/>
            <a:ext cx="10706343" cy="4524315"/>
          </a:xfrm>
          <a:prstGeom prst="rect">
            <a:avLst/>
          </a:prstGeom>
          <a:noFill/>
        </p:spPr>
        <p:txBody>
          <a:bodyPr wrap="square" rtlCol="0">
            <a:spAutoFit/>
          </a:bodyPr>
          <a:lstStyle/>
          <a:p>
            <a:pPr algn="just"/>
            <a:r>
              <a:rPr lang="zh-CN" altLang="en-US" sz="2400" dirty="0">
                <a:solidFill>
                  <a:srgbClr val="787481"/>
                </a:solidFill>
                <a:cs typeface="+mn-ea"/>
              </a:rPr>
              <a:t>重写器模块负责通过一组重写规则将术语转换为语义上等效的范式。与预处理相反，重写是在求解过程中完成的。事实上，</a:t>
            </a:r>
            <a:r>
              <a:rPr lang="en-US" altLang="zh-CN" sz="2400" dirty="0">
                <a:solidFill>
                  <a:srgbClr val="787481"/>
                </a:solidFill>
                <a:cs typeface="+mn-ea"/>
              </a:rPr>
              <a:t>cvc5</a:t>
            </a:r>
            <a:r>
              <a:rPr lang="zh-CN" altLang="en-US" sz="2400" dirty="0">
                <a:solidFill>
                  <a:srgbClr val="787481"/>
                </a:solidFill>
                <a:cs typeface="+mn-ea"/>
              </a:rPr>
              <a:t>的所有主要组件都调用重写器来确保它们使用的术语是规范化的，从而简化了它们的实现。重写规则在本地应用，即独立于当前断言的文字，分为必需和可选规则，后者可以由用户启用或禁用。重写的例子包括简化，如</a:t>
            </a:r>
            <a:r>
              <a:rPr lang="en-US" altLang="zh-CN" sz="2400" dirty="0">
                <a:solidFill>
                  <a:srgbClr val="787481"/>
                </a:solidFill>
                <a:cs typeface="+mn-ea"/>
              </a:rPr>
              <a:t>x+0-&gt;x</a:t>
            </a:r>
            <a:r>
              <a:rPr lang="zh-CN" altLang="en-US" sz="2400" dirty="0">
                <a:solidFill>
                  <a:srgbClr val="787481"/>
                </a:solidFill>
                <a:cs typeface="+mn-ea"/>
              </a:rPr>
              <a:t>，对关联和交换运算符的操作数进行排序的归一化，以及运算符消除，如</a:t>
            </a:r>
            <a:r>
              <a:rPr lang="en-US" altLang="zh-CN" sz="2400" dirty="0" err="1">
                <a:solidFill>
                  <a:srgbClr val="787481"/>
                </a:solidFill>
                <a:cs typeface="+mn-ea"/>
              </a:rPr>
              <a:t>x≤y</a:t>
            </a:r>
            <a:r>
              <a:rPr lang="en-US" altLang="zh-CN" sz="2400" dirty="0">
                <a:solidFill>
                  <a:srgbClr val="787481"/>
                </a:solidFill>
                <a:cs typeface="+mn-ea"/>
              </a:rPr>
              <a:t>-&gt;y+1&gt;x</a:t>
            </a:r>
            <a:r>
              <a:rPr lang="zh-CN" altLang="en-US" sz="2400" dirty="0">
                <a:solidFill>
                  <a:srgbClr val="787481"/>
                </a:solidFill>
                <a:cs typeface="+mn-ea"/>
              </a:rPr>
              <a:t>（当</a:t>
            </a:r>
            <a:r>
              <a:rPr lang="en-US" altLang="zh-CN" sz="2400" dirty="0">
                <a:solidFill>
                  <a:srgbClr val="787481"/>
                </a:solidFill>
                <a:cs typeface="+mn-ea"/>
              </a:rPr>
              <a:t>x</a:t>
            </a:r>
            <a:r>
              <a:rPr lang="zh-CN" altLang="en-US" sz="2400" dirty="0">
                <a:solidFill>
                  <a:srgbClr val="787481"/>
                </a:solidFill>
                <a:cs typeface="+mn-ea"/>
              </a:rPr>
              <a:t>和</a:t>
            </a:r>
            <a:r>
              <a:rPr lang="en-US" altLang="zh-CN" sz="2400" dirty="0">
                <a:solidFill>
                  <a:srgbClr val="787481"/>
                </a:solidFill>
                <a:cs typeface="+mn-ea"/>
              </a:rPr>
              <a:t>y</a:t>
            </a:r>
            <a:r>
              <a:rPr lang="zh-CN" altLang="en-US" sz="2400" dirty="0">
                <a:solidFill>
                  <a:srgbClr val="787481"/>
                </a:solidFill>
                <a:cs typeface="+mn-ea"/>
              </a:rPr>
              <a:t>具有整数排序时）。在某些情况下，例如枚举</a:t>
            </a:r>
            <a:r>
              <a:rPr lang="en-US" altLang="zh-CN" sz="2400" dirty="0" err="1">
                <a:solidFill>
                  <a:srgbClr val="787481"/>
                </a:solidFill>
                <a:cs typeface="+mn-ea"/>
              </a:rPr>
              <a:t>SyGuS</a:t>
            </a:r>
            <a:r>
              <a:rPr lang="zh-CN" altLang="en-US" sz="2400" dirty="0">
                <a:solidFill>
                  <a:srgbClr val="787481"/>
                </a:solidFill>
                <a:cs typeface="+mn-ea"/>
              </a:rPr>
              <a:t>方法，激进的重写规则可能会对</a:t>
            </a:r>
            <a:r>
              <a:rPr lang="en-US" altLang="zh-CN" sz="2400" dirty="0">
                <a:solidFill>
                  <a:srgbClr val="787481"/>
                </a:solidFill>
                <a:cs typeface="+mn-ea"/>
              </a:rPr>
              <a:t>SMT</a:t>
            </a:r>
            <a:r>
              <a:rPr lang="zh-CN" altLang="en-US" sz="2400" dirty="0">
                <a:solidFill>
                  <a:srgbClr val="787481"/>
                </a:solidFill>
                <a:cs typeface="+mn-ea"/>
              </a:rPr>
              <a:t>求解产生不利影响，但也可能是有益的。这些规则在扩展重写器中实现，该重写器在需要时启用。</a:t>
            </a:r>
          </a:p>
          <a:p>
            <a:br>
              <a:rPr lang="zh-CN" altLang="en-US" sz="3600" dirty="0"/>
            </a:br>
            <a:endParaRPr lang="zh-CN" altLang="en-US" sz="3600" dirty="0"/>
          </a:p>
        </p:txBody>
      </p:sp>
    </p:spTree>
    <p:extLst>
      <p:ext uri="{BB962C8B-B14F-4D97-AF65-F5344CB8AC3E}">
        <p14:creationId xmlns:p14="http://schemas.microsoft.com/office/powerpoint/2010/main" val="297908138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43">
            <a:extLst>
              <a:ext uri="{FF2B5EF4-FFF2-40B4-BE49-F238E27FC236}">
                <a16:creationId xmlns:a16="http://schemas.microsoft.com/office/drawing/2014/main" id="{879677B4-7837-EE44-DA15-F5B2C5BD4853}"/>
              </a:ext>
            </a:extLst>
          </p:cNvPr>
          <p:cNvGrpSpPr/>
          <p:nvPr/>
        </p:nvGrpSpPr>
        <p:grpSpPr>
          <a:xfrm>
            <a:off x="681590" y="1205979"/>
            <a:ext cx="10828816" cy="3602688"/>
            <a:chOff x="3181135" y="2337869"/>
            <a:chExt cx="2889411" cy="1290934"/>
          </a:xfrm>
        </p:grpSpPr>
        <p:sp>
          <p:nvSpPr>
            <p:cNvPr id="14" name="矩形 17">
              <a:extLst>
                <a:ext uri="{FF2B5EF4-FFF2-40B4-BE49-F238E27FC236}">
                  <a16:creationId xmlns:a16="http://schemas.microsoft.com/office/drawing/2014/main" id="{8C40022E-FA3D-C4C4-4315-8A801DF68BFC}"/>
                </a:ext>
              </a:extLst>
            </p:cNvPr>
            <p:cNvSpPr/>
            <p:nvPr/>
          </p:nvSpPr>
          <p:spPr>
            <a:xfrm>
              <a:off x="3181135" y="2337869"/>
              <a:ext cx="2889411" cy="1290934"/>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文本框 38">
              <a:extLst>
                <a:ext uri="{FF2B5EF4-FFF2-40B4-BE49-F238E27FC236}">
                  <a16:creationId xmlns:a16="http://schemas.microsoft.com/office/drawing/2014/main" id="{E741C89F-36F0-A1B5-CD28-DBC28CBA1E53}"/>
                </a:ext>
              </a:extLst>
            </p:cNvPr>
            <p:cNvSpPr txBox="1"/>
            <p:nvPr/>
          </p:nvSpPr>
          <p:spPr>
            <a:xfrm>
              <a:off x="3325824" y="2449745"/>
              <a:ext cx="2600034" cy="934819"/>
            </a:xfrm>
            <a:prstGeom prst="rect">
              <a:avLst/>
            </a:prstGeom>
            <a:noFill/>
          </p:spPr>
          <p:txBody>
            <a:bodyPr wrap="square" rtlCol="0">
              <a:spAutoFit/>
            </a:bodyPr>
            <a:lstStyle/>
            <a:p>
              <a:pPr algn="ctr">
                <a:lnSpc>
                  <a:spcPct val="150000"/>
                </a:lnSpc>
              </a:pPr>
              <a:r>
                <a:rPr lang="zh-CN" altLang="en-US" sz="2800" dirty="0">
                  <a:solidFill>
                    <a:schemeClr val="bg1"/>
                  </a:solidFill>
                  <a:cs typeface="+mn-ea"/>
                  <a:sym typeface="+mn-lt"/>
                </a:rPr>
                <a:t>为了帮助自动改进重写器，我们开发了一个工作流程，使用</a:t>
              </a:r>
              <a:r>
                <a:rPr lang="en-US" altLang="zh-CN" sz="2800" dirty="0" err="1">
                  <a:solidFill>
                    <a:schemeClr val="bg1"/>
                  </a:solidFill>
                  <a:cs typeface="+mn-ea"/>
                  <a:sym typeface="+mn-lt"/>
                </a:rPr>
                <a:t>SyGuS</a:t>
              </a:r>
              <a:r>
                <a:rPr lang="zh-CN" altLang="en-US" sz="2800" dirty="0">
                  <a:solidFill>
                    <a:schemeClr val="bg1"/>
                  </a:solidFill>
                  <a:cs typeface="+mn-ea"/>
                  <a:sym typeface="+mn-lt"/>
                </a:rPr>
                <a:t>求解器检测和枚举新的重写规则候选者。它的工作原理是检测和建议关键对，即当前规则未重写为同一术语的等价术语对。</a:t>
              </a:r>
            </a:p>
          </p:txBody>
        </p:sp>
      </p:gr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2238E-7A71-5AE2-FDD1-A085C90955EC}"/>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7284F944-F36D-70B9-4E3B-82CAE78D5AD2}"/>
              </a:ext>
            </a:extLst>
          </p:cNvPr>
          <p:cNvGrpSpPr/>
          <p:nvPr/>
        </p:nvGrpSpPr>
        <p:grpSpPr>
          <a:xfrm>
            <a:off x="389999" y="706364"/>
            <a:ext cx="6789734" cy="740229"/>
            <a:chOff x="314525" y="638630"/>
            <a:chExt cx="5785023" cy="740229"/>
          </a:xfrm>
        </p:grpSpPr>
        <p:sp>
          <p:nvSpPr>
            <p:cNvPr id="3" name="矩形 2">
              <a:extLst>
                <a:ext uri="{FF2B5EF4-FFF2-40B4-BE49-F238E27FC236}">
                  <a16:creationId xmlns:a16="http://schemas.microsoft.com/office/drawing/2014/main" id="{CA7EED3F-6820-0BD5-509D-EC873FE57BD1}"/>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3E2F3903-F4DA-88E6-A648-5BF0435C267A}"/>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Theory Engine</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52DA3A4F-DEEE-1741-7A76-615A84133A00}"/>
              </a:ext>
            </a:extLst>
          </p:cNvPr>
          <p:cNvSpPr txBox="1"/>
          <p:nvPr/>
        </p:nvSpPr>
        <p:spPr>
          <a:xfrm>
            <a:off x="942196" y="1720840"/>
            <a:ext cx="10706343" cy="3416320"/>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400" dirty="0">
                <a:solidFill>
                  <a:srgbClr val="787481"/>
                </a:solidFill>
                <a:cs typeface="+mn-ea"/>
              </a:rPr>
              <a:t>理论引擎（</a:t>
            </a:r>
            <a:r>
              <a:rPr lang="en-US" altLang="zh-CN" sz="2400" dirty="0">
                <a:solidFill>
                  <a:srgbClr val="787481"/>
                </a:solidFill>
                <a:cs typeface="+mn-ea"/>
              </a:rPr>
              <a:t>Theory Engine</a:t>
            </a:r>
            <a:r>
              <a:rPr lang="zh-CN" altLang="en-US" sz="2400" dirty="0">
                <a:solidFill>
                  <a:srgbClr val="787481"/>
                </a:solidFill>
                <a:cs typeface="+mn-ea"/>
              </a:rPr>
              <a:t>）是检查命题引擎所断言的理论字面量的理论一致性的主要入口点。它将这些字面值中的每一个分派给适当的理论求解器，并进一步负责将理论求解器生成的任何传播的字面值或引理分派回命题引擎。</a:t>
            </a:r>
          </a:p>
          <a:p>
            <a:pPr marL="342900" indent="-342900" algn="just">
              <a:buFont typeface="Arial" panose="020B0604020202020204" pitchFamily="34" charset="0"/>
              <a:buChar char="•"/>
            </a:pPr>
            <a:r>
              <a:rPr lang="zh-CN" altLang="en-US" sz="2400" dirty="0">
                <a:solidFill>
                  <a:srgbClr val="787481"/>
                </a:solidFill>
                <a:cs typeface="+mn-ea"/>
              </a:rPr>
              <a:t>当启用多个理论求解器时，组合引擎子模块负责在它们之间进行协调。与</a:t>
            </a:r>
            <a:r>
              <a:rPr lang="en-US" altLang="zh-CN" sz="2400" dirty="0">
                <a:solidFill>
                  <a:srgbClr val="787481"/>
                </a:solidFill>
                <a:cs typeface="+mn-ea"/>
              </a:rPr>
              <a:t>CVC4</a:t>
            </a:r>
            <a:r>
              <a:rPr lang="zh-CN" altLang="en-US" sz="2400" dirty="0">
                <a:solidFill>
                  <a:srgbClr val="787481"/>
                </a:solidFill>
                <a:cs typeface="+mn-ea"/>
              </a:rPr>
              <a:t>一样，</a:t>
            </a:r>
            <a:r>
              <a:rPr lang="en-US" altLang="zh-CN" sz="2400" dirty="0">
                <a:solidFill>
                  <a:srgbClr val="787481"/>
                </a:solidFill>
                <a:cs typeface="+mn-ea"/>
              </a:rPr>
              <a:t>cvc5</a:t>
            </a:r>
            <a:r>
              <a:rPr lang="zh-CN" altLang="en-US" sz="2400" dirty="0">
                <a:solidFill>
                  <a:srgbClr val="787481"/>
                </a:solidFill>
                <a:cs typeface="+mn-ea"/>
              </a:rPr>
              <a:t>使用礼貌理论组合机制。这包括在共享项（出现在多个理论求解器的文字中的项）之间传播或执行等式和不等式的案例分割。</a:t>
            </a:r>
          </a:p>
          <a:p>
            <a:br>
              <a:rPr lang="zh-CN" altLang="en-US" sz="3600" dirty="0"/>
            </a:br>
            <a:endParaRPr lang="zh-CN" altLang="en-US" sz="3600" dirty="0"/>
          </a:p>
        </p:txBody>
      </p:sp>
    </p:spTree>
    <p:extLst>
      <p:ext uri="{BB962C8B-B14F-4D97-AF65-F5344CB8AC3E}">
        <p14:creationId xmlns:p14="http://schemas.microsoft.com/office/powerpoint/2010/main" val="180343306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525" y="444749"/>
            <a:ext cx="11562948" cy="5983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5" name="组合 34"/>
          <p:cNvGrpSpPr/>
          <p:nvPr/>
        </p:nvGrpSpPr>
        <p:grpSpPr>
          <a:xfrm>
            <a:off x="4662789" y="444747"/>
            <a:ext cx="2866420" cy="1996896"/>
            <a:chOff x="4662789" y="444747"/>
            <a:chExt cx="2866420" cy="1996896"/>
          </a:xfrm>
        </p:grpSpPr>
        <p:sp>
          <p:nvSpPr>
            <p:cNvPr id="4" name="五边形 3"/>
            <p:cNvSpPr/>
            <p:nvPr/>
          </p:nvSpPr>
          <p:spPr>
            <a:xfrm rot="5400000">
              <a:off x="5097551" y="9985"/>
              <a:ext cx="1996896" cy="2866420"/>
            </a:xfrm>
            <a:prstGeom prst="homePlate">
              <a:avLst>
                <a:gd name="adj" fmla="val 26130"/>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918952" y="444748"/>
              <a:ext cx="2354094" cy="1585050"/>
              <a:chOff x="4918952" y="620571"/>
              <a:chExt cx="2354094" cy="1585050"/>
            </a:xfrm>
          </p:grpSpPr>
          <p:sp>
            <p:nvSpPr>
              <p:cNvPr id="5" name="文本框 4"/>
              <p:cNvSpPr txBox="1"/>
              <p:nvPr/>
            </p:nvSpPr>
            <p:spPr>
              <a:xfrm>
                <a:off x="4918953" y="620571"/>
                <a:ext cx="2354092" cy="1323439"/>
              </a:xfrm>
              <a:prstGeom prst="rect">
                <a:avLst/>
              </a:prstGeom>
              <a:noFill/>
            </p:spPr>
            <p:txBody>
              <a:bodyPr wrap="square" rtlCol="0">
                <a:spAutoFit/>
              </a:bodyPr>
              <a:lstStyle/>
              <a:p>
                <a:pPr algn="ctr"/>
                <a:r>
                  <a:rPr lang="zh-CN" altLang="en-US" sz="8000" b="1" dirty="0">
                    <a:solidFill>
                      <a:schemeClr val="bg1"/>
                    </a:solidFill>
                    <a:cs typeface="+mn-ea"/>
                    <a:sym typeface="+mn-lt"/>
                  </a:rPr>
                  <a:t>目录</a:t>
                </a:r>
              </a:p>
            </p:txBody>
          </p:sp>
          <p:sp>
            <p:nvSpPr>
              <p:cNvPr id="6" name="文本框 5"/>
              <p:cNvSpPr txBox="1"/>
              <p:nvPr/>
            </p:nvSpPr>
            <p:spPr>
              <a:xfrm>
                <a:off x="4918952" y="1682401"/>
                <a:ext cx="2354094" cy="523220"/>
              </a:xfrm>
              <a:prstGeom prst="rect">
                <a:avLst/>
              </a:prstGeom>
              <a:noFill/>
            </p:spPr>
            <p:txBody>
              <a:bodyPr wrap="square" rtlCol="0">
                <a:spAutoFit/>
              </a:bodyPr>
              <a:lstStyle/>
              <a:p>
                <a:pPr algn="ctr"/>
                <a:r>
                  <a:rPr lang="en-US" altLang="zh-CN" sz="2800" b="1" i="1" u="sng" dirty="0">
                    <a:solidFill>
                      <a:schemeClr val="bg1"/>
                    </a:solidFill>
                    <a:cs typeface="+mn-ea"/>
                    <a:sym typeface="+mn-lt"/>
                  </a:rPr>
                  <a:t>CONTENTS</a:t>
                </a:r>
                <a:endParaRPr lang="zh-CN" altLang="en-US" sz="2800" b="1" i="1" u="sng" dirty="0">
                  <a:solidFill>
                    <a:schemeClr val="bg1"/>
                  </a:solidFill>
                  <a:cs typeface="+mn-ea"/>
                  <a:sym typeface="+mn-lt"/>
                </a:endParaRPr>
              </a:p>
            </p:txBody>
          </p:sp>
        </p:grpSp>
      </p:grpSp>
      <p:grpSp>
        <p:nvGrpSpPr>
          <p:cNvPr id="15" name="组合 14"/>
          <p:cNvGrpSpPr/>
          <p:nvPr/>
        </p:nvGrpSpPr>
        <p:grpSpPr>
          <a:xfrm>
            <a:off x="931068" y="2592131"/>
            <a:ext cx="4484655" cy="844147"/>
            <a:chOff x="1000124" y="2592131"/>
            <a:chExt cx="4484655" cy="844147"/>
          </a:xfrm>
        </p:grpSpPr>
        <p:grpSp>
          <p:nvGrpSpPr>
            <p:cNvPr id="11" name="组合 10"/>
            <p:cNvGrpSpPr/>
            <p:nvPr/>
          </p:nvGrpSpPr>
          <p:grpSpPr>
            <a:xfrm>
              <a:off x="1000124" y="2736964"/>
              <a:ext cx="988980" cy="699314"/>
              <a:chOff x="1752599" y="2928565"/>
              <a:chExt cx="988980" cy="699314"/>
            </a:xfrm>
          </p:grpSpPr>
          <p:sp>
            <p:nvSpPr>
              <p:cNvPr id="8" name="圆角矩形 7"/>
              <p:cNvSpPr/>
              <p:nvPr/>
            </p:nvSpPr>
            <p:spPr>
              <a:xfrm rot="2700000">
                <a:off x="1897432" y="2928565"/>
                <a:ext cx="699314" cy="699314"/>
              </a:xfrm>
              <a:prstGeom prst="round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 name="文本框 8"/>
              <p:cNvSpPr txBox="1"/>
              <p:nvPr/>
            </p:nvSpPr>
            <p:spPr>
              <a:xfrm>
                <a:off x="1752599" y="2985834"/>
                <a:ext cx="988980" cy="584775"/>
              </a:xfrm>
              <a:prstGeom prst="rect">
                <a:avLst/>
              </a:prstGeom>
              <a:noFill/>
            </p:spPr>
            <p:txBody>
              <a:bodyPr wrap="square" rtlCol="0">
                <a:spAutoFit/>
              </a:bodyPr>
              <a:lstStyle/>
              <a:p>
                <a:pPr algn="ctr"/>
                <a:r>
                  <a:rPr lang="en-US" altLang="zh-CN" sz="3200" dirty="0">
                    <a:solidFill>
                      <a:schemeClr val="bg1"/>
                    </a:solidFill>
                    <a:cs typeface="+mn-ea"/>
                    <a:sym typeface="+mn-lt"/>
                  </a:rPr>
                  <a:t>01</a:t>
                </a:r>
                <a:endParaRPr lang="zh-CN" altLang="en-US" sz="3200" dirty="0">
                  <a:solidFill>
                    <a:schemeClr val="bg1"/>
                  </a:solidFill>
                  <a:cs typeface="+mn-ea"/>
                  <a:sym typeface="+mn-lt"/>
                </a:endParaRPr>
              </a:p>
            </p:txBody>
          </p:sp>
        </p:grpSp>
        <p:sp>
          <p:nvSpPr>
            <p:cNvPr id="12" name="文本框 11"/>
            <p:cNvSpPr txBox="1"/>
            <p:nvPr/>
          </p:nvSpPr>
          <p:spPr>
            <a:xfrm>
              <a:off x="1989104" y="2592131"/>
              <a:ext cx="3495675" cy="646331"/>
            </a:xfrm>
            <a:prstGeom prst="rect">
              <a:avLst/>
            </a:prstGeom>
            <a:noFill/>
          </p:spPr>
          <p:txBody>
            <a:bodyPr wrap="square" rtlCol="0">
              <a:spAutoFit/>
            </a:bodyPr>
            <a:lstStyle/>
            <a:p>
              <a:r>
                <a:rPr lang="zh-CN" altLang="en-US" sz="3600" dirty="0">
                  <a:solidFill>
                    <a:srgbClr val="7C8B71"/>
                  </a:solidFill>
                  <a:cs typeface="+mn-ea"/>
                  <a:sym typeface="+mn-lt"/>
                </a:rPr>
                <a:t>背景介绍</a:t>
              </a:r>
            </a:p>
          </p:txBody>
        </p:sp>
      </p:grpSp>
      <p:grpSp>
        <p:nvGrpSpPr>
          <p:cNvPr id="16" name="组合 15"/>
          <p:cNvGrpSpPr/>
          <p:nvPr/>
        </p:nvGrpSpPr>
        <p:grpSpPr>
          <a:xfrm>
            <a:off x="6669882" y="2592131"/>
            <a:ext cx="4484655" cy="844147"/>
            <a:chOff x="1000124" y="2592131"/>
            <a:chExt cx="4484655" cy="844147"/>
          </a:xfrm>
        </p:grpSpPr>
        <p:grpSp>
          <p:nvGrpSpPr>
            <p:cNvPr id="17" name="组合 16"/>
            <p:cNvGrpSpPr/>
            <p:nvPr/>
          </p:nvGrpSpPr>
          <p:grpSpPr>
            <a:xfrm>
              <a:off x="1000124" y="2736964"/>
              <a:ext cx="988980" cy="699314"/>
              <a:chOff x="1752599" y="2928565"/>
              <a:chExt cx="988980" cy="699314"/>
            </a:xfrm>
          </p:grpSpPr>
          <p:sp>
            <p:nvSpPr>
              <p:cNvPr id="20" name="圆角矩形 19"/>
              <p:cNvSpPr/>
              <p:nvPr/>
            </p:nvSpPr>
            <p:spPr>
              <a:xfrm rot="2700000">
                <a:off x="1897432" y="2928565"/>
                <a:ext cx="699314" cy="699314"/>
              </a:xfrm>
              <a:prstGeom prst="roundRect">
                <a:avLst/>
              </a:prstGeom>
              <a:solidFill>
                <a:srgbClr val="9EA9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文本框 20"/>
              <p:cNvSpPr txBox="1"/>
              <p:nvPr/>
            </p:nvSpPr>
            <p:spPr>
              <a:xfrm>
                <a:off x="1752599" y="2985834"/>
                <a:ext cx="988980" cy="584775"/>
              </a:xfrm>
              <a:prstGeom prst="rect">
                <a:avLst/>
              </a:prstGeom>
              <a:noFill/>
            </p:spPr>
            <p:txBody>
              <a:bodyPr wrap="square" rtlCol="0">
                <a:spAutoFit/>
              </a:bodyPr>
              <a:lstStyle/>
              <a:p>
                <a:pPr algn="ctr"/>
                <a:r>
                  <a:rPr lang="en-US" altLang="zh-CN" sz="3200" dirty="0">
                    <a:solidFill>
                      <a:schemeClr val="bg1"/>
                    </a:solidFill>
                    <a:cs typeface="+mn-ea"/>
                    <a:sym typeface="+mn-lt"/>
                  </a:rPr>
                  <a:t>02</a:t>
                </a:r>
                <a:endParaRPr lang="zh-CN" altLang="en-US" sz="3200" dirty="0">
                  <a:solidFill>
                    <a:schemeClr val="bg1"/>
                  </a:solidFill>
                  <a:cs typeface="+mn-ea"/>
                  <a:sym typeface="+mn-lt"/>
                </a:endParaRPr>
              </a:p>
            </p:txBody>
          </p:sp>
        </p:grpSp>
        <p:sp>
          <p:nvSpPr>
            <p:cNvPr id="18" name="文本框 17"/>
            <p:cNvSpPr txBox="1"/>
            <p:nvPr/>
          </p:nvSpPr>
          <p:spPr>
            <a:xfrm>
              <a:off x="1989104" y="2592131"/>
              <a:ext cx="3495675" cy="646331"/>
            </a:xfrm>
            <a:prstGeom prst="rect">
              <a:avLst/>
            </a:prstGeom>
            <a:noFill/>
          </p:spPr>
          <p:txBody>
            <a:bodyPr wrap="square" rtlCol="0">
              <a:spAutoFit/>
            </a:bodyPr>
            <a:lstStyle/>
            <a:p>
              <a:r>
                <a:rPr lang="zh-CN" altLang="en-US" sz="3600" dirty="0">
                  <a:solidFill>
                    <a:srgbClr val="9EA9BA"/>
                  </a:solidFill>
                  <a:cs typeface="+mn-ea"/>
                  <a:sym typeface="+mn-lt"/>
                </a:rPr>
                <a:t>原理介绍</a:t>
              </a:r>
            </a:p>
          </p:txBody>
        </p:sp>
      </p:grpSp>
      <p:grpSp>
        <p:nvGrpSpPr>
          <p:cNvPr id="22" name="组合 21"/>
          <p:cNvGrpSpPr/>
          <p:nvPr/>
        </p:nvGrpSpPr>
        <p:grpSpPr>
          <a:xfrm>
            <a:off x="3900046" y="4433303"/>
            <a:ext cx="4484655" cy="844147"/>
            <a:chOff x="1000124" y="2592131"/>
            <a:chExt cx="4484655" cy="844147"/>
          </a:xfrm>
        </p:grpSpPr>
        <p:grpSp>
          <p:nvGrpSpPr>
            <p:cNvPr id="23" name="组合 22"/>
            <p:cNvGrpSpPr/>
            <p:nvPr/>
          </p:nvGrpSpPr>
          <p:grpSpPr>
            <a:xfrm>
              <a:off x="1000124" y="2736964"/>
              <a:ext cx="988980" cy="699314"/>
              <a:chOff x="1752599" y="2928565"/>
              <a:chExt cx="988980" cy="699314"/>
            </a:xfrm>
          </p:grpSpPr>
          <p:sp>
            <p:nvSpPr>
              <p:cNvPr id="26" name="圆角矩形 25"/>
              <p:cNvSpPr/>
              <p:nvPr/>
            </p:nvSpPr>
            <p:spPr>
              <a:xfrm rot="2700000">
                <a:off x="1897432" y="2928565"/>
                <a:ext cx="699314" cy="699314"/>
              </a:xfrm>
              <a:prstGeom prst="roundRect">
                <a:avLst/>
              </a:prstGeom>
              <a:solidFill>
                <a:srgbClr val="A299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文本框 26"/>
              <p:cNvSpPr txBox="1"/>
              <p:nvPr/>
            </p:nvSpPr>
            <p:spPr>
              <a:xfrm>
                <a:off x="1752599" y="2985834"/>
                <a:ext cx="988980" cy="584775"/>
              </a:xfrm>
              <a:prstGeom prst="rect">
                <a:avLst/>
              </a:prstGeom>
              <a:noFill/>
            </p:spPr>
            <p:txBody>
              <a:bodyPr wrap="square" rtlCol="0">
                <a:spAutoFit/>
              </a:bodyPr>
              <a:lstStyle/>
              <a:p>
                <a:pPr algn="ctr"/>
                <a:r>
                  <a:rPr lang="en-US" altLang="zh-CN" sz="3200" dirty="0">
                    <a:solidFill>
                      <a:schemeClr val="bg1"/>
                    </a:solidFill>
                    <a:cs typeface="+mn-ea"/>
                    <a:sym typeface="+mn-lt"/>
                  </a:rPr>
                  <a:t>03</a:t>
                </a:r>
                <a:endParaRPr lang="zh-CN" altLang="en-US" sz="3200" dirty="0">
                  <a:solidFill>
                    <a:schemeClr val="bg1"/>
                  </a:solidFill>
                  <a:cs typeface="+mn-ea"/>
                  <a:sym typeface="+mn-lt"/>
                </a:endParaRPr>
              </a:p>
            </p:txBody>
          </p:sp>
        </p:grpSp>
        <p:sp>
          <p:nvSpPr>
            <p:cNvPr id="24" name="文本框 23"/>
            <p:cNvSpPr txBox="1"/>
            <p:nvPr/>
          </p:nvSpPr>
          <p:spPr>
            <a:xfrm>
              <a:off x="1989104" y="2592131"/>
              <a:ext cx="3495675" cy="646331"/>
            </a:xfrm>
            <a:prstGeom prst="rect">
              <a:avLst/>
            </a:prstGeom>
            <a:noFill/>
          </p:spPr>
          <p:txBody>
            <a:bodyPr wrap="square" rtlCol="0">
              <a:spAutoFit/>
            </a:bodyPr>
            <a:lstStyle/>
            <a:p>
              <a:r>
                <a:rPr lang="zh-CN" altLang="en-US" sz="3600" dirty="0">
                  <a:solidFill>
                    <a:srgbClr val="A2998A"/>
                  </a:solidFill>
                  <a:cs typeface="+mn-ea"/>
                  <a:sym typeface="+mn-lt"/>
                </a:rPr>
                <a:t>项目展示</a:t>
              </a:r>
            </a:p>
          </p:txBody>
        </p:sp>
      </p:grpSp>
      <p:sp>
        <p:nvSpPr>
          <p:cNvPr id="34"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C43B-DA62-9BF2-5340-C785C612E415}"/>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1D49F9F3-C8FB-19CA-2DD7-E5AF8004C307}"/>
              </a:ext>
            </a:extLst>
          </p:cNvPr>
          <p:cNvGrpSpPr/>
          <p:nvPr/>
        </p:nvGrpSpPr>
        <p:grpSpPr>
          <a:xfrm>
            <a:off x="389999" y="706364"/>
            <a:ext cx="6789734" cy="740229"/>
            <a:chOff x="314525" y="638630"/>
            <a:chExt cx="5785023" cy="740229"/>
          </a:xfrm>
        </p:grpSpPr>
        <p:sp>
          <p:nvSpPr>
            <p:cNvPr id="3" name="矩形 2">
              <a:extLst>
                <a:ext uri="{FF2B5EF4-FFF2-40B4-BE49-F238E27FC236}">
                  <a16:creationId xmlns:a16="http://schemas.microsoft.com/office/drawing/2014/main" id="{F77A0541-C98F-C3C4-B9EF-1B1DCBA54F8D}"/>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44C2105A-0DA2-D6C8-47DC-A5EA4B4C3DD3}"/>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Proof Module</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617D5DA5-C29B-5DAC-A135-D8D0706CD8CD}"/>
              </a:ext>
            </a:extLst>
          </p:cNvPr>
          <p:cNvSpPr txBox="1"/>
          <p:nvPr/>
        </p:nvSpPr>
        <p:spPr>
          <a:xfrm>
            <a:off x="942196" y="1720840"/>
            <a:ext cx="10706343" cy="3046988"/>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dirty="0">
                <a:solidFill>
                  <a:srgbClr val="787481"/>
                </a:solidFill>
                <a:cs typeface="+mn-ea"/>
              </a:rPr>
              <a:t>cvc5</a:t>
            </a:r>
            <a:r>
              <a:rPr lang="zh-CN" altLang="en-US" sz="2400" dirty="0">
                <a:solidFill>
                  <a:srgbClr val="787481"/>
                </a:solidFill>
                <a:cs typeface="+mn-ea"/>
              </a:rPr>
              <a:t>的证明模块（</a:t>
            </a:r>
            <a:r>
              <a:rPr lang="en-US" altLang="zh-CN" sz="2400" dirty="0">
                <a:solidFill>
                  <a:srgbClr val="787481"/>
                </a:solidFill>
                <a:cs typeface="+mn-ea"/>
              </a:rPr>
              <a:t>Proof Module</a:t>
            </a:r>
            <a:r>
              <a:rPr lang="zh-CN" altLang="en-US" sz="2400" dirty="0">
                <a:solidFill>
                  <a:srgbClr val="787481"/>
                </a:solidFill>
                <a:cs typeface="+mn-ea"/>
              </a:rPr>
              <a:t>）是从头开始构建的，它取代了</a:t>
            </a:r>
            <a:r>
              <a:rPr lang="en-US" altLang="zh-CN" sz="2400" dirty="0">
                <a:solidFill>
                  <a:srgbClr val="787481"/>
                </a:solidFill>
                <a:cs typeface="+mn-ea"/>
              </a:rPr>
              <a:t>CVC4</a:t>
            </a:r>
            <a:r>
              <a:rPr lang="zh-CN" altLang="en-US" sz="2400" dirty="0">
                <a:solidFill>
                  <a:srgbClr val="787481"/>
                </a:solidFill>
                <a:cs typeface="+mn-ea"/>
              </a:rPr>
              <a:t>的证明系统，后者不完整，存在许多架构缺陷。</a:t>
            </a:r>
            <a:r>
              <a:rPr lang="en-US" altLang="zh-CN" sz="2400" dirty="0">
                <a:solidFill>
                  <a:srgbClr val="787481"/>
                </a:solidFill>
                <a:cs typeface="+mn-ea"/>
              </a:rPr>
              <a:t>cvc5</a:t>
            </a:r>
            <a:r>
              <a:rPr lang="zh-CN" altLang="en-US" sz="2400" dirty="0">
                <a:solidFill>
                  <a:srgbClr val="787481"/>
                </a:solidFill>
                <a:cs typeface="+mn-ea"/>
              </a:rPr>
              <a:t>验证模块的设计遵循以下原则。首先，证明生产产生的开销在求解时间内最多应该是线性的。其次，发出的证明应该足够详细，以实现高效的（即多项式）检查，确保证明检查本质上比求解更简单。第三，在验证生产模式下禁用系统组件，因为它缺乏足够的验证生成能力，应该很少这样做，只有在组件对性能不重要的情况下才这样做。最后，考虑到用户的不同需求和不同证明系统提供的权衡，证明制作应该足够灵活，允许以不同格式发布证明。</a:t>
            </a:r>
          </a:p>
        </p:txBody>
      </p:sp>
    </p:spTree>
    <p:extLst>
      <p:ext uri="{BB962C8B-B14F-4D97-AF65-F5344CB8AC3E}">
        <p14:creationId xmlns:p14="http://schemas.microsoft.com/office/powerpoint/2010/main" val="424556087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59F75-EB4F-A96E-9827-BB803719B71E}"/>
            </a:ext>
          </a:extLst>
        </p:cNvPr>
        <p:cNvGrpSpPr/>
        <p:nvPr/>
      </p:nvGrpSpPr>
      <p:grpSpPr>
        <a:xfrm>
          <a:off x="0" y="0"/>
          <a:ext cx="0" cy="0"/>
          <a:chOff x="0" y="0"/>
          <a:chExt cx="0" cy="0"/>
        </a:xfrm>
      </p:grpSpPr>
      <p:sp>
        <p:nvSpPr>
          <p:cNvPr id="18" name="文本框 17">
            <a:extLst>
              <a:ext uri="{FF2B5EF4-FFF2-40B4-BE49-F238E27FC236}">
                <a16:creationId xmlns:a16="http://schemas.microsoft.com/office/drawing/2014/main" id="{7FE7F0EE-8DDE-785B-75AD-1F4D310135AE}"/>
              </a:ext>
            </a:extLst>
          </p:cNvPr>
          <p:cNvSpPr txBox="1"/>
          <p:nvPr/>
        </p:nvSpPr>
        <p:spPr>
          <a:xfrm>
            <a:off x="942196" y="1817659"/>
            <a:ext cx="10706343" cy="2308324"/>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400" dirty="0">
                <a:solidFill>
                  <a:srgbClr val="787481"/>
                </a:solidFill>
                <a:cs typeface="+mn-ea"/>
              </a:rPr>
              <a:t>为了遵循这些设计原则，</a:t>
            </a:r>
            <a:r>
              <a:rPr lang="en-US" altLang="zh-CN" sz="2400" dirty="0">
                <a:solidFill>
                  <a:srgbClr val="787481"/>
                </a:solidFill>
                <a:cs typeface="+mn-ea"/>
              </a:rPr>
              <a:t>cvc5</a:t>
            </a:r>
            <a:r>
              <a:rPr lang="zh-CN" altLang="en-US" sz="2400" dirty="0">
                <a:solidFill>
                  <a:srgbClr val="787481"/>
                </a:solidFill>
                <a:cs typeface="+mn-ea"/>
              </a:rPr>
              <a:t>中的证明模块为其几乎所有的理论、重写规则、预处理过程、内部</a:t>
            </a:r>
            <a:r>
              <a:rPr lang="en-US" altLang="zh-CN" sz="2400" dirty="0">
                <a:solidFill>
                  <a:srgbClr val="787481"/>
                </a:solidFill>
                <a:cs typeface="+mn-ea"/>
              </a:rPr>
              <a:t>SAT</a:t>
            </a:r>
            <a:r>
              <a:rPr lang="zh-CN" altLang="en-US" sz="2400" dirty="0">
                <a:solidFill>
                  <a:srgbClr val="787481"/>
                </a:solidFill>
                <a:cs typeface="+mn-ea"/>
              </a:rPr>
              <a:t>求解器和理论组合引擎生成详细的证明。它通过内置的证明重建进一步支持渴望和懒惰的证明生产。这使得一些出了名的具有挑战性的功能能够产生证明，例如替换和重写）。此外，尽管</a:t>
            </a:r>
            <a:r>
              <a:rPr lang="en-US" altLang="zh-CN" sz="2400" dirty="0">
                <a:solidFill>
                  <a:srgbClr val="787481"/>
                </a:solidFill>
                <a:cs typeface="+mn-ea"/>
              </a:rPr>
              <a:t>cvc5</a:t>
            </a:r>
            <a:r>
              <a:rPr lang="zh-CN" altLang="en-US" sz="2400" dirty="0">
                <a:solidFill>
                  <a:srgbClr val="787481"/>
                </a:solidFill>
                <a:cs typeface="+mn-ea"/>
              </a:rPr>
              <a:t>在内部保持了单一的证明表示，但它能够以多种格式发出证明，包括</a:t>
            </a:r>
            <a:r>
              <a:rPr lang="en-US" altLang="zh-CN" sz="2400" dirty="0">
                <a:solidFill>
                  <a:srgbClr val="787481"/>
                </a:solidFill>
                <a:cs typeface="+mn-ea"/>
              </a:rPr>
              <a:t>LFSC</a:t>
            </a:r>
            <a:r>
              <a:rPr lang="zh-CN" altLang="en-US" sz="2400" dirty="0">
                <a:solidFill>
                  <a:srgbClr val="787481"/>
                </a:solidFill>
                <a:cs typeface="+mn-ea"/>
              </a:rPr>
              <a:t>证明检查器和</a:t>
            </a:r>
            <a:r>
              <a:rPr lang="en-US" altLang="zh-CN" sz="2400" dirty="0">
                <a:solidFill>
                  <a:srgbClr val="787481"/>
                </a:solidFill>
                <a:cs typeface="+mn-ea"/>
              </a:rPr>
              <a:t>Lean 4</a:t>
            </a:r>
            <a:r>
              <a:rPr lang="zh-CN" altLang="en-US" sz="2400" dirty="0">
                <a:solidFill>
                  <a:srgbClr val="787481"/>
                </a:solidFill>
                <a:cs typeface="+mn-ea"/>
              </a:rPr>
              <a:t>、</a:t>
            </a:r>
            <a:r>
              <a:rPr lang="en-US" altLang="zh-CN" sz="2400" dirty="0">
                <a:solidFill>
                  <a:srgbClr val="787481"/>
                </a:solidFill>
                <a:cs typeface="+mn-ea"/>
              </a:rPr>
              <a:t>Isabelle/HOL</a:t>
            </a:r>
            <a:r>
              <a:rPr lang="zh-CN" altLang="en-US" sz="2400" dirty="0">
                <a:solidFill>
                  <a:srgbClr val="787481"/>
                </a:solidFill>
                <a:cs typeface="+mn-ea"/>
              </a:rPr>
              <a:t>和</a:t>
            </a:r>
            <a:r>
              <a:rPr lang="en-US" altLang="zh-CN" sz="2400" dirty="0">
                <a:solidFill>
                  <a:srgbClr val="787481"/>
                </a:solidFill>
                <a:cs typeface="+mn-ea"/>
              </a:rPr>
              <a:t>Coq</a:t>
            </a:r>
            <a:r>
              <a:rPr lang="zh-CN" altLang="en-US" sz="2400" dirty="0">
                <a:solidFill>
                  <a:srgbClr val="787481"/>
                </a:solidFill>
                <a:cs typeface="+mn-ea"/>
              </a:rPr>
              <a:t>证明助手支持的格式。</a:t>
            </a:r>
          </a:p>
        </p:txBody>
      </p:sp>
    </p:spTree>
    <p:extLst>
      <p:ext uri="{BB962C8B-B14F-4D97-AF65-F5344CB8AC3E}">
        <p14:creationId xmlns:p14="http://schemas.microsoft.com/office/powerpoint/2010/main" val="214185826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3E4CF-21C4-A1FF-E832-A8AD7DC36D0F}"/>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D540946E-1841-6839-5394-BFD190226929}"/>
              </a:ext>
            </a:extLst>
          </p:cNvPr>
          <p:cNvGrpSpPr/>
          <p:nvPr/>
        </p:nvGrpSpPr>
        <p:grpSpPr>
          <a:xfrm>
            <a:off x="389999" y="706364"/>
            <a:ext cx="6789734" cy="740229"/>
            <a:chOff x="314525" y="638630"/>
            <a:chExt cx="5785023" cy="740229"/>
          </a:xfrm>
        </p:grpSpPr>
        <p:sp>
          <p:nvSpPr>
            <p:cNvPr id="3" name="矩形 2">
              <a:extLst>
                <a:ext uri="{FF2B5EF4-FFF2-40B4-BE49-F238E27FC236}">
                  <a16:creationId xmlns:a16="http://schemas.microsoft.com/office/drawing/2014/main" id="{E97F8B6B-2F69-B67B-B62E-7E70C2228C9D}"/>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94D26FBB-DAA6-519D-C10A-BFBC7B83BDE6}"/>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Node Manager</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9B348B4E-A457-2086-EA02-4C50980EC685}"/>
              </a:ext>
            </a:extLst>
          </p:cNvPr>
          <p:cNvSpPr txBox="1"/>
          <p:nvPr/>
        </p:nvSpPr>
        <p:spPr>
          <a:xfrm>
            <a:off x="942196" y="1720840"/>
            <a:ext cx="10706343" cy="3785652"/>
          </a:xfrm>
          <a:prstGeom prst="rect">
            <a:avLst/>
          </a:prstGeom>
          <a:noFill/>
        </p:spPr>
        <p:txBody>
          <a:bodyPr wrap="square" rtlCol="0">
            <a:spAutoFit/>
          </a:bodyPr>
          <a:lstStyle/>
          <a:p>
            <a:r>
              <a:rPr lang="zh-CN" altLang="en-US" sz="2400" dirty="0">
                <a:solidFill>
                  <a:srgbClr val="787481"/>
                </a:solidFill>
                <a:cs typeface="+mn-ea"/>
              </a:rPr>
              <a:t>公式和术语在</a:t>
            </a:r>
            <a:r>
              <a:rPr lang="en-US" altLang="zh-CN" sz="2400" dirty="0">
                <a:solidFill>
                  <a:srgbClr val="787481"/>
                </a:solidFill>
                <a:cs typeface="+mn-ea"/>
              </a:rPr>
              <a:t>cvc5</a:t>
            </a:r>
            <a:r>
              <a:rPr lang="zh-CN" altLang="en-US" sz="2400" dirty="0">
                <a:solidFill>
                  <a:srgbClr val="787481"/>
                </a:solidFill>
                <a:cs typeface="+mn-ea"/>
              </a:rPr>
              <a:t>中统一表示为有向无环图中的节点，由节点管理器计数和管理引用。节点管理器还维护一个</a:t>
            </a:r>
            <a:r>
              <a:rPr lang="en-US" altLang="zh-CN" sz="2400" dirty="0" err="1">
                <a:solidFill>
                  <a:srgbClr val="787481"/>
                </a:solidFill>
                <a:cs typeface="+mn-ea"/>
              </a:rPr>
              <a:t>Skolem</a:t>
            </a:r>
            <a:r>
              <a:rPr lang="zh-CN" altLang="en-US" sz="2400" dirty="0">
                <a:solidFill>
                  <a:srgbClr val="787481"/>
                </a:solidFill>
                <a:cs typeface="+mn-ea"/>
              </a:rPr>
              <a:t>管理器，负责跟踪</a:t>
            </a:r>
            <a:r>
              <a:rPr lang="en-US" altLang="zh-CN" sz="2400" dirty="0">
                <a:solidFill>
                  <a:srgbClr val="787481"/>
                </a:solidFill>
                <a:cs typeface="+mn-ea"/>
              </a:rPr>
              <a:t>Barbosa</a:t>
            </a:r>
            <a:r>
              <a:rPr lang="zh-CN" altLang="en-US" sz="2400" dirty="0">
                <a:solidFill>
                  <a:srgbClr val="787481"/>
                </a:solidFill>
                <a:cs typeface="+mn-ea"/>
              </a:rPr>
              <a:t>等人在求解过程中引入的</a:t>
            </a:r>
            <a:r>
              <a:rPr lang="en-US" altLang="zh-CN" sz="2400" dirty="0" err="1">
                <a:solidFill>
                  <a:srgbClr val="787481"/>
                </a:solidFill>
                <a:cs typeface="+mn-ea"/>
              </a:rPr>
              <a:t>Skelem</a:t>
            </a:r>
            <a:r>
              <a:rPr lang="zh-CN" altLang="en-US" sz="2400" dirty="0">
                <a:solidFill>
                  <a:srgbClr val="787481"/>
                </a:solidFill>
                <a:cs typeface="+mn-ea"/>
              </a:rPr>
              <a:t>符号。同一线程中的所有</a:t>
            </a:r>
            <a:r>
              <a:rPr lang="en-US" altLang="zh-CN" sz="2400" dirty="0">
                <a:solidFill>
                  <a:srgbClr val="787481"/>
                </a:solidFill>
                <a:cs typeface="+mn-ea"/>
              </a:rPr>
              <a:t>cvc5</a:t>
            </a:r>
            <a:r>
              <a:rPr lang="zh-CN" altLang="en-US" sz="2400" dirty="0">
                <a:solidFill>
                  <a:srgbClr val="787481"/>
                </a:solidFill>
                <a:cs typeface="+mn-ea"/>
              </a:rPr>
              <a:t>实例共享同一个结点管理器（</a:t>
            </a:r>
            <a:r>
              <a:rPr lang="en-US" altLang="zh-CN" sz="2400" dirty="0">
                <a:solidFill>
                  <a:srgbClr val="787481"/>
                </a:solidFill>
                <a:cs typeface="+mn-ea"/>
              </a:rPr>
              <a:t>Node Manager</a:t>
            </a:r>
            <a:r>
              <a:rPr lang="zh-CN" altLang="en-US" sz="2400" dirty="0">
                <a:solidFill>
                  <a:srgbClr val="787481"/>
                </a:solidFill>
                <a:cs typeface="+mn-ea"/>
              </a:rPr>
              <a:t>）实例。</a:t>
            </a:r>
            <a:endParaRPr lang="en-US" altLang="zh-CN" sz="2400" dirty="0">
              <a:solidFill>
                <a:srgbClr val="787481"/>
              </a:solidFill>
              <a:cs typeface="+mn-ea"/>
            </a:endParaRPr>
          </a:p>
          <a:p>
            <a:pPr algn="just"/>
            <a:r>
              <a:rPr lang="zh-CN" altLang="en-US" sz="2400" dirty="0">
                <a:solidFill>
                  <a:srgbClr val="787481"/>
                </a:solidFill>
                <a:cs typeface="+mn-ea"/>
              </a:rPr>
              <a:t>节点是不可变的，并且使用哈希计算进行积极共享：每当要创建新节点时，节点管理器都会检查是否已经存在具有相同结构的节点，如果存在，则返回对现有节点的引用。除了节省内存外，这还确保了可以在恒定时间内执行语法相等性检查（通过比较分配给每个节点的唯一</a:t>
            </a:r>
            <a:r>
              <a:rPr lang="en-US" altLang="zh-CN" sz="2400" dirty="0">
                <a:solidFill>
                  <a:srgbClr val="787481"/>
                </a:solidFill>
                <a:cs typeface="+mn-ea"/>
              </a:rPr>
              <a:t>id</a:t>
            </a:r>
            <a:r>
              <a:rPr lang="zh-CN" altLang="en-US" sz="2400" dirty="0">
                <a:solidFill>
                  <a:srgbClr val="787481"/>
                </a:solidFill>
                <a:cs typeface="+mn-ea"/>
              </a:rPr>
              <a:t>）。引用计数允许节点管理器确定何时处置节点。尽可能使用弱引用来限制引用计数的开销。</a:t>
            </a:r>
            <a:br>
              <a:rPr lang="zh-CN" altLang="en-US" sz="2400" dirty="0">
                <a:solidFill>
                  <a:srgbClr val="787481"/>
                </a:solidFill>
                <a:cs typeface="+mn-ea"/>
              </a:rPr>
            </a:br>
            <a:endParaRPr lang="zh-CN" altLang="en-US" sz="2400" dirty="0">
              <a:solidFill>
                <a:srgbClr val="787481"/>
              </a:solidFill>
              <a:cs typeface="+mn-ea"/>
            </a:endParaRPr>
          </a:p>
        </p:txBody>
      </p:sp>
    </p:spTree>
    <p:extLst>
      <p:ext uri="{BB962C8B-B14F-4D97-AF65-F5344CB8AC3E}">
        <p14:creationId xmlns:p14="http://schemas.microsoft.com/office/powerpoint/2010/main" val="136904883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4419E-448D-A475-9C11-FD2C21CA79F4}"/>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ECEE68C7-3448-475B-64C5-95E6F421BEBA}"/>
              </a:ext>
            </a:extLst>
          </p:cNvPr>
          <p:cNvGrpSpPr/>
          <p:nvPr/>
        </p:nvGrpSpPr>
        <p:grpSpPr>
          <a:xfrm>
            <a:off x="389999" y="706364"/>
            <a:ext cx="6789734" cy="740229"/>
            <a:chOff x="314525" y="638630"/>
            <a:chExt cx="5785023" cy="740229"/>
          </a:xfrm>
        </p:grpSpPr>
        <p:sp>
          <p:nvSpPr>
            <p:cNvPr id="3" name="矩形 2">
              <a:extLst>
                <a:ext uri="{FF2B5EF4-FFF2-40B4-BE49-F238E27FC236}">
                  <a16:creationId xmlns:a16="http://schemas.microsoft.com/office/drawing/2014/main" id="{0B75139C-3D19-FF2C-4CDA-C58C160419F8}"/>
                </a:ext>
              </a:extLst>
            </p:cNvPr>
            <p:cNvSpPr/>
            <p:nvPr/>
          </p:nvSpPr>
          <p:spPr>
            <a:xfrm>
              <a:off x="314525" y="638630"/>
              <a:ext cx="367646" cy="740229"/>
            </a:xfrm>
            <a:prstGeom prst="rect">
              <a:avLst/>
            </a:prstGeom>
            <a:solidFill>
              <a:srgbClr val="C3C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3F1588FC-B275-8260-C003-51FB6C959D36}"/>
                </a:ext>
              </a:extLst>
            </p:cNvPr>
            <p:cNvSpPr txBox="1"/>
            <p:nvPr/>
          </p:nvSpPr>
          <p:spPr>
            <a:xfrm>
              <a:off x="682171" y="716356"/>
              <a:ext cx="5417377" cy="584775"/>
            </a:xfrm>
            <a:prstGeom prst="rect">
              <a:avLst/>
            </a:prstGeom>
            <a:noFill/>
          </p:spPr>
          <p:txBody>
            <a:bodyPr wrap="square" rtlCol="0">
              <a:spAutoFit/>
            </a:bodyPr>
            <a:lstStyle/>
            <a:p>
              <a:r>
                <a:rPr lang="en-US" altLang="zh-CN" sz="3200" dirty="0">
                  <a:solidFill>
                    <a:srgbClr val="9EA9BA"/>
                  </a:solidFill>
                  <a:cs typeface="+mn-ea"/>
                  <a:sym typeface="+mn-lt"/>
                </a:rPr>
                <a:t>Context-Dependent Data Structures</a:t>
              </a:r>
              <a:endParaRPr lang="zh-CN" altLang="en-US" sz="3200" dirty="0">
                <a:solidFill>
                  <a:srgbClr val="9EA9BA"/>
                </a:solidFill>
                <a:cs typeface="+mn-ea"/>
                <a:sym typeface="+mn-lt"/>
              </a:endParaRPr>
            </a:p>
          </p:txBody>
        </p:sp>
      </p:grpSp>
      <p:sp>
        <p:nvSpPr>
          <p:cNvPr id="18" name="文本框 17">
            <a:extLst>
              <a:ext uri="{FF2B5EF4-FFF2-40B4-BE49-F238E27FC236}">
                <a16:creationId xmlns:a16="http://schemas.microsoft.com/office/drawing/2014/main" id="{25A6F8F7-EC1B-D164-7BDD-01230364044D}"/>
              </a:ext>
            </a:extLst>
          </p:cNvPr>
          <p:cNvSpPr txBox="1"/>
          <p:nvPr/>
        </p:nvSpPr>
        <p:spPr>
          <a:xfrm>
            <a:off x="942196" y="1720840"/>
            <a:ext cx="10706343"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787481"/>
                </a:solidFill>
                <a:cs typeface="+mn-ea"/>
              </a:rPr>
              <a:t>SMT</a:t>
            </a:r>
            <a:r>
              <a:rPr lang="zh-CN" altLang="en-US" sz="2400" dirty="0">
                <a:solidFill>
                  <a:srgbClr val="787481"/>
                </a:solidFill>
                <a:cs typeface="+mn-ea"/>
              </a:rPr>
              <a:t>求解器的某些应用需要使用类似的断言进行多次可满足性检查。为了支持此类应用程序，</a:t>
            </a:r>
            <a:r>
              <a:rPr lang="en-US" altLang="zh-CN" sz="2400" dirty="0">
                <a:solidFill>
                  <a:srgbClr val="787481"/>
                </a:solidFill>
                <a:cs typeface="+mn-ea"/>
              </a:rPr>
              <a:t>SMT-LIB</a:t>
            </a:r>
            <a:r>
              <a:rPr lang="zh-CN" altLang="en-US" sz="2400" dirty="0">
                <a:solidFill>
                  <a:srgbClr val="787481"/>
                </a:solidFill>
                <a:cs typeface="+mn-ea"/>
              </a:rPr>
              <a:t>标准包括保存（使用推送命令）当前用户级断言集和恢复（使用弹出命令）先前断言集的命令。这允许求解器重用早期可满足性检查中的部分工作，并摊销启动成本。</a:t>
            </a:r>
          </a:p>
          <a:p>
            <a:pPr marL="342900" indent="-342900">
              <a:buFont typeface="Arial" panose="020B0604020202020204" pitchFamily="34" charset="0"/>
              <a:buChar char="•"/>
            </a:pPr>
            <a:r>
              <a:rPr lang="en-US" altLang="zh-CN" sz="2400" dirty="0">
                <a:solidFill>
                  <a:srgbClr val="787481"/>
                </a:solidFill>
                <a:cs typeface="+mn-ea"/>
              </a:rPr>
              <a:t>cvc5</a:t>
            </a:r>
            <a:r>
              <a:rPr lang="zh-CN" altLang="en-US" sz="2400" dirty="0">
                <a:solidFill>
                  <a:srgbClr val="787481"/>
                </a:solidFill>
                <a:cs typeface="+mn-ea"/>
              </a:rPr>
              <a:t>的大部分状态直接或间接地取决于当前的断言集。因此，每当用户按下或弹出时，</a:t>
            </a:r>
            <a:r>
              <a:rPr lang="en-US" altLang="zh-CN" sz="2400" dirty="0">
                <a:solidFill>
                  <a:srgbClr val="787481"/>
                </a:solidFill>
                <a:cs typeface="+mn-ea"/>
              </a:rPr>
              <a:t>cvc5</a:t>
            </a:r>
            <a:r>
              <a:rPr lang="zh-CN" altLang="en-US" sz="2400" dirty="0">
                <a:solidFill>
                  <a:srgbClr val="787481"/>
                </a:solidFill>
                <a:cs typeface="+mn-ea"/>
              </a:rPr>
              <a:t>都必须保存或恢复相应的状态。同样，每当</a:t>
            </a:r>
            <a:r>
              <a:rPr lang="en-US" altLang="zh-CN" sz="2400" dirty="0">
                <a:solidFill>
                  <a:srgbClr val="787481"/>
                </a:solidFill>
                <a:cs typeface="+mn-ea"/>
              </a:rPr>
              <a:t>SAT</a:t>
            </a:r>
            <a:r>
              <a:rPr lang="zh-CN" altLang="en-US" sz="2400" dirty="0">
                <a:solidFill>
                  <a:srgbClr val="787481"/>
                </a:solidFill>
                <a:cs typeface="+mn-ea"/>
              </a:rPr>
              <a:t>求解器做出决定或回溯到之前的决策点时，每个理论求解器都必须保存或恢复相应的信息。</a:t>
            </a:r>
          </a:p>
          <a:p>
            <a:endParaRPr lang="zh-CN" altLang="en-US" sz="2400" dirty="0">
              <a:solidFill>
                <a:srgbClr val="787481"/>
              </a:solidFill>
              <a:cs typeface="+mn-ea"/>
            </a:endParaRPr>
          </a:p>
        </p:txBody>
      </p:sp>
    </p:spTree>
    <p:extLst>
      <p:ext uri="{BB962C8B-B14F-4D97-AF65-F5344CB8AC3E}">
        <p14:creationId xmlns:p14="http://schemas.microsoft.com/office/powerpoint/2010/main" val="33014618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EE8A2-986D-68A5-E519-D57AD87F297A}"/>
            </a:ext>
          </a:extLst>
        </p:cNvPr>
        <p:cNvGrpSpPr/>
        <p:nvPr/>
      </p:nvGrpSpPr>
      <p:grpSpPr>
        <a:xfrm>
          <a:off x="0" y="0"/>
          <a:ext cx="0" cy="0"/>
          <a:chOff x="0" y="0"/>
          <a:chExt cx="0" cy="0"/>
        </a:xfrm>
      </p:grpSpPr>
      <p:sp>
        <p:nvSpPr>
          <p:cNvPr id="18" name="文本框 17">
            <a:extLst>
              <a:ext uri="{FF2B5EF4-FFF2-40B4-BE49-F238E27FC236}">
                <a16:creationId xmlns:a16="http://schemas.microsoft.com/office/drawing/2014/main" id="{610CF660-12A5-AE9C-40AD-8342BE0D98D3}"/>
              </a:ext>
            </a:extLst>
          </p:cNvPr>
          <p:cNvSpPr txBox="1"/>
          <p:nvPr/>
        </p:nvSpPr>
        <p:spPr>
          <a:xfrm>
            <a:off x="942196" y="1720840"/>
            <a:ext cx="10706343"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787481"/>
                </a:solidFill>
                <a:cs typeface="+mn-ea"/>
              </a:rPr>
              <a:t>为了支持这些操作，</a:t>
            </a:r>
            <a:r>
              <a:rPr lang="en-US" altLang="zh-CN" sz="2400" dirty="0">
                <a:solidFill>
                  <a:srgbClr val="787481"/>
                </a:solidFill>
                <a:cs typeface="+mn-ea"/>
              </a:rPr>
              <a:t>cvc5</a:t>
            </a:r>
            <a:r>
              <a:rPr lang="zh-CN" altLang="en-US" sz="2400" dirty="0">
                <a:solidFill>
                  <a:srgbClr val="787481"/>
                </a:solidFill>
                <a:cs typeface="+mn-ea"/>
              </a:rPr>
              <a:t>定义了一个上下文级别的概念，它随着每次推送而增加，随着每次弹出操作而减少，并实现了上下文相关的数据结构。这些数据结构的行为与</a:t>
            </a:r>
            <a:r>
              <a:rPr lang="en-US" altLang="zh-CN" sz="2400" dirty="0">
                <a:solidFill>
                  <a:srgbClr val="787481"/>
                </a:solidFill>
                <a:cs typeface="+mn-ea"/>
              </a:rPr>
              <a:t>C++</a:t>
            </a:r>
            <a:r>
              <a:rPr lang="zh-CN" altLang="en-US" sz="2400" dirty="0">
                <a:solidFill>
                  <a:srgbClr val="787481"/>
                </a:solidFill>
                <a:cs typeface="+mn-ea"/>
              </a:rPr>
              <a:t>标准库中提供的相应可变数据结构相似，除了它们与上下文级别相关联，并在上下文增加或减少时自动保存和恢复其状态。</a:t>
            </a:r>
          </a:p>
        </p:txBody>
      </p:sp>
    </p:spTree>
    <p:extLst>
      <p:ext uri="{BB962C8B-B14F-4D97-AF65-F5344CB8AC3E}">
        <p14:creationId xmlns:p14="http://schemas.microsoft.com/office/powerpoint/2010/main" val="2160029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2627" y="743878"/>
            <a:ext cx="10406743" cy="538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C8B71"/>
              </a:solidFill>
              <a:cs typeface="+mn-ea"/>
              <a:sym typeface="+mn-lt"/>
            </a:endParaRPr>
          </a:p>
        </p:txBody>
      </p:sp>
      <p:sp>
        <p:nvSpPr>
          <p:cNvPr id="3" name="等腰三角形 2"/>
          <p:cNvSpPr/>
          <p:nvPr/>
        </p:nvSpPr>
        <p:spPr>
          <a:xfrm rot="10800000">
            <a:off x="892627" y="743878"/>
            <a:ext cx="10406743" cy="5384800"/>
          </a:xfrm>
          <a:prstGeom prst="triangle">
            <a:avLst>
              <a:gd name="adj" fmla="val 100000"/>
            </a:avLst>
          </a:prstGeom>
          <a:solidFill>
            <a:srgbClr val="D8C8AF"/>
          </a:solidFill>
          <a:ln>
            <a:noFill/>
          </a:ln>
          <a:effectLst>
            <a:outerShdw blurRad="190500" dist="38100" dir="13500000" sx="101000" sy="101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8737600" y="2021134"/>
            <a:ext cx="1930400" cy="1862048"/>
          </a:xfrm>
          <a:prstGeom prst="rect">
            <a:avLst/>
          </a:prstGeom>
          <a:noFill/>
        </p:spPr>
        <p:txBody>
          <a:bodyPr wrap="square" rtlCol="0">
            <a:spAutoFit/>
          </a:bodyPr>
          <a:lstStyle/>
          <a:p>
            <a:pPr algn="r"/>
            <a:r>
              <a:rPr lang="en-US" altLang="zh-CN" sz="11500" dirty="0">
                <a:solidFill>
                  <a:srgbClr val="A2998A"/>
                </a:solidFill>
                <a:cs typeface="+mn-ea"/>
                <a:sym typeface="+mn-lt"/>
              </a:rPr>
              <a:t>03</a:t>
            </a:r>
            <a:endParaRPr lang="zh-CN" altLang="en-US" sz="11500" dirty="0">
              <a:solidFill>
                <a:srgbClr val="A2998A"/>
              </a:solidFill>
              <a:cs typeface="+mn-ea"/>
              <a:sym typeface="+mn-lt"/>
            </a:endParaRPr>
          </a:p>
        </p:txBody>
      </p:sp>
      <p:sp>
        <p:nvSpPr>
          <p:cNvPr id="5" name="文本框 4"/>
          <p:cNvSpPr txBox="1"/>
          <p:nvPr/>
        </p:nvSpPr>
        <p:spPr>
          <a:xfrm>
            <a:off x="7729375" y="3640846"/>
            <a:ext cx="2938625" cy="769441"/>
          </a:xfrm>
          <a:prstGeom prst="rect">
            <a:avLst/>
          </a:prstGeom>
          <a:noFill/>
        </p:spPr>
        <p:txBody>
          <a:bodyPr wrap="none" rtlCol="0">
            <a:spAutoFit/>
          </a:bodyPr>
          <a:lstStyle/>
          <a:p>
            <a:pPr algn="r"/>
            <a:r>
              <a:rPr lang="en-US" altLang="zh-CN" sz="4400" dirty="0">
                <a:solidFill>
                  <a:srgbClr val="A2998A"/>
                </a:solidFill>
                <a:cs typeface="+mn-ea"/>
                <a:sym typeface="+mn-lt"/>
              </a:rPr>
              <a:t>PART THREE</a:t>
            </a:r>
            <a:endParaRPr lang="zh-CN" altLang="en-US" sz="4400" dirty="0">
              <a:solidFill>
                <a:srgbClr val="A2998A"/>
              </a:solidFill>
              <a:cs typeface="+mn-ea"/>
              <a:sym typeface="+mn-lt"/>
            </a:endParaRPr>
          </a:p>
        </p:txBody>
      </p:sp>
      <p:sp>
        <p:nvSpPr>
          <p:cNvPr id="6" name="文本框 5"/>
          <p:cNvSpPr txBox="1"/>
          <p:nvPr/>
        </p:nvSpPr>
        <p:spPr>
          <a:xfrm>
            <a:off x="6313715" y="4287551"/>
            <a:ext cx="4354285" cy="707886"/>
          </a:xfrm>
          <a:prstGeom prst="rect">
            <a:avLst/>
          </a:prstGeom>
          <a:noFill/>
        </p:spPr>
        <p:txBody>
          <a:bodyPr wrap="square" rtlCol="0">
            <a:spAutoFit/>
          </a:bodyPr>
          <a:lstStyle/>
          <a:p>
            <a:pPr algn="ctr"/>
            <a:r>
              <a:rPr lang="zh-CN" altLang="en-US" sz="4000" dirty="0">
                <a:solidFill>
                  <a:srgbClr val="A2998A"/>
                </a:solidFill>
                <a:cs typeface="+mn-ea"/>
                <a:sym typeface="+mn-lt"/>
              </a:rPr>
              <a:t>项目展示</a:t>
            </a:r>
          </a:p>
        </p:txBody>
      </p:sp>
      <p:cxnSp>
        <p:nvCxnSpPr>
          <p:cNvPr id="8" name="肘形连接符 7"/>
          <p:cNvCxnSpPr>
            <a:stCxn id="4" idx="0"/>
            <a:endCxn id="5" idx="1"/>
          </p:cNvCxnSpPr>
          <p:nvPr/>
        </p:nvCxnSpPr>
        <p:spPr>
          <a:xfrm rot="16200000" flipH="1" flipV="1">
            <a:off x="7713871" y="2036637"/>
            <a:ext cx="2004433" cy="1973425"/>
          </a:xfrm>
          <a:prstGeom prst="bentConnector4">
            <a:avLst>
              <a:gd name="adj1" fmla="val -11405"/>
              <a:gd name="adj2" fmla="val 111584"/>
            </a:avLst>
          </a:prstGeom>
          <a:ln w="38100">
            <a:solidFill>
              <a:srgbClr val="A2998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17ACAE-F9D4-F82C-BC39-13EEC121ED30}"/>
              </a:ext>
            </a:extLst>
          </p:cNvPr>
          <p:cNvSpPr txBox="1"/>
          <p:nvPr/>
        </p:nvSpPr>
        <p:spPr>
          <a:xfrm>
            <a:off x="1126671" y="1301234"/>
            <a:ext cx="6096000" cy="1200329"/>
          </a:xfrm>
          <a:prstGeom prst="rect">
            <a:avLst/>
          </a:prstGeom>
          <a:noFill/>
        </p:spPr>
        <p:txBody>
          <a:bodyPr wrap="square">
            <a:spAutoFit/>
          </a:bodyPr>
          <a:lstStyle/>
          <a:p>
            <a:r>
              <a:rPr lang="zh-CN" altLang="en-US" dirty="0"/>
              <a:t>官网</a:t>
            </a:r>
            <a:endParaRPr lang="en-US" altLang="zh-CN" dirty="0"/>
          </a:p>
          <a:p>
            <a:r>
              <a:rPr lang="en-US" altLang="zh-CN" dirty="0"/>
              <a:t>SMT-LIB </a:t>
            </a:r>
            <a:r>
              <a:rPr lang="zh-CN" altLang="en-US" dirty="0"/>
              <a:t>标准</a:t>
            </a:r>
            <a:endParaRPr lang="en-US" altLang="zh-CN" dirty="0"/>
          </a:p>
          <a:p>
            <a:r>
              <a:rPr lang="en-US" altLang="zh-CN" dirty="0">
                <a:hlinkClick r:id="rId3"/>
              </a:rPr>
              <a:t>https://cvc5.github.io/app/</a:t>
            </a:r>
            <a:endParaRPr lang="en-US" altLang="zh-CN" dirty="0"/>
          </a:p>
          <a:p>
            <a:endParaRPr lang="zh-CN" altLang="en-US" dirty="0"/>
          </a:p>
        </p:txBody>
      </p:sp>
      <p:sp>
        <p:nvSpPr>
          <p:cNvPr id="2" name="文本框 1">
            <a:extLst>
              <a:ext uri="{FF2B5EF4-FFF2-40B4-BE49-F238E27FC236}">
                <a16:creationId xmlns:a16="http://schemas.microsoft.com/office/drawing/2014/main" id="{74A9A65A-BA61-1BF1-E332-1781AC93D3B6}"/>
              </a:ext>
            </a:extLst>
          </p:cNvPr>
          <p:cNvSpPr txBox="1"/>
          <p:nvPr/>
        </p:nvSpPr>
        <p:spPr>
          <a:xfrm>
            <a:off x="1023258" y="3238499"/>
            <a:ext cx="4659085" cy="923330"/>
          </a:xfrm>
          <a:prstGeom prst="rect">
            <a:avLst/>
          </a:prstGeom>
          <a:noFill/>
        </p:spPr>
        <p:txBody>
          <a:bodyPr wrap="square" rtlCol="0">
            <a:spAutoFit/>
          </a:bodyPr>
          <a:lstStyle/>
          <a:p>
            <a:r>
              <a:rPr lang="zh-CN" altLang="en-US" dirty="0"/>
              <a:t>这部分讲解视频里有更详细的介绍</a:t>
            </a:r>
            <a:endParaRPr lang="en-US" altLang="zh-CN" dirty="0"/>
          </a:p>
          <a:p>
            <a:r>
              <a:rPr lang="zh-CN" altLang="en-US" dirty="0"/>
              <a:t>下面</a:t>
            </a:r>
            <a:r>
              <a:rPr lang="en-US" altLang="zh-CN" dirty="0"/>
              <a:t>ppt</a:t>
            </a:r>
            <a:r>
              <a:rPr lang="zh-CN" altLang="en-US" dirty="0"/>
              <a:t>里只放了部分代码运行截图</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39E77-686B-1660-6A93-F465C9785537}"/>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BD041130-A04C-9102-9F9C-EDE798B6DE27}"/>
              </a:ext>
            </a:extLst>
          </p:cNvPr>
          <p:cNvPicPr>
            <a:picLocks noChangeAspect="1"/>
          </p:cNvPicPr>
          <p:nvPr/>
        </p:nvPicPr>
        <p:blipFill>
          <a:blip r:embed="rId3"/>
          <a:stretch>
            <a:fillRect/>
          </a:stretch>
        </p:blipFill>
        <p:spPr>
          <a:xfrm>
            <a:off x="762000" y="1844852"/>
            <a:ext cx="10514612" cy="2146676"/>
          </a:xfrm>
          <a:prstGeom prst="rect">
            <a:avLst/>
          </a:prstGeom>
        </p:spPr>
      </p:pic>
      <p:pic>
        <p:nvPicPr>
          <p:cNvPr id="5" name="图片 4">
            <a:extLst>
              <a:ext uri="{FF2B5EF4-FFF2-40B4-BE49-F238E27FC236}">
                <a16:creationId xmlns:a16="http://schemas.microsoft.com/office/drawing/2014/main" id="{3F14A1C5-6215-17E5-C87A-831A535F17AD}"/>
              </a:ext>
            </a:extLst>
          </p:cNvPr>
          <p:cNvPicPr>
            <a:picLocks noChangeAspect="1"/>
          </p:cNvPicPr>
          <p:nvPr/>
        </p:nvPicPr>
        <p:blipFill>
          <a:blip r:embed="rId4"/>
          <a:stretch>
            <a:fillRect/>
          </a:stretch>
        </p:blipFill>
        <p:spPr>
          <a:xfrm>
            <a:off x="762000" y="569587"/>
            <a:ext cx="4322011" cy="921756"/>
          </a:xfrm>
          <a:prstGeom prst="rect">
            <a:avLst/>
          </a:prstGeom>
        </p:spPr>
      </p:pic>
      <p:pic>
        <p:nvPicPr>
          <p:cNvPr id="9" name="图片 8">
            <a:extLst>
              <a:ext uri="{FF2B5EF4-FFF2-40B4-BE49-F238E27FC236}">
                <a16:creationId xmlns:a16="http://schemas.microsoft.com/office/drawing/2014/main" id="{B17450B1-0FA1-BE9D-3EC8-699E39957AAC}"/>
              </a:ext>
            </a:extLst>
          </p:cNvPr>
          <p:cNvPicPr>
            <a:picLocks noChangeAspect="1"/>
          </p:cNvPicPr>
          <p:nvPr/>
        </p:nvPicPr>
        <p:blipFill>
          <a:blip r:embed="rId5"/>
          <a:stretch>
            <a:fillRect/>
          </a:stretch>
        </p:blipFill>
        <p:spPr>
          <a:xfrm>
            <a:off x="732667" y="4398105"/>
            <a:ext cx="8418612" cy="342220"/>
          </a:xfrm>
          <a:prstGeom prst="rect">
            <a:avLst/>
          </a:prstGeom>
        </p:spPr>
      </p:pic>
      <p:pic>
        <p:nvPicPr>
          <p:cNvPr id="11" name="图片 10">
            <a:extLst>
              <a:ext uri="{FF2B5EF4-FFF2-40B4-BE49-F238E27FC236}">
                <a16:creationId xmlns:a16="http://schemas.microsoft.com/office/drawing/2014/main" id="{CDB10E60-4FCC-5C7E-9570-2ADBE520553E}"/>
              </a:ext>
            </a:extLst>
          </p:cNvPr>
          <p:cNvPicPr>
            <a:picLocks noChangeAspect="1"/>
          </p:cNvPicPr>
          <p:nvPr/>
        </p:nvPicPr>
        <p:blipFill>
          <a:blip r:embed="rId6"/>
          <a:stretch>
            <a:fillRect/>
          </a:stretch>
        </p:blipFill>
        <p:spPr>
          <a:xfrm>
            <a:off x="762000" y="5146902"/>
            <a:ext cx="8359946" cy="342220"/>
          </a:xfrm>
          <a:prstGeom prst="rect">
            <a:avLst/>
          </a:prstGeom>
        </p:spPr>
      </p:pic>
      <p:sp>
        <p:nvSpPr>
          <p:cNvPr id="4" name="文本框 3">
            <a:extLst>
              <a:ext uri="{FF2B5EF4-FFF2-40B4-BE49-F238E27FC236}">
                <a16:creationId xmlns:a16="http://schemas.microsoft.com/office/drawing/2014/main" id="{D4325392-DAEA-9C83-DB3B-BE79629D7B32}"/>
              </a:ext>
            </a:extLst>
          </p:cNvPr>
          <p:cNvSpPr txBox="1"/>
          <p:nvPr/>
        </p:nvSpPr>
        <p:spPr>
          <a:xfrm>
            <a:off x="5334000" y="942006"/>
            <a:ext cx="6096000" cy="369332"/>
          </a:xfrm>
          <a:prstGeom prst="rect">
            <a:avLst/>
          </a:prstGeom>
          <a:noFill/>
        </p:spPr>
        <p:txBody>
          <a:bodyPr wrap="square">
            <a:spAutoFit/>
          </a:bodyPr>
          <a:lstStyle/>
          <a:p>
            <a:r>
              <a:rPr lang="en-US" altLang="zh-CN" dirty="0"/>
              <a:t>SMT-LIB </a:t>
            </a:r>
            <a:r>
              <a:rPr lang="zh-CN" altLang="en-US" dirty="0"/>
              <a:t>标准</a:t>
            </a:r>
          </a:p>
        </p:txBody>
      </p:sp>
    </p:spTree>
    <p:extLst>
      <p:ext uri="{BB962C8B-B14F-4D97-AF65-F5344CB8AC3E}">
        <p14:creationId xmlns:p14="http://schemas.microsoft.com/office/powerpoint/2010/main" val="384954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17A77-6F9F-86EB-0150-E2E992EC67E6}"/>
            </a:ext>
          </a:extLst>
        </p:cNvPr>
        <p:cNvGrpSpPr/>
        <p:nvPr/>
      </p:nvGrpSpPr>
      <p:grpSpPr>
        <a:xfrm>
          <a:off x="0" y="0"/>
          <a:ext cx="0" cy="0"/>
          <a:chOff x="0" y="0"/>
          <a:chExt cx="0" cy="0"/>
        </a:xfrm>
      </p:grpSpPr>
      <p:grpSp>
        <p:nvGrpSpPr>
          <p:cNvPr id="27" name="组合 26">
            <a:extLst>
              <a:ext uri="{FF2B5EF4-FFF2-40B4-BE49-F238E27FC236}">
                <a16:creationId xmlns:a16="http://schemas.microsoft.com/office/drawing/2014/main" id="{E0F9E1D3-5380-0F4C-6291-58AD7ABC833B}"/>
              </a:ext>
            </a:extLst>
          </p:cNvPr>
          <p:cNvGrpSpPr/>
          <p:nvPr/>
        </p:nvGrpSpPr>
        <p:grpSpPr>
          <a:xfrm>
            <a:off x="310977" y="638630"/>
            <a:ext cx="4562275" cy="740229"/>
            <a:chOff x="314525" y="638630"/>
            <a:chExt cx="4562275" cy="740229"/>
          </a:xfrm>
        </p:grpSpPr>
        <p:sp>
          <p:nvSpPr>
            <p:cNvPr id="28" name="矩形 27">
              <a:extLst>
                <a:ext uri="{FF2B5EF4-FFF2-40B4-BE49-F238E27FC236}">
                  <a16:creationId xmlns:a16="http://schemas.microsoft.com/office/drawing/2014/main" id="{4D0CC57A-4B7B-69CB-5950-7492FF123769}"/>
                </a:ext>
              </a:extLst>
            </p:cNvPr>
            <p:cNvSpPr/>
            <p:nvPr/>
          </p:nvSpPr>
          <p:spPr>
            <a:xfrm>
              <a:off x="314525" y="638630"/>
              <a:ext cx="367646" cy="740229"/>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9" name="文本框 28">
              <a:extLst>
                <a:ext uri="{FF2B5EF4-FFF2-40B4-BE49-F238E27FC236}">
                  <a16:creationId xmlns:a16="http://schemas.microsoft.com/office/drawing/2014/main" id="{8755B1BC-6213-74A7-5E2B-BBA6AB46E07F}"/>
                </a:ext>
              </a:extLst>
            </p:cNvPr>
            <p:cNvSpPr txBox="1"/>
            <p:nvPr/>
          </p:nvSpPr>
          <p:spPr>
            <a:xfrm>
              <a:off x="682171" y="716356"/>
              <a:ext cx="4194629" cy="584775"/>
            </a:xfrm>
            <a:prstGeom prst="rect">
              <a:avLst/>
            </a:prstGeom>
            <a:noFill/>
          </p:spPr>
          <p:txBody>
            <a:bodyPr wrap="square" rtlCol="0">
              <a:spAutoFit/>
            </a:bodyPr>
            <a:lstStyle/>
            <a:p>
              <a:r>
                <a:rPr lang="zh-CN" altLang="en-US" sz="3200" dirty="0">
                  <a:solidFill>
                    <a:srgbClr val="A2998A"/>
                  </a:solidFill>
                  <a:cs typeface="+mn-ea"/>
                  <a:sym typeface="+mn-lt"/>
                </a:rPr>
                <a:t>整数规划问题</a:t>
              </a:r>
            </a:p>
          </p:txBody>
        </p:sp>
      </p:grpSp>
      <p:pic>
        <p:nvPicPr>
          <p:cNvPr id="18" name="图片 7">
            <a:extLst>
              <a:ext uri="{FF2B5EF4-FFF2-40B4-BE49-F238E27FC236}">
                <a16:creationId xmlns:a16="http://schemas.microsoft.com/office/drawing/2014/main" id="{2A65DB9C-0042-0D8A-0D36-31298FC1BA8D}"/>
              </a:ext>
            </a:extLst>
          </p:cNvPr>
          <p:cNvPicPr>
            <a:picLocks noChangeAspect="1"/>
          </p:cNvPicPr>
          <p:nvPr/>
        </p:nvPicPr>
        <p:blipFill>
          <a:blip r:embed="rId3"/>
          <a:stretch>
            <a:fillRect/>
          </a:stretch>
        </p:blipFill>
        <p:spPr>
          <a:xfrm>
            <a:off x="4680520" y="374456"/>
            <a:ext cx="7016680" cy="4635087"/>
          </a:xfrm>
          <a:prstGeom prst="rect">
            <a:avLst/>
          </a:prstGeom>
        </p:spPr>
      </p:pic>
      <p:pic>
        <p:nvPicPr>
          <p:cNvPr id="21" name="图片 10">
            <a:extLst>
              <a:ext uri="{FF2B5EF4-FFF2-40B4-BE49-F238E27FC236}">
                <a16:creationId xmlns:a16="http://schemas.microsoft.com/office/drawing/2014/main" id="{BF7F1577-61E3-AE0D-CF04-5E74D14A6846}"/>
              </a:ext>
            </a:extLst>
          </p:cNvPr>
          <p:cNvPicPr>
            <a:picLocks noChangeAspect="1"/>
          </p:cNvPicPr>
          <p:nvPr/>
        </p:nvPicPr>
        <p:blipFill>
          <a:blip r:embed="rId4"/>
          <a:stretch>
            <a:fillRect/>
          </a:stretch>
        </p:blipFill>
        <p:spPr>
          <a:xfrm>
            <a:off x="4680520" y="5230996"/>
            <a:ext cx="7016680" cy="1252548"/>
          </a:xfrm>
          <a:prstGeom prst="rect">
            <a:avLst/>
          </a:prstGeom>
        </p:spPr>
      </p:pic>
      <p:pic>
        <p:nvPicPr>
          <p:cNvPr id="4" name="图片 3">
            <a:extLst>
              <a:ext uri="{FF2B5EF4-FFF2-40B4-BE49-F238E27FC236}">
                <a16:creationId xmlns:a16="http://schemas.microsoft.com/office/drawing/2014/main" id="{415ECC9F-85F8-A788-B160-4E7A8C6CF19E}"/>
              </a:ext>
            </a:extLst>
          </p:cNvPr>
          <p:cNvPicPr>
            <a:picLocks noChangeAspect="1"/>
          </p:cNvPicPr>
          <p:nvPr/>
        </p:nvPicPr>
        <p:blipFill>
          <a:blip r:embed="rId5">
            <a:extLst>
              <a:ext uri="{28A0092B-C50C-407E-A947-70E740481C1C}">
                <a14:useLocalDpi xmlns:a14="http://schemas.microsoft.com/office/drawing/2010/main" val="0"/>
              </a:ext>
            </a:extLst>
          </a:blip>
          <a:srcRect l="38773" t="67320" r="37560" b="24603"/>
          <a:stretch/>
        </p:blipFill>
        <p:spPr>
          <a:xfrm>
            <a:off x="494800" y="1631431"/>
            <a:ext cx="4084622" cy="2121136"/>
          </a:xfrm>
          <a:prstGeom prst="rect">
            <a:avLst/>
          </a:prstGeom>
        </p:spPr>
      </p:pic>
    </p:spTree>
    <p:extLst>
      <p:ext uri="{BB962C8B-B14F-4D97-AF65-F5344CB8AC3E}">
        <p14:creationId xmlns:p14="http://schemas.microsoft.com/office/powerpoint/2010/main" val="182068723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977" y="638630"/>
            <a:ext cx="4562275" cy="740229"/>
            <a:chOff x="314525" y="638630"/>
            <a:chExt cx="4562275" cy="740229"/>
          </a:xfrm>
        </p:grpSpPr>
        <p:sp>
          <p:nvSpPr>
            <p:cNvPr id="3" name="矩形 2"/>
            <p:cNvSpPr/>
            <p:nvPr/>
          </p:nvSpPr>
          <p:spPr>
            <a:xfrm>
              <a:off x="314525" y="638630"/>
              <a:ext cx="367646" cy="740229"/>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682171" y="716356"/>
              <a:ext cx="4194629" cy="584775"/>
            </a:xfrm>
            <a:prstGeom prst="rect">
              <a:avLst/>
            </a:prstGeom>
            <a:noFill/>
          </p:spPr>
          <p:txBody>
            <a:bodyPr wrap="square" rtlCol="0">
              <a:spAutoFit/>
            </a:bodyPr>
            <a:lstStyle/>
            <a:p>
              <a:r>
                <a:rPr lang="en-US" altLang="zh-CN" sz="3200" dirty="0">
                  <a:solidFill>
                    <a:srgbClr val="A2998A"/>
                  </a:solidFill>
                  <a:cs typeface="+mn-ea"/>
                  <a:sym typeface="+mn-lt"/>
                </a:rPr>
                <a:t>Lying</a:t>
              </a:r>
              <a:r>
                <a:rPr lang="zh-CN" altLang="en-US" sz="3200" dirty="0">
                  <a:solidFill>
                    <a:srgbClr val="A2998A"/>
                  </a:solidFill>
                  <a:cs typeface="+mn-ea"/>
                  <a:sym typeface="+mn-lt"/>
                </a:rPr>
                <a:t>问题</a:t>
              </a:r>
            </a:p>
          </p:txBody>
        </p:sp>
      </p:grpSp>
      <p:pic>
        <p:nvPicPr>
          <p:cNvPr id="6" name="图片 7">
            <a:extLst>
              <a:ext uri="{FF2B5EF4-FFF2-40B4-BE49-F238E27FC236}">
                <a16:creationId xmlns:a16="http://schemas.microsoft.com/office/drawing/2014/main" id="{384A060D-A2F7-C5E5-C117-38BB0633309A}"/>
              </a:ext>
            </a:extLst>
          </p:cNvPr>
          <p:cNvPicPr>
            <a:picLocks noChangeAspect="1"/>
          </p:cNvPicPr>
          <p:nvPr/>
        </p:nvPicPr>
        <p:blipFill>
          <a:blip r:embed="rId3"/>
          <a:stretch>
            <a:fillRect/>
          </a:stretch>
        </p:blipFill>
        <p:spPr>
          <a:xfrm>
            <a:off x="5889914" y="500117"/>
            <a:ext cx="5915025" cy="4219575"/>
          </a:xfrm>
          <a:prstGeom prst="rect">
            <a:avLst/>
          </a:prstGeom>
        </p:spPr>
      </p:pic>
      <p:pic>
        <p:nvPicPr>
          <p:cNvPr id="7" name="图片 5">
            <a:extLst>
              <a:ext uri="{FF2B5EF4-FFF2-40B4-BE49-F238E27FC236}">
                <a16:creationId xmlns:a16="http://schemas.microsoft.com/office/drawing/2014/main" id="{4BE8972C-9ED6-6A08-0CB0-8ABCD0191F07}"/>
              </a:ext>
            </a:extLst>
          </p:cNvPr>
          <p:cNvPicPr>
            <a:picLocks noChangeAspect="1"/>
          </p:cNvPicPr>
          <p:nvPr/>
        </p:nvPicPr>
        <p:blipFill>
          <a:blip r:embed="rId4"/>
          <a:stretch>
            <a:fillRect/>
          </a:stretch>
        </p:blipFill>
        <p:spPr>
          <a:xfrm>
            <a:off x="5889913" y="4883480"/>
            <a:ext cx="5915025" cy="1609725"/>
          </a:xfrm>
          <a:prstGeom prst="rect">
            <a:avLst/>
          </a:prstGeom>
        </p:spPr>
      </p:pic>
      <p:pic>
        <p:nvPicPr>
          <p:cNvPr id="8" name="图片 2">
            <a:extLst>
              <a:ext uri="{FF2B5EF4-FFF2-40B4-BE49-F238E27FC236}">
                <a16:creationId xmlns:a16="http://schemas.microsoft.com/office/drawing/2014/main" id="{156DA4A5-9801-4648-EFE6-7633656B5903}"/>
              </a:ext>
            </a:extLst>
          </p:cNvPr>
          <p:cNvPicPr>
            <a:picLocks noChangeAspect="1"/>
          </p:cNvPicPr>
          <p:nvPr/>
        </p:nvPicPr>
        <p:blipFill>
          <a:blip r:embed="rId5" cstate="print">
            <a:extLst>
              <a:ext uri="{28A0092B-C50C-407E-A947-70E740481C1C}">
                <a14:useLocalDpi xmlns:a14="http://schemas.microsoft.com/office/drawing/2010/main" val="0"/>
              </a:ext>
            </a:extLst>
          </a:blip>
          <a:srcRect l="5462" t="20838" r="21927" b="39641"/>
          <a:stretch/>
        </p:blipFill>
        <p:spPr>
          <a:xfrm>
            <a:off x="494800" y="1682796"/>
            <a:ext cx="5211290" cy="37823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92627" y="743878"/>
            <a:ext cx="10406743" cy="538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C8B71"/>
              </a:solidFill>
              <a:cs typeface="+mn-ea"/>
              <a:sym typeface="+mn-lt"/>
            </a:endParaRPr>
          </a:p>
        </p:txBody>
      </p:sp>
      <p:sp>
        <p:nvSpPr>
          <p:cNvPr id="12" name="等腰三角形 11"/>
          <p:cNvSpPr/>
          <p:nvPr/>
        </p:nvSpPr>
        <p:spPr>
          <a:xfrm rot="10800000">
            <a:off x="892627" y="743878"/>
            <a:ext cx="10406743" cy="5384800"/>
          </a:xfrm>
          <a:prstGeom prst="triangle">
            <a:avLst>
              <a:gd name="adj" fmla="val 100000"/>
            </a:avLst>
          </a:prstGeom>
          <a:solidFill>
            <a:srgbClr val="E1E4E1"/>
          </a:solidFill>
          <a:ln>
            <a:noFill/>
          </a:ln>
          <a:effectLst>
            <a:outerShdw blurRad="190500" dist="38100" dir="13500000" sx="101000" sy="101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5"/>
          <p:cNvSpPr txBox="1"/>
          <p:nvPr/>
        </p:nvSpPr>
        <p:spPr>
          <a:xfrm>
            <a:off x="8737600" y="2021134"/>
            <a:ext cx="1930400" cy="1862048"/>
          </a:xfrm>
          <a:prstGeom prst="rect">
            <a:avLst/>
          </a:prstGeom>
          <a:noFill/>
        </p:spPr>
        <p:txBody>
          <a:bodyPr wrap="square" rtlCol="0">
            <a:spAutoFit/>
          </a:bodyPr>
          <a:lstStyle/>
          <a:p>
            <a:pPr algn="r"/>
            <a:r>
              <a:rPr lang="en-US" altLang="zh-CN" sz="11500" dirty="0">
                <a:solidFill>
                  <a:srgbClr val="7C8B71"/>
                </a:solidFill>
                <a:cs typeface="+mn-ea"/>
                <a:sym typeface="+mn-lt"/>
              </a:rPr>
              <a:t>01</a:t>
            </a:r>
            <a:endParaRPr lang="zh-CN" altLang="en-US" sz="11500" dirty="0">
              <a:solidFill>
                <a:srgbClr val="7C8B71"/>
              </a:solidFill>
              <a:cs typeface="+mn-ea"/>
              <a:sym typeface="+mn-lt"/>
            </a:endParaRPr>
          </a:p>
        </p:txBody>
      </p:sp>
      <p:sp>
        <p:nvSpPr>
          <p:cNvPr id="7" name="文本框 6"/>
          <p:cNvSpPr txBox="1"/>
          <p:nvPr/>
        </p:nvSpPr>
        <p:spPr>
          <a:xfrm>
            <a:off x="8208671" y="3640846"/>
            <a:ext cx="2459328" cy="769441"/>
          </a:xfrm>
          <a:prstGeom prst="rect">
            <a:avLst/>
          </a:prstGeom>
          <a:noFill/>
        </p:spPr>
        <p:txBody>
          <a:bodyPr wrap="none" rtlCol="0">
            <a:spAutoFit/>
          </a:bodyPr>
          <a:lstStyle/>
          <a:p>
            <a:pPr algn="r"/>
            <a:r>
              <a:rPr lang="en-US" altLang="zh-CN" sz="4400" dirty="0">
                <a:solidFill>
                  <a:srgbClr val="7C8B71"/>
                </a:solidFill>
                <a:cs typeface="+mn-ea"/>
                <a:sym typeface="+mn-lt"/>
              </a:rPr>
              <a:t>PART ONE</a:t>
            </a:r>
            <a:endParaRPr lang="zh-CN" altLang="en-US" sz="4400" dirty="0">
              <a:solidFill>
                <a:srgbClr val="7C8B71"/>
              </a:solidFill>
              <a:cs typeface="+mn-ea"/>
              <a:sym typeface="+mn-lt"/>
            </a:endParaRPr>
          </a:p>
        </p:txBody>
      </p:sp>
      <p:sp>
        <p:nvSpPr>
          <p:cNvPr id="10" name="文本框 9"/>
          <p:cNvSpPr txBox="1"/>
          <p:nvPr/>
        </p:nvSpPr>
        <p:spPr>
          <a:xfrm>
            <a:off x="6313715" y="4287551"/>
            <a:ext cx="4354285" cy="707886"/>
          </a:xfrm>
          <a:prstGeom prst="rect">
            <a:avLst/>
          </a:prstGeom>
          <a:noFill/>
        </p:spPr>
        <p:txBody>
          <a:bodyPr wrap="square" rtlCol="0">
            <a:spAutoFit/>
          </a:bodyPr>
          <a:lstStyle/>
          <a:p>
            <a:pPr algn="r"/>
            <a:r>
              <a:rPr lang="zh-CN" altLang="en-US" sz="4000" dirty="0">
                <a:solidFill>
                  <a:srgbClr val="7C8B71"/>
                </a:solidFill>
                <a:cs typeface="+mn-ea"/>
                <a:sym typeface="+mn-lt"/>
              </a:rPr>
              <a:t>背景介绍</a:t>
            </a:r>
          </a:p>
        </p:txBody>
      </p:sp>
      <p:cxnSp>
        <p:nvCxnSpPr>
          <p:cNvPr id="15" name="肘形连接符 14"/>
          <p:cNvCxnSpPr>
            <a:stCxn id="6" idx="0"/>
            <a:endCxn id="7" idx="1"/>
          </p:cNvCxnSpPr>
          <p:nvPr/>
        </p:nvCxnSpPr>
        <p:spPr>
          <a:xfrm rot="16200000" flipH="1" flipV="1">
            <a:off x="7953519" y="2276285"/>
            <a:ext cx="2004433" cy="1494129"/>
          </a:xfrm>
          <a:prstGeom prst="bentConnector4">
            <a:avLst>
              <a:gd name="adj1" fmla="val -11405"/>
              <a:gd name="adj2" fmla="val 115300"/>
            </a:avLst>
          </a:prstGeom>
          <a:ln w="38100">
            <a:solidFill>
              <a:srgbClr val="7C8B7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99E90-0B8A-20F5-8F62-03F1611CFCD6}"/>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8518A4E4-2B10-8AE7-5137-EB9316E0A330}"/>
              </a:ext>
            </a:extLst>
          </p:cNvPr>
          <p:cNvGrpSpPr/>
          <p:nvPr/>
        </p:nvGrpSpPr>
        <p:grpSpPr>
          <a:xfrm>
            <a:off x="310977" y="638630"/>
            <a:ext cx="4562275" cy="740229"/>
            <a:chOff x="314525" y="638630"/>
            <a:chExt cx="4562275" cy="740229"/>
          </a:xfrm>
        </p:grpSpPr>
        <p:sp>
          <p:nvSpPr>
            <p:cNvPr id="3" name="矩形 2">
              <a:extLst>
                <a:ext uri="{FF2B5EF4-FFF2-40B4-BE49-F238E27FC236}">
                  <a16:creationId xmlns:a16="http://schemas.microsoft.com/office/drawing/2014/main" id="{1CACD765-2D8F-DB39-8D50-C6CECF6067F6}"/>
                </a:ext>
              </a:extLst>
            </p:cNvPr>
            <p:cNvSpPr/>
            <p:nvPr/>
          </p:nvSpPr>
          <p:spPr>
            <a:xfrm>
              <a:off x="314525" y="638630"/>
              <a:ext cx="367646" cy="740229"/>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DFD9EA28-C542-8788-B559-0ED05641A305}"/>
                </a:ext>
              </a:extLst>
            </p:cNvPr>
            <p:cNvSpPr txBox="1"/>
            <p:nvPr/>
          </p:nvSpPr>
          <p:spPr>
            <a:xfrm>
              <a:off x="682171" y="716356"/>
              <a:ext cx="4194629" cy="584775"/>
            </a:xfrm>
            <a:prstGeom prst="rect">
              <a:avLst/>
            </a:prstGeom>
            <a:noFill/>
          </p:spPr>
          <p:txBody>
            <a:bodyPr wrap="square" rtlCol="0">
              <a:spAutoFit/>
            </a:bodyPr>
            <a:lstStyle/>
            <a:p>
              <a:r>
                <a:rPr lang="en-US" altLang="zh-CN" sz="3200" dirty="0">
                  <a:solidFill>
                    <a:srgbClr val="A2998A"/>
                  </a:solidFill>
                  <a:cs typeface="+mn-ea"/>
                  <a:sym typeface="+mn-lt"/>
                </a:rPr>
                <a:t>SAT</a:t>
              </a:r>
              <a:r>
                <a:rPr lang="zh-CN" altLang="en-US" sz="3200" dirty="0">
                  <a:solidFill>
                    <a:srgbClr val="A2998A"/>
                  </a:solidFill>
                  <a:cs typeface="+mn-ea"/>
                  <a:sym typeface="+mn-lt"/>
                </a:rPr>
                <a:t>问题</a:t>
              </a:r>
            </a:p>
          </p:txBody>
        </p:sp>
      </p:grpSp>
      <p:pic>
        <p:nvPicPr>
          <p:cNvPr id="9" name="图片 8">
            <a:extLst>
              <a:ext uri="{FF2B5EF4-FFF2-40B4-BE49-F238E27FC236}">
                <a16:creationId xmlns:a16="http://schemas.microsoft.com/office/drawing/2014/main" id="{D7BB75F4-B27E-990E-4001-0D90CB3FDC36}"/>
              </a:ext>
            </a:extLst>
          </p:cNvPr>
          <p:cNvPicPr>
            <a:picLocks noChangeAspect="1"/>
          </p:cNvPicPr>
          <p:nvPr/>
        </p:nvPicPr>
        <p:blipFill>
          <a:blip r:embed="rId3"/>
          <a:stretch>
            <a:fillRect/>
          </a:stretch>
        </p:blipFill>
        <p:spPr>
          <a:xfrm>
            <a:off x="902833" y="1476023"/>
            <a:ext cx="1666875" cy="2390775"/>
          </a:xfrm>
          <a:prstGeom prst="rect">
            <a:avLst/>
          </a:prstGeom>
        </p:spPr>
      </p:pic>
      <p:pic>
        <p:nvPicPr>
          <p:cNvPr id="11" name="图片 10">
            <a:extLst>
              <a:ext uri="{FF2B5EF4-FFF2-40B4-BE49-F238E27FC236}">
                <a16:creationId xmlns:a16="http://schemas.microsoft.com/office/drawing/2014/main" id="{50CE2978-B542-1C43-956D-811BA04B3713}"/>
              </a:ext>
            </a:extLst>
          </p:cNvPr>
          <p:cNvPicPr>
            <a:picLocks noChangeAspect="1"/>
          </p:cNvPicPr>
          <p:nvPr/>
        </p:nvPicPr>
        <p:blipFill>
          <a:blip r:embed="rId4"/>
          <a:stretch>
            <a:fillRect/>
          </a:stretch>
        </p:blipFill>
        <p:spPr>
          <a:xfrm>
            <a:off x="902833" y="5671168"/>
            <a:ext cx="2143125" cy="333375"/>
          </a:xfrm>
          <a:prstGeom prst="rect">
            <a:avLst/>
          </a:prstGeom>
        </p:spPr>
      </p:pic>
      <p:pic>
        <p:nvPicPr>
          <p:cNvPr id="13" name="图片 12">
            <a:extLst>
              <a:ext uri="{FF2B5EF4-FFF2-40B4-BE49-F238E27FC236}">
                <a16:creationId xmlns:a16="http://schemas.microsoft.com/office/drawing/2014/main" id="{6444C147-1A0F-FEFA-A601-FB5C70F41710}"/>
              </a:ext>
            </a:extLst>
          </p:cNvPr>
          <p:cNvPicPr>
            <a:picLocks noChangeAspect="1"/>
          </p:cNvPicPr>
          <p:nvPr/>
        </p:nvPicPr>
        <p:blipFill>
          <a:blip r:embed="rId5"/>
          <a:srcRect l="348" r="82855"/>
          <a:stretch/>
        </p:blipFill>
        <p:spPr>
          <a:xfrm>
            <a:off x="951819" y="4129416"/>
            <a:ext cx="131309" cy="1470995"/>
          </a:xfrm>
          <a:prstGeom prst="rect">
            <a:avLst/>
          </a:prstGeom>
        </p:spPr>
      </p:pic>
      <p:pic>
        <p:nvPicPr>
          <p:cNvPr id="15" name="图片 14">
            <a:extLst>
              <a:ext uri="{FF2B5EF4-FFF2-40B4-BE49-F238E27FC236}">
                <a16:creationId xmlns:a16="http://schemas.microsoft.com/office/drawing/2014/main" id="{66EC5F2E-F104-DB04-EDFE-AA9C3D43F9B8}"/>
              </a:ext>
            </a:extLst>
          </p:cNvPr>
          <p:cNvPicPr>
            <a:picLocks noChangeAspect="1"/>
          </p:cNvPicPr>
          <p:nvPr/>
        </p:nvPicPr>
        <p:blipFill>
          <a:blip r:embed="rId6"/>
          <a:stretch>
            <a:fillRect/>
          </a:stretch>
        </p:blipFill>
        <p:spPr>
          <a:xfrm>
            <a:off x="3700463" y="4418962"/>
            <a:ext cx="7912547" cy="1273727"/>
          </a:xfrm>
          <a:prstGeom prst="rect">
            <a:avLst/>
          </a:prstGeom>
        </p:spPr>
      </p:pic>
      <p:pic>
        <p:nvPicPr>
          <p:cNvPr id="17" name="图片 16">
            <a:extLst>
              <a:ext uri="{FF2B5EF4-FFF2-40B4-BE49-F238E27FC236}">
                <a16:creationId xmlns:a16="http://schemas.microsoft.com/office/drawing/2014/main" id="{563DE25B-1003-3D2C-1B60-5CB6F1C8DDBC}"/>
              </a:ext>
            </a:extLst>
          </p:cNvPr>
          <p:cNvPicPr>
            <a:picLocks noChangeAspect="1"/>
          </p:cNvPicPr>
          <p:nvPr/>
        </p:nvPicPr>
        <p:blipFill>
          <a:blip r:embed="rId7"/>
          <a:stretch>
            <a:fillRect/>
          </a:stretch>
        </p:blipFill>
        <p:spPr>
          <a:xfrm>
            <a:off x="5404077" y="1026561"/>
            <a:ext cx="3010580" cy="2708009"/>
          </a:xfrm>
          <a:prstGeom prst="rect">
            <a:avLst/>
          </a:prstGeom>
        </p:spPr>
      </p:pic>
    </p:spTree>
    <p:extLst>
      <p:ext uri="{BB962C8B-B14F-4D97-AF65-F5344CB8AC3E}">
        <p14:creationId xmlns:p14="http://schemas.microsoft.com/office/powerpoint/2010/main" val="387826485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977" y="638630"/>
            <a:ext cx="5121635" cy="1154944"/>
            <a:chOff x="314525" y="638630"/>
            <a:chExt cx="4562275" cy="1154944"/>
          </a:xfrm>
        </p:grpSpPr>
        <p:sp>
          <p:nvSpPr>
            <p:cNvPr id="3" name="矩形 2"/>
            <p:cNvSpPr/>
            <p:nvPr/>
          </p:nvSpPr>
          <p:spPr>
            <a:xfrm>
              <a:off x="314525" y="638630"/>
              <a:ext cx="367646" cy="740229"/>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682171" y="716356"/>
              <a:ext cx="4194629" cy="1077218"/>
            </a:xfrm>
            <a:prstGeom prst="rect">
              <a:avLst/>
            </a:prstGeom>
            <a:noFill/>
          </p:spPr>
          <p:txBody>
            <a:bodyPr wrap="square" rtlCol="0">
              <a:spAutoFit/>
            </a:bodyPr>
            <a:lstStyle/>
            <a:p>
              <a:r>
                <a:rPr lang="zh-CN" altLang="en-US" sz="3200" dirty="0">
                  <a:solidFill>
                    <a:srgbClr val="A2998A"/>
                  </a:solidFill>
                  <a:cs typeface="+mn-ea"/>
                  <a:sym typeface="+mn-lt"/>
                </a:rPr>
                <a:t>量词 一阶逻辑公式证明</a:t>
              </a:r>
            </a:p>
          </p:txBody>
        </p:sp>
      </p:grpSp>
      <p:sp>
        <p:nvSpPr>
          <p:cNvPr id="22" name="文本框 6">
            <a:extLst>
              <a:ext uri="{FF2B5EF4-FFF2-40B4-BE49-F238E27FC236}">
                <a16:creationId xmlns:a16="http://schemas.microsoft.com/office/drawing/2014/main" id="{C9C345B6-1D9B-A802-1CF2-1A2219A24116}"/>
              </a:ext>
            </a:extLst>
          </p:cNvPr>
          <p:cNvSpPr txBox="1"/>
          <p:nvPr/>
        </p:nvSpPr>
        <p:spPr>
          <a:xfrm>
            <a:off x="6286499" y="1251338"/>
            <a:ext cx="4454866" cy="1077218"/>
          </a:xfrm>
          <a:prstGeom prst="rect">
            <a:avLst/>
          </a:prstGeom>
          <a:noFill/>
        </p:spPr>
        <p:txBody>
          <a:bodyPr wrap="square" rtlCol="0">
            <a:spAutoFit/>
          </a:bodyPr>
          <a:lstStyle/>
          <a:p>
            <a:pPr algn="ctr"/>
            <a:r>
              <a:rPr lang="zh-CN" altLang="en-US" sz="3200" dirty="0">
                <a:solidFill>
                  <a:srgbClr val="A2998A"/>
                </a:solidFill>
                <a:cs typeface="+mn-ea"/>
              </a:rPr>
              <a:t>当</a:t>
            </a:r>
            <a:r>
              <a:rPr lang="en-US" altLang="zh-CN" sz="3200" dirty="0">
                <a:solidFill>
                  <a:srgbClr val="A2998A"/>
                </a:solidFill>
                <a:cs typeface="+mn-ea"/>
              </a:rPr>
              <a:t>a&gt;b</a:t>
            </a:r>
            <a:r>
              <a:rPr lang="zh-CN" altLang="en-US" sz="3200" dirty="0">
                <a:solidFill>
                  <a:srgbClr val="A2998A"/>
                </a:solidFill>
                <a:cs typeface="+mn-ea"/>
              </a:rPr>
              <a:t>，可满足</a:t>
            </a:r>
            <a:endParaRPr lang="en-US" altLang="zh-CN" sz="3200" dirty="0">
              <a:solidFill>
                <a:srgbClr val="A2998A"/>
              </a:solidFill>
              <a:cs typeface="+mn-ea"/>
            </a:endParaRPr>
          </a:p>
          <a:p>
            <a:pPr algn="ctr"/>
            <a:r>
              <a:rPr lang="en-US" altLang="zh-CN" sz="3200" dirty="0">
                <a:solidFill>
                  <a:srgbClr val="A2998A"/>
                </a:solidFill>
                <a:cs typeface="+mn-ea"/>
              </a:rPr>
              <a:t>a&lt;=b</a:t>
            </a:r>
            <a:r>
              <a:rPr lang="zh-CN" altLang="en-US" sz="3200" dirty="0">
                <a:solidFill>
                  <a:srgbClr val="A2998A"/>
                </a:solidFill>
                <a:cs typeface="+mn-ea"/>
              </a:rPr>
              <a:t>，不可满足</a:t>
            </a:r>
          </a:p>
        </p:txBody>
      </p:sp>
      <p:pic>
        <p:nvPicPr>
          <p:cNvPr id="6" name="图片 5">
            <a:extLst>
              <a:ext uri="{FF2B5EF4-FFF2-40B4-BE49-F238E27FC236}">
                <a16:creationId xmlns:a16="http://schemas.microsoft.com/office/drawing/2014/main" id="{57581EB4-3BA4-D35E-8426-0A8F3918CAC2}"/>
              </a:ext>
            </a:extLst>
          </p:cNvPr>
          <p:cNvPicPr>
            <a:picLocks noChangeAspect="1"/>
          </p:cNvPicPr>
          <p:nvPr/>
        </p:nvPicPr>
        <p:blipFill>
          <a:blip r:embed="rId3">
            <a:extLst>
              <a:ext uri="{28A0092B-C50C-407E-A947-70E740481C1C}">
                <a14:useLocalDpi xmlns:a14="http://schemas.microsoft.com/office/drawing/2010/main" val="0"/>
              </a:ext>
            </a:extLst>
          </a:blip>
          <a:srcRect l="29589" t="66984" r="30314" b="29127"/>
          <a:stretch/>
        </p:blipFill>
        <p:spPr>
          <a:xfrm>
            <a:off x="1357312" y="1216083"/>
            <a:ext cx="4311383" cy="636318"/>
          </a:xfrm>
          <a:prstGeom prst="rect">
            <a:avLst/>
          </a:prstGeom>
        </p:spPr>
      </p:pic>
      <p:pic>
        <p:nvPicPr>
          <p:cNvPr id="8" name="图片 7">
            <a:extLst>
              <a:ext uri="{FF2B5EF4-FFF2-40B4-BE49-F238E27FC236}">
                <a16:creationId xmlns:a16="http://schemas.microsoft.com/office/drawing/2014/main" id="{C37E22E4-CE17-82C4-A09F-3179DC3C75FB}"/>
              </a:ext>
            </a:extLst>
          </p:cNvPr>
          <p:cNvPicPr>
            <a:picLocks noChangeAspect="1"/>
          </p:cNvPicPr>
          <p:nvPr/>
        </p:nvPicPr>
        <p:blipFill>
          <a:blip r:embed="rId4"/>
          <a:stretch>
            <a:fillRect/>
          </a:stretch>
        </p:blipFill>
        <p:spPr>
          <a:xfrm>
            <a:off x="1357312" y="3071176"/>
            <a:ext cx="9477375" cy="695325"/>
          </a:xfrm>
          <a:prstGeom prst="rect">
            <a:avLst/>
          </a:prstGeom>
        </p:spPr>
      </p:pic>
      <p:pic>
        <p:nvPicPr>
          <p:cNvPr id="12" name="图片 11">
            <a:extLst>
              <a:ext uri="{FF2B5EF4-FFF2-40B4-BE49-F238E27FC236}">
                <a16:creationId xmlns:a16="http://schemas.microsoft.com/office/drawing/2014/main" id="{2C6BC5A3-9C0E-93C0-3B43-0C696D29B6C8}"/>
              </a:ext>
            </a:extLst>
          </p:cNvPr>
          <p:cNvPicPr>
            <a:picLocks noChangeAspect="1"/>
          </p:cNvPicPr>
          <p:nvPr/>
        </p:nvPicPr>
        <p:blipFill>
          <a:blip r:embed="rId5"/>
          <a:stretch>
            <a:fillRect/>
          </a:stretch>
        </p:blipFill>
        <p:spPr>
          <a:xfrm>
            <a:off x="1357312" y="2032738"/>
            <a:ext cx="1407660" cy="1038438"/>
          </a:xfrm>
          <a:prstGeom prst="rect">
            <a:avLst/>
          </a:prstGeom>
        </p:spPr>
      </p:pic>
      <p:pic>
        <p:nvPicPr>
          <p:cNvPr id="14" name="图片 13">
            <a:extLst>
              <a:ext uri="{FF2B5EF4-FFF2-40B4-BE49-F238E27FC236}">
                <a16:creationId xmlns:a16="http://schemas.microsoft.com/office/drawing/2014/main" id="{6DE8A0FA-7D75-7C30-94A2-CCBCB8940A54}"/>
              </a:ext>
            </a:extLst>
          </p:cNvPr>
          <p:cNvPicPr>
            <a:picLocks noChangeAspect="1"/>
          </p:cNvPicPr>
          <p:nvPr/>
        </p:nvPicPr>
        <p:blipFill>
          <a:blip r:embed="rId6"/>
          <a:stretch>
            <a:fillRect/>
          </a:stretch>
        </p:blipFill>
        <p:spPr>
          <a:xfrm>
            <a:off x="1357312" y="4127175"/>
            <a:ext cx="1309688" cy="998914"/>
          </a:xfrm>
          <a:prstGeom prst="rect">
            <a:avLst/>
          </a:prstGeom>
        </p:spPr>
      </p:pic>
      <p:pic>
        <p:nvPicPr>
          <p:cNvPr id="16" name="图片 15">
            <a:extLst>
              <a:ext uri="{FF2B5EF4-FFF2-40B4-BE49-F238E27FC236}">
                <a16:creationId xmlns:a16="http://schemas.microsoft.com/office/drawing/2014/main" id="{869ED433-954A-83B5-9DBF-D6441A2EBF65}"/>
              </a:ext>
            </a:extLst>
          </p:cNvPr>
          <p:cNvPicPr>
            <a:picLocks noChangeAspect="1"/>
          </p:cNvPicPr>
          <p:nvPr/>
        </p:nvPicPr>
        <p:blipFill>
          <a:blip r:embed="rId7"/>
          <a:srcRect r="20442" b="-1601"/>
          <a:stretch/>
        </p:blipFill>
        <p:spPr>
          <a:xfrm>
            <a:off x="1357312" y="5112883"/>
            <a:ext cx="9477375" cy="5841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BDF6-9D03-EB23-674B-5E028761FA87}"/>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2A43C3B9-B6B0-0DEE-D0E1-8CF6B9CC84E4}"/>
              </a:ext>
            </a:extLst>
          </p:cNvPr>
          <p:cNvGrpSpPr/>
          <p:nvPr/>
        </p:nvGrpSpPr>
        <p:grpSpPr>
          <a:xfrm>
            <a:off x="310977" y="638630"/>
            <a:ext cx="5121635" cy="740229"/>
            <a:chOff x="314525" y="638630"/>
            <a:chExt cx="4562275" cy="740229"/>
          </a:xfrm>
        </p:grpSpPr>
        <p:sp>
          <p:nvSpPr>
            <p:cNvPr id="3" name="矩形 2">
              <a:extLst>
                <a:ext uri="{FF2B5EF4-FFF2-40B4-BE49-F238E27FC236}">
                  <a16:creationId xmlns:a16="http://schemas.microsoft.com/office/drawing/2014/main" id="{AB40CE85-07DC-CB55-422B-E6295A86557C}"/>
                </a:ext>
              </a:extLst>
            </p:cNvPr>
            <p:cNvSpPr/>
            <p:nvPr/>
          </p:nvSpPr>
          <p:spPr>
            <a:xfrm>
              <a:off x="314525" y="638630"/>
              <a:ext cx="367646" cy="740229"/>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DCCB1AB7-3E24-8A39-9787-0D5760F00B4D}"/>
                </a:ext>
              </a:extLst>
            </p:cNvPr>
            <p:cNvSpPr txBox="1"/>
            <p:nvPr/>
          </p:nvSpPr>
          <p:spPr>
            <a:xfrm>
              <a:off x="682171" y="716356"/>
              <a:ext cx="4194629" cy="584775"/>
            </a:xfrm>
            <a:prstGeom prst="rect">
              <a:avLst/>
            </a:prstGeom>
            <a:noFill/>
          </p:spPr>
          <p:txBody>
            <a:bodyPr wrap="square" rtlCol="0">
              <a:spAutoFit/>
            </a:bodyPr>
            <a:lstStyle/>
            <a:p>
              <a:r>
                <a:rPr lang="zh-CN" altLang="en-US" sz="3200" dirty="0">
                  <a:solidFill>
                    <a:srgbClr val="A2998A"/>
                  </a:solidFill>
                  <a:cs typeface="+mn-ea"/>
                  <a:sym typeface="+mn-lt"/>
                </a:rPr>
                <a:t>数独问题</a:t>
              </a:r>
            </a:p>
          </p:txBody>
        </p:sp>
      </p:grpSp>
      <p:pic>
        <p:nvPicPr>
          <p:cNvPr id="7" name="图片 6">
            <a:extLst>
              <a:ext uri="{FF2B5EF4-FFF2-40B4-BE49-F238E27FC236}">
                <a16:creationId xmlns:a16="http://schemas.microsoft.com/office/drawing/2014/main" id="{06BC7F85-A1AF-0B4D-2D74-A5B8266D73F5}"/>
              </a:ext>
            </a:extLst>
          </p:cNvPr>
          <p:cNvPicPr>
            <a:picLocks noChangeAspect="1"/>
          </p:cNvPicPr>
          <p:nvPr/>
        </p:nvPicPr>
        <p:blipFill>
          <a:blip r:embed="rId3"/>
          <a:stretch>
            <a:fillRect/>
          </a:stretch>
        </p:blipFill>
        <p:spPr>
          <a:xfrm>
            <a:off x="902025" y="1529442"/>
            <a:ext cx="2659184" cy="3511097"/>
          </a:xfrm>
          <a:prstGeom prst="rect">
            <a:avLst/>
          </a:prstGeom>
        </p:spPr>
      </p:pic>
      <p:pic>
        <p:nvPicPr>
          <p:cNvPr id="10" name="图片 9">
            <a:extLst>
              <a:ext uri="{FF2B5EF4-FFF2-40B4-BE49-F238E27FC236}">
                <a16:creationId xmlns:a16="http://schemas.microsoft.com/office/drawing/2014/main" id="{CDC63658-3762-40CB-771C-3BF5A29D1568}"/>
              </a:ext>
            </a:extLst>
          </p:cNvPr>
          <p:cNvPicPr>
            <a:picLocks noChangeAspect="1"/>
          </p:cNvPicPr>
          <p:nvPr/>
        </p:nvPicPr>
        <p:blipFill>
          <a:blip r:embed="rId4"/>
          <a:stretch>
            <a:fillRect/>
          </a:stretch>
        </p:blipFill>
        <p:spPr>
          <a:xfrm>
            <a:off x="6826208" y="1529442"/>
            <a:ext cx="3063462" cy="3548893"/>
          </a:xfrm>
          <a:prstGeom prst="rect">
            <a:avLst/>
          </a:prstGeom>
        </p:spPr>
      </p:pic>
      <p:sp>
        <p:nvSpPr>
          <p:cNvPr id="11" name="箭头: 右 10">
            <a:extLst>
              <a:ext uri="{FF2B5EF4-FFF2-40B4-BE49-F238E27FC236}">
                <a16:creationId xmlns:a16="http://schemas.microsoft.com/office/drawing/2014/main" id="{7CCC4CAB-4D7F-2D98-A6FD-422846F6230E}"/>
              </a:ext>
            </a:extLst>
          </p:cNvPr>
          <p:cNvSpPr/>
          <p:nvPr/>
        </p:nvSpPr>
        <p:spPr>
          <a:xfrm>
            <a:off x="4450758" y="2797628"/>
            <a:ext cx="1583872" cy="767443"/>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cvc5</a:t>
            </a:r>
            <a:endParaRPr lang="zh-CN" altLang="en-US" dirty="0"/>
          </a:p>
        </p:txBody>
      </p:sp>
    </p:spTree>
    <p:extLst>
      <p:ext uri="{BB962C8B-B14F-4D97-AF65-F5344CB8AC3E}">
        <p14:creationId xmlns:p14="http://schemas.microsoft.com/office/powerpoint/2010/main" val="415018918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7566-B55F-0167-2334-19BA5CB83856}"/>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6A153173-58C0-E187-7126-A064CFE88B51}"/>
              </a:ext>
            </a:extLst>
          </p:cNvPr>
          <p:cNvGrpSpPr/>
          <p:nvPr/>
        </p:nvGrpSpPr>
        <p:grpSpPr>
          <a:xfrm>
            <a:off x="310977" y="638630"/>
            <a:ext cx="5121635" cy="740229"/>
            <a:chOff x="314525" y="638630"/>
            <a:chExt cx="4562275" cy="740229"/>
          </a:xfrm>
        </p:grpSpPr>
        <p:sp>
          <p:nvSpPr>
            <p:cNvPr id="3" name="矩形 2">
              <a:extLst>
                <a:ext uri="{FF2B5EF4-FFF2-40B4-BE49-F238E27FC236}">
                  <a16:creationId xmlns:a16="http://schemas.microsoft.com/office/drawing/2014/main" id="{8431A86A-4F0B-DC0E-D7CB-46951A31E731}"/>
                </a:ext>
              </a:extLst>
            </p:cNvPr>
            <p:cNvSpPr/>
            <p:nvPr/>
          </p:nvSpPr>
          <p:spPr>
            <a:xfrm>
              <a:off x="314525" y="638630"/>
              <a:ext cx="367646" cy="740229"/>
            </a:xfrm>
            <a:prstGeom prst="rect">
              <a:avLst/>
            </a:prstGeom>
            <a:solidFill>
              <a:srgbClr val="DACA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43448D-660C-1ED7-2508-E6D2A3861300}"/>
                </a:ext>
              </a:extLst>
            </p:cNvPr>
            <p:cNvSpPr txBox="1"/>
            <p:nvPr/>
          </p:nvSpPr>
          <p:spPr>
            <a:xfrm>
              <a:off x="682171" y="716356"/>
              <a:ext cx="4194629" cy="584775"/>
            </a:xfrm>
            <a:prstGeom prst="rect">
              <a:avLst/>
            </a:prstGeom>
            <a:noFill/>
          </p:spPr>
          <p:txBody>
            <a:bodyPr wrap="square" rtlCol="0">
              <a:spAutoFit/>
            </a:bodyPr>
            <a:lstStyle/>
            <a:p>
              <a:r>
                <a:rPr lang="zh-CN" altLang="en-US" sz="3200" dirty="0">
                  <a:solidFill>
                    <a:srgbClr val="A2998A"/>
                  </a:solidFill>
                  <a:cs typeface="+mn-ea"/>
                  <a:sym typeface="+mn-lt"/>
                </a:rPr>
                <a:t>数独问题</a:t>
              </a:r>
            </a:p>
          </p:txBody>
        </p:sp>
      </p:grpSp>
      <p:sp>
        <p:nvSpPr>
          <p:cNvPr id="11" name="箭头: 右 10">
            <a:extLst>
              <a:ext uri="{FF2B5EF4-FFF2-40B4-BE49-F238E27FC236}">
                <a16:creationId xmlns:a16="http://schemas.microsoft.com/office/drawing/2014/main" id="{9C13B63B-21F9-B21D-18CD-05D4166F783E}"/>
              </a:ext>
            </a:extLst>
          </p:cNvPr>
          <p:cNvSpPr/>
          <p:nvPr/>
        </p:nvSpPr>
        <p:spPr>
          <a:xfrm>
            <a:off x="4450758" y="2797628"/>
            <a:ext cx="1583872" cy="767443"/>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cvc5</a:t>
            </a:r>
            <a:endParaRPr lang="zh-CN" altLang="en-US" dirty="0"/>
          </a:p>
        </p:txBody>
      </p:sp>
      <p:pic>
        <p:nvPicPr>
          <p:cNvPr id="6" name="图片 5">
            <a:extLst>
              <a:ext uri="{FF2B5EF4-FFF2-40B4-BE49-F238E27FC236}">
                <a16:creationId xmlns:a16="http://schemas.microsoft.com/office/drawing/2014/main" id="{C471D801-E95A-B23D-FA0F-1A73B35DF04A}"/>
              </a:ext>
            </a:extLst>
          </p:cNvPr>
          <p:cNvPicPr>
            <a:picLocks noChangeAspect="1"/>
          </p:cNvPicPr>
          <p:nvPr/>
        </p:nvPicPr>
        <p:blipFill>
          <a:blip r:embed="rId3"/>
          <a:stretch>
            <a:fillRect/>
          </a:stretch>
        </p:blipFill>
        <p:spPr>
          <a:xfrm>
            <a:off x="931491" y="1428702"/>
            <a:ext cx="2727689" cy="3505293"/>
          </a:xfrm>
          <a:prstGeom prst="rect">
            <a:avLst/>
          </a:prstGeom>
        </p:spPr>
      </p:pic>
      <p:pic>
        <p:nvPicPr>
          <p:cNvPr id="9" name="图片 8">
            <a:extLst>
              <a:ext uri="{FF2B5EF4-FFF2-40B4-BE49-F238E27FC236}">
                <a16:creationId xmlns:a16="http://schemas.microsoft.com/office/drawing/2014/main" id="{873070A4-4B83-42D0-9280-DEDB065496EA}"/>
              </a:ext>
            </a:extLst>
          </p:cNvPr>
          <p:cNvPicPr>
            <a:picLocks noChangeAspect="1"/>
          </p:cNvPicPr>
          <p:nvPr/>
        </p:nvPicPr>
        <p:blipFill>
          <a:blip r:embed="rId4"/>
          <a:stretch>
            <a:fillRect/>
          </a:stretch>
        </p:blipFill>
        <p:spPr>
          <a:xfrm>
            <a:off x="6576074" y="540658"/>
            <a:ext cx="2590435" cy="2746418"/>
          </a:xfrm>
          <a:prstGeom prst="rect">
            <a:avLst/>
          </a:prstGeom>
        </p:spPr>
      </p:pic>
      <p:pic>
        <p:nvPicPr>
          <p:cNvPr id="13" name="图片 12">
            <a:extLst>
              <a:ext uri="{FF2B5EF4-FFF2-40B4-BE49-F238E27FC236}">
                <a16:creationId xmlns:a16="http://schemas.microsoft.com/office/drawing/2014/main" id="{228DCE37-D1DA-ABC5-7D40-E61BC1D86FAF}"/>
              </a:ext>
            </a:extLst>
          </p:cNvPr>
          <p:cNvPicPr>
            <a:picLocks noChangeAspect="1"/>
          </p:cNvPicPr>
          <p:nvPr/>
        </p:nvPicPr>
        <p:blipFill>
          <a:blip r:embed="rId5"/>
          <a:stretch>
            <a:fillRect/>
          </a:stretch>
        </p:blipFill>
        <p:spPr>
          <a:xfrm>
            <a:off x="6576074" y="3429000"/>
            <a:ext cx="2626701" cy="2659741"/>
          </a:xfrm>
          <a:prstGeom prst="rect">
            <a:avLst/>
          </a:prstGeom>
        </p:spPr>
      </p:pic>
    </p:spTree>
    <p:extLst>
      <p:ext uri="{BB962C8B-B14F-4D97-AF65-F5344CB8AC3E}">
        <p14:creationId xmlns:p14="http://schemas.microsoft.com/office/powerpoint/2010/main" val="4369565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2627" y="1778991"/>
            <a:ext cx="10406743" cy="3300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412356" y="1942276"/>
            <a:ext cx="9367284" cy="1862048"/>
          </a:xfrm>
          <a:prstGeom prst="rect">
            <a:avLst/>
          </a:prstGeom>
          <a:noFill/>
        </p:spPr>
        <p:txBody>
          <a:bodyPr wrap="square" rtlCol="0">
            <a:spAutoFit/>
          </a:bodyPr>
          <a:lstStyle/>
          <a:p>
            <a:pPr algn="ctr"/>
            <a:r>
              <a:rPr lang="en-US" altLang="zh-CN" sz="11500" b="1" dirty="0">
                <a:solidFill>
                  <a:srgbClr val="787481"/>
                </a:solidFill>
                <a:cs typeface="+mn-ea"/>
                <a:sym typeface="+mn-lt"/>
              </a:rPr>
              <a:t>THANK YOU</a:t>
            </a:r>
            <a:endParaRPr lang="zh-CN" altLang="en-US" sz="11500" b="1" dirty="0">
              <a:solidFill>
                <a:srgbClr val="7874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977" y="638630"/>
            <a:ext cx="4562275" cy="740229"/>
            <a:chOff x="314525" y="638630"/>
            <a:chExt cx="4562275" cy="740229"/>
          </a:xfrm>
        </p:grpSpPr>
        <p:sp>
          <p:nvSpPr>
            <p:cNvPr id="3" name="矩形 2"/>
            <p:cNvSpPr/>
            <p:nvPr/>
          </p:nvSpPr>
          <p:spPr>
            <a:xfrm>
              <a:off x="314525" y="638630"/>
              <a:ext cx="367646" cy="740229"/>
            </a:xfrm>
            <a:prstGeom prst="rect">
              <a:avLst/>
            </a:prstGeom>
            <a:solidFill>
              <a:srgbClr val="E1E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682171" y="716356"/>
              <a:ext cx="4194629" cy="584775"/>
            </a:xfrm>
            <a:prstGeom prst="rect">
              <a:avLst/>
            </a:prstGeom>
            <a:noFill/>
          </p:spPr>
          <p:txBody>
            <a:bodyPr wrap="square" rtlCol="0">
              <a:spAutoFit/>
            </a:bodyPr>
            <a:lstStyle/>
            <a:p>
              <a:r>
                <a:rPr lang="zh-CN" altLang="en-US" sz="3200" dirty="0">
                  <a:solidFill>
                    <a:srgbClr val="7C8B71"/>
                  </a:solidFill>
                  <a:cs typeface="+mn-ea"/>
                  <a:sym typeface="+mn-lt"/>
                </a:rPr>
                <a:t>背景介绍</a:t>
              </a:r>
            </a:p>
          </p:txBody>
        </p:sp>
      </p:grpSp>
      <p:sp>
        <p:nvSpPr>
          <p:cNvPr id="5" name="矩形 4"/>
          <p:cNvSpPr/>
          <p:nvPr/>
        </p:nvSpPr>
        <p:spPr>
          <a:xfrm>
            <a:off x="3894666" y="328637"/>
            <a:ext cx="7986357" cy="1567896"/>
          </a:xfrm>
          <a:prstGeom prst="rect">
            <a:avLst/>
          </a:prstGeom>
          <a:solidFill>
            <a:srgbClr val="98A3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文本框 7"/>
          <p:cNvSpPr txBox="1"/>
          <p:nvPr/>
        </p:nvSpPr>
        <p:spPr>
          <a:xfrm>
            <a:off x="4097867" y="627442"/>
            <a:ext cx="7783156" cy="1015663"/>
          </a:xfrm>
          <a:prstGeom prst="rect">
            <a:avLst/>
          </a:prstGeom>
          <a:noFill/>
        </p:spPr>
        <p:txBody>
          <a:bodyPr wrap="square" rtlCol="0">
            <a:spAutoFit/>
          </a:bodyPr>
          <a:lstStyle/>
          <a:p>
            <a:r>
              <a:rPr lang="zh-CN" altLang="en-US" sz="2000" dirty="0">
                <a:solidFill>
                  <a:schemeClr val="bg1"/>
                </a:solidFill>
                <a:cs typeface="+mn-ea"/>
                <a:sym typeface="+mn-lt"/>
              </a:rPr>
              <a:t>随着计算机系统和软件的规模与复杂性增加，验证系统正确性变得更加困难。例如，在硬件设计、软件验证和自动化等领域，系统通常涉及大量变量和约束，传统的手动测试和验证手段难以应对。</a:t>
            </a:r>
          </a:p>
        </p:txBody>
      </p:sp>
      <p:sp>
        <p:nvSpPr>
          <p:cNvPr id="13" name="文本框 12"/>
          <p:cNvSpPr txBox="1"/>
          <p:nvPr/>
        </p:nvSpPr>
        <p:spPr>
          <a:xfrm>
            <a:off x="1196623" y="2195338"/>
            <a:ext cx="9505481" cy="3785652"/>
          </a:xfrm>
          <a:prstGeom prst="rect">
            <a:avLst/>
          </a:prstGeom>
          <a:noFill/>
        </p:spPr>
        <p:txBody>
          <a:bodyPr wrap="square" rtlCol="0">
            <a:spAutoFit/>
          </a:bodyPr>
          <a:lstStyle/>
          <a:p>
            <a:pPr>
              <a:buFont typeface="Arial" panose="020B0604020202020204" pitchFamily="34" charset="0"/>
              <a:buChar char="•"/>
            </a:pPr>
            <a:r>
              <a:rPr lang="zh-CN" altLang="en-US" sz="2400" b="1" dirty="0"/>
              <a:t>形式化验证的兴起</a:t>
            </a:r>
            <a:r>
              <a:rPr lang="zh-CN" altLang="en-US" sz="2400" dirty="0"/>
              <a:t>：</a:t>
            </a:r>
            <a:br>
              <a:rPr lang="zh-CN" altLang="en-US" sz="2400" dirty="0"/>
            </a:br>
            <a:r>
              <a:rPr lang="zh-CN" altLang="en-US" sz="2400" dirty="0"/>
              <a:t>为了确保系统的正确性和可靠性，形式化方法逐渐被广泛使用。例如：</a:t>
            </a:r>
          </a:p>
          <a:p>
            <a:pPr marL="742950" lvl="1" indent="-285750">
              <a:buFont typeface="Arial" panose="020B0604020202020204" pitchFamily="34" charset="0"/>
              <a:buChar char="•"/>
            </a:pPr>
            <a:r>
              <a:rPr lang="zh-CN" altLang="en-US" sz="2400" b="1" dirty="0"/>
              <a:t>硬件验证</a:t>
            </a:r>
            <a:r>
              <a:rPr lang="zh-CN" altLang="en-US" sz="2400" dirty="0"/>
              <a:t>：确保电路设计无错误。</a:t>
            </a:r>
          </a:p>
          <a:p>
            <a:pPr marL="742950" lvl="1" indent="-285750">
              <a:buFont typeface="Arial" panose="020B0604020202020204" pitchFamily="34" charset="0"/>
              <a:buChar char="•"/>
            </a:pPr>
            <a:r>
              <a:rPr lang="zh-CN" altLang="en-US" sz="2400" b="1" dirty="0"/>
              <a:t>软件验证</a:t>
            </a:r>
            <a:r>
              <a:rPr lang="zh-CN" altLang="en-US" sz="2400" dirty="0"/>
              <a:t>：验证代码符合规范，避免安全漏洞。</a:t>
            </a:r>
          </a:p>
          <a:p>
            <a:pPr marL="742950" lvl="1" indent="-285750">
              <a:buFont typeface="Arial" panose="020B0604020202020204" pitchFamily="34" charset="0"/>
              <a:buChar char="•"/>
            </a:pPr>
            <a:r>
              <a:rPr lang="zh-CN" altLang="en-US" sz="2400" b="1" dirty="0"/>
              <a:t>安全性验证</a:t>
            </a:r>
            <a:r>
              <a:rPr lang="zh-CN" altLang="en-US" sz="2400" dirty="0"/>
              <a:t>：比如密码学协议的正确性。</a:t>
            </a:r>
          </a:p>
          <a:p>
            <a:pPr marL="742950" lvl="1" indent="-285750">
              <a:buFont typeface="Arial" panose="020B0604020202020204" pitchFamily="34" charset="0"/>
              <a:buChar char="•"/>
            </a:pPr>
            <a:r>
              <a:rPr lang="zh-CN" altLang="en-US" sz="2400" b="1" dirty="0"/>
              <a:t>嵌入式系统验证</a:t>
            </a:r>
            <a:r>
              <a:rPr lang="zh-CN" altLang="en-US" sz="2400" dirty="0"/>
              <a:t>：确保工业控制和自动驾驶系统的安全性。</a:t>
            </a:r>
          </a:p>
          <a:p>
            <a:pPr>
              <a:buFont typeface="Arial" panose="020B0604020202020204" pitchFamily="34" charset="0"/>
              <a:buChar char="•"/>
            </a:pPr>
            <a:r>
              <a:rPr lang="zh-CN" altLang="en-US" sz="2400" b="1" dirty="0"/>
              <a:t>组合逻辑与理论的需求</a:t>
            </a:r>
            <a:r>
              <a:rPr lang="zh-CN" altLang="en-US" sz="2400" dirty="0"/>
              <a:t>：</a:t>
            </a:r>
            <a:br>
              <a:rPr lang="zh-CN" altLang="en-US" sz="2400" dirty="0"/>
            </a:br>
            <a:r>
              <a:rPr lang="zh-CN" altLang="en-US" sz="2400" dirty="0"/>
              <a:t>传统 </a:t>
            </a:r>
            <a:r>
              <a:rPr lang="en-US" altLang="zh-CN" sz="2400" dirty="0"/>
              <a:t>SAT </a:t>
            </a:r>
            <a:r>
              <a:rPr lang="zh-CN" altLang="en-US" sz="2400" dirty="0"/>
              <a:t>求解器只能处理纯布尔逻辑表达式，但实际问题往往涉及多个理论（如整数、实数、数组、字符串等）。</a:t>
            </a:r>
            <a:r>
              <a:rPr lang="en-US" altLang="zh-CN" sz="2400" dirty="0"/>
              <a:t>SMT </a:t>
            </a:r>
            <a:r>
              <a:rPr lang="zh-CN" altLang="en-US" sz="2400" dirty="0"/>
              <a:t>就是为了满足在多个理论下检查约束可满足性的需求。</a:t>
            </a:r>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977" y="638630"/>
            <a:ext cx="4562275" cy="740229"/>
            <a:chOff x="314525" y="638630"/>
            <a:chExt cx="4562275" cy="740229"/>
          </a:xfrm>
        </p:grpSpPr>
        <p:sp>
          <p:nvSpPr>
            <p:cNvPr id="3" name="矩形 2"/>
            <p:cNvSpPr/>
            <p:nvPr/>
          </p:nvSpPr>
          <p:spPr>
            <a:xfrm>
              <a:off x="314525" y="638630"/>
              <a:ext cx="367646" cy="740229"/>
            </a:xfrm>
            <a:prstGeom prst="rect">
              <a:avLst/>
            </a:prstGeom>
            <a:solidFill>
              <a:srgbClr val="E1E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682171" y="716356"/>
              <a:ext cx="4194629" cy="584775"/>
            </a:xfrm>
            <a:prstGeom prst="rect">
              <a:avLst/>
            </a:prstGeom>
            <a:noFill/>
          </p:spPr>
          <p:txBody>
            <a:bodyPr wrap="square" rtlCol="0">
              <a:spAutoFit/>
            </a:bodyPr>
            <a:lstStyle/>
            <a:p>
              <a:r>
                <a:rPr lang="zh-CN" altLang="en-US" sz="3200" dirty="0">
                  <a:solidFill>
                    <a:srgbClr val="7C8B71"/>
                  </a:solidFill>
                  <a:cs typeface="+mn-ea"/>
                  <a:sym typeface="+mn-lt"/>
                </a:rPr>
                <a:t>什么是</a:t>
              </a:r>
              <a:r>
                <a:rPr lang="en-US" altLang="zh-CN" sz="3200" dirty="0">
                  <a:solidFill>
                    <a:srgbClr val="7C8B71"/>
                  </a:solidFill>
                  <a:cs typeface="+mn-ea"/>
                  <a:sym typeface="+mn-lt"/>
                </a:rPr>
                <a:t>CVC5</a:t>
              </a:r>
              <a:endParaRPr lang="zh-CN" altLang="en-US" sz="3200" dirty="0">
                <a:solidFill>
                  <a:srgbClr val="7C8B71"/>
                </a:solidFill>
                <a:cs typeface="+mn-ea"/>
                <a:sym typeface="+mn-lt"/>
              </a:endParaRPr>
            </a:p>
          </p:txBody>
        </p:sp>
      </p:grpSp>
      <p:sp>
        <p:nvSpPr>
          <p:cNvPr id="21" name="文本框 20"/>
          <p:cNvSpPr txBox="1"/>
          <p:nvPr/>
        </p:nvSpPr>
        <p:spPr>
          <a:xfrm>
            <a:off x="5251183" y="3575670"/>
            <a:ext cx="827315" cy="584775"/>
          </a:xfrm>
          <a:prstGeom prst="rect">
            <a:avLst/>
          </a:prstGeom>
          <a:noFill/>
        </p:spPr>
        <p:txBody>
          <a:bodyPr wrap="square" rtlCol="0">
            <a:spAutoFit/>
          </a:bodyPr>
          <a:lstStyle/>
          <a:p>
            <a:pPr algn="ctr"/>
            <a:r>
              <a:rPr lang="en-US" altLang="zh-CN" sz="3200" dirty="0">
                <a:solidFill>
                  <a:schemeClr val="bg1"/>
                </a:solidFill>
                <a:cs typeface="+mn-ea"/>
                <a:sym typeface="+mn-lt"/>
              </a:rPr>
              <a:t>0</a:t>
            </a:r>
            <a:endParaRPr lang="zh-CN" altLang="en-US" sz="3200" dirty="0">
              <a:solidFill>
                <a:schemeClr val="bg1"/>
              </a:solidFill>
              <a:cs typeface="+mn-ea"/>
              <a:sym typeface="+mn-lt"/>
            </a:endParaRPr>
          </a:p>
        </p:txBody>
      </p:sp>
      <p:sp>
        <p:nvSpPr>
          <p:cNvPr id="6" name="TextBox 5">
            <a:extLst>
              <a:ext uri="{FF2B5EF4-FFF2-40B4-BE49-F238E27FC236}">
                <a16:creationId xmlns:a16="http://schemas.microsoft.com/office/drawing/2014/main" id="{5D90E61E-C27E-9A96-EB5A-E6D5B4238165}"/>
              </a:ext>
            </a:extLst>
          </p:cNvPr>
          <p:cNvSpPr txBox="1"/>
          <p:nvPr/>
        </p:nvSpPr>
        <p:spPr>
          <a:xfrm>
            <a:off x="3531972" y="805682"/>
            <a:ext cx="7573556" cy="2215991"/>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400" dirty="0"/>
              <a:t>CVC5 </a:t>
            </a:r>
            <a:r>
              <a:rPr lang="zh-CN" altLang="en-US" sz="2400" dirty="0"/>
              <a:t>是一个开源的 合成验证求解器（</a:t>
            </a:r>
            <a:r>
              <a:rPr lang="en-US" altLang="zh-CN" sz="2400" dirty="0"/>
              <a:t>Satisfiability Modulo Theories, SMT Solver</a:t>
            </a:r>
            <a:r>
              <a:rPr lang="zh-CN" altLang="en-US" sz="2400" dirty="0"/>
              <a:t>）。</a:t>
            </a:r>
            <a:r>
              <a:rPr lang="en-US" altLang="zh-CN" sz="2400" dirty="0"/>
              <a:t>SMT</a:t>
            </a:r>
            <a:r>
              <a:rPr lang="zh-CN" altLang="en-US" sz="2400" dirty="0"/>
              <a:t>求解器是一种用于解决涉及多个理论的逻辑问题的工具。它是 </a:t>
            </a:r>
            <a:r>
              <a:rPr lang="en-US" altLang="zh-CN" sz="2400" dirty="0"/>
              <a:t>CVC4</a:t>
            </a:r>
            <a:r>
              <a:rPr lang="zh-CN" altLang="en-US" sz="2400" dirty="0"/>
              <a:t> 的后继者，由斯坦福大学和纽约大学合作开发。</a:t>
            </a:r>
          </a:p>
          <a:p>
            <a:endParaRPr lang="zh-CN" altLang="en-US" dirty="0"/>
          </a:p>
        </p:txBody>
      </p:sp>
      <p:pic>
        <p:nvPicPr>
          <p:cNvPr id="29" name="Picture 28">
            <a:extLst>
              <a:ext uri="{FF2B5EF4-FFF2-40B4-BE49-F238E27FC236}">
                <a16:creationId xmlns:a16="http://schemas.microsoft.com/office/drawing/2014/main" id="{5668B4FE-AA22-A4B9-2B03-4167BE82837C}"/>
              </a:ext>
            </a:extLst>
          </p:cNvPr>
          <p:cNvPicPr>
            <a:picLocks noChangeAspect="1"/>
          </p:cNvPicPr>
          <p:nvPr/>
        </p:nvPicPr>
        <p:blipFill>
          <a:blip r:embed="rId3"/>
          <a:stretch>
            <a:fillRect/>
          </a:stretch>
        </p:blipFill>
        <p:spPr>
          <a:xfrm>
            <a:off x="2483554" y="3206339"/>
            <a:ext cx="6881589" cy="33452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任意多边形 966"/>
          <p:cNvSpPr/>
          <p:nvPr/>
        </p:nvSpPr>
        <p:spPr>
          <a:xfrm>
            <a:off x="1719346" y="986059"/>
            <a:ext cx="8401050" cy="1328444"/>
          </a:xfrm>
          <a:custGeom>
            <a:avLst/>
            <a:gdLst>
              <a:gd name="connsiteX0" fmla="*/ 0 w 8401050"/>
              <a:gd name="connsiteY0" fmla="*/ 1095375 h 1323975"/>
              <a:gd name="connsiteX1" fmla="*/ 2914650 w 8401050"/>
              <a:gd name="connsiteY1" fmla="*/ 0 h 1323975"/>
              <a:gd name="connsiteX2" fmla="*/ 5695950 w 8401050"/>
              <a:gd name="connsiteY2" fmla="*/ 1323975 h 1323975"/>
              <a:gd name="connsiteX3" fmla="*/ 8401050 w 8401050"/>
              <a:gd name="connsiteY3" fmla="*/ 28575 h 1323975"/>
              <a:gd name="connsiteX0-1" fmla="*/ 0 w 8401050"/>
              <a:gd name="connsiteY0-2" fmla="*/ 1096741 h 1325341"/>
              <a:gd name="connsiteX1-3" fmla="*/ 2914650 w 8401050"/>
              <a:gd name="connsiteY1-4" fmla="*/ 1366 h 1325341"/>
              <a:gd name="connsiteX2-5" fmla="*/ 5695950 w 8401050"/>
              <a:gd name="connsiteY2-6" fmla="*/ 1325341 h 1325341"/>
              <a:gd name="connsiteX3-7" fmla="*/ 8401050 w 8401050"/>
              <a:gd name="connsiteY3-8" fmla="*/ 29941 h 1325341"/>
              <a:gd name="connsiteX0-9" fmla="*/ 0 w 8401050"/>
              <a:gd name="connsiteY0-10" fmla="*/ 1096741 h 1394917"/>
              <a:gd name="connsiteX1-11" fmla="*/ 2914650 w 8401050"/>
              <a:gd name="connsiteY1-12" fmla="*/ 1366 h 1394917"/>
              <a:gd name="connsiteX2-13" fmla="*/ 5695950 w 8401050"/>
              <a:gd name="connsiteY2-14" fmla="*/ 1325341 h 1394917"/>
              <a:gd name="connsiteX3-15" fmla="*/ 8401050 w 8401050"/>
              <a:gd name="connsiteY3-16" fmla="*/ 29941 h 1394917"/>
              <a:gd name="connsiteX0-17" fmla="*/ 0 w 8401050"/>
              <a:gd name="connsiteY0-18" fmla="*/ 1096741 h 1328444"/>
              <a:gd name="connsiteX1-19" fmla="*/ 2914650 w 8401050"/>
              <a:gd name="connsiteY1-20" fmla="*/ 1366 h 1328444"/>
              <a:gd name="connsiteX2-21" fmla="*/ 5695950 w 8401050"/>
              <a:gd name="connsiteY2-22" fmla="*/ 1325341 h 1328444"/>
              <a:gd name="connsiteX3-23" fmla="*/ 8401050 w 8401050"/>
              <a:gd name="connsiteY3-24" fmla="*/ 29941 h 1328444"/>
            </a:gdLst>
            <a:ahLst/>
            <a:cxnLst>
              <a:cxn ang="0">
                <a:pos x="connsiteX0-1" y="connsiteY0-2"/>
              </a:cxn>
              <a:cxn ang="0">
                <a:pos x="connsiteX1-3" y="connsiteY1-4"/>
              </a:cxn>
              <a:cxn ang="0">
                <a:pos x="connsiteX2-5" y="connsiteY2-6"/>
              </a:cxn>
              <a:cxn ang="0">
                <a:pos x="connsiteX3-7" y="connsiteY3-8"/>
              </a:cxn>
            </a:cxnLst>
            <a:rect l="l" t="t" r="r" b="b"/>
            <a:pathLst>
              <a:path w="8401050" h="1328444">
                <a:moveTo>
                  <a:pt x="0" y="1096741"/>
                </a:moveTo>
                <a:cubicBezTo>
                  <a:pt x="971550" y="731616"/>
                  <a:pt x="1965325" y="-36734"/>
                  <a:pt x="2914650" y="1366"/>
                </a:cubicBezTo>
                <a:cubicBezTo>
                  <a:pt x="3863975" y="39466"/>
                  <a:pt x="4756150" y="1261841"/>
                  <a:pt x="5695950" y="1325341"/>
                </a:cubicBezTo>
                <a:cubicBezTo>
                  <a:pt x="6635750" y="1388841"/>
                  <a:pt x="7499350" y="461741"/>
                  <a:pt x="8401050" y="29941"/>
                </a:cubicBezTo>
              </a:path>
            </a:pathLst>
          </a:custGeom>
          <a:noFill/>
          <a:ln w="38100">
            <a:solidFill>
              <a:srgbClr val="7C8B7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65" name="组合 964"/>
          <p:cNvGrpSpPr/>
          <p:nvPr/>
        </p:nvGrpSpPr>
        <p:grpSpPr>
          <a:xfrm>
            <a:off x="467045" y="1702388"/>
            <a:ext cx="2517421" cy="4672622"/>
            <a:chOff x="595549" y="2164401"/>
            <a:chExt cx="2517421" cy="4672622"/>
          </a:xfrm>
        </p:grpSpPr>
        <p:grpSp>
          <p:nvGrpSpPr>
            <p:cNvPr id="432" name="组合 431"/>
            <p:cNvGrpSpPr/>
            <p:nvPr/>
          </p:nvGrpSpPr>
          <p:grpSpPr>
            <a:xfrm>
              <a:off x="1397062" y="2164401"/>
              <a:ext cx="914400" cy="1254063"/>
              <a:chOff x="1639195" y="1999809"/>
              <a:chExt cx="914400" cy="1254063"/>
            </a:xfrm>
          </p:grpSpPr>
          <p:grpSp>
            <p:nvGrpSpPr>
              <p:cNvPr id="344" name="组合 343"/>
              <p:cNvGrpSpPr/>
              <p:nvPr/>
            </p:nvGrpSpPr>
            <p:grpSpPr>
              <a:xfrm>
                <a:off x="1639195" y="1999809"/>
                <a:ext cx="914400" cy="914400"/>
                <a:chOff x="1639195" y="1999809"/>
                <a:chExt cx="914400" cy="914400"/>
              </a:xfrm>
            </p:grpSpPr>
            <p:sp>
              <p:nvSpPr>
                <p:cNvPr id="340" name="圆角矩形 339"/>
                <p:cNvSpPr/>
                <p:nvPr/>
              </p:nvSpPr>
              <p:spPr>
                <a:xfrm rot="2700000">
                  <a:off x="1639195" y="1999809"/>
                  <a:ext cx="914400" cy="914400"/>
                </a:xfrm>
                <a:prstGeom prst="round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5" name="组合 4"/>
                <p:cNvGrpSpPr/>
                <p:nvPr/>
              </p:nvGrpSpPr>
              <p:grpSpPr>
                <a:xfrm>
                  <a:off x="1749526" y="2214915"/>
                  <a:ext cx="693738" cy="484188"/>
                  <a:chOff x="3992563" y="5821363"/>
                  <a:chExt cx="693738" cy="484188"/>
                </a:xfrm>
                <a:solidFill>
                  <a:schemeClr val="bg1"/>
                </a:solidFill>
              </p:grpSpPr>
              <p:sp>
                <p:nvSpPr>
                  <p:cNvPr id="6" name="Freeform 77"/>
                  <p:cNvSpPr/>
                  <p:nvPr/>
                </p:nvSpPr>
                <p:spPr bwMode="auto">
                  <a:xfrm>
                    <a:off x="4629151" y="6210301"/>
                    <a:ext cx="15875" cy="25400"/>
                  </a:xfrm>
                  <a:custGeom>
                    <a:avLst/>
                    <a:gdLst>
                      <a:gd name="T0" fmla="*/ 12 w 12"/>
                      <a:gd name="T1" fmla="*/ 20 h 20"/>
                      <a:gd name="T2" fmla="*/ 4 w 12"/>
                      <a:gd name="T3" fmla="*/ 10 h 20"/>
                      <a:gd name="T4" fmla="*/ 0 w 12"/>
                      <a:gd name="T5" fmla="*/ 0 h 20"/>
                      <a:gd name="T6" fmla="*/ 8 w 12"/>
                      <a:gd name="T7" fmla="*/ 9 h 20"/>
                      <a:gd name="T8" fmla="*/ 12 w 12"/>
                      <a:gd name="T9" fmla="*/ 20 h 20"/>
                    </a:gdLst>
                    <a:ahLst/>
                    <a:cxnLst>
                      <a:cxn ang="0">
                        <a:pos x="T0" y="T1"/>
                      </a:cxn>
                      <a:cxn ang="0">
                        <a:pos x="T2" y="T3"/>
                      </a:cxn>
                      <a:cxn ang="0">
                        <a:pos x="T4" y="T5"/>
                      </a:cxn>
                      <a:cxn ang="0">
                        <a:pos x="T6" y="T7"/>
                      </a:cxn>
                      <a:cxn ang="0">
                        <a:pos x="T8" y="T9"/>
                      </a:cxn>
                    </a:cxnLst>
                    <a:rect l="0" t="0" r="r" b="b"/>
                    <a:pathLst>
                      <a:path w="12" h="20">
                        <a:moveTo>
                          <a:pt x="12" y="20"/>
                        </a:moveTo>
                        <a:cubicBezTo>
                          <a:pt x="4" y="10"/>
                          <a:pt x="4" y="10"/>
                          <a:pt x="4" y="10"/>
                        </a:cubicBezTo>
                        <a:cubicBezTo>
                          <a:pt x="1" y="7"/>
                          <a:pt x="0" y="4"/>
                          <a:pt x="0" y="0"/>
                        </a:cubicBezTo>
                        <a:cubicBezTo>
                          <a:pt x="8" y="9"/>
                          <a:pt x="8" y="9"/>
                          <a:pt x="8" y="9"/>
                        </a:cubicBezTo>
                        <a:cubicBezTo>
                          <a:pt x="8" y="13"/>
                          <a:pt x="10" y="17"/>
                          <a:pt x="1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8"/>
                  <p:cNvSpPr/>
                  <p:nvPr/>
                </p:nvSpPr>
                <p:spPr bwMode="auto">
                  <a:xfrm>
                    <a:off x="4629151" y="6108701"/>
                    <a:ext cx="11113" cy="114300"/>
                  </a:xfrm>
                  <a:custGeom>
                    <a:avLst/>
                    <a:gdLst>
                      <a:gd name="T0" fmla="*/ 6 w 7"/>
                      <a:gd name="T1" fmla="*/ 72 h 72"/>
                      <a:gd name="T2" fmla="*/ 0 w 7"/>
                      <a:gd name="T3" fmla="*/ 64 h 72"/>
                      <a:gd name="T4" fmla="*/ 1 w 7"/>
                      <a:gd name="T5" fmla="*/ 0 h 72"/>
                      <a:gd name="T6" fmla="*/ 7 w 7"/>
                      <a:gd name="T7" fmla="*/ 8 h 72"/>
                      <a:gd name="T8" fmla="*/ 6 w 7"/>
                      <a:gd name="T9" fmla="*/ 72 h 72"/>
                    </a:gdLst>
                    <a:ahLst/>
                    <a:cxnLst>
                      <a:cxn ang="0">
                        <a:pos x="T0" y="T1"/>
                      </a:cxn>
                      <a:cxn ang="0">
                        <a:pos x="T2" y="T3"/>
                      </a:cxn>
                      <a:cxn ang="0">
                        <a:pos x="T4" y="T5"/>
                      </a:cxn>
                      <a:cxn ang="0">
                        <a:pos x="T6" y="T7"/>
                      </a:cxn>
                      <a:cxn ang="0">
                        <a:pos x="T8" y="T9"/>
                      </a:cxn>
                    </a:cxnLst>
                    <a:rect l="0" t="0" r="r" b="b"/>
                    <a:pathLst>
                      <a:path w="7" h="72">
                        <a:moveTo>
                          <a:pt x="6" y="72"/>
                        </a:moveTo>
                        <a:lnTo>
                          <a:pt x="0" y="64"/>
                        </a:lnTo>
                        <a:lnTo>
                          <a:pt x="1" y="0"/>
                        </a:lnTo>
                        <a:lnTo>
                          <a:pt x="7" y="8"/>
                        </a:lnTo>
                        <a:lnTo>
                          <a:pt x="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79"/>
                  <p:cNvSpPr/>
                  <p:nvPr/>
                </p:nvSpPr>
                <p:spPr bwMode="auto">
                  <a:xfrm>
                    <a:off x="4630738" y="6092826"/>
                    <a:ext cx="15875" cy="28575"/>
                  </a:xfrm>
                  <a:custGeom>
                    <a:avLst/>
                    <a:gdLst>
                      <a:gd name="T0" fmla="*/ 8 w 13"/>
                      <a:gd name="T1" fmla="*/ 22 h 22"/>
                      <a:gd name="T2" fmla="*/ 0 w 13"/>
                      <a:gd name="T3" fmla="*/ 12 h 22"/>
                      <a:gd name="T4" fmla="*/ 5 w 13"/>
                      <a:gd name="T5" fmla="*/ 0 h 22"/>
                      <a:gd name="T6" fmla="*/ 13 w 13"/>
                      <a:gd name="T7" fmla="*/ 1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cubicBezTo>
                          <a:pt x="0" y="12"/>
                          <a:pt x="0" y="12"/>
                          <a:pt x="0" y="12"/>
                        </a:cubicBezTo>
                        <a:cubicBezTo>
                          <a:pt x="0" y="7"/>
                          <a:pt x="2" y="3"/>
                          <a:pt x="5" y="0"/>
                        </a:cubicBezTo>
                        <a:cubicBezTo>
                          <a:pt x="13" y="10"/>
                          <a:pt x="13" y="10"/>
                          <a:pt x="13" y="10"/>
                        </a:cubicBezTo>
                        <a:cubicBezTo>
                          <a:pt x="10" y="13"/>
                          <a:pt x="8" y="17"/>
                          <a:pt x="8"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80"/>
                  <p:cNvSpPr/>
                  <p:nvPr/>
                </p:nvSpPr>
                <p:spPr bwMode="auto">
                  <a:xfrm>
                    <a:off x="4627563" y="6075363"/>
                    <a:ext cx="19050" cy="30163"/>
                  </a:xfrm>
                  <a:custGeom>
                    <a:avLst/>
                    <a:gdLst>
                      <a:gd name="T0" fmla="*/ 15 w 15"/>
                      <a:gd name="T1" fmla="*/ 24 h 24"/>
                      <a:gd name="T2" fmla="*/ 7 w 15"/>
                      <a:gd name="T3" fmla="*/ 14 h 24"/>
                      <a:gd name="T4" fmla="*/ 0 w 15"/>
                      <a:gd name="T5" fmla="*/ 0 h 24"/>
                      <a:gd name="T6" fmla="*/ 8 w 15"/>
                      <a:gd name="T7" fmla="*/ 10 h 24"/>
                      <a:gd name="T8" fmla="*/ 15 w 15"/>
                      <a:gd name="T9" fmla="*/ 24 h 24"/>
                    </a:gdLst>
                    <a:ahLst/>
                    <a:cxnLst>
                      <a:cxn ang="0">
                        <a:pos x="T0" y="T1"/>
                      </a:cxn>
                      <a:cxn ang="0">
                        <a:pos x="T2" y="T3"/>
                      </a:cxn>
                      <a:cxn ang="0">
                        <a:pos x="T4" y="T5"/>
                      </a:cxn>
                      <a:cxn ang="0">
                        <a:pos x="T6" y="T7"/>
                      </a:cxn>
                      <a:cxn ang="0">
                        <a:pos x="T8" y="T9"/>
                      </a:cxn>
                    </a:cxnLst>
                    <a:rect l="0" t="0" r="r" b="b"/>
                    <a:pathLst>
                      <a:path w="15" h="24">
                        <a:moveTo>
                          <a:pt x="15" y="24"/>
                        </a:moveTo>
                        <a:cubicBezTo>
                          <a:pt x="7" y="14"/>
                          <a:pt x="7" y="14"/>
                          <a:pt x="7" y="14"/>
                        </a:cubicBezTo>
                        <a:cubicBezTo>
                          <a:pt x="2" y="8"/>
                          <a:pt x="0" y="0"/>
                          <a:pt x="0" y="0"/>
                        </a:cubicBezTo>
                        <a:cubicBezTo>
                          <a:pt x="8" y="10"/>
                          <a:pt x="8" y="10"/>
                          <a:pt x="8" y="10"/>
                        </a:cubicBezTo>
                        <a:cubicBezTo>
                          <a:pt x="8" y="10"/>
                          <a:pt x="10" y="18"/>
                          <a:pt x="15"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81"/>
                  <p:cNvSpPr/>
                  <p:nvPr/>
                </p:nvSpPr>
                <p:spPr bwMode="auto">
                  <a:xfrm>
                    <a:off x="4665663" y="5883276"/>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1" y="0"/>
                          <a:pt x="1"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82"/>
                  <p:cNvSpPr/>
                  <p:nvPr/>
                </p:nvSpPr>
                <p:spPr bwMode="auto">
                  <a:xfrm>
                    <a:off x="4667251" y="5883276"/>
                    <a:ext cx="11113"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83"/>
                  <p:cNvSpPr/>
                  <p:nvPr/>
                </p:nvSpPr>
                <p:spPr bwMode="auto">
                  <a:xfrm>
                    <a:off x="4668838" y="5883276"/>
                    <a:ext cx="11113" cy="12700"/>
                  </a:xfrm>
                  <a:custGeom>
                    <a:avLst/>
                    <a:gdLst>
                      <a:gd name="T0" fmla="*/ 8 w 10"/>
                      <a:gd name="T1" fmla="*/ 10 h 10"/>
                      <a:gd name="T2" fmla="*/ 0 w 10"/>
                      <a:gd name="T3" fmla="*/ 0 h 10"/>
                      <a:gd name="T4" fmla="*/ 2 w 10"/>
                      <a:gd name="T5" fmla="*/ 0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1" y="0"/>
                          <a:pt x="1" y="0"/>
                          <a:pt x="2" y="0"/>
                        </a:cubicBezTo>
                        <a:cubicBezTo>
                          <a:pt x="10" y="10"/>
                          <a:pt x="10" y="10"/>
                          <a:pt x="10" y="10"/>
                        </a:cubicBezTo>
                        <a:cubicBezTo>
                          <a:pt x="10"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84"/>
                  <p:cNvSpPr/>
                  <p:nvPr/>
                </p:nvSpPr>
                <p:spPr bwMode="auto">
                  <a:xfrm>
                    <a:off x="4670426" y="5883276"/>
                    <a:ext cx="11113" cy="14288"/>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1" y="1"/>
                          <a:pt x="1" y="1"/>
                        </a:cubicBezTo>
                        <a:cubicBezTo>
                          <a:pt x="9" y="11"/>
                          <a:pt x="9" y="11"/>
                          <a:pt x="9" y="11"/>
                        </a:cubicBezTo>
                        <a:cubicBezTo>
                          <a:pt x="9" y="11"/>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85"/>
                  <p:cNvSpPr/>
                  <p:nvPr/>
                </p:nvSpPr>
                <p:spPr bwMode="auto">
                  <a:xfrm>
                    <a:off x="4672013" y="5884863"/>
                    <a:ext cx="11113" cy="14288"/>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0"/>
                          <a:pt x="0" y="1"/>
                          <a:pt x="1" y="1"/>
                        </a:cubicBezTo>
                        <a:cubicBezTo>
                          <a:pt x="9" y="11"/>
                          <a:pt x="9" y="11"/>
                          <a:pt x="9" y="11"/>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86"/>
                  <p:cNvSpPr/>
                  <p:nvPr/>
                </p:nvSpPr>
                <p:spPr bwMode="auto">
                  <a:xfrm>
                    <a:off x="4627563" y="5886451"/>
                    <a:ext cx="41275" cy="201613"/>
                  </a:xfrm>
                  <a:custGeom>
                    <a:avLst/>
                    <a:gdLst>
                      <a:gd name="T0" fmla="*/ 8 w 33"/>
                      <a:gd name="T1" fmla="*/ 162 h 162"/>
                      <a:gd name="T2" fmla="*/ 0 w 33"/>
                      <a:gd name="T3" fmla="*/ 152 h 162"/>
                      <a:gd name="T4" fmla="*/ 1 w 33"/>
                      <a:gd name="T5" fmla="*/ 61 h 162"/>
                      <a:gd name="T6" fmla="*/ 25 w 33"/>
                      <a:gd name="T7" fmla="*/ 0 h 162"/>
                      <a:gd name="T8" fmla="*/ 33 w 33"/>
                      <a:gd name="T9" fmla="*/ 9 h 162"/>
                      <a:gd name="T10" fmla="*/ 9 w 33"/>
                      <a:gd name="T11" fmla="*/ 71 h 162"/>
                      <a:gd name="T12" fmla="*/ 8 w 33"/>
                      <a:gd name="T13" fmla="*/ 162 h 162"/>
                    </a:gdLst>
                    <a:ahLst/>
                    <a:cxnLst>
                      <a:cxn ang="0">
                        <a:pos x="T0" y="T1"/>
                      </a:cxn>
                      <a:cxn ang="0">
                        <a:pos x="T2" y="T3"/>
                      </a:cxn>
                      <a:cxn ang="0">
                        <a:pos x="T4" y="T5"/>
                      </a:cxn>
                      <a:cxn ang="0">
                        <a:pos x="T6" y="T7"/>
                      </a:cxn>
                      <a:cxn ang="0">
                        <a:pos x="T8" y="T9"/>
                      </a:cxn>
                      <a:cxn ang="0">
                        <a:pos x="T10" y="T11"/>
                      </a:cxn>
                      <a:cxn ang="0">
                        <a:pos x="T12" y="T13"/>
                      </a:cxn>
                    </a:cxnLst>
                    <a:rect l="0" t="0" r="r" b="b"/>
                    <a:pathLst>
                      <a:path w="33" h="162">
                        <a:moveTo>
                          <a:pt x="8" y="162"/>
                        </a:moveTo>
                        <a:cubicBezTo>
                          <a:pt x="0" y="152"/>
                          <a:pt x="0" y="152"/>
                          <a:pt x="0" y="152"/>
                        </a:cubicBezTo>
                        <a:cubicBezTo>
                          <a:pt x="0" y="149"/>
                          <a:pt x="0" y="85"/>
                          <a:pt x="1" y="61"/>
                        </a:cubicBezTo>
                        <a:cubicBezTo>
                          <a:pt x="1" y="34"/>
                          <a:pt x="14" y="7"/>
                          <a:pt x="25" y="0"/>
                        </a:cubicBezTo>
                        <a:cubicBezTo>
                          <a:pt x="33" y="9"/>
                          <a:pt x="33" y="9"/>
                          <a:pt x="33" y="9"/>
                        </a:cubicBezTo>
                        <a:cubicBezTo>
                          <a:pt x="22" y="17"/>
                          <a:pt x="10" y="44"/>
                          <a:pt x="9" y="71"/>
                        </a:cubicBezTo>
                        <a:cubicBezTo>
                          <a:pt x="8" y="95"/>
                          <a:pt x="8" y="158"/>
                          <a:pt x="8" y="1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87"/>
                  <p:cNvSpPr/>
                  <p:nvPr/>
                </p:nvSpPr>
                <p:spPr bwMode="auto">
                  <a:xfrm>
                    <a:off x="4659313" y="5883276"/>
                    <a:ext cx="12700" cy="14288"/>
                  </a:xfrm>
                  <a:custGeom>
                    <a:avLst/>
                    <a:gdLst>
                      <a:gd name="T0" fmla="*/ 8 w 10"/>
                      <a:gd name="T1" fmla="*/ 11 h 11"/>
                      <a:gd name="T2" fmla="*/ 0 w 10"/>
                      <a:gd name="T3" fmla="*/ 2 h 11"/>
                      <a:gd name="T4" fmla="*/ 2 w 10"/>
                      <a:gd name="T5" fmla="*/ 0 h 11"/>
                      <a:gd name="T6" fmla="*/ 10 w 10"/>
                      <a:gd name="T7" fmla="*/ 10 h 11"/>
                      <a:gd name="T8" fmla="*/ 8 w 10"/>
                      <a:gd name="T9" fmla="*/ 11 h 11"/>
                    </a:gdLst>
                    <a:ahLst/>
                    <a:cxnLst>
                      <a:cxn ang="0">
                        <a:pos x="T0" y="T1"/>
                      </a:cxn>
                      <a:cxn ang="0">
                        <a:pos x="T2" y="T3"/>
                      </a:cxn>
                      <a:cxn ang="0">
                        <a:pos x="T4" y="T5"/>
                      </a:cxn>
                      <a:cxn ang="0">
                        <a:pos x="T6" y="T7"/>
                      </a:cxn>
                      <a:cxn ang="0">
                        <a:pos x="T8" y="T9"/>
                      </a:cxn>
                    </a:cxnLst>
                    <a:rect l="0" t="0" r="r" b="b"/>
                    <a:pathLst>
                      <a:path w="10" h="11">
                        <a:moveTo>
                          <a:pt x="8" y="11"/>
                        </a:moveTo>
                        <a:cubicBezTo>
                          <a:pt x="0" y="2"/>
                          <a:pt x="0" y="2"/>
                          <a:pt x="0" y="2"/>
                        </a:cubicBezTo>
                        <a:cubicBezTo>
                          <a:pt x="1" y="1"/>
                          <a:pt x="1" y="1"/>
                          <a:pt x="2" y="0"/>
                        </a:cubicBezTo>
                        <a:cubicBezTo>
                          <a:pt x="10" y="10"/>
                          <a:pt x="10" y="10"/>
                          <a:pt x="10" y="10"/>
                        </a:cubicBezTo>
                        <a:cubicBezTo>
                          <a:pt x="10" y="10"/>
                          <a:pt x="9" y="11"/>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88"/>
                  <p:cNvSpPr/>
                  <p:nvPr/>
                </p:nvSpPr>
                <p:spPr bwMode="auto">
                  <a:xfrm>
                    <a:off x="4662488" y="5883276"/>
                    <a:ext cx="11113" cy="12700"/>
                  </a:xfrm>
                  <a:custGeom>
                    <a:avLst/>
                    <a:gdLst>
                      <a:gd name="T0" fmla="*/ 8 w 10"/>
                      <a:gd name="T1" fmla="*/ 10 h 10"/>
                      <a:gd name="T2" fmla="*/ 0 w 10"/>
                      <a:gd name="T3" fmla="*/ 0 h 10"/>
                      <a:gd name="T4" fmla="*/ 2 w 10"/>
                      <a:gd name="T5" fmla="*/ 0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1" y="0"/>
                          <a:pt x="1" y="0"/>
                          <a:pt x="2" y="0"/>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89"/>
                  <p:cNvSpPr/>
                  <p:nvPr/>
                </p:nvSpPr>
                <p:spPr bwMode="auto">
                  <a:xfrm>
                    <a:off x="4664076" y="5883276"/>
                    <a:ext cx="11113" cy="12700"/>
                  </a:xfrm>
                  <a:custGeom>
                    <a:avLst/>
                    <a:gdLst>
                      <a:gd name="T0" fmla="*/ 8 w 9"/>
                      <a:gd name="T1" fmla="*/ 10 h 10"/>
                      <a:gd name="T2" fmla="*/ 0 w 9"/>
                      <a:gd name="T3" fmla="*/ 0 h 10"/>
                      <a:gd name="T4" fmla="*/ 1 w 9"/>
                      <a:gd name="T5" fmla="*/ 0 h 10"/>
                      <a:gd name="T6" fmla="*/ 9 w 9"/>
                      <a:gd name="T7" fmla="*/ 9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1" y="0"/>
                        </a:cubicBezTo>
                        <a:cubicBezTo>
                          <a:pt x="9" y="9"/>
                          <a:pt x="9" y="9"/>
                          <a:pt x="9" y="9"/>
                        </a:cubicBezTo>
                        <a:cubicBezTo>
                          <a:pt x="9" y="9"/>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90"/>
                  <p:cNvSpPr/>
                  <p:nvPr/>
                </p:nvSpPr>
                <p:spPr bwMode="auto">
                  <a:xfrm>
                    <a:off x="4665663" y="5883276"/>
                    <a:ext cx="11113" cy="11113"/>
                  </a:xfrm>
                  <a:custGeom>
                    <a:avLst/>
                    <a:gdLst>
                      <a:gd name="T0" fmla="*/ 8 w 9"/>
                      <a:gd name="T1" fmla="*/ 9 h 9"/>
                      <a:gd name="T2" fmla="*/ 0 w 9"/>
                      <a:gd name="T3" fmla="*/ 0 h 9"/>
                      <a:gd name="T4" fmla="*/ 0 w 9"/>
                      <a:gd name="T5" fmla="*/ 0 h 9"/>
                      <a:gd name="T6" fmla="*/ 9 w 9"/>
                      <a:gd name="T7" fmla="*/ 9 h 9"/>
                      <a:gd name="T8" fmla="*/ 8 w 9"/>
                      <a:gd name="T9" fmla="*/ 9 h 9"/>
                    </a:gdLst>
                    <a:ahLst/>
                    <a:cxnLst>
                      <a:cxn ang="0">
                        <a:pos x="T0" y="T1"/>
                      </a:cxn>
                      <a:cxn ang="0">
                        <a:pos x="T2" y="T3"/>
                      </a:cxn>
                      <a:cxn ang="0">
                        <a:pos x="T4" y="T5"/>
                      </a:cxn>
                      <a:cxn ang="0">
                        <a:pos x="T6" y="T7"/>
                      </a:cxn>
                      <a:cxn ang="0">
                        <a:pos x="T8" y="T9"/>
                      </a:cxn>
                    </a:cxnLst>
                    <a:rect l="0" t="0" r="r" b="b"/>
                    <a:pathLst>
                      <a:path w="9" h="9">
                        <a:moveTo>
                          <a:pt x="8" y="9"/>
                        </a:moveTo>
                        <a:cubicBezTo>
                          <a:pt x="0" y="0"/>
                          <a:pt x="0" y="0"/>
                          <a:pt x="0" y="0"/>
                        </a:cubicBezTo>
                        <a:cubicBezTo>
                          <a:pt x="0" y="0"/>
                          <a:pt x="0" y="0"/>
                          <a:pt x="0" y="0"/>
                        </a:cubicBezTo>
                        <a:cubicBezTo>
                          <a:pt x="9" y="9"/>
                          <a:pt x="9" y="9"/>
                          <a:pt x="9"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91"/>
                  <p:cNvSpPr/>
                  <p:nvPr/>
                </p:nvSpPr>
                <p:spPr bwMode="auto">
                  <a:xfrm>
                    <a:off x="4638676" y="5894388"/>
                    <a:ext cx="47625" cy="347663"/>
                  </a:xfrm>
                  <a:custGeom>
                    <a:avLst/>
                    <a:gdLst>
                      <a:gd name="T0" fmla="*/ 39 w 39"/>
                      <a:gd name="T1" fmla="*/ 13 h 278"/>
                      <a:gd name="T2" fmla="*/ 37 w 39"/>
                      <a:gd name="T3" fmla="*/ 152 h 278"/>
                      <a:gd name="T4" fmla="*/ 30 w 39"/>
                      <a:gd name="T5" fmla="*/ 171 h 278"/>
                      <a:gd name="T6" fmla="*/ 34 w 39"/>
                      <a:gd name="T7" fmla="*/ 181 h 278"/>
                      <a:gd name="T8" fmla="*/ 33 w 39"/>
                      <a:gd name="T9" fmla="*/ 262 h 278"/>
                      <a:gd name="T10" fmla="*/ 17 w 39"/>
                      <a:gd name="T11" fmla="*/ 278 h 278"/>
                      <a:gd name="T12" fmla="*/ 1 w 39"/>
                      <a:gd name="T13" fmla="*/ 262 h 278"/>
                      <a:gd name="T14" fmla="*/ 2 w 39"/>
                      <a:gd name="T15" fmla="*/ 181 h 278"/>
                      <a:gd name="T16" fmla="*/ 7 w 39"/>
                      <a:gd name="T17" fmla="*/ 169 h 278"/>
                      <a:gd name="T18" fmla="*/ 0 w 39"/>
                      <a:gd name="T19" fmla="*/ 155 h 278"/>
                      <a:gd name="T20" fmla="*/ 1 w 39"/>
                      <a:gd name="T21" fmla="*/ 64 h 278"/>
                      <a:gd name="T22" fmla="*/ 31 w 39"/>
                      <a:gd name="T23" fmla="*/ 0 h 278"/>
                      <a:gd name="T24" fmla="*/ 39 w 39"/>
                      <a:gd name="T25" fmla="*/ 1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278">
                        <a:moveTo>
                          <a:pt x="39" y="13"/>
                        </a:moveTo>
                        <a:cubicBezTo>
                          <a:pt x="39" y="19"/>
                          <a:pt x="38" y="128"/>
                          <a:pt x="37" y="152"/>
                        </a:cubicBezTo>
                        <a:cubicBezTo>
                          <a:pt x="36" y="162"/>
                          <a:pt x="33" y="167"/>
                          <a:pt x="30" y="171"/>
                        </a:cubicBezTo>
                        <a:cubicBezTo>
                          <a:pt x="32" y="173"/>
                          <a:pt x="34" y="177"/>
                          <a:pt x="34" y="181"/>
                        </a:cubicBezTo>
                        <a:cubicBezTo>
                          <a:pt x="33" y="262"/>
                          <a:pt x="33" y="262"/>
                          <a:pt x="33" y="262"/>
                        </a:cubicBezTo>
                        <a:cubicBezTo>
                          <a:pt x="32" y="271"/>
                          <a:pt x="25" y="278"/>
                          <a:pt x="17" y="278"/>
                        </a:cubicBezTo>
                        <a:cubicBezTo>
                          <a:pt x="8" y="278"/>
                          <a:pt x="1" y="271"/>
                          <a:pt x="1" y="262"/>
                        </a:cubicBezTo>
                        <a:cubicBezTo>
                          <a:pt x="2" y="181"/>
                          <a:pt x="2" y="181"/>
                          <a:pt x="2" y="181"/>
                        </a:cubicBezTo>
                        <a:cubicBezTo>
                          <a:pt x="2" y="176"/>
                          <a:pt x="4" y="172"/>
                          <a:pt x="7" y="169"/>
                        </a:cubicBezTo>
                        <a:cubicBezTo>
                          <a:pt x="2" y="163"/>
                          <a:pt x="0" y="155"/>
                          <a:pt x="0" y="155"/>
                        </a:cubicBezTo>
                        <a:cubicBezTo>
                          <a:pt x="0" y="151"/>
                          <a:pt x="0" y="88"/>
                          <a:pt x="1" y="64"/>
                        </a:cubicBezTo>
                        <a:cubicBezTo>
                          <a:pt x="2" y="33"/>
                          <a:pt x="19" y="0"/>
                          <a:pt x="31" y="0"/>
                        </a:cubicBezTo>
                        <a:cubicBezTo>
                          <a:pt x="39" y="0"/>
                          <a:pt x="39" y="12"/>
                          <a:pt x="39"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92"/>
                  <p:cNvSpPr/>
                  <p:nvPr/>
                </p:nvSpPr>
                <p:spPr bwMode="auto">
                  <a:xfrm>
                    <a:off x="4349751" y="6235701"/>
                    <a:ext cx="31750" cy="14288"/>
                  </a:xfrm>
                  <a:custGeom>
                    <a:avLst/>
                    <a:gdLst>
                      <a:gd name="T0" fmla="*/ 9 w 26"/>
                      <a:gd name="T1" fmla="*/ 11 h 11"/>
                      <a:gd name="T2" fmla="*/ 0 w 26"/>
                      <a:gd name="T3" fmla="*/ 1 h 11"/>
                      <a:gd name="T4" fmla="*/ 18 w 26"/>
                      <a:gd name="T5" fmla="*/ 0 h 11"/>
                      <a:gd name="T6" fmla="*/ 26 w 26"/>
                      <a:gd name="T7" fmla="*/ 10 h 11"/>
                      <a:gd name="T8" fmla="*/ 9 w 26"/>
                      <a:gd name="T9" fmla="*/ 11 h 11"/>
                    </a:gdLst>
                    <a:ahLst/>
                    <a:cxnLst>
                      <a:cxn ang="0">
                        <a:pos x="T0" y="T1"/>
                      </a:cxn>
                      <a:cxn ang="0">
                        <a:pos x="T2" y="T3"/>
                      </a:cxn>
                      <a:cxn ang="0">
                        <a:pos x="T4" y="T5"/>
                      </a:cxn>
                      <a:cxn ang="0">
                        <a:pos x="T6" y="T7"/>
                      </a:cxn>
                      <a:cxn ang="0">
                        <a:pos x="T8" y="T9"/>
                      </a:cxn>
                    </a:cxnLst>
                    <a:rect l="0" t="0" r="r" b="b"/>
                    <a:pathLst>
                      <a:path w="26" h="11">
                        <a:moveTo>
                          <a:pt x="9" y="11"/>
                        </a:moveTo>
                        <a:cubicBezTo>
                          <a:pt x="0" y="1"/>
                          <a:pt x="0" y="1"/>
                          <a:pt x="0" y="1"/>
                        </a:cubicBezTo>
                        <a:cubicBezTo>
                          <a:pt x="6" y="1"/>
                          <a:pt x="12" y="1"/>
                          <a:pt x="18" y="0"/>
                        </a:cubicBezTo>
                        <a:cubicBezTo>
                          <a:pt x="26" y="10"/>
                          <a:pt x="26" y="10"/>
                          <a:pt x="26" y="10"/>
                        </a:cubicBezTo>
                        <a:cubicBezTo>
                          <a:pt x="20" y="11"/>
                          <a:pt x="14" y="11"/>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93"/>
                  <p:cNvSpPr/>
                  <p:nvPr/>
                </p:nvSpPr>
                <p:spPr bwMode="auto">
                  <a:xfrm>
                    <a:off x="4371976" y="6230938"/>
                    <a:ext cx="34925" cy="17463"/>
                  </a:xfrm>
                  <a:custGeom>
                    <a:avLst/>
                    <a:gdLst>
                      <a:gd name="T0" fmla="*/ 8 w 28"/>
                      <a:gd name="T1" fmla="*/ 14 h 14"/>
                      <a:gd name="T2" fmla="*/ 0 w 28"/>
                      <a:gd name="T3" fmla="*/ 4 h 14"/>
                      <a:gd name="T4" fmla="*/ 20 w 28"/>
                      <a:gd name="T5" fmla="*/ 0 h 14"/>
                      <a:gd name="T6" fmla="*/ 28 w 28"/>
                      <a:gd name="T7" fmla="*/ 10 h 14"/>
                      <a:gd name="T8" fmla="*/ 8 w 28"/>
                      <a:gd name="T9" fmla="*/ 14 h 14"/>
                    </a:gdLst>
                    <a:ahLst/>
                    <a:cxnLst>
                      <a:cxn ang="0">
                        <a:pos x="T0" y="T1"/>
                      </a:cxn>
                      <a:cxn ang="0">
                        <a:pos x="T2" y="T3"/>
                      </a:cxn>
                      <a:cxn ang="0">
                        <a:pos x="T4" y="T5"/>
                      </a:cxn>
                      <a:cxn ang="0">
                        <a:pos x="T6" y="T7"/>
                      </a:cxn>
                      <a:cxn ang="0">
                        <a:pos x="T8" y="T9"/>
                      </a:cxn>
                    </a:cxnLst>
                    <a:rect l="0" t="0" r="r" b="b"/>
                    <a:pathLst>
                      <a:path w="28" h="14">
                        <a:moveTo>
                          <a:pt x="8" y="14"/>
                        </a:moveTo>
                        <a:cubicBezTo>
                          <a:pt x="0" y="4"/>
                          <a:pt x="0" y="4"/>
                          <a:pt x="0" y="4"/>
                        </a:cubicBezTo>
                        <a:cubicBezTo>
                          <a:pt x="7" y="3"/>
                          <a:pt x="13" y="2"/>
                          <a:pt x="20" y="0"/>
                        </a:cubicBezTo>
                        <a:cubicBezTo>
                          <a:pt x="28" y="10"/>
                          <a:pt x="28" y="10"/>
                          <a:pt x="28" y="10"/>
                        </a:cubicBezTo>
                        <a:cubicBezTo>
                          <a:pt x="22" y="12"/>
                          <a:pt x="15" y="13"/>
                          <a:pt x="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94"/>
                  <p:cNvSpPr/>
                  <p:nvPr/>
                </p:nvSpPr>
                <p:spPr bwMode="auto">
                  <a:xfrm>
                    <a:off x="4397376" y="6223001"/>
                    <a:ext cx="34925" cy="20638"/>
                  </a:xfrm>
                  <a:custGeom>
                    <a:avLst/>
                    <a:gdLst>
                      <a:gd name="T0" fmla="*/ 8 w 28"/>
                      <a:gd name="T1" fmla="*/ 17 h 17"/>
                      <a:gd name="T2" fmla="*/ 0 w 28"/>
                      <a:gd name="T3" fmla="*/ 7 h 17"/>
                      <a:gd name="T4" fmla="*/ 20 w 28"/>
                      <a:gd name="T5" fmla="*/ 0 h 17"/>
                      <a:gd name="T6" fmla="*/ 28 w 28"/>
                      <a:gd name="T7" fmla="*/ 10 h 17"/>
                      <a:gd name="T8" fmla="*/ 8 w 28"/>
                      <a:gd name="T9" fmla="*/ 17 h 17"/>
                    </a:gdLst>
                    <a:ahLst/>
                    <a:cxnLst>
                      <a:cxn ang="0">
                        <a:pos x="T0" y="T1"/>
                      </a:cxn>
                      <a:cxn ang="0">
                        <a:pos x="T2" y="T3"/>
                      </a:cxn>
                      <a:cxn ang="0">
                        <a:pos x="T4" y="T5"/>
                      </a:cxn>
                      <a:cxn ang="0">
                        <a:pos x="T6" y="T7"/>
                      </a:cxn>
                      <a:cxn ang="0">
                        <a:pos x="T8" y="T9"/>
                      </a:cxn>
                    </a:cxnLst>
                    <a:rect l="0" t="0" r="r" b="b"/>
                    <a:pathLst>
                      <a:path w="28" h="17">
                        <a:moveTo>
                          <a:pt x="8" y="17"/>
                        </a:moveTo>
                        <a:cubicBezTo>
                          <a:pt x="0" y="7"/>
                          <a:pt x="0" y="7"/>
                          <a:pt x="0" y="7"/>
                        </a:cubicBezTo>
                        <a:cubicBezTo>
                          <a:pt x="7" y="5"/>
                          <a:pt x="13" y="3"/>
                          <a:pt x="20" y="0"/>
                        </a:cubicBezTo>
                        <a:cubicBezTo>
                          <a:pt x="28" y="10"/>
                          <a:pt x="28" y="10"/>
                          <a:pt x="28" y="10"/>
                        </a:cubicBezTo>
                        <a:cubicBezTo>
                          <a:pt x="22" y="13"/>
                          <a:pt x="15" y="15"/>
                          <a:pt x="8"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95"/>
                  <p:cNvSpPr/>
                  <p:nvPr/>
                </p:nvSpPr>
                <p:spPr bwMode="auto">
                  <a:xfrm>
                    <a:off x="4421188" y="6207126"/>
                    <a:ext cx="39688" cy="26988"/>
                  </a:xfrm>
                  <a:custGeom>
                    <a:avLst/>
                    <a:gdLst>
                      <a:gd name="T0" fmla="*/ 8 w 31"/>
                      <a:gd name="T1" fmla="*/ 22 h 22"/>
                      <a:gd name="T2" fmla="*/ 0 w 31"/>
                      <a:gd name="T3" fmla="*/ 12 h 22"/>
                      <a:gd name="T4" fmla="*/ 22 w 31"/>
                      <a:gd name="T5" fmla="*/ 0 h 22"/>
                      <a:gd name="T6" fmla="*/ 31 w 31"/>
                      <a:gd name="T7" fmla="*/ 10 h 22"/>
                      <a:gd name="T8" fmla="*/ 8 w 31"/>
                      <a:gd name="T9" fmla="*/ 22 h 22"/>
                    </a:gdLst>
                    <a:ahLst/>
                    <a:cxnLst>
                      <a:cxn ang="0">
                        <a:pos x="T0" y="T1"/>
                      </a:cxn>
                      <a:cxn ang="0">
                        <a:pos x="T2" y="T3"/>
                      </a:cxn>
                      <a:cxn ang="0">
                        <a:pos x="T4" y="T5"/>
                      </a:cxn>
                      <a:cxn ang="0">
                        <a:pos x="T6" y="T7"/>
                      </a:cxn>
                      <a:cxn ang="0">
                        <a:pos x="T8" y="T9"/>
                      </a:cxn>
                    </a:cxnLst>
                    <a:rect l="0" t="0" r="r" b="b"/>
                    <a:pathLst>
                      <a:path w="31" h="22">
                        <a:moveTo>
                          <a:pt x="8" y="22"/>
                        </a:moveTo>
                        <a:cubicBezTo>
                          <a:pt x="0" y="12"/>
                          <a:pt x="0" y="12"/>
                          <a:pt x="0" y="12"/>
                        </a:cubicBezTo>
                        <a:cubicBezTo>
                          <a:pt x="8" y="9"/>
                          <a:pt x="15" y="5"/>
                          <a:pt x="22" y="0"/>
                        </a:cubicBezTo>
                        <a:cubicBezTo>
                          <a:pt x="31" y="10"/>
                          <a:pt x="31" y="10"/>
                          <a:pt x="31" y="10"/>
                        </a:cubicBezTo>
                        <a:cubicBezTo>
                          <a:pt x="24" y="15"/>
                          <a:pt x="16" y="19"/>
                          <a:pt x="8"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96"/>
                  <p:cNvSpPr/>
                  <p:nvPr/>
                </p:nvSpPr>
                <p:spPr bwMode="auto">
                  <a:xfrm>
                    <a:off x="4449763" y="5938838"/>
                    <a:ext cx="95250" cy="280988"/>
                  </a:xfrm>
                  <a:custGeom>
                    <a:avLst/>
                    <a:gdLst>
                      <a:gd name="T0" fmla="*/ 9 w 76"/>
                      <a:gd name="T1" fmla="*/ 225 h 225"/>
                      <a:gd name="T2" fmla="*/ 0 w 76"/>
                      <a:gd name="T3" fmla="*/ 215 h 225"/>
                      <a:gd name="T4" fmla="*/ 67 w 76"/>
                      <a:gd name="T5" fmla="*/ 95 h 225"/>
                      <a:gd name="T6" fmla="*/ 33 w 76"/>
                      <a:gd name="T7" fmla="*/ 0 h 225"/>
                      <a:gd name="T8" fmla="*/ 41 w 76"/>
                      <a:gd name="T9" fmla="*/ 10 h 225"/>
                      <a:gd name="T10" fmla="*/ 75 w 76"/>
                      <a:gd name="T11" fmla="*/ 104 h 225"/>
                      <a:gd name="T12" fmla="*/ 9 w 76"/>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76" h="225">
                        <a:moveTo>
                          <a:pt x="9" y="225"/>
                        </a:moveTo>
                        <a:cubicBezTo>
                          <a:pt x="0" y="215"/>
                          <a:pt x="0" y="215"/>
                          <a:pt x="0" y="215"/>
                        </a:cubicBezTo>
                        <a:cubicBezTo>
                          <a:pt x="40" y="189"/>
                          <a:pt x="66" y="145"/>
                          <a:pt x="67" y="95"/>
                        </a:cubicBezTo>
                        <a:cubicBezTo>
                          <a:pt x="67" y="59"/>
                          <a:pt x="55" y="26"/>
                          <a:pt x="33" y="0"/>
                        </a:cubicBezTo>
                        <a:cubicBezTo>
                          <a:pt x="41" y="10"/>
                          <a:pt x="41" y="10"/>
                          <a:pt x="41" y="10"/>
                        </a:cubicBezTo>
                        <a:cubicBezTo>
                          <a:pt x="63" y="35"/>
                          <a:pt x="76" y="68"/>
                          <a:pt x="75" y="104"/>
                        </a:cubicBezTo>
                        <a:cubicBezTo>
                          <a:pt x="75" y="155"/>
                          <a:pt x="48" y="199"/>
                          <a:pt x="9" y="2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97"/>
                  <p:cNvSpPr/>
                  <p:nvPr/>
                </p:nvSpPr>
                <p:spPr bwMode="auto">
                  <a:xfrm>
                    <a:off x="4213226" y="6175376"/>
                    <a:ext cx="28575" cy="30163"/>
                  </a:xfrm>
                  <a:custGeom>
                    <a:avLst/>
                    <a:gdLst>
                      <a:gd name="T0" fmla="*/ 9 w 23"/>
                      <a:gd name="T1" fmla="*/ 10 h 24"/>
                      <a:gd name="T2" fmla="*/ 0 w 23"/>
                      <a:gd name="T3" fmla="*/ 0 h 24"/>
                      <a:gd name="T4" fmla="*/ 15 w 23"/>
                      <a:gd name="T5" fmla="*/ 15 h 24"/>
                      <a:gd name="T6" fmla="*/ 23 w 23"/>
                      <a:gd name="T7" fmla="*/ 24 h 24"/>
                      <a:gd name="T8" fmla="*/ 9 w 23"/>
                      <a:gd name="T9" fmla="*/ 10 h 24"/>
                    </a:gdLst>
                    <a:ahLst/>
                    <a:cxnLst>
                      <a:cxn ang="0">
                        <a:pos x="T0" y="T1"/>
                      </a:cxn>
                      <a:cxn ang="0">
                        <a:pos x="T2" y="T3"/>
                      </a:cxn>
                      <a:cxn ang="0">
                        <a:pos x="T4" y="T5"/>
                      </a:cxn>
                      <a:cxn ang="0">
                        <a:pos x="T6" y="T7"/>
                      </a:cxn>
                      <a:cxn ang="0">
                        <a:pos x="T8" y="T9"/>
                      </a:cxn>
                    </a:cxnLst>
                    <a:rect l="0" t="0" r="r" b="b"/>
                    <a:pathLst>
                      <a:path w="23" h="24">
                        <a:moveTo>
                          <a:pt x="9" y="10"/>
                        </a:moveTo>
                        <a:cubicBezTo>
                          <a:pt x="0" y="0"/>
                          <a:pt x="0" y="0"/>
                          <a:pt x="0" y="0"/>
                        </a:cubicBezTo>
                        <a:cubicBezTo>
                          <a:pt x="5" y="5"/>
                          <a:pt x="10" y="10"/>
                          <a:pt x="15" y="15"/>
                        </a:cubicBezTo>
                        <a:cubicBezTo>
                          <a:pt x="23" y="24"/>
                          <a:pt x="23" y="24"/>
                          <a:pt x="23" y="24"/>
                        </a:cubicBezTo>
                        <a:cubicBezTo>
                          <a:pt x="18" y="20"/>
                          <a:pt x="13" y="15"/>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98"/>
                  <p:cNvSpPr/>
                  <p:nvPr/>
                </p:nvSpPr>
                <p:spPr bwMode="auto">
                  <a:xfrm>
                    <a:off x="4232276" y="6192838"/>
                    <a:ext cx="42863" cy="36513"/>
                  </a:xfrm>
                  <a:custGeom>
                    <a:avLst/>
                    <a:gdLst>
                      <a:gd name="T0" fmla="*/ 8 w 35"/>
                      <a:gd name="T1" fmla="*/ 9 h 28"/>
                      <a:gd name="T2" fmla="*/ 0 w 35"/>
                      <a:gd name="T3" fmla="*/ 0 h 28"/>
                      <a:gd name="T4" fmla="*/ 27 w 35"/>
                      <a:gd name="T5" fmla="*/ 18 h 28"/>
                      <a:gd name="T6" fmla="*/ 35 w 35"/>
                      <a:gd name="T7" fmla="*/ 28 h 28"/>
                      <a:gd name="T8" fmla="*/ 8 w 35"/>
                      <a:gd name="T9" fmla="*/ 9 h 28"/>
                    </a:gdLst>
                    <a:ahLst/>
                    <a:cxnLst>
                      <a:cxn ang="0">
                        <a:pos x="T0" y="T1"/>
                      </a:cxn>
                      <a:cxn ang="0">
                        <a:pos x="T2" y="T3"/>
                      </a:cxn>
                      <a:cxn ang="0">
                        <a:pos x="T4" y="T5"/>
                      </a:cxn>
                      <a:cxn ang="0">
                        <a:pos x="T6" y="T7"/>
                      </a:cxn>
                      <a:cxn ang="0">
                        <a:pos x="T8" y="T9"/>
                      </a:cxn>
                    </a:cxnLst>
                    <a:rect l="0" t="0" r="r" b="b"/>
                    <a:pathLst>
                      <a:path w="35" h="28">
                        <a:moveTo>
                          <a:pt x="8" y="9"/>
                        </a:moveTo>
                        <a:cubicBezTo>
                          <a:pt x="0" y="0"/>
                          <a:pt x="0" y="0"/>
                          <a:pt x="0" y="0"/>
                        </a:cubicBezTo>
                        <a:cubicBezTo>
                          <a:pt x="8" y="7"/>
                          <a:pt x="17" y="13"/>
                          <a:pt x="27" y="18"/>
                        </a:cubicBezTo>
                        <a:cubicBezTo>
                          <a:pt x="35" y="28"/>
                          <a:pt x="35" y="28"/>
                          <a:pt x="35" y="28"/>
                        </a:cubicBezTo>
                        <a:cubicBezTo>
                          <a:pt x="25" y="23"/>
                          <a:pt x="16" y="17"/>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99"/>
                  <p:cNvSpPr/>
                  <p:nvPr/>
                </p:nvSpPr>
                <p:spPr bwMode="auto">
                  <a:xfrm>
                    <a:off x="4265613" y="6216651"/>
                    <a:ext cx="58738" cy="30163"/>
                  </a:xfrm>
                  <a:custGeom>
                    <a:avLst/>
                    <a:gdLst>
                      <a:gd name="T0" fmla="*/ 8 w 47"/>
                      <a:gd name="T1" fmla="*/ 10 h 24"/>
                      <a:gd name="T2" fmla="*/ 0 w 47"/>
                      <a:gd name="T3" fmla="*/ 0 h 24"/>
                      <a:gd name="T4" fmla="*/ 39 w 47"/>
                      <a:gd name="T5" fmla="*/ 14 h 24"/>
                      <a:gd name="T6" fmla="*/ 47 w 47"/>
                      <a:gd name="T7" fmla="*/ 24 h 24"/>
                      <a:gd name="T8" fmla="*/ 8 w 47"/>
                      <a:gd name="T9" fmla="*/ 10 h 24"/>
                    </a:gdLst>
                    <a:ahLst/>
                    <a:cxnLst>
                      <a:cxn ang="0">
                        <a:pos x="T0" y="T1"/>
                      </a:cxn>
                      <a:cxn ang="0">
                        <a:pos x="T2" y="T3"/>
                      </a:cxn>
                      <a:cxn ang="0">
                        <a:pos x="T4" y="T5"/>
                      </a:cxn>
                      <a:cxn ang="0">
                        <a:pos x="T6" y="T7"/>
                      </a:cxn>
                      <a:cxn ang="0">
                        <a:pos x="T8" y="T9"/>
                      </a:cxn>
                    </a:cxnLst>
                    <a:rect l="0" t="0" r="r" b="b"/>
                    <a:pathLst>
                      <a:path w="47" h="24">
                        <a:moveTo>
                          <a:pt x="8" y="10"/>
                        </a:moveTo>
                        <a:cubicBezTo>
                          <a:pt x="0" y="0"/>
                          <a:pt x="0" y="0"/>
                          <a:pt x="0" y="0"/>
                        </a:cubicBezTo>
                        <a:cubicBezTo>
                          <a:pt x="12" y="7"/>
                          <a:pt x="25" y="11"/>
                          <a:pt x="39" y="14"/>
                        </a:cubicBezTo>
                        <a:cubicBezTo>
                          <a:pt x="47" y="24"/>
                          <a:pt x="47" y="24"/>
                          <a:pt x="47" y="24"/>
                        </a:cubicBezTo>
                        <a:cubicBezTo>
                          <a:pt x="33" y="21"/>
                          <a:pt x="20" y="16"/>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100"/>
                  <p:cNvSpPr/>
                  <p:nvPr/>
                </p:nvSpPr>
                <p:spPr bwMode="auto">
                  <a:xfrm>
                    <a:off x="4314826" y="6234113"/>
                    <a:ext cx="39688" cy="15875"/>
                  </a:xfrm>
                  <a:custGeom>
                    <a:avLst/>
                    <a:gdLst>
                      <a:gd name="T0" fmla="*/ 8 w 32"/>
                      <a:gd name="T1" fmla="*/ 10 h 13"/>
                      <a:gd name="T2" fmla="*/ 0 w 32"/>
                      <a:gd name="T3" fmla="*/ 0 h 13"/>
                      <a:gd name="T4" fmla="*/ 24 w 32"/>
                      <a:gd name="T5" fmla="*/ 3 h 13"/>
                      <a:gd name="T6" fmla="*/ 32 w 32"/>
                      <a:gd name="T7" fmla="*/ 13 h 13"/>
                      <a:gd name="T8" fmla="*/ 8 w 32"/>
                      <a:gd name="T9" fmla="*/ 10 h 13"/>
                    </a:gdLst>
                    <a:ahLst/>
                    <a:cxnLst>
                      <a:cxn ang="0">
                        <a:pos x="T0" y="T1"/>
                      </a:cxn>
                      <a:cxn ang="0">
                        <a:pos x="T2" y="T3"/>
                      </a:cxn>
                      <a:cxn ang="0">
                        <a:pos x="T4" y="T5"/>
                      </a:cxn>
                      <a:cxn ang="0">
                        <a:pos x="T6" y="T7"/>
                      </a:cxn>
                      <a:cxn ang="0">
                        <a:pos x="T8" y="T9"/>
                      </a:cxn>
                    </a:cxnLst>
                    <a:rect l="0" t="0" r="r" b="b"/>
                    <a:pathLst>
                      <a:path w="32" h="13">
                        <a:moveTo>
                          <a:pt x="8" y="10"/>
                        </a:moveTo>
                        <a:cubicBezTo>
                          <a:pt x="0" y="0"/>
                          <a:pt x="0" y="0"/>
                          <a:pt x="0" y="0"/>
                        </a:cubicBezTo>
                        <a:cubicBezTo>
                          <a:pt x="8" y="2"/>
                          <a:pt x="16" y="3"/>
                          <a:pt x="24" y="3"/>
                        </a:cubicBezTo>
                        <a:cubicBezTo>
                          <a:pt x="32" y="13"/>
                          <a:pt x="32" y="13"/>
                          <a:pt x="32" y="13"/>
                        </a:cubicBezTo>
                        <a:cubicBezTo>
                          <a:pt x="24" y="13"/>
                          <a:pt x="16"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101"/>
                  <p:cNvSpPr/>
                  <p:nvPr/>
                </p:nvSpPr>
                <p:spPr bwMode="auto">
                  <a:xfrm>
                    <a:off x="4344988" y="6237288"/>
                    <a:ext cx="15875" cy="12700"/>
                  </a:xfrm>
                  <a:custGeom>
                    <a:avLst/>
                    <a:gdLst>
                      <a:gd name="T0" fmla="*/ 8 w 13"/>
                      <a:gd name="T1" fmla="*/ 10 h 10"/>
                      <a:gd name="T2" fmla="*/ 0 w 13"/>
                      <a:gd name="T3" fmla="*/ 0 h 10"/>
                      <a:gd name="T4" fmla="*/ 4 w 13"/>
                      <a:gd name="T5" fmla="*/ 0 h 10"/>
                      <a:gd name="T6" fmla="*/ 13 w 13"/>
                      <a:gd name="T7" fmla="*/ 10 h 10"/>
                      <a:gd name="T8" fmla="*/ 8 w 13"/>
                      <a:gd name="T9" fmla="*/ 10 h 10"/>
                    </a:gdLst>
                    <a:ahLst/>
                    <a:cxnLst>
                      <a:cxn ang="0">
                        <a:pos x="T0" y="T1"/>
                      </a:cxn>
                      <a:cxn ang="0">
                        <a:pos x="T2" y="T3"/>
                      </a:cxn>
                      <a:cxn ang="0">
                        <a:pos x="T4" y="T5"/>
                      </a:cxn>
                      <a:cxn ang="0">
                        <a:pos x="T6" y="T7"/>
                      </a:cxn>
                      <a:cxn ang="0">
                        <a:pos x="T8" y="T9"/>
                      </a:cxn>
                    </a:cxnLst>
                    <a:rect l="0" t="0" r="r" b="b"/>
                    <a:pathLst>
                      <a:path w="13" h="10">
                        <a:moveTo>
                          <a:pt x="8" y="10"/>
                        </a:moveTo>
                        <a:cubicBezTo>
                          <a:pt x="0" y="0"/>
                          <a:pt x="0" y="0"/>
                          <a:pt x="0" y="0"/>
                        </a:cubicBezTo>
                        <a:cubicBezTo>
                          <a:pt x="2" y="0"/>
                          <a:pt x="3" y="0"/>
                          <a:pt x="4" y="0"/>
                        </a:cubicBezTo>
                        <a:cubicBezTo>
                          <a:pt x="13" y="10"/>
                          <a:pt x="13" y="10"/>
                          <a:pt x="13" y="10"/>
                        </a:cubicBezTo>
                        <a:cubicBezTo>
                          <a:pt x="11" y="10"/>
                          <a:pt x="10"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02"/>
                  <p:cNvSpPr/>
                  <p:nvPr/>
                </p:nvSpPr>
                <p:spPr bwMode="auto">
                  <a:xfrm>
                    <a:off x="4354513" y="5911851"/>
                    <a:ext cx="14288" cy="11113"/>
                  </a:xfrm>
                  <a:custGeom>
                    <a:avLst/>
                    <a:gdLst>
                      <a:gd name="T0" fmla="*/ 8 w 11"/>
                      <a:gd name="T1" fmla="*/ 9 h 10"/>
                      <a:gd name="T2" fmla="*/ 0 w 11"/>
                      <a:gd name="T3" fmla="*/ 0 h 10"/>
                      <a:gd name="T4" fmla="*/ 3 w 11"/>
                      <a:gd name="T5" fmla="*/ 0 h 10"/>
                      <a:gd name="T6" fmla="*/ 11 w 11"/>
                      <a:gd name="T7" fmla="*/ 10 h 10"/>
                      <a:gd name="T8" fmla="*/ 8 w 11"/>
                      <a:gd name="T9" fmla="*/ 9 h 10"/>
                    </a:gdLst>
                    <a:ahLst/>
                    <a:cxnLst>
                      <a:cxn ang="0">
                        <a:pos x="T0" y="T1"/>
                      </a:cxn>
                      <a:cxn ang="0">
                        <a:pos x="T2" y="T3"/>
                      </a:cxn>
                      <a:cxn ang="0">
                        <a:pos x="T4" y="T5"/>
                      </a:cxn>
                      <a:cxn ang="0">
                        <a:pos x="T6" y="T7"/>
                      </a:cxn>
                      <a:cxn ang="0">
                        <a:pos x="T8" y="T9"/>
                      </a:cxn>
                    </a:cxnLst>
                    <a:rect l="0" t="0" r="r" b="b"/>
                    <a:pathLst>
                      <a:path w="11" h="10">
                        <a:moveTo>
                          <a:pt x="8" y="9"/>
                        </a:moveTo>
                        <a:cubicBezTo>
                          <a:pt x="0" y="0"/>
                          <a:pt x="0" y="0"/>
                          <a:pt x="0" y="0"/>
                        </a:cubicBezTo>
                        <a:cubicBezTo>
                          <a:pt x="1" y="0"/>
                          <a:pt x="2" y="0"/>
                          <a:pt x="3" y="0"/>
                        </a:cubicBezTo>
                        <a:cubicBezTo>
                          <a:pt x="11" y="10"/>
                          <a:pt x="11" y="10"/>
                          <a:pt x="11" y="10"/>
                        </a:cubicBezTo>
                        <a:cubicBezTo>
                          <a:pt x="10"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103"/>
                  <p:cNvSpPr/>
                  <p:nvPr/>
                </p:nvSpPr>
                <p:spPr bwMode="auto">
                  <a:xfrm>
                    <a:off x="4357688" y="5911851"/>
                    <a:ext cx="34925" cy="14288"/>
                  </a:xfrm>
                  <a:custGeom>
                    <a:avLst/>
                    <a:gdLst>
                      <a:gd name="T0" fmla="*/ 8 w 28"/>
                      <a:gd name="T1" fmla="*/ 10 h 12"/>
                      <a:gd name="T2" fmla="*/ 0 w 28"/>
                      <a:gd name="T3" fmla="*/ 0 h 12"/>
                      <a:gd name="T4" fmla="*/ 20 w 28"/>
                      <a:gd name="T5" fmla="*/ 2 h 12"/>
                      <a:gd name="T6" fmla="*/ 28 w 28"/>
                      <a:gd name="T7" fmla="*/ 12 h 12"/>
                      <a:gd name="T8" fmla="*/ 8 w 28"/>
                      <a:gd name="T9" fmla="*/ 10 h 12"/>
                    </a:gdLst>
                    <a:ahLst/>
                    <a:cxnLst>
                      <a:cxn ang="0">
                        <a:pos x="T0" y="T1"/>
                      </a:cxn>
                      <a:cxn ang="0">
                        <a:pos x="T2" y="T3"/>
                      </a:cxn>
                      <a:cxn ang="0">
                        <a:pos x="T4" y="T5"/>
                      </a:cxn>
                      <a:cxn ang="0">
                        <a:pos x="T6" y="T7"/>
                      </a:cxn>
                      <a:cxn ang="0">
                        <a:pos x="T8" y="T9"/>
                      </a:cxn>
                    </a:cxnLst>
                    <a:rect l="0" t="0" r="r" b="b"/>
                    <a:pathLst>
                      <a:path w="28" h="12">
                        <a:moveTo>
                          <a:pt x="8" y="10"/>
                        </a:moveTo>
                        <a:cubicBezTo>
                          <a:pt x="0" y="0"/>
                          <a:pt x="0" y="0"/>
                          <a:pt x="0" y="0"/>
                        </a:cubicBezTo>
                        <a:cubicBezTo>
                          <a:pt x="7" y="0"/>
                          <a:pt x="13" y="1"/>
                          <a:pt x="20" y="2"/>
                        </a:cubicBezTo>
                        <a:cubicBezTo>
                          <a:pt x="28" y="12"/>
                          <a:pt x="28" y="12"/>
                          <a:pt x="28" y="12"/>
                        </a:cubicBezTo>
                        <a:cubicBezTo>
                          <a:pt x="22" y="10"/>
                          <a:pt x="15"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04"/>
                  <p:cNvSpPr/>
                  <p:nvPr/>
                </p:nvSpPr>
                <p:spPr bwMode="auto">
                  <a:xfrm>
                    <a:off x="4383088" y="5913438"/>
                    <a:ext cx="50800" cy="26988"/>
                  </a:xfrm>
                  <a:custGeom>
                    <a:avLst/>
                    <a:gdLst>
                      <a:gd name="T0" fmla="*/ 8 w 40"/>
                      <a:gd name="T1" fmla="*/ 10 h 21"/>
                      <a:gd name="T2" fmla="*/ 0 w 40"/>
                      <a:gd name="T3" fmla="*/ 0 h 21"/>
                      <a:gd name="T4" fmla="*/ 31 w 40"/>
                      <a:gd name="T5" fmla="*/ 11 h 21"/>
                      <a:gd name="T6" fmla="*/ 40 w 40"/>
                      <a:gd name="T7" fmla="*/ 21 h 21"/>
                      <a:gd name="T8" fmla="*/ 8 w 40"/>
                      <a:gd name="T9" fmla="*/ 10 h 21"/>
                    </a:gdLst>
                    <a:ahLst/>
                    <a:cxnLst>
                      <a:cxn ang="0">
                        <a:pos x="T0" y="T1"/>
                      </a:cxn>
                      <a:cxn ang="0">
                        <a:pos x="T2" y="T3"/>
                      </a:cxn>
                      <a:cxn ang="0">
                        <a:pos x="T4" y="T5"/>
                      </a:cxn>
                      <a:cxn ang="0">
                        <a:pos x="T6" y="T7"/>
                      </a:cxn>
                      <a:cxn ang="0">
                        <a:pos x="T8" y="T9"/>
                      </a:cxn>
                    </a:cxnLst>
                    <a:rect l="0" t="0" r="r" b="b"/>
                    <a:pathLst>
                      <a:path w="40" h="21">
                        <a:moveTo>
                          <a:pt x="8" y="10"/>
                        </a:moveTo>
                        <a:cubicBezTo>
                          <a:pt x="0" y="0"/>
                          <a:pt x="0" y="0"/>
                          <a:pt x="0" y="0"/>
                        </a:cubicBezTo>
                        <a:cubicBezTo>
                          <a:pt x="11" y="2"/>
                          <a:pt x="22" y="6"/>
                          <a:pt x="31" y="11"/>
                        </a:cubicBezTo>
                        <a:cubicBezTo>
                          <a:pt x="40" y="21"/>
                          <a:pt x="40" y="21"/>
                          <a:pt x="40" y="21"/>
                        </a:cubicBezTo>
                        <a:cubicBezTo>
                          <a:pt x="30" y="16"/>
                          <a:pt x="19"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05"/>
                  <p:cNvSpPr/>
                  <p:nvPr/>
                </p:nvSpPr>
                <p:spPr bwMode="auto">
                  <a:xfrm>
                    <a:off x="4421188" y="5927726"/>
                    <a:ext cx="38100" cy="30163"/>
                  </a:xfrm>
                  <a:custGeom>
                    <a:avLst/>
                    <a:gdLst>
                      <a:gd name="T0" fmla="*/ 9 w 30"/>
                      <a:gd name="T1" fmla="*/ 10 h 25"/>
                      <a:gd name="T2" fmla="*/ 0 w 30"/>
                      <a:gd name="T3" fmla="*/ 0 h 25"/>
                      <a:gd name="T4" fmla="*/ 22 w 30"/>
                      <a:gd name="T5" fmla="*/ 15 h 25"/>
                      <a:gd name="T6" fmla="*/ 30 w 30"/>
                      <a:gd name="T7" fmla="*/ 25 h 25"/>
                      <a:gd name="T8" fmla="*/ 9 w 30"/>
                      <a:gd name="T9" fmla="*/ 10 h 25"/>
                    </a:gdLst>
                    <a:ahLst/>
                    <a:cxnLst>
                      <a:cxn ang="0">
                        <a:pos x="T0" y="T1"/>
                      </a:cxn>
                      <a:cxn ang="0">
                        <a:pos x="T2" y="T3"/>
                      </a:cxn>
                      <a:cxn ang="0">
                        <a:pos x="T4" y="T5"/>
                      </a:cxn>
                      <a:cxn ang="0">
                        <a:pos x="T6" y="T7"/>
                      </a:cxn>
                      <a:cxn ang="0">
                        <a:pos x="T8" y="T9"/>
                      </a:cxn>
                    </a:cxnLst>
                    <a:rect l="0" t="0" r="r" b="b"/>
                    <a:pathLst>
                      <a:path w="30" h="25">
                        <a:moveTo>
                          <a:pt x="9" y="10"/>
                        </a:moveTo>
                        <a:cubicBezTo>
                          <a:pt x="0" y="0"/>
                          <a:pt x="0" y="0"/>
                          <a:pt x="0" y="0"/>
                        </a:cubicBezTo>
                        <a:cubicBezTo>
                          <a:pt x="8" y="5"/>
                          <a:pt x="15" y="10"/>
                          <a:pt x="22" y="15"/>
                        </a:cubicBezTo>
                        <a:cubicBezTo>
                          <a:pt x="30" y="25"/>
                          <a:pt x="30" y="25"/>
                          <a:pt x="30" y="25"/>
                        </a:cubicBezTo>
                        <a:cubicBezTo>
                          <a:pt x="24" y="19"/>
                          <a:pt x="16" y="14"/>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06"/>
                  <p:cNvSpPr/>
                  <p:nvPr/>
                </p:nvSpPr>
                <p:spPr bwMode="auto">
                  <a:xfrm>
                    <a:off x="4449763" y="5946776"/>
                    <a:ext cx="25400" cy="26988"/>
                  </a:xfrm>
                  <a:custGeom>
                    <a:avLst/>
                    <a:gdLst>
                      <a:gd name="T0" fmla="*/ 8 w 20"/>
                      <a:gd name="T1" fmla="*/ 10 h 22"/>
                      <a:gd name="T2" fmla="*/ 0 w 20"/>
                      <a:gd name="T3" fmla="*/ 0 h 22"/>
                      <a:gd name="T4" fmla="*/ 12 w 20"/>
                      <a:gd name="T5" fmla="*/ 12 h 22"/>
                      <a:gd name="T6" fmla="*/ 20 w 20"/>
                      <a:gd name="T7" fmla="*/ 22 h 22"/>
                      <a:gd name="T8" fmla="*/ 8 w 20"/>
                      <a:gd name="T9" fmla="*/ 10 h 22"/>
                    </a:gdLst>
                    <a:ahLst/>
                    <a:cxnLst>
                      <a:cxn ang="0">
                        <a:pos x="T0" y="T1"/>
                      </a:cxn>
                      <a:cxn ang="0">
                        <a:pos x="T2" y="T3"/>
                      </a:cxn>
                      <a:cxn ang="0">
                        <a:pos x="T4" y="T5"/>
                      </a:cxn>
                      <a:cxn ang="0">
                        <a:pos x="T6" y="T7"/>
                      </a:cxn>
                      <a:cxn ang="0">
                        <a:pos x="T8" y="T9"/>
                      </a:cxn>
                    </a:cxnLst>
                    <a:rect l="0" t="0" r="r" b="b"/>
                    <a:pathLst>
                      <a:path w="20" h="22">
                        <a:moveTo>
                          <a:pt x="8" y="10"/>
                        </a:moveTo>
                        <a:cubicBezTo>
                          <a:pt x="0" y="0"/>
                          <a:pt x="0" y="0"/>
                          <a:pt x="0" y="0"/>
                        </a:cubicBezTo>
                        <a:cubicBezTo>
                          <a:pt x="4" y="4"/>
                          <a:pt x="8" y="8"/>
                          <a:pt x="12" y="12"/>
                        </a:cubicBezTo>
                        <a:cubicBezTo>
                          <a:pt x="20" y="22"/>
                          <a:pt x="20" y="22"/>
                          <a:pt x="20" y="22"/>
                        </a:cubicBezTo>
                        <a:cubicBezTo>
                          <a:pt x="16" y="18"/>
                          <a:pt x="12" y="14"/>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107"/>
                  <p:cNvSpPr/>
                  <p:nvPr/>
                </p:nvSpPr>
                <p:spPr bwMode="auto">
                  <a:xfrm>
                    <a:off x="4216401" y="5922963"/>
                    <a:ext cx="293688" cy="292100"/>
                  </a:xfrm>
                  <a:custGeom>
                    <a:avLst/>
                    <a:gdLst>
                      <a:gd name="T0" fmla="*/ 119 w 235"/>
                      <a:gd name="T1" fmla="*/ 0 h 234"/>
                      <a:gd name="T2" fmla="*/ 234 w 235"/>
                      <a:gd name="T3" fmla="*/ 117 h 234"/>
                      <a:gd name="T4" fmla="*/ 116 w 235"/>
                      <a:gd name="T5" fmla="*/ 234 h 234"/>
                      <a:gd name="T6" fmla="*/ 0 w 235"/>
                      <a:gd name="T7" fmla="*/ 117 h 234"/>
                      <a:gd name="T8" fmla="*/ 119 w 235"/>
                      <a:gd name="T9" fmla="*/ 0 h 234"/>
                    </a:gdLst>
                    <a:ahLst/>
                    <a:cxnLst>
                      <a:cxn ang="0">
                        <a:pos x="T0" y="T1"/>
                      </a:cxn>
                      <a:cxn ang="0">
                        <a:pos x="T2" y="T3"/>
                      </a:cxn>
                      <a:cxn ang="0">
                        <a:pos x="T4" y="T5"/>
                      </a:cxn>
                      <a:cxn ang="0">
                        <a:pos x="T6" y="T7"/>
                      </a:cxn>
                      <a:cxn ang="0">
                        <a:pos x="T8" y="T9"/>
                      </a:cxn>
                    </a:cxnLst>
                    <a:rect l="0" t="0" r="r" b="b"/>
                    <a:pathLst>
                      <a:path w="235" h="234">
                        <a:moveTo>
                          <a:pt x="119" y="0"/>
                        </a:moveTo>
                        <a:cubicBezTo>
                          <a:pt x="183" y="0"/>
                          <a:pt x="235" y="53"/>
                          <a:pt x="234" y="117"/>
                        </a:cubicBezTo>
                        <a:cubicBezTo>
                          <a:pt x="234" y="182"/>
                          <a:pt x="180" y="234"/>
                          <a:pt x="116" y="234"/>
                        </a:cubicBezTo>
                        <a:cubicBezTo>
                          <a:pt x="51" y="234"/>
                          <a:pt x="0" y="182"/>
                          <a:pt x="0" y="117"/>
                        </a:cubicBezTo>
                        <a:cubicBezTo>
                          <a:pt x="1" y="53"/>
                          <a:pt x="54" y="0"/>
                          <a:pt x="1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108"/>
                  <p:cNvSpPr/>
                  <p:nvPr/>
                </p:nvSpPr>
                <p:spPr bwMode="auto">
                  <a:xfrm>
                    <a:off x="4205288" y="5935663"/>
                    <a:ext cx="77788" cy="228600"/>
                  </a:xfrm>
                  <a:custGeom>
                    <a:avLst/>
                    <a:gdLst>
                      <a:gd name="T0" fmla="*/ 36 w 62"/>
                      <a:gd name="T1" fmla="*/ 183 h 183"/>
                      <a:gd name="T2" fmla="*/ 28 w 62"/>
                      <a:gd name="T3" fmla="*/ 174 h 183"/>
                      <a:gd name="T4" fmla="*/ 0 w 62"/>
                      <a:gd name="T5" fmla="*/ 98 h 183"/>
                      <a:gd name="T6" fmla="*/ 54 w 62"/>
                      <a:gd name="T7" fmla="*/ 0 h 183"/>
                      <a:gd name="T8" fmla="*/ 62 w 62"/>
                      <a:gd name="T9" fmla="*/ 10 h 183"/>
                      <a:gd name="T10" fmla="*/ 8 w 62"/>
                      <a:gd name="T11" fmla="*/ 107 h 183"/>
                      <a:gd name="T12" fmla="*/ 36 w 62"/>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62" h="183">
                        <a:moveTo>
                          <a:pt x="36" y="183"/>
                        </a:moveTo>
                        <a:cubicBezTo>
                          <a:pt x="28" y="174"/>
                          <a:pt x="28" y="174"/>
                          <a:pt x="28" y="174"/>
                        </a:cubicBezTo>
                        <a:cubicBezTo>
                          <a:pt x="10" y="153"/>
                          <a:pt x="0" y="127"/>
                          <a:pt x="0" y="98"/>
                        </a:cubicBezTo>
                        <a:cubicBezTo>
                          <a:pt x="1" y="57"/>
                          <a:pt x="22" y="21"/>
                          <a:pt x="54" y="0"/>
                        </a:cubicBezTo>
                        <a:cubicBezTo>
                          <a:pt x="62" y="10"/>
                          <a:pt x="62" y="10"/>
                          <a:pt x="62" y="10"/>
                        </a:cubicBezTo>
                        <a:cubicBezTo>
                          <a:pt x="30" y="31"/>
                          <a:pt x="9" y="67"/>
                          <a:pt x="8" y="107"/>
                        </a:cubicBezTo>
                        <a:cubicBezTo>
                          <a:pt x="8" y="136"/>
                          <a:pt x="18" y="163"/>
                          <a:pt x="36" y="1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109"/>
                  <p:cNvSpPr/>
                  <p:nvPr/>
                </p:nvSpPr>
                <p:spPr bwMode="auto">
                  <a:xfrm>
                    <a:off x="4273551" y="5922963"/>
                    <a:ext cx="31750" cy="23813"/>
                  </a:xfrm>
                  <a:custGeom>
                    <a:avLst/>
                    <a:gdLst>
                      <a:gd name="T0" fmla="*/ 8 w 26"/>
                      <a:gd name="T1" fmla="*/ 20 h 20"/>
                      <a:gd name="T2" fmla="*/ 0 w 26"/>
                      <a:gd name="T3" fmla="*/ 10 h 20"/>
                      <a:gd name="T4" fmla="*/ 18 w 26"/>
                      <a:gd name="T5" fmla="*/ 0 h 20"/>
                      <a:gd name="T6" fmla="*/ 26 w 26"/>
                      <a:gd name="T7" fmla="*/ 10 h 20"/>
                      <a:gd name="T8" fmla="*/ 8 w 26"/>
                      <a:gd name="T9" fmla="*/ 20 h 20"/>
                    </a:gdLst>
                    <a:ahLst/>
                    <a:cxnLst>
                      <a:cxn ang="0">
                        <a:pos x="T0" y="T1"/>
                      </a:cxn>
                      <a:cxn ang="0">
                        <a:pos x="T2" y="T3"/>
                      </a:cxn>
                      <a:cxn ang="0">
                        <a:pos x="T4" y="T5"/>
                      </a:cxn>
                      <a:cxn ang="0">
                        <a:pos x="T6" y="T7"/>
                      </a:cxn>
                      <a:cxn ang="0">
                        <a:pos x="T8" y="T9"/>
                      </a:cxn>
                    </a:cxnLst>
                    <a:rect l="0" t="0" r="r" b="b"/>
                    <a:pathLst>
                      <a:path w="26" h="20">
                        <a:moveTo>
                          <a:pt x="8" y="20"/>
                        </a:moveTo>
                        <a:cubicBezTo>
                          <a:pt x="0" y="10"/>
                          <a:pt x="0" y="10"/>
                          <a:pt x="0" y="10"/>
                        </a:cubicBezTo>
                        <a:cubicBezTo>
                          <a:pt x="6" y="6"/>
                          <a:pt x="12" y="3"/>
                          <a:pt x="18" y="0"/>
                        </a:cubicBezTo>
                        <a:cubicBezTo>
                          <a:pt x="26" y="10"/>
                          <a:pt x="26" y="10"/>
                          <a:pt x="26" y="10"/>
                        </a:cubicBezTo>
                        <a:cubicBezTo>
                          <a:pt x="20" y="13"/>
                          <a:pt x="14" y="16"/>
                          <a:pt x="8"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110"/>
                  <p:cNvSpPr/>
                  <p:nvPr/>
                </p:nvSpPr>
                <p:spPr bwMode="auto">
                  <a:xfrm>
                    <a:off x="4295776" y="5916613"/>
                    <a:ext cx="31750" cy="19050"/>
                  </a:xfrm>
                  <a:custGeom>
                    <a:avLst/>
                    <a:gdLst>
                      <a:gd name="T0" fmla="*/ 8 w 25"/>
                      <a:gd name="T1" fmla="*/ 15 h 15"/>
                      <a:gd name="T2" fmla="*/ 0 w 25"/>
                      <a:gd name="T3" fmla="*/ 5 h 15"/>
                      <a:gd name="T4" fmla="*/ 16 w 25"/>
                      <a:gd name="T5" fmla="*/ 0 h 15"/>
                      <a:gd name="T6" fmla="*/ 25 w 25"/>
                      <a:gd name="T7" fmla="*/ 9 h 15"/>
                      <a:gd name="T8" fmla="*/ 8 w 25"/>
                      <a:gd name="T9" fmla="*/ 15 h 15"/>
                    </a:gdLst>
                    <a:ahLst/>
                    <a:cxnLst>
                      <a:cxn ang="0">
                        <a:pos x="T0" y="T1"/>
                      </a:cxn>
                      <a:cxn ang="0">
                        <a:pos x="T2" y="T3"/>
                      </a:cxn>
                      <a:cxn ang="0">
                        <a:pos x="T4" y="T5"/>
                      </a:cxn>
                      <a:cxn ang="0">
                        <a:pos x="T6" y="T7"/>
                      </a:cxn>
                      <a:cxn ang="0">
                        <a:pos x="T8" y="T9"/>
                      </a:cxn>
                    </a:cxnLst>
                    <a:rect l="0" t="0" r="r" b="b"/>
                    <a:pathLst>
                      <a:path w="25" h="15">
                        <a:moveTo>
                          <a:pt x="8" y="15"/>
                        </a:moveTo>
                        <a:cubicBezTo>
                          <a:pt x="0" y="5"/>
                          <a:pt x="0" y="5"/>
                          <a:pt x="0" y="5"/>
                        </a:cubicBezTo>
                        <a:cubicBezTo>
                          <a:pt x="5" y="3"/>
                          <a:pt x="11" y="1"/>
                          <a:pt x="16" y="0"/>
                        </a:cubicBezTo>
                        <a:cubicBezTo>
                          <a:pt x="25" y="9"/>
                          <a:pt x="25" y="9"/>
                          <a:pt x="25" y="9"/>
                        </a:cubicBezTo>
                        <a:cubicBezTo>
                          <a:pt x="19" y="11"/>
                          <a:pt x="14"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111"/>
                  <p:cNvSpPr/>
                  <p:nvPr/>
                </p:nvSpPr>
                <p:spPr bwMode="auto">
                  <a:xfrm>
                    <a:off x="4316413" y="5911851"/>
                    <a:ext cx="30163" cy="15875"/>
                  </a:xfrm>
                  <a:custGeom>
                    <a:avLst/>
                    <a:gdLst>
                      <a:gd name="T0" fmla="*/ 9 w 25"/>
                      <a:gd name="T1" fmla="*/ 12 h 12"/>
                      <a:gd name="T2" fmla="*/ 0 w 25"/>
                      <a:gd name="T3" fmla="*/ 3 h 12"/>
                      <a:gd name="T4" fmla="*/ 17 w 25"/>
                      <a:gd name="T5" fmla="*/ 0 h 12"/>
                      <a:gd name="T6" fmla="*/ 25 w 25"/>
                      <a:gd name="T7" fmla="*/ 9 h 12"/>
                      <a:gd name="T8" fmla="*/ 9 w 25"/>
                      <a:gd name="T9" fmla="*/ 12 h 12"/>
                    </a:gdLst>
                    <a:ahLst/>
                    <a:cxnLst>
                      <a:cxn ang="0">
                        <a:pos x="T0" y="T1"/>
                      </a:cxn>
                      <a:cxn ang="0">
                        <a:pos x="T2" y="T3"/>
                      </a:cxn>
                      <a:cxn ang="0">
                        <a:pos x="T4" y="T5"/>
                      </a:cxn>
                      <a:cxn ang="0">
                        <a:pos x="T6" y="T7"/>
                      </a:cxn>
                      <a:cxn ang="0">
                        <a:pos x="T8" y="T9"/>
                      </a:cxn>
                    </a:cxnLst>
                    <a:rect l="0" t="0" r="r" b="b"/>
                    <a:pathLst>
                      <a:path w="25" h="12">
                        <a:moveTo>
                          <a:pt x="9" y="12"/>
                        </a:moveTo>
                        <a:cubicBezTo>
                          <a:pt x="0" y="3"/>
                          <a:pt x="0" y="3"/>
                          <a:pt x="0" y="3"/>
                        </a:cubicBezTo>
                        <a:cubicBezTo>
                          <a:pt x="6" y="1"/>
                          <a:pt x="11" y="0"/>
                          <a:pt x="17" y="0"/>
                        </a:cubicBezTo>
                        <a:cubicBezTo>
                          <a:pt x="25" y="9"/>
                          <a:pt x="25" y="9"/>
                          <a:pt x="25" y="9"/>
                        </a:cubicBezTo>
                        <a:cubicBezTo>
                          <a:pt x="19" y="10"/>
                          <a:pt x="14"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2"/>
                  <p:cNvSpPr/>
                  <p:nvPr/>
                </p:nvSpPr>
                <p:spPr bwMode="auto">
                  <a:xfrm>
                    <a:off x="4337051" y="5911851"/>
                    <a:ext cx="26988" cy="11113"/>
                  </a:xfrm>
                  <a:custGeom>
                    <a:avLst/>
                    <a:gdLst>
                      <a:gd name="T0" fmla="*/ 8 w 22"/>
                      <a:gd name="T1" fmla="*/ 10 h 10"/>
                      <a:gd name="T2" fmla="*/ 0 w 22"/>
                      <a:gd name="T3" fmla="*/ 1 h 10"/>
                      <a:gd name="T4" fmla="*/ 14 w 22"/>
                      <a:gd name="T5" fmla="*/ 0 h 10"/>
                      <a:gd name="T6" fmla="*/ 22 w 22"/>
                      <a:gd name="T7" fmla="*/ 9 h 10"/>
                      <a:gd name="T8" fmla="*/ 8 w 22"/>
                      <a:gd name="T9" fmla="*/ 10 h 10"/>
                    </a:gdLst>
                    <a:ahLst/>
                    <a:cxnLst>
                      <a:cxn ang="0">
                        <a:pos x="T0" y="T1"/>
                      </a:cxn>
                      <a:cxn ang="0">
                        <a:pos x="T2" y="T3"/>
                      </a:cxn>
                      <a:cxn ang="0">
                        <a:pos x="T4" y="T5"/>
                      </a:cxn>
                      <a:cxn ang="0">
                        <a:pos x="T6" y="T7"/>
                      </a:cxn>
                      <a:cxn ang="0">
                        <a:pos x="T8" y="T9"/>
                      </a:cxn>
                    </a:cxnLst>
                    <a:rect l="0" t="0" r="r" b="b"/>
                    <a:pathLst>
                      <a:path w="22" h="10">
                        <a:moveTo>
                          <a:pt x="8" y="10"/>
                        </a:moveTo>
                        <a:cubicBezTo>
                          <a:pt x="0" y="1"/>
                          <a:pt x="0" y="1"/>
                          <a:pt x="0" y="1"/>
                        </a:cubicBezTo>
                        <a:cubicBezTo>
                          <a:pt x="4" y="0"/>
                          <a:pt x="9" y="0"/>
                          <a:pt x="14" y="0"/>
                        </a:cubicBezTo>
                        <a:cubicBezTo>
                          <a:pt x="22" y="9"/>
                          <a:pt x="22" y="9"/>
                          <a:pt x="22" y="9"/>
                        </a:cubicBezTo>
                        <a:cubicBezTo>
                          <a:pt x="17" y="9"/>
                          <a:pt x="12"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3"/>
                  <p:cNvSpPr/>
                  <p:nvPr/>
                </p:nvSpPr>
                <p:spPr bwMode="auto">
                  <a:xfrm>
                    <a:off x="4356101" y="5821363"/>
                    <a:ext cx="15875" cy="12700"/>
                  </a:xfrm>
                  <a:custGeom>
                    <a:avLst/>
                    <a:gdLst>
                      <a:gd name="T0" fmla="*/ 8 w 13"/>
                      <a:gd name="T1" fmla="*/ 10 h 10"/>
                      <a:gd name="T2" fmla="*/ 0 w 13"/>
                      <a:gd name="T3" fmla="*/ 0 h 10"/>
                      <a:gd name="T4" fmla="*/ 5 w 13"/>
                      <a:gd name="T5" fmla="*/ 0 h 10"/>
                      <a:gd name="T6" fmla="*/ 13 w 13"/>
                      <a:gd name="T7" fmla="*/ 10 h 10"/>
                      <a:gd name="T8" fmla="*/ 8 w 13"/>
                      <a:gd name="T9" fmla="*/ 10 h 10"/>
                    </a:gdLst>
                    <a:ahLst/>
                    <a:cxnLst>
                      <a:cxn ang="0">
                        <a:pos x="T0" y="T1"/>
                      </a:cxn>
                      <a:cxn ang="0">
                        <a:pos x="T2" y="T3"/>
                      </a:cxn>
                      <a:cxn ang="0">
                        <a:pos x="T4" y="T5"/>
                      </a:cxn>
                      <a:cxn ang="0">
                        <a:pos x="T6" y="T7"/>
                      </a:cxn>
                      <a:cxn ang="0">
                        <a:pos x="T8" y="T9"/>
                      </a:cxn>
                    </a:cxnLst>
                    <a:rect l="0" t="0" r="r" b="b"/>
                    <a:pathLst>
                      <a:path w="13" h="10">
                        <a:moveTo>
                          <a:pt x="8" y="10"/>
                        </a:moveTo>
                        <a:cubicBezTo>
                          <a:pt x="0" y="0"/>
                          <a:pt x="0" y="0"/>
                          <a:pt x="0" y="0"/>
                        </a:cubicBezTo>
                        <a:cubicBezTo>
                          <a:pt x="1" y="0"/>
                          <a:pt x="3" y="0"/>
                          <a:pt x="5" y="0"/>
                        </a:cubicBezTo>
                        <a:cubicBezTo>
                          <a:pt x="13" y="10"/>
                          <a:pt x="13" y="10"/>
                          <a:pt x="13" y="10"/>
                        </a:cubicBezTo>
                        <a:cubicBezTo>
                          <a:pt x="11" y="10"/>
                          <a:pt x="10"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114"/>
                  <p:cNvSpPr/>
                  <p:nvPr/>
                </p:nvSpPr>
                <p:spPr bwMode="auto">
                  <a:xfrm>
                    <a:off x="4362451" y="5821363"/>
                    <a:ext cx="49213" cy="17463"/>
                  </a:xfrm>
                  <a:custGeom>
                    <a:avLst/>
                    <a:gdLst>
                      <a:gd name="T0" fmla="*/ 8 w 40"/>
                      <a:gd name="T1" fmla="*/ 10 h 14"/>
                      <a:gd name="T2" fmla="*/ 0 w 40"/>
                      <a:gd name="T3" fmla="*/ 0 h 14"/>
                      <a:gd name="T4" fmla="*/ 32 w 40"/>
                      <a:gd name="T5" fmla="*/ 4 h 14"/>
                      <a:gd name="T6" fmla="*/ 40 w 40"/>
                      <a:gd name="T7" fmla="*/ 14 h 14"/>
                      <a:gd name="T8" fmla="*/ 8 w 40"/>
                      <a:gd name="T9" fmla="*/ 10 h 14"/>
                    </a:gdLst>
                    <a:ahLst/>
                    <a:cxnLst>
                      <a:cxn ang="0">
                        <a:pos x="T0" y="T1"/>
                      </a:cxn>
                      <a:cxn ang="0">
                        <a:pos x="T2" y="T3"/>
                      </a:cxn>
                      <a:cxn ang="0">
                        <a:pos x="T4" y="T5"/>
                      </a:cxn>
                      <a:cxn ang="0">
                        <a:pos x="T6" y="T7"/>
                      </a:cxn>
                      <a:cxn ang="0">
                        <a:pos x="T8" y="T9"/>
                      </a:cxn>
                    </a:cxnLst>
                    <a:rect l="0" t="0" r="r" b="b"/>
                    <a:pathLst>
                      <a:path w="40" h="14">
                        <a:moveTo>
                          <a:pt x="8" y="10"/>
                        </a:moveTo>
                        <a:cubicBezTo>
                          <a:pt x="0" y="0"/>
                          <a:pt x="0" y="0"/>
                          <a:pt x="0" y="0"/>
                        </a:cubicBezTo>
                        <a:cubicBezTo>
                          <a:pt x="11" y="1"/>
                          <a:pt x="22" y="2"/>
                          <a:pt x="32" y="4"/>
                        </a:cubicBezTo>
                        <a:cubicBezTo>
                          <a:pt x="40" y="14"/>
                          <a:pt x="40" y="14"/>
                          <a:pt x="40" y="14"/>
                        </a:cubicBezTo>
                        <a:cubicBezTo>
                          <a:pt x="30" y="12"/>
                          <a:pt x="1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115"/>
                  <p:cNvSpPr/>
                  <p:nvPr/>
                </p:nvSpPr>
                <p:spPr bwMode="auto">
                  <a:xfrm>
                    <a:off x="4402138" y="5826126"/>
                    <a:ext cx="73025" cy="34925"/>
                  </a:xfrm>
                  <a:custGeom>
                    <a:avLst/>
                    <a:gdLst>
                      <a:gd name="T0" fmla="*/ 8 w 59"/>
                      <a:gd name="T1" fmla="*/ 10 h 28"/>
                      <a:gd name="T2" fmla="*/ 0 w 59"/>
                      <a:gd name="T3" fmla="*/ 0 h 28"/>
                      <a:gd name="T4" fmla="*/ 51 w 59"/>
                      <a:gd name="T5" fmla="*/ 18 h 28"/>
                      <a:gd name="T6" fmla="*/ 59 w 59"/>
                      <a:gd name="T7" fmla="*/ 28 h 28"/>
                      <a:gd name="T8" fmla="*/ 8 w 59"/>
                      <a:gd name="T9" fmla="*/ 10 h 28"/>
                    </a:gdLst>
                    <a:ahLst/>
                    <a:cxnLst>
                      <a:cxn ang="0">
                        <a:pos x="T0" y="T1"/>
                      </a:cxn>
                      <a:cxn ang="0">
                        <a:pos x="T2" y="T3"/>
                      </a:cxn>
                      <a:cxn ang="0">
                        <a:pos x="T4" y="T5"/>
                      </a:cxn>
                      <a:cxn ang="0">
                        <a:pos x="T6" y="T7"/>
                      </a:cxn>
                      <a:cxn ang="0">
                        <a:pos x="T8" y="T9"/>
                      </a:cxn>
                    </a:cxnLst>
                    <a:rect l="0" t="0" r="r" b="b"/>
                    <a:pathLst>
                      <a:path w="59" h="28">
                        <a:moveTo>
                          <a:pt x="8" y="10"/>
                        </a:moveTo>
                        <a:cubicBezTo>
                          <a:pt x="0" y="0"/>
                          <a:pt x="0" y="0"/>
                          <a:pt x="0" y="0"/>
                        </a:cubicBezTo>
                        <a:cubicBezTo>
                          <a:pt x="18" y="4"/>
                          <a:pt x="35" y="10"/>
                          <a:pt x="51" y="18"/>
                        </a:cubicBezTo>
                        <a:cubicBezTo>
                          <a:pt x="59" y="28"/>
                          <a:pt x="59" y="28"/>
                          <a:pt x="59" y="28"/>
                        </a:cubicBezTo>
                        <a:cubicBezTo>
                          <a:pt x="43" y="20"/>
                          <a:pt x="26" y="13"/>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116"/>
                  <p:cNvSpPr/>
                  <p:nvPr/>
                </p:nvSpPr>
                <p:spPr bwMode="auto">
                  <a:xfrm>
                    <a:off x="4465638" y="5848351"/>
                    <a:ext cx="53975" cy="42863"/>
                  </a:xfrm>
                  <a:custGeom>
                    <a:avLst/>
                    <a:gdLst>
                      <a:gd name="T0" fmla="*/ 8 w 43"/>
                      <a:gd name="T1" fmla="*/ 10 h 34"/>
                      <a:gd name="T2" fmla="*/ 0 w 43"/>
                      <a:gd name="T3" fmla="*/ 0 h 34"/>
                      <a:gd name="T4" fmla="*/ 35 w 43"/>
                      <a:gd name="T5" fmla="*/ 24 h 34"/>
                      <a:gd name="T6" fmla="*/ 43 w 43"/>
                      <a:gd name="T7" fmla="*/ 34 h 34"/>
                      <a:gd name="T8" fmla="*/ 8 w 43"/>
                      <a:gd name="T9" fmla="*/ 10 h 34"/>
                    </a:gdLst>
                    <a:ahLst/>
                    <a:cxnLst>
                      <a:cxn ang="0">
                        <a:pos x="T0" y="T1"/>
                      </a:cxn>
                      <a:cxn ang="0">
                        <a:pos x="T2" y="T3"/>
                      </a:cxn>
                      <a:cxn ang="0">
                        <a:pos x="T4" y="T5"/>
                      </a:cxn>
                      <a:cxn ang="0">
                        <a:pos x="T6" y="T7"/>
                      </a:cxn>
                      <a:cxn ang="0">
                        <a:pos x="T8" y="T9"/>
                      </a:cxn>
                    </a:cxnLst>
                    <a:rect l="0" t="0" r="r" b="b"/>
                    <a:pathLst>
                      <a:path w="43" h="34">
                        <a:moveTo>
                          <a:pt x="8" y="10"/>
                        </a:moveTo>
                        <a:cubicBezTo>
                          <a:pt x="0" y="0"/>
                          <a:pt x="0" y="0"/>
                          <a:pt x="0" y="0"/>
                        </a:cubicBezTo>
                        <a:cubicBezTo>
                          <a:pt x="12" y="7"/>
                          <a:pt x="24" y="15"/>
                          <a:pt x="35" y="24"/>
                        </a:cubicBezTo>
                        <a:cubicBezTo>
                          <a:pt x="43" y="34"/>
                          <a:pt x="43" y="34"/>
                          <a:pt x="43" y="34"/>
                        </a:cubicBezTo>
                        <a:cubicBezTo>
                          <a:pt x="32" y="25"/>
                          <a:pt x="21" y="17"/>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117"/>
                  <p:cNvSpPr/>
                  <p:nvPr/>
                </p:nvSpPr>
                <p:spPr bwMode="auto">
                  <a:xfrm>
                    <a:off x="4510088" y="5878513"/>
                    <a:ext cx="33338" cy="36513"/>
                  </a:xfrm>
                  <a:custGeom>
                    <a:avLst/>
                    <a:gdLst>
                      <a:gd name="T0" fmla="*/ 8 w 27"/>
                      <a:gd name="T1" fmla="*/ 10 h 29"/>
                      <a:gd name="T2" fmla="*/ 0 w 27"/>
                      <a:gd name="T3" fmla="*/ 0 h 29"/>
                      <a:gd name="T4" fmla="*/ 19 w 27"/>
                      <a:gd name="T5" fmla="*/ 20 h 29"/>
                      <a:gd name="T6" fmla="*/ 27 w 27"/>
                      <a:gd name="T7" fmla="*/ 29 h 29"/>
                      <a:gd name="T8" fmla="*/ 8 w 27"/>
                      <a:gd name="T9" fmla="*/ 10 h 29"/>
                    </a:gdLst>
                    <a:ahLst/>
                    <a:cxnLst>
                      <a:cxn ang="0">
                        <a:pos x="T0" y="T1"/>
                      </a:cxn>
                      <a:cxn ang="0">
                        <a:pos x="T2" y="T3"/>
                      </a:cxn>
                      <a:cxn ang="0">
                        <a:pos x="T4" y="T5"/>
                      </a:cxn>
                      <a:cxn ang="0">
                        <a:pos x="T6" y="T7"/>
                      </a:cxn>
                      <a:cxn ang="0">
                        <a:pos x="T8" y="T9"/>
                      </a:cxn>
                    </a:cxnLst>
                    <a:rect l="0" t="0" r="r" b="b"/>
                    <a:pathLst>
                      <a:path w="27" h="29">
                        <a:moveTo>
                          <a:pt x="8" y="10"/>
                        </a:moveTo>
                        <a:cubicBezTo>
                          <a:pt x="0" y="0"/>
                          <a:pt x="0" y="0"/>
                          <a:pt x="0" y="0"/>
                        </a:cubicBezTo>
                        <a:cubicBezTo>
                          <a:pt x="6" y="6"/>
                          <a:pt x="13" y="13"/>
                          <a:pt x="19" y="20"/>
                        </a:cubicBezTo>
                        <a:cubicBezTo>
                          <a:pt x="27" y="29"/>
                          <a:pt x="27" y="29"/>
                          <a:pt x="27" y="29"/>
                        </a:cubicBezTo>
                        <a:cubicBezTo>
                          <a:pt x="21" y="22"/>
                          <a:pt x="15" y="16"/>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118"/>
                  <p:cNvSpPr/>
                  <p:nvPr/>
                </p:nvSpPr>
                <p:spPr bwMode="auto">
                  <a:xfrm>
                    <a:off x="4116388" y="5859463"/>
                    <a:ext cx="117475" cy="363538"/>
                  </a:xfrm>
                  <a:custGeom>
                    <a:avLst/>
                    <a:gdLst>
                      <a:gd name="T0" fmla="*/ 53 w 95"/>
                      <a:gd name="T1" fmla="*/ 290 h 290"/>
                      <a:gd name="T2" fmla="*/ 45 w 95"/>
                      <a:gd name="T3" fmla="*/ 280 h 290"/>
                      <a:gd name="T4" fmla="*/ 0 w 95"/>
                      <a:gd name="T5" fmla="*/ 158 h 290"/>
                      <a:gd name="T6" fmla="*/ 87 w 95"/>
                      <a:gd name="T7" fmla="*/ 0 h 290"/>
                      <a:gd name="T8" fmla="*/ 95 w 95"/>
                      <a:gd name="T9" fmla="*/ 10 h 290"/>
                      <a:gd name="T10" fmla="*/ 9 w 95"/>
                      <a:gd name="T11" fmla="*/ 167 h 290"/>
                      <a:gd name="T12" fmla="*/ 53 w 95"/>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95" h="290">
                        <a:moveTo>
                          <a:pt x="53" y="290"/>
                        </a:moveTo>
                        <a:cubicBezTo>
                          <a:pt x="45" y="280"/>
                          <a:pt x="45" y="280"/>
                          <a:pt x="45" y="280"/>
                        </a:cubicBezTo>
                        <a:cubicBezTo>
                          <a:pt x="17" y="247"/>
                          <a:pt x="0" y="204"/>
                          <a:pt x="0" y="158"/>
                        </a:cubicBezTo>
                        <a:cubicBezTo>
                          <a:pt x="1" y="92"/>
                          <a:pt x="36" y="34"/>
                          <a:pt x="87" y="0"/>
                        </a:cubicBezTo>
                        <a:cubicBezTo>
                          <a:pt x="95" y="10"/>
                          <a:pt x="95" y="10"/>
                          <a:pt x="95" y="10"/>
                        </a:cubicBezTo>
                        <a:cubicBezTo>
                          <a:pt x="44" y="44"/>
                          <a:pt x="10" y="102"/>
                          <a:pt x="9" y="167"/>
                        </a:cubicBezTo>
                        <a:cubicBezTo>
                          <a:pt x="8" y="214"/>
                          <a:pt x="25" y="257"/>
                          <a:pt x="53" y="2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119"/>
                  <p:cNvSpPr/>
                  <p:nvPr/>
                </p:nvSpPr>
                <p:spPr bwMode="auto">
                  <a:xfrm>
                    <a:off x="4224338" y="5840413"/>
                    <a:ext cx="47625" cy="31750"/>
                  </a:xfrm>
                  <a:custGeom>
                    <a:avLst/>
                    <a:gdLst>
                      <a:gd name="T0" fmla="*/ 8 w 38"/>
                      <a:gd name="T1" fmla="*/ 25 h 25"/>
                      <a:gd name="T2" fmla="*/ 0 w 38"/>
                      <a:gd name="T3" fmla="*/ 15 h 25"/>
                      <a:gd name="T4" fmla="*/ 29 w 38"/>
                      <a:gd name="T5" fmla="*/ 0 h 25"/>
                      <a:gd name="T6" fmla="*/ 38 w 38"/>
                      <a:gd name="T7" fmla="*/ 9 h 25"/>
                      <a:gd name="T8" fmla="*/ 8 w 38"/>
                      <a:gd name="T9" fmla="*/ 25 h 25"/>
                    </a:gdLst>
                    <a:ahLst/>
                    <a:cxnLst>
                      <a:cxn ang="0">
                        <a:pos x="T0" y="T1"/>
                      </a:cxn>
                      <a:cxn ang="0">
                        <a:pos x="T2" y="T3"/>
                      </a:cxn>
                      <a:cxn ang="0">
                        <a:pos x="T4" y="T5"/>
                      </a:cxn>
                      <a:cxn ang="0">
                        <a:pos x="T6" y="T7"/>
                      </a:cxn>
                      <a:cxn ang="0">
                        <a:pos x="T8" y="T9"/>
                      </a:cxn>
                    </a:cxnLst>
                    <a:rect l="0" t="0" r="r" b="b"/>
                    <a:pathLst>
                      <a:path w="38" h="25">
                        <a:moveTo>
                          <a:pt x="8" y="25"/>
                        </a:moveTo>
                        <a:cubicBezTo>
                          <a:pt x="0" y="15"/>
                          <a:pt x="0" y="15"/>
                          <a:pt x="0" y="15"/>
                        </a:cubicBezTo>
                        <a:cubicBezTo>
                          <a:pt x="9" y="9"/>
                          <a:pt x="19" y="4"/>
                          <a:pt x="29" y="0"/>
                        </a:cubicBezTo>
                        <a:cubicBezTo>
                          <a:pt x="38" y="9"/>
                          <a:pt x="38" y="9"/>
                          <a:pt x="38" y="9"/>
                        </a:cubicBezTo>
                        <a:cubicBezTo>
                          <a:pt x="27" y="14"/>
                          <a:pt x="18" y="19"/>
                          <a:pt x="8"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20"/>
                  <p:cNvSpPr/>
                  <p:nvPr/>
                </p:nvSpPr>
                <p:spPr bwMode="auto">
                  <a:xfrm>
                    <a:off x="4260851" y="5829301"/>
                    <a:ext cx="42863" cy="23813"/>
                  </a:xfrm>
                  <a:custGeom>
                    <a:avLst/>
                    <a:gdLst>
                      <a:gd name="T0" fmla="*/ 9 w 35"/>
                      <a:gd name="T1" fmla="*/ 18 h 18"/>
                      <a:gd name="T2" fmla="*/ 0 w 35"/>
                      <a:gd name="T3" fmla="*/ 9 h 18"/>
                      <a:gd name="T4" fmla="*/ 27 w 35"/>
                      <a:gd name="T5" fmla="*/ 0 h 18"/>
                      <a:gd name="T6" fmla="*/ 35 w 35"/>
                      <a:gd name="T7" fmla="*/ 9 h 18"/>
                      <a:gd name="T8" fmla="*/ 9 w 35"/>
                      <a:gd name="T9" fmla="*/ 18 h 18"/>
                    </a:gdLst>
                    <a:ahLst/>
                    <a:cxnLst>
                      <a:cxn ang="0">
                        <a:pos x="T0" y="T1"/>
                      </a:cxn>
                      <a:cxn ang="0">
                        <a:pos x="T2" y="T3"/>
                      </a:cxn>
                      <a:cxn ang="0">
                        <a:pos x="T4" y="T5"/>
                      </a:cxn>
                      <a:cxn ang="0">
                        <a:pos x="T6" y="T7"/>
                      </a:cxn>
                      <a:cxn ang="0">
                        <a:pos x="T8" y="T9"/>
                      </a:cxn>
                    </a:cxnLst>
                    <a:rect l="0" t="0" r="r" b="b"/>
                    <a:pathLst>
                      <a:path w="35" h="18">
                        <a:moveTo>
                          <a:pt x="9" y="18"/>
                        </a:moveTo>
                        <a:cubicBezTo>
                          <a:pt x="0" y="9"/>
                          <a:pt x="0" y="9"/>
                          <a:pt x="0" y="9"/>
                        </a:cubicBezTo>
                        <a:cubicBezTo>
                          <a:pt x="9" y="5"/>
                          <a:pt x="18" y="2"/>
                          <a:pt x="27" y="0"/>
                        </a:cubicBezTo>
                        <a:cubicBezTo>
                          <a:pt x="35" y="9"/>
                          <a:pt x="35" y="9"/>
                          <a:pt x="35" y="9"/>
                        </a:cubicBezTo>
                        <a:cubicBezTo>
                          <a:pt x="26" y="12"/>
                          <a:pt x="17" y="15"/>
                          <a:pt x="9"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121"/>
                  <p:cNvSpPr/>
                  <p:nvPr/>
                </p:nvSpPr>
                <p:spPr bwMode="auto">
                  <a:xfrm>
                    <a:off x="4294188" y="5822951"/>
                    <a:ext cx="42863" cy="17463"/>
                  </a:xfrm>
                  <a:custGeom>
                    <a:avLst/>
                    <a:gdLst>
                      <a:gd name="T0" fmla="*/ 8 w 34"/>
                      <a:gd name="T1" fmla="*/ 14 h 14"/>
                      <a:gd name="T2" fmla="*/ 0 w 34"/>
                      <a:gd name="T3" fmla="*/ 5 h 14"/>
                      <a:gd name="T4" fmla="*/ 26 w 34"/>
                      <a:gd name="T5" fmla="*/ 0 h 14"/>
                      <a:gd name="T6" fmla="*/ 34 w 34"/>
                      <a:gd name="T7" fmla="*/ 9 h 14"/>
                      <a:gd name="T8" fmla="*/ 8 w 34"/>
                      <a:gd name="T9" fmla="*/ 14 h 14"/>
                    </a:gdLst>
                    <a:ahLst/>
                    <a:cxnLst>
                      <a:cxn ang="0">
                        <a:pos x="T0" y="T1"/>
                      </a:cxn>
                      <a:cxn ang="0">
                        <a:pos x="T2" y="T3"/>
                      </a:cxn>
                      <a:cxn ang="0">
                        <a:pos x="T4" y="T5"/>
                      </a:cxn>
                      <a:cxn ang="0">
                        <a:pos x="T6" y="T7"/>
                      </a:cxn>
                      <a:cxn ang="0">
                        <a:pos x="T8" y="T9"/>
                      </a:cxn>
                    </a:cxnLst>
                    <a:rect l="0" t="0" r="r" b="b"/>
                    <a:pathLst>
                      <a:path w="34" h="14">
                        <a:moveTo>
                          <a:pt x="8" y="14"/>
                        </a:moveTo>
                        <a:cubicBezTo>
                          <a:pt x="0" y="5"/>
                          <a:pt x="0" y="5"/>
                          <a:pt x="0" y="5"/>
                        </a:cubicBezTo>
                        <a:cubicBezTo>
                          <a:pt x="8" y="2"/>
                          <a:pt x="17" y="1"/>
                          <a:pt x="26" y="0"/>
                        </a:cubicBezTo>
                        <a:cubicBezTo>
                          <a:pt x="34" y="9"/>
                          <a:pt x="34" y="9"/>
                          <a:pt x="34" y="9"/>
                        </a:cubicBezTo>
                        <a:cubicBezTo>
                          <a:pt x="25" y="10"/>
                          <a:pt x="16" y="12"/>
                          <a:pt x="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22"/>
                  <p:cNvSpPr/>
                  <p:nvPr/>
                </p:nvSpPr>
                <p:spPr bwMode="auto">
                  <a:xfrm>
                    <a:off x="4327526" y="5821363"/>
                    <a:ext cx="38100" cy="14288"/>
                  </a:xfrm>
                  <a:custGeom>
                    <a:avLst/>
                    <a:gdLst>
                      <a:gd name="T0" fmla="*/ 8 w 31"/>
                      <a:gd name="T1" fmla="*/ 11 h 11"/>
                      <a:gd name="T2" fmla="*/ 0 w 31"/>
                      <a:gd name="T3" fmla="*/ 2 h 11"/>
                      <a:gd name="T4" fmla="*/ 23 w 31"/>
                      <a:gd name="T5" fmla="*/ 0 h 11"/>
                      <a:gd name="T6" fmla="*/ 31 w 31"/>
                      <a:gd name="T7" fmla="*/ 10 h 11"/>
                      <a:gd name="T8" fmla="*/ 8 w 31"/>
                      <a:gd name="T9" fmla="*/ 11 h 11"/>
                    </a:gdLst>
                    <a:ahLst/>
                    <a:cxnLst>
                      <a:cxn ang="0">
                        <a:pos x="T0" y="T1"/>
                      </a:cxn>
                      <a:cxn ang="0">
                        <a:pos x="T2" y="T3"/>
                      </a:cxn>
                      <a:cxn ang="0">
                        <a:pos x="T4" y="T5"/>
                      </a:cxn>
                      <a:cxn ang="0">
                        <a:pos x="T6" y="T7"/>
                      </a:cxn>
                      <a:cxn ang="0">
                        <a:pos x="T8" y="T9"/>
                      </a:cxn>
                    </a:cxnLst>
                    <a:rect l="0" t="0" r="r" b="b"/>
                    <a:pathLst>
                      <a:path w="31" h="11">
                        <a:moveTo>
                          <a:pt x="8" y="11"/>
                        </a:moveTo>
                        <a:cubicBezTo>
                          <a:pt x="0" y="2"/>
                          <a:pt x="0" y="2"/>
                          <a:pt x="0" y="2"/>
                        </a:cubicBezTo>
                        <a:cubicBezTo>
                          <a:pt x="7" y="1"/>
                          <a:pt x="15" y="0"/>
                          <a:pt x="23" y="0"/>
                        </a:cubicBezTo>
                        <a:cubicBezTo>
                          <a:pt x="31" y="10"/>
                          <a:pt x="31" y="10"/>
                          <a:pt x="31" y="10"/>
                        </a:cubicBezTo>
                        <a:cubicBezTo>
                          <a:pt x="23" y="10"/>
                          <a:pt x="16"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23"/>
                  <p:cNvSpPr>
                    <a:spLocks noEditPoints="1"/>
                  </p:cNvSpPr>
                  <p:nvPr/>
                </p:nvSpPr>
                <p:spPr bwMode="auto">
                  <a:xfrm>
                    <a:off x="4124326" y="5834063"/>
                    <a:ext cx="474663" cy="471488"/>
                  </a:xfrm>
                  <a:custGeom>
                    <a:avLst/>
                    <a:gdLst>
                      <a:gd name="T0" fmla="*/ 193 w 380"/>
                      <a:gd name="T1" fmla="*/ 0 h 377"/>
                      <a:gd name="T2" fmla="*/ 379 w 380"/>
                      <a:gd name="T3" fmla="*/ 188 h 377"/>
                      <a:gd name="T4" fmla="*/ 188 w 380"/>
                      <a:gd name="T5" fmla="*/ 377 h 377"/>
                      <a:gd name="T6" fmla="*/ 2 w 380"/>
                      <a:gd name="T7" fmla="*/ 188 h 377"/>
                      <a:gd name="T8" fmla="*/ 193 w 380"/>
                      <a:gd name="T9" fmla="*/ 0 h 377"/>
                      <a:gd name="T10" fmla="*/ 189 w 380"/>
                      <a:gd name="T11" fmla="*/ 333 h 377"/>
                      <a:gd name="T12" fmla="*/ 335 w 380"/>
                      <a:gd name="T13" fmla="*/ 188 h 377"/>
                      <a:gd name="T14" fmla="*/ 192 w 380"/>
                      <a:gd name="T15" fmla="*/ 44 h 377"/>
                      <a:gd name="T16" fmla="*/ 46 w 380"/>
                      <a:gd name="T17" fmla="*/ 188 h 377"/>
                      <a:gd name="T18" fmla="*/ 189 w 380"/>
                      <a:gd name="T19" fmla="*/ 33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 h="377">
                        <a:moveTo>
                          <a:pt x="193" y="0"/>
                        </a:moveTo>
                        <a:cubicBezTo>
                          <a:pt x="297" y="0"/>
                          <a:pt x="380" y="84"/>
                          <a:pt x="379" y="188"/>
                        </a:cubicBezTo>
                        <a:cubicBezTo>
                          <a:pt x="378" y="292"/>
                          <a:pt x="292" y="377"/>
                          <a:pt x="188" y="377"/>
                        </a:cubicBezTo>
                        <a:cubicBezTo>
                          <a:pt x="84" y="377"/>
                          <a:pt x="0" y="292"/>
                          <a:pt x="2" y="188"/>
                        </a:cubicBezTo>
                        <a:cubicBezTo>
                          <a:pt x="3" y="84"/>
                          <a:pt x="89" y="0"/>
                          <a:pt x="193" y="0"/>
                        </a:cubicBezTo>
                        <a:moveTo>
                          <a:pt x="189" y="333"/>
                        </a:moveTo>
                        <a:cubicBezTo>
                          <a:pt x="268" y="333"/>
                          <a:pt x="334" y="268"/>
                          <a:pt x="335" y="188"/>
                        </a:cubicBezTo>
                        <a:cubicBezTo>
                          <a:pt x="336" y="109"/>
                          <a:pt x="272" y="44"/>
                          <a:pt x="192" y="44"/>
                        </a:cubicBezTo>
                        <a:cubicBezTo>
                          <a:pt x="112" y="44"/>
                          <a:pt x="47" y="109"/>
                          <a:pt x="46" y="188"/>
                        </a:cubicBezTo>
                        <a:cubicBezTo>
                          <a:pt x="45" y="268"/>
                          <a:pt x="109" y="333"/>
                          <a:pt x="189" y="3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124"/>
                  <p:cNvSpPr/>
                  <p:nvPr/>
                </p:nvSpPr>
                <p:spPr bwMode="auto">
                  <a:xfrm>
                    <a:off x="4016376" y="6211888"/>
                    <a:ext cx="15875" cy="23813"/>
                  </a:xfrm>
                  <a:custGeom>
                    <a:avLst/>
                    <a:gdLst>
                      <a:gd name="T0" fmla="*/ 12 w 12"/>
                      <a:gd name="T1" fmla="*/ 19 h 19"/>
                      <a:gd name="T2" fmla="*/ 3 w 12"/>
                      <a:gd name="T3" fmla="*/ 9 h 19"/>
                      <a:gd name="T4" fmla="*/ 0 w 12"/>
                      <a:gd name="T5" fmla="*/ 0 h 19"/>
                      <a:gd name="T6" fmla="*/ 8 w 12"/>
                      <a:gd name="T7" fmla="*/ 9 h 19"/>
                      <a:gd name="T8" fmla="*/ 12 w 12"/>
                      <a:gd name="T9" fmla="*/ 19 h 19"/>
                    </a:gdLst>
                    <a:ahLst/>
                    <a:cxnLst>
                      <a:cxn ang="0">
                        <a:pos x="T0" y="T1"/>
                      </a:cxn>
                      <a:cxn ang="0">
                        <a:pos x="T2" y="T3"/>
                      </a:cxn>
                      <a:cxn ang="0">
                        <a:pos x="T4" y="T5"/>
                      </a:cxn>
                      <a:cxn ang="0">
                        <a:pos x="T6" y="T7"/>
                      </a:cxn>
                      <a:cxn ang="0">
                        <a:pos x="T8" y="T9"/>
                      </a:cxn>
                    </a:cxnLst>
                    <a:rect l="0" t="0" r="r" b="b"/>
                    <a:pathLst>
                      <a:path w="12" h="19">
                        <a:moveTo>
                          <a:pt x="12" y="19"/>
                        </a:moveTo>
                        <a:cubicBezTo>
                          <a:pt x="3" y="9"/>
                          <a:pt x="3" y="9"/>
                          <a:pt x="3" y="9"/>
                        </a:cubicBezTo>
                        <a:cubicBezTo>
                          <a:pt x="1" y="7"/>
                          <a:pt x="0" y="3"/>
                          <a:pt x="0" y="0"/>
                        </a:cubicBezTo>
                        <a:cubicBezTo>
                          <a:pt x="8" y="9"/>
                          <a:pt x="8" y="9"/>
                          <a:pt x="8" y="9"/>
                        </a:cubicBezTo>
                        <a:cubicBezTo>
                          <a:pt x="8" y="13"/>
                          <a:pt x="9" y="16"/>
                          <a:pt x="12"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25"/>
                  <p:cNvSpPr/>
                  <p:nvPr/>
                </p:nvSpPr>
                <p:spPr bwMode="auto">
                  <a:xfrm>
                    <a:off x="4016376" y="6051551"/>
                    <a:ext cx="12700" cy="171450"/>
                  </a:xfrm>
                  <a:custGeom>
                    <a:avLst/>
                    <a:gdLst>
                      <a:gd name="T0" fmla="*/ 7 w 8"/>
                      <a:gd name="T1" fmla="*/ 108 h 108"/>
                      <a:gd name="T2" fmla="*/ 0 w 8"/>
                      <a:gd name="T3" fmla="*/ 101 h 108"/>
                      <a:gd name="T4" fmla="*/ 2 w 8"/>
                      <a:gd name="T5" fmla="*/ 0 h 108"/>
                      <a:gd name="T6" fmla="*/ 8 w 8"/>
                      <a:gd name="T7" fmla="*/ 8 h 108"/>
                      <a:gd name="T8" fmla="*/ 7 w 8"/>
                      <a:gd name="T9" fmla="*/ 108 h 108"/>
                    </a:gdLst>
                    <a:ahLst/>
                    <a:cxnLst>
                      <a:cxn ang="0">
                        <a:pos x="T0" y="T1"/>
                      </a:cxn>
                      <a:cxn ang="0">
                        <a:pos x="T2" y="T3"/>
                      </a:cxn>
                      <a:cxn ang="0">
                        <a:pos x="T4" y="T5"/>
                      </a:cxn>
                      <a:cxn ang="0">
                        <a:pos x="T6" y="T7"/>
                      </a:cxn>
                      <a:cxn ang="0">
                        <a:pos x="T8" y="T9"/>
                      </a:cxn>
                    </a:cxnLst>
                    <a:rect l="0" t="0" r="r" b="b"/>
                    <a:pathLst>
                      <a:path w="8" h="108">
                        <a:moveTo>
                          <a:pt x="7" y="108"/>
                        </a:moveTo>
                        <a:lnTo>
                          <a:pt x="0" y="101"/>
                        </a:lnTo>
                        <a:lnTo>
                          <a:pt x="2" y="0"/>
                        </a:lnTo>
                        <a:lnTo>
                          <a:pt x="8" y="8"/>
                        </a:lnTo>
                        <a:lnTo>
                          <a:pt x="7"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26"/>
                  <p:cNvSpPr/>
                  <p:nvPr/>
                </p:nvSpPr>
                <p:spPr bwMode="auto">
                  <a:xfrm>
                    <a:off x="3992563" y="6011863"/>
                    <a:ext cx="22225" cy="41275"/>
                  </a:xfrm>
                  <a:custGeom>
                    <a:avLst/>
                    <a:gdLst>
                      <a:gd name="T0" fmla="*/ 17 w 17"/>
                      <a:gd name="T1" fmla="*/ 33 h 33"/>
                      <a:gd name="T2" fmla="*/ 9 w 17"/>
                      <a:gd name="T3" fmla="*/ 23 h 33"/>
                      <a:gd name="T4" fmla="*/ 0 w 17"/>
                      <a:gd name="T5" fmla="*/ 0 h 33"/>
                      <a:gd name="T6" fmla="*/ 9 w 17"/>
                      <a:gd name="T7" fmla="*/ 10 h 33"/>
                      <a:gd name="T8" fmla="*/ 17 w 17"/>
                      <a:gd name="T9" fmla="*/ 33 h 33"/>
                    </a:gdLst>
                    <a:ahLst/>
                    <a:cxnLst>
                      <a:cxn ang="0">
                        <a:pos x="T0" y="T1"/>
                      </a:cxn>
                      <a:cxn ang="0">
                        <a:pos x="T2" y="T3"/>
                      </a:cxn>
                      <a:cxn ang="0">
                        <a:pos x="T4" y="T5"/>
                      </a:cxn>
                      <a:cxn ang="0">
                        <a:pos x="T6" y="T7"/>
                      </a:cxn>
                      <a:cxn ang="0">
                        <a:pos x="T8" y="T9"/>
                      </a:cxn>
                    </a:cxnLst>
                    <a:rect l="0" t="0" r="r" b="b"/>
                    <a:pathLst>
                      <a:path w="17" h="33">
                        <a:moveTo>
                          <a:pt x="17" y="33"/>
                        </a:moveTo>
                        <a:cubicBezTo>
                          <a:pt x="9" y="23"/>
                          <a:pt x="9" y="23"/>
                          <a:pt x="9" y="23"/>
                        </a:cubicBezTo>
                        <a:cubicBezTo>
                          <a:pt x="3" y="17"/>
                          <a:pt x="0" y="9"/>
                          <a:pt x="0" y="0"/>
                        </a:cubicBezTo>
                        <a:cubicBezTo>
                          <a:pt x="9" y="10"/>
                          <a:pt x="9" y="10"/>
                          <a:pt x="9" y="10"/>
                        </a:cubicBezTo>
                        <a:cubicBezTo>
                          <a:pt x="9" y="19"/>
                          <a:pt x="12" y="27"/>
                          <a:pt x="17"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27"/>
                  <p:cNvSpPr/>
                  <p:nvPr/>
                </p:nvSpPr>
                <p:spPr bwMode="auto">
                  <a:xfrm>
                    <a:off x="4048126" y="5957888"/>
                    <a:ext cx="26988" cy="12700"/>
                  </a:xfrm>
                  <a:custGeom>
                    <a:avLst/>
                    <a:gdLst>
                      <a:gd name="T0" fmla="*/ 6 w 17"/>
                      <a:gd name="T1" fmla="*/ 8 h 8"/>
                      <a:gd name="T2" fmla="*/ 0 w 17"/>
                      <a:gd name="T3" fmla="*/ 0 h 8"/>
                      <a:gd name="T4" fmla="*/ 10 w 17"/>
                      <a:gd name="T5" fmla="*/ 0 h 8"/>
                      <a:gd name="T6" fmla="*/ 17 w 17"/>
                      <a:gd name="T7" fmla="*/ 8 h 8"/>
                      <a:gd name="T8" fmla="*/ 6 w 17"/>
                      <a:gd name="T9" fmla="*/ 8 h 8"/>
                    </a:gdLst>
                    <a:ahLst/>
                    <a:cxnLst>
                      <a:cxn ang="0">
                        <a:pos x="T0" y="T1"/>
                      </a:cxn>
                      <a:cxn ang="0">
                        <a:pos x="T2" y="T3"/>
                      </a:cxn>
                      <a:cxn ang="0">
                        <a:pos x="T4" y="T5"/>
                      </a:cxn>
                      <a:cxn ang="0">
                        <a:pos x="T6" y="T7"/>
                      </a:cxn>
                      <a:cxn ang="0">
                        <a:pos x="T8" y="T9"/>
                      </a:cxn>
                    </a:cxnLst>
                    <a:rect l="0" t="0" r="r" b="b"/>
                    <a:pathLst>
                      <a:path w="17" h="8">
                        <a:moveTo>
                          <a:pt x="6" y="8"/>
                        </a:moveTo>
                        <a:lnTo>
                          <a:pt x="0" y="0"/>
                        </a:lnTo>
                        <a:lnTo>
                          <a:pt x="10" y="0"/>
                        </a:lnTo>
                        <a:lnTo>
                          <a:pt x="17" y="8"/>
                        </a:lnTo>
                        <a:lnTo>
                          <a:pt x="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28"/>
                  <p:cNvSpPr/>
                  <p:nvPr/>
                </p:nvSpPr>
                <p:spPr bwMode="auto">
                  <a:xfrm>
                    <a:off x="4013201" y="5957888"/>
                    <a:ext cx="26988" cy="12700"/>
                  </a:xfrm>
                  <a:custGeom>
                    <a:avLst/>
                    <a:gdLst>
                      <a:gd name="T0" fmla="*/ 6 w 17"/>
                      <a:gd name="T1" fmla="*/ 8 h 8"/>
                      <a:gd name="T2" fmla="*/ 0 w 17"/>
                      <a:gd name="T3" fmla="*/ 0 h 8"/>
                      <a:gd name="T4" fmla="*/ 10 w 17"/>
                      <a:gd name="T5" fmla="*/ 0 h 8"/>
                      <a:gd name="T6" fmla="*/ 17 w 17"/>
                      <a:gd name="T7" fmla="*/ 8 h 8"/>
                      <a:gd name="T8" fmla="*/ 6 w 17"/>
                      <a:gd name="T9" fmla="*/ 8 h 8"/>
                    </a:gdLst>
                    <a:ahLst/>
                    <a:cxnLst>
                      <a:cxn ang="0">
                        <a:pos x="T0" y="T1"/>
                      </a:cxn>
                      <a:cxn ang="0">
                        <a:pos x="T2" y="T3"/>
                      </a:cxn>
                      <a:cxn ang="0">
                        <a:pos x="T4" y="T5"/>
                      </a:cxn>
                      <a:cxn ang="0">
                        <a:pos x="T6" y="T7"/>
                      </a:cxn>
                      <a:cxn ang="0">
                        <a:pos x="T8" y="T9"/>
                      </a:cxn>
                    </a:cxnLst>
                    <a:rect l="0" t="0" r="r" b="b"/>
                    <a:pathLst>
                      <a:path w="17" h="8">
                        <a:moveTo>
                          <a:pt x="6" y="8"/>
                        </a:moveTo>
                        <a:lnTo>
                          <a:pt x="0" y="0"/>
                        </a:lnTo>
                        <a:lnTo>
                          <a:pt x="10" y="0"/>
                        </a:lnTo>
                        <a:lnTo>
                          <a:pt x="17" y="8"/>
                        </a:lnTo>
                        <a:lnTo>
                          <a:pt x="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29"/>
                  <p:cNvSpPr/>
                  <p:nvPr/>
                </p:nvSpPr>
                <p:spPr bwMode="auto">
                  <a:xfrm>
                    <a:off x="4064001" y="5892801"/>
                    <a:ext cx="11113" cy="77788"/>
                  </a:xfrm>
                  <a:custGeom>
                    <a:avLst/>
                    <a:gdLst>
                      <a:gd name="T0" fmla="*/ 7 w 7"/>
                      <a:gd name="T1" fmla="*/ 49 h 49"/>
                      <a:gd name="T2" fmla="*/ 0 w 7"/>
                      <a:gd name="T3" fmla="*/ 41 h 49"/>
                      <a:gd name="T4" fmla="*/ 1 w 7"/>
                      <a:gd name="T5" fmla="*/ 0 h 49"/>
                      <a:gd name="T6" fmla="*/ 7 w 7"/>
                      <a:gd name="T7" fmla="*/ 8 h 49"/>
                      <a:gd name="T8" fmla="*/ 7 w 7"/>
                      <a:gd name="T9" fmla="*/ 49 h 49"/>
                    </a:gdLst>
                    <a:ahLst/>
                    <a:cxnLst>
                      <a:cxn ang="0">
                        <a:pos x="T0" y="T1"/>
                      </a:cxn>
                      <a:cxn ang="0">
                        <a:pos x="T2" y="T3"/>
                      </a:cxn>
                      <a:cxn ang="0">
                        <a:pos x="T4" y="T5"/>
                      </a:cxn>
                      <a:cxn ang="0">
                        <a:pos x="T6" y="T7"/>
                      </a:cxn>
                      <a:cxn ang="0">
                        <a:pos x="T8" y="T9"/>
                      </a:cxn>
                    </a:cxnLst>
                    <a:rect l="0" t="0" r="r" b="b"/>
                    <a:pathLst>
                      <a:path w="7" h="49">
                        <a:moveTo>
                          <a:pt x="7" y="49"/>
                        </a:moveTo>
                        <a:lnTo>
                          <a:pt x="0" y="41"/>
                        </a:lnTo>
                        <a:lnTo>
                          <a:pt x="1" y="0"/>
                        </a:lnTo>
                        <a:lnTo>
                          <a:pt x="7" y="8"/>
                        </a:lnTo>
                        <a:lnTo>
                          <a:pt x="7"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130"/>
                  <p:cNvSpPr/>
                  <p:nvPr/>
                </p:nvSpPr>
                <p:spPr bwMode="auto">
                  <a:xfrm>
                    <a:off x="4075113" y="5883276"/>
                    <a:ext cx="9525" cy="11113"/>
                  </a:xfrm>
                  <a:custGeom>
                    <a:avLst/>
                    <a:gdLst>
                      <a:gd name="T0" fmla="*/ 8 w 8"/>
                      <a:gd name="T1" fmla="*/ 9 h 9"/>
                      <a:gd name="T2" fmla="*/ 0 w 8"/>
                      <a:gd name="T3" fmla="*/ 0 h 9"/>
                      <a:gd name="T4" fmla="*/ 0 w 8"/>
                      <a:gd name="T5" fmla="*/ 0 h 9"/>
                      <a:gd name="T6" fmla="*/ 8 w 8"/>
                      <a:gd name="T7" fmla="*/ 9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0" y="0"/>
                          <a:pt x="0" y="0"/>
                          <a:pt x="0" y="0"/>
                        </a:cubicBezTo>
                        <a:cubicBezTo>
                          <a:pt x="0" y="0"/>
                          <a:pt x="0" y="0"/>
                          <a:pt x="0" y="0"/>
                        </a:cubicBezTo>
                        <a:cubicBezTo>
                          <a:pt x="8" y="9"/>
                          <a:pt x="8" y="9"/>
                          <a:pt x="8"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131"/>
                  <p:cNvSpPr/>
                  <p:nvPr/>
                </p:nvSpPr>
                <p:spPr bwMode="auto">
                  <a:xfrm>
                    <a:off x="4075113" y="5883276"/>
                    <a:ext cx="11113" cy="12700"/>
                  </a:xfrm>
                  <a:custGeom>
                    <a:avLst/>
                    <a:gdLst>
                      <a:gd name="T0" fmla="*/ 8 w 10"/>
                      <a:gd name="T1" fmla="*/ 9 h 10"/>
                      <a:gd name="T2" fmla="*/ 0 w 10"/>
                      <a:gd name="T3" fmla="*/ 0 h 10"/>
                      <a:gd name="T4" fmla="*/ 1 w 10"/>
                      <a:gd name="T5" fmla="*/ 0 h 10"/>
                      <a:gd name="T6" fmla="*/ 10 w 10"/>
                      <a:gd name="T7" fmla="*/ 10 h 10"/>
                      <a:gd name="T8" fmla="*/ 8 w 10"/>
                      <a:gd name="T9" fmla="*/ 9 h 10"/>
                    </a:gdLst>
                    <a:ahLst/>
                    <a:cxnLst>
                      <a:cxn ang="0">
                        <a:pos x="T0" y="T1"/>
                      </a:cxn>
                      <a:cxn ang="0">
                        <a:pos x="T2" y="T3"/>
                      </a:cxn>
                      <a:cxn ang="0">
                        <a:pos x="T4" y="T5"/>
                      </a:cxn>
                      <a:cxn ang="0">
                        <a:pos x="T6" y="T7"/>
                      </a:cxn>
                      <a:cxn ang="0">
                        <a:pos x="T8" y="T9"/>
                      </a:cxn>
                    </a:cxnLst>
                    <a:rect l="0" t="0" r="r" b="b"/>
                    <a:pathLst>
                      <a:path w="10" h="10">
                        <a:moveTo>
                          <a:pt x="8" y="9"/>
                        </a:moveTo>
                        <a:cubicBezTo>
                          <a:pt x="0" y="0"/>
                          <a:pt x="0" y="0"/>
                          <a:pt x="0" y="0"/>
                        </a:cubicBezTo>
                        <a:cubicBezTo>
                          <a:pt x="1" y="0"/>
                          <a:pt x="1" y="0"/>
                          <a:pt x="1" y="0"/>
                        </a:cubicBezTo>
                        <a:cubicBezTo>
                          <a:pt x="10" y="10"/>
                          <a:pt x="10" y="10"/>
                          <a:pt x="10" y="10"/>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132"/>
                  <p:cNvSpPr/>
                  <p:nvPr/>
                </p:nvSpPr>
                <p:spPr bwMode="auto">
                  <a:xfrm>
                    <a:off x="4075113" y="5883276"/>
                    <a:ext cx="14288" cy="12700"/>
                  </a:xfrm>
                  <a:custGeom>
                    <a:avLst/>
                    <a:gdLst>
                      <a:gd name="T0" fmla="*/ 9 w 11"/>
                      <a:gd name="T1" fmla="*/ 10 h 10"/>
                      <a:gd name="T2" fmla="*/ 0 w 11"/>
                      <a:gd name="T3" fmla="*/ 0 h 10"/>
                      <a:gd name="T4" fmla="*/ 2 w 11"/>
                      <a:gd name="T5" fmla="*/ 1 h 10"/>
                      <a:gd name="T6" fmla="*/ 11 w 11"/>
                      <a:gd name="T7" fmla="*/ 10 h 10"/>
                      <a:gd name="T8" fmla="*/ 9 w 11"/>
                      <a:gd name="T9" fmla="*/ 10 h 10"/>
                    </a:gdLst>
                    <a:ahLst/>
                    <a:cxnLst>
                      <a:cxn ang="0">
                        <a:pos x="T0" y="T1"/>
                      </a:cxn>
                      <a:cxn ang="0">
                        <a:pos x="T2" y="T3"/>
                      </a:cxn>
                      <a:cxn ang="0">
                        <a:pos x="T4" y="T5"/>
                      </a:cxn>
                      <a:cxn ang="0">
                        <a:pos x="T6" y="T7"/>
                      </a:cxn>
                      <a:cxn ang="0">
                        <a:pos x="T8" y="T9"/>
                      </a:cxn>
                    </a:cxnLst>
                    <a:rect l="0" t="0" r="r" b="b"/>
                    <a:pathLst>
                      <a:path w="11" h="10">
                        <a:moveTo>
                          <a:pt x="9" y="10"/>
                        </a:moveTo>
                        <a:cubicBezTo>
                          <a:pt x="0" y="0"/>
                          <a:pt x="0" y="0"/>
                          <a:pt x="0" y="0"/>
                        </a:cubicBezTo>
                        <a:cubicBezTo>
                          <a:pt x="1" y="0"/>
                          <a:pt x="2" y="0"/>
                          <a:pt x="2" y="1"/>
                        </a:cubicBezTo>
                        <a:cubicBezTo>
                          <a:pt x="11" y="10"/>
                          <a:pt x="11"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133"/>
                  <p:cNvSpPr/>
                  <p:nvPr/>
                </p:nvSpPr>
                <p:spPr bwMode="auto">
                  <a:xfrm>
                    <a:off x="4078288" y="5884863"/>
                    <a:ext cx="12700" cy="12700"/>
                  </a:xfrm>
                  <a:custGeom>
                    <a:avLst/>
                    <a:gdLst>
                      <a:gd name="T0" fmla="*/ 9 w 10"/>
                      <a:gd name="T1" fmla="*/ 9 h 10"/>
                      <a:gd name="T2" fmla="*/ 0 w 10"/>
                      <a:gd name="T3" fmla="*/ 0 h 10"/>
                      <a:gd name="T4" fmla="*/ 2 w 10"/>
                      <a:gd name="T5" fmla="*/ 0 h 10"/>
                      <a:gd name="T6" fmla="*/ 10 w 10"/>
                      <a:gd name="T7" fmla="*/ 10 h 10"/>
                      <a:gd name="T8" fmla="*/ 9 w 10"/>
                      <a:gd name="T9" fmla="*/ 9 h 10"/>
                    </a:gdLst>
                    <a:ahLst/>
                    <a:cxnLst>
                      <a:cxn ang="0">
                        <a:pos x="T0" y="T1"/>
                      </a:cxn>
                      <a:cxn ang="0">
                        <a:pos x="T2" y="T3"/>
                      </a:cxn>
                      <a:cxn ang="0">
                        <a:pos x="T4" y="T5"/>
                      </a:cxn>
                      <a:cxn ang="0">
                        <a:pos x="T6" y="T7"/>
                      </a:cxn>
                      <a:cxn ang="0">
                        <a:pos x="T8" y="T9"/>
                      </a:cxn>
                    </a:cxnLst>
                    <a:rect l="0" t="0" r="r" b="b"/>
                    <a:pathLst>
                      <a:path w="10" h="10">
                        <a:moveTo>
                          <a:pt x="9" y="9"/>
                        </a:moveTo>
                        <a:cubicBezTo>
                          <a:pt x="0" y="0"/>
                          <a:pt x="0" y="0"/>
                          <a:pt x="0" y="0"/>
                        </a:cubicBezTo>
                        <a:cubicBezTo>
                          <a:pt x="1" y="0"/>
                          <a:pt x="1" y="0"/>
                          <a:pt x="2" y="0"/>
                        </a:cubicBezTo>
                        <a:cubicBezTo>
                          <a:pt x="10" y="10"/>
                          <a:pt x="10" y="10"/>
                          <a:pt x="10" y="10"/>
                        </a:cubicBezTo>
                        <a:cubicBezTo>
                          <a:pt x="10" y="10"/>
                          <a:pt x="9" y="10"/>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134"/>
                  <p:cNvSpPr/>
                  <p:nvPr/>
                </p:nvSpPr>
                <p:spPr bwMode="auto">
                  <a:xfrm>
                    <a:off x="4081463" y="5884863"/>
                    <a:ext cx="11113" cy="14288"/>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1" y="1"/>
                        </a:cubicBezTo>
                        <a:cubicBezTo>
                          <a:pt x="9" y="11"/>
                          <a:pt x="9" y="11"/>
                          <a:pt x="9" y="11"/>
                        </a:cubicBezTo>
                        <a:cubicBezTo>
                          <a:pt x="9"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135"/>
                  <p:cNvSpPr/>
                  <p:nvPr/>
                </p:nvSpPr>
                <p:spPr bwMode="auto">
                  <a:xfrm>
                    <a:off x="4065588" y="5884863"/>
                    <a:ext cx="14288" cy="20638"/>
                  </a:xfrm>
                  <a:custGeom>
                    <a:avLst/>
                    <a:gdLst>
                      <a:gd name="T0" fmla="*/ 8 w 11"/>
                      <a:gd name="T1" fmla="*/ 16 h 16"/>
                      <a:gd name="T2" fmla="*/ 0 w 11"/>
                      <a:gd name="T3" fmla="*/ 6 h 16"/>
                      <a:gd name="T4" fmla="*/ 3 w 11"/>
                      <a:gd name="T5" fmla="*/ 0 h 16"/>
                      <a:gd name="T6" fmla="*/ 11 w 11"/>
                      <a:gd name="T7" fmla="*/ 10 h 16"/>
                      <a:gd name="T8" fmla="*/ 8 w 11"/>
                      <a:gd name="T9" fmla="*/ 16 h 16"/>
                    </a:gdLst>
                    <a:ahLst/>
                    <a:cxnLst>
                      <a:cxn ang="0">
                        <a:pos x="T0" y="T1"/>
                      </a:cxn>
                      <a:cxn ang="0">
                        <a:pos x="T2" y="T3"/>
                      </a:cxn>
                      <a:cxn ang="0">
                        <a:pos x="T4" y="T5"/>
                      </a:cxn>
                      <a:cxn ang="0">
                        <a:pos x="T6" y="T7"/>
                      </a:cxn>
                      <a:cxn ang="0">
                        <a:pos x="T8" y="T9"/>
                      </a:cxn>
                    </a:cxnLst>
                    <a:rect l="0" t="0" r="r" b="b"/>
                    <a:pathLst>
                      <a:path w="11" h="16">
                        <a:moveTo>
                          <a:pt x="8" y="16"/>
                        </a:moveTo>
                        <a:cubicBezTo>
                          <a:pt x="0" y="6"/>
                          <a:pt x="0" y="6"/>
                          <a:pt x="0" y="6"/>
                        </a:cubicBezTo>
                        <a:cubicBezTo>
                          <a:pt x="0" y="3"/>
                          <a:pt x="1" y="1"/>
                          <a:pt x="3" y="0"/>
                        </a:cubicBezTo>
                        <a:cubicBezTo>
                          <a:pt x="11" y="10"/>
                          <a:pt x="11" y="10"/>
                          <a:pt x="11" y="10"/>
                        </a:cubicBezTo>
                        <a:cubicBezTo>
                          <a:pt x="9" y="11"/>
                          <a:pt x="8" y="13"/>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136"/>
                  <p:cNvSpPr/>
                  <p:nvPr/>
                </p:nvSpPr>
                <p:spPr bwMode="auto">
                  <a:xfrm>
                    <a:off x="4068763" y="5883276"/>
                    <a:ext cx="12700" cy="14288"/>
                  </a:xfrm>
                  <a:custGeom>
                    <a:avLst/>
                    <a:gdLst>
                      <a:gd name="T0" fmla="*/ 8 w 9"/>
                      <a:gd name="T1" fmla="*/ 11 h 11"/>
                      <a:gd name="T2" fmla="*/ 0 w 9"/>
                      <a:gd name="T3" fmla="*/ 1 h 11"/>
                      <a:gd name="T4" fmla="*/ 1 w 9"/>
                      <a:gd name="T5" fmla="*/ 0 h 11"/>
                      <a:gd name="T6" fmla="*/ 9 w 9"/>
                      <a:gd name="T7" fmla="*/ 10 h 11"/>
                      <a:gd name="T8" fmla="*/ 8 w 9"/>
                      <a:gd name="T9" fmla="*/ 11 h 11"/>
                    </a:gdLst>
                    <a:ahLst/>
                    <a:cxnLst>
                      <a:cxn ang="0">
                        <a:pos x="T0" y="T1"/>
                      </a:cxn>
                      <a:cxn ang="0">
                        <a:pos x="T2" y="T3"/>
                      </a:cxn>
                      <a:cxn ang="0">
                        <a:pos x="T4" y="T5"/>
                      </a:cxn>
                      <a:cxn ang="0">
                        <a:pos x="T6" y="T7"/>
                      </a:cxn>
                      <a:cxn ang="0">
                        <a:pos x="T8" y="T9"/>
                      </a:cxn>
                    </a:cxnLst>
                    <a:rect l="0" t="0" r="r" b="b"/>
                    <a:pathLst>
                      <a:path w="9" h="11">
                        <a:moveTo>
                          <a:pt x="8" y="11"/>
                        </a:moveTo>
                        <a:cubicBezTo>
                          <a:pt x="0" y="1"/>
                          <a:pt x="0" y="1"/>
                          <a:pt x="0" y="1"/>
                        </a:cubicBezTo>
                        <a:cubicBezTo>
                          <a:pt x="0" y="1"/>
                          <a:pt x="1" y="0"/>
                          <a:pt x="1" y="0"/>
                        </a:cubicBezTo>
                        <a:cubicBezTo>
                          <a:pt x="9" y="10"/>
                          <a:pt x="9" y="10"/>
                          <a:pt x="9" y="10"/>
                        </a:cubicBezTo>
                        <a:cubicBezTo>
                          <a:pt x="9" y="10"/>
                          <a:pt x="9"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37"/>
                  <p:cNvSpPr/>
                  <p:nvPr/>
                </p:nvSpPr>
                <p:spPr bwMode="auto">
                  <a:xfrm>
                    <a:off x="4070351" y="5883276"/>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38"/>
                  <p:cNvSpPr/>
                  <p:nvPr/>
                </p:nvSpPr>
                <p:spPr bwMode="auto">
                  <a:xfrm>
                    <a:off x="4071938" y="5883276"/>
                    <a:ext cx="11113" cy="12700"/>
                  </a:xfrm>
                  <a:custGeom>
                    <a:avLst/>
                    <a:gdLst>
                      <a:gd name="T0" fmla="*/ 8 w 9"/>
                      <a:gd name="T1" fmla="*/ 10 h 10"/>
                      <a:gd name="T2" fmla="*/ 0 w 9"/>
                      <a:gd name="T3" fmla="*/ 0 h 10"/>
                      <a:gd name="T4" fmla="*/ 1 w 9"/>
                      <a:gd name="T5" fmla="*/ 0 h 10"/>
                      <a:gd name="T6" fmla="*/ 9 w 9"/>
                      <a:gd name="T7" fmla="*/ 9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9"/>
                          <a:pt x="9" y="9"/>
                          <a:pt x="9" y="9"/>
                        </a:cubicBezTo>
                        <a:cubicBezTo>
                          <a:pt x="9" y="9"/>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139"/>
                  <p:cNvSpPr/>
                  <p:nvPr/>
                </p:nvSpPr>
                <p:spPr bwMode="auto">
                  <a:xfrm>
                    <a:off x="4073526" y="5883276"/>
                    <a:ext cx="11113" cy="11113"/>
                  </a:xfrm>
                  <a:custGeom>
                    <a:avLst/>
                    <a:gdLst>
                      <a:gd name="T0" fmla="*/ 8 w 9"/>
                      <a:gd name="T1" fmla="*/ 9 h 9"/>
                      <a:gd name="T2" fmla="*/ 0 w 9"/>
                      <a:gd name="T3" fmla="*/ 0 h 9"/>
                      <a:gd name="T4" fmla="*/ 1 w 9"/>
                      <a:gd name="T5" fmla="*/ 0 h 9"/>
                      <a:gd name="T6" fmla="*/ 9 w 9"/>
                      <a:gd name="T7" fmla="*/ 9 h 9"/>
                      <a:gd name="T8" fmla="*/ 8 w 9"/>
                      <a:gd name="T9" fmla="*/ 9 h 9"/>
                    </a:gdLst>
                    <a:ahLst/>
                    <a:cxnLst>
                      <a:cxn ang="0">
                        <a:pos x="T0" y="T1"/>
                      </a:cxn>
                      <a:cxn ang="0">
                        <a:pos x="T2" y="T3"/>
                      </a:cxn>
                      <a:cxn ang="0">
                        <a:pos x="T4" y="T5"/>
                      </a:cxn>
                      <a:cxn ang="0">
                        <a:pos x="T6" y="T7"/>
                      </a:cxn>
                      <a:cxn ang="0">
                        <a:pos x="T8" y="T9"/>
                      </a:cxn>
                    </a:cxnLst>
                    <a:rect l="0" t="0" r="r" b="b"/>
                    <a:pathLst>
                      <a:path w="9" h="9">
                        <a:moveTo>
                          <a:pt x="8" y="9"/>
                        </a:moveTo>
                        <a:cubicBezTo>
                          <a:pt x="0" y="0"/>
                          <a:pt x="0" y="0"/>
                          <a:pt x="0" y="0"/>
                        </a:cubicBezTo>
                        <a:cubicBezTo>
                          <a:pt x="0" y="0"/>
                          <a:pt x="1" y="0"/>
                          <a:pt x="1" y="0"/>
                        </a:cubicBezTo>
                        <a:cubicBezTo>
                          <a:pt x="9" y="9"/>
                          <a:pt x="9" y="9"/>
                          <a:pt x="9" y="9"/>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140"/>
                  <p:cNvSpPr/>
                  <p:nvPr/>
                </p:nvSpPr>
                <p:spPr bwMode="auto">
                  <a:xfrm>
                    <a:off x="4029076" y="5892801"/>
                    <a:ext cx="11113" cy="77788"/>
                  </a:xfrm>
                  <a:custGeom>
                    <a:avLst/>
                    <a:gdLst>
                      <a:gd name="T0" fmla="*/ 7 w 7"/>
                      <a:gd name="T1" fmla="*/ 49 h 49"/>
                      <a:gd name="T2" fmla="*/ 0 w 7"/>
                      <a:gd name="T3" fmla="*/ 41 h 49"/>
                      <a:gd name="T4" fmla="*/ 1 w 7"/>
                      <a:gd name="T5" fmla="*/ 0 h 49"/>
                      <a:gd name="T6" fmla="*/ 7 w 7"/>
                      <a:gd name="T7" fmla="*/ 8 h 49"/>
                      <a:gd name="T8" fmla="*/ 7 w 7"/>
                      <a:gd name="T9" fmla="*/ 49 h 49"/>
                    </a:gdLst>
                    <a:ahLst/>
                    <a:cxnLst>
                      <a:cxn ang="0">
                        <a:pos x="T0" y="T1"/>
                      </a:cxn>
                      <a:cxn ang="0">
                        <a:pos x="T2" y="T3"/>
                      </a:cxn>
                      <a:cxn ang="0">
                        <a:pos x="T4" y="T5"/>
                      </a:cxn>
                      <a:cxn ang="0">
                        <a:pos x="T6" y="T7"/>
                      </a:cxn>
                      <a:cxn ang="0">
                        <a:pos x="T8" y="T9"/>
                      </a:cxn>
                    </a:cxnLst>
                    <a:rect l="0" t="0" r="r" b="b"/>
                    <a:pathLst>
                      <a:path w="7" h="49">
                        <a:moveTo>
                          <a:pt x="7" y="49"/>
                        </a:moveTo>
                        <a:lnTo>
                          <a:pt x="0" y="41"/>
                        </a:lnTo>
                        <a:lnTo>
                          <a:pt x="1" y="0"/>
                        </a:lnTo>
                        <a:lnTo>
                          <a:pt x="7" y="8"/>
                        </a:lnTo>
                        <a:lnTo>
                          <a:pt x="7"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141"/>
                  <p:cNvSpPr/>
                  <p:nvPr/>
                </p:nvSpPr>
                <p:spPr bwMode="auto">
                  <a:xfrm>
                    <a:off x="4030663" y="5884863"/>
                    <a:ext cx="14288" cy="20638"/>
                  </a:xfrm>
                  <a:custGeom>
                    <a:avLst/>
                    <a:gdLst>
                      <a:gd name="T0" fmla="*/ 8 w 11"/>
                      <a:gd name="T1" fmla="*/ 16 h 16"/>
                      <a:gd name="T2" fmla="*/ 0 w 11"/>
                      <a:gd name="T3" fmla="*/ 6 h 16"/>
                      <a:gd name="T4" fmla="*/ 3 w 11"/>
                      <a:gd name="T5" fmla="*/ 0 h 16"/>
                      <a:gd name="T6" fmla="*/ 11 w 11"/>
                      <a:gd name="T7" fmla="*/ 10 h 16"/>
                      <a:gd name="T8" fmla="*/ 8 w 11"/>
                      <a:gd name="T9" fmla="*/ 16 h 16"/>
                    </a:gdLst>
                    <a:ahLst/>
                    <a:cxnLst>
                      <a:cxn ang="0">
                        <a:pos x="T0" y="T1"/>
                      </a:cxn>
                      <a:cxn ang="0">
                        <a:pos x="T2" y="T3"/>
                      </a:cxn>
                      <a:cxn ang="0">
                        <a:pos x="T4" y="T5"/>
                      </a:cxn>
                      <a:cxn ang="0">
                        <a:pos x="T6" y="T7"/>
                      </a:cxn>
                      <a:cxn ang="0">
                        <a:pos x="T8" y="T9"/>
                      </a:cxn>
                    </a:cxnLst>
                    <a:rect l="0" t="0" r="r" b="b"/>
                    <a:pathLst>
                      <a:path w="11" h="16">
                        <a:moveTo>
                          <a:pt x="8" y="16"/>
                        </a:moveTo>
                        <a:cubicBezTo>
                          <a:pt x="0" y="6"/>
                          <a:pt x="0" y="6"/>
                          <a:pt x="0" y="6"/>
                        </a:cubicBezTo>
                        <a:cubicBezTo>
                          <a:pt x="0" y="4"/>
                          <a:pt x="1" y="1"/>
                          <a:pt x="3" y="0"/>
                        </a:cubicBezTo>
                        <a:cubicBezTo>
                          <a:pt x="11" y="10"/>
                          <a:pt x="11" y="10"/>
                          <a:pt x="11" y="10"/>
                        </a:cubicBezTo>
                        <a:cubicBezTo>
                          <a:pt x="9" y="11"/>
                          <a:pt x="8" y="13"/>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42"/>
                  <p:cNvSpPr/>
                  <p:nvPr/>
                </p:nvSpPr>
                <p:spPr bwMode="auto">
                  <a:xfrm>
                    <a:off x="4033838" y="5883276"/>
                    <a:ext cx="11113" cy="14288"/>
                  </a:xfrm>
                  <a:custGeom>
                    <a:avLst/>
                    <a:gdLst>
                      <a:gd name="T0" fmla="*/ 8 w 9"/>
                      <a:gd name="T1" fmla="*/ 11 h 11"/>
                      <a:gd name="T2" fmla="*/ 0 w 9"/>
                      <a:gd name="T3" fmla="*/ 1 h 11"/>
                      <a:gd name="T4" fmla="*/ 1 w 9"/>
                      <a:gd name="T5" fmla="*/ 0 h 11"/>
                      <a:gd name="T6" fmla="*/ 9 w 9"/>
                      <a:gd name="T7" fmla="*/ 10 h 11"/>
                      <a:gd name="T8" fmla="*/ 8 w 9"/>
                      <a:gd name="T9" fmla="*/ 11 h 11"/>
                    </a:gdLst>
                    <a:ahLst/>
                    <a:cxnLst>
                      <a:cxn ang="0">
                        <a:pos x="T0" y="T1"/>
                      </a:cxn>
                      <a:cxn ang="0">
                        <a:pos x="T2" y="T3"/>
                      </a:cxn>
                      <a:cxn ang="0">
                        <a:pos x="T4" y="T5"/>
                      </a:cxn>
                      <a:cxn ang="0">
                        <a:pos x="T6" y="T7"/>
                      </a:cxn>
                      <a:cxn ang="0">
                        <a:pos x="T8" y="T9"/>
                      </a:cxn>
                    </a:cxnLst>
                    <a:rect l="0" t="0" r="r" b="b"/>
                    <a:pathLst>
                      <a:path w="9" h="11">
                        <a:moveTo>
                          <a:pt x="8" y="11"/>
                        </a:moveTo>
                        <a:cubicBezTo>
                          <a:pt x="0" y="1"/>
                          <a:pt x="0" y="1"/>
                          <a:pt x="0" y="1"/>
                        </a:cubicBezTo>
                        <a:cubicBezTo>
                          <a:pt x="0" y="1"/>
                          <a:pt x="1" y="0"/>
                          <a:pt x="1" y="0"/>
                        </a:cubicBezTo>
                        <a:cubicBezTo>
                          <a:pt x="9" y="10"/>
                          <a:pt x="9" y="10"/>
                          <a:pt x="9" y="10"/>
                        </a:cubicBezTo>
                        <a:cubicBezTo>
                          <a:pt x="9" y="10"/>
                          <a:pt x="9"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143"/>
                  <p:cNvSpPr/>
                  <p:nvPr/>
                </p:nvSpPr>
                <p:spPr bwMode="auto">
                  <a:xfrm>
                    <a:off x="4035426" y="5883276"/>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144"/>
                  <p:cNvSpPr/>
                  <p:nvPr/>
                </p:nvSpPr>
                <p:spPr bwMode="auto">
                  <a:xfrm>
                    <a:off x="4037013" y="5883276"/>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145"/>
                  <p:cNvSpPr/>
                  <p:nvPr/>
                </p:nvSpPr>
                <p:spPr bwMode="auto">
                  <a:xfrm>
                    <a:off x="4038601" y="5883276"/>
                    <a:ext cx="12700" cy="12700"/>
                  </a:xfrm>
                  <a:custGeom>
                    <a:avLst/>
                    <a:gdLst>
                      <a:gd name="T0" fmla="*/ 8 w 10"/>
                      <a:gd name="T1" fmla="*/ 10 h 10"/>
                      <a:gd name="T2" fmla="*/ 0 w 10"/>
                      <a:gd name="T3" fmla="*/ 0 h 10"/>
                      <a:gd name="T4" fmla="*/ 1 w 10"/>
                      <a:gd name="T5" fmla="*/ 0 h 10"/>
                      <a:gd name="T6" fmla="*/ 1 w 10"/>
                      <a:gd name="T7" fmla="*/ 0 h 10"/>
                      <a:gd name="T8" fmla="*/ 10 w 10"/>
                      <a:gd name="T9" fmla="*/ 9 h 10"/>
                      <a:gd name="T10" fmla="*/ 9 w 10"/>
                      <a:gd name="T11" fmla="*/ 9 h 10"/>
                      <a:gd name="T12" fmla="*/ 8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8" y="10"/>
                        </a:moveTo>
                        <a:cubicBezTo>
                          <a:pt x="0" y="0"/>
                          <a:pt x="0" y="0"/>
                          <a:pt x="0" y="0"/>
                        </a:cubicBezTo>
                        <a:cubicBezTo>
                          <a:pt x="0" y="0"/>
                          <a:pt x="1" y="0"/>
                          <a:pt x="1" y="0"/>
                        </a:cubicBezTo>
                        <a:cubicBezTo>
                          <a:pt x="1" y="0"/>
                          <a:pt x="1" y="0"/>
                          <a:pt x="1" y="0"/>
                        </a:cubicBezTo>
                        <a:cubicBezTo>
                          <a:pt x="10" y="9"/>
                          <a:pt x="10" y="9"/>
                          <a:pt x="10" y="9"/>
                        </a:cubicBezTo>
                        <a:cubicBezTo>
                          <a:pt x="9" y="9"/>
                          <a:pt x="9" y="9"/>
                          <a:pt x="9" y="9"/>
                        </a:cubicBezTo>
                        <a:cubicBezTo>
                          <a:pt x="9" y="9"/>
                          <a:pt x="9" y="9"/>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146"/>
                  <p:cNvSpPr/>
                  <p:nvPr/>
                </p:nvSpPr>
                <p:spPr bwMode="auto">
                  <a:xfrm>
                    <a:off x="4040188" y="5883276"/>
                    <a:ext cx="11113" cy="12700"/>
                  </a:xfrm>
                  <a:custGeom>
                    <a:avLst/>
                    <a:gdLst>
                      <a:gd name="T0" fmla="*/ 9 w 10"/>
                      <a:gd name="T1" fmla="*/ 9 h 10"/>
                      <a:gd name="T2" fmla="*/ 0 w 10"/>
                      <a:gd name="T3" fmla="*/ 0 h 10"/>
                      <a:gd name="T4" fmla="*/ 1 w 10"/>
                      <a:gd name="T5" fmla="*/ 0 h 10"/>
                      <a:gd name="T6" fmla="*/ 10 w 10"/>
                      <a:gd name="T7" fmla="*/ 10 h 10"/>
                      <a:gd name="T8" fmla="*/ 9 w 10"/>
                      <a:gd name="T9" fmla="*/ 9 h 10"/>
                    </a:gdLst>
                    <a:ahLst/>
                    <a:cxnLst>
                      <a:cxn ang="0">
                        <a:pos x="T0" y="T1"/>
                      </a:cxn>
                      <a:cxn ang="0">
                        <a:pos x="T2" y="T3"/>
                      </a:cxn>
                      <a:cxn ang="0">
                        <a:pos x="T4" y="T5"/>
                      </a:cxn>
                      <a:cxn ang="0">
                        <a:pos x="T6" y="T7"/>
                      </a:cxn>
                      <a:cxn ang="0">
                        <a:pos x="T8" y="T9"/>
                      </a:cxn>
                    </a:cxnLst>
                    <a:rect l="0" t="0" r="r" b="b"/>
                    <a:pathLst>
                      <a:path w="10" h="10">
                        <a:moveTo>
                          <a:pt x="9" y="9"/>
                        </a:moveTo>
                        <a:cubicBezTo>
                          <a:pt x="0" y="0"/>
                          <a:pt x="0" y="0"/>
                          <a:pt x="0" y="0"/>
                        </a:cubicBezTo>
                        <a:cubicBezTo>
                          <a:pt x="1" y="0"/>
                          <a:pt x="1" y="0"/>
                          <a:pt x="1" y="0"/>
                        </a:cubicBezTo>
                        <a:cubicBezTo>
                          <a:pt x="10" y="10"/>
                          <a:pt x="10" y="10"/>
                          <a:pt x="10" y="10"/>
                        </a:cubicBezTo>
                        <a:cubicBezTo>
                          <a:pt x="9" y="10"/>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147"/>
                  <p:cNvSpPr/>
                  <p:nvPr/>
                </p:nvSpPr>
                <p:spPr bwMode="auto">
                  <a:xfrm>
                    <a:off x="4040188" y="5883276"/>
                    <a:ext cx="14288" cy="12700"/>
                  </a:xfrm>
                  <a:custGeom>
                    <a:avLst/>
                    <a:gdLst>
                      <a:gd name="T0" fmla="*/ 9 w 11"/>
                      <a:gd name="T1" fmla="*/ 10 h 10"/>
                      <a:gd name="T2" fmla="*/ 0 w 11"/>
                      <a:gd name="T3" fmla="*/ 0 h 10"/>
                      <a:gd name="T4" fmla="*/ 2 w 11"/>
                      <a:gd name="T5" fmla="*/ 1 h 10"/>
                      <a:gd name="T6" fmla="*/ 11 w 11"/>
                      <a:gd name="T7" fmla="*/ 10 h 10"/>
                      <a:gd name="T8" fmla="*/ 9 w 11"/>
                      <a:gd name="T9" fmla="*/ 10 h 10"/>
                    </a:gdLst>
                    <a:ahLst/>
                    <a:cxnLst>
                      <a:cxn ang="0">
                        <a:pos x="T0" y="T1"/>
                      </a:cxn>
                      <a:cxn ang="0">
                        <a:pos x="T2" y="T3"/>
                      </a:cxn>
                      <a:cxn ang="0">
                        <a:pos x="T4" y="T5"/>
                      </a:cxn>
                      <a:cxn ang="0">
                        <a:pos x="T6" y="T7"/>
                      </a:cxn>
                      <a:cxn ang="0">
                        <a:pos x="T8" y="T9"/>
                      </a:cxn>
                    </a:cxnLst>
                    <a:rect l="0" t="0" r="r" b="b"/>
                    <a:pathLst>
                      <a:path w="11" h="10">
                        <a:moveTo>
                          <a:pt x="9" y="10"/>
                        </a:moveTo>
                        <a:cubicBezTo>
                          <a:pt x="0" y="0"/>
                          <a:pt x="0" y="0"/>
                          <a:pt x="0" y="0"/>
                        </a:cubicBezTo>
                        <a:cubicBezTo>
                          <a:pt x="1" y="0"/>
                          <a:pt x="2" y="0"/>
                          <a:pt x="2" y="1"/>
                        </a:cubicBezTo>
                        <a:cubicBezTo>
                          <a:pt x="11" y="10"/>
                          <a:pt x="11"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148"/>
                  <p:cNvSpPr/>
                  <p:nvPr/>
                </p:nvSpPr>
                <p:spPr bwMode="auto">
                  <a:xfrm>
                    <a:off x="4043363" y="5884863"/>
                    <a:ext cx="12700" cy="12700"/>
                  </a:xfrm>
                  <a:custGeom>
                    <a:avLst/>
                    <a:gdLst>
                      <a:gd name="T0" fmla="*/ 9 w 10"/>
                      <a:gd name="T1" fmla="*/ 9 h 10"/>
                      <a:gd name="T2" fmla="*/ 0 w 10"/>
                      <a:gd name="T3" fmla="*/ 0 h 10"/>
                      <a:gd name="T4" fmla="*/ 2 w 10"/>
                      <a:gd name="T5" fmla="*/ 1 h 10"/>
                      <a:gd name="T6" fmla="*/ 10 w 10"/>
                      <a:gd name="T7" fmla="*/ 10 h 10"/>
                      <a:gd name="T8" fmla="*/ 9 w 10"/>
                      <a:gd name="T9" fmla="*/ 9 h 10"/>
                    </a:gdLst>
                    <a:ahLst/>
                    <a:cxnLst>
                      <a:cxn ang="0">
                        <a:pos x="T0" y="T1"/>
                      </a:cxn>
                      <a:cxn ang="0">
                        <a:pos x="T2" y="T3"/>
                      </a:cxn>
                      <a:cxn ang="0">
                        <a:pos x="T4" y="T5"/>
                      </a:cxn>
                      <a:cxn ang="0">
                        <a:pos x="T6" y="T7"/>
                      </a:cxn>
                      <a:cxn ang="0">
                        <a:pos x="T8" y="T9"/>
                      </a:cxn>
                    </a:cxnLst>
                    <a:rect l="0" t="0" r="r" b="b"/>
                    <a:pathLst>
                      <a:path w="10" h="10">
                        <a:moveTo>
                          <a:pt x="9" y="9"/>
                        </a:moveTo>
                        <a:cubicBezTo>
                          <a:pt x="0" y="0"/>
                          <a:pt x="0" y="0"/>
                          <a:pt x="0" y="0"/>
                        </a:cubicBezTo>
                        <a:cubicBezTo>
                          <a:pt x="1" y="0"/>
                          <a:pt x="1" y="0"/>
                          <a:pt x="2" y="1"/>
                        </a:cubicBezTo>
                        <a:cubicBezTo>
                          <a:pt x="10" y="10"/>
                          <a:pt x="10" y="10"/>
                          <a:pt x="10" y="10"/>
                        </a:cubicBezTo>
                        <a:cubicBezTo>
                          <a:pt x="10" y="10"/>
                          <a:pt x="9" y="10"/>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149"/>
                  <p:cNvSpPr/>
                  <p:nvPr/>
                </p:nvSpPr>
                <p:spPr bwMode="auto">
                  <a:xfrm>
                    <a:off x="4044951" y="5886451"/>
                    <a:ext cx="12700"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0" y="0"/>
                          <a:pt x="1" y="0"/>
                        </a:cubicBezTo>
                        <a:cubicBezTo>
                          <a:pt x="9" y="10"/>
                          <a:pt x="9" y="10"/>
                          <a:pt x="9" y="10"/>
                        </a:cubicBezTo>
                        <a:cubicBezTo>
                          <a:pt x="9" y="10"/>
                          <a:pt x="8"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150"/>
                  <p:cNvSpPr/>
                  <p:nvPr/>
                </p:nvSpPr>
                <p:spPr bwMode="auto">
                  <a:xfrm>
                    <a:off x="3992563" y="5892801"/>
                    <a:ext cx="12700" cy="130175"/>
                  </a:xfrm>
                  <a:custGeom>
                    <a:avLst/>
                    <a:gdLst>
                      <a:gd name="T0" fmla="*/ 7 w 8"/>
                      <a:gd name="T1" fmla="*/ 82 h 82"/>
                      <a:gd name="T2" fmla="*/ 0 w 8"/>
                      <a:gd name="T3" fmla="*/ 75 h 82"/>
                      <a:gd name="T4" fmla="*/ 2 w 8"/>
                      <a:gd name="T5" fmla="*/ 0 h 82"/>
                      <a:gd name="T6" fmla="*/ 8 w 8"/>
                      <a:gd name="T7" fmla="*/ 8 h 82"/>
                      <a:gd name="T8" fmla="*/ 7 w 8"/>
                      <a:gd name="T9" fmla="*/ 82 h 82"/>
                    </a:gdLst>
                    <a:ahLst/>
                    <a:cxnLst>
                      <a:cxn ang="0">
                        <a:pos x="T0" y="T1"/>
                      </a:cxn>
                      <a:cxn ang="0">
                        <a:pos x="T2" y="T3"/>
                      </a:cxn>
                      <a:cxn ang="0">
                        <a:pos x="T4" y="T5"/>
                      </a:cxn>
                      <a:cxn ang="0">
                        <a:pos x="T6" y="T7"/>
                      </a:cxn>
                      <a:cxn ang="0">
                        <a:pos x="T8" y="T9"/>
                      </a:cxn>
                    </a:cxnLst>
                    <a:rect l="0" t="0" r="r" b="b"/>
                    <a:pathLst>
                      <a:path w="8" h="82">
                        <a:moveTo>
                          <a:pt x="7" y="82"/>
                        </a:moveTo>
                        <a:lnTo>
                          <a:pt x="0" y="75"/>
                        </a:lnTo>
                        <a:lnTo>
                          <a:pt x="2" y="0"/>
                        </a:lnTo>
                        <a:lnTo>
                          <a:pt x="8" y="8"/>
                        </a:lnTo>
                        <a:lnTo>
                          <a:pt x="7"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151"/>
                  <p:cNvSpPr/>
                  <p:nvPr/>
                </p:nvSpPr>
                <p:spPr bwMode="auto">
                  <a:xfrm>
                    <a:off x="3995738" y="5884863"/>
                    <a:ext cx="14288" cy="20638"/>
                  </a:xfrm>
                  <a:custGeom>
                    <a:avLst/>
                    <a:gdLst>
                      <a:gd name="T0" fmla="*/ 8 w 11"/>
                      <a:gd name="T1" fmla="*/ 16 h 16"/>
                      <a:gd name="T2" fmla="*/ 0 w 11"/>
                      <a:gd name="T3" fmla="*/ 6 h 16"/>
                      <a:gd name="T4" fmla="*/ 3 w 11"/>
                      <a:gd name="T5" fmla="*/ 0 h 16"/>
                      <a:gd name="T6" fmla="*/ 11 w 11"/>
                      <a:gd name="T7" fmla="*/ 10 h 16"/>
                      <a:gd name="T8" fmla="*/ 8 w 11"/>
                      <a:gd name="T9" fmla="*/ 16 h 16"/>
                    </a:gdLst>
                    <a:ahLst/>
                    <a:cxnLst>
                      <a:cxn ang="0">
                        <a:pos x="T0" y="T1"/>
                      </a:cxn>
                      <a:cxn ang="0">
                        <a:pos x="T2" y="T3"/>
                      </a:cxn>
                      <a:cxn ang="0">
                        <a:pos x="T4" y="T5"/>
                      </a:cxn>
                      <a:cxn ang="0">
                        <a:pos x="T6" y="T7"/>
                      </a:cxn>
                      <a:cxn ang="0">
                        <a:pos x="T8" y="T9"/>
                      </a:cxn>
                    </a:cxnLst>
                    <a:rect l="0" t="0" r="r" b="b"/>
                    <a:pathLst>
                      <a:path w="11" h="16">
                        <a:moveTo>
                          <a:pt x="8" y="16"/>
                        </a:moveTo>
                        <a:cubicBezTo>
                          <a:pt x="0" y="6"/>
                          <a:pt x="0" y="6"/>
                          <a:pt x="0" y="6"/>
                        </a:cubicBezTo>
                        <a:cubicBezTo>
                          <a:pt x="0" y="3"/>
                          <a:pt x="1" y="1"/>
                          <a:pt x="3" y="0"/>
                        </a:cubicBezTo>
                        <a:cubicBezTo>
                          <a:pt x="11" y="10"/>
                          <a:pt x="11" y="10"/>
                          <a:pt x="11" y="10"/>
                        </a:cubicBezTo>
                        <a:cubicBezTo>
                          <a:pt x="9" y="11"/>
                          <a:pt x="8" y="13"/>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152"/>
                  <p:cNvSpPr/>
                  <p:nvPr/>
                </p:nvSpPr>
                <p:spPr bwMode="auto">
                  <a:xfrm>
                    <a:off x="3998913" y="5883276"/>
                    <a:ext cx="12700" cy="14288"/>
                  </a:xfrm>
                  <a:custGeom>
                    <a:avLst/>
                    <a:gdLst>
                      <a:gd name="T0" fmla="*/ 8 w 10"/>
                      <a:gd name="T1" fmla="*/ 11 h 11"/>
                      <a:gd name="T2" fmla="*/ 0 w 10"/>
                      <a:gd name="T3" fmla="*/ 1 h 11"/>
                      <a:gd name="T4" fmla="*/ 1 w 10"/>
                      <a:gd name="T5" fmla="*/ 0 h 11"/>
                      <a:gd name="T6" fmla="*/ 10 w 10"/>
                      <a:gd name="T7" fmla="*/ 10 h 11"/>
                      <a:gd name="T8" fmla="*/ 8 w 10"/>
                      <a:gd name="T9" fmla="*/ 11 h 11"/>
                    </a:gdLst>
                    <a:ahLst/>
                    <a:cxnLst>
                      <a:cxn ang="0">
                        <a:pos x="T0" y="T1"/>
                      </a:cxn>
                      <a:cxn ang="0">
                        <a:pos x="T2" y="T3"/>
                      </a:cxn>
                      <a:cxn ang="0">
                        <a:pos x="T4" y="T5"/>
                      </a:cxn>
                      <a:cxn ang="0">
                        <a:pos x="T6" y="T7"/>
                      </a:cxn>
                      <a:cxn ang="0">
                        <a:pos x="T8" y="T9"/>
                      </a:cxn>
                    </a:cxnLst>
                    <a:rect l="0" t="0" r="r" b="b"/>
                    <a:pathLst>
                      <a:path w="10" h="11">
                        <a:moveTo>
                          <a:pt x="8" y="11"/>
                        </a:moveTo>
                        <a:cubicBezTo>
                          <a:pt x="0" y="1"/>
                          <a:pt x="0" y="1"/>
                          <a:pt x="0" y="1"/>
                        </a:cubicBezTo>
                        <a:cubicBezTo>
                          <a:pt x="0" y="1"/>
                          <a:pt x="1" y="0"/>
                          <a:pt x="1" y="0"/>
                        </a:cubicBezTo>
                        <a:cubicBezTo>
                          <a:pt x="10" y="10"/>
                          <a:pt x="10" y="10"/>
                          <a:pt x="10" y="10"/>
                        </a:cubicBezTo>
                        <a:cubicBezTo>
                          <a:pt x="9" y="10"/>
                          <a:pt x="9"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153"/>
                  <p:cNvSpPr/>
                  <p:nvPr/>
                </p:nvSpPr>
                <p:spPr bwMode="auto">
                  <a:xfrm>
                    <a:off x="4000501" y="5883276"/>
                    <a:ext cx="12700" cy="12700"/>
                  </a:xfrm>
                  <a:custGeom>
                    <a:avLst/>
                    <a:gdLst>
                      <a:gd name="T0" fmla="*/ 9 w 10"/>
                      <a:gd name="T1" fmla="*/ 10 h 10"/>
                      <a:gd name="T2" fmla="*/ 0 w 10"/>
                      <a:gd name="T3" fmla="*/ 0 h 10"/>
                      <a:gd name="T4" fmla="*/ 1 w 10"/>
                      <a:gd name="T5" fmla="*/ 0 h 10"/>
                      <a:gd name="T6" fmla="*/ 10 w 10"/>
                      <a:gd name="T7" fmla="*/ 10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0"/>
                          <a:pt x="0" y="0"/>
                          <a:pt x="0" y="0"/>
                        </a:cubicBezTo>
                        <a:cubicBezTo>
                          <a:pt x="1" y="0"/>
                          <a:pt x="1" y="0"/>
                          <a:pt x="1" y="0"/>
                        </a:cubicBezTo>
                        <a:cubicBezTo>
                          <a:pt x="10" y="10"/>
                          <a:pt x="10" y="10"/>
                          <a:pt x="10"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154"/>
                  <p:cNvSpPr/>
                  <p:nvPr/>
                </p:nvSpPr>
                <p:spPr bwMode="auto">
                  <a:xfrm>
                    <a:off x="4002088" y="5883276"/>
                    <a:ext cx="12700" cy="12700"/>
                  </a:xfrm>
                  <a:custGeom>
                    <a:avLst/>
                    <a:gdLst>
                      <a:gd name="T0" fmla="*/ 9 w 10"/>
                      <a:gd name="T1" fmla="*/ 10 h 10"/>
                      <a:gd name="T2" fmla="*/ 0 w 10"/>
                      <a:gd name="T3" fmla="*/ 0 h 10"/>
                      <a:gd name="T4" fmla="*/ 1 w 10"/>
                      <a:gd name="T5" fmla="*/ 0 h 10"/>
                      <a:gd name="T6" fmla="*/ 10 w 10"/>
                      <a:gd name="T7" fmla="*/ 9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0"/>
                          <a:pt x="0" y="0"/>
                          <a:pt x="0" y="0"/>
                        </a:cubicBezTo>
                        <a:cubicBezTo>
                          <a:pt x="1" y="0"/>
                          <a:pt x="1" y="0"/>
                          <a:pt x="1" y="0"/>
                        </a:cubicBezTo>
                        <a:cubicBezTo>
                          <a:pt x="10" y="9"/>
                          <a:pt x="10" y="9"/>
                          <a:pt x="10" y="9"/>
                        </a:cubicBezTo>
                        <a:cubicBezTo>
                          <a:pt x="9" y="9"/>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155"/>
                  <p:cNvSpPr/>
                  <p:nvPr/>
                </p:nvSpPr>
                <p:spPr bwMode="auto">
                  <a:xfrm>
                    <a:off x="4003676" y="5883276"/>
                    <a:ext cx="12700" cy="11113"/>
                  </a:xfrm>
                  <a:custGeom>
                    <a:avLst/>
                    <a:gdLst>
                      <a:gd name="T0" fmla="*/ 9 w 10"/>
                      <a:gd name="T1" fmla="*/ 9 h 9"/>
                      <a:gd name="T2" fmla="*/ 0 w 10"/>
                      <a:gd name="T3" fmla="*/ 0 h 9"/>
                      <a:gd name="T4" fmla="*/ 1 w 10"/>
                      <a:gd name="T5" fmla="*/ 0 h 9"/>
                      <a:gd name="T6" fmla="*/ 1 w 10"/>
                      <a:gd name="T7" fmla="*/ 0 h 9"/>
                      <a:gd name="T8" fmla="*/ 10 w 10"/>
                      <a:gd name="T9" fmla="*/ 9 h 9"/>
                      <a:gd name="T10" fmla="*/ 9 w 10"/>
                      <a:gd name="T11" fmla="*/ 9 h 9"/>
                      <a:gd name="T12" fmla="*/ 9 w 1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9" y="9"/>
                        </a:moveTo>
                        <a:cubicBezTo>
                          <a:pt x="0" y="0"/>
                          <a:pt x="0" y="0"/>
                          <a:pt x="0" y="0"/>
                        </a:cubicBezTo>
                        <a:cubicBezTo>
                          <a:pt x="1" y="0"/>
                          <a:pt x="1" y="0"/>
                          <a:pt x="1" y="0"/>
                        </a:cubicBezTo>
                        <a:cubicBezTo>
                          <a:pt x="1" y="0"/>
                          <a:pt x="1" y="0"/>
                          <a:pt x="1" y="0"/>
                        </a:cubicBezTo>
                        <a:cubicBezTo>
                          <a:pt x="10" y="9"/>
                          <a:pt x="10" y="9"/>
                          <a:pt x="10" y="9"/>
                        </a:cubicBezTo>
                        <a:cubicBezTo>
                          <a:pt x="10" y="9"/>
                          <a:pt x="10"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156"/>
                  <p:cNvSpPr/>
                  <p:nvPr/>
                </p:nvSpPr>
                <p:spPr bwMode="auto">
                  <a:xfrm>
                    <a:off x="4003676" y="5883276"/>
                    <a:ext cx="12700" cy="12700"/>
                  </a:xfrm>
                  <a:custGeom>
                    <a:avLst/>
                    <a:gdLst>
                      <a:gd name="T0" fmla="*/ 9 w 10"/>
                      <a:gd name="T1" fmla="*/ 9 h 10"/>
                      <a:gd name="T2" fmla="*/ 0 w 10"/>
                      <a:gd name="T3" fmla="*/ 0 h 10"/>
                      <a:gd name="T4" fmla="*/ 2 w 10"/>
                      <a:gd name="T5" fmla="*/ 0 h 10"/>
                      <a:gd name="T6" fmla="*/ 10 w 10"/>
                      <a:gd name="T7" fmla="*/ 10 h 10"/>
                      <a:gd name="T8" fmla="*/ 9 w 10"/>
                      <a:gd name="T9" fmla="*/ 9 h 10"/>
                    </a:gdLst>
                    <a:ahLst/>
                    <a:cxnLst>
                      <a:cxn ang="0">
                        <a:pos x="T0" y="T1"/>
                      </a:cxn>
                      <a:cxn ang="0">
                        <a:pos x="T2" y="T3"/>
                      </a:cxn>
                      <a:cxn ang="0">
                        <a:pos x="T4" y="T5"/>
                      </a:cxn>
                      <a:cxn ang="0">
                        <a:pos x="T6" y="T7"/>
                      </a:cxn>
                      <a:cxn ang="0">
                        <a:pos x="T8" y="T9"/>
                      </a:cxn>
                    </a:cxnLst>
                    <a:rect l="0" t="0" r="r" b="b"/>
                    <a:pathLst>
                      <a:path w="10" h="10">
                        <a:moveTo>
                          <a:pt x="9" y="9"/>
                        </a:moveTo>
                        <a:cubicBezTo>
                          <a:pt x="0" y="0"/>
                          <a:pt x="0" y="0"/>
                          <a:pt x="0" y="0"/>
                        </a:cubicBezTo>
                        <a:cubicBezTo>
                          <a:pt x="1" y="0"/>
                          <a:pt x="1" y="0"/>
                          <a:pt x="2" y="0"/>
                        </a:cubicBezTo>
                        <a:cubicBezTo>
                          <a:pt x="10" y="10"/>
                          <a:pt x="10" y="10"/>
                          <a:pt x="10" y="10"/>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157"/>
                  <p:cNvSpPr/>
                  <p:nvPr/>
                </p:nvSpPr>
                <p:spPr bwMode="auto">
                  <a:xfrm>
                    <a:off x="4006851" y="5883276"/>
                    <a:ext cx="12700" cy="12700"/>
                  </a:xfrm>
                  <a:custGeom>
                    <a:avLst/>
                    <a:gdLst>
                      <a:gd name="T0" fmla="*/ 8 w 10"/>
                      <a:gd name="T1" fmla="*/ 10 h 10"/>
                      <a:gd name="T2" fmla="*/ 0 w 10"/>
                      <a:gd name="T3" fmla="*/ 0 h 10"/>
                      <a:gd name="T4" fmla="*/ 2 w 10"/>
                      <a:gd name="T5" fmla="*/ 1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0" y="0"/>
                          <a:pt x="1" y="0"/>
                          <a:pt x="2" y="1"/>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158"/>
                  <p:cNvSpPr/>
                  <p:nvPr/>
                </p:nvSpPr>
                <p:spPr bwMode="auto">
                  <a:xfrm>
                    <a:off x="4010026" y="5884863"/>
                    <a:ext cx="11113"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10"/>
                          <a:pt x="8"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159"/>
                  <p:cNvSpPr/>
                  <p:nvPr/>
                </p:nvSpPr>
                <p:spPr bwMode="auto">
                  <a:xfrm>
                    <a:off x="4010026" y="5884863"/>
                    <a:ext cx="12700" cy="14288"/>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1" y="1"/>
                        </a:cubicBezTo>
                        <a:cubicBezTo>
                          <a:pt x="9" y="11"/>
                          <a:pt x="9" y="11"/>
                          <a:pt x="9" y="11"/>
                        </a:cubicBezTo>
                        <a:cubicBezTo>
                          <a:pt x="9" y="11"/>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160"/>
                  <p:cNvSpPr/>
                  <p:nvPr/>
                </p:nvSpPr>
                <p:spPr bwMode="auto">
                  <a:xfrm>
                    <a:off x="4003676" y="5894388"/>
                    <a:ext cx="90488" cy="347663"/>
                  </a:xfrm>
                  <a:custGeom>
                    <a:avLst/>
                    <a:gdLst>
                      <a:gd name="T0" fmla="*/ 64 w 72"/>
                      <a:gd name="T1" fmla="*/ 0 h 278"/>
                      <a:gd name="T2" fmla="*/ 72 w 72"/>
                      <a:gd name="T3" fmla="*/ 8 h 278"/>
                      <a:gd name="T4" fmla="*/ 70 w 72"/>
                      <a:gd name="T5" fmla="*/ 103 h 278"/>
                      <a:gd name="T6" fmla="*/ 49 w 72"/>
                      <a:gd name="T7" fmla="*/ 135 h 278"/>
                      <a:gd name="T8" fmla="*/ 48 w 72"/>
                      <a:gd name="T9" fmla="*/ 263 h 278"/>
                      <a:gd name="T10" fmla="*/ 33 w 72"/>
                      <a:gd name="T11" fmla="*/ 278 h 278"/>
                      <a:gd name="T12" fmla="*/ 18 w 72"/>
                      <a:gd name="T13" fmla="*/ 263 h 278"/>
                      <a:gd name="T14" fmla="*/ 20 w 72"/>
                      <a:gd name="T15" fmla="*/ 135 h 278"/>
                      <a:gd name="T16" fmla="*/ 0 w 72"/>
                      <a:gd name="T17" fmla="*/ 103 h 278"/>
                      <a:gd name="T18" fmla="*/ 1 w 72"/>
                      <a:gd name="T19" fmla="*/ 8 h 278"/>
                      <a:gd name="T20" fmla="*/ 8 w 72"/>
                      <a:gd name="T21" fmla="*/ 0 h 278"/>
                      <a:gd name="T22" fmla="*/ 16 w 72"/>
                      <a:gd name="T23" fmla="*/ 8 h 278"/>
                      <a:gd name="T24" fmla="*/ 15 w 72"/>
                      <a:gd name="T25" fmla="*/ 61 h 278"/>
                      <a:gd name="T26" fmla="*/ 28 w 72"/>
                      <a:gd name="T27" fmla="*/ 61 h 278"/>
                      <a:gd name="T28" fmla="*/ 29 w 72"/>
                      <a:gd name="T29" fmla="*/ 8 h 278"/>
                      <a:gd name="T30" fmla="*/ 36 w 72"/>
                      <a:gd name="T31" fmla="*/ 0 h 278"/>
                      <a:gd name="T32" fmla="*/ 44 w 72"/>
                      <a:gd name="T33" fmla="*/ 8 h 278"/>
                      <a:gd name="T34" fmla="*/ 43 w 72"/>
                      <a:gd name="T35" fmla="*/ 61 h 278"/>
                      <a:gd name="T36" fmla="*/ 56 w 72"/>
                      <a:gd name="T37" fmla="*/ 61 h 278"/>
                      <a:gd name="T38" fmla="*/ 57 w 72"/>
                      <a:gd name="T39" fmla="*/ 8 h 278"/>
                      <a:gd name="T40" fmla="*/ 64 w 72"/>
                      <a:gd name="T4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278">
                        <a:moveTo>
                          <a:pt x="64" y="0"/>
                        </a:moveTo>
                        <a:cubicBezTo>
                          <a:pt x="68" y="0"/>
                          <a:pt x="72" y="4"/>
                          <a:pt x="72" y="8"/>
                        </a:cubicBezTo>
                        <a:cubicBezTo>
                          <a:pt x="70" y="103"/>
                          <a:pt x="70" y="103"/>
                          <a:pt x="70" y="103"/>
                        </a:cubicBezTo>
                        <a:cubicBezTo>
                          <a:pt x="70" y="117"/>
                          <a:pt x="62" y="129"/>
                          <a:pt x="49" y="135"/>
                        </a:cubicBezTo>
                        <a:cubicBezTo>
                          <a:pt x="48" y="263"/>
                          <a:pt x="48" y="263"/>
                          <a:pt x="48" y="263"/>
                        </a:cubicBezTo>
                        <a:cubicBezTo>
                          <a:pt x="48" y="271"/>
                          <a:pt x="41" y="278"/>
                          <a:pt x="33" y="278"/>
                        </a:cubicBezTo>
                        <a:cubicBezTo>
                          <a:pt x="25" y="278"/>
                          <a:pt x="18" y="271"/>
                          <a:pt x="18" y="263"/>
                        </a:cubicBezTo>
                        <a:cubicBezTo>
                          <a:pt x="20" y="135"/>
                          <a:pt x="20" y="135"/>
                          <a:pt x="20" y="135"/>
                        </a:cubicBezTo>
                        <a:cubicBezTo>
                          <a:pt x="8" y="129"/>
                          <a:pt x="0" y="117"/>
                          <a:pt x="0" y="103"/>
                        </a:cubicBezTo>
                        <a:cubicBezTo>
                          <a:pt x="1" y="8"/>
                          <a:pt x="1" y="8"/>
                          <a:pt x="1" y="8"/>
                        </a:cubicBezTo>
                        <a:cubicBezTo>
                          <a:pt x="1" y="4"/>
                          <a:pt x="4" y="0"/>
                          <a:pt x="8" y="0"/>
                        </a:cubicBezTo>
                        <a:cubicBezTo>
                          <a:pt x="13" y="0"/>
                          <a:pt x="16" y="4"/>
                          <a:pt x="16" y="8"/>
                        </a:cubicBezTo>
                        <a:cubicBezTo>
                          <a:pt x="15" y="61"/>
                          <a:pt x="15" y="61"/>
                          <a:pt x="15" y="61"/>
                        </a:cubicBezTo>
                        <a:cubicBezTo>
                          <a:pt x="28" y="61"/>
                          <a:pt x="28" y="61"/>
                          <a:pt x="28" y="61"/>
                        </a:cubicBezTo>
                        <a:cubicBezTo>
                          <a:pt x="29" y="8"/>
                          <a:pt x="29" y="8"/>
                          <a:pt x="29" y="8"/>
                        </a:cubicBezTo>
                        <a:cubicBezTo>
                          <a:pt x="29" y="4"/>
                          <a:pt x="32" y="0"/>
                          <a:pt x="36" y="0"/>
                        </a:cubicBezTo>
                        <a:cubicBezTo>
                          <a:pt x="40" y="0"/>
                          <a:pt x="44" y="4"/>
                          <a:pt x="44" y="8"/>
                        </a:cubicBezTo>
                        <a:cubicBezTo>
                          <a:pt x="43" y="61"/>
                          <a:pt x="43" y="61"/>
                          <a:pt x="43" y="61"/>
                        </a:cubicBezTo>
                        <a:cubicBezTo>
                          <a:pt x="56" y="61"/>
                          <a:pt x="56" y="61"/>
                          <a:pt x="56" y="61"/>
                        </a:cubicBezTo>
                        <a:cubicBezTo>
                          <a:pt x="57" y="8"/>
                          <a:pt x="57" y="8"/>
                          <a:pt x="57" y="8"/>
                        </a:cubicBezTo>
                        <a:cubicBezTo>
                          <a:pt x="57" y="4"/>
                          <a:pt x="60" y="0"/>
                          <a:pt x="6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343" name="组合 342"/>
              <p:cNvGrpSpPr/>
              <p:nvPr/>
            </p:nvGrpSpPr>
            <p:grpSpPr>
              <a:xfrm>
                <a:off x="1871728" y="2804538"/>
                <a:ext cx="449334" cy="449334"/>
                <a:chOff x="1871728" y="2895351"/>
                <a:chExt cx="449334" cy="449334"/>
              </a:xfrm>
            </p:grpSpPr>
            <p:sp>
              <p:nvSpPr>
                <p:cNvPr id="341" name="圆角矩形 340"/>
                <p:cNvSpPr/>
                <p:nvPr/>
              </p:nvSpPr>
              <p:spPr>
                <a:xfrm rot="2700000">
                  <a:off x="1871728" y="2895351"/>
                  <a:ext cx="449334" cy="449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2" name="文本框 341"/>
                <p:cNvSpPr txBox="1"/>
                <p:nvPr/>
              </p:nvSpPr>
              <p:spPr>
                <a:xfrm>
                  <a:off x="1887043" y="2919963"/>
                  <a:ext cx="418704" cy="400110"/>
                </a:xfrm>
                <a:prstGeom prst="rect">
                  <a:avLst/>
                </a:prstGeom>
                <a:noFill/>
              </p:spPr>
              <p:txBody>
                <a:bodyPr wrap="none" rtlCol="0">
                  <a:spAutoFit/>
                </a:bodyPr>
                <a:lstStyle/>
                <a:p>
                  <a:pPr algn="ctr"/>
                  <a:r>
                    <a:rPr lang="en-US" altLang="zh-CN" sz="2000" dirty="0">
                      <a:solidFill>
                        <a:srgbClr val="7C8B71"/>
                      </a:solidFill>
                      <a:cs typeface="+mn-ea"/>
                      <a:sym typeface="+mn-lt"/>
                    </a:rPr>
                    <a:t>01</a:t>
                  </a:r>
                  <a:endParaRPr lang="zh-CN" altLang="en-US" sz="2000" dirty="0">
                    <a:solidFill>
                      <a:srgbClr val="7C8B71"/>
                    </a:solidFill>
                    <a:cs typeface="+mn-ea"/>
                    <a:sym typeface="+mn-lt"/>
                  </a:endParaRPr>
                </a:p>
              </p:txBody>
            </p:sp>
          </p:grpSp>
        </p:grpSp>
        <p:grpSp>
          <p:nvGrpSpPr>
            <p:cNvPr id="952" name="组合 951"/>
            <p:cNvGrpSpPr/>
            <p:nvPr/>
          </p:nvGrpSpPr>
          <p:grpSpPr>
            <a:xfrm>
              <a:off x="595549" y="3547468"/>
              <a:ext cx="2517421" cy="3289555"/>
              <a:chOff x="595549" y="3547468"/>
              <a:chExt cx="2517421" cy="3289555"/>
            </a:xfrm>
          </p:grpSpPr>
          <p:sp>
            <p:nvSpPr>
              <p:cNvPr id="947" name="文本框 946"/>
              <p:cNvSpPr txBox="1"/>
              <p:nvPr/>
            </p:nvSpPr>
            <p:spPr>
              <a:xfrm>
                <a:off x="807126" y="3547468"/>
                <a:ext cx="2094269" cy="646331"/>
              </a:xfrm>
              <a:prstGeom prst="rect">
                <a:avLst/>
              </a:prstGeom>
              <a:noFill/>
            </p:spPr>
            <p:txBody>
              <a:bodyPr wrap="square" rtlCol="0">
                <a:spAutoFit/>
              </a:bodyPr>
              <a:lstStyle/>
              <a:p>
                <a:pPr algn="ctr"/>
                <a:r>
                  <a:rPr lang="en-US" altLang="zh-CN" dirty="0">
                    <a:solidFill>
                      <a:srgbClr val="7C8B71"/>
                    </a:solidFill>
                    <a:cs typeface="+mn-ea"/>
                    <a:sym typeface="+mn-lt"/>
                  </a:rPr>
                  <a:t>2002-2011</a:t>
                </a:r>
                <a:r>
                  <a:rPr lang="zh-CN" altLang="en-US" dirty="0">
                    <a:solidFill>
                      <a:srgbClr val="7C8B71"/>
                    </a:solidFill>
                    <a:cs typeface="+mn-ea"/>
                    <a:sym typeface="+mn-lt"/>
                  </a:rPr>
                  <a:t>年：起源与早期开发</a:t>
                </a:r>
              </a:p>
            </p:txBody>
          </p:sp>
          <p:sp>
            <p:nvSpPr>
              <p:cNvPr id="948" name="文本框 947"/>
              <p:cNvSpPr txBox="1"/>
              <p:nvPr/>
            </p:nvSpPr>
            <p:spPr>
              <a:xfrm>
                <a:off x="595549" y="4193799"/>
                <a:ext cx="2517421" cy="2643224"/>
              </a:xfrm>
              <a:prstGeom prst="rect">
                <a:avLst/>
              </a:prstGeom>
              <a:noFill/>
            </p:spPr>
            <p:txBody>
              <a:bodyPr wrap="square" rtlCol="0">
                <a:spAutoFit/>
              </a:bodyPr>
              <a:lstStyle/>
              <a:p>
                <a:pPr algn="ctr">
                  <a:lnSpc>
                    <a:spcPct val="150000"/>
                  </a:lnSpc>
                </a:pPr>
                <a:r>
                  <a:rPr lang="en-US" altLang="zh-CN" sz="1400" dirty="0">
                    <a:solidFill>
                      <a:srgbClr val="7C8B71"/>
                    </a:solidFill>
                    <a:cs typeface="+mn-ea"/>
                    <a:sym typeface="+mn-lt"/>
                  </a:rPr>
                  <a:t>CVC </a:t>
                </a:r>
                <a:r>
                  <a:rPr lang="zh-CN" altLang="en-US" sz="1400" dirty="0">
                    <a:solidFill>
                      <a:srgbClr val="7C8B71"/>
                    </a:solidFill>
                    <a:cs typeface="+mn-ea"/>
                    <a:sym typeface="+mn-lt"/>
                  </a:rPr>
                  <a:t>系列工具的开发可以追溯到 </a:t>
                </a:r>
                <a:r>
                  <a:rPr lang="en-US" altLang="zh-CN" sz="1400" dirty="0">
                    <a:solidFill>
                      <a:srgbClr val="7C8B71"/>
                    </a:solidFill>
                    <a:cs typeface="+mn-ea"/>
                    <a:sym typeface="+mn-lt"/>
                  </a:rPr>
                  <a:t>2002 </a:t>
                </a:r>
                <a:r>
                  <a:rPr lang="zh-CN" altLang="en-US" sz="1400" dirty="0">
                    <a:solidFill>
                      <a:srgbClr val="7C8B71"/>
                    </a:solidFill>
                    <a:cs typeface="+mn-ea"/>
                    <a:sym typeface="+mn-lt"/>
                  </a:rPr>
                  <a:t>年，当时斯坦福大学和纽约大学的研究人员启动了 </a:t>
                </a:r>
                <a:r>
                  <a:rPr lang="en-US" altLang="zh-CN" sz="1400" dirty="0">
                    <a:solidFill>
                      <a:srgbClr val="7C8B71"/>
                    </a:solidFill>
                    <a:cs typeface="+mn-ea"/>
                    <a:sym typeface="+mn-lt"/>
                  </a:rPr>
                  <a:t>SMT </a:t>
                </a:r>
                <a:r>
                  <a:rPr lang="zh-CN" altLang="en-US" sz="1400" dirty="0">
                    <a:solidFill>
                      <a:srgbClr val="7C8B71"/>
                    </a:solidFill>
                    <a:cs typeface="+mn-ea"/>
                    <a:sym typeface="+mn-lt"/>
                  </a:rPr>
                  <a:t>求解器项目。</a:t>
                </a:r>
                <a:r>
                  <a:rPr lang="en-US" altLang="zh-CN" sz="1400" dirty="0">
                    <a:solidFill>
                      <a:srgbClr val="7C8B71"/>
                    </a:solidFill>
                    <a:cs typeface="+mn-ea"/>
                    <a:sym typeface="+mn-lt"/>
                  </a:rPr>
                  <a:t>CVC </a:t>
                </a:r>
                <a:r>
                  <a:rPr lang="zh-CN" altLang="en-US" sz="1400" dirty="0">
                    <a:solidFill>
                      <a:srgbClr val="7C8B71"/>
                    </a:solidFill>
                    <a:cs typeface="+mn-ea"/>
                    <a:sym typeface="+mn-lt"/>
                  </a:rPr>
                  <a:t>早期版本（</a:t>
                </a:r>
                <a:r>
                  <a:rPr lang="en-US" altLang="zh-CN" sz="1400" dirty="0">
                    <a:solidFill>
                      <a:srgbClr val="7C8B71"/>
                    </a:solidFill>
                    <a:cs typeface="+mn-ea"/>
                    <a:sym typeface="+mn-lt"/>
                  </a:rPr>
                  <a:t>CVC </a:t>
                </a:r>
                <a:r>
                  <a:rPr lang="zh-CN" altLang="en-US" sz="1400" dirty="0">
                    <a:solidFill>
                      <a:srgbClr val="7C8B71"/>
                    </a:solidFill>
                    <a:cs typeface="+mn-ea"/>
                    <a:sym typeface="+mn-lt"/>
                  </a:rPr>
                  <a:t>和 </a:t>
                </a:r>
                <a:r>
                  <a:rPr lang="en-US" altLang="zh-CN" sz="1400" dirty="0">
                    <a:solidFill>
                      <a:srgbClr val="7C8B71"/>
                    </a:solidFill>
                    <a:cs typeface="+mn-ea"/>
                    <a:sym typeface="+mn-lt"/>
                  </a:rPr>
                  <a:t>CVC Lite</a:t>
                </a:r>
                <a:r>
                  <a:rPr lang="zh-CN" altLang="en-US" sz="1400" dirty="0">
                    <a:solidFill>
                      <a:srgbClr val="7C8B71"/>
                    </a:solidFill>
                    <a:cs typeface="+mn-ea"/>
                    <a:sym typeface="+mn-lt"/>
                  </a:rPr>
                  <a:t>）主要用于满足性问题的理论验证，尤其是整数算术和布尔逻辑的求解问题。</a:t>
                </a:r>
              </a:p>
            </p:txBody>
          </p:sp>
        </p:grpSp>
      </p:grpSp>
      <p:grpSp>
        <p:nvGrpSpPr>
          <p:cNvPr id="964" name="组合 963"/>
          <p:cNvGrpSpPr/>
          <p:nvPr/>
        </p:nvGrpSpPr>
        <p:grpSpPr>
          <a:xfrm>
            <a:off x="3334819" y="549656"/>
            <a:ext cx="2585052" cy="5329667"/>
            <a:chOff x="3469513" y="2196405"/>
            <a:chExt cx="2585052" cy="5329667"/>
          </a:xfrm>
        </p:grpSpPr>
        <p:grpSp>
          <p:nvGrpSpPr>
            <p:cNvPr id="945" name="组合 944"/>
            <p:cNvGrpSpPr/>
            <p:nvPr/>
          </p:nvGrpSpPr>
          <p:grpSpPr>
            <a:xfrm>
              <a:off x="4211711" y="2196405"/>
              <a:ext cx="914400" cy="1254063"/>
              <a:chOff x="3472431" y="1999809"/>
              <a:chExt cx="914400" cy="1254063"/>
            </a:xfrm>
          </p:grpSpPr>
          <p:sp>
            <p:nvSpPr>
              <p:cNvPr id="438" name="圆角矩形 437"/>
              <p:cNvSpPr/>
              <p:nvPr/>
            </p:nvSpPr>
            <p:spPr>
              <a:xfrm rot="2700000">
                <a:off x="3472431" y="1999809"/>
                <a:ext cx="914400" cy="914400"/>
              </a:xfrm>
              <a:prstGeom prst="round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36" name="圆角矩形 435"/>
              <p:cNvSpPr/>
              <p:nvPr/>
            </p:nvSpPr>
            <p:spPr>
              <a:xfrm rot="2700000">
                <a:off x="3704964" y="2804538"/>
                <a:ext cx="449334" cy="449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37" name="文本框 436"/>
              <p:cNvSpPr txBox="1"/>
              <p:nvPr/>
            </p:nvSpPr>
            <p:spPr>
              <a:xfrm>
                <a:off x="3694631" y="2829150"/>
                <a:ext cx="470000" cy="400110"/>
              </a:xfrm>
              <a:prstGeom prst="rect">
                <a:avLst/>
              </a:prstGeom>
              <a:noFill/>
            </p:spPr>
            <p:txBody>
              <a:bodyPr wrap="none" rtlCol="0">
                <a:spAutoFit/>
              </a:bodyPr>
              <a:lstStyle/>
              <a:p>
                <a:pPr algn="ctr"/>
                <a:r>
                  <a:rPr lang="en-US" altLang="zh-CN" sz="2000" dirty="0">
                    <a:solidFill>
                      <a:srgbClr val="7C8B71"/>
                    </a:solidFill>
                    <a:cs typeface="+mn-ea"/>
                    <a:sym typeface="+mn-lt"/>
                  </a:rPr>
                  <a:t>02</a:t>
                </a:r>
                <a:endParaRPr lang="zh-CN" altLang="en-US" sz="2000" dirty="0">
                  <a:solidFill>
                    <a:srgbClr val="7C8B71"/>
                  </a:solidFill>
                  <a:cs typeface="+mn-ea"/>
                  <a:sym typeface="+mn-lt"/>
                </a:endParaRPr>
              </a:p>
            </p:txBody>
          </p:sp>
          <p:grpSp>
            <p:nvGrpSpPr>
              <p:cNvPr id="261" name="组合 260"/>
              <p:cNvGrpSpPr/>
              <p:nvPr/>
            </p:nvGrpSpPr>
            <p:grpSpPr>
              <a:xfrm>
                <a:off x="3623244" y="2206978"/>
                <a:ext cx="612775" cy="500063"/>
                <a:chOff x="5349875" y="5805488"/>
                <a:chExt cx="612775" cy="500063"/>
              </a:xfrm>
              <a:solidFill>
                <a:schemeClr val="bg1"/>
              </a:solidFill>
            </p:grpSpPr>
            <p:sp>
              <p:nvSpPr>
                <p:cNvPr id="262" name="Freeform 1122"/>
                <p:cNvSpPr/>
                <p:nvPr/>
              </p:nvSpPr>
              <p:spPr bwMode="auto">
                <a:xfrm>
                  <a:off x="5835650" y="6105525"/>
                  <a:ext cx="46038" cy="11113"/>
                </a:xfrm>
                <a:custGeom>
                  <a:avLst/>
                  <a:gdLst>
                    <a:gd name="T0" fmla="*/ 6 w 29"/>
                    <a:gd name="T1" fmla="*/ 7 h 7"/>
                    <a:gd name="T2" fmla="*/ 0 w 29"/>
                    <a:gd name="T3" fmla="*/ 0 h 7"/>
                    <a:gd name="T4" fmla="*/ 23 w 29"/>
                    <a:gd name="T5" fmla="*/ 0 h 7"/>
                    <a:gd name="T6" fmla="*/ 29 w 29"/>
                    <a:gd name="T7" fmla="*/ 7 h 7"/>
                    <a:gd name="T8" fmla="*/ 6 w 29"/>
                    <a:gd name="T9" fmla="*/ 7 h 7"/>
                  </a:gdLst>
                  <a:ahLst/>
                  <a:cxnLst>
                    <a:cxn ang="0">
                      <a:pos x="T0" y="T1"/>
                    </a:cxn>
                    <a:cxn ang="0">
                      <a:pos x="T2" y="T3"/>
                    </a:cxn>
                    <a:cxn ang="0">
                      <a:pos x="T4" y="T5"/>
                    </a:cxn>
                    <a:cxn ang="0">
                      <a:pos x="T6" y="T7"/>
                    </a:cxn>
                    <a:cxn ang="0">
                      <a:pos x="T8" y="T9"/>
                    </a:cxn>
                  </a:cxnLst>
                  <a:rect l="0" t="0" r="r" b="b"/>
                  <a:pathLst>
                    <a:path w="29" h="7">
                      <a:moveTo>
                        <a:pt x="6" y="7"/>
                      </a:moveTo>
                      <a:lnTo>
                        <a:pt x="0" y="0"/>
                      </a:lnTo>
                      <a:lnTo>
                        <a:pt x="23" y="0"/>
                      </a:lnTo>
                      <a:lnTo>
                        <a:pt x="29" y="7"/>
                      </a:lnTo>
                      <a:lnTo>
                        <a:pt x="6"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1123"/>
                <p:cNvSpPr/>
                <p:nvPr/>
              </p:nvSpPr>
              <p:spPr bwMode="auto">
                <a:xfrm>
                  <a:off x="5872163" y="6105525"/>
                  <a:ext cx="14288" cy="11113"/>
                </a:xfrm>
                <a:custGeom>
                  <a:avLst/>
                  <a:gdLst>
                    <a:gd name="T0" fmla="*/ 8 w 12"/>
                    <a:gd name="T1" fmla="*/ 10 h 10"/>
                    <a:gd name="T2" fmla="*/ 0 w 12"/>
                    <a:gd name="T3" fmla="*/ 0 h 10"/>
                    <a:gd name="T4" fmla="*/ 3 w 12"/>
                    <a:gd name="T5" fmla="*/ 0 h 10"/>
                    <a:gd name="T6" fmla="*/ 12 w 12"/>
                    <a:gd name="T7" fmla="*/ 10 h 10"/>
                    <a:gd name="T8" fmla="*/ 8 w 12"/>
                    <a:gd name="T9" fmla="*/ 10 h 10"/>
                  </a:gdLst>
                  <a:ahLst/>
                  <a:cxnLst>
                    <a:cxn ang="0">
                      <a:pos x="T0" y="T1"/>
                    </a:cxn>
                    <a:cxn ang="0">
                      <a:pos x="T2" y="T3"/>
                    </a:cxn>
                    <a:cxn ang="0">
                      <a:pos x="T4" y="T5"/>
                    </a:cxn>
                    <a:cxn ang="0">
                      <a:pos x="T6" y="T7"/>
                    </a:cxn>
                    <a:cxn ang="0">
                      <a:pos x="T8" y="T9"/>
                    </a:cxn>
                  </a:cxnLst>
                  <a:rect l="0" t="0" r="r" b="b"/>
                  <a:pathLst>
                    <a:path w="12" h="10">
                      <a:moveTo>
                        <a:pt x="8" y="10"/>
                      </a:moveTo>
                      <a:cubicBezTo>
                        <a:pt x="0" y="0"/>
                        <a:pt x="0" y="0"/>
                        <a:pt x="0" y="0"/>
                      </a:cubicBezTo>
                      <a:cubicBezTo>
                        <a:pt x="1" y="0"/>
                        <a:pt x="2" y="0"/>
                        <a:pt x="3" y="0"/>
                      </a:cubicBezTo>
                      <a:cubicBezTo>
                        <a:pt x="12" y="10"/>
                        <a:pt x="12" y="10"/>
                        <a:pt x="12" y="10"/>
                      </a:cubicBezTo>
                      <a:cubicBezTo>
                        <a:pt x="11" y="10"/>
                        <a:pt x="10"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1124"/>
                <p:cNvSpPr/>
                <p:nvPr/>
              </p:nvSpPr>
              <p:spPr bwMode="auto">
                <a:xfrm>
                  <a:off x="5875338" y="6103938"/>
                  <a:ext cx="15875" cy="12700"/>
                </a:xfrm>
                <a:custGeom>
                  <a:avLst/>
                  <a:gdLst>
                    <a:gd name="T0" fmla="*/ 9 w 13"/>
                    <a:gd name="T1" fmla="*/ 11 h 11"/>
                    <a:gd name="T2" fmla="*/ 0 w 13"/>
                    <a:gd name="T3" fmla="*/ 1 h 11"/>
                    <a:gd name="T4" fmla="*/ 4 w 13"/>
                    <a:gd name="T5" fmla="*/ 0 h 11"/>
                    <a:gd name="T6" fmla="*/ 13 w 13"/>
                    <a:gd name="T7" fmla="*/ 10 h 11"/>
                    <a:gd name="T8" fmla="*/ 9 w 13"/>
                    <a:gd name="T9" fmla="*/ 11 h 11"/>
                  </a:gdLst>
                  <a:ahLst/>
                  <a:cxnLst>
                    <a:cxn ang="0">
                      <a:pos x="T0" y="T1"/>
                    </a:cxn>
                    <a:cxn ang="0">
                      <a:pos x="T2" y="T3"/>
                    </a:cxn>
                    <a:cxn ang="0">
                      <a:pos x="T4" y="T5"/>
                    </a:cxn>
                    <a:cxn ang="0">
                      <a:pos x="T6" y="T7"/>
                    </a:cxn>
                    <a:cxn ang="0">
                      <a:pos x="T8" y="T9"/>
                    </a:cxn>
                  </a:cxnLst>
                  <a:rect l="0" t="0" r="r" b="b"/>
                  <a:pathLst>
                    <a:path w="13" h="11">
                      <a:moveTo>
                        <a:pt x="9" y="11"/>
                      </a:moveTo>
                      <a:cubicBezTo>
                        <a:pt x="0" y="1"/>
                        <a:pt x="0" y="1"/>
                        <a:pt x="0" y="1"/>
                      </a:cubicBezTo>
                      <a:cubicBezTo>
                        <a:pt x="2" y="1"/>
                        <a:pt x="3" y="0"/>
                        <a:pt x="4" y="0"/>
                      </a:cubicBezTo>
                      <a:cubicBezTo>
                        <a:pt x="13" y="10"/>
                        <a:pt x="13" y="10"/>
                        <a:pt x="13" y="10"/>
                      </a:cubicBezTo>
                      <a:cubicBezTo>
                        <a:pt x="11" y="10"/>
                        <a:pt x="10" y="10"/>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5" name="Freeform 1125"/>
                <p:cNvSpPr/>
                <p:nvPr/>
              </p:nvSpPr>
              <p:spPr bwMode="auto">
                <a:xfrm>
                  <a:off x="5880100" y="6102350"/>
                  <a:ext cx="15875" cy="14288"/>
                </a:xfrm>
                <a:custGeom>
                  <a:avLst/>
                  <a:gdLst>
                    <a:gd name="T0" fmla="*/ 9 w 12"/>
                    <a:gd name="T1" fmla="*/ 11 h 11"/>
                    <a:gd name="T2" fmla="*/ 0 w 12"/>
                    <a:gd name="T3" fmla="*/ 1 h 11"/>
                    <a:gd name="T4" fmla="*/ 4 w 12"/>
                    <a:gd name="T5" fmla="*/ 0 h 11"/>
                    <a:gd name="T6" fmla="*/ 12 w 12"/>
                    <a:gd name="T7" fmla="*/ 10 h 11"/>
                    <a:gd name="T8" fmla="*/ 9 w 12"/>
                    <a:gd name="T9" fmla="*/ 11 h 11"/>
                  </a:gdLst>
                  <a:ahLst/>
                  <a:cxnLst>
                    <a:cxn ang="0">
                      <a:pos x="T0" y="T1"/>
                    </a:cxn>
                    <a:cxn ang="0">
                      <a:pos x="T2" y="T3"/>
                    </a:cxn>
                    <a:cxn ang="0">
                      <a:pos x="T4" y="T5"/>
                    </a:cxn>
                    <a:cxn ang="0">
                      <a:pos x="T6" y="T7"/>
                    </a:cxn>
                    <a:cxn ang="0">
                      <a:pos x="T8" y="T9"/>
                    </a:cxn>
                  </a:cxnLst>
                  <a:rect l="0" t="0" r="r" b="b"/>
                  <a:pathLst>
                    <a:path w="12" h="11">
                      <a:moveTo>
                        <a:pt x="9" y="11"/>
                      </a:moveTo>
                      <a:cubicBezTo>
                        <a:pt x="0" y="1"/>
                        <a:pt x="0" y="1"/>
                        <a:pt x="0" y="1"/>
                      </a:cubicBezTo>
                      <a:cubicBezTo>
                        <a:pt x="2" y="1"/>
                        <a:pt x="3" y="0"/>
                        <a:pt x="4" y="0"/>
                      </a:cubicBezTo>
                      <a:cubicBezTo>
                        <a:pt x="12" y="10"/>
                        <a:pt x="12" y="10"/>
                        <a:pt x="12" y="10"/>
                      </a:cubicBezTo>
                      <a:cubicBezTo>
                        <a:pt x="11" y="10"/>
                        <a:pt x="10" y="10"/>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1126"/>
                <p:cNvSpPr/>
                <p:nvPr/>
              </p:nvSpPr>
              <p:spPr bwMode="auto">
                <a:xfrm>
                  <a:off x="5884863" y="6099175"/>
                  <a:ext cx="17463" cy="15875"/>
                </a:xfrm>
                <a:custGeom>
                  <a:avLst/>
                  <a:gdLst>
                    <a:gd name="T0" fmla="*/ 8 w 13"/>
                    <a:gd name="T1" fmla="*/ 13 h 13"/>
                    <a:gd name="T2" fmla="*/ 0 w 13"/>
                    <a:gd name="T3" fmla="*/ 3 h 13"/>
                    <a:gd name="T4" fmla="*/ 4 w 13"/>
                    <a:gd name="T5" fmla="*/ 0 h 13"/>
                    <a:gd name="T6" fmla="*/ 13 w 13"/>
                    <a:gd name="T7" fmla="*/ 10 h 13"/>
                    <a:gd name="T8" fmla="*/ 8 w 13"/>
                    <a:gd name="T9" fmla="*/ 13 h 13"/>
                  </a:gdLst>
                  <a:ahLst/>
                  <a:cxnLst>
                    <a:cxn ang="0">
                      <a:pos x="T0" y="T1"/>
                    </a:cxn>
                    <a:cxn ang="0">
                      <a:pos x="T2" y="T3"/>
                    </a:cxn>
                    <a:cxn ang="0">
                      <a:pos x="T4" y="T5"/>
                    </a:cxn>
                    <a:cxn ang="0">
                      <a:pos x="T6" y="T7"/>
                    </a:cxn>
                    <a:cxn ang="0">
                      <a:pos x="T8" y="T9"/>
                    </a:cxn>
                  </a:cxnLst>
                  <a:rect l="0" t="0" r="r" b="b"/>
                  <a:pathLst>
                    <a:path w="13" h="13">
                      <a:moveTo>
                        <a:pt x="8" y="13"/>
                      </a:moveTo>
                      <a:cubicBezTo>
                        <a:pt x="0" y="3"/>
                        <a:pt x="0" y="3"/>
                        <a:pt x="0" y="3"/>
                      </a:cubicBezTo>
                      <a:cubicBezTo>
                        <a:pt x="2" y="2"/>
                        <a:pt x="3" y="1"/>
                        <a:pt x="4" y="0"/>
                      </a:cubicBezTo>
                      <a:cubicBezTo>
                        <a:pt x="13" y="10"/>
                        <a:pt x="13" y="10"/>
                        <a:pt x="13" y="10"/>
                      </a:cubicBezTo>
                      <a:cubicBezTo>
                        <a:pt x="11" y="11"/>
                        <a:pt x="10" y="12"/>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7" name="Freeform 1127"/>
                <p:cNvSpPr/>
                <p:nvPr/>
              </p:nvSpPr>
              <p:spPr bwMode="auto">
                <a:xfrm>
                  <a:off x="5891213" y="6048375"/>
                  <a:ext cx="25400" cy="63500"/>
                </a:xfrm>
                <a:custGeom>
                  <a:avLst/>
                  <a:gdLst>
                    <a:gd name="T0" fmla="*/ 9 w 21"/>
                    <a:gd name="T1" fmla="*/ 50 h 50"/>
                    <a:gd name="T2" fmla="*/ 0 w 21"/>
                    <a:gd name="T3" fmla="*/ 40 h 50"/>
                    <a:gd name="T4" fmla="*/ 13 w 21"/>
                    <a:gd name="T5" fmla="*/ 18 h 50"/>
                    <a:gd name="T6" fmla="*/ 6 w 21"/>
                    <a:gd name="T7" fmla="*/ 0 h 50"/>
                    <a:gd name="T8" fmla="*/ 15 w 21"/>
                    <a:gd name="T9" fmla="*/ 10 h 50"/>
                    <a:gd name="T10" fmla="*/ 21 w 21"/>
                    <a:gd name="T11" fmla="*/ 27 h 50"/>
                    <a:gd name="T12" fmla="*/ 9 w 21"/>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21" h="50">
                      <a:moveTo>
                        <a:pt x="9" y="50"/>
                      </a:moveTo>
                      <a:cubicBezTo>
                        <a:pt x="0" y="40"/>
                        <a:pt x="0" y="40"/>
                        <a:pt x="0" y="40"/>
                      </a:cubicBezTo>
                      <a:cubicBezTo>
                        <a:pt x="8" y="36"/>
                        <a:pt x="13" y="27"/>
                        <a:pt x="13" y="18"/>
                      </a:cubicBezTo>
                      <a:cubicBezTo>
                        <a:pt x="13" y="11"/>
                        <a:pt x="11" y="5"/>
                        <a:pt x="6" y="0"/>
                      </a:cubicBezTo>
                      <a:cubicBezTo>
                        <a:pt x="15" y="10"/>
                        <a:pt x="15" y="10"/>
                        <a:pt x="15" y="10"/>
                      </a:cubicBezTo>
                      <a:cubicBezTo>
                        <a:pt x="19" y="14"/>
                        <a:pt x="21" y="21"/>
                        <a:pt x="21" y="27"/>
                      </a:cubicBezTo>
                      <a:cubicBezTo>
                        <a:pt x="21" y="37"/>
                        <a:pt x="16" y="45"/>
                        <a:pt x="9" y="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1128"/>
                <p:cNvSpPr/>
                <p:nvPr/>
              </p:nvSpPr>
              <p:spPr bwMode="auto">
                <a:xfrm>
                  <a:off x="5876925" y="6054725"/>
                  <a:ext cx="9525" cy="11113"/>
                </a:xfrm>
                <a:custGeom>
                  <a:avLst/>
                  <a:gdLst>
                    <a:gd name="T0" fmla="*/ 8 w 8"/>
                    <a:gd name="T1" fmla="*/ 9 h 9"/>
                    <a:gd name="T2" fmla="*/ 0 w 8"/>
                    <a:gd name="T3" fmla="*/ 0 h 9"/>
                    <a:gd name="T4" fmla="*/ 0 w 8"/>
                    <a:gd name="T5" fmla="*/ 0 h 9"/>
                    <a:gd name="T6" fmla="*/ 8 w 8"/>
                    <a:gd name="T7" fmla="*/ 9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0" y="0"/>
                        <a:pt x="0" y="0"/>
                        <a:pt x="0" y="0"/>
                      </a:cubicBezTo>
                      <a:cubicBezTo>
                        <a:pt x="0" y="0"/>
                        <a:pt x="0" y="0"/>
                        <a:pt x="0" y="0"/>
                      </a:cubicBezTo>
                      <a:cubicBezTo>
                        <a:pt x="8" y="9"/>
                        <a:pt x="8" y="9"/>
                        <a:pt x="8"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1129"/>
                <p:cNvSpPr/>
                <p:nvPr/>
              </p:nvSpPr>
              <p:spPr bwMode="auto">
                <a:xfrm>
                  <a:off x="5876925" y="6054725"/>
                  <a:ext cx="12700" cy="12700"/>
                </a:xfrm>
                <a:custGeom>
                  <a:avLst/>
                  <a:gdLst>
                    <a:gd name="T0" fmla="*/ 8 w 10"/>
                    <a:gd name="T1" fmla="*/ 9 h 10"/>
                    <a:gd name="T2" fmla="*/ 0 w 10"/>
                    <a:gd name="T3" fmla="*/ 0 h 10"/>
                    <a:gd name="T4" fmla="*/ 2 w 10"/>
                    <a:gd name="T5" fmla="*/ 0 h 10"/>
                    <a:gd name="T6" fmla="*/ 10 w 10"/>
                    <a:gd name="T7" fmla="*/ 10 h 10"/>
                    <a:gd name="T8" fmla="*/ 8 w 10"/>
                    <a:gd name="T9" fmla="*/ 9 h 10"/>
                  </a:gdLst>
                  <a:ahLst/>
                  <a:cxnLst>
                    <a:cxn ang="0">
                      <a:pos x="T0" y="T1"/>
                    </a:cxn>
                    <a:cxn ang="0">
                      <a:pos x="T2" y="T3"/>
                    </a:cxn>
                    <a:cxn ang="0">
                      <a:pos x="T4" y="T5"/>
                    </a:cxn>
                    <a:cxn ang="0">
                      <a:pos x="T6" y="T7"/>
                    </a:cxn>
                    <a:cxn ang="0">
                      <a:pos x="T8" y="T9"/>
                    </a:cxn>
                  </a:cxnLst>
                  <a:rect l="0" t="0" r="r" b="b"/>
                  <a:pathLst>
                    <a:path w="10" h="10">
                      <a:moveTo>
                        <a:pt x="8" y="9"/>
                      </a:moveTo>
                      <a:cubicBezTo>
                        <a:pt x="0" y="0"/>
                        <a:pt x="0" y="0"/>
                        <a:pt x="0" y="0"/>
                      </a:cubicBezTo>
                      <a:cubicBezTo>
                        <a:pt x="1" y="0"/>
                        <a:pt x="1" y="0"/>
                        <a:pt x="2" y="0"/>
                      </a:cubicBezTo>
                      <a:cubicBezTo>
                        <a:pt x="10" y="10"/>
                        <a:pt x="10" y="10"/>
                        <a:pt x="10" y="10"/>
                      </a:cubicBezTo>
                      <a:cubicBezTo>
                        <a:pt x="10"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1130"/>
                <p:cNvSpPr/>
                <p:nvPr/>
              </p:nvSpPr>
              <p:spPr bwMode="auto">
                <a:xfrm>
                  <a:off x="5878513" y="6054725"/>
                  <a:ext cx="15875" cy="14288"/>
                </a:xfrm>
                <a:custGeom>
                  <a:avLst/>
                  <a:gdLst>
                    <a:gd name="T0" fmla="*/ 8 w 12"/>
                    <a:gd name="T1" fmla="*/ 10 h 11"/>
                    <a:gd name="T2" fmla="*/ 0 w 12"/>
                    <a:gd name="T3" fmla="*/ 0 h 11"/>
                    <a:gd name="T4" fmla="*/ 4 w 12"/>
                    <a:gd name="T5" fmla="*/ 1 h 11"/>
                    <a:gd name="T6" fmla="*/ 12 w 12"/>
                    <a:gd name="T7" fmla="*/ 11 h 11"/>
                    <a:gd name="T8" fmla="*/ 8 w 12"/>
                    <a:gd name="T9" fmla="*/ 10 h 11"/>
                  </a:gdLst>
                  <a:ahLst/>
                  <a:cxnLst>
                    <a:cxn ang="0">
                      <a:pos x="T0" y="T1"/>
                    </a:cxn>
                    <a:cxn ang="0">
                      <a:pos x="T2" y="T3"/>
                    </a:cxn>
                    <a:cxn ang="0">
                      <a:pos x="T4" y="T5"/>
                    </a:cxn>
                    <a:cxn ang="0">
                      <a:pos x="T6" y="T7"/>
                    </a:cxn>
                    <a:cxn ang="0">
                      <a:pos x="T8" y="T9"/>
                    </a:cxn>
                  </a:cxnLst>
                  <a:rect l="0" t="0" r="r" b="b"/>
                  <a:pathLst>
                    <a:path w="12" h="11">
                      <a:moveTo>
                        <a:pt x="8" y="10"/>
                      </a:moveTo>
                      <a:cubicBezTo>
                        <a:pt x="0" y="0"/>
                        <a:pt x="0" y="0"/>
                        <a:pt x="0" y="0"/>
                      </a:cubicBezTo>
                      <a:cubicBezTo>
                        <a:pt x="1" y="0"/>
                        <a:pt x="3" y="1"/>
                        <a:pt x="4" y="1"/>
                      </a:cubicBezTo>
                      <a:cubicBezTo>
                        <a:pt x="12" y="11"/>
                        <a:pt x="12" y="11"/>
                        <a:pt x="12" y="11"/>
                      </a:cubicBezTo>
                      <a:cubicBezTo>
                        <a:pt x="11" y="10"/>
                        <a:pt x="10"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131"/>
                <p:cNvSpPr/>
                <p:nvPr/>
              </p:nvSpPr>
              <p:spPr bwMode="auto">
                <a:xfrm>
                  <a:off x="5884863" y="6056313"/>
                  <a:ext cx="11113" cy="14288"/>
                </a:xfrm>
                <a:custGeom>
                  <a:avLst/>
                  <a:gdLst>
                    <a:gd name="T0" fmla="*/ 8 w 10"/>
                    <a:gd name="T1" fmla="*/ 10 h 12"/>
                    <a:gd name="T2" fmla="*/ 0 w 10"/>
                    <a:gd name="T3" fmla="*/ 0 h 12"/>
                    <a:gd name="T4" fmla="*/ 2 w 10"/>
                    <a:gd name="T5" fmla="*/ 2 h 12"/>
                    <a:gd name="T6" fmla="*/ 10 w 10"/>
                    <a:gd name="T7" fmla="*/ 12 h 12"/>
                    <a:gd name="T8" fmla="*/ 8 w 10"/>
                    <a:gd name="T9" fmla="*/ 10 h 12"/>
                  </a:gdLst>
                  <a:ahLst/>
                  <a:cxnLst>
                    <a:cxn ang="0">
                      <a:pos x="T0" y="T1"/>
                    </a:cxn>
                    <a:cxn ang="0">
                      <a:pos x="T2" y="T3"/>
                    </a:cxn>
                    <a:cxn ang="0">
                      <a:pos x="T4" y="T5"/>
                    </a:cxn>
                    <a:cxn ang="0">
                      <a:pos x="T6" y="T7"/>
                    </a:cxn>
                    <a:cxn ang="0">
                      <a:pos x="T8" y="T9"/>
                    </a:cxn>
                  </a:cxnLst>
                  <a:rect l="0" t="0" r="r" b="b"/>
                  <a:pathLst>
                    <a:path w="10" h="12">
                      <a:moveTo>
                        <a:pt x="8" y="10"/>
                      </a:moveTo>
                      <a:cubicBezTo>
                        <a:pt x="0" y="0"/>
                        <a:pt x="0" y="0"/>
                        <a:pt x="0" y="0"/>
                      </a:cubicBezTo>
                      <a:cubicBezTo>
                        <a:pt x="1" y="1"/>
                        <a:pt x="1" y="1"/>
                        <a:pt x="2" y="2"/>
                      </a:cubicBezTo>
                      <a:cubicBezTo>
                        <a:pt x="10" y="12"/>
                        <a:pt x="10" y="12"/>
                        <a:pt x="10" y="12"/>
                      </a:cubicBezTo>
                      <a:cubicBezTo>
                        <a:pt x="10" y="11"/>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132"/>
                <p:cNvSpPr/>
                <p:nvPr/>
              </p:nvSpPr>
              <p:spPr bwMode="auto">
                <a:xfrm>
                  <a:off x="5886450" y="6057900"/>
                  <a:ext cx="12700" cy="14288"/>
                </a:xfrm>
                <a:custGeom>
                  <a:avLst/>
                  <a:gdLst>
                    <a:gd name="T0" fmla="*/ 8 w 10"/>
                    <a:gd name="T1" fmla="*/ 10 h 11"/>
                    <a:gd name="T2" fmla="*/ 0 w 10"/>
                    <a:gd name="T3" fmla="*/ 0 h 11"/>
                    <a:gd name="T4" fmla="*/ 1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1" y="0"/>
                        <a:pt x="1" y="1"/>
                        <a:pt x="1" y="1"/>
                      </a:cubicBezTo>
                      <a:cubicBezTo>
                        <a:pt x="10" y="11"/>
                        <a:pt x="10" y="11"/>
                        <a:pt x="10" y="11"/>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133"/>
                <p:cNvSpPr/>
                <p:nvPr/>
              </p:nvSpPr>
              <p:spPr bwMode="auto">
                <a:xfrm>
                  <a:off x="5859463" y="6057900"/>
                  <a:ext cx="19050" cy="34925"/>
                </a:xfrm>
                <a:custGeom>
                  <a:avLst/>
                  <a:gdLst>
                    <a:gd name="T0" fmla="*/ 12 w 15"/>
                    <a:gd name="T1" fmla="*/ 29 h 29"/>
                    <a:gd name="T2" fmla="*/ 3 w 15"/>
                    <a:gd name="T3" fmla="*/ 19 h 29"/>
                    <a:gd name="T4" fmla="*/ 0 w 15"/>
                    <a:gd name="T5" fmla="*/ 11 h 29"/>
                    <a:gd name="T6" fmla="*/ 6 w 15"/>
                    <a:gd name="T7" fmla="*/ 0 h 29"/>
                    <a:gd name="T8" fmla="*/ 15 w 15"/>
                    <a:gd name="T9" fmla="*/ 10 h 29"/>
                    <a:gd name="T10" fmla="*/ 8 w 15"/>
                    <a:gd name="T11" fmla="*/ 20 h 29"/>
                    <a:gd name="T12" fmla="*/ 12 w 1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2" y="29"/>
                      </a:moveTo>
                      <a:cubicBezTo>
                        <a:pt x="3" y="19"/>
                        <a:pt x="3" y="19"/>
                        <a:pt x="3" y="19"/>
                      </a:cubicBezTo>
                      <a:cubicBezTo>
                        <a:pt x="1" y="17"/>
                        <a:pt x="0" y="14"/>
                        <a:pt x="0" y="11"/>
                      </a:cubicBezTo>
                      <a:cubicBezTo>
                        <a:pt x="0" y="6"/>
                        <a:pt x="3" y="2"/>
                        <a:pt x="6" y="0"/>
                      </a:cubicBezTo>
                      <a:cubicBezTo>
                        <a:pt x="15" y="10"/>
                        <a:pt x="15" y="10"/>
                        <a:pt x="15" y="10"/>
                      </a:cubicBezTo>
                      <a:cubicBezTo>
                        <a:pt x="11" y="12"/>
                        <a:pt x="9" y="16"/>
                        <a:pt x="8" y="20"/>
                      </a:cubicBezTo>
                      <a:cubicBezTo>
                        <a:pt x="8" y="24"/>
                        <a:pt x="10" y="27"/>
                        <a:pt x="12"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Freeform 1134"/>
                <p:cNvSpPr/>
                <p:nvPr/>
              </p:nvSpPr>
              <p:spPr bwMode="auto">
                <a:xfrm>
                  <a:off x="5867400" y="6056313"/>
                  <a:ext cx="12700" cy="14288"/>
                </a:xfrm>
                <a:custGeom>
                  <a:avLst/>
                  <a:gdLst>
                    <a:gd name="T0" fmla="*/ 9 w 11"/>
                    <a:gd name="T1" fmla="*/ 11 h 11"/>
                    <a:gd name="T2" fmla="*/ 0 w 11"/>
                    <a:gd name="T3" fmla="*/ 1 h 11"/>
                    <a:gd name="T4" fmla="*/ 2 w 11"/>
                    <a:gd name="T5" fmla="*/ 0 h 11"/>
                    <a:gd name="T6" fmla="*/ 11 w 11"/>
                    <a:gd name="T7" fmla="*/ 9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cubicBezTo>
                        <a:pt x="0" y="1"/>
                        <a:pt x="0" y="1"/>
                        <a:pt x="0" y="1"/>
                      </a:cubicBezTo>
                      <a:cubicBezTo>
                        <a:pt x="1" y="0"/>
                        <a:pt x="2" y="0"/>
                        <a:pt x="2" y="0"/>
                      </a:cubicBezTo>
                      <a:cubicBezTo>
                        <a:pt x="11" y="9"/>
                        <a:pt x="11" y="9"/>
                        <a:pt x="11" y="9"/>
                      </a:cubicBezTo>
                      <a:cubicBezTo>
                        <a:pt x="10" y="10"/>
                        <a:pt x="9" y="10"/>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135"/>
                <p:cNvSpPr/>
                <p:nvPr/>
              </p:nvSpPr>
              <p:spPr bwMode="auto">
                <a:xfrm>
                  <a:off x="5868988" y="6054725"/>
                  <a:ext cx="12700" cy="12700"/>
                </a:xfrm>
                <a:custGeom>
                  <a:avLst/>
                  <a:gdLst>
                    <a:gd name="T0" fmla="*/ 9 w 10"/>
                    <a:gd name="T1" fmla="*/ 10 h 10"/>
                    <a:gd name="T2" fmla="*/ 0 w 10"/>
                    <a:gd name="T3" fmla="*/ 1 h 10"/>
                    <a:gd name="T4" fmla="*/ 2 w 10"/>
                    <a:gd name="T5" fmla="*/ 0 h 10"/>
                    <a:gd name="T6" fmla="*/ 10 w 10"/>
                    <a:gd name="T7" fmla="*/ 10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1"/>
                        <a:pt x="0" y="1"/>
                        <a:pt x="0" y="1"/>
                      </a:cubicBezTo>
                      <a:cubicBezTo>
                        <a:pt x="1" y="0"/>
                        <a:pt x="1" y="0"/>
                        <a:pt x="2" y="0"/>
                      </a:cubicBezTo>
                      <a:cubicBezTo>
                        <a:pt x="10" y="10"/>
                        <a:pt x="10" y="10"/>
                        <a:pt x="10"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136"/>
                <p:cNvSpPr/>
                <p:nvPr/>
              </p:nvSpPr>
              <p:spPr bwMode="auto">
                <a:xfrm>
                  <a:off x="5872163" y="6054725"/>
                  <a:ext cx="12700" cy="12700"/>
                </a:xfrm>
                <a:custGeom>
                  <a:avLst/>
                  <a:gdLst>
                    <a:gd name="T0" fmla="*/ 8 w 10"/>
                    <a:gd name="T1" fmla="*/ 10 h 10"/>
                    <a:gd name="T2" fmla="*/ 0 w 10"/>
                    <a:gd name="T3" fmla="*/ 0 h 10"/>
                    <a:gd name="T4" fmla="*/ 2 w 10"/>
                    <a:gd name="T5" fmla="*/ 0 h 10"/>
                    <a:gd name="T6" fmla="*/ 10 w 10"/>
                    <a:gd name="T7" fmla="*/ 9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1" y="0"/>
                        <a:pt x="1" y="0"/>
                        <a:pt x="2" y="0"/>
                      </a:cubicBezTo>
                      <a:cubicBezTo>
                        <a:pt x="10" y="9"/>
                        <a:pt x="10" y="9"/>
                        <a:pt x="10" y="9"/>
                      </a:cubicBezTo>
                      <a:cubicBezTo>
                        <a:pt x="10"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137"/>
                <p:cNvSpPr/>
                <p:nvPr/>
              </p:nvSpPr>
              <p:spPr bwMode="auto">
                <a:xfrm>
                  <a:off x="5873750" y="6054725"/>
                  <a:ext cx="12700" cy="11113"/>
                </a:xfrm>
                <a:custGeom>
                  <a:avLst/>
                  <a:gdLst>
                    <a:gd name="T0" fmla="*/ 8 w 10"/>
                    <a:gd name="T1" fmla="*/ 9 h 9"/>
                    <a:gd name="T2" fmla="*/ 0 w 10"/>
                    <a:gd name="T3" fmla="*/ 0 h 9"/>
                    <a:gd name="T4" fmla="*/ 2 w 10"/>
                    <a:gd name="T5" fmla="*/ 0 h 9"/>
                    <a:gd name="T6" fmla="*/ 10 w 10"/>
                    <a:gd name="T7" fmla="*/ 9 h 9"/>
                    <a:gd name="T8" fmla="*/ 8 w 10"/>
                    <a:gd name="T9" fmla="*/ 9 h 9"/>
                  </a:gdLst>
                  <a:ahLst/>
                  <a:cxnLst>
                    <a:cxn ang="0">
                      <a:pos x="T0" y="T1"/>
                    </a:cxn>
                    <a:cxn ang="0">
                      <a:pos x="T2" y="T3"/>
                    </a:cxn>
                    <a:cxn ang="0">
                      <a:pos x="T4" y="T5"/>
                    </a:cxn>
                    <a:cxn ang="0">
                      <a:pos x="T6" y="T7"/>
                    </a:cxn>
                    <a:cxn ang="0">
                      <a:pos x="T8" y="T9"/>
                    </a:cxn>
                  </a:cxnLst>
                  <a:rect l="0" t="0" r="r" b="b"/>
                  <a:pathLst>
                    <a:path w="10" h="9">
                      <a:moveTo>
                        <a:pt x="8" y="9"/>
                      </a:moveTo>
                      <a:cubicBezTo>
                        <a:pt x="0" y="0"/>
                        <a:pt x="0" y="0"/>
                        <a:pt x="0" y="0"/>
                      </a:cubicBezTo>
                      <a:cubicBezTo>
                        <a:pt x="0" y="0"/>
                        <a:pt x="1" y="0"/>
                        <a:pt x="2" y="0"/>
                      </a:cubicBezTo>
                      <a:cubicBezTo>
                        <a:pt x="10" y="9"/>
                        <a:pt x="10" y="9"/>
                        <a:pt x="10" y="9"/>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138"/>
                <p:cNvSpPr/>
                <p:nvPr/>
              </p:nvSpPr>
              <p:spPr bwMode="auto">
                <a:xfrm>
                  <a:off x="5868988" y="6065838"/>
                  <a:ext cx="33338" cy="33338"/>
                </a:xfrm>
                <a:custGeom>
                  <a:avLst/>
                  <a:gdLst>
                    <a:gd name="T0" fmla="*/ 14 w 27"/>
                    <a:gd name="T1" fmla="*/ 0 h 27"/>
                    <a:gd name="T2" fmla="*/ 27 w 27"/>
                    <a:gd name="T3" fmla="*/ 13 h 27"/>
                    <a:gd name="T4" fmla="*/ 13 w 27"/>
                    <a:gd name="T5" fmla="*/ 27 h 27"/>
                    <a:gd name="T6" fmla="*/ 0 w 27"/>
                    <a:gd name="T7" fmla="*/ 13 h 27"/>
                    <a:gd name="T8" fmla="*/ 14 w 27"/>
                    <a:gd name="T9" fmla="*/ 0 h 27"/>
                  </a:gdLst>
                  <a:ahLst/>
                  <a:cxnLst>
                    <a:cxn ang="0">
                      <a:pos x="T0" y="T1"/>
                    </a:cxn>
                    <a:cxn ang="0">
                      <a:pos x="T2" y="T3"/>
                    </a:cxn>
                    <a:cxn ang="0">
                      <a:pos x="T4" y="T5"/>
                    </a:cxn>
                    <a:cxn ang="0">
                      <a:pos x="T6" y="T7"/>
                    </a:cxn>
                    <a:cxn ang="0">
                      <a:pos x="T8" y="T9"/>
                    </a:cxn>
                  </a:cxnLst>
                  <a:rect l="0" t="0" r="r" b="b"/>
                  <a:pathLst>
                    <a:path w="27" h="27">
                      <a:moveTo>
                        <a:pt x="14" y="0"/>
                      </a:moveTo>
                      <a:cubicBezTo>
                        <a:pt x="21" y="0"/>
                        <a:pt x="27" y="6"/>
                        <a:pt x="27" y="13"/>
                      </a:cubicBezTo>
                      <a:cubicBezTo>
                        <a:pt x="27" y="21"/>
                        <a:pt x="21" y="27"/>
                        <a:pt x="13" y="27"/>
                      </a:cubicBezTo>
                      <a:cubicBezTo>
                        <a:pt x="6" y="27"/>
                        <a:pt x="0" y="21"/>
                        <a:pt x="0" y="13"/>
                      </a:cubicBezTo>
                      <a:cubicBezTo>
                        <a:pt x="1" y="6"/>
                        <a:pt x="7"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139"/>
                <p:cNvSpPr/>
                <p:nvPr/>
              </p:nvSpPr>
              <p:spPr bwMode="auto">
                <a:xfrm>
                  <a:off x="5581650" y="6165850"/>
                  <a:ext cx="25400" cy="26988"/>
                </a:xfrm>
                <a:custGeom>
                  <a:avLst/>
                  <a:gdLst>
                    <a:gd name="T0" fmla="*/ 8 w 20"/>
                    <a:gd name="T1" fmla="*/ 10 h 22"/>
                    <a:gd name="T2" fmla="*/ 0 w 20"/>
                    <a:gd name="T3" fmla="*/ 0 h 22"/>
                    <a:gd name="T4" fmla="*/ 11 w 20"/>
                    <a:gd name="T5" fmla="*/ 12 h 22"/>
                    <a:gd name="T6" fmla="*/ 20 w 20"/>
                    <a:gd name="T7" fmla="*/ 22 h 22"/>
                    <a:gd name="T8" fmla="*/ 8 w 20"/>
                    <a:gd name="T9" fmla="*/ 10 h 22"/>
                  </a:gdLst>
                  <a:ahLst/>
                  <a:cxnLst>
                    <a:cxn ang="0">
                      <a:pos x="T0" y="T1"/>
                    </a:cxn>
                    <a:cxn ang="0">
                      <a:pos x="T2" y="T3"/>
                    </a:cxn>
                    <a:cxn ang="0">
                      <a:pos x="T4" y="T5"/>
                    </a:cxn>
                    <a:cxn ang="0">
                      <a:pos x="T6" y="T7"/>
                    </a:cxn>
                    <a:cxn ang="0">
                      <a:pos x="T8" y="T9"/>
                    </a:cxn>
                  </a:cxnLst>
                  <a:rect l="0" t="0" r="r" b="b"/>
                  <a:pathLst>
                    <a:path w="20" h="22">
                      <a:moveTo>
                        <a:pt x="8" y="10"/>
                      </a:moveTo>
                      <a:cubicBezTo>
                        <a:pt x="0" y="0"/>
                        <a:pt x="0" y="0"/>
                        <a:pt x="0" y="0"/>
                      </a:cubicBezTo>
                      <a:cubicBezTo>
                        <a:pt x="3" y="4"/>
                        <a:pt x="7" y="8"/>
                        <a:pt x="11" y="12"/>
                      </a:cubicBezTo>
                      <a:cubicBezTo>
                        <a:pt x="20" y="22"/>
                        <a:pt x="20" y="22"/>
                        <a:pt x="20" y="22"/>
                      </a:cubicBezTo>
                      <a:cubicBezTo>
                        <a:pt x="15" y="18"/>
                        <a:pt x="11" y="14"/>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1140"/>
                <p:cNvSpPr/>
                <p:nvPr/>
              </p:nvSpPr>
              <p:spPr bwMode="auto">
                <a:xfrm>
                  <a:off x="5595938" y="6181725"/>
                  <a:ext cx="36513" cy="30163"/>
                </a:xfrm>
                <a:custGeom>
                  <a:avLst/>
                  <a:gdLst>
                    <a:gd name="T0" fmla="*/ 9 w 30"/>
                    <a:gd name="T1" fmla="*/ 10 h 25"/>
                    <a:gd name="T2" fmla="*/ 0 w 30"/>
                    <a:gd name="T3" fmla="*/ 0 h 25"/>
                    <a:gd name="T4" fmla="*/ 22 w 30"/>
                    <a:gd name="T5" fmla="*/ 15 h 25"/>
                    <a:gd name="T6" fmla="*/ 30 w 30"/>
                    <a:gd name="T7" fmla="*/ 25 h 25"/>
                    <a:gd name="T8" fmla="*/ 9 w 30"/>
                    <a:gd name="T9" fmla="*/ 10 h 25"/>
                  </a:gdLst>
                  <a:ahLst/>
                  <a:cxnLst>
                    <a:cxn ang="0">
                      <a:pos x="T0" y="T1"/>
                    </a:cxn>
                    <a:cxn ang="0">
                      <a:pos x="T2" y="T3"/>
                    </a:cxn>
                    <a:cxn ang="0">
                      <a:pos x="T4" y="T5"/>
                    </a:cxn>
                    <a:cxn ang="0">
                      <a:pos x="T6" y="T7"/>
                    </a:cxn>
                    <a:cxn ang="0">
                      <a:pos x="T8" y="T9"/>
                    </a:cxn>
                  </a:cxnLst>
                  <a:rect l="0" t="0" r="r" b="b"/>
                  <a:pathLst>
                    <a:path w="30" h="25">
                      <a:moveTo>
                        <a:pt x="9" y="10"/>
                      </a:moveTo>
                      <a:cubicBezTo>
                        <a:pt x="0" y="0"/>
                        <a:pt x="0" y="0"/>
                        <a:pt x="0" y="0"/>
                      </a:cubicBezTo>
                      <a:cubicBezTo>
                        <a:pt x="7" y="6"/>
                        <a:pt x="14" y="11"/>
                        <a:pt x="22" y="15"/>
                      </a:cubicBezTo>
                      <a:cubicBezTo>
                        <a:pt x="30" y="25"/>
                        <a:pt x="30" y="25"/>
                        <a:pt x="30" y="25"/>
                      </a:cubicBezTo>
                      <a:cubicBezTo>
                        <a:pt x="22" y="20"/>
                        <a:pt x="15" y="15"/>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1141"/>
                <p:cNvSpPr/>
                <p:nvPr/>
              </p:nvSpPr>
              <p:spPr bwMode="auto">
                <a:xfrm>
                  <a:off x="5622925" y="6199188"/>
                  <a:ext cx="50800" cy="26988"/>
                </a:xfrm>
                <a:custGeom>
                  <a:avLst/>
                  <a:gdLst>
                    <a:gd name="T0" fmla="*/ 8 w 40"/>
                    <a:gd name="T1" fmla="*/ 10 h 21"/>
                    <a:gd name="T2" fmla="*/ 0 w 40"/>
                    <a:gd name="T3" fmla="*/ 0 h 21"/>
                    <a:gd name="T4" fmla="*/ 31 w 40"/>
                    <a:gd name="T5" fmla="*/ 11 h 21"/>
                    <a:gd name="T6" fmla="*/ 40 w 40"/>
                    <a:gd name="T7" fmla="*/ 21 h 21"/>
                    <a:gd name="T8" fmla="*/ 8 w 40"/>
                    <a:gd name="T9" fmla="*/ 10 h 21"/>
                  </a:gdLst>
                  <a:ahLst/>
                  <a:cxnLst>
                    <a:cxn ang="0">
                      <a:pos x="T0" y="T1"/>
                    </a:cxn>
                    <a:cxn ang="0">
                      <a:pos x="T2" y="T3"/>
                    </a:cxn>
                    <a:cxn ang="0">
                      <a:pos x="T4" y="T5"/>
                    </a:cxn>
                    <a:cxn ang="0">
                      <a:pos x="T6" y="T7"/>
                    </a:cxn>
                    <a:cxn ang="0">
                      <a:pos x="T8" y="T9"/>
                    </a:cxn>
                  </a:cxnLst>
                  <a:rect l="0" t="0" r="r" b="b"/>
                  <a:pathLst>
                    <a:path w="40" h="21">
                      <a:moveTo>
                        <a:pt x="8" y="10"/>
                      </a:moveTo>
                      <a:cubicBezTo>
                        <a:pt x="0" y="0"/>
                        <a:pt x="0" y="0"/>
                        <a:pt x="0" y="0"/>
                      </a:cubicBezTo>
                      <a:cubicBezTo>
                        <a:pt x="10" y="5"/>
                        <a:pt x="20" y="9"/>
                        <a:pt x="31" y="11"/>
                      </a:cubicBezTo>
                      <a:cubicBezTo>
                        <a:pt x="40" y="21"/>
                        <a:pt x="40" y="21"/>
                        <a:pt x="40" y="21"/>
                      </a:cubicBezTo>
                      <a:cubicBezTo>
                        <a:pt x="29" y="19"/>
                        <a:pt x="18" y="15"/>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1142"/>
                <p:cNvSpPr/>
                <p:nvPr/>
              </p:nvSpPr>
              <p:spPr bwMode="auto">
                <a:xfrm>
                  <a:off x="5661025" y="6213475"/>
                  <a:ext cx="36513" cy="15875"/>
                </a:xfrm>
                <a:custGeom>
                  <a:avLst/>
                  <a:gdLst>
                    <a:gd name="T0" fmla="*/ 9 w 29"/>
                    <a:gd name="T1" fmla="*/ 10 h 12"/>
                    <a:gd name="T2" fmla="*/ 0 w 29"/>
                    <a:gd name="T3" fmla="*/ 0 h 12"/>
                    <a:gd name="T4" fmla="*/ 20 w 29"/>
                    <a:gd name="T5" fmla="*/ 2 h 12"/>
                    <a:gd name="T6" fmla="*/ 29 w 29"/>
                    <a:gd name="T7" fmla="*/ 12 h 12"/>
                    <a:gd name="T8" fmla="*/ 9 w 29"/>
                    <a:gd name="T9" fmla="*/ 10 h 12"/>
                  </a:gdLst>
                  <a:ahLst/>
                  <a:cxnLst>
                    <a:cxn ang="0">
                      <a:pos x="T0" y="T1"/>
                    </a:cxn>
                    <a:cxn ang="0">
                      <a:pos x="T2" y="T3"/>
                    </a:cxn>
                    <a:cxn ang="0">
                      <a:pos x="T4" y="T5"/>
                    </a:cxn>
                    <a:cxn ang="0">
                      <a:pos x="T6" y="T7"/>
                    </a:cxn>
                    <a:cxn ang="0">
                      <a:pos x="T8" y="T9"/>
                    </a:cxn>
                  </a:cxnLst>
                  <a:rect l="0" t="0" r="r" b="b"/>
                  <a:pathLst>
                    <a:path w="29" h="12">
                      <a:moveTo>
                        <a:pt x="9" y="10"/>
                      </a:moveTo>
                      <a:cubicBezTo>
                        <a:pt x="0" y="0"/>
                        <a:pt x="0" y="0"/>
                        <a:pt x="0" y="0"/>
                      </a:cubicBezTo>
                      <a:cubicBezTo>
                        <a:pt x="7" y="2"/>
                        <a:pt x="14" y="2"/>
                        <a:pt x="20" y="2"/>
                      </a:cubicBezTo>
                      <a:cubicBezTo>
                        <a:pt x="29" y="12"/>
                        <a:pt x="29" y="12"/>
                        <a:pt x="29" y="12"/>
                      </a:cubicBezTo>
                      <a:cubicBezTo>
                        <a:pt x="22" y="12"/>
                        <a:pt x="15"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1143"/>
                <p:cNvSpPr/>
                <p:nvPr/>
              </p:nvSpPr>
              <p:spPr bwMode="auto">
                <a:xfrm>
                  <a:off x="5686425" y="6216650"/>
                  <a:ext cx="33338" cy="12700"/>
                </a:xfrm>
                <a:custGeom>
                  <a:avLst/>
                  <a:gdLst>
                    <a:gd name="T0" fmla="*/ 9 w 26"/>
                    <a:gd name="T1" fmla="*/ 10 h 10"/>
                    <a:gd name="T2" fmla="*/ 0 w 26"/>
                    <a:gd name="T3" fmla="*/ 0 h 10"/>
                    <a:gd name="T4" fmla="*/ 4 w 26"/>
                    <a:gd name="T5" fmla="*/ 1 h 10"/>
                    <a:gd name="T6" fmla="*/ 18 w 26"/>
                    <a:gd name="T7" fmla="*/ 0 h 10"/>
                    <a:gd name="T8" fmla="*/ 26 w 26"/>
                    <a:gd name="T9" fmla="*/ 9 h 10"/>
                    <a:gd name="T10" fmla="*/ 12 w 26"/>
                    <a:gd name="T11" fmla="*/ 10 h 10"/>
                    <a:gd name="T12" fmla="*/ 9 w 2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9" y="10"/>
                      </a:moveTo>
                      <a:cubicBezTo>
                        <a:pt x="0" y="0"/>
                        <a:pt x="0" y="0"/>
                        <a:pt x="0" y="0"/>
                      </a:cubicBezTo>
                      <a:cubicBezTo>
                        <a:pt x="1" y="0"/>
                        <a:pt x="3" y="1"/>
                        <a:pt x="4" y="1"/>
                      </a:cubicBezTo>
                      <a:cubicBezTo>
                        <a:pt x="8" y="1"/>
                        <a:pt x="13" y="0"/>
                        <a:pt x="18" y="0"/>
                      </a:cubicBezTo>
                      <a:cubicBezTo>
                        <a:pt x="26" y="9"/>
                        <a:pt x="26" y="9"/>
                        <a:pt x="26" y="9"/>
                      </a:cubicBezTo>
                      <a:cubicBezTo>
                        <a:pt x="21" y="10"/>
                        <a:pt x="17" y="10"/>
                        <a:pt x="12" y="10"/>
                      </a:cubicBezTo>
                      <a:cubicBezTo>
                        <a:pt x="11" y="10"/>
                        <a:pt x="10"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1144"/>
                <p:cNvSpPr/>
                <p:nvPr/>
              </p:nvSpPr>
              <p:spPr bwMode="auto">
                <a:xfrm>
                  <a:off x="5708650" y="6211888"/>
                  <a:ext cx="30163" cy="15875"/>
                </a:xfrm>
                <a:custGeom>
                  <a:avLst/>
                  <a:gdLst>
                    <a:gd name="T0" fmla="*/ 8 w 24"/>
                    <a:gd name="T1" fmla="*/ 12 h 12"/>
                    <a:gd name="T2" fmla="*/ 0 w 24"/>
                    <a:gd name="T3" fmla="*/ 3 h 12"/>
                    <a:gd name="T4" fmla="*/ 16 w 24"/>
                    <a:gd name="T5" fmla="*/ 0 h 12"/>
                    <a:gd name="T6" fmla="*/ 24 w 24"/>
                    <a:gd name="T7" fmla="*/ 9 h 12"/>
                    <a:gd name="T8" fmla="*/ 8 w 24"/>
                    <a:gd name="T9" fmla="*/ 12 h 12"/>
                  </a:gdLst>
                  <a:ahLst/>
                  <a:cxnLst>
                    <a:cxn ang="0">
                      <a:pos x="T0" y="T1"/>
                    </a:cxn>
                    <a:cxn ang="0">
                      <a:pos x="T2" y="T3"/>
                    </a:cxn>
                    <a:cxn ang="0">
                      <a:pos x="T4" y="T5"/>
                    </a:cxn>
                    <a:cxn ang="0">
                      <a:pos x="T6" y="T7"/>
                    </a:cxn>
                    <a:cxn ang="0">
                      <a:pos x="T8" y="T9"/>
                    </a:cxn>
                  </a:cxnLst>
                  <a:rect l="0" t="0" r="r" b="b"/>
                  <a:pathLst>
                    <a:path w="24" h="12">
                      <a:moveTo>
                        <a:pt x="8" y="12"/>
                      </a:moveTo>
                      <a:cubicBezTo>
                        <a:pt x="0" y="3"/>
                        <a:pt x="0" y="3"/>
                        <a:pt x="0" y="3"/>
                      </a:cubicBezTo>
                      <a:cubicBezTo>
                        <a:pt x="5" y="2"/>
                        <a:pt x="11" y="1"/>
                        <a:pt x="16" y="0"/>
                      </a:cubicBezTo>
                      <a:cubicBezTo>
                        <a:pt x="24" y="9"/>
                        <a:pt x="24" y="9"/>
                        <a:pt x="24" y="9"/>
                      </a:cubicBezTo>
                      <a:cubicBezTo>
                        <a:pt x="19" y="11"/>
                        <a:pt x="14" y="12"/>
                        <a:pt x="8"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1145"/>
                <p:cNvSpPr/>
                <p:nvPr/>
              </p:nvSpPr>
              <p:spPr bwMode="auto">
                <a:xfrm>
                  <a:off x="5729288" y="6205538"/>
                  <a:ext cx="31750" cy="17463"/>
                </a:xfrm>
                <a:custGeom>
                  <a:avLst/>
                  <a:gdLst>
                    <a:gd name="T0" fmla="*/ 8 w 25"/>
                    <a:gd name="T1" fmla="*/ 15 h 15"/>
                    <a:gd name="T2" fmla="*/ 0 w 25"/>
                    <a:gd name="T3" fmla="*/ 6 h 15"/>
                    <a:gd name="T4" fmla="*/ 16 w 25"/>
                    <a:gd name="T5" fmla="*/ 0 h 15"/>
                    <a:gd name="T6" fmla="*/ 25 w 25"/>
                    <a:gd name="T7" fmla="*/ 10 h 15"/>
                    <a:gd name="T8" fmla="*/ 8 w 25"/>
                    <a:gd name="T9" fmla="*/ 15 h 15"/>
                  </a:gdLst>
                  <a:ahLst/>
                  <a:cxnLst>
                    <a:cxn ang="0">
                      <a:pos x="T0" y="T1"/>
                    </a:cxn>
                    <a:cxn ang="0">
                      <a:pos x="T2" y="T3"/>
                    </a:cxn>
                    <a:cxn ang="0">
                      <a:pos x="T4" y="T5"/>
                    </a:cxn>
                    <a:cxn ang="0">
                      <a:pos x="T6" y="T7"/>
                    </a:cxn>
                    <a:cxn ang="0">
                      <a:pos x="T8" y="T9"/>
                    </a:cxn>
                  </a:cxnLst>
                  <a:rect l="0" t="0" r="r" b="b"/>
                  <a:pathLst>
                    <a:path w="25" h="15">
                      <a:moveTo>
                        <a:pt x="8" y="15"/>
                      </a:moveTo>
                      <a:cubicBezTo>
                        <a:pt x="0" y="6"/>
                        <a:pt x="0" y="6"/>
                        <a:pt x="0" y="6"/>
                      </a:cubicBezTo>
                      <a:cubicBezTo>
                        <a:pt x="6" y="4"/>
                        <a:pt x="11" y="2"/>
                        <a:pt x="16" y="0"/>
                      </a:cubicBezTo>
                      <a:cubicBezTo>
                        <a:pt x="25" y="10"/>
                        <a:pt x="25" y="10"/>
                        <a:pt x="25" y="10"/>
                      </a:cubicBezTo>
                      <a:cubicBezTo>
                        <a:pt x="19" y="12"/>
                        <a:pt x="14" y="14"/>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1146"/>
                <p:cNvSpPr/>
                <p:nvPr/>
              </p:nvSpPr>
              <p:spPr bwMode="auto">
                <a:xfrm>
                  <a:off x="5749925" y="6192838"/>
                  <a:ext cx="33338" cy="23813"/>
                </a:xfrm>
                <a:custGeom>
                  <a:avLst/>
                  <a:gdLst>
                    <a:gd name="T0" fmla="*/ 9 w 27"/>
                    <a:gd name="T1" fmla="*/ 20 h 20"/>
                    <a:gd name="T2" fmla="*/ 0 w 27"/>
                    <a:gd name="T3" fmla="*/ 10 h 20"/>
                    <a:gd name="T4" fmla="*/ 18 w 27"/>
                    <a:gd name="T5" fmla="*/ 0 h 20"/>
                    <a:gd name="T6" fmla="*/ 27 w 27"/>
                    <a:gd name="T7" fmla="*/ 10 h 20"/>
                    <a:gd name="T8" fmla="*/ 9 w 27"/>
                    <a:gd name="T9" fmla="*/ 20 h 20"/>
                  </a:gdLst>
                  <a:ahLst/>
                  <a:cxnLst>
                    <a:cxn ang="0">
                      <a:pos x="T0" y="T1"/>
                    </a:cxn>
                    <a:cxn ang="0">
                      <a:pos x="T2" y="T3"/>
                    </a:cxn>
                    <a:cxn ang="0">
                      <a:pos x="T4" y="T5"/>
                    </a:cxn>
                    <a:cxn ang="0">
                      <a:pos x="T6" y="T7"/>
                    </a:cxn>
                    <a:cxn ang="0">
                      <a:pos x="T8" y="T9"/>
                    </a:cxn>
                  </a:cxnLst>
                  <a:rect l="0" t="0" r="r" b="b"/>
                  <a:pathLst>
                    <a:path w="27" h="20">
                      <a:moveTo>
                        <a:pt x="9" y="20"/>
                      </a:moveTo>
                      <a:cubicBezTo>
                        <a:pt x="0" y="10"/>
                        <a:pt x="0" y="10"/>
                        <a:pt x="0" y="10"/>
                      </a:cubicBezTo>
                      <a:cubicBezTo>
                        <a:pt x="7" y="7"/>
                        <a:pt x="13" y="4"/>
                        <a:pt x="18" y="0"/>
                      </a:cubicBezTo>
                      <a:cubicBezTo>
                        <a:pt x="27" y="10"/>
                        <a:pt x="27" y="10"/>
                        <a:pt x="27" y="10"/>
                      </a:cubicBezTo>
                      <a:cubicBezTo>
                        <a:pt x="21" y="14"/>
                        <a:pt x="15" y="17"/>
                        <a:pt x="9"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Freeform 1147"/>
                <p:cNvSpPr/>
                <p:nvPr/>
              </p:nvSpPr>
              <p:spPr bwMode="auto">
                <a:xfrm>
                  <a:off x="5772150" y="6105525"/>
                  <a:ext cx="73025" cy="100013"/>
                </a:xfrm>
                <a:custGeom>
                  <a:avLst/>
                  <a:gdLst>
                    <a:gd name="T0" fmla="*/ 9 w 59"/>
                    <a:gd name="T1" fmla="*/ 80 h 80"/>
                    <a:gd name="T2" fmla="*/ 0 w 59"/>
                    <a:gd name="T3" fmla="*/ 70 h 80"/>
                    <a:gd name="T4" fmla="*/ 51 w 59"/>
                    <a:gd name="T5" fmla="*/ 0 h 80"/>
                    <a:gd name="T6" fmla="*/ 59 w 59"/>
                    <a:gd name="T7" fmla="*/ 10 h 80"/>
                    <a:gd name="T8" fmla="*/ 9 w 59"/>
                    <a:gd name="T9" fmla="*/ 80 h 80"/>
                  </a:gdLst>
                  <a:ahLst/>
                  <a:cxnLst>
                    <a:cxn ang="0">
                      <a:pos x="T0" y="T1"/>
                    </a:cxn>
                    <a:cxn ang="0">
                      <a:pos x="T2" y="T3"/>
                    </a:cxn>
                    <a:cxn ang="0">
                      <a:pos x="T4" y="T5"/>
                    </a:cxn>
                    <a:cxn ang="0">
                      <a:pos x="T6" y="T7"/>
                    </a:cxn>
                    <a:cxn ang="0">
                      <a:pos x="T8" y="T9"/>
                    </a:cxn>
                  </a:cxnLst>
                  <a:rect l="0" t="0" r="r" b="b"/>
                  <a:pathLst>
                    <a:path w="59" h="80">
                      <a:moveTo>
                        <a:pt x="9" y="80"/>
                      </a:moveTo>
                      <a:cubicBezTo>
                        <a:pt x="0" y="70"/>
                        <a:pt x="0" y="70"/>
                        <a:pt x="0" y="70"/>
                      </a:cubicBezTo>
                      <a:cubicBezTo>
                        <a:pt x="25" y="54"/>
                        <a:pt x="43" y="29"/>
                        <a:pt x="51" y="0"/>
                      </a:cubicBezTo>
                      <a:cubicBezTo>
                        <a:pt x="59" y="10"/>
                        <a:pt x="59" y="10"/>
                        <a:pt x="59" y="10"/>
                      </a:cubicBezTo>
                      <a:cubicBezTo>
                        <a:pt x="51" y="39"/>
                        <a:pt x="33" y="64"/>
                        <a:pt x="9" y="8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1148"/>
                <p:cNvSpPr/>
                <p:nvPr/>
              </p:nvSpPr>
              <p:spPr bwMode="auto">
                <a:xfrm>
                  <a:off x="5805488" y="5975350"/>
                  <a:ext cx="41275" cy="73025"/>
                </a:xfrm>
                <a:custGeom>
                  <a:avLst/>
                  <a:gdLst>
                    <a:gd name="T0" fmla="*/ 33 w 33"/>
                    <a:gd name="T1" fmla="*/ 59 h 59"/>
                    <a:gd name="T2" fmla="*/ 24 w 33"/>
                    <a:gd name="T3" fmla="*/ 49 h 59"/>
                    <a:gd name="T4" fmla="*/ 0 w 33"/>
                    <a:gd name="T5" fmla="*/ 0 h 59"/>
                    <a:gd name="T6" fmla="*/ 8 w 33"/>
                    <a:gd name="T7" fmla="*/ 10 h 59"/>
                    <a:gd name="T8" fmla="*/ 33 w 33"/>
                    <a:gd name="T9" fmla="*/ 59 h 59"/>
                  </a:gdLst>
                  <a:ahLst/>
                  <a:cxnLst>
                    <a:cxn ang="0">
                      <a:pos x="T0" y="T1"/>
                    </a:cxn>
                    <a:cxn ang="0">
                      <a:pos x="T2" y="T3"/>
                    </a:cxn>
                    <a:cxn ang="0">
                      <a:pos x="T4" y="T5"/>
                    </a:cxn>
                    <a:cxn ang="0">
                      <a:pos x="T6" y="T7"/>
                    </a:cxn>
                    <a:cxn ang="0">
                      <a:pos x="T8" y="T9"/>
                    </a:cxn>
                  </a:cxnLst>
                  <a:rect l="0" t="0" r="r" b="b"/>
                  <a:pathLst>
                    <a:path w="33" h="59">
                      <a:moveTo>
                        <a:pt x="33" y="59"/>
                      </a:moveTo>
                      <a:cubicBezTo>
                        <a:pt x="24" y="49"/>
                        <a:pt x="24" y="49"/>
                        <a:pt x="24" y="49"/>
                      </a:cubicBezTo>
                      <a:cubicBezTo>
                        <a:pt x="20" y="31"/>
                        <a:pt x="11" y="14"/>
                        <a:pt x="0" y="0"/>
                      </a:cubicBezTo>
                      <a:cubicBezTo>
                        <a:pt x="8" y="10"/>
                        <a:pt x="8" y="10"/>
                        <a:pt x="8" y="10"/>
                      </a:cubicBezTo>
                      <a:cubicBezTo>
                        <a:pt x="20" y="24"/>
                        <a:pt x="28" y="41"/>
                        <a:pt x="33" y="5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9" name="Freeform 1149"/>
                <p:cNvSpPr/>
                <p:nvPr/>
              </p:nvSpPr>
              <p:spPr bwMode="auto">
                <a:xfrm>
                  <a:off x="5867400" y="5849938"/>
                  <a:ext cx="12700" cy="11113"/>
                </a:xfrm>
                <a:custGeom>
                  <a:avLst/>
                  <a:gdLst>
                    <a:gd name="T0" fmla="*/ 8 w 10"/>
                    <a:gd name="T1" fmla="*/ 9 h 9"/>
                    <a:gd name="T2" fmla="*/ 0 w 10"/>
                    <a:gd name="T3" fmla="*/ 0 h 9"/>
                    <a:gd name="T4" fmla="*/ 2 w 10"/>
                    <a:gd name="T5" fmla="*/ 0 h 9"/>
                    <a:gd name="T6" fmla="*/ 10 w 10"/>
                    <a:gd name="T7" fmla="*/ 9 h 9"/>
                    <a:gd name="T8" fmla="*/ 8 w 10"/>
                    <a:gd name="T9" fmla="*/ 9 h 9"/>
                  </a:gdLst>
                  <a:ahLst/>
                  <a:cxnLst>
                    <a:cxn ang="0">
                      <a:pos x="T0" y="T1"/>
                    </a:cxn>
                    <a:cxn ang="0">
                      <a:pos x="T2" y="T3"/>
                    </a:cxn>
                    <a:cxn ang="0">
                      <a:pos x="T4" y="T5"/>
                    </a:cxn>
                    <a:cxn ang="0">
                      <a:pos x="T6" y="T7"/>
                    </a:cxn>
                    <a:cxn ang="0">
                      <a:pos x="T8" y="T9"/>
                    </a:cxn>
                  </a:cxnLst>
                  <a:rect l="0" t="0" r="r" b="b"/>
                  <a:pathLst>
                    <a:path w="10" h="9">
                      <a:moveTo>
                        <a:pt x="8" y="9"/>
                      </a:moveTo>
                      <a:cubicBezTo>
                        <a:pt x="0" y="0"/>
                        <a:pt x="0" y="0"/>
                        <a:pt x="0" y="0"/>
                      </a:cubicBezTo>
                      <a:cubicBezTo>
                        <a:pt x="1" y="0"/>
                        <a:pt x="1" y="0"/>
                        <a:pt x="2" y="0"/>
                      </a:cubicBezTo>
                      <a:cubicBezTo>
                        <a:pt x="10" y="9"/>
                        <a:pt x="10" y="9"/>
                        <a:pt x="10" y="9"/>
                      </a:cubicBezTo>
                      <a:cubicBezTo>
                        <a:pt x="10"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Freeform 1150"/>
                <p:cNvSpPr/>
                <p:nvPr/>
              </p:nvSpPr>
              <p:spPr bwMode="auto">
                <a:xfrm>
                  <a:off x="5870575" y="5849938"/>
                  <a:ext cx="25400" cy="14288"/>
                </a:xfrm>
                <a:custGeom>
                  <a:avLst/>
                  <a:gdLst>
                    <a:gd name="T0" fmla="*/ 8 w 20"/>
                    <a:gd name="T1" fmla="*/ 9 h 11"/>
                    <a:gd name="T2" fmla="*/ 0 w 20"/>
                    <a:gd name="T3" fmla="*/ 0 h 11"/>
                    <a:gd name="T4" fmla="*/ 11 w 20"/>
                    <a:gd name="T5" fmla="*/ 1 h 11"/>
                    <a:gd name="T6" fmla="*/ 20 w 20"/>
                    <a:gd name="T7" fmla="*/ 11 h 11"/>
                    <a:gd name="T8" fmla="*/ 8 w 20"/>
                    <a:gd name="T9" fmla="*/ 9 h 11"/>
                  </a:gdLst>
                  <a:ahLst/>
                  <a:cxnLst>
                    <a:cxn ang="0">
                      <a:pos x="T0" y="T1"/>
                    </a:cxn>
                    <a:cxn ang="0">
                      <a:pos x="T2" y="T3"/>
                    </a:cxn>
                    <a:cxn ang="0">
                      <a:pos x="T4" y="T5"/>
                    </a:cxn>
                    <a:cxn ang="0">
                      <a:pos x="T6" y="T7"/>
                    </a:cxn>
                    <a:cxn ang="0">
                      <a:pos x="T8" y="T9"/>
                    </a:cxn>
                  </a:cxnLst>
                  <a:rect l="0" t="0" r="r" b="b"/>
                  <a:pathLst>
                    <a:path w="20" h="11">
                      <a:moveTo>
                        <a:pt x="8" y="9"/>
                      </a:moveTo>
                      <a:cubicBezTo>
                        <a:pt x="0" y="0"/>
                        <a:pt x="0" y="0"/>
                        <a:pt x="0" y="0"/>
                      </a:cubicBezTo>
                      <a:cubicBezTo>
                        <a:pt x="4" y="0"/>
                        <a:pt x="8" y="0"/>
                        <a:pt x="11" y="1"/>
                      </a:cubicBezTo>
                      <a:cubicBezTo>
                        <a:pt x="20" y="11"/>
                        <a:pt x="20" y="11"/>
                        <a:pt x="20" y="11"/>
                      </a:cubicBezTo>
                      <a:cubicBezTo>
                        <a:pt x="16" y="10"/>
                        <a:pt x="12"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1151"/>
                <p:cNvSpPr/>
                <p:nvPr/>
              </p:nvSpPr>
              <p:spPr bwMode="auto">
                <a:xfrm>
                  <a:off x="5884863" y="5851525"/>
                  <a:ext cx="33338" cy="19050"/>
                </a:xfrm>
                <a:custGeom>
                  <a:avLst/>
                  <a:gdLst>
                    <a:gd name="T0" fmla="*/ 9 w 27"/>
                    <a:gd name="T1" fmla="*/ 10 h 16"/>
                    <a:gd name="T2" fmla="*/ 0 w 27"/>
                    <a:gd name="T3" fmla="*/ 0 h 16"/>
                    <a:gd name="T4" fmla="*/ 19 w 27"/>
                    <a:gd name="T5" fmla="*/ 7 h 16"/>
                    <a:gd name="T6" fmla="*/ 27 w 27"/>
                    <a:gd name="T7" fmla="*/ 16 h 16"/>
                    <a:gd name="T8" fmla="*/ 9 w 27"/>
                    <a:gd name="T9" fmla="*/ 10 h 16"/>
                  </a:gdLst>
                  <a:ahLst/>
                  <a:cxnLst>
                    <a:cxn ang="0">
                      <a:pos x="T0" y="T1"/>
                    </a:cxn>
                    <a:cxn ang="0">
                      <a:pos x="T2" y="T3"/>
                    </a:cxn>
                    <a:cxn ang="0">
                      <a:pos x="T4" y="T5"/>
                    </a:cxn>
                    <a:cxn ang="0">
                      <a:pos x="T6" y="T7"/>
                    </a:cxn>
                    <a:cxn ang="0">
                      <a:pos x="T8" y="T9"/>
                    </a:cxn>
                  </a:cxnLst>
                  <a:rect l="0" t="0" r="r" b="b"/>
                  <a:pathLst>
                    <a:path w="27" h="16">
                      <a:moveTo>
                        <a:pt x="9" y="10"/>
                      </a:moveTo>
                      <a:cubicBezTo>
                        <a:pt x="0" y="0"/>
                        <a:pt x="0" y="0"/>
                        <a:pt x="0" y="0"/>
                      </a:cubicBezTo>
                      <a:cubicBezTo>
                        <a:pt x="7" y="1"/>
                        <a:pt x="13" y="4"/>
                        <a:pt x="19" y="7"/>
                      </a:cubicBezTo>
                      <a:cubicBezTo>
                        <a:pt x="27" y="16"/>
                        <a:pt x="27" y="16"/>
                        <a:pt x="27" y="16"/>
                      </a:cubicBezTo>
                      <a:cubicBezTo>
                        <a:pt x="21" y="13"/>
                        <a:pt x="15"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1152"/>
                <p:cNvSpPr/>
                <p:nvPr/>
              </p:nvSpPr>
              <p:spPr bwMode="auto">
                <a:xfrm>
                  <a:off x="5908675" y="5859463"/>
                  <a:ext cx="25400" cy="22225"/>
                </a:xfrm>
                <a:custGeom>
                  <a:avLst/>
                  <a:gdLst>
                    <a:gd name="T0" fmla="*/ 8 w 21"/>
                    <a:gd name="T1" fmla="*/ 9 h 18"/>
                    <a:gd name="T2" fmla="*/ 0 w 21"/>
                    <a:gd name="T3" fmla="*/ 0 h 18"/>
                    <a:gd name="T4" fmla="*/ 12 w 21"/>
                    <a:gd name="T5" fmla="*/ 8 h 18"/>
                    <a:gd name="T6" fmla="*/ 21 w 21"/>
                    <a:gd name="T7" fmla="*/ 18 h 18"/>
                    <a:gd name="T8" fmla="*/ 8 w 21"/>
                    <a:gd name="T9" fmla="*/ 9 h 18"/>
                  </a:gdLst>
                  <a:ahLst/>
                  <a:cxnLst>
                    <a:cxn ang="0">
                      <a:pos x="T0" y="T1"/>
                    </a:cxn>
                    <a:cxn ang="0">
                      <a:pos x="T2" y="T3"/>
                    </a:cxn>
                    <a:cxn ang="0">
                      <a:pos x="T4" y="T5"/>
                    </a:cxn>
                    <a:cxn ang="0">
                      <a:pos x="T6" y="T7"/>
                    </a:cxn>
                    <a:cxn ang="0">
                      <a:pos x="T8" y="T9"/>
                    </a:cxn>
                  </a:cxnLst>
                  <a:rect l="0" t="0" r="r" b="b"/>
                  <a:pathLst>
                    <a:path w="21" h="18">
                      <a:moveTo>
                        <a:pt x="8" y="9"/>
                      </a:moveTo>
                      <a:cubicBezTo>
                        <a:pt x="0" y="0"/>
                        <a:pt x="0" y="0"/>
                        <a:pt x="0" y="0"/>
                      </a:cubicBezTo>
                      <a:cubicBezTo>
                        <a:pt x="4" y="2"/>
                        <a:pt x="8" y="5"/>
                        <a:pt x="12" y="8"/>
                      </a:cubicBezTo>
                      <a:cubicBezTo>
                        <a:pt x="21" y="18"/>
                        <a:pt x="21" y="18"/>
                        <a:pt x="21" y="18"/>
                      </a:cubicBezTo>
                      <a:cubicBezTo>
                        <a:pt x="17" y="15"/>
                        <a:pt x="13" y="12"/>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1153"/>
                <p:cNvSpPr/>
                <p:nvPr/>
              </p:nvSpPr>
              <p:spPr bwMode="auto">
                <a:xfrm>
                  <a:off x="5922963" y="5870575"/>
                  <a:ext cx="19050" cy="20638"/>
                </a:xfrm>
                <a:custGeom>
                  <a:avLst/>
                  <a:gdLst>
                    <a:gd name="T0" fmla="*/ 9 w 15"/>
                    <a:gd name="T1" fmla="*/ 10 h 17"/>
                    <a:gd name="T2" fmla="*/ 0 w 15"/>
                    <a:gd name="T3" fmla="*/ 0 h 17"/>
                    <a:gd name="T4" fmla="*/ 7 w 15"/>
                    <a:gd name="T5" fmla="*/ 7 h 17"/>
                    <a:gd name="T6" fmla="*/ 15 w 15"/>
                    <a:gd name="T7" fmla="*/ 17 h 17"/>
                    <a:gd name="T8" fmla="*/ 9 w 15"/>
                    <a:gd name="T9" fmla="*/ 10 h 17"/>
                  </a:gdLst>
                  <a:ahLst/>
                  <a:cxnLst>
                    <a:cxn ang="0">
                      <a:pos x="T0" y="T1"/>
                    </a:cxn>
                    <a:cxn ang="0">
                      <a:pos x="T2" y="T3"/>
                    </a:cxn>
                    <a:cxn ang="0">
                      <a:pos x="T4" y="T5"/>
                    </a:cxn>
                    <a:cxn ang="0">
                      <a:pos x="T6" y="T7"/>
                    </a:cxn>
                    <a:cxn ang="0">
                      <a:pos x="T8" y="T9"/>
                    </a:cxn>
                  </a:cxnLst>
                  <a:rect l="0" t="0" r="r" b="b"/>
                  <a:pathLst>
                    <a:path w="15" h="17">
                      <a:moveTo>
                        <a:pt x="9" y="10"/>
                      </a:moveTo>
                      <a:cubicBezTo>
                        <a:pt x="0" y="0"/>
                        <a:pt x="0" y="0"/>
                        <a:pt x="0" y="0"/>
                      </a:cubicBezTo>
                      <a:cubicBezTo>
                        <a:pt x="3" y="2"/>
                        <a:pt x="5" y="5"/>
                        <a:pt x="7" y="7"/>
                      </a:cubicBezTo>
                      <a:cubicBezTo>
                        <a:pt x="15" y="17"/>
                        <a:pt x="15" y="17"/>
                        <a:pt x="15" y="17"/>
                      </a:cubicBezTo>
                      <a:cubicBezTo>
                        <a:pt x="13" y="14"/>
                        <a:pt x="11"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Freeform 1154"/>
                <p:cNvSpPr/>
                <p:nvPr/>
              </p:nvSpPr>
              <p:spPr bwMode="auto">
                <a:xfrm>
                  <a:off x="5408613" y="6205538"/>
                  <a:ext cx="12700" cy="12700"/>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1" y="1"/>
                      </a:cubicBezTo>
                      <a:cubicBezTo>
                        <a:pt x="9" y="11"/>
                        <a:pt x="9" y="11"/>
                        <a:pt x="9" y="11"/>
                      </a:cubicBezTo>
                      <a:cubicBezTo>
                        <a:pt x="9"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1155"/>
                <p:cNvSpPr/>
                <p:nvPr/>
              </p:nvSpPr>
              <p:spPr bwMode="auto">
                <a:xfrm>
                  <a:off x="5410200" y="6205538"/>
                  <a:ext cx="12700" cy="14288"/>
                </a:xfrm>
                <a:custGeom>
                  <a:avLst/>
                  <a:gdLst>
                    <a:gd name="T0" fmla="*/ 8 w 10"/>
                    <a:gd name="T1" fmla="*/ 10 h 11"/>
                    <a:gd name="T2" fmla="*/ 0 w 10"/>
                    <a:gd name="T3" fmla="*/ 0 h 11"/>
                    <a:gd name="T4" fmla="*/ 1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1"/>
                        <a:pt x="1" y="1"/>
                        <a:pt x="1" y="1"/>
                      </a:cubicBezTo>
                      <a:cubicBezTo>
                        <a:pt x="10" y="11"/>
                        <a:pt x="10" y="11"/>
                        <a:pt x="10" y="11"/>
                      </a:cubicBezTo>
                      <a:cubicBezTo>
                        <a:pt x="9" y="11"/>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1156"/>
                <p:cNvSpPr/>
                <p:nvPr/>
              </p:nvSpPr>
              <p:spPr bwMode="auto">
                <a:xfrm>
                  <a:off x="5411788" y="6207125"/>
                  <a:ext cx="14288" cy="14288"/>
                </a:xfrm>
                <a:custGeom>
                  <a:avLst/>
                  <a:gdLst>
                    <a:gd name="T0" fmla="*/ 9 w 11"/>
                    <a:gd name="T1" fmla="*/ 10 h 11"/>
                    <a:gd name="T2" fmla="*/ 0 w 11"/>
                    <a:gd name="T3" fmla="*/ 0 h 11"/>
                    <a:gd name="T4" fmla="*/ 3 w 11"/>
                    <a:gd name="T5" fmla="*/ 1 h 11"/>
                    <a:gd name="T6" fmla="*/ 11 w 11"/>
                    <a:gd name="T7" fmla="*/ 11 h 11"/>
                    <a:gd name="T8" fmla="*/ 9 w 11"/>
                    <a:gd name="T9" fmla="*/ 10 h 11"/>
                  </a:gdLst>
                  <a:ahLst/>
                  <a:cxnLst>
                    <a:cxn ang="0">
                      <a:pos x="T0" y="T1"/>
                    </a:cxn>
                    <a:cxn ang="0">
                      <a:pos x="T2" y="T3"/>
                    </a:cxn>
                    <a:cxn ang="0">
                      <a:pos x="T4" y="T5"/>
                    </a:cxn>
                    <a:cxn ang="0">
                      <a:pos x="T6" y="T7"/>
                    </a:cxn>
                    <a:cxn ang="0">
                      <a:pos x="T8" y="T9"/>
                    </a:cxn>
                  </a:cxnLst>
                  <a:rect l="0" t="0" r="r" b="b"/>
                  <a:pathLst>
                    <a:path w="11" h="11">
                      <a:moveTo>
                        <a:pt x="9" y="10"/>
                      </a:moveTo>
                      <a:cubicBezTo>
                        <a:pt x="0" y="0"/>
                        <a:pt x="0" y="0"/>
                        <a:pt x="0" y="0"/>
                      </a:cubicBezTo>
                      <a:cubicBezTo>
                        <a:pt x="1" y="1"/>
                        <a:pt x="2" y="1"/>
                        <a:pt x="3" y="1"/>
                      </a:cubicBezTo>
                      <a:cubicBezTo>
                        <a:pt x="11" y="11"/>
                        <a:pt x="11" y="11"/>
                        <a:pt x="11" y="11"/>
                      </a:cubicBezTo>
                      <a:cubicBezTo>
                        <a:pt x="10" y="11"/>
                        <a:pt x="9"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1157"/>
                <p:cNvSpPr/>
                <p:nvPr/>
              </p:nvSpPr>
              <p:spPr bwMode="auto">
                <a:xfrm>
                  <a:off x="5414963" y="6208713"/>
                  <a:ext cx="12700" cy="12700"/>
                </a:xfrm>
                <a:custGeom>
                  <a:avLst/>
                  <a:gdLst>
                    <a:gd name="T0" fmla="*/ 8 w 10"/>
                    <a:gd name="T1" fmla="*/ 10 h 10"/>
                    <a:gd name="T2" fmla="*/ 0 w 10"/>
                    <a:gd name="T3" fmla="*/ 0 h 10"/>
                    <a:gd name="T4" fmla="*/ 1 w 10"/>
                    <a:gd name="T5" fmla="*/ 0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0" y="0"/>
                        <a:pt x="1" y="0"/>
                        <a:pt x="1" y="0"/>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Freeform 1158"/>
                <p:cNvSpPr/>
                <p:nvPr/>
              </p:nvSpPr>
              <p:spPr bwMode="auto">
                <a:xfrm>
                  <a:off x="5416550" y="6208713"/>
                  <a:ext cx="12700" cy="12700"/>
                </a:xfrm>
                <a:custGeom>
                  <a:avLst/>
                  <a:gdLst>
                    <a:gd name="T0" fmla="*/ 9 w 10"/>
                    <a:gd name="T1" fmla="*/ 10 h 10"/>
                    <a:gd name="T2" fmla="*/ 0 w 10"/>
                    <a:gd name="T3" fmla="*/ 0 h 10"/>
                    <a:gd name="T4" fmla="*/ 0 w 10"/>
                    <a:gd name="T5" fmla="*/ 0 h 10"/>
                    <a:gd name="T6" fmla="*/ 2 w 10"/>
                    <a:gd name="T7" fmla="*/ 0 h 10"/>
                    <a:gd name="T8" fmla="*/ 10 w 10"/>
                    <a:gd name="T9" fmla="*/ 10 h 10"/>
                    <a:gd name="T10" fmla="*/ 9 w 10"/>
                    <a:gd name="T11" fmla="*/ 10 h 10"/>
                    <a:gd name="T12" fmla="*/ 9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9" y="10"/>
                      </a:moveTo>
                      <a:cubicBezTo>
                        <a:pt x="0" y="0"/>
                        <a:pt x="0" y="0"/>
                        <a:pt x="0" y="0"/>
                      </a:cubicBezTo>
                      <a:cubicBezTo>
                        <a:pt x="0" y="0"/>
                        <a:pt x="0" y="0"/>
                        <a:pt x="0" y="0"/>
                      </a:cubicBezTo>
                      <a:cubicBezTo>
                        <a:pt x="1" y="0"/>
                        <a:pt x="1" y="0"/>
                        <a:pt x="2" y="0"/>
                      </a:cubicBezTo>
                      <a:cubicBezTo>
                        <a:pt x="10" y="10"/>
                        <a:pt x="10" y="10"/>
                        <a:pt x="10" y="10"/>
                      </a:cubicBezTo>
                      <a:cubicBezTo>
                        <a:pt x="9" y="10"/>
                        <a:pt x="9" y="10"/>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1159"/>
                <p:cNvSpPr/>
                <p:nvPr/>
              </p:nvSpPr>
              <p:spPr bwMode="auto">
                <a:xfrm>
                  <a:off x="5419725" y="6208713"/>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1" y="0"/>
                      </a:cubicBezTo>
                      <a:cubicBezTo>
                        <a:pt x="9" y="10"/>
                        <a:pt x="9" y="10"/>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1160"/>
                <p:cNvSpPr/>
                <p:nvPr/>
              </p:nvSpPr>
              <p:spPr bwMode="auto">
                <a:xfrm>
                  <a:off x="5421313" y="6208713"/>
                  <a:ext cx="11113" cy="12700"/>
                </a:xfrm>
                <a:custGeom>
                  <a:avLst/>
                  <a:gdLst>
                    <a:gd name="T0" fmla="*/ 8 w 9"/>
                    <a:gd name="T1" fmla="*/ 10 h 10"/>
                    <a:gd name="T2" fmla="*/ 0 w 9"/>
                    <a:gd name="T3" fmla="*/ 0 h 10"/>
                    <a:gd name="T4" fmla="*/ 1 w 9"/>
                    <a:gd name="T5" fmla="*/ 0 h 10"/>
                    <a:gd name="T6" fmla="*/ 9 w 9"/>
                    <a:gd name="T7" fmla="*/ 9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9"/>
                        <a:pt x="9" y="9"/>
                        <a:pt x="9" y="9"/>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1" name="Freeform 1161"/>
                <p:cNvSpPr/>
                <p:nvPr/>
              </p:nvSpPr>
              <p:spPr bwMode="auto">
                <a:xfrm>
                  <a:off x="5421313" y="6207125"/>
                  <a:ext cx="12700" cy="12700"/>
                </a:xfrm>
                <a:custGeom>
                  <a:avLst/>
                  <a:gdLst>
                    <a:gd name="T0" fmla="*/ 8 w 10"/>
                    <a:gd name="T1" fmla="*/ 10 h 10"/>
                    <a:gd name="T2" fmla="*/ 0 w 10"/>
                    <a:gd name="T3" fmla="*/ 1 h 10"/>
                    <a:gd name="T4" fmla="*/ 1 w 10"/>
                    <a:gd name="T5" fmla="*/ 0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1"/>
                        <a:pt x="0" y="1"/>
                        <a:pt x="0" y="1"/>
                      </a:cubicBezTo>
                      <a:cubicBezTo>
                        <a:pt x="0" y="1"/>
                        <a:pt x="1" y="0"/>
                        <a:pt x="1" y="0"/>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Freeform 1162"/>
                <p:cNvSpPr/>
                <p:nvPr/>
              </p:nvSpPr>
              <p:spPr bwMode="auto">
                <a:xfrm>
                  <a:off x="5422900" y="6199188"/>
                  <a:ext cx="15875" cy="20638"/>
                </a:xfrm>
                <a:custGeom>
                  <a:avLst/>
                  <a:gdLst>
                    <a:gd name="T0" fmla="*/ 9 w 13"/>
                    <a:gd name="T1" fmla="*/ 17 h 17"/>
                    <a:gd name="T2" fmla="*/ 0 w 13"/>
                    <a:gd name="T3" fmla="*/ 7 h 17"/>
                    <a:gd name="T4" fmla="*/ 4 w 13"/>
                    <a:gd name="T5" fmla="*/ 0 h 17"/>
                    <a:gd name="T6" fmla="*/ 13 w 13"/>
                    <a:gd name="T7" fmla="*/ 9 h 17"/>
                    <a:gd name="T8" fmla="*/ 9 w 13"/>
                    <a:gd name="T9" fmla="*/ 17 h 17"/>
                  </a:gdLst>
                  <a:ahLst/>
                  <a:cxnLst>
                    <a:cxn ang="0">
                      <a:pos x="T0" y="T1"/>
                    </a:cxn>
                    <a:cxn ang="0">
                      <a:pos x="T2" y="T3"/>
                    </a:cxn>
                    <a:cxn ang="0">
                      <a:pos x="T4" y="T5"/>
                    </a:cxn>
                    <a:cxn ang="0">
                      <a:pos x="T6" y="T7"/>
                    </a:cxn>
                    <a:cxn ang="0">
                      <a:pos x="T8" y="T9"/>
                    </a:cxn>
                  </a:cxnLst>
                  <a:rect l="0" t="0" r="r" b="b"/>
                  <a:pathLst>
                    <a:path w="13" h="17">
                      <a:moveTo>
                        <a:pt x="9" y="17"/>
                      </a:moveTo>
                      <a:cubicBezTo>
                        <a:pt x="0" y="7"/>
                        <a:pt x="0" y="7"/>
                        <a:pt x="0" y="7"/>
                      </a:cubicBezTo>
                      <a:cubicBezTo>
                        <a:pt x="3" y="5"/>
                        <a:pt x="4" y="3"/>
                        <a:pt x="4" y="0"/>
                      </a:cubicBezTo>
                      <a:cubicBezTo>
                        <a:pt x="13" y="9"/>
                        <a:pt x="13" y="9"/>
                        <a:pt x="13" y="9"/>
                      </a:cubicBezTo>
                      <a:cubicBezTo>
                        <a:pt x="13" y="13"/>
                        <a:pt x="11" y="15"/>
                        <a:pt x="9"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3" name="Freeform 1163"/>
                <p:cNvSpPr/>
                <p:nvPr/>
              </p:nvSpPr>
              <p:spPr bwMode="auto">
                <a:xfrm>
                  <a:off x="5694363" y="5957888"/>
                  <a:ext cx="14288" cy="12700"/>
                </a:xfrm>
                <a:custGeom>
                  <a:avLst/>
                  <a:gdLst>
                    <a:gd name="T0" fmla="*/ 9 w 11"/>
                    <a:gd name="T1" fmla="*/ 10 h 10"/>
                    <a:gd name="T2" fmla="*/ 0 w 11"/>
                    <a:gd name="T3" fmla="*/ 0 h 10"/>
                    <a:gd name="T4" fmla="*/ 3 w 11"/>
                    <a:gd name="T5" fmla="*/ 0 h 10"/>
                    <a:gd name="T6" fmla="*/ 11 w 11"/>
                    <a:gd name="T7" fmla="*/ 10 h 10"/>
                    <a:gd name="T8" fmla="*/ 9 w 11"/>
                    <a:gd name="T9" fmla="*/ 10 h 10"/>
                  </a:gdLst>
                  <a:ahLst/>
                  <a:cxnLst>
                    <a:cxn ang="0">
                      <a:pos x="T0" y="T1"/>
                    </a:cxn>
                    <a:cxn ang="0">
                      <a:pos x="T2" y="T3"/>
                    </a:cxn>
                    <a:cxn ang="0">
                      <a:pos x="T4" y="T5"/>
                    </a:cxn>
                    <a:cxn ang="0">
                      <a:pos x="T6" y="T7"/>
                    </a:cxn>
                    <a:cxn ang="0">
                      <a:pos x="T8" y="T9"/>
                    </a:cxn>
                  </a:cxnLst>
                  <a:rect l="0" t="0" r="r" b="b"/>
                  <a:pathLst>
                    <a:path w="11" h="10">
                      <a:moveTo>
                        <a:pt x="9" y="10"/>
                      </a:moveTo>
                      <a:cubicBezTo>
                        <a:pt x="0" y="0"/>
                        <a:pt x="0" y="0"/>
                        <a:pt x="0" y="0"/>
                      </a:cubicBezTo>
                      <a:cubicBezTo>
                        <a:pt x="1" y="0"/>
                        <a:pt x="2" y="0"/>
                        <a:pt x="3" y="0"/>
                      </a:cubicBezTo>
                      <a:cubicBezTo>
                        <a:pt x="11" y="10"/>
                        <a:pt x="11" y="10"/>
                        <a:pt x="11" y="10"/>
                      </a:cubicBezTo>
                      <a:cubicBezTo>
                        <a:pt x="10" y="10"/>
                        <a:pt x="10"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Freeform 1164"/>
                <p:cNvSpPr/>
                <p:nvPr/>
              </p:nvSpPr>
              <p:spPr bwMode="auto">
                <a:xfrm>
                  <a:off x="5697538" y="5957888"/>
                  <a:ext cx="30163" cy="14288"/>
                </a:xfrm>
                <a:custGeom>
                  <a:avLst/>
                  <a:gdLst>
                    <a:gd name="T0" fmla="*/ 8 w 24"/>
                    <a:gd name="T1" fmla="*/ 10 h 12"/>
                    <a:gd name="T2" fmla="*/ 0 w 24"/>
                    <a:gd name="T3" fmla="*/ 0 h 12"/>
                    <a:gd name="T4" fmla="*/ 15 w 24"/>
                    <a:gd name="T5" fmla="*/ 2 h 12"/>
                    <a:gd name="T6" fmla="*/ 24 w 24"/>
                    <a:gd name="T7" fmla="*/ 12 h 12"/>
                    <a:gd name="T8" fmla="*/ 8 w 24"/>
                    <a:gd name="T9" fmla="*/ 10 h 12"/>
                  </a:gdLst>
                  <a:ahLst/>
                  <a:cxnLst>
                    <a:cxn ang="0">
                      <a:pos x="T0" y="T1"/>
                    </a:cxn>
                    <a:cxn ang="0">
                      <a:pos x="T2" y="T3"/>
                    </a:cxn>
                    <a:cxn ang="0">
                      <a:pos x="T4" y="T5"/>
                    </a:cxn>
                    <a:cxn ang="0">
                      <a:pos x="T6" y="T7"/>
                    </a:cxn>
                    <a:cxn ang="0">
                      <a:pos x="T8" y="T9"/>
                    </a:cxn>
                  </a:cxnLst>
                  <a:rect l="0" t="0" r="r" b="b"/>
                  <a:pathLst>
                    <a:path w="24" h="12">
                      <a:moveTo>
                        <a:pt x="8" y="10"/>
                      </a:moveTo>
                      <a:cubicBezTo>
                        <a:pt x="0" y="0"/>
                        <a:pt x="0" y="0"/>
                        <a:pt x="0" y="0"/>
                      </a:cubicBezTo>
                      <a:cubicBezTo>
                        <a:pt x="5" y="0"/>
                        <a:pt x="10" y="1"/>
                        <a:pt x="15" y="2"/>
                      </a:cubicBezTo>
                      <a:cubicBezTo>
                        <a:pt x="24" y="12"/>
                        <a:pt x="24" y="12"/>
                        <a:pt x="24" y="12"/>
                      </a:cubicBezTo>
                      <a:cubicBezTo>
                        <a:pt x="19" y="11"/>
                        <a:pt x="14"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1165"/>
                <p:cNvSpPr/>
                <p:nvPr/>
              </p:nvSpPr>
              <p:spPr bwMode="auto">
                <a:xfrm>
                  <a:off x="5716588" y="5959475"/>
                  <a:ext cx="41275" cy="23813"/>
                </a:xfrm>
                <a:custGeom>
                  <a:avLst/>
                  <a:gdLst>
                    <a:gd name="T0" fmla="*/ 9 w 33"/>
                    <a:gd name="T1" fmla="*/ 10 h 19"/>
                    <a:gd name="T2" fmla="*/ 0 w 33"/>
                    <a:gd name="T3" fmla="*/ 0 h 19"/>
                    <a:gd name="T4" fmla="*/ 25 w 33"/>
                    <a:gd name="T5" fmla="*/ 9 h 19"/>
                    <a:gd name="T6" fmla="*/ 33 w 33"/>
                    <a:gd name="T7" fmla="*/ 19 h 19"/>
                    <a:gd name="T8" fmla="*/ 9 w 33"/>
                    <a:gd name="T9" fmla="*/ 10 h 19"/>
                  </a:gdLst>
                  <a:ahLst/>
                  <a:cxnLst>
                    <a:cxn ang="0">
                      <a:pos x="T0" y="T1"/>
                    </a:cxn>
                    <a:cxn ang="0">
                      <a:pos x="T2" y="T3"/>
                    </a:cxn>
                    <a:cxn ang="0">
                      <a:pos x="T4" y="T5"/>
                    </a:cxn>
                    <a:cxn ang="0">
                      <a:pos x="T6" y="T7"/>
                    </a:cxn>
                    <a:cxn ang="0">
                      <a:pos x="T8" y="T9"/>
                    </a:cxn>
                  </a:cxnLst>
                  <a:rect l="0" t="0" r="r" b="b"/>
                  <a:pathLst>
                    <a:path w="33" h="19">
                      <a:moveTo>
                        <a:pt x="9" y="10"/>
                      </a:moveTo>
                      <a:cubicBezTo>
                        <a:pt x="0" y="0"/>
                        <a:pt x="0" y="0"/>
                        <a:pt x="0" y="0"/>
                      </a:cubicBezTo>
                      <a:cubicBezTo>
                        <a:pt x="9" y="2"/>
                        <a:pt x="17" y="5"/>
                        <a:pt x="25" y="9"/>
                      </a:cubicBezTo>
                      <a:cubicBezTo>
                        <a:pt x="33" y="19"/>
                        <a:pt x="33" y="19"/>
                        <a:pt x="33" y="19"/>
                      </a:cubicBezTo>
                      <a:cubicBezTo>
                        <a:pt x="26" y="15"/>
                        <a:pt x="17"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1166"/>
                <p:cNvSpPr/>
                <p:nvPr/>
              </p:nvSpPr>
              <p:spPr bwMode="auto">
                <a:xfrm>
                  <a:off x="5748338" y="5970588"/>
                  <a:ext cx="30163" cy="26988"/>
                </a:xfrm>
                <a:custGeom>
                  <a:avLst/>
                  <a:gdLst>
                    <a:gd name="T0" fmla="*/ 8 w 25"/>
                    <a:gd name="T1" fmla="*/ 10 h 21"/>
                    <a:gd name="T2" fmla="*/ 0 w 25"/>
                    <a:gd name="T3" fmla="*/ 0 h 21"/>
                    <a:gd name="T4" fmla="*/ 16 w 25"/>
                    <a:gd name="T5" fmla="*/ 11 h 21"/>
                    <a:gd name="T6" fmla="*/ 25 w 25"/>
                    <a:gd name="T7" fmla="*/ 21 h 21"/>
                    <a:gd name="T8" fmla="*/ 8 w 25"/>
                    <a:gd name="T9" fmla="*/ 10 h 21"/>
                  </a:gdLst>
                  <a:ahLst/>
                  <a:cxnLst>
                    <a:cxn ang="0">
                      <a:pos x="T0" y="T1"/>
                    </a:cxn>
                    <a:cxn ang="0">
                      <a:pos x="T2" y="T3"/>
                    </a:cxn>
                    <a:cxn ang="0">
                      <a:pos x="T4" y="T5"/>
                    </a:cxn>
                    <a:cxn ang="0">
                      <a:pos x="T6" y="T7"/>
                    </a:cxn>
                    <a:cxn ang="0">
                      <a:pos x="T8" y="T9"/>
                    </a:cxn>
                  </a:cxnLst>
                  <a:rect l="0" t="0" r="r" b="b"/>
                  <a:pathLst>
                    <a:path w="25" h="21">
                      <a:moveTo>
                        <a:pt x="8" y="10"/>
                      </a:moveTo>
                      <a:cubicBezTo>
                        <a:pt x="0" y="0"/>
                        <a:pt x="0" y="0"/>
                        <a:pt x="0" y="0"/>
                      </a:cubicBezTo>
                      <a:cubicBezTo>
                        <a:pt x="6" y="3"/>
                        <a:pt x="11" y="7"/>
                        <a:pt x="16" y="11"/>
                      </a:cubicBezTo>
                      <a:cubicBezTo>
                        <a:pt x="25" y="21"/>
                        <a:pt x="25" y="21"/>
                        <a:pt x="25" y="21"/>
                      </a:cubicBezTo>
                      <a:cubicBezTo>
                        <a:pt x="20" y="17"/>
                        <a:pt x="14" y="13"/>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7" name="Freeform 1167"/>
                <p:cNvSpPr/>
                <p:nvPr/>
              </p:nvSpPr>
              <p:spPr bwMode="auto">
                <a:xfrm>
                  <a:off x="5767388" y="5984875"/>
                  <a:ext cx="23813" cy="23813"/>
                </a:xfrm>
                <a:custGeom>
                  <a:avLst/>
                  <a:gdLst>
                    <a:gd name="T0" fmla="*/ 9 w 18"/>
                    <a:gd name="T1" fmla="*/ 10 h 19"/>
                    <a:gd name="T2" fmla="*/ 0 w 18"/>
                    <a:gd name="T3" fmla="*/ 0 h 19"/>
                    <a:gd name="T4" fmla="*/ 10 w 18"/>
                    <a:gd name="T5" fmla="*/ 10 h 19"/>
                    <a:gd name="T6" fmla="*/ 18 w 18"/>
                    <a:gd name="T7" fmla="*/ 19 h 19"/>
                    <a:gd name="T8" fmla="*/ 9 w 18"/>
                    <a:gd name="T9" fmla="*/ 10 h 19"/>
                  </a:gdLst>
                  <a:ahLst/>
                  <a:cxnLst>
                    <a:cxn ang="0">
                      <a:pos x="T0" y="T1"/>
                    </a:cxn>
                    <a:cxn ang="0">
                      <a:pos x="T2" y="T3"/>
                    </a:cxn>
                    <a:cxn ang="0">
                      <a:pos x="T4" y="T5"/>
                    </a:cxn>
                    <a:cxn ang="0">
                      <a:pos x="T6" y="T7"/>
                    </a:cxn>
                    <a:cxn ang="0">
                      <a:pos x="T8" y="T9"/>
                    </a:cxn>
                  </a:cxnLst>
                  <a:rect l="0" t="0" r="r" b="b"/>
                  <a:pathLst>
                    <a:path w="18" h="19">
                      <a:moveTo>
                        <a:pt x="9" y="10"/>
                      </a:moveTo>
                      <a:cubicBezTo>
                        <a:pt x="0" y="0"/>
                        <a:pt x="0" y="0"/>
                        <a:pt x="0" y="0"/>
                      </a:cubicBezTo>
                      <a:cubicBezTo>
                        <a:pt x="4" y="3"/>
                        <a:pt x="7" y="6"/>
                        <a:pt x="10" y="10"/>
                      </a:cubicBezTo>
                      <a:cubicBezTo>
                        <a:pt x="18" y="19"/>
                        <a:pt x="18" y="19"/>
                        <a:pt x="18" y="19"/>
                      </a:cubicBezTo>
                      <a:cubicBezTo>
                        <a:pt x="15" y="16"/>
                        <a:pt x="12" y="13"/>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1168"/>
                <p:cNvSpPr/>
                <p:nvPr/>
              </p:nvSpPr>
              <p:spPr bwMode="auto">
                <a:xfrm>
                  <a:off x="5784850" y="5849938"/>
                  <a:ext cx="93663" cy="11113"/>
                </a:xfrm>
                <a:custGeom>
                  <a:avLst/>
                  <a:gdLst>
                    <a:gd name="T0" fmla="*/ 6 w 59"/>
                    <a:gd name="T1" fmla="*/ 7 h 7"/>
                    <a:gd name="T2" fmla="*/ 0 w 59"/>
                    <a:gd name="T3" fmla="*/ 0 h 7"/>
                    <a:gd name="T4" fmla="*/ 52 w 59"/>
                    <a:gd name="T5" fmla="*/ 0 h 7"/>
                    <a:gd name="T6" fmla="*/ 59 w 59"/>
                    <a:gd name="T7" fmla="*/ 7 h 7"/>
                    <a:gd name="T8" fmla="*/ 6 w 59"/>
                    <a:gd name="T9" fmla="*/ 7 h 7"/>
                  </a:gdLst>
                  <a:ahLst/>
                  <a:cxnLst>
                    <a:cxn ang="0">
                      <a:pos x="T0" y="T1"/>
                    </a:cxn>
                    <a:cxn ang="0">
                      <a:pos x="T2" y="T3"/>
                    </a:cxn>
                    <a:cxn ang="0">
                      <a:pos x="T4" y="T5"/>
                    </a:cxn>
                    <a:cxn ang="0">
                      <a:pos x="T6" y="T7"/>
                    </a:cxn>
                    <a:cxn ang="0">
                      <a:pos x="T8" y="T9"/>
                    </a:cxn>
                  </a:cxnLst>
                  <a:rect l="0" t="0" r="r" b="b"/>
                  <a:pathLst>
                    <a:path w="59" h="7">
                      <a:moveTo>
                        <a:pt x="6" y="7"/>
                      </a:moveTo>
                      <a:lnTo>
                        <a:pt x="0" y="0"/>
                      </a:lnTo>
                      <a:lnTo>
                        <a:pt x="52" y="0"/>
                      </a:lnTo>
                      <a:lnTo>
                        <a:pt x="59" y="7"/>
                      </a:lnTo>
                      <a:lnTo>
                        <a:pt x="6"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9" name="Freeform 1169"/>
                <p:cNvSpPr/>
                <p:nvPr/>
              </p:nvSpPr>
              <p:spPr bwMode="auto">
                <a:xfrm>
                  <a:off x="5349875" y="6207125"/>
                  <a:ext cx="30163" cy="68263"/>
                </a:xfrm>
                <a:custGeom>
                  <a:avLst/>
                  <a:gdLst>
                    <a:gd name="T0" fmla="*/ 25 w 25"/>
                    <a:gd name="T1" fmla="*/ 54 h 54"/>
                    <a:gd name="T2" fmla="*/ 17 w 25"/>
                    <a:gd name="T3" fmla="*/ 44 h 54"/>
                    <a:gd name="T4" fmla="*/ 1 w 25"/>
                    <a:gd name="T5" fmla="*/ 0 h 54"/>
                    <a:gd name="T6" fmla="*/ 9 w 25"/>
                    <a:gd name="T7" fmla="*/ 10 h 54"/>
                    <a:gd name="T8" fmla="*/ 25 w 25"/>
                    <a:gd name="T9" fmla="*/ 54 h 54"/>
                  </a:gdLst>
                  <a:ahLst/>
                  <a:cxnLst>
                    <a:cxn ang="0">
                      <a:pos x="T0" y="T1"/>
                    </a:cxn>
                    <a:cxn ang="0">
                      <a:pos x="T2" y="T3"/>
                    </a:cxn>
                    <a:cxn ang="0">
                      <a:pos x="T4" y="T5"/>
                    </a:cxn>
                    <a:cxn ang="0">
                      <a:pos x="T6" y="T7"/>
                    </a:cxn>
                    <a:cxn ang="0">
                      <a:pos x="T8" y="T9"/>
                    </a:cxn>
                  </a:cxnLst>
                  <a:rect l="0" t="0" r="r" b="b"/>
                  <a:pathLst>
                    <a:path w="25" h="54">
                      <a:moveTo>
                        <a:pt x="25" y="54"/>
                      </a:moveTo>
                      <a:cubicBezTo>
                        <a:pt x="17" y="44"/>
                        <a:pt x="17" y="44"/>
                        <a:pt x="17" y="44"/>
                      </a:cubicBezTo>
                      <a:cubicBezTo>
                        <a:pt x="6" y="32"/>
                        <a:pt x="0" y="17"/>
                        <a:pt x="1" y="0"/>
                      </a:cubicBezTo>
                      <a:cubicBezTo>
                        <a:pt x="9" y="10"/>
                        <a:pt x="9" y="10"/>
                        <a:pt x="9" y="10"/>
                      </a:cubicBezTo>
                      <a:cubicBezTo>
                        <a:pt x="9" y="27"/>
                        <a:pt x="15" y="42"/>
                        <a:pt x="25"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Freeform 1170"/>
                <p:cNvSpPr/>
                <p:nvPr/>
              </p:nvSpPr>
              <p:spPr bwMode="auto">
                <a:xfrm>
                  <a:off x="5580063" y="5975350"/>
                  <a:ext cx="61913" cy="180975"/>
                </a:xfrm>
                <a:custGeom>
                  <a:avLst/>
                  <a:gdLst>
                    <a:gd name="T0" fmla="*/ 30 w 50"/>
                    <a:gd name="T1" fmla="*/ 144 h 144"/>
                    <a:gd name="T2" fmla="*/ 22 w 50"/>
                    <a:gd name="T3" fmla="*/ 135 h 144"/>
                    <a:gd name="T4" fmla="*/ 1 w 50"/>
                    <a:gd name="T5" fmla="*/ 76 h 144"/>
                    <a:gd name="T6" fmla="*/ 42 w 50"/>
                    <a:gd name="T7" fmla="*/ 0 h 144"/>
                    <a:gd name="T8" fmla="*/ 50 w 50"/>
                    <a:gd name="T9" fmla="*/ 10 h 144"/>
                    <a:gd name="T10" fmla="*/ 9 w 50"/>
                    <a:gd name="T11" fmla="*/ 85 h 144"/>
                    <a:gd name="T12" fmla="*/ 30 w 50"/>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50" h="144">
                      <a:moveTo>
                        <a:pt x="30" y="144"/>
                      </a:moveTo>
                      <a:cubicBezTo>
                        <a:pt x="22" y="135"/>
                        <a:pt x="22" y="135"/>
                        <a:pt x="22" y="135"/>
                      </a:cubicBezTo>
                      <a:cubicBezTo>
                        <a:pt x="8" y="119"/>
                        <a:pt x="0" y="98"/>
                        <a:pt x="1" y="76"/>
                      </a:cubicBezTo>
                      <a:cubicBezTo>
                        <a:pt x="1" y="44"/>
                        <a:pt x="17" y="16"/>
                        <a:pt x="42" y="0"/>
                      </a:cubicBezTo>
                      <a:cubicBezTo>
                        <a:pt x="50" y="10"/>
                        <a:pt x="50" y="10"/>
                        <a:pt x="50" y="10"/>
                      </a:cubicBezTo>
                      <a:cubicBezTo>
                        <a:pt x="26" y="26"/>
                        <a:pt x="9" y="54"/>
                        <a:pt x="9" y="85"/>
                      </a:cubicBezTo>
                      <a:cubicBezTo>
                        <a:pt x="9" y="108"/>
                        <a:pt x="17" y="129"/>
                        <a:pt x="30" y="1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1171"/>
                <p:cNvSpPr/>
                <p:nvPr/>
              </p:nvSpPr>
              <p:spPr bwMode="auto">
                <a:xfrm>
                  <a:off x="5632450" y="5967413"/>
                  <a:ext cx="26988" cy="20638"/>
                </a:xfrm>
                <a:custGeom>
                  <a:avLst/>
                  <a:gdLst>
                    <a:gd name="T0" fmla="*/ 8 w 22"/>
                    <a:gd name="T1" fmla="*/ 17 h 17"/>
                    <a:gd name="T2" fmla="*/ 0 w 22"/>
                    <a:gd name="T3" fmla="*/ 7 h 17"/>
                    <a:gd name="T4" fmla="*/ 14 w 22"/>
                    <a:gd name="T5" fmla="*/ 0 h 17"/>
                    <a:gd name="T6" fmla="*/ 22 w 22"/>
                    <a:gd name="T7" fmla="*/ 9 h 17"/>
                    <a:gd name="T8" fmla="*/ 8 w 22"/>
                    <a:gd name="T9" fmla="*/ 17 h 17"/>
                  </a:gdLst>
                  <a:ahLst/>
                  <a:cxnLst>
                    <a:cxn ang="0">
                      <a:pos x="T0" y="T1"/>
                    </a:cxn>
                    <a:cxn ang="0">
                      <a:pos x="T2" y="T3"/>
                    </a:cxn>
                    <a:cxn ang="0">
                      <a:pos x="T4" y="T5"/>
                    </a:cxn>
                    <a:cxn ang="0">
                      <a:pos x="T6" y="T7"/>
                    </a:cxn>
                    <a:cxn ang="0">
                      <a:pos x="T8" y="T9"/>
                    </a:cxn>
                  </a:cxnLst>
                  <a:rect l="0" t="0" r="r" b="b"/>
                  <a:pathLst>
                    <a:path w="22" h="17">
                      <a:moveTo>
                        <a:pt x="8" y="17"/>
                      </a:moveTo>
                      <a:cubicBezTo>
                        <a:pt x="0" y="7"/>
                        <a:pt x="0" y="7"/>
                        <a:pt x="0" y="7"/>
                      </a:cubicBezTo>
                      <a:cubicBezTo>
                        <a:pt x="5" y="4"/>
                        <a:pt x="9" y="2"/>
                        <a:pt x="14" y="0"/>
                      </a:cubicBezTo>
                      <a:cubicBezTo>
                        <a:pt x="22" y="9"/>
                        <a:pt x="22" y="9"/>
                        <a:pt x="22" y="9"/>
                      </a:cubicBezTo>
                      <a:cubicBezTo>
                        <a:pt x="18" y="12"/>
                        <a:pt x="13" y="14"/>
                        <a:pt x="8"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1172"/>
                <p:cNvSpPr/>
                <p:nvPr/>
              </p:nvSpPr>
              <p:spPr bwMode="auto">
                <a:xfrm>
                  <a:off x="5649913" y="5961063"/>
                  <a:ext cx="25400" cy="17463"/>
                </a:xfrm>
                <a:custGeom>
                  <a:avLst/>
                  <a:gdLst>
                    <a:gd name="T0" fmla="*/ 8 w 21"/>
                    <a:gd name="T1" fmla="*/ 14 h 14"/>
                    <a:gd name="T2" fmla="*/ 0 w 21"/>
                    <a:gd name="T3" fmla="*/ 5 h 14"/>
                    <a:gd name="T4" fmla="*/ 13 w 21"/>
                    <a:gd name="T5" fmla="*/ 0 h 14"/>
                    <a:gd name="T6" fmla="*/ 21 w 21"/>
                    <a:gd name="T7" fmla="*/ 10 h 14"/>
                    <a:gd name="T8" fmla="*/ 8 w 21"/>
                    <a:gd name="T9" fmla="*/ 14 h 14"/>
                  </a:gdLst>
                  <a:ahLst/>
                  <a:cxnLst>
                    <a:cxn ang="0">
                      <a:pos x="T0" y="T1"/>
                    </a:cxn>
                    <a:cxn ang="0">
                      <a:pos x="T2" y="T3"/>
                    </a:cxn>
                    <a:cxn ang="0">
                      <a:pos x="T4" y="T5"/>
                    </a:cxn>
                    <a:cxn ang="0">
                      <a:pos x="T6" y="T7"/>
                    </a:cxn>
                    <a:cxn ang="0">
                      <a:pos x="T8" y="T9"/>
                    </a:cxn>
                  </a:cxnLst>
                  <a:rect l="0" t="0" r="r" b="b"/>
                  <a:pathLst>
                    <a:path w="21" h="14">
                      <a:moveTo>
                        <a:pt x="8" y="14"/>
                      </a:moveTo>
                      <a:cubicBezTo>
                        <a:pt x="0" y="5"/>
                        <a:pt x="0" y="5"/>
                        <a:pt x="0" y="5"/>
                      </a:cubicBezTo>
                      <a:cubicBezTo>
                        <a:pt x="4" y="3"/>
                        <a:pt x="8" y="1"/>
                        <a:pt x="13" y="0"/>
                      </a:cubicBezTo>
                      <a:cubicBezTo>
                        <a:pt x="21" y="10"/>
                        <a:pt x="21" y="10"/>
                        <a:pt x="21" y="10"/>
                      </a:cubicBezTo>
                      <a:cubicBezTo>
                        <a:pt x="17" y="11"/>
                        <a:pt x="13" y="13"/>
                        <a:pt x="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Freeform 1173"/>
                <p:cNvSpPr/>
                <p:nvPr/>
              </p:nvSpPr>
              <p:spPr bwMode="auto">
                <a:xfrm>
                  <a:off x="5665788" y="5957888"/>
                  <a:ext cx="25400" cy="15875"/>
                </a:xfrm>
                <a:custGeom>
                  <a:avLst/>
                  <a:gdLst>
                    <a:gd name="T0" fmla="*/ 8 w 21"/>
                    <a:gd name="T1" fmla="*/ 12 h 12"/>
                    <a:gd name="T2" fmla="*/ 0 w 21"/>
                    <a:gd name="T3" fmla="*/ 2 h 12"/>
                    <a:gd name="T4" fmla="*/ 12 w 21"/>
                    <a:gd name="T5" fmla="*/ 0 h 12"/>
                    <a:gd name="T6" fmla="*/ 21 w 21"/>
                    <a:gd name="T7" fmla="*/ 10 h 12"/>
                    <a:gd name="T8" fmla="*/ 8 w 21"/>
                    <a:gd name="T9" fmla="*/ 12 h 12"/>
                  </a:gdLst>
                  <a:ahLst/>
                  <a:cxnLst>
                    <a:cxn ang="0">
                      <a:pos x="T0" y="T1"/>
                    </a:cxn>
                    <a:cxn ang="0">
                      <a:pos x="T2" y="T3"/>
                    </a:cxn>
                    <a:cxn ang="0">
                      <a:pos x="T4" y="T5"/>
                    </a:cxn>
                    <a:cxn ang="0">
                      <a:pos x="T6" y="T7"/>
                    </a:cxn>
                    <a:cxn ang="0">
                      <a:pos x="T8" y="T9"/>
                    </a:cxn>
                  </a:cxnLst>
                  <a:rect l="0" t="0" r="r" b="b"/>
                  <a:pathLst>
                    <a:path w="21" h="12">
                      <a:moveTo>
                        <a:pt x="8" y="12"/>
                      </a:moveTo>
                      <a:cubicBezTo>
                        <a:pt x="0" y="2"/>
                        <a:pt x="0" y="2"/>
                        <a:pt x="0" y="2"/>
                      </a:cubicBezTo>
                      <a:cubicBezTo>
                        <a:pt x="4" y="1"/>
                        <a:pt x="8" y="0"/>
                        <a:pt x="12" y="0"/>
                      </a:cubicBezTo>
                      <a:cubicBezTo>
                        <a:pt x="21" y="10"/>
                        <a:pt x="21" y="10"/>
                        <a:pt x="21" y="10"/>
                      </a:cubicBezTo>
                      <a:cubicBezTo>
                        <a:pt x="16" y="10"/>
                        <a:pt x="12" y="11"/>
                        <a:pt x="8"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1174"/>
                <p:cNvSpPr/>
                <p:nvPr/>
              </p:nvSpPr>
              <p:spPr bwMode="auto">
                <a:xfrm>
                  <a:off x="5680075" y="5957888"/>
                  <a:ext cx="25400" cy="12700"/>
                </a:xfrm>
                <a:custGeom>
                  <a:avLst/>
                  <a:gdLst>
                    <a:gd name="T0" fmla="*/ 9 w 20"/>
                    <a:gd name="T1" fmla="*/ 11 h 11"/>
                    <a:gd name="T2" fmla="*/ 0 w 20"/>
                    <a:gd name="T3" fmla="*/ 1 h 11"/>
                    <a:gd name="T4" fmla="*/ 11 w 20"/>
                    <a:gd name="T5" fmla="*/ 0 h 11"/>
                    <a:gd name="T6" fmla="*/ 20 w 20"/>
                    <a:gd name="T7" fmla="*/ 10 h 11"/>
                    <a:gd name="T8" fmla="*/ 9 w 20"/>
                    <a:gd name="T9" fmla="*/ 11 h 11"/>
                  </a:gdLst>
                  <a:ahLst/>
                  <a:cxnLst>
                    <a:cxn ang="0">
                      <a:pos x="T0" y="T1"/>
                    </a:cxn>
                    <a:cxn ang="0">
                      <a:pos x="T2" y="T3"/>
                    </a:cxn>
                    <a:cxn ang="0">
                      <a:pos x="T4" y="T5"/>
                    </a:cxn>
                    <a:cxn ang="0">
                      <a:pos x="T6" y="T7"/>
                    </a:cxn>
                    <a:cxn ang="0">
                      <a:pos x="T8" y="T9"/>
                    </a:cxn>
                  </a:cxnLst>
                  <a:rect l="0" t="0" r="r" b="b"/>
                  <a:pathLst>
                    <a:path w="20" h="11">
                      <a:moveTo>
                        <a:pt x="9" y="11"/>
                      </a:moveTo>
                      <a:cubicBezTo>
                        <a:pt x="0" y="1"/>
                        <a:pt x="0" y="1"/>
                        <a:pt x="0" y="1"/>
                      </a:cubicBezTo>
                      <a:cubicBezTo>
                        <a:pt x="4" y="0"/>
                        <a:pt x="8" y="0"/>
                        <a:pt x="11" y="0"/>
                      </a:cubicBezTo>
                      <a:cubicBezTo>
                        <a:pt x="20" y="10"/>
                        <a:pt x="20" y="10"/>
                        <a:pt x="20" y="10"/>
                      </a:cubicBezTo>
                      <a:cubicBezTo>
                        <a:pt x="16" y="10"/>
                        <a:pt x="12" y="10"/>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Freeform 1175"/>
                <p:cNvSpPr/>
                <p:nvPr/>
              </p:nvSpPr>
              <p:spPr bwMode="auto">
                <a:xfrm>
                  <a:off x="5589588" y="5970588"/>
                  <a:ext cx="228600" cy="225425"/>
                </a:xfrm>
                <a:custGeom>
                  <a:avLst/>
                  <a:gdLst>
                    <a:gd name="T0" fmla="*/ 93 w 183"/>
                    <a:gd name="T1" fmla="*/ 0 h 181"/>
                    <a:gd name="T2" fmla="*/ 182 w 183"/>
                    <a:gd name="T3" fmla="*/ 90 h 181"/>
                    <a:gd name="T4" fmla="*/ 90 w 183"/>
                    <a:gd name="T5" fmla="*/ 181 h 181"/>
                    <a:gd name="T6" fmla="*/ 1 w 183"/>
                    <a:gd name="T7" fmla="*/ 90 h 181"/>
                    <a:gd name="T8" fmla="*/ 93 w 183"/>
                    <a:gd name="T9" fmla="*/ 0 h 181"/>
                  </a:gdLst>
                  <a:ahLst/>
                  <a:cxnLst>
                    <a:cxn ang="0">
                      <a:pos x="T0" y="T1"/>
                    </a:cxn>
                    <a:cxn ang="0">
                      <a:pos x="T2" y="T3"/>
                    </a:cxn>
                    <a:cxn ang="0">
                      <a:pos x="T4" y="T5"/>
                    </a:cxn>
                    <a:cxn ang="0">
                      <a:pos x="T6" y="T7"/>
                    </a:cxn>
                    <a:cxn ang="0">
                      <a:pos x="T8" y="T9"/>
                    </a:cxn>
                  </a:cxnLst>
                  <a:rect l="0" t="0" r="r" b="b"/>
                  <a:pathLst>
                    <a:path w="183" h="181">
                      <a:moveTo>
                        <a:pt x="93" y="0"/>
                      </a:moveTo>
                      <a:cubicBezTo>
                        <a:pt x="143" y="0"/>
                        <a:pt x="183" y="41"/>
                        <a:pt x="182" y="90"/>
                      </a:cubicBezTo>
                      <a:cubicBezTo>
                        <a:pt x="181" y="140"/>
                        <a:pt x="140" y="181"/>
                        <a:pt x="90" y="181"/>
                      </a:cubicBezTo>
                      <a:cubicBezTo>
                        <a:pt x="40" y="181"/>
                        <a:pt x="0" y="140"/>
                        <a:pt x="1" y="90"/>
                      </a:cubicBezTo>
                      <a:cubicBezTo>
                        <a:pt x="2" y="41"/>
                        <a:pt x="43" y="0"/>
                        <a:pt x="9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1176"/>
                <p:cNvSpPr/>
                <p:nvPr/>
              </p:nvSpPr>
              <p:spPr bwMode="auto">
                <a:xfrm>
                  <a:off x="5534025" y="5937250"/>
                  <a:ext cx="12700" cy="14288"/>
                </a:xfrm>
                <a:custGeom>
                  <a:avLst/>
                  <a:gdLst>
                    <a:gd name="T0" fmla="*/ 8 w 10"/>
                    <a:gd name="T1" fmla="*/ 9 h 11"/>
                    <a:gd name="T2" fmla="*/ 0 w 10"/>
                    <a:gd name="T3" fmla="*/ 0 h 11"/>
                    <a:gd name="T4" fmla="*/ 1 w 10"/>
                    <a:gd name="T5" fmla="*/ 1 h 11"/>
                    <a:gd name="T6" fmla="*/ 10 w 10"/>
                    <a:gd name="T7" fmla="*/ 11 h 11"/>
                    <a:gd name="T8" fmla="*/ 8 w 10"/>
                    <a:gd name="T9" fmla="*/ 9 h 11"/>
                  </a:gdLst>
                  <a:ahLst/>
                  <a:cxnLst>
                    <a:cxn ang="0">
                      <a:pos x="T0" y="T1"/>
                    </a:cxn>
                    <a:cxn ang="0">
                      <a:pos x="T2" y="T3"/>
                    </a:cxn>
                    <a:cxn ang="0">
                      <a:pos x="T4" y="T5"/>
                    </a:cxn>
                    <a:cxn ang="0">
                      <a:pos x="T6" y="T7"/>
                    </a:cxn>
                    <a:cxn ang="0">
                      <a:pos x="T8" y="T9"/>
                    </a:cxn>
                  </a:cxnLst>
                  <a:rect l="0" t="0" r="r" b="b"/>
                  <a:pathLst>
                    <a:path w="10" h="11">
                      <a:moveTo>
                        <a:pt x="8" y="9"/>
                      </a:moveTo>
                      <a:cubicBezTo>
                        <a:pt x="0" y="0"/>
                        <a:pt x="0" y="0"/>
                        <a:pt x="0" y="0"/>
                      </a:cubicBezTo>
                      <a:cubicBezTo>
                        <a:pt x="0" y="0"/>
                        <a:pt x="1" y="1"/>
                        <a:pt x="1" y="1"/>
                      </a:cubicBezTo>
                      <a:cubicBezTo>
                        <a:pt x="10" y="11"/>
                        <a:pt x="10" y="11"/>
                        <a:pt x="10" y="11"/>
                      </a:cubicBezTo>
                      <a:cubicBezTo>
                        <a:pt x="9" y="11"/>
                        <a:pt x="9"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1177"/>
                <p:cNvSpPr/>
                <p:nvPr/>
              </p:nvSpPr>
              <p:spPr bwMode="auto">
                <a:xfrm>
                  <a:off x="5535613" y="5938838"/>
                  <a:ext cx="14288" cy="14288"/>
                </a:xfrm>
                <a:custGeom>
                  <a:avLst/>
                  <a:gdLst>
                    <a:gd name="T0" fmla="*/ 9 w 12"/>
                    <a:gd name="T1" fmla="*/ 10 h 12"/>
                    <a:gd name="T2" fmla="*/ 0 w 12"/>
                    <a:gd name="T3" fmla="*/ 0 h 12"/>
                    <a:gd name="T4" fmla="*/ 4 w 12"/>
                    <a:gd name="T5" fmla="*/ 3 h 12"/>
                    <a:gd name="T6" fmla="*/ 12 w 12"/>
                    <a:gd name="T7" fmla="*/ 12 h 12"/>
                    <a:gd name="T8" fmla="*/ 9 w 12"/>
                    <a:gd name="T9" fmla="*/ 10 h 12"/>
                  </a:gdLst>
                  <a:ahLst/>
                  <a:cxnLst>
                    <a:cxn ang="0">
                      <a:pos x="T0" y="T1"/>
                    </a:cxn>
                    <a:cxn ang="0">
                      <a:pos x="T2" y="T3"/>
                    </a:cxn>
                    <a:cxn ang="0">
                      <a:pos x="T4" y="T5"/>
                    </a:cxn>
                    <a:cxn ang="0">
                      <a:pos x="T6" y="T7"/>
                    </a:cxn>
                    <a:cxn ang="0">
                      <a:pos x="T8" y="T9"/>
                    </a:cxn>
                  </a:cxnLst>
                  <a:rect l="0" t="0" r="r" b="b"/>
                  <a:pathLst>
                    <a:path w="12" h="12">
                      <a:moveTo>
                        <a:pt x="9" y="10"/>
                      </a:moveTo>
                      <a:cubicBezTo>
                        <a:pt x="0" y="0"/>
                        <a:pt x="0" y="0"/>
                        <a:pt x="0" y="0"/>
                      </a:cubicBezTo>
                      <a:cubicBezTo>
                        <a:pt x="1" y="1"/>
                        <a:pt x="3" y="2"/>
                        <a:pt x="4" y="3"/>
                      </a:cubicBezTo>
                      <a:cubicBezTo>
                        <a:pt x="12" y="12"/>
                        <a:pt x="12" y="12"/>
                        <a:pt x="12" y="12"/>
                      </a:cubicBezTo>
                      <a:cubicBezTo>
                        <a:pt x="11" y="12"/>
                        <a:pt x="10"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1178"/>
                <p:cNvSpPr/>
                <p:nvPr/>
              </p:nvSpPr>
              <p:spPr bwMode="auto">
                <a:xfrm>
                  <a:off x="5540375" y="5942013"/>
                  <a:ext cx="15875" cy="14288"/>
                </a:xfrm>
                <a:custGeom>
                  <a:avLst/>
                  <a:gdLst>
                    <a:gd name="T0" fmla="*/ 8 w 13"/>
                    <a:gd name="T1" fmla="*/ 9 h 11"/>
                    <a:gd name="T2" fmla="*/ 0 w 13"/>
                    <a:gd name="T3" fmla="*/ 0 h 11"/>
                    <a:gd name="T4" fmla="*/ 4 w 13"/>
                    <a:gd name="T5" fmla="*/ 1 h 11"/>
                    <a:gd name="T6" fmla="*/ 13 w 13"/>
                    <a:gd name="T7" fmla="*/ 11 h 11"/>
                    <a:gd name="T8" fmla="*/ 8 w 13"/>
                    <a:gd name="T9" fmla="*/ 9 h 11"/>
                  </a:gdLst>
                  <a:ahLst/>
                  <a:cxnLst>
                    <a:cxn ang="0">
                      <a:pos x="T0" y="T1"/>
                    </a:cxn>
                    <a:cxn ang="0">
                      <a:pos x="T2" y="T3"/>
                    </a:cxn>
                    <a:cxn ang="0">
                      <a:pos x="T4" y="T5"/>
                    </a:cxn>
                    <a:cxn ang="0">
                      <a:pos x="T6" y="T7"/>
                    </a:cxn>
                    <a:cxn ang="0">
                      <a:pos x="T8" y="T9"/>
                    </a:cxn>
                  </a:cxnLst>
                  <a:rect l="0" t="0" r="r" b="b"/>
                  <a:pathLst>
                    <a:path w="13" h="11">
                      <a:moveTo>
                        <a:pt x="8" y="9"/>
                      </a:moveTo>
                      <a:cubicBezTo>
                        <a:pt x="0" y="0"/>
                        <a:pt x="0" y="0"/>
                        <a:pt x="0" y="0"/>
                      </a:cubicBezTo>
                      <a:cubicBezTo>
                        <a:pt x="1" y="0"/>
                        <a:pt x="3" y="1"/>
                        <a:pt x="4" y="1"/>
                      </a:cubicBezTo>
                      <a:cubicBezTo>
                        <a:pt x="13" y="11"/>
                        <a:pt x="13" y="11"/>
                        <a:pt x="13" y="11"/>
                      </a:cubicBezTo>
                      <a:cubicBezTo>
                        <a:pt x="11" y="11"/>
                        <a:pt x="9"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1179"/>
                <p:cNvSpPr/>
                <p:nvPr/>
              </p:nvSpPr>
              <p:spPr bwMode="auto">
                <a:xfrm>
                  <a:off x="5545138" y="5943600"/>
                  <a:ext cx="15875" cy="12700"/>
                </a:xfrm>
                <a:custGeom>
                  <a:avLst/>
                  <a:gdLst>
                    <a:gd name="T0" fmla="*/ 9 w 12"/>
                    <a:gd name="T1" fmla="*/ 10 h 10"/>
                    <a:gd name="T2" fmla="*/ 0 w 12"/>
                    <a:gd name="T3" fmla="*/ 0 h 10"/>
                    <a:gd name="T4" fmla="*/ 3 w 12"/>
                    <a:gd name="T5" fmla="*/ 1 h 10"/>
                    <a:gd name="T6" fmla="*/ 12 w 12"/>
                    <a:gd name="T7" fmla="*/ 10 h 10"/>
                    <a:gd name="T8" fmla="*/ 9 w 12"/>
                    <a:gd name="T9" fmla="*/ 10 h 10"/>
                  </a:gdLst>
                  <a:ahLst/>
                  <a:cxnLst>
                    <a:cxn ang="0">
                      <a:pos x="T0" y="T1"/>
                    </a:cxn>
                    <a:cxn ang="0">
                      <a:pos x="T2" y="T3"/>
                    </a:cxn>
                    <a:cxn ang="0">
                      <a:pos x="T4" y="T5"/>
                    </a:cxn>
                    <a:cxn ang="0">
                      <a:pos x="T6" y="T7"/>
                    </a:cxn>
                    <a:cxn ang="0">
                      <a:pos x="T8" y="T9"/>
                    </a:cxn>
                  </a:cxnLst>
                  <a:rect l="0" t="0" r="r" b="b"/>
                  <a:pathLst>
                    <a:path w="12" h="10">
                      <a:moveTo>
                        <a:pt x="9" y="10"/>
                      </a:moveTo>
                      <a:cubicBezTo>
                        <a:pt x="0" y="0"/>
                        <a:pt x="0" y="0"/>
                        <a:pt x="0" y="0"/>
                      </a:cubicBezTo>
                      <a:cubicBezTo>
                        <a:pt x="1" y="0"/>
                        <a:pt x="2" y="1"/>
                        <a:pt x="3" y="1"/>
                      </a:cubicBezTo>
                      <a:cubicBezTo>
                        <a:pt x="12" y="10"/>
                        <a:pt x="12" y="10"/>
                        <a:pt x="12" y="10"/>
                      </a:cubicBezTo>
                      <a:cubicBezTo>
                        <a:pt x="11" y="10"/>
                        <a:pt x="10"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1180"/>
                <p:cNvSpPr/>
                <p:nvPr/>
              </p:nvSpPr>
              <p:spPr bwMode="auto">
                <a:xfrm>
                  <a:off x="5549900" y="5943600"/>
                  <a:ext cx="12700" cy="12700"/>
                </a:xfrm>
                <a:custGeom>
                  <a:avLst/>
                  <a:gdLst>
                    <a:gd name="T0" fmla="*/ 9 w 11"/>
                    <a:gd name="T1" fmla="*/ 10 h 10"/>
                    <a:gd name="T2" fmla="*/ 0 w 11"/>
                    <a:gd name="T3" fmla="*/ 1 h 10"/>
                    <a:gd name="T4" fmla="*/ 1 w 11"/>
                    <a:gd name="T5" fmla="*/ 1 h 10"/>
                    <a:gd name="T6" fmla="*/ 3 w 11"/>
                    <a:gd name="T7" fmla="*/ 0 h 10"/>
                    <a:gd name="T8" fmla="*/ 11 w 11"/>
                    <a:gd name="T9" fmla="*/ 10 h 10"/>
                    <a:gd name="T10" fmla="*/ 9 w 11"/>
                    <a:gd name="T11" fmla="*/ 10 h 10"/>
                    <a:gd name="T12" fmla="*/ 9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0"/>
                      </a:moveTo>
                      <a:cubicBezTo>
                        <a:pt x="0" y="1"/>
                        <a:pt x="0" y="1"/>
                        <a:pt x="0" y="1"/>
                      </a:cubicBezTo>
                      <a:cubicBezTo>
                        <a:pt x="1" y="1"/>
                        <a:pt x="1" y="1"/>
                        <a:pt x="1" y="1"/>
                      </a:cubicBezTo>
                      <a:cubicBezTo>
                        <a:pt x="2" y="1"/>
                        <a:pt x="2" y="1"/>
                        <a:pt x="3" y="0"/>
                      </a:cubicBezTo>
                      <a:cubicBezTo>
                        <a:pt x="11" y="10"/>
                        <a:pt x="11" y="10"/>
                        <a:pt x="11" y="10"/>
                      </a:cubicBezTo>
                      <a:cubicBezTo>
                        <a:pt x="11" y="10"/>
                        <a:pt x="10" y="10"/>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Freeform 1181"/>
                <p:cNvSpPr/>
                <p:nvPr/>
              </p:nvSpPr>
              <p:spPr bwMode="auto">
                <a:xfrm>
                  <a:off x="5553075" y="5943600"/>
                  <a:ext cx="14288" cy="12700"/>
                </a:xfrm>
                <a:custGeom>
                  <a:avLst/>
                  <a:gdLst>
                    <a:gd name="T0" fmla="*/ 8 w 11"/>
                    <a:gd name="T1" fmla="*/ 10 h 10"/>
                    <a:gd name="T2" fmla="*/ 0 w 11"/>
                    <a:gd name="T3" fmla="*/ 0 h 10"/>
                    <a:gd name="T4" fmla="*/ 2 w 11"/>
                    <a:gd name="T5" fmla="*/ 0 h 10"/>
                    <a:gd name="T6" fmla="*/ 11 w 11"/>
                    <a:gd name="T7" fmla="*/ 10 h 10"/>
                    <a:gd name="T8" fmla="*/ 8 w 11"/>
                    <a:gd name="T9" fmla="*/ 10 h 10"/>
                  </a:gdLst>
                  <a:ahLst/>
                  <a:cxnLst>
                    <a:cxn ang="0">
                      <a:pos x="T0" y="T1"/>
                    </a:cxn>
                    <a:cxn ang="0">
                      <a:pos x="T2" y="T3"/>
                    </a:cxn>
                    <a:cxn ang="0">
                      <a:pos x="T4" y="T5"/>
                    </a:cxn>
                    <a:cxn ang="0">
                      <a:pos x="T6" y="T7"/>
                    </a:cxn>
                    <a:cxn ang="0">
                      <a:pos x="T8" y="T9"/>
                    </a:cxn>
                  </a:cxnLst>
                  <a:rect l="0" t="0" r="r" b="b"/>
                  <a:pathLst>
                    <a:path w="11" h="10">
                      <a:moveTo>
                        <a:pt x="8" y="10"/>
                      </a:moveTo>
                      <a:cubicBezTo>
                        <a:pt x="0" y="0"/>
                        <a:pt x="0" y="0"/>
                        <a:pt x="0" y="0"/>
                      </a:cubicBezTo>
                      <a:cubicBezTo>
                        <a:pt x="1" y="0"/>
                        <a:pt x="2" y="0"/>
                        <a:pt x="2" y="0"/>
                      </a:cubicBezTo>
                      <a:cubicBezTo>
                        <a:pt x="11" y="10"/>
                        <a:pt x="11" y="10"/>
                        <a:pt x="11" y="10"/>
                      </a:cubicBezTo>
                      <a:cubicBezTo>
                        <a:pt x="10"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1182"/>
                <p:cNvSpPr/>
                <p:nvPr/>
              </p:nvSpPr>
              <p:spPr bwMode="auto">
                <a:xfrm>
                  <a:off x="5556250" y="5942013"/>
                  <a:ext cx="12700" cy="14288"/>
                </a:xfrm>
                <a:custGeom>
                  <a:avLst/>
                  <a:gdLst>
                    <a:gd name="T0" fmla="*/ 9 w 11"/>
                    <a:gd name="T1" fmla="*/ 11 h 11"/>
                    <a:gd name="T2" fmla="*/ 0 w 11"/>
                    <a:gd name="T3" fmla="*/ 1 h 11"/>
                    <a:gd name="T4" fmla="*/ 3 w 11"/>
                    <a:gd name="T5" fmla="*/ 0 h 11"/>
                    <a:gd name="T6" fmla="*/ 11 w 11"/>
                    <a:gd name="T7" fmla="*/ 1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cubicBezTo>
                        <a:pt x="0" y="1"/>
                        <a:pt x="0" y="1"/>
                        <a:pt x="0" y="1"/>
                      </a:cubicBezTo>
                      <a:cubicBezTo>
                        <a:pt x="1" y="1"/>
                        <a:pt x="2" y="0"/>
                        <a:pt x="3" y="0"/>
                      </a:cubicBezTo>
                      <a:cubicBezTo>
                        <a:pt x="11" y="10"/>
                        <a:pt x="11" y="10"/>
                        <a:pt x="11" y="10"/>
                      </a:cubicBezTo>
                      <a:cubicBezTo>
                        <a:pt x="10" y="10"/>
                        <a:pt x="10" y="11"/>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1183"/>
                <p:cNvSpPr/>
                <p:nvPr/>
              </p:nvSpPr>
              <p:spPr bwMode="auto">
                <a:xfrm>
                  <a:off x="5559425" y="5940425"/>
                  <a:ext cx="14288" cy="14288"/>
                </a:xfrm>
                <a:custGeom>
                  <a:avLst/>
                  <a:gdLst>
                    <a:gd name="T0" fmla="*/ 8 w 11"/>
                    <a:gd name="T1" fmla="*/ 11 h 11"/>
                    <a:gd name="T2" fmla="*/ 0 w 11"/>
                    <a:gd name="T3" fmla="*/ 1 h 11"/>
                    <a:gd name="T4" fmla="*/ 3 w 11"/>
                    <a:gd name="T5" fmla="*/ 0 h 11"/>
                    <a:gd name="T6" fmla="*/ 11 w 11"/>
                    <a:gd name="T7" fmla="*/ 9 h 11"/>
                    <a:gd name="T8" fmla="*/ 8 w 11"/>
                    <a:gd name="T9" fmla="*/ 11 h 11"/>
                  </a:gdLst>
                  <a:ahLst/>
                  <a:cxnLst>
                    <a:cxn ang="0">
                      <a:pos x="T0" y="T1"/>
                    </a:cxn>
                    <a:cxn ang="0">
                      <a:pos x="T2" y="T3"/>
                    </a:cxn>
                    <a:cxn ang="0">
                      <a:pos x="T4" y="T5"/>
                    </a:cxn>
                    <a:cxn ang="0">
                      <a:pos x="T6" y="T7"/>
                    </a:cxn>
                    <a:cxn ang="0">
                      <a:pos x="T8" y="T9"/>
                    </a:cxn>
                  </a:cxnLst>
                  <a:rect l="0" t="0" r="r" b="b"/>
                  <a:pathLst>
                    <a:path w="11" h="11">
                      <a:moveTo>
                        <a:pt x="8" y="11"/>
                      </a:moveTo>
                      <a:cubicBezTo>
                        <a:pt x="0" y="1"/>
                        <a:pt x="0" y="1"/>
                        <a:pt x="0" y="1"/>
                      </a:cubicBezTo>
                      <a:cubicBezTo>
                        <a:pt x="1" y="1"/>
                        <a:pt x="2" y="0"/>
                        <a:pt x="3" y="0"/>
                      </a:cubicBezTo>
                      <a:cubicBezTo>
                        <a:pt x="11" y="9"/>
                        <a:pt x="11" y="9"/>
                        <a:pt x="11" y="9"/>
                      </a:cubicBezTo>
                      <a:cubicBezTo>
                        <a:pt x="10" y="10"/>
                        <a:pt x="9"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1184"/>
                <p:cNvSpPr/>
                <p:nvPr/>
              </p:nvSpPr>
              <p:spPr bwMode="auto">
                <a:xfrm>
                  <a:off x="5562600" y="5908675"/>
                  <a:ext cx="20638" cy="44450"/>
                </a:xfrm>
                <a:custGeom>
                  <a:avLst/>
                  <a:gdLst>
                    <a:gd name="T0" fmla="*/ 8 w 16"/>
                    <a:gd name="T1" fmla="*/ 35 h 35"/>
                    <a:gd name="T2" fmla="*/ 0 w 16"/>
                    <a:gd name="T3" fmla="*/ 26 h 35"/>
                    <a:gd name="T4" fmla="*/ 8 w 16"/>
                    <a:gd name="T5" fmla="*/ 11 h 35"/>
                    <a:gd name="T6" fmla="*/ 4 w 16"/>
                    <a:gd name="T7" fmla="*/ 0 h 35"/>
                    <a:gd name="T8" fmla="*/ 12 w 16"/>
                    <a:gd name="T9" fmla="*/ 9 h 35"/>
                    <a:gd name="T10" fmla="*/ 16 w 16"/>
                    <a:gd name="T11" fmla="*/ 21 h 35"/>
                    <a:gd name="T12" fmla="*/ 8 w 1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 h="35">
                      <a:moveTo>
                        <a:pt x="8" y="35"/>
                      </a:moveTo>
                      <a:cubicBezTo>
                        <a:pt x="0" y="26"/>
                        <a:pt x="0" y="26"/>
                        <a:pt x="0" y="26"/>
                      </a:cubicBezTo>
                      <a:cubicBezTo>
                        <a:pt x="4" y="23"/>
                        <a:pt x="8" y="17"/>
                        <a:pt x="8" y="11"/>
                      </a:cubicBezTo>
                      <a:cubicBezTo>
                        <a:pt x="8" y="7"/>
                        <a:pt x="6" y="3"/>
                        <a:pt x="4" y="0"/>
                      </a:cubicBezTo>
                      <a:cubicBezTo>
                        <a:pt x="12" y="9"/>
                        <a:pt x="12" y="9"/>
                        <a:pt x="12" y="9"/>
                      </a:cubicBezTo>
                      <a:cubicBezTo>
                        <a:pt x="14" y="13"/>
                        <a:pt x="16" y="16"/>
                        <a:pt x="16" y="21"/>
                      </a:cubicBezTo>
                      <a:cubicBezTo>
                        <a:pt x="16" y="27"/>
                        <a:pt x="13" y="32"/>
                        <a:pt x="8"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1185"/>
                <p:cNvSpPr/>
                <p:nvPr/>
              </p:nvSpPr>
              <p:spPr bwMode="auto">
                <a:xfrm>
                  <a:off x="5608638" y="5805488"/>
                  <a:ext cx="41275" cy="55563"/>
                </a:xfrm>
                <a:custGeom>
                  <a:avLst/>
                  <a:gdLst>
                    <a:gd name="T0" fmla="*/ 6 w 26"/>
                    <a:gd name="T1" fmla="*/ 35 h 35"/>
                    <a:gd name="T2" fmla="*/ 0 w 26"/>
                    <a:gd name="T3" fmla="*/ 28 h 35"/>
                    <a:gd name="T4" fmla="*/ 20 w 26"/>
                    <a:gd name="T5" fmla="*/ 0 h 35"/>
                    <a:gd name="T6" fmla="*/ 26 w 26"/>
                    <a:gd name="T7" fmla="*/ 8 h 35"/>
                    <a:gd name="T8" fmla="*/ 6 w 26"/>
                    <a:gd name="T9" fmla="*/ 35 h 35"/>
                  </a:gdLst>
                  <a:ahLst/>
                  <a:cxnLst>
                    <a:cxn ang="0">
                      <a:pos x="T0" y="T1"/>
                    </a:cxn>
                    <a:cxn ang="0">
                      <a:pos x="T2" y="T3"/>
                    </a:cxn>
                    <a:cxn ang="0">
                      <a:pos x="T4" y="T5"/>
                    </a:cxn>
                    <a:cxn ang="0">
                      <a:pos x="T6" y="T7"/>
                    </a:cxn>
                    <a:cxn ang="0">
                      <a:pos x="T8" y="T9"/>
                    </a:cxn>
                  </a:cxnLst>
                  <a:rect l="0" t="0" r="r" b="b"/>
                  <a:pathLst>
                    <a:path w="26" h="35">
                      <a:moveTo>
                        <a:pt x="6" y="35"/>
                      </a:moveTo>
                      <a:lnTo>
                        <a:pt x="0" y="28"/>
                      </a:lnTo>
                      <a:lnTo>
                        <a:pt x="20" y="0"/>
                      </a:lnTo>
                      <a:lnTo>
                        <a:pt x="26" y="8"/>
                      </a:lnTo>
                      <a:lnTo>
                        <a:pt x="6"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1186"/>
                <p:cNvSpPr/>
                <p:nvPr/>
              </p:nvSpPr>
              <p:spPr bwMode="auto">
                <a:xfrm>
                  <a:off x="5640388" y="5805488"/>
                  <a:ext cx="122238" cy="12700"/>
                </a:xfrm>
                <a:custGeom>
                  <a:avLst/>
                  <a:gdLst>
                    <a:gd name="T0" fmla="*/ 6 w 77"/>
                    <a:gd name="T1" fmla="*/ 8 h 8"/>
                    <a:gd name="T2" fmla="*/ 0 w 77"/>
                    <a:gd name="T3" fmla="*/ 0 h 8"/>
                    <a:gd name="T4" fmla="*/ 71 w 77"/>
                    <a:gd name="T5" fmla="*/ 0 h 8"/>
                    <a:gd name="T6" fmla="*/ 77 w 77"/>
                    <a:gd name="T7" fmla="*/ 8 h 8"/>
                    <a:gd name="T8" fmla="*/ 6 w 77"/>
                    <a:gd name="T9" fmla="*/ 8 h 8"/>
                  </a:gdLst>
                  <a:ahLst/>
                  <a:cxnLst>
                    <a:cxn ang="0">
                      <a:pos x="T0" y="T1"/>
                    </a:cxn>
                    <a:cxn ang="0">
                      <a:pos x="T2" y="T3"/>
                    </a:cxn>
                    <a:cxn ang="0">
                      <a:pos x="T4" y="T5"/>
                    </a:cxn>
                    <a:cxn ang="0">
                      <a:pos x="T6" y="T7"/>
                    </a:cxn>
                    <a:cxn ang="0">
                      <a:pos x="T8" y="T9"/>
                    </a:cxn>
                  </a:cxnLst>
                  <a:rect l="0" t="0" r="r" b="b"/>
                  <a:pathLst>
                    <a:path w="77" h="8">
                      <a:moveTo>
                        <a:pt x="6" y="8"/>
                      </a:moveTo>
                      <a:lnTo>
                        <a:pt x="0" y="0"/>
                      </a:lnTo>
                      <a:lnTo>
                        <a:pt x="71" y="0"/>
                      </a:lnTo>
                      <a:lnTo>
                        <a:pt x="77" y="8"/>
                      </a:lnTo>
                      <a:lnTo>
                        <a:pt x="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1187"/>
                <p:cNvSpPr/>
                <p:nvPr/>
              </p:nvSpPr>
              <p:spPr bwMode="auto">
                <a:xfrm>
                  <a:off x="5427663" y="5943600"/>
                  <a:ext cx="14288" cy="266700"/>
                </a:xfrm>
                <a:custGeom>
                  <a:avLst/>
                  <a:gdLst>
                    <a:gd name="T0" fmla="*/ 7 w 9"/>
                    <a:gd name="T1" fmla="*/ 168 h 168"/>
                    <a:gd name="T2" fmla="*/ 0 w 9"/>
                    <a:gd name="T3" fmla="*/ 161 h 168"/>
                    <a:gd name="T4" fmla="*/ 3 w 9"/>
                    <a:gd name="T5" fmla="*/ 0 h 168"/>
                    <a:gd name="T6" fmla="*/ 9 w 9"/>
                    <a:gd name="T7" fmla="*/ 7 h 168"/>
                    <a:gd name="T8" fmla="*/ 7 w 9"/>
                    <a:gd name="T9" fmla="*/ 168 h 168"/>
                  </a:gdLst>
                  <a:ahLst/>
                  <a:cxnLst>
                    <a:cxn ang="0">
                      <a:pos x="T0" y="T1"/>
                    </a:cxn>
                    <a:cxn ang="0">
                      <a:pos x="T2" y="T3"/>
                    </a:cxn>
                    <a:cxn ang="0">
                      <a:pos x="T4" y="T5"/>
                    </a:cxn>
                    <a:cxn ang="0">
                      <a:pos x="T6" y="T7"/>
                    </a:cxn>
                    <a:cxn ang="0">
                      <a:pos x="T8" y="T9"/>
                    </a:cxn>
                  </a:cxnLst>
                  <a:rect l="0" t="0" r="r" b="b"/>
                  <a:pathLst>
                    <a:path w="9" h="168">
                      <a:moveTo>
                        <a:pt x="7" y="168"/>
                      </a:moveTo>
                      <a:lnTo>
                        <a:pt x="0" y="161"/>
                      </a:lnTo>
                      <a:lnTo>
                        <a:pt x="3" y="0"/>
                      </a:lnTo>
                      <a:lnTo>
                        <a:pt x="9" y="7"/>
                      </a:lnTo>
                      <a:lnTo>
                        <a:pt x="7"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1188"/>
                <p:cNvSpPr/>
                <p:nvPr/>
              </p:nvSpPr>
              <p:spPr bwMode="auto">
                <a:xfrm>
                  <a:off x="5429250" y="5935663"/>
                  <a:ext cx="12700" cy="19050"/>
                </a:xfrm>
                <a:custGeom>
                  <a:avLst/>
                  <a:gdLst>
                    <a:gd name="T0" fmla="*/ 10 w 10"/>
                    <a:gd name="T1" fmla="*/ 15 h 15"/>
                    <a:gd name="T2" fmla="*/ 2 w 10"/>
                    <a:gd name="T3" fmla="*/ 6 h 15"/>
                    <a:gd name="T4" fmla="*/ 0 w 10"/>
                    <a:gd name="T5" fmla="*/ 0 h 15"/>
                    <a:gd name="T6" fmla="*/ 8 w 10"/>
                    <a:gd name="T7" fmla="*/ 10 h 15"/>
                    <a:gd name="T8" fmla="*/ 10 w 10"/>
                    <a:gd name="T9" fmla="*/ 15 h 15"/>
                  </a:gdLst>
                  <a:ahLst/>
                  <a:cxnLst>
                    <a:cxn ang="0">
                      <a:pos x="T0" y="T1"/>
                    </a:cxn>
                    <a:cxn ang="0">
                      <a:pos x="T2" y="T3"/>
                    </a:cxn>
                    <a:cxn ang="0">
                      <a:pos x="T4" y="T5"/>
                    </a:cxn>
                    <a:cxn ang="0">
                      <a:pos x="T6" y="T7"/>
                    </a:cxn>
                    <a:cxn ang="0">
                      <a:pos x="T8" y="T9"/>
                    </a:cxn>
                  </a:cxnLst>
                  <a:rect l="0" t="0" r="r" b="b"/>
                  <a:pathLst>
                    <a:path w="10" h="15">
                      <a:moveTo>
                        <a:pt x="10" y="15"/>
                      </a:moveTo>
                      <a:cubicBezTo>
                        <a:pt x="2" y="6"/>
                        <a:pt x="2" y="6"/>
                        <a:pt x="2" y="6"/>
                      </a:cubicBezTo>
                      <a:cubicBezTo>
                        <a:pt x="2" y="3"/>
                        <a:pt x="1" y="2"/>
                        <a:pt x="0" y="0"/>
                      </a:cubicBezTo>
                      <a:cubicBezTo>
                        <a:pt x="8" y="10"/>
                        <a:pt x="8" y="10"/>
                        <a:pt x="8" y="10"/>
                      </a:cubicBezTo>
                      <a:cubicBezTo>
                        <a:pt x="10" y="11"/>
                        <a:pt x="10" y="13"/>
                        <a:pt x="10"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1189"/>
                <p:cNvSpPr/>
                <p:nvPr/>
              </p:nvSpPr>
              <p:spPr bwMode="auto">
                <a:xfrm>
                  <a:off x="5529263" y="5849938"/>
                  <a:ext cx="88900" cy="11113"/>
                </a:xfrm>
                <a:custGeom>
                  <a:avLst/>
                  <a:gdLst>
                    <a:gd name="T0" fmla="*/ 6 w 56"/>
                    <a:gd name="T1" fmla="*/ 7 h 7"/>
                    <a:gd name="T2" fmla="*/ 0 w 56"/>
                    <a:gd name="T3" fmla="*/ 0 h 7"/>
                    <a:gd name="T4" fmla="*/ 50 w 56"/>
                    <a:gd name="T5" fmla="*/ 0 h 7"/>
                    <a:gd name="T6" fmla="*/ 56 w 56"/>
                    <a:gd name="T7" fmla="*/ 7 h 7"/>
                    <a:gd name="T8" fmla="*/ 6 w 56"/>
                    <a:gd name="T9" fmla="*/ 7 h 7"/>
                  </a:gdLst>
                  <a:ahLst/>
                  <a:cxnLst>
                    <a:cxn ang="0">
                      <a:pos x="T0" y="T1"/>
                    </a:cxn>
                    <a:cxn ang="0">
                      <a:pos x="T2" y="T3"/>
                    </a:cxn>
                    <a:cxn ang="0">
                      <a:pos x="T4" y="T5"/>
                    </a:cxn>
                    <a:cxn ang="0">
                      <a:pos x="T6" y="T7"/>
                    </a:cxn>
                    <a:cxn ang="0">
                      <a:pos x="T8" y="T9"/>
                    </a:cxn>
                  </a:cxnLst>
                  <a:rect l="0" t="0" r="r" b="b"/>
                  <a:pathLst>
                    <a:path w="56" h="7">
                      <a:moveTo>
                        <a:pt x="6" y="7"/>
                      </a:moveTo>
                      <a:lnTo>
                        <a:pt x="0" y="0"/>
                      </a:lnTo>
                      <a:lnTo>
                        <a:pt x="50" y="0"/>
                      </a:lnTo>
                      <a:lnTo>
                        <a:pt x="56" y="7"/>
                      </a:lnTo>
                      <a:lnTo>
                        <a:pt x="6"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1190"/>
                <p:cNvSpPr/>
                <p:nvPr/>
              </p:nvSpPr>
              <p:spPr bwMode="auto">
                <a:xfrm>
                  <a:off x="5349875" y="5934075"/>
                  <a:ext cx="14288" cy="285750"/>
                </a:xfrm>
                <a:custGeom>
                  <a:avLst/>
                  <a:gdLst>
                    <a:gd name="T0" fmla="*/ 7 w 9"/>
                    <a:gd name="T1" fmla="*/ 180 h 180"/>
                    <a:gd name="T2" fmla="*/ 0 w 9"/>
                    <a:gd name="T3" fmla="*/ 172 h 180"/>
                    <a:gd name="T4" fmla="*/ 2 w 9"/>
                    <a:gd name="T5" fmla="*/ 0 h 180"/>
                    <a:gd name="T6" fmla="*/ 9 w 9"/>
                    <a:gd name="T7" fmla="*/ 8 h 180"/>
                    <a:gd name="T8" fmla="*/ 7 w 9"/>
                    <a:gd name="T9" fmla="*/ 180 h 180"/>
                  </a:gdLst>
                  <a:ahLst/>
                  <a:cxnLst>
                    <a:cxn ang="0">
                      <a:pos x="T0" y="T1"/>
                    </a:cxn>
                    <a:cxn ang="0">
                      <a:pos x="T2" y="T3"/>
                    </a:cxn>
                    <a:cxn ang="0">
                      <a:pos x="T4" y="T5"/>
                    </a:cxn>
                    <a:cxn ang="0">
                      <a:pos x="T6" y="T7"/>
                    </a:cxn>
                    <a:cxn ang="0">
                      <a:pos x="T8" y="T9"/>
                    </a:cxn>
                  </a:cxnLst>
                  <a:rect l="0" t="0" r="r" b="b"/>
                  <a:pathLst>
                    <a:path w="9" h="180">
                      <a:moveTo>
                        <a:pt x="7" y="180"/>
                      </a:moveTo>
                      <a:lnTo>
                        <a:pt x="0" y="172"/>
                      </a:lnTo>
                      <a:lnTo>
                        <a:pt x="2" y="0"/>
                      </a:lnTo>
                      <a:lnTo>
                        <a:pt x="9" y="8"/>
                      </a:lnTo>
                      <a:lnTo>
                        <a:pt x="7"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1191"/>
                <p:cNvSpPr/>
                <p:nvPr/>
              </p:nvSpPr>
              <p:spPr bwMode="auto">
                <a:xfrm>
                  <a:off x="5438775" y="5822950"/>
                  <a:ext cx="12700" cy="38100"/>
                </a:xfrm>
                <a:custGeom>
                  <a:avLst/>
                  <a:gdLst>
                    <a:gd name="T0" fmla="*/ 7 w 8"/>
                    <a:gd name="T1" fmla="*/ 24 h 24"/>
                    <a:gd name="T2" fmla="*/ 0 w 8"/>
                    <a:gd name="T3" fmla="*/ 17 h 24"/>
                    <a:gd name="T4" fmla="*/ 2 w 8"/>
                    <a:gd name="T5" fmla="*/ 0 h 24"/>
                    <a:gd name="T6" fmla="*/ 8 w 8"/>
                    <a:gd name="T7" fmla="*/ 8 h 24"/>
                    <a:gd name="T8" fmla="*/ 7 w 8"/>
                    <a:gd name="T9" fmla="*/ 24 h 24"/>
                  </a:gdLst>
                  <a:ahLst/>
                  <a:cxnLst>
                    <a:cxn ang="0">
                      <a:pos x="T0" y="T1"/>
                    </a:cxn>
                    <a:cxn ang="0">
                      <a:pos x="T2" y="T3"/>
                    </a:cxn>
                    <a:cxn ang="0">
                      <a:pos x="T4" y="T5"/>
                    </a:cxn>
                    <a:cxn ang="0">
                      <a:pos x="T6" y="T7"/>
                    </a:cxn>
                    <a:cxn ang="0">
                      <a:pos x="T8" y="T9"/>
                    </a:cxn>
                  </a:cxnLst>
                  <a:rect l="0" t="0" r="r" b="b"/>
                  <a:pathLst>
                    <a:path w="8" h="24">
                      <a:moveTo>
                        <a:pt x="7" y="24"/>
                      </a:moveTo>
                      <a:lnTo>
                        <a:pt x="0" y="17"/>
                      </a:lnTo>
                      <a:lnTo>
                        <a:pt x="2" y="0"/>
                      </a:lnTo>
                      <a:lnTo>
                        <a:pt x="8" y="8"/>
                      </a:lnTo>
                      <a:lnTo>
                        <a:pt x="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1192"/>
                <p:cNvSpPr/>
                <p:nvPr/>
              </p:nvSpPr>
              <p:spPr bwMode="auto">
                <a:xfrm>
                  <a:off x="5441950" y="5822950"/>
                  <a:ext cx="96838" cy="12700"/>
                </a:xfrm>
                <a:custGeom>
                  <a:avLst/>
                  <a:gdLst>
                    <a:gd name="T0" fmla="*/ 6 w 61"/>
                    <a:gd name="T1" fmla="*/ 8 h 8"/>
                    <a:gd name="T2" fmla="*/ 0 w 61"/>
                    <a:gd name="T3" fmla="*/ 0 h 8"/>
                    <a:gd name="T4" fmla="*/ 55 w 61"/>
                    <a:gd name="T5" fmla="*/ 0 h 8"/>
                    <a:gd name="T6" fmla="*/ 61 w 61"/>
                    <a:gd name="T7" fmla="*/ 8 h 8"/>
                    <a:gd name="T8" fmla="*/ 6 w 61"/>
                    <a:gd name="T9" fmla="*/ 8 h 8"/>
                  </a:gdLst>
                  <a:ahLst/>
                  <a:cxnLst>
                    <a:cxn ang="0">
                      <a:pos x="T0" y="T1"/>
                    </a:cxn>
                    <a:cxn ang="0">
                      <a:pos x="T2" y="T3"/>
                    </a:cxn>
                    <a:cxn ang="0">
                      <a:pos x="T4" y="T5"/>
                    </a:cxn>
                    <a:cxn ang="0">
                      <a:pos x="T6" y="T7"/>
                    </a:cxn>
                    <a:cxn ang="0">
                      <a:pos x="T8" y="T9"/>
                    </a:cxn>
                  </a:cxnLst>
                  <a:rect l="0" t="0" r="r" b="b"/>
                  <a:pathLst>
                    <a:path w="61" h="8">
                      <a:moveTo>
                        <a:pt x="6" y="8"/>
                      </a:moveTo>
                      <a:lnTo>
                        <a:pt x="0" y="0"/>
                      </a:lnTo>
                      <a:lnTo>
                        <a:pt x="55" y="0"/>
                      </a:lnTo>
                      <a:lnTo>
                        <a:pt x="61" y="8"/>
                      </a:lnTo>
                      <a:lnTo>
                        <a:pt x="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Freeform 1193"/>
                <p:cNvSpPr>
                  <a:spLocks noEditPoints="1"/>
                </p:cNvSpPr>
                <p:nvPr/>
              </p:nvSpPr>
              <p:spPr bwMode="auto">
                <a:xfrm>
                  <a:off x="5359400" y="5818188"/>
                  <a:ext cx="603250" cy="487363"/>
                </a:xfrm>
                <a:custGeom>
                  <a:avLst/>
                  <a:gdLst>
                    <a:gd name="T0" fmla="*/ 415 w 483"/>
                    <a:gd name="T1" fmla="*/ 35 h 390"/>
                    <a:gd name="T2" fmla="*/ 482 w 483"/>
                    <a:gd name="T3" fmla="*/ 103 h 390"/>
                    <a:gd name="T4" fmla="*/ 480 w 483"/>
                    <a:gd name="T5" fmla="*/ 322 h 390"/>
                    <a:gd name="T6" fmla="*/ 411 w 483"/>
                    <a:gd name="T7" fmla="*/ 390 h 390"/>
                    <a:gd name="T8" fmla="*/ 68 w 483"/>
                    <a:gd name="T9" fmla="*/ 390 h 390"/>
                    <a:gd name="T10" fmla="*/ 1 w 483"/>
                    <a:gd name="T11" fmla="*/ 322 h 390"/>
                    <a:gd name="T12" fmla="*/ 4 w 483"/>
                    <a:gd name="T13" fmla="*/ 103 h 390"/>
                    <a:gd name="T14" fmla="*/ 73 w 483"/>
                    <a:gd name="T15" fmla="*/ 35 h 390"/>
                    <a:gd name="T16" fmla="*/ 74 w 483"/>
                    <a:gd name="T17" fmla="*/ 15 h 390"/>
                    <a:gd name="T18" fmla="*/ 144 w 483"/>
                    <a:gd name="T19" fmla="*/ 15 h 390"/>
                    <a:gd name="T20" fmla="*/ 144 w 483"/>
                    <a:gd name="T21" fmla="*/ 35 h 390"/>
                    <a:gd name="T22" fmla="*/ 207 w 483"/>
                    <a:gd name="T23" fmla="*/ 35 h 390"/>
                    <a:gd name="T24" fmla="*/ 233 w 483"/>
                    <a:gd name="T25" fmla="*/ 0 h 390"/>
                    <a:gd name="T26" fmla="*/ 323 w 483"/>
                    <a:gd name="T27" fmla="*/ 0 h 390"/>
                    <a:gd name="T28" fmla="*/ 348 w 483"/>
                    <a:gd name="T29" fmla="*/ 35 h 390"/>
                    <a:gd name="T30" fmla="*/ 415 w 483"/>
                    <a:gd name="T31" fmla="*/ 35 h 390"/>
                    <a:gd name="T32" fmla="*/ 418 w 483"/>
                    <a:gd name="T33" fmla="*/ 240 h 390"/>
                    <a:gd name="T34" fmla="*/ 446 w 483"/>
                    <a:gd name="T35" fmla="*/ 212 h 390"/>
                    <a:gd name="T36" fmla="*/ 419 w 483"/>
                    <a:gd name="T37" fmla="*/ 185 h 390"/>
                    <a:gd name="T38" fmla="*/ 390 w 483"/>
                    <a:gd name="T39" fmla="*/ 185 h 390"/>
                    <a:gd name="T40" fmla="*/ 277 w 483"/>
                    <a:gd name="T41" fmla="*/ 96 h 390"/>
                    <a:gd name="T42" fmla="*/ 158 w 483"/>
                    <a:gd name="T43" fmla="*/ 212 h 390"/>
                    <a:gd name="T44" fmla="*/ 274 w 483"/>
                    <a:gd name="T45" fmla="*/ 329 h 390"/>
                    <a:gd name="T46" fmla="*/ 389 w 483"/>
                    <a:gd name="T47" fmla="*/ 240 h 390"/>
                    <a:gd name="T48" fmla="*/ 418 w 483"/>
                    <a:gd name="T49" fmla="*/ 240 h 390"/>
                    <a:gd name="T50" fmla="*/ 64 w 483"/>
                    <a:gd name="T51" fmla="*/ 314 h 390"/>
                    <a:gd name="T52" fmla="*/ 66 w 483"/>
                    <a:gd name="T53" fmla="*/ 110 h 390"/>
                    <a:gd name="T54" fmla="*/ 58 w 483"/>
                    <a:gd name="T55" fmla="*/ 102 h 390"/>
                    <a:gd name="T56" fmla="*/ 49 w 483"/>
                    <a:gd name="T57" fmla="*/ 110 h 390"/>
                    <a:gd name="T58" fmla="*/ 46 w 483"/>
                    <a:gd name="T59" fmla="*/ 314 h 390"/>
                    <a:gd name="T60" fmla="*/ 55 w 483"/>
                    <a:gd name="T61" fmla="*/ 323 h 390"/>
                    <a:gd name="T62" fmla="*/ 64 w 483"/>
                    <a:gd name="T63" fmla="*/ 314 h 390"/>
                    <a:gd name="T64" fmla="*/ 144 w 483"/>
                    <a:gd name="T65" fmla="*/ 94 h 390"/>
                    <a:gd name="T66" fmla="*/ 161 w 483"/>
                    <a:gd name="T67" fmla="*/ 111 h 390"/>
                    <a:gd name="T68" fmla="*/ 179 w 483"/>
                    <a:gd name="T69" fmla="*/ 94 h 390"/>
                    <a:gd name="T70" fmla="*/ 162 w 483"/>
                    <a:gd name="T71" fmla="*/ 76 h 390"/>
                    <a:gd name="T72" fmla="*/ 144 w 483"/>
                    <a:gd name="T73" fmla="*/ 94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3" h="390">
                      <a:moveTo>
                        <a:pt x="415" y="35"/>
                      </a:moveTo>
                      <a:cubicBezTo>
                        <a:pt x="453" y="35"/>
                        <a:pt x="483" y="66"/>
                        <a:pt x="482" y="103"/>
                      </a:cubicBezTo>
                      <a:cubicBezTo>
                        <a:pt x="480" y="322"/>
                        <a:pt x="480" y="322"/>
                        <a:pt x="480" y="322"/>
                      </a:cubicBezTo>
                      <a:cubicBezTo>
                        <a:pt x="479" y="359"/>
                        <a:pt x="448" y="390"/>
                        <a:pt x="411" y="390"/>
                      </a:cubicBezTo>
                      <a:cubicBezTo>
                        <a:pt x="68" y="390"/>
                        <a:pt x="68" y="390"/>
                        <a:pt x="68" y="390"/>
                      </a:cubicBezTo>
                      <a:cubicBezTo>
                        <a:pt x="31" y="390"/>
                        <a:pt x="0" y="359"/>
                        <a:pt x="1" y="322"/>
                      </a:cubicBezTo>
                      <a:cubicBezTo>
                        <a:pt x="4" y="103"/>
                        <a:pt x="4" y="103"/>
                        <a:pt x="4" y="103"/>
                      </a:cubicBezTo>
                      <a:cubicBezTo>
                        <a:pt x="4" y="66"/>
                        <a:pt x="35" y="35"/>
                        <a:pt x="73" y="35"/>
                      </a:cubicBezTo>
                      <a:cubicBezTo>
                        <a:pt x="74" y="15"/>
                        <a:pt x="74" y="15"/>
                        <a:pt x="74" y="15"/>
                      </a:cubicBezTo>
                      <a:cubicBezTo>
                        <a:pt x="144" y="15"/>
                        <a:pt x="144" y="15"/>
                        <a:pt x="144" y="15"/>
                      </a:cubicBezTo>
                      <a:cubicBezTo>
                        <a:pt x="144" y="35"/>
                        <a:pt x="144" y="35"/>
                        <a:pt x="144" y="35"/>
                      </a:cubicBezTo>
                      <a:cubicBezTo>
                        <a:pt x="207" y="35"/>
                        <a:pt x="207" y="35"/>
                        <a:pt x="207" y="35"/>
                      </a:cubicBezTo>
                      <a:cubicBezTo>
                        <a:pt x="233" y="0"/>
                        <a:pt x="233" y="0"/>
                        <a:pt x="233" y="0"/>
                      </a:cubicBezTo>
                      <a:cubicBezTo>
                        <a:pt x="323" y="0"/>
                        <a:pt x="323" y="0"/>
                        <a:pt x="323" y="0"/>
                      </a:cubicBezTo>
                      <a:cubicBezTo>
                        <a:pt x="348" y="35"/>
                        <a:pt x="348" y="35"/>
                        <a:pt x="348" y="35"/>
                      </a:cubicBezTo>
                      <a:lnTo>
                        <a:pt x="415" y="35"/>
                      </a:lnTo>
                      <a:close/>
                      <a:moveTo>
                        <a:pt x="418" y="240"/>
                      </a:moveTo>
                      <a:cubicBezTo>
                        <a:pt x="434" y="240"/>
                        <a:pt x="446" y="228"/>
                        <a:pt x="446" y="212"/>
                      </a:cubicBezTo>
                      <a:cubicBezTo>
                        <a:pt x="446" y="197"/>
                        <a:pt x="434" y="185"/>
                        <a:pt x="419" y="185"/>
                      </a:cubicBezTo>
                      <a:cubicBezTo>
                        <a:pt x="390" y="185"/>
                        <a:pt x="390" y="185"/>
                        <a:pt x="390" y="185"/>
                      </a:cubicBezTo>
                      <a:cubicBezTo>
                        <a:pt x="378" y="134"/>
                        <a:pt x="332" y="96"/>
                        <a:pt x="277" y="96"/>
                      </a:cubicBezTo>
                      <a:cubicBezTo>
                        <a:pt x="212" y="96"/>
                        <a:pt x="159" y="148"/>
                        <a:pt x="158" y="212"/>
                      </a:cubicBezTo>
                      <a:cubicBezTo>
                        <a:pt x="158" y="277"/>
                        <a:pt x="209" y="329"/>
                        <a:pt x="274" y="329"/>
                      </a:cubicBezTo>
                      <a:cubicBezTo>
                        <a:pt x="329" y="329"/>
                        <a:pt x="376" y="291"/>
                        <a:pt x="389" y="240"/>
                      </a:cubicBezTo>
                      <a:cubicBezTo>
                        <a:pt x="418" y="240"/>
                        <a:pt x="418" y="240"/>
                        <a:pt x="418" y="240"/>
                      </a:cubicBezTo>
                      <a:moveTo>
                        <a:pt x="64" y="314"/>
                      </a:moveTo>
                      <a:cubicBezTo>
                        <a:pt x="66" y="110"/>
                        <a:pt x="66" y="110"/>
                        <a:pt x="66" y="110"/>
                      </a:cubicBezTo>
                      <a:cubicBezTo>
                        <a:pt x="66" y="106"/>
                        <a:pt x="62" y="102"/>
                        <a:pt x="58" y="102"/>
                      </a:cubicBezTo>
                      <a:cubicBezTo>
                        <a:pt x="53" y="102"/>
                        <a:pt x="49" y="106"/>
                        <a:pt x="49" y="110"/>
                      </a:cubicBezTo>
                      <a:cubicBezTo>
                        <a:pt x="46" y="314"/>
                        <a:pt x="46" y="314"/>
                        <a:pt x="46" y="314"/>
                      </a:cubicBezTo>
                      <a:cubicBezTo>
                        <a:pt x="46" y="319"/>
                        <a:pt x="50" y="323"/>
                        <a:pt x="55" y="323"/>
                      </a:cubicBezTo>
                      <a:cubicBezTo>
                        <a:pt x="60" y="323"/>
                        <a:pt x="64" y="319"/>
                        <a:pt x="64" y="314"/>
                      </a:cubicBezTo>
                      <a:moveTo>
                        <a:pt x="144" y="94"/>
                      </a:moveTo>
                      <a:cubicBezTo>
                        <a:pt x="144" y="104"/>
                        <a:pt x="152" y="111"/>
                        <a:pt x="161" y="111"/>
                      </a:cubicBezTo>
                      <a:cubicBezTo>
                        <a:pt x="171" y="111"/>
                        <a:pt x="179" y="104"/>
                        <a:pt x="179" y="94"/>
                      </a:cubicBezTo>
                      <a:cubicBezTo>
                        <a:pt x="179" y="84"/>
                        <a:pt x="171" y="76"/>
                        <a:pt x="162" y="76"/>
                      </a:cubicBezTo>
                      <a:cubicBezTo>
                        <a:pt x="152" y="76"/>
                        <a:pt x="144" y="84"/>
                        <a:pt x="144" y="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1194"/>
                <p:cNvSpPr/>
                <p:nvPr/>
              </p:nvSpPr>
              <p:spPr bwMode="auto">
                <a:xfrm>
                  <a:off x="5353050" y="5864225"/>
                  <a:ext cx="49213" cy="82550"/>
                </a:xfrm>
                <a:custGeom>
                  <a:avLst/>
                  <a:gdLst>
                    <a:gd name="T0" fmla="*/ 9 w 40"/>
                    <a:gd name="T1" fmla="*/ 66 h 66"/>
                    <a:gd name="T2" fmla="*/ 0 w 40"/>
                    <a:gd name="T3" fmla="*/ 56 h 66"/>
                    <a:gd name="T4" fmla="*/ 32 w 40"/>
                    <a:gd name="T5" fmla="*/ 0 h 66"/>
                    <a:gd name="T6" fmla="*/ 40 w 40"/>
                    <a:gd name="T7" fmla="*/ 10 h 66"/>
                    <a:gd name="T8" fmla="*/ 9 w 40"/>
                    <a:gd name="T9" fmla="*/ 66 h 66"/>
                  </a:gdLst>
                  <a:ahLst/>
                  <a:cxnLst>
                    <a:cxn ang="0">
                      <a:pos x="T0" y="T1"/>
                    </a:cxn>
                    <a:cxn ang="0">
                      <a:pos x="T2" y="T3"/>
                    </a:cxn>
                    <a:cxn ang="0">
                      <a:pos x="T4" y="T5"/>
                    </a:cxn>
                    <a:cxn ang="0">
                      <a:pos x="T6" y="T7"/>
                    </a:cxn>
                    <a:cxn ang="0">
                      <a:pos x="T8" y="T9"/>
                    </a:cxn>
                  </a:cxnLst>
                  <a:rect l="0" t="0" r="r" b="b"/>
                  <a:pathLst>
                    <a:path w="40" h="66">
                      <a:moveTo>
                        <a:pt x="9" y="66"/>
                      </a:moveTo>
                      <a:cubicBezTo>
                        <a:pt x="0" y="56"/>
                        <a:pt x="0" y="56"/>
                        <a:pt x="0" y="56"/>
                      </a:cubicBezTo>
                      <a:cubicBezTo>
                        <a:pt x="1" y="33"/>
                        <a:pt x="13" y="12"/>
                        <a:pt x="32" y="0"/>
                      </a:cubicBezTo>
                      <a:cubicBezTo>
                        <a:pt x="40" y="10"/>
                        <a:pt x="40" y="10"/>
                        <a:pt x="40" y="10"/>
                      </a:cubicBezTo>
                      <a:cubicBezTo>
                        <a:pt x="21" y="22"/>
                        <a:pt x="9" y="43"/>
                        <a:pt x="9" y="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1195"/>
                <p:cNvSpPr/>
                <p:nvPr/>
              </p:nvSpPr>
              <p:spPr bwMode="auto">
                <a:xfrm>
                  <a:off x="5392738" y="5856288"/>
                  <a:ext cx="22225" cy="20638"/>
                </a:xfrm>
                <a:custGeom>
                  <a:avLst/>
                  <a:gdLst>
                    <a:gd name="T0" fmla="*/ 8 w 18"/>
                    <a:gd name="T1" fmla="*/ 16 h 16"/>
                    <a:gd name="T2" fmla="*/ 0 w 18"/>
                    <a:gd name="T3" fmla="*/ 6 h 16"/>
                    <a:gd name="T4" fmla="*/ 10 w 18"/>
                    <a:gd name="T5" fmla="*/ 0 h 16"/>
                    <a:gd name="T6" fmla="*/ 18 w 18"/>
                    <a:gd name="T7" fmla="*/ 10 h 16"/>
                    <a:gd name="T8" fmla="*/ 8 w 18"/>
                    <a:gd name="T9" fmla="*/ 16 h 16"/>
                  </a:gdLst>
                  <a:ahLst/>
                  <a:cxnLst>
                    <a:cxn ang="0">
                      <a:pos x="T0" y="T1"/>
                    </a:cxn>
                    <a:cxn ang="0">
                      <a:pos x="T2" y="T3"/>
                    </a:cxn>
                    <a:cxn ang="0">
                      <a:pos x="T4" y="T5"/>
                    </a:cxn>
                    <a:cxn ang="0">
                      <a:pos x="T6" y="T7"/>
                    </a:cxn>
                    <a:cxn ang="0">
                      <a:pos x="T8" y="T9"/>
                    </a:cxn>
                  </a:cxnLst>
                  <a:rect l="0" t="0" r="r" b="b"/>
                  <a:pathLst>
                    <a:path w="18" h="16">
                      <a:moveTo>
                        <a:pt x="8" y="16"/>
                      </a:moveTo>
                      <a:cubicBezTo>
                        <a:pt x="0" y="6"/>
                        <a:pt x="0" y="6"/>
                        <a:pt x="0" y="6"/>
                      </a:cubicBezTo>
                      <a:cubicBezTo>
                        <a:pt x="3" y="4"/>
                        <a:pt x="6" y="2"/>
                        <a:pt x="10" y="0"/>
                      </a:cubicBezTo>
                      <a:cubicBezTo>
                        <a:pt x="18" y="10"/>
                        <a:pt x="18" y="10"/>
                        <a:pt x="18" y="10"/>
                      </a:cubicBezTo>
                      <a:cubicBezTo>
                        <a:pt x="15" y="12"/>
                        <a:pt x="11" y="13"/>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1196"/>
                <p:cNvSpPr/>
                <p:nvPr/>
              </p:nvSpPr>
              <p:spPr bwMode="auto">
                <a:xfrm>
                  <a:off x="5405438" y="5853113"/>
                  <a:ext cx="22225" cy="15875"/>
                </a:xfrm>
                <a:custGeom>
                  <a:avLst/>
                  <a:gdLst>
                    <a:gd name="T0" fmla="*/ 8 w 18"/>
                    <a:gd name="T1" fmla="*/ 13 h 13"/>
                    <a:gd name="T2" fmla="*/ 0 w 18"/>
                    <a:gd name="T3" fmla="*/ 3 h 13"/>
                    <a:gd name="T4" fmla="*/ 10 w 18"/>
                    <a:gd name="T5" fmla="*/ 0 h 13"/>
                    <a:gd name="T6" fmla="*/ 18 w 18"/>
                    <a:gd name="T7" fmla="*/ 10 h 13"/>
                    <a:gd name="T8" fmla="*/ 8 w 18"/>
                    <a:gd name="T9" fmla="*/ 13 h 13"/>
                  </a:gdLst>
                  <a:ahLst/>
                  <a:cxnLst>
                    <a:cxn ang="0">
                      <a:pos x="T0" y="T1"/>
                    </a:cxn>
                    <a:cxn ang="0">
                      <a:pos x="T2" y="T3"/>
                    </a:cxn>
                    <a:cxn ang="0">
                      <a:pos x="T4" y="T5"/>
                    </a:cxn>
                    <a:cxn ang="0">
                      <a:pos x="T6" y="T7"/>
                    </a:cxn>
                    <a:cxn ang="0">
                      <a:pos x="T8" y="T9"/>
                    </a:cxn>
                  </a:cxnLst>
                  <a:rect l="0" t="0" r="r" b="b"/>
                  <a:pathLst>
                    <a:path w="18" h="13">
                      <a:moveTo>
                        <a:pt x="8" y="13"/>
                      </a:moveTo>
                      <a:cubicBezTo>
                        <a:pt x="0" y="3"/>
                        <a:pt x="0" y="3"/>
                        <a:pt x="0" y="3"/>
                      </a:cubicBezTo>
                      <a:cubicBezTo>
                        <a:pt x="3" y="2"/>
                        <a:pt x="6" y="1"/>
                        <a:pt x="10" y="0"/>
                      </a:cubicBezTo>
                      <a:cubicBezTo>
                        <a:pt x="18" y="10"/>
                        <a:pt x="18" y="10"/>
                        <a:pt x="18" y="10"/>
                      </a:cubicBezTo>
                      <a:cubicBezTo>
                        <a:pt x="15" y="11"/>
                        <a:pt x="12" y="12"/>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Freeform 1197"/>
                <p:cNvSpPr/>
                <p:nvPr/>
              </p:nvSpPr>
              <p:spPr bwMode="auto">
                <a:xfrm>
                  <a:off x="5418138" y="5849938"/>
                  <a:ext cx="20638" cy="14288"/>
                </a:xfrm>
                <a:custGeom>
                  <a:avLst/>
                  <a:gdLst>
                    <a:gd name="T0" fmla="*/ 8 w 17"/>
                    <a:gd name="T1" fmla="*/ 12 h 12"/>
                    <a:gd name="T2" fmla="*/ 0 w 17"/>
                    <a:gd name="T3" fmla="*/ 2 h 12"/>
                    <a:gd name="T4" fmla="*/ 9 w 17"/>
                    <a:gd name="T5" fmla="*/ 0 h 12"/>
                    <a:gd name="T6" fmla="*/ 17 w 17"/>
                    <a:gd name="T7" fmla="*/ 10 h 12"/>
                    <a:gd name="T8" fmla="*/ 8 w 17"/>
                    <a:gd name="T9" fmla="*/ 12 h 12"/>
                  </a:gdLst>
                  <a:ahLst/>
                  <a:cxnLst>
                    <a:cxn ang="0">
                      <a:pos x="T0" y="T1"/>
                    </a:cxn>
                    <a:cxn ang="0">
                      <a:pos x="T2" y="T3"/>
                    </a:cxn>
                    <a:cxn ang="0">
                      <a:pos x="T4" y="T5"/>
                    </a:cxn>
                    <a:cxn ang="0">
                      <a:pos x="T6" y="T7"/>
                    </a:cxn>
                    <a:cxn ang="0">
                      <a:pos x="T8" y="T9"/>
                    </a:cxn>
                  </a:cxnLst>
                  <a:rect l="0" t="0" r="r" b="b"/>
                  <a:pathLst>
                    <a:path w="17" h="12">
                      <a:moveTo>
                        <a:pt x="8" y="12"/>
                      </a:moveTo>
                      <a:cubicBezTo>
                        <a:pt x="0" y="2"/>
                        <a:pt x="0" y="2"/>
                        <a:pt x="0" y="2"/>
                      </a:cubicBezTo>
                      <a:cubicBezTo>
                        <a:pt x="3" y="1"/>
                        <a:pt x="6" y="0"/>
                        <a:pt x="9" y="0"/>
                      </a:cubicBezTo>
                      <a:cubicBezTo>
                        <a:pt x="17" y="10"/>
                        <a:pt x="17" y="10"/>
                        <a:pt x="17" y="10"/>
                      </a:cubicBezTo>
                      <a:cubicBezTo>
                        <a:pt x="14" y="10"/>
                        <a:pt x="11" y="11"/>
                        <a:pt x="8"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1198"/>
                <p:cNvSpPr/>
                <p:nvPr/>
              </p:nvSpPr>
              <p:spPr bwMode="auto">
                <a:xfrm>
                  <a:off x="5429250" y="5849938"/>
                  <a:ext cx="20638" cy="12700"/>
                </a:xfrm>
                <a:custGeom>
                  <a:avLst/>
                  <a:gdLst>
                    <a:gd name="T0" fmla="*/ 8 w 17"/>
                    <a:gd name="T1" fmla="*/ 10 h 10"/>
                    <a:gd name="T2" fmla="*/ 0 w 17"/>
                    <a:gd name="T3" fmla="*/ 0 h 10"/>
                    <a:gd name="T4" fmla="*/ 8 w 17"/>
                    <a:gd name="T5" fmla="*/ 0 h 10"/>
                    <a:gd name="T6" fmla="*/ 17 w 17"/>
                    <a:gd name="T7" fmla="*/ 9 h 10"/>
                    <a:gd name="T8" fmla="*/ 8 w 17"/>
                    <a:gd name="T9" fmla="*/ 10 h 10"/>
                  </a:gdLst>
                  <a:ahLst/>
                  <a:cxnLst>
                    <a:cxn ang="0">
                      <a:pos x="T0" y="T1"/>
                    </a:cxn>
                    <a:cxn ang="0">
                      <a:pos x="T2" y="T3"/>
                    </a:cxn>
                    <a:cxn ang="0">
                      <a:pos x="T4" y="T5"/>
                    </a:cxn>
                    <a:cxn ang="0">
                      <a:pos x="T6" y="T7"/>
                    </a:cxn>
                    <a:cxn ang="0">
                      <a:pos x="T8" y="T9"/>
                    </a:cxn>
                  </a:cxnLst>
                  <a:rect l="0" t="0" r="r" b="b"/>
                  <a:pathLst>
                    <a:path w="17" h="10">
                      <a:moveTo>
                        <a:pt x="8" y="10"/>
                      </a:moveTo>
                      <a:cubicBezTo>
                        <a:pt x="0" y="0"/>
                        <a:pt x="0" y="0"/>
                        <a:pt x="0" y="0"/>
                      </a:cubicBezTo>
                      <a:cubicBezTo>
                        <a:pt x="3" y="0"/>
                        <a:pt x="5" y="0"/>
                        <a:pt x="8" y="0"/>
                      </a:cubicBezTo>
                      <a:cubicBezTo>
                        <a:pt x="17" y="9"/>
                        <a:pt x="17" y="9"/>
                        <a:pt x="17" y="9"/>
                      </a:cubicBezTo>
                      <a:cubicBezTo>
                        <a:pt x="14" y="9"/>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953" name="组合 952"/>
            <p:cNvGrpSpPr/>
            <p:nvPr/>
          </p:nvGrpSpPr>
          <p:grpSpPr>
            <a:xfrm>
              <a:off x="3469513" y="3547468"/>
              <a:ext cx="2585052" cy="3978604"/>
              <a:chOff x="654864" y="3547468"/>
              <a:chExt cx="2585052" cy="3978604"/>
            </a:xfrm>
          </p:grpSpPr>
          <p:sp>
            <p:nvSpPr>
              <p:cNvPr id="954" name="文本框 953"/>
              <p:cNvSpPr txBox="1"/>
              <p:nvPr/>
            </p:nvSpPr>
            <p:spPr>
              <a:xfrm>
                <a:off x="807128" y="3547468"/>
                <a:ext cx="2131140" cy="646331"/>
              </a:xfrm>
              <a:prstGeom prst="rect">
                <a:avLst/>
              </a:prstGeom>
              <a:noFill/>
            </p:spPr>
            <p:txBody>
              <a:bodyPr wrap="square" rtlCol="0">
                <a:spAutoFit/>
              </a:bodyPr>
              <a:lstStyle/>
              <a:p>
                <a:pPr algn="ctr"/>
                <a:r>
                  <a:rPr lang="en-US" altLang="zh-CN" dirty="0">
                    <a:solidFill>
                      <a:srgbClr val="7C8B71"/>
                    </a:solidFill>
                    <a:cs typeface="+mn-ea"/>
                    <a:sym typeface="+mn-lt"/>
                  </a:rPr>
                  <a:t>2012-2015</a:t>
                </a:r>
                <a:r>
                  <a:rPr lang="zh-CN" altLang="en-US" dirty="0">
                    <a:solidFill>
                      <a:srgbClr val="7C8B71"/>
                    </a:solidFill>
                    <a:cs typeface="+mn-ea"/>
                    <a:sym typeface="+mn-lt"/>
                  </a:rPr>
                  <a:t>年：功能增强与理论扩展</a:t>
                </a:r>
              </a:p>
            </p:txBody>
          </p:sp>
          <p:sp>
            <p:nvSpPr>
              <p:cNvPr id="955" name="文本框 954"/>
              <p:cNvSpPr txBox="1"/>
              <p:nvPr/>
            </p:nvSpPr>
            <p:spPr>
              <a:xfrm>
                <a:off x="654864" y="4236517"/>
                <a:ext cx="2585052" cy="3289555"/>
              </a:xfrm>
              <a:prstGeom prst="rect">
                <a:avLst/>
              </a:prstGeom>
              <a:noFill/>
            </p:spPr>
            <p:txBody>
              <a:bodyPr wrap="square" rtlCol="0">
                <a:spAutoFit/>
              </a:bodyPr>
              <a:lstStyle/>
              <a:p>
                <a:pPr algn="ctr">
                  <a:lnSpc>
                    <a:spcPct val="150000"/>
                  </a:lnSpc>
                </a:pPr>
                <a:r>
                  <a:rPr lang="zh-CN" altLang="en-US" sz="1400" dirty="0">
                    <a:solidFill>
                      <a:srgbClr val="7C8B71"/>
                    </a:solidFill>
                    <a:cs typeface="+mn-ea"/>
                    <a:sym typeface="+mn-lt"/>
                  </a:rPr>
                  <a:t>随着 </a:t>
                </a:r>
                <a:r>
                  <a:rPr lang="en-US" altLang="zh-CN" sz="1400" dirty="0">
                    <a:solidFill>
                      <a:srgbClr val="7C8B71"/>
                    </a:solidFill>
                    <a:cs typeface="+mn-ea"/>
                    <a:sym typeface="+mn-lt"/>
                  </a:rPr>
                  <a:t>SMT </a:t>
                </a:r>
                <a:r>
                  <a:rPr lang="zh-CN" altLang="en-US" sz="1400" dirty="0">
                    <a:solidFill>
                      <a:srgbClr val="7C8B71"/>
                    </a:solidFill>
                    <a:cs typeface="+mn-ea"/>
                    <a:sym typeface="+mn-lt"/>
                  </a:rPr>
                  <a:t>求解器技术的发展，</a:t>
                </a:r>
                <a:r>
                  <a:rPr lang="en-US" altLang="zh-CN" sz="1400" dirty="0">
                    <a:solidFill>
                      <a:srgbClr val="7C8B71"/>
                    </a:solidFill>
                    <a:cs typeface="+mn-ea"/>
                    <a:sym typeface="+mn-lt"/>
                  </a:rPr>
                  <a:t>CVC4 </a:t>
                </a:r>
                <a:r>
                  <a:rPr lang="zh-CN" altLang="en-US" sz="1400" dirty="0">
                    <a:solidFill>
                      <a:srgbClr val="7C8B71"/>
                    </a:solidFill>
                    <a:cs typeface="+mn-ea"/>
                    <a:sym typeface="+mn-lt"/>
                  </a:rPr>
                  <a:t>在 </a:t>
                </a:r>
                <a:r>
                  <a:rPr lang="en-US" altLang="zh-CN" sz="1400" dirty="0">
                    <a:solidFill>
                      <a:srgbClr val="7C8B71"/>
                    </a:solidFill>
                    <a:cs typeface="+mn-ea"/>
                    <a:sym typeface="+mn-lt"/>
                  </a:rPr>
                  <a:t>2011 </a:t>
                </a:r>
                <a:r>
                  <a:rPr lang="zh-CN" altLang="en-US" sz="1400" dirty="0">
                    <a:solidFill>
                      <a:srgbClr val="7C8B71"/>
                    </a:solidFill>
                    <a:cs typeface="+mn-ea"/>
                    <a:sym typeface="+mn-lt"/>
                  </a:rPr>
                  <a:t>年正式发布，成为一款功能强大的工具。</a:t>
                </a:r>
                <a:r>
                  <a:rPr lang="en-US" altLang="zh-CN" sz="1400" dirty="0">
                    <a:solidFill>
                      <a:srgbClr val="7C8B71"/>
                    </a:solidFill>
                    <a:cs typeface="+mn-ea"/>
                    <a:sym typeface="+mn-lt"/>
                  </a:rPr>
                  <a:t>CVC4 </a:t>
                </a:r>
                <a:r>
                  <a:rPr lang="zh-CN" altLang="en-US" sz="1400" dirty="0">
                    <a:solidFill>
                      <a:srgbClr val="7C8B71"/>
                    </a:solidFill>
                    <a:cs typeface="+mn-ea"/>
                    <a:sym typeface="+mn-lt"/>
                  </a:rPr>
                  <a:t>不仅支持整数算术、实数算术、数组等基础理论，还逐步支持了更复杂的 </a:t>
                </a:r>
                <a:r>
                  <a:rPr lang="en-US" altLang="zh-CN" sz="1400" dirty="0">
                    <a:solidFill>
                      <a:srgbClr val="7C8B71"/>
                    </a:solidFill>
                    <a:cs typeface="+mn-ea"/>
                    <a:sym typeface="+mn-lt"/>
                  </a:rPr>
                  <a:t>SMT </a:t>
                </a:r>
                <a:r>
                  <a:rPr lang="zh-CN" altLang="en-US" sz="1400" dirty="0">
                    <a:solidFill>
                      <a:srgbClr val="7C8B71"/>
                    </a:solidFill>
                    <a:cs typeface="+mn-ea"/>
                    <a:sym typeface="+mn-lt"/>
                  </a:rPr>
                  <a:t>理论，如位向量、量化推理、浮点数算术等。</a:t>
                </a:r>
                <a:r>
                  <a:rPr lang="en-US" altLang="zh-CN" sz="1400" dirty="0">
                    <a:solidFill>
                      <a:srgbClr val="7C8B71"/>
                    </a:solidFill>
                    <a:cs typeface="+mn-ea"/>
                    <a:sym typeface="+mn-lt"/>
                  </a:rPr>
                  <a:t>CVC4 </a:t>
                </a:r>
                <a:r>
                  <a:rPr lang="zh-CN" altLang="en-US" sz="1400" dirty="0">
                    <a:solidFill>
                      <a:srgbClr val="7C8B71"/>
                    </a:solidFill>
                    <a:cs typeface="+mn-ea"/>
                    <a:sym typeface="+mn-lt"/>
                  </a:rPr>
                  <a:t>在求解效率和扩展性方面取得了显著突破，广泛应用于自动化验证和程序分析领域。</a:t>
                </a:r>
              </a:p>
            </p:txBody>
          </p:sp>
        </p:grpSp>
      </p:grpSp>
      <p:grpSp>
        <p:nvGrpSpPr>
          <p:cNvPr id="963" name="组合 962"/>
          <p:cNvGrpSpPr/>
          <p:nvPr/>
        </p:nvGrpSpPr>
        <p:grpSpPr>
          <a:xfrm>
            <a:off x="5959933" y="1766397"/>
            <a:ext cx="2789555" cy="4770195"/>
            <a:chOff x="6181622" y="2228410"/>
            <a:chExt cx="2789555" cy="4770195"/>
          </a:xfrm>
        </p:grpSpPr>
        <p:grpSp>
          <p:nvGrpSpPr>
            <p:cNvPr id="944" name="组合 943"/>
            <p:cNvGrpSpPr/>
            <p:nvPr/>
          </p:nvGrpSpPr>
          <p:grpSpPr>
            <a:xfrm>
              <a:off x="7107165" y="2228410"/>
              <a:ext cx="914400" cy="1254063"/>
              <a:chOff x="5139633" y="1999809"/>
              <a:chExt cx="914400" cy="1254063"/>
            </a:xfrm>
          </p:grpSpPr>
          <p:sp>
            <p:nvSpPr>
              <p:cNvPr id="859" name="圆角矩形 858"/>
              <p:cNvSpPr/>
              <p:nvPr/>
            </p:nvSpPr>
            <p:spPr>
              <a:xfrm rot="2700000">
                <a:off x="5139633" y="1999809"/>
                <a:ext cx="914400" cy="914400"/>
              </a:xfrm>
              <a:prstGeom prst="round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60" name="圆角矩形 859"/>
              <p:cNvSpPr/>
              <p:nvPr/>
            </p:nvSpPr>
            <p:spPr>
              <a:xfrm rot="2700000">
                <a:off x="5372166" y="2804538"/>
                <a:ext cx="449334" cy="449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61" name="文本框 860"/>
              <p:cNvSpPr txBox="1"/>
              <p:nvPr/>
            </p:nvSpPr>
            <p:spPr>
              <a:xfrm>
                <a:off x="5361833" y="2829150"/>
                <a:ext cx="470000" cy="400110"/>
              </a:xfrm>
              <a:prstGeom prst="rect">
                <a:avLst/>
              </a:prstGeom>
              <a:noFill/>
            </p:spPr>
            <p:txBody>
              <a:bodyPr wrap="none" rtlCol="0">
                <a:spAutoFit/>
              </a:bodyPr>
              <a:lstStyle/>
              <a:p>
                <a:pPr algn="ctr"/>
                <a:r>
                  <a:rPr lang="en-US" altLang="zh-CN" sz="2000" dirty="0">
                    <a:solidFill>
                      <a:srgbClr val="7C8B71"/>
                    </a:solidFill>
                    <a:cs typeface="+mn-ea"/>
                    <a:sym typeface="+mn-lt"/>
                  </a:rPr>
                  <a:t>03</a:t>
                </a:r>
                <a:endParaRPr lang="zh-CN" altLang="en-US" sz="2000" dirty="0">
                  <a:solidFill>
                    <a:srgbClr val="7C8B71"/>
                  </a:solidFill>
                  <a:cs typeface="+mn-ea"/>
                  <a:sym typeface="+mn-lt"/>
                </a:endParaRPr>
              </a:p>
            </p:txBody>
          </p:sp>
          <p:grpSp>
            <p:nvGrpSpPr>
              <p:cNvPr id="90" name="组合 89"/>
              <p:cNvGrpSpPr/>
              <p:nvPr/>
            </p:nvGrpSpPr>
            <p:grpSpPr>
              <a:xfrm>
                <a:off x="5290445" y="2183959"/>
                <a:ext cx="612776" cy="546101"/>
                <a:chOff x="6659563" y="5757863"/>
                <a:chExt cx="612776" cy="546101"/>
              </a:xfrm>
              <a:solidFill>
                <a:schemeClr val="bg1"/>
              </a:solidFill>
            </p:grpSpPr>
            <p:sp>
              <p:nvSpPr>
                <p:cNvPr id="91" name="Freeform 673"/>
                <p:cNvSpPr/>
                <p:nvPr/>
              </p:nvSpPr>
              <p:spPr bwMode="auto">
                <a:xfrm>
                  <a:off x="7191376" y="5886451"/>
                  <a:ext cx="12700" cy="11113"/>
                </a:xfrm>
                <a:custGeom>
                  <a:avLst/>
                  <a:gdLst>
                    <a:gd name="T0" fmla="*/ 9 w 10"/>
                    <a:gd name="T1" fmla="*/ 9 h 9"/>
                    <a:gd name="T2" fmla="*/ 0 w 10"/>
                    <a:gd name="T3" fmla="*/ 0 h 9"/>
                    <a:gd name="T4" fmla="*/ 2 w 10"/>
                    <a:gd name="T5" fmla="*/ 0 h 9"/>
                    <a:gd name="T6" fmla="*/ 10 w 10"/>
                    <a:gd name="T7" fmla="*/ 9 h 9"/>
                    <a:gd name="T8" fmla="*/ 9 w 10"/>
                    <a:gd name="T9" fmla="*/ 9 h 9"/>
                  </a:gdLst>
                  <a:ahLst/>
                  <a:cxnLst>
                    <a:cxn ang="0">
                      <a:pos x="T0" y="T1"/>
                    </a:cxn>
                    <a:cxn ang="0">
                      <a:pos x="T2" y="T3"/>
                    </a:cxn>
                    <a:cxn ang="0">
                      <a:pos x="T4" y="T5"/>
                    </a:cxn>
                    <a:cxn ang="0">
                      <a:pos x="T6" y="T7"/>
                    </a:cxn>
                    <a:cxn ang="0">
                      <a:pos x="T8" y="T9"/>
                    </a:cxn>
                  </a:cxnLst>
                  <a:rect l="0" t="0" r="r" b="b"/>
                  <a:pathLst>
                    <a:path w="10" h="9">
                      <a:moveTo>
                        <a:pt x="9" y="9"/>
                      </a:moveTo>
                      <a:cubicBezTo>
                        <a:pt x="0" y="0"/>
                        <a:pt x="0" y="0"/>
                        <a:pt x="0" y="0"/>
                      </a:cubicBezTo>
                      <a:cubicBezTo>
                        <a:pt x="1" y="0"/>
                        <a:pt x="1" y="0"/>
                        <a:pt x="2" y="0"/>
                      </a:cubicBezTo>
                      <a:cubicBezTo>
                        <a:pt x="10" y="9"/>
                        <a:pt x="10" y="9"/>
                        <a:pt x="10" y="9"/>
                      </a:cubicBezTo>
                      <a:cubicBezTo>
                        <a:pt x="10"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674"/>
                <p:cNvSpPr/>
                <p:nvPr/>
              </p:nvSpPr>
              <p:spPr bwMode="auto">
                <a:xfrm>
                  <a:off x="7194551" y="5886451"/>
                  <a:ext cx="22225" cy="12700"/>
                </a:xfrm>
                <a:custGeom>
                  <a:avLst/>
                  <a:gdLst>
                    <a:gd name="T0" fmla="*/ 8 w 18"/>
                    <a:gd name="T1" fmla="*/ 9 h 11"/>
                    <a:gd name="T2" fmla="*/ 0 w 18"/>
                    <a:gd name="T3" fmla="*/ 0 h 11"/>
                    <a:gd name="T4" fmla="*/ 9 w 18"/>
                    <a:gd name="T5" fmla="*/ 1 h 11"/>
                    <a:gd name="T6" fmla="*/ 18 w 18"/>
                    <a:gd name="T7" fmla="*/ 11 h 11"/>
                    <a:gd name="T8" fmla="*/ 8 w 18"/>
                    <a:gd name="T9" fmla="*/ 9 h 11"/>
                  </a:gdLst>
                  <a:ahLst/>
                  <a:cxnLst>
                    <a:cxn ang="0">
                      <a:pos x="T0" y="T1"/>
                    </a:cxn>
                    <a:cxn ang="0">
                      <a:pos x="T2" y="T3"/>
                    </a:cxn>
                    <a:cxn ang="0">
                      <a:pos x="T4" y="T5"/>
                    </a:cxn>
                    <a:cxn ang="0">
                      <a:pos x="T6" y="T7"/>
                    </a:cxn>
                    <a:cxn ang="0">
                      <a:pos x="T8" y="T9"/>
                    </a:cxn>
                  </a:cxnLst>
                  <a:rect l="0" t="0" r="r" b="b"/>
                  <a:pathLst>
                    <a:path w="18" h="11">
                      <a:moveTo>
                        <a:pt x="8" y="9"/>
                      </a:moveTo>
                      <a:cubicBezTo>
                        <a:pt x="0" y="0"/>
                        <a:pt x="0" y="0"/>
                        <a:pt x="0" y="0"/>
                      </a:cubicBezTo>
                      <a:cubicBezTo>
                        <a:pt x="3" y="0"/>
                        <a:pt x="6" y="0"/>
                        <a:pt x="9" y="1"/>
                      </a:cubicBezTo>
                      <a:cubicBezTo>
                        <a:pt x="18" y="11"/>
                        <a:pt x="18" y="11"/>
                        <a:pt x="18" y="11"/>
                      </a:cubicBezTo>
                      <a:cubicBezTo>
                        <a:pt x="15" y="10"/>
                        <a:pt x="11"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675"/>
                <p:cNvSpPr/>
                <p:nvPr/>
              </p:nvSpPr>
              <p:spPr bwMode="auto">
                <a:xfrm>
                  <a:off x="7205663" y="5888038"/>
                  <a:ext cx="30163" cy="17463"/>
                </a:xfrm>
                <a:custGeom>
                  <a:avLst/>
                  <a:gdLst>
                    <a:gd name="T0" fmla="*/ 9 w 24"/>
                    <a:gd name="T1" fmla="*/ 10 h 15"/>
                    <a:gd name="T2" fmla="*/ 0 w 24"/>
                    <a:gd name="T3" fmla="*/ 0 h 15"/>
                    <a:gd name="T4" fmla="*/ 15 w 24"/>
                    <a:gd name="T5" fmla="*/ 5 h 15"/>
                    <a:gd name="T6" fmla="*/ 24 w 24"/>
                    <a:gd name="T7" fmla="*/ 15 h 15"/>
                    <a:gd name="T8" fmla="*/ 9 w 24"/>
                    <a:gd name="T9" fmla="*/ 10 h 15"/>
                  </a:gdLst>
                  <a:ahLst/>
                  <a:cxnLst>
                    <a:cxn ang="0">
                      <a:pos x="T0" y="T1"/>
                    </a:cxn>
                    <a:cxn ang="0">
                      <a:pos x="T2" y="T3"/>
                    </a:cxn>
                    <a:cxn ang="0">
                      <a:pos x="T4" y="T5"/>
                    </a:cxn>
                    <a:cxn ang="0">
                      <a:pos x="T6" y="T7"/>
                    </a:cxn>
                    <a:cxn ang="0">
                      <a:pos x="T8" y="T9"/>
                    </a:cxn>
                  </a:cxnLst>
                  <a:rect l="0" t="0" r="r" b="b"/>
                  <a:pathLst>
                    <a:path w="24" h="15">
                      <a:moveTo>
                        <a:pt x="9" y="10"/>
                      </a:moveTo>
                      <a:cubicBezTo>
                        <a:pt x="0" y="0"/>
                        <a:pt x="0" y="0"/>
                        <a:pt x="0" y="0"/>
                      </a:cubicBezTo>
                      <a:cubicBezTo>
                        <a:pt x="6" y="1"/>
                        <a:pt x="11" y="3"/>
                        <a:pt x="15" y="5"/>
                      </a:cubicBezTo>
                      <a:cubicBezTo>
                        <a:pt x="24" y="15"/>
                        <a:pt x="24" y="15"/>
                        <a:pt x="24" y="15"/>
                      </a:cubicBezTo>
                      <a:cubicBezTo>
                        <a:pt x="19" y="12"/>
                        <a:pt x="14"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676"/>
                <p:cNvSpPr/>
                <p:nvPr/>
              </p:nvSpPr>
              <p:spPr bwMode="auto">
                <a:xfrm>
                  <a:off x="7224713" y="5894388"/>
                  <a:ext cx="23813" cy="20638"/>
                </a:xfrm>
                <a:custGeom>
                  <a:avLst/>
                  <a:gdLst>
                    <a:gd name="T0" fmla="*/ 9 w 19"/>
                    <a:gd name="T1" fmla="*/ 10 h 17"/>
                    <a:gd name="T2" fmla="*/ 0 w 19"/>
                    <a:gd name="T3" fmla="*/ 0 h 17"/>
                    <a:gd name="T4" fmla="*/ 11 w 19"/>
                    <a:gd name="T5" fmla="*/ 7 h 17"/>
                    <a:gd name="T6" fmla="*/ 19 w 19"/>
                    <a:gd name="T7" fmla="*/ 17 h 17"/>
                    <a:gd name="T8" fmla="*/ 9 w 19"/>
                    <a:gd name="T9" fmla="*/ 10 h 17"/>
                  </a:gdLst>
                  <a:ahLst/>
                  <a:cxnLst>
                    <a:cxn ang="0">
                      <a:pos x="T0" y="T1"/>
                    </a:cxn>
                    <a:cxn ang="0">
                      <a:pos x="T2" y="T3"/>
                    </a:cxn>
                    <a:cxn ang="0">
                      <a:pos x="T4" y="T5"/>
                    </a:cxn>
                    <a:cxn ang="0">
                      <a:pos x="T6" y="T7"/>
                    </a:cxn>
                    <a:cxn ang="0">
                      <a:pos x="T8" y="T9"/>
                    </a:cxn>
                  </a:cxnLst>
                  <a:rect l="0" t="0" r="r" b="b"/>
                  <a:pathLst>
                    <a:path w="19" h="17">
                      <a:moveTo>
                        <a:pt x="9" y="10"/>
                      </a:moveTo>
                      <a:cubicBezTo>
                        <a:pt x="0" y="0"/>
                        <a:pt x="0" y="0"/>
                        <a:pt x="0" y="0"/>
                      </a:cubicBezTo>
                      <a:cubicBezTo>
                        <a:pt x="4" y="2"/>
                        <a:pt x="8" y="5"/>
                        <a:pt x="11" y="7"/>
                      </a:cubicBezTo>
                      <a:cubicBezTo>
                        <a:pt x="19" y="17"/>
                        <a:pt x="19" y="17"/>
                        <a:pt x="19" y="17"/>
                      </a:cubicBezTo>
                      <a:cubicBezTo>
                        <a:pt x="16" y="14"/>
                        <a:pt x="13"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677"/>
                <p:cNvSpPr/>
                <p:nvPr/>
              </p:nvSpPr>
              <p:spPr bwMode="auto">
                <a:xfrm>
                  <a:off x="7237413" y="5902326"/>
                  <a:ext cx="17463" cy="20638"/>
                </a:xfrm>
                <a:custGeom>
                  <a:avLst/>
                  <a:gdLst>
                    <a:gd name="T0" fmla="*/ 8 w 14"/>
                    <a:gd name="T1" fmla="*/ 10 h 16"/>
                    <a:gd name="T2" fmla="*/ 0 w 14"/>
                    <a:gd name="T3" fmla="*/ 0 h 16"/>
                    <a:gd name="T4" fmla="*/ 6 w 14"/>
                    <a:gd name="T5" fmla="*/ 6 h 16"/>
                    <a:gd name="T6" fmla="*/ 14 w 14"/>
                    <a:gd name="T7" fmla="*/ 16 h 16"/>
                    <a:gd name="T8" fmla="*/ 8 w 14"/>
                    <a:gd name="T9" fmla="*/ 10 h 16"/>
                  </a:gdLst>
                  <a:ahLst/>
                  <a:cxnLst>
                    <a:cxn ang="0">
                      <a:pos x="T0" y="T1"/>
                    </a:cxn>
                    <a:cxn ang="0">
                      <a:pos x="T2" y="T3"/>
                    </a:cxn>
                    <a:cxn ang="0">
                      <a:pos x="T4" y="T5"/>
                    </a:cxn>
                    <a:cxn ang="0">
                      <a:pos x="T6" y="T7"/>
                    </a:cxn>
                    <a:cxn ang="0">
                      <a:pos x="T8" y="T9"/>
                    </a:cxn>
                  </a:cxnLst>
                  <a:rect l="0" t="0" r="r" b="b"/>
                  <a:pathLst>
                    <a:path w="14" h="16">
                      <a:moveTo>
                        <a:pt x="8" y="10"/>
                      </a:moveTo>
                      <a:cubicBezTo>
                        <a:pt x="0" y="0"/>
                        <a:pt x="0" y="0"/>
                        <a:pt x="0" y="0"/>
                      </a:cubicBezTo>
                      <a:cubicBezTo>
                        <a:pt x="2" y="2"/>
                        <a:pt x="4" y="4"/>
                        <a:pt x="6" y="6"/>
                      </a:cubicBezTo>
                      <a:cubicBezTo>
                        <a:pt x="14" y="16"/>
                        <a:pt x="14" y="16"/>
                        <a:pt x="14" y="16"/>
                      </a:cubicBezTo>
                      <a:cubicBezTo>
                        <a:pt x="12" y="14"/>
                        <a:pt x="10"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678"/>
                <p:cNvSpPr/>
                <p:nvPr/>
              </p:nvSpPr>
              <p:spPr bwMode="auto">
                <a:xfrm>
                  <a:off x="7186613" y="5886451"/>
                  <a:ext cx="15875" cy="417513"/>
                </a:xfrm>
                <a:custGeom>
                  <a:avLst/>
                  <a:gdLst>
                    <a:gd name="T0" fmla="*/ 7 w 10"/>
                    <a:gd name="T1" fmla="*/ 263 h 263"/>
                    <a:gd name="T2" fmla="*/ 0 w 10"/>
                    <a:gd name="T3" fmla="*/ 256 h 263"/>
                    <a:gd name="T4" fmla="*/ 3 w 10"/>
                    <a:gd name="T5" fmla="*/ 0 h 263"/>
                    <a:gd name="T6" fmla="*/ 10 w 10"/>
                    <a:gd name="T7" fmla="*/ 7 h 263"/>
                    <a:gd name="T8" fmla="*/ 7 w 10"/>
                    <a:gd name="T9" fmla="*/ 263 h 263"/>
                  </a:gdLst>
                  <a:ahLst/>
                  <a:cxnLst>
                    <a:cxn ang="0">
                      <a:pos x="T0" y="T1"/>
                    </a:cxn>
                    <a:cxn ang="0">
                      <a:pos x="T2" y="T3"/>
                    </a:cxn>
                    <a:cxn ang="0">
                      <a:pos x="T4" y="T5"/>
                    </a:cxn>
                    <a:cxn ang="0">
                      <a:pos x="T6" y="T7"/>
                    </a:cxn>
                    <a:cxn ang="0">
                      <a:pos x="T8" y="T9"/>
                    </a:cxn>
                  </a:cxnLst>
                  <a:rect l="0" t="0" r="r" b="b"/>
                  <a:pathLst>
                    <a:path w="10" h="263">
                      <a:moveTo>
                        <a:pt x="7" y="263"/>
                      </a:moveTo>
                      <a:lnTo>
                        <a:pt x="0" y="256"/>
                      </a:lnTo>
                      <a:lnTo>
                        <a:pt x="3" y="0"/>
                      </a:lnTo>
                      <a:lnTo>
                        <a:pt x="10" y="7"/>
                      </a:lnTo>
                      <a:lnTo>
                        <a:pt x="7" y="2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679"/>
                <p:cNvSpPr/>
                <p:nvPr/>
              </p:nvSpPr>
              <p:spPr bwMode="auto">
                <a:xfrm>
                  <a:off x="7197726" y="5897563"/>
                  <a:ext cx="74613" cy="406400"/>
                </a:xfrm>
                <a:custGeom>
                  <a:avLst/>
                  <a:gdLst>
                    <a:gd name="T0" fmla="*/ 4 w 60"/>
                    <a:gd name="T1" fmla="*/ 0 h 325"/>
                    <a:gd name="T2" fmla="*/ 59 w 60"/>
                    <a:gd name="T3" fmla="*/ 57 h 325"/>
                    <a:gd name="T4" fmla="*/ 56 w 60"/>
                    <a:gd name="T5" fmla="*/ 269 h 325"/>
                    <a:gd name="T6" fmla="*/ 0 w 60"/>
                    <a:gd name="T7" fmla="*/ 325 h 325"/>
                    <a:gd name="T8" fmla="*/ 4 w 60"/>
                    <a:gd name="T9" fmla="*/ 0 h 325"/>
                  </a:gdLst>
                  <a:ahLst/>
                  <a:cxnLst>
                    <a:cxn ang="0">
                      <a:pos x="T0" y="T1"/>
                    </a:cxn>
                    <a:cxn ang="0">
                      <a:pos x="T2" y="T3"/>
                    </a:cxn>
                    <a:cxn ang="0">
                      <a:pos x="T4" y="T5"/>
                    </a:cxn>
                    <a:cxn ang="0">
                      <a:pos x="T6" y="T7"/>
                    </a:cxn>
                    <a:cxn ang="0">
                      <a:pos x="T8" y="T9"/>
                    </a:cxn>
                  </a:cxnLst>
                  <a:rect l="0" t="0" r="r" b="b"/>
                  <a:pathLst>
                    <a:path w="60" h="325">
                      <a:moveTo>
                        <a:pt x="4" y="0"/>
                      </a:moveTo>
                      <a:cubicBezTo>
                        <a:pt x="35" y="0"/>
                        <a:pt x="60" y="26"/>
                        <a:pt x="59" y="57"/>
                      </a:cubicBezTo>
                      <a:cubicBezTo>
                        <a:pt x="56" y="269"/>
                        <a:pt x="56" y="269"/>
                        <a:pt x="56" y="269"/>
                      </a:cubicBezTo>
                      <a:cubicBezTo>
                        <a:pt x="56" y="300"/>
                        <a:pt x="31" y="325"/>
                        <a:pt x="0" y="325"/>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680"/>
                <p:cNvSpPr/>
                <p:nvPr/>
              </p:nvSpPr>
              <p:spPr bwMode="auto">
                <a:xfrm>
                  <a:off x="7113588" y="5886451"/>
                  <a:ext cx="46038" cy="11113"/>
                </a:xfrm>
                <a:custGeom>
                  <a:avLst/>
                  <a:gdLst>
                    <a:gd name="T0" fmla="*/ 7 w 29"/>
                    <a:gd name="T1" fmla="*/ 7 h 7"/>
                    <a:gd name="T2" fmla="*/ 0 w 29"/>
                    <a:gd name="T3" fmla="*/ 0 h 7"/>
                    <a:gd name="T4" fmla="*/ 23 w 29"/>
                    <a:gd name="T5" fmla="*/ 0 h 7"/>
                    <a:gd name="T6" fmla="*/ 29 w 29"/>
                    <a:gd name="T7" fmla="*/ 7 h 7"/>
                    <a:gd name="T8" fmla="*/ 7 w 29"/>
                    <a:gd name="T9" fmla="*/ 7 h 7"/>
                  </a:gdLst>
                  <a:ahLst/>
                  <a:cxnLst>
                    <a:cxn ang="0">
                      <a:pos x="T0" y="T1"/>
                    </a:cxn>
                    <a:cxn ang="0">
                      <a:pos x="T2" y="T3"/>
                    </a:cxn>
                    <a:cxn ang="0">
                      <a:pos x="T4" y="T5"/>
                    </a:cxn>
                    <a:cxn ang="0">
                      <a:pos x="T6" y="T7"/>
                    </a:cxn>
                    <a:cxn ang="0">
                      <a:pos x="T8" y="T9"/>
                    </a:cxn>
                  </a:cxnLst>
                  <a:rect l="0" t="0" r="r" b="b"/>
                  <a:pathLst>
                    <a:path w="29" h="7">
                      <a:moveTo>
                        <a:pt x="7" y="7"/>
                      </a:moveTo>
                      <a:lnTo>
                        <a:pt x="0" y="0"/>
                      </a:lnTo>
                      <a:lnTo>
                        <a:pt x="23" y="0"/>
                      </a:lnTo>
                      <a:lnTo>
                        <a:pt x="29" y="7"/>
                      </a:lnTo>
                      <a:lnTo>
                        <a:pt x="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681"/>
                <p:cNvSpPr/>
                <p:nvPr/>
              </p:nvSpPr>
              <p:spPr bwMode="auto">
                <a:xfrm>
                  <a:off x="7065963" y="5849938"/>
                  <a:ext cx="11113" cy="47625"/>
                </a:xfrm>
                <a:custGeom>
                  <a:avLst/>
                  <a:gdLst>
                    <a:gd name="T0" fmla="*/ 7 w 7"/>
                    <a:gd name="T1" fmla="*/ 30 h 30"/>
                    <a:gd name="T2" fmla="*/ 0 w 7"/>
                    <a:gd name="T3" fmla="*/ 23 h 30"/>
                    <a:gd name="T4" fmla="*/ 0 w 7"/>
                    <a:gd name="T5" fmla="*/ 0 h 30"/>
                    <a:gd name="T6" fmla="*/ 7 w 7"/>
                    <a:gd name="T7" fmla="*/ 8 h 30"/>
                    <a:gd name="T8" fmla="*/ 7 w 7"/>
                    <a:gd name="T9" fmla="*/ 30 h 30"/>
                  </a:gdLst>
                  <a:ahLst/>
                  <a:cxnLst>
                    <a:cxn ang="0">
                      <a:pos x="T0" y="T1"/>
                    </a:cxn>
                    <a:cxn ang="0">
                      <a:pos x="T2" y="T3"/>
                    </a:cxn>
                    <a:cxn ang="0">
                      <a:pos x="T4" y="T5"/>
                    </a:cxn>
                    <a:cxn ang="0">
                      <a:pos x="T6" y="T7"/>
                    </a:cxn>
                    <a:cxn ang="0">
                      <a:pos x="T8" y="T9"/>
                    </a:cxn>
                  </a:cxnLst>
                  <a:rect l="0" t="0" r="r" b="b"/>
                  <a:pathLst>
                    <a:path w="7" h="30">
                      <a:moveTo>
                        <a:pt x="7" y="30"/>
                      </a:moveTo>
                      <a:lnTo>
                        <a:pt x="0" y="23"/>
                      </a:lnTo>
                      <a:lnTo>
                        <a:pt x="0" y="0"/>
                      </a:lnTo>
                      <a:lnTo>
                        <a:pt x="7" y="8"/>
                      </a:lnTo>
                      <a:lnTo>
                        <a:pt x="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682"/>
                <p:cNvSpPr/>
                <p:nvPr/>
              </p:nvSpPr>
              <p:spPr bwMode="auto">
                <a:xfrm>
                  <a:off x="7054851" y="5821363"/>
                  <a:ext cx="22225" cy="41275"/>
                </a:xfrm>
                <a:custGeom>
                  <a:avLst/>
                  <a:gdLst>
                    <a:gd name="T0" fmla="*/ 17 w 17"/>
                    <a:gd name="T1" fmla="*/ 33 h 33"/>
                    <a:gd name="T2" fmla="*/ 9 w 17"/>
                    <a:gd name="T3" fmla="*/ 23 h 33"/>
                    <a:gd name="T4" fmla="*/ 0 w 17"/>
                    <a:gd name="T5" fmla="*/ 0 h 33"/>
                    <a:gd name="T6" fmla="*/ 9 w 17"/>
                    <a:gd name="T7" fmla="*/ 10 h 33"/>
                    <a:gd name="T8" fmla="*/ 17 w 17"/>
                    <a:gd name="T9" fmla="*/ 33 h 33"/>
                  </a:gdLst>
                  <a:ahLst/>
                  <a:cxnLst>
                    <a:cxn ang="0">
                      <a:pos x="T0" y="T1"/>
                    </a:cxn>
                    <a:cxn ang="0">
                      <a:pos x="T2" y="T3"/>
                    </a:cxn>
                    <a:cxn ang="0">
                      <a:pos x="T4" y="T5"/>
                    </a:cxn>
                    <a:cxn ang="0">
                      <a:pos x="T6" y="T7"/>
                    </a:cxn>
                    <a:cxn ang="0">
                      <a:pos x="T8" y="T9"/>
                    </a:cxn>
                  </a:cxnLst>
                  <a:rect l="0" t="0" r="r" b="b"/>
                  <a:pathLst>
                    <a:path w="17" h="33">
                      <a:moveTo>
                        <a:pt x="17" y="33"/>
                      </a:moveTo>
                      <a:cubicBezTo>
                        <a:pt x="9" y="23"/>
                        <a:pt x="9" y="23"/>
                        <a:pt x="9" y="23"/>
                      </a:cubicBezTo>
                      <a:cubicBezTo>
                        <a:pt x="9" y="14"/>
                        <a:pt x="6" y="6"/>
                        <a:pt x="0" y="0"/>
                      </a:cubicBezTo>
                      <a:cubicBezTo>
                        <a:pt x="9" y="10"/>
                        <a:pt x="9" y="10"/>
                        <a:pt x="9" y="10"/>
                      </a:cubicBezTo>
                      <a:cubicBezTo>
                        <a:pt x="14" y="16"/>
                        <a:pt x="17" y="24"/>
                        <a:pt x="17"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683"/>
                <p:cNvSpPr/>
                <p:nvPr/>
              </p:nvSpPr>
              <p:spPr bwMode="auto">
                <a:xfrm>
                  <a:off x="7023101" y="5757863"/>
                  <a:ext cx="14288" cy="12700"/>
                </a:xfrm>
                <a:custGeom>
                  <a:avLst/>
                  <a:gdLst>
                    <a:gd name="T0" fmla="*/ 9 w 11"/>
                    <a:gd name="T1" fmla="*/ 10 h 10"/>
                    <a:gd name="T2" fmla="*/ 0 w 11"/>
                    <a:gd name="T3" fmla="*/ 0 h 10"/>
                    <a:gd name="T4" fmla="*/ 2 w 11"/>
                    <a:gd name="T5" fmla="*/ 0 h 10"/>
                    <a:gd name="T6" fmla="*/ 11 w 11"/>
                    <a:gd name="T7" fmla="*/ 10 h 10"/>
                    <a:gd name="T8" fmla="*/ 9 w 11"/>
                    <a:gd name="T9" fmla="*/ 10 h 10"/>
                  </a:gdLst>
                  <a:ahLst/>
                  <a:cxnLst>
                    <a:cxn ang="0">
                      <a:pos x="T0" y="T1"/>
                    </a:cxn>
                    <a:cxn ang="0">
                      <a:pos x="T2" y="T3"/>
                    </a:cxn>
                    <a:cxn ang="0">
                      <a:pos x="T4" y="T5"/>
                    </a:cxn>
                    <a:cxn ang="0">
                      <a:pos x="T6" y="T7"/>
                    </a:cxn>
                    <a:cxn ang="0">
                      <a:pos x="T8" y="T9"/>
                    </a:cxn>
                  </a:cxnLst>
                  <a:rect l="0" t="0" r="r" b="b"/>
                  <a:pathLst>
                    <a:path w="11" h="10">
                      <a:moveTo>
                        <a:pt x="9" y="10"/>
                      </a:moveTo>
                      <a:cubicBezTo>
                        <a:pt x="0" y="0"/>
                        <a:pt x="0" y="0"/>
                        <a:pt x="0" y="0"/>
                      </a:cubicBezTo>
                      <a:cubicBezTo>
                        <a:pt x="1" y="0"/>
                        <a:pt x="2" y="0"/>
                        <a:pt x="2" y="0"/>
                      </a:cubicBezTo>
                      <a:cubicBezTo>
                        <a:pt x="11" y="10"/>
                        <a:pt x="11"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684"/>
                <p:cNvSpPr/>
                <p:nvPr/>
              </p:nvSpPr>
              <p:spPr bwMode="auto">
                <a:xfrm>
                  <a:off x="7024688" y="5757863"/>
                  <a:ext cx="26988" cy="12700"/>
                </a:xfrm>
                <a:custGeom>
                  <a:avLst/>
                  <a:gdLst>
                    <a:gd name="T0" fmla="*/ 9 w 21"/>
                    <a:gd name="T1" fmla="*/ 10 h 11"/>
                    <a:gd name="T2" fmla="*/ 0 w 21"/>
                    <a:gd name="T3" fmla="*/ 0 h 11"/>
                    <a:gd name="T4" fmla="*/ 13 w 21"/>
                    <a:gd name="T5" fmla="*/ 1 h 11"/>
                    <a:gd name="T6" fmla="*/ 21 w 21"/>
                    <a:gd name="T7" fmla="*/ 11 h 11"/>
                    <a:gd name="T8" fmla="*/ 9 w 21"/>
                    <a:gd name="T9" fmla="*/ 10 h 11"/>
                  </a:gdLst>
                  <a:ahLst/>
                  <a:cxnLst>
                    <a:cxn ang="0">
                      <a:pos x="T0" y="T1"/>
                    </a:cxn>
                    <a:cxn ang="0">
                      <a:pos x="T2" y="T3"/>
                    </a:cxn>
                    <a:cxn ang="0">
                      <a:pos x="T4" y="T5"/>
                    </a:cxn>
                    <a:cxn ang="0">
                      <a:pos x="T6" y="T7"/>
                    </a:cxn>
                    <a:cxn ang="0">
                      <a:pos x="T8" y="T9"/>
                    </a:cxn>
                  </a:cxnLst>
                  <a:rect l="0" t="0" r="r" b="b"/>
                  <a:pathLst>
                    <a:path w="21" h="11">
                      <a:moveTo>
                        <a:pt x="9" y="10"/>
                      </a:moveTo>
                      <a:cubicBezTo>
                        <a:pt x="0" y="0"/>
                        <a:pt x="0" y="0"/>
                        <a:pt x="0" y="0"/>
                      </a:cubicBezTo>
                      <a:cubicBezTo>
                        <a:pt x="5" y="0"/>
                        <a:pt x="9" y="1"/>
                        <a:pt x="13" y="1"/>
                      </a:cubicBezTo>
                      <a:cubicBezTo>
                        <a:pt x="21" y="11"/>
                        <a:pt x="21" y="11"/>
                        <a:pt x="21" y="11"/>
                      </a:cubicBezTo>
                      <a:cubicBezTo>
                        <a:pt x="17" y="10"/>
                        <a:pt x="13"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685"/>
                <p:cNvSpPr/>
                <p:nvPr/>
              </p:nvSpPr>
              <p:spPr bwMode="auto">
                <a:xfrm>
                  <a:off x="7042151" y="5759451"/>
                  <a:ext cx="34925" cy="20638"/>
                </a:xfrm>
                <a:custGeom>
                  <a:avLst/>
                  <a:gdLst>
                    <a:gd name="T0" fmla="*/ 8 w 28"/>
                    <a:gd name="T1" fmla="*/ 10 h 17"/>
                    <a:gd name="T2" fmla="*/ 0 w 28"/>
                    <a:gd name="T3" fmla="*/ 0 h 17"/>
                    <a:gd name="T4" fmla="*/ 20 w 28"/>
                    <a:gd name="T5" fmla="*/ 8 h 17"/>
                    <a:gd name="T6" fmla="*/ 28 w 28"/>
                    <a:gd name="T7" fmla="*/ 17 h 17"/>
                    <a:gd name="T8" fmla="*/ 8 w 28"/>
                    <a:gd name="T9" fmla="*/ 10 h 17"/>
                  </a:gdLst>
                  <a:ahLst/>
                  <a:cxnLst>
                    <a:cxn ang="0">
                      <a:pos x="T0" y="T1"/>
                    </a:cxn>
                    <a:cxn ang="0">
                      <a:pos x="T2" y="T3"/>
                    </a:cxn>
                    <a:cxn ang="0">
                      <a:pos x="T4" y="T5"/>
                    </a:cxn>
                    <a:cxn ang="0">
                      <a:pos x="T6" y="T7"/>
                    </a:cxn>
                    <a:cxn ang="0">
                      <a:pos x="T8" y="T9"/>
                    </a:cxn>
                  </a:cxnLst>
                  <a:rect l="0" t="0" r="r" b="b"/>
                  <a:pathLst>
                    <a:path w="28" h="17">
                      <a:moveTo>
                        <a:pt x="8" y="10"/>
                      </a:moveTo>
                      <a:cubicBezTo>
                        <a:pt x="0" y="0"/>
                        <a:pt x="0" y="0"/>
                        <a:pt x="0" y="0"/>
                      </a:cubicBezTo>
                      <a:cubicBezTo>
                        <a:pt x="7" y="2"/>
                        <a:pt x="14" y="4"/>
                        <a:pt x="20" y="8"/>
                      </a:cubicBezTo>
                      <a:cubicBezTo>
                        <a:pt x="28" y="17"/>
                        <a:pt x="28" y="17"/>
                        <a:pt x="28" y="17"/>
                      </a:cubicBezTo>
                      <a:cubicBezTo>
                        <a:pt x="22" y="14"/>
                        <a:pt x="15"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686"/>
                <p:cNvSpPr/>
                <p:nvPr/>
              </p:nvSpPr>
              <p:spPr bwMode="auto">
                <a:xfrm>
                  <a:off x="7065963" y="5768976"/>
                  <a:ext cx="28575" cy="23813"/>
                </a:xfrm>
                <a:custGeom>
                  <a:avLst/>
                  <a:gdLst>
                    <a:gd name="T0" fmla="*/ 8 w 22"/>
                    <a:gd name="T1" fmla="*/ 9 h 19"/>
                    <a:gd name="T2" fmla="*/ 0 w 22"/>
                    <a:gd name="T3" fmla="*/ 0 h 19"/>
                    <a:gd name="T4" fmla="*/ 14 w 22"/>
                    <a:gd name="T5" fmla="*/ 9 h 19"/>
                    <a:gd name="T6" fmla="*/ 22 w 22"/>
                    <a:gd name="T7" fmla="*/ 19 h 19"/>
                    <a:gd name="T8" fmla="*/ 8 w 22"/>
                    <a:gd name="T9" fmla="*/ 9 h 19"/>
                  </a:gdLst>
                  <a:ahLst/>
                  <a:cxnLst>
                    <a:cxn ang="0">
                      <a:pos x="T0" y="T1"/>
                    </a:cxn>
                    <a:cxn ang="0">
                      <a:pos x="T2" y="T3"/>
                    </a:cxn>
                    <a:cxn ang="0">
                      <a:pos x="T4" y="T5"/>
                    </a:cxn>
                    <a:cxn ang="0">
                      <a:pos x="T6" y="T7"/>
                    </a:cxn>
                    <a:cxn ang="0">
                      <a:pos x="T8" y="T9"/>
                    </a:cxn>
                  </a:cxnLst>
                  <a:rect l="0" t="0" r="r" b="b"/>
                  <a:pathLst>
                    <a:path w="22" h="19">
                      <a:moveTo>
                        <a:pt x="8" y="9"/>
                      </a:moveTo>
                      <a:cubicBezTo>
                        <a:pt x="0" y="0"/>
                        <a:pt x="0" y="0"/>
                        <a:pt x="0" y="0"/>
                      </a:cubicBezTo>
                      <a:cubicBezTo>
                        <a:pt x="5" y="2"/>
                        <a:pt x="10" y="5"/>
                        <a:pt x="14" y="9"/>
                      </a:cubicBezTo>
                      <a:cubicBezTo>
                        <a:pt x="22" y="19"/>
                        <a:pt x="22" y="19"/>
                        <a:pt x="22" y="19"/>
                      </a:cubicBezTo>
                      <a:cubicBezTo>
                        <a:pt x="18" y="15"/>
                        <a:pt x="13" y="12"/>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687"/>
                <p:cNvSpPr/>
                <p:nvPr/>
              </p:nvSpPr>
              <p:spPr bwMode="auto">
                <a:xfrm>
                  <a:off x="7083426" y="5780088"/>
                  <a:ext cx="20638" cy="20638"/>
                </a:xfrm>
                <a:custGeom>
                  <a:avLst/>
                  <a:gdLst>
                    <a:gd name="T0" fmla="*/ 8 w 16"/>
                    <a:gd name="T1" fmla="*/ 10 h 17"/>
                    <a:gd name="T2" fmla="*/ 0 w 16"/>
                    <a:gd name="T3" fmla="*/ 0 h 17"/>
                    <a:gd name="T4" fmla="*/ 7 w 16"/>
                    <a:gd name="T5" fmla="*/ 8 h 17"/>
                    <a:gd name="T6" fmla="*/ 16 w 16"/>
                    <a:gd name="T7" fmla="*/ 17 h 17"/>
                    <a:gd name="T8" fmla="*/ 8 w 16"/>
                    <a:gd name="T9" fmla="*/ 10 h 17"/>
                  </a:gdLst>
                  <a:ahLst/>
                  <a:cxnLst>
                    <a:cxn ang="0">
                      <a:pos x="T0" y="T1"/>
                    </a:cxn>
                    <a:cxn ang="0">
                      <a:pos x="T2" y="T3"/>
                    </a:cxn>
                    <a:cxn ang="0">
                      <a:pos x="T4" y="T5"/>
                    </a:cxn>
                    <a:cxn ang="0">
                      <a:pos x="T6" y="T7"/>
                    </a:cxn>
                    <a:cxn ang="0">
                      <a:pos x="T8" y="T9"/>
                    </a:cxn>
                  </a:cxnLst>
                  <a:rect l="0" t="0" r="r" b="b"/>
                  <a:pathLst>
                    <a:path w="16" h="17">
                      <a:moveTo>
                        <a:pt x="8" y="10"/>
                      </a:moveTo>
                      <a:cubicBezTo>
                        <a:pt x="0" y="0"/>
                        <a:pt x="0" y="0"/>
                        <a:pt x="0" y="0"/>
                      </a:cubicBezTo>
                      <a:cubicBezTo>
                        <a:pt x="2" y="2"/>
                        <a:pt x="5" y="5"/>
                        <a:pt x="7" y="8"/>
                      </a:cubicBezTo>
                      <a:cubicBezTo>
                        <a:pt x="16" y="17"/>
                        <a:pt x="16" y="17"/>
                        <a:pt x="16" y="17"/>
                      </a:cubicBezTo>
                      <a:cubicBezTo>
                        <a:pt x="13" y="15"/>
                        <a:pt x="11"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688"/>
                <p:cNvSpPr/>
                <p:nvPr/>
              </p:nvSpPr>
              <p:spPr bwMode="auto">
                <a:xfrm>
                  <a:off x="6859588" y="5886451"/>
                  <a:ext cx="217488" cy="11113"/>
                </a:xfrm>
                <a:custGeom>
                  <a:avLst/>
                  <a:gdLst>
                    <a:gd name="T0" fmla="*/ 7 w 137"/>
                    <a:gd name="T1" fmla="*/ 7 h 7"/>
                    <a:gd name="T2" fmla="*/ 0 w 137"/>
                    <a:gd name="T3" fmla="*/ 0 h 7"/>
                    <a:gd name="T4" fmla="*/ 130 w 137"/>
                    <a:gd name="T5" fmla="*/ 0 h 7"/>
                    <a:gd name="T6" fmla="*/ 137 w 137"/>
                    <a:gd name="T7" fmla="*/ 7 h 7"/>
                    <a:gd name="T8" fmla="*/ 7 w 137"/>
                    <a:gd name="T9" fmla="*/ 7 h 7"/>
                  </a:gdLst>
                  <a:ahLst/>
                  <a:cxnLst>
                    <a:cxn ang="0">
                      <a:pos x="T0" y="T1"/>
                    </a:cxn>
                    <a:cxn ang="0">
                      <a:pos x="T2" y="T3"/>
                    </a:cxn>
                    <a:cxn ang="0">
                      <a:pos x="T4" y="T5"/>
                    </a:cxn>
                    <a:cxn ang="0">
                      <a:pos x="T6" y="T7"/>
                    </a:cxn>
                    <a:cxn ang="0">
                      <a:pos x="T8" y="T9"/>
                    </a:cxn>
                  </a:cxnLst>
                  <a:rect l="0" t="0" r="r" b="b"/>
                  <a:pathLst>
                    <a:path w="137" h="7">
                      <a:moveTo>
                        <a:pt x="7" y="7"/>
                      </a:moveTo>
                      <a:lnTo>
                        <a:pt x="0" y="0"/>
                      </a:lnTo>
                      <a:lnTo>
                        <a:pt x="130" y="0"/>
                      </a:lnTo>
                      <a:lnTo>
                        <a:pt x="137" y="7"/>
                      </a:lnTo>
                      <a:lnTo>
                        <a:pt x="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689"/>
                <p:cNvSpPr/>
                <p:nvPr/>
              </p:nvSpPr>
              <p:spPr bwMode="auto">
                <a:xfrm>
                  <a:off x="6770688" y="5886451"/>
                  <a:ext cx="15875" cy="417513"/>
                </a:xfrm>
                <a:custGeom>
                  <a:avLst/>
                  <a:gdLst>
                    <a:gd name="T0" fmla="*/ 7 w 10"/>
                    <a:gd name="T1" fmla="*/ 263 h 263"/>
                    <a:gd name="T2" fmla="*/ 0 w 10"/>
                    <a:gd name="T3" fmla="*/ 256 h 263"/>
                    <a:gd name="T4" fmla="*/ 4 w 10"/>
                    <a:gd name="T5" fmla="*/ 0 h 263"/>
                    <a:gd name="T6" fmla="*/ 10 w 10"/>
                    <a:gd name="T7" fmla="*/ 7 h 263"/>
                    <a:gd name="T8" fmla="*/ 7 w 10"/>
                    <a:gd name="T9" fmla="*/ 263 h 263"/>
                  </a:gdLst>
                  <a:ahLst/>
                  <a:cxnLst>
                    <a:cxn ang="0">
                      <a:pos x="T0" y="T1"/>
                    </a:cxn>
                    <a:cxn ang="0">
                      <a:pos x="T2" y="T3"/>
                    </a:cxn>
                    <a:cxn ang="0">
                      <a:pos x="T4" y="T5"/>
                    </a:cxn>
                    <a:cxn ang="0">
                      <a:pos x="T6" y="T7"/>
                    </a:cxn>
                    <a:cxn ang="0">
                      <a:pos x="T8" y="T9"/>
                    </a:cxn>
                  </a:cxnLst>
                  <a:rect l="0" t="0" r="r" b="b"/>
                  <a:pathLst>
                    <a:path w="10" h="263">
                      <a:moveTo>
                        <a:pt x="7" y="263"/>
                      </a:moveTo>
                      <a:lnTo>
                        <a:pt x="0" y="256"/>
                      </a:lnTo>
                      <a:lnTo>
                        <a:pt x="4" y="0"/>
                      </a:lnTo>
                      <a:lnTo>
                        <a:pt x="10" y="7"/>
                      </a:lnTo>
                      <a:lnTo>
                        <a:pt x="7" y="2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690"/>
                <p:cNvSpPr/>
                <p:nvPr/>
              </p:nvSpPr>
              <p:spPr bwMode="auto">
                <a:xfrm>
                  <a:off x="6777038" y="5886451"/>
                  <a:ext cx="46038" cy="11113"/>
                </a:xfrm>
                <a:custGeom>
                  <a:avLst/>
                  <a:gdLst>
                    <a:gd name="T0" fmla="*/ 6 w 29"/>
                    <a:gd name="T1" fmla="*/ 7 h 7"/>
                    <a:gd name="T2" fmla="*/ 0 w 29"/>
                    <a:gd name="T3" fmla="*/ 0 h 7"/>
                    <a:gd name="T4" fmla="*/ 22 w 29"/>
                    <a:gd name="T5" fmla="*/ 0 h 7"/>
                    <a:gd name="T6" fmla="*/ 29 w 29"/>
                    <a:gd name="T7" fmla="*/ 7 h 7"/>
                    <a:gd name="T8" fmla="*/ 6 w 29"/>
                    <a:gd name="T9" fmla="*/ 7 h 7"/>
                  </a:gdLst>
                  <a:ahLst/>
                  <a:cxnLst>
                    <a:cxn ang="0">
                      <a:pos x="T0" y="T1"/>
                    </a:cxn>
                    <a:cxn ang="0">
                      <a:pos x="T2" y="T3"/>
                    </a:cxn>
                    <a:cxn ang="0">
                      <a:pos x="T4" y="T5"/>
                    </a:cxn>
                    <a:cxn ang="0">
                      <a:pos x="T6" y="T7"/>
                    </a:cxn>
                    <a:cxn ang="0">
                      <a:pos x="T8" y="T9"/>
                    </a:cxn>
                  </a:cxnLst>
                  <a:rect l="0" t="0" r="r" b="b"/>
                  <a:pathLst>
                    <a:path w="29" h="7">
                      <a:moveTo>
                        <a:pt x="6" y="7"/>
                      </a:moveTo>
                      <a:lnTo>
                        <a:pt x="0" y="0"/>
                      </a:lnTo>
                      <a:lnTo>
                        <a:pt x="22" y="0"/>
                      </a:lnTo>
                      <a:lnTo>
                        <a:pt x="29" y="7"/>
                      </a:lnTo>
                      <a:lnTo>
                        <a:pt x="6"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691"/>
                <p:cNvSpPr/>
                <p:nvPr/>
              </p:nvSpPr>
              <p:spPr bwMode="auto">
                <a:xfrm>
                  <a:off x="6811963" y="5849938"/>
                  <a:ext cx="11113" cy="47625"/>
                </a:xfrm>
                <a:custGeom>
                  <a:avLst/>
                  <a:gdLst>
                    <a:gd name="T0" fmla="*/ 7 w 7"/>
                    <a:gd name="T1" fmla="*/ 30 h 30"/>
                    <a:gd name="T2" fmla="*/ 0 w 7"/>
                    <a:gd name="T3" fmla="*/ 23 h 30"/>
                    <a:gd name="T4" fmla="*/ 1 w 7"/>
                    <a:gd name="T5" fmla="*/ 0 h 30"/>
                    <a:gd name="T6" fmla="*/ 7 w 7"/>
                    <a:gd name="T7" fmla="*/ 8 h 30"/>
                    <a:gd name="T8" fmla="*/ 7 w 7"/>
                    <a:gd name="T9" fmla="*/ 30 h 30"/>
                  </a:gdLst>
                  <a:ahLst/>
                  <a:cxnLst>
                    <a:cxn ang="0">
                      <a:pos x="T0" y="T1"/>
                    </a:cxn>
                    <a:cxn ang="0">
                      <a:pos x="T2" y="T3"/>
                    </a:cxn>
                    <a:cxn ang="0">
                      <a:pos x="T4" y="T5"/>
                    </a:cxn>
                    <a:cxn ang="0">
                      <a:pos x="T6" y="T7"/>
                    </a:cxn>
                    <a:cxn ang="0">
                      <a:pos x="T8" y="T9"/>
                    </a:cxn>
                  </a:cxnLst>
                  <a:rect l="0" t="0" r="r" b="b"/>
                  <a:pathLst>
                    <a:path w="7" h="30">
                      <a:moveTo>
                        <a:pt x="7" y="30"/>
                      </a:moveTo>
                      <a:lnTo>
                        <a:pt x="0" y="23"/>
                      </a:lnTo>
                      <a:lnTo>
                        <a:pt x="1" y="0"/>
                      </a:lnTo>
                      <a:lnTo>
                        <a:pt x="7" y="8"/>
                      </a:lnTo>
                      <a:lnTo>
                        <a:pt x="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692"/>
                <p:cNvSpPr/>
                <p:nvPr/>
              </p:nvSpPr>
              <p:spPr bwMode="auto">
                <a:xfrm>
                  <a:off x="6907213" y="5757863"/>
                  <a:ext cx="127000" cy="12700"/>
                </a:xfrm>
                <a:custGeom>
                  <a:avLst/>
                  <a:gdLst>
                    <a:gd name="T0" fmla="*/ 6 w 80"/>
                    <a:gd name="T1" fmla="*/ 8 h 8"/>
                    <a:gd name="T2" fmla="*/ 0 w 80"/>
                    <a:gd name="T3" fmla="*/ 0 h 8"/>
                    <a:gd name="T4" fmla="*/ 73 w 80"/>
                    <a:gd name="T5" fmla="*/ 0 h 8"/>
                    <a:gd name="T6" fmla="*/ 80 w 80"/>
                    <a:gd name="T7" fmla="*/ 8 h 8"/>
                    <a:gd name="T8" fmla="*/ 6 w 80"/>
                    <a:gd name="T9" fmla="*/ 8 h 8"/>
                  </a:gdLst>
                  <a:ahLst/>
                  <a:cxnLst>
                    <a:cxn ang="0">
                      <a:pos x="T0" y="T1"/>
                    </a:cxn>
                    <a:cxn ang="0">
                      <a:pos x="T2" y="T3"/>
                    </a:cxn>
                    <a:cxn ang="0">
                      <a:pos x="T4" y="T5"/>
                    </a:cxn>
                    <a:cxn ang="0">
                      <a:pos x="T6" y="T7"/>
                    </a:cxn>
                    <a:cxn ang="0">
                      <a:pos x="T8" y="T9"/>
                    </a:cxn>
                  </a:cxnLst>
                  <a:rect l="0" t="0" r="r" b="b"/>
                  <a:pathLst>
                    <a:path w="80" h="8">
                      <a:moveTo>
                        <a:pt x="6" y="8"/>
                      </a:moveTo>
                      <a:lnTo>
                        <a:pt x="0" y="0"/>
                      </a:lnTo>
                      <a:lnTo>
                        <a:pt x="73" y="0"/>
                      </a:lnTo>
                      <a:lnTo>
                        <a:pt x="80" y="8"/>
                      </a:lnTo>
                      <a:lnTo>
                        <a:pt x="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693"/>
                <p:cNvSpPr/>
                <p:nvPr/>
              </p:nvSpPr>
              <p:spPr bwMode="auto">
                <a:xfrm>
                  <a:off x="6813551" y="5772151"/>
                  <a:ext cx="52388" cy="90488"/>
                </a:xfrm>
                <a:custGeom>
                  <a:avLst/>
                  <a:gdLst>
                    <a:gd name="T0" fmla="*/ 8 w 42"/>
                    <a:gd name="T1" fmla="*/ 72 h 72"/>
                    <a:gd name="T2" fmla="*/ 0 w 42"/>
                    <a:gd name="T3" fmla="*/ 62 h 72"/>
                    <a:gd name="T4" fmla="*/ 34 w 42"/>
                    <a:gd name="T5" fmla="*/ 0 h 72"/>
                    <a:gd name="T6" fmla="*/ 42 w 42"/>
                    <a:gd name="T7" fmla="*/ 10 h 72"/>
                    <a:gd name="T8" fmla="*/ 8 w 42"/>
                    <a:gd name="T9" fmla="*/ 72 h 72"/>
                  </a:gdLst>
                  <a:ahLst/>
                  <a:cxnLst>
                    <a:cxn ang="0">
                      <a:pos x="T0" y="T1"/>
                    </a:cxn>
                    <a:cxn ang="0">
                      <a:pos x="T2" y="T3"/>
                    </a:cxn>
                    <a:cxn ang="0">
                      <a:pos x="T4" y="T5"/>
                    </a:cxn>
                    <a:cxn ang="0">
                      <a:pos x="T6" y="T7"/>
                    </a:cxn>
                    <a:cxn ang="0">
                      <a:pos x="T8" y="T9"/>
                    </a:cxn>
                  </a:cxnLst>
                  <a:rect l="0" t="0" r="r" b="b"/>
                  <a:pathLst>
                    <a:path w="42" h="72">
                      <a:moveTo>
                        <a:pt x="8" y="72"/>
                      </a:moveTo>
                      <a:cubicBezTo>
                        <a:pt x="0" y="62"/>
                        <a:pt x="0" y="62"/>
                        <a:pt x="0" y="62"/>
                      </a:cubicBezTo>
                      <a:cubicBezTo>
                        <a:pt x="0" y="36"/>
                        <a:pt x="13" y="14"/>
                        <a:pt x="34" y="0"/>
                      </a:cubicBezTo>
                      <a:cubicBezTo>
                        <a:pt x="42" y="10"/>
                        <a:pt x="42" y="10"/>
                        <a:pt x="42" y="10"/>
                      </a:cubicBezTo>
                      <a:cubicBezTo>
                        <a:pt x="22" y="23"/>
                        <a:pt x="8" y="46"/>
                        <a:pt x="8" y="7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694"/>
                <p:cNvSpPr/>
                <p:nvPr/>
              </p:nvSpPr>
              <p:spPr bwMode="auto">
                <a:xfrm>
                  <a:off x="6854826" y="5764213"/>
                  <a:ext cx="25400" cy="20638"/>
                </a:xfrm>
                <a:custGeom>
                  <a:avLst/>
                  <a:gdLst>
                    <a:gd name="T0" fmla="*/ 8 w 20"/>
                    <a:gd name="T1" fmla="*/ 16 h 16"/>
                    <a:gd name="T2" fmla="*/ 0 w 20"/>
                    <a:gd name="T3" fmla="*/ 6 h 16"/>
                    <a:gd name="T4" fmla="*/ 11 w 20"/>
                    <a:gd name="T5" fmla="*/ 0 h 16"/>
                    <a:gd name="T6" fmla="*/ 20 w 20"/>
                    <a:gd name="T7" fmla="*/ 10 h 16"/>
                    <a:gd name="T8" fmla="*/ 8 w 20"/>
                    <a:gd name="T9" fmla="*/ 16 h 16"/>
                  </a:gdLst>
                  <a:ahLst/>
                  <a:cxnLst>
                    <a:cxn ang="0">
                      <a:pos x="T0" y="T1"/>
                    </a:cxn>
                    <a:cxn ang="0">
                      <a:pos x="T2" y="T3"/>
                    </a:cxn>
                    <a:cxn ang="0">
                      <a:pos x="T4" y="T5"/>
                    </a:cxn>
                    <a:cxn ang="0">
                      <a:pos x="T6" y="T7"/>
                    </a:cxn>
                    <a:cxn ang="0">
                      <a:pos x="T8" y="T9"/>
                    </a:cxn>
                  </a:cxnLst>
                  <a:rect l="0" t="0" r="r" b="b"/>
                  <a:pathLst>
                    <a:path w="20" h="16">
                      <a:moveTo>
                        <a:pt x="8" y="16"/>
                      </a:moveTo>
                      <a:cubicBezTo>
                        <a:pt x="0" y="6"/>
                        <a:pt x="0" y="6"/>
                        <a:pt x="0" y="6"/>
                      </a:cubicBezTo>
                      <a:cubicBezTo>
                        <a:pt x="3" y="4"/>
                        <a:pt x="7" y="2"/>
                        <a:pt x="11" y="0"/>
                      </a:cubicBezTo>
                      <a:cubicBezTo>
                        <a:pt x="20" y="10"/>
                        <a:pt x="20" y="10"/>
                        <a:pt x="20" y="10"/>
                      </a:cubicBezTo>
                      <a:cubicBezTo>
                        <a:pt x="15" y="12"/>
                        <a:pt x="12" y="14"/>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695"/>
                <p:cNvSpPr/>
                <p:nvPr/>
              </p:nvSpPr>
              <p:spPr bwMode="auto">
                <a:xfrm>
                  <a:off x="6869113" y="5759451"/>
                  <a:ext cx="23813" cy="17463"/>
                </a:xfrm>
                <a:custGeom>
                  <a:avLst/>
                  <a:gdLst>
                    <a:gd name="T0" fmla="*/ 9 w 19"/>
                    <a:gd name="T1" fmla="*/ 14 h 14"/>
                    <a:gd name="T2" fmla="*/ 0 w 19"/>
                    <a:gd name="T3" fmla="*/ 4 h 14"/>
                    <a:gd name="T4" fmla="*/ 11 w 19"/>
                    <a:gd name="T5" fmla="*/ 0 h 14"/>
                    <a:gd name="T6" fmla="*/ 19 w 19"/>
                    <a:gd name="T7" fmla="*/ 10 h 14"/>
                    <a:gd name="T8" fmla="*/ 9 w 19"/>
                    <a:gd name="T9" fmla="*/ 14 h 14"/>
                  </a:gdLst>
                  <a:ahLst/>
                  <a:cxnLst>
                    <a:cxn ang="0">
                      <a:pos x="T0" y="T1"/>
                    </a:cxn>
                    <a:cxn ang="0">
                      <a:pos x="T2" y="T3"/>
                    </a:cxn>
                    <a:cxn ang="0">
                      <a:pos x="T4" y="T5"/>
                    </a:cxn>
                    <a:cxn ang="0">
                      <a:pos x="T6" y="T7"/>
                    </a:cxn>
                    <a:cxn ang="0">
                      <a:pos x="T8" y="T9"/>
                    </a:cxn>
                  </a:cxnLst>
                  <a:rect l="0" t="0" r="r" b="b"/>
                  <a:pathLst>
                    <a:path w="19" h="14">
                      <a:moveTo>
                        <a:pt x="9" y="14"/>
                      </a:moveTo>
                      <a:cubicBezTo>
                        <a:pt x="0" y="4"/>
                        <a:pt x="0" y="4"/>
                        <a:pt x="0" y="4"/>
                      </a:cubicBezTo>
                      <a:cubicBezTo>
                        <a:pt x="4" y="3"/>
                        <a:pt x="7" y="1"/>
                        <a:pt x="11" y="0"/>
                      </a:cubicBezTo>
                      <a:cubicBezTo>
                        <a:pt x="19" y="10"/>
                        <a:pt x="19" y="10"/>
                        <a:pt x="19" y="10"/>
                      </a:cubicBezTo>
                      <a:cubicBezTo>
                        <a:pt x="15" y="11"/>
                        <a:pt x="12" y="12"/>
                        <a:pt x="9"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696"/>
                <p:cNvSpPr/>
                <p:nvPr/>
              </p:nvSpPr>
              <p:spPr bwMode="auto">
                <a:xfrm>
                  <a:off x="6883401" y="5757863"/>
                  <a:ext cx="22225" cy="14288"/>
                </a:xfrm>
                <a:custGeom>
                  <a:avLst/>
                  <a:gdLst>
                    <a:gd name="T0" fmla="*/ 8 w 18"/>
                    <a:gd name="T1" fmla="*/ 12 h 12"/>
                    <a:gd name="T2" fmla="*/ 0 w 18"/>
                    <a:gd name="T3" fmla="*/ 2 h 12"/>
                    <a:gd name="T4" fmla="*/ 10 w 18"/>
                    <a:gd name="T5" fmla="*/ 0 h 12"/>
                    <a:gd name="T6" fmla="*/ 18 w 18"/>
                    <a:gd name="T7" fmla="*/ 10 h 12"/>
                    <a:gd name="T8" fmla="*/ 8 w 18"/>
                    <a:gd name="T9" fmla="*/ 12 h 12"/>
                  </a:gdLst>
                  <a:ahLst/>
                  <a:cxnLst>
                    <a:cxn ang="0">
                      <a:pos x="T0" y="T1"/>
                    </a:cxn>
                    <a:cxn ang="0">
                      <a:pos x="T2" y="T3"/>
                    </a:cxn>
                    <a:cxn ang="0">
                      <a:pos x="T4" y="T5"/>
                    </a:cxn>
                    <a:cxn ang="0">
                      <a:pos x="T6" y="T7"/>
                    </a:cxn>
                    <a:cxn ang="0">
                      <a:pos x="T8" y="T9"/>
                    </a:cxn>
                  </a:cxnLst>
                  <a:rect l="0" t="0" r="r" b="b"/>
                  <a:pathLst>
                    <a:path w="18" h="12">
                      <a:moveTo>
                        <a:pt x="8" y="12"/>
                      </a:moveTo>
                      <a:cubicBezTo>
                        <a:pt x="0" y="2"/>
                        <a:pt x="0" y="2"/>
                        <a:pt x="0" y="2"/>
                      </a:cubicBezTo>
                      <a:cubicBezTo>
                        <a:pt x="3" y="2"/>
                        <a:pt x="6" y="1"/>
                        <a:pt x="10" y="0"/>
                      </a:cubicBezTo>
                      <a:cubicBezTo>
                        <a:pt x="18" y="10"/>
                        <a:pt x="18" y="10"/>
                        <a:pt x="18" y="10"/>
                      </a:cubicBezTo>
                      <a:cubicBezTo>
                        <a:pt x="15" y="11"/>
                        <a:pt x="11" y="11"/>
                        <a:pt x="8"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697"/>
                <p:cNvSpPr/>
                <p:nvPr/>
              </p:nvSpPr>
              <p:spPr bwMode="auto">
                <a:xfrm>
                  <a:off x="6896101" y="5757863"/>
                  <a:ext cx="20638" cy="12700"/>
                </a:xfrm>
                <a:custGeom>
                  <a:avLst/>
                  <a:gdLst>
                    <a:gd name="T0" fmla="*/ 8 w 17"/>
                    <a:gd name="T1" fmla="*/ 10 h 10"/>
                    <a:gd name="T2" fmla="*/ 0 w 17"/>
                    <a:gd name="T3" fmla="*/ 0 h 10"/>
                    <a:gd name="T4" fmla="*/ 9 w 17"/>
                    <a:gd name="T5" fmla="*/ 0 h 10"/>
                    <a:gd name="T6" fmla="*/ 17 w 17"/>
                    <a:gd name="T7" fmla="*/ 10 h 10"/>
                    <a:gd name="T8" fmla="*/ 8 w 17"/>
                    <a:gd name="T9" fmla="*/ 10 h 10"/>
                  </a:gdLst>
                  <a:ahLst/>
                  <a:cxnLst>
                    <a:cxn ang="0">
                      <a:pos x="T0" y="T1"/>
                    </a:cxn>
                    <a:cxn ang="0">
                      <a:pos x="T2" y="T3"/>
                    </a:cxn>
                    <a:cxn ang="0">
                      <a:pos x="T4" y="T5"/>
                    </a:cxn>
                    <a:cxn ang="0">
                      <a:pos x="T6" y="T7"/>
                    </a:cxn>
                    <a:cxn ang="0">
                      <a:pos x="T8" y="T9"/>
                    </a:cxn>
                  </a:cxnLst>
                  <a:rect l="0" t="0" r="r" b="b"/>
                  <a:pathLst>
                    <a:path w="17" h="10">
                      <a:moveTo>
                        <a:pt x="8" y="10"/>
                      </a:moveTo>
                      <a:cubicBezTo>
                        <a:pt x="0" y="0"/>
                        <a:pt x="0" y="0"/>
                        <a:pt x="0" y="0"/>
                      </a:cubicBezTo>
                      <a:cubicBezTo>
                        <a:pt x="3" y="0"/>
                        <a:pt x="6" y="0"/>
                        <a:pt x="9" y="0"/>
                      </a:cubicBezTo>
                      <a:cubicBezTo>
                        <a:pt x="17" y="10"/>
                        <a:pt x="17" y="10"/>
                        <a:pt x="17" y="10"/>
                      </a:cubicBezTo>
                      <a:cubicBezTo>
                        <a:pt x="14"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698"/>
                <p:cNvSpPr>
                  <a:spLocks noEditPoints="1"/>
                </p:cNvSpPr>
                <p:nvPr/>
              </p:nvSpPr>
              <p:spPr bwMode="auto">
                <a:xfrm>
                  <a:off x="6781801" y="5770563"/>
                  <a:ext cx="377825" cy="533400"/>
                </a:xfrm>
                <a:custGeom>
                  <a:avLst/>
                  <a:gdLst>
                    <a:gd name="T0" fmla="*/ 275 w 303"/>
                    <a:gd name="T1" fmla="*/ 74 h 427"/>
                    <a:gd name="T2" fmla="*/ 275 w 303"/>
                    <a:gd name="T3" fmla="*/ 102 h 427"/>
                    <a:gd name="T4" fmla="*/ 303 w 303"/>
                    <a:gd name="T5" fmla="*/ 102 h 427"/>
                    <a:gd name="T6" fmla="*/ 299 w 303"/>
                    <a:gd name="T7" fmla="*/ 427 h 427"/>
                    <a:gd name="T8" fmla="*/ 0 w 303"/>
                    <a:gd name="T9" fmla="*/ 427 h 427"/>
                    <a:gd name="T10" fmla="*/ 4 w 303"/>
                    <a:gd name="T11" fmla="*/ 102 h 427"/>
                    <a:gd name="T12" fmla="*/ 33 w 303"/>
                    <a:gd name="T13" fmla="*/ 102 h 427"/>
                    <a:gd name="T14" fmla="*/ 33 w 303"/>
                    <a:gd name="T15" fmla="*/ 74 h 427"/>
                    <a:gd name="T16" fmla="*/ 108 w 303"/>
                    <a:gd name="T17" fmla="*/ 0 h 427"/>
                    <a:gd name="T18" fmla="*/ 202 w 303"/>
                    <a:gd name="T19" fmla="*/ 0 h 427"/>
                    <a:gd name="T20" fmla="*/ 275 w 303"/>
                    <a:gd name="T21" fmla="*/ 74 h 427"/>
                    <a:gd name="T22" fmla="*/ 236 w 303"/>
                    <a:gd name="T23" fmla="*/ 102 h 427"/>
                    <a:gd name="T24" fmla="*/ 236 w 303"/>
                    <a:gd name="T25" fmla="*/ 74 h 427"/>
                    <a:gd name="T26" fmla="*/ 201 w 303"/>
                    <a:gd name="T27" fmla="*/ 39 h 427"/>
                    <a:gd name="T28" fmla="*/ 108 w 303"/>
                    <a:gd name="T29" fmla="*/ 39 h 427"/>
                    <a:gd name="T30" fmla="*/ 72 w 303"/>
                    <a:gd name="T31" fmla="*/ 74 h 427"/>
                    <a:gd name="T32" fmla="*/ 71 w 303"/>
                    <a:gd name="T33" fmla="*/ 102 h 427"/>
                    <a:gd name="T34" fmla="*/ 236 w 303"/>
                    <a:gd name="T35" fmla="*/ 10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427">
                      <a:moveTo>
                        <a:pt x="275" y="74"/>
                      </a:moveTo>
                      <a:cubicBezTo>
                        <a:pt x="275" y="102"/>
                        <a:pt x="275" y="102"/>
                        <a:pt x="275" y="102"/>
                      </a:cubicBezTo>
                      <a:cubicBezTo>
                        <a:pt x="303" y="102"/>
                        <a:pt x="303" y="102"/>
                        <a:pt x="303" y="102"/>
                      </a:cubicBezTo>
                      <a:cubicBezTo>
                        <a:pt x="299" y="427"/>
                        <a:pt x="299" y="427"/>
                        <a:pt x="299" y="427"/>
                      </a:cubicBezTo>
                      <a:cubicBezTo>
                        <a:pt x="0" y="427"/>
                        <a:pt x="0" y="427"/>
                        <a:pt x="0" y="427"/>
                      </a:cubicBezTo>
                      <a:cubicBezTo>
                        <a:pt x="4" y="102"/>
                        <a:pt x="4" y="102"/>
                        <a:pt x="4" y="102"/>
                      </a:cubicBezTo>
                      <a:cubicBezTo>
                        <a:pt x="33" y="102"/>
                        <a:pt x="33" y="102"/>
                        <a:pt x="33" y="102"/>
                      </a:cubicBezTo>
                      <a:cubicBezTo>
                        <a:pt x="33" y="74"/>
                        <a:pt x="33" y="74"/>
                        <a:pt x="33" y="74"/>
                      </a:cubicBezTo>
                      <a:cubicBezTo>
                        <a:pt x="33" y="33"/>
                        <a:pt x="67" y="0"/>
                        <a:pt x="108" y="0"/>
                      </a:cubicBezTo>
                      <a:cubicBezTo>
                        <a:pt x="202" y="0"/>
                        <a:pt x="202" y="0"/>
                        <a:pt x="202" y="0"/>
                      </a:cubicBezTo>
                      <a:cubicBezTo>
                        <a:pt x="243" y="0"/>
                        <a:pt x="276" y="33"/>
                        <a:pt x="275" y="74"/>
                      </a:cubicBezTo>
                      <a:moveTo>
                        <a:pt x="236" y="102"/>
                      </a:moveTo>
                      <a:cubicBezTo>
                        <a:pt x="236" y="74"/>
                        <a:pt x="236" y="74"/>
                        <a:pt x="236" y="74"/>
                      </a:cubicBezTo>
                      <a:cubicBezTo>
                        <a:pt x="236" y="54"/>
                        <a:pt x="221" y="39"/>
                        <a:pt x="201" y="39"/>
                      </a:cubicBezTo>
                      <a:cubicBezTo>
                        <a:pt x="108" y="39"/>
                        <a:pt x="108" y="39"/>
                        <a:pt x="108" y="39"/>
                      </a:cubicBezTo>
                      <a:cubicBezTo>
                        <a:pt x="88" y="39"/>
                        <a:pt x="72" y="54"/>
                        <a:pt x="72" y="74"/>
                      </a:cubicBezTo>
                      <a:cubicBezTo>
                        <a:pt x="71" y="102"/>
                        <a:pt x="71" y="102"/>
                        <a:pt x="71" y="102"/>
                      </a:cubicBezTo>
                      <a:cubicBezTo>
                        <a:pt x="236" y="102"/>
                        <a:pt x="236" y="102"/>
                        <a:pt x="236" y="10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Freeform 699"/>
                <p:cNvSpPr/>
                <p:nvPr/>
              </p:nvSpPr>
              <p:spPr bwMode="auto">
                <a:xfrm>
                  <a:off x="6659563" y="6221413"/>
                  <a:ext cx="26988" cy="58738"/>
                </a:xfrm>
                <a:custGeom>
                  <a:avLst/>
                  <a:gdLst>
                    <a:gd name="T0" fmla="*/ 22 w 22"/>
                    <a:gd name="T1" fmla="*/ 47 h 47"/>
                    <a:gd name="T2" fmla="*/ 14 w 22"/>
                    <a:gd name="T3" fmla="*/ 37 h 47"/>
                    <a:gd name="T4" fmla="*/ 1 w 22"/>
                    <a:gd name="T5" fmla="*/ 0 h 47"/>
                    <a:gd name="T6" fmla="*/ 9 w 22"/>
                    <a:gd name="T7" fmla="*/ 10 h 47"/>
                    <a:gd name="T8" fmla="*/ 22 w 22"/>
                    <a:gd name="T9" fmla="*/ 47 h 47"/>
                  </a:gdLst>
                  <a:ahLst/>
                  <a:cxnLst>
                    <a:cxn ang="0">
                      <a:pos x="T0" y="T1"/>
                    </a:cxn>
                    <a:cxn ang="0">
                      <a:pos x="T2" y="T3"/>
                    </a:cxn>
                    <a:cxn ang="0">
                      <a:pos x="T4" y="T5"/>
                    </a:cxn>
                    <a:cxn ang="0">
                      <a:pos x="T6" y="T7"/>
                    </a:cxn>
                    <a:cxn ang="0">
                      <a:pos x="T8" y="T9"/>
                    </a:cxn>
                  </a:cxnLst>
                  <a:rect l="0" t="0" r="r" b="b"/>
                  <a:pathLst>
                    <a:path w="22" h="47">
                      <a:moveTo>
                        <a:pt x="22" y="47"/>
                      </a:moveTo>
                      <a:cubicBezTo>
                        <a:pt x="14" y="37"/>
                        <a:pt x="14" y="37"/>
                        <a:pt x="14" y="37"/>
                      </a:cubicBezTo>
                      <a:cubicBezTo>
                        <a:pt x="5" y="27"/>
                        <a:pt x="0" y="14"/>
                        <a:pt x="1" y="0"/>
                      </a:cubicBezTo>
                      <a:cubicBezTo>
                        <a:pt x="9" y="10"/>
                        <a:pt x="9" y="10"/>
                        <a:pt x="9" y="10"/>
                      </a:cubicBezTo>
                      <a:cubicBezTo>
                        <a:pt x="9" y="24"/>
                        <a:pt x="14" y="37"/>
                        <a:pt x="22" y="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700"/>
                <p:cNvSpPr/>
                <p:nvPr/>
              </p:nvSpPr>
              <p:spPr bwMode="auto">
                <a:xfrm>
                  <a:off x="6661151" y="5956301"/>
                  <a:ext cx="12700" cy="277813"/>
                </a:xfrm>
                <a:custGeom>
                  <a:avLst/>
                  <a:gdLst>
                    <a:gd name="T0" fmla="*/ 6 w 8"/>
                    <a:gd name="T1" fmla="*/ 175 h 175"/>
                    <a:gd name="T2" fmla="*/ 0 w 8"/>
                    <a:gd name="T3" fmla="*/ 167 h 175"/>
                    <a:gd name="T4" fmla="*/ 1 w 8"/>
                    <a:gd name="T5" fmla="*/ 0 h 175"/>
                    <a:gd name="T6" fmla="*/ 8 w 8"/>
                    <a:gd name="T7" fmla="*/ 8 h 175"/>
                    <a:gd name="T8" fmla="*/ 6 w 8"/>
                    <a:gd name="T9" fmla="*/ 175 h 175"/>
                  </a:gdLst>
                  <a:ahLst/>
                  <a:cxnLst>
                    <a:cxn ang="0">
                      <a:pos x="T0" y="T1"/>
                    </a:cxn>
                    <a:cxn ang="0">
                      <a:pos x="T2" y="T3"/>
                    </a:cxn>
                    <a:cxn ang="0">
                      <a:pos x="T4" y="T5"/>
                    </a:cxn>
                    <a:cxn ang="0">
                      <a:pos x="T6" y="T7"/>
                    </a:cxn>
                    <a:cxn ang="0">
                      <a:pos x="T8" y="T9"/>
                    </a:cxn>
                  </a:cxnLst>
                  <a:rect l="0" t="0" r="r" b="b"/>
                  <a:pathLst>
                    <a:path w="8" h="175">
                      <a:moveTo>
                        <a:pt x="6" y="175"/>
                      </a:moveTo>
                      <a:lnTo>
                        <a:pt x="0" y="167"/>
                      </a:lnTo>
                      <a:lnTo>
                        <a:pt x="1" y="0"/>
                      </a:lnTo>
                      <a:lnTo>
                        <a:pt x="8" y="8"/>
                      </a:lnTo>
                      <a:lnTo>
                        <a:pt x="6"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701"/>
                <p:cNvSpPr/>
                <p:nvPr/>
              </p:nvSpPr>
              <p:spPr bwMode="auto">
                <a:xfrm>
                  <a:off x="6662738" y="5897563"/>
                  <a:ext cx="42863" cy="71438"/>
                </a:xfrm>
                <a:custGeom>
                  <a:avLst/>
                  <a:gdLst>
                    <a:gd name="T0" fmla="*/ 9 w 34"/>
                    <a:gd name="T1" fmla="*/ 57 h 57"/>
                    <a:gd name="T2" fmla="*/ 0 w 34"/>
                    <a:gd name="T3" fmla="*/ 47 h 57"/>
                    <a:gd name="T4" fmla="*/ 26 w 34"/>
                    <a:gd name="T5" fmla="*/ 0 h 57"/>
                    <a:gd name="T6" fmla="*/ 34 w 34"/>
                    <a:gd name="T7" fmla="*/ 10 h 57"/>
                    <a:gd name="T8" fmla="*/ 9 w 34"/>
                    <a:gd name="T9" fmla="*/ 57 h 57"/>
                  </a:gdLst>
                  <a:ahLst/>
                  <a:cxnLst>
                    <a:cxn ang="0">
                      <a:pos x="T0" y="T1"/>
                    </a:cxn>
                    <a:cxn ang="0">
                      <a:pos x="T2" y="T3"/>
                    </a:cxn>
                    <a:cxn ang="0">
                      <a:pos x="T4" y="T5"/>
                    </a:cxn>
                    <a:cxn ang="0">
                      <a:pos x="T6" y="T7"/>
                    </a:cxn>
                    <a:cxn ang="0">
                      <a:pos x="T8" y="T9"/>
                    </a:cxn>
                  </a:cxnLst>
                  <a:rect l="0" t="0" r="r" b="b"/>
                  <a:pathLst>
                    <a:path w="34" h="57">
                      <a:moveTo>
                        <a:pt x="9" y="57"/>
                      </a:moveTo>
                      <a:cubicBezTo>
                        <a:pt x="0" y="47"/>
                        <a:pt x="0" y="47"/>
                        <a:pt x="0" y="47"/>
                      </a:cubicBezTo>
                      <a:cubicBezTo>
                        <a:pt x="0" y="27"/>
                        <a:pt x="11" y="10"/>
                        <a:pt x="26" y="0"/>
                      </a:cubicBezTo>
                      <a:cubicBezTo>
                        <a:pt x="34" y="10"/>
                        <a:pt x="34" y="10"/>
                        <a:pt x="34" y="10"/>
                      </a:cubicBezTo>
                      <a:cubicBezTo>
                        <a:pt x="19" y="20"/>
                        <a:pt x="9" y="37"/>
                        <a:pt x="9" y="5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702"/>
                <p:cNvSpPr/>
                <p:nvPr/>
              </p:nvSpPr>
              <p:spPr bwMode="auto">
                <a:xfrm>
                  <a:off x="6696076" y="5891213"/>
                  <a:ext cx="20638" cy="19050"/>
                </a:xfrm>
                <a:custGeom>
                  <a:avLst/>
                  <a:gdLst>
                    <a:gd name="T0" fmla="*/ 8 w 17"/>
                    <a:gd name="T1" fmla="*/ 15 h 15"/>
                    <a:gd name="T2" fmla="*/ 0 w 17"/>
                    <a:gd name="T3" fmla="*/ 5 h 15"/>
                    <a:gd name="T4" fmla="*/ 9 w 17"/>
                    <a:gd name="T5" fmla="*/ 0 h 15"/>
                    <a:gd name="T6" fmla="*/ 17 w 17"/>
                    <a:gd name="T7" fmla="*/ 10 h 15"/>
                    <a:gd name="T8" fmla="*/ 8 w 17"/>
                    <a:gd name="T9" fmla="*/ 15 h 15"/>
                  </a:gdLst>
                  <a:ahLst/>
                  <a:cxnLst>
                    <a:cxn ang="0">
                      <a:pos x="T0" y="T1"/>
                    </a:cxn>
                    <a:cxn ang="0">
                      <a:pos x="T2" y="T3"/>
                    </a:cxn>
                    <a:cxn ang="0">
                      <a:pos x="T4" y="T5"/>
                    </a:cxn>
                    <a:cxn ang="0">
                      <a:pos x="T6" y="T7"/>
                    </a:cxn>
                    <a:cxn ang="0">
                      <a:pos x="T8" y="T9"/>
                    </a:cxn>
                  </a:cxnLst>
                  <a:rect l="0" t="0" r="r" b="b"/>
                  <a:pathLst>
                    <a:path w="17" h="15">
                      <a:moveTo>
                        <a:pt x="8" y="15"/>
                      </a:moveTo>
                      <a:cubicBezTo>
                        <a:pt x="0" y="5"/>
                        <a:pt x="0" y="5"/>
                        <a:pt x="0" y="5"/>
                      </a:cubicBezTo>
                      <a:cubicBezTo>
                        <a:pt x="3" y="3"/>
                        <a:pt x="6" y="2"/>
                        <a:pt x="9" y="0"/>
                      </a:cubicBezTo>
                      <a:cubicBezTo>
                        <a:pt x="17" y="10"/>
                        <a:pt x="17" y="10"/>
                        <a:pt x="17" y="10"/>
                      </a:cubicBezTo>
                      <a:cubicBezTo>
                        <a:pt x="14" y="11"/>
                        <a:pt x="11"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703"/>
                <p:cNvSpPr/>
                <p:nvPr/>
              </p:nvSpPr>
              <p:spPr bwMode="auto">
                <a:xfrm>
                  <a:off x="6707188" y="5888038"/>
                  <a:ext cx="19050" cy="15875"/>
                </a:xfrm>
                <a:custGeom>
                  <a:avLst/>
                  <a:gdLst>
                    <a:gd name="T0" fmla="*/ 8 w 16"/>
                    <a:gd name="T1" fmla="*/ 12 h 12"/>
                    <a:gd name="T2" fmla="*/ 0 w 16"/>
                    <a:gd name="T3" fmla="*/ 2 h 12"/>
                    <a:gd name="T4" fmla="*/ 8 w 16"/>
                    <a:gd name="T5" fmla="*/ 0 h 12"/>
                    <a:gd name="T6" fmla="*/ 16 w 16"/>
                    <a:gd name="T7" fmla="*/ 9 h 12"/>
                    <a:gd name="T8" fmla="*/ 8 w 16"/>
                    <a:gd name="T9" fmla="*/ 12 h 12"/>
                  </a:gdLst>
                  <a:ahLst/>
                  <a:cxnLst>
                    <a:cxn ang="0">
                      <a:pos x="T0" y="T1"/>
                    </a:cxn>
                    <a:cxn ang="0">
                      <a:pos x="T2" y="T3"/>
                    </a:cxn>
                    <a:cxn ang="0">
                      <a:pos x="T4" y="T5"/>
                    </a:cxn>
                    <a:cxn ang="0">
                      <a:pos x="T6" y="T7"/>
                    </a:cxn>
                    <a:cxn ang="0">
                      <a:pos x="T8" y="T9"/>
                    </a:cxn>
                  </a:cxnLst>
                  <a:rect l="0" t="0" r="r" b="b"/>
                  <a:pathLst>
                    <a:path w="16" h="12">
                      <a:moveTo>
                        <a:pt x="8" y="12"/>
                      </a:moveTo>
                      <a:cubicBezTo>
                        <a:pt x="0" y="2"/>
                        <a:pt x="0" y="2"/>
                        <a:pt x="0" y="2"/>
                      </a:cubicBezTo>
                      <a:cubicBezTo>
                        <a:pt x="2" y="1"/>
                        <a:pt x="5" y="0"/>
                        <a:pt x="8" y="0"/>
                      </a:cubicBezTo>
                      <a:cubicBezTo>
                        <a:pt x="16" y="9"/>
                        <a:pt x="16" y="9"/>
                        <a:pt x="16" y="9"/>
                      </a:cubicBezTo>
                      <a:cubicBezTo>
                        <a:pt x="13" y="10"/>
                        <a:pt x="11" y="11"/>
                        <a:pt x="8"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704"/>
                <p:cNvSpPr/>
                <p:nvPr/>
              </p:nvSpPr>
              <p:spPr bwMode="auto">
                <a:xfrm>
                  <a:off x="6716713" y="5886451"/>
                  <a:ext cx="20638" cy="12700"/>
                </a:xfrm>
                <a:custGeom>
                  <a:avLst/>
                  <a:gdLst>
                    <a:gd name="T0" fmla="*/ 8 w 16"/>
                    <a:gd name="T1" fmla="*/ 11 h 11"/>
                    <a:gd name="T2" fmla="*/ 0 w 16"/>
                    <a:gd name="T3" fmla="*/ 2 h 11"/>
                    <a:gd name="T4" fmla="*/ 7 w 16"/>
                    <a:gd name="T5" fmla="*/ 0 h 11"/>
                    <a:gd name="T6" fmla="*/ 16 w 16"/>
                    <a:gd name="T7" fmla="*/ 10 h 11"/>
                    <a:gd name="T8" fmla="*/ 8 w 16"/>
                    <a:gd name="T9" fmla="*/ 11 h 11"/>
                  </a:gdLst>
                  <a:ahLst/>
                  <a:cxnLst>
                    <a:cxn ang="0">
                      <a:pos x="T0" y="T1"/>
                    </a:cxn>
                    <a:cxn ang="0">
                      <a:pos x="T2" y="T3"/>
                    </a:cxn>
                    <a:cxn ang="0">
                      <a:pos x="T4" y="T5"/>
                    </a:cxn>
                    <a:cxn ang="0">
                      <a:pos x="T6" y="T7"/>
                    </a:cxn>
                    <a:cxn ang="0">
                      <a:pos x="T8" y="T9"/>
                    </a:cxn>
                  </a:cxnLst>
                  <a:rect l="0" t="0" r="r" b="b"/>
                  <a:pathLst>
                    <a:path w="16" h="11">
                      <a:moveTo>
                        <a:pt x="8" y="11"/>
                      </a:moveTo>
                      <a:cubicBezTo>
                        <a:pt x="0" y="2"/>
                        <a:pt x="0" y="2"/>
                        <a:pt x="0" y="2"/>
                      </a:cubicBezTo>
                      <a:cubicBezTo>
                        <a:pt x="2" y="1"/>
                        <a:pt x="5" y="0"/>
                        <a:pt x="7" y="0"/>
                      </a:cubicBezTo>
                      <a:cubicBezTo>
                        <a:pt x="16" y="10"/>
                        <a:pt x="16" y="10"/>
                        <a:pt x="16" y="10"/>
                      </a:cubicBezTo>
                      <a:cubicBezTo>
                        <a:pt x="13" y="10"/>
                        <a:pt x="10" y="11"/>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705"/>
                <p:cNvSpPr/>
                <p:nvPr/>
              </p:nvSpPr>
              <p:spPr bwMode="auto">
                <a:xfrm>
                  <a:off x="6724651" y="5886451"/>
                  <a:ext cx="19050" cy="12700"/>
                </a:xfrm>
                <a:custGeom>
                  <a:avLst/>
                  <a:gdLst>
                    <a:gd name="T0" fmla="*/ 9 w 15"/>
                    <a:gd name="T1" fmla="*/ 10 h 10"/>
                    <a:gd name="T2" fmla="*/ 0 w 15"/>
                    <a:gd name="T3" fmla="*/ 0 h 10"/>
                    <a:gd name="T4" fmla="*/ 7 w 15"/>
                    <a:gd name="T5" fmla="*/ 0 h 10"/>
                    <a:gd name="T6" fmla="*/ 15 w 15"/>
                    <a:gd name="T7" fmla="*/ 9 h 10"/>
                    <a:gd name="T8" fmla="*/ 9 w 15"/>
                    <a:gd name="T9" fmla="*/ 10 h 10"/>
                  </a:gdLst>
                  <a:ahLst/>
                  <a:cxnLst>
                    <a:cxn ang="0">
                      <a:pos x="T0" y="T1"/>
                    </a:cxn>
                    <a:cxn ang="0">
                      <a:pos x="T2" y="T3"/>
                    </a:cxn>
                    <a:cxn ang="0">
                      <a:pos x="T4" y="T5"/>
                    </a:cxn>
                    <a:cxn ang="0">
                      <a:pos x="T6" y="T7"/>
                    </a:cxn>
                    <a:cxn ang="0">
                      <a:pos x="T8" y="T9"/>
                    </a:cxn>
                  </a:cxnLst>
                  <a:rect l="0" t="0" r="r" b="b"/>
                  <a:pathLst>
                    <a:path w="15" h="10">
                      <a:moveTo>
                        <a:pt x="9" y="10"/>
                      </a:moveTo>
                      <a:cubicBezTo>
                        <a:pt x="0" y="0"/>
                        <a:pt x="0" y="0"/>
                        <a:pt x="0" y="0"/>
                      </a:cubicBezTo>
                      <a:cubicBezTo>
                        <a:pt x="3" y="0"/>
                        <a:pt x="5" y="0"/>
                        <a:pt x="7" y="0"/>
                      </a:cubicBezTo>
                      <a:cubicBezTo>
                        <a:pt x="15" y="9"/>
                        <a:pt x="15" y="9"/>
                        <a:pt x="15" y="9"/>
                      </a:cubicBezTo>
                      <a:cubicBezTo>
                        <a:pt x="13" y="9"/>
                        <a:pt x="11"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Freeform 706"/>
                <p:cNvSpPr/>
                <p:nvPr/>
              </p:nvSpPr>
              <p:spPr bwMode="auto">
                <a:xfrm>
                  <a:off x="6669088" y="5897563"/>
                  <a:ext cx="74613" cy="406400"/>
                </a:xfrm>
                <a:custGeom>
                  <a:avLst/>
                  <a:gdLst>
                    <a:gd name="T0" fmla="*/ 4 w 60"/>
                    <a:gd name="T1" fmla="*/ 57 h 325"/>
                    <a:gd name="T2" fmla="*/ 60 w 60"/>
                    <a:gd name="T3" fmla="*/ 0 h 325"/>
                    <a:gd name="T4" fmla="*/ 56 w 60"/>
                    <a:gd name="T5" fmla="*/ 325 h 325"/>
                    <a:gd name="T6" fmla="*/ 1 w 60"/>
                    <a:gd name="T7" fmla="*/ 269 h 325"/>
                    <a:gd name="T8" fmla="*/ 4 w 60"/>
                    <a:gd name="T9" fmla="*/ 57 h 325"/>
                  </a:gdLst>
                  <a:ahLst/>
                  <a:cxnLst>
                    <a:cxn ang="0">
                      <a:pos x="T0" y="T1"/>
                    </a:cxn>
                    <a:cxn ang="0">
                      <a:pos x="T2" y="T3"/>
                    </a:cxn>
                    <a:cxn ang="0">
                      <a:pos x="T4" y="T5"/>
                    </a:cxn>
                    <a:cxn ang="0">
                      <a:pos x="T6" y="T7"/>
                    </a:cxn>
                    <a:cxn ang="0">
                      <a:pos x="T8" y="T9"/>
                    </a:cxn>
                  </a:cxnLst>
                  <a:rect l="0" t="0" r="r" b="b"/>
                  <a:pathLst>
                    <a:path w="60" h="325">
                      <a:moveTo>
                        <a:pt x="4" y="57"/>
                      </a:moveTo>
                      <a:cubicBezTo>
                        <a:pt x="4" y="26"/>
                        <a:pt x="29" y="0"/>
                        <a:pt x="60" y="0"/>
                      </a:cubicBezTo>
                      <a:cubicBezTo>
                        <a:pt x="56" y="325"/>
                        <a:pt x="56" y="325"/>
                        <a:pt x="56" y="325"/>
                      </a:cubicBezTo>
                      <a:cubicBezTo>
                        <a:pt x="25" y="325"/>
                        <a:pt x="0" y="300"/>
                        <a:pt x="1" y="269"/>
                      </a:cubicBezTo>
                      <a:lnTo>
                        <a:pt x="4"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956" name="组合 955"/>
            <p:cNvGrpSpPr/>
            <p:nvPr/>
          </p:nvGrpSpPr>
          <p:grpSpPr>
            <a:xfrm>
              <a:off x="6181622" y="3457861"/>
              <a:ext cx="2789555" cy="3540744"/>
              <a:chOff x="471519" y="3457861"/>
              <a:chExt cx="2789555" cy="3540744"/>
            </a:xfrm>
          </p:grpSpPr>
          <p:sp>
            <p:nvSpPr>
              <p:cNvPr id="957" name="文本框 956"/>
              <p:cNvSpPr txBox="1"/>
              <p:nvPr/>
            </p:nvSpPr>
            <p:spPr>
              <a:xfrm>
                <a:off x="743654" y="3457861"/>
                <a:ext cx="2221216" cy="646331"/>
              </a:xfrm>
              <a:prstGeom prst="rect">
                <a:avLst/>
              </a:prstGeom>
              <a:noFill/>
            </p:spPr>
            <p:txBody>
              <a:bodyPr wrap="square" rtlCol="0">
                <a:spAutoFit/>
              </a:bodyPr>
              <a:lstStyle/>
              <a:p>
                <a:pPr algn="ctr"/>
                <a:r>
                  <a:rPr lang="en-US" altLang="zh-CN" dirty="0">
                    <a:solidFill>
                      <a:srgbClr val="7C8B71"/>
                    </a:solidFill>
                    <a:cs typeface="+mn-ea"/>
                    <a:sym typeface="+mn-lt"/>
                  </a:rPr>
                  <a:t>2016-2021</a:t>
                </a:r>
                <a:r>
                  <a:rPr lang="zh-CN" altLang="en-US" dirty="0">
                    <a:solidFill>
                      <a:srgbClr val="7C8B71"/>
                    </a:solidFill>
                    <a:cs typeface="+mn-ea"/>
                    <a:sym typeface="+mn-lt"/>
                  </a:rPr>
                  <a:t>年：</a:t>
                </a:r>
                <a:r>
                  <a:rPr lang="en-US" altLang="zh-CN" dirty="0">
                    <a:solidFill>
                      <a:srgbClr val="7C8B71"/>
                    </a:solidFill>
                    <a:cs typeface="+mn-ea"/>
                    <a:sym typeface="+mn-lt"/>
                  </a:rPr>
                  <a:t>CVC5 </a:t>
                </a:r>
                <a:r>
                  <a:rPr lang="zh-CN" altLang="en-US" dirty="0">
                    <a:solidFill>
                      <a:srgbClr val="7C8B71"/>
                    </a:solidFill>
                    <a:cs typeface="+mn-ea"/>
                    <a:sym typeface="+mn-lt"/>
                  </a:rPr>
                  <a:t>的开发与优化</a:t>
                </a:r>
              </a:p>
            </p:txBody>
          </p:sp>
          <p:sp>
            <p:nvSpPr>
              <p:cNvPr id="958" name="文本框 957"/>
              <p:cNvSpPr txBox="1"/>
              <p:nvPr/>
            </p:nvSpPr>
            <p:spPr>
              <a:xfrm>
                <a:off x="471519" y="4032216"/>
                <a:ext cx="2789555" cy="2966389"/>
              </a:xfrm>
              <a:prstGeom prst="rect">
                <a:avLst/>
              </a:prstGeom>
              <a:noFill/>
            </p:spPr>
            <p:txBody>
              <a:bodyPr wrap="square" rtlCol="0">
                <a:spAutoFit/>
              </a:bodyPr>
              <a:lstStyle/>
              <a:p>
                <a:pPr algn="ctr">
                  <a:lnSpc>
                    <a:spcPct val="150000"/>
                  </a:lnSpc>
                </a:pPr>
                <a:r>
                  <a:rPr lang="en-US" altLang="zh-CN" sz="1400" dirty="0">
                    <a:solidFill>
                      <a:srgbClr val="7C8B71"/>
                    </a:solidFill>
                    <a:cs typeface="+mn-ea"/>
                    <a:sym typeface="+mn-lt"/>
                  </a:rPr>
                  <a:t>CVC5 </a:t>
                </a:r>
                <a:r>
                  <a:rPr lang="zh-CN" altLang="en-US" sz="1400" dirty="0">
                    <a:solidFill>
                      <a:srgbClr val="7C8B71"/>
                    </a:solidFill>
                    <a:cs typeface="+mn-ea"/>
                    <a:sym typeface="+mn-lt"/>
                  </a:rPr>
                  <a:t>作为 </a:t>
                </a:r>
                <a:r>
                  <a:rPr lang="en-US" altLang="zh-CN" sz="1400" dirty="0">
                    <a:solidFill>
                      <a:srgbClr val="7C8B71"/>
                    </a:solidFill>
                    <a:cs typeface="+mn-ea"/>
                    <a:sym typeface="+mn-lt"/>
                  </a:rPr>
                  <a:t>CVC4 </a:t>
                </a:r>
                <a:r>
                  <a:rPr lang="zh-CN" altLang="en-US" sz="1400" dirty="0">
                    <a:solidFill>
                      <a:srgbClr val="7C8B71"/>
                    </a:solidFill>
                    <a:cs typeface="+mn-ea"/>
                    <a:sym typeface="+mn-lt"/>
                  </a:rPr>
                  <a:t>的继任者，从 </a:t>
                </a:r>
                <a:r>
                  <a:rPr lang="en-US" altLang="zh-CN" sz="1400" dirty="0">
                    <a:solidFill>
                      <a:srgbClr val="7C8B71"/>
                    </a:solidFill>
                    <a:cs typeface="+mn-ea"/>
                    <a:sym typeface="+mn-lt"/>
                  </a:rPr>
                  <a:t>2016 </a:t>
                </a:r>
                <a:r>
                  <a:rPr lang="zh-CN" altLang="en-US" sz="1400" dirty="0">
                    <a:solidFill>
                      <a:srgbClr val="7C8B71"/>
                    </a:solidFill>
                    <a:cs typeface="+mn-ea"/>
                    <a:sym typeface="+mn-lt"/>
                  </a:rPr>
                  <a:t>年开始进入开发阶段。开发团队在保持高效 </a:t>
                </a:r>
                <a:r>
                  <a:rPr lang="en-US" altLang="zh-CN" sz="1400" dirty="0">
                    <a:solidFill>
                      <a:srgbClr val="7C8B71"/>
                    </a:solidFill>
                    <a:cs typeface="+mn-ea"/>
                    <a:sym typeface="+mn-lt"/>
                  </a:rPr>
                  <a:t>SMT </a:t>
                </a:r>
                <a:r>
                  <a:rPr lang="zh-CN" altLang="en-US" sz="1400" dirty="0">
                    <a:solidFill>
                      <a:srgbClr val="7C8B71"/>
                    </a:solidFill>
                    <a:cs typeface="+mn-ea"/>
                    <a:sym typeface="+mn-lt"/>
                  </a:rPr>
                  <a:t>求解功能的基础上，对求解器的架构进行了全面优化，包括引入更强的模块化设计、并行计算能力以及对更广泛理论的支持。</a:t>
                </a:r>
                <a:r>
                  <a:rPr lang="en-US" altLang="zh-CN" sz="1400" dirty="0">
                    <a:solidFill>
                      <a:srgbClr val="7C8B71"/>
                    </a:solidFill>
                    <a:cs typeface="+mn-ea"/>
                    <a:sym typeface="+mn-lt"/>
                  </a:rPr>
                  <a:t>CVC5 </a:t>
                </a:r>
                <a:r>
                  <a:rPr lang="zh-CN" altLang="en-US" sz="1400" dirty="0">
                    <a:solidFill>
                      <a:srgbClr val="7C8B71"/>
                    </a:solidFill>
                    <a:cs typeface="+mn-ea"/>
                    <a:sym typeface="+mn-lt"/>
                  </a:rPr>
                  <a:t>强调稳定性与可扩展性，使其更适用于复杂程序和硬件验证场景。</a:t>
                </a:r>
              </a:p>
            </p:txBody>
          </p:sp>
        </p:grpSp>
      </p:grpSp>
      <p:grpSp>
        <p:nvGrpSpPr>
          <p:cNvPr id="962" name="组合 961"/>
          <p:cNvGrpSpPr/>
          <p:nvPr/>
        </p:nvGrpSpPr>
        <p:grpSpPr>
          <a:xfrm>
            <a:off x="8817699" y="485648"/>
            <a:ext cx="2959473" cy="5276534"/>
            <a:chOff x="8946203" y="2132397"/>
            <a:chExt cx="2959473" cy="5276534"/>
          </a:xfrm>
        </p:grpSpPr>
        <p:grpSp>
          <p:nvGrpSpPr>
            <p:cNvPr id="943" name="组合 942"/>
            <p:cNvGrpSpPr/>
            <p:nvPr/>
          </p:nvGrpSpPr>
          <p:grpSpPr>
            <a:xfrm>
              <a:off x="9822439" y="2132397"/>
              <a:ext cx="914400" cy="1254063"/>
              <a:chOff x="6648011" y="1999810"/>
              <a:chExt cx="914400" cy="1254063"/>
            </a:xfrm>
          </p:grpSpPr>
          <p:sp>
            <p:nvSpPr>
              <p:cNvPr id="940" name="圆角矩形 939"/>
              <p:cNvSpPr/>
              <p:nvPr/>
            </p:nvSpPr>
            <p:spPr>
              <a:xfrm rot="2700000">
                <a:off x="6648011" y="1999810"/>
                <a:ext cx="914400" cy="914400"/>
              </a:xfrm>
              <a:prstGeom prst="round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41" name="圆角矩形 940"/>
              <p:cNvSpPr/>
              <p:nvPr/>
            </p:nvSpPr>
            <p:spPr>
              <a:xfrm rot="2700000">
                <a:off x="6880544" y="2804539"/>
                <a:ext cx="449334" cy="449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42" name="文本框 941"/>
              <p:cNvSpPr txBox="1"/>
              <p:nvPr/>
            </p:nvSpPr>
            <p:spPr>
              <a:xfrm>
                <a:off x="6870211" y="2829151"/>
                <a:ext cx="470000" cy="400110"/>
              </a:xfrm>
              <a:prstGeom prst="rect">
                <a:avLst/>
              </a:prstGeom>
              <a:noFill/>
            </p:spPr>
            <p:txBody>
              <a:bodyPr wrap="none" rtlCol="0">
                <a:spAutoFit/>
              </a:bodyPr>
              <a:lstStyle/>
              <a:p>
                <a:pPr algn="ctr"/>
                <a:r>
                  <a:rPr lang="en-US" altLang="zh-CN" sz="2000" dirty="0">
                    <a:solidFill>
                      <a:srgbClr val="7C8B71"/>
                    </a:solidFill>
                    <a:cs typeface="+mn-ea"/>
                    <a:sym typeface="+mn-lt"/>
                  </a:rPr>
                  <a:t>04</a:t>
                </a:r>
                <a:endParaRPr lang="zh-CN" altLang="en-US" sz="2000" dirty="0">
                  <a:solidFill>
                    <a:srgbClr val="7C8B71"/>
                  </a:solidFill>
                  <a:cs typeface="+mn-ea"/>
                  <a:sym typeface="+mn-lt"/>
                </a:endParaRPr>
              </a:p>
            </p:txBody>
          </p:sp>
          <p:grpSp>
            <p:nvGrpSpPr>
              <p:cNvPr id="125" name="组合 124"/>
              <p:cNvGrpSpPr/>
              <p:nvPr/>
            </p:nvGrpSpPr>
            <p:grpSpPr>
              <a:xfrm>
                <a:off x="6861530" y="2098870"/>
                <a:ext cx="487363" cy="609600"/>
                <a:chOff x="8034338" y="5694363"/>
                <a:chExt cx="487363" cy="609600"/>
              </a:xfrm>
              <a:solidFill>
                <a:schemeClr val="bg1"/>
              </a:solidFill>
            </p:grpSpPr>
            <p:sp>
              <p:nvSpPr>
                <p:cNvPr id="126" name="Freeform 986"/>
                <p:cNvSpPr/>
                <p:nvPr/>
              </p:nvSpPr>
              <p:spPr bwMode="auto">
                <a:xfrm>
                  <a:off x="8364538" y="6227763"/>
                  <a:ext cx="31750" cy="47625"/>
                </a:xfrm>
                <a:custGeom>
                  <a:avLst/>
                  <a:gdLst>
                    <a:gd name="T0" fmla="*/ 25 w 25"/>
                    <a:gd name="T1" fmla="*/ 38 h 38"/>
                    <a:gd name="T2" fmla="*/ 16 w 25"/>
                    <a:gd name="T3" fmla="*/ 29 h 38"/>
                    <a:gd name="T4" fmla="*/ 0 w 25"/>
                    <a:gd name="T5" fmla="*/ 0 h 38"/>
                    <a:gd name="T6" fmla="*/ 9 w 25"/>
                    <a:gd name="T7" fmla="*/ 10 h 38"/>
                    <a:gd name="T8" fmla="*/ 25 w 25"/>
                    <a:gd name="T9" fmla="*/ 38 h 38"/>
                  </a:gdLst>
                  <a:ahLst/>
                  <a:cxnLst>
                    <a:cxn ang="0">
                      <a:pos x="T0" y="T1"/>
                    </a:cxn>
                    <a:cxn ang="0">
                      <a:pos x="T2" y="T3"/>
                    </a:cxn>
                    <a:cxn ang="0">
                      <a:pos x="T4" y="T5"/>
                    </a:cxn>
                    <a:cxn ang="0">
                      <a:pos x="T6" y="T7"/>
                    </a:cxn>
                    <a:cxn ang="0">
                      <a:pos x="T8" y="T9"/>
                    </a:cxn>
                  </a:cxnLst>
                  <a:rect l="0" t="0" r="r" b="b"/>
                  <a:pathLst>
                    <a:path w="25" h="38">
                      <a:moveTo>
                        <a:pt x="25" y="38"/>
                      </a:moveTo>
                      <a:cubicBezTo>
                        <a:pt x="16" y="29"/>
                        <a:pt x="16" y="29"/>
                        <a:pt x="16" y="29"/>
                      </a:cubicBezTo>
                      <a:cubicBezTo>
                        <a:pt x="13" y="18"/>
                        <a:pt x="8" y="9"/>
                        <a:pt x="0" y="0"/>
                      </a:cubicBezTo>
                      <a:cubicBezTo>
                        <a:pt x="9" y="10"/>
                        <a:pt x="9" y="10"/>
                        <a:pt x="9" y="10"/>
                      </a:cubicBezTo>
                      <a:cubicBezTo>
                        <a:pt x="16" y="19"/>
                        <a:pt x="21" y="28"/>
                        <a:pt x="25"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987"/>
                <p:cNvSpPr/>
                <p:nvPr/>
              </p:nvSpPr>
              <p:spPr bwMode="auto">
                <a:xfrm>
                  <a:off x="8364538" y="6208713"/>
                  <a:ext cx="20638" cy="14288"/>
                </a:xfrm>
                <a:custGeom>
                  <a:avLst/>
                  <a:gdLst>
                    <a:gd name="T0" fmla="*/ 9 w 17"/>
                    <a:gd name="T1" fmla="*/ 10 h 11"/>
                    <a:gd name="T2" fmla="*/ 0 w 17"/>
                    <a:gd name="T3" fmla="*/ 0 h 11"/>
                    <a:gd name="T4" fmla="*/ 9 w 17"/>
                    <a:gd name="T5" fmla="*/ 1 h 11"/>
                    <a:gd name="T6" fmla="*/ 17 w 17"/>
                    <a:gd name="T7" fmla="*/ 11 h 11"/>
                    <a:gd name="T8" fmla="*/ 9 w 17"/>
                    <a:gd name="T9" fmla="*/ 10 h 11"/>
                  </a:gdLst>
                  <a:ahLst/>
                  <a:cxnLst>
                    <a:cxn ang="0">
                      <a:pos x="T0" y="T1"/>
                    </a:cxn>
                    <a:cxn ang="0">
                      <a:pos x="T2" y="T3"/>
                    </a:cxn>
                    <a:cxn ang="0">
                      <a:pos x="T4" y="T5"/>
                    </a:cxn>
                    <a:cxn ang="0">
                      <a:pos x="T6" y="T7"/>
                    </a:cxn>
                    <a:cxn ang="0">
                      <a:pos x="T8" y="T9"/>
                    </a:cxn>
                  </a:cxnLst>
                  <a:rect l="0" t="0" r="r" b="b"/>
                  <a:pathLst>
                    <a:path w="17" h="11">
                      <a:moveTo>
                        <a:pt x="9" y="10"/>
                      </a:moveTo>
                      <a:cubicBezTo>
                        <a:pt x="0" y="0"/>
                        <a:pt x="0" y="0"/>
                        <a:pt x="0" y="0"/>
                      </a:cubicBezTo>
                      <a:cubicBezTo>
                        <a:pt x="3" y="0"/>
                        <a:pt x="6" y="1"/>
                        <a:pt x="9" y="1"/>
                      </a:cubicBezTo>
                      <a:cubicBezTo>
                        <a:pt x="17" y="11"/>
                        <a:pt x="17" y="11"/>
                        <a:pt x="17" y="11"/>
                      </a:cubicBezTo>
                      <a:cubicBezTo>
                        <a:pt x="14" y="11"/>
                        <a:pt x="12"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Freeform 988"/>
                <p:cNvSpPr/>
                <p:nvPr/>
              </p:nvSpPr>
              <p:spPr bwMode="auto">
                <a:xfrm>
                  <a:off x="8375651" y="6210301"/>
                  <a:ext cx="34925" cy="20638"/>
                </a:xfrm>
                <a:custGeom>
                  <a:avLst/>
                  <a:gdLst>
                    <a:gd name="T0" fmla="*/ 8 w 28"/>
                    <a:gd name="T1" fmla="*/ 10 h 17"/>
                    <a:gd name="T2" fmla="*/ 0 w 28"/>
                    <a:gd name="T3" fmla="*/ 0 h 17"/>
                    <a:gd name="T4" fmla="*/ 20 w 28"/>
                    <a:gd name="T5" fmla="*/ 7 h 17"/>
                    <a:gd name="T6" fmla="*/ 28 w 28"/>
                    <a:gd name="T7" fmla="*/ 17 h 17"/>
                    <a:gd name="T8" fmla="*/ 8 w 28"/>
                    <a:gd name="T9" fmla="*/ 10 h 17"/>
                  </a:gdLst>
                  <a:ahLst/>
                  <a:cxnLst>
                    <a:cxn ang="0">
                      <a:pos x="T0" y="T1"/>
                    </a:cxn>
                    <a:cxn ang="0">
                      <a:pos x="T2" y="T3"/>
                    </a:cxn>
                    <a:cxn ang="0">
                      <a:pos x="T4" y="T5"/>
                    </a:cxn>
                    <a:cxn ang="0">
                      <a:pos x="T6" y="T7"/>
                    </a:cxn>
                    <a:cxn ang="0">
                      <a:pos x="T8" y="T9"/>
                    </a:cxn>
                  </a:cxnLst>
                  <a:rect l="0" t="0" r="r" b="b"/>
                  <a:pathLst>
                    <a:path w="28" h="17">
                      <a:moveTo>
                        <a:pt x="8" y="10"/>
                      </a:moveTo>
                      <a:cubicBezTo>
                        <a:pt x="0" y="0"/>
                        <a:pt x="0" y="0"/>
                        <a:pt x="0" y="0"/>
                      </a:cubicBezTo>
                      <a:cubicBezTo>
                        <a:pt x="7" y="2"/>
                        <a:pt x="14" y="4"/>
                        <a:pt x="20" y="7"/>
                      </a:cubicBezTo>
                      <a:cubicBezTo>
                        <a:pt x="28" y="17"/>
                        <a:pt x="28" y="17"/>
                        <a:pt x="28" y="17"/>
                      </a:cubicBezTo>
                      <a:cubicBezTo>
                        <a:pt x="22" y="14"/>
                        <a:pt x="15"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Freeform 989"/>
                <p:cNvSpPr/>
                <p:nvPr/>
              </p:nvSpPr>
              <p:spPr bwMode="auto">
                <a:xfrm>
                  <a:off x="8399463" y="6218238"/>
                  <a:ext cx="23813" cy="22225"/>
                </a:xfrm>
                <a:custGeom>
                  <a:avLst/>
                  <a:gdLst>
                    <a:gd name="T0" fmla="*/ 8 w 19"/>
                    <a:gd name="T1" fmla="*/ 10 h 17"/>
                    <a:gd name="T2" fmla="*/ 0 w 19"/>
                    <a:gd name="T3" fmla="*/ 0 h 17"/>
                    <a:gd name="T4" fmla="*/ 10 w 19"/>
                    <a:gd name="T5" fmla="*/ 8 h 17"/>
                    <a:gd name="T6" fmla="*/ 19 w 19"/>
                    <a:gd name="T7" fmla="*/ 17 h 17"/>
                    <a:gd name="T8" fmla="*/ 8 w 19"/>
                    <a:gd name="T9" fmla="*/ 10 h 17"/>
                  </a:gdLst>
                  <a:ahLst/>
                  <a:cxnLst>
                    <a:cxn ang="0">
                      <a:pos x="T0" y="T1"/>
                    </a:cxn>
                    <a:cxn ang="0">
                      <a:pos x="T2" y="T3"/>
                    </a:cxn>
                    <a:cxn ang="0">
                      <a:pos x="T4" y="T5"/>
                    </a:cxn>
                    <a:cxn ang="0">
                      <a:pos x="T6" y="T7"/>
                    </a:cxn>
                    <a:cxn ang="0">
                      <a:pos x="T8" y="T9"/>
                    </a:cxn>
                  </a:cxnLst>
                  <a:rect l="0" t="0" r="r" b="b"/>
                  <a:pathLst>
                    <a:path w="19" h="17">
                      <a:moveTo>
                        <a:pt x="8" y="10"/>
                      </a:moveTo>
                      <a:cubicBezTo>
                        <a:pt x="0" y="0"/>
                        <a:pt x="0" y="0"/>
                        <a:pt x="0" y="0"/>
                      </a:cubicBezTo>
                      <a:cubicBezTo>
                        <a:pt x="4" y="3"/>
                        <a:pt x="7" y="5"/>
                        <a:pt x="10" y="8"/>
                      </a:cubicBezTo>
                      <a:cubicBezTo>
                        <a:pt x="19" y="17"/>
                        <a:pt x="19" y="17"/>
                        <a:pt x="19" y="17"/>
                      </a:cubicBezTo>
                      <a:cubicBezTo>
                        <a:pt x="16" y="15"/>
                        <a:pt x="12"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Freeform 990"/>
                <p:cNvSpPr/>
                <p:nvPr/>
              </p:nvSpPr>
              <p:spPr bwMode="auto">
                <a:xfrm>
                  <a:off x="8412163" y="6229351"/>
                  <a:ext cx="17463" cy="17463"/>
                </a:xfrm>
                <a:custGeom>
                  <a:avLst/>
                  <a:gdLst>
                    <a:gd name="T0" fmla="*/ 9 w 14"/>
                    <a:gd name="T1" fmla="*/ 9 h 14"/>
                    <a:gd name="T2" fmla="*/ 0 w 14"/>
                    <a:gd name="T3" fmla="*/ 0 h 14"/>
                    <a:gd name="T4" fmla="*/ 5 w 14"/>
                    <a:gd name="T5" fmla="*/ 5 h 14"/>
                    <a:gd name="T6" fmla="*/ 14 w 14"/>
                    <a:gd name="T7" fmla="*/ 14 h 14"/>
                    <a:gd name="T8" fmla="*/ 9 w 14"/>
                    <a:gd name="T9" fmla="*/ 9 h 14"/>
                  </a:gdLst>
                  <a:ahLst/>
                  <a:cxnLst>
                    <a:cxn ang="0">
                      <a:pos x="T0" y="T1"/>
                    </a:cxn>
                    <a:cxn ang="0">
                      <a:pos x="T2" y="T3"/>
                    </a:cxn>
                    <a:cxn ang="0">
                      <a:pos x="T4" y="T5"/>
                    </a:cxn>
                    <a:cxn ang="0">
                      <a:pos x="T6" y="T7"/>
                    </a:cxn>
                    <a:cxn ang="0">
                      <a:pos x="T8" y="T9"/>
                    </a:cxn>
                  </a:cxnLst>
                  <a:rect l="0" t="0" r="r" b="b"/>
                  <a:pathLst>
                    <a:path w="14" h="14">
                      <a:moveTo>
                        <a:pt x="9" y="9"/>
                      </a:moveTo>
                      <a:cubicBezTo>
                        <a:pt x="0" y="0"/>
                        <a:pt x="0" y="0"/>
                        <a:pt x="0" y="0"/>
                      </a:cubicBezTo>
                      <a:cubicBezTo>
                        <a:pt x="2" y="1"/>
                        <a:pt x="4" y="3"/>
                        <a:pt x="5" y="5"/>
                      </a:cubicBezTo>
                      <a:cubicBezTo>
                        <a:pt x="14" y="14"/>
                        <a:pt x="14" y="14"/>
                        <a:pt x="14" y="14"/>
                      </a:cubicBezTo>
                      <a:cubicBezTo>
                        <a:pt x="12" y="13"/>
                        <a:pt x="10" y="11"/>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991"/>
                <p:cNvSpPr/>
                <p:nvPr/>
              </p:nvSpPr>
              <p:spPr bwMode="auto">
                <a:xfrm>
                  <a:off x="8340726" y="6188076"/>
                  <a:ext cx="11113" cy="12700"/>
                </a:xfrm>
                <a:custGeom>
                  <a:avLst/>
                  <a:gdLst>
                    <a:gd name="T0" fmla="*/ 9 w 9"/>
                    <a:gd name="T1" fmla="*/ 10 h 11"/>
                    <a:gd name="T2" fmla="*/ 0 w 9"/>
                    <a:gd name="T3" fmla="*/ 0 h 11"/>
                    <a:gd name="T4" fmla="*/ 1 w 9"/>
                    <a:gd name="T5" fmla="*/ 1 h 11"/>
                    <a:gd name="T6" fmla="*/ 9 w 9"/>
                    <a:gd name="T7" fmla="*/ 11 h 11"/>
                    <a:gd name="T8" fmla="*/ 9 w 9"/>
                    <a:gd name="T9" fmla="*/ 10 h 11"/>
                  </a:gdLst>
                  <a:ahLst/>
                  <a:cxnLst>
                    <a:cxn ang="0">
                      <a:pos x="T0" y="T1"/>
                    </a:cxn>
                    <a:cxn ang="0">
                      <a:pos x="T2" y="T3"/>
                    </a:cxn>
                    <a:cxn ang="0">
                      <a:pos x="T4" y="T5"/>
                    </a:cxn>
                    <a:cxn ang="0">
                      <a:pos x="T6" y="T7"/>
                    </a:cxn>
                    <a:cxn ang="0">
                      <a:pos x="T8" y="T9"/>
                    </a:cxn>
                  </a:cxnLst>
                  <a:rect l="0" t="0" r="r" b="b"/>
                  <a:pathLst>
                    <a:path w="9" h="11">
                      <a:moveTo>
                        <a:pt x="9" y="10"/>
                      </a:moveTo>
                      <a:cubicBezTo>
                        <a:pt x="0" y="0"/>
                        <a:pt x="0" y="0"/>
                        <a:pt x="0" y="0"/>
                      </a:cubicBezTo>
                      <a:cubicBezTo>
                        <a:pt x="1" y="1"/>
                        <a:pt x="1" y="1"/>
                        <a:pt x="1" y="1"/>
                      </a:cubicBezTo>
                      <a:cubicBezTo>
                        <a:pt x="9" y="11"/>
                        <a:pt x="9" y="11"/>
                        <a:pt x="9" y="11"/>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992"/>
                <p:cNvSpPr/>
                <p:nvPr/>
              </p:nvSpPr>
              <p:spPr bwMode="auto">
                <a:xfrm>
                  <a:off x="8340726" y="6188076"/>
                  <a:ext cx="12700" cy="12700"/>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993"/>
                <p:cNvSpPr/>
                <p:nvPr/>
              </p:nvSpPr>
              <p:spPr bwMode="auto">
                <a:xfrm>
                  <a:off x="8340726" y="6188076"/>
                  <a:ext cx="17463" cy="15875"/>
                </a:xfrm>
                <a:custGeom>
                  <a:avLst/>
                  <a:gdLst>
                    <a:gd name="T0" fmla="*/ 9 w 14"/>
                    <a:gd name="T1" fmla="*/ 10 h 12"/>
                    <a:gd name="T2" fmla="*/ 0 w 14"/>
                    <a:gd name="T3" fmla="*/ 0 h 12"/>
                    <a:gd name="T4" fmla="*/ 1 w 14"/>
                    <a:gd name="T5" fmla="*/ 1 h 12"/>
                    <a:gd name="T6" fmla="*/ 5 w 14"/>
                    <a:gd name="T7" fmla="*/ 2 h 12"/>
                    <a:gd name="T8" fmla="*/ 14 w 14"/>
                    <a:gd name="T9" fmla="*/ 12 h 12"/>
                    <a:gd name="T10" fmla="*/ 9 w 14"/>
                    <a:gd name="T11" fmla="*/ 10 h 12"/>
                    <a:gd name="T12" fmla="*/ 9 w 14"/>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9" y="10"/>
                      </a:moveTo>
                      <a:cubicBezTo>
                        <a:pt x="0" y="0"/>
                        <a:pt x="0" y="0"/>
                        <a:pt x="0" y="0"/>
                      </a:cubicBezTo>
                      <a:cubicBezTo>
                        <a:pt x="1" y="0"/>
                        <a:pt x="1" y="0"/>
                        <a:pt x="1" y="1"/>
                      </a:cubicBezTo>
                      <a:cubicBezTo>
                        <a:pt x="3" y="1"/>
                        <a:pt x="4" y="1"/>
                        <a:pt x="5" y="2"/>
                      </a:cubicBezTo>
                      <a:cubicBezTo>
                        <a:pt x="14" y="12"/>
                        <a:pt x="14" y="12"/>
                        <a:pt x="14" y="12"/>
                      </a:cubicBezTo>
                      <a:cubicBezTo>
                        <a:pt x="12" y="11"/>
                        <a:pt x="11" y="11"/>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994"/>
                <p:cNvSpPr/>
                <p:nvPr/>
              </p:nvSpPr>
              <p:spPr bwMode="auto">
                <a:xfrm>
                  <a:off x="8347076" y="6191251"/>
                  <a:ext cx="17463" cy="12700"/>
                </a:xfrm>
                <a:custGeom>
                  <a:avLst/>
                  <a:gdLst>
                    <a:gd name="T0" fmla="*/ 9 w 14"/>
                    <a:gd name="T1" fmla="*/ 10 h 10"/>
                    <a:gd name="T2" fmla="*/ 0 w 14"/>
                    <a:gd name="T3" fmla="*/ 0 h 10"/>
                    <a:gd name="T4" fmla="*/ 6 w 14"/>
                    <a:gd name="T5" fmla="*/ 0 h 10"/>
                    <a:gd name="T6" fmla="*/ 14 w 14"/>
                    <a:gd name="T7" fmla="*/ 10 h 10"/>
                    <a:gd name="T8" fmla="*/ 9 w 14"/>
                    <a:gd name="T9" fmla="*/ 10 h 10"/>
                  </a:gdLst>
                  <a:ahLst/>
                  <a:cxnLst>
                    <a:cxn ang="0">
                      <a:pos x="T0" y="T1"/>
                    </a:cxn>
                    <a:cxn ang="0">
                      <a:pos x="T2" y="T3"/>
                    </a:cxn>
                    <a:cxn ang="0">
                      <a:pos x="T4" y="T5"/>
                    </a:cxn>
                    <a:cxn ang="0">
                      <a:pos x="T6" y="T7"/>
                    </a:cxn>
                    <a:cxn ang="0">
                      <a:pos x="T8" y="T9"/>
                    </a:cxn>
                  </a:cxnLst>
                  <a:rect l="0" t="0" r="r" b="b"/>
                  <a:pathLst>
                    <a:path w="14" h="10">
                      <a:moveTo>
                        <a:pt x="9" y="10"/>
                      </a:moveTo>
                      <a:cubicBezTo>
                        <a:pt x="0" y="0"/>
                        <a:pt x="0" y="0"/>
                        <a:pt x="0" y="0"/>
                      </a:cubicBezTo>
                      <a:cubicBezTo>
                        <a:pt x="2" y="0"/>
                        <a:pt x="4" y="0"/>
                        <a:pt x="6" y="0"/>
                      </a:cubicBezTo>
                      <a:cubicBezTo>
                        <a:pt x="14" y="10"/>
                        <a:pt x="14" y="10"/>
                        <a:pt x="14" y="10"/>
                      </a:cubicBezTo>
                      <a:cubicBezTo>
                        <a:pt x="13" y="10"/>
                        <a:pt x="11"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995"/>
                <p:cNvSpPr/>
                <p:nvPr/>
              </p:nvSpPr>
              <p:spPr bwMode="auto">
                <a:xfrm>
                  <a:off x="8355013" y="6191251"/>
                  <a:ext cx="15875" cy="12700"/>
                </a:xfrm>
                <a:custGeom>
                  <a:avLst/>
                  <a:gdLst>
                    <a:gd name="T0" fmla="*/ 8 w 12"/>
                    <a:gd name="T1" fmla="*/ 10 h 10"/>
                    <a:gd name="T2" fmla="*/ 0 w 12"/>
                    <a:gd name="T3" fmla="*/ 0 h 10"/>
                    <a:gd name="T4" fmla="*/ 1 w 12"/>
                    <a:gd name="T5" fmla="*/ 0 h 10"/>
                    <a:gd name="T6" fmla="*/ 4 w 12"/>
                    <a:gd name="T7" fmla="*/ 0 h 10"/>
                    <a:gd name="T8" fmla="*/ 12 w 12"/>
                    <a:gd name="T9" fmla="*/ 10 h 10"/>
                    <a:gd name="T10" fmla="*/ 9 w 12"/>
                    <a:gd name="T11" fmla="*/ 10 h 10"/>
                    <a:gd name="T12" fmla="*/ 8 w 1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8" y="10"/>
                      </a:moveTo>
                      <a:cubicBezTo>
                        <a:pt x="0" y="0"/>
                        <a:pt x="0" y="0"/>
                        <a:pt x="0" y="0"/>
                      </a:cubicBezTo>
                      <a:cubicBezTo>
                        <a:pt x="0" y="0"/>
                        <a:pt x="1" y="0"/>
                        <a:pt x="1" y="0"/>
                      </a:cubicBezTo>
                      <a:cubicBezTo>
                        <a:pt x="2" y="0"/>
                        <a:pt x="3" y="0"/>
                        <a:pt x="4" y="0"/>
                      </a:cubicBezTo>
                      <a:cubicBezTo>
                        <a:pt x="12" y="10"/>
                        <a:pt x="12" y="10"/>
                        <a:pt x="12" y="10"/>
                      </a:cubicBezTo>
                      <a:cubicBezTo>
                        <a:pt x="11" y="10"/>
                        <a:pt x="10"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996"/>
                <p:cNvSpPr/>
                <p:nvPr/>
              </p:nvSpPr>
              <p:spPr bwMode="auto">
                <a:xfrm>
                  <a:off x="8410576" y="6116638"/>
                  <a:ext cx="28575" cy="53975"/>
                </a:xfrm>
                <a:custGeom>
                  <a:avLst/>
                  <a:gdLst>
                    <a:gd name="T0" fmla="*/ 23 w 23"/>
                    <a:gd name="T1" fmla="*/ 42 h 42"/>
                    <a:gd name="T2" fmla="*/ 15 w 23"/>
                    <a:gd name="T3" fmla="*/ 32 h 42"/>
                    <a:gd name="T4" fmla="*/ 14 w 23"/>
                    <a:gd name="T5" fmla="*/ 31 h 42"/>
                    <a:gd name="T6" fmla="*/ 0 w 23"/>
                    <a:gd name="T7" fmla="*/ 0 h 42"/>
                    <a:gd name="T8" fmla="*/ 8 w 23"/>
                    <a:gd name="T9" fmla="*/ 10 h 42"/>
                    <a:gd name="T10" fmla="*/ 23 w 23"/>
                    <a:gd name="T11" fmla="*/ 40 h 42"/>
                    <a:gd name="T12" fmla="*/ 23 w 23"/>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3" h="42">
                      <a:moveTo>
                        <a:pt x="23" y="42"/>
                      </a:moveTo>
                      <a:cubicBezTo>
                        <a:pt x="15" y="32"/>
                        <a:pt x="15" y="32"/>
                        <a:pt x="15" y="32"/>
                      </a:cubicBezTo>
                      <a:cubicBezTo>
                        <a:pt x="15" y="32"/>
                        <a:pt x="14" y="31"/>
                        <a:pt x="14" y="31"/>
                      </a:cubicBezTo>
                      <a:cubicBezTo>
                        <a:pt x="11" y="17"/>
                        <a:pt x="6" y="7"/>
                        <a:pt x="0" y="0"/>
                      </a:cubicBezTo>
                      <a:cubicBezTo>
                        <a:pt x="8" y="10"/>
                        <a:pt x="8" y="10"/>
                        <a:pt x="8" y="10"/>
                      </a:cubicBezTo>
                      <a:cubicBezTo>
                        <a:pt x="14" y="17"/>
                        <a:pt x="20" y="27"/>
                        <a:pt x="23" y="40"/>
                      </a:cubicBezTo>
                      <a:cubicBezTo>
                        <a:pt x="23" y="41"/>
                        <a:pt x="23" y="42"/>
                        <a:pt x="2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997"/>
                <p:cNvSpPr/>
                <p:nvPr/>
              </p:nvSpPr>
              <p:spPr bwMode="auto">
                <a:xfrm>
                  <a:off x="8342313" y="6148388"/>
                  <a:ext cx="11113" cy="12700"/>
                </a:xfrm>
                <a:custGeom>
                  <a:avLst/>
                  <a:gdLst>
                    <a:gd name="T0" fmla="*/ 9 w 9"/>
                    <a:gd name="T1" fmla="*/ 10 h 10"/>
                    <a:gd name="T2" fmla="*/ 0 w 9"/>
                    <a:gd name="T3" fmla="*/ 0 h 10"/>
                    <a:gd name="T4" fmla="*/ 1 w 9"/>
                    <a:gd name="T5" fmla="*/ 1 h 10"/>
                    <a:gd name="T6" fmla="*/ 9 w 9"/>
                    <a:gd name="T7" fmla="*/ 10 h 10"/>
                    <a:gd name="T8" fmla="*/ 9 w 9"/>
                    <a:gd name="T9" fmla="*/ 10 h 10"/>
                  </a:gdLst>
                  <a:ahLst/>
                  <a:cxnLst>
                    <a:cxn ang="0">
                      <a:pos x="T0" y="T1"/>
                    </a:cxn>
                    <a:cxn ang="0">
                      <a:pos x="T2" y="T3"/>
                    </a:cxn>
                    <a:cxn ang="0">
                      <a:pos x="T4" y="T5"/>
                    </a:cxn>
                    <a:cxn ang="0">
                      <a:pos x="T6" y="T7"/>
                    </a:cxn>
                    <a:cxn ang="0">
                      <a:pos x="T8" y="T9"/>
                    </a:cxn>
                  </a:cxnLst>
                  <a:rect l="0" t="0" r="r" b="b"/>
                  <a:pathLst>
                    <a:path w="9" h="10">
                      <a:moveTo>
                        <a:pt x="9" y="10"/>
                      </a:moveTo>
                      <a:cubicBezTo>
                        <a:pt x="0" y="0"/>
                        <a:pt x="0" y="0"/>
                        <a:pt x="0" y="0"/>
                      </a:cubicBezTo>
                      <a:cubicBezTo>
                        <a:pt x="0" y="0"/>
                        <a:pt x="0" y="0"/>
                        <a:pt x="1" y="1"/>
                      </a:cubicBezTo>
                      <a:cubicBezTo>
                        <a:pt x="9" y="10"/>
                        <a:pt x="9" y="10"/>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998"/>
                <p:cNvSpPr/>
                <p:nvPr/>
              </p:nvSpPr>
              <p:spPr bwMode="auto">
                <a:xfrm>
                  <a:off x="8343901" y="6149976"/>
                  <a:ext cx="11113" cy="12700"/>
                </a:xfrm>
                <a:custGeom>
                  <a:avLst/>
                  <a:gdLst>
                    <a:gd name="T0" fmla="*/ 8 w 9"/>
                    <a:gd name="T1" fmla="*/ 9 h 10"/>
                    <a:gd name="T2" fmla="*/ 0 w 9"/>
                    <a:gd name="T3" fmla="*/ 0 h 10"/>
                    <a:gd name="T4" fmla="*/ 0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0" y="0"/>
                        <a:pt x="0" y="0"/>
                      </a:cubicBezTo>
                      <a:cubicBezTo>
                        <a:pt x="9" y="10"/>
                        <a:pt x="9" y="10"/>
                        <a:pt x="9" y="10"/>
                      </a:cubicBezTo>
                      <a:cubicBezTo>
                        <a:pt x="8" y="10"/>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999"/>
                <p:cNvSpPr/>
                <p:nvPr/>
              </p:nvSpPr>
              <p:spPr bwMode="auto">
                <a:xfrm>
                  <a:off x="8343901" y="6149976"/>
                  <a:ext cx="15875" cy="14288"/>
                </a:xfrm>
                <a:custGeom>
                  <a:avLst/>
                  <a:gdLst>
                    <a:gd name="T0" fmla="*/ 9 w 13"/>
                    <a:gd name="T1" fmla="*/ 10 h 11"/>
                    <a:gd name="T2" fmla="*/ 0 w 13"/>
                    <a:gd name="T3" fmla="*/ 0 h 11"/>
                    <a:gd name="T4" fmla="*/ 1 w 13"/>
                    <a:gd name="T5" fmla="*/ 0 h 11"/>
                    <a:gd name="T6" fmla="*/ 5 w 13"/>
                    <a:gd name="T7" fmla="*/ 2 h 11"/>
                    <a:gd name="T8" fmla="*/ 13 w 13"/>
                    <a:gd name="T9" fmla="*/ 11 h 11"/>
                    <a:gd name="T10" fmla="*/ 9 w 13"/>
                    <a:gd name="T11" fmla="*/ 10 h 11"/>
                    <a:gd name="T12" fmla="*/ 9 w 13"/>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9" y="10"/>
                      </a:moveTo>
                      <a:cubicBezTo>
                        <a:pt x="0" y="0"/>
                        <a:pt x="0" y="0"/>
                        <a:pt x="0" y="0"/>
                      </a:cubicBezTo>
                      <a:cubicBezTo>
                        <a:pt x="0" y="0"/>
                        <a:pt x="1" y="0"/>
                        <a:pt x="1" y="0"/>
                      </a:cubicBezTo>
                      <a:cubicBezTo>
                        <a:pt x="2" y="1"/>
                        <a:pt x="4" y="1"/>
                        <a:pt x="5" y="2"/>
                      </a:cubicBezTo>
                      <a:cubicBezTo>
                        <a:pt x="13" y="11"/>
                        <a:pt x="13" y="11"/>
                        <a:pt x="13" y="11"/>
                      </a:cubicBezTo>
                      <a:cubicBezTo>
                        <a:pt x="12" y="11"/>
                        <a:pt x="11" y="11"/>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000"/>
                <p:cNvSpPr/>
                <p:nvPr/>
              </p:nvSpPr>
              <p:spPr bwMode="auto">
                <a:xfrm>
                  <a:off x="8350251" y="6151563"/>
                  <a:ext cx="17463" cy="12700"/>
                </a:xfrm>
                <a:custGeom>
                  <a:avLst/>
                  <a:gdLst>
                    <a:gd name="T0" fmla="*/ 8 w 14"/>
                    <a:gd name="T1" fmla="*/ 9 h 10"/>
                    <a:gd name="T2" fmla="*/ 0 w 14"/>
                    <a:gd name="T3" fmla="*/ 0 h 10"/>
                    <a:gd name="T4" fmla="*/ 6 w 14"/>
                    <a:gd name="T5" fmla="*/ 0 h 10"/>
                    <a:gd name="T6" fmla="*/ 14 w 14"/>
                    <a:gd name="T7" fmla="*/ 10 h 10"/>
                    <a:gd name="T8" fmla="*/ 8 w 14"/>
                    <a:gd name="T9" fmla="*/ 9 h 10"/>
                  </a:gdLst>
                  <a:ahLst/>
                  <a:cxnLst>
                    <a:cxn ang="0">
                      <a:pos x="T0" y="T1"/>
                    </a:cxn>
                    <a:cxn ang="0">
                      <a:pos x="T2" y="T3"/>
                    </a:cxn>
                    <a:cxn ang="0">
                      <a:pos x="T4" y="T5"/>
                    </a:cxn>
                    <a:cxn ang="0">
                      <a:pos x="T6" y="T7"/>
                    </a:cxn>
                    <a:cxn ang="0">
                      <a:pos x="T8" y="T9"/>
                    </a:cxn>
                  </a:cxnLst>
                  <a:rect l="0" t="0" r="r" b="b"/>
                  <a:pathLst>
                    <a:path w="14" h="10">
                      <a:moveTo>
                        <a:pt x="8" y="9"/>
                      </a:moveTo>
                      <a:cubicBezTo>
                        <a:pt x="0" y="0"/>
                        <a:pt x="0" y="0"/>
                        <a:pt x="0" y="0"/>
                      </a:cubicBezTo>
                      <a:cubicBezTo>
                        <a:pt x="2" y="0"/>
                        <a:pt x="4" y="0"/>
                        <a:pt x="6" y="0"/>
                      </a:cubicBezTo>
                      <a:cubicBezTo>
                        <a:pt x="14" y="10"/>
                        <a:pt x="14" y="10"/>
                        <a:pt x="14" y="10"/>
                      </a:cubicBezTo>
                      <a:cubicBezTo>
                        <a:pt x="12" y="10"/>
                        <a:pt x="10"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1001"/>
                <p:cNvSpPr/>
                <p:nvPr/>
              </p:nvSpPr>
              <p:spPr bwMode="auto">
                <a:xfrm>
                  <a:off x="8401051" y="6070601"/>
                  <a:ext cx="20638" cy="20638"/>
                </a:xfrm>
                <a:custGeom>
                  <a:avLst/>
                  <a:gdLst>
                    <a:gd name="T0" fmla="*/ 8 w 16"/>
                    <a:gd name="T1" fmla="*/ 10 h 16"/>
                    <a:gd name="T2" fmla="*/ 0 w 16"/>
                    <a:gd name="T3" fmla="*/ 0 h 16"/>
                    <a:gd name="T4" fmla="*/ 8 w 16"/>
                    <a:gd name="T5" fmla="*/ 6 h 16"/>
                    <a:gd name="T6" fmla="*/ 16 w 16"/>
                    <a:gd name="T7" fmla="*/ 16 h 16"/>
                    <a:gd name="T8" fmla="*/ 8 w 16"/>
                    <a:gd name="T9" fmla="*/ 10 h 16"/>
                  </a:gdLst>
                  <a:ahLst/>
                  <a:cxnLst>
                    <a:cxn ang="0">
                      <a:pos x="T0" y="T1"/>
                    </a:cxn>
                    <a:cxn ang="0">
                      <a:pos x="T2" y="T3"/>
                    </a:cxn>
                    <a:cxn ang="0">
                      <a:pos x="T4" y="T5"/>
                    </a:cxn>
                    <a:cxn ang="0">
                      <a:pos x="T6" y="T7"/>
                    </a:cxn>
                    <a:cxn ang="0">
                      <a:pos x="T8" y="T9"/>
                    </a:cxn>
                  </a:cxnLst>
                  <a:rect l="0" t="0" r="r" b="b"/>
                  <a:pathLst>
                    <a:path w="16" h="16">
                      <a:moveTo>
                        <a:pt x="8" y="10"/>
                      </a:moveTo>
                      <a:cubicBezTo>
                        <a:pt x="0" y="0"/>
                        <a:pt x="0" y="0"/>
                        <a:pt x="0" y="0"/>
                      </a:cubicBezTo>
                      <a:cubicBezTo>
                        <a:pt x="3" y="2"/>
                        <a:pt x="5" y="4"/>
                        <a:pt x="8" y="6"/>
                      </a:cubicBezTo>
                      <a:cubicBezTo>
                        <a:pt x="16" y="16"/>
                        <a:pt x="16" y="16"/>
                        <a:pt x="16" y="16"/>
                      </a:cubicBezTo>
                      <a:cubicBezTo>
                        <a:pt x="14" y="14"/>
                        <a:pt x="11"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002"/>
                <p:cNvSpPr/>
                <p:nvPr/>
              </p:nvSpPr>
              <p:spPr bwMode="auto">
                <a:xfrm>
                  <a:off x="8412163" y="6078538"/>
                  <a:ext cx="17463" cy="20638"/>
                </a:xfrm>
                <a:custGeom>
                  <a:avLst/>
                  <a:gdLst>
                    <a:gd name="T0" fmla="*/ 8 w 15"/>
                    <a:gd name="T1" fmla="*/ 10 h 17"/>
                    <a:gd name="T2" fmla="*/ 0 w 15"/>
                    <a:gd name="T3" fmla="*/ 0 h 17"/>
                    <a:gd name="T4" fmla="*/ 7 w 15"/>
                    <a:gd name="T5" fmla="*/ 7 h 17"/>
                    <a:gd name="T6" fmla="*/ 15 w 15"/>
                    <a:gd name="T7" fmla="*/ 17 h 17"/>
                    <a:gd name="T8" fmla="*/ 8 w 15"/>
                    <a:gd name="T9" fmla="*/ 10 h 17"/>
                  </a:gdLst>
                  <a:ahLst/>
                  <a:cxnLst>
                    <a:cxn ang="0">
                      <a:pos x="T0" y="T1"/>
                    </a:cxn>
                    <a:cxn ang="0">
                      <a:pos x="T2" y="T3"/>
                    </a:cxn>
                    <a:cxn ang="0">
                      <a:pos x="T4" y="T5"/>
                    </a:cxn>
                    <a:cxn ang="0">
                      <a:pos x="T6" y="T7"/>
                    </a:cxn>
                    <a:cxn ang="0">
                      <a:pos x="T8" y="T9"/>
                    </a:cxn>
                  </a:cxnLst>
                  <a:rect l="0" t="0" r="r" b="b"/>
                  <a:pathLst>
                    <a:path w="15" h="17">
                      <a:moveTo>
                        <a:pt x="8" y="10"/>
                      </a:moveTo>
                      <a:cubicBezTo>
                        <a:pt x="0" y="0"/>
                        <a:pt x="0" y="0"/>
                        <a:pt x="0" y="0"/>
                      </a:cubicBezTo>
                      <a:cubicBezTo>
                        <a:pt x="2" y="2"/>
                        <a:pt x="5" y="5"/>
                        <a:pt x="7" y="7"/>
                      </a:cubicBezTo>
                      <a:cubicBezTo>
                        <a:pt x="15" y="17"/>
                        <a:pt x="15" y="17"/>
                        <a:pt x="15" y="17"/>
                      </a:cubicBezTo>
                      <a:cubicBezTo>
                        <a:pt x="13" y="15"/>
                        <a:pt x="11"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1003"/>
                <p:cNvSpPr/>
                <p:nvPr/>
              </p:nvSpPr>
              <p:spPr bwMode="auto">
                <a:xfrm>
                  <a:off x="8351838" y="6111876"/>
                  <a:ext cx="11113" cy="14288"/>
                </a:xfrm>
                <a:custGeom>
                  <a:avLst/>
                  <a:gdLst>
                    <a:gd name="T0" fmla="*/ 9 w 9"/>
                    <a:gd name="T1" fmla="*/ 10 h 11"/>
                    <a:gd name="T2" fmla="*/ 0 w 9"/>
                    <a:gd name="T3" fmla="*/ 0 h 11"/>
                    <a:gd name="T4" fmla="*/ 1 w 9"/>
                    <a:gd name="T5" fmla="*/ 1 h 11"/>
                    <a:gd name="T6" fmla="*/ 9 w 9"/>
                    <a:gd name="T7" fmla="*/ 11 h 11"/>
                    <a:gd name="T8" fmla="*/ 9 w 9"/>
                    <a:gd name="T9" fmla="*/ 10 h 11"/>
                  </a:gdLst>
                  <a:ahLst/>
                  <a:cxnLst>
                    <a:cxn ang="0">
                      <a:pos x="T0" y="T1"/>
                    </a:cxn>
                    <a:cxn ang="0">
                      <a:pos x="T2" y="T3"/>
                    </a:cxn>
                    <a:cxn ang="0">
                      <a:pos x="T4" y="T5"/>
                    </a:cxn>
                    <a:cxn ang="0">
                      <a:pos x="T6" y="T7"/>
                    </a:cxn>
                    <a:cxn ang="0">
                      <a:pos x="T8" y="T9"/>
                    </a:cxn>
                  </a:cxnLst>
                  <a:rect l="0" t="0" r="r" b="b"/>
                  <a:pathLst>
                    <a:path w="9" h="11">
                      <a:moveTo>
                        <a:pt x="9" y="10"/>
                      </a:moveTo>
                      <a:cubicBezTo>
                        <a:pt x="0" y="0"/>
                        <a:pt x="0" y="0"/>
                        <a:pt x="0" y="0"/>
                      </a:cubicBezTo>
                      <a:cubicBezTo>
                        <a:pt x="0" y="1"/>
                        <a:pt x="1" y="1"/>
                        <a:pt x="1" y="1"/>
                      </a:cubicBezTo>
                      <a:cubicBezTo>
                        <a:pt x="9" y="11"/>
                        <a:pt x="9" y="11"/>
                        <a:pt x="9" y="11"/>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004"/>
                <p:cNvSpPr/>
                <p:nvPr/>
              </p:nvSpPr>
              <p:spPr bwMode="auto">
                <a:xfrm>
                  <a:off x="8353426" y="6113463"/>
                  <a:ext cx="11113" cy="12700"/>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005"/>
                <p:cNvSpPr/>
                <p:nvPr/>
              </p:nvSpPr>
              <p:spPr bwMode="auto">
                <a:xfrm>
                  <a:off x="8353426" y="6113463"/>
                  <a:ext cx="19050" cy="15875"/>
                </a:xfrm>
                <a:custGeom>
                  <a:avLst/>
                  <a:gdLst>
                    <a:gd name="T0" fmla="*/ 9 w 16"/>
                    <a:gd name="T1" fmla="*/ 10 h 13"/>
                    <a:gd name="T2" fmla="*/ 0 w 16"/>
                    <a:gd name="T3" fmla="*/ 0 h 13"/>
                    <a:gd name="T4" fmla="*/ 0 w 16"/>
                    <a:gd name="T5" fmla="*/ 0 h 13"/>
                    <a:gd name="T6" fmla="*/ 8 w 16"/>
                    <a:gd name="T7" fmla="*/ 3 h 13"/>
                    <a:gd name="T8" fmla="*/ 16 w 16"/>
                    <a:gd name="T9" fmla="*/ 13 h 13"/>
                    <a:gd name="T10" fmla="*/ 9 w 16"/>
                    <a:gd name="T11" fmla="*/ 10 h 13"/>
                    <a:gd name="T12" fmla="*/ 9 w 16"/>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9" y="10"/>
                      </a:moveTo>
                      <a:cubicBezTo>
                        <a:pt x="0" y="0"/>
                        <a:pt x="0" y="0"/>
                        <a:pt x="0" y="0"/>
                      </a:cubicBezTo>
                      <a:cubicBezTo>
                        <a:pt x="0" y="0"/>
                        <a:pt x="0" y="0"/>
                        <a:pt x="0" y="0"/>
                      </a:cubicBezTo>
                      <a:cubicBezTo>
                        <a:pt x="3" y="2"/>
                        <a:pt x="5" y="2"/>
                        <a:pt x="8" y="3"/>
                      </a:cubicBezTo>
                      <a:cubicBezTo>
                        <a:pt x="16" y="13"/>
                        <a:pt x="16" y="13"/>
                        <a:pt x="16" y="13"/>
                      </a:cubicBezTo>
                      <a:cubicBezTo>
                        <a:pt x="14" y="12"/>
                        <a:pt x="11" y="11"/>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006"/>
                <p:cNvSpPr/>
                <p:nvPr/>
              </p:nvSpPr>
              <p:spPr bwMode="auto">
                <a:xfrm>
                  <a:off x="8388351" y="6057901"/>
                  <a:ext cx="11113" cy="14288"/>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1" y="1"/>
                      </a:cubicBezTo>
                      <a:cubicBezTo>
                        <a:pt x="9" y="11"/>
                        <a:pt x="9" y="11"/>
                        <a:pt x="9" y="11"/>
                      </a:cubicBezTo>
                      <a:cubicBezTo>
                        <a:pt x="9"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1007"/>
                <p:cNvSpPr/>
                <p:nvPr/>
              </p:nvSpPr>
              <p:spPr bwMode="auto">
                <a:xfrm>
                  <a:off x="8388351" y="6059488"/>
                  <a:ext cx="12700" cy="14288"/>
                </a:xfrm>
                <a:custGeom>
                  <a:avLst/>
                  <a:gdLst>
                    <a:gd name="T0" fmla="*/ 8 w 10"/>
                    <a:gd name="T1" fmla="*/ 10 h 11"/>
                    <a:gd name="T2" fmla="*/ 0 w 10"/>
                    <a:gd name="T3" fmla="*/ 0 h 11"/>
                    <a:gd name="T4" fmla="*/ 1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1"/>
                        <a:pt x="1" y="1"/>
                        <a:pt x="1" y="1"/>
                      </a:cubicBezTo>
                      <a:cubicBezTo>
                        <a:pt x="10" y="11"/>
                        <a:pt x="10" y="11"/>
                        <a:pt x="10" y="11"/>
                      </a:cubicBezTo>
                      <a:cubicBezTo>
                        <a:pt x="9" y="11"/>
                        <a:pt x="8"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1008"/>
                <p:cNvSpPr/>
                <p:nvPr/>
              </p:nvSpPr>
              <p:spPr bwMode="auto">
                <a:xfrm>
                  <a:off x="8389938" y="6061076"/>
                  <a:ext cx="14288" cy="14288"/>
                </a:xfrm>
                <a:custGeom>
                  <a:avLst/>
                  <a:gdLst>
                    <a:gd name="T0" fmla="*/ 9 w 11"/>
                    <a:gd name="T1" fmla="*/ 10 h 11"/>
                    <a:gd name="T2" fmla="*/ 0 w 11"/>
                    <a:gd name="T3" fmla="*/ 0 h 11"/>
                    <a:gd name="T4" fmla="*/ 3 w 11"/>
                    <a:gd name="T5" fmla="*/ 1 h 11"/>
                    <a:gd name="T6" fmla="*/ 11 w 11"/>
                    <a:gd name="T7" fmla="*/ 11 h 11"/>
                    <a:gd name="T8" fmla="*/ 9 w 11"/>
                    <a:gd name="T9" fmla="*/ 10 h 11"/>
                  </a:gdLst>
                  <a:ahLst/>
                  <a:cxnLst>
                    <a:cxn ang="0">
                      <a:pos x="T0" y="T1"/>
                    </a:cxn>
                    <a:cxn ang="0">
                      <a:pos x="T2" y="T3"/>
                    </a:cxn>
                    <a:cxn ang="0">
                      <a:pos x="T4" y="T5"/>
                    </a:cxn>
                    <a:cxn ang="0">
                      <a:pos x="T6" y="T7"/>
                    </a:cxn>
                    <a:cxn ang="0">
                      <a:pos x="T8" y="T9"/>
                    </a:cxn>
                  </a:cxnLst>
                  <a:rect l="0" t="0" r="r" b="b"/>
                  <a:pathLst>
                    <a:path w="11" h="11">
                      <a:moveTo>
                        <a:pt x="9" y="10"/>
                      </a:moveTo>
                      <a:cubicBezTo>
                        <a:pt x="0" y="0"/>
                        <a:pt x="0" y="0"/>
                        <a:pt x="0" y="0"/>
                      </a:cubicBezTo>
                      <a:cubicBezTo>
                        <a:pt x="1" y="1"/>
                        <a:pt x="2" y="1"/>
                        <a:pt x="3" y="1"/>
                      </a:cubicBezTo>
                      <a:cubicBezTo>
                        <a:pt x="11" y="11"/>
                        <a:pt x="11" y="11"/>
                        <a:pt x="11" y="11"/>
                      </a:cubicBezTo>
                      <a:cubicBezTo>
                        <a:pt x="10" y="11"/>
                        <a:pt x="9"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1010"/>
                <p:cNvSpPr/>
                <p:nvPr/>
              </p:nvSpPr>
              <p:spPr bwMode="auto">
                <a:xfrm>
                  <a:off x="8394700" y="6062663"/>
                  <a:ext cx="11113" cy="12700"/>
                </a:xfrm>
                <a:custGeom>
                  <a:avLst/>
                  <a:gdLst>
                    <a:gd name="T0" fmla="*/ 8 w 10"/>
                    <a:gd name="T1" fmla="*/ 10 h 10"/>
                    <a:gd name="T2" fmla="*/ 0 w 10"/>
                    <a:gd name="T3" fmla="*/ 0 h 10"/>
                    <a:gd name="T4" fmla="*/ 1 w 10"/>
                    <a:gd name="T5" fmla="*/ 1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0" y="0"/>
                        <a:pt x="1" y="1"/>
                        <a:pt x="1" y="1"/>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1011"/>
                <p:cNvSpPr/>
                <p:nvPr/>
              </p:nvSpPr>
              <p:spPr bwMode="auto">
                <a:xfrm>
                  <a:off x="8394700" y="6064250"/>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0" y="0"/>
                        <a:pt x="0"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1012"/>
                <p:cNvSpPr/>
                <p:nvPr/>
              </p:nvSpPr>
              <p:spPr bwMode="auto">
                <a:xfrm>
                  <a:off x="8396288" y="6062663"/>
                  <a:ext cx="11113" cy="12700"/>
                </a:xfrm>
                <a:custGeom>
                  <a:avLst/>
                  <a:gdLst>
                    <a:gd name="T0" fmla="*/ 8 w 9"/>
                    <a:gd name="T1" fmla="*/ 10 h 10"/>
                    <a:gd name="T2" fmla="*/ 0 w 9"/>
                    <a:gd name="T3" fmla="*/ 1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1"/>
                        <a:pt x="0" y="1"/>
                        <a:pt x="0" y="1"/>
                      </a:cubicBezTo>
                      <a:cubicBezTo>
                        <a:pt x="0" y="1"/>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1013"/>
                <p:cNvSpPr/>
                <p:nvPr/>
              </p:nvSpPr>
              <p:spPr bwMode="auto">
                <a:xfrm>
                  <a:off x="8394700" y="6064250"/>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0" y="0"/>
                        <a:pt x="0"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1014"/>
                <p:cNvSpPr/>
                <p:nvPr/>
              </p:nvSpPr>
              <p:spPr bwMode="auto">
                <a:xfrm>
                  <a:off x="8396288" y="6062663"/>
                  <a:ext cx="11113" cy="12700"/>
                </a:xfrm>
                <a:custGeom>
                  <a:avLst/>
                  <a:gdLst>
                    <a:gd name="T0" fmla="*/ 8 w 9"/>
                    <a:gd name="T1" fmla="*/ 10 h 10"/>
                    <a:gd name="T2" fmla="*/ 0 w 9"/>
                    <a:gd name="T3" fmla="*/ 1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1"/>
                        <a:pt x="0" y="1"/>
                        <a:pt x="0" y="1"/>
                      </a:cubicBezTo>
                      <a:cubicBezTo>
                        <a:pt x="0" y="1"/>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1015"/>
                <p:cNvSpPr/>
                <p:nvPr/>
              </p:nvSpPr>
              <p:spPr bwMode="auto">
                <a:xfrm>
                  <a:off x="8396288" y="6062663"/>
                  <a:ext cx="12700" cy="12700"/>
                </a:xfrm>
                <a:custGeom>
                  <a:avLst/>
                  <a:gdLst>
                    <a:gd name="T0" fmla="*/ 9 w 10"/>
                    <a:gd name="T1" fmla="*/ 10 h 10"/>
                    <a:gd name="T2" fmla="*/ 0 w 10"/>
                    <a:gd name="T3" fmla="*/ 0 h 10"/>
                    <a:gd name="T4" fmla="*/ 2 w 10"/>
                    <a:gd name="T5" fmla="*/ 0 h 10"/>
                    <a:gd name="T6" fmla="*/ 10 w 10"/>
                    <a:gd name="T7" fmla="*/ 10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0"/>
                        <a:pt x="0" y="0"/>
                        <a:pt x="0" y="0"/>
                      </a:cubicBezTo>
                      <a:cubicBezTo>
                        <a:pt x="1" y="0"/>
                        <a:pt x="1" y="0"/>
                        <a:pt x="2" y="0"/>
                      </a:cubicBezTo>
                      <a:cubicBezTo>
                        <a:pt x="10" y="10"/>
                        <a:pt x="10" y="10"/>
                        <a:pt x="10"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1016"/>
                <p:cNvSpPr/>
                <p:nvPr/>
              </p:nvSpPr>
              <p:spPr bwMode="auto">
                <a:xfrm>
                  <a:off x="8399463" y="6062663"/>
                  <a:ext cx="11113" cy="12700"/>
                </a:xfrm>
                <a:custGeom>
                  <a:avLst/>
                  <a:gdLst>
                    <a:gd name="T0" fmla="*/ 8 w 9"/>
                    <a:gd name="T1" fmla="*/ 10 h 10"/>
                    <a:gd name="T2" fmla="*/ 0 w 9"/>
                    <a:gd name="T3" fmla="*/ 0 h 10"/>
                    <a:gd name="T4" fmla="*/ 1 w 9"/>
                    <a:gd name="T5" fmla="*/ 0 h 10"/>
                    <a:gd name="T6" fmla="*/ 9 w 9"/>
                    <a:gd name="T7" fmla="*/ 9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9"/>
                        <a:pt x="9" y="9"/>
                        <a:pt x="9" y="9"/>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1017"/>
                <p:cNvSpPr/>
                <p:nvPr/>
              </p:nvSpPr>
              <p:spPr bwMode="auto">
                <a:xfrm>
                  <a:off x="8399463" y="6061075"/>
                  <a:ext cx="12700" cy="12700"/>
                </a:xfrm>
                <a:custGeom>
                  <a:avLst/>
                  <a:gdLst>
                    <a:gd name="T0" fmla="*/ 8 w 10"/>
                    <a:gd name="T1" fmla="*/ 10 h 10"/>
                    <a:gd name="T2" fmla="*/ 0 w 10"/>
                    <a:gd name="T3" fmla="*/ 1 h 10"/>
                    <a:gd name="T4" fmla="*/ 2 w 10"/>
                    <a:gd name="T5" fmla="*/ 0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1"/>
                        <a:pt x="0" y="1"/>
                        <a:pt x="0" y="1"/>
                      </a:cubicBezTo>
                      <a:cubicBezTo>
                        <a:pt x="1" y="0"/>
                        <a:pt x="1" y="0"/>
                        <a:pt x="2" y="0"/>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1018"/>
                <p:cNvSpPr/>
                <p:nvPr/>
              </p:nvSpPr>
              <p:spPr bwMode="auto">
                <a:xfrm>
                  <a:off x="8402638" y="6005513"/>
                  <a:ext cx="17463" cy="68263"/>
                </a:xfrm>
                <a:custGeom>
                  <a:avLst/>
                  <a:gdLst>
                    <a:gd name="T0" fmla="*/ 8 w 14"/>
                    <a:gd name="T1" fmla="*/ 55 h 55"/>
                    <a:gd name="T2" fmla="*/ 0 w 14"/>
                    <a:gd name="T3" fmla="*/ 45 h 55"/>
                    <a:gd name="T4" fmla="*/ 4 w 14"/>
                    <a:gd name="T5" fmla="*/ 38 h 55"/>
                    <a:gd name="T6" fmla="*/ 5 w 14"/>
                    <a:gd name="T7" fmla="*/ 0 h 55"/>
                    <a:gd name="T8" fmla="*/ 13 w 14"/>
                    <a:gd name="T9" fmla="*/ 10 h 55"/>
                    <a:gd name="T10" fmla="*/ 12 w 14"/>
                    <a:gd name="T11" fmla="*/ 48 h 55"/>
                    <a:gd name="T12" fmla="*/ 8 w 14"/>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4" h="55">
                      <a:moveTo>
                        <a:pt x="8" y="55"/>
                      </a:moveTo>
                      <a:cubicBezTo>
                        <a:pt x="0" y="45"/>
                        <a:pt x="0" y="45"/>
                        <a:pt x="0" y="45"/>
                      </a:cubicBezTo>
                      <a:cubicBezTo>
                        <a:pt x="2" y="43"/>
                        <a:pt x="3" y="41"/>
                        <a:pt x="4" y="38"/>
                      </a:cubicBezTo>
                      <a:cubicBezTo>
                        <a:pt x="5" y="27"/>
                        <a:pt x="6" y="14"/>
                        <a:pt x="5" y="0"/>
                      </a:cubicBezTo>
                      <a:cubicBezTo>
                        <a:pt x="13" y="10"/>
                        <a:pt x="13" y="10"/>
                        <a:pt x="13" y="10"/>
                      </a:cubicBezTo>
                      <a:cubicBezTo>
                        <a:pt x="14" y="23"/>
                        <a:pt x="13" y="36"/>
                        <a:pt x="12" y="48"/>
                      </a:cubicBezTo>
                      <a:cubicBezTo>
                        <a:pt x="12" y="51"/>
                        <a:pt x="10" y="53"/>
                        <a:pt x="8"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8" name="Freeform 1019"/>
                <p:cNvSpPr/>
                <p:nvPr/>
              </p:nvSpPr>
              <p:spPr bwMode="auto">
                <a:xfrm>
                  <a:off x="8412163" y="6040438"/>
                  <a:ext cx="20638" cy="14288"/>
                </a:xfrm>
                <a:custGeom>
                  <a:avLst/>
                  <a:gdLst>
                    <a:gd name="T0" fmla="*/ 8 w 17"/>
                    <a:gd name="T1" fmla="*/ 10 h 11"/>
                    <a:gd name="T2" fmla="*/ 0 w 17"/>
                    <a:gd name="T3" fmla="*/ 0 h 11"/>
                    <a:gd name="T4" fmla="*/ 9 w 17"/>
                    <a:gd name="T5" fmla="*/ 2 h 11"/>
                    <a:gd name="T6" fmla="*/ 17 w 17"/>
                    <a:gd name="T7" fmla="*/ 11 h 11"/>
                    <a:gd name="T8" fmla="*/ 8 w 17"/>
                    <a:gd name="T9" fmla="*/ 10 h 11"/>
                  </a:gdLst>
                  <a:ahLst/>
                  <a:cxnLst>
                    <a:cxn ang="0">
                      <a:pos x="T0" y="T1"/>
                    </a:cxn>
                    <a:cxn ang="0">
                      <a:pos x="T2" y="T3"/>
                    </a:cxn>
                    <a:cxn ang="0">
                      <a:pos x="T4" y="T5"/>
                    </a:cxn>
                    <a:cxn ang="0">
                      <a:pos x="T6" y="T7"/>
                    </a:cxn>
                    <a:cxn ang="0">
                      <a:pos x="T8" y="T9"/>
                    </a:cxn>
                  </a:cxnLst>
                  <a:rect l="0" t="0" r="r" b="b"/>
                  <a:pathLst>
                    <a:path w="17" h="11">
                      <a:moveTo>
                        <a:pt x="8" y="10"/>
                      </a:moveTo>
                      <a:cubicBezTo>
                        <a:pt x="0" y="0"/>
                        <a:pt x="0" y="0"/>
                        <a:pt x="0" y="0"/>
                      </a:cubicBezTo>
                      <a:cubicBezTo>
                        <a:pt x="3" y="1"/>
                        <a:pt x="6" y="1"/>
                        <a:pt x="9" y="2"/>
                      </a:cubicBezTo>
                      <a:cubicBezTo>
                        <a:pt x="17" y="11"/>
                        <a:pt x="17" y="11"/>
                        <a:pt x="17" y="11"/>
                      </a:cubicBezTo>
                      <a:cubicBezTo>
                        <a:pt x="14" y="11"/>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Freeform 1020"/>
                <p:cNvSpPr/>
                <p:nvPr/>
              </p:nvSpPr>
              <p:spPr bwMode="auto">
                <a:xfrm>
                  <a:off x="8423275" y="6043613"/>
                  <a:ext cx="44450" cy="23813"/>
                </a:xfrm>
                <a:custGeom>
                  <a:avLst/>
                  <a:gdLst>
                    <a:gd name="T0" fmla="*/ 8 w 36"/>
                    <a:gd name="T1" fmla="*/ 9 h 19"/>
                    <a:gd name="T2" fmla="*/ 0 w 36"/>
                    <a:gd name="T3" fmla="*/ 0 h 19"/>
                    <a:gd name="T4" fmla="*/ 27 w 36"/>
                    <a:gd name="T5" fmla="*/ 9 h 19"/>
                    <a:gd name="T6" fmla="*/ 36 w 36"/>
                    <a:gd name="T7" fmla="*/ 19 h 19"/>
                    <a:gd name="T8" fmla="*/ 8 w 36"/>
                    <a:gd name="T9" fmla="*/ 9 h 19"/>
                  </a:gdLst>
                  <a:ahLst/>
                  <a:cxnLst>
                    <a:cxn ang="0">
                      <a:pos x="T0" y="T1"/>
                    </a:cxn>
                    <a:cxn ang="0">
                      <a:pos x="T2" y="T3"/>
                    </a:cxn>
                    <a:cxn ang="0">
                      <a:pos x="T4" y="T5"/>
                    </a:cxn>
                    <a:cxn ang="0">
                      <a:pos x="T6" y="T7"/>
                    </a:cxn>
                    <a:cxn ang="0">
                      <a:pos x="T8" y="T9"/>
                    </a:cxn>
                  </a:cxnLst>
                  <a:rect l="0" t="0" r="r" b="b"/>
                  <a:pathLst>
                    <a:path w="36" h="19">
                      <a:moveTo>
                        <a:pt x="8" y="9"/>
                      </a:moveTo>
                      <a:cubicBezTo>
                        <a:pt x="0" y="0"/>
                        <a:pt x="0" y="0"/>
                        <a:pt x="0" y="0"/>
                      </a:cubicBezTo>
                      <a:cubicBezTo>
                        <a:pt x="9" y="1"/>
                        <a:pt x="19" y="5"/>
                        <a:pt x="27" y="9"/>
                      </a:cubicBezTo>
                      <a:cubicBezTo>
                        <a:pt x="36" y="19"/>
                        <a:pt x="36" y="19"/>
                        <a:pt x="36" y="19"/>
                      </a:cubicBezTo>
                      <a:cubicBezTo>
                        <a:pt x="27" y="15"/>
                        <a:pt x="18" y="11"/>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0" name="Freeform 1021"/>
                <p:cNvSpPr/>
                <p:nvPr/>
              </p:nvSpPr>
              <p:spPr bwMode="auto">
                <a:xfrm>
                  <a:off x="8456613" y="6054725"/>
                  <a:ext cx="36513" cy="30163"/>
                </a:xfrm>
                <a:custGeom>
                  <a:avLst/>
                  <a:gdLst>
                    <a:gd name="T0" fmla="*/ 9 w 29"/>
                    <a:gd name="T1" fmla="*/ 10 h 24"/>
                    <a:gd name="T2" fmla="*/ 0 w 29"/>
                    <a:gd name="T3" fmla="*/ 0 h 24"/>
                    <a:gd name="T4" fmla="*/ 21 w 29"/>
                    <a:gd name="T5" fmla="*/ 14 h 24"/>
                    <a:gd name="T6" fmla="*/ 21 w 29"/>
                    <a:gd name="T7" fmla="*/ 14 h 24"/>
                    <a:gd name="T8" fmla="*/ 29 w 29"/>
                    <a:gd name="T9" fmla="*/ 24 h 24"/>
                    <a:gd name="T10" fmla="*/ 29 w 29"/>
                    <a:gd name="T11" fmla="*/ 24 h 24"/>
                    <a:gd name="T12" fmla="*/ 9 w 29"/>
                    <a:gd name="T13" fmla="*/ 10 h 24"/>
                  </a:gdLst>
                  <a:ahLst/>
                  <a:cxnLst>
                    <a:cxn ang="0">
                      <a:pos x="T0" y="T1"/>
                    </a:cxn>
                    <a:cxn ang="0">
                      <a:pos x="T2" y="T3"/>
                    </a:cxn>
                    <a:cxn ang="0">
                      <a:pos x="T4" y="T5"/>
                    </a:cxn>
                    <a:cxn ang="0">
                      <a:pos x="T6" y="T7"/>
                    </a:cxn>
                    <a:cxn ang="0">
                      <a:pos x="T8" y="T9"/>
                    </a:cxn>
                    <a:cxn ang="0">
                      <a:pos x="T10" y="T11"/>
                    </a:cxn>
                    <a:cxn ang="0">
                      <a:pos x="T12" y="T13"/>
                    </a:cxn>
                  </a:cxnLst>
                  <a:rect l="0" t="0" r="r" b="b"/>
                  <a:pathLst>
                    <a:path w="29" h="24">
                      <a:moveTo>
                        <a:pt x="9" y="10"/>
                      </a:moveTo>
                      <a:cubicBezTo>
                        <a:pt x="0" y="0"/>
                        <a:pt x="0" y="0"/>
                        <a:pt x="0" y="0"/>
                      </a:cubicBezTo>
                      <a:cubicBezTo>
                        <a:pt x="7" y="4"/>
                        <a:pt x="14" y="9"/>
                        <a:pt x="21" y="14"/>
                      </a:cubicBezTo>
                      <a:cubicBezTo>
                        <a:pt x="21" y="14"/>
                        <a:pt x="21" y="14"/>
                        <a:pt x="21" y="14"/>
                      </a:cubicBezTo>
                      <a:cubicBezTo>
                        <a:pt x="29" y="24"/>
                        <a:pt x="29" y="24"/>
                        <a:pt x="29" y="24"/>
                      </a:cubicBezTo>
                      <a:cubicBezTo>
                        <a:pt x="29" y="24"/>
                        <a:pt x="29" y="24"/>
                        <a:pt x="29" y="24"/>
                      </a:cubicBezTo>
                      <a:cubicBezTo>
                        <a:pt x="23" y="19"/>
                        <a:pt x="16" y="14"/>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1022"/>
                <p:cNvSpPr/>
                <p:nvPr/>
              </p:nvSpPr>
              <p:spPr bwMode="auto">
                <a:xfrm>
                  <a:off x="8482013" y="6072188"/>
                  <a:ext cx="11113" cy="14288"/>
                </a:xfrm>
                <a:custGeom>
                  <a:avLst/>
                  <a:gdLst>
                    <a:gd name="T0" fmla="*/ 8 w 9"/>
                    <a:gd name="T1" fmla="*/ 10 h 11"/>
                    <a:gd name="T2" fmla="*/ 0 w 9"/>
                    <a:gd name="T3" fmla="*/ 0 h 11"/>
                    <a:gd name="T4" fmla="*/ 0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0"/>
                        <a:pt x="0" y="1"/>
                        <a:pt x="0" y="1"/>
                      </a:cubicBezTo>
                      <a:cubicBezTo>
                        <a:pt x="9" y="11"/>
                        <a:pt x="9" y="11"/>
                        <a:pt x="9" y="11"/>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1023"/>
                <p:cNvSpPr/>
                <p:nvPr/>
              </p:nvSpPr>
              <p:spPr bwMode="auto">
                <a:xfrm>
                  <a:off x="8318500" y="6084888"/>
                  <a:ext cx="39688" cy="120650"/>
                </a:xfrm>
                <a:custGeom>
                  <a:avLst/>
                  <a:gdLst>
                    <a:gd name="T0" fmla="*/ 9 w 32"/>
                    <a:gd name="T1" fmla="*/ 96 h 96"/>
                    <a:gd name="T2" fmla="*/ 0 w 32"/>
                    <a:gd name="T3" fmla="*/ 86 h 96"/>
                    <a:gd name="T4" fmla="*/ 24 w 32"/>
                    <a:gd name="T5" fmla="*/ 0 h 96"/>
                    <a:gd name="T6" fmla="*/ 32 w 32"/>
                    <a:gd name="T7" fmla="*/ 10 h 96"/>
                    <a:gd name="T8" fmla="*/ 9 w 32"/>
                    <a:gd name="T9" fmla="*/ 96 h 96"/>
                  </a:gdLst>
                  <a:ahLst/>
                  <a:cxnLst>
                    <a:cxn ang="0">
                      <a:pos x="T0" y="T1"/>
                    </a:cxn>
                    <a:cxn ang="0">
                      <a:pos x="T2" y="T3"/>
                    </a:cxn>
                    <a:cxn ang="0">
                      <a:pos x="T4" y="T5"/>
                    </a:cxn>
                    <a:cxn ang="0">
                      <a:pos x="T6" y="T7"/>
                    </a:cxn>
                    <a:cxn ang="0">
                      <a:pos x="T8" y="T9"/>
                    </a:cxn>
                  </a:cxnLst>
                  <a:rect l="0" t="0" r="r" b="b"/>
                  <a:pathLst>
                    <a:path w="32" h="96">
                      <a:moveTo>
                        <a:pt x="9" y="96"/>
                      </a:moveTo>
                      <a:cubicBezTo>
                        <a:pt x="0" y="86"/>
                        <a:pt x="0" y="86"/>
                        <a:pt x="0" y="86"/>
                      </a:cubicBezTo>
                      <a:cubicBezTo>
                        <a:pt x="1" y="64"/>
                        <a:pt x="6" y="32"/>
                        <a:pt x="24" y="0"/>
                      </a:cubicBezTo>
                      <a:cubicBezTo>
                        <a:pt x="32" y="10"/>
                        <a:pt x="32" y="10"/>
                        <a:pt x="32" y="10"/>
                      </a:cubicBezTo>
                      <a:cubicBezTo>
                        <a:pt x="15" y="42"/>
                        <a:pt x="10" y="74"/>
                        <a:pt x="9"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1024"/>
                <p:cNvSpPr/>
                <p:nvPr/>
              </p:nvSpPr>
              <p:spPr bwMode="auto">
                <a:xfrm>
                  <a:off x="8245475" y="6170613"/>
                  <a:ext cx="31750" cy="17463"/>
                </a:xfrm>
                <a:custGeom>
                  <a:avLst/>
                  <a:gdLst>
                    <a:gd name="T0" fmla="*/ 8 w 26"/>
                    <a:gd name="T1" fmla="*/ 10 h 13"/>
                    <a:gd name="T2" fmla="*/ 0 w 26"/>
                    <a:gd name="T3" fmla="*/ 0 h 13"/>
                    <a:gd name="T4" fmla="*/ 17 w 26"/>
                    <a:gd name="T5" fmla="*/ 3 h 13"/>
                    <a:gd name="T6" fmla="*/ 26 w 26"/>
                    <a:gd name="T7" fmla="*/ 13 h 13"/>
                    <a:gd name="T8" fmla="*/ 8 w 26"/>
                    <a:gd name="T9" fmla="*/ 10 h 13"/>
                  </a:gdLst>
                  <a:ahLst/>
                  <a:cxnLst>
                    <a:cxn ang="0">
                      <a:pos x="T0" y="T1"/>
                    </a:cxn>
                    <a:cxn ang="0">
                      <a:pos x="T2" y="T3"/>
                    </a:cxn>
                    <a:cxn ang="0">
                      <a:pos x="T4" y="T5"/>
                    </a:cxn>
                    <a:cxn ang="0">
                      <a:pos x="T6" y="T7"/>
                    </a:cxn>
                    <a:cxn ang="0">
                      <a:pos x="T8" y="T9"/>
                    </a:cxn>
                  </a:cxnLst>
                  <a:rect l="0" t="0" r="r" b="b"/>
                  <a:pathLst>
                    <a:path w="26" h="13">
                      <a:moveTo>
                        <a:pt x="8" y="10"/>
                      </a:moveTo>
                      <a:cubicBezTo>
                        <a:pt x="0" y="0"/>
                        <a:pt x="0" y="0"/>
                        <a:pt x="0" y="0"/>
                      </a:cubicBezTo>
                      <a:cubicBezTo>
                        <a:pt x="6" y="1"/>
                        <a:pt x="12" y="2"/>
                        <a:pt x="17" y="3"/>
                      </a:cubicBezTo>
                      <a:cubicBezTo>
                        <a:pt x="26" y="13"/>
                        <a:pt x="26" y="13"/>
                        <a:pt x="26" y="13"/>
                      </a:cubicBezTo>
                      <a:cubicBezTo>
                        <a:pt x="20" y="11"/>
                        <a:pt x="14"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Freeform 1025"/>
                <p:cNvSpPr/>
                <p:nvPr/>
              </p:nvSpPr>
              <p:spPr bwMode="auto">
                <a:xfrm>
                  <a:off x="8266113" y="6175375"/>
                  <a:ext cx="66675" cy="30163"/>
                </a:xfrm>
                <a:custGeom>
                  <a:avLst/>
                  <a:gdLst>
                    <a:gd name="T0" fmla="*/ 9 w 53"/>
                    <a:gd name="T1" fmla="*/ 10 h 25"/>
                    <a:gd name="T2" fmla="*/ 0 w 53"/>
                    <a:gd name="T3" fmla="*/ 0 h 25"/>
                    <a:gd name="T4" fmla="*/ 42 w 53"/>
                    <a:gd name="T5" fmla="*/ 14 h 25"/>
                    <a:gd name="T6" fmla="*/ 45 w 53"/>
                    <a:gd name="T7" fmla="*/ 15 h 25"/>
                    <a:gd name="T8" fmla="*/ 53 w 53"/>
                    <a:gd name="T9" fmla="*/ 25 h 25"/>
                    <a:gd name="T10" fmla="*/ 51 w 53"/>
                    <a:gd name="T11" fmla="*/ 24 h 25"/>
                    <a:gd name="T12" fmla="*/ 9 w 53"/>
                    <a:gd name="T13" fmla="*/ 10 h 25"/>
                  </a:gdLst>
                  <a:ahLst/>
                  <a:cxnLst>
                    <a:cxn ang="0">
                      <a:pos x="T0" y="T1"/>
                    </a:cxn>
                    <a:cxn ang="0">
                      <a:pos x="T2" y="T3"/>
                    </a:cxn>
                    <a:cxn ang="0">
                      <a:pos x="T4" y="T5"/>
                    </a:cxn>
                    <a:cxn ang="0">
                      <a:pos x="T6" y="T7"/>
                    </a:cxn>
                    <a:cxn ang="0">
                      <a:pos x="T8" y="T9"/>
                    </a:cxn>
                    <a:cxn ang="0">
                      <a:pos x="T10" y="T11"/>
                    </a:cxn>
                    <a:cxn ang="0">
                      <a:pos x="T12" y="T13"/>
                    </a:cxn>
                  </a:cxnLst>
                  <a:rect l="0" t="0" r="r" b="b"/>
                  <a:pathLst>
                    <a:path w="53" h="25">
                      <a:moveTo>
                        <a:pt x="9" y="10"/>
                      </a:moveTo>
                      <a:cubicBezTo>
                        <a:pt x="0" y="0"/>
                        <a:pt x="0" y="0"/>
                        <a:pt x="0" y="0"/>
                      </a:cubicBezTo>
                      <a:cubicBezTo>
                        <a:pt x="16" y="3"/>
                        <a:pt x="30" y="8"/>
                        <a:pt x="42" y="14"/>
                      </a:cubicBezTo>
                      <a:cubicBezTo>
                        <a:pt x="43" y="15"/>
                        <a:pt x="44" y="15"/>
                        <a:pt x="45" y="15"/>
                      </a:cubicBezTo>
                      <a:cubicBezTo>
                        <a:pt x="53" y="25"/>
                        <a:pt x="53" y="25"/>
                        <a:pt x="53" y="25"/>
                      </a:cubicBezTo>
                      <a:cubicBezTo>
                        <a:pt x="53" y="25"/>
                        <a:pt x="52" y="24"/>
                        <a:pt x="51" y="24"/>
                      </a:cubicBezTo>
                      <a:cubicBezTo>
                        <a:pt x="38" y="17"/>
                        <a:pt x="24" y="13"/>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1026"/>
                <p:cNvSpPr/>
                <p:nvPr/>
              </p:nvSpPr>
              <p:spPr bwMode="auto">
                <a:xfrm>
                  <a:off x="8323263" y="6192838"/>
                  <a:ext cx="39688" cy="34925"/>
                </a:xfrm>
                <a:custGeom>
                  <a:avLst/>
                  <a:gdLst>
                    <a:gd name="T0" fmla="*/ 8 w 32"/>
                    <a:gd name="T1" fmla="*/ 10 h 27"/>
                    <a:gd name="T2" fmla="*/ 0 w 32"/>
                    <a:gd name="T3" fmla="*/ 0 h 27"/>
                    <a:gd name="T4" fmla="*/ 24 w 32"/>
                    <a:gd name="T5" fmla="*/ 17 h 27"/>
                    <a:gd name="T6" fmla="*/ 32 w 32"/>
                    <a:gd name="T7" fmla="*/ 27 h 27"/>
                    <a:gd name="T8" fmla="*/ 8 w 32"/>
                    <a:gd name="T9" fmla="*/ 10 h 27"/>
                  </a:gdLst>
                  <a:ahLst/>
                  <a:cxnLst>
                    <a:cxn ang="0">
                      <a:pos x="T0" y="T1"/>
                    </a:cxn>
                    <a:cxn ang="0">
                      <a:pos x="T2" y="T3"/>
                    </a:cxn>
                    <a:cxn ang="0">
                      <a:pos x="T4" y="T5"/>
                    </a:cxn>
                    <a:cxn ang="0">
                      <a:pos x="T6" y="T7"/>
                    </a:cxn>
                    <a:cxn ang="0">
                      <a:pos x="T8" y="T9"/>
                    </a:cxn>
                  </a:cxnLst>
                  <a:rect l="0" t="0" r="r" b="b"/>
                  <a:pathLst>
                    <a:path w="32" h="27">
                      <a:moveTo>
                        <a:pt x="8" y="10"/>
                      </a:moveTo>
                      <a:cubicBezTo>
                        <a:pt x="0" y="0"/>
                        <a:pt x="0" y="0"/>
                        <a:pt x="0" y="0"/>
                      </a:cubicBezTo>
                      <a:cubicBezTo>
                        <a:pt x="9" y="5"/>
                        <a:pt x="17" y="11"/>
                        <a:pt x="24" y="17"/>
                      </a:cubicBezTo>
                      <a:cubicBezTo>
                        <a:pt x="32" y="27"/>
                        <a:pt x="32" y="27"/>
                        <a:pt x="32" y="27"/>
                      </a:cubicBezTo>
                      <a:cubicBezTo>
                        <a:pt x="25" y="20"/>
                        <a:pt x="17" y="15"/>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1027"/>
                <p:cNvSpPr/>
                <p:nvPr/>
              </p:nvSpPr>
              <p:spPr bwMode="auto">
                <a:xfrm>
                  <a:off x="8353425" y="6215063"/>
                  <a:ext cx="22225" cy="25400"/>
                </a:xfrm>
                <a:custGeom>
                  <a:avLst/>
                  <a:gdLst>
                    <a:gd name="T0" fmla="*/ 8 w 19"/>
                    <a:gd name="T1" fmla="*/ 10 h 20"/>
                    <a:gd name="T2" fmla="*/ 0 w 19"/>
                    <a:gd name="T3" fmla="*/ 0 h 20"/>
                    <a:gd name="T4" fmla="*/ 10 w 19"/>
                    <a:gd name="T5" fmla="*/ 10 h 20"/>
                    <a:gd name="T6" fmla="*/ 19 w 19"/>
                    <a:gd name="T7" fmla="*/ 20 h 20"/>
                    <a:gd name="T8" fmla="*/ 8 w 19"/>
                    <a:gd name="T9" fmla="*/ 10 h 20"/>
                  </a:gdLst>
                  <a:ahLst/>
                  <a:cxnLst>
                    <a:cxn ang="0">
                      <a:pos x="T0" y="T1"/>
                    </a:cxn>
                    <a:cxn ang="0">
                      <a:pos x="T2" y="T3"/>
                    </a:cxn>
                    <a:cxn ang="0">
                      <a:pos x="T4" y="T5"/>
                    </a:cxn>
                    <a:cxn ang="0">
                      <a:pos x="T6" y="T7"/>
                    </a:cxn>
                    <a:cxn ang="0">
                      <a:pos x="T8" y="T9"/>
                    </a:cxn>
                  </a:cxnLst>
                  <a:rect l="0" t="0" r="r" b="b"/>
                  <a:pathLst>
                    <a:path w="19" h="20">
                      <a:moveTo>
                        <a:pt x="8" y="10"/>
                      </a:moveTo>
                      <a:cubicBezTo>
                        <a:pt x="0" y="0"/>
                        <a:pt x="0" y="0"/>
                        <a:pt x="0" y="0"/>
                      </a:cubicBezTo>
                      <a:cubicBezTo>
                        <a:pt x="4" y="3"/>
                        <a:pt x="7" y="7"/>
                        <a:pt x="10" y="10"/>
                      </a:cubicBezTo>
                      <a:cubicBezTo>
                        <a:pt x="19" y="20"/>
                        <a:pt x="19" y="20"/>
                        <a:pt x="19" y="20"/>
                      </a:cubicBezTo>
                      <a:cubicBezTo>
                        <a:pt x="16" y="16"/>
                        <a:pt x="12" y="13"/>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1028"/>
                <p:cNvSpPr/>
                <p:nvPr/>
              </p:nvSpPr>
              <p:spPr bwMode="auto">
                <a:xfrm>
                  <a:off x="8439150" y="5999163"/>
                  <a:ext cx="9525" cy="12700"/>
                </a:xfrm>
                <a:custGeom>
                  <a:avLst/>
                  <a:gdLst>
                    <a:gd name="T0" fmla="*/ 8 w 8"/>
                    <a:gd name="T1" fmla="*/ 9 h 9"/>
                    <a:gd name="T2" fmla="*/ 0 w 8"/>
                    <a:gd name="T3" fmla="*/ 0 h 9"/>
                    <a:gd name="T4" fmla="*/ 0 w 8"/>
                    <a:gd name="T5" fmla="*/ 0 h 9"/>
                    <a:gd name="T6" fmla="*/ 8 w 8"/>
                    <a:gd name="T7" fmla="*/ 9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0" y="0"/>
                        <a:pt x="0" y="0"/>
                        <a:pt x="0" y="0"/>
                      </a:cubicBezTo>
                      <a:cubicBezTo>
                        <a:pt x="0" y="0"/>
                        <a:pt x="0" y="0"/>
                        <a:pt x="0" y="0"/>
                      </a:cubicBezTo>
                      <a:cubicBezTo>
                        <a:pt x="8" y="9"/>
                        <a:pt x="8" y="9"/>
                        <a:pt x="8"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1029"/>
                <p:cNvSpPr/>
                <p:nvPr/>
              </p:nvSpPr>
              <p:spPr bwMode="auto">
                <a:xfrm>
                  <a:off x="8439150" y="5999163"/>
                  <a:ext cx="11113"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1030"/>
                <p:cNvSpPr/>
                <p:nvPr/>
              </p:nvSpPr>
              <p:spPr bwMode="auto">
                <a:xfrm>
                  <a:off x="8440738" y="5999163"/>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1031"/>
                <p:cNvSpPr/>
                <p:nvPr/>
              </p:nvSpPr>
              <p:spPr bwMode="auto">
                <a:xfrm>
                  <a:off x="8440738" y="5999163"/>
                  <a:ext cx="12700" cy="12700"/>
                </a:xfrm>
                <a:custGeom>
                  <a:avLst/>
                  <a:gdLst>
                    <a:gd name="T0" fmla="*/ 8 w 9"/>
                    <a:gd name="T1" fmla="*/ 10 h 10"/>
                    <a:gd name="T2" fmla="*/ 0 w 9"/>
                    <a:gd name="T3" fmla="*/ 0 h 10"/>
                    <a:gd name="T4" fmla="*/ 1 w 9"/>
                    <a:gd name="T5" fmla="*/ 1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1"/>
                        <a:pt x="1" y="1"/>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1032"/>
                <p:cNvSpPr/>
                <p:nvPr/>
              </p:nvSpPr>
              <p:spPr bwMode="auto">
                <a:xfrm>
                  <a:off x="8442325" y="6000750"/>
                  <a:ext cx="11113" cy="12700"/>
                </a:xfrm>
                <a:custGeom>
                  <a:avLst/>
                  <a:gdLst>
                    <a:gd name="T0" fmla="*/ 8 w 9"/>
                    <a:gd name="T1" fmla="*/ 9 h 10"/>
                    <a:gd name="T2" fmla="*/ 0 w 9"/>
                    <a:gd name="T3" fmla="*/ 0 h 10"/>
                    <a:gd name="T4" fmla="*/ 0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0" y="0"/>
                        <a:pt x="0" y="0"/>
                      </a:cubicBezTo>
                      <a:cubicBezTo>
                        <a:pt x="9" y="10"/>
                        <a:pt x="9" y="10"/>
                        <a:pt x="9" y="10"/>
                      </a:cubicBezTo>
                      <a:cubicBezTo>
                        <a:pt x="8" y="10"/>
                        <a:pt x="8"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1033"/>
                <p:cNvSpPr/>
                <p:nvPr/>
              </p:nvSpPr>
              <p:spPr bwMode="auto">
                <a:xfrm>
                  <a:off x="8402638" y="6005513"/>
                  <a:ext cx="17463" cy="68263"/>
                </a:xfrm>
                <a:custGeom>
                  <a:avLst/>
                  <a:gdLst>
                    <a:gd name="T0" fmla="*/ 8 w 14"/>
                    <a:gd name="T1" fmla="*/ 55 h 55"/>
                    <a:gd name="T2" fmla="*/ 0 w 14"/>
                    <a:gd name="T3" fmla="*/ 45 h 55"/>
                    <a:gd name="T4" fmla="*/ 4 w 14"/>
                    <a:gd name="T5" fmla="*/ 38 h 55"/>
                    <a:gd name="T6" fmla="*/ 5 w 14"/>
                    <a:gd name="T7" fmla="*/ 0 h 55"/>
                    <a:gd name="T8" fmla="*/ 13 w 14"/>
                    <a:gd name="T9" fmla="*/ 10 h 55"/>
                    <a:gd name="T10" fmla="*/ 12 w 14"/>
                    <a:gd name="T11" fmla="*/ 48 h 55"/>
                    <a:gd name="T12" fmla="*/ 8 w 14"/>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4" h="55">
                      <a:moveTo>
                        <a:pt x="8" y="55"/>
                      </a:moveTo>
                      <a:cubicBezTo>
                        <a:pt x="0" y="45"/>
                        <a:pt x="0" y="45"/>
                        <a:pt x="0" y="45"/>
                      </a:cubicBezTo>
                      <a:cubicBezTo>
                        <a:pt x="2" y="43"/>
                        <a:pt x="3" y="41"/>
                        <a:pt x="4" y="38"/>
                      </a:cubicBezTo>
                      <a:cubicBezTo>
                        <a:pt x="5" y="27"/>
                        <a:pt x="6" y="14"/>
                        <a:pt x="5" y="0"/>
                      </a:cubicBezTo>
                      <a:cubicBezTo>
                        <a:pt x="13" y="10"/>
                        <a:pt x="13" y="10"/>
                        <a:pt x="13" y="10"/>
                      </a:cubicBezTo>
                      <a:cubicBezTo>
                        <a:pt x="14" y="23"/>
                        <a:pt x="13" y="36"/>
                        <a:pt x="12" y="48"/>
                      </a:cubicBezTo>
                      <a:cubicBezTo>
                        <a:pt x="12" y="51"/>
                        <a:pt x="10" y="53"/>
                        <a:pt x="8"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1034"/>
                <p:cNvSpPr/>
                <p:nvPr/>
              </p:nvSpPr>
              <p:spPr bwMode="auto">
                <a:xfrm>
                  <a:off x="8408988" y="6003925"/>
                  <a:ext cx="15875" cy="12700"/>
                </a:xfrm>
                <a:custGeom>
                  <a:avLst/>
                  <a:gdLst>
                    <a:gd name="T0" fmla="*/ 8 w 13"/>
                    <a:gd name="T1" fmla="*/ 11 h 11"/>
                    <a:gd name="T2" fmla="*/ 0 w 13"/>
                    <a:gd name="T3" fmla="*/ 1 h 11"/>
                    <a:gd name="T4" fmla="*/ 4 w 13"/>
                    <a:gd name="T5" fmla="*/ 0 h 11"/>
                    <a:gd name="T6" fmla="*/ 13 w 13"/>
                    <a:gd name="T7" fmla="*/ 9 h 11"/>
                    <a:gd name="T8" fmla="*/ 8 w 13"/>
                    <a:gd name="T9" fmla="*/ 11 h 11"/>
                  </a:gdLst>
                  <a:ahLst/>
                  <a:cxnLst>
                    <a:cxn ang="0">
                      <a:pos x="T0" y="T1"/>
                    </a:cxn>
                    <a:cxn ang="0">
                      <a:pos x="T2" y="T3"/>
                    </a:cxn>
                    <a:cxn ang="0">
                      <a:pos x="T4" y="T5"/>
                    </a:cxn>
                    <a:cxn ang="0">
                      <a:pos x="T6" y="T7"/>
                    </a:cxn>
                    <a:cxn ang="0">
                      <a:pos x="T8" y="T9"/>
                    </a:cxn>
                  </a:cxnLst>
                  <a:rect l="0" t="0" r="r" b="b"/>
                  <a:pathLst>
                    <a:path w="13" h="11">
                      <a:moveTo>
                        <a:pt x="8" y="11"/>
                      </a:moveTo>
                      <a:cubicBezTo>
                        <a:pt x="0" y="1"/>
                        <a:pt x="0" y="1"/>
                        <a:pt x="0" y="1"/>
                      </a:cubicBezTo>
                      <a:cubicBezTo>
                        <a:pt x="1" y="0"/>
                        <a:pt x="3" y="0"/>
                        <a:pt x="4" y="0"/>
                      </a:cubicBezTo>
                      <a:cubicBezTo>
                        <a:pt x="13" y="9"/>
                        <a:pt x="13" y="9"/>
                        <a:pt x="13" y="9"/>
                      </a:cubicBezTo>
                      <a:cubicBezTo>
                        <a:pt x="11" y="10"/>
                        <a:pt x="9"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1035"/>
                <p:cNvSpPr/>
                <p:nvPr/>
              </p:nvSpPr>
              <p:spPr bwMode="auto">
                <a:xfrm>
                  <a:off x="8413750" y="5999163"/>
                  <a:ext cx="25400" cy="15875"/>
                </a:xfrm>
                <a:custGeom>
                  <a:avLst/>
                  <a:gdLst>
                    <a:gd name="T0" fmla="*/ 9 w 20"/>
                    <a:gd name="T1" fmla="*/ 12 h 12"/>
                    <a:gd name="T2" fmla="*/ 0 w 20"/>
                    <a:gd name="T3" fmla="*/ 3 h 12"/>
                    <a:gd name="T4" fmla="*/ 12 w 20"/>
                    <a:gd name="T5" fmla="*/ 0 h 12"/>
                    <a:gd name="T6" fmla="*/ 20 w 20"/>
                    <a:gd name="T7" fmla="*/ 10 h 12"/>
                    <a:gd name="T8" fmla="*/ 9 w 20"/>
                    <a:gd name="T9" fmla="*/ 12 h 12"/>
                  </a:gdLst>
                  <a:ahLst/>
                  <a:cxnLst>
                    <a:cxn ang="0">
                      <a:pos x="T0" y="T1"/>
                    </a:cxn>
                    <a:cxn ang="0">
                      <a:pos x="T2" y="T3"/>
                    </a:cxn>
                    <a:cxn ang="0">
                      <a:pos x="T4" y="T5"/>
                    </a:cxn>
                    <a:cxn ang="0">
                      <a:pos x="T6" y="T7"/>
                    </a:cxn>
                    <a:cxn ang="0">
                      <a:pos x="T8" y="T9"/>
                    </a:cxn>
                  </a:cxnLst>
                  <a:rect l="0" t="0" r="r" b="b"/>
                  <a:pathLst>
                    <a:path w="20" h="12">
                      <a:moveTo>
                        <a:pt x="9" y="12"/>
                      </a:moveTo>
                      <a:cubicBezTo>
                        <a:pt x="0" y="3"/>
                        <a:pt x="0" y="3"/>
                        <a:pt x="0" y="3"/>
                      </a:cubicBezTo>
                      <a:cubicBezTo>
                        <a:pt x="4" y="2"/>
                        <a:pt x="8" y="1"/>
                        <a:pt x="12" y="0"/>
                      </a:cubicBezTo>
                      <a:cubicBezTo>
                        <a:pt x="20" y="10"/>
                        <a:pt x="20" y="10"/>
                        <a:pt x="20" y="10"/>
                      </a:cubicBezTo>
                      <a:cubicBezTo>
                        <a:pt x="16" y="11"/>
                        <a:pt x="12"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1036"/>
                <p:cNvSpPr/>
                <p:nvPr/>
              </p:nvSpPr>
              <p:spPr bwMode="auto">
                <a:xfrm>
                  <a:off x="8429625" y="5999163"/>
                  <a:ext cx="19050" cy="12700"/>
                </a:xfrm>
                <a:custGeom>
                  <a:avLst/>
                  <a:gdLst>
                    <a:gd name="T0" fmla="*/ 8 w 16"/>
                    <a:gd name="T1" fmla="*/ 10 h 10"/>
                    <a:gd name="T2" fmla="*/ 0 w 16"/>
                    <a:gd name="T3" fmla="*/ 0 h 10"/>
                    <a:gd name="T4" fmla="*/ 8 w 16"/>
                    <a:gd name="T5" fmla="*/ 0 h 10"/>
                    <a:gd name="T6" fmla="*/ 16 w 16"/>
                    <a:gd name="T7" fmla="*/ 9 h 10"/>
                    <a:gd name="T8" fmla="*/ 8 w 16"/>
                    <a:gd name="T9" fmla="*/ 10 h 10"/>
                  </a:gdLst>
                  <a:ahLst/>
                  <a:cxnLst>
                    <a:cxn ang="0">
                      <a:pos x="T0" y="T1"/>
                    </a:cxn>
                    <a:cxn ang="0">
                      <a:pos x="T2" y="T3"/>
                    </a:cxn>
                    <a:cxn ang="0">
                      <a:pos x="T4" y="T5"/>
                    </a:cxn>
                    <a:cxn ang="0">
                      <a:pos x="T6" y="T7"/>
                    </a:cxn>
                    <a:cxn ang="0">
                      <a:pos x="T8" y="T9"/>
                    </a:cxn>
                  </a:cxnLst>
                  <a:rect l="0" t="0" r="r" b="b"/>
                  <a:pathLst>
                    <a:path w="16" h="10">
                      <a:moveTo>
                        <a:pt x="8" y="10"/>
                      </a:moveTo>
                      <a:cubicBezTo>
                        <a:pt x="0" y="0"/>
                        <a:pt x="0" y="0"/>
                        <a:pt x="0" y="0"/>
                      </a:cubicBezTo>
                      <a:cubicBezTo>
                        <a:pt x="2" y="0"/>
                        <a:pt x="5" y="0"/>
                        <a:pt x="8" y="0"/>
                      </a:cubicBezTo>
                      <a:cubicBezTo>
                        <a:pt x="16" y="9"/>
                        <a:pt x="16" y="9"/>
                        <a:pt x="16" y="9"/>
                      </a:cubicBezTo>
                      <a:cubicBezTo>
                        <a:pt x="13"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1037"/>
                <p:cNvSpPr/>
                <p:nvPr/>
              </p:nvSpPr>
              <p:spPr bwMode="auto">
                <a:xfrm>
                  <a:off x="8345488" y="5969000"/>
                  <a:ext cx="52388" cy="101600"/>
                </a:xfrm>
                <a:custGeom>
                  <a:avLst/>
                  <a:gdLst>
                    <a:gd name="T0" fmla="*/ 42 w 42"/>
                    <a:gd name="T1" fmla="*/ 82 h 82"/>
                    <a:gd name="T2" fmla="*/ 34 w 42"/>
                    <a:gd name="T3" fmla="*/ 72 h 82"/>
                    <a:gd name="T4" fmla="*/ 32 w 42"/>
                    <a:gd name="T5" fmla="*/ 68 h 82"/>
                    <a:gd name="T6" fmla="*/ 26 w 42"/>
                    <a:gd name="T7" fmla="*/ 47 h 82"/>
                    <a:gd name="T8" fmla="*/ 0 w 42"/>
                    <a:gd name="T9" fmla="*/ 0 h 82"/>
                    <a:gd name="T10" fmla="*/ 8 w 42"/>
                    <a:gd name="T11" fmla="*/ 10 h 82"/>
                    <a:gd name="T12" fmla="*/ 34 w 42"/>
                    <a:gd name="T13" fmla="*/ 57 h 82"/>
                    <a:gd name="T14" fmla="*/ 40 w 42"/>
                    <a:gd name="T15" fmla="*/ 78 h 82"/>
                    <a:gd name="T16" fmla="*/ 42 w 42"/>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2">
                      <a:moveTo>
                        <a:pt x="42" y="82"/>
                      </a:moveTo>
                      <a:cubicBezTo>
                        <a:pt x="34" y="72"/>
                        <a:pt x="34" y="72"/>
                        <a:pt x="34" y="72"/>
                      </a:cubicBezTo>
                      <a:cubicBezTo>
                        <a:pt x="33" y="71"/>
                        <a:pt x="32" y="70"/>
                        <a:pt x="32" y="68"/>
                      </a:cubicBezTo>
                      <a:cubicBezTo>
                        <a:pt x="30" y="61"/>
                        <a:pt x="28" y="54"/>
                        <a:pt x="26" y="47"/>
                      </a:cubicBezTo>
                      <a:cubicBezTo>
                        <a:pt x="19" y="27"/>
                        <a:pt x="10" y="12"/>
                        <a:pt x="0" y="0"/>
                      </a:cubicBezTo>
                      <a:cubicBezTo>
                        <a:pt x="8" y="10"/>
                        <a:pt x="8" y="10"/>
                        <a:pt x="8" y="10"/>
                      </a:cubicBezTo>
                      <a:cubicBezTo>
                        <a:pt x="18" y="22"/>
                        <a:pt x="27" y="37"/>
                        <a:pt x="34" y="57"/>
                      </a:cubicBezTo>
                      <a:cubicBezTo>
                        <a:pt x="37" y="63"/>
                        <a:pt x="38" y="70"/>
                        <a:pt x="40" y="78"/>
                      </a:cubicBezTo>
                      <a:cubicBezTo>
                        <a:pt x="40" y="80"/>
                        <a:pt x="41" y="81"/>
                        <a:pt x="42" y="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1038"/>
                <p:cNvSpPr/>
                <p:nvPr/>
              </p:nvSpPr>
              <p:spPr bwMode="auto">
                <a:xfrm>
                  <a:off x="8375650" y="6027738"/>
                  <a:ext cx="12700" cy="14288"/>
                </a:xfrm>
                <a:custGeom>
                  <a:avLst/>
                  <a:gdLst>
                    <a:gd name="T0" fmla="*/ 9 w 10"/>
                    <a:gd name="T1" fmla="*/ 12 h 12"/>
                    <a:gd name="T2" fmla="*/ 0 w 10"/>
                    <a:gd name="T3" fmla="*/ 2 h 12"/>
                    <a:gd name="T4" fmla="*/ 2 w 10"/>
                    <a:gd name="T5" fmla="*/ 0 h 12"/>
                    <a:gd name="T6" fmla="*/ 10 w 10"/>
                    <a:gd name="T7" fmla="*/ 10 h 12"/>
                    <a:gd name="T8" fmla="*/ 9 w 10"/>
                    <a:gd name="T9" fmla="*/ 12 h 12"/>
                  </a:gdLst>
                  <a:ahLst/>
                  <a:cxnLst>
                    <a:cxn ang="0">
                      <a:pos x="T0" y="T1"/>
                    </a:cxn>
                    <a:cxn ang="0">
                      <a:pos x="T2" y="T3"/>
                    </a:cxn>
                    <a:cxn ang="0">
                      <a:pos x="T4" y="T5"/>
                    </a:cxn>
                    <a:cxn ang="0">
                      <a:pos x="T6" y="T7"/>
                    </a:cxn>
                    <a:cxn ang="0">
                      <a:pos x="T8" y="T9"/>
                    </a:cxn>
                  </a:cxnLst>
                  <a:rect l="0" t="0" r="r" b="b"/>
                  <a:pathLst>
                    <a:path w="10" h="12">
                      <a:moveTo>
                        <a:pt x="9" y="12"/>
                      </a:moveTo>
                      <a:cubicBezTo>
                        <a:pt x="0" y="2"/>
                        <a:pt x="0" y="2"/>
                        <a:pt x="0" y="2"/>
                      </a:cubicBezTo>
                      <a:cubicBezTo>
                        <a:pt x="1" y="2"/>
                        <a:pt x="1" y="1"/>
                        <a:pt x="2" y="0"/>
                      </a:cubicBezTo>
                      <a:cubicBezTo>
                        <a:pt x="10" y="10"/>
                        <a:pt x="10" y="10"/>
                        <a:pt x="10" y="10"/>
                      </a:cubicBezTo>
                      <a:cubicBezTo>
                        <a:pt x="10" y="11"/>
                        <a:pt x="9"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1039"/>
                <p:cNvSpPr/>
                <p:nvPr/>
              </p:nvSpPr>
              <p:spPr bwMode="auto">
                <a:xfrm>
                  <a:off x="8375650" y="6027738"/>
                  <a:ext cx="12700" cy="14288"/>
                </a:xfrm>
                <a:custGeom>
                  <a:avLst/>
                  <a:gdLst>
                    <a:gd name="T0" fmla="*/ 9 w 10"/>
                    <a:gd name="T1" fmla="*/ 12 h 12"/>
                    <a:gd name="T2" fmla="*/ 0 w 10"/>
                    <a:gd name="T3" fmla="*/ 2 h 12"/>
                    <a:gd name="T4" fmla="*/ 2 w 10"/>
                    <a:gd name="T5" fmla="*/ 0 h 12"/>
                    <a:gd name="T6" fmla="*/ 10 w 10"/>
                    <a:gd name="T7" fmla="*/ 10 h 12"/>
                    <a:gd name="T8" fmla="*/ 9 w 10"/>
                    <a:gd name="T9" fmla="*/ 12 h 12"/>
                  </a:gdLst>
                  <a:ahLst/>
                  <a:cxnLst>
                    <a:cxn ang="0">
                      <a:pos x="T0" y="T1"/>
                    </a:cxn>
                    <a:cxn ang="0">
                      <a:pos x="T2" y="T3"/>
                    </a:cxn>
                    <a:cxn ang="0">
                      <a:pos x="T4" y="T5"/>
                    </a:cxn>
                    <a:cxn ang="0">
                      <a:pos x="T6" y="T7"/>
                    </a:cxn>
                    <a:cxn ang="0">
                      <a:pos x="T8" y="T9"/>
                    </a:cxn>
                  </a:cxnLst>
                  <a:rect l="0" t="0" r="r" b="b"/>
                  <a:pathLst>
                    <a:path w="10" h="12">
                      <a:moveTo>
                        <a:pt x="9" y="12"/>
                      </a:moveTo>
                      <a:cubicBezTo>
                        <a:pt x="0" y="2"/>
                        <a:pt x="0" y="2"/>
                        <a:pt x="0" y="2"/>
                      </a:cubicBezTo>
                      <a:cubicBezTo>
                        <a:pt x="1" y="2"/>
                        <a:pt x="1" y="1"/>
                        <a:pt x="2" y="0"/>
                      </a:cubicBezTo>
                      <a:cubicBezTo>
                        <a:pt x="10" y="10"/>
                        <a:pt x="10" y="10"/>
                        <a:pt x="10" y="10"/>
                      </a:cubicBezTo>
                      <a:cubicBezTo>
                        <a:pt x="10" y="11"/>
                        <a:pt x="9"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1040"/>
                <p:cNvSpPr/>
                <p:nvPr/>
              </p:nvSpPr>
              <p:spPr bwMode="auto">
                <a:xfrm>
                  <a:off x="8269288" y="6065838"/>
                  <a:ext cx="34925" cy="74613"/>
                </a:xfrm>
                <a:custGeom>
                  <a:avLst/>
                  <a:gdLst>
                    <a:gd name="T0" fmla="*/ 11 w 28"/>
                    <a:gd name="T1" fmla="*/ 60 h 60"/>
                    <a:gd name="T2" fmla="*/ 2 w 28"/>
                    <a:gd name="T3" fmla="*/ 50 h 60"/>
                    <a:gd name="T4" fmla="*/ 1 w 28"/>
                    <a:gd name="T5" fmla="*/ 48 h 60"/>
                    <a:gd name="T6" fmla="*/ 11 w 28"/>
                    <a:gd name="T7" fmla="*/ 9 h 60"/>
                    <a:gd name="T8" fmla="*/ 20 w 28"/>
                    <a:gd name="T9" fmla="*/ 0 h 60"/>
                    <a:gd name="T10" fmla="*/ 28 w 28"/>
                    <a:gd name="T11" fmla="*/ 10 h 60"/>
                    <a:gd name="T12" fmla="*/ 19 w 28"/>
                    <a:gd name="T13" fmla="*/ 19 h 60"/>
                    <a:gd name="T14" fmla="*/ 10 w 28"/>
                    <a:gd name="T15" fmla="*/ 57 h 60"/>
                    <a:gd name="T16" fmla="*/ 11 w 28"/>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60">
                      <a:moveTo>
                        <a:pt x="11" y="60"/>
                      </a:moveTo>
                      <a:cubicBezTo>
                        <a:pt x="2" y="50"/>
                        <a:pt x="2" y="50"/>
                        <a:pt x="2" y="50"/>
                      </a:cubicBezTo>
                      <a:cubicBezTo>
                        <a:pt x="2" y="49"/>
                        <a:pt x="2" y="49"/>
                        <a:pt x="1" y="48"/>
                      </a:cubicBezTo>
                      <a:cubicBezTo>
                        <a:pt x="0" y="32"/>
                        <a:pt x="3" y="19"/>
                        <a:pt x="11" y="9"/>
                      </a:cubicBezTo>
                      <a:cubicBezTo>
                        <a:pt x="13" y="6"/>
                        <a:pt x="17" y="3"/>
                        <a:pt x="20" y="0"/>
                      </a:cubicBezTo>
                      <a:cubicBezTo>
                        <a:pt x="28" y="10"/>
                        <a:pt x="28" y="10"/>
                        <a:pt x="28" y="10"/>
                      </a:cubicBezTo>
                      <a:cubicBezTo>
                        <a:pt x="25" y="12"/>
                        <a:pt x="22" y="15"/>
                        <a:pt x="19" y="19"/>
                      </a:cubicBezTo>
                      <a:cubicBezTo>
                        <a:pt x="12" y="28"/>
                        <a:pt x="9" y="41"/>
                        <a:pt x="10" y="57"/>
                      </a:cubicBezTo>
                      <a:cubicBezTo>
                        <a:pt x="10" y="58"/>
                        <a:pt x="10" y="59"/>
                        <a:pt x="11"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1041"/>
                <p:cNvSpPr/>
                <p:nvPr/>
              </p:nvSpPr>
              <p:spPr bwMode="auto">
                <a:xfrm>
                  <a:off x="8294688" y="6062663"/>
                  <a:ext cx="17463" cy="15875"/>
                </a:xfrm>
                <a:custGeom>
                  <a:avLst/>
                  <a:gdLst>
                    <a:gd name="T0" fmla="*/ 8 w 15"/>
                    <a:gd name="T1" fmla="*/ 13 h 13"/>
                    <a:gd name="T2" fmla="*/ 0 w 15"/>
                    <a:gd name="T3" fmla="*/ 3 h 13"/>
                    <a:gd name="T4" fmla="*/ 7 w 15"/>
                    <a:gd name="T5" fmla="*/ 0 h 13"/>
                    <a:gd name="T6" fmla="*/ 15 w 15"/>
                    <a:gd name="T7" fmla="*/ 10 h 13"/>
                    <a:gd name="T8" fmla="*/ 8 w 15"/>
                    <a:gd name="T9" fmla="*/ 13 h 13"/>
                  </a:gdLst>
                  <a:ahLst/>
                  <a:cxnLst>
                    <a:cxn ang="0">
                      <a:pos x="T0" y="T1"/>
                    </a:cxn>
                    <a:cxn ang="0">
                      <a:pos x="T2" y="T3"/>
                    </a:cxn>
                    <a:cxn ang="0">
                      <a:pos x="T4" y="T5"/>
                    </a:cxn>
                    <a:cxn ang="0">
                      <a:pos x="T6" y="T7"/>
                    </a:cxn>
                    <a:cxn ang="0">
                      <a:pos x="T8" y="T9"/>
                    </a:cxn>
                  </a:cxnLst>
                  <a:rect l="0" t="0" r="r" b="b"/>
                  <a:pathLst>
                    <a:path w="15" h="13">
                      <a:moveTo>
                        <a:pt x="8" y="13"/>
                      </a:moveTo>
                      <a:cubicBezTo>
                        <a:pt x="0" y="3"/>
                        <a:pt x="0" y="3"/>
                        <a:pt x="0" y="3"/>
                      </a:cubicBezTo>
                      <a:cubicBezTo>
                        <a:pt x="2" y="2"/>
                        <a:pt x="5" y="1"/>
                        <a:pt x="7" y="0"/>
                      </a:cubicBezTo>
                      <a:cubicBezTo>
                        <a:pt x="15" y="10"/>
                        <a:pt x="15" y="10"/>
                        <a:pt x="15" y="10"/>
                      </a:cubicBezTo>
                      <a:cubicBezTo>
                        <a:pt x="13" y="11"/>
                        <a:pt x="11" y="12"/>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1042"/>
                <p:cNvSpPr/>
                <p:nvPr/>
              </p:nvSpPr>
              <p:spPr bwMode="auto">
                <a:xfrm>
                  <a:off x="8302625" y="6057900"/>
                  <a:ext cx="19050" cy="17463"/>
                </a:xfrm>
                <a:custGeom>
                  <a:avLst/>
                  <a:gdLst>
                    <a:gd name="T0" fmla="*/ 8 w 15"/>
                    <a:gd name="T1" fmla="*/ 13 h 13"/>
                    <a:gd name="T2" fmla="*/ 0 w 15"/>
                    <a:gd name="T3" fmla="*/ 3 h 13"/>
                    <a:gd name="T4" fmla="*/ 7 w 15"/>
                    <a:gd name="T5" fmla="*/ 0 h 13"/>
                    <a:gd name="T6" fmla="*/ 15 w 15"/>
                    <a:gd name="T7" fmla="*/ 10 h 13"/>
                    <a:gd name="T8" fmla="*/ 8 w 15"/>
                    <a:gd name="T9" fmla="*/ 13 h 13"/>
                  </a:gdLst>
                  <a:ahLst/>
                  <a:cxnLst>
                    <a:cxn ang="0">
                      <a:pos x="T0" y="T1"/>
                    </a:cxn>
                    <a:cxn ang="0">
                      <a:pos x="T2" y="T3"/>
                    </a:cxn>
                    <a:cxn ang="0">
                      <a:pos x="T4" y="T5"/>
                    </a:cxn>
                    <a:cxn ang="0">
                      <a:pos x="T6" y="T7"/>
                    </a:cxn>
                    <a:cxn ang="0">
                      <a:pos x="T8" y="T9"/>
                    </a:cxn>
                  </a:cxnLst>
                  <a:rect l="0" t="0" r="r" b="b"/>
                  <a:pathLst>
                    <a:path w="15" h="13">
                      <a:moveTo>
                        <a:pt x="8" y="13"/>
                      </a:moveTo>
                      <a:cubicBezTo>
                        <a:pt x="0" y="3"/>
                        <a:pt x="0" y="3"/>
                        <a:pt x="0" y="3"/>
                      </a:cubicBezTo>
                      <a:cubicBezTo>
                        <a:pt x="2" y="2"/>
                        <a:pt x="5" y="1"/>
                        <a:pt x="7" y="0"/>
                      </a:cubicBezTo>
                      <a:cubicBezTo>
                        <a:pt x="15" y="10"/>
                        <a:pt x="15" y="10"/>
                        <a:pt x="15" y="10"/>
                      </a:cubicBezTo>
                      <a:cubicBezTo>
                        <a:pt x="13" y="11"/>
                        <a:pt x="11" y="12"/>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1043"/>
                <p:cNvSpPr/>
                <p:nvPr/>
              </p:nvSpPr>
              <p:spPr bwMode="auto">
                <a:xfrm>
                  <a:off x="8312150" y="6057900"/>
                  <a:ext cx="20638" cy="12700"/>
                </a:xfrm>
                <a:custGeom>
                  <a:avLst/>
                  <a:gdLst>
                    <a:gd name="T0" fmla="*/ 8 w 17"/>
                    <a:gd name="T1" fmla="*/ 11 h 11"/>
                    <a:gd name="T2" fmla="*/ 0 w 17"/>
                    <a:gd name="T3" fmla="*/ 1 h 11"/>
                    <a:gd name="T4" fmla="*/ 9 w 17"/>
                    <a:gd name="T5" fmla="*/ 0 h 11"/>
                    <a:gd name="T6" fmla="*/ 17 w 17"/>
                    <a:gd name="T7" fmla="*/ 9 h 11"/>
                    <a:gd name="T8" fmla="*/ 8 w 17"/>
                    <a:gd name="T9" fmla="*/ 11 h 11"/>
                  </a:gdLst>
                  <a:ahLst/>
                  <a:cxnLst>
                    <a:cxn ang="0">
                      <a:pos x="T0" y="T1"/>
                    </a:cxn>
                    <a:cxn ang="0">
                      <a:pos x="T2" y="T3"/>
                    </a:cxn>
                    <a:cxn ang="0">
                      <a:pos x="T4" y="T5"/>
                    </a:cxn>
                    <a:cxn ang="0">
                      <a:pos x="T6" y="T7"/>
                    </a:cxn>
                    <a:cxn ang="0">
                      <a:pos x="T8" y="T9"/>
                    </a:cxn>
                  </a:cxnLst>
                  <a:rect l="0" t="0" r="r" b="b"/>
                  <a:pathLst>
                    <a:path w="17" h="11">
                      <a:moveTo>
                        <a:pt x="8" y="11"/>
                      </a:moveTo>
                      <a:cubicBezTo>
                        <a:pt x="0" y="1"/>
                        <a:pt x="0" y="1"/>
                        <a:pt x="0" y="1"/>
                      </a:cubicBezTo>
                      <a:cubicBezTo>
                        <a:pt x="3" y="1"/>
                        <a:pt x="6" y="0"/>
                        <a:pt x="9" y="0"/>
                      </a:cubicBezTo>
                      <a:cubicBezTo>
                        <a:pt x="17" y="9"/>
                        <a:pt x="17" y="9"/>
                        <a:pt x="17" y="9"/>
                      </a:cubicBezTo>
                      <a:cubicBezTo>
                        <a:pt x="14" y="10"/>
                        <a:pt x="11"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1044"/>
                <p:cNvSpPr/>
                <p:nvPr/>
              </p:nvSpPr>
              <p:spPr bwMode="auto">
                <a:xfrm>
                  <a:off x="8323263" y="6056313"/>
                  <a:ext cx="22225" cy="12700"/>
                </a:xfrm>
                <a:custGeom>
                  <a:avLst/>
                  <a:gdLst>
                    <a:gd name="T0" fmla="*/ 8 w 18"/>
                    <a:gd name="T1" fmla="*/ 10 h 10"/>
                    <a:gd name="T2" fmla="*/ 0 w 18"/>
                    <a:gd name="T3" fmla="*/ 1 h 10"/>
                    <a:gd name="T4" fmla="*/ 8 w 18"/>
                    <a:gd name="T5" fmla="*/ 0 h 10"/>
                    <a:gd name="T6" fmla="*/ 10 w 18"/>
                    <a:gd name="T7" fmla="*/ 0 h 10"/>
                    <a:gd name="T8" fmla="*/ 18 w 18"/>
                    <a:gd name="T9" fmla="*/ 10 h 10"/>
                    <a:gd name="T10" fmla="*/ 16 w 18"/>
                    <a:gd name="T11" fmla="*/ 10 h 10"/>
                    <a:gd name="T12" fmla="*/ 8 w 1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8" y="10"/>
                      </a:moveTo>
                      <a:cubicBezTo>
                        <a:pt x="0" y="1"/>
                        <a:pt x="0" y="1"/>
                        <a:pt x="0" y="1"/>
                      </a:cubicBezTo>
                      <a:cubicBezTo>
                        <a:pt x="3" y="0"/>
                        <a:pt x="6" y="0"/>
                        <a:pt x="8" y="0"/>
                      </a:cubicBezTo>
                      <a:cubicBezTo>
                        <a:pt x="9" y="0"/>
                        <a:pt x="9" y="0"/>
                        <a:pt x="10" y="0"/>
                      </a:cubicBezTo>
                      <a:cubicBezTo>
                        <a:pt x="18" y="10"/>
                        <a:pt x="18" y="10"/>
                        <a:pt x="18" y="10"/>
                      </a:cubicBezTo>
                      <a:cubicBezTo>
                        <a:pt x="18" y="10"/>
                        <a:pt x="17" y="10"/>
                        <a:pt x="16" y="10"/>
                      </a:cubicBezTo>
                      <a:cubicBezTo>
                        <a:pt x="14"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1045"/>
                <p:cNvSpPr/>
                <p:nvPr/>
              </p:nvSpPr>
              <p:spPr bwMode="auto">
                <a:xfrm>
                  <a:off x="8335963" y="6056313"/>
                  <a:ext cx="14288" cy="12700"/>
                </a:xfrm>
                <a:custGeom>
                  <a:avLst/>
                  <a:gdLst>
                    <a:gd name="T0" fmla="*/ 8 w 12"/>
                    <a:gd name="T1" fmla="*/ 10 h 10"/>
                    <a:gd name="T2" fmla="*/ 0 w 12"/>
                    <a:gd name="T3" fmla="*/ 0 h 10"/>
                    <a:gd name="T4" fmla="*/ 4 w 12"/>
                    <a:gd name="T5" fmla="*/ 1 h 10"/>
                    <a:gd name="T6" fmla="*/ 12 w 12"/>
                    <a:gd name="T7" fmla="*/ 10 h 10"/>
                    <a:gd name="T8" fmla="*/ 8 w 12"/>
                    <a:gd name="T9" fmla="*/ 10 h 10"/>
                  </a:gdLst>
                  <a:ahLst/>
                  <a:cxnLst>
                    <a:cxn ang="0">
                      <a:pos x="T0" y="T1"/>
                    </a:cxn>
                    <a:cxn ang="0">
                      <a:pos x="T2" y="T3"/>
                    </a:cxn>
                    <a:cxn ang="0">
                      <a:pos x="T4" y="T5"/>
                    </a:cxn>
                    <a:cxn ang="0">
                      <a:pos x="T6" y="T7"/>
                    </a:cxn>
                    <a:cxn ang="0">
                      <a:pos x="T8" y="T9"/>
                    </a:cxn>
                  </a:cxnLst>
                  <a:rect l="0" t="0" r="r" b="b"/>
                  <a:pathLst>
                    <a:path w="12" h="10">
                      <a:moveTo>
                        <a:pt x="8" y="10"/>
                      </a:moveTo>
                      <a:cubicBezTo>
                        <a:pt x="0" y="0"/>
                        <a:pt x="0" y="0"/>
                        <a:pt x="0" y="0"/>
                      </a:cubicBezTo>
                      <a:cubicBezTo>
                        <a:pt x="2" y="0"/>
                        <a:pt x="4" y="1"/>
                        <a:pt x="4" y="1"/>
                      </a:cubicBezTo>
                      <a:cubicBezTo>
                        <a:pt x="12" y="10"/>
                        <a:pt x="12" y="10"/>
                        <a:pt x="12" y="10"/>
                      </a:cubicBezTo>
                      <a:cubicBezTo>
                        <a:pt x="12"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1046"/>
                <p:cNvSpPr/>
                <p:nvPr/>
              </p:nvSpPr>
              <p:spPr bwMode="auto">
                <a:xfrm>
                  <a:off x="8340725" y="6057900"/>
                  <a:ext cx="9525" cy="11113"/>
                </a:xfrm>
                <a:custGeom>
                  <a:avLst/>
                  <a:gdLst>
                    <a:gd name="T0" fmla="*/ 8 w 8"/>
                    <a:gd name="T1" fmla="*/ 9 h 9"/>
                    <a:gd name="T2" fmla="*/ 0 w 8"/>
                    <a:gd name="T3" fmla="*/ 0 h 9"/>
                    <a:gd name="T4" fmla="*/ 0 w 8"/>
                    <a:gd name="T5" fmla="*/ 0 h 9"/>
                    <a:gd name="T6" fmla="*/ 8 w 8"/>
                    <a:gd name="T7" fmla="*/ 9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0" y="0"/>
                        <a:pt x="0" y="0"/>
                        <a:pt x="0" y="0"/>
                      </a:cubicBezTo>
                      <a:cubicBezTo>
                        <a:pt x="0" y="0"/>
                        <a:pt x="0" y="0"/>
                        <a:pt x="0" y="0"/>
                      </a:cubicBezTo>
                      <a:cubicBezTo>
                        <a:pt x="8" y="9"/>
                        <a:pt x="8" y="9"/>
                        <a:pt x="8"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1047"/>
                <p:cNvSpPr/>
                <p:nvPr/>
              </p:nvSpPr>
              <p:spPr bwMode="auto">
                <a:xfrm>
                  <a:off x="8345488" y="6005513"/>
                  <a:ext cx="15875" cy="36513"/>
                </a:xfrm>
                <a:custGeom>
                  <a:avLst/>
                  <a:gdLst>
                    <a:gd name="T0" fmla="*/ 12 w 13"/>
                    <a:gd name="T1" fmla="*/ 30 h 30"/>
                    <a:gd name="T2" fmla="*/ 3 w 13"/>
                    <a:gd name="T3" fmla="*/ 21 h 30"/>
                    <a:gd name="T4" fmla="*/ 0 w 13"/>
                    <a:gd name="T5" fmla="*/ 0 h 30"/>
                    <a:gd name="T6" fmla="*/ 8 w 13"/>
                    <a:gd name="T7" fmla="*/ 10 h 30"/>
                    <a:gd name="T8" fmla="*/ 12 w 13"/>
                    <a:gd name="T9" fmla="*/ 30 h 30"/>
                  </a:gdLst>
                  <a:ahLst/>
                  <a:cxnLst>
                    <a:cxn ang="0">
                      <a:pos x="T0" y="T1"/>
                    </a:cxn>
                    <a:cxn ang="0">
                      <a:pos x="T2" y="T3"/>
                    </a:cxn>
                    <a:cxn ang="0">
                      <a:pos x="T4" y="T5"/>
                    </a:cxn>
                    <a:cxn ang="0">
                      <a:pos x="T6" y="T7"/>
                    </a:cxn>
                    <a:cxn ang="0">
                      <a:pos x="T8" y="T9"/>
                    </a:cxn>
                  </a:cxnLst>
                  <a:rect l="0" t="0" r="r" b="b"/>
                  <a:pathLst>
                    <a:path w="13" h="30">
                      <a:moveTo>
                        <a:pt x="12" y="30"/>
                      </a:moveTo>
                      <a:cubicBezTo>
                        <a:pt x="3" y="21"/>
                        <a:pt x="3" y="21"/>
                        <a:pt x="3" y="21"/>
                      </a:cubicBezTo>
                      <a:cubicBezTo>
                        <a:pt x="5" y="12"/>
                        <a:pt x="4" y="5"/>
                        <a:pt x="0" y="0"/>
                      </a:cubicBezTo>
                      <a:cubicBezTo>
                        <a:pt x="8" y="10"/>
                        <a:pt x="8" y="10"/>
                        <a:pt x="8" y="10"/>
                      </a:cubicBezTo>
                      <a:cubicBezTo>
                        <a:pt x="12" y="15"/>
                        <a:pt x="13" y="21"/>
                        <a:pt x="12"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1048"/>
                <p:cNvSpPr/>
                <p:nvPr/>
              </p:nvSpPr>
              <p:spPr bwMode="auto">
                <a:xfrm>
                  <a:off x="8345488" y="6005513"/>
                  <a:ext cx="9525" cy="11113"/>
                </a:xfrm>
                <a:custGeom>
                  <a:avLst/>
                  <a:gdLst>
                    <a:gd name="T0" fmla="*/ 8 w 8"/>
                    <a:gd name="T1" fmla="*/ 10 h 10"/>
                    <a:gd name="T2" fmla="*/ 0 w 8"/>
                    <a:gd name="T3" fmla="*/ 0 h 10"/>
                    <a:gd name="T4" fmla="*/ 0 w 8"/>
                    <a:gd name="T5" fmla="*/ 0 h 10"/>
                    <a:gd name="T6" fmla="*/ 8 w 8"/>
                    <a:gd name="T7" fmla="*/ 10 h 10"/>
                    <a:gd name="T8" fmla="*/ 8 w 8"/>
                    <a:gd name="T9" fmla="*/ 10 h 10"/>
                  </a:gdLst>
                  <a:ahLst/>
                  <a:cxnLst>
                    <a:cxn ang="0">
                      <a:pos x="T0" y="T1"/>
                    </a:cxn>
                    <a:cxn ang="0">
                      <a:pos x="T2" y="T3"/>
                    </a:cxn>
                    <a:cxn ang="0">
                      <a:pos x="T4" y="T5"/>
                    </a:cxn>
                    <a:cxn ang="0">
                      <a:pos x="T6" y="T7"/>
                    </a:cxn>
                    <a:cxn ang="0">
                      <a:pos x="T8" y="T9"/>
                    </a:cxn>
                  </a:cxnLst>
                  <a:rect l="0" t="0" r="r" b="b"/>
                  <a:pathLst>
                    <a:path w="8" h="10">
                      <a:moveTo>
                        <a:pt x="8" y="10"/>
                      </a:moveTo>
                      <a:cubicBezTo>
                        <a:pt x="0" y="0"/>
                        <a:pt x="0" y="0"/>
                        <a:pt x="0" y="0"/>
                      </a:cubicBezTo>
                      <a:cubicBezTo>
                        <a:pt x="0" y="0"/>
                        <a:pt x="0" y="0"/>
                        <a:pt x="0" y="0"/>
                      </a:cubicBezTo>
                      <a:cubicBezTo>
                        <a:pt x="8" y="10"/>
                        <a:pt x="8" y="10"/>
                        <a:pt x="8"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1049"/>
                <p:cNvSpPr/>
                <p:nvPr/>
              </p:nvSpPr>
              <p:spPr bwMode="auto">
                <a:xfrm>
                  <a:off x="8193088" y="6124575"/>
                  <a:ext cx="11113" cy="14288"/>
                </a:xfrm>
                <a:custGeom>
                  <a:avLst/>
                  <a:gdLst>
                    <a:gd name="T0" fmla="*/ 8 w 9"/>
                    <a:gd name="T1" fmla="*/ 10 h 11"/>
                    <a:gd name="T2" fmla="*/ 0 w 9"/>
                    <a:gd name="T3" fmla="*/ 0 h 11"/>
                    <a:gd name="T4" fmla="*/ 0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0" y="1"/>
                      </a:cubicBezTo>
                      <a:cubicBezTo>
                        <a:pt x="9" y="11"/>
                        <a:pt x="9" y="11"/>
                        <a:pt x="9" y="11"/>
                      </a:cubicBezTo>
                      <a:cubicBezTo>
                        <a:pt x="8"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1050"/>
                <p:cNvSpPr/>
                <p:nvPr/>
              </p:nvSpPr>
              <p:spPr bwMode="auto">
                <a:xfrm>
                  <a:off x="8193088" y="6126163"/>
                  <a:ext cx="12700" cy="14288"/>
                </a:xfrm>
                <a:custGeom>
                  <a:avLst/>
                  <a:gdLst>
                    <a:gd name="T0" fmla="*/ 9 w 10"/>
                    <a:gd name="T1" fmla="*/ 10 h 11"/>
                    <a:gd name="T2" fmla="*/ 0 w 10"/>
                    <a:gd name="T3" fmla="*/ 0 h 11"/>
                    <a:gd name="T4" fmla="*/ 2 w 10"/>
                    <a:gd name="T5" fmla="*/ 1 h 11"/>
                    <a:gd name="T6" fmla="*/ 10 w 10"/>
                    <a:gd name="T7" fmla="*/ 11 h 11"/>
                    <a:gd name="T8" fmla="*/ 9 w 10"/>
                    <a:gd name="T9" fmla="*/ 10 h 11"/>
                  </a:gdLst>
                  <a:ahLst/>
                  <a:cxnLst>
                    <a:cxn ang="0">
                      <a:pos x="T0" y="T1"/>
                    </a:cxn>
                    <a:cxn ang="0">
                      <a:pos x="T2" y="T3"/>
                    </a:cxn>
                    <a:cxn ang="0">
                      <a:pos x="T4" y="T5"/>
                    </a:cxn>
                    <a:cxn ang="0">
                      <a:pos x="T6" y="T7"/>
                    </a:cxn>
                    <a:cxn ang="0">
                      <a:pos x="T8" y="T9"/>
                    </a:cxn>
                  </a:cxnLst>
                  <a:rect l="0" t="0" r="r" b="b"/>
                  <a:pathLst>
                    <a:path w="10" h="11">
                      <a:moveTo>
                        <a:pt x="9" y="10"/>
                      </a:moveTo>
                      <a:cubicBezTo>
                        <a:pt x="0" y="0"/>
                        <a:pt x="0" y="0"/>
                        <a:pt x="0" y="0"/>
                      </a:cubicBezTo>
                      <a:cubicBezTo>
                        <a:pt x="1" y="1"/>
                        <a:pt x="1" y="1"/>
                        <a:pt x="2" y="1"/>
                      </a:cubicBezTo>
                      <a:cubicBezTo>
                        <a:pt x="10" y="11"/>
                        <a:pt x="10" y="11"/>
                        <a:pt x="10" y="11"/>
                      </a:cubicBezTo>
                      <a:cubicBezTo>
                        <a:pt x="10" y="11"/>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1051"/>
                <p:cNvSpPr/>
                <p:nvPr/>
              </p:nvSpPr>
              <p:spPr bwMode="auto">
                <a:xfrm>
                  <a:off x="8194675" y="6127750"/>
                  <a:ext cx="23813" cy="15875"/>
                </a:xfrm>
                <a:custGeom>
                  <a:avLst/>
                  <a:gdLst>
                    <a:gd name="T0" fmla="*/ 8 w 19"/>
                    <a:gd name="T1" fmla="*/ 10 h 13"/>
                    <a:gd name="T2" fmla="*/ 0 w 19"/>
                    <a:gd name="T3" fmla="*/ 0 h 13"/>
                    <a:gd name="T4" fmla="*/ 1 w 19"/>
                    <a:gd name="T5" fmla="*/ 1 h 13"/>
                    <a:gd name="T6" fmla="*/ 11 w 19"/>
                    <a:gd name="T7" fmla="*/ 3 h 13"/>
                    <a:gd name="T8" fmla="*/ 19 w 19"/>
                    <a:gd name="T9" fmla="*/ 13 h 13"/>
                    <a:gd name="T10" fmla="*/ 9 w 19"/>
                    <a:gd name="T11" fmla="*/ 11 h 13"/>
                    <a:gd name="T12" fmla="*/ 8 w 19"/>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8" y="10"/>
                      </a:moveTo>
                      <a:cubicBezTo>
                        <a:pt x="0" y="0"/>
                        <a:pt x="0" y="0"/>
                        <a:pt x="0" y="0"/>
                      </a:cubicBezTo>
                      <a:cubicBezTo>
                        <a:pt x="0" y="0"/>
                        <a:pt x="1" y="1"/>
                        <a:pt x="1" y="1"/>
                      </a:cubicBezTo>
                      <a:cubicBezTo>
                        <a:pt x="4" y="2"/>
                        <a:pt x="8" y="3"/>
                        <a:pt x="11" y="3"/>
                      </a:cubicBezTo>
                      <a:cubicBezTo>
                        <a:pt x="19" y="13"/>
                        <a:pt x="19" y="13"/>
                        <a:pt x="19" y="13"/>
                      </a:cubicBezTo>
                      <a:cubicBezTo>
                        <a:pt x="16" y="13"/>
                        <a:pt x="13" y="12"/>
                        <a:pt x="9" y="11"/>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1052"/>
                <p:cNvSpPr/>
                <p:nvPr/>
              </p:nvSpPr>
              <p:spPr bwMode="auto">
                <a:xfrm>
                  <a:off x="8208963" y="6130925"/>
                  <a:ext cx="26988" cy="15875"/>
                </a:xfrm>
                <a:custGeom>
                  <a:avLst/>
                  <a:gdLst>
                    <a:gd name="T0" fmla="*/ 8 w 21"/>
                    <a:gd name="T1" fmla="*/ 10 h 12"/>
                    <a:gd name="T2" fmla="*/ 0 w 21"/>
                    <a:gd name="T3" fmla="*/ 0 h 12"/>
                    <a:gd name="T4" fmla="*/ 12 w 21"/>
                    <a:gd name="T5" fmla="*/ 2 h 12"/>
                    <a:gd name="T6" fmla="*/ 21 w 21"/>
                    <a:gd name="T7" fmla="*/ 12 h 12"/>
                    <a:gd name="T8" fmla="*/ 8 w 21"/>
                    <a:gd name="T9" fmla="*/ 10 h 12"/>
                  </a:gdLst>
                  <a:ahLst/>
                  <a:cxnLst>
                    <a:cxn ang="0">
                      <a:pos x="T0" y="T1"/>
                    </a:cxn>
                    <a:cxn ang="0">
                      <a:pos x="T2" y="T3"/>
                    </a:cxn>
                    <a:cxn ang="0">
                      <a:pos x="T4" y="T5"/>
                    </a:cxn>
                    <a:cxn ang="0">
                      <a:pos x="T6" y="T7"/>
                    </a:cxn>
                    <a:cxn ang="0">
                      <a:pos x="T8" y="T9"/>
                    </a:cxn>
                  </a:cxnLst>
                  <a:rect l="0" t="0" r="r" b="b"/>
                  <a:pathLst>
                    <a:path w="21" h="12">
                      <a:moveTo>
                        <a:pt x="8" y="10"/>
                      </a:moveTo>
                      <a:cubicBezTo>
                        <a:pt x="0" y="0"/>
                        <a:pt x="0" y="0"/>
                        <a:pt x="0" y="0"/>
                      </a:cubicBezTo>
                      <a:cubicBezTo>
                        <a:pt x="4" y="1"/>
                        <a:pt x="8" y="2"/>
                        <a:pt x="12" y="2"/>
                      </a:cubicBezTo>
                      <a:cubicBezTo>
                        <a:pt x="21" y="12"/>
                        <a:pt x="21" y="12"/>
                        <a:pt x="21" y="12"/>
                      </a:cubicBezTo>
                      <a:cubicBezTo>
                        <a:pt x="17" y="12"/>
                        <a:pt x="12"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1053"/>
                <p:cNvSpPr/>
                <p:nvPr/>
              </p:nvSpPr>
              <p:spPr bwMode="auto">
                <a:xfrm>
                  <a:off x="8223250" y="6134100"/>
                  <a:ext cx="20638" cy="12700"/>
                </a:xfrm>
                <a:custGeom>
                  <a:avLst/>
                  <a:gdLst>
                    <a:gd name="T0" fmla="*/ 9 w 16"/>
                    <a:gd name="T1" fmla="*/ 10 h 10"/>
                    <a:gd name="T2" fmla="*/ 0 w 16"/>
                    <a:gd name="T3" fmla="*/ 0 h 10"/>
                    <a:gd name="T4" fmla="*/ 2 w 16"/>
                    <a:gd name="T5" fmla="*/ 0 h 10"/>
                    <a:gd name="T6" fmla="*/ 8 w 16"/>
                    <a:gd name="T7" fmla="*/ 0 h 10"/>
                    <a:gd name="T8" fmla="*/ 16 w 16"/>
                    <a:gd name="T9" fmla="*/ 9 h 10"/>
                    <a:gd name="T10" fmla="*/ 11 w 16"/>
                    <a:gd name="T11" fmla="*/ 10 h 10"/>
                    <a:gd name="T12" fmla="*/ 9 w 1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9" y="10"/>
                      </a:moveTo>
                      <a:cubicBezTo>
                        <a:pt x="0" y="0"/>
                        <a:pt x="0" y="0"/>
                        <a:pt x="0" y="0"/>
                      </a:cubicBezTo>
                      <a:cubicBezTo>
                        <a:pt x="1" y="0"/>
                        <a:pt x="2" y="0"/>
                        <a:pt x="2" y="0"/>
                      </a:cubicBezTo>
                      <a:cubicBezTo>
                        <a:pt x="4" y="0"/>
                        <a:pt x="6" y="0"/>
                        <a:pt x="8" y="0"/>
                      </a:cubicBezTo>
                      <a:cubicBezTo>
                        <a:pt x="16" y="9"/>
                        <a:pt x="16" y="9"/>
                        <a:pt x="16" y="9"/>
                      </a:cubicBezTo>
                      <a:cubicBezTo>
                        <a:pt x="15" y="10"/>
                        <a:pt x="13"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1054"/>
                <p:cNvSpPr/>
                <p:nvPr/>
              </p:nvSpPr>
              <p:spPr bwMode="auto">
                <a:xfrm>
                  <a:off x="8345488" y="5994400"/>
                  <a:ext cx="11113" cy="11113"/>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1055"/>
                <p:cNvSpPr/>
                <p:nvPr/>
              </p:nvSpPr>
              <p:spPr bwMode="auto">
                <a:xfrm>
                  <a:off x="8347075" y="5994400"/>
                  <a:ext cx="15875" cy="12700"/>
                </a:xfrm>
                <a:custGeom>
                  <a:avLst/>
                  <a:gdLst>
                    <a:gd name="T0" fmla="*/ 8 w 13"/>
                    <a:gd name="T1" fmla="*/ 10 h 11"/>
                    <a:gd name="T2" fmla="*/ 0 w 13"/>
                    <a:gd name="T3" fmla="*/ 0 h 11"/>
                    <a:gd name="T4" fmla="*/ 5 w 13"/>
                    <a:gd name="T5" fmla="*/ 2 h 11"/>
                    <a:gd name="T6" fmla="*/ 13 w 13"/>
                    <a:gd name="T7" fmla="*/ 11 h 11"/>
                    <a:gd name="T8" fmla="*/ 8 w 13"/>
                    <a:gd name="T9" fmla="*/ 10 h 11"/>
                  </a:gdLst>
                  <a:ahLst/>
                  <a:cxnLst>
                    <a:cxn ang="0">
                      <a:pos x="T0" y="T1"/>
                    </a:cxn>
                    <a:cxn ang="0">
                      <a:pos x="T2" y="T3"/>
                    </a:cxn>
                    <a:cxn ang="0">
                      <a:pos x="T4" y="T5"/>
                    </a:cxn>
                    <a:cxn ang="0">
                      <a:pos x="T6" y="T7"/>
                    </a:cxn>
                    <a:cxn ang="0">
                      <a:pos x="T8" y="T9"/>
                    </a:cxn>
                  </a:cxnLst>
                  <a:rect l="0" t="0" r="r" b="b"/>
                  <a:pathLst>
                    <a:path w="13" h="11">
                      <a:moveTo>
                        <a:pt x="8" y="10"/>
                      </a:moveTo>
                      <a:cubicBezTo>
                        <a:pt x="0" y="0"/>
                        <a:pt x="0" y="0"/>
                        <a:pt x="0" y="0"/>
                      </a:cubicBezTo>
                      <a:cubicBezTo>
                        <a:pt x="2" y="0"/>
                        <a:pt x="3" y="1"/>
                        <a:pt x="5" y="2"/>
                      </a:cubicBezTo>
                      <a:cubicBezTo>
                        <a:pt x="13" y="11"/>
                        <a:pt x="13" y="11"/>
                        <a:pt x="13" y="11"/>
                      </a:cubicBezTo>
                      <a:cubicBezTo>
                        <a:pt x="12" y="11"/>
                        <a:pt x="10"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1056"/>
                <p:cNvSpPr/>
                <p:nvPr/>
              </p:nvSpPr>
              <p:spPr bwMode="auto">
                <a:xfrm>
                  <a:off x="8353425" y="5995988"/>
                  <a:ext cx="14288" cy="15875"/>
                </a:xfrm>
                <a:custGeom>
                  <a:avLst/>
                  <a:gdLst>
                    <a:gd name="T0" fmla="*/ 8 w 12"/>
                    <a:gd name="T1" fmla="*/ 9 h 12"/>
                    <a:gd name="T2" fmla="*/ 0 w 12"/>
                    <a:gd name="T3" fmla="*/ 0 h 12"/>
                    <a:gd name="T4" fmla="*/ 4 w 12"/>
                    <a:gd name="T5" fmla="*/ 2 h 12"/>
                    <a:gd name="T6" fmla="*/ 12 w 12"/>
                    <a:gd name="T7" fmla="*/ 12 h 12"/>
                    <a:gd name="T8" fmla="*/ 8 w 12"/>
                    <a:gd name="T9" fmla="*/ 9 h 12"/>
                  </a:gdLst>
                  <a:ahLst/>
                  <a:cxnLst>
                    <a:cxn ang="0">
                      <a:pos x="T0" y="T1"/>
                    </a:cxn>
                    <a:cxn ang="0">
                      <a:pos x="T2" y="T3"/>
                    </a:cxn>
                    <a:cxn ang="0">
                      <a:pos x="T4" y="T5"/>
                    </a:cxn>
                    <a:cxn ang="0">
                      <a:pos x="T6" y="T7"/>
                    </a:cxn>
                    <a:cxn ang="0">
                      <a:pos x="T8" y="T9"/>
                    </a:cxn>
                  </a:cxnLst>
                  <a:rect l="0" t="0" r="r" b="b"/>
                  <a:pathLst>
                    <a:path w="12" h="12">
                      <a:moveTo>
                        <a:pt x="8" y="9"/>
                      </a:moveTo>
                      <a:cubicBezTo>
                        <a:pt x="0" y="0"/>
                        <a:pt x="0" y="0"/>
                        <a:pt x="0" y="0"/>
                      </a:cubicBezTo>
                      <a:cubicBezTo>
                        <a:pt x="1" y="0"/>
                        <a:pt x="3" y="1"/>
                        <a:pt x="4" y="2"/>
                      </a:cubicBezTo>
                      <a:cubicBezTo>
                        <a:pt x="12" y="12"/>
                        <a:pt x="12" y="12"/>
                        <a:pt x="12" y="12"/>
                      </a:cubicBezTo>
                      <a:cubicBezTo>
                        <a:pt x="11" y="11"/>
                        <a:pt x="10"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1057"/>
                <p:cNvSpPr/>
                <p:nvPr/>
              </p:nvSpPr>
              <p:spPr bwMode="auto">
                <a:xfrm>
                  <a:off x="8358188" y="5999163"/>
                  <a:ext cx="14288" cy="17463"/>
                </a:xfrm>
                <a:custGeom>
                  <a:avLst/>
                  <a:gdLst>
                    <a:gd name="T0" fmla="*/ 8 w 12"/>
                    <a:gd name="T1" fmla="*/ 10 h 14"/>
                    <a:gd name="T2" fmla="*/ 0 w 12"/>
                    <a:gd name="T3" fmla="*/ 0 h 14"/>
                    <a:gd name="T4" fmla="*/ 3 w 12"/>
                    <a:gd name="T5" fmla="*/ 4 h 14"/>
                    <a:gd name="T6" fmla="*/ 12 w 12"/>
                    <a:gd name="T7" fmla="*/ 14 h 14"/>
                    <a:gd name="T8" fmla="*/ 8 w 12"/>
                    <a:gd name="T9" fmla="*/ 10 h 14"/>
                  </a:gdLst>
                  <a:ahLst/>
                  <a:cxnLst>
                    <a:cxn ang="0">
                      <a:pos x="T0" y="T1"/>
                    </a:cxn>
                    <a:cxn ang="0">
                      <a:pos x="T2" y="T3"/>
                    </a:cxn>
                    <a:cxn ang="0">
                      <a:pos x="T4" y="T5"/>
                    </a:cxn>
                    <a:cxn ang="0">
                      <a:pos x="T6" y="T7"/>
                    </a:cxn>
                    <a:cxn ang="0">
                      <a:pos x="T8" y="T9"/>
                    </a:cxn>
                  </a:cxnLst>
                  <a:rect l="0" t="0" r="r" b="b"/>
                  <a:pathLst>
                    <a:path w="12" h="14">
                      <a:moveTo>
                        <a:pt x="8" y="10"/>
                      </a:moveTo>
                      <a:cubicBezTo>
                        <a:pt x="0" y="0"/>
                        <a:pt x="0" y="0"/>
                        <a:pt x="0" y="0"/>
                      </a:cubicBezTo>
                      <a:cubicBezTo>
                        <a:pt x="1" y="2"/>
                        <a:pt x="2" y="3"/>
                        <a:pt x="3" y="4"/>
                      </a:cubicBezTo>
                      <a:cubicBezTo>
                        <a:pt x="12" y="14"/>
                        <a:pt x="12" y="14"/>
                        <a:pt x="12" y="14"/>
                      </a:cubicBezTo>
                      <a:cubicBezTo>
                        <a:pt x="11" y="12"/>
                        <a:pt x="9"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1058"/>
                <p:cNvSpPr/>
                <p:nvPr/>
              </p:nvSpPr>
              <p:spPr bwMode="auto">
                <a:xfrm>
                  <a:off x="8339138" y="5994400"/>
                  <a:ext cx="14288" cy="19050"/>
                </a:xfrm>
                <a:custGeom>
                  <a:avLst/>
                  <a:gdLst>
                    <a:gd name="T0" fmla="*/ 10 w 11"/>
                    <a:gd name="T1" fmla="*/ 16 h 16"/>
                    <a:gd name="T2" fmla="*/ 2 w 11"/>
                    <a:gd name="T3" fmla="*/ 6 h 16"/>
                    <a:gd name="T4" fmla="*/ 1 w 11"/>
                    <a:gd name="T5" fmla="*/ 2 h 16"/>
                    <a:gd name="T6" fmla="*/ 3 w 11"/>
                    <a:gd name="T7" fmla="*/ 0 h 16"/>
                    <a:gd name="T8" fmla="*/ 11 w 11"/>
                    <a:gd name="T9" fmla="*/ 10 h 16"/>
                    <a:gd name="T10" fmla="*/ 9 w 11"/>
                    <a:gd name="T11" fmla="*/ 12 h 16"/>
                    <a:gd name="T12" fmla="*/ 10 w 1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1" h="16">
                      <a:moveTo>
                        <a:pt x="10" y="16"/>
                      </a:moveTo>
                      <a:cubicBezTo>
                        <a:pt x="2" y="6"/>
                        <a:pt x="2" y="6"/>
                        <a:pt x="2" y="6"/>
                      </a:cubicBezTo>
                      <a:cubicBezTo>
                        <a:pt x="1" y="5"/>
                        <a:pt x="0" y="4"/>
                        <a:pt x="1" y="2"/>
                      </a:cubicBezTo>
                      <a:cubicBezTo>
                        <a:pt x="1" y="1"/>
                        <a:pt x="2" y="1"/>
                        <a:pt x="3" y="0"/>
                      </a:cubicBezTo>
                      <a:cubicBezTo>
                        <a:pt x="11" y="10"/>
                        <a:pt x="11" y="10"/>
                        <a:pt x="11" y="10"/>
                      </a:cubicBezTo>
                      <a:cubicBezTo>
                        <a:pt x="10" y="10"/>
                        <a:pt x="10" y="11"/>
                        <a:pt x="9" y="12"/>
                      </a:cubicBezTo>
                      <a:cubicBezTo>
                        <a:pt x="9" y="13"/>
                        <a:pt x="9" y="15"/>
                        <a:pt x="10"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1059"/>
                <p:cNvSpPr/>
                <p:nvPr/>
              </p:nvSpPr>
              <p:spPr bwMode="auto">
                <a:xfrm>
                  <a:off x="8342313" y="5994400"/>
                  <a:ext cx="11113" cy="11113"/>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1060"/>
                <p:cNvSpPr/>
                <p:nvPr/>
              </p:nvSpPr>
              <p:spPr bwMode="auto">
                <a:xfrm>
                  <a:off x="8342313" y="5994400"/>
                  <a:ext cx="11113" cy="11113"/>
                </a:xfrm>
                <a:custGeom>
                  <a:avLst/>
                  <a:gdLst>
                    <a:gd name="T0" fmla="*/ 9 w 9"/>
                    <a:gd name="T1" fmla="*/ 10 h 10"/>
                    <a:gd name="T2" fmla="*/ 0 w 9"/>
                    <a:gd name="T3" fmla="*/ 0 h 10"/>
                    <a:gd name="T4" fmla="*/ 1 w 9"/>
                    <a:gd name="T5" fmla="*/ 0 h 10"/>
                    <a:gd name="T6" fmla="*/ 9 w 9"/>
                    <a:gd name="T7" fmla="*/ 9 h 10"/>
                    <a:gd name="T8" fmla="*/ 9 w 9"/>
                    <a:gd name="T9" fmla="*/ 10 h 10"/>
                  </a:gdLst>
                  <a:ahLst/>
                  <a:cxnLst>
                    <a:cxn ang="0">
                      <a:pos x="T0" y="T1"/>
                    </a:cxn>
                    <a:cxn ang="0">
                      <a:pos x="T2" y="T3"/>
                    </a:cxn>
                    <a:cxn ang="0">
                      <a:pos x="T4" y="T5"/>
                    </a:cxn>
                    <a:cxn ang="0">
                      <a:pos x="T6" y="T7"/>
                    </a:cxn>
                    <a:cxn ang="0">
                      <a:pos x="T8" y="T9"/>
                    </a:cxn>
                  </a:cxnLst>
                  <a:rect l="0" t="0" r="r" b="b"/>
                  <a:pathLst>
                    <a:path w="9" h="10">
                      <a:moveTo>
                        <a:pt x="9" y="10"/>
                      </a:moveTo>
                      <a:cubicBezTo>
                        <a:pt x="0" y="0"/>
                        <a:pt x="0" y="0"/>
                        <a:pt x="0" y="0"/>
                      </a:cubicBezTo>
                      <a:cubicBezTo>
                        <a:pt x="0" y="0"/>
                        <a:pt x="1" y="0"/>
                        <a:pt x="1" y="0"/>
                      </a:cubicBezTo>
                      <a:cubicBezTo>
                        <a:pt x="9" y="9"/>
                        <a:pt x="9" y="9"/>
                        <a:pt x="9" y="9"/>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1061"/>
                <p:cNvSpPr/>
                <p:nvPr/>
              </p:nvSpPr>
              <p:spPr bwMode="auto">
                <a:xfrm>
                  <a:off x="8343900" y="5994400"/>
                  <a:ext cx="11113" cy="11113"/>
                </a:xfrm>
                <a:custGeom>
                  <a:avLst/>
                  <a:gdLst>
                    <a:gd name="T0" fmla="*/ 8 w 9"/>
                    <a:gd name="T1" fmla="*/ 9 h 9"/>
                    <a:gd name="T2" fmla="*/ 0 w 9"/>
                    <a:gd name="T3" fmla="*/ 0 h 9"/>
                    <a:gd name="T4" fmla="*/ 0 w 9"/>
                    <a:gd name="T5" fmla="*/ 0 h 9"/>
                    <a:gd name="T6" fmla="*/ 9 w 9"/>
                    <a:gd name="T7" fmla="*/ 9 h 9"/>
                    <a:gd name="T8" fmla="*/ 8 w 9"/>
                    <a:gd name="T9" fmla="*/ 9 h 9"/>
                  </a:gdLst>
                  <a:ahLst/>
                  <a:cxnLst>
                    <a:cxn ang="0">
                      <a:pos x="T0" y="T1"/>
                    </a:cxn>
                    <a:cxn ang="0">
                      <a:pos x="T2" y="T3"/>
                    </a:cxn>
                    <a:cxn ang="0">
                      <a:pos x="T4" y="T5"/>
                    </a:cxn>
                    <a:cxn ang="0">
                      <a:pos x="T6" y="T7"/>
                    </a:cxn>
                    <a:cxn ang="0">
                      <a:pos x="T8" y="T9"/>
                    </a:cxn>
                  </a:cxnLst>
                  <a:rect l="0" t="0" r="r" b="b"/>
                  <a:pathLst>
                    <a:path w="9" h="9">
                      <a:moveTo>
                        <a:pt x="8" y="9"/>
                      </a:moveTo>
                      <a:cubicBezTo>
                        <a:pt x="0" y="0"/>
                        <a:pt x="0" y="0"/>
                        <a:pt x="0" y="0"/>
                      </a:cubicBezTo>
                      <a:cubicBezTo>
                        <a:pt x="0" y="0"/>
                        <a:pt x="0" y="0"/>
                        <a:pt x="0" y="0"/>
                      </a:cubicBezTo>
                      <a:cubicBezTo>
                        <a:pt x="9" y="9"/>
                        <a:pt x="9" y="9"/>
                        <a:pt x="9" y="9"/>
                      </a:cubicBezTo>
                      <a:cubicBezTo>
                        <a:pt x="9"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1062"/>
                <p:cNvSpPr/>
                <p:nvPr/>
              </p:nvSpPr>
              <p:spPr bwMode="auto">
                <a:xfrm>
                  <a:off x="8343900" y="5994400"/>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1" y="0"/>
                        <a:pt x="1"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1063"/>
                <p:cNvSpPr/>
                <p:nvPr/>
              </p:nvSpPr>
              <p:spPr bwMode="auto">
                <a:xfrm>
                  <a:off x="8047038" y="6202363"/>
                  <a:ext cx="61913" cy="93663"/>
                </a:xfrm>
                <a:custGeom>
                  <a:avLst/>
                  <a:gdLst>
                    <a:gd name="T0" fmla="*/ 13 w 50"/>
                    <a:gd name="T1" fmla="*/ 75 h 75"/>
                    <a:gd name="T2" fmla="*/ 4 w 50"/>
                    <a:gd name="T3" fmla="*/ 66 h 75"/>
                    <a:gd name="T4" fmla="*/ 4 w 50"/>
                    <a:gd name="T5" fmla="*/ 65 h 75"/>
                    <a:gd name="T6" fmla="*/ 1 w 50"/>
                    <a:gd name="T7" fmla="*/ 50 h 75"/>
                    <a:gd name="T8" fmla="*/ 42 w 50"/>
                    <a:gd name="T9" fmla="*/ 0 h 75"/>
                    <a:gd name="T10" fmla="*/ 50 w 50"/>
                    <a:gd name="T11" fmla="*/ 10 h 75"/>
                    <a:gd name="T12" fmla="*/ 10 w 50"/>
                    <a:gd name="T13" fmla="*/ 59 h 75"/>
                    <a:gd name="T14" fmla="*/ 12 w 50"/>
                    <a:gd name="T15" fmla="*/ 74 h 75"/>
                    <a:gd name="T16" fmla="*/ 13 w 50"/>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5">
                      <a:moveTo>
                        <a:pt x="13" y="75"/>
                      </a:moveTo>
                      <a:cubicBezTo>
                        <a:pt x="4" y="66"/>
                        <a:pt x="4" y="66"/>
                        <a:pt x="4" y="66"/>
                      </a:cubicBezTo>
                      <a:cubicBezTo>
                        <a:pt x="4" y="65"/>
                        <a:pt x="4" y="65"/>
                        <a:pt x="4" y="65"/>
                      </a:cubicBezTo>
                      <a:cubicBezTo>
                        <a:pt x="1" y="60"/>
                        <a:pt x="0" y="55"/>
                        <a:pt x="1" y="50"/>
                      </a:cubicBezTo>
                      <a:cubicBezTo>
                        <a:pt x="8" y="30"/>
                        <a:pt x="22" y="13"/>
                        <a:pt x="42" y="0"/>
                      </a:cubicBezTo>
                      <a:cubicBezTo>
                        <a:pt x="50" y="10"/>
                        <a:pt x="50" y="10"/>
                        <a:pt x="50" y="10"/>
                      </a:cubicBezTo>
                      <a:cubicBezTo>
                        <a:pt x="31" y="23"/>
                        <a:pt x="16" y="40"/>
                        <a:pt x="10" y="59"/>
                      </a:cubicBezTo>
                      <a:cubicBezTo>
                        <a:pt x="8" y="65"/>
                        <a:pt x="9" y="70"/>
                        <a:pt x="12" y="74"/>
                      </a:cubicBezTo>
                      <a:cubicBezTo>
                        <a:pt x="12" y="75"/>
                        <a:pt x="12" y="75"/>
                        <a:pt x="13" y="7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1064"/>
                <p:cNvSpPr/>
                <p:nvPr/>
              </p:nvSpPr>
              <p:spPr bwMode="auto">
                <a:xfrm>
                  <a:off x="8099425" y="6188075"/>
                  <a:ext cx="36513" cy="26988"/>
                </a:xfrm>
                <a:custGeom>
                  <a:avLst/>
                  <a:gdLst>
                    <a:gd name="T0" fmla="*/ 8 w 30"/>
                    <a:gd name="T1" fmla="*/ 22 h 22"/>
                    <a:gd name="T2" fmla="*/ 0 w 30"/>
                    <a:gd name="T3" fmla="*/ 12 h 22"/>
                    <a:gd name="T4" fmla="*/ 22 w 30"/>
                    <a:gd name="T5" fmla="*/ 0 h 22"/>
                    <a:gd name="T6" fmla="*/ 30 w 30"/>
                    <a:gd name="T7" fmla="*/ 10 h 22"/>
                    <a:gd name="T8" fmla="*/ 8 w 30"/>
                    <a:gd name="T9" fmla="*/ 22 h 22"/>
                  </a:gdLst>
                  <a:ahLst/>
                  <a:cxnLst>
                    <a:cxn ang="0">
                      <a:pos x="T0" y="T1"/>
                    </a:cxn>
                    <a:cxn ang="0">
                      <a:pos x="T2" y="T3"/>
                    </a:cxn>
                    <a:cxn ang="0">
                      <a:pos x="T4" y="T5"/>
                    </a:cxn>
                    <a:cxn ang="0">
                      <a:pos x="T6" y="T7"/>
                    </a:cxn>
                    <a:cxn ang="0">
                      <a:pos x="T8" y="T9"/>
                    </a:cxn>
                  </a:cxnLst>
                  <a:rect l="0" t="0" r="r" b="b"/>
                  <a:pathLst>
                    <a:path w="30" h="22">
                      <a:moveTo>
                        <a:pt x="8" y="22"/>
                      </a:moveTo>
                      <a:cubicBezTo>
                        <a:pt x="0" y="12"/>
                        <a:pt x="0" y="12"/>
                        <a:pt x="0" y="12"/>
                      </a:cubicBezTo>
                      <a:cubicBezTo>
                        <a:pt x="7" y="8"/>
                        <a:pt x="14" y="4"/>
                        <a:pt x="22" y="0"/>
                      </a:cubicBezTo>
                      <a:cubicBezTo>
                        <a:pt x="30" y="10"/>
                        <a:pt x="30" y="10"/>
                        <a:pt x="30" y="10"/>
                      </a:cubicBezTo>
                      <a:cubicBezTo>
                        <a:pt x="22" y="14"/>
                        <a:pt x="15" y="18"/>
                        <a:pt x="8"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1065"/>
                <p:cNvSpPr/>
                <p:nvPr/>
              </p:nvSpPr>
              <p:spPr bwMode="auto">
                <a:xfrm>
                  <a:off x="8126413" y="6181725"/>
                  <a:ext cx="28575" cy="17463"/>
                </a:xfrm>
                <a:custGeom>
                  <a:avLst/>
                  <a:gdLst>
                    <a:gd name="T0" fmla="*/ 8 w 23"/>
                    <a:gd name="T1" fmla="*/ 15 h 15"/>
                    <a:gd name="T2" fmla="*/ 0 w 23"/>
                    <a:gd name="T3" fmla="*/ 5 h 15"/>
                    <a:gd name="T4" fmla="*/ 15 w 23"/>
                    <a:gd name="T5" fmla="*/ 0 h 15"/>
                    <a:gd name="T6" fmla="*/ 23 w 23"/>
                    <a:gd name="T7" fmla="*/ 10 h 15"/>
                    <a:gd name="T8" fmla="*/ 8 w 23"/>
                    <a:gd name="T9" fmla="*/ 15 h 15"/>
                  </a:gdLst>
                  <a:ahLst/>
                  <a:cxnLst>
                    <a:cxn ang="0">
                      <a:pos x="T0" y="T1"/>
                    </a:cxn>
                    <a:cxn ang="0">
                      <a:pos x="T2" y="T3"/>
                    </a:cxn>
                    <a:cxn ang="0">
                      <a:pos x="T4" y="T5"/>
                    </a:cxn>
                    <a:cxn ang="0">
                      <a:pos x="T6" y="T7"/>
                    </a:cxn>
                    <a:cxn ang="0">
                      <a:pos x="T8" y="T9"/>
                    </a:cxn>
                  </a:cxnLst>
                  <a:rect l="0" t="0" r="r" b="b"/>
                  <a:pathLst>
                    <a:path w="23" h="15">
                      <a:moveTo>
                        <a:pt x="8" y="15"/>
                      </a:moveTo>
                      <a:cubicBezTo>
                        <a:pt x="0" y="5"/>
                        <a:pt x="0" y="5"/>
                        <a:pt x="0" y="5"/>
                      </a:cubicBezTo>
                      <a:cubicBezTo>
                        <a:pt x="5" y="3"/>
                        <a:pt x="10" y="2"/>
                        <a:pt x="15" y="0"/>
                      </a:cubicBezTo>
                      <a:cubicBezTo>
                        <a:pt x="23" y="10"/>
                        <a:pt x="23" y="10"/>
                        <a:pt x="23" y="10"/>
                      </a:cubicBezTo>
                      <a:cubicBezTo>
                        <a:pt x="18" y="11"/>
                        <a:pt x="13"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1066"/>
                <p:cNvSpPr/>
                <p:nvPr/>
              </p:nvSpPr>
              <p:spPr bwMode="auto">
                <a:xfrm>
                  <a:off x="8196263" y="6038850"/>
                  <a:ext cx="12700" cy="14288"/>
                </a:xfrm>
                <a:custGeom>
                  <a:avLst/>
                  <a:gdLst>
                    <a:gd name="T0" fmla="*/ 9 w 10"/>
                    <a:gd name="T1" fmla="*/ 10 h 11"/>
                    <a:gd name="T2" fmla="*/ 0 w 10"/>
                    <a:gd name="T3" fmla="*/ 0 h 11"/>
                    <a:gd name="T4" fmla="*/ 1 w 10"/>
                    <a:gd name="T5" fmla="*/ 1 h 11"/>
                    <a:gd name="T6" fmla="*/ 10 w 10"/>
                    <a:gd name="T7" fmla="*/ 11 h 11"/>
                    <a:gd name="T8" fmla="*/ 9 w 10"/>
                    <a:gd name="T9" fmla="*/ 10 h 11"/>
                  </a:gdLst>
                  <a:ahLst/>
                  <a:cxnLst>
                    <a:cxn ang="0">
                      <a:pos x="T0" y="T1"/>
                    </a:cxn>
                    <a:cxn ang="0">
                      <a:pos x="T2" y="T3"/>
                    </a:cxn>
                    <a:cxn ang="0">
                      <a:pos x="T4" y="T5"/>
                    </a:cxn>
                    <a:cxn ang="0">
                      <a:pos x="T6" y="T7"/>
                    </a:cxn>
                    <a:cxn ang="0">
                      <a:pos x="T8" y="T9"/>
                    </a:cxn>
                  </a:cxnLst>
                  <a:rect l="0" t="0" r="r" b="b"/>
                  <a:pathLst>
                    <a:path w="10" h="11">
                      <a:moveTo>
                        <a:pt x="9" y="10"/>
                      </a:moveTo>
                      <a:cubicBezTo>
                        <a:pt x="0" y="0"/>
                        <a:pt x="0" y="0"/>
                        <a:pt x="0" y="0"/>
                      </a:cubicBezTo>
                      <a:cubicBezTo>
                        <a:pt x="1" y="1"/>
                        <a:pt x="1" y="1"/>
                        <a:pt x="1" y="1"/>
                      </a:cubicBezTo>
                      <a:cubicBezTo>
                        <a:pt x="10" y="11"/>
                        <a:pt x="10" y="11"/>
                        <a:pt x="10" y="11"/>
                      </a:cubicBezTo>
                      <a:cubicBezTo>
                        <a:pt x="9" y="11"/>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1067"/>
                <p:cNvSpPr/>
                <p:nvPr/>
              </p:nvSpPr>
              <p:spPr bwMode="auto">
                <a:xfrm>
                  <a:off x="8197850" y="6040438"/>
                  <a:ext cx="12700" cy="12700"/>
                </a:xfrm>
                <a:custGeom>
                  <a:avLst/>
                  <a:gdLst>
                    <a:gd name="T0" fmla="*/ 9 w 10"/>
                    <a:gd name="T1" fmla="*/ 10 h 11"/>
                    <a:gd name="T2" fmla="*/ 0 w 10"/>
                    <a:gd name="T3" fmla="*/ 0 h 11"/>
                    <a:gd name="T4" fmla="*/ 2 w 10"/>
                    <a:gd name="T5" fmla="*/ 1 h 11"/>
                    <a:gd name="T6" fmla="*/ 10 w 10"/>
                    <a:gd name="T7" fmla="*/ 11 h 11"/>
                    <a:gd name="T8" fmla="*/ 9 w 10"/>
                    <a:gd name="T9" fmla="*/ 10 h 11"/>
                  </a:gdLst>
                  <a:ahLst/>
                  <a:cxnLst>
                    <a:cxn ang="0">
                      <a:pos x="T0" y="T1"/>
                    </a:cxn>
                    <a:cxn ang="0">
                      <a:pos x="T2" y="T3"/>
                    </a:cxn>
                    <a:cxn ang="0">
                      <a:pos x="T4" y="T5"/>
                    </a:cxn>
                    <a:cxn ang="0">
                      <a:pos x="T6" y="T7"/>
                    </a:cxn>
                    <a:cxn ang="0">
                      <a:pos x="T8" y="T9"/>
                    </a:cxn>
                  </a:cxnLst>
                  <a:rect l="0" t="0" r="r" b="b"/>
                  <a:pathLst>
                    <a:path w="10" h="11">
                      <a:moveTo>
                        <a:pt x="9" y="10"/>
                      </a:moveTo>
                      <a:cubicBezTo>
                        <a:pt x="0" y="0"/>
                        <a:pt x="0" y="0"/>
                        <a:pt x="0" y="0"/>
                      </a:cubicBezTo>
                      <a:cubicBezTo>
                        <a:pt x="1" y="1"/>
                        <a:pt x="1" y="1"/>
                        <a:pt x="2" y="1"/>
                      </a:cubicBezTo>
                      <a:cubicBezTo>
                        <a:pt x="10" y="11"/>
                        <a:pt x="10" y="11"/>
                        <a:pt x="10" y="11"/>
                      </a:cubicBezTo>
                      <a:cubicBezTo>
                        <a:pt x="10" y="11"/>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1068"/>
                <p:cNvSpPr/>
                <p:nvPr/>
              </p:nvSpPr>
              <p:spPr bwMode="auto">
                <a:xfrm>
                  <a:off x="8199438" y="6040438"/>
                  <a:ext cx="23813" cy="17463"/>
                </a:xfrm>
                <a:custGeom>
                  <a:avLst/>
                  <a:gdLst>
                    <a:gd name="T0" fmla="*/ 8 w 19"/>
                    <a:gd name="T1" fmla="*/ 10 h 13"/>
                    <a:gd name="T2" fmla="*/ 0 w 19"/>
                    <a:gd name="T3" fmla="*/ 0 h 13"/>
                    <a:gd name="T4" fmla="*/ 1 w 19"/>
                    <a:gd name="T5" fmla="*/ 1 h 13"/>
                    <a:gd name="T6" fmla="*/ 10 w 19"/>
                    <a:gd name="T7" fmla="*/ 3 h 13"/>
                    <a:gd name="T8" fmla="*/ 19 w 19"/>
                    <a:gd name="T9" fmla="*/ 13 h 13"/>
                    <a:gd name="T10" fmla="*/ 9 w 19"/>
                    <a:gd name="T11" fmla="*/ 10 h 13"/>
                    <a:gd name="T12" fmla="*/ 8 w 19"/>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8" y="10"/>
                      </a:moveTo>
                      <a:cubicBezTo>
                        <a:pt x="0" y="0"/>
                        <a:pt x="0" y="0"/>
                        <a:pt x="0" y="0"/>
                      </a:cubicBezTo>
                      <a:cubicBezTo>
                        <a:pt x="0" y="0"/>
                        <a:pt x="0" y="1"/>
                        <a:pt x="1" y="1"/>
                      </a:cubicBezTo>
                      <a:cubicBezTo>
                        <a:pt x="4" y="2"/>
                        <a:pt x="7" y="3"/>
                        <a:pt x="10" y="3"/>
                      </a:cubicBezTo>
                      <a:cubicBezTo>
                        <a:pt x="19" y="13"/>
                        <a:pt x="19" y="13"/>
                        <a:pt x="19" y="13"/>
                      </a:cubicBezTo>
                      <a:cubicBezTo>
                        <a:pt x="16" y="12"/>
                        <a:pt x="12" y="12"/>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1069"/>
                <p:cNvSpPr/>
                <p:nvPr/>
              </p:nvSpPr>
              <p:spPr bwMode="auto">
                <a:xfrm>
                  <a:off x="8212138" y="6045200"/>
                  <a:ext cx="26988" cy="12700"/>
                </a:xfrm>
                <a:custGeom>
                  <a:avLst/>
                  <a:gdLst>
                    <a:gd name="T0" fmla="*/ 9 w 21"/>
                    <a:gd name="T1" fmla="*/ 10 h 11"/>
                    <a:gd name="T2" fmla="*/ 0 w 21"/>
                    <a:gd name="T3" fmla="*/ 0 h 11"/>
                    <a:gd name="T4" fmla="*/ 13 w 21"/>
                    <a:gd name="T5" fmla="*/ 2 h 11"/>
                    <a:gd name="T6" fmla="*/ 21 w 21"/>
                    <a:gd name="T7" fmla="*/ 11 h 11"/>
                    <a:gd name="T8" fmla="*/ 9 w 21"/>
                    <a:gd name="T9" fmla="*/ 10 h 11"/>
                  </a:gdLst>
                  <a:ahLst/>
                  <a:cxnLst>
                    <a:cxn ang="0">
                      <a:pos x="T0" y="T1"/>
                    </a:cxn>
                    <a:cxn ang="0">
                      <a:pos x="T2" y="T3"/>
                    </a:cxn>
                    <a:cxn ang="0">
                      <a:pos x="T4" y="T5"/>
                    </a:cxn>
                    <a:cxn ang="0">
                      <a:pos x="T6" y="T7"/>
                    </a:cxn>
                    <a:cxn ang="0">
                      <a:pos x="T8" y="T9"/>
                    </a:cxn>
                  </a:cxnLst>
                  <a:rect l="0" t="0" r="r" b="b"/>
                  <a:pathLst>
                    <a:path w="21" h="11">
                      <a:moveTo>
                        <a:pt x="9" y="10"/>
                      </a:moveTo>
                      <a:cubicBezTo>
                        <a:pt x="0" y="0"/>
                        <a:pt x="0" y="0"/>
                        <a:pt x="0" y="0"/>
                      </a:cubicBezTo>
                      <a:cubicBezTo>
                        <a:pt x="5" y="1"/>
                        <a:pt x="9" y="2"/>
                        <a:pt x="13" y="2"/>
                      </a:cubicBezTo>
                      <a:cubicBezTo>
                        <a:pt x="21" y="11"/>
                        <a:pt x="21" y="11"/>
                        <a:pt x="21" y="11"/>
                      </a:cubicBezTo>
                      <a:cubicBezTo>
                        <a:pt x="17" y="11"/>
                        <a:pt x="13"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1070"/>
                <p:cNvSpPr/>
                <p:nvPr/>
              </p:nvSpPr>
              <p:spPr bwMode="auto">
                <a:xfrm>
                  <a:off x="8324850" y="5867400"/>
                  <a:ext cx="33338" cy="28575"/>
                </a:xfrm>
                <a:custGeom>
                  <a:avLst/>
                  <a:gdLst>
                    <a:gd name="T0" fmla="*/ 8 w 26"/>
                    <a:gd name="T1" fmla="*/ 9 h 23"/>
                    <a:gd name="T2" fmla="*/ 0 w 26"/>
                    <a:gd name="T3" fmla="*/ 0 h 23"/>
                    <a:gd name="T4" fmla="*/ 18 w 26"/>
                    <a:gd name="T5" fmla="*/ 13 h 23"/>
                    <a:gd name="T6" fmla="*/ 26 w 26"/>
                    <a:gd name="T7" fmla="*/ 23 h 23"/>
                    <a:gd name="T8" fmla="*/ 8 w 26"/>
                    <a:gd name="T9" fmla="*/ 9 h 23"/>
                  </a:gdLst>
                  <a:ahLst/>
                  <a:cxnLst>
                    <a:cxn ang="0">
                      <a:pos x="T0" y="T1"/>
                    </a:cxn>
                    <a:cxn ang="0">
                      <a:pos x="T2" y="T3"/>
                    </a:cxn>
                    <a:cxn ang="0">
                      <a:pos x="T4" y="T5"/>
                    </a:cxn>
                    <a:cxn ang="0">
                      <a:pos x="T6" y="T7"/>
                    </a:cxn>
                    <a:cxn ang="0">
                      <a:pos x="T8" y="T9"/>
                    </a:cxn>
                  </a:cxnLst>
                  <a:rect l="0" t="0" r="r" b="b"/>
                  <a:pathLst>
                    <a:path w="26" h="23">
                      <a:moveTo>
                        <a:pt x="8" y="9"/>
                      </a:moveTo>
                      <a:cubicBezTo>
                        <a:pt x="0" y="0"/>
                        <a:pt x="0" y="0"/>
                        <a:pt x="0" y="0"/>
                      </a:cubicBezTo>
                      <a:cubicBezTo>
                        <a:pt x="7" y="4"/>
                        <a:pt x="12" y="9"/>
                        <a:pt x="18" y="13"/>
                      </a:cubicBezTo>
                      <a:cubicBezTo>
                        <a:pt x="26" y="23"/>
                        <a:pt x="26" y="23"/>
                        <a:pt x="26" y="23"/>
                      </a:cubicBezTo>
                      <a:cubicBezTo>
                        <a:pt x="21" y="18"/>
                        <a:pt x="15" y="14"/>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1071"/>
                <p:cNvSpPr/>
                <p:nvPr/>
              </p:nvSpPr>
              <p:spPr bwMode="auto">
                <a:xfrm>
                  <a:off x="8347075" y="5883275"/>
                  <a:ext cx="30163" cy="33338"/>
                </a:xfrm>
                <a:custGeom>
                  <a:avLst/>
                  <a:gdLst>
                    <a:gd name="T0" fmla="*/ 8 w 24"/>
                    <a:gd name="T1" fmla="*/ 10 h 26"/>
                    <a:gd name="T2" fmla="*/ 0 w 24"/>
                    <a:gd name="T3" fmla="*/ 0 h 26"/>
                    <a:gd name="T4" fmla="*/ 16 w 24"/>
                    <a:gd name="T5" fmla="*/ 16 h 26"/>
                    <a:gd name="T6" fmla="*/ 24 w 24"/>
                    <a:gd name="T7" fmla="*/ 26 h 26"/>
                    <a:gd name="T8" fmla="*/ 8 w 24"/>
                    <a:gd name="T9" fmla="*/ 10 h 26"/>
                  </a:gdLst>
                  <a:ahLst/>
                  <a:cxnLst>
                    <a:cxn ang="0">
                      <a:pos x="T0" y="T1"/>
                    </a:cxn>
                    <a:cxn ang="0">
                      <a:pos x="T2" y="T3"/>
                    </a:cxn>
                    <a:cxn ang="0">
                      <a:pos x="T4" y="T5"/>
                    </a:cxn>
                    <a:cxn ang="0">
                      <a:pos x="T6" y="T7"/>
                    </a:cxn>
                    <a:cxn ang="0">
                      <a:pos x="T8" y="T9"/>
                    </a:cxn>
                  </a:cxnLst>
                  <a:rect l="0" t="0" r="r" b="b"/>
                  <a:pathLst>
                    <a:path w="24" h="26">
                      <a:moveTo>
                        <a:pt x="8" y="10"/>
                      </a:moveTo>
                      <a:cubicBezTo>
                        <a:pt x="0" y="0"/>
                        <a:pt x="0" y="0"/>
                        <a:pt x="0" y="0"/>
                      </a:cubicBezTo>
                      <a:cubicBezTo>
                        <a:pt x="6" y="5"/>
                        <a:pt x="11" y="11"/>
                        <a:pt x="16" y="16"/>
                      </a:cubicBezTo>
                      <a:cubicBezTo>
                        <a:pt x="24" y="26"/>
                        <a:pt x="24" y="26"/>
                        <a:pt x="24" y="26"/>
                      </a:cubicBezTo>
                      <a:cubicBezTo>
                        <a:pt x="19" y="20"/>
                        <a:pt x="14" y="15"/>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1072"/>
                <p:cNvSpPr/>
                <p:nvPr/>
              </p:nvSpPr>
              <p:spPr bwMode="auto">
                <a:xfrm>
                  <a:off x="8216900" y="5959475"/>
                  <a:ext cx="11113"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10"/>
                        <a:pt x="9"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1073"/>
                <p:cNvSpPr/>
                <p:nvPr/>
              </p:nvSpPr>
              <p:spPr bwMode="auto">
                <a:xfrm>
                  <a:off x="8218488" y="5959475"/>
                  <a:ext cx="11113" cy="14288"/>
                </a:xfrm>
                <a:custGeom>
                  <a:avLst/>
                  <a:gdLst>
                    <a:gd name="T0" fmla="*/ 8 w 10"/>
                    <a:gd name="T1" fmla="*/ 10 h 11"/>
                    <a:gd name="T2" fmla="*/ 0 w 10"/>
                    <a:gd name="T3" fmla="*/ 0 h 11"/>
                    <a:gd name="T4" fmla="*/ 1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1"/>
                        <a:pt x="1" y="1"/>
                        <a:pt x="1" y="1"/>
                      </a:cubicBezTo>
                      <a:cubicBezTo>
                        <a:pt x="10" y="11"/>
                        <a:pt x="10" y="11"/>
                        <a:pt x="10" y="11"/>
                      </a:cubicBezTo>
                      <a:cubicBezTo>
                        <a:pt x="9" y="11"/>
                        <a:pt x="9"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1074"/>
                <p:cNvSpPr/>
                <p:nvPr/>
              </p:nvSpPr>
              <p:spPr bwMode="auto">
                <a:xfrm>
                  <a:off x="8218488" y="5961063"/>
                  <a:ext cx="31750" cy="20638"/>
                </a:xfrm>
                <a:custGeom>
                  <a:avLst/>
                  <a:gdLst>
                    <a:gd name="T0" fmla="*/ 9 w 25"/>
                    <a:gd name="T1" fmla="*/ 10 h 16"/>
                    <a:gd name="T2" fmla="*/ 0 w 25"/>
                    <a:gd name="T3" fmla="*/ 0 h 16"/>
                    <a:gd name="T4" fmla="*/ 1 w 25"/>
                    <a:gd name="T5" fmla="*/ 1 h 16"/>
                    <a:gd name="T6" fmla="*/ 17 w 25"/>
                    <a:gd name="T7" fmla="*/ 6 h 16"/>
                    <a:gd name="T8" fmla="*/ 25 w 25"/>
                    <a:gd name="T9" fmla="*/ 16 h 16"/>
                    <a:gd name="T10" fmla="*/ 9 w 25"/>
                    <a:gd name="T11" fmla="*/ 10 h 16"/>
                    <a:gd name="T12" fmla="*/ 9 w 25"/>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25" h="16">
                      <a:moveTo>
                        <a:pt x="9" y="10"/>
                      </a:moveTo>
                      <a:cubicBezTo>
                        <a:pt x="0" y="0"/>
                        <a:pt x="0" y="0"/>
                        <a:pt x="0" y="0"/>
                      </a:cubicBezTo>
                      <a:cubicBezTo>
                        <a:pt x="0" y="1"/>
                        <a:pt x="1" y="1"/>
                        <a:pt x="1" y="1"/>
                      </a:cubicBezTo>
                      <a:cubicBezTo>
                        <a:pt x="6" y="3"/>
                        <a:pt x="12" y="5"/>
                        <a:pt x="17" y="6"/>
                      </a:cubicBezTo>
                      <a:cubicBezTo>
                        <a:pt x="25" y="16"/>
                        <a:pt x="25" y="16"/>
                        <a:pt x="25" y="16"/>
                      </a:cubicBezTo>
                      <a:cubicBezTo>
                        <a:pt x="20" y="15"/>
                        <a:pt x="15" y="13"/>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1075"/>
                <p:cNvSpPr/>
                <p:nvPr/>
              </p:nvSpPr>
              <p:spPr bwMode="auto">
                <a:xfrm>
                  <a:off x="8142288" y="5897563"/>
                  <a:ext cx="77788" cy="295275"/>
                </a:xfrm>
                <a:custGeom>
                  <a:avLst/>
                  <a:gdLst>
                    <a:gd name="T0" fmla="*/ 10 w 62"/>
                    <a:gd name="T1" fmla="*/ 237 h 237"/>
                    <a:gd name="T2" fmla="*/ 2 w 62"/>
                    <a:gd name="T3" fmla="*/ 227 h 237"/>
                    <a:gd name="T4" fmla="*/ 54 w 62"/>
                    <a:gd name="T5" fmla="*/ 0 h 237"/>
                    <a:gd name="T6" fmla="*/ 62 w 62"/>
                    <a:gd name="T7" fmla="*/ 10 h 237"/>
                    <a:gd name="T8" fmla="*/ 10 w 62"/>
                    <a:gd name="T9" fmla="*/ 237 h 237"/>
                  </a:gdLst>
                  <a:ahLst/>
                  <a:cxnLst>
                    <a:cxn ang="0">
                      <a:pos x="T0" y="T1"/>
                    </a:cxn>
                    <a:cxn ang="0">
                      <a:pos x="T2" y="T3"/>
                    </a:cxn>
                    <a:cxn ang="0">
                      <a:pos x="T4" y="T5"/>
                    </a:cxn>
                    <a:cxn ang="0">
                      <a:pos x="T6" y="T7"/>
                    </a:cxn>
                    <a:cxn ang="0">
                      <a:pos x="T8" y="T9"/>
                    </a:cxn>
                  </a:cxnLst>
                  <a:rect l="0" t="0" r="r" b="b"/>
                  <a:pathLst>
                    <a:path w="62" h="237">
                      <a:moveTo>
                        <a:pt x="10" y="237"/>
                      </a:moveTo>
                      <a:cubicBezTo>
                        <a:pt x="2" y="227"/>
                        <a:pt x="2" y="227"/>
                        <a:pt x="2" y="227"/>
                      </a:cubicBezTo>
                      <a:cubicBezTo>
                        <a:pt x="0" y="181"/>
                        <a:pt x="4" y="90"/>
                        <a:pt x="54" y="0"/>
                      </a:cubicBezTo>
                      <a:cubicBezTo>
                        <a:pt x="62" y="10"/>
                        <a:pt x="62" y="10"/>
                        <a:pt x="62" y="10"/>
                      </a:cubicBezTo>
                      <a:cubicBezTo>
                        <a:pt x="12" y="100"/>
                        <a:pt x="8" y="191"/>
                        <a:pt x="10" y="2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Freeform 1076"/>
                <p:cNvSpPr/>
                <p:nvPr/>
              </p:nvSpPr>
              <p:spPr bwMode="auto">
                <a:xfrm>
                  <a:off x="8270875" y="5737225"/>
                  <a:ext cx="46038" cy="50800"/>
                </a:xfrm>
                <a:custGeom>
                  <a:avLst/>
                  <a:gdLst>
                    <a:gd name="T0" fmla="*/ 8 w 38"/>
                    <a:gd name="T1" fmla="*/ 41 h 41"/>
                    <a:gd name="T2" fmla="*/ 0 w 38"/>
                    <a:gd name="T3" fmla="*/ 32 h 41"/>
                    <a:gd name="T4" fmla="*/ 30 w 38"/>
                    <a:gd name="T5" fmla="*/ 0 h 41"/>
                    <a:gd name="T6" fmla="*/ 38 w 38"/>
                    <a:gd name="T7" fmla="*/ 9 h 41"/>
                    <a:gd name="T8" fmla="*/ 8 w 38"/>
                    <a:gd name="T9" fmla="*/ 41 h 41"/>
                  </a:gdLst>
                  <a:ahLst/>
                  <a:cxnLst>
                    <a:cxn ang="0">
                      <a:pos x="T0" y="T1"/>
                    </a:cxn>
                    <a:cxn ang="0">
                      <a:pos x="T2" y="T3"/>
                    </a:cxn>
                    <a:cxn ang="0">
                      <a:pos x="T4" y="T5"/>
                    </a:cxn>
                    <a:cxn ang="0">
                      <a:pos x="T6" y="T7"/>
                    </a:cxn>
                    <a:cxn ang="0">
                      <a:pos x="T8" y="T9"/>
                    </a:cxn>
                  </a:cxnLst>
                  <a:rect l="0" t="0" r="r" b="b"/>
                  <a:pathLst>
                    <a:path w="38" h="41">
                      <a:moveTo>
                        <a:pt x="8" y="41"/>
                      </a:moveTo>
                      <a:cubicBezTo>
                        <a:pt x="0" y="32"/>
                        <a:pt x="0" y="32"/>
                        <a:pt x="0" y="32"/>
                      </a:cubicBezTo>
                      <a:cubicBezTo>
                        <a:pt x="7" y="19"/>
                        <a:pt x="17" y="8"/>
                        <a:pt x="30" y="0"/>
                      </a:cubicBezTo>
                      <a:cubicBezTo>
                        <a:pt x="38" y="9"/>
                        <a:pt x="38" y="9"/>
                        <a:pt x="38" y="9"/>
                      </a:cubicBezTo>
                      <a:cubicBezTo>
                        <a:pt x="26" y="18"/>
                        <a:pt x="15" y="28"/>
                        <a:pt x="8"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1077"/>
                <p:cNvSpPr/>
                <p:nvPr/>
              </p:nvSpPr>
              <p:spPr bwMode="auto">
                <a:xfrm>
                  <a:off x="8307388" y="5724525"/>
                  <a:ext cx="33338" cy="23813"/>
                </a:xfrm>
                <a:custGeom>
                  <a:avLst/>
                  <a:gdLst>
                    <a:gd name="T0" fmla="*/ 8 w 26"/>
                    <a:gd name="T1" fmla="*/ 19 h 19"/>
                    <a:gd name="T2" fmla="*/ 0 w 26"/>
                    <a:gd name="T3" fmla="*/ 10 h 19"/>
                    <a:gd name="T4" fmla="*/ 18 w 26"/>
                    <a:gd name="T5" fmla="*/ 0 h 19"/>
                    <a:gd name="T6" fmla="*/ 26 w 26"/>
                    <a:gd name="T7" fmla="*/ 10 h 19"/>
                    <a:gd name="T8" fmla="*/ 8 w 26"/>
                    <a:gd name="T9" fmla="*/ 19 h 19"/>
                  </a:gdLst>
                  <a:ahLst/>
                  <a:cxnLst>
                    <a:cxn ang="0">
                      <a:pos x="T0" y="T1"/>
                    </a:cxn>
                    <a:cxn ang="0">
                      <a:pos x="T2" y="T3"/>
                    </a:cxn>
                    <a:cxn ang="0">
                      <a:pos x="T4" y="T5"/>
                    </a:cxn>
                    <a:cxn ang="0">
                      <a:pos x="T6" y="T7"/>
                    </a:cxn>
                    <a:cxn ang="0">
                      <a:pos x="T8" y="T9"/>
                    </a:cxn>
                  </a:cxnLst>
                  <a:rect l="0" t="0" r="r" b="b"/>
                  <a:pathLst>
                    <a:path w="26" h="19">
                      <a:moveTo>
                        <a:pt x="8" y="19"/>
                      </a:moveTo>
                      <a:cubicBezTo>
                        <a:pt x="0" y="10"/>
                        <a:pt x="0" y="10"/>
                        <a:pt x="0" y="10"/>
                      </a:cubicBezTo>
                      <a:cubicBezTo>
                        <a:pt x="6" y="6"/>
                        <a:pt x="12" y="3"/>
                        <a:pt x="18" y="0"/>
                      </a:cubicBezTo>
                      <a:cubicBezTo>
                        <a:pt x="26" y="10"/>
                        <a:pt x="26" y="10"/>
                        <a:pt x="26" y="10"/>
                      </a:cubicBezTo>
                      <a:cubicBezTo>
                        <a:pt x="20" y="13"/>
                        <a:pt x="14" y="16"/>
                        <a:pt x="8"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1078"/>
                <p:cNvSpPr/>
                <p:nvPr/>
              </p:nvSpPr>
              <p:spPr bwMode="auto">
                <a:xfrm>
                  <a:off x="8329613" y="5716588"/>
                  <a:ext cx="34925" cy="20638"/>
                </a:xfrm>
                <a:custGeom>
                  <a:avLst/>
                  <a:gdLst>
                    <a:gd name="T0" fmla="*/ 8 w 28"/>
                    <a:gd name="T1" fmla="*/ 17 h 17"/>
                    <a:gd name="T2" fmla="*/ 0 w 28"/>
                    <a:gd name="T3" fmla="*/ 7 h 17"/>
                    <a:gd name="T4" fmla="*/ 20 w 28"/>
                    <a:gd name="T5" fmla="*/ 0 h 17"/>
                    <a:gd name="T6" fmla="*/ 28 w 28"/>
                    <a:gd name="T7" fmla="*/ 10 h 17"/>
                    <a:gd name="T8" fmla="*/ 8 w 28"/>
                    <a:gd name="T9" fmla="*/ 17 h 17"/>
                  </a:gdLst>
                  <a:ahLst/>
                  <a:cxnLst>
                    <a:cxn ang="0">
                      <a:pos x="T0" y="T1"/>
                    </a:cxn>
                    <a:cxn ang="0">
                      <a:pos x="T2" y="T3"/>
                    </a:cxn>
                    <a:cxn ang="0">
                      <a:pos x="T4" y="T5"/>
                    </a:cxn>
                    <a:cxn ang="0">
                      <a:pos x="T6" y="T7"/>
                    </a:cxn>
                    <a:cxn ang="0">
                      <a:pos x="T8" y="T9"/>
                    </a:cxn>
                  </a:cxnLst>
                  <a:rect l="0" t="0" r="r" b="b"/>
                  <a:pathLst>
                    <a:path w="28" h="17">
                      <a:moveTo>
                        <a:pt x="8" y="17"/>
                      </a:moveTo>
                      <a:cubicBezTo>
                        <a:pt x="0" y="7"/>
                        <a:pt x="0" y="7"/>
                        <a:pt x="0" y="7"/>
                      </a:cubicBezTo>
                      <a:cubicBezTo>
                        <a:pt x="6" y="4"/>
                        <a:pt x="13" y="2"/>
                        <a:pt x="20" y="0"/>
                      </a:cubicBezTo>
                      <a:cubicBezTo>
                        <a:pt x="28" y="10"/>
                        <a:pt x="28" y="10"/>
                        <a:pt x="28" y="10"/>
                      </a:cubicBezTo>
                      <a:cubicBezTo>
                        <a:pt x="21" y="12"/>
                        <a:pt x="15" y="14"/>
                        <a:pt x="8"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8" name="Freeform 1079"/>
                <p:cNvSpPr/>
                <p:nvPr/>
              </p:nvSpPr>
              <p:spPr bwMode="auto">
                <a:xfrm>
                  <a:off x="8355013" y="5710238"/>
                  <a:ext cx="41275" cy="19050"/>
                </a:xfrm>
                <a:custGeom>
                  <a:avLst/>
                  <a:gdLst>
                    <a:gd name="T0" fmla="*/ 8 w 33"/>
                    <a:gd name="T1" fmla="*/ 15 h 15"/>
                    <a:gd name="T2" fmla="*/ 0 w 33"/>
                    <a:gd name="T3" fmla="*/ 5 h 15"/>
                    <a:gd name="T4" fmla="*/ 25 w 33"/>
                    <a:gd name="T5" fmla="*/ 0 h 15"/>
                    <a:gd name="T6" fmla="*/ 33 w 33"/>
                    <a:gd name="T7" fmla="*/ 10 h 15"/>
                    <a:gd name="T8" fmla="*/ 8 w 33"/>
                    <a:gd name="T9" fmla="*/ 15 h 15"/>
                  </a:gdLst>
                  <a:ahLst/>
                  <a:cxnLst>
                    <a:cxn ang="0">
                      <a:pos x="T0" y="T1"/>
                    </a:cxn>
                    <a:cxn ang="0">
                      <a:pos x="T2" y="T3"/>
                    </a:cxn>
                    <a:cxn ang="0">
                      <a:pos x="T4" y="T5"/>
                    </a:cxn>
                    <a:cxn ang="0">
                      <a:pos x="T6" y="T7"/>
                    </a:cxn>
                    <a:cxn ang="0">
                      <a:pos x="T8" y="T9"/>
                    </a:cxn>
                  </a:cxnLst>
                  <a:rect l="0" t="0" r="r" b="b"/>
                  <a:pathLst>
                    <a:path w="33" h="15">
                      <a:moveTo>
                        <a:pt x="8" y="15"/>
                      </a:moveTo>
                      <a:cubicBezTo>
                        <a:pt x="0" y="5"/>
                        <a:pt x="0" y="5"/>
                        <a:pt x="0" y="5"/>
                      </a:cubicBezTo>
                      <a:cubicBezTo>
                        <a:pt x="8" y="3"/>
                        <a:pt x="16" y="2"/>
                        <a:pt x="25" y="0"/>
                      </a:cubicBezTo>
                      <a:cubicBezTo>
                        <a:pt x="33" y="10"/>
                        <a:pt x="33" y="10"/>
                        <a:pt x="33" y="10"/>
                      </a:cubicBezTo>
                      <a:cubicBezTo>
                        <a:pt x="25" y="11"/>
                        <a:pt x="16"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1080"/>
                <p:cNvSpPr/>
                <p:nvPr/>
              </p:nvSpPr>
              <p:spPr bwMode="auto">
                <a:xfrm>
                  <a:off x="8386763" y="5708650"/>
                  <a:ext cx="31750" cy="14288"/>
                </a:xfrm>
                <a:custGeom>
                  <a:avLst/>
                  <a:gdLst>
                    <a:gd name="T0" fmla="*/ 8 w 26"/>
                    <a:gd name="T1" fmla="*/ 11 h 11"/>
                    <a:gd name="T2" fmla="*/ 0 w 26"/>
                    <a:gd name="T3" fmla="*/ 1 h 11"/>
                    <a:gd name="T4" fmla="*/ 18 w 26"/>
                    <a:gd name="T5" fmla="*/ 0 h 11"/>
                    <a:gd name="T6" fmla="*/ 26 w 26"/>
                    <a:gd name="T7" fmla="*/ 10 h 11"/>
                    <a:gd name="T8" fmla="*/ 8 w 26"/>
                    <a:gd name="T9" fmla="*/ 11 h 11"/>
                  </a:gdLst>
                  <a:ahLst/>
                  <a:cxnLst>
                    <a:cxn ang="0">
                      <a:pos x="T0" y="T1"/>
                    </a:cxn>
                    <a:cxn ang="0">
                      <a:pos x="T2" y="T3"/>
                    </a:cxn>
                    <a:cxn ang="0">
                      <a:pos x="T4" y="T5"/>
                    </a:cxn>
                    <a:cxn ang="0">
                      <a:pos x="T6" y="T7"/>
                    </a:cxn>
                    <a:cxn ang="0">
                      <a:pos x="T8" y="T9"/>
                    </a:cxn>
                  </a:cxnLst>
                  <a:rect l="0" t="0" r="r" b="b"/>
                  <a:pathLst>
                    <a:path w="26" h="11">
                      <a:moveTo>
                        <a:pt x="8" y="11"/>
                      </a:moveTo>
                      <a:cubicBezTo>
                        <a:pt x="0" y="1"/>
                        <a:pt x="0" y="1"/>
                        <a:pt x="0" y="1"/>
                      </a:cubicBezTo>
                      <a:cubicBezTo>
                        <a:pt x="6" y="1"/>
                        <a:pt x="12" y="0"/>
                        <a:pt x="18" y="0"/>
                      </a:cubicBezTo>
                      <a:cubicBezTo>
                        <a:pt x="26" y="10"/>
                        <a:pt x="26" y="10"/>
                        <a:pt x="26" y="10"/>
                      </a:cubicBezTo>
                      <a:cubicBezTo>
                        <a:pt x="20" y="10"/>
                        <a:pt x="14"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1081"/>
                <p:cNvSpPr/>
                <p:nvPr/>
              </p:nvSpPr>
              <p:spPr bwMode="auto">
                <a:xfrm>
                  <a:off x="8201025" y="5722938"/>
                  <a:ext cx="25400" cy="66675"/>
                </a:xfrm>
                <a:custGeom>
                  <a:avLst/>
                  <a:gdLst>
                    <a:gd name="T0" fmla="*/ 16 w 20"/>
                    <a:gd name="T1" fmla="*/ 54 h 54"/>
                    <a:gd name="T2" fmla="*/ 8 w 20"/>
                    <a:gd name="T3" fmla="*/ 44 h 54"/>
                    <a:gd name="T4" fmla="*/ 0 w 20"/>
                    <a:gd name="T5" fmla="*/ 0 h 54"/>
                    <a:gd name="T6" fmla="*/ 9 w 20"/>
                    <a:gd name="T7" fmla="*/ 9 h 54"/>
                    <a:gd name="T8" fmla="*/ 16 w 20"/>
                    <a:gd name="T9" fmla="*/ 54 h 54"/>
                  </a:gdLst>
                  <a:ahLst/>
                  <a:cxnLst>
                    <a:cxn ang="0">
                      <a:pos x="T0" y="T1"/>
                    </a:cxn>
                    <a:cxn ang="0">
                      <a:pos x="T2" y="T3"/>
                    </a:cxn>
                    <a:cxn ang="0">
                      <a:pos x="T4" y="T5"/>
                    </a:cxn>
                    <a:cxn ang="0">
                      <a:pos x="T6" y="T7"/>
                    </a:cxn>
                    <a:cxn ang="0">
                      <a:pos x="T8" y="T9"/>
                    </a:cxn>
                  </a:cxnLst>
                  <a:rect l="0" t="0" r="r" b="b"/>
                  <a:pathLst>
                    <a:path w="20" h="54">
                      <a:moveTo>
                        <a:pt x="16" y="54"/>
                      </a:moveTo>
                      <a:cubicBezTo>
                        <a:pt x="8" y="44"/>
                        <a:pt x="8" y="44"/>
                        <a:pt x="8" y="44"/>
                      </a:cubicBezTo>
                      <a:cubicBezTo>
                        <a:pt x="11" y="24"/>
                        <a:pt x="9" y="9"/>
                        <a:pt x="0" y="0"/>
                      </a:cubicBezTo>
                      <a:cubicBezTo>
                        <a:pt x="9" y="9"/>
                        <a:pt x="9" y="9"/>
                        <a:pt x="9" y="9"/>
                      </a:cubicBezTo>
                      <a:cubicBezTo>
                        <a:pt x="17" y="19"/>
                        <a:pt x="20" y="34"/>
                        <a:pt x="16"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1" name="Freeform 1082"/>
                <p:cNvSpPr/>
                <p:nvPr/>
              </p:nvSpPr>
              <p:spPr bwMode="auto">
                <a:xfrm>
                  <a:off x="8188325" y="5695950"/>
                  <a:ext cx="17463" cy="28575"/>
                </a:xfrm>
                <a:custGeom>
                  <a:avLst/>
                  <a:gdLst>
                    <a:gd name="T0" fmla="*/ 11 w 13"/>
                    <a:gd name="T1" fmla="*/ 23 h 23"/>
                    <a:gd name="T2" fmla="*/ 3 w 13"/>
                    <a:gd name="T3" fmla="*/ 14 h 23"/>
                    <a:gd name="T4" fmla="*/ 2 w 13"/>
                    <a:gd name="T5" fmla="*/ 4 h 23"/>
                    <a:gd name="T6" fmla="*/ 5 w 13"/>
                    <a:gd name="T7" fmla="*/ 0 h 23"/>
                    <a:gd name="T8" fmla="*/ 13 w 13"/>
                    <a:gd name="T9" fmla="*/ 10 h 23"/>
                    <a:gd name="T10" fmla="*/ 10 w 13"/>
                    <a:gd name="T11" fmla="*/ 14 h 23"/>
                    <a:gd name="T12" fmla="*/ 11 w 1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3" h="23">
                      <a:moveTo>
                        <a:pt x="11" y="23"/>
                      </a:moveTo>
                      <a:cubicBezTo>
                        <a:pt x="3" y="14"/>
                        <a:pt x="3" y="14"/>
                        <a:pt x="3" y="14"/>
                      </a:cubicBezTo>
                      <a:cubicBezTo>
                        <a:pt x="1" y="11"/>
                        <a:pt x="0" y="8"/>
                        <a:pt x="2" y="4"/>
                      </a:cubicBezTo>
                      <a:cubicBezTo>
                        <a:pt x="2" y="3"/>
                        <a:pt x="4" y="1"/>
                        <a:pt x="5" y="0"/>
                      </a:cubicBezTo>
                      <a:cubicBezTo>
                        <a:pt x="13" y="10"/>
                        <a:pt x="13" y="10"/>
                        <a:pt x="13" y="10"/>
                      </a:cubicBezTo>
                      <a:cubicBezTo>
                        <a:pt x="12" y="11"/>
                        <a:pt x="11" y="12"/>
                        <a:pt x="10" y="14"/>
                      </a:cubicBezTo>
                      <a:cubicBezTo>
                        <a:pt x="9" y="17"/>
                        <a:pt x="9" y="21"/>
                        <a:pt x="11"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1083"/>
                <p:cNvSpPr/>
                <p:nvPr/>
              </p:nvSpPr>
              <p:spPr bwMode="auto">
                <a:xfrm>
                  <a:off x="8194675" y="5695950"/>
                  <a:ext cx="12700" cy="12700"/>
                </a:xfrm>
                <a:custGeom>
                  <a:avLst/>
                  <a:gdLst>
                    <a:gd name="T0" fmla="*/ 8 w 10"/>
                    <a:gd name="T1" fmla="*/ 10 h 10"/>
                    <a:gd name="T2" fmla="*/ 0 w 10"/>
                    <a:gd name="T3" fmla="*/ 0 h 10"/>
                    <a:gd name="T4" fmla="*/ 1 w 10"/>
                    <a:gd name="T5" fmla="*/ 0 h 10"/>
                    <a:gd name="T6" fmla="*/ 10 w 10"/>
                    <a:gd name="T7" fmla="*/ 9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1" y="0"/>
                        <a:pt x="1" y="0"/>
                        <a:pt x="1" y="0"/>
                      </a:cubicBezTo>
                      <a:cubicBezTo>
                        <a:pt x="10" y="9"/>
                        <a:pt x="10" y="9"/>
                        <a:pt x="10" y="9"/>
                      </a:cubicBezTo>
                      <a:cubicBezTo>
                        <a:pt x="9" y="9"/>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1084"/>
                <p:cNvSpPr/>
                <p:nvPr/>
              </p:nvSpPr>
              <p:spPr bwMode="auto">
                <a:xfrm>
                  <a:off x="8196263" y="5694363"/>
                  <a:ext cx="12700" cy="12700"/>
                </a:xfrm>
                <a:custGeom>
                  <a:avLst/>
                  <a:gdLst>
                    <a:gd name="T0" fmla="*/ 9 w 10"/>
                    <a:gd name="T1" fmla="*/ 10 h 10"/>
                    <a:gd name="T2" fmla="*/ 0 w 10"/>
                    <a:gd name="T3" fmla="*/ 1 h 10"/>
                    <a:gd name="T4" fmla="*/ 2 w 10"/>
                    <a:gd name="T5" fmla="*/ 0 h 10"/>
                    <a:gd name="T6" fmla="*/ 10 w 10"/>
                    <a:gd name="T7" fmla="*/ 10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1"/>
                        <a:pt x="0" y="1"/>
                        <a:pt x="0" y="1"/>
                      </a:cubicBezTo>
                      <a:cubicBezTo>
                        <a:pt x="1" y="0"/>
                        <a:pt x="1" y="0"/>
                        <a:pt x="2" y="0"/>
                      </a:cubicBezTo>
                      <a:cubicBezTo>
                        <a:pt x="10" y="10"/>
                        <a:pt x="10" y="10"/>
                        <a:pt x="10"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1085"/>
                <p:cNvSpPr/>
                <p:nvPr/>
              </p:nvSpPr>
              <p:spPr bwMode="auto">
                <a:xfrm>
                  <a:off x="8199438" y="5694363"/>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1086"/>
                <p:cNvSpPr/>
                <p:nvPr/>
              </p:nvSpPr>
              <p:spPr bwMode="auto">
                <a:xfrm>
                  <a:off x="8199438" y="5694363"/>
                  <a:ext cx="12700"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6" name="Freeform 1087"/>
                <p:cNvSpPr/>
                <p:nvPr/>
              </p:nvSpPr>
              <p:spPr bwMode="auto">
                <a:xfrm>
                  <a:off x="8043863" y="5707063"/>
                  <a:ext cx="477838" cy="596900"/>
                </a:xfrm>
                <a:custGeom>
                  <a:avLst/>
                  <a:gdLst>
                    <a:gd name="T0" fmla="*/ 189 w 382"/>
                    <a:gd name="T1" fmla="*/ 65 h 477"/>
                    <a:gd name="T2" fmla="*/ 310 w 382"/>
                    <a:gd name="T3" fmla="*/ 17 h 477"/>
                    <a:gd name="T4" fmla="*/ 252 w 382"/>
                    <a:gd name="T5" fmla="*/ 85 h 477"/>
                    <a:gd name="T6" fmla="*/ 379 w 382"/>
                    <a:gd name="T7" fmla="*/ 152 h 477"/>
                    <a:gd name="T8" fmla="*/ 368 w 382"/>
                    <a:gd name="T9" fmla="*/ 156 h 477"/>
                    <a:gd name="T10" fmla="*/ 233 w 382"/>
                    <a:gd name="T11" fmla="*/ 137 h 477"/>
                    <a:gd name="T12" fmla="*/ 299 w 382"/>
                    <a:gd name="T13" fmla="*/ 286 h 477"/>
                    <a:gd name="T14" fmla="*/ 281 w 382"/>
                    <a:gd name="T15" fmla="*/ 287 h 477"/>
                    <a:gd name="T16" fmla="*/ 227 w 382"/>
                    <a:gd name="T17" fmla="*/ 199 h 477"/>
                    <a:gd name="T18" fmla="*/ 170 w 382"/>
                    <a:gd name="T19" fmla="*/ 203 h 477"/>
                    <a:gd name="T20" fmla="*/ 153 w 382"/>
                    <a:gd name="T21" fmla="*/ 197 h 477"/>
                    <a:gd name="T22" fmla="*/ 149 w 382"/>
                    <a:gd name="T23" fmla="*/ 213 h 477"/>
                    <a:gd name="T24" fmla="*/ 157 w 382"/>
                    <a:gd name="T25" fmla="*/ 265 h 477"/>
                    <a:gd name="T26" fmla="*/ 137 w 382"/>
                    <a:gd name="T27" fmla="*/ 261 h 477"/>
                    <a:gd name="T28" fmla="*/ 134 w 382"/>
                    <a:gd name="T29" fmla="*/ 277 h 477"/>
                    <a:gd name="T30" fmla="*/ 158 w 382"/>
                    <a:gd name="T31" fmla="*/ 334 h 477"/>
                    <a:gd name="T32" fmla="*/ 136 w 382"/>
                    <a:gd name="T33" fmla="*/ 331 h 477"/>
                    <a:gd name="T34" fmla="*/ 125 w 382"/>
                    <a:gd name="T35" fmla="*/ 336 h 477"/>
                    <a:gd name="T36" fmla="*/ 155 w 382"/>
                    <a:gd name="T37" fmla="*/ 351 h 477"/>
                    <a:gd name="T38" fmla="*/ 169 w 382"/>
                    <a:gd name="T39" fmla="*/ 381 h 477"/>
                    <a:gd name="T40" fmla="*/ 282 w 382"/>
                    <a:gd name="T41" fmla="*/ 454 h 477"/>
                    <a:gd name="T42" fmla="*/ 266 w 382"/>
                    <a:gd name="T43" fmla="*/ 477 h 477"/>
                    <a:gd name="T44" fmla="*/ 14 w 382"/>
                    <a:gd name="T45" fmla="*/ 470 h 477"/>
                    <a:gd name="T46" fmla="*/ 89 w 382"/>
                    <a:gd name="T47" fmla="*/ 389 h 477"/>
                    <a:gd name="T48" fmla="*/ 110 w 382"/>
                    <a:gd name="T49" fmla="*/ 158 h 477"/>
                    <a:gd name="T50" fmla="*/ 21 w 382"/>
                    <a:gd name="T51" fmla="*/ 236 h 477"/>
                    <a:gd name="T52" fmla="*/ 3 w 382"/>
                    <a:gd name="T53" fmla="*/ 234 h 477"/>
                    <a:gd name="T54" fmla="*/ 113 w 382"/>
                    <a:gd name="T55" fmla="*/ 111 h 477"/>
                    <a:gd name="T56" fmla="*/ 61 w 382"/>
                    <a:gd name="T57" fmla="*/ 86 h 477"/>
                    <a:gd name="T58" fmla="*/ 12 w 382"/>
                    <a:gd name="T59" fmla="*/ 97 h 477"/>
                    <a:gd name="T60" fmla="*/ 6 w 382"/>
                    <a:gd name="T61" fmla="*/ 82 h 477"/>
                    <a:gd name="T62" fmla="*/ 142 w 382"/>
                    <a:gd name="T63" fmla="*/ 66 h 477"/>
                    <a:gd name="T64" fmla="*/ 129 w 382"/>
                    <a:gd name="T65" fmla="*/ 16 h 477"/>
                    <a:gd name="T66" fmla="*/ 134 w 382"/>
                    <a:gd name="T6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477">
                      <a:moveTo>
                        <a:pt x="134" y="0"/>
                      </a:moveTo>
                      <a:cubicBezTo>
                        <a:pt x="170" y="5"/>
                        <a:pt x="188" y="63"/>
                        <a:pt x="189" y="65"/>
                      </a:cubicBezTo>
                      <a:cubicBezTo>
                        <a:pt x="208" y="32"/>
                        <a:pt x="247" y="13"/>
                        <a:pt x="300" y="11"/>
                      </a:cubicBezTo>
                      <a:cubicBezTo>
                        <a:pt x="305" y="11"/>
                        <a:pt x="309" y="14"/>
                        <a:pt x="310" y="17"/>
                      </a:cubicBezTo>
                      <a:cubicBezTo>
                        <a:pt x="311" y="22"/>
                        <a:pt x="309" y="26"/>
                        <a:pt x="305" y="28"/>
                      </a:cubicBezTo>
                      <a:cubicBezTo>
                        <a:pt x="265" y="49"/>
                        <a:pt x="253" y="83"/>
                        <a:pt x="252" y="85"/>
                      </a:cubicBezTo>
                      <a:cubicBezTo>
                        <a:pt x="297" y="90"/>
                        <a:pt x="339" y="108"/>
                        <a:pt x="377" y="140"/>
                      </a:cubicBezTo>
                      <a:cubicBezTo>
                        <a:pt x="381" y="143"/>
                        <a:pt x="382" y="148"/>
                        <a:pt x="379" y="152"/>
                      </a:cubicBezTo>
                      <a:cubicBezTo>
                        <a:pt x="377" y="155"/>
                        <a:pt x="374" y="156"/>
                        <a:pt x="371" y="156"/>
                      </a:cubicBezTo>
                      <a:cubicBezTo>
                        <a:pt x="370" y="156"/>
                        <a:pt x="369" y="156"/>
                        <a:pt x="368" y="156"/>
                      </a:cubicBezTo>
                      <a:cubicBezTo>
                        <a:pt x="329" y="139"/>
                        <a:pt x="291" y="135"/>
                        <a:pt x="266" y="135"/>
                      </a:cubicBezTo>
                      <a:cubicBezTo>
                        <a:pt x="246" y="135"/>
                        <a:pt x="233" y="137"/>
                        <a:pt x="233" y="137"/>
                      </a:cubicBezTo>
                      <a:cubicBezTo>
                        <a:pt x="280" y="169"/>
                        <a:pt x="297" y="211"/>
                        <a:pt x="300" y="248"/>
                      </a:cubicBezTo>
                      <a:cubicBezTo>
                        <a:pt x="301" y="261"/>
                        <a:pt x="300" y="274"/>
                        <a:pt x="299" y="286"/>
                      </a:cubicBezTo>
                      <a:cubicBezTo>
                        <a:pt x="298" y="291"/>
                        <a:pt x="295" y="294"/>
                        <a:pt x="290" y="294"/>
                      </a:cubicBezTo>
                      <a:cubicBezTo>
                        <a:pt x="286" y="294"/>
                        <a:pt x="282" y="291"/>
                        <a:pt x="281" y="287"/>
                      </a:cubicBezTo>
                      <a:cubicBezTo>
                        <a:pt x="279" y="279"/>
                        <a:pt x="278" y="272"/>
                        <a:pt x="275" y="266"/>
                      </a:cubicBezTo>
                      <a:cubicBezTo>
                        <a:pt x="263" y="231"/>
                        <a:pt x="243" y="211"/>
                        <a:pt x="227" y="199"/>
                      </a:cubicBezTo>
                      <a:cubicBezTo>
                        <a:pt x="209" y="185"/>
                        <a:pt x="190" y="178"/>
                        <a:pt x="179" y="175"/>
                      </a:cubicBezTo>
                      <a:cubicBezTo>
                        <a:pt x="176" y="182"/>
                        <a:pt x="173" y="191"/>
                        <a:pt x="170" y="203"/>
                      </a:cubicBezTo>
                      <a:cubicBezTo>
                        <a:pt x="165" y="202"/>
                        <a:pt x="161" y="200"/>
                        <a:pt x="156" y="198"/>
                      </a:cubicBezTo>
                      <a:cubicBezTo>
                        <a:pt x="155" y="198"/>
                        <a:pt x="154" y="197"/>
                        <a:pt x="153" y="197"/>
                      </a:cubicBezTo>
                      <a:cubicBezTo>
                        <a:pt x="150" y="197"/>
                        <a:pt x="147" y="199"/>
                        <a:pt x="145" y="202"/>
                      </a:cubicBezTo>
                      <a:cubicBezTo>
                        <a:pt x="143" y="206"/>
                        <a:pt x="145" y="211"/>
                        <a:pt x="149" y="213"/>
                      </a:cubicBezTo>
                      <a:cubicBezTo>
                        <a:pt x="155" y="216"/>
                        <a:pt x="160" y="218"/>
                        <a:pt x="165" y="219"/>
                      </a:cubicBezTo>
                      <a:cubicBezTo>
                        <a:pt x="162" y="232"/>
                        <a:pt x="159" y="248"/>
                        <a:pt x="157" y="265"/>
                      </a:cubicBezTo>
                      <a:cubicBezTo>
                        <a:pt x="152" y="265"/>
                        <a:pt x="146" y="264"/>
                        <a:pt x="140" y="262"/>
                      </a:cubicBezTo>
                      <a:cubicBezTo>
                        <a:pt x="139" y="261"/>
                        <a:pt x="138" y="261"/>
                        <a:pt x="137" y="261"/>
                      </a:cubicBezTo>
                      <a:cubicBezTo>
                        <a:pt x="134" y="261"/>
                        <a:pt x="131" y="263"/>
                        <a:pt x="129" y="267"/>
                      </a:cubicBezTo>
                      <a:cubicBezTo>
                        <a:pt x="128" y="271"/>
                        <a:pt x="130" y="276"/>
                        <a:pt x="134" y="277"/>
                      </a:cubicBezTo>
                      <a:cubicBezTo>
                        <a:pt x="142" y="280"/>
                        <a:pt x="149" y="281"/>
                        <a:pt x="156" y="281"/>
                      </a:cubicBezTo>
                      <a:cubicBezTo>
                        <a:pt x="155" y="298"/>
                        <a:pt x="155" y="316"/>
                        <a:pt x="158" y="334"/>
                      </a:cubicBezTo>
                      <a:cubicBezTo>
                        <a:pt x="157" y="334"/>
                        <a:pt x="156" y="334"/>
                        <a:pt x="155" y="334"/>
                      </a:cubicBezTo>
                      <a:cubicBezTo>
                        <a:pt x="149" y="334"/>
                        <a:pt x="143" y="333"/>
                        <a:pt x="136" y="331"/>
                      </a:cubicBezTo>
                      <a:cubicBezTo>
                        <a:pt x="135" y="330"/>
                        <a:pt x="134" y="330"/>
                        <a:pt x="133" y="330"/>
                      </a:cubicBezTo>
                      <a:cubicBezTo>
                        <a:pt x="130" y="330"/>
                        <a:pt x="127" y="332"/>
                        <a:pt x="125" y="336"/>
                      </a:cubicBezTo>
                      <a:cubicBezTo>
                        <a:pt x="124" y="340"/>
                        <a:pt x="126" y="345"/>
                        <a:pt x="130" y="347"/>
                      </a:cubicBezTo>
                      <a:cubicBezTo>
                        <a:pt x="139" y="350"/>
                        <a:pt x="147" y="351"/>
                        <a:pt x="155" y="351"/>
                      </a:cubicBezTo>
                      <a:cubicBezTo>
                        <a:pt x="157" y="351"/>
                        <a:pt x="159" y="351"/>
                        <a:pt x="160" y="350"/>
                      </a:cubicBezTo>
                      <a:cubicBezTo>
                        <a:pt x="163" y="361"/>
                        <a:pt x="165" y="371"/>
                        <a:pt x="169" y="381"/>
                      </a:cubicBezTo>
                      <a:cubicBezTo>
                        <a:pt x="191" y="383"/>
                        <a:pt x="211" y="389"/>
                        <a:pt x="229" y="398"/>
                      </a:cubicBezTo>
                      <a:cubicBezTo>
                        <a:pt x="255" y="411"/>
                        <a:pt x="274" y="431"/>
                        <a:pt x="282" y="454"/>
                      </a:cubicBezTo>
                      <a:cubicBezTo>
                        <a:pt x="284" y="461"/>
                        <a:pt x="283" y="466"/>
                        <a:pt x="279" y="470"/>
                      </a:cubicBezTo>
                      <a:cubicBezTo>
                        <a:pt x="276" y="475"/>
                        <a:pt x="271" y="477"/>
                        <a:pt x="266" y="477"/>
                      </a:cubicBezTo>
                      <a:cubicBezTo>
                        <a:pt x="27" y="477"/>
                        <a:pt x="27" y="477"/>
                        <a:pt x="27" y="477"/>
                      </a:cubicBezTo>
                      <a:cubicBezTo>
                        <a:pt x="22" y="477"/>
                        <a:pt x="17" y="475"/>
                        <a:pt x="14" y="470"/>
                      </a:cubicBezTo>
                      <a:cubicBezTo>
                        <a:pt x="11" y="466"/>
                        <a:pt x="10" y="461"/>
                        <a:pt x="12" y="455"/>
                      </a:cubicBezTo>
                      <a:cubicBezTo>
                        <a:pt x="22" y="425"/>
                        <a:pt x="51" y="401"/>
                        <a:pt x="89" y="389"/>
                      </a:cubicBezTo>
                      <a:cubicBezTo>
                        <a:pt x="87" y="343"/>
                        <a:pt x="91" y="252"/>
                        <a:pt x="141" y="162"/>
                      </a:cubicBezTo>
                      <a:cubicBezTo>
                        <a:pt x="130" y="159"/>
                        <a:pt x="120" y="158"/>
                        <a:pt x="110" y="158"/>
                      </a:cubicBezTo>
                      <a:cubicBezTo>
                        <a:pt x="86" y="158"/>
                        <a:pt x="65" y="166"/>
                        <a:pt x="50" y="182"/>
                      </a:cubicBezTo>
                      <a:cubicBezTo>
                        <a:pt x="37" y="195"/>
                        <a:pt x="27" y="213"/>
                        <a:pt x="21" y="236"/>
                      </a:cubicBezTo>
                      <a:cubicBezTo>
                        <a:pt x="20" y="240"/>
                        <a:pt x="16" y="242"/>
                        <a:pt x="12" y="242"/>
                      </a:cubicBezTo>
                      <a:cubicBezTo>
                        <a:pt x="7" y="242"/>
                        <a:pt x="3" y="238"/>
                        <a:pt x="3" y="234"/>
                      </a:cubicBezTo>
                      <a:cubicBezTo>
                        <a:pt x="0" y="198"/>
                        <a:pt x="7" y="170"/>
                        <a:pt x="23" y="149"/>
                      </a:cubicBezTo>
                      <a:cubicBezTo>
                        <a:pt x="48" y="116"/>
                        <a:pt x="90" y="111"/>
                        <a:pt x="113" y="111"/>
                      </a:cubicBezTo>
                      <a:cubicBezTo>
                        <a:pt x="121" y="111"/>
                        <a:pt x="126" y="112"/>
                        <a:pt x="126" y="112"/>
                      </a:cubicBezTo>
                      <a:cubicBezTo>
                        <a:pt x="106" y="95"/>
                        <a:pt x="84" y="86"/>
                        <a:pt x="61" y="86"/>
                      </a:cubicBezTo>
                      <a:cubicBezTo>
                        <a:pt x="46" y="86"/>
                        <a:pt x="31" y="89"/>
                        <a:pt x="16" y="96"/>
                      </a:cubicBezTo>
                      <a:cubicBezTo>
                        <a:pt x="15" y="97"/>
                        <a:pt x="13" y="97"/>
                        <a:pt x="12" y="97"/>
                      </a:cubicBezTo>
                      <a:cubicBezTo>
                        <a:pt x="9" y="97"/>
                        <a:pt x="6" y="96"/>
                        <a:pt x="5" y="93"/>
                      </a:cubicBezTo>
                      <a:cubicBezTo>
                        <a:pt x="2" y="90"/>
                        <a:pt x="3" y="85"/>
                        <a:pt x="6" y="82"/>
                      </a:cubicBezTo>
                      <a:cubicBezTo>
                        <a:pt x="24" y="63"/>
                        <a:pt x="49" y="53"/>
                        <a:pt x="79" y="53"/>
                      </a:cubicBezTo>
                      <a:cubicBezTo>
                        <a:pt x="113" y="53"/>
                        <a:pt x="141" y="65"/>
                        <a:pt x="142" y="66"/>
                      </a:cubicBezTo>
                      <a:cubicBezTo>
                        <a:pt x="146" y="46"/>
                        <a:pt x="143" y="31"/>
                        <a:pt x="135" y="21"/>
                      </a:cubicBezTo>
                      <a:cubicBezTo>
                        <a:pt x="133" y="19"/>
                        <a:pt x="131" y="18"/>
                        <a:pt x="129" y="16"/>
                      </a:cubicBezTo>
                      <a:cubicBezTo>
                        <a:pt x="126" y="14"/>
                        <a:pt x="124" y="9"/>
                        <a:pt x="126" y="5"/>
                      </a:cubicBezTo>
                      <a:cubicBezTo>
                        <a:pt x="127" y="2"/>
                        <a:pt x="131"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1088"/>
                <p:cNvSpPr/>
                <p:nvPr/>
              </p:nvSpPr>
              <p:spPr bwMode="auto">
                <a:xfrm>
                  <a:off x="8280400" y="6005513"/>
                  <a:ext cx="214313" cy="269875"/>
                </a:xfrm>
                <a:custGeom>
                  <a:avLst/>
                  <a:gdLst>
                    <a:gd name="T0" fmla="*/ 85 w 172"/>
                    <a:gd name="T1" fmla="*/ 30 h 216"/>
                    <a:gd name="T2" fmla="*/ 92 w 172"/>
                    <a:gd name="T3" fmla="*/ 49 h 216"/>
                    <a:gd name="T4" fmla="*/ 110 w 172"/>
                    <a:gd name="T5" fmla="*/ 48 h 216"/>
                    <a:gd name="T6" fmla="*/ 135 w 172"/>
                    <a:gd name="T7" fmla="*/ 5 h 216"/>
                    <a:gd name="T8" fmla="*/ 137 w 172"/>
                    <a:gd name="T9" fmla="*/ 13 h 216"/>
                    <a:gd name="T10" fmla="*/ 170 w 172"/>
                    <a:gd name="T11" fmla="*/ 64 h 216"/>
                    <a:gd name="T12" fmla="*/ 167 w 172"/>
                    <a:gd name="T13" fmla="*/ 71 h 216"/>
                    <a:gd name="T14" fmla="*/ 119 w 172"/>
                    <a:gd name="T15" fmla="*/ 62 h 216"/>
                    <a:gd name="T16" fmla="*/ 135 w 172"/>
                    <a:gd name="T17" fmla="*/ 130 h 216"/>
                    <a:gd name="T18" fmla="*/ 127 w 172"/>
                    <a:gd name="T19" fmla="*/ 130 h 216"/>
                    <a:gd name="T20" fmla="*/ 80 w 172"/>
                    <a:gd name="T21" fmla="*/ 80 h 216"/>
                    <a:gd name="T22" fmla="*/ 70 w 172"/>
                    <a:gd name="T23" fmla="*/ 90 h 216"/>
                    <a:gd name="T24" fmla="*/ 65 w 172"/>
                    <a:gd name="T25" fmla="*/ 92 h 216"/>
                    <a:gd name="T26" fmla="*/ 74 w 172"/>
                    <a:gd name="T27" fmla="*/ 100 h 216"/>
                    <a:gd name="T28" fmla="*/ 63 w 172"/>
                    <a:gd name="T29" fmla="*/ 119 h 216"/>
                    <a:gd name="T30" fmla="*/ 58 w 172"/>
                    <a:gd name="T31" fmla="*/ 121 h 216"/>
                    <a:gd name="T32" fmla="*/ 70 w 172"/>
                    <a:gd name="T33" fmla="*/ 128 h 216"/>
                    <a:gd name="T34" fmla="*/ 70 w 172"/>
                    <a:gd name="T35" fmla="*/ 152 h 216"/>
                    <a:gd name="T36" fmla="*/ 60 w 172"/>
                    <a:gd name="T37" fmla="*/ 150 h 216"/>
                    <a:gd name="T38" fmla="*/ 58 w 172"/>
                    <a:gd name="T39" fmla="*/ 157 h 216"/>
                    <a:gd name="T40" fmla="*/ 72 w 172"/>
                    <a:gd name="T41" fmla="*/ 159 h 216"/>
                    <a:gd name="T42" fmla="*/ 127 w 172"/>
                    <a:gd name="T43" fmla="*/ 207 h 216"/>
                    <a:gd name="T44" fmla="*/ 120 w 172"/>
                    <a:gd name="T45" fmla="*/ 216 h 216"/>
                    <a:gd name="T46" fmla="*/ 40 w 172"/>
                    <a:gd name="T47" fmla="*/ 160 h 216"/>
                    <a:gd name="T48" fmla="*/ 49 w 172"/>
                    <a:gd name="T49" fmla="*/ 72 h 216"/>
                    <a:gd name="T50" fmla="*/ 9 w 172"/>
                    <a:gd name="T51" fmla="*/ 107 h 216"/>
                    <a:gd name="T52" fmla="*/ 1 w 172"/>
                    <a:gd name="T53" fmla="*/ 106 h 216"/>
                    <a:gd name="T54" fmla="*/ 50 w 172"/>
                    <a:gd name="T55" fmla="*/ 51 h 216"/>
                    <a:gd name="T56" fmla="*/ 27 w 172"/>
                    <a:gd name="T57" fmla="*/ 39 h 216"/>
                    <a:gd name="T58" fmla="*/ 5 w 172"/>
                    <a:gd name="T59" fmla="*/ 45 h 216"/>
                    <a:gd name="T60" fmla="*/ 2 w 172"/>
                    <a:gd name="T61" fmla="*/ 38 h 216"/>
                    <a:gd name="T62" fmla="*/ 64 w 172"/>
                    <a:gd name="T63" fmla="*/ 30 h 216"/>
                    <a:gd name="T64" fmla="*/ 58 w 172"/>
                    <a:gd name="T65" fmla="*/ 8 h 216"/>
                    <a:gd name="T66" fmla="*/ 60 w 172"/>
                    <a:gd name="T6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2" h="216">
                      <a:moveTo>
                        <a:pt x="60" y="0"/>
                      </a:moveTo>
                      <a:cubicBezTo>
                        <a:pt x="76" y="3"/>
                        <a:pt x="84" y="29"/>
                        <a:pt x="85" y="30"/>
                      </a:cubicBezTo>
                      <a:cubicBezTo>
                        <a:pt x="85" y="29"/>
                        <a:pt x="86" y="29"/>
                        <a:pt x="86" y="28"/>
                      </a:cubicBezTo>
                      <a:cubicBezTo>
                        <a:pt x="89" y="34"/>
                        <a:pt x="90" y="41"/>
                        <a:pt x="92" y="49"/>
                      </a:cubicBezTo>
                      <a:cubicBezTo>
                        <a:pt x="93" y="53"/>
                        <a:pt x="97" y="56"/>
                        <a:pt x="101" y="56"/>
                      </a:cubicBezTo>
                      <a:cubicBezTo>
                        <a:pt x="106" y="56"/>
                        <a:pt x="109" y="53"/>
                        <a:pt x="110" y="48"/>
                      </a:cubicBezTo>
                      <a:cubicBezTo>
                        <a:pt x="111" y="36"/>
                        <a:pt x="112" y="23"/>
                        <a:pt x="111" y="10"/>
                      </a:cubicBezTo>
                      <a:cubicBezTo>
                        <a:pt x="118" y="7"/>
                        <a:pt x="126" y="6"/>
                        <a:pt x="135" y="5"/>
                      </a:cubicBezTo>
                      <a:cubicBezTo>
                        <a:pt x="137" y="5"/>
                        <a:pt x="139" y="7"/>
                        <a:pt x="139" y="8"/>
                      </a:cubicBezTo>
                      <a:cubicBezTo>
                        <a:pt x="140" y="10"/>
                        <a:pt x="139" y="12"/>
                        <a:pt x="137" y="13"/>
                      </a:cubicBezTo>
                      <a:cubicBezTo>
                        <a:pt x="119" y="23"/>
                        <a:pt x="114" y="38"/>
                        <a:pt x="113" y="39"/>
                      </a:cubicBezTo>
                      <a:cubicBezTo>
                        <a:pt x="134" y="41"/>
                        <a:pt x="153" y="50"/>
                        <a:pt x="170" y="64"/>
                      </a:cubicBezTo>
                      <a:cubicBezTo>
                        <a:pt x="172" y="65"/>
                        <a:pt x="172" y="68"/>
                        <a:pt x="171" y="69"/>
                      </a:cubicBezTo>
                      <a:cubicBezTo>
                        <a:pt x="170" y="71"/>
                        <a:pt x="169" y="71"/>
                        <a:pt x="167" y="71"/>
                      </a:cubicBezTo>
                      <a:cubicBezTo>
                        <a:pt x="167" y="71"/>
                        <a:pt x="166" y="71"/>
                        <a:pt x="166" y="71"/>
                      </a:cubicBezTo>
                      <a:cubicBezTo>
                        <a:pt x="148" y="63"/>
                        <a:pt x="131" y="62"/>
                        <a:pt x="119" y="62"/>
                      </a:cubicBezTo>
                      <a:cubicBezTo>
                        <a:pt x="111" y="62"/>
                        <a:pt x="105" y="63"/>
                        <a:pt x="105" y="63"/>
                      </a:cubicBezTo>
                      <a:cubicBezTo>
                        <a:pt x="134" y="82"/>
                        <a:pt x="137" y="110"/>
                        <a:pt x="135" y="130"/>
                      </a:cubicBezTo>
                      <a:cubicBezTo>
                        <a:pt x="134" y="132"/>
                        <a:pt x="133" y="134"/>
                        <a:pt x="131" y="134"/>
                      </a:cubicBezTo>
                      <a:cubicBezTo>
                        <a:pt x="129" y="134"/>
                        <a:pt x="127" y="132"/>
                        <a:pt x="127" y="130"/>
                      </a:cubicBezTo>
                      <a:cubicBezTo>
                        <a:pt x="122" y="109"/>
                        <a:pt x="111" y="97"/>
                        <a:pt x="102" y="90"/>
                      </a:cubicBezTo>
                      <a:cubicBezTo>
                        <a:pt x="94" y="84"/>
                        <a:pt x="85" y="81"/>
                        <a:pt x="80" y="80"/>
                      </a:cubicBezTo>
                      <a:cubicBezTo>
                        <a:pt x="79" y="83"/>
                        <a:pt x="78" y="87"/>
                        <a:pt x="76" y="92"/>
                      </a:cubicBezTo>
                      <a:cubicBezTo>
                        <a:pt x="74" y="92"/>
                        <a:pt x="72" y="91"/>
                        <a:pt x="70" y="90"/>
                      </a:cubicBezTo>
                      <a:cubicBezTo>
                        <a:pt x="70" y="90"/>
                        <a:pt x="69" y="90"/>
                        <a:pt x="68" y="90"/>
                      </a:cubicBezTo>
                      <a:cubicBezTo>
                        <a:pt x="67" y="90"/>
                        <a:pt x="66" y="91"/>
                        <a:pt x="65" y="92"/>
                      </a:cubicBezTo>
                      <a:cubicBezTo>
                        <a:pt x="64" y="94"/>
                        <a:pt x="65" y="96"/>
                        <a:pt x="67" y="97"/>
                      </a:cubicBezTo>
                      <a:cubicBezTo>
                        <a:pt x="69" y="98"/>
                        <a:pt x="72" y="99"/>
                        <a:pt x="74" y="100"/>
                      </a:cubicBezTo>
                      <a:cubicBezTo>
                        <a:pt x="73" y="106"/>
                        <a:pt x="71" y="113"/>
                        <a:pt x="71" y="120"/>
                      </a:cubicBezTo>
                      <a:cubicBezTo>
                        <a:pt x="68" y="120"/>
                        <a:pt x="65" y="120"/>
                        <a:pt x="63" y="119"/>
                      </a:cubicBezTo>
                      <a:cubicBezTo>
                        <a:pt x="62" y="119"/>
                        <a:pt x="62" y="119"/>
                        <a:pt x="61" y="119"/>
                      </a:cubicBezTo>
                      <a:cubicBezTo>
                        <a:pt x="60" y="119"/>
                        <a:pt x="58" y="120"/>
                        <a:pt x="58" y="121"/>
                      </a:cubicBezTo>
                      <a:cubicBezTo>
                        <a:pt x="57" y="123"/>
                        <a:pt x="58" y="125"/>
                        <a:pt x="60" y="126"/>
                      </a:cubicBezTo>
                      <a:cubicBezTo>
                        <a:pt x="64" y="127"/>
                        <a:pt x="67" y="128"/>
                        <a:pt x="70" y="128"/>
                      </a:cubicBezTo>
                      <a:cubicBezTo>
                        <a:pt x="70" y="135"/>
                        <a:pt x="70" y="143"/>
                        <a:pt x="71" y="152"/>
                      </a:cubicBezTo>
                      <a:cubicBezTo>
                        <a:pt x="70" y="152"/>
                        <a:pt x="70" y="152"/>
                        <a:pt x="70" y="152"/>
                      </a:cubicBezTo>
                      <a:cubicBezTo>
                        <a:pt x="67" y="152"/>
                        <a:pt x="64" y="151"/>
                        <a:pt x="61" y="150"/>
                      </a:cubicBezTo>
                      <a:cubicBezTo>
                        <a:pt x="61" y="150"/>
                        <a:pt x="60" y="150"/>
                        <a:pt x="60" y="150"/>
                      </a:cubicBezTo>
                      <a:cubicBezTo>
                        <a:pt x="58" y="150"/>
                        <a:pt x="57" y="151"/>
                        <a:pt x="56" y="152"/>
                      </a:cubicBezTo>
                      <a:cubicBezTo>
                        <a:pt x="55" y="154"/>
                        <a:pt x="56" y="157"/>
                        <a:pt x="58" y="157"/>
                      </a:cubicBezTo>
                      <a:cubicBezTo>
                        <a:pt x="62" y="159"/>
                        <a:pt x="66" y="159"/>
                        <a:pt x="69" y="159"/>
                      </a:cubicBezTo>
                      <a:cubicBezTo>
                        <a:pt x="70" y="159"/>
                        <a:pt x="71" y="159"/>
                        <a:pt x="72" y="159"/>
                      </a:cubicBezTo>
                      <a:cubicBezTo>
                        <a:pt x="73" y="164"/>
                        <a:pt x="74" y="168"/>
                        <a:pt x="76" y="173"/>
                      </a:cubicBezTo>
                      <a:cubicBezTo>
                        <a:pt x="101" y="175"/>
                        <a:pt x="122" y="189"/>
                        <a:pt x="127" y="207"/>
                      </a:cubicBezTo>
                      <a:cubicBezTo>
                        <a:pt x="128" y="209"/>
                        <a:pt x="127" y="211"/>
                        <a:pt x="126" y="213"/>
                      </a:cubicBezTo>
                      <a:cubicBezTo>
                        <a:pt x="124" y="215"/>
                        <a:pt x="122" y="216"/>
                        <a:pt x="120" y="216"/>
                      </a:cubicBezTo>
                      <a:cubicBezTo>
                        <a:pt x="93" y="216"/>
                        <a:pt x="93" y="216"/>
                        <a:pt x="93" y="216"/>
                      </a:cubicBezTo>
                      <a:cubicBezTo>
                        <a:pt x="85" y="193"/>
                        <a:pt x="66" y="173"/>
                        <a:pt x="40" y="160"/>
                      </a:cubicBezTo>
                      <a:cubicBezTo>
                        <a:pt x="41" y="138"/>
                        <a:pt x="46" y="106"/>
                        <a:pt x="63" y="74"/>
                      </a:cubicBezTo>
                      <a:cubicBezTo>
                        <a:pt x="58" y="73"/>
                        <a:pt x="54" y="72"/>
                        <a:pt x="49" y="72"/>
                      </a:cubicBezTo>
                      <a:cubicBezTo>
                        <a:pt x="38" y="72"/>
                        <a:pt x="29" y="76"/>
                        <a:pt x="22" y="83"/>
                      </a:cubicBezTo>
                      <a:cubicBezTo>
                        <a:pt x="16" y="89"/>
                        <a:pt x="12" y="97"/>
                        <a:pt x="9" y="107"/>
                      </a:cubicBezTo>
                      <a:cubicBezTo>
                        <a:pt x="8" y="109"/>
                        <a:pt x="7" y="110"/>
                        <a:pt x="5" y="110"/>
                      </a:cubicBezTo>
                      <a:cubicBezTo>
                        <a:pt x="2" y="110"/>
                        <a:pt x="1" y="108"/>
                        <a:pt x="1" y="106"/>
                      </a:cubicBezTo>
                      <a:cubicBezTo>
                        <a:pt x="0" y="90"/>
                        <a:pt x="3" y="77"/>
                        <a:pt x="10" y="68"/>
                      </a:cubicBezTo>
                      <a:cubicBezTo>
                        <a:pt x="21" y="53"/>
                        <a:pt x="40" y="51"/>
                        <a:pt x="50" y="51"/>
                      </a:cubicBezTo>
                      <a:cubicBezTo>
                        <a:pt x="54" y="51"/>
                        <a:pt x="56" y="51"/>
                        <a:pt x="56" y="51"/>
                      </a:cubicBezTo>
                      <a:cubicBezTo>
                        <a:pt x="47" y="43"/>
                        <a:pt x="37" y="39"/>
                        <a:pt x="27" y="39"/>
                      </a:cubicBezTo>
                      <a:cubicBezTo>
                        <a:pt x="20" y="39"/>
                        <a:pt x="13" y="41"/>
                        <a:pt x="7" y="44"/>
                      </a:cubicBezTo>
                      <a:cubicBezTo>
                        <a:pt x="6" y="44"/>
                        <a:pt x="5" y="45"/>
                        <a:pt x="5" y="45"/>
                      </a:cubicBezTo>
                      <a:cubicBezTo>
                        <a:pt x="4" y="45"/>
                        <a:pt x="2" y="44"/>
                        <a:pt x="2" y="43"/>
                      </a:cubicBezTo>
                      <a:cubicBezTo>
                        <a:pt x="0" y="41"/>
                        <a:pt x="1" y="39"/>
                        <a:pt x="2" y="38"/>
                      </a:cubicBezTo>
                      <a:cubicBezTo>
                        <a:pt x="10" y="29"/>
                        <a:pt x="22" y="25"/>
                        <a:pt x="35" y="25"/>
                      </a:cubicBezTo>
                      <a:cubicBezTo>
                        <a:pt x="51" y="25"/>
                        <a:pt x="63" y="30"/>
                        <a:pt x="64" y="30"/>
                      </a:cubicBezTo>
                      <a:cubicBezTo>
                        <a:pt x="65" y="21"/>
                        <a:pt x="64" y="15"/>
                        <a:pt x="60" y="10"/>
                      </a:cubicBezTo>
                      <a:cubicBezTo>
                        <a:pt x="60" y="9"/>
                        <a:pt x="59" y="8"/>
                        <a:pt x="58" y="8"/>
                      </a:cubicBezTo>
                      <a:cubicBezTo>
                        <a:pt x="56" y="7"/>
                        <a:pt x="56" y="5"/>
                        <a:pt x="56" y="3"/>
                      </a:cubicBezTo>
                      <a:cubicBezTo>
                        <a:pt x="57" y="1"/>
                        <a:pt x="59" y="0"/>
                        <a:pt x="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8" name="Freeform 1089"/>
                <p:cNvSpPr/>
                <p:nvPr/>
              </p:nvSpPr>
              <p:spPr bwMode="auto">
                <a:xfrm>
                  <a:off x="8270875" y="6032500"/>
                  <a:ext cx="20638" cy="25400"/>
                </a:xfrm>
                <a:custGeom>
                  <a:avLst/>
                  <a:gdLst>
                    <a:gd name="T0" fmla="*/ 10 w 17"/>
                    <a:gd name="T1" fmla="*/ 21 h 21"/>
                    <a:gd name="T2" fmla="*/ 1 w 17"/>
                    <a:gd name="T3" fmla="*/ 11 h 21"/>
                    <a:gd name="T4" fmla="*/ 1 w 17"/>
                    <a:gd name="T5" fmla="*/ 11 h 21"/>
                    <a:gd name="T6" fmla="*/ 2 w 17"/>
                    <a:gd name="T7" fmla="*/ 6 h 21"/>
                    <a:gd name="T8" fmla="*/ 9 w 17"/>
                    <a:gd name="T9" fmla="*/ 0 h 21"/>
                    <a:gd name="T10" fmla="*/ 17 w 17"/>
                    <a:gd name="T11" fmla="*/ 10 h 21"/>
                    <a:gd name="T12" fmla="*/ 10 w 17"/>
                    <a:gd name="T13" fmla="*/ 16 h 21"/>
                    <a:gd name="T14" fmla="*/ 10 w 17"/>
                    <a:gd name="T15" fmla="*/ 21 h 21"/>
                    <a:gd name="T16" fmla="*/ 10 w 17"/>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1">
                      <a:moveTo>
                        <a:pt x="10" y="21"/>
                      </a:moveTo>
                      <a:cubicBezTo>
                        <a:pt x="1" y="11"/>
                        <a:pt x="1" y="11"/>
                        <a:pt x="1" y="11"/>
                      </a:cubicBezTo>
                      <a:cubicBezTo>
                        <a:pt x="1" y="11"/>
                        <a:pt x="1" y="11"/>
                        <a:pt x="1" y="11"/>
                      </a:cubicBezTo>
                      <a:cubicBezTo>
                        <a:pt x="0" y="10"/>
                        <a:pt x="0" y="7"/>
                        <a:pt x="2" y="6"/>
                      </a:cubicBezTo>
                      <a:cubicBezTo>
                        <a:pt x="4" y="4"/>
                        <a:pt x="6" y="2"/>
                        <a:pt x="9" y="0"/>
                      </a:cubicBezTo>
                      <a:cubicBezTo>
                        <a:pt x="17" y="10"/>
                        <a:pt x="17" y="10"/>
                        <a:pt x="17" y="10"/>
                      </a:cubicBezTo>
                      <a:cubicBezTo>
                        <a:pt x="14" y="11"/>
                        <a:pt x="12" y="13"/>
                        <a:pt x="10" y="16"/>
                      </a:cubicBezTo>
                      <a:cubicBezTo>
                        <a:pt x="9" y="17"/>
                        <a:pt x="8" y="19"/>
                        <a:pt x="10" y="21"/>
                      </a:cubicBezTo>
                      <a:cubicBezTo>
                        <a:pt x="10" y="21"/>
                        <a:pt x="10" y="21"/>
                        <a:pt x="10"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9" name="Freeform 1090"/>
                <p:cNvSpPr/>
                <p:nvPr/>
              </p:nvSpPr>
              <p:spPr bwMode="auto">
                <a:xfrm>
                  <a:off x="8281988" y="6029325"/>
                  <a:ext cx="17463" cy="15875"/>
                </a:xfrm>
                <a:custGeom>
                  <a:avLst/>
                  <a:gdLst>
                    <a:gd name="T0" fmla="*/ 8 w 14"/>
                    <a:gd name="T1" fmla="*/ 13 h 13"/>
                    <a:gd name="T2" fmla="*/ 0 w 14"/>
                    <a:gd name="T3" fmla="*/ 3 h 13"/>
                    <a:gd name="T4" fmla="*/ 6 w 14"/>
                    <a:gd name="T5" fmla="*/ 0 h 13"/>
                    <a:gd name="T6" fmla="*/ 14 w 14"/>
                    <a:gd name="T7" fmla="*/ 9 h 13"/>
                    <a:gd name="T8" fmla="*/ 8 w 14"/>
                    <a:gd name="T9" fmla="*/ 13 h 13"/>
                  </a:gdLst>
                  <a:ahLst/>
                  <a:cxnLst>
                    <a:cxn ang="0">
                      <a:pos x="T0" y="T1"/>
                    </a:cxn>
                    <a:cxn ang="0">
                      <a:pos x="T2" y="T3"/>
                    </a:cxn>
                    <a:cxn ang="0">
                      <a:pos x="T4" y="T5"/>
                    </a:cxn>
                    <a:cxn ang="0">
                      <a:pos x="T6" y="T7"/>
                    </a:cxn>
                    <a:cxn ang="0">
                      <a:pos x="T8" y="T9"/>
                    </a:cxn>
                  </a:cxnLst>
                  <a:rect l="0" t="0" r="r" b="b"/>
                  <a:pathLst>
                    <a:path w="14" h="13">
                      <a:moveTo>
                        <a:pt x="8" y="13"/>
                      </a:moveTo>
                      <a:cubicBezTo>
                        <a:pt x="0" y="3"/>
                        <a:pt x="0" y="3"/>
                        <a:pt x="0" y="3"/>
                      </a:cubicBezTo>
                      <a:cubicBezTo>
                        <a:pt x="2" y="2"/>
                        <a:pt x="4" y="1"/>
                        <a:pt x="6" y="0"/>
                      </a:cubicBezTo>
                      <a:cubicBezTo>
                        <a:pt x="14" y="9"/>
                        <a:pt x="14" y="9"/>
                        <a:pt x="14" y="9"/>
                      </a:cubicBezTo>
                      <a:cubicBezTo>
                        <a:pt x="12" y="10"/>
                        <a:pt x="10" y="11"/>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 name="Freeform 1091"/>
                <p:cNvSpPr/>
                <p:nvPr/>
              </p:nvSpPr>
              <p:spPr bwMode="auto">
                <a:xfrm>
                  <a:off x="8288338" y="6026150"/>
                  <a:ext cx="17463" cy="14288"/>
                </a:xfrm>
                <a:custGeom>
                  <a:avLst/>
                  <a:gdLst>
                    <a:gd name="T0" fmla="*/ 8 w 14"/>
                    <a:gd name="T1" fmla="*/ 11 h 11"/>
                    <a:gd name="T2" fmla="*/ 0 w 14"/>
                    <a:gd name="T3" fmla="*/ 2 h 11"/>
                    <a:gd name="T4" fmla="*/ 6 w 14"/>
                    <a:gd name="T5" fmla="*/ 0 h 11"/>
                    <a:gd name="T6" fmla="*/ 14 w 14"/>
                    <a:gd name="T7" fmla="*/ 9 h 11"/>
                    <a:gd name="T8" fmla="*/ 8 w 14"/>
                    <a:gd name="T9" fmla="*/ 11 h 11"/>
                  </a:gdLst>
                  <a:ahLst/>
                  <a:cxnLst>
                    <a:cxn ang="0">
                      <a:pos x="T0" y="T1"/>
                    </a:cxn>
                    <a:cxn ang="0">
                      <a:pos x="T2" y="T3"/>
                    </a:cxn>
                    <a:cxn ang="0">
                      <a:pos x="T4" y="T5"/>
                    </a:cxn>
                    <a:cxn ang="0">
                      <a:pos x="T6" y="T7"/>
                    </a:cxn>
                    <a:cxn ang="0">
                      <a:pos x="T8" y="T9"/>
                    </a:cxn>
                  </a:cxnLst>
                  <a:rect l="0" t="0" r="r" b="b"/>
                  <a:pathLst>
                    <a:path w="14" h="11">
                      <a:moveTo>
                        <a:pt x="8" y="11"/>
                      </a:moveTo>
                      <a:cubicBezTo>
                        <a:pt x="0" y="2"/>
                        <a:pt x="0" y="2"/>
                        <a:pt x="0" y="2"/>
                      </a:cubicBezTo>
                      <a:cubicBezTo>
                        <a:pt x="2" y="1"/>
                        <a:pt x="4" y="0"/>
                        <a:pt x="6" y="0"/>
                      </a:cubicBezTo>
                      <a:cubicBezTo>
                        <a:pt x="14" y="9"/>
                        <a:pt x="14" y="9"/>
                        <a:pt x="14" y="9"/>
                      </a:cubicBezTo>
                      <a:cubicBezTo>
                        <a:pt x="12" y="10"/>
                        <a:pt x="10" y="11"/>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1" name="Freeform 1092"/>
                <p:cNvSpPr/>
                <p:nvPr/>
              </p:nvSpPr>
              <p:spPr bwMode="auto">
                <a:xfrm>
                  <a:off x="8296275" y="6022975"/>
                  <a:ext cx="19050" cy="14288"/>
                </a:xfrm>
                <a:custGeom>
                  <a:avLst/>
                  <a:gdLst>
                    <a:gd name="T0" fmla="*/ 8 w 15"/>
                    <a:gd name="T1" fmla="*/ 11 h 11"/>
                    <a:gd name="T2" fmla="*/ 0 w 15"/>
                    <a:gd name="T3" fmla="*/ 2 h 11"/>
                    <a:gd name="T4" fmla="*/ 7 w 15"/>
                    <a:gd name="T5" fmla="*/ 0 h 11"/>
                    <a:gd name="T6" fmla="*/ 15 w 15"/>
                    <a:gd name="T7" fmla="*/ 10 h 11"/>
                    <a:gd name="T8" fmla="*/ 8 w 15"/>
                    <a:gd name="T9" fmla="*/ 11 h 11"/>
                  </a:gdLst>
                  <a:ahLst/>
                  <a:cxnLst>
                    <a:cxn ang="0">
                      <a:pos x="T0" y="T1"/>
                    </a:cxn>
                    <a:cxn ang="0">
                      <a:pos x="T2" y="T3"/>
                    </a:cxn>
                    <a:cxn ang="0">
                      <a:pos x="T4" y="T5"/>
                    </a:cxn>
                    <a:cxn ang="0">
                      <a:pos x="T6" y="T7"/>
                    </a:cxn>
                    <a:cxn ang="0">
                      <a:pos x="T8" y="T9"/>
                    </a:cxn>
                  </a:cxnLst>
                  <a:rect l="0" t="0" r="r" b="b"/>
                  <a:pathLst>
                    <a:path w="15" h="11">
                      <a:moveTo>
                        <a:pt x="8" y="11"/>
                      </a:moveTo>
                      <a:cubicBezTo>
                        <a:pt x="0" y="2"/>
                        <a:pt x="0" y="2"/>
                        <a:pt x="0" y="2"/>
                      </a:cubicBezTo>
                      <a:cubicBezTo>
                        <a:pt x="2" y="1"/>
                        <a:pt x="5" y="1"/>
                        <a:pt x="7" y="0"/>
                      </a:cubicBezTo>
                      <a:cubicBezTo>
                        <a:pt x="15" y="10"/>
                        <a:pt x="15" y="10"/>
                        <a:pt x="15" y="10"/>
                      </a:cubicBezTo>
                      <a:cubicBezTo>
                        <a:pt x="13" y="10"/>
                        <a:pt x="11" y="11"/>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1093"/>
                <p:cNvSpPr/>
                <p:nvPr/>
              </p:nvSpPr>
              <p:spPr bwMode="auto">
                <a:xfrm>
                  <a:off x="8305800" y="6022975"/>
                  <a:ext cx="20638" cy="12700"/>
                </a:xfrm>
                <a:custGeom>
                  <a:avLst/>
                  <a:gdLst>
                    <a:gd name="T0" fmla="*/ 8 w 17"/>
                    <a:gd name="T1" fmla="*/ 10 h 10"/>
                    <a:gd name="T2" fmla="*/ 0 w 17"/>
                    <a:gd name="T3" fmla="*/ 0 h 10"/>
                    <a:gd name="T4" fmla="*/ 7 w 17"/>
                    <a:gd name="T5" fmla="*/ 0 h 10"/>
                    <a:gd name="T6" fmla="*/ 9 w 17"/>
                    <a:gd name="T7" fmla="*/ 0 h 10"/>
                    <a:gd name="T8" fmla="*/ 17 w 17"/>
                    <a:gd name="T9" fmla="*/ 10 h 10"/>
                    <a:gd name="T10" fmla="*/ 15 w 17"/>
                    <a:gd name="T11" fmla="*/ 10 h 10"/>
                    <a:gd name="T12" fmla="*/ 8 w 1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8" y="10"/>
                      </a:moveTo>
                      <a:cubicBezTo>
                        <a:pt x="0" y="0"/>
                        <a:pt x="0" y="0"/>
                        <a:pt x="0" y="0"/>
                      </a:cubicBezTo>
                      <a:cubicBezTo>
                        <a:pt x="2" y="0"/>
                        <a:pt x="5" y="0"/>
                        <a:pt x="7" y="0"/>
                      </a:cubicBezTo>
                      <a:cubicBezTo>
                        <a:pt x="8" y="0"/>
                        <a:pt x="8" y="0"/>
                        <a:pt x="9" y="0"/>
                      </a:cubicBezTo>
                      <a:cubicBezTo>
                        <a:pt x="17" y="10"/>
                        <a:pt x="17" y="10"/>
                        <a:pt x="17" y="10"/>
                      </a:cubicBezTo>
                      <a:cubicBezTo>
                        <a:pt x="16" y="10"/>
                        <a:pt x="16" y="10"/>
                        <a:pt x="15" y="10"/>
                      </a:cubicBezTo>
                      <a:cubicBezTo>
                        <a:pt x="13"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1094"/>
                <p:cNvSpPr/>
                <p:nvPr/>
              </p:nvSpPr>
              <p:spPr bwMode="auto">
                <a:xfrm>
                  <a:off x="8316913" y="6022975"/>
                  <a:ext cx="25400" cy="14288"/>
                </a:xfrm>
                <a:custGeom>
                  <a:avLst/>
                  <a:gdLst>
                    <a:gd name="T0" fmla="*/ 8 w 21"/>
                    <a:gd name="T1" fmla="*/ 10 h 11"/>
                    <a:gd name="T2" fmla="*/ 0 w 21"/>
                    <a:gd name="T3" fmla="*/ 0 h 11"/>
                    <a:gd name="T4" fmla="*/ 12 w 21"/>
                    <a:gd name="T5" fmla="*/ 1 h 11"/>
                    <a:gd name="T6" fmla="*/ 21 w 21"/>
                    <a:gd name="T7" fmla="*/ 11 h 11"/>
                    <a:gd name="T8" fmla="*/ 8 w 21"/>
                    <a:gd name="T9" fmla="*/ 10 h 11"/>
                  </a:gdLst>
                  <a:ahLst/>
                  <a:cxnLst>
                    <a:cxn ang="0">
                      <a:pos x="T0" y="T1"/>
                    </a:cxn>
                    <a:cxn ang="0">
                      <a:pos x="T2" y="T3"/>
                    </a:cxn>
                    <a:cxn ang="0">
                      <a:pos x="T4" y="T5"/>
                    </a:cxn>
                    <a:cxn ang="0">
                      <a:pos x="T6" y="T7"/>
                    </a:cxn>
                    <a:cxn ang="0">
                      <a:pos x="T8" y="T9"/>
                    </a:cxn>
                  </a:cxnLst>
                  <a:rect l="0" t="0" r="r" b="b"/>
                  <a:pathLst>
                    <a:path w="21" h="11">
                      <a:moveTo>
                        <a:pt x="8" y="10"/>
                      </a:moveTo>
                      <a:cubicBezTo>
                        <a:pt x="0" y="0"/>
                        <a:pt x="0" y="0"/>
                        <a:pt x="0" y="0"/>
                      </a:cubicBezTo>
                      <a:cubicBezTo>
                        <a:pt x="4" y="0"/>
                        <a:pt x="9" y="1"/>
                        <a:pt x="12" y="1"/>
                      </a:cubicBezTo>
                      <a:cubicBezTo>
                        <a:pt x="21" y="11"/>
                        <a:pt x="21" y="11"/>
                        <a:pt x="21" y="11"/>
                      </a:cubicBezTo>
                      <a:cubicBezTo>
                        <a:pt x="17" y="10"/>
                        <a:pt x="13"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095"/>
                <p:cNvSpPr/>
                <p:nvPr/>
              </p:nvSpPr>
              <p:spPr bwMode="auto">
                <a:xfrm>
                  <a:off x="8331200" y="6024563"/>
                  <a:ext cx="28575" cy="17463"/>
                </a:xfrm>
                <a:custGeom>
                  <a:avLst/>
                  <a:gdLst>
                    <a:gd name="T0" fmla="*/ 9 w 23"/>
                    <a:gd name="T1" fmla="*/ 10 h 14"/>
                    <a:gd name="T2" fmla="*/ 0 w 23"/>
                    <a:gd name="T3" fmla="*/ 0 h 14"/>
                    <a:gd name="T4" fmla="*/ 14 w 23"/>
                    <a:gd name="T5" fmla="*/ 5 h 14"/>
                    <a:gd name="T6" fmla="*/ 23 w 23"/>
                    <a:gd name="T7" fmla="*/ 14 h 14"/>
                    <a:gd name="T8" fmla="*/ 9 w 23"/>
                    <a:gd name="T9" fmla="*/ 10 h 14"/>
                  </a:gdLst>
                  <a:ahLst/>
                  <a:cxnLst>
                    <a:cxn ang="0">
                      <a:pos x="T0" y="T1"/>
                    </a:cxn>
                    <a:cxn ang="0">
                      <a:pos x="T2" y="T3"/>
                    </a:cxn>
                    <a:cxn ang="0">
                      <a:pos x="T4" y="T5"/>
                    </a:cxn>
                    <a:cxn ang="0">
                      <a:pos x="T6" y="T7"/>
                    </a:cxn>
                    <a:cxn ang="0">
                      <a:pos x="T8" y="T9"/>
                    </a:cxn>
                  </a:cxnLst>
                  <a:rect l="0" t="0" r="r" b="b"/>
                  <a:pathLst>
                    <a:path w="23" h="14">
                      <a:moveTo>
                        <a:pt x="9" y="10"/>
                      </a:moveTo>
                      <a:cubicBezTo>
                        <a:pt x="0" y="0"/>
                        <a:pt x="0" y="0"/>
                        <a:pt x="0" y="0"/>
                      </a:cubicBezTo>
                      <a:cubicBezTo>
                        <a:pt x="9" y="2"/>
                        <a:pt x="14" y="4"/>
                        <a:pt x="14" y="5"/>
                      </a:cubicBezTo>
                      <a:cubicBezTo>
                        <a:pt x="23" y="14"/>
                        <a:pt x="23" y="14"/>
                        <a:pt x="23" y="14"/>
                      </a:cubicBezTo>
                      <a:cubicBezTo>
                        <a:pt x="22" y="14"/>
                        <a:pt x="17"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096"/>
                <p:cNvSpPr/>
                <p:nvPr/>
              </p:nvSpPr>
              <p:spPr bwMode="auto">
                <a:xfrm>
                  <a:off x="8348663" y="5800725"/>
                  <a:ext cx="34925" cy="17463"/>
                </a:xfrm>
                <a:custGeom>
                  <a:avLst/>
                  <a:gdLst>
                    <a:gd name="T0" fmla="*/ 8 w 28"/>
                    <a:gd name="T1" fmla="*/ 10 h 13"/>
                    <a:gd name="T2" fmla="*/ 0 w 28"/>
                    <a:gd name="T3" fmla="*/ 0 h 13"/>
                    <a:gd name="T4" fmla="*/ 19 w 28"/>
                    <a:gd name="T5" fmla="*/ 3 h 13"/>
                    <a:gd name="T6" fmla="*/ 28 w 28"/>
                    <a:gd name="T7" fmla="*/ 13 h 13"/>
                    <a:gd name="T8" fmla="*/ 8 w 28"/>
                    <a:gd name="T9" fmla="*/ 10 h 13"/>
                  </a:gdLst>
                  <a:ahLst/>
                  <a:cxnLst>
                    <a:cxn ang="0">
                      <a:pos x="T0" y="T1"/>
                    </a:cxn>
                    <a:cxn ang="0">
                      <a:pos x="T2" y="T3"/>
                    </a:cxn>
                    <a:cxn ang="0">
                      <a:pos x="T4" y="T5"/>
                    </a:cxn>
                    <a:cxn ang="0">
                      <a:pos x="T6" y="T7"/>
                    </a:cxn>
                    <a:cxn ang="0">
                      <a:pos x="T8" y="T9"/>
                    </a:cxn>
                  </a:cxnLst>
                  <a:rect l="0" t="0" r="r" b="b"/>
                  <a:pathLst>
                    <a:path w="28" h="13">
                      <a:moveTo>
                        <a:pt x="8" y="10"/>
                      </a:moveTo>
                      <a:cubicBezTo>
                        <a:pt x="0" y="0"/>
                        <a:pt x="0" y="0"/>
                        <a:pt x="0" y="0"/>
                      </a:cubicBezTo>
                      <a:cubicBezTo>
                        <a:pt x="6" y="1"/>
                        <a:pt x="13" y="2"/>
                        <a:pt x="19" y="3"/>
                      </a:cubicBezTo>
                      <a:cubicBezTo>
                        <a:pt x="28" y="13"/>
                        <a:pt x="28" y="13"/>
                        <a:pt x="28" y="13"/>
                      </a:cubicBezTo>
                      <a:cubicBezTo>
                        <a:pt x="21" y="12"/>
                        <a:pt x="15"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1097"/>
                <p:cNvSpPr/>
                <p:nvPr/>
              </p:nvSpPr>
              <p:spPr bwMode="auto">
                <a:xfrm>
                  <a:off x="8372475" y="5805488"/>
                  <a:ext cx="85725" cy="39688"/>
                </a:xfrm>
                <a:custGeom>
                  <a:avLst/>
                  <a:gdLst>
                    <a:gd name="T0" fmla="*/ 9 w 69"/>
                    <a:gd name="T1" fmla="*/ 10 h 32"/>
                    <a:gd name="T2" fmla="*/ 0 w 69"/>
                    <a:gd name="T3" fmla="*/ 0 h 32"/>
                    <a:gd name="T4" fmla="*/ 61 w 69"/>
                    <a:gd name="T5" fmla="*/ 22 h 32"/>
                    <a:gd name="T6" fmla="*/ 69 w 69"/>
                    <a:gd name="T7" fmla="*/ 32 h 32"/>
                    <a:gd name="T8" fmla="*/ 9 w 69"/>
                    <a:gd name="T9" fmla="*/ 10 h 32"/>
                  </a:gdLst>
                  <a:ahLst/>
                  <a:cxnLst>
                    <a:cxn ang="0">
                      <a:pos x="T0" y="T1"/>
                    </a:cxn>
                    <a:cxn ang="0">
                      <a:pos x="T2" y="T3"/>
                    </a:cxn>
                    <a:cxn ang="0">
                      <a:pos x="T4" y="T5"/>
                    </a:cxn>
                    <a:cxn ang="0">
                      <a:pos x="T6" y="T7"/>
                    </a:cxn>
                    <a:cxn ang="0">
                      <a:pos x="T8" y="T9"/>
                    </a:cxn>
                  </a:cxnLst>
                  <a:rect l="0" t="0" r="r" b="b"/>
                  <a:pathLst>
                    <a:path w="69" h="32">
                      <a:moveTo>
                        <a:pt x="9" y="10"/>
                      </a:moveTo>
                      <a:cubicBezTo>
                        <a:pt x="0" y="0"/>
                        <a:pt x="0" y="0"/>
                        <a:pt x="0" y="0"/>
                      </a:cubicBezTo>
                      <a:cubicBezTo>
                        <a:pt x="21" y="4"/>
                        <a:pt x="42" y="12"/>
                        <a:pt x="61" y="22"/>
                      </a:cubicBezTo>
                      <a:cubicBezTo>
                        <a:pt x="69" y="32"/>
                        <a:pt x="69" y="32"/>
                        <a:pt x="69" y="32"/>
                      </a:cubicBezTo>
                      <a:cubicBezTo>
                        <a:pt x="50" y="21"/>
                        <a:pt x="30" y="14"/>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1098"/>
                <p:cNvSpPr/>
                <p:nvPr/>
              </p:nvSpPr>
              <p:spPr bwMode="auto">
                <a:xfrm>
                  <a:off x="8448675" y="5832475"/>
                  <a:ext cx="68263" cy="49213"/>
                </a:xfrm>
                <a:custGeom>
                  <a:avLst/>
                  <a:gdLst>
                    <a:gd name="T0" fmla="*/ 8 w 54"/>
                    <a:gd name="T1" fmla="*/ 10 h 40"/>
                    <a:gd name="T2" fmla="*/ 0 w 54"/>
                    <a:gd name="T3" fmla="*/ 0 h 40"/>
                    <a:gd name="T4" fmla="*/ 45 w 54"/>
                    <a:gd name="T5" fmla="*/ 31 h 40"/>
                    <a:gd name="T6" fmla="*/ 45 w 54"/>
                    <a:gd name="T7" fmla="*/ 31 h 40"/>
                    <a:gd name="T8" fmla="*/ 54 w 54"/>
                    <a:gd name="T9" fmla="*/ 40 h 40"/>
                    <a:gd name="T10" fmla="*/ 53 w 54"/>
                    <a:gd name="T11" fmla="*/ 40 h 40"/>
                    <a:gd name="T12" fmla="*/ 8 w 54"/>
                    <a:gd name="T13" fmla="*/ 10 h 40"/>
                  </a:gdLst>
                  <a:ahLst/>
                  <a:cxnLst>
                    <a:cxn ang="0">
                      <a:pos x="T0" y="T1"/>
                    </a:cxn>
                    <a:cxn ang="0">
                      <a:pos x="T2" y="T3"/>
                    </a:cxn>
                    <a:cxn ang="0">
                      <a:pos x="T4" y="T5"/>
                    </a:cxn>
                    <a:cxn ang="0">
                      <a:pos x="T6" y="T7"/>
                    </a:cxn>
                    <a:cxn ang="0">
                      <a:pos x="T8" y="T9"/>
                    </a:cxn>
                    <a:cxn ang="0">
                      <a:pos x="T10" y="T11"/>
                    </a:cxn>
                    <a:cxn ang="0">
                      <a:pos x="T12" y="T13"/>
                    </a:cxn>
                  </a:cxnLst>
                  <a:rect l="0" t="0" r="r" b="b"/>
                  <a:pathLst>
                    <a:path w="54" h="40">
                      <a:moveTo>
                        <a:pt x="8" y="10"/>
                      </a:moveTo>
                      <a:cubicBezTo>
                        <a:pt x="0" y="0"/>
                        <a:pt x="0" y="0"/>
                        <a:pt x="0" y="0"/>
                      </a:cubicBezTo>
                      <a:cubicBezTo>
                        <a:pt x="16" y="8"/>
                        <a:pt x="31" y="18"/>
                        <a:pt x="45" y="31"/>
                      </a:cubicBezTo>
                      <a:cubicBezTo>
                        <a:pt x="45" y="31"/>
                        <a:pt x="45" y="31"/>
                        <a:pt x="45" y="31"/>
                      </a:cubicBezTo>
                      <a:cubicBezTo>
                        <a:pt x="54" y="40"/>
                        <a:pt x="54" y="40"/>
                        <a:pt x="54" y="40"/>
                      </a:cubicBezTo>
                      <a:cubicBezTo>
                        <a:pt x="54" y="40"/>
                        <a:pt x="53" y="40"/>
                        <a:pt x="53" y="40"/>
                      </a:cubicBezTo>
                      <a:cubicBezTo>
                        <a:pt x="39" y="28"/>
                        <a:pt x="24" y="18"/>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1099"/>
                <p:cNvSpPr/>
                <p:nvPr/>
              </p:nvSpPr>
              <p:spPr bwMode="auto">
                <a:xfrm>
                  <a:off x="8505825" y="5870575"/>
                  <a:ext cx="11113" cy="12700"/>
                </a:xfrm>
                <a:custGeom>
                  <a:avLst/>
                  <a:gdLst>
                    <a:gd name="T0" fmla="*/ 9 w 10"/>
                    <a:gd name="T1" fmla="*/ 9 h 10"/>
                    <a:gd name="T2" fmla="*/ 0 w 10"/>
                    <a:gd name="T3" fmla="*/ 0 h 10"/>
                    <a:gd name="T4" fmla="*/ 1 w 10"/>
                    <a:gd name="T5" fmla="*/ 1 h 10"/>
                    <a:gd name="T6" fmla="*/ 10 w 10"/>
                    <a:gd name="T7" fmla="*/ 10 h 10"/>
                    <a:gd name="T8" fmla="*/ 9 w 10"/>
                    <a:gd name="T9" fmla="*/ 9 h 10"/>
                  </a:gdLst>
                  <a:ahLst/>
                  <a:cxnLst>
                    <a:cxn ang="0">
                      <a:pos x="T0" y="T1"/>
                    </a:cxn>
                    <a:cxn ang="0">
                      <a:pos x="T2" y="T3"/>
                    </a:cxn>
                    <a:cxn ang="0">
                      <a:pos x="T4" y="T5"/>
                    </a:cxn>
                    <a:cxn ang="0">
                      <a:pos x="T6" y="T7"/>
                    </a:cxn>
                    <a:cxn ang="0">
                      <a:pos x="T8" y="T9"/>
                    </a:cxn>
                  </a:cxnLst>
                  <a:rect l="0" t="0" r="r" b="b"/>
                  <a:pathLst>
                    <a:path w="10" h="10">
                      <a:moveTo>
                        <a:pt x="9" y="9"/>
                      </a:moveTo>
                      <a:cubicBezTo>
                        <a:pt x="0" y="0"/>
                        <a:pt x="0" y="0"/>
                        <a:pt x="0" y="0"/>
                      </a:cubicBezTo>
                      <a:cubicBezTo>
                        <a:pt x="1" y="0"/>
                        <a:pt x="1" y="0"/>
                        <a:pt x="1" y="1"/>
                      </a:cubicBezTo>
                      <a:cubicBezTo>
                        <a:pt x="10" y="10"/>
                        <a:pt x="10" y="10"/>
                        <a:pt x="10" y="10"/>
                      </a:cubicBezTo>
                      <a:cubicBezTo>
                        <a:pt x="9" y="10"/>
                        <a:pt x="9" y="10"/>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1100"/>
                <p:cNvSpPr/>
                <p:nvPr/>
              </p:nvSpPr>
              <p:spPr bwMode="auto">
                <a:xfrm>
                  <a:off x="8408988" y="5708650"/>
                  <a:ext cx="11113" cy="12700"/>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1101"/>
                <p:cNvSpPr/>
                <p:nvPr/>
              </p:nvSpPr>
              <p:spPr bwMode="auto">
                <a:xfrm>
                  <a:off x="8408988" y="5708650"/>
                  <a:ext cx="14288" cy="12700"/>
                </a:xfrm>
                <a:custGeom>
                  <a:avLst/>
                  <a:gdLst>
                    <a:gd name="T0" fmla="*/ 9 w 11"/>
                    <a:gd name="T1" fmla="*/ 10 h 10"/>
                    <a:gd name="T2" fmla="*/ 0 w 11"/>
                    <a:gd name="T3" fmla="*/ 0 h 10"/>
                    <a:gd name="T4" fmla="*/ 2 w 11"/>
                    <a:gd name="T5" fmla="*/ 0 h 10"/>
                    <a:gd name="T6" fmla="*/ 11 w 11"/>
                    <a:gd name="T7" fmla="*/ 10 h 10"/>
                    <a:gd name="T8" fmla="*/ 9 w 11"/>
                    <a:gd name="T9" fmla="*/ 10 h 10"/>
                  </a:gdLst>
                  <a:ahLst/>
                  <a:cxnLst>
                    <a:cxn ang="0">
                      <a:pos x="T0" y="T1"/>
                    </a:cxn>
                    <a:cxn ang="0">
                      <a:pos x="T2" y="T3"/>
                    </a:cxn>
                    <a:cxn ang="0">
                      <a:pos x="T4" y="T5"/>
                    </a:cxn>
                    <a:cxn ang="0">
                      <a:pos x="T6" y="T7"/>
                    </a:cxn>
                    <a:cxn ang="0">
                      <a:pos x="T8" y="T9"/>
                    </a:cxn>
                  </a:cxnLst>
                  <a:rect l="0" t="0" r="r" b="b"/>
                  <a:pathLst>
                    <a:path w="11" h="10">
                      <a:moveTo>
                        <a:pt x="9" y="10"/>
                      </a:moveTo>
                      <a:cubicBezTo>
                        <a:pt x="0" y="0"/>
                        <a:pt x="0" y="0"/>
                        <a:pt x="0" y="0"/>
                      </a:cubicBezTo>
                      <a:cubicBezTo>
                        <a:pt x="1" y="0"/>
                        <a:pt x="2" y="0"/>
                        <a:pt x="2" y="0"/>
                      </a:cubicBezTo>
                      <a:cubicBezTo>
                        <a:pt x="11" y="10"/>
                        <a:pt x="11"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1102"/>
                <p:cNvSpPr/>
                <p:nvPr/>
              </p:nvSpPr>
              <p:spPr bwMode="auto">
                <a:xfrm>
                  <a:off x="8412163" y="5708650"/>
                  <a:ext cx="12700" cy="14288"/>
                </a:xfrm>
                <a:custGeom>
                  <a:avLst/>
                  <a:gdLst>
                    <a:gd name="T0" fmla="*/ 9 w 11"/>
                    <a:gd name="T1" fmla="*/ 10 h 11"/>
                    <a:gd name="T2" fmla="*/ 0 w 11"/>
                    <a:gd name="T3" fmla="*/ 0 h 11"/>
                    <a:gd name="T4" fmla="*/ 3 w 11"/>
                    <a:gd name="T5" fmla="*/ 1 h 11"/>
                    <a:gd name="T6" fmla="*/ 11 w 11"/>
                    <a:gd name="T7" fmla="*/ 11 h 11"/>
                    <a:gd name="T8" fmla="*/ 9 w 11"/>
                    <a:gd name="T9" fmla="*/ 10 h 11"/>
                  </a:gdLst>
                  <a:ahLst/>
                  <a:cxnLst>
                    <a:cxn ang="0">
                      <a:pos x="T0" y="T1"/>
                    </a:cxn>
                    <a:cxn ang="0">
                      <a:pos x="T2" y="T3"/>
                    </a:cxn>
                    <a:cxn ang="0">
                      <a:pos x="T4" y="T5"/>
                    </a:cxn>
                    <a:cxn ang="0">
                      <a:pos x="T6" y="T7"/>
                    </a:cxn>
                    <a:cxn ang="0">
                      <a:pos x="T8" y="T9"/>
                    </a:cxn>
                  </a:cxnLst>
                  <a:rect l="0" t="0" r="r" b="b"/>
                  <a:pathLst>
                    <a:path w="11" h="11">
                      <a:moveTo>
                        <a:pt x="9" y="10"/>
                      </a:moveTo>
                      <a:cubicBezTo>
                        <a:pt x="0" y="0"/>
                        <a:pt x="0" y="0"/>
                        <a:pt x="0" y="0"/>
                      </a:cubicBezTo>
                      <a:cubicBezTo>
                        <a:pt x="1" y="0"/>
                        <a:pt x="2" y="1"/>
                        <a:pt x="3" y="1"/>
                      </a:cubicBezTo>
                      <a:cubicBezTo>
                        <a:pt x="11" y="11"/>
                        <a:pt x="11" y="11"/>
                        <a:pt x="11" y="11"/>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1103"/>
                <p:cNvSpPr/>
                <p:nvPr/>
              </p:nvSpPr>
              <p:spPr bwMode="auto">
                <a:xfrm>
                  <a:off x="8415338" y="5710238"/>
                  <a:ext cx="12700" cy="12700"/>
                </a:xfrm>
                <a:custGeom>
                  <a:avLst/>
                  <a:gdLst>
                    <a:gd name="T0" fmla="*/ 8 w 10"/>
                    <a:gd name="T1" fmla="*/ 10 h 11"/>
                    <a:gd name="T2" fmla="*/ 0 w 10"/>
                    <a:gd name="T3" fmla="*/ 0 h 11"/>
                    <a:gd name="T4" fmla="*/ 2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0"/>
                        <a:pt x="1" y="1"/>
                        <a:pt x="2" y="1"/>
                      </a:cubicBezTo>
                      <a:cubicBezTo>
                        <a:pt x="10" y="11"/>
                        <a:pt x="10" y="11"/>
                        <a:pt x="10" y="11"/>
                      </a:cubicBezTo>
                      <a:cubicBezTo>
                        <a:pt x="9" y="11"/>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1104"/>
                <p:cNvSpPr/>
                <p:nvPr/>
              </p:nvSpPr>
              <p:spPr bwMode="auto">
                <a:xfrm>
                  <a:off x="8416925" y="5711825"/>
                  <a:ext cx="12700" cy="12700"/>
                </a:xfrm>
                <a:custGeom>
                  <a:avLst/>
                  <a:gdLst>
                    <a:gd name="T0" fmla="*/ 8 w 9"/>
                    <a:gd name="T1" fmla="*/ 10 h 11"/>
                    <a:gd name="T2" fmla="*/ 0 w 9"/>
                    <a:gd name="T3" fmla="*/ 0 h 11"/>
                    <a:gd name="T4" fmla="*/ 0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0" y="1"/>
                      </a:cubicBezTo>
                      <a:cubicBezTo>
                        <a:pt x="9" y="11"/>
                        <a:pt x="9" y="11"/>
                        <a:pt x="9" y="11"/>
                      </a:cubicBezTo>
                      <a:cubicBezTo>
                        <a:pt x="8"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1105"/>
                <p:cNvSpPr/>
                <p:nvPr/>
              </p:nvSpPr>
              <p:spPr bwMode="auto">
                <a:xfrm>
                  <a:off x="8034338" y="5857875"/>
                  <a:ext cx="65088" cy="147638"/>
                </a:xfrm>
                <a:custGeom>
                  <a:avLst/>
                  <a:gdLst>
                    <a:gd name="T0" fmla="*/ 13 w 52"/>
                    <a:gd name="T1" fmla="*/ 119 h 119"/>
                    <a:gd name="T2" fmla="*/ 5 w 52"/>
                    <a:gd name="T3" fmla="*/ 109 h 119"/>
                    <a:gd name="T4" fmla="*/ 3 w 52"/>
                    <a:gd name="T5" fmla="*/ 104 h 119"/>
                    <a:gd name="T6" fmla="*/ 23 w 52"/>
                    <a:gd name="T7" fmla="*/ 19 h 119"/>
                    <a:gd name="T8" fmla="*/ 44 w 52"/>
                    <a:gd name="T9" fmla="*/ 0 h 119"/>
                    <a:gd name="T10" fmla="*/ 52 w 52"/>
                    <a:gd name="T11" fmla="*/ 10 h 119"/>
                    <a:gd name="T12" fmla="*/ 31 w 52"/>
                    <a:gd name="T13" fmla="*/ 29 h 119"/>
                    <a:gd name="T14" fmla="*/ 11 w 52"/>
                    <a:gd name="T15" fmla="*/ 114 h 119"/>
                    <a:gd name="T16" fmla="*/ 13 w 52"/>
                    <a:gd name="T1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19">
                      <a:moveTo>
                        <a:pt x="13" y="119"/>
                      </a:moveTo>
                      <a:cubicBezTo>
                        <a:pt x="5" y="109"/>
                        <a:pt x="5" y="109"/>
                        <a:pt x="5" y="109"/>
                      </a:cubicBezTo>
                      <a:cubicBezTo>
                        <a:pt x="4" y="108"/>
                        <a:pt x="3" y="106"/>
                        <a:pt x="3" y="104"/>
                      </a:cubicBezTo>
                      <a:cubicBezTo>
                        <a:pt x="0" y="69"/>
                        <a:pt x="7" y="40"/>
                        <a:pt x="23" y="19"/>
                      </a:cubicBezTo>
                      <a:cubicBezTo>
                        <a:pt x="29" y="11"/>
                        <a:pt x="36" y="5"/>
                        <a:pt x="44" y="0"/>
                      </a:cubicBezTo>
                      <a:cubicBezTo>
                        <a:pt x="52" y="10"/>
                        <a:pt x="52" y="10"/>
                        <a:pt x="52" y="10"/>
                      </a:cubicBezTo>
                      <a:cubicBezTo>
                        <a:pt x="44" y="15"/>
                        <a:pt x="37" y="21"/>
                        <a:pt x="31" y="29"/>
                      </a:cubicBezTo>
                      <a:cubicBezTo>
                        <a:pt x="15" y="50"/>
                        <a:pt x="8" y="78"/>
                        <a:pt x="11" y="114"/>
                      </a:cubicBezTo>
                      <a:cubicBezTo>
                        <a:pt x="11" y="116"/>
                        <a:pt x="12" y="118"/>
                        <a:pt x="13" y="1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1106"/>
                <p:cNvSpPr/>
                <p:nvPr/>
              </p:nvSpPr>
              <p:spPr bwMode="auto">
                <a:xfrm>
                  <a:off x="8088313" y="5846763"/>
                  <a:ext cx="30163" cy="23813"/>
                </a:xfrm>
                <a:custGeom>
                  <a:avLst/>
                  <a:gdLst>
                    <a:gd name="T0" fmla="*/ 8 w 23"/>
                    <a:gd name="T1" fmla="*/ 18 h 18"/>
                    <a:gd name="T2" fmla="*/ 0 w 23"/>
                    <a:gd name="T3" fmla="*/ 8 h 18"/>
                    <a:gd name="T4" fmla="*/ 15 w 23"/>
                    <a:gd name="T5" fmla="*/ 0 h 18"/>
                    <a:gd name="T6" fmla="*/ 23 w 23"/>
                    <a:gd name="T7" fmla="*/ 10 h 18"/>
                    <a:gd name="T8" fmla="*/ 8 w 23"/>
                    <a:gd name="T9" fmla="*/ 18 h 18"/>
                  </a:gdLst>
                  <a:ahLst/>
                  <a:cxnLst>
                    <a:cxn ang="0">
                      <a:pos x="T0" y="T1"/>
                    </a:cxn>
                    <a:cxn ang="0">
                      <a:pos x="T2" y="T3"/>
                    </a:cxn>
                    <a:cxn ang="0">
                      <a:pos x="T4" y="T5"/>
                    </a:cxn>
                    <a:cxn ang="0">
                      <a:pos x="T6" y="T7"/>
                    </a:cxn>
                    <a:cxn ang="0">
                      <a:pos x="T8" y="T9"/>
                    </a:cxn>
                  </a:cxnLst>
                  <a:rect l="0" t="0" r="r" b="b"/>
                  <a:pathLst>
                    <a:path w="23" h="18">
                      <a:moveTo>
                        <a:pt x="8" y="18"/>
                      </a:moveTo>
                      <a:cubicBezTo>
                        <a:pt x="0" y="8"/>
                        <a:pt x="0" y="8"/>
                        <a:pt x="0" y="8"/>
                      </a:cubicBezTo>
                      <a:cubicBezTo>
                        <a:pt x="5" y="5"/>
                        <a:pt x="10" y="2"/>
                        <a:pt x="15" y="0"/>
                      </a:cubicBezTo>
                      <a:cubicBezTo>
                        <a:pt x="23" y="10"/>
                        <a:pt x="23" y="10"/>
                        <a:pt x="23" y="10"/>
                      </a:cubicBezTo>
                      <a:cubicBezTo>
                        <a:pt x="18" y="12"/>
                        <a:pt x="13" y="15"/>
                        <a:pt x="8"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1107"/>
                <p:cNvSpPr/>
                <p:nvPr/>
              </p:nvSpPr>
              <p:spPr bwMode="auto">
                <a:xfrm>
                  <a:off x="8107363" y="5840413"/>
                  <a:ext cx="30163" cy="19050"/>
                </a:xfrm>
                <a:custGeom>
                  <a:avLst/>
                  <a:gdLst>
                    <a:gd name="T0" fmla="*/ 8 w 24"/>
                    <a:gd name="T1" fmla="*/ 16 h 16"/>
                    <a:gd name="T2" fmla="*/ 0 w 24"/>
                    <a:gd name="T3" fmla="*/ 6 h 16"/>
                    <a:gd name="T4" fmla="*/ 16 w 24"/>
                    <a:gd name="T5" fmla="*/ 0 h 16"/>
                    <a:gd name="T6" fmla="*/ 24 w 24"/>
                    <a:gd name="T7" fmla="*/ 10 h 16"/>
                    <a:gd name="T8" fmla="*/ 8 w 24"/>
                    <a:gd name="T9" fmla="*/ 16 h 16"/>
                  </a:gdLst>
                  <a:ahLst/>
                  <a:cxnLst>
                    <a:cxn ang="0">
                      <a:pos x="T0" y="T1"/>
                    </a:cxn>
                    <a:cxn ang="0">
                      <a:pos x="T2" y="T3"/>
                    </a:cxn>
                    <a:cxn ang="0">
                      <a:pos x="T4" y="T5"/>
                    </a:cxn>
                    <a:cxn ang="0">
                      <a:pos x="T6" y="T7"/>
                    </a:cxn>
                    <a:cxn ang="0">
                      <a:pos x="T8" y="T9"/>
                    </a:cxn>
                  </a:cxnLst>
                  <a:rect l="0" t="0" r="r" b="b"/>
                  <a:pathLst>
                    <a:path w="24" h="16">
                      <a:moveTo>
                        <a:pt x="8" y="16"/>
                      </a:moveTo>
                      <a:cubicBezTo>
                        <a:pt x="0" y="6"/>
                        <a:pt x="0" y="6"/>
                        <a:pt x="0" y="6"/>
                      </a:cubicBezTo>
                      <a:cubicBezTo>
                        <a:pt x="5" y="4"/>
                        <a:pt x="10" y="2"/>
                        <a:pt x="16" y="0"/>
                      </a:cubicBezTo>
                      <a:cubicBezTo>
                        <a:pt x="24" y="10"/>
                        <a:pt x="24" y="10"/>
                        <a:pt x="24" y="10"/>
                      </a:cubicBezTo>
                      <a:cubicBezTo>
                        <a:pt x="19" y="12"/>
                        <a:pt x="13" y="13"/>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1108"/>
                <p:cNvSpPr/>
                <p:nvPr/>
              </p:nvSpPr>
              <p:spPr bwMode="auto">
                <a:xfrm>
                  <a:off x="8128000" y="5835650"/>
                  <a:ext cx="33338" cy="17463"/>
                </a:xfrm>
                <a:custGeom>
                  <a:avLst/>
                  <a:gdLst>
                    <a:gd name="T0" fmla="*/ 8 w 27"/>
                    <a:gd name="T1" fmla="*/ 13 h 13"/>
                    <a:gd name="T2" fmla="*/ 0 w 27"/>
                    <a:gd name="T3" fmla="*/ 3 h 13"/>
                    <a:gd name="T4" fmla="*/ 19 w 27"/>
                    <a:gd name="T5" fmla="*/ 0 h 13"/>
                    <a:gd name="T6" fmla="*/ 27 w 27"/>
                    <a:gd name="T7" fmla="*/ 10 h 13"/>
                    <a:gd name="T8" fmla="*/ 8 w 27"/>
                    <a:gd name="T9" fmla="*/ 13 h 13"/>
                  </a:gdLst>
                  <a:ahLst/>
                  <a:cxnLst>
                    <a:cxn ang="0">
                      <a:pos x="T0" y="T1"/>
                    </a:cxn>
                    <a:cxn ang="0">
                      <a:pos x="T2" y="T3"/>
                    </a:cxn>
                    <a:cxn ang="0">
                      <a:pos x="T4" y="T5"/>
                    </a:cxn>
                    <a:cxn ang="0">
                      <a:pos x="T6" y="T7"/>
                    </a:cxn>
                    <a:cxn ang="0">
                      <a:pos x="T8" y="T9"/>
                    </a:cxn>
                  </a:cxnLst>
                  <a:rect l="0" t="0" r="r" b="b"/>
                  <a:pathLst>
                    <a:path w="27" h="13">
                      <a:moveTo>
                        <a:pt x="8" y="13"/>
                      </a:moveTo>
                      <a:cubicBezTo>
                        <a:pt x="0" y="3"/>
                        <a:pt x="0" y="3"/>
                        <a:pt x="0" y="3"/>
                      </a:cubicBezTo>
                      <a:cubicBezTo>
                        <a:pt x="6" y="2"/>
                        <a:pt x="13" y="1"/>
                        <a:pt x="19" y="0"/>
                      </a:cubicBezTo>
                      <a:cubicBezTo>
                        <a:pt x="27" y="10"/>
                        <a:pt x="27" y="10"/>
                        <a:pt x="27" y="10"/>
                      </a:cubicBezTo>
                      <a:cubicBezTo>
                        <a:pt x="21" y="10"/>
                        <a:pt x="15" y="11"/>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1109"/>
                <p:cNvSpPr/>
                <p:nvPr/>
              </p:nvSpPr>
              <p:spPr bwMode="auto">
                <a:xfrm>
                  <a:off x="8151813" y="5835650"/>
                  <a:ext cx="38100" cy="12700"/>
                </a:xfrm>
                <a:custGeom>
                  <a:avLst/>
                  <a:gdLst>
                    <a:gd name="T0" fmla="*/ 8 w 31"/>
                    <a:gd name="T1" fmla="*/ 11 h 11"/>
                    <a:gd name="T2" fmla="*/ 0 w 31"/>
                    <a:gd name="T3" fmla="*/ 1 h 11"/>
                    <a:gd name="T4" fmla="*/ 19 w 31"/>
                    <a:gd name="T5" fmla="*/ 0 h 11"/>
                    <a:gd name="T6" fmla="*/ 23 w 31"/>
                    <a:gd name="T7" fmla="*/ 0 h 11"/>
                    <a:gd name="T8" fmla="*/ 31 w 31"/>
                    <a:gd name="T9" fmla="*/ 10 h 11"/>
                    <a:gd name="T10" fmla="*/ 27 w 31"/>
                    <a:gd name="T11" fmla="*/ 9 h 11"/>
                    <a:gd name="T12" fmla="*/ 8 w 3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8" y="11"/>
                      </a:moveTo>
                      <a:cubicBezTo>
                        <a:pt x="0" y="1"/>
                        <a:pt x="0" y="1"/>
                        <a:pt x="0" y="1"/>
                      </a:cubicBezTo>
                      <a:cubicBezTo>
                        <a:pt x="7" y="0"/>
                        <a:pt x="13" y="0"/>
                        <a:pt x="19" y="0"/>
                      </a:cubicBezTo>
                      <a:cubicBezTo>
                        <a:pt x="20" y="0"/>
                        <a:pt x="21" y="0"/>
                        <a:pt x="23" y="0"/>
                      </a:cubicBezTo>
                      <a:cubicBezTo>
                        <a:pt x="31" y="10"/>
                        <a:pt x="31" y="10"/>
                        <a:pt x="31" y="10"/>
                      </a:cubicBezTo>
                      <a:cubicBezTo>
                        <a:pt x="30" y="9"/>
                        <a:pt x="28" y="9"/>
                        <a:pt x="27" y="9"/>
                      </a:cubicBezTo>
                      <a:cubicBezTo>
                        <a:pt x="22" y="9"/>
                        <a:pt x="15"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1110"/>
                <p:cNvSpPr/>
                <p:nvPr/>
              </p:nvSpPr>
              <p:spPr bwMode="auto">
                <a:xfrm>
                  <a:off x="8180388" y="5835650"/>
                  <a:ext cx="20638" cy="11113"/>
                </a:xfrm>
                <a:custGeom>
                  <a:avLst/>
                  <a:gdLst>
                    <a:gd name="T0" fmla="*/ 8 w 17"/>
                    <a:gd name="T1" fmla="*/ 10 h 10"/>
                    <a:gd name="T2" fmla="*/ 0 w 17"/>
                    <a:gd name="T3" fmla="*/ 0 h 10"/>
                    <a:gd name="T4" fmla="*/ 9 w 17"/>
                    <a:gd name="T5" fmla="*/ 0 h 10"/>
                    <a:gd name="T6" fmla="*/ 17 w 17"/>
                    <a:gd name="T7" fmla="*/ 10 h 10"/>
                    <a:gd name="T8" fmla="*/ 8 w 17"/>
                    <a:gd name="T9" fmla="*/ 10 h 10"/>
                  </a:gdLst>
                  <a:ahLst/>
                  <a:cxnLst>
                    <a:cxn ang="0">
                      <a:pos x="T0" y="T1"/>
                    </a:cxn>
                    <a:cxn ang="0">
                      <a:pos x="T2" y="T3"/>
                    </a:cxn>
                    <a:cxn ang="0">
                      <a:pos x="T4" y="T5"/>
                    </a:cxn>
                    <a:cxn ang="0">
                      <a:pos x="T6" y="T7"/>
                    </a:cxn>
                    <a:cxn ang="0">
                      <a:pos x="T8" y="T9"/>
                    </a:cxn>
                  </a:cxnLst>
                  <a:rect l="0" t="0" r="r" b="b"/>
                  <a:pathLst>
                    <a:path w="17" h="10">
                      <a:moveTo>
                        <a:pt x="8" y="10"/>
                      </a:moveTo>
                      <a:cubicBezTo>
                        <a:pt x="0" y="0"/>
                        <a:pt x="0" y="0"/>
                        <a:pt x="0" y="0"/>
                      </a:cubicBezTo>
                      <a:cubicBezTo>
                        <a:pt x="5" y="0"/>
                        <a:pt x="9" y="0"/>
                        <a:pt x="9" y="0"/>
                      </a:cubicBezTo>
                      <a:cubicBezTo>
                        <a:pt x="17" y="10"/>
                        <a:pt x="17" y="10"/>
                        <a:pt x="17" y="10"/>
                      </a:cubicBezTo>
                      <a:cubicBezTo>
                        <a:pt x="17" y="10"/>
                        <a:pt x="14"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1111"/>
                <p:cNvSpPr/>
                <p:nvPr/>
              </p:nvSpPr>
              <p:spPr bwMode="auto">
                <a:xfrm>
                  <a:off x="8201025" y="5694363"/>
                  <a:ext cx="14288" cy="12700"/>
                </a:xfrm>
                <a:custGeom>
                  <a:avLst/>
                  <a:gdLst>
                    <a:gd name="T0" fmla="*/ 8 w 11"/>
                    <a:gd name="T1" fmla="*/ 10 h 10"/>
                    <a:gd name="T2" fmla="*/ 0 w 11"/>
                    <a:gd name="T3" fmla="*/ 0 h 10"/>
                    <a:gd name="T4" fmla="*/ 2 w 11"/>
                    <a:gd name="T5" fmla="*/ 0 h 10"/>
                    <a:gd name="T6" fmla="*/ 11 w 11"/>
                    <a:gd name="T7" fmla="*/ 10 h 10"/>
                    <a:gd name="T8" fmla="*/ 8 w 11"/>
                    <a:gd name="T9" fmla="*/ 10 h 10"/>
                  </a:gdLst>
                  <a:ahLst/>
                  <a:cxnLst>
                    <a:cxn ang="0">
                      <a:pos x="T0" y="T1"/>
                    </a:cxn>
                    <a:cxn ang="0">
                      <a:pos x="T2" y="T3"/>
                    </a:cxn>
                    <a:cxn ang="0">
                      <a:pos x="T4" y="T5"/>
                    </a:cxn>
                    <a:cxn ang="0">
                      <a:pos x="T6" y="T7"/>
                    </a:cxn>
                    <a:cxn ang="0">
                      <a:pos x="T8" y="T9"/>
                    </a:cxn>
                  </a:cxnLst>
                  <a:rect l="0" t="0" r="r" b="b"/>
                  <a:pathLst>
                    <a:path w="11" h="10">
                      <a:moveTo>
                        <a:pt x="8" y="10"/>
                      </a:moveTo>
                      <a:cubicBezTo>
                        <a:pt x="0" y="0"/>
                        <a:pt x="0" y="0"/>
                        <a:pt x="0" y="0"/>
                      </a:cubicBezTo>
                      <a:cubicBezTo>
                        <a:pt x="1" y="0"/>
                        <a:pt x="2" y="0"/>
                        <a:pt x="2" y="0"/>
                      </a:cubicBezTo>
                      <a:cubicBezTo>
                        <a:pt x="11" y="10"/>
                        <a:pt x="11" y="10"/>
                        <a:pt x="11" y="10"/>
                      </a:cubicBezTo>
                      <a:cubicBezTo>
                        <a:pt x="10"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1112"/>
                <p:cNvSpPr/>
                <p:nvPr/>
              </p:nvSpPr>
              <p:spPr bwMode="auto">
                <a:xfrm>
                  <a:off x="8204200" y="5694363"/>
                  <a:ext cx="25400" cy="17463"/>
                </a:xfrm>
                <a:custGeom>
                  <a:avLst/>
                  <a:gdLst>
                    <a:gd name="T0" fmla="*/ 9 w 20"/>
                    <a:gd name="T1" fmla="*/ 10 h 14"/>
                    <a:gd name="T2" fmla="*/ 0 w 20"/>
                    <a:gd name="T3" fmla="*/ 0 h 14"/>
                    <a:gd name="T4" fmla="*/ 11 w 20"/>
                    <a:gd name="T5" fmla="*/ 4 h 14"/>
                    <a:gd name="T6" fmla="*/ 20 w 20"/>
                    <a:gd name="T7" fmla="*/ 14 h 14"/>
                    <a:gd name="T8" fmla="*/ 9 w 20"/>
                    <a:gd name="T9" fmla="*/ 10 h 14"/>
                  </a:gdLst>
                  <a:ahLst/>
                  <a:cxnLst>
                    <a:cxn ang="0">
                      <a:pos x="T0" y="T1"/>
                    </a:cxn>
                    <a:cxn ang="0">
                      <a:pos x="T2" y="T3"/>
                    </a:cxn>
                    <a:cxn ang="0">
                      <a:pos x="T4" y="T5"/>
                    </a:cxn>
                    <a:cxn ang="0">
                      <a:pos x="T6" y="T7"/>
                    </a:cxn>
                    <a:cxn ang="0">
                      <a:pos x="T8" y="T9"/>
                    </a:cxn>
                  </a:cxnLst>
                  <a:rect l="0" t="0" r="r" b="b"/>
                  <a:pathLst>
                    <a:path w="20" h="14">
                      <a:moveTo>
                        <a:pt x="9" y="10"/>
                      </a:moveTo>
                      <a:cubicBezTo>
                        <a:pt x="0" y="0"/>
                        <a:pt x="0" y="0"/>
                        <a:pt x="0" y="0"/>
                      </a:cubicBezTo>
                      <a:cubicBezTo>
                        <a:pt x="4" y="1"/>
                        <a:pt x="8" y="2"/>
                        <a:pt x="11" y="4"/>
                      </a:cubicBezTo>
                      <a:cubicBezTo>
                        <a:pt x="20" y="14"/>
                        <a:pt x="20" y="14"/>
                        <a:pt x="20" y="14"/>
                      </a:cubicBezTo>
                      <a:cubicBezTo>
                        <a:pt x="16" y="12"/>
                        <a:pt x="13"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1113"/>
                <p:cNvSpPr/>
                <p:nvPr/>
              </p:nvSpPr>
              <p:spPr bwMode="auto">
                <a:xfrm>
                  <a:off x="8218488" y="5700713"/>
                  <a:ext cx="20638" cy="19050"/>
                </a:xfrm>
                <a:custGeom>
                  <a:avLst/>
                  <a:gdLst>
                    <a:gd name="T0" fmla="*/ 9 w 17"/>
                    <a:gd name="T1" fmla="*/ 10 h 16"/>
                    <a:gd name="T2" fmla="*/ 0 w 17"/>
                    <a:gd name="T3" fmla="*/ 0 h 16"/>
                    <a:gd name="T4" fmla="*/ 9 w 17"/>
                    <a:gd name="T5" fmla="*/ 7 h 16"/>
                    <a:gd name="T6" fmla="*/ 17 w 17"/>
                    <a:gd name="T7" fmla="*/ 16 h 16"/>
                    <a:gd name="T8" fmla="*/ 9 w 17"/>
                    <a:gd name="T9" fmla="*/ 10 h 16"/>
                  </a:gdLst>
                  <a:ahLst/>
                  <a:cxnLst>
                    <a:cxn ang="0">
                      <a:pos x="T0" y="T1"/>
                    </a:cxn>
                    <a:cxn ang="0">
                      <a:pos x="T2" y="T3"/>
                    </a:cxn>
                    <a:cxn ang="0">
                      <a:pos x="T4" y="T5"/>
                    </a:cxn>
                    <a:cxn ang="0">
                      <a:pos x="T6" y="T7"/>
                    </a:cxn>
                    <a:cxn ang="0">
                      <a:pos x="T8" y="T9"/>
                    </a:cxn>
                  </a:cxnLst>
                  <a:rect l="0" t="0" r="r" b="b"/>
                  <a:pathLst>
                    <a:path w="17" h="16">
                      <a:moveTo>
                        <a:pt x="9" y="10"/>
                      </a:moveTo>
                      <a:cubicBezTo>
                        <a:pt x="0" y="0"/>
                        <a:pt x="0" y="0"/>
                        <a:pt x="0" y="0"/>
                      </a:cubicBezTo>
                      <a:cubicBezTo>
                        <a:pt x="3" y="2"/>
                        <a:pt x="6" y="4"/>
                        <a:pt x="9" y="7"/>
                      </a:cubicBezTo>
                      <a:cubicBezTo>
                        <a:pt x="17" y="16"/>
                        <a:pt x="17" y="16"/>
                        <a:pt x="17" y="16"/>
                      </a:cubicBezTo>
                      <a:cubicBezTo>
                        <a:pt x="15" y="14"/>
                        <a:pt x="12"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3" name="Freeform 1114"/>
                <p:cNvSpPr/>
                <p:nvPr/>
              </p:nvSpPr>
              <p:spPr bwMode="auto">
                <a:xfrm>
                  <a:off x="8229600" y="5708650"/>
                  <a:ext cx="19050" cy="20638"/>
                </a:xfrm>
                <a:custGeom>
                  <a:avLst/>
                  <a:gdLst>
                    <a:gd name="T0" fmla="*/ 8 w 16"/>
                    <a:gd name="T1" fmla="*/ 9 h 17"/>
                    <a:gd name="T2" fmla="*/ 0 w 16"/>
                    <a:gd name="T3" fmla="*/ 0 h 17"/>
                    <a:gd name="T4" fmla="*/ 8 w 16"/>
                    <a:gd name="T5" fmla="*/ 7 h 17"/>
                    <a:gd name="T6" fmla="*/ 16 w 16"/>
                    <a:gd name="T7" fmla="*/ 17 h 17"/>
                    <a:gd name="T8" fmla="*/ 8 w 16"/>
                    <a:gd name="T9" fmla="*/ 9 h 17"/>
                  </a:gdLst>
                  <a:ahLst/>
                  <a:cxnLst>
                    <a:cxn ang="0">
                      <a:pos x="T0" y="T1"/>
                    </a:cxn>
                    <a:cxn ang="0">
                      <a:pos x="T2" y="T3"/>
                    </a:cxn>
                    <a:cxn ang="0">
                      <a:pos x="T4" y="T5"/>
                    </a:cxn>
                    <a:cxn ang="0">
                      <a:pos x="T6" y="T7"/>
                    </a:cxn>
                    <a:cxn ang="0">
                      <a:pos x="T8" y="T9"/>
                    </a:cxn>
                  </a:cxnLst>
                  <a:rect l="0" t="0" r="r" b="b"/>
                  <a:pathLst>
                    <a:path w="16" h="17">
                      <a:moveTo>
                        <a:pt x="8" y="9"/>
                      </a:moveTo>
                      <a:cubicBezTo>
                        <a:pt x="0" y="0"/>
                        <a:pt x="0" y="0"/>
                        <a:pt x="0" y="0"/>
                      </a:cubicBezTo>
                      <a:cubicBezTo>
                        <a:pt x="3" y="2"/>
                        <a:pt x="5" y="4"/>
                        <a:pt x="8" y="7"/>
                      </a:cubicBezTo>
                      <a:cubicBezTo>
                        <a:pt x="16" y="17"/>
                        <a:pt x="16" y="17"/>
                        <a:pt x="16" y="17"/>
                      </a:cubicBezTo>
                      <a:cubicBezTo>
                        <a:pt x="14" y="14"/>
                        <a:pt x="11" y="12"/>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1115"/>
                <p:cNvSpPr/>
                <p:nvPr/>
              </p:nvSpPr>
              <p:spPr bwMode="auto">
                <a:xfrm>
                  <a:off x="8035925" y="5781675"/>
                  <a:ext cx="34925" cy="42863"/>
                </a:xfrm>
                <a:custGeom>
                  <a:avLst/>
                  <a:gdLst>
                    <a:gd name="T0" fmla="*/ 11 w 27"/>
                    <a:gd name="T1" fmla="*/ 35 h 35"/>
                    <a:gd name="T2" fmla="*/ 3 w 27"/>
                    <a:gd name="T3" fmla="*/ 25 h 35"/>
                    <a:gd name="T4" fmla="*/ 2 w 27"/>
                    <a:gd name="T5" fmla="*/ 25 h 35"/>
                    <a:gd name="T6" fmla="*/ 3 w 27"/>
                    <a:gd name="T7" fmla="*/ 13 h 35"/>
                    <a:gd name="T8" fmla="*/ 19 w 27"/>
                    <a:gd name="T9" fmla="*/ 0 h 35"/>
                    <a:gd name="T10" fmla="*/ 27 w 27"/>
                    <a:gd name="T11" fmla="*/ 10 h 35"/>
                    <a:gd name="T12" fmla="*/ 12 w 27"/>
                    <a:gd name="T13" fmla="*/ 23 h 35"/>
                    <a:gd name="T14" fmla="*/ 11 w 27"/>
                    <a:gd name="T15" fmla="*/ 34 h 35"/>
                    <a:gd name="T16" fmla="*/ 11 w 2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1" y="35"/>
                      </a:moveTo>
                      <a:cubicBezTo>
                        <a:pt x="3" y="25"/>
                        <a:pt x="3" y="25"/>
                        <a:pt x="3" y="25"/>
                      </a:cubicBezTo>
                      <a:cubicBezTo>
                        <a:pt x="3" y="25"/>
                        <a:pt x="3" y="25"/>
                        <a:pt x="2" y="25"/>
                      </a:cubicBezTo>
                      <a:cubicBezTo>
                        <a:pt x="0" y="21"/>
                        <a:pt x="0" y="16"/>
                        <a:pt x="3" y="13"/>
                      </a:cubicBezTo>
                      <a:cubicBezTo>
                        <a:pt x="8" y="8"/>
                        <a:pt x="13" y="4"/>
                        <a:pt x="19" y="0"/>
                      </a:cubicBezTo>
                      <a:cubicBezTo>
                        <a:pt x="27" y="10"/>
                        <a:pt x="27" y="10"/>
                        <a:pt x="27" y="10"/>
                      </a:cubicBezTo>
                      <a:cubicBezTo>
                        <a:pt x="22" y="14"/>
                        <a:pt x="16" y="18"/>
                        <a:pt x="12" y="23"/>
                      </a:cubicBezTo>
                      <a:cubicBezTo>
                        <a:pt x="9" y="26"/>
                        <a:pt x="8" y="31"/>
                        <a:pt x="11" y="34"/>
                      </a:cubicBezTo>
                      <a:cubicBezTo>
                        <a:pt x="11" y="35"/>
                        <a:pt x="11" y="35"/>
                        <a:pt x="11"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1116"/>
                <p:cNvSpPr/>
                <p:nvPr/>
              </p:nvSpPr>
              <p:spPr bwMode="auto">
                <a:xfrm>
                  <a:off x="8059738" y="5772150"/>
                  <a:ext cx="28575" cy="22225"/>
                </a:xfrm>
                <a:custGeom>
                  <a:avLst/>
                  <a:gdLst>
                    <a:gd name="T0" fmla="*/ 8 w 22"/>
                    <a:gd name="T1" fmla="*/ 17 h 17"/>
                    <a:gd name="T2" fmla="*/ 0 w 22"/>
                    <a:gd name="T3" fmla="*/ 7 h 17"/>
                    <a:gd name="T4" fmla="*/ 14 w 22"/>
                    <a:gd name="T5" fmla="*/ 0 h 17"/>
                    <a:gd name="T6" fmla="*/ 22 w 22"/>
                    <a:gd name="T7" fmla="*/ 10 h 17"/>
                    <a:gd name="T8" fmla="*/ 8 w 22"/>
                    <a:gd name="T9" fmla="*/ 17 h 17"/>
                  </a:gdLst>
                  <a:ahLst/>
                  <a:cxnLst>
                    <a:cxn ang="0">
                      <a:pos x="T0" y="T1"/>
                    </a:cxn>
                    <a:cxn ang="0">
                      <a:pos x="T2" y="T3"/>
                    </a:cxn>
                    <a:cxn ang="0">
                      <a:pos x="T4" y="T5"/>
                    </a:cxn>
                    <a:cxn ang="0">
                      <a:pos x="T6" y="T7"/>
                    </a:cxn>
                    <a:cxn ang="0">
                      <a:pos x="T8" y="T9"/>
                    </a:cxn>
                  </a:cxnLst>
                  <a:rect l="0" t="0" r="r" b="b"/>
                  <a:pathLst>
                    <a:path w="22" h="17">
                      <a:moveTo>
                        <a:pt x="8" y="17"/>
                      </a:moveTo>
                      <a:cubicBezTo>
                        <a:pt x="0" y="7"/>
                        <a:pt x="0" y="7"/>
                        <a:pt x="0" y="7"/>
                      </a:cubicBezTo>
                      <a:cubicBezTo>
                        <a:pt x="4" y="4"/>
                        <a:pt x="9" y="2"/>
                        <a:pt x="14" y="0"/>
                      </a:cubicBezTo>
                      <a:cubicBezTo>
                        <a:pt x="22" y="10"/>
                        <a:pt x="22" y="10"/>
                        <a:pt x="22" y="10"/>
                      </a:cubicBezTo>
                      <a:cubicBezTo>
                        <a:pt x="17" y="12"/>
                        <a:pt x="13" y="14"/>
                        <a:pt x="8"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1117"/>
                <p:cNvSpPr/>
                <p:nvPr/>
              </p:nvSpPr>
              <p:spPr bwMode="auto">
                <a:xfrm>
                  <a:off x="8077200" y="5765800"/>
                  <a:ext cx="28575" cy="19050"/>
                </a:xfrm>
                <a:custGeom>
                  <a:avLst/>
                  <a:gdLst>
                    <a:gd name="T0" fmla="*/ 8 w 22"/>
                    <a:gd name="T1" fmla="*/ 15 h 15"/>
                    <a:gd name="T2" fmla="*/ 0 w 22"/>
                    <a:gd name="T3" fmla="*/ 5 h 15"/>
                    <a:gd name="T4" fmla="*/ 13 w 22"/>
                    <a:gd name="T5" fmla="*/ 0 h 15"/>
                    <a:gd name="T6" fmla="*/ 22 w 22"/>
                    <a:gd name="T7" fmla="*/ 10 h 15"/>
                    <a:gd name="T8" fmla="*/ 8 w 22"/>
                    <a:gd name="T9" fmla="*/ 15 h 15"/>
                  </a:gdLst>
                  <a:ahLst/>
                  <a:cxnLst>
                    <a:cxn ang="0">
                      <a:pos x="T0" y="T1"/>
                    </a:cxn>
                    <a:cxn ang="0">
                      <a:pos x="T2" y="T3"/>
                    </a:cxn>
                    <a:cxn ang="0">
                      <a:pos x="T4" y="T5"/>
                    </a:cxn>
                    <a:cxn ang="0">
                      <a:pos x="T6" y="T7"/>
                    </a:cxn>
                    <a:cxn ang="0">
                      <a:pos x="T8" y="T9"/>
                    </a:cxn>
                  </a:cxnLst>
                  <a:rect l="0" t="0" r="r" b="b"/>
                  <a:pathLst>
                    <a:path w="22" h="15">
                      <a:moveTo>
                        <a:pt x="8" y="15"/>
                      </a:moveTo>
                      <a:cubicBezTo>
                        <a:pt x="0" y="5"/>
                        <a:pt x="0" y="5"/>
                        <a:pt x="0" y="5"/>
                      </a:cubicBezTo>
                      <a:cubicBezTo>
                        <a:pt x="4" y="3"/>
                        <a:pt x="9" y="1"/>
                        <a:pt x="13" y="0"/>
                      </a:cubicBezTo>
                      <a:cubicBezTo>
                        <a:pt x="22" y="10"/>
                        <a:pt x="22" y="10"/>
                        <a:pt x="22" y="10"/>
                      </a:cubicBezTo>
                      <a:cubicBezTo>
                        <a:pt x="17" y="11"/>
                        <a:pt x="12"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1118"/>
                <p:cNvSpPr/>
                <p:nvPr/>
              </p:nvSpPr>
              <p:spPr bwMode="auto">
                <a:xfrm>
                  <a:off x="8094663" y="5762625"/>
                  <a:ext cx="28575" cy="15875"/>
                </a:xfrm>
                <a:custGeom>
                  <a:avLst/>
                  <a:gdLst>
                    <a:gd name="T0" fmla="*/ 9 w 24"/>
                    <a:gd name="T1" fmla="*/ 13 h 13"/>
                    <a:gd name="T2" fmla="*/ 0 w 24"/>
                    <a:gd name="T3" fmla="*/ 3 h 13"/>
                    <a:gd name="T4" fmla="*/ 15 w 24"/>
                    <a:gd name="T5" fmla="*/ 0 h 13"/>
                    <a:gd name="T6" fmla="*/ 24 w 24"/>
                    <a:gd name="T7" fmla="*/ 10 h 13"/>
                    <a:gd name="T8" fmla="*/ 9 w 24"/>
                    <a:gd name="T9" fmla="*/ 13 h 13"/>
                  </a:gdLst>
                  <a:ahLst/>
                  <a:cxnLst>
                    <a:cxn ang="0">
                      <a:pos x="T0" y="T1"/>
                    </a:cxn>
                    <a:cxn ang="0">
                      <a:pos x="T2" y="T3"/>
                    </a:cxn>
                    <a:cxn ang="0">
                      <a:pos x="T4" y="T5"/>
                    </a:cxn>
                    <a:cxn ang="0">
                      <a:pos x="T6" y="T7"/>
                    </a:cxn>
                    <a:cxn ang="0">
                      <a:pos x="T8" y="T9"/>
                    </a:cxn>
                  </a:cxnLst>
                  <a:rect l="0" t="0" r="r" b="b"/>
                  <a:pathLst>
                    <a:path w="24" h="13">
                      <a:moveTo>
                        <a:pt x="9" y="13"/>
                      </a:moveTo>
                      <a:cubicBezTo>
                        <a:pt x="0" y="3"/>
                        <a:pt x="0" y="3"/>
                        <a:pt x="0" y="3"/>
                      </a:cubicBezTo>
                      <a:cubicBezTo>
                        <a:pt x="5" y="2"/>
                        <a:pt x="10" y="1"/>
                        <a:pt x="15" y="0"/>
                      </a:cubicBezTo>
                      <a:cubicBezTo>
                        <a:pt x="24" y="10"/>
                        <a:pt x="24" y="10"/>
                        <a:pt x="24" y="10"/>
                      </a:cubicBezTo>
                      <a:cubicBezTo>
                        <a:pt x="19" y="11"/>
                        <a:pt x="13" y="12"/>
                        <a:pt x="9"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1119"/>
                <p:cNvSpPr/>
                <p:nvPr/>
              </p:nvSpPr>
              <p:spPr bwMode="auto">
                <a:xfrm>
                  <a:off x="8112125" y="5761038"/>
                  <a:ext cx="34925" cy="14288"/>
                </a:xfrm>
                <a:custGeom>
                  <a:avLst/>
                  <a:gdLst>
                    <a:gd name="T0" fmla="*/ 9 w 28"/>
                    <a:gd name="T1" fmla="*/ 11 h 11"/>
                    <a:gd name="T2" fmla="*/ 0 w 28"/>
                    <a:gd name="T3" fmla="*/ 1 h 11"/>
                    <a:gd name="T4" fmla="*/ 16 w 28"/>
                    <a:gd name="T5" fmla="*/ 0 h 11"/>
                    <a:gd name="T6" fmla="*/ 20 w 28"/>
                    <a:gd name="T7" fmla="*/ 0 h 11"/>
                    <a:gd name="T8" fmla="*/ 28 w 28"/>
                    <a:gd name="T9" fmla="*/ 10 h 11"/>
                    <a:gd name="T10" fmla="*/ 24 w 28"/>
                    <a:gd name="T11" fmla="*/ 10 h 11"/>
                    <a:gd name="T12" fmla="*/ 9 w 2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9" y="11"/>
                      </a:moveTo>
                      <a:cubicBezTo>
                        <a:pt x="0" y="1"/>
                        <a:pt x="0" y="1"/>
                        <a:pt x="0" y="1"/>
                      </a:cubicBezTo>
                      <a:cubicBezTo>
                        <a:pt x="5" y="1"/>
                        <a:pt x="11" y="0"/>
                        <a:pt x="16" y="0"/>
                      </a:cubicBezTo>
                      <a:cubicBezTo>
                        <a:pt x="17" y="0"/>
                        <a:pt x="19" y="0"/>
                        <a:pt x="20" y="0"/>
                      </a:cubicBezTo>
                      <a:cubicBezTo>
                        <a:pt x="28" y="10"/>
                        <a:pt x="28" y="10"/>
                        <a:pt x="28" y="10"/>
                      </a:cubicBezTo>
                      <a:cubicBezTo>
                        <a:pt x="27" y="10"/>
                        <a:pt x="26" y="10"/>
                        <a:pt x="24" y="10"/>
                      </a:cubicBezTo>
                      <a:cubicBezTo>
                        <a:pt x="19" y="10"/>
                        <a:pt x="14" y="10"/>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1120"/>
                <p:cNvSpPr/>
                <p:nvPr/>
              </p:nvSpPr>
              <p:spPr bwMode="auto">
                <a:xfrm>
                  <a:off x="8137525" y="5761038"/>
                  <a:ext cx="44450" cy="15875"/>
                </a:xfrm>
                <a:custGeom>
                  <a:avLst/>
                  <a:gdLst>
                    <a:gd name="T0" fmla="*/ 8 w 36"/>
                    <a:gd name="T1" fmla="*/ 10 h 13"/>
                    <a:gd name="T2" fmla="*/ 0 w 36"/>
                    <a:gd name="T3" fmla="*/ 0 h 13"/>
                    <a:gd name="T4" fmla="*/ 28 w 36"/>
                    <a:gd name="T5" fmla="*/ 4 h 13"/>
                    <a:gd name="T6" fmla="*/ 36 w 36"/>
                    <a:gd name="T7" fmla="*/ 13 h 13"/>
                    <a:gd name="T8" fmla="*/ 8 w 36"/>
                    <a:gd name="T9" fmla="*/ 10 h 13"/>
                  </a:gdLst>
                  <a:ahLst/>
                  <a:cxnLst>
                    <a:cxn ang="0">
                      <a:pos x="T0" y="T1"/>
                    </a:cxn>
                    <a:cxn ang="0">
                      <a:pos x="T2" y="T3"/>
                    </a:cxn>
                    <a:cxn ang="0">
                      <a:pos x="T4" y="T5"/>
                    </a:cxn>
                    <a:cxn ang="0">
                      <a:pos x="T6" y="T7"/>
                    </a:cxn>
                    <a:cxn ang="0">
                      <a:pos x="T8" y="T9"/>
                    </a:cxn>
                  </a:cxnLst>
                  <a:rect l="0" t="0" r="r" b="b"/>
                  <a:pathLst>
                    <a:path w="36" h="13">
                      <a:moveTo>
                        <a:pt x="8" y="10"/>
                      </a:moveTo>
                      <a:cubicBezTo>
                        <a:pt x="0" y="0"/>
                        <a:pt x="0" y="0"/>
                        <a:pt x="0" y="0"/>
                      </a:cubicBezTo>
                      <a:cubicBezTo>
                        <a:pt x="10" y="1"/>
                        <a:pt x="20" y="2"/>
                        <a:pt x="28" y="4"/>
                      </a:cubicBezTo>
                      <a:cubicBezTo>
                        <a:pt x="36" y="13"/>
                        <a:pt x="36" y="13"/>
                        <a:pt x="36" y="13"/>
                      </a:cubicBezTo>
                      <a:cubicBezTo>
                        <a:pt x="28" y="12"/>
                        <a:pt x="1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1121"/>
                <p:cNvSpPr/>
                <p:nvPr/>
              </p:nvSpPr>
              <p:spPr bwMode="auto">
                <a:xfrm>
                  <a:off x="8172450" y="5765800"/>
                  <a:ext cx="49213" cy="23813"/>
                </a:xfrm>
                <a:custGeom>
                  <a:avLst/>
                  <a:gdLst>
                    <a:gd name="T0" fmla="*/ 8 w 39"/>
                    <a:gd name="T1" fmla="*/ 9 h 19"/>
                    <a:gd name="T2" fmla="*/ 0 w 39"/>
                    <a:gd name="T3" fmla="*/ 0 h 19"/>
                    <a:gd name="T4" fmla="*/ 31 w 39"/>
                    <a:gd name="T5" fmla="*/ 9 h 19"/>
                    <a:gd name="T6" fmla="*/ 39 w 39"/>
                    <a:gd name="T7" fmla="*/ 19 h 19"/>
                    <a:gd name="T8" fmla="*/ 8 w 39"/>
                    <a:gd name="T9" fmla="*/ 9 h 19"/>
                  </a:gdLst>
                  <a:ahLst/>
                  <a:cxnLst>
                    <a:cxn ang="0">
                      <a:pos x="T0" y="T1"/>
                    </a:cxn>
                    <a:cxn ang="0">
                      <a:pos x="T2" y="T3"/>
                    </a:cxn>
                    <a:cxn ang="0">
                      <a:pos x="T4" y="T5"/>
                    </a:cxn>
                    <a:cxn ang="0">
                      <a:pos x="T6" y="T7"/>
                    </a:cxn>
                    <a:cxn ang="0">
                      <a:pos x="T8" y="T9"/>
                    </a:cxn>
                  </a:cxnLst>
                  <a:rect l="0" t="0" r="r" b="b"/>
                  <a:pathLst>
                    <a:path w="39" h="19">
                      <a:moveTo>
                        <a:pt x="8" y="9"/>
                      </a:moveTo>
                      <a:cubicBezTo>
                        <a:pt x="0" y="0"/>
                        <a:pt x="0" y="0"/>
                        <a:pt x="0" y="0"/>
                      </a:cubicBezTo>
                      <a:cubicBezTo>
                        <a:pt x="18" y="3"/>
                        <a:pt x="30" y="9"/>
                        <a:pt x="31" y="9"/>
                      </a:cubicBezTo>
                      <a:cubicBezTo>
                        <a:pt x="39" y="19"/>
                        <a:pt x="39" y="19"/>
                        <a:pt x="39" y="19"/>
                      </a:cubicBezTo>
                      <a:cubicBezTo>
                        <a:pt x="39" y="18"/>
                        <a:pt x="26" y="13"/>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959" name="组合 958"/>
            <p:cNvGrpSpPr/>
            <p:nvPr/>
          </p:nvGrpSpPr>
          <p:grpSpPr>
            <a:xfrm>
              <a:off x="8946203" y="3547468"/>
              <a:ext cx="2959473" cy="3861463"/>
              <a:chOff x="520826" y="3547468"/>
              <a:chExt cx="2959473" cy="3861463"/>
            </a:xfrm>
          </p:grpSpPr>
          <p:sp>
            <p:nvSpPr>
              <p:cNvPr id="960" name="文本框 959"/>
              <p:cNvSpPr txBox="1"/>
              <p:nvPr/>
            </p:nvSpPr>
            <p:spPr>
              <a:xfrm>
                <a:off x="770256" y="3547468"/>
                <a:ext cx="2168011" cy="646331"/>
              </a:xfrm>
              <a:prstGeom prst="rect">
                <a:avLst/>
              </a:prstGeom>
              <a:noFill/>
            </p:spPr>
            <p:txBody>
              <a:bodyPr wrap="square" rtlCol="0">
                <a:spAutoFit/>
              </a:bodyPr>
              <a:lstStyle/>
              <a:p>
                <a:pPr algn="ctr"/>
                <a:r>
                  <a:rPr lang="en-US" altLang="zh-CN" dirty="0">
                    <a:solidFill>
                      <a:srgbClr val="7C8B71"/>
                    </a:solidFill>
                    <a:cs typeface="+mn-ea"/>
                    <a:sym typeface="+mn-lt"/>
                  </a:rPr>
                  <a:t>2022</a:t>
                </a:r>
                <a:r>
                  <a:rPr lang="zh-CN" altLang="en-US" dirty="0">
                    <a:solidFill>
                      <a:srgbClr val="7C8B71"/>
                    </a:solidFill>
                    <a:cs typeface="+mn-ea"/>
                    <a:sym typeface="+mn-lt"/>
                  </a:rPr>
                  <a:t>年：</a:t>
                </a:r>
                <a:r>
                  <a:rPr lang="en-US" altLang="zh-CN" dirty="0">
                    <a:solidFill>
                      <a:srgbClr val="7C8B71"/>
                    </a:solidFill>
                    <a:cs typeface="+mn-ea"/>
                    <a:sym typeface="+mn-lt"/>
                  </a:rPr>
                  <a:t>CVC5 </a:t>
                </a:r>
                <a:r>
                  <a:rPr lang="zh-CN" altLang="en-US" dirty="0">
                    <a:solidFill>
                      <a:srgbClr val="7C8B71"/>
                    </a:solidFill>
                    <a:cs typeface="+mn-ea"/>
                    <a:sym typeface="+mn-lt"/>
                  </a:rPr>
                  <a:t>正式发布</a:t>
                </a:r>
              </a:p>
            </p:txBody>
          </p:sp>
          <p:sp>
            <p:nvSpPr>
              <p:cNvPr id="961" name="文本框 960"/>
              <p:cNvSpPr txBox="1"/>
              <p:nvPr/>
            </p:nvSpPr>
            <p:spPr>
              <a:xfrm>
                <a:off x="520826" y="4442542"/>
                <a:ext cx="2959473" cy="2966389"/>
              </a:xfrm>
              <a:prstGeom prst="rect">
                <a:avLst/>
              </a:prstGeom>
              <a:noFill/>
            </p:spPr>
            <p:txBody>
              <a:bodyPr wrap="square" rtlCol="0">
                <a:spAutoFit/>
              </a:bodyPr>
              <a:lstStyle/>
              <a:p>
                <a:pPr algn="ctr">
                  <a:lnSpc>
                    <a:spcPct val="150000"/>
                  </a:lnSpc>
                </a:pPr>
                <a:r>
                  <a:rPr lang="en-US" altLang="zh-CN" sz="1400" dirty="0">
                    <a:solidFill>
                      <a:srgbClr val="7C8B71"/>
                    </a:solidFill>
                    <a:cs typeface="+mn-ea"/>
                    <a:sym typeface="+mn-lt"/>
                  </a:rPr>
                  <a:t>2022 </a:t>
                </a:r>
                <a:r>
                  <a:rPr lang="zh-CN" altLang="en-US" sz="1400" dirty="0">
                    <a:solidFill>
                      <a:srgbClr val="7C8B71"/>
                    </a:solidFill>
                    <a:cs typeface="+mn-ea"/>
                    <a:sym typeface="+mn-lt"/>
                  </a:rPr>
                  <a:t>年，</a:t>
                </a:r>
                <a:r>
                  <a:rPr lang="en-US" altLang="zh-CN" sz="1400" dirty="0">
                    <a:solidFill>
                      <a:srgbClr val="7C8B71"/>
                    </a:solidFill>
                    <a:cs typeface="+mn-ea"/>
                    <a:sym typeface="+mn-lt"/>
                  </a:rPr>
                  <a:t>CVC5 </a:t>
                </a:r>
                <a:r>
                  <a:rPr lang="zh-CN" altLang="en-US" sz="1400" dirty="0">
                    <a:solidFill>
                      <a:srgbClr val="7C8B71"/>
                    </a:solidFill>
                    <a:cs typeface="+mn-ea"/>
                    <a:sym typeface="+mn-lt"/>
                  </a:rPr>
                  <a:t>正式发布，作为 </a:t>
                </a:r>
                <a:r>
                  <a:rPr lang="en-US" altLang="zh-CN" sz="1400" dirty="0">
                    <a:solidFill>
                      <a:srgbClr val="7C8B71"/>
                    </a:solidFill>
                    <a:cs typeface="+mn-ea"/>
                    <a:sym typeface="+mn-lt"/>
                  </a:rPr>
                  <a:t>CVC </a:t>
                </a:r>
                <a:r>
                  <a:rPr lang="zh-CN" altLang="en-US" sz="1400" dirty="0">
                    <a:solidFill>
                      <a:srgbClr val="7C8B71"/>
                    </a:solidFill>
                    <a:cs typeface="+mn-ea"/>
                    <a:sym typeface="+mn-lt"/>
                  </a:rPr>
                  <a:t>系列工具的第五代版本，</a:t>
                </a:r>
                <a:r>
                  <a:rPr lang="en-US" altLang="zh-CN" sz="1400" dirty="0">
                    <a:solidFill>
                      <a:srgbClr val="7C8B71"/>
                    </a:solidFill>
                    <a:cs typeface="+mn-ea"/>
                    <a:sym typeface="+mn-lt"/>
                  </a:rPr>
                  <a:t>CVC5 </a:t>
                </a:r>
                <a:r>
                  <a:rPr lang="zh-CN" altLang="en-US" sz="1400" dirty="0">
                    <a:solidFill>
                      <a:srgbClr val="7C8B71"/>
                    </a:solidFill>
                    <a:cs typeface="+mn-ea"/>
                    <a:sym typeface="+mn-lt"/>
                  </a:rPr>
                  <a:t>提供了开源代码和强大的 </a:t>
                </a:r>
                <a:r>
                  <a:rPr lang="en-US" altLang="zh-CN" sz="1400" dirty="0">
                    <a:solidFill>
                      <a:srgbClr val="7C8B71"/>
                    </a:solidFill>
                    <a:cs typeface="+mn-ea"/>
                    <a:sym typeface="+mn-lt"/>
                  </a:rPr>
                  <a:t>API </a:t>
                </a:r>
                <a:r>
                  <a:rPr lang="zh-CN" altLang="en-US" sz="1400" dirty="0">
                    <a:solidFill>
                      <a:srgbClr val="7C8B71"/>
                    </a:solidFill>
                    <a:cs typeface="+mn-ea"/>
                    <a:sym typeface="+mn-lt"/>
                  </a:rPr>
                  <a:t>接口（支持 </a:t>
                </a:r>
                <a:r>
                  <a:rPr lang="en-US" altLang="zh-CN" sz="1400" dirty="0">
                    <a:solidFill>
                      <a:srgbClr val="7C8B71"/>
                    </a:solidFill>
                    <a:cs typeface="+mn-ea"/>
                    <a:sym typeface="+mn-lt"/>
                  </a:rPr>
                  <a:t>Python</a:t>
                </a:r>
                <a:r>
                  <a:rPr lang="zh-CN" altLang="en-US" sz="1400" dirty="0">
                    <a:solidFill>
                      <a:srgbClr val="7C8B71"/>
                    </a:solidFill>
                    <a:cs typeface="+mn-ea"/>
                    <a:sym typeface="+mn-lt"/>
                  </a:rPr>
                  <a:t>、</a:t>
                </a:r>
                <a:r>
                  <a:rPr lang="en-US" altLang="zh-CN" sz="1400" dirty="0">
                    <a:solidFill>
                      <a:srgbClr val="7C8B71"/>
                    </a:solidFill>
                    <a:cs typeface="+mn-ea"/>
                    <a:sym typeface="+mn-lt"/>
                  </a:rPr>
                  <a:t>C++ </a:t>
                </a:r>
                <a:r>
                  <a:rPr lang="zh-CN" altLang="en-US" sz="1400" dirty="0">
                    <a:solidFill>
                      <a:srgbClr val="7C8B71"/>
                    </a:solidFill>
                    <a:cs typeface="+mn-ea"/>
                    <a:sym typeface="+mn-lt"/>
                  </a:rPr>
                  <a:t>等多种编程语言）。它的功能覆盖了 </a:t>
                </a:r>
                <a:r>
                  <a:rPr lang="en-US" altLang="zh-CN" sz="1400" dirty="0">
                    <a:solidFill>
                      <a:srgbClr val="7C8B71"/>
                    </a:solidFill>
                    <a:cs typeface="+mn-ea"/>
                    <a:sym typeface="+mn-lt"/>
                  </a:rPr>
                  <a:t>SMT </a:t>
                </a:r>
                <a:r>
                  <a:rPr lang="zh-CN" altLang="en-US" sz="1400" dirty="0">
                    <a:solidFill>
                      <a:srgbClr val="7C8B71"/>
                    </a:solidFill>
                    <a:cs typeface="+mn-ea"/>
                    <a:sym typeface="+mn-lt"/>
                  </a:rPr>
                  <a:t>理论的主要分支，包括布尔逻辑、整数</a:t>
                </a:r>
                <a:r>
                  <a:rPr lang="en-US" altLang="zh-CN" sz="1400" dirty="0">
                    <a:solidFill>
                      <a:srgbClr val="7C8B71"/>
                    </a:solidFill>
                    <a:cs typeface="+mn-ea"/>
                    <a:sym typeface="+mn-lt"/>
                  </a:rPr>
                  <a:t>/</a:t>
                </a:r>
                <a:r>
                  <a:rPr lang="zh-CN" altLang="en-US" sz="1400" dirty="0">
                    <a:solidFill>
                      <a:srgbClr val="7C8B71"/>
                    </a:solidFill>
                    <a:cs typeface="+mn-ea"/>
                    <a:sym typeface="+mn-lt"/>
                  </a:rPr>
                  <a:t>实数算术、位向量、数组、量词推理、字符串等，使用户能够高效地解决各种复杂的理论约束问题。</a:t>
                </a:r>
              </a:p>
            </p:txBody>
          </p:sp>
        </p:grpSp>
      </p:gr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5"/>
                                        </p:tgtEl>
                                        <p:attrNameLst>
                                          <p:attrName>style.visibility</p:attrName>
                                        </p:attrNameLst>
                                      </p:cBhvr>
                                      <p:to>
                                        <p:strVal val="visible"/>
                                      </p:to>
                                    </p:set>
                                    <p:animEffect transition="in" filter="fade">
                                      <p:cBhvr>
                                        <p:cTn id="7" dur="500"/>
                                        <p:tgtEl>
                                          <p:spTgt spid="9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64"/>
                                        </p:tgtEl>
                                        <p:attrNameLst>
                                          <p:attrName>style.visibility</p:attrName>
                                        </p:attrNameLst>
                                      </p:cBhvr>
                                      <p:to>
                                        <p:strVal val="visible"/>
                                      </p:to>
                                    </p:set>
                                    <p:animEffect transition="in" filter="fade">
                                      <p:cBhvr>
                                        <p:cTn id="11" dur="500"/>
                                        <p:tgtEl>
                                          <p:spTgt spid="96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63"/>
                                        </p:tgtEl>
                                        <p:attrNameLst>
                                          <p:attrName>style.visibility</p:attrName>
                                        </p:attrNameLst>
                                      </p:cBhvr>
                                      <p:to>
                                        <p:strVal val="visible"/>
                                      </p:to>
                                    </p:set>
                                    <p:animEffect transition="in" filter="fade">
                                      <p:cBhvr>
                                        <p:cTn id="15" dur="500"/>
                                        <p:tgtEl>
                                          <p:spTgt spid="96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62"/>
                                        </p:tgtEl>
                                        <p:attrNameLst>
                                          <p:attrName>style.visibility</p:attrName>
                                        </p:attrNameLst>
                                      </p:cBhvr>
                                      <p:to>
                                        <p:strVal val="visible"/>
                                      </p:to>
                                    </p:set>
                                    <p:animEffect transition="in" filter="fade">
                                      <p:cBhvr>
                                        <p:cTn id="19" dur="500"/>
                                        <p:tgtEl>
                                          <p:spTgt spid="96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67"/>
                                        </p:tgtEl>
                                        <p:attrNameLst>
                                          <p:attrName>style.visibility</p:attrName>
                                        </p:attrNameLst>
                                      </p:cBhvr>
                                      <p:to>
                                        <p:strVal val="visible"/>
                                      </p:to>
                                    </p:set>
                                    <p:animEffect transition="in" filter="fade">
                                      <p:cBhvr>
                                        <p:cTn id="23" dur="500"/>
                                        <p:tgtEl>
                                          <p:spTgt spid="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8E092-6A98-A7B6-318D-684D89EE34F9}"/>
            </a:ext>
          </a:extLst>
        </p:cNvPr>
        <p:cNvGrpSpPr/>
        <p:nvPr/>
      </p:nvGrpSpPr>
      <p:grpSpPr>
        <a:xfrm>
          <a:off x="0" y="0"/>
          <a:ext cx="0" cy="0"/>
          <a:chOff x="0" y="0"/>
          <a:chExt cx="0" cy="0"/>
        </a:xfrm>
      </p:grpSpPr>
      <p:sp>
        <p:nvSpPr>
          <p:cNvPr id="967" name="任意多边形 966">
            <a:extLst>
              <a:ext uri="{FF2B5EF4-FFF2-40B4-BE49-F238E27FC236}">
                <a16:creationId xmlns:a16="http://schemas.microsoft.com/office/drawing/2014/main" id="{D39DF279-4207-4A5C-4CE4-98E57D879711}"/>
              </a:ext>
            </a:extLst>
          </p:cNvPr>
          <p:cNvSpPr/>
          <p:nvPr/>
        </p:nvSpPr>
        <p:spPr>
          <a:xfrm>
            <a:off x="1749173" y="595407"/>
            <a:ext cx="8401050" cy="1328444"/>
          </a:xfrm>
          <a:custGeom>
            <a:avLst/>
            <a:gdLst>
              <a:gd name="connsiteX0" fmla="*/ 0 w 8401050"/>
              <a:gd name="connsiteY0" fmla="*/ 1095375 h 1323975"/>
              <a:gd name="connsiteX1" fmla="*/ 2914650 w 8401050"/>
              <a:gd name="connsiteY1" fmla="*/ 0 h 1323975"/>
              <a:gd name="connsiteX2" fmla="*/ 5695950 w 8401050"/>
              <a:gd name="connsiteY2" fmla="*/ 1323975 h 1323975"/>
              <a:gd name="connsiteX3" fmla="*/ 8401050 w 8401050"/>
              <a:gd name="connsiteY3" fmla="*/ 28575 h 1323975"/>
              <a:gd name="connsiteX0-1" fmla="*/ 0 w 8401050"/>
              <a:gd name="connsiteY0-2" fmla="*/ 1096741 h 1325341"/>
              <a:gd name="connsiteX1-3" fmla="*/ 2914650 w 8401050"/>
              <a:gd name="connsiteY1-4" fmla="*/ 1366 h 1325341"/>
              <a:gd name="connsiteX2-5" fmla="*/ 5695950 w 8401050"/>
              <a:gd name="connsiteY2-6" fmla="*/ 1325341 h 1325341"/>
              <a:gd name="connsiteX3-7" fmla="*/ 8401050 w 8401050"/>
              <a:gd name="connsiteY3-8" fmla="*/ 29941 h 1325341"/>
              <a:gd name="connsiteX0-9" fmla="*/ 0 w 8401050"/>
              <a:gd name="connsiteY0-10" fmla="*/ 1096741 h 1394917"/>
              <a:gd name="connsiteX1-11" fmla="*/ 2914650 w 8401050"/>
              <a:gd name="connsiteY1-12" fmla="*/ 1366 h 1394917"/>
              <a:gd name="connsiteX2-13" fmla="*/ 5695950 w 8401050"/>
              <a:gd name="connsiteY2-14" fmla="*/ 1325341 h 1394917"/>
              <a:gd name="connsiteX3-15" fmla="*/ 8401050 w 8401050"/>
              <a:gd name="connsiteY3-16" fmla="*/ 29941 h 1394917"/>
              <a:gd name="connsiteX0-17" fmla="*/ 0 w 8401050"/>
              <a:gd name="connsiteY0-18" fmla="*/ 1096741 h 1328444"/>
              <a:gd name="connsiteX1-19" fmla="*/ 2914650 w 8401050"/>
              <a:gd name="connsiteY1-20" fmla="*/ 1366 h 1328444"/>
              <a:gd name="connsiteX2-21" fmla="*/ 5695950 w 8401050"/>
              <a:gd name="connsiteY2-22" fmla="*/ 1325341 h 1328444"/>
              <a:gd name="connsiteX3-23" fmla="*/ 8401050 w 8401050"/>
              <a:gd name="connsiteY3-24" fmla="*/ 29941 h 1328444"/>
            </a:gdLst>
            <a:ahLst/>
            <a:cxnLst>
              <a:cxn ang="0">
                <a:pos x="connsiteX0-1" y="connsiteY0-2"/>
              </a:cxn>
              <a:cxn ang="0">
                <a:pos x="connsiteX1-3" y="connsiteY1-4"/>
              </a:cxn>
              <a:cxn ang="0">
                <a:pos x="connsiteX2-5" y="connsiteY2-6"/>
              </a:cxn>
              <a:cxn ang="0">
                <a:pos x="connsiteX3-7" y="connsiteY3-8"/>
              </a:cxn>
            </a:cxnLst>
            <a:rect l="l" t="t" r="r" b="b"/>
            <a:pathLst>
              <a:path w="8401050" h="1328444">
                <a:moveTo>
                  <a:pt x="0" y="1096741"/>
                </a:moveTo>
                <a:cubicBezTo>
                  <a:pt x="971550" y="731616"/>
                  <a:pt x="1965325" y="-36734"/>
                  <a:pt x="2914650" y="1366"/>
                </a:cubicBezTo>
                <a:cubicBezTo>
                  <a:pt x="3863975" y="39466"/>
                  <a:pt x="4756150" y="1261841"/>
                  <a:pt x="5695950" y="1325341"/>
                </a:cubicBezTo>
                <a:cubicBezTo>
                  <a:pt x="6635750" y="1388841"/>
                  <a:pt x="7499350" y="461741"/>
                  <a:pt x="8401050" y="29941"/>
                </a:cubicBezTo>
              </a:path>
            </a:pathLst>
          </a:custGeom>
          <a:noFill/>
          <a:ln w="38100">
            <a:solidFill>
              <a:srgbClr val="7C8B7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62" name="组合 961">
            <a:extLst>
              <a:ext uri="{FF2B5EF4-FFF2-40B4-BE49-F238E27FC236}">
                <a16:creationId xmlns:a16="http://schemas.microsoft.com/office/drawing/2014/main" id="{4BE6A8A9-25AD-53B7-92DA-DAE382E5AEA9}"/>
              </a:ext>
            </a:extLst>
          </p:cNvPr>
          <p:cNvGrpSpPr/>
          <p:nvPr/>
        </p:nvGrpSpPr>
        <p:grpSpPr>
          <a:xfrm>
            <a:off x="1895475" y="703837"/>
            <a:ext cx="8401050" cy="5076704"/>
            <a:chOff x="6112526" y="2132397"/>
            <a:chExt cx="8401050" cy="5076704"/>
          </a:xfrm>
        </p:grpSpPr>
        <p:grpSp>
          <p:nvGrpSpPr>
            <p:cNvPr id="943" name="组合 942">
              <a:extLst>
                <a:ext uri="{FF2B5EF4-FFF2-40B4-BE49-F238E27FC236}">
                  <a16:creationId xmlns:a16="http://schemas.microsoft.com/office/drawing/2014/main" id="{42B61F7D-9DCB-BAA0-1C05-6861CB97E211}"/>
                </a:ext>
              </a:extLst>
            </p:cNvPr>
            <p:cNvGrpSpPr/>
            <p:nvPr/>
          </p:nvGrpSpPr>
          <p:grpSpPr>
            <a:xfrm>
              <a:off x="9822439" y="2132397"/>
              <a:ext cx="914400" cy="1254063"/>
              <a:chOff x="6648011" y="1999810"/>
              <a:chExt cx="914400" cy="1254063"/>
            </a:xfrm>
          </p:grpSpPr>
          <p:sp>
            <p:nvSpPr>
              <p:cNvPr id="940" name="圆角矩形 939">
                <a:extLst>
                  <a:ext uri="{FF2B5EF4-FFF2-40B4-BE49-F238E27FC236}">
                    <a16:creationId xmlns:a16="http://schemas.microsoft.com/office/drawing/2014/main" id="{6926A2BB-0831-7CBB-320E-3B0D64EF5FF7}"/>
                  </a:ext>
                </a:extLst>
              </p:cNvPr>
              <p:cNvSpPr/>
              <p:nvPr/>
            </p:nvSpPr>
            <p:spPr>
              <a:xfrm rot="2700000">
                <a:off x="6648011" y="1999810"/>
                <a:ext cx="914400" cy="914400"/>
              </a:xfrm>
              <a:prstGeom prst="roundRect">
                <a:avLst/>
              </a:prstGeom>
              <a:solidFill>
                <a:srgbClr val="7C8B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41" name="圆角矩形 940">
                <a:extLst>
                  <a:ext uri="{FF2B5EF4-FFF2-40B4-BE49-F238E27FC236}">
                    <a16:creationId xmlns:a16="http://schemas.microsoft.com/office/drawing/2014/main" id="{16C8AD97-DD51-1009-4A3F-8A80CAF1EBE6}"/>
                  </a:ext>
                </a:extLst>
              </p:cNvPr>
              <p:cNvSpPr/>
              <p:nvPr/>
            </p:nvSpPr>
            <p:spPr>
              <a:xfrm rot="2700000">
                <a:off x="6880544" y="2804539"/>
                <a:ext cx="449334" cy="449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42" name="文本框 941">
                <a:extLst>
                  <a:ext uri="{FF2B5EF4-FFF2-40B4-BE49-F238E27FC236}">
                    <a16:creationId xmlns:a16="http://schemas.microsoft.com/office/drawing/2014/main" id="{E58B281E-AF19-FA24-0D61-5FC038CCFDDC}"/>
                  </a:ext>
                </a:extLst>
              </p:cNvPr>
              <p:cNvSpPr txBox="1"/>
              <p:nvPr/>
            </p:nvSpPr>
            <p:spPr>
              <a:xfrm>
                <a:off x="6883035" y="2829151"/>
                <a:ext cx="444352" cy="400110"/>
              </a:xfrm>
              <a:prstGeom prst="rect">
                <a:avLst/>
              </a:prstGeom>
              <a:noFill/>
            </p:spPr>
            <p:txBody>
              <a:bodyPr wrap="none" rtlCol="0">
                <a:spAutoFit/>
              </a:bodyPr>
              <a:lstStyle/>
              <a:p>
                <a:pPr algn="ctr"/>
                <a:r>
                  <a:rPr lang="en-US" altLang="zh-CN" sz="2000" dirty="0">
                    <a:solidFill>
                      <a:srgbClr val="7C8B71"/>
                    </a:solidFill>
                    <a:cs typeface="+mn-ea"/>
                    <a:sym typeface="+mn-lt"/>
                  </a:rPr>
                  <a:t>05</a:t>
                </a:r>
                <a:endParaRPr lang="zh-CN" altLang="en-US" sz="2000" dirty="0">
                  <a:solidFill>
                    <a:srgbClr val="7C8B71"/>
                  </a:solidFill>
                  <a:cs typeface="+mn-ea"/>
                  <a:sym typeface="+mn-lt"/>
                </a:endParaRPr>
              </a:p>
            </p:txBody>
          </p:sp>
          <p:grpSp>
            <p:nvGrpSpPr>
              <p:cNvPr id="125" name="组合 124">
                <a:extLst>
                  <a:ext uri="{FF2B5EF4-FFF2-40B4-BE49-F238E27FC236}">
                    <a16:creationId xmlns:a16="http://schemas.microsoft.com/office/drawing/2014/main" id="{5ACE78F0-933D-8E2F-98EA-D3D2ED5A2E25}"/>
                  </a:ext>
                </a:extLst>
              </p:cNvPr>
              <p:cNvGrpSpPr/>
              <p:nvPr/>
            </p:nvGrpSpPr>
            <p:grpSpPr>
              <a:xfrm>
                <a:off x="6861530" y="2098870"/>
                <a:ext cx="482600" cy="601663"/>
                <a:chOff x="8034338" y="5694363"/>
                <a:chExt cx="482600" cy="601663"/>
              </a:xfrm>
              <a:solidFill>
                <a:schemeClr val="bg1"/>
              </a:solidFill>
            </p:grpSpPr>
            <p:sp>
              <p:nvSpPr>
                <p:cNvPr id="126" name="Freeform 986">
                  <a:extLst>
                    <a:ext uri="{FF2B5EF4-FFF2-40B4-BE49-F238E27FC236}">
                      <a16:creationId xmlns:a16="http://schemas.microsoft.com/office/drawing/2014/main" id="{5FB78430-A4FA-AD89-FAD2-DF7F9CAA0E6A}"/>
                    </a:ext>
                  </a:extLst>
                </p:cNvPr>
                <p:cNvSpPr/>
                <p:nvPr/>
              </p:nvSpPr>
              <p:spPr bwMode="auto">
                <a:xfrm>
                  <a:off x="8364538" y="6227763"/>
                  <a:ext cx="31750" cy="47625"/>
                </a:xfrm>
                <a:custGeom>
                  <a:avLst/>
                  <a:gdLst>
                    <a:gd name="T0" fmla="*/ 25 w 25"/>
                    <a:gd name="T1" fmla="*/ 38 h 38"/>
                    <a:gd name="T2" fmla="*/ 16 w 25"/>
                    <a:gd name="T3" fmla="*/ 29 h 38"/>
                    <a:gd name="T4" fmla="*/ 0 w 25"/>
                    <a:gd name="T5" fmla="*/ 0 h 38"/>
                    <a:gd name="T6" fmla="*/ 9 w 25"/>
                    <a:gd name="T7" fmla="*/ 10 h 38"/>
                    <a:gd name="T8" fmla="*/ 25 w 25"/>
                    <a:gd name="T9" fmla="*/ 38 h 38"/>
                  </a:gdLst>
                  <a:ahLst/>
                  <a:cxnLst>
                    <a:cxn ang="0">
                      <a:pos x="T0" y="T1"/>
                    </a:cxn>
                    <a:cxn ang="0">
                      <a:pos x="T2" y="T3"/>
                    </a:cxn>
                    <a:cxn ang="0">
                      <a:pos x="T4" y="T5"/>
                    </a:cxn>
                    <a:cxn ang="0">
                      <a:pos x="T6" y="T7"/>
                    </a:cxn>
                    <a:cxn ang="0">
                      <a:pos x="T8" y="T9"/>
                    </a:cxn>
                  </a:cxnLst>
                  <a:rect l="0" t="0" r="r" b="b"/>
                  <a:pathLst>
                    <a:path w="25" h="38">
                      <a:moveTo>
                        <a:pt x="25" y="38"/>
                      </a:moveTo>
                      <a:cubicBezTo>
                        <a:pt x="16" y="29"/>
                        <a:pt x="16" y="29"/>
                        <a:pt x="16" y="29"/>
                      </a:cubicBezTo>
                      <a:cubicBezTo>
                        <a:pt x="13" y="18"/>
                        <a:pt x="8" y="9"/>
                        <a:pt x="0" y="0"/>
                      </a:cubicBezTo>
                      <a:cubicBezTo>
                        <a:pt x="9" y="10"/>
                        <a:pt x="9" y="10"/>
                        <a:pt x="9" y="10"/>
                      </a:cubicBezTo>
                      <a:cubicBezTo>
                        <a:pt x="16" y="19"/>
                        <a:pt x="21" y="28"/>
                        <a:pt x="25"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987">
                  <a:extLst>
                    <a:ext uri="{FF2B5EF4-FFF2-40B4-BE49-F238E27FC236}">
                      <a16:creationId xmlns:a16="http://schemas.microsoft.com/office/drawing/2014/main" id="{38768756-A0FD-7D0E-F432-40D71C8AC991}"/>
                    </a:ext>
                  </a:extLst>
                </p:cNvPr>
                <p:cNvSpPr/>
                <p:nvPr/>
              </p:nvSpPr>
              <p:spPr bwMode="auto">
                <a:xfrm>
                  <a:off x="8364538" y="6208713"/>
                  <a:ext cx="20638" cy="14288"/>
                </a:xfrm>
                <a:custGeom>
                  <a:avLst/>
                  <a:gdLst>
                    <a:gd name="T0" fmla="*/ 9 w 17"/>
                    <a:gd name="T1" fmla="*/ 10 h 11"/>
                    <a:gd name="T2" fmla="*/ 0 w 17"/>
                    <a:gd name="T3" fmla="*/ 0 h 11"/>
                    <a:gd name="T4" fmla="*/ 9 w 17"/>
                    <a:gd name="T5" fmla="*/ 1 h 11"/>
                    <a:gd name="T6" fmla="*/ 17 w 17"/>
                    <a:gd name="T7" fmla="*/ 11 h 11"/>
                    <a:gd name="T8" fmla="*/ 9 w 17"/>
                    <a:gd name="T9" fmla="*/ 10 h 11"/>
                  </a:gdLst>
                  <a:ahLst/>
                  <a:cxnLst>
                    <a:cxn ang="0">
                      <a:pos x="T0" y="T1"/>
                    </a:cxn>
                    <a:cxn ang="0">
                      <a:pos x="T2" y="T3"/>
                    </a:cxn>
                    <a:cxn ang="0">
                      <a:pos x="T4" y="T5"/>
                    </a:cxn>
                    <a:cxn ang="0">
                      <a:pos x="T6" y="T7"/>
                    </a:cxn>
                    <a:cxn ang="0">
                      <a:pos x="T8" y="T9"/>
                    </a:cxn>
                  </a:cxnLst>
                  <a:rect l="0" t="0" r="r" b="b"/>
                  <a:pathLst>
                    <a:path w="17" h="11">
                      <a:moveTo>
                        <a:pt x="9" y="10"/>
                      </a:moveTo>
                      <a:cubicBezTo>
                        <a:pt x="0" y="0"/>
                        <a:pt x="0" y="0"/>
                        <a:pt x="0" y="0"/>
                      </a:cubicBezTo>
                      <a:cubicBezTo>
                        <a:pt x="3" y="0"/>
                        <a:pt x="6" y="1"/>
                        <a:pt x="9" y="1"/>
                      </a:cubicBezTo>
                      <a:cubicBezTo>
                        <a:pt x="17" y="11"/>
                        <a:pt x="17" y="11"/>
                        <a:pt x="17" y="11"/>
                      </a:cubicBezTo>
                      <a:cubicBezTo>
                        <a:pt x="14" y="11"/>
                        <a:pt x="12"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Freeform 988">
                  <a:extLst>
                    <a:ext uri="{FF2B5EF4-FFF2-40B4-BE49-F238E27FC236}">
                      <a16:creationId xmlns:a16="http://schemas.microsoft.com/office/drawing/2014/main" id="{094AAC7A-5228-7AE4-126F-009CC9F75B6B}"/>
                    </a:ext>
                  </a:extLst>
                </p:cNvPr>
                <p:cNvSpPr/>
                <p:nvPr/>
              </p:nvSpPr>
              <p:spPr bwMode="auto">
                <a:xfrm>
                  <a:off x="8375651" y="6210301"/>
                  <a:ext cx="34925" cy="20638"/>
                </a:xfrm>
                <a:custGeom>
                  <a:avLst/>
                  <a:gdLst>
                    <a:gd name="T0" fmla="*/ 8 w 28"/>
                    <a:gd name="T1" fmla="*/ 10 h 17"/>
                    <a:gd name="T2" fmla="*/ 0 w 28"/>
                    <a:gd name="T3" fmla="*/ 0 h 17"/>
                    <a:gd name="T4" fmla="*/ 20 w 28"/>
                    <a:gd name="T5" fmla="*/ 7 h 17"/>
                    <a:gd name="T6" fmla="*/ 28 w 28"/>
                    <a:gd name="T7" fmla="*/ 17 h 17"/>
                    <a:gd name="T8" fmla="*/ 8 w 28"/>
                    <a:gd name="T9" fmla="*/ 10 h 17"/>
                  </a:gdLst>
                  <a:ahLst/>
                  <a:cxnLst>
                    <a:cxn ang="0">
                      <a:pos x="T0" y="T1"/>
                    </a:cxn>
                    <a:cxn ang="0">
                      <a:pos x="T2" y="T3"/>
                    </a:cxn>
                    <a:cxn ang="0">
                      <a:pos x="T4" y="T5"/>
                    </a:cxn>
                    <a:cxn ang="0">
                      <a:pos x="T6" y="T7"/>
                    </a:cxn>
                    <a:cxn ang="0">
                      <a:pos x="T8" y="T9"/>
                    </a:cxn>
                  </a:cxnLst>
                  <a:rect l="0" t="0" r="r" b="b"/>
                  <a:pathLst>
                    <a:path w="28" h="17">
                      <a:moveTo>
                        <a:pt x="8" y="10"/>
                      </a:moveTo>
                      <a:cubicBezTo>
                        <a:pt x="0" y="0"/>
                        <a:pt x="0" y="0"/>
                        <a:pt x="0" y="0"/>
                      </a:cubicBezTo>
                      <a:cubicBezTo>
                        <a:pt x="7" y="2"/>
                        <a:pt x="14" y="4"/>
                        <a:pt x="20" y="7"/>
                      </a:cubicBezTo>
                      <a:cubicBezTo>
                        <a:pt x="28" y="17"/>
                        <a:pt x="28" y="17"/>
                        <a:pt x="28" y="17"/>
                      </a:cubicBezTo>
                      <a:cubicBezTo>
                        <a:pt x="22" y="14"/>
                        <a:pt x="15"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Freeform 989">
                  <a:extLst>
                    <a:ext uri="{FF2B5EF4-FFF2-40B4-BE49-F238E27FC236}">
                      <a16:creationId xmlns:a16="http://schemas.microsoft.com/office/drawing/2014/main" id="{BC3075A6-7192-0E15-01A4-09E6873465D1}"/>
                    </a:ext>
                  </a:extLst>
                </p:cNvPr>
                <p:cNvSpPr/>
                <p:nvPr/>
              </p:nvSpPr>
              <p:spPr bwMode="auto">
                <a:xfrm>
                  <a:off x="8399463" y="6218238"/>
                  <a:ext cx="23813" cy="22225"/>
                </a:xfrm>
                <a:custGeom>
                  <a:avLst/>
                  <a:gdLst>
                    <a:gd name="T0" fmla="*/ 8 w 19"/>
                    <a:gd name="T1" fmla="*/ 10 h 17"/>
                    <a:gd name="T2" fmla="*/ 0 w 19"/>
                    <a:gd name="T3" fmla="*/ 0 h 17"/>
                    <a:gd name="T4" fmla="*/ 10 w 19"/>
                    <a:gd name="T5" fmla="*/ 8 h 17"/>
                    <a:gd name="T6" fmla="*/ 19 w 19"/>
                    <a:gd name="T7" fmla="*/ 17 h 17"/>
                    <a:gd name="T8" fmla="*/ 8 w 19"/>
                    <a:gd name="T9" fmla="*/ 10 h 17"/>
                  </a:gdLst>
                  <a:ahLst/>
                  <a:cxnLst>
                    <a:cxn ang="0">
                      <a:pos x="T0" y="T1"/>
                    </a:cxn>
                    <a:cxn ang="0">
                      <a:pos x="T2" y="T3"/>
                    </a:cxn>
                    <a:cxn ang="0">
                      <a:pos x="T4" y="T5"/>
                    </a:cxn>
                    <a:cxn ang="0">
                      <a:pos x="T6" y="T7"/>
                    </a:cxn>
                    <a:cxn ang="0">
                      <a:pos x="T8" y="T9"/>
                    </a:cxn>
                  </a:cxnLst>
                  <a:rect l="0" t="0" r="r" b="b"/>
                  <a:pathLst>
                    <a:path w="19" h="17">
                      <a:moveTo>
                        <a:pt x="8" y="10"/>
                      </a:moveTo>
                      <a:cubicBezTo>
                        <a:pt x="0" y="0"/>
                        <a:pt x="0" y="0"/>
                        <a:pt x="0" y="0"/>
                      </a:cubicBezTo>
                      <a:cubicBezTo>
                        <a:pt x="4" y="3"/>
                        <a:pt x="7" y="5"/>
                        <a:pt x="10" y="8"/>
                      </a:cubicBezTo>
                      <a:cubicBezTo>
                        <a:pt x="19" y="17"/>
                        <a:pt x="19" y="17"/>
                        <a:pt x="19" y="17"/>
                      </a:cubicBezTo>
                      <a:cubicBezTo>
                        <a:pt x="16" y="15"/>
                        <a:pt x="12"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Freeform 990">
                  <a:extLst>
                    <a:ext uri="{FF2B5EF4-FFF2-40B4-BE49-F238E27FC236}">
                      <a16:creationId xmlns:a16="http://schemas.microsoft.com/office/drawing/2014/main" id="{D04EF20F-6542-D686-9752-5F9DED7922DD}"/>
                    </a:ext>
                  </a:extLst>
                </p:cNvPr>
                <p:cNvSpPr/>
                <p:nvPr/>
              </p:nvSpPr>
              <p:spPr bwMode="auto">
                <a:xfrm>
                  <a:off x="8412163" y="6229351"/>
                  <a:ext cx="17463" cy="17463"/>
                </a:xfrm>
                <a:custGeom>
                  <a:avLst/>
                  <a:gdLst>
                    <a:gd name="T0" fmla="*/ 9 w 14"/>
                    <a:gd name="T1" fmla="*/ 9 h 14"/>
                    <a:gd name="T2" fmla="*/ 0 w 14"/>
                    <a:gd name="T3" fmla="*/ 0 h 14"/>
                    <a:gd name="T4" fmla="*/ 5 w 14"/>
                    <a:gd name="T5" fmla="*/ 5 h 14"/>
                    <a:gd name="T6" fmla="*/ 14 w 14"/>
                    <a:gd name="T7" fmla="*/ 14 h 14"/>
                    <a:gd name="T8" fmla="*/ 9 w 14"/>
                    <a:gd name="T9" fmla="*/ 9 h 14"/>
                  </a:gdLst>
                  <a:ahLst/>
                  <a:cxnLst>
                    <a:cxn ang="0">
                      <a:pos x="T0" y="T1"/>
                    </a:cxn>
                    <a:cxn ang="0">
                      <a:pos x="T2" y="T3"/>
                    </a:cxn>
                    <a:cxn ang="0">
                      <a:pos x="T4" y="T5"/>
                    </a:cxn>
                    <a:cxn ang="0">
                      <a:pos x="T6" y="T7"/>
                    </a:cxn>
                    <a:cxn ang="0">
                      <a:pos x="T8" y="T9"/>
                    </a:cxn>
                  </a:cxnLst>
                  <a:rect l="0" t="0" r="r" b="b"/>
                  <a:pathLst>
                    <a:path w="14" h="14">
                      <a:moveTo>
                        <a:pt x="9" y="9"/>
                      </a:moveTo>
                      <a:cubicBezTo>
                        <a:pt x="0" y="0"/>
                        <a:pt x="0" y="0"/>
                        <a:pt x="0" y="0"/>
                      </a:cubicBezTo>
                      <a:cubicBezTo>
                        <a:pt x="2" y="1"/>
                        <a:pt x="4" y="3"/>
                        <a:pt x="5" y="5"/>
                      </a:cubicBezTo>
                      <a:cubicBezTo>
                        <a:pt x="14" y="14"/>
                        <a:pt x="14" y="14"/>
                        <a:pt x="14" y="14"/>
                      </a:cubicBezTo>
                      <a:cubicBezTo>
                        <a:pt x="12" y="13"/>
                        <a:pt x="10" y="11"/>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991">
                  <a:extLst>
                    <a:ext uri="{FF2B5EF4-FFF2-40B4-BE49-F238E27FC236}">
                      <a16:creationId xmlns:a16="http://schemas.microsoft.com/office/drawing/2014/main" id="{37457135-82CB-C645-7A5D-0A334631C518}"/>
                    </a:ext>
                  </a:extLst>
                </p:cNvPr>
                <p:cNvSpPr/>
                <p:nvPr/>
              </p:nvSpPr>
              <p:spPr bwMode="auto">
                <a:xfrm>
                  <a:off x="8340726" y="6188076"/>
                  <a:ext cx="11113" cy="12700"/>
                </a:xfrm>
                <a:custGeom>
                  <a:avLst/>
                  <a:gdLst>
                    <a:gd name="T0" fmla="*/ 9 w 9"/>
                    <a:gd name="T1" fmla="*/ 10 h 11"/>
                    <a:gd name="T2" fmla="*/ 0 w 9"/>
                    <a:gd name="T3" fmla="*/ 0 h 11"/>
                    <a:gd name="T4" fmla="*/ 1 w 9"/>
                    <a:gd name="T5" fmla="*/ 1 h 11"/>
                    <a:gd name="T6" fmla="*/ 9 w 9"/>
                    <a:gd name="T7" fmla="*/ 11 h 11"/>
                    <a:gd name="T8" fmla="*/ 9 w 9"/>
                    <a:gd name="T9" fmla="*/ 10 h 11"/>
                  </a:gdLst>
                  <a:ahLst/>
                  <a:cxnLst>
                    <a:cxn ang="0">
                      <a:pos x="T0" y="T1"/>
                    </a:cxn>
                    <a:cxn ang="0">
                      <a:pos x="T2" y="T3"/>
                    </a:cxn>
                    <a:cxn ang="0">
                      <a:pos x="T4" y="T5"/>
                    </a:cxn>
                    <a:cxn ang="0">
                      <a:pos x="T6" y="T7"/>
                    </a:cxn>
                    <a:cxn ang="0">
                      <a:pos x="T8" y="T9"/>
                    </a:cxn>
                  </a:cxnLst>
                  <a:rect l="0" t="0" r="r" b="b"/>
                  <a:pathLst>
                    <a:path w="9" h="11">
                      <a:moveTo>
                        <a:pt x="9" y="10"/>
                      </a:moveTo>
                      <a:cubicBezTo>
                        <a:pt x="0" y="0"/>
                        <a:pt x="0" y="0"/>
                        <a:pt x="0" y="0"/>
                      </a:cubicBezTo>
                      <a:cubicBezTo>
                        <a:pt x="1" y="1"/>
                        <a:pt x="1" y="1"/>
                        <a:pt x="1" y="1"/>
                      </a:cubicBezTo>
                      <a:cubicBezTo>
                        <a:pt x="9" y="11"/>
                        <a:pt x="9" y="11"/>
                        <a:pt x="9" y="11"/>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992">
                  <a:extLst>
                    <a:ext uri="{FF2B5EF4-FFF2-40B4-BE49-F238E27FC236}">
                      <a16:creationId xmlns:a16="http://schemas.microsoft.com/office/drawing/2014/main" id="{1EC8CCA5-52DE-72E2-F334-0CE0BC299759}"/>
                    </a:ext>
                  </a:extLst>
                </p:cNvPr>
                <p:cNvSpPr/>
                <p:nvPr/>
              </p:nvSpPr>
              <p:spPr bwMode="auto">
                <a:xfrm>
                  <a:off x="8340726" y="6188076"/>
                  <a:ext cx="12700" cy="12700"/>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993">
                  <a:extLst>
                    <a:ext uri="{FF2B5EF4-FFF2-40B4-BE49-F238E27FC236}">
                      <a16:creationId xmlns:a16="http://schemas.microsoft.com/office/drawing/2014/main" id="{D1FEC032-4BB1-D2C8-A2DA-32E632AF209A}"/>
                    </a:ext>
                  </a:extLst>
                </p:cNvPr>
                <p:cNvSpPr/>
                <p:nvPr/>
              </p:nvSpPr>
              <p:spPr bwMode="auto">
                <a:xfrm>
                  <a:off x="8340726" y="6188076"/>
                  <a:ext cx="17463" cy="15875"/>
                </a:xfrm>
                <a:custGeom>
                  <a:avLst/>
                  <a:gdLst>
                    <a:gd name="T0" fmla="*/ 9 w 14"/>
                    <a:gd name="T1" fmla="*/ 10 h 12"/>
                    <a:gd name="T2" fmla="*/ 0 w 14"/>
                    <a:gd name="T3" fmla="*/ 0 h 12"/>
                    <a:gd name="T4" fmla="*/ 1 w 14"/>
                    <a:gd name="T5" fmla="*/ 1 h 12"/>
                    <a:gd name="T6" fmla="*/ 5 w 14"/>
                    <a:gd name="T7" fmla="*/ 2 h 12"/>
                    <a:gd name="T8" fmla="*/ 14 w 14"/>
                    <a:gd name="T9" fmla="*/ 12 h 12"/>
                    <a:gd name="T10" fmla="*/ 9 w 14"/>
                    <a:gd name="T11" fmla="*/ 10 h 12"/>
                    <a:gd name="T12" fmla="*/ 9 w 14"/>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9" y="10"/>
                      </a:moveTo>
                      <a:cubicBezTo>
                        <a:pt x="0" y="0"/>
                        <a:pt x="0" y="0"/>
                        <a:pt x="0" y="0"/>
                      </a:cubicBezTo>
                      <a:cubicBezTo>
                        <a:pt x="1" y="0"/>
                        <a:pt x="1" y="0"/>
                        <a:pt x="1" y="1"/>
                      </a:cubicBezTo>
                      <a:cubicBezTo>
                        <a:pt x="3" y="1"/>
                        <a:pt x="4" y="1"/>
                        <a:pt x="5" y="2"/>
                      </a:cubicBezTo>
                      <a:cubicBezTo>
                        <a:pt x="14" y="12"/>
                        <a:pt x="14" y="12"/>
                        <a:pt x="14" y="12"/>
                      </a:cubicBezTo>
                      <a:cubicBezTo>
                        <a:pt x="12" y="11"/>
                        <a:pt x="11" y="11"/>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994">
                  <a:extLst>
                    <a:ext uri="{FF2B5EF4-FFF2-40B4-BE49-F238E27FC236}">
                      <a16:creationId xmlns:a16="http://schemas.microsoft.com/office/drawing/2014/main" id="{7D838F27-1001-D744-6363-11C0BE8E5B0D}"/>
                    </a:ext>
                  </a:extLst>
                </p:cNvPr>
                <p:cNvSpPr/>
                <p:nvPr/>
              </p:nvSpPr>
              <p:spPr bwMode="auto">
                <a:xfrm>
                  <a:off x="8347076" y="6191251"/>
                  <a:ext cx="17463" cy="12700"/>
                </a:xfrm>
                <a:custGeom>
                  <a:avLst/>
                  <a:gdLst>
                    <a:gd name="T0" fmla="*/ 9 w 14"/>
                    <a:gd name="T1" fmla="*/ 10 h 10"/>
                    <a:gd name="T2" fmla="*/ 0 w 14"/>
                    <a:gd name="T3" fmla="*/ 0 h 10"/>
                    <a:gd name="T4" fmla="*/ 6 w 14"/>
                    <a:gd name="T5" fmla="*/ 0 h 10"/>
                    <a:gd name="T6" fmla="*/ 14 w 14"/>
                    <a:gd name="T7" fmla="*/ 10 h 10"/>
                    <a:gd name="T8" fmla="*/ 9 w 14"/>
                    <a:gd name="T9" fmla="*/ 10 h 10"/>
                  </a:gdLst>
                  <a:ahLst/>
                  <a:cxnLst>
                    <a:cxn ang="0">
                      <a:pos x="T0" y="T1"/>
                    </a:cxn>
                    <a:cxn ang="0">
                      <a:pos x="T2" y="T3"/>
                    </a:cxn>
                    <a:cxn ang="0">
                      <a:pos x="T4" y="T5"/>
                    </a:cxn>
                    <a:cxn ang="0">
                      <a:pos x="T6" y="T7"/>
                    </a:cxn>
                    <a:cxn ang="0">
                      <a:pos x="T8" y="T9"/>
                    </a:cxn>
                  </a:cxnLst>
                  <a:rect l="0" t="0" r="r" b="b"/>
                  <a:pathLst>
                    <a:path w="14" h="10">
                      <a:moveTo>
                        <a:pt x="9" y="10"/>
                      </a:moveTo>
                      <a:cubicBezTo>
                        <a:pt x="0" y="0"/>
                        <a:pt x="0" y="0"/>
                        <a:pt x="0" y="0"/>
                      </a:cubicBezTo>
                      <a:cubicBezTo>
                        <a:pt x="2" y="0"/>
                        <a:pt x="4" y="0"/>
                        <a:pt x="6" y="0"/>
                      </a:cubicBezTo>
                      <a:cubicBezTo>
                        <a:pt x="14" y="10"/>
                        <a:pt x="14" y="10"/>
                        <a:pt x="14" y="10"/>
                      </a:cubicBezTo>
                      <a:cubicBezTo>
                        <a:pt x="13" y="10"/>
                        <a:pt x="11"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995">
                  <a:extLst>
                    <a:ext uri="{FF2B5EF4-FFF2-40B4-BE49-F238E27FC236}">
                      <a16:creationId xmlns:a16="http://schemas.microsoft.com/office/drawing/2014/main" id="{A91D88A1-BEE9-A569-73E7-97C9CCF0E3FA}"/>
                    </a:ext>
                  </a:extLst>
                </p:cNvPr>
                <p:cNvSpPr/>
                <p:nvPr/>
              </p:nvSpPr>
              <p:spPr bwMode="auto">
                <a:xfrm>
                  <a:off x="8355013" y="6191251"/>
                  <a:ext cx="15875" cy="12700"/>
                </a:xfrm>
                <a:custGeom>
                  <a:avLst/>
                  <a:gdLst>
                    <a:gd name="T0" fmla="*/ 8 w 12"/>
                    <a:gd name="T1" fmla="*/ 10 h 10"/>
                    <a:gd name="T2" fmla="*/ 0 w 12"/>
                    <a:gd name="T3" fmla="*/ 0 h 10"/>
                    <a:gd name="T4" fmla="*/ 1 w 12"/>
                    <a:gd name="T5" fmla="*/ 0 h 10"/>
                    <a:gd name="T6" fmla="*/ 4 w 12"/>
                    <a:gd name="T7" fmla="*/ 0 h 10"/>
                    <a:gd name="T8" fmla="*/ 12 w 12"/>
                    <a:gd name="T9" fmla="*/ 10 h 10"/>
                    <a:gd name="T10" fmla="*/ 9 w 12"/>
                    <a:gd name="T11" fmla="*/ 10 h 10"/>
                    <a:gd name="T12" fmla="*/ 8 w 1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8" y="10"/>
                      </a:moveTo>
                      <a:cubicBezTo>
                        <a:pt x="0" y="0"/>
                        <a:pt x="0" y="0"/>
                        <a:pt x="0" y="0"/>
                      </a:cubicBezTo>
                      <a:cubicBezTo>
                        <a:pt x="0" y="0"/>
                        <a:pt x="1" y="0"/>
                        <a:pt x="1" y="0"/>
                      </a:cubicBezTo>
                      <a:cubicBezTo>
                        <a:pt x="2" y="0"/>
                        <a:pt x="3" y="0"/>
                        <a:pt x="4" y="0"/>
                      </a:cubicBezTo>
                      <a:cubicBezTo>
                        <a:pt x="12" y="10"/>
                        <a:pt x="12" y="10"/>
                        <a:pt x="12" y="10"/>
                      </a:cubicBezTo>
                      <a:cubicBezTo>
                        <a:pt x="11" y="10"/>
                        <a:pt x="10"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996">
                  <a:extLst>
                    <a:ext uri="{FF2B5EF4-FFF2-40B4-BE49-F238E27FC236}">
                      <a16:creationId xmlns:a16="http://schemas.microsoft.com/office/drawing/2014/main" id="{91731745-B193-7578-4AE2-D1CAB2A7DABC}"/>
                    </a:ext>
                  </a:extLst>
                </p:cNvPr>
                <p:cNvSpPr/>
                <p:nvPr/>
              </p:nvSpPr>
              <p:spPr bwMode="auto">
                <a:xfrm>
                  <a:off x="8410576" y="6116638"/>
                  <a:ext cx="28575" cy="53975"/>
                </a:xfrm>
                <a:custGeom>
                  <a:avLst/>
                  <a:gdLst>
                    <a:gd name="T0" fmla="*/ 23 w 23"/>
                    <a:gd name="T1" fmla="*/ 42 h 42"/>
                    <a:gd name="T2" fmla="*/ 15 w 23"/>
                    <a:gd name="T3" fmla="*/ 32 h 42"/>
                    <a:gd name="T4" fmla="*/ 14 w 23"/>
                    <a:gd name="T5" fmla="*/ 31 h 42"/>
                    <a:gd name="T6" fmla="*/ 0 w 23"/>
                    <a:gd name="T7" fmla="*/ 0 h 42"/>
                    <a:gd name="T8" fmla="*/ 8 w 23"/>
                    <a:gd name="T9" fmla="*/ 10 h 42"/>
                    <a:gd name="T10" fmla="*/ 23 w 23"/>
                    <a:gd name="T11" fmla="*/ 40 h 42"/>
                    <a:gd name="T12" fmla="*/ 23 w 23"/>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3" h="42">
                      <a:moveTo>
                        <a:pt x="23" y="42"/>
                      </a:moveTo>
                      <a:cubicBezTo>
                        <a:pt x="15" y="32"/>
                        <a:pt x="15" y="32"/>
                        <a:pt x="15" y="32"/>
                      </a:cubicBezTo>
                      <a:cubicBezTo>
                        <a:pt x="15" y="32"/>
                        <a:pt x="14" y="31"/>
                        <a:pt x="14" y="31"/>
                      </a:cubicBezTo>
                      <a:cubicBezTo>
                        <a:pt x="11" y="17"/>
                        <a:pt x="6" y="7"/>
                        <a:pt x="0" y="0"/>
                      </a:cubicBezTo>
                      <a:cubicBezTo>
                        <a:pt x="8" y="10"/>
                        <a:pt x="8" y="10"/>
                        <a:pt x="8" y="10"/>
                      </a:cubicBezTo>
                      <a:cubicBezTo>
                        <a:pt x="14" y="17"/>
                        <a:pt x="20" y="27"/>
                        <a:pt x="23" y="40"/>
                      </a:cubicBezTo>
                      <a:cubicBezTo>
                        <a:pt x="23" y="41"/>
                        <a:pt x="23" y="42"/>
                        <a:pt x="2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997">
                  <a:extLst>
                    <a:ext uri="{FF2B5EF4-FFF2-40B4-BE49-F238E27FC236}">
                      <a16:creationId xmlns:a16="http://schemas.microsoft.com/office/drawing/2014/main" id="{1F3E236F-BC1F-14EC-39DD-037E9C39F31C}"/>
                    </a:ext>
                  </a:extLst>
                </p:cNvPr>
                <p:cNvSpPr/>
                <p:nvPr/>
              </p:nvSpPr>
              <p:spPr bwMode="auto">
                <a:xfrm>
                  <a:off x="8342313" y="6148388"/>
                  <a:ext cx="11113" cy="12700"/>
                </a:xfrm>
                <a:custGeom>
                  <a:avLst/>
                  <a:gdLst>
                    <a:gd name="T0" fmla="*/ 9 w 9"/>
                    <a:gd name="T1" fmla="*/ 10 h 10"/>
                    <a:gd name="T2" fmla="*/ 0 w 9"/>
                    <a:gd name="T3" fmla="*/ 0 h 10"/>
                    <a:gd name="T4" fmla="*/ 1 w 9"/>
                    <a:gd name="T5" fmla="*/ 1 h 10"/>
                    <a:gd name="T6" fmla="*/ 9 w 9"/>
                    <a:gd name="T7" fmla="*/ 10 h 10"/>
                    <a:gd name="T8" fmla="*/ 9 w 9"/>
                    <a:gd name="T9" fmla="*/ 10 h 10"/>
                  </a:gdLst>
                  <a:ahLst/>
                  <a:cxnLst>
                    <a:cxn ang="0">
                      <a:pos x="T0" y="T1"/>
                    </a:cxn>
                    <a:cxn ang="0">
                      <a:pos x="T2" y="T3"/>
                    </a:cxn>
                    <a:cxn ang="0">
                      <a:pos x="T4" y="T5"/>
                    </a:cxn>
                    <a:cxn ang="0">
                      <a:pos x="T6" y="T7"/>
                    </a:cxn>
                    <a:cxn ang="0">
                      <a:pos x="T8" y="T9"/>
                    </a:cxn>
                  </a:cxnLst>
                  <a:rect l="0" t="0" r="r" b="b"/>
                  <a:pathLst>
                    <a:path w="9" h="10">
                      <a:moveTo>
                        <a:pt x="9" y="10"/>
                      </a:moveTo>
                      <a:cubicBezTo>
                        <a:pt x="0" y="0"/>
                        <a:pt x="0" y="0"/>
                        <a:pt x="0" y="0"/>
                      </a:cubicBezTo>
                      <a:cubicBezTo>
                        <a:pt x="0" y="0"/>
                        <a:pt x="0" y="0"/>
                        <a:pt x="1" y="1"/>
                      </a:cubicBezTo>
                      <a:cubicBezTo>
                        <a:pt x="9" y="10"/>
                        <a:pt x="9" y="10"/>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998">
                  <a:extLst>
                    <a:ext uri="{FF2B5EF4-FFF2-40B4-BE49-F238E27FC236}">
                      <a16:creationId xmlns:a16="http://schemas.microsoft.com/office/drawing/2014/main" id="{8903DFDC-0C33-65F1-561B-147BD08638CC}"/>
                    </a:ext>
                  </a:extLst>
                </p:cNvPr>
                <p:cNvSpPr/>
                <p:nvPr/>
              </p:nvSpPr>
              <p:spPr bwMode="auto">
                <a:xfrm>
                  <a:off x="8343901" y="6149976"/>
                  <a:ext cx="11113" cy="12700"/>
                </a:xfrm>
                <a:custGeom>
                  <a:avLst/>
                  <a:gdLst>
                    <a:gd name="T0" fmla="*/ 8 w 9"/>
                    <a:gd name="T1" fmla="*/ 9 h 10"/>
                    <a:gd name="T2" fmla="*/ 0 w 9"/>
                    <a:gd name="T3" fmla="*/ 0 h 10"/>
                    <a:gd name="T4" fmla="*/ 0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0" y="0"/>
                        <a:pt x="0" y="0"/>
                      </a:cubicBezTo>
                      <a:cubicBezTo>
                        <a:pt x="9" y="10"/>
                        <a:pt x="9" y="10"/>
                        <a:pt x="9" y="10"/>
                      </a:cubicBezTo>
                      <a:cubicBezTo>
                        <a:pt x="8" y="10"/>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999">
                  <a:extLst>
                    <a:ext uri="{FF2B5EF4-FFF2-40B4-BE49-F238E27FC236}">
                      <a16:creationId xmlns:a16="http://schemas.microsoft.com/office/drawing/2014/main" id="{2DBF16DE-4895-095A-6C21-FCB7AFF5E3AA}"/>
                    </a:ext>
                  </a:extLst>
                </p:cNvPr>
                <p:cNvSpPr/>
                <p:nvPr/>
              </p:nvSpPr>
              <p:spPr bwMode="auto">
                <a:xfrm>
                  <a:off x="8343901" y="6149976"/>
                  <a:ext cx="15875" cy="14288"/>
                </a:xfrm>
                <a:custGeom>
                  <a:avLst/>
                  <a:gdLst>
                    <a:gd name="T0" fmla="*/ 9 w 13"/>
                    <a:gd name="T1" fmla="*/ 10 h 11"/>
                    <a:gd name="T2" fmla="*/ 0 w 13"/>
                    <a:gd name="T3" fmla="*/ 0 h 11"/>
                    <a:gd name="T4" fmla="*/ 1 w 13"/>
                    <a:gd name="T5" fmla="*/ 0 h 11"/>
                    <a:gd name="T6" fmla="*/ 5 w 13"/>
                    <a:gd name="T7" fmla="*/ 2 h 11"/>
                    <a:gd name="T8" fmla="*/ 13 w 13"/>
                    <a:gd name="T9" fmla="*/ 11 h 11"/>
                    <a:gd name="T10" fmla="*/ 9 w 13"/>
                    <a:gd name="T11" fmla="*/ 10 h 11"/>
                    <a:gd name="T12" fmla="*/ 9 w 13"/>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9" y="10"/>
                      </a:moveTo>
                      <a:cubicBezTo>
                        <a:pt x="0" y="0"/>
                        <a:pt x="0" y="0"/>
                        <a:pt x="0" y="0"/>
                      </a:cubicBezTo>
                      <a:cubicBezTo>
                        <a:pt x="0" y="0"/>
                        <a:pt x="1" y="0"/>
                        <a:pt x="1" y="0"/>
                      </a:cubicBezTo>
                      <a:cubicBezTo>
                        <a:pt x="2" y="1"/>
                        <a:pt x="4" y="1"/>
                        <a:pt x="5" y="2"/>
                      </a:cubicBezTo>
                      <a:cubicBezTo>
                        <a:pt x="13" y="11"/>
                        <a:pt x="13" y="11"/>
                        <a:pt x="13" y="11"/>
                      </a:cubicBezTo>
                      <a:cubicBezTo>
                        <a:pt x="12" y="11"/>
                        <a:pt x="11" y="11"/>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000">
                  <a:extLst>
                    <a:ext uri="{FF2B5EF4-FFF2-40B4-BE49-F238E27FC236}">
                      <a16:creationId xmlns:a16="http://schemas.microsoft.com/office/drawing/2014/main" id="{193595C8-5C36-5968-FF34-33D9C07CA15A}"/>
                    </a:ext>
                  </a:extLst>
                </p:cNvPr>
                <p:cNvSpPr/>
                <p:nvPr/>
              </p:nvSpPr>
              <p:spPr bwMode="auto">
                <a:xfrm>
                  <a:off x="8350251" y="6151563"/>
                  <a:ext cx="17463" cy="12700"/>
                </a:xfrm>
                <a:custGeom>
                  <a:avLst/>
                  <a:gdLst>
                    <a:gd name="T0" fmla="*/ 8 w 14"/>
                    <a:gd name="T1" fmla="*/ 9 h 10"/>
                    <a:gd name="T2" fmla="*/ 0 w 14"/>
                    <a:gd name="T3" fmla="*/ 0 h 10"/>
                    <a:gd name="T4" fmla="*/ 6 w 14"/>
                    <a:gd name="T5" fmla="*/ 0 h 10"/>
                    <a:gd name="T6" fmla="*/ 14 w 14"/>
                    <a:gd name="T7" fmla="*/ 10 h 10"/>
                    <a:gd name="T8" fmla="*/ 8 w 14"/>
                    <a:gd name="T9" fmla="*/ 9 h 10"/>
                  </a:gdLst>
                  <a:ahLst/>
                  <a:cxnLst>
                    <a:cxn ang="0">
                      <a:pos x="T0" y="T1"/>
                    </a:cxn>
                    <a:cxn ang="0">
                      <a:pos x="T2" y="T3"/>
                    </a:cxn>
                    <a:cxn ang="0">
                      <a:pos x="T4" y="T5"/>
                    </a:cxn>
                    <a:cxn ang="0">
                      <a:pos x="T6" y="T7"/>
                    </a:cxn>
                    <a:cxn ang="0">
                      <a:pos x="T8" y="T9"/>
                    </a:cxn>
                  </a:cxnLst>
                  <a:rect l="0" t="0" r="r" b="b"/>
                  <a:pathLst>
                    <a:path w="14" h="10">
                      <a:moveTo>
                        <a:pt x="8" y="9"/>
                      </a:moveTo>
                      <a:cubicBezTo>
                        <a:pt x="0" y="0"/>
                        <a:pt x="0" y="0"/>
                        <a:pt x="0" y="0"/>
                      </a:cubicBezTo>
                      <a:cubicBezTo>
                        <a:pt x="2" y="0"/>
                        <a:pt x="4" y="0"/>
                        <a:pt x="6" y="0"/>
                      </a:cubicBezTo>
                      <a:cubicBezTo>
                        <a:pt x="14" y="10"/>
                        <a:pt x="14" y="10"/>
                        <a:pt x="14" y="10"/>
                      </a:cubicBezTo>
                      <a:cubicBezTo>
                        <a:pt x="12" y="10"/>
                        <a:pt x="10"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1001">
                  <a:extLst>
                    <a:ext uri="{FF2B5EF4-FFF2-40B4-BE49-F238E27FC236}">
                      <a16:creationId xmlns:a16="http://schemas.microsoft.com/office/drawing/2014/main" id="{3B0F36B1-1173-EFE0-9076-9C889364C37C}"/>
                    </a:ext>
                  </a:extLst>
                </p:cNvPr>
                <p:cNvSpPr/>
                <p:nvPr/>
              </p:nvSpPr>
              <p:spPr bwMode="auto">
                <a:xfrm>
                  <a:off x="8401051" y="6070601"/>
                  <a:ext cx="20638" cy="20638"/>
                </a:xfrm>
                <a:custGeom>
                  <a:avLst/>
                  <a:gdLst>
                    <a:gd name="T0" fmla="*/ 8 w 16"/>
                    <a:gd name="T1" fmla="*/ 10 h 16"/>
                    <a:gd name="T2" fmla="*/ 0 w 16"/>
                    <a:gd name="T3" fmla="*/ 0 h 16"/>
                    <a:gd name="T4" fmla="*/ 8 w 16"/>
                    <a:gd name="T5" fmla="*/ 6 h 16"/>
                    <a:gd name="T6" fmla="*/ 16 w 16"/>
                    <a:gd name="T7" fmla="*/ 16 h 16"/>
                    <a:gd name="T8" fmla="*/ 8 w 16"/>
                    <a:gd name="T9" fmla="*/ 10 h 16"/>
                  </a:gdLst>
                  <a:ahLst/>
                  <a:cxnLst>
                    <a:cxn ang="0">
                      <a:pos x="T0" y="T1"/>
                    </a:cxn>
                    <a:cxn ang="0">
                      <a:pos x="T2" y="T3"/>
                    </a:cxn>
                    <a:cxn ang="0">
                      <a:pos x="T4" y="T5"/>
                    </a:cxn>
                    <a:cxn ang="0">
                      <a:pos x="T6" y="T7"/>
                    </a:cxn>
                    <a:cxn ang="0">
                      <a:pos x="T8" y="T9"/>
                    </a:cxn>
                  </a:cxnLst>
                  <a:rect l="0" t="0" r="r" b="b"/>
                  <a:pathLst>
                    <a:path w="16" h="16">
                      <a:moveTo>
                        <a:pt x="8" y="10"/>
                      </a:moveTo>
                      <a:cubicBezTo>
                        <a:pt x="0" y="0"/>
                        <a:pt x="0" y="0"/>
                        <a:pt x="0" y="0"/>
                      </a:cubicBezTo>
                      <a:cubicBezTo>
                        <a:pt x="3" y="2"/>
                        <a:pt x="5" y="4"/>
                        <a:pt x="8" y="6"/>
                      </a:cubicBezTo>
                      <a:cubicBezTo>
                        <a:pt x="16" y="16"/>
                        <a:pt x="16" y="16"/>
                        <a:pt x="16" y="16"/>
                      </a:cubicBezTo>
                      <a:cubicBezTo>
                        <a:pt x="14" y="14"/>
                        <a:pt x="11"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002">
                  <a:extLst>
                    <a:ext uri="{FF2B5EF4-FFF2-40B4-BE49-F238E27FC236}">
                      <a16:creationId xmlns:a16="http://schemas.microsoft.com/office/drawing/2014/main" id="{63CB71E8-B101-B221-47BC-78183247FE89}"/>
                    </a:ext>
                  </a:extLst>
                </p:cNvPr>
                <p:cNvSpPr/>
                <p:nvPr/>
              </p:nvSpPr>
              <p:spPr bwMode="auto">
                <a:xfrm>
                  <a:off x="8412163" y="6078538"/>
                  <a:ext cx="17463" cy="20638"/>
                </a:xfrm>
                <a:custGeom>
                  <a:avLst/>
                  <a:gdLst>
                    <a:gd name="T0" fmla="*/ 8 w 15"/>
                    <a:gd name="T1" fmla="*/ 10 h 17"/>
                    <a:gd name="T2" fmla="*/ 0 w 15"/>
                    <a:gd name="T3" fmla="*/ 0 h 17"/>
                    <a:gd name="T4" fmla="*/ 7 w 15"/>
                    <a:gd name="T5" fmla="*/ 7 h 17"/>
                    <a:gd name="T6" fmla="*/ 15 w 15"/>
                    <a:gd name="T7" fmla="*/ 17 h 17"/>
                    <a:gd name="T8" fmla="*/ 8 w 15"/>
                    <a:gd name="T9" fmla="*/ 10 h 17"/>
                  </a:gdLst>
                  <a:ahLst/>
                  <a:cxnLst>
                    <a:cxn ang="0">
                      <a:pos x="T0" y="T1"/>
                    </a:cxn>
                    <a:cxn ang="0">
                      <a:pos x="T2" y="T3"/>
                    </a:cxn>
                    <a:cxn ang="0">
                      <a:pos x="T4" y="T5"/>
                    </a:cxn>
                    <a:cxn ang="0">
                      <a:pos x="T6" y="T7"/>
                    </a:cxn>
                    <a:cxn ang="0">
                      <a:pos x="T8" y="T9"/>
                    </a:cxn>
                  </a:cxnLst>
                  <a:rect l="0" t="0" r="r" b="b"/>
                  <a:pathLst>
                    <a:path w="15" h="17">
                      <a:moveTo>
                        <a:pt x="8" y="10"/>
                      </a:moveTo>
                      <a:cubicBezTo>
                        <a:pt x="0" y="0"/>
                        <a:pt x="0" y="0"/>
                        <a:pt x="0" y="0"/>
                      </a:cubicBezTo>
                      <a:cubicBezTo>
                        <a:pt x="2" y="2"/>
                        <a:pt x="5" y="5"/>
                        <a:pt x="7" y="7"/>
                      </a:cubicBezTo>
                      <a:cubicBezTo>
                        <a:pt x="15" y="17"/>
                        <a:pt x="15" y="17"/>
                        <a:pt x="15" y="17"/>
                      </a:cubicBezTo>
                      <a:cubicBezTo>
                        <a:pt x="13" y="15"/>
                        <a:pt x="11" y="12"/>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1003">
                  <a:extLst>
                    <a:ext uri="{FF2B5EF4-FFF2-40B4-BE49-F238E27FC236}">
                      <a16:creationId xmlns:a16="http://schemas.microsoft.com/office/drawing/2014/main" id="{D6F4B7E3-BF49-C39A-79AF-3CAFBE53054E}"/>
                    </a:ext>
                  </a:extLst>
                </p:cNvPr>
                <p:cNvSpPr/>
                <p:nvPr/>
              </p:nvSpPr>
              <p:spPr bwMode="auto">
                <a:xfrm>
                  <a:off x="8351838" y="6111876"/>
                  <a:ext cx="11113" cy="14288"/>
                </a:xfrm>
                <a:custGeom>
                  <a:avLst/>
                  <a:gdLst>
                    <a:gd name="T0" fmla="*/ 9 w 9"/>
                    <a:gd name="T1" fmla="*/ 10 h 11"/>
                    <a:gd name="T2" fmla="*/ 0 w 9"/>
                    <a:gd name="T3" fmla="*/ 0 h 11"/>
                    <a:gd name="T4" fmla="*/ 1 w 9"/>
                    <a:gd name="T5" fmla="*/ 1 h 11"/>
                    <a:gd name="T6" fmla="*/ 9 w 9"/>
                    <a:gd name="T7" fmla="*/ 11 h 11"/>
                    <a:gd name="T8" fmla="*/ 9 w 9"/>
                    <a:gd name="T9" fmla="*/ 10 h 11"/>
                  </a:gdLst>
                  <a:ahLst/>
                  <a:cxnLst>
                    <a:cxn ang="0">
                      <a:pos x="T0" y="T1"/>
                    </a:cxn>
                    <a:cxn ang="0">
                      <a:pos x="T2" y="T3"/>
                    </a:cxn>
                    <a:cxn ang="0">
                      <a:pos x="T4" y="T5"/>
                    </a:cxn>
                    <a:cxn ang="0">
                      <a:pos x="T6" y="T7"/>
                    </a:cxn>
                    <a:cxn ang="0">
                      <a:pos x="T8" y="T9"/>
                    </a:cxn>
                  </a:cxnLst>
                  <a:rect l="0" t="0" r="r" b="b"/>
                  <a:pathLst>
                    <a:path w="9" h="11">
                      <a:moveTo>
                        <a:pt x="9" y="10"/>
                      </a:moveTo>
                      <a:cubicBezTo>
                        <a:pt x="0" y="0"/>
                        <a:pt x="0" y="0"/>
                        <a:pt x="0" y="0"/>
                      </a:cubicBezTo>
                      <a:cubicBezTo>
                        <a:pt x="0" y="1"/>
                        <a:pt x="1" y="1"/>
                        <a:pt x="1" y="1"/>
                      </a:cubicBezTo>
                      <a:cubicBezTo>
                        <a:pt x="9" y="11"/>
                        <a:pt x="9" y="11"/>
                        <a:pt x="9" y="11"/>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004">
                  <a:extLst>
                    <a:ext uri="{FF2B5EF4-FFF2-40B4-BE49-F238E27FC236}">
                      <a16:creationId xmlns:a16="http://schemas.microsoft.com/office/drawing/2014/main" id="{5CA69D3F-2183-1177-FD8B-CE841887AA35}"/>
                    </a:ext>
                  </a:extLst>
                </p:cNvPr>
                <p:cNvSpPr/>
                <p:nvPr/>
              </p:nvSpPr>
              <p:spPr bwMode="auto">
                <a:xfrm>
                  <a:off x="8353426" y="6113463"/>
                  <a:ext cx="11113" cy="12700"/>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005">
                  <a:extLst>
                    <a:ext uri="{FF2B5EF4-FFF2-40B4-BE49-F238E27FC236}">
                      <a16:creationId xmlns:a16="http://schemas.microsoft.com/office/drawing/2014/main" id="{D09BEEFD-C441-8FB1-A3AB-54400AD7B0D9}"/>
                    </a:ext>
                  </a:extLst>
                </p:cNvPr>
                <p:cNvSpPr/>
                <p:nvPr/>
              </p:nvSpPr>
              <p:spPr bwMode="auto">
                <a:xfrm>
                  <a:off x="8353426" y="6113463"/>
                  <a:ext cx="19050" cy="15875"/>
                </a:xfrm>
                <a:custGeom>
                  <a:avLst/>
                  <a:gdLst>
                    <a:gd name="T0" fmla="*/ 9 w 16"/>
                    <a:gd name="T1" fmla="*/ 10 h 13"/>
                    <a:gd name="T2" fmla="*/ 0 w 16"/>
                    <a:gd name="T3" fmla="*/ 0 h 13"/>
                    <a:gd name="T4" fmla="*/ 0 w 16"/>
                    <a:gd name="T5" fmla="*/ 0 h 13"/>
                    <a:gd name="T6" fmla="*/ 8 w 16"/>
                    <a:gd name="T7" fmla="*/ 3 h 13"/>
                    <a:gd name="T8" fmla="*/ 16 w 16"/>
                    <a:gd name="T9" fmla="*/ 13 h 13"/>
                    <a:gd name="T10" fmla="*/ 9 w 16"/>
                    <a:gd name="T11" fmla="*/ 10 h 13"/>
                    <a:gd name="T12" fmla="*/ 9 w 16"/>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9" y="10"/>
                      </a:moveTo>
                      <a:cubicBezTo>
                        <a:pt x="0" y="0"/>
                        <a:pt x="0" y="0"/>
                        <a:pt x="0" y="0"/>
                      </a:cubicBezTo>
                      <a:cubicBezTo>
                        <a:pt x="0" y="0"/>
                        <a:pt x="0" y="0"/>
                        <a:pt x="0" y="0"/>
                      </a:cubicBezTo>
                      <a:cubicBezTo>
                        <a:pt x="3" y="2"/>
                        <a:pt x="5" y="2"/>
                        <a:pt x="8" y="3"/>
                      </a:cubicBezTo>
                      <a:cubicBezTo>
                        <a:pt x="16" y="13"/>
                        <a:pt x="16" y="13"/>
                        <a:pt x="16" y="13"/>
                      </a:cubicBezTo>
                      <a:cubicBezTo>
                        <a:pt x="14" y="12"/>
                        <a:pt x="11" y="11"/>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006">
                  <a:extLst>
                    <a:ext uri="{FF2B5EF4-FFF2-40B4-BE49-F238E27FC236}">
                      <a16:creationId xmlns:a16="http://schemas.microsoft.com/office/drawing/2014/main" id="{1AD2220A-EFB6-8487-BF77-22CC8E7380DE}"/>
                    </a:ext>
                  </a:extLst>
                </p:cNvPr>
                <p:cNvSpPr/>
                <p:nvPr/>
              </p:nvSpPr>
              <p:spPr bwMode="auto">
                <a:xfrm>
                  <a:off x="8388351" y="6057901"/>
                  <a:ext cx="11113" cy="14288"/>
                </a:xfrm>
                <a:custGeom>
                  <a:avLst/>
                  <a:gdLst>
                    <a:gd name="T0" fmla="*/ 8 w 9"/>
                    <a:gd name="T1" fmla="*/ 10 h 11"/>
                    <a:gd name="T2" fmla="*/ 0 w 9"/>
                    <a:gd name="T3" fmla="*/ 0 h 11"/>
                    <a:gd name="T4" fmla="*/ 1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1" y="1"/>
                      </a:cubicBezTo>
                      <a:cubicBezTo>
                        <a:pt x="9" y="11"/>
                        <a:pt x="9" y="11"/>
                        <a:pt x="9" y="11"/>
                      </a:cubicBezTo>
                      <a:cubicBezTo>
                        <a:pt x="9"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1007">
                  <a:extLst>
                    <a:ext uri="{FF2B5EF4-FFF2-40B4-BE49-F238E27FC236}">
                      <a16:creationId xmlns:a16="http://schemas.microsoft.com/office/drawing/2014/main" id="{5027F511-C4FB-1B31-2DB7-F7911546E9DF}"/>
                    </a:ext>
                  </a:extLst>
                </p:cNvPr>
                <p:cNvSpPr/>
                <p:nvPr/>
              </p:nvSpPr>
              <p:spPr bwMode="auto">
                <a:xfrm>
                  <a:off x="8388351" y="6059488"/>
                  <a:ext cx="12700" cy="14288"/>
                </a:xfrm>
                <a:custGeom>
                  <a:avLst/>
                  <a:gdLst>
                    <a:gd name="T0" fmla="*/ 8 w 10"/>
                    <a:gd name="T1" fmla="*/ 10 h 11"/>
                    <a:gd name="T2" fmla="*/ 0 w 10"/>
                    <a:gd name="T3" fmla="*/ 0 h 11"/>
                    <a:gd name="T4" fmla="*/ 1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1"/>
                        <a:pt x="1" y="1"/>
                        <a:pt x="1" y="1"/>
                      </a:cubicBezTo>
                      <a:cubicBezTo>
                        <a:pt x="10" y="11"/>
                        <a:pt x="10" y="11"/>
                        <a:pt x="10" y="11"/>
                      </a:cubicBezTo>
                      <a:cubicBezTo>
                        <a:pt x="9" y="11"/>
                        <a:pt x="8"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1008">
                  <a:extLst>
                    <a:ext uri="{FF2B5EF4-FFF2-40B4-BE49-F238E27FC236}">
                      <a16:creationId xmlns:a16="http://schemas.microsoft.com/office/drawing/2014/main" id="{05E950E8-B7DC-6DFD-2D8F-B6DBF0701D6B}"/>
                    </a:ext>
                  </a:extLst>
                </p:cNvPr>
                <p:cNvSpPr/>
                <p:nvPr/>
              </p:nvSpPr>
              <p:spPr bwMode="auto">
                <a:xfrm>
                  <a:off x="8389938" y="6061076"/>
                  <a:ext cx="14288" cy="14288"/>
                </a:xfrm>
                <a:custGeom>
                  <a:avLst/>
                  <a:gdLst>
                    <a:gd name="T0" fmla="*/ 9 w 11"/>
                    <a:gd name="T1" fmla="*/ 10 h 11"/>
                    <a:gd name="T2" fmla="*/ 0 w 11"/>
                    <a:gd name="T3" fmla="*/ 0 h 11"/>
                    <a:gd name="T4" fmla="*/ 3 w 11"/>
                    <a:gd name="T5" fmla="*/ 1 h 11"/>
                    <a:gd name="T6" fmla="*/ 11 w 11"/>
                    <a:gd name="T7" fmla="*/ 11 h 11"/>
                    <a:gd name="T8" fmla="*/ 9 w 11"/>
                    <a:gd name="T9" fmla="*/ 10 h 11"/>
                  </a:gdLst>
                  <a:ahLst/>
                  <a:cxnLst>
                    <a:cxn ang="0">
                      <a:pos x="T0" y="T1"/>
                    </a:cxn>
                    <a:cxn ang="0">
                      <a:pos x="T2" y="T3"/>
                    </a:cxn>
                    <a:cxn ang="0">
                      <a:pos x="T4" y="T5"/>
                    </a:cxn>
                    <a:cxn ang="0">
                      <a:pos x="T6" y="T7"/>
                    </a:cxn>
                    <a:cxn ang="0">
                      <a:pos x="T8" y="T9"/>
                    </a:cxn>
                  </a:cxnLst>
                  <a:rect l="0" t="0" r="r" b="b"/>
                  <a:pathLst>
                    <a:path w="11" h="11">
                      <a:moveTo>
                        <a:pt x="9" y="10"/>
                      </a:moveTo>
                      <a:cubicBezTo>
                        <a:pt x="0" y="0"/>
                        <a:pt x="0" y="0"/>
                        <a:pt x="0" y="0"/>
                      </a:cubicBezTo>
                      <a:cubicBezTo>
                        <a:pt x="1" y="1"/>
                        <a:pt x="2" y="1"/>
                        <a:pt x="3" y="1"/>
                      </a:cubicBezTo>
                      <a:cubicBezTo>
                        <a:pt x="11" y="11"/>
                        <a:pt x="11" y="11"/>
                        <a:pt x="11" y="11"/>
                      </a:cubicBezTo>
                      <a:cubicBezTo>
                        <a:pt x="10" y="11"/>
                        <a:pt x="9"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1010">
                  <a:extLst>
                    <a:ext uri="{FF2B5EF4-FFF2-40B4-BE49-F238E27FC236}">
                      <a16:creationId xmlns:a16="http://schemas.microsoft.com/office/drawing/2014/main" id="{BC818CAC-339F-BBC7-95A7-73B5E5844CB4}"/>
                    </a:ext>
                  </a:extLst>
                </p:cNvPr>
                <p:cNvSpPr/>
                <p:nvPr/>
              </p:nvSpPr>
              <p:spPr bwMode="auto">
                <a:xfrm>
                  <a:off x="8394700" y="6062663"/>
                  <a:ext cx="11113" cy="12700"/>
                </a:xfrm>
                <a:custGeom>
                  <a:avLst/>
                  <a:gdLst>
                    <a:gd name="T0" fmla="*/ 8 w 10"/>
                    <a:gd name="T1" fmla="*/ 10 h 10"/>
                    <a:gd name="T2" fmla="*/ 0 w 10"/>
                    <a:gd name="T3" fmla="*/ 0 h 10"/>
                    <a:gd name="T4" fmla="*/ 1 w 10"/>
                    <a:gd name="T5" fmla="*/ 1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0" y="0"/>
                        <a:pt x="1" y="1"/>
                        <a:pt x="1" y="1"/>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1011">
                  <a:extLst>
                    <a:ext uri="{FF2B5EF4-FFF2-40B4-BE49-F238E27FC236}">
                      <a16:creationId xmlns:a16="http://schemas.microsoft.com/office/drawing/2014/main" id="{D7A38BC9-B9B9-4243-DFD1-441ECF19FA13}"/>
                    </a:ext>
                  </a:extLst>
                </p:cNvPr>
                <p:cNvSpPr/>
                <p:nvPr/>
              </p:nvSpPr>
              <p:spPr bwMode="auto">
                <a:xfrm>
                  <a:off x="8394700" y="6064250"/>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0" y="0"/>
                        <a:pt x="0"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1012">
                  <a:extLst>
                    <a:ext uri="{FF2B5EF4-FFF2-40B4-BE49-F238E27FC236}">
                      <a16:creationId xmlns:a16="http://schemas.microsoft.com/office/drawing/2014/main" id="{6D39CBD9-04E5-8C41-CC51-FEBCE9E7B0E1}"/>
                    </a:ext>
                  </a:extLst>
                </p:cNvPr>
                <p:cNvSpPr/>
                <p:nvPr/>
              </p:nvSpPr>
              <p:spPr bwMode="auto">
                <a:xfrm>
                  <a:off x="8396288" y="6062663"/>
                  <a:ext cx="11113" cy="12700"/>
                </a:xfrm>
                <a:custGeom>
                  <a:avLst/>
                  <a:gdLst>
                    <a:gd name="T0" fmla="*/ 8 w 9"/>
                    <a:gd name="T1" fmla="*/ 10 h 10"/>
                    <a:gd name="T2" fmla="*/ 0 w 9"/>
                    <a:gd name="T3" fmla="*/ 1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1"/>
                        <a:pt x="0" y="1"/>
                        <a:pt x="0" y="1"/>
                      </a:cubicBezTo>
                      <a:cubicBezTo>
                        <a:pt x="0" y="1"/>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1013">
                  <a:extLst>
                    <a:ext uri="{FF2B5EF4-FFF2-40B4-BE49-F238E27FC236}">
                      <a16:creationId xmlns:a16="http://schemas.microsoft.com/office/drawing/2014/main" id="{9B1A855D-F0B1-F4FA-ADFF-F38FE1C8EBA9}"/>
                    </a:ext>
                  </a:extLst>
                </p:cNvPr>
                <p:cNvSpPr/>
                <p:nvPr/>
              </p:nvSpPr>
              <p:spPr bwMode="auto">
                <a:xfrm>
                  <a:off x="8394700" y="6064250"/>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0" y="0"/>
                        <a:pt x="0"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1014">
                  <a:extLst>
                    <a:ext uri="{FF2B5EF4-FFF2-40B4-BE49-F238E27FC236}">
                      <a16:creationId xmlns:a16="http://schemas.microsoft.com/office/drawing/2014/main" id="{29C43109-608C-8748-35A5-C077C2588F6A}"/>
                    </a:ext>
                  </a:extLst>
                </p:cNvPr>
                <p:cNvSpPr/>
                <p:nvPr/>
              </p:nvSpPr>
              <p:spPr bwMode="auto">
                <a:xfrm>
                  <a:off x="8396288" y="6062663"/>
                  <a:ext cx="11113" cy="12700"/>
                </a:xfrm>
                <a:custGeom>
                  <a:avLst/>
                  <a:gdLst>
                    <a:gd name="T0" fmla="*/ 8 w 9"/>
                    <a:gd name="T1" fmla="*/ 10 h 10"/>
                    <a:gd name="T2" fmla="*/ 0 w 9"/>
                    <a:gd name="T3" fmla="*/ 1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1"/>
                        <a:pt x="0" y="1"/>
                        <a:pt x="0" y="1"/>
                      </a:cubicBezTo>
                      <a:cubicBezTo>
                        <a:pt x="0" y="1"/>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1015">
                  <a:extLst>
                    <a:ext uri="{FF2B5EF4-FFF2-40B4-BE49-F238E27FC236}">
                      <a16:creationId xmlns:a16="http://schemas.microsoft.com/office/drawing/2014/main" id="{00317303-1461-720F-03CB-28C98446D7D7}"/>
                    </a:ext>
                  </a:extLst>
                </p:cNvPr>
                <p:cNvSpPr/>
                <p:nvPr/>
              </p:nvSpPr>
              <p:spPr bwMode="auto">
                <a:xfrm>
                  <a:off x="8396288" y="6062663"/>
                  <a:ext cx="12700" cy="12700"/>
                </a:xfrm>
                <a:custGeom>
                  <a:avLst/>
                  <a:gdLst>
                    <a:gd name="T0" fmla="*/ 9 w 10"/>
                    <a:gd name="T1" fmla="*/ 10 h 10"/>
                    <a:gd name="T2" fmla="*/ 0 w 10"/>
                    <a:gd name="T3" fmla="*/ 0 h 10"/>
                    <a:gd name="T4" fmla="*/ 2 w 10"/>
                    <a:gd name="T5" fmla="*/ 0 h 10"/>
                    <a:gd name="T6" fmla="*/ 10 w 10"/>
                    <a:gd name="T7" fmla="*/ 10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0"/>
                        <a:pt x="0" y="0"/>
                        <a:pt x="0" y="0"/>
                      </a:cubicBezTo>
                      <a:cubicBezTo>
                        <a:pt x="1" y="0"/>
                        <a:pt x="1" y="0"/>
                        <a:pt x="2" y="0"/>
                      </a:cubicBezTo>
                      <a:cubicBezTo>
                        <a:pt x="10" y="10"/>
                        <a:pt x="10" y="10"/>
                        <a:pt x="10"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1016">
                  <a:extLst>
                    <a:ext uri="{FF2B5EF4-FFF2-40B4-BE49-F238E27FC236}">
                      <a16:creationId xmlns:a16="http://schemas.microsoft.com/office/drawing/2014/main" id="{ED92F010-29F8-D821-E1B2-DC86AFB2166A}"/>
                    </a:ext>
                  </a:extLst>
                </p:cNvPr>
                <p:cNvSpPr/>
                <p:nvPr/>
              </p:nvSpPr>
              <p:spPr bwMode="auto">
                <a:xfrm>
                  <a:off x="8399463" y="6062663"/>
                  <a:ext cx="11113" cy="12700"/>
                </a:xfrm>
                <a:custGeom>
                  <a:avLst/>
                  <a:gdLst>
                    <a:gd name="T0" fmla="*/ 8 w 9"/>
                    <a:gd name="T1" fmla="*/ 10 h 10"/>
                    <a:gd name="T2" fmla="*/ 0 w 9"/>
                    <a:gd name="T3" fmla="*/ 0 h 10"/>
                    <a:gd name="T4" fmla="*/ 1 w 9"/>
                    <a:gd name="T5" fmla="*/ 0 h 10"/>
                    <a:gd name="T6" fmla="*/ 9 w 9"/>
                    <a:gd name="T7" fmla="*/ 9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9"/>
                        <a:pt x="9" y="9"/>
                        <a:pt x="9" y="9"/>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1017">
                  <a:extLst>
                    <a:ext uri="{FF2B5EF4-FFF2-40B4-BE49-F238E27FC236}">
                      <a16:creationId xmlns:a16="http://schemas.microsoft.com/office/drawing/2014/main" id="{855470E3-FAE3-24E3-24D0-CC63520BB68E}"/>
                    </a:ext>
                  </a:extLst>
                </p:cNvPr>
                <p:cNvSpPr/>
                <p:nvPr/>
              </p:nvSpPr>
              <p:spPr bwMode="auto">
                <a:xfrm>
                  <a:off x="8399463" y="6061075"/>
                  <a:ext cx="12700" cy="12700"/>
                </a:xfrm>
                <a:custGeom>
                  <a:avLst/>
                  <a:gdLst>
                    <a:gd name="T0" fmla="*/ 8 w 10"/>
                    <a:gd name="T1" fmla="*/ 10 h 10"/>
                    <a:gd name="T2" fmla="*/ 0 w 10"/>
                    <a:gd name="T3" fmla="*/ 1 h 10"/>
                    <a:gd name="T4" fmla="*/ 2 w 10"/>
                    <a:gd name="T5" fmla="*/ 0 h 10"/>
                    <a:gd name="T6" fmla="*/ 10 w 10"/>
                    <a:gd name="T7" fmla="*/ 10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1"/>
                        <a:pt x="0" y="1"/>
                        <a:pt x="0" y="1"/>
                      </a:cubicBezTo>
                      <a:cubicBezTo>
                        <a:pt x="1" y="0"/>
                        <a:pt x="1" y="0"/>
                        <a:pt x="2" y="0"/>
                      </a:cubicBezTo>
                      <a:cubicBezTo>
                        <a:pt x="10" y="10"/>
                        <a:pt x="10" y="10"/>
                        <a:pt x="10"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1018">
                  <a:extLst>
                    <a:ext uri="{FF2B5EF4-FFF2-40B4-BE49-F238E27FC236}">
                      <a16:creationId xmlns:a16="http://schemas.microsoft.com/office/drawing/2014/main" id="{5A3BB266-EED2-097A-E4F6-2FEE8AF8A3BC}"/>
                    </a:ext>
                  </a:extLst>
                </p:cNvPr>
                <p:cNvSpPr/>
                <p:nvPr/>
              </p:nvSpPr>
              <p:spPr bwMode="auto">
                <a:xfrm>
                  <a:off x="8402638" y="6005513"/>
                  <a:ext cx="17463" cy="68263"/>
                </a:xfrm>
                <a:custGeom>
                  <a:avLst/>
                  <a:gdLst>
                    <a:gd name="T0" fmla="*/ 8 w 14"/>
                    <a:gd name="T1" fmla="*/ 55 h 55"/>
                    <a:gd name="T2" fmla="*/ 0 w 14"/>
                    <a:gd name="T3" fmla="*/ 45 h 55"/>
                    <a:gd name="T4" fmla="*/ 4 w 14"/>
                    <a:gd name="T5" fmla="*/ 38 h 55"/>
                    <a:gd name="T6" fmla="*/ 5 w 14"/>
                    <a:gd name="T7" fmla="*/ 0 h 55"/>
                    <a:gd name="T8" fmla="*/ 13 w 14"/>
                    <a:gd name="T9" fmla="*/ 10 h 55"/>
                    <a:gd name="T10" fmla="*/ 12 w 14"/>
                    <a:gd name="T11" fmla="*/ 48 h 55"/>
                    <a:gd name="T12" fmla="*/ 8 w 14"/>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4" h="55">
                      <a:moveTo>
                        <a:pt x="8" y="55"/>
                      </a:moveTo>
                      <a:cubicBezTo>
                        <a:pt x="0" y="45"/>
                        <a:pt x="0" y="45"/>
                        <a:pt x="0" y="45"/>
                      </a:cubicBezTo>
                      <a:cubicBezTo>
                        <a:pt x="2" y="43"/>
                        <a:pt x="3" y="41"/>
                        <a:pt x="4" y="38"/>
                      </a:cubicBezTo>
                      <a:cubicBezTo>
                        <a:pt x="5" y="27"/>
                        <a:pt x="6" y="14"/>
                        <a:pt x="5" y="0"/>
                      </a:cubicBezTo>
                      <a:cubicBezTo>
                        <a:pt x="13" y="10"/>
                        <a:pt x="13" y="10"/>
                        <a:pt x="13" y="10"/>
                      </a:cubicBezTo>
                      <a:cubicBezTo>
                        <a:pt x="14" y="23"/>
                        <a:pt x="13" y="36"/>
                        <a:pt x="12" y="48"/>
                      </a:cubicBezTo>
                      <a:cubicBezTo>
                        <a:pt x="12" y="51"/>
                        <a:pt x="10" y="53"/>
                        <a:pt x="8"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8" name="Freeform 1019">
                  <a:extLst>
                    <a:ext uri="{FF2B5EF4-FFF2-40B4-BE49-F238E27FC236}">
                      <a16:creationId xmlns:a16="http://schemas.microsoft.com/office/drawing/2014/main" id="{792B9838-40DE-5893-9ADA-FE42511F2275}"/>
                    </a:ext>
                  </a:extLst>
                </p:cNvPr>
                <p:cNvSpPr/>
                <p:nvPr/>
              </p:nvSpPr>
              <p:spPr bwMode="auto">
                <a:xfrm>
                  <a:off x="8412163" y="6040438"/>
                  <a:ext cx="20638" cy="14288"/>
                </a:xfrm>
                <a:custGeom>
                  <a:avLst/>
                  <a:gdLst>
                    <a:gd name="T0" fmla="*/ 8 w 17"/>
                    <a:gd name="T1" fmla="*/ 10 h 11"/>
                    <a:gd name="T2" fmla="*/ 0 w 17"/>
                    <a:gd name="T3" fmla="*/ 0 h 11"/>
                    <a:gd name="T4" fmla="*/ 9 w 17"/>
                    <a:gd name="T5" fmla="*/ 2 h 11"/>
                    <a:gd name="T6" fmla="*/ 17 w 17"/>
                    <a:gd name="T7" fmla="*/ 11 h 11"/>
                    <a:gd name="T8" fmla="*/ 8 w 17"/>
                    <a:gd name="T9" fmla="*/ 10 h 11"/>
                  </a:gdLst>
                  <a:ahLst/>
                  <a:cxnLst>
                    <a:cxn ang="0">
                      <a:pos x="T0" y="T1"/>
                    </a:cxn>
                    <a:cxn ang="0">
                      <a:pos x="T2" y="T3"/>
                    </a:cxn>
                    <a:cxn ang="0">
                      <a:pos x="T4" y="T5"/>
                    </a:cxn>
                    <a:cxn ang="0">
                      <a:pos x="T6" y="T7"/>
                    </a:cxn>
                    <a:cxn ang="0">
                      <a:pos x="T8" y="T9"/>
                    </a:cxn>
                  </a:cxnLst>
                  <a:rect l="0" t="0" r="r" b="b"/>
                  <a:pathLst>
                    <a:path w="17" h="11">
                      <a:moveTo>
                        <a:pt x="8" y="10"/>
                      </a:moveTo>
                      <a:cubicBezTo>
                        <a:pt x="0" y="0"/>
                        <a:pt x="0" y="0"/>
                        <a:pt x="0" y="0"/>
                      </a:cubicBezTo>
                      <a:cubicBezTo>
                        <a:pt x="3" y="1"/>
                        <a:pt x="6" y="1"/>
                        <a:pt x="9" y="2"/>
                      </a:cubicBezTo>
                      <a:cubicBezTo>
                        <a:pt x="17" y="11"/>
                        <a:pt x="17" y="11"/>
                        <a:pt x="17" y="11"/>
                      </a:cubicBezTo>
                      <a:cubicBezTo>
                        <a:pt x="14" y="11"/>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Freeform 1020">
                  <a:extLst>
                    <a:ext uri="{FF2B5EF4-FFF2-40B4-BE49-F238E27FC236}">
                      <a16:creationId xmlns:a16="http://schemas.microsoft.com/office/drawing/2014/main" id="{237E8F59-0631-DEDE-D707-A2AA0C33A9C6}"/>
                    </a:ext>
                  </a:extLst>
                </p:cNvPr>
                <p:cNvSpPr/>
                <p:nvPr/>
              </p:nvSpPr>
              <p:spPr bwMode="auto">
                <a:xfrm>
                  <a:off x="8423275" y="6043613"/>
                  <a:ext cx="44450" cy="23813"/>
                </a:xfrm>
                <a:custGeom>
                  <a:avLst/>
                  <a:gdLst>
                    <a:gd name="T0" fmla="*/ 8 w 36"/>
                    <a:gd name="T1" fmla="*/ 9 h 19"/>
                    <a:gd name="T2" fmla="*/ 0 w 36"/>
                    <a:gd name="T3" fmla="*/ 0 h 19"/>
                    <a:gd name="T4" fmla="*/ 27 w 36"/>
                    <a:gd name="T5" fmla="*/ 9 h 19"/>
                    <a:gd name="T6" fmla="*/ 36 w 36"/>
                    <a:gd name="T7" fmla="*/ 19 h 19"/>
                    <a:gd name="T8" fmla="*/ 8 w 36"/>
                    <a:gd name="T9" fmla="*/ 9 h 19"/>
                  </a:gdLst>
                  <a:ahLst/>
                  <a:cxnLst>
                    <a:cxn ang="0">
                      <a:pos x="T0" y="T1"/>
                    </a:cxn>
                    <a:cxn ang="0">
                      <a:pos x="T2" y="T3"/>
                    </a:cxn>
                    <a:cxn ang="0">
                      <a:pos x="T4" y="T5"/>
                    </a:cxn>
                    <a:cxn ang="0">
                      <a:pos x="T6" y="T7"/>
                    </a:cxn>
                    <a:cxn ang="0">
                      <a:pos x="T8" y="T9"/>
                    </a:cxn>
                  </a:cxnLst>
                  <a:rect l="0" t="0" r="r" b="b"/>
                  <a:pathLst>
                    <a:path w="36" h="19">
                      <a:moveTo>
                        <a:pt x="8" y="9"/>
                      </a:moveTo>
                      <a:cubicBezTo>
                        <a:pt x="0" y="0"/>
                        <a:pt x="0" y="0"/>
                        <a:pt x="0" y="0"/>
                      </a:cubicBezTo>
                      <a:cubicBezTo>
                        <a:pt x="9" y="1"/>
                        <a:pt x="19" y="5"/>
                        <a:pt x="27" y="9"/>
                      </a:cubicBezTo>
                      <a:cubicBezTo>
                        <a:pt x="36" y="19"/>
                        <a:pt x="36" y="19"/>
                        <a:pt x="36" y="19"/>
                      </a:cubicBezTo>
                      <a:cubicBezTo>
                        <a:pt x="27" y="15"/>
                        <a:pt x="18" y="11"/>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0" name="Freeform 1021">
                  <a:extLst>
                    <a:ext uri="{FF2B5EF4-FFF2-40B4-BE49-F238E27FC236}">
                      <a16:creationId xmlns:a16="http://schemas.microsoft.com/office/drawing/2014/main" id="{B1756813-B84C-AA85-41B6-4D36690F78B8}"/>
                    </a:ext>
                  </a:extLst>
                </p:cNvPr>
                <p:cNvSpPr/>
                <p:nvPr/>
              </p:nvSpPr>
              <p:spPr bwMode="auto">
                <a:xfrm>
                  <a:off x="8456613" y="6054725"/>
                  <a:ext cx="36513" cy="30163"/>
                </a:xfrm>
                <a:custGeom>
                  <a:avLst/>
                  <a:gdLst>
                    <a:gd name="T0" fmla="*/ 9 w 29"/>
                    <a:gd name="T1" fmla="*/ 10 h 24"/>
                    <a:gd name="T2" fmla="*/ 0 w 29"/>
                    <a:gd name="T3" fmla="*/ 0 h 24"/>
                    <a:gd name="T4" fmla="*/ 21 w 29"/>
                    <a:gd name="T5" fmla="*/ 14 h 24"/>
                    <a:gd name="T6" fmla="*/ 21 w 29"/>
                    <a:gd name="T7" fmla="*/ 14 h 24"/>
                    <a:gd name="T8" fmla="*/ 29 w 29"/>
                    <a:gd name="T9" fmla="*/ 24 h 24"/>
                    <a:gd name="T10" fmla="*/ 29 w 29"/>
                    <a:gd name="T11" fmla="*/ 24 h 24"/>
                    <a:gd name="T12" fmla="*/ 9 w 29"/>
                    <a:gd name="T13" fmla="*/ 10 h 24"/>
                  </a:gdLst>
                  <a:ahLst/>
                  <a:cxnLst>
                    <a:cxn ang="0">
                      <a:pos x="T0" y="T1"/>
                    </a:cxn>
                    <a:cxn ang="0">
                      <a:pos x="T2" y="T3"/>
                    </a:cxn>
                    <a:cxn ang="0">
                      <a:pos x="T4" y="T5"/>
                    </a:cxn>
                    <a:cxn ang="0">
                      <a:pos x="T6" y="T7"/>
                    </a:cxn>
                    <a:cxn ang="0">
                      <a:pos x="T8" y="T9"/>
                    </a:cxn>
                    <a:cxn ang="0">
                      <a:pos x="T10" y="T11"/>
                    </a:cxn>
                    <a:cxn ang="0">
                      <a:pos x="T12" y="T13"/>
                    </a:cxn>
                  </a:cxnLst>
                  <a:rect l="0" t="0" r="r" b="b"/>
                  <a:pathLst>
                    <a:path w="29" h="24">
                      <a:moveTo>
                        <a:pt x="9" y="10"/>
                      </a:moveTo>
                      <a:cubicBezTo>
                        <a:pt x="0" y="0"/>
                        <a:pt x="0" y="0"/>
                        <a:pt x="0" y="0"/>
                      </a:cubicBezTo>
                      <a:cubicBezTo>
                        <a:pt x="7" y="4"/>
                        <a:pt x="14" y="9"/>
                        <a:pt x="21" y="14"/>
                      </a:cubicBezTo>
                      <a:cubicBezTo>
                        <a:pt x="21" y="14"/>
                        <a:pt x="21" y="14"/>
                        <a:pt x="21" y="14"/>
                      </a:cubicBezTo>
                      <a:cubicBezTo>
                        <a:pt x="29" y="24"/>
                        <a:pt x="29" y="24"/>
                        <a:pt x="29" y="24"/>
                      </a:cubicBezTo>
                      <a:cubicBezTo>
                        <a:pt x="29" y="24"/>
                        <a:pt x="29" y="24"/>
                        <a:pt x="29" y="24"/>
                      </a:cubicBezTo>
                      <a:cubicBezTo>
                        <a:pt x="23" y="19"/>
                        <a:pt x="16" y="14"/>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1022">
                  <a:extLst>
                    <a:ext uri="{FF2B5EF4-FFF2-40B4-BE49-F238E27FC236}">
                      <a16:creationId xmlns:a16="http://schemas.microsoft.com/office/drawing/2014/main" id="{85B6AE4D-CEA8-7AA6-7C67-642EA82FC27F}"/>
                    </a:ext>
                  </a:extLst>
                </p:cNvPr>
                <p:cNvSpPr/>
                <p:nvPr/>
              </p:nvSpPr>
              <p:spPr bwMode="auto">
                <a:xfrm>
                  <a:off x="8482013" y="6072188"/>
                  <a:ext cx="11113" cy="14288"/>
                </a:xfrm>
                <a:custGeom>
                  <a:avLst/>
                  <a:gdLst>
                    <a:gd name="T0" fmla="*/ 8 w 9"/>
                    <a:gd name="T1" fmla="*/ 10 h 11"/>
                    <a:gd name="T2" fmla="*/ 0 w 9"/>
                    <a:gd name="T3" fmla="*/ 0 h 11"/>
                    <a:gd name="T4" fmla="*/ 0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0"/>
                        <a:pt x="0" y="1"/>
                        <a:pt x="0" y="1"/>
                      </a:cubicBezTo>
                      <a:cubicBezTo>
                        <a:pt x="9" y="11"/>
                        <a:pt x="9" y="11"/>
                        <a:pt x="9" y="11"/>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1023">
                  <a:extLst>
                    <a:ext uri="{FF2B5EF4-FFF2-40B4-BE49-F238E27FC236}">
                      <a16:creationId xmlns:a16="http://schemas.microsoft.com/office/drawing/2014/main" id="{7C928CDC-16CE-6B44-2B50-938019643622}"/>
                    </a:ext>
                  </a:extLst>
                </p:cNvPr>
                <p:cNvSpPr/>
                <p:nvPr/>
              </p:nvSpPr>
              <p:spPr bwMode="auto">
                <a:xfrm>
                  <a:off x="8318500" y="6084888"/>
                  <a:ext cx="39688" cy="120650"/>
                </a:xfrm>
                <a:custGeom>
                  <a:avLst/>
                  <a:gdLst>
                    <a:gd name="T0" fmla="*/ 9 w 32"/>
                    <a:gd name="T1" fmla="*/ 96 h 96"/>
                    <a:gd name="T2" fmla="*/ 0 w 32"/>
                    <a:gd name="T3" fmla="*/ 86 h 96"/>
                    <a:gd name="T4" fmla="*/ 24 w 32"/>
                    <a:gd name="T5" fmla="*/ 0 h 96"/>
                    <a:gd name="T6" fmla="*/ 32 w 32"/>
                    <a:gd name="T7" fmla="*/ 10 h 96"/>
                    <a:gd name="T8" fmla="*/ 9 w 32"/>
                    <a:gd name="T9" fmla="*/ 96 h 96"/>
                  </a:gdLst>
                  <a:ahLst/>
                  <a:cxnLst>
                    <a:cxn ang="0">
                      <a:pos x="T0" y="T1"/>
                    </a:cxn>
                    <a:cxn ang="0">
                      <a:pos x="T2" y="T3"/>
                    </a:cxn>
                    <a:cxn ang="0">
                      <a:pos x="T4" y="T5"/>
                    </a:cxn>
                    <a:cxn ang="0">
                      <a:pos x="T6" y="T7"/>
                    </a:cxn>
                    <a:cxn ang="0">
                      <a:pos x="T8" y="T9"/>
                    </a:cxn>
                  </a:cxnLst>
                  <a:rect l="0" t="0" r="r" b="b"/>
                  <a:pathLst>
                    <a:path w="32" h="96">
                      <a:moveTo>
                        <a:pt x="9" y="96"/>
                      </a:moveTo>
                      <a:cubicBezTo>
                        <a:pt x="0" y="86"/>
                        <a:pt x="0" y="86"/>
                        <a:pt x="0" y="86"/>
                      </a:cubicBezTo>
                      <a:cubicBezTo>
                        <a:pt x="1" y="64"/>
                        <a:pt x="6" y="32"/>
                        <a:pt x="24" y="0"/>
                      </a:cubicBezTo>
                      <a:cubicBezTo>
                        <a:pt x="32" y="10"/>
                        <a:pt x="32" y="10"/>
                        <a:pt x="32" y="10"/>
                      </a:cubicBezTo>
                      <a:cubicBezTo>
                        <a:pt x="15" y="42"/>
                        <a:pt x="10" y="74"/>
                        <a:pt x="9"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1024">
                  <a:extLst>
                    <a:ext uri="{FF2B5EF4-FFF2-40B4-BE49-F238E27FC236}">
                      <a16:creationId xmlns:a16="http://schemas.microsoft.com/office/drawing/2014/main" id="{6A9E551A-706F-6130-0643-C20FD30F7FFB}"/>
                    </a:ext>
                  </a:extLst>
                </p:cNvPr>
                <p:cNvSpPr/>
                <p:nvPr/>
              </p:nvSpPr>
              <p:spPr bwMode="auto">
                <a:xfrm>
                  <a:off x="8245475" y="6170613"/>
                  <a:ext cx="31750" cy="17463"/>
                </a:xfrm>
                <a:custGeom>
                  <a:avLst/>
                  <a:gdLst>
                    <a:gd name="T0" fmla="*/ 8 w 26"/>
                    <a:gd name="T1" fmla="*/ 10 h 13"/>
                    <a:gd name="T2" fmla="*/ 0 w 26"/>
                    <a:gd name="T3" fmla="*/ 0 h 13"/>
                    <a:gd name="T4" fmla="*/ 17 w 26"/>
                    <a:gd name="T5" fmla="*/ 3 h 13"/>
                    <a:gd name="T6" fmla="*/ 26 w 26"/>
                    <a:gd name="T7" fmla="*/ 13 h 13"/>
                    <a:gd name="T8" fmla="*/ 8 w 26"/>
                    <a:gd name="T9" fmla="*/ 10 h 13"/>
                  </a:gdLst>
                  <a:ahLst/>
                  <a:cxnLst>
                    <a:cxn ang="0">
                      <a:pos x="T0" y="T1"/>
                    </a:cxn>
                    <a:cxn ang="0">
                      <a:pos x="T2" y="T3"/>
                    </a:cxn>
                    <a:cxn ang="0">
                      <a:pos x="T4" y="T5"/>
                    </a:cxn>
                    <a:cxn ang="0">
                      <a:pos x="T6" y="T7"/>
                    </a:cxn>
                    <a:cxn ang="0">
                      <a:pos x="T8" y="T9"/>
                    </a:cxn>
                  </a:cxnLst>
                  <a:rect l="0" t="0" r="r" b="b"/>
                  <a:pathLst>
                    <a:path w="26" h="13">
                      <a:moveTo>
                        <a:pt x="8" y="10"/>
                      </a:moveTo>
                      <a:cubicBezTo>
                        <a:pt x="0" y="0"/>
                        <a:pt x="0" y="0"/>
                        <a:pt x="0" y="0"/>
                      </a:cubicBezTo>
                      <a:cubicBezTo>
                        <a:pt x="6" y="1"/>
                        <a:pt x="12" y="2"/>
                        <a:pt x="17" y="3"/>
                      </a:cubicBezTo>
                      <a:cubicBezTo>
                        <a:pt x="26" y="13"/>
                        <a:pt x="26" y="13"/>
                        <a:pt x="26" y="13"/>
                      </a:cubicBezTo>
                      <a:cubicBezTo>
                        <a:pt x="20" y="11"/>
                        <a:pt x="14"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Freeform 1025">
                  <a:extLst>
                    <a:ext uri="{FF2B5EF4-FFF2-40B4-BE49-F238E27FC236}">
                      <a16:creationId xmlns:a16="http://schemas.microsoft.com/office/drawing/2014/main" id="{C4D5C2D6-20DA-7EC9-873E-361CDAB0BBC4}"/>
                    </a:ext>
                  </a:extLst>
                </p:cNvPr>
                <p:cNvSpPr/>
                <p:nvPr/>
              </p:nvSpPr>
              <p:spPr bwMode="auto">
                <a:xfrm>
                  <a:off x="8266113" y="6175375"/>
                  <a:ext cx="66675" cy="30163"/>
                </a:xfrm>
                <a:custGeom>
                  <a:avLst/>
                  <a:gdLst>
                    <a:gd name="T0" fmla="*/ 9 w 53"/>
                    <a:gd name="T1" fmla="*/ 10 h 25"/>
                    <a:gd name="T2" fmla="*/ 0 w 53"/>
                    <a:gd name="T3" fmla="*/ 0 h 25"/>
                    <a:gd name="T4" fmla="*/ 42 w 53"/>
                    <a:gd name="T5" fmla="*/ 14 h 25"/>
                    <a:gd name="T6" fmla="*/ 45 w 53"/>
                    <a:gd name="T7" fmla="*/ 15 h 25"/>
                    <a:gd name="T8" fmla="*/ 53 w 53"/>
                    <a:gd name="T9" fmla="*/ 25 h 25"/>
                    <a:gd name="T10" fmla="*/ 51 w 53"/>
                    <a:gd name="T11" fmla="*/ 24 h 25"/>
                    <a:gd name="T12" fmla="*/ 9 w 53"/>
                    <a:gd name="T13" fmla="*/ 10 h 25"/>
                  </a:gdLst>
                  <a:ahLst/>
                  <a:cxnLst>
                    <a:cxn ang="0">
                      <a:pos x="T0" y="T1"/>
                    </a:cxn>
                    <a:cxn ang="0">
                      <a:pos x="T2" y="T3"/>
                    </a:cxn>
                    <a:cxn ang="0">
                      <a:pos x="T4" y="T5"/>
                    </a:cxn>
                    <a:cxn ang="0">
                      <a:pos x="T6" y="T7"/>
                    </a:cxn>
                    <a:cxn ang="0">
                      <a:pos x="T8" y="T9"/>
                    </a:cxn>
                    <a:cxn ang="0">
                      <a:pos x="T10" y="T11"/>
                    </a:cxn>
                    <a:cxn ang="0">
                      <a:pos x="T12" y="T13"/>
                    </a:cxn>
                  </a:cxnLst>
                  <a:rect l="0" t="0" r="r" b="b"/>
                  <a:pathLst>
                    <a:path w="53" h="25">
                      <a:moveTo>
                        <a:pt x="9" y="10"/>
                      </a:moveTo>
                      <a:cubicBezTo>
                        <a:pt x="0" y="0"/>
                        <a:pt x="0" y="0"/>
                        <a:pt x="0" y="0"/>
                      </a:cubicBezTo>
                      <a:cubicBezTo>
                        <a:pt x="16" y="3"/>
                        <a:pt x="30" y="8"/>
                        <a:pt x="42" y="14"/>
                      </a:cubicBezTo>
                      <a:cubicBezTo>
                        <a:pt x="43" y="15"/>
                        <a:pt x="44" y="15"/>
                        <a:pt x="45" y="15"/>
                      </a:cubicBezTo>
                      <a:cubicBezTo>
                        <a:pt x="53" y="25"/>
                        <a:pt x="53" y="25"/>
                        <a:pt x="53" y="25"/>
                      </a:cubicBezTo>
                      <a:cubicBezTo>
                        <a:pt x="53" y="25"/>
                        <a:pt x="52" y="24"/>
                        <a:pt x="51" y="24"/>
                      </a:cubicBezTo>
                      <a:cubicBezTo>
                        <a:pt x="38" y="17"/>
                        <a:pt x="24" y="13"/>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1026">
                  <a:extLst>
                    <a:ext uri="{FF2B5EF4-FFF2-40B4-BE49-F238E27FC236}">
                      <a16:creationId xmlns:a16="http://schemas.microsoft.com/office/drawing/2014/main" id="{549FB4D8-D0B7-3CDA-EB49-426651ECD223}"/>
                    </a:ext>
                  </a:extLst>
                </p:cNvPr>
                <p:cNvSpPr/>
                <p:nvPr/>
              </p:nvSpPr>
              <p:spPr bwMode="auto">
                <a:xfrm>
                  <a:off x="8323263" y="6192838"/>
                  <a:ext cx="39688" cy="34925"/>
                </a:xfrm>
                <a:custGeom>
                  <a:avLst/>
                  <a:gdLst>
                    <a:gd name="T0" fmla="*/ 8 w 32"/>
                    <a:gd name="T1" fmla="*/ 10 h 27"/>
                    <a:gd name="T2" fmla="*/ 0 w 32"/>
                    <a:gd name="T3" fmla="*/ 0 h 27"/>
                    <a:gd name="T4" fmla="*/ 24 w 32"/>
                    <a:gd name="T5" fmla="*/ 17 h 27"/>
                    <a:gd name="T6" fmla="*/ 32 w 32"/>
                    <a:gd name="T7" fmla="*/ 27 h 27"/>
                    <a:gd name="T8" fmla="*/ 8 w 32"/>
                    <a:gd name="T9" fmla="*/ 10 h 27"/>
                  </a:gdLst>
                  <a:ahLst/>
                  <a:cxnLst>
                    <a:cxn ang="0">
                      <a:pos x="T0" y="T1"/>
                    </a:cxn>
                    <a:cxn ang="0">
                      <a:pos x="T2" y="T3"/>
                    </a:cxn>
                    <a:cxn ang="0">
                      <a:pos x="T4" y="T5"/>
                    </a:cxn>
                    <a:cxn ang="0">
                      <a:pos x="T6" y="T7"/>
                    </a:cxn>
                    <a:cxn ang="0">
                      <a:pos x="T8" y="T9"/>
                    </a:cxn>
                  </a:cxnLst>
                  <a:rect l="0" t="0" r="r" b="b"/>
                  <a:pathLst>
                    <a:path w="32" h="27">
                      <a:moveTo>
                        <a:pt x="8" y="10"/>
                      </a:moveTo>
                      <a:cubicBezTo>
                        <a:pt x="0" y="0"/>
                        <a:pt x="0" y="0"/>
                        <a:pt x="0" y="0"/>
                      </a:cubicBezTo>
                      <a:cubicBezTo>
                        <a:pt x="9" y="5"/>
                        <a:pt x="17" y="11"/>
                        <a:pt x="24" y="17"/>
                      </a:cubicBezTo>
                      <a:cubicBezTo>
                        <a:pt x="32" y="27"/>
                        <a:pt x="32" y="27"/>
                        <a:pt x="32" y="27"/>
                      </a:cubicBezTo>
                      <a:cubicBezTo>
                        <a:pt x="25" y="20"/>
                        <a:pt x="17" y="15"/>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1027">
                  <a:extLst>
                    <a:ext uri="{FF2B5EF4-FFF2-40B4-BE49-F238E27FC236}">
                      <a16:creationId xmlns:a16="http://schemas.microsoft.com/office/drawing/2014/main" id="{F019722D-62CF-6678-3486-3527AC6D8195}"/>
                    </a:ext>
                  </a:extLst>
                </p:cNvPr>
                <p:cNvSpPr/>
                <p:nvPr/>
              </p:nvSpPr>
              <p:spPr bwMode="auto">
                <a:xfrm>
                  <a:off x="8353425" y="6215063"/>
                  <a:ext cx="22225" cy="25400"/>
                </a:xfrm>
                <a:custGeom>
                  <a:avLst/>
                  <a:gdLst>
                    <a:gd name="T0" fmla="*/ 8 w 19"/>
                    <a:gd name="T1" fmla="*/ 10 h 20"/>
                    <a:gd name="T2" fmla="*/ 0 w 19"/>
                    <a:gd name="T3" fmla="*/ 0 h 20"/>
                    <a:gd name="T4" fmla="*/ 10 w 19"/>
                    <a:gd name="T5" fmla="*/ 10 h 20"/>
                    <a:gd name="T6" fmla="*/ 19 w 19"/>
                    <a:gd name="T7" fmla="*/ 20 h 20"/>
                    <a:gd name="T8" fmla="*/ 8 w 19"/>
                    <a:gd name="T9" fmla="*/ 10 h 20"/>
                  </a:gdLst>
                  <a:ahLst/>
                  <a:cxnLst>
                    <a:cxn ang="0">
                      <a:pos x="T0" y="T1"/>
                    </a:cxn>
                    <a:cxn ang="0">
                      <a:pos x="T2" y="T3"/>
                    </a:cxn>
                    <a:cxn ang="0">
                      <a:pos x="T4" y="T5"/>
                    </a:cxn>
                    <a:cxn ang="0">
                      <a:pos x="T6" y="T7"/>
                    </a:cxn>
                    <a:cxn ang="0">
                      <a:pos x="T8" y="T9"/>
                    </a:cxn>
                  </a:cxnLst>
                  <a:rect l="0" t="0" r="r" b="b"/>
                  <a:pathLst>
                    <a:path w="19" h="20">
                      <a:moveTo>
                        <a:pt x="8" y="10"/>
                      </a:moveTo>
                      <a:cubicBezTo>
                        <a:pt x="0" y="0"/>
                        <a:pt x="0" y="0"/>
                        <a:pt x="0" y="0"/>
                      </a:cubicBezTo>
                      <a:cubicBezTo>
                        <a:pt x="4" y="3"/>
                        <a:pt x="7" y="7"/>
                        <a:pt x="10" y="10"/>
                      </a:cubicBezTo>
                      <a:cubicBezTo>
                        <a:pt x="19" y="20"/>
                        <a:pt x="19" y="20"/>
                        <a:pt x="19" y="20"/>
                      </a:cubicBezTo>
                      <a:cubicBezTo>
                        <a:pt x="16" y="16"/>
                        <a:pt x="12" y="13"/>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1028">
                  <a:extLst>
                    <a:ext uri="{FF2B5EF4-FFF2-40B4-BE49-F238E27FC236}">
                      <a16:creationId xmlns:a16="http://schemas.microsoft.com/office/drawing/2014/main" id="{AB699D7A-EB53-2270-6F6C-DDC19B589AD6}"/>
                    </a:ext>
                  </a:extLst>
                </p:cNvPr>
                <p:cNvSpPr/>
                <p:nvPr/>
              </p:nvSpPr>
              <p:spPr bwMode="auto">
                <a:xfrm>
                  <a:off x="8439150" y="5999163"/>
                  <a:ext cx="9525" cy="12700"/>
                </a:xfrm>
                <a:custGeom>
                  <a:avLst/>
                  <a:gdLst>
                    <a:gd name="T0" fmla="*/ 8 w 8"/>
                    <a:gd name="T1" fmla="*/ 9 h 9"/>
                    <a:gd name="T2" fmla="*/ 0 w 8"/>
                    <a:gd name="T3" fmla="*/ 0 h 9"/>
                    <a:gd name="T4" fmla="*/ 0 w 8"/>
                    <a:gd name="T5" fmla="*/ 0 h 9"/>
                    <a:gd name="T6" fmla="*/ 8 w 8"/>
                    <a:gd name="T7" fmla="*/ 9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0" y="0"/>
                        <a:pt x="0" y="0"/>
                        <a:pt x="0" y="0"/>
                      </a:cubicBezTo>
                      <a:cubicBezTo>
                        <a:pt x="0" y="0"/>
                        <a:pt x="0" y="0"/>
                        <a:pt x="0" y="0"/>
                      </a:cubicBezTo>
                      <a:cubicBezTo>
                        <a:pt x="8" y="9"/>
                        <a:pt x="8" y="9"/>
                        <a:pt x="8"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1029">
                  <a:extLst>
                    <a:ext uri="{FF2B5EF4-FFF2-40B4-BE49-F238E27FC236}">
                      <a16:creationId xmlns:a16="http://schemas.microsoft.com/office/drawing/2014/main" id="{03E059EC-C269-07E6-F187-F5C1FF235911}"/>
                    </a:ext>
                  </a:extLst>
                </p:cNvPr>
                <p:cNvSpPr/>
                <p:nvPr/>
              </p:nvSpPr>
              <p:spPr bwMode="auto">
                <a:xfrm>
                  <a:off x="8439150" y="5999163"/>
                  <a:ext cx="11113"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1030">
                  <a:extLst>
                    <a:ext uri="{FF2B5EF4-FFF2-40B4-BE49-F238E27FC236}">
                      <a16:creationId xmlns:a16="http://schemas.microsoft.com/office/drawing/2014/main" id="{47472A21-0C93-53AA-CC63-B90079F0C187}"/>
                    </a:ext>
                  </a:extLst>
                </p:cNvPr>
                <p:cNvSpPr/>
                <p:nvPr/>
              </p:nvSpPr>
              <p:spPr bwMode="auto">
                <a:xfrm>
                  <a:off x="8440738" y="5999163"/>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1031">
                  <a:extLst>
                    <a:ext uri="{FF2B5EF4-FFF2-40B4-BE49-F238E27FC236}">
                      <a16:creationId xmlns:a16="http://schemas.microsoft.com/office/drawing/2014/main" id="{20EDA808-EE78-8C04-C4E5-EBBFA71FAE24}"/>
                    </a:ext>
                  </a:extLst>
                </p:cNvPr>
                <p:cNvSpPr/>
                <p:nvPr/>
              </p:nvSpPr>
              <p:spPr bwMode="auto">
                <a:xfrm>
                  <a:off x="8440738" y="5999163"/>
                  <a:ext cx="12700" cy="12700"/>
                </a:xfrm>
                <a:custGeom>
                  <a:avLst/>
                  <a:gdLst>
                    <a:gd name="T0" fmla="*/ 8 w 9"/>
                    <a:gd name="T1" fmla="*/ 10 h 10"/>
                    <a:gd name="T2" fmla="*/ 0 w 9"/>
                    <a:gd name="T3" fmla="*/ 0 h 10"/>
                    <a:gd name="T4" fmla="*/ 1 w 9"/>
                    <a:gd name="T5" fmla="*/ 1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1"/>
                        <a:pt x="1" y="1"/>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1032">
                  <a:extLst>
                    <a:ext uri="{FF2B5EF4-FFF2-40B4-BE49-F238E27FC236}">
                      <a16:creationId xmlns:a16="http://schemas.microsoft.com/office/drawing/2014/main" id="{4607D3C6-6551-ABCA-F017-971E61F76D57}"/>
                    </a:ext>
                  </a:extLst>
                </p:cNvPr>
                <p:cNvSpPr/>
                <p:nvPr/>
              </p:nvSpPr>
              <p:spPr bwMode="auto">
                <a:xfrm>
                  <a:off x="8442325" y="6000750"/>
                  <a:ext cx="11113" cy="12700"/>
                </a:xfrm>
                <a:custGeom>
                  <a:avLst/>
                  <a:gdLst>
                    <a:gd name="T0" fmla="*/ 8 w 9"/>
                    <a:gd name="T1" fmla="*/ 9 h 10"/>
                    <a:gd name="T2" fmla="*/ 0 w 9"/>
                    <a:gd name="T3" fmla="*/ 0 h 10"/>
                    <a:gd name="T4" fmla="*/ 0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0" y="0"/>
                        <a:pt x="0" y="0"/>
                      </a:cubicBezTo>
                      <a:cubicBezTo>
                        <a:pt x="9" y="10"/>
                        <a:pt x="9" y="10"/>
                        <a:pt x="9" y="10"/>
                      </a:cubicBezTo>
                      <a:cubicBezTo>
                        <a:pt x="8" y="10"/>
                        <a:pt x="8"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1033">
                  <a:extLst>
                    <a:ext uri="{FF2B5EF4-FFF2-40B4-BE49-F238E27FC236}">
                      <a16:creationId xmlns:a16="http://schemas.microsoft.com/office/drawing/2014/main" id="{E991E477-213D-AD0D-CF8D-BC6314E514CB}"/>
                    </a:ext>
                  </a:extLst>
                </p:cNvPr>
                <p:cNvSpPr/>
                <p:nvPr/>
              </p:nvSpPr>
              <p:spPr bwMode="auto">
                <a:xfrm>
                  <a:off x="8402638" y="6005513"/>
                  <a:ext cx="17463" cy="68263"/>
                </a:xfrm>
                <a:custGeom>
                  <a:avLst/>
                  <a:gdLst>
                    <a:gd name="T0" fmla="*/ 8 w 14"/>
                    <a:gd name="T1" fmla="*/ 55 h 55"/>
                    <a:gd name="T2" fmla="*/ 0 w 14"/>
                    <a:gd name="T3" fmla="*/ 45 h 55"/>
                    <a:gd name="T4" fmla="*/ 4 w 14"/>
                    <a:gd name="T5" fmla="*/ 38 h 55"/>
                    <a:gd name="T6" fmla="*/ 5 w 14"/>
                    <a:gd name="T7" fmla="*/ 0 h 55"/>
                    <a:gd name="T8" fmla="*/ 13 w 14"/>
                    <a:gd name="T9" fmla="*/ 10 h 55"/>
                    <a:gd name="T10" fmla="*/ 12 w 14"/>
                    <a:gd name="T11" fmla="*/ 48 h 55"/>
                    <a:gd name="T12" fmla="*/ 8 w 14"/>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4" h="55">
                      <a:moveTo>
                        <a:pt x="8" y="55"/>
                      </a:moveTo>
                      <a:cubicBezTo>
                        <a:pt x="0" y="45"/>
                        <a:pt x="0" y="45"/>
                        <a:pt x="0" y="45"/>
                      </a:cubicBezTo>
                      <a:cubicBezTo>
                        <a:pt x="2" y="43"/>
                        <a:pt x="3" y="41"/>
                        <a:pt x="4" y="38"/>
                      </a:cubicBezTo>
                      <a:cubicBezTo>
                        <a:pt x="5" y="27"/>
                        <a:pt x="6" y="14"/>
                        <a:pt x="5" y="0"/>
                      </a:cubicBezTo>
                      <a:cubicBezTo>
                        <a:pt x="13" y="10"/>
                        <a:pt x="13" y="10"/>
                        <a:pt x="13" y="10"/>
                      </a:cubicBezTo>
                      <a:cubicBezTo>
                        <a:pt x="14" y="23"/>
                        <a:pt x="13" y="36"/>
                        <a:pt x="12" y="48"/>
                      </a:cubicBezTo>
                      <a:cubicBezTo>
                        <a:pt x="12" y="51"/>
                        <a:pt x="10" y="53"/>
                        <a:pt x="8"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1034">
                  <a:extLst>
                    <a:ext uri="{FF2B5EF4-FFF2-40B4-BE49-F238E27FC236}">
                      <a16:creationId xmlns:a16="http://schemas.microsoft.com/office/drawing/2014/main" id="{83F5AA9A-632A-6C70-E79A-8EDCBBF1102F}"/>
                    </a:ext>
                  </a:extLst>
                </p:cNvPr>
                <p:cNvSpPr/>
                <p:nvPr/>
              </p:nvSpPr>
              <p:spPr bwMode="auto">
                <a:xfrm>
                  <a:off x="8408988" y="6003925"/>
                  <a:ext cx="15875" cy="12700"/>
                </a:xfrm>
                <a:custGeom>
                  <a:avLst/>
                  <a:gdLst>
                    <a:gd name="T0" fmla="*/ 8 w 13"/>
                    <a:gd name="T1" fmla="*/ 11 h 11"/>
                    <a:gd name="T2" fmla="*/ 0 w 13"/>
                    <a:gd name="T3" fmla="*/ 1 h 11"/>
                    <a:gd name="T4" fmla="*/ 4 w 13"/>
                    <a:gd name="T5" fmla="*/ 0 h 11"/>
                    <a:gd name="T6" fmla="*/ 13 w 13"/>
                    <a:gd name="T7" fmla="*/ 9 h 11"/>
                    <a:gd name="T8" fmla="*/ 8 w 13"/>
                    <a:gd name="T9" fmla="*/ 11 h 11"/>
                  </a:gdLst>
                  <a:ahLst/>
                  <a:cxnLst>
                    <a:cxn ang="0">
                      <a:pos x="T0" y="T1"/>
                    </a:cxn>
                    <a:cxn ang="0">
                      <a:pos x="T2" y="T3"/>
                    </a:cxn>
                    <a:cxn ang="0">
                      <a:pos x="T4" y="T5"/>
                    </a:cxn>
                    <a:cxn ang="0">
                      <a:pos x="T6" y="T7"/>
                    </a:cxn>
                    <a:cxn ang="0">
                      <a:pos x="T8" y="T9"/>
                    </a:cxn>
                  </a:cxnLst>
                  <a:rect l="0" t="0" r="r" b="b"/>
                  <a:pathLst>
                    <a:path w="13" h="11">
                      <a:moveTo>
                        <a:pt x="8" y="11"/>
                      </a:moveTo>
                      <a:cubicBezTo>
                        <a:pt x="0" y="1"/>
                        <a:pt x="0" y="1"/>
                        <a:pt x="0" y="1"/>
                      </a:cubicBezTo>
                      <a:cubicBezTo>
                        <a:pt x="1" y="0"/>
                        <a:pt x="3" y="0"/>
                        <a:pt x="4" y="0"/>
                      </a:cubicBezTo>
                      <a:cubicBezTo>
                        <a:pt x="13" y="9"/>
                        <a:pt x="13" y="9"/>
                        <a:pt x="13" y="9"/>
                      </a:cubicBezTo>
                      <a:cubicBezTo>
                        <a:pt x="11" y="10"/>
                        <a:pt x="9"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1035">
                  <a:extLst>
                    <a:ext uri="{FF2B5EF4-FFF2-40B4-BE49-F238E27FC236}">
                      <a16:creationId xmlns:a16="http://schemas.microsoft.com/office/drawing/2014/main" id="{1B56B5B8-D0A3-C2D1-482C-90CBE503E2A2}"/>
                    </a:ext>
                  </a:extLst>
                </p:cNvPr>
                <p:cNvSpPr/>
                <p:nvPr/>
              </p:nvSpPr>
              <p:spPr bwMode="auto">
                <a:xfrm>
                  <a:off x="8413750" y="5999163"/>
                  <a:ext cx="25400" cy="15875"/>
                </a:xfrm>
                <a:custGeom>
                  <a:avLst/>
                  <a:gdLst>
                    <a:gd name="T0" fmla="*/ 9 w 20"/>
                    <a:gd name="T1" fmla="*/ 12 h 12"/>
                    <a:gd name="T2" fmla="*/ 0 w 20"/>
                    <a:gd name="T3" fmla="*/ 3 h 12"/>
                    <a:gd name="T4" fmla="*/ 12 w 20"/>
                    <a:gd name="T5" fmla="*/ 0 h 12"/>
                    <a:gd name="T6" fmla="*/ 20 w 20"/>
                    <a:gd name="T7" fmla="*/ 10 h 12"/>
                    <a:gd name="T8" fmla="*/ 9 w 20"/>
                    <a:gd name="T9" fmla="*/ 12 h 12"/>
                  </a:gdLst>
                  <a:ahLst/>
                  <a:cxnLst>
                    <a:cxn ang="0">
                      <a:pos x="T0" y="T1"/>
                    </a:cxn>
                    <a:cxn ang="0">
                      <a:pos x="T2" y="T3"/>
                    </a:cxn>
                    <a:cxn ang="0">
                      <a:pos x="T4" y="T5"/>
                    </a:cxn>
                    <a:cxn ang="0">
                      <a:pos x="T6" y="T7"/>
                    </a:cxn>
                    <a:cxn ang="0">
                      <a:pos x="T8" y="T9"/>
                    </a:cxn>
                  </a:cxnLst>
                  <a:rect l="0" t="0" r="r" b="b"/>
                  <a:pathLst>
                    <a:path w="20" h="12">
                      <a:moveTo>
                        <a:pt x="9" y="12"/>
                      </a:moveTo>
                      <a:cubicBezTo>
                        <a:pt x="0" y="3"/>
                        <a:pt x="0" y="3"/>
                        <a:pt x="0" y="3"/>
                      </a:cubicBezTo>
                      <a:cubicBezTo>
                        <a:pt x="4" y="2"/>
                        <a:pt x="8" y="1"/>
                        <a:pt x="12" y="0"/>
                      </a:cubicBezTo>
                      <a:cubicBezTo>
                        <a:pt x="20" y="10"/>
                        <a:pt x="20" y="10"/>
                        <a:pt x="20" y="10"/>
                      </a:cubicBezTo>
                      <a:cubicBezTo>
                        <a:pt x="16" y="11"/>
                        <a:pt x="12"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1036">
                  <a:extLst>
                    <a:ext uri="{FF2B5EF4-FFF2-40B4-BE49-F238E27FC236}">
                      <a16:creationId xmlns:a16="http://schemas.microsoft.com/office/drawing/2014/main" id="{7BCDEC48-024E-D4B4-4BA7-22305AB405B6}"/>
                    </a:ext>
                  </a:extLst>
                </p:cNvPr>
                <p:cNvSpPr/>
                <p:nvPr/>
              </p:nvSpPr>
              <p:spPr bwMode="auto">
                <a:xfrm>
                  <a:off x="8429625" y="5999163"/>
                  <a:ext cx="19050" cy="12700"/>
                </a:xfrm>
                <a:custGeom>
                  <a:avLst/>
                  <a:gdLst>
                    <a:gd name="T0" fmla="*/ 8 w 16"/>
                    <a:gd name="T1" fmla="*/ 10 h 10"/>
                    <a:gd name="T2" fmla="*/ 0 w 16"/>
                    <a:gd name="T3" fmla="*/ 0 h 10"/>
                    <a:gd name="T4" fmla="*/ 8 w 16"/>
                    <a:gd name="T5" fmla="*/ 0 h 10"/>
                    <a:gd name="T6" fmla="*/ 16 w 16"/>
                    <a:gd name="T7" fmla="*/ 9 h 10"/>
                    <a:gd name="T8" fmla="*/ 8 w 16"/>
                    <a:gd name="T9" fmla="*/ 10 h 10"/>
                  </a:gdLst>
                  <a:ahLst/>
                  <a:cxnLst>
                    <a:cxn ang="0">
                      <a:pos x="T0" y="T1"/>
                    </a:cxn>
                    <a:cxn ang="0">
                      <a:pos x="T2" y="T3"/>
                    </a:cxn>
                    <a:cxn ang="0">
                      <a:pos x="T4" y="T5"/>
                    </a:cxn>
                    <a:cxn ang="0">
                      <a:pos x="T6" y="T7"/>
                    </a:cxn>
                    <a:cxn ang="0">
                      <a:pos x="T8" y="T9"/>
                    </a:cxn>
                  </a:cxnLst>
                  <a:rect l="0" t="0" r="r" b="b"/>
                  <a:pathLst>
                    <a:path w="16" h="10">
                      <a:moveTo>
                        <a:pt x="8" y="10"/>
                      </a:moveTo>
                      <a:cubicBezTo>
                        <a:pt x="0" y="0"/>
                        <a:pt x="0" y="0"/>
                        <a:pt x="0" y="0"/>
                      </a:cubicBezTo>
                      <a:cubicBezTo>
                        <a:pt x="2" y="0"/>
                        <a:pt x="5" y="0"/>
                        <a:pt x="8" y="0"/>
                      </a:cubicBezTo>
                      <a:cubicBezTo>
                        <a:pt x="16" y="9"/>
                        <a:pt x="16" y="9"/>
                        <a:pt x="16" y="9"/>
                      </a:cubicBezTo>
                      <a:cubicBezTo>
                        <a:pt x="13"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1037">
                  <a:extLst>
                    <a:ext uri="{FF2B5EF4-FFF2-40B4-BE49-F238E27FC236}">
                      <a16:creationId xmlns:a16="http://schemas.microsoft.com/office/drawing/2014/main" id="{768C8D3D-94F8-0FF9-CD45-4B91556FBEDB}"/>
                    </a:ext>
                  </a:extLst>
                </p:cNvPr>
                <p:cNvSpPr/>
                <p:nvPr/>
              </p:nvSpPr>
              <p:spPr bwMode="auto">
                <a:xfrm>
                  <a:off x="8345488" y="5969000"/>
                  <a:ext cx="52388" cy="101600"/>
                </a:xfrm>
                <a:custGeom>
                  <a:avLst/>
                  <a:gdLst>
                    <a:gd name="T0" fmla="*/ 42 w 42"/>
                    <a:gd name="T1" fmla="*/ 82 h 82"/>
                    <a:gd name="T2" fmla="*/ 34 w 42"/>
                    <a:gd name="T3" fmla="*/ 72 h 82"/>
                    <a:gd name="T4" fmla="*/ 32 w 42"/>
                    <a:gd name="T5" fmla="*/ 68 h 82"/>
                    <a:gd name="T6" fmla="*/ 26 w 42"/>
                    <a:gd name="T7" fmla="*/ 47 h 82"/>
                    <a:gd name="T8" fmla="*/ 0 w 42"/>
                    <a:gd name="T9" fmla="*/ 0 h 82"/>
                    <a:gd name="T10" fmla="*/ 8 w 42"/>
                    <a:gd name="T11" fmla="*/ 10 h 82"/>
                    <a:gd name="T12" fmla="*/ 34 w 42"/>
                    <a:gd name="T13" fmla="*/ 57 h 82"/>
                    <a:gd name="T14" fmla="*/ 40 w 42"/>
                    <a:gd name="T15" fmla="*/ 78 h 82"/>
                    <a:gd name="T16" fmla="*/ 42 w 42"/>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2">
                      <a:moveTo>
                        <a:pt x="42" y="82"/>
                      </a:moveTo>
                      <a:cubicBezTo>
                        <a:pt x="34" y="72"/>
                        <a:pt x="34" y="72"/>
                        <a:pt x="34" y="72"/>
                      </a:cubicBezTo>
                      <a:cubicBezTo>
                        <a:pt x="33" y="71"/>
                        <a:pt x="32" y="70"/>
                        <a:pt x="32" y="68"/>
                      </a:cubicBezTo>
                      <a:cubicBezTo>
                        <a:pt x="30" y="61"/>
                        <a:pt x="28" y="54"/>
                        <a:pt x="26" y="47"/>
                      </a:cubicBezTo>
                      <a:cubicBezTo>
                        <a:pt x="19" y="27"/>
                        <a:pt x="10" y="12"/>
                        <a:pt x="0" y="0"/>
                      </a:cubicBezTo>
                      <a:cubicBezTo>
                        <a:pt x="8" y="10"/>
                        <a:pt x="8" y="10"/>
                        <a:pt x="8" y="10"/>
                      </a:cubicBezTo>
                      <a:cubicBezTo>
                        <a:pt x="18" y="22"/>
                        <a:pt x="27" y="37"/>
                        <a:pt x="34" y="57"/>
                      </a:cubicBezTo>
                      <a:cubicBezTo>
                        <a:pt x="37" y="63"/>
                        <a:pt x="38" y="70"/>
                        <a:pt x="40" y="78"/>
                      </a:cubicBezTo>
                      <a:cubicBezTo>
                        <a:pt x="40" y="80"/>
                        <a:pt x="41" y="81"/>
                        <a:pt x="42" y="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1038">
                  <a:extLst>
                    <a:ext uri="{FF2B5EF4-FFF2-40B4-BE49-F238E27FC236}">
                      <a16:creationId xmlns:a16="http://schemas.microsoft.com/office/drawing/2014/main" id="{B9E23CCA-583F-D16B-2B9A-392850602A7B}"/>
                    </a:ext>
                  </a:extLst>
                </p:cNvPr>
                <p:cNvSpPr/>
                <p:nvPr/>
              </p:nvSpPr>
              <p:spPr bwMode="auto">
                <a:xfrm>
                  <a:off x="8375650" y="6027738"/>
                  <a:ext cx="12700" cy="14288"/>
                </a:xfrm>
                <a:custGeom>
                  <a:avLst/>
                  <a:gdLst>
                    <a:gd name="T0" fmla="*/ 9 w 10"/>
                    <a:gd name="T1" fmla="*/ 12 h 12"/>
                    <a:gd name="T2" fmla="*/ 0 w 10"/>
                    <a:gd name="T3" fmla="*/ 2 h 12"/>
                    <a:gd name="T4" fmla="*/ 2 w 10"/>
                    <a:gd name="T5" fmla="*/ 0 h 12"/>
                    <a:gd name="T6" fmla="*/ 10 w 10"/>
                    <a:gd name="T7" fmla="*/ 10 h 12"/>
                    <a:gd name="T8" fmla="*/ 9 w 10"/>
                    <a:gd name="T9" fmla="*/ 12 h 12"/>
                  </a:gdLst>
                  <a:ahLst/>
                  <a:cxnLst>
                    <a:cxn ang="0">
                      <a:pos x="T0" y="T1"/>
                    </a:cxn>
                    <a:cxn ang="0">
                      <a:pos x="T2" y="T3"/>
                    </a:cxn>
                    <a:cxn ang="0">
                      <a:pos x="T4" y="T5"/>
                    </a:cxn>
                    <a:cxn ang="0">
                      <a:pos x="T6" y="T7"/>
                    </a:cxn>
                    <a:cxn ang="0">
                      <a:pos x="T8" y="T9"/>
                    </a:cxn>
                  </a:cxnLst>
                  <a:rect l="0" t="0" r="r" b="b"/>
                  <a:pathLst>
                    <a:path w="10" h="12">
                      <a:moveTo>
                        <a:pt x="9" y="12"/>
                      </a:moveTo>
                      <a:cubicBezTo>
                        <a:pt x="0" y="2"/>
                        <a:pt x="0" y="2"/>
                        <a:pt x="0" y="2"/>
                      </a:cubicBezTo>
                      <a:cubicBezTo>
                        <a:pt x="1" y="2"/>
                        <a:pt x="1" y="1"/>
                        <a:pt x="2" y="0"/>
                      </a:cubicBezTo>
                      <a:cubicBezTo>
                        <a:pt x="10" y="10"/>
                        <a:pt x="10" y="10"/>
                        <a:pt x="10" y="10"/>
                      </a:cubicBezTo>
                      <a:cubicBezTo>
                        <a:pt x="10" y="11"/>
                        <a:pt x="9"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1039">
                  <a:extLst>
                    <a:ext uri="{FF2B5EF4-FFF2-40B4-BE49-F238E27FC236}">
                      <a16:creationId xmlns:a16="http://schemas.microsoft.com/office/drawing/2014/main" id="{93EF3F6F-BDDA-71EA-B873-21B721265920}"/>
                    </a:ext>
                  </a:extLst>
                </p:cNvPr>
                <p:cNvSpPr/>
                <p:nvPr/>
              </p:nvSpPr>
              <p:spPr bwMode="auto">
                <a:xfrm>
                  <a:off x="8375650" y="6027738"/>
                  <a:ext cx="12700" cy="14288"/>
                </a:xfrm>
                <a:custGeom>
                  <a:avLst/>
                  <a:gdLst>
                    <a:gd name="T0" fmla="*/ 9 w 10"/>
                    <a:gd name="T1" fmla="*/ 12 h 12"/>
                    <a:gd name="T2" fmla="*/ 0 w 10"/>
                    <a:gd name="T3" fmla="*/ 2 h 12"/>
                    <a:gd name="T4" fmla="*/ 2 w 10"/>
                    <a:gd name="T5" fmla="*/ 0 h 12"/>
                    <a:gd name="T6" fmla="*/ 10 w 10"/>
                    <a:gd name="T7" fmla="*/ 10 h 12"/>
                    <a:gd name="T8" fmla="*/ 9 w 10"/>
                    <a:gd name="T9" fmla="*/ 12 h 12"/>
                  </a:gdLst>
                  <a:ahLst/>
                  <a:cxnLst>
                    <a:cxn ang="0">
                      <a:pos x="T0" y="T1"/>
                    </a:cxn>
                    <a:cxn ang="0">
                      <a:pos x="T2" y="T3"/>
                    </a:cxn>
                    <a:cxn ang="0">
                      <a:pos x="T4" y="T5"/>
                    </a:cxn>
                    <a:cxn ang="0">
                      <a:pos x="T6" y="T7"/>
                    </a:cxn>
                    <a:cxn ang="0">
                      <a:pos x="T8" y="T9"/>
                    </a:cxn>
                  </a:cxnLst>
                  <a:rect l="0" t="0" r="r" b="b"/>
                  <a:pathLst>
                    <a:path w="10" h="12">
                      <a:moveTo>
                        <a:pt x="9" y="12"/>
                      </a:moveTo>
                      <a:cubicBezTo>
                        <a:pt x="0" y="2"/>
                        <a:pt x="0" y="2"/>
                        <a:pt x="0" y="2"/>
                      </a:cubicBezTo>
                      <a:cubicBezTo>
                        <a:pt x="1" y="2"/>
                        <a:pt x="1" y="1"/>
                        <a:pt x="2" y="0"/>
                      </a:cubicBezTo>
                      <a:cubicBezTo>
                        <a:pt x="10" y="10"/>
                        <a:pt x="10" y="10"/>
                        <a:pt x="10" y="10"/>
                      </a:cubicBezTo>
                      <a:cubicBezTo>
                        <a:pt x="10" y="11"/>
                        <a:pt x="9" y="11"/>
                        <a:pt x="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1040">
                  <a:extLst>
                    <a:ext uri="{FF2B5EF4-FFF2-40B4-BE49-F238E27FC236}">
                      <a16:creationId xmlns:a16="http://schemas.microsoft.com/office/drawing/2014/main" id="{2277D2D6-4F78-9846-D004-7537EAC6577B}"/>
                    </a:ext>
                  </a:extLst>
                </p:cNvPr>
                <p:cNvSpPr/>
                <p:nvPr/>
              </p:nvSpPr>
              <p:spPr bwMode="auto">
                <a:xfrm>
                  <a:off x="8269288" y="6065838"/>
                  <a:ext cx="34925" cy="74613"/>
                </a:xfrm>
                <a:custGeom>
                  <a:avLst/>
                  <a:gdLst>
                    <a:gd name="T0" fmla="*/ 11 w 28"/>
                    <a:gd name="T1" fmla="*/ 60 h 60"/>
                    <a:gd name="T2" fmla="*/ 2 w 28"/>
                    <a:gd name="T3" fmla="*/ 50 h 60"/>
                    <a:gd name="T4" fmla="*/ 1 w 28"/>
                    <a:gd name="T5" fmla="*/ 48 h 60"/>
                    <a:gd name="T6" fmla="*/ 11 w 28"/>
                    <a:gd name="T7" fmla="*/ 9 h 60"/>
                    <a:gd name="T8" fmla="*/ 20 w 28"/>
                    <a:gd name="T9" fmla="*/ 0 h 60"/>
                    <a:gd name="T10" fmla="*/ 28 w 28"/>
                    <a:gd name="T11" fmla="*/ 10 h 60"/>
                    <a:gd name="T12" fmla="*/ 19 w 28"/>
                    <a:gd name="T13" fmla="*/ 19 h 60"/>
                    <a:gd name="T14" fmla="*/ 10 w 28"/>
                    <a:gd name="T15" fmla="*/ 57 h 60"/>
                    <a:gd name="T16" fmla="*/ 11 w 28"/>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60">
                      <a:moveTo>
                        <a:pt x="11" y="60"/>
                      </a:moveTo>
                      <a:cubicBezTo>
                        <a:pt x="2" y="50"/>
                        <a:pt x="2" y="50"/>
                        <a:pt x="2" y="50"/>
                      </a:cubicBezTo>
                      <a:cubicBezTo>
                        <a:pt x="2" y="49"/>
                        <a:pt x="2" y="49"/>
                        <a:pt x="1" y="48"/>
                      </a:cubicBezTo>
                      <a:cubicBezTo>
                        <a:pt x="0" y="32"/>
                        <a:pt x="3" y="19"/>
                        <a:pt x="11" y="9"/>
                      </a:cubicBezTo>
                      <a:cubicBezTo>
                        <a:pt x="13" y="6"/>
                        <a:pt x="17" y="3"/>
                        <a:pt x="20" y="0"/>
                      </a:cubicBezTo>
                      <a:cubicBezTo>
                        <a:pt x="28" y="10"/>
                        <a:pt x="28" y="10"/>
                        <a:pt x="28" y="10"/>
                      </a:cubicBezTo>
                      <a:cubicBezTo>
                        <a:pt x="25" y="12"/>
                        <a:pt x="22" y="15"/>
                        <a:pt x="19" y="19"/>
                      </a:cubicBezTo>
                      <a:cubicBezTo>
                        <a:pt x="12" y="28"/>
                        <a:pt x="9" y="41"/>
                        <a:pt x="10" y="57"/>
                      </a:cubicBezTo>
                      <a:cubicBezTo>
                        <a:pt x="10" y="58"/>
                        <a:pt x="10" y="59"/>
                        <a:pt x="11"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1041">
                  <a:extLst>
                    <a:ext uri="{FF2B5EF4-FFF2-40B4-BE49-F238E27FC236}">
                      <a16:creationId xmlns:a16="http://schemas.microsoft.com/office/drawing/2014/main" id="{597076B2-F7FA-1D9C-1B3B-A4909BBFB950}"/>
                    </a:ext>
                  </a:extLst>
                </p:cNvPr>
                <p:cNvSpPr/>
                <p:nvPr/>
              </p:nvSpPr>
              <p:spPr bwMode="auto">
                <a:xfrm>
                  <a:off x="8294688" y="6062663"/>
                  <a:ext cx="17463" cy="15875"/>
                </a:xfrm>
                <a:custGeom>
                  <a:avLst/>
                  <a:gdLst>
                    <a:gd name="T0" fmla="*/ 8 w 15"/>
                    <a:gd name="T1" fmla="*/ 13 h 13"/>
                    <a:gd name="T2" fmla="*/ 0 w 15"/>
                    <a:gd name="T3" fmla="*/ 3 h 13"/>
                    <a:gd name="T4" fmla="*/ 7 w 15"/>
                    <a:gd name="T5" fmla="*/ 0 h 13"/>
                    <a:gd name="T6" fmla="*/ 15 w 15"/>
                    <a:gd name="T7" fmla="*/ 10 h 13"/>
                    <a:gd name="T8" fmla="*/ 8 w 15"/>
                    <a:gd name="T9" fmla="*/ 13 h 13"/>
                  </a:gdLst>
                  <a:ahLst/>
                  <a:cxnLst>
                    <a:cxn ang="0">
                      <a:pos x="T0" y="T1"/>
                    </a:cxn>
                    <a:cxn ang="0">
                      <a:pos x="T2" y="T3"/>
                    </a:cxn>
                    <a:cxn ang="0">
                      <a:pos x="T4" y="T5"/>
                    </a:cxn>
                    <a:cxn ang="0">
                      <a:pos x="T6" y="T7"/>
                    </a:cxn>
                    <a:cxn ang="0">
                      <a:pos x="T8" y="T9"/>
                    </a:cxn>
                  </a:cxnLst>
                  <a:rect l="0" t="0" r="r" b="b"/>
                  <a:pathLst>
                    <a:path w="15" h="13">
                      <a:moveTo>
                        <a:pt x="8" y="13"/>
                      </a:moveTo>
                      <a:cubicBezTo>
                        <a:pt x="0" y="3"/>
                        <a:pt x="0" y="3"/>
                        <a:pt x="0" y="3"/>
                      </a:cubicBezTo>
                      <a:cubicBezTo>
                        <a:pt x="2" y="2"/>
                        <a:pt x="5" y="1"/>
                        <a:pt x="7" y="0"/>
                      </a:cubicBezTo>
                      <a:cubicBezTo>
                        <a:pt x="15" y="10"/>
                        <a:pt x="15" y="10"/>
                        <a:pt x="15" y="10"/>
                      </a:cubicBezTo>
                      <a:cubicBezTo>
                        <a:pt x="13" y="11"/>
                        <a:pt x="11" y="12"/>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1042">
                  <a:extLst>
                    <a:ext uri="{FF2B5EF4-FFF2-40B4-BE49-F238E27FC236}">
                      <a16:creationId xmlns:a16="http://schemas.microsoft.com/office/drawing/2014/main" id="{A39600C8-731A-FD61-9E7E-7D5F11773C0F}"/>
                    </a:ext>
                  </a:extLst>
                </p:cNvPr>
                <p:cNvSpPr/>
                <p:nvPr/>
              </p:nvSpPr>
              <p:spPr bwMode="auto">
                <a:xfrm>
                  <a:off x="8302625" y="6057900"/>
                  <a:ext cx="19050" cy="17463"/>
                </a:xfrm>
                <a:custGeom>
                  <a:avLst/>
                  <a:gdLst>
                    <a:gd name="T0" fmla="*/ 8 w 15"/>
                    <a:gd name="T1" fmla="*/ 13 h 13"/>
                    <a:gd name="T2" fmla="*/ 0 w 15"/>
                    <a:gd name="T3" fmla="*/ 3 h 13"/>
                    <a:gd name="T4" fmla="*/ 7 w 15"/>
                    <a:gd name="T5" fmla="*/ 0 h 13"/>
                    <a:gd name="T6" fmla="*/ 15 w 15"/>
                    <a:gd name="T7" fmla="*/ 10 h 13"/>
                    <a:gd name="T8" fmla="*/ 8 w 15"/>
                    <a:gd name="T9" fmla="*/ 13 h 13"/>
                  </a:gdLst>
                  <a:ahLst/>
                  <a:cxnLst>
                    <a:cxn ang="0">
                      <a:pos x="T0" y="T1"/>
                    </a:cxn>
                    <a:cxn ang="0">
                      <a:pos x="T2" y="T3"/>
                    </a:cxn>
                    <a:cxn ang="0">
                      <a:pos x="T4" y="T5"/>
                    </a:cxn>
                    <a:cxn ang="0">
                      <a:pos x="T6" y="T7"/>
                    </a:cxn>
                    <a:cxn ang="0">
                      <a:pos x="T8" y="T9"/>
                    </a:cxn>
                  </a:cxnLst>
                  <a:rect l="0" t="0" r="r" b="b"/>
                  <a:pathLst>
                    <a:path w="15" h="13">
                      <a:moveTo>
                        <a:pt x="8" y="13"/>
                      </a:moveTo>
                      <a:cubicBezTo>
                        <a:pt x="0" y="3"/>
                        <a:pt x="0" y="3"/>
                        <a:pt x="0" y="3"/>
                      </a:cubicBezTo>
                      <a:cubicBezTo>
                        <a:pt x="2" y="2"/>
                        <a:pt x="5" y="1"/>
                        <a:pt x="7" y="0"/>
                      </a:cubicBezTo>
                      <a:cubicBezTo>
                        <a:pt x="15" y="10"/>
                        <a:pt x="15" y="10"/>
                        <a:pt x="15" y="10"/>
                      </a:cubicBezTo>
                      <a:cubicBezTo>
                        <a:pt x="13" y="11"/>
                        <a:pt x="11" y="12"/>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1043">
                  <a:extLst>
                    <a:ext uri="{FF2B5EF4-FFF2-40B4-BE49-F238E27FC236}">
                      <a16:creationId xmlns:a16="http://schemas.microsoft.com/office/drawing/2014/main" id="{260272A5-3B87-DA13-929F-DBF5BDFB6BA7}"/>
                    </a:ext>
                  </a:extLst>
                </p:cNvPr>
                <p:cNvSpPr/>
                <p:nvPr/>
              </p:nvSpPr>
              <p:spPr bwMode="auto">
                <a:xfrm>
                  <a:off x="8312150" y="6057900"/>
                  <a:ext cx="20638" cy="12700"/>
                </a:xfrm>
                <a:custGeom>
                  <a:avLst/>
                  <a:gdLst>
                    <a:gd name="T0" fmla="*/ 8 w 17"/>
                    <a:gd name="T1" fmla="*/ 11 h 11"/>
                    <a:gd name="T2" fmla="*/ 0 w 17"/>
                    <a:gd name="T3" fmla="*/ 1 h 11"/>
                    <a:gd name="T4" fmla="*/ 9 w 17"/>
                    <a:gd name="T5" fmla="*/ 0 h 11"/>
                    <a:gd name="T6" fmla="*/ 17 w 17"/>
                    <a:gd name="T7" fmla="*/ 9 h 11"/>
                    <a:gd name="T8" fmla="*/ 8 w 17"/>
                    <a:gd name="T9" fmla="*/ 11 h 11"/>
                  </a:gdLst>
                  <a:ahLst/>
                  <a:cxnLst>
                    <a:cxn ang="0">
                      <a:pos x="T0" y="T1"/>
                    </a:cxn>
                    <a:cxn ang="0">
                      <a:pos x="T2" y="T3"/>
                    </a:cxn>
                    <a:cxn ang="0">
                      <a:pos x="T4" y="T5"/>
                    </a:cxn>
                    <a:cxn ang="0">
                      <a:pos x="T6" y="T7"/>
                    </a:cxn>
                    <a:cxn ang="0">
                      <a:pos x="T8" y="T9"/>
                    </a:cxn>
                  </a:cxnLst>
                  <a:rect l="0" t="0" r="r" b="b"/>
                  <a:pathLst>
                    <a:path w="17" h="11">
                      <a:moveTo>
                        <a:pt x="8" y="11"/>
                      </a:moveTo>
                      <a:cubicBezTo>
                        <a:pt x="0" y="1"/>
                        <a:pt x="0" y="1"/>
                        <a:pt x="0" y="1"/>
                      </a:cubicBezTo>
                      <a:cubicBezTo>
                        <a:pt x="3" y="1"/>
                        <a:pt x="6" y="0"/>
                        <a:pt x="9" y="0"/>
                      </a:cubicBezTo>
                      <a:cubicBezTo>
                        <a:pt x="17" y="9"/>
                        <a:pt x="17" y="9"/>
                        <a:pt x="17" y="9"/>
                      </a:cubicBezTo>
                      <a:cubicBezTo>
                        <a:pt x="14" y="10"/>
                        <a:pt x="11"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1044">
                  <a:extLst>
                    <a:ext uri="{FF2B5EF4-FFF2-40B4-BE49-F238E27FC236}">
                      <a16:creationId xmlns:a16="http://schemas.microsoft.com/office/drawing/2014/main" id="{93F11B0D-7024-1D24-4DDD-31D8CDDB99DC}"/>
                    </a:ext>
                  </a:extLst>
                </p:cNvPr>
                <p:cNvSpPr/>
                <p:nvPr/>
              </p:nvSpPr>
              <p:spPr bwMode="auto">
                <a:xfrm>
                  <a:off x="8323263" y="6056313"/>
                  <a:ext cx="22225" cy="12700"/>
                </a:xfrm>
                <a:custGeom>
                  <a:avLst/>
                  <a:gdLst>
                    <a:gd name="T0" fmla="*/ 8 w 18"/>
                    <a:gd name="T1" fmla="*/ 10 h 10"/>
                    <a:gd name="T2" fmla="*/ 0 w 18"/>
                    <a:gd name="T3" fmla="*/ 1 h 10"/>
                    <a:gd name="T4" fmla="*/ 8 w 18"/>
                    <a:gd name="T5" fmla="*/ 0 h 10"/>
                    <a:gd name="T6" fmla="*/ 10 w 18"/>
                    <a:gd name="T7" fmla="*/ 0 h 10"/>
                    <a:gd name="T8" fmla="*/ 18 w 18"/>
                    <a:gd name="T9" fmla="*/ 10 h 10"/>
                    <a:gd name="T10" fmla="*/ 16 w 18"/>
                    <a:gd name="T11" fmla="*/ 10 h 10"/>
                    <a:gd name="T12" fmla="*/ 8 w 1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8" y="10"/>
                      </a:moveTo>
                      <a:cubicBezTo>
                        <a:pt x="0" y="1"/>
                        <a:pt x="0" y="1"/>
                        <a:pt x="0" y="1"/>
                      </a:cubicBezTo>
                      <a:cubicBezTo>
                        <a:pt x="3" y="0"/>
                        <a:pt x="6" y="0"/>
                        <a:pt x="8" y="0"/>
                      </a:cubicBezTo>
                      <a:cubicBezTo>
                        <a:pt x="9" y="0"/>
                        <a:pt x="9" y="0"/>
                        <a:pt x="10" y="0"/>
                      </a:cubicBezTo>
                      <a:cubicBezTo>
                        <a:pt x="18" y="10"/>
                        <a:pt x="18" y="10"/>
                        <a:pt x="18" y="10"/>
                      </a:cubicBezTo>
                      <a:cubicBezTo>
                        <a:pt x="18" y="10"/>
                        <a:pt x="17" y="10"/>
                        <a:pt x="16" y="10"/>
                      </a:cubicBezTo>
                      <a:cubicBezTo>
                        <a:pt x="14"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1045">
                  <a:extLst>
                    <a:ext uri="{FF2B5EF4-FFF2-40B4-BE49-F238E27FC236}">
                      <a16:creationId xmlns:a16="http://schemas.microsoft.com/office/drawing/2014/main" id="{070797E0-02C7-6B38-A31D-9C2277AFB050}"/>
                    </a:ext>
                  </a:extLst>
                </p:cNvPr>
                <p:cNvSpPr/>
                <p:nvPr/>
              </p:nvSpPr>
              <p:spPr bwMode="auto">
                <a:xfrm>
                  <a:off x="8335963" y="6056313"/>
                  <a:ext cx="14288" cy="12700"/>
                </a:xfrm>
                <a:custGeom>
                  <a:avLst/>
                  <a:gdLst>
                    <a:gd name="T0" fmla="*/ 8 w 12"/>
                    <a:gd name="T1" fmla="*/ 10 h 10"/>
                    <a:gd name="T2" fmla="*/ 0 w 12"/>
                    <a:gd name="T3" fmla="*/ 0 h 10"/>
                    <a:gd name="T4" fmla="*/ 4 w 12"/>
                    <a:gd name="T5" fmla="*/ 1 h 10"/>
                    <a:gd name="T6" fmla="*/ 12 w 12"/>
                    <a:gd name="T7" fmla="*/ 10 h 10"/>
                    <a:gd name="T8" fmla="*/ 8 w 12"/>
                    <a:gd name="T9" fmla="*/ 10 h 10"/>
                  </a:gdLst>
                  <a:ahLst/>
                  <a:cxnLst>
                    <a:cxn ang="0">
                      <a:pos x="T0" y="T1"/>
                    </a:cxn>
                    <a:cxn ang="0">
                      <a:pos x="T2" y="T3"/>
                    </a:cxn>
                    <a:cxn ang="0">
                      <a:pos x="T4" y="T5"/>
                    </a:cxn>
                    <a:cxn ang="0">
                      <a:pos x="T6" y="T7"/>
                    </a:cxn>
                    <a:cxn ang="0">
                      <a:pos x="T8" y="T9"/>
                    </a:cxn>
                  </a:cxnLst>
                  <a:rect l="0" t="0" r="r" b="b"/>
                  <a:pathLst>
                    <a:path w="12" h="10">
                      <a:moveTo>
                        <a:pt x="8" y="10"/>
                      </a:moveTo>
                      <a:cubicBezTo>
                        <a:pt x="0" y="0"/>
                        <a:pt x="0" y="0"/>
                        <a:pt x="0" y="0"/>
                      </a:cubicBezTo>
                      <a:cubicBezTo>
                        <a:pt x="2" y="0"/>
                        <a:pt x="4" y="1"/>
                        <a:pt x="4" y="1"/>
                      </a:cubicBezTo>
                      <a:cubicBezTo>
                        <a:pt x="12" y="10"/>
                        <a:pt x="12" y="10"/>
                        <a:pt x="12" y="10"/>
                      </a:cubicBezTo>
                      <a:cubicBezTo>
                        <a:pt x="12"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1046">
                  <a:extLst>
                    <a:ext uri="{FF2B5EF4-FFF2-40B4-BE49-F238E27FC236}">
                      <a16:creationId xmlns:a16="http://schemas.microsoft.com/office/drawing/2014/main" id="{5ABAA305-A523-48A9-DD6D-96803291978C}"/>
                    </a:ext>
                  </a:extLst>
                </p:cNvPr>
                <p:cNvSpPr/>
                <p:nvPr/>
              </p:nvSpPr>
              <p:spPr bwMode="auto">
                <a:xfrm>
                  <a:off x="8340725" y="6057900"/>
                  <a:ext cx="9525" cy="11113"/>
                </a:xfrm>
                <a:custGeom>
                  <a:avLst/>
                  <a:gdLst>
                    <a:gd name="T0" fmla="*/ 8 w 8"/>
                    <a:gd name="T1" fmla="*/ 9 h 9"/>
                    <a:gd name="T2" fmla="*/ 0 w 8"/>
                    <a:gd name="T3" fmla="*/ 0 h 9"/>
                    <a:gd name="T4" fmla="*/ 0 w 8"/>
                    <a:gd name="T5" fmla="*/ 0 h 9"/>
                    <a:gd name="T6" fmla="*/ 8 w 8"/>
                    <a:gd name="T7" fmla="*/ 9 h 9"/>
                    <a:gd name="T8" fmla="*/ 8 w 8"/>
                    <a:gd name="T9" fmla="*/ 9 h 9"/>
                  </a:gdLst>
                  <a:ahLst/>
                  <a:cxnLst>
                    <a:cxn ang="0">
                      <a:pos x="T0" y="T1"/>
                    </a:cxn>
                    <a:cxn ang="0">
                      <a:pos x="T2" y="T3"/>
                    </a:cxn>
                    <a:cxn ang="0">
                      <a:pos x="T4" y="T5"/>
                    </a:cxn>
                    <a:cxn ang="0">
                      <a:pos x="T6" y="T7"/>
                    </a:cxn>
                    <a:cxn ang="0">
                      <a:pos x="T8" y="T9"/>
                    </a:cxn>
                  </a:cxnLst>
                  <a:rect l="0" t="0" r="r" b="b"/>
                  <a:pathLst>
                    <a:path w="8" h="9">
                      <a:moveTo>
                        <a:pt x="8" y="9"/>
                      </a:moveTo>
                      <a:cubicBezTo>
                        <a:pt x="0" y="0"/>
                        <a:pt x="0" y="0"/>
                        <a:pt x="0" y="0"/>
                      </a:cubicBezTo>
                      <a:cubicBezTo>
                        <a:pt x="0" y="0"/>
                        <a:pt x="0" y="0"/>
                        <a:pt x="0" y="0"/>
                      </a:cubicBezTo>
                      <a:cubicBezTo>
                        <a:pt x="8" y="9"/>
                        <a:pt x="8" y="9"/>
                        <a:pt x="8" y="9"/>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1047">
                  <a:extLst>
                    <a:ext uri="{FF2B5EF4-FFF2-40B4-BE49-F238E27FC236}">
                      <a16:creationId xmlns:a16="http://schemas.microsoft.com/office/drawing/2014/main" id="{FBE1DB80-0417-DF89-AF8D-0FFF16AA2E0A}"/>
                    </a:ext>
                  </a:extLst>
                </p:cNvPr>
                <p:cNvSpPr/>
                <p:nvPr/>
              </p:nvSpPr>
              <p:spPr bwMode="auto">
                <a:xfrm>
                  <a:off x="8345488" y="6005513"/>
                  <a:ext cx="15875" cy="36513"/>
                </a:xfrm>
                <a:custGeom>
                  <a:avLst/>
                  <a:gdLst>
                    <a:gd name="T0" fmla="*/ 12 w 13"/>
                    <a:gd name="T1" fmla="*/ 30 h 30"/>
                    <a:gd name="T2" fmla="*/ 3 w 13"/>
                    <a:gd name="T3" fmla="*/ 21 h 30"/>
                    <a:gd name="T4" fmla="*/ 0 w 13"/>
                    <a:gd name="T5" fmla="*/ 0 h 30"/>
                    <a:gd name="T6" fmla="*/ 8 w 13"/>
                    <a:gd name="T7" fmla="*/ 10 h 30"/>
                    <a:gd name="T8" fmla="*/ 12 w 13"/>
                    <a:gd name="T9" fmla="*/ 30 h 30"/>
                  </a:gdLst>
                  <a:ahLst/>
                  <a:cxnLst>
                    <a:cxn ang="0">
                      <a:pos x="T0" y="T1"/>
                    </a:cxn>
                    <a:cxn ang="0">
                      <a:pos x="T2" y="T3"/>
                    </a:cxn>
                    <a:cxn ang="0">
                      <a:pos x="T4" y="T5"/>
                    </a:cxn>
                    <a:cxn ang="0">
                      <a:pos x="T6" y="T7"/>
                    </a:cxn>
                    <a:cxn ang="0">
                      <a:pos x="T8" y="T9"/>
                    </a:cxn>
                  </a:cxnLst>
                  <a:rect l="0" t="0" r="r" b="b"/>
                  <a:pathLst>
                    <a:path w="13" h="30">
                      <a:moveTo>
                        <a:pt x="12" y="30"/>
                      </a:moveTo>
                      <a:cubicBezTo>
                        <a:pt x="3" y="21"/>
                        <a:pt x="3" y="21"/>
                        <a:pt x="3" y="21"/>
                      </a:cubicBezTo>
                      <a:cubicBezTo>
                        <a:pt x="5" y="12"/>
                        <a:pt x="4" y="5"/>
                        <a:pt x="0" y="0"/>
                      </a:cubicBezTo>
                      <a:cubicBezTo>
                        <a:pt x="8" y="10"/>
                        <a:pt x="8" y="10"/>
                        <a:pt x="8" y="10"/>
                      </a:cubicBezTo>
                      <a:cubicBezTo>
                        <a:pt x="12" y="15"/>
                        <a:pt x="13" y="21"/>
                        <a:pt x="12"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1048">
                  <a:extLst>
                    <a:ext uri="{FF2B5EF4-FFF2-40B4-BE49-F238E27FC236}">
                      <a16:creationId xmlns:a16="http://schemas.microsoft.com/office/drawing/2014/main" id="{5E142533-7238-F4CF-3DAB-6086B0B6921A}"/>
                    </a:ext>
                  </a:extLst>
                </p:cNvPr>
                <p:cNvSpPr/>
                <p:nvPr/>
              </p:nvSpPr>
              <p:spPr bwMode="auto">
                <a:xfrm>
                  <a:off x="8345488" y="6005513"/>
                  <a:ext cx="9525" cy="11113"/>
                </a:xfrm>
                <a:custGeom>
                  <a:avLst/>
                  <a:gdLst>
                    <a:gd name="T0" fmla="*/ 8 w 8"/>
                    <a:gd name="T1" fmla="*/ 10 h 10"/>
                    <a:gd name="T2" fmla="*/ 0 w 8"/>
                    <a:gd name="T3" fmla="*/ 0 h 10"/>
                    <a:gd name="T4" fmla="*/ 0 w 8"/>
                    <a:gd name="T5" fmla="*/ 0 h 10"/>
                    <a:gd name="T6" fmla="*/ 8 w 8"/>
                    <a:gd name="T7" fmla="*/ 10 h 10"/>
                    <a:gd name="T8" fmla="*/ 8 w 8"/>
                    <a:gd name="T9" fmla="*/ 10 h 10"/>
                  </a:gdLst>
                  <a:ahLst/>
                  <a:cxnLst>
                    <a:cxn ang="0">
                      <a:pos x="T0" y="T1"/>
                    </a:cxn>
                    <a:cxn ang="0">
                      <a:pos x="T2" y="T3"/>
                    </a:cxn>
                    <a:cxn ang="0">
                      <a:pos x="T4" y="T5"/>
                    </a:cxn>
                    <a:cxn ang="0">
                      <a:pos x="T6" y="T7"/>
                    </a:cxn>
                    <a:cxn ang="0">
                      <a:pos x="T8" y="T9"/>
                    </a:cxn>
                  </a:cxnLst>
                  <a:rect l="0" t="0" r="r" b="b"/>
                  <a:pathLst>
                    <a:path w="8" h="10">
                      <a:moveTo>
                        <a:pt x="8" y="10"/>
                      </a:moveTo>
                      <a:cubicBezTo>
                        <a:pt x="0" y="0"/>
                        <a:pt x="0" y="0"/>
                        <a:pt x="0" y="0"/>
                      </a:cubicBezTo>
                      <a:cubicBezTo>
                        <a:pt x="0" y="0"/>
                        <a:pt x="0" y="0"/>
                        <a:pt x="0" y="0"/>
                      </a:cubicBezTo>
                      <a:cubicBezTo>
                        <a:pt x="8" y="10"/>
                        <a:pt x="8" y="10"/>
                        <a:pt x="8"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1049">
                  <a:extLst>
                    <a:ext uri="{FF2B5EF4-FFF2-40B4-BE49-F238E27FC236}">
                      <a16:creationId xmlns:a16="http://schemas.microsoft.com/office/drawing/2014/main" id="{65E3A968-3C0E-AFCF-4D98-E8F277B7EB6F}"/>
                    </a:ext>
                  </a:extLst>
                </p:cNvPr>
                <p:cNvSpPr/>
                <p:nvPr/>
              </p:nvSpPr>
              <p:spPr bwMode="auto">
                <a:xfrm>
                  <a:off x="8193088" y="6124575"/>
                  <a:ext cx="11113" cy="14288"/>
                </a:xfrm>
                <a:custGeom>
                  <a:avLst/>
                  <a:gdLst>
                    <a:gd name="T0" fmla="*/ 8 w 9"/>
                    <a:gd name="T1" fmla="*/ 10 h 11"/>
                    <a:gd name="T2" fmla="*/ 0 w 9"/>
                    <a:gd name="T3" fmla="*/ 0 h 11"/>
                    <a:gd name="T4" fmla="*/ 0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0" y="1"/>
                      </a:cubicBezTo>
                      <a:cubicBezTo>
                        <a:pt x="9" y="11"/>
                        <a:pt x="9" y="11"/>
                        <a:pt x="9" y="11"/>
                      </a:cubicBezTo>
                      <a:cubicBezTo>
                        <a:pt x="8"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1050">
                  <a:extLst>
                    <a:ext uri="{FF2B5EF4-FFF2-40B4-BE49-F238E27FC236}">
                      <a16:creationId xmlns:a16="http://schemas.microsoft.com/office/drawing/2014/main" id="{8CB1B35F-CC36-2604-9102-8F6B79C5B4D0}"/>
                    </a:ext>
                  </a:extLst>
                </p:cNvPr>
                <p:cNvSpPr/>
                <p:nvPr/>
              </p:nvSpPr>
              <p:spPr bwMode="auto">
                <a:xfrm>
                  <a:off x="8193088" y="6126163"/>
                  <a:ext cx="12700" cy="14288"/>
                </a:xfrm>
                <a:custGeom>
                  <a:avLst/>
                  <a:gdLst>
                    <a:gd name="T0" fmla="*/ 9 w 10"/>
                    <a:gd name="T1" fmla="*/ 10 h 11"/>
                    <a:gd name="T2" fmla="*/ 0 w 10"/>
                    <a:gd name="T3" fmla="*/ 0 h 11"/>
                    <a:gd name="T4" fmla="*/ 2 w 10"/>
                    <a:gd name="T5" fmla="*/ 1 h 11"/>
                    <a:gd name="T6" fmla="*/ 10 w 10"/>
                    <a:gd name="T7" fmla="*/ 11 h 11"/>
                    <a:gd name="T8" fmla="*/ 9 w 10"/>
                    <a:gd name="T9" fmla="*/ 10 h 11"/>
                  </a:gdLst>
                  <a:ahLst/>
                  <a:cxnLst>
                    <a:cxn ang="0">
                      <a:pos x="T0" y="T1"/>
                    </a:cxn>
                    <a:cxn ang="0">
                      <a:pos x="T2" y="T3"/>
                    </a:cxn>
                    <a:cxn ang="0">
                      <a:pos x="T4" y="T5"/>
                    </a:cxn>
                    <a:cxn ang="0">
                      <a:pos x="T6" y="T7"/>
                    </a:cxn>
                    <a:cxn ang="0">
                      <a:pos x="T8" y="T9"/>
                    </a:cxn>
                  </a:cxnLst>
                  <a:rect l="0" t="0" r="r" b="b"/>
                  <a:pathLst>
                    <a:path w="10" h="11">
                      <a:moveTo>
                        <a:pt x="9" y="10"/>
                      </a:moveTo>
                      <a:cubicBezTo>
                        <a:pt x="0" y="0"/>
                        <a:pt x="0" y="0"/>
                        <a:pt x="0" y="0"/>
                      </a:cubicBezTo>
                      <a:cubicBezTo>
                        <a:pt x="1" y="1"/>
                        <a:pt x="1" y="1"/>
                        <a:pt x="2" y="1"/>
                      </a:cubicBezTo>
                      <a:cubicBezTo>
                        <a:pt x="10" y="11"/>
                        <a:pt x="10" y="11"/>
                        <a:pt x="10" y="11"/>
                      </a:cubicBezTo>
                      <a:cubicBezTo>
                        <a:pt x="10" y="11"/>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1051">
                  <a:extLst>
                    <a:ext uri="{FF2B5EF4-FFF2-40B4-BE49-F238E27FC236}">
                      <a16:creationId xmlns:a16="http://schemas.microsoft.com/office/drawing/2014/main" id="{A124058A-029A-CC09-942B-0431007E2655}"/>
                    </a:ext>
                  </a:extLst>
                </p:cNvPr>
                <p:cNvSpPr/>
                <p:nvPr/>
              </p:nvSpPr>
              <p:spPr bwMode="auto">
                <a:xfrm>
                  <a:off x="8194675" y="6127750"/>
                  <a:ext cx="23813" cy="15875"/>
                </a:xfrm>
                <a:custGeom>
                  <a:avLst/>
                  <a:gdLst>
                    <a:gd name="T0" fmla="*/ 8 w 19"/>
                    <a:gd name="T1" fmla="*/ 10 h 13"/>
                    <a:gd name="T2" fmla="*/ 0 w 19"/>
                    <a:gd name="T3" fmla="*/ 0 h 13"/>
                    <a:gd name="T4" fmla="*/ 1 w 19"/>
                    <a:gd name="T5" fmla="*/ 1 h 13"/>
                    <a:gd name="T6" fmla="*/ 11 w 19"/>
                    <a:gd name="T7" fmla="*/ 3 h 13"/>
                    <a:gd name="T8" fmla="*/ 19 w 19"/>
                    <a:gd name="T9" fmla="*/ 13 h 13"/>
                    <a:gd name="T10" fmla="*/ 9 w 19"/>
                    <a:gd name="T11" fmla="*/ 11 h 13"/>
                    <a:gd name="T12" fmla="*/ 8 w 19"/>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8" y="10"/>
                      </a:moveTo>
                      <a:cubicBezTo>
                        <a:pt x="0" y="0"/>
                        <a:pt x="0" y="0"/>
                        <a:pt x="0" y="0"/>
                      </a:cubicBezTo>
                      <a:cubicBezTo>
                        <a:pt x="0" y="0"/>
                        <a:pt x="1" y="1"/>
                        <a:pt x="1" y="1"/>
                      </a:cubicBezTo>
                      <a:cubicBezTo>
                        <a:pt x="4" y="2"/>
                        <a:pt x="8" y="3"/>
                        <a:pt x="11" y="3"/>
                      </a:cubicBezTo>
                      <a:cubicBezTo>
                        <a:pt x="19" y="13"/>
                        <a:pt x="19" y="13"/>
                        <a:pt x="19" y="13"/>
                      </a:cubicBezTo>
                      <a:cubicBezTo>
                        <a:pt x="16" y="13"/>
                        <a:pt x="13" y="12"/>
                        <a:pt x="9" y="11"/>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1052">
                  <a:extLst>
                    <a:ext uri="{FF2B5EF4-FFF2-40B4-BE49-F238E27FC236}">
                      <a16:creationId xmlns:a16="http://schemas.microsoft.com/office/drawing/2014/main" id="{46729F10-72B9-503A-10D5-6E79CDDC9E9E}"/>
                    </a:ext>
                  </a:extLst>
                </p:cNvPr>
                <p:cNvSpPr/>
                <p:nvPr/>
              </p:nvSpPr>
              <p:spPr bwMode="auto">
                <a:xfrm>
                  <a:off x="8208963" y="6130925"/>
                  <a:ext cx="26988" cy="15875"/>
                </a:xfrm>
                <a:custGeom>
                  <a:avLst/>
                  <a:gdLst>
                    <a:gd name="T0" fmla="*/ 8 w 21"/>
                    <a:gd name="T1" fmla="*/ 10 h 12"/>
                    <a:gd name="T2" fmla="*/ 0 w 21"/>
                    <a:gd name="T3" fmla="*/ 0 h 12"/>
                    <a:gd name="T4" fmla="*/ 12 w 21"/>
                    <a:gd name="T5" fmla="*/ 2 h 12"/>
                    <a:gd name="T6" fmla="*/ 21 w 21"/>
                    <a:gd name="T7" fmla="*/ 12 h 12"/>
                    <a:gd name="T8" fmla="*/ 8 w 21"/>
                    <a:gd name="T9" fmla="*/ 10 h 12"/>
                  </a:gdLst>
                  <a:ahLst/>
                  <a:cxnLst>
                    <a:cxn ang="0">
                      <a:pos x="T0" y="T1"/>
                    </a:cxn>
                    <a:cxn ang="0">
                      <a:pos x="T2" y="T3"/>
                    </a:cxn>
                    <a:cxn ang="0">
                      <a:pos x="T4" y="T5"/>
                    </a:cxn>
                    <a:cxn ang="0">
                      <a:pos x="T6" y="T7"/>
                    </a:cxn>
                    <a:cxn ang="0">
                      <a:pos x="T8" y="T9"/>
                    </a:cxn>
                  </a:cxnLst>
                  <a:rect l="0" t="0" r="r" b="b"/>
                  <a:pathLst>
                    <a:path w="21" h="12">
                      <a:moveTo>
                        <a:pt x="8" y="10"/>
                      </a:moveTo>
                      <a:cubicBezTo>
                        <a:pt x="0" y="0"/>
                        <a:pt x="0" y="0"/>
                        <a:pt x="0" y="0"/>
                      </a:cubicBezTo>
                      <a:cubicBezTo>
                        <a:pt x="4" y="1"/>
                        <a:pt x="8" y="2"/>
                        <a:pt x="12" y="2"/>
                      </a:cubicBezTo>
                      <a:cubicBezTo>
                        <a:pt x="21" y="12"/>
                        <a:pt x="21" y="12"/>
                        <a:pt x="21" y="12"/>
                      </a:cubicBezTo>
                      <a:cubicBezTo>
                        <a:pt x="17" y="12"/>
                        <a:pt x="12"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1053">
                  <a:extLst>
                    <a:ext uri="{FF2B5EF4-FFF2-40B4-BE49-F238E27FC236}">
                      <a16:creationId xmlns:a16="http://schemas.microsoft.com/office/drawing/2014/main" id="{A4E3330A-FF8B-84D1-CF4F-7CDCAA35076C}"/>
                    </a:ext>
                  </a:extLst>
                </p:cNvPr>
                <p:cNvSpPr/>
                <p:nvPr/>
              </p:nvSpPr>
              <p:spPr bwMode="auto">
                <a:xfrm>
                  <a:off x="8223250" y="6134100"/>
                  <a:ext cx="20638" cy="12700"/>
                </a:xfrm>
                <a:custGeom>
                  <a:avLst/>
                  <a:gdLst>
                    <a:gd name="T0" fmla="*/ 9 w 16"/>
                    <a:gd name="T1" fmla="*/ 10 h 10"/>
                    <a:gd name="T2" fmla="*/ 0 w 16"/>
                    <a:gd name="T3" fmla="*/ 0 h 10"/>
                    <a:gd name="T4" fmla="*/ 2 w 16"/>
                    <a:gd name="T5" fmla="*/ 0 h 10"/>
                    <a:gd name="T6" fmla="*/ 8 w 16"/>
                    <a:gd name="T7" fmla="*/ 0 h 10"/>
                    <a:gd name="T8" fmla="*/ 16 w 16"/>
                    <a:gd name="T9" fmla="*/ 9 h 10"/>
                    <a:gd name="T10" fmla="*/ 11 w 16"/>
                    <a:gd name="T11" fmla="*/ 10 h 10"/>
                    <a:gd name="T12" fmla="*/ 9 w 1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9" y="10"/>
                      </a:moveTo>
                      <a:cubicBezTo>
                        <a:pt x="0" y="0"/>
                        <a:pt x="0" y="0"/>
                        <a:pt x="0" y="0"/>
                      </a:cubicBezTo>
                      <a:cubicBezTo>
                        <a:pt x="1" y="0"/>
                        <a:pt x="2" y="0"/>
                        <a:pt x="2" y="0"/>
                      </a:cubicBezTo>
                      <a:cubicBezTo>
                        <a:pt x="4" y="0"/>
                        <a:pt x="6" y="0"/>
                        <a:pt x="8" y="0"/>
                      </a:cubicBezTo>
                      <a:cubicBezTo>
                        <a:pt x="16" y="9"/>
                        <a:pt x="16" y="9"/>
                        <a:pt x="16" y="9"/>
                      </a:cubicBezTo>
                      <a:cubicBezTo>
                        <a:pt x="15" y="10"/>
                        <a:pt x="13"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1054">
                  <a:extLst>
                    <a:ext uri="{FF2B5EF4-FFF2-40B4-BE49-F238E27FC236}">
                      <a16:creationId xmlns:a16="http://schemas.microsoft.com/office/drawing/2014/main" id="{FC0439A5-F68F-CE05-4EDF-C8C405514113}"/>
                    </a:ext>
                  </a:extLst>
                </p:cNvPr>
                <p:cNvSpPr/>
                <p:nvPr/>
              </p:nvSpPr>
              <p:spPr bwMode="auto">
                <a:xfrm>
                  <a:off x="8345488" y="5994400"/>
                  <a:ext cx="11113" cy="11113"/>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9"/>
                        <a:pt x="9"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1055">
                  <a:extLst>
                    <a:ext uri="{FF2B5EF4-FFF2-40B4-BE49-F238E27FC236}">
                      <a16:creationId xmlns:a16="http://schemas.microsoft.com/office/drawing/2014/main" id="{48E7F37C-0822-6223-F43F-6401D55664E4}"/>
                    </a:ext>
                  </a:extLst>
                </p:cNvPr>
                <p:cNvSpPr/>
                <p:nvPr/>
              </p:nvSpPr>
              <p:spPr bwMode="auto">
                <a:xfrm>
                  <a:off x="8347075" y="5994400"/>
                  <a:ext cx="15875" cy="12700"/>
                </a:xfrm>
                <a:custGeom>
                  <a:avLst/>
                  <a:gdLst>
                    <a:gd name="T0" fmla="*/ 8 w 13"/>
                    <a:gd name="T1" fmla="*/ 10 h 11"/>
                    <a:gd name="T2" fmla="*/ 0 w 13"/>
                    <a:gd name="T3" fmla="*/ 0 h 11"/>
                    <a:gd name="T4" fmla="*/ 5 w 13"/>
                    <a:gd name="T5" fmla="*/ 2 h 11"/>
                    <a:gd name="T6" fmla="*/ 13 w 13"/>
                    <a:gd name="T7" fmla="*/ 11 h 11"/>
                    <a:gd name="T8" fmla="*/ 8 w 13"/>
                    <a:gd name="T9" fmla="*/ 10 h 11"/>
                  </a:gdLst>
                  <a:ahLst/>
                  <a:cxnLst>
                    <a:cxn ang="0">
                      <a:pos x="T0" y="T1"/>
                    </a:cxn>
                    <a:cxn ang="0">
                      <a:pos x="T2" y="T3"/>
                    </a:cxn>
                    <a:cxn ang="0">
                      <a:pos x="T4" y="T5"/>
                    </a:cxn>
                    <a:cxn ang="0">
                      <a:pos x="T6" y="T7"/>
                    </a:cxn>
                    <a:cxn ang="0">
                      <a:pos x="T8" y="T9"/>
                    </a:cxn>
                  </a:cxnLst>
                  <a:rect l="0" t="0" r="r" b="b"/>
                  <a:pathLst>
                    <a:path w="13" h="11">
                      <a:moveTo>
                        <a:pt x="8" y="10"/>
                      </a:moveTo>
                      <a:cubicBezTo>
                        <a:pt x="0" y="0"/>
                        <a:pt x="0" y="0"/>
                        <a:pt x="0" y="0"/>
                      </a:cubicBezTo>
                      <a:cubicBezTo>
                        <a:pt x="2" y="0"/>
                        <a:pt x="3" y="1"/>
                        <a:pt x="5" y="2"/>
                      </a:cubicBezTo>
                      <a:cubicBezTo>
                        <a:pt x="13" y="11"/>
                        <a:pt x="13" y="11"/>
                        <a:pt x="13" y="11"/>
                      </a:cubicBezTo>
                      <a:cubicBezTo>
                        <a:pt x="12" y="11"/>
                        <a:pt x="10"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1056">
                  <a:extLst>
                    <a:ext uri="{FF2B5EF4-FFF2-40B4-BE49-F238E27FC236}">
                      <a16:creationId xmlns:a16="http://schemas.microsoft.com/office/drawing/2014/main" id="{B3156ACD-ACD1-EBBD-4992-482C27776938}"/>
                    </a:ext>
                  </a:extLst>
                </p:cNvPr>
                <p:cNvSpPr/>
                <p:nvPr/>
              </p:nvSpPr>
              <p:spPr bwMode="auto">
                <a:xfrm>
                  <a:off x="8353425" y="5995988"/>
                  <a:ext cx="14288" cy="15875"/>
                </a:xfrm>
                <a:custGeom>
                  <a:avLst/>
                  <a:gdLst>
                    <a:gd name="T0" fmla="*/ 8 w 12"/>
                    <a:gd name="T1" fmla="*/ 9 h 12"/>
                    <a:gd name="T2" fmla="*/ 0 w 12"/>
                    <a:gd name="T3" fmla="*/ 0 h 12"/>
                    <a:gd name="T4" fmla="*/ 4 w 12"/>
                    <a:gd name="T5" fmla="*/ 2 h 12"/>
                    <a:gd name="T6" fmla="*/ 12 w 12"/>
                    <a:gd name="T7" fmla="*/ 12 h 12"/>
                    <a:gd name="T8" fmla="*/ 8 w 12"/>
                    <a:gd name="T9" fmla="*/ 9 h 12"/>
                  </a:gdLst>
                  <a:ahLst/>
                  <a:cxnLst>
                    <a:cxn ang="0">
                      <a:pos x="T0" y="T1"/>
                    </a:cxn>
                    <a:cxn ang="0">
                      <a:pos x="T2" y="T3"/>
                    </a:cxn>
                    <a:cxn ang="0">
                      <a:pos x="T4" y="T5"/>
                    </a:cxn>
                    <a:cxn ang="0">
                      <a:pos x="T6" y="T7"/>
                    </a:cxn>
                    <a:cxn ang="0">
                      <a:pos x="T8" y="T9"/>
                    </a:cxn>
                  </a:cxnLst>
                  <a:rect l="0" t="0" r="r" b="b"/>
                  <a:pathLst>
                    <a:path w="12" h="12">
                      <a:moveTo>
                        <a:pt x="8" y="9"/>
                      </a:moveTo>
                      <a:cubicBezTo>
                        <a:pt x="0" y="0"/>
                        <a:pt x="0" y="0"/>
                        <a:pt x="0" y="0"/>
                      </a:cubicBezTo>
                      <a:cubicBezTo>
                        <a:pt x="1" y="0"/>
                        <a:pt x="3" y="1"/>
                        <a:pt x="4" y="2"/>
                      </a:cubicBezTo>
                      <a:cubicBezTo>
                        <a:pt x="12" y="12"/>
                        <a:pt x="12" y="12"/>
                        <a:pt x="12" y="12"/>
                      </a:cubicBezTo>
                      <a:cubicBezTo>
                        <a:pt x="11" y="11"/>
                        <a:pt x="10"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1057">
                  <a:extLst>
                    <a:ext uri="{FF2B5EF4-FFF2-40B4-BE49-F238E27FC236}">
                      <a16:creationId xmlns:a16="http://schemas.microsoft.com/office/drawing/2014/main" id="{23CC04BB-F52A-9EA2-7946-866F5EC5DBDC}"/>
                    </a:ext>
                  </a:extLst>
                </p:cNvPr>
                <p:cNvSpPr/>
                <p:nvPr/>
              </p:nvSpPr>
              <p:spPr bwMode="auto">
                <a:xfrm>
                  <a:off x="8358188" y="5999163"/>
                  <a:ext cx="14288" cy="17463"/>
                </a:xfrm>
                <a:custGeom>
                  <a:avLst/>
                  <a:gdLst>
                    <a:gd name="T0" fmla="*/ 8 w 12"/>
                    <a:gd name="T1" fmla="*/ 10 h 14"/>
                    <a:gd name="T2" fmla="*/ 0 w 12"/>
                    <a:gd name="T3" fmla="*/ 0 h 14"/>
                    <a:gd name="T4" fmla="*/ 3 w 12"/>
                    <a:gd name="T5" fmla="*/ 4 h 14"/>
                    <a:gd name="T6" fmla="*/ 12 w 12"/>
                    <a:gd name="T7" fmla="*/ 14 h 14"/>
                    <a:gd name="T8" fmla="*/ 8 w 12"/>
                    <a:gd name="T9" fmla="*/ 10 h 14"/>
                  </a:gdLst>
                  <a:ahLst/>
                  <a:cxnLst>
                    <a:cxn ang="0">
                      <a:pos x="T0" y="T1"/>
                    </a:cxn>
                    <a:cxn ang="0">
                      <a:pos x="T2" y="T3"/>
                    </a:cxn>
                    <a:cxn ang="0">
                      <a:pos x="T4" y="T5"/>
                    </a:cxn>
                    <a:cxn ang="0">
                      <a:pos x="T6" y="T7"/>
                    </a:cxn>
                    <a:cxn ang="0">
                      <a:pos x="T8" y="T9"/>
                    </a:cxn>
                  </a:cxnLst>
                  <a:rect l="0" t="0" r="r" b="b"/>
                  <a:pathLst>
                    <a:path w="12" h="14">
                      <a:moveTo>
                        <a:pt x="8" y="10"/>
                      </a:moveTo>
                      <a:cubicBezTo>
                        <a:pt x="0" y="0"/>
                        <a:pt x="0" y="0"/>
                        <a:pt x="0" y="0"/>
                      </a:cubicBezTo>
                      <a:cubicBezTo>
                        <a:pt x="1" y="2"/>
                        <a:pt x="2" y="3"/>
                        <a:pt x="3" y="4"/>
                      </a:cubicBezTo>
                      <a:cubicBezTo>
                        <a:pt x="12" y="14"/>
                        <a:pt x="12" y="14"/>
                        <a:pt x="12" y="14"/>
                      </a:cubicBezTo>
                      <a:cubicBezTo>
                        <a:pt x="11" y="12"/>
                        <a:pt x="9"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1058">
                  <a:extLst>
                    <a:ext uri="{FF2B5EF4-FFF2-40B4-BE49-F238E27FC236}">
                      <a16:creationId xmlns:a16="http://schemas.microsoft.com/office/drawing/2014/main" id="{5A2EE416-49B8-E7FE-AB54-FD4974E84F2C}"/>
                    </a:ext>
                  </a:extLst>
                </p:cNvPr>
                <p:cNvSpPr/>
                <p:nvPr/>
              </p:nvSpPr>
              <p:spPr bwMode="auto">
                <a:xfrm>
                  <a:off x="8339138" y="5994400"/>
                  <a:ext cx="14288" cy="19050"/>
                </a:xfrm>
                <a:custGeom>
                  <a:avLst/>
                  <a:gdLst>
                    <a:gd name="T0" fmla="*/ 10 w 11"/>
                    <a:gd name="T1" fmla="*/ 16 h 16"/>
                    <a:gd name="T2" fmla="*/ 2 w 11"/>
                    <a:gd name="T3" fmla="*/ 6 h 16"/>
                    <a:gd name="T4" fmla="*/ 1 w 11"/>
                    <a:gd name="T5" fmla="*/ 2 h 16"/>
                    <a:gd name="T6" fmla="*/ 3 w 11"/>
                    <a:gd name="T7" fmla="*/ 0 h 16"/>
                    <a:gd name="T8" fmla="*/ 11 w 11"/>
                    <a:gd name="T9" fmla="*/ 10 h 16"/>
                    <a:gd name="T10" fmla="*/ 9 w 11"/>
                    <a:gd name="T11" fmla="*/ 12 h 16"/>
                    <a:gd name="T12" fmla="*/ 10 w 1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1" h="16">
                      <a:moveTo>
                        <a:pt x="10" y="16"/>
                      </a:moveTo>
                      <a:cubicBezTo>
                        <a:pt x="2" y="6"/>
                        <a:pt x="2" y="6"/>
                        <a:pt x="2" y="6"/>
                      </a:cubicBezTo>
                      <a:cubicBezTo>
                        <a:pt x="1" y="5"/>
                        <a:pt x="0" y="4"/>
                        <a:pt x="1" y="2"/>
                      </a:cubicBezTo>
                      <a:cubicBezTo>
                        <a:pt x="1" y="1"/>
                        <a:pt x="2" y="1"/>
                        <a:pt x="3" y="0"/>
                      </a:cubicBezTo>
                      <a:cubicBezTo>
                        <a:pt x="11" y="10"/>
                        <a:pt x="11" y="10"/>
                        <a:pt x="11" y="10"/>
                      </a:cubicBezTo>
                      <a:cubicBezTo>
                        <a:pt x="10" y="10"/>
                        <a:pt x="10" y="11"/>
                        <a:pt x="9" y="12"/>
                      </a:cubicBezTo>
                      <a:cubicBezTo>
                        <a:pt x="9" y="13"/>
                        <a:pt x="9" y="15"/>
                        <a:pt x="10"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1059">
                  <a:extLst>
                    <a:ext uri="{FF2B5EF4-FFF2-40B4-BE49-F238E27FC236}">
                      <a16:creationId xmlns:a16="http://schemas.microsoft.com/office/drawing/2014/main" id="{33F0E5E7-7DAB-4317-D4C1-11AD1551003F}"/>
                    </a:ext>
                  </a:extLst>
                </p:cNvPr>
                <p:cNvSpPr/>
                <p:nvPr/>
              </p:nvSpPr>
              <p:spPr bwMode="auto">
                <a:xfrm>
                  <a:off x="8342313" y="5994400"/>
                  <a:ext cx="11113" cy="11113"/>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8"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1060">
                  <a:extLst>
                    <a:ext uri="{FF2B5EF4-FFF2-40B4-BE49-F238E27FC236}">
                      <a16:creationId xmlns:a16="http://schemas.microsoft.com/office/drawing/2014/main" id="{7BADB40C-B714-2055-3EB5-7F8972C4A058}"/>
                    </a:ext>
                  </a:extLst>
                </p:cNvPr>
                <p:cNvSpPr/>
                <p:nvPr/>
              </p:nvSpPr>
              <p:spPr bwMode="auto">
                <a:xfrm>
                  <a:off x="8342313" y="5994400"/>
                  <a:ext cx="11113" cy="11113"/>
                </a:xfrm>
                <a:custGeom>
                  <a:avLst/>
                  <a:gdLst>
                    <a:gd name="T0" fmla="*/ 9 w 9"/>
                    <a:gd name="T1" fmla="*/ 10 h 10"/>
                    <a:gd name="T2" fmla="*/ 0 w 9"/>
                    <a:gd name="T3" fmla="*/ 0 h 10"/>
                    <a:gd name="T4" fmla="*/ 1 w 9"/>
                    <a:gd name="T5" fmla="*/ 0 h 10"/>
                    <a:gd name="T6" fmla="*/ 9 w 9"/>
                    <a:gd name="T7" fmla="*/ 9 h 10"/>
                    <a:gd name="T8" fmla="*/ 9 w 9"/>
                    <a:gd name="T9" fmla="*/ 10 h 10"/>
                  </a:gdLst>
                  <a:ahLst/>
                  <a:cxnLst>
                    <a:cxn ang="0">
                      <a:pos x="T0" y="T1"/>
                    </a:cxn>
                    <a:cxn ang="0">
                      <a:pos x="T2" y="T3"/>
                    </a:cxn>
                    <a:cxn ang="0">
                      <a:pos x="T4" y="T5"/>
                    </a:cxn>
                    <a:cxn ang="0">
                      <a:pos x="T6" y="T7"/>
                    </a:cxn>
                    <a:cxn ang="0">
                      <a:pos x="T8" y="T9"/>
                    </a:cxn>
                  </a:cxnLst>
                  <a:rect l="0" t="0" r="r" b="b"/>
                  <a:pathLst>
                    <a:path w="9" h="10">
                      <a:moveTo>
                        <a:pt x="9" y="10"/>
                      </a:moveTo>
                      <a:cubicBezTo>
                        <a:pt x="0" y="0"/>
                        <a:pt x="0" y="0"/>
                        <a:pt x="0" y="0"/>
                      </a:cubicBezTo>
                      <a:cubicBezTo>
                        <a:pt x="0" y="0"/>
                        <a:pt x="1" y="0"/>
                        <a:pt x="1" y="0"/>
                      </a:cubicBezTo>
                      <a:cubicBezTo>
                        <a:pt x="9" y="9"/>
                        <a:pt x="9" y="9"/>
                        <a:pt x="9" y="9"/>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1061">
                  <a:extLst>
                    <a:ext uri="{FF2B5EF4-FFF2-40B4-BE49-F238E27FC236}">
                      <a16:creationId xmlns:a16="http://schemas.microsoft.com/office/drawing/2014/main" id="{09190A83-3828-0656-0B80-F87F84ADC210}"/>
                    </a:ext>
                  </a:extLst>
                </p:cNvPr>
                <p:cNvSpPr/>
                <p:nvPr/>
              </p:nvSpPr>
              <p:spPr bwMode="auto">
                <a:xfrm>
                  <a:off x="8343900" y="5994400"/>
                  <a:ext cx="11113" cy="11113"/>
                </a:xfrm>
                <a:custGeom>
                  <a:avLst/>
                  <a:gdLst>
                    <a:gd name="T0" fmla="*/ 8 w 9"/>
                    <a:gd name="T1" fmla="*/ 9 h 9"/>
                    <a:gd name="T2" fmla="*/ 0 w 9"/>
                    <a:gd name="T3" fmla="*/ 0 h 9"/>
                    <a:gd name="T4" fmla="*/ 0 w 9"/>
                    <a:gd name="T5" fmla="*/ 0 h 9"/>
                    <a:gd name="T6" fmla="*/ 9 w 9"/>
                    <a:gd name="T7" fmla="*/ 9 h 9"/>
                    <a:gd name="T8" fmla="*/ 8 w 9"/>
                    <a:gd name="T9" fmla="*/ 9 h 9"/>
                  </a:gdLst>
                  <a:ahLst/>
                  <a:cxnLst>
                    <a:cxn ang="0">
                      <a:pos x="T0" y="T1"/>
                    </a:cxn>
                    <a:cxn ang="0">
                      <a:pos x="T2" y="T3"/>
                    </a:cxn>
                    <a:cxn ang="0">
                      <a:pos x="T4" y="T5"/>
                    </a:cxn>
                    <a:cxn ang="0">
                      <a:pos x="T6" y="T7"/>
                    </a:cxn>
                    <a:cxn ang="0">
                      <a:pos x="T8" y="T9"/>
                    </a:cxn>
                  </a:cxnLst>
                  <a:rect l="0" t="0" r="r" b="b"/>
                  <a:pathLst>
                    <a:path w="9" h="9">
                      <a:moveTo>
                        <a:pt x="8" y="9"/>
                      </a:moveTo>
                      <a:cubicBezTo>
                        <a:pt x="0" y="0"/>
                        <a:pt x="0" y="0"/>
                        <a:pt x="0" y="0"/>
                      </a:cubicBezTo>
                      <a:cubicBezTo>
                        <a:pt x="0" y="0"/>
                        <a:pt x="0" y="0"/>
                        <a:pt x="0" y="0"/>
                      </a:cubicBezTo>
                      <a:cubicBezTo>
                        <a:pt x="9" y="9"/>
                        <a:pt x="9" y="9"/>
                        <a:pt x="9" y="9"/>
                      </a:cubicBezTo>
                      <a:cubicBezTo>
                        <a:pt x="9" y="9"/>
                        <a:pt x="8" y="9"/>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1062">
                  <a:extLst>
                    <a:ext uri="{FF2B5EF4-FFF2-40B4-BE49-F238E27FC236}">
                      <a16:creationId xmlns:a16="http://schemas.microsoft.com/office/drawing/2014/main" id="{575A12A9-89F0-41C7-1301-0EAA35AF0CF2}"/>
                    </a:ext>
                  </a:extLst>
                </p:cNvPr>
                <p:cNvSpPr/>
                <p:nvPr/>
              </p:nvSpPr>
              <p:spPr bwMode="auto">
                <a:xfrm>
                  <a:off x="8343900" y="5994400"/>
                  <a:ext cx="11113" cy="11113"/>
                </a:xfrm>
                <a:custGeom>
                  <a:avLst/>
                  <a:gdLst>
                    <a:gd name="T0" fmla="*/ 9 w 9"/>
                    <a:gd name="T1" fmla="*/ 9 h 9"/>
                    <a:gd name="T2" fmla="*/ 0 w 9"/>
                    <a:gd name="T3" fmla="*/ 0 h 9"/>
                    <a:gd name="T4" fmla="*/ 1 w 9"/>
                    <a:gd name="T5" fmla="*/ 0 h 9"/>
                    <a:gd name="T6" fmla="*/ 9 w 9"/>
                    <a:gd name="T7" fmla="*/ 9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0" y="0"/>
                        <a:pt x="0" y="0"/>
                        <a:pt x="0" y="0"/>
                      </a:cubicBezTo>
                      <a:cubicBezTo>
                        <a:pt x="1" y="0"/>
                        <a:pt x="1" y="0"/>
                        <a:pt x="1" y="0"/>
                      </a:cubicBezTo>
                      <a:cubicBezTo>
                        <a:pt x="9" y="9"/>
                        <a:pt x="9" y="9"/>
                        <a:pt x="9" y="9"/>
                      </a:cubicBezTo>
                      <a:cubicBezTo>
                        <a:pt x="9" y="9"/>
                        <a:pt x="9" y="9"/>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1063">
                  <a:extLst>
                    <a:ext uri="{FF2B5EF4-FFF2-40B4-BE49-F238E27FC236}">
                      <a16:creationId xmlns:a16="http://schemas.microsoft.com/office/drawing/2014/main" id="{4CAC2089-F883-0E6C-B8BA-D96288393E0E}"/>
                    </a:ext>
                  </a:extLst>
                </p:cNvPr>
                <p:cNvSpPr/>
                <p:nvPr/>
              </p:nvSpPr>
              <p:spPr bwMode="auto">
                <a:xfrm>
                  <a:off x="8047038" y="6202363"/>
                  <a:ext cx="61913" cy="93663"/>
                </a:xfrm>
                <a:custGeom>
                  <a:avLst/>
                  <a:gdLst>
                    <a:gd name="T0" fmla="*/ 13 w 50"/>
                    <a:gd name="T1" fmla="*/ 75 h 75"/>
                    <a:gd name="T2" fmla="*/ 4 w 50"/>
                    <a:gd name="T3" fmla="*/ 66 h 75"/>
                    <a:gd name="T4" fmla="*/ 4 w 50"/>
                    <a:gd name="T5" fmla="*/ 65 h 75"/>
                    <a:gd name="T6" fmla="*/ 1 w 50"/>
                    <a:gd name="T7" fmla="*/ 50 h 75"/>
                    <a:gd name="T8" fmla="*/ 42 w 50"/>
                    <a:gd name="T9" fmla="*/ 0 h 75"/>
                    <a:gd name="T10" fmla="*/ 50 w 50"/>
                    <a:gd name="T11" fmla="*/ 10 h 75"/>
                    <a:gd name="T12" fmla="*/ 10 w 50"/>
                    <a:gd name="T13" fmla="*/ 59 h 75"/>
                    <a:gd name="T14" fmla="*/ 12 w 50"/>
                    <a:gd name="T15" fmla="*/ 74 h 75"/>
                    <a:gd name="T16" fmla="*/ 13 w 50"/>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5">
                      <a:moveTo>
                        <a:pt x="13" y="75"/>
                      </a:moveTo>
                      <a:cubicBezTo>
                        <a:pt x="4" y="66"/>
                        <a:pt x="4" y="66"/>
                        <a:pt x="4" y="66"/>
                      </a:cubicBezTo>
                      <a:cubicBezTo>
                        <a:pt x="4" y="65"/>
                        <a:pt x="4" y="65"/>
                        <a:pt x="4" y="65"/>
                      </a:cubicBezTo>
                      <a:cubicBezTo>
                        <a:pt x="1" y="60"/>
                        <a:pt x="0" y="55"/>
                        <a:pt x="1" y="50"/>
                      </a:cubicBezTo>
                      <a:cubicBezTo>
                        <a:pt x="8" y="30"/>
                        <a:pt x="22" y="13"/>
                        <a:pt x="42" y="0"/>
                      </a:cubicBezTo>
                      <a:cubicBezTo>
                        <a:pt x="50" y="10"/>
                        <a:pt x="50" y="10"/>
                        <a:pt x="50" y="10"/>
                      </a:cubicBezTo>
                      <a:cubicBezTo>
                        <a:pt x="31" y="23"/>
                        <a:pt x="16" y="40"/>
                        <a:pt x="10" y="59"/>
                      </a:cubicBezTo>
                      <a:cubicBezTo>
                        <a:pt x="8" y="65"/>
                        <a:pt x="9" y="70"/>
                        <a:pt x="12" y="74"/>
                      </a:cubicBezTo>
                      <a:cubicBezTo>
                        <a:pt x="12" y="75"/>
                        <a:pt x="12" y="75"/>
                        <a:pt x="13" y="7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1064">
                  <a:extLst>
                    <a:ext uri="{FF2B5EF4-FFF2-40B4-BE49-F238E27FC236}">
                      <a16:creationId xmlns:a16="http://schemas.microsoft.com/office/drawing/2014/main" id="{4978E968-EBBF-937D-A687-368F985E3B44}"/>
                    </a:ext>
                  </a:extLst>
                </p:cNvPr>
                <p:cNvSpPr/>
                <p:nvPr/>
              </p:nvSpPr>
              <p:spPr bwMode="auto">
                <a:xfrm>
                  <a:off x="8099425" y="6188075"/>
                  <a:ext cx="36513" cy="26988"/>
                </a:xfrm>
                <a:custGeom>
                  <a:avLst/>
                  <a:gdLst>
                    <a:gd name="T0" fmla="*/ 8 w 30"/>
                    <a:gd name="T1" fmla="*/ 22 h 22"/>
                    <a:gd name="T2" fmla="*/ 0 w 30"/>
                    <a:gd name="T3" fmla="*/ 12 h 22"/>
                    <a:gd name="T4" fmla="*/ 22 w 30"/>
                    <a:gd name="T5" fmla="*/ 0 h 22"/>
                    <a:gd name="T6" fmla="*/ 30 w 30"/>
                    <a:gd name="T7" fmla="*/ 10 h 22"/>
                    <a:gd name="T8" fmla="*/ 8 w 30"/>
                    <a:gd name="T9" fmla="*/ 22 h 22"/>
                  </a:gdLst>
                  <a:ahLst/>
                  <a:cxnLst>
                    <a:cxn ang="0">
                      <a:pos x="T0" y="T1"/>
                    </a:cxn>
                    <a:cxn ang="0">
                      <a:pos x="T2" y="T3"/>
                    </a:cxn>
                    <a:cxn ang="0">
                      <a:pos x="T4" y="T5"/>
                    </a:cxn>
                    <a:cxn ang="0">
                      <a:pos x="T6" y="T7"/>
                    </a:cxn>
                    <a:cxn ang="0">
                      <a:pos x="T8" y="T9"/>
                    </a:cxn>
                  </a:cxnLst>
                  <a:rect l="0" t="0" r="r" b="b"/>
                  <a:pathLst>
                    <a:path w="30" h="22">
                      <a:moveTo>
                        <a:pt x="8" y="22"/>
                      </a:moveTo>
                      <a:cubicBezTo>
                        <a:pt x="0" y="12"/>
                        <a:pt x="0" y="12"/>
                        <a:pt x="0" y="12"/>
                      </a:cubicBezTo>
                      <a:cubicBezTo>
                        <a:pt x="7" y="8"/>
                        <a:pt x="14" y="4"/>
                        <a:pt x="22" y="0"/>
                      </a:cubicBezTo>
                      <a:cubicBezTo>
                        <a:pt x="30" y="10"/>
                        <a:pt x="30" y="10"/>
                        <a:pt x="30" y="10"/>
                      </a:cubicBezTo>
                      <a:cubicBezTo>
                        <a:pt x="22" y="14"/>
                        <a:pt x="15" y="18"/>
                        <a:pt x="8"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1065">
                  <a:extLst>
                    <a:ext uri="{FF2B5EF4-FFF2-40B4-BE49-F238E27FC236}">
                      <a16:creationId xmlns:a16="http://schemas.microsoft.com/office/drawing/2014/main" id="{672DB25E-861F-65AF-ECF1-462D25241466}"/>
                    </a:ext>
                  </a:extLst>
                </p:cNvPr>
                <p:cNvSpPr/>
                <p:nvPr/>
              </p:nvSpPr>
              <p:spPr bwMode="auto">
                <a:xfrm>
                  <a:off x="8126413" y="6181725"/>
                  <a:ext cx="28575" cy="17463"/>
                </a:xfrm>
                <a:custGeom>
                  <a:avLst/>
                  <a:gdLst>
                    <a:gd name="T0" fmla="*/ 8 w 23"/>
                    <a:gd name="T1" fmla="*/ 15 h 15"/>
                    <a:gd name="T2" fmla="*/ 0 w 23"/>
                    <a:gd name="T3" fmla="*/ 5 h 15"/>
                    <a:gd name="T4" fmla="*/ 15 w 23"/>
                    <a:gd name="T5" fmla="*/ 0 h 15"/>
                    <a:gd name="T6" fmla="*/ 23 w 23"/>
                    <a:gd name="T7" fmla="*/ 10 h 15"/>
                    <a:gd name="T8" fmla="*/ 8 w 23"/>
                    <a:gd name="T9" fmla="*/ 15 h 15"/>
                  </a:gdLst>
                  <a:ahLst/>
                  <a:cxnLst>
                    <a:cxn ang="0">
                      <a:pos x="T0" y="T1"/>
                    </a:cxn>
                    <a:cxn ang="0">
                      <a:pos x="T2" y="T3"/>
                    </a:cxn>
                    <a:cxn ang="0">
                      <a:pos x="T4" y="T5"/>
                    </a:cxn>
                    <a:cxn ang="0">
                      <a:pos x="T6" y="T7"/>
                    </a:cxn>
                    <a:cxn ang="0">
                      <a:pos x="T8" y="T9"/>
                    </a:cxn>
                  </a:cxnLst>
                  <a:rect l="0" t="0" r="r" b="b"/>
                  <a:pathLst>
                    <a:path w="23" h="15">
                      <a:moveTo>
                        <a:pt x="8" y="15"/>
                      </a:moveTo>
                      <a:cubicBezTo>
                        <a:pt x="0" y="5"/>
                        <a:pt x="0" y="5"/>
                        <a:pt x="0" y="5"/>
                      </a:cubicBezTo>
                      <a:cubicBezTo>
                        <a:pt x="5" y="3"/>
                        <a:pt x="10" y="2"/>
                        <a:pt x="15" y="0"/>
                      </a:cubicBezTo>
                      <a:cubicBezTo>
                        <a:pt x="23" y="10"/>
                        <a:pt x="23" y="10"/>
                        <a:pt x="23" y="10"/>
                      </a:cubicBezTo>
                      <a:cubicBezTo>
                        <a:pt x="18" y="11"/>
                        <a:pt x="13"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1066">
                  <a:extLst>
                    <a:ext uri="{FF2B5EF4-FFF2-40B4-BE49-F238E27FC236}">
                      <a16:creationId xmlns:a16="http://schemas.microsoft.com/office/drawing/2014/main" id="{C183E6B8-969C-958B-5C1D-726FF9075BC7}"/>
                    </a:ext>
                  </a:extLst>
                </p:cNvPr>
                <p:cNvSpPr/>
                <p:nvPr/>
              </p:nvSpPr>
              <p:spPr bwMode="auto">
                <a:xfrm>
                  <a:off x="8196263" y="6038850"/>
                  <a:ext cx="12700" cy="14288"/>
                </a:xfrm>
                <a:custGeom>
                  <a:avLst/>
                  <a:gdLst>
                    <a:gd name="T0" fmla="*/ 9 w 10"/>
                    <a:gd name="T1" fmla="*/ 10 h 11"/>
                    <a:gd name="T2" fmla="*/ 0 w 10"/>
                    <a:gd name="T3" fmla="*/ 0 h 11"/>
                    <a:gd name="T4" fmla="*/ 1 w 10"/>
                    <a:gd name="T5" fmla="*/ 1 h 11"/>
                    <a:gd name="T6" fmla="*/ 10 w 10"/>
                    <a:gd name="T7" fmla="*/ 11 h 11"/>
                    <a:gd name="T8" fmla="*/ 9 w 10"/>
                    <a:gd name="T9" fmla="*/ 10 h 11"/>
                  </a:gdLst>
                  <a:ahLst/>
                  <a:cxnLst>
                    <a:cxn ang="0">
                      <a:pos x="T0" y="T1"/>
                    </a:cxn>
                    <a:cxn ang="0">
                      <a:pos x="T2" y="T3"/>
                    </a:cxn>
                    <a:cxn ang="0">
                      <a:pos x="T4" y="T5"/>
                    </a:cxn>
                    <a:cxn ang="0">
                      <a:pos x="T6" y="T7"/>
                    </a:cxn>
                    <a:cxn ang="0">
                      <a:pos x="T8" y="T9"/>
                    </a:cxn>
                  </a:cxnLst>
                  <a:rect l="0" t="0" r="r" b="b"/>
                  <a:pathLst>
                    <a:path w="10" h="11">
                      <a:moveTo>
                        <a:pt x="9" y="10"/>
                      </a:moveTo>
                      <a:cubicBezTo>
                        <a:pt x="0" y="0"/>
                        <a:pt x="0" y="0"/>
                        <a:pt x="0" y="0"/>
                      </a:cubicBezTo>
                      <a:cubicBezTo>
                        <a:pt x="1" y="1"/>
                        <a:pt x="1" y="1"/>
                        <a:pt x="1" y="1"/>
                      </a:cubicBezTo>
                      <a:cubicBezTo>
                        <a:pt x="10" y="11"/>
                        <a:pt x="10" y="11"/>
                        <a:pt x="10" y="11"/>
                      </a:cubicBezTo>
                      <a:cubicBezTo>
                        <a:pt x="9" y="11"/>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1067">
                  <a:extLst>
                    <a:ext uri="{FF2B5EF4-FFF2-40B4-BE49-F238E27FC236}">
                      <a16:creationId xmlns:a16="http://schemas.microsoft.com/office/drawing/2014/main" id="{C9D1BF2D-6FDE-2D9A-50B3-650F6E5BCBEE}"/>
                    </a:ext>
                  </a:extLst>
                </p:cNvPr>
                <p:cNvSpPr/>
                <p:nvPr/>
              </p:nvSpPr>
              <p:spPr bwMode="auto">
                <a:xfrm>
                  <a:off x="8197850" y="6040438"/>
                  <a:ext cx="12700" cy="12700"/>
                </a:xfrm>
                <a:custGeom>
                  <a:avLst/>
                  <a:gdLst>
                    <a:gd name="T0" fmla="*/ 9 w 10"/>
                    <a:gd name="T1" fmla="*/ 10 h 11"/>
                    <a:gd name="T2" fmla="*/ 0 w 10"/>
                    <a:gd name="T3" fmla="*/ 0 h 11"/>
                    <a:gd name="T4" fmla="*/ 2 w 10"/>
                    <a:gd name="T5" fmla="*/ 1 h 11"/>
                    <a:gd name="T6" fmla="*/ 10 w 10"/>
                    <a:gd name="T7" fmla="*/ 11 h 11"/>
                    <a:gd name="T8" fmla="*/ 9 w 10"/>
                    <a:gd name="T9" fmla="*/ 10 h 11"/>
                  </a:gdLst>
                  <a:ahLst/>
                  <a:cxnLst>
                    <a:cxn ang="0">
                      <a:pos x="T0" y="T1"/>
                    </a:cxn>
                    <a:cxn ang="0">
                      <a:pos x="T2" y="T3"/>
                    </a:cxn>
                    <a:cxn ang="0">
                      <a:pos x="T4" y="T5"/>
                    </a:cxn>
                    <a:cxn ang="0">
                      <a:pos x="T6" y="T7"/>
                    </a:cxn>
                    <a:cxn ang="0">
                      <a:pos x="T8" y="T9"/>
                    </a:cxn>
                  </a:cxnLst>
                  <a:rect l="0" t="0" r="r" b="b"/>
                  <a:pathLst>
                    <a:path w="10" h="11">
                      <a:moveTo>
                        <a:pt x="9" y="10"/>
                      </a:moveTo>
                      <a:cubicBezTo>
                        <a:pt x="0" y="0"/>
                        <a:pt x="0" y="0"/>
                        <a:pt x="0" y="0"/>
                      </a:cubicBezTo>
                      <a:cubicBezTo>
                        <a:pt x="1" y="1"/>
                        <a:pt x="1" y="1"/>
                        <a:pt x="2" y="1"/>
                      </a:cubicBezTo>
                      <a:cubicBezTo>
                        <a:pt x="10" y="11"/>
                        <a:pt x="10" y="11"/>
                        <a:pt x="10" y="11"/>
                      </a:cubicBezTo>
                      <a:cubicBezTo>
                        <a:pt x="10" y="11"/>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1068">
                  <a:extLst>
                    <a:ext uri="{FF2B5EF4-FFF2-40B4-BE49-F238E27FC236}">
                      <a16:creationId xmlns:a16="http://schemas.microsoft.com/office/drawing/2014/main" id="{087EE869-753D-2021-3DCE-2A9CCAA53540}"/>
                    </a:ext>
                  </a:extLst>
                </p:cNvPr>
                <p:cNvSpPr/>
                <p:nvPr/>
              </p:nvSpPr>
              <p:spPr bwMode="auto">
                <a:xfrm>
                  <a:off x="8199438" y="6040438"/>
                  <a:ext cx="23813" cy="17463"/>
                </a:xfrm>
                <a:custGeom>
                  <a:avLst/>
                  <a:gdLst>
                    <a:gd name="T0" fmla="*/ 8 w 19"/>
                    <a:gd name="T1" fmla="*/ 10 h 13"/>
                    <a:gd name="T2" fmla="*/ 0 w 19"/>
                    <a:gd name="T3" fmla="*/ 0 h 13"/>
                    <a:gd name="T4" fmla="*/ 1 w 19"/>
                    <a:gd name="T5" fmla="*/ 1 h 13"/>
                    <a:gd name="T6" fmla="*/ 10 w 19"/>
                    <a:gd name="T7" fmla="*/ 3 h 13"/>
                    <a:gd name="T8" fmla="*/ 19 w 19"/>
                    <a:gd name="T9" fmla="*/ 13 h 13"/>
                    <a:gd name="T10" fmla="*/ 9 w 19"/>
                    <a:gd name="T11" fmla="*/ 10 h 13"/>
                    <a:gd name="T12" fmla="*/ 8 w 19"/>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8" y="10"/>
                      </a:moveTo>
                      <a:cubicBezTo>
                        <a:pt x="0" y="0"/>
                        <a:pt x="0" y="0"/>
                        <a:pt x="0" y="0"/>
                      </a:cubicBezTo>
                      <a:cubicBezTo>
                        <a:pt x="0" y="0"/>
                        <a:pt x="0" y="1"/>
                        <a:pt x="1" y="1"/>
                      </a:cubicBezTo>
                      <a:cubicBezTo>
                        <a:pt x="4" y="2"/>
                        <a:pt x="7" y="3"/>
                        <a:pt x="10" y="3"/>
                      </a:cubicBezTo>
                      <a:cubicBezTo>
                        <a:pt x="19" y="13"/>
                        <a:pt x="19" y="13"/>
                        <a:pt x="19" y="13"/>
                      </a:cubicBezTo>
                      <a:cubicBezTo>
                        <a:pt x="16" y="12"/>
                        <a:pt x="12" y="12"/>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1069">
                  <a:extLst>
                    <a:ext uri="{FF2B5EF4-FFF2-40B4-BE49-F238E27FC236}">
                      <a16:creationId xmlns:a16="http://schemas.microsoft.com/office/drawing/2014/main" id="{0CC73B83-70B5-CB59-7DD7-AF9835165F30}"/>
                    </a:ext>
                  </a:extLst>
                </p:cNvPr>
                <p:cNvSpPr/>
                <p:nvPr/>
              </p:nvSpPr>
              <p:spPr bwMode="auto">
                <a:xfrm>
                  <a:off x="8212138" y="6045200"/>
                  <a:ext cx="26988" cy="12700"/>
                </a:xfrm>
                <a:custGeom>
                  <a:avLst/>
                  <a:gdLst>
                    <a:gd name="T0" fmla="*/ 9 w 21"/>
                    <a:gd name="T1" fmla="*/ 10 h 11"/>
                    <a:gd name="T2" fmla="*/ 0 w 21"/>
                    <a:gd name="T3" fmla="*/ 0 h 11"/>
                    <a:gd name="T4" fmla="*/ 13 w 21"/>
                    <a:gd name="T5" fmla="*/ 2 h 11"/>
                    <a:gd name="T6" fmla="*/ 21 w 21"/>
                    <a:gd name="T7" fmla="*/ 11 h 11"/>
                    <a:gd name="T8" fmla="*/ 9 w 21"/>
                    <a:gd name="T9" fmla="*/ 10 h 11"/>
                  </a:gdLst>
                  <a:ahLst/>
                  <a:cxnLst>
                    <a:cxn ang="0">
                      <a:pos x="T0" y="T1"/>
                    </a:cxn>
                    <a:cxn ang="0">
                      <a:pos x="T2" y="T3"/>
                    </a:cxn>
                    <a:cxn ang="0">
                      <a:pos x="T4" y="T5"/>
                    </a:cxn>
                    <a:cxn ang="0">
                      <a:pos x="T6" y="T7"/>
                    </a:cxn>
                    <a:cxn ang="0">
                      <a:pos x="T8" y="T9"/>
                    </a:cxn>
                  </a:cxnLst>
                  <a:rect l="0" t="0" r="r" b="b"/>
                  <a:pathLst>
                    <a:path w="21" h="11">
                      <a:moveTo>
                        <a:pt x="9" y="10"/>
                      </a:moveTo>
                      <a:cubicBezTo>
                        <a:pt x="0" y="0"/>
                        <a:pt x="0" y="0"/>
                        <a:pt x="0" y="0"/>
                      </a:cubicBezTo>
                      <a:cubicBezTo>
                        <a:pt x="5" y="1"/>
                        <a:pt x="9" y="2"/>
                        <a:pt x="13" y="2"/>
                      </a:cubicBezTo>
                      <a:cubicBezTo>
                        <a:pt x="21" y="11"/>
                        <a:pt x="21" y="11"/>
                        <a:pt x="21" y="11"/>
                      </a:cubicBezTo>
                      <a:cubicBezTo>
                        <a:pt x="17" y="11"/>
                        <a:pt x="13"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1070">
                  <a:extLst>
                    <a:ext uri="{FF2B5EF4-FFF2-40B4-BE49-F238E27FC236}">
                      <a16:creationId xmlns:a16="http://schemas.microsoft.com/office/drawing/2014/main" id="{93E308DC-80E6-64BD-D74D-D27FDA566183}"/>
                    </a:ext>
                  </a:extLst>
                </p:cNvPr>
                <p:cNvSpPr/>
                <p:nvPr/>
              </p:nvSpPr>
              <p:spPr bwMode="auto">
                <a:xfrm>
                  <a:off x="8324850" y="5867400"/>
                  <a:ext cx="33338" cy="28575"/>
                </a:xfrm>
                <a:custGeom>
                  <a:avLst/>
                  <a:gdLst>
                    <a:gd name="T0" fmla="*/ 8 w 26"/>
                    <a:gd name="T1" fmla="*/ 9 h 23"/>
                    <a:gd name="T2" fmla="*/ 0 w 26"/>
                    <a:gd name="T3" fmla="*/ 0 h 23"/>
                    <a:gd name="T4" fmla="*/ 18 w 26"/>
                    <a:gd name="T5" fmla="*/ 13 h 23"/>
                    <a:gd name="T6" fmla="*/ 26 w 26"/>
                    <a:gd name="T7" fmla="*/ 23 h 23"/>
                    <a:gd name="T8" fmla="*/ 8 w 26"/>
                    <a:gd name="T9" fmla="*/ 9 h 23"/>
                  </a:gdLst>
                  <a:ahLst/>
                  <a:cxnLst>
                    <a:cxn ang="0">
                      <a:pos x="T0" y="T1"/>
                    </a:cxn>
                    <a:cxn ang="0">
                      <a:pos x="T2" y="T3"/>
                    </a:cxn>
                    <a:cxn ang="0">
                      <a:pos x="T4" y="T5"/>
                    </a:cxn>
                    <a:cxn ang="0">
                      <a:pos x="T6" y="T7"/>
                    </a:cxn>
                    <a:cxn ang="0">
                      <a:pos x="T8" y="T9"/>
                    </a:cxn>
                  </a:cxnLst>
                  <a:rect l="0" t="0" r="r" b="b"/>
                  <a:pathLst>
                    <a:path w="26" h="23">
                      <a:moveTo>
                        <a:pt x="8" y="9"/>
                      </a:moveTo>
                      <a:cubicBezTo>
                        <a:pt x="0" y="0"/>
                        <a:pt x="0" y="0"/>
                        <a:pt x="0" y="0"/>
                      </a:cubicBezTo>
                      <a:cubicBezTo>
                        <a:pt x="7" y="4"/>
                        <a:pt x="12" y="9"/>
                        <a:pt x="18" y="13"/>
                      </a:cubicBezTo>
                      <a:cubicBezTo>
                        <a:pt x="26" y="23"/>
                        <a:pt x="26" y="23"/>
                        <a:pt x="26" y="23"/>
                      </a:cubicBezTo>
                      <a:cubicBezTo>
                        <a:pt x="21" y="18"/>
                        <a:pt x="15" y="14"/>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1071">
                  <a:extLst>
                    <a:ext uri="{FF2B5EF4-FFF2-40B4-BE49-F238E27FC236}">
                      <a16:creationId xmlns:a16="http://schemas.microsoft.com/office/drawing/2014/main" id="{4D4817D0-7E88-5C73-2701-FC7C0581E6C5}"/>
                    </a:ext>
                  </a:extLst>
                </p:cNvPr>
                <p:cNvSpPr/>
                <p:nvPr/>
              </p:nvSpPr>
              <p:spPr bwMode="auto">
                <a:xfrm>
                  <a:off x="8347075" y="5883275"/>
                  <a:ext cx="30163" cy="33338"/>
                </a:xfrm>
                <a:custGeom>
                  <a:avLst/>
                  <a:gdLst>
                    <a:gd name="T0" fmla="*/ 8 w 24"/>
                    <a:gd name="T1" fmla="*/ 10 h 26"/>
                    <a:gd name="T2" fmla="*/ 0 w 24"/>
                    <a:gd name="T3" fmla="*/ 0 h 26"/>
                    <a:gd name="T4" fmla="*/ 16 w 24"/>
                    <a:gd name="T5" fmla="*/ 16 h 26"/>
                    <a:gd name="T6" fmla="*/ 24 w 24"/>
                    <a:gd name="T7" fmla="*/ 26 h 26"/>
                    <a:gd name="T8" fmla="*/ 8 w 24"/>
                    <a:gd name="T9" fmla="*/ 10 h 26"/>
                  </a:gdLst>
                  <a:ahLst/>
                  <a:cxnLst>
                    <a:cxn ang="0">
                      <a:pos x="T0" y="T1"/>
                    </a:cxn>
                    <a:cxn ang="0">
                      <a:pos x="T2" y="T3"/>
                    </a:cxn>
                    <a:cxn ang="0">
                      <a:pos x="T4" y="T5"/>
                    </a:cxn>
                    <a:cxn ang="0">
                      <a:pos x="T6" y="T7"/>
                    </a:cxn>
                    <a:cxn ang="0">
                      <a:pos x="T8" y="T9"/>
                    </a:cxn>
                  </a:cxnLst>
                  <a:rect l="0" t="0" r="r" b="b"/>
                  <a:pathLst>
                    <a:path w="24" h="26">
                      <a:moveTo>
                        <a:pt x="8" y="10"/>
                      </a:moveTo>
                      <a:cubicBezTo>
                        <a:pt x="0" y="0"/>
                        <a:pt x="0" y="0"/>
                        <a:pt x="0" y="0"/>
                      </a:cubicBezTo>
                      <a:cubicBezTo>
                        <a:pt x="6" y="5"/>
                        <a:pt x="11" y="11"/>
                        <a:pt x="16" y="16"/>
                      </a:cubicBezTo>
                      <a:cubicBezTo>
                        <a:pt x="24" y="26"/>
                        <a:pt x="24" y="26"/>
                        <a:pt x="24" y="26"/>
                      </a:cubicBezTo>
                      <a:cubicBezTo>
                        <a:pt x="19" y="20"/>
                        <a:pt x="14" y="15"/>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1072">
                  <a:extLst>
                    <a:ext uri="{FF2B5EF4-FFF2-40B4-BE49-F238E27FC236}">
                      <a16:creationId xmlns:a16="http://schemas.microsoft.com/office/drawing/2014/main" id="{2B273DD8-F823-D484-ABC1-68028AD02A77}"/>
                    </a:ext>
                  </a:extLst>
                </p:cNvPr>
                <p:cNvSpPr/>
                <p:nvPr/>
              </p:nvSpPr>
              <p:spPr bwMode="auto">
                <a:xfrm>
                  <a:off x="8216900" y="5959475"/>
                  <a:ext cx="11113" cy="12700"/>
                </a:xfrm>
                <a:custGeom>
                  <a:avLst/>
                  <a:gdLst>
                    <a:gd name="T0" fmla="*/ 8 w 9"/>
                    <a:gd name="T1" fmla="*/ 9 h 10"/>
                    <a:gd name="T2" fmla="*/ 0 w 9"/>
                    <a:gd name="T3" fmla="*/ 0 h 10"/>
                    <a:gd name="T4" fmla="*/ 1 w 9"/>
                    <a:gd name="T5" fmla="*/ 0 h 10"/>
                    <a:gd name="T6" fmla="*/ 9 w 9"/>
                    <a:gd name="T7" fmla="*/ 10 h 10"/>
                    <a:gd name="T8" fmla="*/ 8 w 9"/>
                    <a:gd name="T9" fmla="*/ 9 h 10"/>
                  </a:gdLst>
                  <a:ahLst/>
                  <a:cxnLst>
                    <a:cxn ang="0">
                      <a:pos x="T0" y="T1"/>
                    </a:cxn>
                    <a:cxn ang="0">
                      <a:pos x="T2" y="T3"/>
                    </a:cxn>
                    <a:cxn ang="0">
                      <a:pos x="T4" y="T5"/>
                    </a:cxn>
                    <a:cxn ang="0">
                      <a:pos x="T6" y="T7"/>
                    </a:cxn>
                    <a:cxn ang="0">
                      <a:pos x="T8" y="T9"/>
                    </a:cxn>
                  </a:cxnLst>
                  <a:rect l="0" t="0" r="r" b="b"/>
                  <a:pathLst>
                    <a:path w="9" h="10">
                      <a:moveTo>
                        <a:pt x="8" y="9"/>
                      </a:moveTo>
                      <a:cubicBezTo>
                        <a:pt x="0" y="0"/>
                        <a:pt x="0" y="0"/>
                        <a:pt x="0" y="0"/>
                      </a:cubicBezTo>
                      <a:cubicBezTo>
                        <a:pt x="0" y="0"/>
                        <a:pt x="1" y="0"/>
                        <a:pt x="1" y="0"/>
                      </a:cubicBezTo>
                      <a:cubicBezTo>
                        <a:pt x="9" y="10"/>
                        <a:pt x="9" y="10"/>
                        <a:pt x="9" y="10"/>
                      </a:cubicBezTo>
                      <a:cubicBezTo>
                        <a:pt x="9" y="10"/>
                        <a:pt x="9" y="10"/>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1073">
                  <a:extLst>
                    <a:ext uri="{FF2B5EF4-FFF2-40B4-BE49-F238E27FC236}">
                      <a16:creationId xmlns:a16="http://schemas.microsoft.com/office/drawing/2014/main" id="{8C464317-E948-B450-37F8-26A53B0A6C02}"/>
                    </a:ext>
                  </a:extLst>
                </p:cNvPr>
                <p:cNvSpPr/>
                <p:nvPr/>
              </p:nvSpPr>
              <p:spPr bwMode="auto">
                <a:xfrm>
                  <a:off x="8218488" y="5959475"/>
                  <a:ext cx="11113" cy="14288"/>
                </a:xfrm>
                <a:custGeom>
                  <a:avLst/>
                  <a:gdLst>
                    <a:gd name="T0" fmla="*/ 8 w 10"/>
                    <a:gd name="T1" fmla="*/ 10 h 11"/>
                    <a:gd name="T2" fmla="*/ 0 w 10"/>
                    <a:gd name="T3" fmla="*/ 0 h 11"/>
                    <a:gd name="T4" fmla="*/ 1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1"/>
                        <a:pt x="1" y="1"/>
                        <a:pt x="1" y="1"/>
                      </a:cubicBezTo>
                      <a:cubicBezTo>
                        <a:pt x="10" y="11"/>
                        <a:pt x="10" y="11"/>
                        <a:pt x="10" y="11"/>
                      </a:cubicBezTo>
                      <a:cubicBezTo>
                        <a:pt x="9" y="11"/>
                        <a:pt x="9"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1074">
                  <a:extLst>
                    <a:ext uri="{FF2B5EF4-FFF2-40B4-BE49-F238E27FC236}">
                      <a16:creationId xmlns:a16="http://schemas.microsoft.com/office/drawing/2014/main" id="{76128CD3-EAE5-D657-7B94-332139FAAA81}"/>
                    </a:ext>
                  </a:extLst>
                </p:cNvPr>
                <p:cNvSpPr/>
                <p:nvPr/>
              </p:nvSpPr>
              <p:spPr bwMode="auto">
                <a:xfrm>
                  <a:off x="8218488" y="5961063"/>
                  <a:ext cx="31750" cy="20638"/>
                </a:xfrm>
                <a:custGeom>
                  <a:avLst/>
                  <a:gdLst>
                    <a:gd name="T0" fmla="*/ 9 w 25"/>
                    <a:gd name="T1" fmla="*/ 10 h 16"/>
                    <a:gd name="T2" fmla="*/ 0 w 25"/>
                    <a:gd name="T3" fmla="*/ 0 h 16"/>
                    <a:gd name="T4" fmla="*/ 1 w 25"/>
                    <a:gd name="T5" fmla="*/ 1 h 16"/>
                    <a:gd name="T6" fmla="*/ 17 w 25"/>
                    <a:gd name="T7" fmla="*/ 6 h 16"/>
                    <a:gd name="T8" fmla="*/ 25 w 25"/>
                    <a:gd name="T9" fmla="*/ 16 h 16"/>
                    <a:gd name="T10" fmla="*/ 9 w 25"/>
                    <a:gd name="T11" fmla="*/ 10 h 16"/>
                    <a:gd name="T12" fmla="*/ 9 w 25"/>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25" h="16">
                      <a:moveTo>
                        <a:pt x="9" y="10"/>
                      </a:moveTo>
                      <a:cubicBezTo>
                        <a:pt x="0" y="0"/>
                        <a:pt x="0" y="0"/>
                        <a:pt x="0" y="0"/>
                      </a:cubicBezTo>
                      <a:cubicBezTo>
                        <a:pt x="0" y="1"/>
                        <a:pt x="1" y="1"/>
                        <a:pt x="1" y="1"/>
                      </a:cubicBezTo>
                      <a:cubicBezTo>
                        <a:pt x="6" y="3"/>
                        <a:pt x="12" y="5"/>
                        <a:pt x="17" y="6"/>
                      </a:cubicBezTo>
                      <a:cubicBezTo>
                        <a:pt x="25" y="16"/>
                        <a:pt x="25" y="16"/>
                        <a:pt x="25" y="16"/>
                      </a:cubicBezTo>
                      <a:cubicBezTo>
                        <a:pt x="20" y="15"/>
                        <a:pt x="15" y="13"/>
                        <a:pt x="9" y="10"/>
                      </a:cubicBezTo>
                      <a:cubicBezTo>
                        <a:pt x="9"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1075">
                  <a:extLst>
                    <a:ext uri="{FF2B5EF4-FFF2-40B4-BE49-F238E27FC236}">
                      <a16:creationId xmlns:a16="http://schemas.microsoft.com/office/drawing/2014/main" id="{08980AEB-716D-FFDF-7BF4-DFE44AF02DEE}"/>
                    </a:ext>
                  </a:extLst>
                </p:cNvPr>
                <p:cNvSpPr/>
                <p:nvPr/>
              </p:nvSpPr>
              <p:spPr bwMode="auto">
                <a:xfrm>
                  <a:off x="8142288" y="5897563"/>
                  <a:ext cx="77788" cy="295275"/>
                </a:xfrm>
                <a:custGeom>
                  <a:avLst/>
                  <a:gdLst>
                    <a:gd name="T0" fmla="*/ 10 w 62"/>
                    <a:gd name="T1" fmla="*/ 237 h 237"/>
                    <a:gd name="T2" fmla="*/ 2 w 62"/>
                    <a:gd name="T3" fmla="*/ 227 h 237"/>
                    <a:gd name="T4" fmla="*/ 54 w 62"/>
                    <a:gd name="T5" fmla="*/ 0 h 237"/>
                    <a:gd name="T6" fmla="*/ 62 w 62"/>
                    <a:gd name="T7" fmla="*/ 10 h 237"/>
                    <a:gd name="T8" fmla="*/ 10 w 62"/>
                    <a:gd name="T9" fmla="*/ 237 h 237"/>
                  </a:gdLst>
                  <a:ahLst/>
                  <a:cxnLst>
                    <a:cxn ang="0">
                      <a:pos x="T0" y="T1"/>
                    </a:cxn>
                    <a:cxn ang="0">
                      <a:pos x="T2" y="T3"/>
                    </a:cxn>
                    <a:cxn ang="0">
                      <a:pos x="T4" y="T5"/>
                    </a:cxn>
                    <a:cxn ang="0">
                      <a:pos x="T6" y="T7"/>
                    </a:cxn>
                    <a:cxn ang="0">
                      <a:pos x="T8" y="T9"/>
                    </a:cxn>
                  </a:cxnLst>
                  <a:rect l="0" t="0" r="r" b="b"/>
                  <a:pathLst>
                    <a:path w="62" h="237">
                      <a:moveTo>
                        <a:pt x="10" y="237"/>
                      </a:moveTo>
                      <a:cubicBezTo>
                        <a:pt x="2" y="227"/>
                        <a:pt x="2" y="227"/>
                        <a:pt x="2" y="227"/>
                      </a:cubicBezTo>
                      <a:cubicBezTo>
                        <a:pt x="0" y="181"/>
                        <a:pt x="4" y="90"/>
                        <a:pt x="54" y="0"/>
                      </a:cubicBezTo>
                      <a:cubicBezTo>
                        <a:pt x="62" y="10"/>
                        <a:pt x="62" y="10"/>
                        <a:pt x="62" y="10"/>
                      </a:cubicBezTo>
                      <a:cubicBezTo>
                        <a:pt x="12" y="100"/>
                        <a:pt x="8" y="191"/>
                        <a:pt x="10" y="2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Freeform 1076">
                  <a:extLst>
                    <a:ext uri="{FF2B5EF4-FFF2-40B4-BE49-F238E27FC236}">
                      <a16:creationId xmlns:a16="http://schemas.microsoft.com/office/drawing/2014/main" id="{87A8988D-8676-F34C-64DF-1ABA4B7E9182}"/>
                    </a:ext>
                  </a:extLst>
                </p:cNvPr>
                <p:cNvSpPr/>
                <p:nvPr/>
              </p:nvSpPr>
              <p:spPr bwMode="auto">
                <a:xfrm>
                  <a:off x="8270875" y="5737225"/>
                  <a:ext cx="46038" cy="50800"/>
                </a:xfrm>
                <a:custGeom>
                  <a:avLst/>
                  <a:gdLst>
                    <a:gd name="T0" fmla="*/ 8 w 38"/>
                    <a:gd name="T1" fmla="*/ 41 h 41"/>
                    <a:gd name="T2" fmla="*/ 0 w 38"/>
                    <a:gd name="T3" fmla="*/ 32 h 41"/>
                    <a:gd name="T4" fmla="*/ 30 w 38"/>
                    <a:gd name="T5" fmla="*/ 0 h 41"/>
                    <a:gd name="T6" fmla="*/ 38 w 38"/>
                    <a:gd name="T7" fmla="*/ 9 h 41"/>
                    <a:gd name="T8" fmla="*/ 8 w 38"/>
                    <a:gd name="T9" fmla="*/ 41 h 41"/>
                  </a:gdLst>
                  <a:ahLst/>
                  <a:cxnLst>
                    <a:cxn ang="0">
                      <a:pos x="T0" y="T1"/>
                    </a:cxn>
                    <a:cxn ang="0">
                      <a:pos x="T2" y="T3"/>
                    </a:cxn>
                    <a:cxn ang="0">
                      <a:pos x="T4" y="T5"/>
                    </a:cxn>
                    <a:cxn ang="0">
                      <a:pos x="T6" y="T7"/>
                    </a:cxn>
                    <a:cxn ang="0">
                      <a:pos x="T8" y="T9"/>
                    </a:cxn>
                  </a:cxnLst>
                  <a:rect l="0" t="0" r="r" b="b"/>
                  <a:pathLst>
                    <a:path w="38" h="41">
                      <a:moveTo>
                        <a:pt x="8" y="41"/>
                      </a:moveTo>
                      <a:cubicBezTo>
                        <a:pt x="0" y="32"/>
                        <a:pt x="0" y="32"/>
                        <a:pt x="0" y="32"/>
                      </a:cubicBezTo>
                      <a:cubicBezTo>
                        <a:pt x="7" y="19"/>
                        <a:pt x="17" y="8"/>
                        <a:pt x="30" y="0"/>
                      </a:cubicBezTo>
                      <a:cubicBezTo>
                        <a:pt x="38" y="9"/>
                        <a:pt x="38" y="9"/>
                        <a:pt x="38" y="9"/>
                      </a:cubicBezTo>
                      <a:cubicBezTo>
                        <a:pt x="26" y="18"/>
                        <a:pt x="15" y="28"/>
                        <a:pt x="8"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1077">
                  <a:extLst>
                    <a:ext uri="{FF2B5EF4-FFF2-40B4-BE49-F238E27FC236}">
                      <a16:creationId xmlns:a16="http://schemas.microsoft.com/office/drawing/2014/main" id="{59F8A8B0-40AA-44F6-6136-D6A5C1A83CB4}"/>
                    </a:ext>
                  </a:extLst>
                </p:cNvPr>
                <p:cNvSpPr/>
                <p:nvPr/>
              </p:nvSpPr>
              <p:spPr bwMode="auto">
                <a:xfrm>
                  <a:off x="8307388" y="5724525"/>
                  <a:ext cx="33338" cy="23813"/>
                </a:xfrm>
                <a:custGeom>
                  <a:avLst/>
                  <a:gdLst>
                    <a:gd name="T0" fmla="*/ 8 w 26"/>
                    <a:gd name="T1" fmla="*/ 19 h 19"/>
                    <a:gd name="T2" fmla="*/ 0 w 26"/>
                    <a:gd name="T3" fmla="*/ 10 h 19"/>
                    <a:gd name="T4" fmla="*/ 18 w 26"/>
                    <a:gd name="T5" fmla="*/ 0 h 19"/>
                    <a:gd name="T6" fmla="*/ 26 w 26"/>
                    <a:gd name="T7" fmla="*/ 10 h 19"/>
                    <a:gd name="T8" fmla="*/ 8 w 26"/>
                    <a:gd name="T9" fmla="*/ 19 h 19"/>
                  </a:gdLst>
                  <a:ahLst/>
                  <a:cxnLst>
                    <a:cxn ang="0">
                      <a:pos x="T0" y="T1"/>
                    </a:cxn>
                    <a:cxn ang="0">
                      <a:pos x="T2" y="T3"/>
                    </a:cxn>
                    <a:cxn ang="0">
                      <a:pos x="T4" y="T5"/>
                    </a:cxn>
                    <a:cxn ang="0">
                      <a:pos x="T6" y="T7"/>
                    </a:cxn>
                    <a:cxn ang="0">
                      <a:pos x="T8" y="T9"/>
                    </a:cxn>
                  </a:cxnLst>
                  <a:rect l="0" t="0" r="r" b="b"/>
                  <a:pathLst>
                    <a:path w="26" h="19">
                      <a:moveTo>
                        <a:pt x="8" y="19"/>
                      </a:moveTo>
                      <a:cubicBezTo>
                        <a:pt x="0" y="10"/>
                        <a:pt x="0" y="10"/>
                        <a:pt x="0" y="10"/>
                      </a:cubicBezTo>
                      <a:cubicBezTo>
                        <a:pt x="6" y="6"/>
                        <a:pt x="12" y="3"/>
                        <a:pt x="18" y="0"/>
                      </a:cubicBezTo>
                      <a:cubicBezTo>
                        <a:pt x="26" y="10"/>
                        <a:pt x="26" y="10"/>
                        <a:pt x="26" y="10"/>
                      </a:cubicBezTo>
                      <a:cubicBezTo>
                        <a:pt x="20" y="13"/>
                        <a:pt x="14" y="16"/>
                        <a:pt x="8"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1078">
                  <a:extLst>
                    <a:ext uri="{FF2B5EF4-FFF2-40B4-BE49-F238E27FC236}">
                      <a16:creationId xmlns:a16="http://schemas.microsoft.com/office/drawing/2014/main" id="{9EE0D135-C3FD-420C-85A4-788669F242E1}"/>
                    </a:ext>
                  </a:extLst>
                </p:cNvPr>
                <p:cNvSpPr/>
                <p:nvPr/>
              </p:nvSpPr>
              <p:spPr bwMode="auto">
                <a:xfrm>
                  <a:off x="8329613" y="5716588"/>
                  <a:ext cx="34925" cy="20638"/>
                </a:xfrm>
                <a:custGeom>
                  <a:avLst/>
                  <a:gdLst>
                    <a:gd name="T0" fmla="*/ 8 w 28"/>
                    <a:gd name="T1" fmla="*/ 17 h 17"/>
                    <a:gd name="T2" fmla="*/ 0 w 28"/>
                    <a:gd name="T3" fmla="*/ 7 h 17"/>
                    <a:gd name="T4" fmla="*/ 20 w 28"/>
                    <a:gd name="T5" fmla="*/ 0 h 17"/>
                    <a:gd name="T6" fmla="*/ 28 w 28"/>
                    <a:gd name="T7" fmla="*/ 10 h 17"/>
                    <a:gd name="T8" fmla="*/ 8 w 28"/>
                    <a:gd name="T9" fmla="*/ 17 h 17"/>
                  </a:gdLst>
                  <a:ahLst/>
                  <a:cxnLst>
                    <a:cxn ang="0">
                      <a:pos x="T0" y="T1"/>
                    </a:cxn>
                    <a:cxn ang="0">
                      <a:pos x="T2" y="T3"/>
                    </a:cxn>
                    <a:cxn ang="0">
                      <a:pos x="T4" y="T5"/>
                    </a:cxn>
                    <a:cxn ang="0">
                      <a:pos x="T6" y="T7"/>
                    </a:cxn>
                    <a:cxn ang="0">
                      <a:pos x="T8" y="T9"/>
                    </a:cxn>
                  </a:cxnLst>
                  <a:rect l="0" t="0" r="r" b="b"/>
                  <a:pathLst>
                    <a:path w="28" h="17">
                      <a:moveTo>
                        <a:pt x="8" y="17"/>
                      </a:moveTo>
                      <a:cubicBezTo>
                        <a:pt x="0" y="7"/>
                        <a:pt x="0" y="7"/>
                        <a:pt x="0" y="7"/>
                      </a:cubicBezTo>
                      <a:cubicBezTo>
                        <a:pt x="6" y="4"/>
                        <a:pt x="13" y="2"/>
                        <a:pt x="20" y="0"/>
                      </a:cubicBezTo>
                      <a:cubicBezTo>
                        <a:pt x="28" y="10"/>
                        <a:pt x="28" y="10"/>
                        <a:pt x="28" y="10"/>
                      </a:cubicBezTo>
                      <a:cubicBezTo>
                        <a:pt x="21" y="12"/>
                        <a:pt x="15" y="14"/>
                        <a:pt x="8"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8" name="Freeform 1079">
                  <a:extLst>
                    <a:ext uri="{FF2B5EF4-FFF2-40B4-BE49-F238E27FC236}">
                      <a16:creationId xmlns:a16="http://schemas.microsoft.com/office/drawing/2014/main" id="{48D19AB6-C217-E343-2DB6-19EE4929580C}"/>
                    </a:ext>
                  </a:extLst>
                </p:cNvPr>
                <p:cNvSpPr/>
                <p:nvPr/>
              </p:nvSpPr>
              <p:spPr bwMode="auto">
                <a:xfrm>
                  <a:off x="8355013" y="5710238"/>
                  <a:ext cx="41275" cy="19050"/>
                </a:xfrm>
                <a:custGeom>
                  <a:avLst/>
                  <a:gdLst>
                    <a:gd name="T0" fmla="*/ 8 w 33"/>
                    <a:gd name="T1" fmla="*/ 15 h 15"/>
                    <a:gd name="T2" fmla="*/ 0 w 33"/>
                    <a:gd name="T3" fmla="*/ 5 h 15"/>
                    <a:gd name="T4" fmla="*/ 25 w 33"/>
                    <a:gd name="T5" fmla="*/ 0 h 15"/>
                    <a:gd name="T6" fmla="*/ 33 w 33"/>
                    <a:gd name="T7" fmla="*/ 10 h 15"/>
                    <a:gd name="T8" fmla="*/ 8 w 33"/>
                    <a:gd name="T9" fmla="*/ 15 h 15"/>
                  </a:gdLst>
                  <a:ahLst/>
                  <a:cxnLst>
                    <a:cxn ang="0">
                      <a:pos x="T0" y="T1"/>
                    </a:cxn>
                    <a:cxn ang="0">
                      <a:pos x="T2" y="T3"/>
                    </a:cxn>
                    <a:cxn ang="0">
                      <a:pos x="T4" y="T5"/>
                    </a:cxn>
                    <a:cxn ang="0">
                      <a:pos x="T6" y="T7"/>
                    </a:cxn>
                    <a:cxn ang="0">
                      <a:pos x="T8" y="T9"/>
                    </a:cxn>
                  </a:cxnLst>
                  <a:rect l="0" t="0" r="r" b="b"/>
                  <a:pathLst>
                    <a:path w="33" h="15">
                      <a:moveTo>
                        <a:pt x="8" y="15"/>
                      </a:moveTo>
                      <a:cubicBezTo>
                        <a:pt x="0" y="5"/>
                        <a:pt x="0" y="5"/>
                        <a:pt x="0" y="5"/>
                      </a:cubicBezTo>
                      <a:cubicBezTo>
                        <a:pt x="8" y="3"/>
                        <a:pt x="16" y="2"/>
                        <a:pt x="25" y="0"/>
                      </a:cubicBezTo>
                      <a:cubicBezTo>
                        <a:pt x="33" y="10"/>
                        <a:pt x="33" y="10"/>
                        <a:pt x="33" y="10"/>
                      </a:cubicBezTo>
                      <a:cubicBezTo>
                        <a:pt x="25" y="11"/>
                        <a:pt x="16"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1080">
                  <a:extLst>
                    <a:ext uri="{FF2B5EF4-FFF2-40B4-BE49-F238E27FC236}">
                      <a16:creationId xmlns:a16="http://schemas.microsoft.com/office/drawing/2014/main" id="{B574F046-B98C-1FE0-70CE-BADA5A752158}"/>
                    </a:ext>
                  </a:extLst>
                </p:cNvPr>
                <p:cNvSpPr/>
                <p:nvPr/>
              </p:nvSpPr>
              <p:spPr bwMode="auto">
                <a:xfrm>
                  <a:off x="8386763" y="5708650"/>
                  <a:ext cx="31750" cy="14288"/>
                </a:xfrm>
                <a:custGeom>
                  <a:avLst/>
                  <a:gdLst>
                    <a:gd name="T0" fmla="*/ 8 w 26"/>
                    <a:gd name="T1" fmla="*/ 11 h 11"/>
                    <a:gd name="T2" fmla="*/ 0 w 26"/>
                    <a:gd name="T3" fmla="*/ 1 h 11"/>
                    <a:gd name="T4" fmla="*/ 18 w 26"/>
                    <a:gd name="T5" fmla="*/ 0 h 11"/>
                    <a:gd name="T6" fmla="*/ 26 w 26"/>
                    <a:gd name="T7" fmla="*/ 10 h 11"/>
                    <a:gd name="T8" fmla="*/ 8 w 26"/>
                    <a:gd name="T9" fmla="*/ 11 h 11"/>
                  </a:gdLst>
                  <a:ahLst/>
                  <a:cxnLst>
                    <a:cxn ang="0">
                      <a:pos x="T0" y="T1"/>
                    </a:cxn>
                    <a:cxn ang="0">
                      <a:pos x="T2" y="T3"/>
                    </a:cxn>
                    <a:cxn ang="0">
                      <a:pos x="T4" y="T5"/>
                    </a:cxn>
                    <a:cxn ang="0">
                      <a:pos x="T6" y="T7"/>
                    </a:cxn>
                    <a:cxn ang="0">
                      <a:pos x="T8" y="T9"/>
                    </a:cxn>
                  </a:cxnLst>
                  <a:rect l="0" t="0" r="r" b="b"/>
                  <a:pathLst>
                    <a:path w="26" h="11">
                      <a:moveTo>
                        <a:pt x="8" y="11"/>
                      </a:moveTo>
                      <a:cubicBezTo>
                        <a:pt x="0" y="1"/>
                        <a:pt x="0" y="1"/>
                        <a:pt x="0" y="1"/>
                      </a:cubicBezTo>
                      <a:cubicBezTo>
                        <a:pt x="6" y="1"/>
                        <a:pt x="12" y="0"/>
                        <a:pt x="18" y="0"/>
                      </a:cubicBezTo>
                      <a:cubicBezTo>
                        <a:pt x="26" y="10"/>
                        <a:pt x="26" y="10"/>
                        <a:pt x="26" y="10"/>
                      </a:cubicBezTo>
                      <a:cubicBezTo>
                        <a:pt x="20" y="10"/>
                        <a:pt x="14"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1081">
                  <a:extLst>
                    <a:ext uri="{FF2B5EF4-FFF2-40B4-BE49-F238E27FC236}">
                      <a16:creationId xmlns:a16="http://schemas.microsoft.com/office/drawing/2014/main" id="{334AC8B6-D8DF-9C18-B916-4043932CEF83}"/>
                    </a:ext>
                  </a:extLst>
                </p:cNvPr>
                <p:cNvSpPr/>
                <p:nvPr/>
              </p:nvSpPr>
              <p:spPr bwMode="auto">
                <a:xfrm>
                  <a:off x="8201025" y="5722938"/>
                  <a:ext cx="25400" cy="66675"/>
                </a:xfrm>
                <a:custGeom>
                  <a:avLst/>
                  <a:gdLst>
                    <a:gd name="T0" fmla="*/ 16 w 20"/>
                    <a:gd name="T1" fmla="*/ 54 h 54"/>
                    <a:gd name="T2" fmla="*/ 8 w 20"/>
                    <a:gd name="T3" fmla="*/ 44 h 54"/>
                    <a:gd name="T4" fmla="*/ 0 w 20"/>
                    <a:gd name="T5" fmla="*/ 0 h 54"/>
                    <a:gd name="T6" fmla="*/ 9 w 20"/>
                    <a:gd name="T7" fmla="*/ 9 h 54"/>
                    <a:gd name="T8" fmla="*/ 16 w 20"/>
                    <a:gd name="T9" fmla="*/ 54 h 54"/>
                  </a:gdLst>
                  <a:ahLst/>
                  <a:cxnLst>
                    <a:cxn ang="0">
                      <a:pos x="T0" y="T1"/>
                    </a:cxn>
                    <a:cxn ang="0">
                      <a:pos x="T2" y="T3"/>
                    </a:cxn>
                    <a:cxn ang="0">
                      <a:pos x="T4" y="T5"/>
                    </a:cxn>
                    <a:cxn ang="0">
                      <a:pos x="T6" y="T7"/>
                    </a:cxn>
                    <a:cxn ang="0">
                      <a:pos x="T8" y="T9"/>
                    </a:cxn>
                  </a:cxnLst>
                  <a:rect l="0" t="0" r="r" b="b"/>
                  <a:pathLst>
                    <a:path w="20" h="54">
                      <a:moveTo>
                        <a:pt x="16" y="54"/>
                      </a:moveTo>
                      <a:cubicBezTo>
                        <a:pt x="8" y="44"/>
                        <a:pt x="8" y="44"/>
                        <a:pt x="8" y="44"/>
                      </a:cubicBezTo>
                      <a:cubicBezTo>
                        <a:pt x="11" y="24"/>
                        <a:pt x="9" y="9"/>
                        <a:pt x="0" y="0"/>
                      </a:cubicBezTo>
                      <a:cubicBezTo>
                        <a:pt x="9" y="9"/>
                        <a:pt x="9" y="9"/>
                        <a:pt x="9" y="9"/>
                      </a:cubicBezTo>
                      <a:cubicBezTo>
                        <a:pt x="17" y="19"/>
                        <a:pt x="20" y="34"/>
                        <a:pt x="16"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1" name="Freeform 1082">
                  <a:extLst>
                    <a:ext uri="{FF2B5EF4-FFF2-40B4-BE49-F238E27FC236}">
                      <a16:creationId xmlns:a16="http://schemas.microsoft.com/office/drawing/2014/main" id="{F5607214-62C7-6B44-F6B1-0E33333E207C}"/>
                    </a:ext>
                  </a:extLst>
                </p:cNvPr>
                <p:cNvSpPr/>
                <p:nvPr/>
              </p:nvSpPr>
              <p:spPr bwMode="auto">
                <a:xfrm>
                  <a:off x="8188325" y="5695950"/>
                  <a:ext cx="17463" cy="28575"/>
                </a:xfrm>
                <a:custGeom>
                  <a:avLst/>
                  <a:gdLst>
                    <a:gd name="T0" fmla="*/ 11 w 13"/>
                    <a:gd name="T1" fmla="*/ 23 h 23"/>
                    <a:gd name="T2" fmla="*/ 3 w 13"/>
                    <a:gd name="T3" fmla="*/ 14 h 23"/>
                    <a:gd name="T4" fmla="*/ 2 w 13"/>
                    <a:gd name="T5" fmla="*/ 4 h 23"/>
                    <a:gd name="T6" fmla="*/ 5 w 13"/>
                    <a:gd name="T7" fmla="*/ 0 h 23"/>
                    <a:gd name="T8" fmla="*/ 13 w 13"/>
                    <a:gd name="T9" fmla="*/ 10 h 23"/>
                    <a:gd name="T10" fmla="*/ 10 w 13"/>
                    <a:gd name="T11" fmla="*/ 14 h 23"/>
                    <a:gd name="T12" fmla="*/ 11 w 1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3" h="23">
                      <a:moveTo>
                        <a:pt x="11" y="23"/>
                      </a:moveTo>
                      <a:cubicBezTo>
                        <a:pt x="3" y="14"/>
                        <a:pt x="3" y="14"/>
                        <a:pt x="3" y="14"/>
                      </a:cubicBezTo>
                      <a:cubicBezTo>
                        <a:pt x="1" y="11"/>
                        <a:pt x="0" y="8"/>
                        <a:pt x="2" y="4"/>
                      </a:cubicBezTo>
                      <a:cubicBezTo>
                        <a:pt x="2" y="3"/>
                        <a:pt x="4" y="1"/>
                        <a:pt x="5" y="0"/>
                      </a:cubicBezTo>
                      <a:cubicBezTo>
                        <a:pt x="13" y="10"/>
                        <a:pt x="13" y="10"/>
                        <a:pt x="13" y="10"/>
                      </a:cubicBezTo>
                      <a:cubicBezTo>
                        <a:pt x="12" y="11"/>
                        <a:pt x="11" y="12"/>
                        <a:pt x="10" y="14"/>
                      </a:cubicBezTo>
                      <a:cubicBezTo>
                        <a:pt x="9" y="17"/>
                        <a:pt x="9" y="21"/>
                        <a:pt x="11"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1083">
                  <a:extLst>
                    <a:ext uri="{FF2B5EF4-FFF2-40B4-BE49-F238E27FC236}">
                      <a16:creationId xmlns:a16="http://schemas.microsoft.com/office/drawing/2014/main" id="{6419EEF1-C39B-BEC6-6517-11E6EBC5D51A}"/>
                    </a:ext>
                  </a:extLst>
                </p:cNvPr>
                <p:cNvSpPr/>
                <p:nvPr/>
              </p:nvSpPr>
              <p:spPr bwMode="auto">
                <a:xfrm>
                  <a:off x="8194675" y="5695950"/>
                  <a:ext cx="12700" cy="12700"/>
                </a:xfrm>
                <a:custGeom>
                  <a:avLst/>
                  <a:gdLst>
                    <a:gd name="T0" fmla="*/ 8 w 10"/>
                    <a:gd name="T1" fmla="*/ 10 h 10"/>
                    <a:gd name="T2" fmla="*/ 0 w 10"/>
                    <a:gd name="T3" fmla="*/ 0 h 10"/>
                    <a:gd name="T4" fmla="*/ 1 w 10"/>
                    <a:gd name="T5" fmla="*/ 0 h 10"/>
                    <a:gd name="T6" fmla="*/ 10 w 10"/>
                    <a:gd name="T7" fmla="*/ 9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cubicBezTo>
                        <a:pt x="0" y="0"/>
                        <a:pt x="0" y="0"/>
                        <a:pt x="0" y="0"/>
                      </a:cubicBezTo>
                      <a:cubicBezTo>
                        <a:pt x="1" y="0"/>
                        <a:pt x="1" y="0"/>
                        <a:pt x="1" y="0"/>
                      </a:cubicBezTo>
                      <a:cubicBezTo>
                        <a:pt x="10" y="9"/>
                        <a:pt x="10" y="9"/>
                        <a:pt x="10" y="9"/>
                      </a:cubicBezTo>
                      <a:cubicBezTo>
                        <a:pt x="9" y="9"/>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1084">
                  <a:extLst>
                    <a:ext uri="{FF2B5EF4-FFF2-40B4-BE49-F238E27FC236}">
                      <a16:creationId xmlns:a16="http://schemas.microsoft.com/office/drawing/2014/main" id="{847F1F75-6D8E-A37D-08B3-FBCE69CA445D}"/>
                    </a:ext>
                  </a:extLst>
                </p:cNvPr>
                <p:cNvSpPr/>
                <p:nvPr/>
              </p:nvSpPr>
              <p:spPr bwMode="auto">
                <a:xfrm>
                  <a:off x="8196263" y="5694363"/>
                  <a:ext cx="12700" cy="12700"/>
                </a:xfrm>
                <a:custGeom>
                  <a:avLst/>
                  <a:gdLst>
                    <a:gd name="T0" fmla="*/ 9 w 10"/>
                    <a:gd name="T1" fmla="*/ 10 h 10"/>
                    <a:gd name="T2" fmla="*/ 0 w 10"/>
                    <a:gd name="T3" fmla="*/ 1 h 10"/>
                    <a:gd name="T4" fmla="*/ 2 w 10"/>
                    <a:gd name="T5" fmla="*/ 0 h 10"/>
                    <a:gd name="T6" fmla="*/ 10 w 10"/>
                    <a:gd name="T7" fmla="*/ 10 h 10"/>
                    <a:gd name="T8" fmla="*/ 9 w 10"/>
                    <a:gd name="T9" fmla="*/ 10 h 10"/>
                  </a:gdLst>
                  <a:ahLst/>
                  <a:cxnLst>
                    <a:cxn ang="0">
                      <a:pos x="T0" y="T1"/>
                    </a:cxn>
                    <a:cxn ang="0">
                      <a:pos x="T2" y="T3"/>
                    </a:cxn>
                    <a:cxn ang="0">
                      <a:pos x="T4" y="T5"/>
                    </a:cxn>
                    <a:cxn ang="0">
                      <a:pos x="T6" y="T7"/>
                    </a:cxn>
                    <a:cxn ang="0">
                      <a:pos x="T8" y="T9"/>
                    </a:cxn>
                  </a:cxnLst>
                  <a:rect l="0" t="0" r="r" b="b"/>
                  <a:pathLst>
                    <a:path w="10" h="10">
                      <a:moveTo>
                        <a:pt x="9" y="10"/>
                      </a:moveTo>
                      <a:cubicBezTo>
                        <a:pt x="0" y="1"/>
                        <a:pt x="0" y="1"/>
                        <a:pt x="0" y="1"/>
                      </a:cubicBezTo>
                      <a:cubicBezTo>
                        <a:pt x="1" y="0"/>
                        <a:pt x="1" y="0"/>
                        <a:pt x="2" y="0"/>
                      </a:cubicBezTo>
                      <a:cubicBezTo>
                        <a:pt x="10" y="10"/>
                        <a:pt x="10" y="10"/>
                        <a:pt x="10"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1085">
                  <a:extLst>
                    <a:ext uri="{FF2B5EF4-FFF2-40B4-BE49-F238E27FC236}">
                      <a16:creationId xmlns:a16="http://schemas.microsoft.com/office/drawing/2014/main" id="{2DF5A2DE-67CE-0ABA-CA5F-3A7403EE5BB5}"/>
                    </a:ext>
                  </a:extLst>
                </p:cNvPr>
                <p:cNvSpPr/>
                <p:nvPr/>
              </p:nvSpPr>
              <p:spPr bwMode="auto">
                <a:xfrm>
                  <a:off x="8199438" y="5694363"/>
                  <a:ext cx="11113"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1086">
                  <a:extLst>
                    <a:ext uri="{FF2B5EF4-FFF2-40B4-BE49-F238E27FC236}">
                      <a16:creationId xmlns:a16="http://schemas.microsoft.com/office/drawing/2014/main" id="{D37955D7-7F50-8E07-6F16-3D24615DBBD9}"/>
                    </a:ext>
                  </a:extLst>
                </p:cNvPr>
                <p:cNvSpPr/>
                <p:nvPr/>
              </p:nvSpPr>
              <p:spPr bwMode="auto">
                <a:xfrm>
                  <a:off x="8199438" y="5694363"/>
                  <a:ext cx="12700" cy="12700"/>
                </a:xfrm>
                <a:custGeom>
                  <a:avLst/>
                  <a:gdLst>
                    <a:gd name="T0" fmla="*/ 8 w 9"/>
                    <a:gd name="T1" fmla="*/ 10 h 10"/>
                    <a:gd name="T2" fmla="*/ 0 w 9"/>
                    <a:gd name="T3" fmla="*/ 0 h 10"/>
                    <a:gd name="T4" fmla="*/ 1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1" y="0"/>
                        <a:pt x="1"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1088">
                  <a:extLst>
                    <a:ext uri="{FF2B5EF4-FFF2-40B4-BE49-F238E27FC236}">
                      <a16:creationId xmlns:a16="http://schemas.microsoft.com/office/drawing/2014/main" id="{6DFFBAB7-107E-A524-633B-8D64D55E590A}"/>
                    </a:ext>
                  </a:extLst>
                </p:cNvPr>
                <p:cNvSpPr/>
                <p:nvPr/>
              </p:nvSpPr>
              <p:spPr bwMode="auto">
                <a:xfrm>
                  <a:off x="8280400" y="6005513"/>
                  <a:ext cx="214313" cy="269875"/>
                </a:xfrm>
                <a:custGeom>
                  <a:avLst/>
                  <a:gdLst>
                    <a:gd name="T0" fmla="*/ 85 w 172"/>
                    <a:gd name="T1" fmla="*/ 30 h 216"/>
                    <a:gd name="T2" fmla="*/ 92 w 172"/>
                    <a:gd name="T3" fmla="*/ 49 h 216"/>
                    <a:gd name="T4" fmla="*/ 110 w 172"/>
                    <a:gd name="T5" fmla="*/ 48 h 216"/>
                    <a:gd name="T6" fmla="*/ 135 w 172"/>
                    <a:gd name="T7" fmla="*/ 5 h 216"/>
                    <a:gd name="T8" fmla="*/ 137 w 172"/>
                    <a:gd name="T9" fmla="*/ 13 h 216"/>
                    <a:gd name="T10" fmla="*/ 170 w 172"/>
                    <a:gd name="T11" fmla="*/ 64 h 216"/>
                    <a:gd name="T12" fmla="*/ 167 w 172"/>
                    <a:gd name="T13" fmla="*/ 71 h 216"/>
                    <a:gd name="T14" fmla="*/ 119 w 172"/>
                    <a:gd name="T15" fmla="*/ 62 h 216"/>
                    <a:gd name="T16" fmla="*/ 135 w 172"/>
                    <a:gd name="T17" fmla="*/ 130 h 216"/>
                    <a:gd name="T18" fmla="*/ 127 w 172"/>
                    <a:gd name="T19" fmla="*/ 130 h 216"/>
                    <a:gd name="T20" fmla="*/ 80 w 172"/>
                    <a:gd name="T21" fmla="*/ 80 h 216"/>
                    <a:gd name="T22" fmla="*/ 70 w 172"/>
                    <a:gd name="T23" fmla="*/ 90 h 216"/>
                    <a:gd name="T24" fmla="*/ 65 w 172"/>
                    <a:gd name="T25" fmla="*/ 92 h 216"/>
                    <a:gd name="T26" fmla="*/ 74 w 172"/>
                    <a:gd name="T27" fmla="*/ 100 h 216"/>
                    <a:gd name="T28" fmla="*/ 63 w 172"/>
                    <a:gd name="T29" fmla="*/ 119 h 216"/>
                    <a:gd name="T30" fmla="*/ 58 w 172"/>
                    <a:gd name="T31" fmla="*/ 121 h 216"/>
                    <a:gd name="T32" fmla="*/ 70 w 172"/>
                    <a:gd name="T33" fmla="*/ 128 h 216"/>
                    <a:gd name="T34" fmla="*/ 70 w 172"/>
                    <a:gd name="T35" fmla="*/ 152 h 216"/>
                    <a:gd name="T36" fmla="*/ 60 w 172"/>
                    <a:gd name="T37" fmla="*/ 150 h 216"/>
                    <a:gd name="T38" fmla="*/ 58 w 172"/>
                    <a:gd name="T39" fmla="*/ 157 h 216"/>
                    <a:gd name="T40" fmla="*/ 72 w 172"/>
                    <a:gd name="T41" fmla="*/ 159 h 216"/>
                    <a:gd name="T42" fmla="*/ 127 w 172"/>
                    <a:gd name="T43" fmla="*/ 207 h 216"/>
                    <a:gd name="T44" fmla="*/ 120 w 172"/>
                    <a:gd name="T45" fmla="*/ 216 h 216"/>
                    <a:gd name="T46" fmla="*/ 40 w 172"/>
                    <a:gd name="T47" fmla="*/ 160 h 216"/>
                    <a:gd name="T48" fmla="*/ 49 w 172"/>
                    <a:gd name="T49" fmla="*/ 72 h 216"/>
                    <a:gd name="T50" fmla="*/ 9 w 172"/>
                    <a:gd name="T51" fmla="*/ 107 h 216"/>
                    <a:gd name="T52" fmla="*/ 1 w 172"/>
                    <a:gd name="T53" fmla="*/ 106 h 216"/>
                    <a:gd name="T54" fmla="*/ 50 w 172"/>
                    <a:gd name="T55" fmla="*/ 51 h 216"/>
                    <a:gd name="T56" fmla="*/ 27 w 172"/>
                    <a:gd name="T57" fmla="*/ 39 h 216"/>
                    <a:gd name="T58" fmla="*/ 5 w 172"/>
                    <a:gd name="T59" fmla="*/ 45 h 216"/>
                    <a:gd name="T60" fmla="*/ 2 w 172"/>
                    <a:gd name="T61" fmla="*/ 38 h 216"/>
                    <a:gd name="T62" fmla="*/ 64 w 172"/>
                    <a:gd name="T63" fmla="*/ 30 h 216"/>
                    <a:gd name="T64" fmla="*/ 58 w 172"/>
                    <a:gd name="T65" fmla="*/ 8 h 216"/>
                    <a:gd name="T66" fmla="*/ 60 w 172"/>
                    <a:gd name="T6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2" h="216">
                      <a:moveTo>
                        <a:pt x="60" y="0"/>
                      </a:moveTo>
                      <a:cubicBezTo>
                        <a:pt x="76" y="3"/>
                        <a:pt x="84" y="29"/>
                        <a:pt x="85" y="30"/>
                      </a:cubicBezTo>
                      <a:cubicBezTo>
                        <a:pt x="85" y="29"/>
                        <a:pt x="86" y="29"/>
                        <a:pt x="86" y="28"/>
                      </a:cubicBezTo>
                      <a:cubicBezTo>
                        <a:pt x="89" y="34"/>
                        <a:pt x="90" y="41"/>
                        <a:pt x="92" y="49"/>
                      </a:cubicBezTo>
                      <a:cubicBezTo>
                        <a:pt x="93" y="53"/>
                        <a:pt x="97" y="56"/>
                        <a:pt x="101" y="56"/>
                      </a:cubicBezTo>
                      <a:cubicBezTo>
                        <a:pt x="106" y="56"/>
                        <a:pt x="109" y="53"/>
                        <a:pt x="110" y="48"/>
                      </a:cubicBezTo>
                      <a:cubicBezTo>
                        <a:pt x="111" y="36"/>
                        <a:pt x="112" y="23"/>
                        <a:pt x="111" y="10"/>
                      </a:cubicBezTo>
                      <a:cubicBezTo>
                        <a:pt x="118" y="7"/>
                        <a:pt x="126" y="6"/>
                        <a:pt x="135" y="5"/>
                      </a:cubicBezTo>
                      <a:cubicBezTo>
                        <a:pt x="137" y="5"/>
                        <a:pt x="139" y="7"/>
                        <a:pt x="139" y="8"/>
                      </a:cubicBezTo>
                      <a:cubicBezTo>
                        <a:pt x="140" y="10"/>
                        <a:pt x="139" y="12"/>
                        <a:pt x="137" y="13"/>
                      </a:cubicBezTo>
                      <a:cubicBezTo>
                        <a:pt x="119" y="23"/>
                        <a:pt x="114" y="38"/>
                        <a:pt x="113" y="39"/>
                      </a:cubicBezTo>
                      <a:cubicBezTo>
                        <a:pt x="134" y="41"/>
                        <a:pt x="153" y="50"/>
                        <a:pt x="170" y="64"/>
                      </a:cubicBezTo>
                      <a:cubicBezTo>
                        <a:pt x="172" y="65"/>
                        <a:pt x="172" y="68"/>
                        <a:pt x="171" y="69"/>
                      </a:cubicBezTo>
                      <a:cubicBezTo>
                        <a:pt x="170" y="71"/>
                        <a:pt x="169" y="71"/>
                        <a:pt x="167" y="71"/>
                      </a:cubicBezTo>
                      <a:cubicBezTo>
                        <a:pt x="167" y="71"/>
                        <a:pt x="166" y="71"/>
                        <a:pt x="166" y="71"/>
                      </a:cubicBezTo>
                      <a:cubicBezTo>
                        <a:pt x="148" y="63"/>
                        <a:pt x="131" y="62"/>
                        <a:pt x="119" y="62"/>
                      </a:cubicBezTo>
                      <a:cubicBezTo>
                        <a:pt x="111" y="62"/>
                        <a:pt x="105" y="63"/>
                        <a:pt x="105" y="63"/>
                      </a:cubicBezTo>
                      <a:cubicBezTo>
                        <a:pt x="134" y="82"/>
                        <a:pt x="137" y="110"/>
                        <a:pt x="135" y="130"/>
                      </a:cubicBezTo>
                      <a:cubicBezTo>
                        <a:pt x="134" y="132"/>
                        <a:pt x="133" y="134"/>
                        <a:pt x="131" y="134"/>
                      </a:cubicBezTo>
                      <a:cubicBezTo>
                        <a:pt x="129" y="134"/>
                        <a:pt x="127" y="132"/>
                        <a:pt x="127" y="130"/>
                      </a:cubicBezTo>
                      <a:cubicBezTo>
                        <a:pt x="122" y="109"/>
                        <a:pt x="111" y="97"/>
                        <a:pt x="102" y="90"/>
                      </a:cubicBezTo>
                      <a:cubicBezTo>
                        <a:pt x="94" y="84"/>
                        <a:pt x="85" y="81"/>
                        <a:pt x="80" y="80"/>
                      </a:cubicBezTo>
                      <a:cubicBezTo>
                        <a:pt x="79" y="83"/>
                        <a:pt x="78" y="87"/>
                        <a:pt x="76" y="92"/>
                      </a:cubicBezTo>
                      <a:cubicBezTo>
                        <a:pt x="74" y="92"/>
                        <a:pt x="72" y="91"/>
                        <a:pt x="70" y="90"/>
                      </a:cubicBezTo>
                      <a:cubicBezTo>
                        <a:pt x="70" y="90"/>
                        <a:pt x="69" y="90"/>
                        <a:pt x="68" y="90"/>
                      </a:cubicBezTo>
                      <a:cubicBezTo>
                        <a:pt x="67" y="90"/>
                        <a:pt x="66" y="91"/>
                        <a:pt x="65" y="92"/>
                      </a:cubicBezTo>
                      <a:cubicBezTo>
                        <a:pt x="64" y="94"/>
                        <a:pt x="65" y="96"/>
                        <a:pt x="67" y="97"/>
                      </a:cubicBezTo>
                      <a:cubicBezTo>
                        <a:pt x="69" y="98"/>
                        <a:pt x="72" y="99"/>
                        <a:pt x="74" y="100"/>
                      </a:cubicBezTo>
                      <a:cubicBezTo>
                        <a:pt x="73" y="106"/>
                        <a:pt x="71" y="113"/>
                        <a:pt x="71" y="120"/>
                      </a:cubicBezTo>
                      <a:cubicBezTo>
                        <a:pt x="68" y="120"/>
                        <a:pt x="65" y="120"/>
                        <a:pt x="63" y="119"/>
                      </a:cubicBezTo>
                      <a:cubicBezTo>
                        <a:pt x="62" y="119"/>
                        <a:pt x="62" y="119"/>
                        <a:pt x="61" y="119"/>
                      </a:cubicBezTo>
                      <a:cubicBezTo>
                        <a:pt x="60" y="119"/>
                        <a:pt x="58" y="120"/>
                        <a:pt x="58" y="121"/>
                      </a:cubicBezTo>
                      <a:cubicBezTo>
                        <a:pt x="57" y="123"/>
                        <a:pt x="58" y="125"/>
                        <a:pt x="60" y="126"/>
                      </a:cubicBezTo>
                      <a:cubicBezTo>
                        <a:pt x="64" y="127"/>
                        <a:pt x="67" y="128"/>
                        <a:pt x="70" y="128"/>
                      </a:cubicBezTo>
                      <a:cubicBezTo>
                        <a:pt x="70" y="135"/>
                        <a:pt x="70" y="143"/>
                        <a:pt x="71" y="152"/>
                      </a:cubicBezTo>
                      <a:cubicBezTo>
                        <a:pt x="70" y="152"/>
                        <a:pt x="70" y="152"/>
                        <a:pt x="70" y="152"/>
                      </a:cubicBezTo>
                      <a:cubicBezTo>
                        <a:pt x="67" y="152"/>
                        <a:pt x="64" y="151"/>
                        <a:pt x="61" y="150"/>
                      </a:cubicBezTo>
                      <a:cubicBezTo>
                        <a:pt x="61" y="150"/>
                        <a:pt x="60" y="150"/>
                        <a:pt x="60" y="150"/>
                      </a:cubicBezTo>
                      <a:cubicBezTo>
                        <a:pt x="58" y="150"/>
                        <a:pt x="57" y="151"/>
                        <a:pt x="56" y="152"/>
                      </a:cubicBezTo>
                      <a:cubicBezTo>
                        <a:pt x="55" y="154"/>
                        <a:pt x="56" y="157"/>
                        <a:pt x="58" y="157"/>
                      </a:cubicBezTo>
                      <a:cubicBezTo>
                        <a:pt x="62" y="159"/>
                        <a:pt x="66" y="159"/>
                        <a:pt x="69" y="159"/>
                      </a:cubicBezTo>
                      <a:cubicBezTo>
                        <a:pt x="70" y="159"/>
                        <a:pt x="71" y="159"/>
                        <a:pt x="72" y="159"/>
                      </a:cubicBezTo>
                      <a:cubicBezTo>
                        <a:pt x="73" y="164"/>
                        <a:pt x="74" y="168"/>
                        <a:pt x="76" y="173"/>
                      </a:cubicBezTo>
                      <a:cubicBezTo>
                        <a:pt x="101" y="175"/>
                        <a:pt x="122" y="189"/>
                        <a:pt x="127" y="207"/>
                      </a:cubicBezTo>
                      <a:cubicBezTo>
                        <a:pt x="128" y="209"/>
                        <a:pt x="127" y="211"/>
                        <a:pt x="126" y="213"/>
                      </a:cubicBezTo>
                      <a:cubicBezTo>
                        <a:pt x="124" y="215"/>
                        <a:pt x="122" y="216"/>
                        <a:pt x="120" y="216"/>
                      </a:cubicBezTo>
                      <a:cubicBezTo>
                        <a:pt x="93" y="216"/>
                        <a:pt x="93" y="216"/>
                        <a:pt x="93" y="216"/>
                      </a:cubicBezTo>
                      <a:cubicBezTo>
                        <a:pt x="85" y="193"/>
                        <a:pt x="66" y="173"/>
                        <a:pt x="40" y="160"/>
                      </a:cubicBezTo>
                      <a:cubicBezTo>
                        <a:pt x="41" y="138"/>
                        <a:pt x="46" y="106"/>
                        <a:pt x="63" y="74"/>
                      </a:cubicBezTo>
                      <a:cubicBezTo>
                        <a:pt x="58" y="73"/>
                        <a:pt x="54" y="72"/>
                        <a:pt x="49" y="72"/>
                      </a:cubicBezTo>
                      <a:cubicBezTo>
                        <a:pt x="38" y="72"/>
                        <a:pt x="29" y="76"/>
                        <a:pt x="22" y="83"/>
                      </a:cubicBezTo>
                      <a:cubicBezTo>
                        <a:pt x="16" y="89"/>
                        <a:pt x="12" y="97"/>
                        <a:pt x="9" y="107"/>
                      </a:cubicBezTo>
                      <a:cubicBezTo>
                        <a:pt x="8" y="109"/>
                        <a:pt x="7" y="110"/>
                        <a:pt x="5" y="110"/>
                      </a:cubicBezTo>
                      <a:cubicBezTo>
                        <a:pt x="2" y="110"/>
                        <a:pt x="1" y="108"/>
                        <a:pt x="1" y="106"/>
                      </a:cubicBezTo>
                      <a:cubicBezTo>
                        <a:pt x="0" y="90"/>
                        <a:pt x="3" y="77"/>
                        <a:pt x="10" y="68"/>
                      </a:cubicBezTo>
                      <a:cubicBezTo>
                        <a:pt x="21" y="53"/>
                        <a:pt x="40" y="51"/>
                        <a:pt x="50" y="51"/>
                      </a:cubicBezTo>
                      <a:cubicBezTo>
                        <a:pt x="54" y="51"/>
                        <a:pt x="56" y="51"/>
                        <a:pt x="56" y="51"/>
                      </a:cubicBezTo>
                      <a:cubicBezTo>
                        <a:pt x="47" y="43"/>
                        <a:pt x="37" y="39"/>
                        <a:pt x="27" y="39"/>
                      </a:cubicBezTo>
                      <a:cubicBezTo>
                        <a:pt x="20" y="39"/>
                        <a:pt x="13" y="41"/>
                        <a:pt x="7" y="44"/>
                      </a:cubicBezTo>
                      <a:cubicBezTo>
                        <a:pt x="6" y="44"/>
                        <a:pt x="5" y="45"/>
                        <a:pt x="5" y="45"/>
                      </a:cubicBezTo>
                      <a:cubicBezTo>
                        <a:pt x="4" y="45"/>
                        <a:pt x="2" y="44"/>
                        <a:pt x="2" y="43"/>
                      </a:cubicBezTo>
                      <a:cubicBezTo>
                        <a:pt x="0" y="41"/>
                        <a:pt x="1" y="39"/>
                        <a:pt x="2" y="38"/>
                      </a:cubicBezTo>
                      <a:cubicBezTo>
                        <a:pt x="10" y="29"/>
                        <a:pt x="22" y="25"/>
                        <a:pt x="35" y="25"/>
                      </a:cubicBezTo>
                      <a:cubicBezTo>
                        <a:pt x="51" y="25"/>
                        <a:pt x="63" y="30"/>
                        <a:pt x="64" y="30"/>
                      </a:cubicBezTo>
                      <a:cubicBezTo>
                        <a:pt x="65" y="21"/>
                        <a:pt x="64" y="15"/>
                        <a:pt x="60" y="10"/>
                      </a:cubicBezTo>
                      <a:cubicBezTo>
                        <a:pt x="60" y="9"/>
                        <a:pt x="59" y="8"/>
                        <a:pt x="58" y="8"/>
                      </a:cubicBezTo>
                      <a:cubicBezTo>
                        <a:pt x="56" y="7"/>
                        <a:pt x="56" y="5"/>
                        <a:pt x="56" y="3"/>
                      </a:cubicBezTo>
                      <a:cubicBezTo>
                        <a:pt x="57" y="1"/>
                        <a:pt x="59" y="0"/>
                        <a:pt x="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8" name="Freeform 1089">
                  <a:extLst>
                    <a:ext uri="{FF2B5EF4-FFF2-40B4-BE49-F238E27FC236}">
                      <a16:creationId xmlns:a16="http://schemas.microsoft.com/office/drawing/2014/main" id="{62EAB107-56BF-6FB5-0707-9455FBF9DEC8}"/>
                    </a:ext>
                  </a:extLst>
                </p:cNvPr>
                <p:cNvSpPr/>
                <p:nvPr/>
              </p:nvSpPr>
              <p:spPr bwMode="auto">
                <a:xfrm>
                  <a:off x="8270875" y="6032500"/>
                  <a:ext cx="20638" cy="25400"/>
                </a:xfrm>
                <a:custGeom>
                  <a:avLst/>
                  <a:gdLst>
                    <a:gd name="T0" fmla="*/ 10 w 17"/>
                    <a:gd name="T1" fmla="*/ 21 h 21"/>
                    <a:gd name="T2" fmla="*/ 1 w 17"/>
                    <a:gd name="T3" fmla="*/ 11 h 21"/>
                    <a:gd name="T4" fmla="*/ 1 w 17"/>
                    <a:gd name="T5" fmla="*/ 11 h 21"/>
                    <a:gd name="T6" fmla="*/ 2 w 17"/>
                    <a:gd name="T7" fmla="*/ 6 h 21"/>
                    <a:gd name="T8" fmla="*/ 9 w 17"/>
                    <a:gd name="T9" fmla="*/ 0 h 21"/>
                    <a:gd name="T10" fmla="*/ 17 w 17"/>
                    <a:gd name="T11" fmla="*/ 10 h 21"/>
                    <a:gd name="T12" fmla="*/ 10 w 17"/>
                    <a:gd name="T13" fmla="*/ 16 h 21"/>
                    <a:gd name="T14" fmla="*/ 10 w 17"/>
                    <a:gd name="T15" fmla="*/ 21 h 21"/>
                    <a:gd name="T16" fmla="*/ 10 w 17"/>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1">
                      <a:moveTo>
                        <a:pt x="10" y="21"/>
                      </a:moveTo>
                      <a:cubicBezTo>
                        <a:pt x="1" y="11"/>
                        <a:pt x="1" y="11"/>
                        <a:pt x="1" y="11"/>
                      </a:cubicBezTo>
                      <a:cubicBezTo>
                        <a:pt x="1" y="11"/>
                        <a:pt x="1" y="11"/>
                        <a:pt x="1" y="11"/>
                      </a:cubicBezTo>
                      <a:cubicBezTo>
                        <a:pt x="0" y="10"/>
                        <a:pt x="0" y="7"/>
                        <a:pt x="2" y="6"/>
                      </a:cubicBezTo>
                      <a:cubicBezTo>
                        <a:pt x="4" y="4"/>
                        <a:pt x="6" y="2"/>
                        <a:pt x="9" y="0"/>
                      </a:cubicBezTo>
                      <a:cubicBezTo>
                        <a:pt x="17" y="10"/>
                        <a:pt x="17" y="10"/>
                        <a:pt x="17" y="10"/>
                      </a:cubicBezTo>
                      <a:cubicBezTo>
                        <a:pt x="14" y="11"/>
                        <a:pt x="12" y="13"/>
                        <a:pt x="10" y="16"/>
                      </a:cubicBezTo>
                      <a:cubicBezTo>
                        <a:pt x="9" y="17"/>
                        <a:pt x="8" y="19"/>
                        <a:pt x="10" y="21"/>
                      </a:cubicBezTo>
                      <a:cubicBezTo>
                        <a:pt x="10" y="21"/>
                        <a:pt x="10" y="21"/>
                        <a:pt x="10"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9" name="Freeform 1090">
                  <a:extLst>
                    <a:ext uri="{FF2B5EF4-FFF2-40B4-BE49-F238E27FC236}">
                      <a16:creationId xmlns:a16="http://schemas.microsoft.com/office/drawing/2014/main" id="{593335DC-BE0E-0AFD-0A9E-1CDBCBA3D018}"/>
                    </a:ext>
                  </a:extLst>
                </p:cNvPr>
                <p:cNvSpPr/>
                <p:nvPr/>
              </p:nvSpPr>
              <p:spPr bwMode="auto">
                <a:xfrm>
                  <a:off x="8281988" y="6029325"/>
                  <a:ext cx="17463" cy="15875"/>
                </a:xfrm>
                <a:custGeom>
                  <a:avLst/>
                  <a:gdLst>
                    <a:gd name="T0" fmla="*/ 8 w 14"/>
                    <a:gd name="T1" fmla="*/ 13 h 13"/>
                    <a:gd name="T2" fmla="*/ 0 w 14"/>
                    <a:gd name="T3" fmla="*/ 3 h 13"/>
                    <a:gd name="T4" fmla="*/ 6 w 14"/>
                    <a:gd name="T5" fmla="*/ 0 h 13"/>
                    <a:gd name="T6" fmla="*/ 14 w 14"/>
                    <a:gd name="T7" fmla="*/ 9 h 13"/>
                    <a:gd name="T8" fmla="*/ 8 w 14"/>
                    <a:gd name="T9" fmla="*/ 13 h 13"/>
                  </a:gdLst>
                  <a:ahLst/>
                  <a:cxnLst>
                    <a:cxn ang="0">
                      <a:pos x="T0" y="T1"/>
                    </a:cxn>
                    <a:cxn ang="0">
                      <a:pos x="T2" y="T3"/>
                    </a:cxn>
                    <a:cxn ang="0">
                      <a:pos x="T4" y="T5"/>
                    </a:cxn>
                    <a:cxn ang="0">
                      <a:pos x="T6" y="T7"/>
                    </a:cxn>
                    <a:cxn ang="0">
                      <a:pos x="T8" y="T9"/>
                    </a:cxn>
                  </a:cxnLst>
                  <a:rect l="0" t="0" r="r" b="b"/>
                  <a:pathLst>
                    <a:path w="14" h="13">
                      <a:moveTo>
                        <a:pt x="8" y="13"/>
                      </a:moveTo>
                      <a:cubicBezTo>
                        <a:pt x="0" y="3"/>
                        <a:pt x="0" y="3"/>
                        <a:pt x="0" y="3"/>
                      </a:cubicBezTo>
                      <a:cubicBezTo>
                        <a:pt x="2" y="2"/>
                        <a:pt x="4" y="1"/>
                        <a:pt x="6" y="0"/>
                      </a:cubicBezTo>
                      <a:cubicBezTo>
                        <a:pt x="14" y="9"/>
                        <a:pt x="14" y="9"/>
                        <a:pt x="14" y="9"/>
                      </a:cubicBezTo>
                      <a:cubicBezTo>
                        <a:pt x="12" y="10"/>
                        <a:pt x="10" y="11"/>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 name="Freeform 1091">
                  <a:extLst>
                    <a:ext uri="{FF2B5EF4-FFF2-40B4-BE49-F238E27FC236}">
                      <a16:creationId xmlns:a16="http://schemas.microsoft.com/office/drawing/2014/main" id="{CB1D6E5E-8FE1-C6D6-2FCF-81E6A38B04F9}"/>
                    </a:ext>
                  </a:extLst>
                </p:cNvPr>
                <p:cNvSpPr/>
                <p:nvPr/>
              </p:nvSpPr>
              <p:spPr bwMode="auto">
                <a:xfrm>
                  <a:off x="8288338" y="6026150"/>
                  <a:ext cx="17463" cy="14288"/>
                </a:xfrm>
                <a:custGeom>
                  <a:avLst/>
                  <a:gdLst>
                    <a:gd name="T0" fmla="*/ 8 w 14"/>
                    <a:gd name="T1" fmla="*/ 11 h 11"/>
                    <a:gd name="T2" fmla="*/ 0 w 14"/>
                    <a:gd name="T3" fmla="*/ 2 h 11"/>
                    <a:gd name="T4" fmla="*/ 6 w 14"/>
                    <a:gd name="T5" fmla="*/ 0 h 11"/>
                    <a:gd name="T6" fmla="*/ 14 w 14"/>
                    <a:gd name="T7" fmla="*/ 9 h 11"/>
                    <a:gd name="T8" fmla="*/ 8 w 14"/>
                    <a:gd name="T9" fmla="*/ 11 h 11"/>
                  </a:gdLst>
                  <a:ahLst/>
                  <a:cxnLst>
                    <a:cxn ang="0">
                      <a:pos x="T0" y="T1"/>
                    </a:cxn>
                    <a:cxn ang="0">
                      <a:pos x="T2" y="T3"/>
                    </a:cxn>
                    <a:cxn ang="0">
                      <a:pos x="T4" y="T5"/>
                    </a:cxn>
                    <a:cxn ang="0">
                      <a:pos x="T6" y="T7"/>
                    </a:cxn>
                    <a:cxn ang="0">
                      <a:pos x="T8" y="T9"/>
                    </a:cxn>
                  </a:cxnLst>
                  <a:rect l="0" t="0" r="r" b="b"/>
                  <a:pathLst>
                    <a:path w="14" h="11">
                      <a:moveTo>
                        <a:pt x="8" y="11"/>
                      </a:moveTo>
                      <a:cubicBezTo>
                        <a:pt x="0" y="2"/>
                        <a:pt x="0" y="2"/>
                        <a:pt x="0" y="2"/>
                      </a:cubicBezTo>
                      <a:cubicBezTo>
                        <a:pt x="2" y="1"/>
                        <a:pt x="4" y="0"/>
                        <a:pt x="6" y="0"/>
                      </a:cubicBezTo>
                      <a:cubicBezTo>
                        <a:pt x="14" y="9"/>
                        <a:pt x="14" y="9"/>
                        <a:pt x="14" y="9"/>
                      </a:cubicBezTo>
                      <a:cubicBezTo>
                        <a:pt x="12" y="10"/>
                        <a:pt x="10" y="11"/>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1" name="Freeform 1092">
                  <a:extLst>
                    <a:ext uri="{FF2B5EF4-FFF2-40B4-BE49-F238E27FC236}">
                      <a16:creationId xmlns:a16="http://schemas.microsoft.com/office/drawing/2014/main" id="{187F0786-B658-4B6C-64CE-84D5DEB7CF58}"/>
                    </a:ext>
                  </a:extLst>
                </p:cNvPr>
                <p:cNvSpPr/>
                <p:nvPr/>
              </p:nvSpPr>
              <p:spPr bwMode="auto">
                <a:xfrm>
                  <a:off x="8296275" y="6022975"/>
                  <a:ext cx="19050" cy="14288"/>
                </a:xfrm>
                <a:custGeom>
                  <a:avLst/>
                  <a:gdLst>
                    <a:gd name="T0" fmla="*/ 8 w 15"/>
                    <a:gd name="T1" fmla="*/ 11 h 11"/>
                    <a:gd name="T2" fmla="*/ 0 w 15"/>
                    <a:gd name="T3" fmla="*/ 2 h 11"/>
                    <a:gd name="T4" fmla="*/ 7 w 15"/>
                    <a:gd name="T5" fmla="*/ 0 h 11"/>
                    <a:gd name="T6" fmla="*/ 15 w 15"/>
                    <a:gd name="T7" fmla="*/ 10 h 11"/>
                    <a:gd name="T8" fmla="*/ 8 w 15"/>
                    <a:gd name="T9" fmla="*/ 11 h 11"/>
                  </a:gdLst>
                  <a:ahLst/>
                  <a:cxnLst>
                    <a:cxn ang="0">
                      <a:pos x="T0" y="T1"/>
                    </a:cxn>
                    <a:cxn ang="0">
                      <a:pos x="T2" y="T3"/>
                    </a:cxn>
                    <a:cxn ang="0">
                      <a:pos x="T4" y="T5"/>
                    </a:cxn>
                    <a:cxn ang="0">
                      <a:pos x="T6" y="T7"/>
                    </a:cxn>
                    <a:cxn ang="0">
                      <a:pos x="T8" y="T9"/>
                    </a:cxn>
                  </a:cxnLst>
                  <a:rect l="0" t="0" r="r" b="b"/>
                  <a:pathLst>
                    <a:path w="15" h="11">
                      <a:moveTo>
                        <a:pt x="8" y="11"/>
                      </a:moveTo>
                      <a:cubicBezTo>
                        <a:pt x="0" y="2"/>
                        <a:pt x="0" y="2"/>
                        <a:pt x="0" y="2"/>
                      </a:cubicBezTo>
                      <a:cubicBezTo>
                        <a:pt x="2" y="1"/>
                        <a:pt x="5" y="1"/>
                        <a:pt x="7" y="0"/>
                      </a:cubicBezTo>
                      <a:cubicBezTo>
                        <a:pt x="15" y="10"/>
                        <a:pt x="15" y="10"/>
                        <a:pt x="15" y="10"/>
                      </a:cubicBezTo>
                      <a:cubicBezTo>
                        <a:pt x="13" y="10"/>
                        <a:pt x="11" y="11"/>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1093">
                  <a:extLst>
                    <a:ext uri="{FF2B5EF4-FFF2-40B4-BE49-F238E27FC236}">
                      <a16:creationId xmlns:a16="http://schemas.microsoft.com/office/drawing/2014/main" id="{9B9E5C33-79FC-1886-6D6A-02CCBEAD046E}"/>
                    </a:ext>
                  </a:extLst>
                </p:cNvPr>
                <p:cNvSpPr/>
                <p:nvPr/>
              </p:nvSpPr>
              <p:spPr bwMode="auto">
                <a:xfrm>
                  <a:off x="8305800" y="6022975"/>
                  <a:ext cx="20638" cy="12700"/>
                </a:xfrm>
                <a:custGeom>
                  <a:avLst/>
                  <a:gdLst>
                    <a:gd name="T0" fmla="*/ 8 w 17"/>
                    <a:gd name="T1" fmla="*/ 10 h 10"/>
                    <a:gd name="T2" fmla="*/ 0 w 17"/>
                    <a:gd name="T3" fmla="*/ 0 h 10"/>
                    <a:gd name="T4" fmla="*/ 7 w 17"/>
                    <a:gd name="T5" fmla="*/ 0 h 10"/>
                    <a:gd name="T6" fmla="*/ 9 w 17"/>
                    <a:gd name="T7" fmla="*/ 0 h 10"/>
                    <a:gd name="T8" fmla="*/ 17 w 17"/>
                    <a:gd name="T9" fmla="*/ 10 h 10"/>
                    <a:gd name="T10" fmla="*/ 15 w 17"/>
                    <a:gd name="T11" fmla="*/ 10 h 10"/>
                    <a:gd name="T12" fmla="*/ 8 w 1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8" y="10"/>
                      </a:moveTo>
                      <a:cubicBezTo>
                        <a:pt x="0" y="0"/>
                        <a:pt x="0" y="0"/>
                        <a:pt x="0" y="0"/>
                      </a:cubicBezTo>
                      <a:cubicBezTo>
                        <a:pt x="2" y="0"/>
                        <a:pt x="5" y="0"/>
                        <a:pt x="7" y="0"/>
                      </a:cubicBezTo>
                      <a:cubicBezTo>
                        <a:pt x="8" y="0"/>
                        <a:pt x="8" y="0"/>
                        <a:pt x="9" y="0"/>
                      </a:cubicBezTo>
                      <a:cubicBezTo>
                        <a:pt x="17" y="10"/>
                        <a:pt x="17" y="10"/>
                        <a:pt x="17" y="10"/>
                      </a:cubicBezTo>
                      <a:cubicBezTo>
                        <a:pt x="16" y="10"/>
                        <a:pt x="16" y="10"/>
                        <a:pt x="15" y="10"/>
                      </a:cubicBezTo>
                      <a:cubicBezTo>
                        <a:pt x="13" y="10"/>
                        <a:pt x="11"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1094">
                  <a:extLst>
                    <a:ext uri="{FF2B5EF4-FFF2-40B4-BE49-F238E27FC236}">
                      <a16:creationId xmlns:a16="http://schemas.microsoft.com/office/drawing/2014/main" id="{3FEFF31B-BB92-3AA8-8BE6-6168D9D5428D}"/>
                    </a:ext>
                  </a:extLst>
                </p:cNvPr>
                <p:cNvSpPr/>
                <p:nvPr/>
              </p:nvSpPr>
              <p:spPr bwMode="auto">
                <a:xfrm>
                  <a:off x="8316913" y="6022975"/>
                  <a:ext cx="25400" cy="14288"/>
                </a:xfrm>
                <a:custGeom>
                  <a:avLst/>
                  <a:gdLst>
                    <a:gd name="T0" fmla="*/ 8 w 21"/>
                    <a:gd name="T1" fmla="*/ 10 h 11"/>
                    <a:gd name="T2" fmla="*/ 0 w 21"/>
                    <a:gd name="T3" fmla="*/ 0 h 11"/>
                    <a:gd name="T4" fmla="*/ 12 w 21"/>
                    <a:gd name="T5" fmla="*/ 1 h 11"/>
                    <a:gd name="T6" fmla="*/ 21 w 21"/>
                    <a:gd name="T7" fmla="*/ 11 h 11"/>
                    <a:gd name="T8" fmla="*/ 8 w 21"/>
                    <a:gd name="T9" fmla="*/ 10 h 11"/>
                  </a:gdLst>
                  <a:ahLst/>
                  <a:cxnLst>
                    <a:cxn ang="0">
                      <a:pos x="T0" y="T1"/>
                    </a:cxn>
                    <a:cxn ang="0">
                      <a:pos x="T2" y="T3"/>
                    </a:cxn>
                    <a:cxn ang="0">
                      <a:pos x="T4" y="T5"/>
                    </a:cxn>
                    <a:cxn ang="0">
                      <a:pos x="T6" y="T7"/>
                    </a:cxn>
                    <a:cxn ang="0">
                      <a:pos x="T8" y="T9"/>
                    </a:cxn>
                  </a:cxnLst>
                  <a:rect l="0" t="0" r="r" b="b"/>
                  <a:pathLst>
                    <a:path w="21" h="11">
                      <a:moveTo>
                        <a:pt x="8" y="10"/>
                      </a:moveTo>
                      <a:cubicBezTo>
                        <a:pt x="0" y="0"/>
                        <a:pt x="0" y="0"/>
                        <a:pt x="0" y="0"/>
                      </a:cubicBezTo>
                      <a:cubicBezTo>
                        <a:pt x="4" y="0"/>
                        <a:pt x="9" y="1"/>
                        <a:pt x="12" y="1"/>
                      </a:cubicBezTo>
                      <a:cubicBezTo>
                        <a:pt x="21" y="11"/>
                        <a:pt x="21" y="11"/>
                        <a:pt x="21" y="11"/>
                      </a:cubicBezTo>
                      <a:cubicBezTo>
                        <a:pt x="17" y="10"/>
                        <a:pt x="13"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095">
                  <a:extLst>
                    <a:ext uri="{FF2B5EF4-FFF2-40B4-BE49-F238E27FC236}">
                      <a16:creationId xmlns:a16="http://schemas.microsoft.com/office/drawing/2014/main" id="{7C2E5D72-6224-0BBA-41EE-E6E947222F13}"/>
                    </a:ext>
                  </a:extLst>
                </p:cNvPr>
                <p:cNvSpPr/>
                <p:nvPr/>
              </p:nvSpPr>
              <p:spPr bwMode="auto">
                <a:xfrm>
                  <a:off x="8331200" y="6024563"/>
                  <a:ext cx="28575" cy="17463"/>
                </a:xfrm>
                <a:custGeom>
                  <a:avLst/>
                  <a:gdLst>
                    <a:gd name="T0" fmla="*/ 9 w 23"/>
                    <a:gd name="T1" fmla="*/ 10 h 14"/>
                    <a:gd name="T2" fmla="*/ 0 w 23"/>
                    <a:gd name="T3" fmla="*/ 0 h 14"/>
                    <a:gd name="T4" fmla="*/ 14 w 23"/>
                    <a:gd name="T5" fmla="*/ 5 h 14"/>
                    <a:gd name="T6" fmla="*/ 23 w 23"/>
                    <a:gd name="T7" fmla="*/ 14 h 14"/>
                    <a:gd name="T8" fmla="*/ 9 w 23"/>
                    <a:gd name="T9" fmla="*/ 10 h 14"/>
                  </a:gdLst>
                  <a:ahLst/>
                  <a:cxnLst>
                    <a:cxn ang="0">
                      <a:pos x="T0" y="T1"/>
                    </a:cxn>
                    <a:cxn ang="0">
                      <a:pos x="T2" y="T3"/>
                    </a:cxn>
                    <a:cxn ang="0">
                      <a:pos x="T4" y="T5"/>
                    </a:cxn>
                    <a:cxn ang="0">
                      <a:pos x="T6" y="T7"/>
                    </a:cxn>
                    <a:cxn ang="0">
                      <a:pos x="T8" y="T9"/>
                    </a:cxn>
                  </a:cxnLst>
                  <a:rect l="0" t="0" r="r" b="b"/>
                  <a:pathLst>
                    <a:path w="23" h="14">
                      <a:moveTo>
                        <a:pt x="9" y="10"/>
                      </a:moveTo>
                      <a:cubicBezTo>
                        <a:pt x="0" y="0"/>
                        <a:pt x="0" y="0"/>
                        <a:pt x="0" y="0"/>
                      </a:cubicBezTo>
                      <a:cubicBezTo>
                        <a:pt x="9" y="2"/>
                        <a:pt x="14" y="4"/>
                        <a:pt x="14" y="5"/>
                      </a:cubicBezTo>
                      <a:cubicBezTo>
                        <a:pt x="23" y="14"/>
                        <a:pt x="23" y="14"/>
                        <a:pt x="23" y="14"/>
                      </a:cubicBezTo>
                      <a:cubicBezTo>
                        <a:pt x="22" y="14"/>
                        <a:pt x="17"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096">
                  <a:extLst>
                    <a:ext uri="{FF2B5EF4-FFF2-40B4-BE49-F238E27FC236}">
                      <a16:creationId xmlns:a16="http://schemas.microsoft.com/office/drawing/2014/main" id="{43E73358-45CC-DF26-5A74-7FB0A788D9E3}"/>
                    </a:ext>
                  </a:extLst>
                </p:cNvPr>
                <p:cNvSpPr/>
                <p:nvPr/>
              </p:nvSpPr>
              <p:spPr bwMode="auto">
                <a:xfrm>
                  <a:off x="8348663" y="5800725"/>
                  <a:ext cx="34925" cy="17463"/>
                </a:xfrm>
                <a:custGeom>
                  <a:avLst/>
                  <a:gdLst>
                    <a:gd name="T0" fmla="*/ 8 w 28"/>
                    <a:gd name="T1" fmla="*/ 10 h 13"/>
                    <a:gd name="T2" fmla="*/ 0 w 28"/>
                    <a:gd name="T3" fmla="*/ 0 h 13"/>
                    <a:gd name="T4" fmla="*/ 19 w 28"/>
                    <a:gd name="T5" fmla="*/ 3 h 13"/>
                    <a:gd name="T6" fmla="*/ 28 w 28"/>
                    <a:gd name="T7" fmla="*/ 13 h 13"/>
                    <a:gd name="T8" fmla="*/ 8 w 28"/>
                    <a:gd name="T9" fmla="*/ 10 h 13"/>
                  </a:gdLst>
                  <a:ahLst/>
                  <a:cxnLst>
                    <a:cxn ang="0">
                      <a:pos x="T0" y="T1"/>
                    </a:cxn>
                    <a:cxn ang="0">
                      <a:pos x="T2" y="T3"/>
                    </a:cxn>
                    <a:cxn ang="0">
                      <a:pos x="T4" y="T5"/>
                    </a:cxn>
                    <a:cxn ang="0">
                      <a:pos x="T6" y="T7"/>
                    </a:cxn>
                    <a:cxn ang="0">
                      <a:pos x="T8" y="T9"/>
                    </a:cxn>
                  </a:cxnLst>
                  <a:rect l="0" t="0" r="r" b="b"/>
                  <a:pathLst>
                    <a:path w="28" h="13">
                      <a:moveTo>
                        <a:pt x="8" y="10"/>
                      </a:moveTo>
                      <a:cubicBezTo>
                        <a:pt x="0" y="0"/>
                        <a:pt x="0" y="0"/>
                        <a:pt x="0" y="0"/>
                      </a:cubicBezTo>
                      <a:cubicBezTo>
                        <a:pt x="6" y="1"/>
                        <a:pt x="13" y="2"/>
                        <a:pt x="19" y="3"/>
                      </a:cubicBezTo>
                      <a:cubicBezTo>
                        <a:pt x="28" y="13"/>
                        <a:pt x="28" y="13"/>
                        <a:pt x="28" y="13"/>
                      </a:cubicBezTo>
                      <a:cubicBezTo>
                        <a:pt x="21" y="12"/>
                        <a:pt x="15" y="11"/>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1097">
                  <a:extLst>
                    <a:ext uri="{FF2B5EF4-FFF2-40B4-BE49-F238E27FC236}">
                      <a16:creationId xmlns:a16="http://schemas.microsoft.com/office/drawing/2014/main" id="{C353FCD0-AA3A-ACF4-A1C0-A2764C28680E}"/>
                    </a:ext>
                  </a:extLst>
                </p:cNvPr>
                <p:cNvSpPr/>
                <p:nvPr/>
              </p:nvSpPr>
              <p:spPr bwMode="auto">
                <a:xfrm>
                  <a:off x="8372475" y="5805488"/>
                  <a:ext cx="85725" cy="39688"/>
                </a:xfrm>
                <a:custGeom>
                  <a:avLst/>
                  <a:gdLst>
                    <a:gd name="T0" fmla="*/ 9 w 69"/>
                    <a:gd name="T1" fmla="*/ 10 h 32"/>
                    <a:gd name="T2" fmla="*/ 0 w 69"/>
                    <a:gd name="T3" fmla="*/ 0 h 32"/>
                    <a:gd name="T4" fmla="*/ 61 w 69"/>
                    <a:gd name="T5" fmla="*/ 22 h 32"/>
                    <a:gd name="T6" fmla="*/ 69 w 69"/>
                    <a:gd name="T7" fmla="*/ 32 h 32"/>
                    <a:gd name="T8" fmla="*/ 9 w 69"/>
                    <a:gd name="T9" fmla="*/ 10 h 32"/>
                  </a:gdLst>
                  <a:ahLst/>
                  <a:cxnLst>
                    <a:cxn ang="0">
                      <a:pos x="T0" y="T1"/>
                    </a:cxn>
                    <a:cxn ang="0">
                      <a:pos x="T2" y="T3"/>
                    </a:cxn>
                    <a:cxn ang="0">
                      <a:pos x="T4" y="T5"/>
                    </a:cxn>
                    <a:cxn ang="0">
                      <a:pos x="T6" y="T7"/>
                    </a:cxn>
                    <a:cxn ang="0">
                      <a:pos x="T8" y="T9"/>
                    </a:cxn>
                  </a:cxnLst>
                  <a:rect l="0" t="0" r="r" b="b"/>
                  <a:pathLst>
                    <a:path w="69" h="32">
                      <a:moveTo>
                        <a:pt x="9" y="10"/>
                      </a:moveTo>
                      <a:cubicBezTo>
                        <a:pt x="0" y="0"/>
                        <a:pt x="0" y="0"/>
                        <a:pt x="0" y="0"/>
                      </a:cubicBezTo>
                      <a:cubicBezTo>
                        <a:pt x="21" y="4"/>
                        <a:pt x="42" y="12"/>
                        <a:pt x="61" y="22"/>
                      </a:cubicBezTo>
                      <a:cubicBezTo>
                        <a:pt x="69" y="32"/>
                        <a:pt x="69" y="32"/>
                        <a:pt x="69" y="32"/>
                      </a:cubicBezTo>
                      <a:cubicBezTo>
                        <a:pt x="50" y="21"/>
                        <a:pt x="30" y="14"/>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1098">
                  <a:extLst>
                    <a:ext uri="{FF2B5EF4-FFF2-40B4-BE49-F238E27FC236}">
                      <a16:creationId xmlns:a16="http://schemas.microsoft.com/office/drawing/2014/main" id="{2519118A-F16A-1BD5-E9CF-0C3B8E13D7A3}"/>
                    </a:ext>
                  </a:extLst>
                </p:cNvPr>
                <p:cNvSpPr/>
                <p:nvPr/>
              </p:nvSpPr>
              <p:spPr bwMode="auto">
                <a:xfrm>
                  <a:off x="8448675" y="5832475"/>
                  <a:ext cx="68263" cy="49213"/>
                </a:xfrm>
                <a:custGeom>
                  <a:avLst/>
                  <a:gdLst>
                    <a:gd name="T0" fmla="*/ 8 w 54"/>
                    <a:gd name="T1" fmla="*/ 10 h 40"/>
                    <a:gd name="T2" fmla="*/ 0 w 54"/>
                    <a:gd name="T3" fmla="*/ 0 h 40"/>
                    <a:gd name="T4" fmla="*/ 45 w 54"/>
                    <a:gd name="T5" fmla="*/ 31 h 40"/>
                    <a:gd name="T6" fmla="*/ 45 w 54"/>
                    <a:gd name="T7" fmla="*/ 31 h 40"/>
                    <a:gd name="T8" fmla="*/ 54 w 54"/>
                    <a:gd name="T9" fmla="*/ 40 h 40"/>
                    <a:gd name="T10" fmla="*/ 53 w 54"/>
                    <a:gd name="T11" fmla="*/ 40 h 40"/>
                    <a:gd name="T12" fmla="*/ 8 w 54"/>
                    <a:gd name="T13" fmla="*/ 10 h 40"/>
                  </a:gdLst>
                  <a:ahLst/>
                  <a:cxnLst>
                    <a:cxn ang="0">
                      <a:pos x="T0" y="T1"/>
                    </a:cxn>
                    <a:cxn ang="0">
                      <a:pos x="T2" y="T3"/>
                    </a:cxn>
                    <a:cxn ang="0">
                      <a:pos x="T4" y="T5"/>
                    </a:cxn>
                    <a:cxn ang="0">
                      <a:pos x="T6" y="T7"/>
                    </a:cxn>
                    <a:cxn ang="0">
                      <a:pos x="T8" y="T9"/>
                    </a:cxn>
                    <a:cxn ang="0">
                      <a:pos x="T10" y="T11"/>
                    </a:cxn>
                    <a:cxn ang="0">
                      <a:pos x="T12" y="T13"/>
                    </a:cxn>
                  </a:cxnLst>
                  <a:rect l="0" t="0" r="r" b="b"/>
                  <a:pathLst>
                    <a:path w="54" h="40">
                      <a:moveTo>
                        <a:pt x="8" y="10"/>
                      </a:moveTo>
                      <a:cubicBezTo>
                        <a:pt x="0" y="0"/>
                        <a:pt x="0" y="0"/>
                        <a:pt x="0" y="0"/>
                      </a:cubicBezTo>
                      <a:cubicBezTo>
                        <a:pt x="16" y="8"/>
                        <a:pt x="31" y="18"/>
                        <a:pt x="45" y="31"/>
                      </a:cubicBezTo>
                      <a:cubicBezTo>
                        <a:pt x="45" y="31"/>
                        <a:pt x="45" y="31"/>
                        <a:pt x="45" y="31"/>
                      </a:cubicBezTo>
                      <a:cubicBezTo>
                        <a:pt x="54" y="40"/>
                        <a:pt x="54" y="40"/>
                        <a:pt x="54" y="40"/>
                      </a:cubicBezTo>
                      <a:cubicBezTo>
                        <a:pt x="54" y="40"/>
                        <a:pt x="53" y="40"/>
                        <a:pt x="53" y="40"/>
                      </a:cubicBezTo>
                      <a:cubicBezTo>
                        <a:pt x="39" y="28"/>
                        <a:pt x="24" y="18"/>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1099">
                  <a:extLst>
                    <a:ext uri="{FF2B5EF4-FFF2-40B4-BE49-F238E27FC236}">
                      <a16:creationId xmlns:a16="http://schemas.microsoft.com/office/drawing/2014/main" id="{F8F2DC71-C136-0511-CD25-143DA40A2BEF}"/>
                    </a:ext>
                  </a:extLst>
                </p:cNvPr>
                <p:cNvSpPr/>
                <p:nvPr/>
              </p:nvSpPr>
              <p:spPr bwMode="auto">
                <a:xfrm>
                  <a:off x="8505825" y="5870575"/>
                  <a:ext cx="11113" cy="12700"/>
                </a:xfrm>
                <a:custGeom>
                  <a:avLst/>
                  <a:gdLst>
                    <a:gd name="T0" fmla="*/ 9 w 10"/>
                    <a:gd name="T1" fmla="*/ 9 h 10"/>
                    <a:gd name="T2" fmla="*/ 0 w 10"/>
                    <a:gd name="T3" fmla="*/ 0 h 10"/>
                    <a:gd name="T4" fmla="*/ 1 w 10"/>
                    <a:gd name="T5" fmla="*/ 1 h 10"/>
                    <a:gd name="T6" fmla="*/ 10 w 10"/>
                    <a:gd name="T7" fmla="*/ 10 h 10"/>
                    <a:gd name="T8" fmla="*/ 9 w 10"/>
                    <a:gd name="T9" fmla="*/ 9 h 10"/>
                  </a:gdLst>
                  <a:ahLst/>
                  <a:cxnLst>
                    <a:cxn ang="0">
                      <a:pos x="T0" y="T1"/>
                    </a:cxn>
                    <a:cxn ang="0">
                      <a:pos x="T2" y="T3"/>
                    </a:cxn>
                    <a:cxn ang="0">
                      <a:pos x="T4" y="T5"/>
                    </a:cxn>
                    <a:cxn ang="0">
                      <a:pos x="T6" y="T7"/>
                    </a:cxn>
                    <a:cxn ang="0">
                      <a:pos x="T8" y="T9"/>
                    </a:cxn>
                  </a:cxnLst>
                  <a:rect l="0" t="0" r="r" b="b"/>
                  <a:pathLst>
                    <a:path w="10" h="10">
                      <a:moveTo>
                        <a:pt x="9" y="9"/>
                      </a:moveTo>
                      <a:cubicBezTo>
                        <a:pt x="0" y="0"/>
                        <a:pt x="0" y="0"/>
                        <a:pt x="0" y="0"/>
                      </a:cubicBezTo>
                      <a:cubicBezTo>
                        <a:pt x="1" y="0"/>
                        <a:pt x="1" y="0"/>
                        <a:pt x="1" y="1"/>
                      </a:cubicBezTo>
                      <a:cubicBezTo>
                        <a:pt x="10" y="10"/>
                        <a:pt x="10" y="10"/>
                        <a:pt x="10" y="10"/>
                      </a:cubicBezTo>
                      <a:cubicBezTo>
                        <a:pt x="9" y="10"/>
                        <a:pt x="9" y="10"/>
                        <a:pt x="9"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1100">
                  <a:extLst>
                    <a:ext uri="{FF2B5EF4-FFF2-40B4-BE49-F238E27FC236}">
                      <a16:creationId xmlns:a16="http://schemas.microsoft.com/office/drawing/2014/main" id="{AB7F453F-721D-DF26-FFBE-2B24F131B627}"/>
                    </a:ext>
                  </a:extLst>
                </p:cNvPr>
                <p:cNvSpPr/>
                <p:nvPr/>
              </p:nvSpPr>
              <p:spPr bwMode="auto">
                <a:xfrm>
                  <a:off x="8408988" y="5708650"/>
                  <a:ext cx="11113" cy="12700"/>
                </a:xfrm>
                <a:custGeom>
                  <a:avLst/>
                  <a:gdLst>
                    <a:gd name="T0" fmla="*/ 8 w 9"/>
                    <a:gd name="T1" fmla="*/ 10 h 10"/>
                    <a:gd name="T2" fmla="*/ 0 w 9"/>
                    <a:gd name="T3" fmla="*/ 0 h 10"/>
                    <a:gd name="T4" fmla="*/ 0 w 9"/>
                    <a:gd name="T5" fmla="*/ 0 h 10"/>
                    <a:gd name="T6" fmla="*/ 9 w 9"/>
                    <a:gd name="T7" fmla="*/ 10 h 10"/>
                    <a:gd name="T8" fmla="*/ 8 w 9"/>
                    <a:gd name="T9" fmla="*/ 10 h 10"/>
                  </a:gdLst>
                  <a:ahLst/>
                  <a:cxnLst>
                    <a:cxn ang="0">
                      <a:pos x="T0" y="T1"/>
                    </a:cxn>
                    <a:cxn ang="0">
                      <a:pos x="T2" y="T3"/>
                    </a:cxn>
                    <a:cxn ang="0">
                      <a:pos x="T4" y="T5"/>
                    </a:cxn>
                    <a:cxn ang="0">
                      <a:pos x="T6" y="T7"/>
                    </a:cxn>
                    <a:cxn ang="0">
                      <a:pos x="T8" y="T9"/>
                    </a:cxn>
                  </a:cxnLst>
                  <a:rect l="0" t="0" r="r" b="b"/>
                  <a:pathLst>
                    <a:path w="9" h="10">
                      <a:moveTo>
                        <a:pt x="8" y="10"/>
                      </a:moveTo>
                      <a:cubicBezTo>
                        <a:pt x="0" y="0"/>
                        <a:pt x="0" y="0"/>
                        <a:pt x="0" y="0"/>
                      </a:cubicBezTo>
                      <a:cubicBezTo>
                        <a:pt x="0" y="0"/>
                        <a:pt x="0" y="0"/>
                        <a:pt x="0" y="0"/>
                      </a:cubicBezTo>
                      <a:cubicBezTo>
                        <a:pt x="9" y="10"/>
                        <a:pt x="9" y="10"/>
                        <a:pt x="9" y="10"/>
                      </a:cubicBezTo>
                      <a:cubicBezTo>
                        <a:pt x="9"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1101">
                  <a:extLst>
                    <a:ext uri="{FF2B5EF4-FFF2-40B4-BE49-F238E27FC236}">
                      <a16:creationId xmlns:a16="http://schemas.microsoft.com/office/drawing/2014/main" id="{5131DC9E-B4DA-1A95-D977-CEFC0B52A18A}"/>
                    </a:ext>
                  </a:extLst>
                </p:cNvPr>
                <p:cNvSpPr/>
                <p:nvPr/>
              </p:nvSpPr>
              <p:spPr bwMode="auto">
                <a:xfrm>
                  <a:off x="8408988" y="5708650"/>
                  <a:ext cx="14288" cy="12700"/>
                </a:xfrm>
                <a:custGeom>
                  <a:avLst/>
                  <a:gdLst>
                    <a:gd name="T0" fmla="*/ 9 w 11"/>
                    <a:gd name="T1" fmla="*/ 10 h 10"/>
                    <a:gd name="T2" fmla="*/ 0 w 11"/>
                    <a:gd name="T3" fmla="*/ 0 h 10"/>
                    <a:gd name="T4" fmla="*/ 2 w 11"/>
                    <a:gd name="T5" fmla="*/ 0 h 10"/>
                    <a:gd name="T6" fmla="*/ 11 w 11"/>
                    <a:gd name="T7" fmla="*/ 10 h 10"/>
                    <a:gd name="T8" fmla="*/ 9 w 11"/>
                    <a:gd name="T9" fmla="*/ 10 h 10"/>
                  </a:gdLst>
                  <a:ahLst/>
                  <a:cxnLst>
                    <a:cxn ang="0">
                      <a:pos x="T0" y="T1"/>
                    </a:cxn>
                    <a:cxn ang="0">
                      <a:pos x="T2" y="T3"/>
                    </a:cxn>
                    <a:cxn ang="0">
                      <a:pos x="T4" y="T5"/>
                    </a:cxn>
                    <a:cxn ang="0">
                      <a:pos x="T6" y="T7"/>
                    </a:cxn>
                    <a:cxn ang="0">
                      <a:pos x="T8" y="T9"/>
                    </a:cxn>
                  </a:cxnLst>
                  <a:rect l="0" t="0" r="r" b="b"/>
                  <a:pathLst>
                    <a:path w="11" h="10">
                      <a:moveTo>
                        <a:pt x="9" y="10"/>
                      </a:moveTo>
                      <a:cubicBezTo>
                        <a:pt x="0" y="0"/>
                        <a:pt x="0" y="0"/>
                        <a:pt x="0" y="0"/>
                      </a:cubicBezTo>
                      <a:cubicBezTo>
                        <a:pt x="1" y="0"/>
                        <a:pt x="2" y="0"/>
                        <a:pt x="2" y="0"/>
                      </a:cubicBezTo>
                      <a:cubicBezTo>
                        <a:pt x="11" y="10"/>
                        <a:pt x="11" y="10"/>
                        <a:pt x="11" y="10"/>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1102">
                  <a:extLst>
                    <a:ext uri="{FF2B5EF4-FFF2-40B4-BE49-F238E27FC236}">
                      <a16:creationId xmlns:a16="http://schemas.microsoft.com/office/drawing/2014/main" id="{9E303044-2071-87EC-2D03-FAF06C034663}"/>
                    </a:ext>
                  </a:extLst>
                </p:cNvPr>
                <p:cNvSpPr/>
                <p:nvPr/>
              </p:nvSpPr>
              <p:spPr bwMode="auto">
                <a:xfrm>
                  <a:off x="8412163" y="5708650"/>
                  <a:ext cx="12700" cy="14288"/>
                </a:xfrm>
                <a:custGeom>
                  <a:avLst/>
                  <a:gdLst>
                    <a:gd name="T0" fmla="*/ 9 w 11"/>
                    <a:gd name="T1" fmla="*/ 10 h 11"/>
                    <a:gd name="T2" fmla="*/ 0 w 11"/>
                    <a:gd name="T3" fmla="*/ 0 h 11"/>
                    <a:gd name="T4" fmla="*/ 3 w 11"/>
                    <a:gd name="T5" fmla="*/ 1 h 11"/>
                    <a:gd name="T6" fmla="*/ 11 w 11"/>
                    <a:gd name="T7" fmla="*/ 11 h 11"/>
                    <a:gd name="T8" fmla="*/ 9 w 11"/>
                    <a:gd name="T9" fmla="*/ 10 h 11"/>
                  </a:gdLst>
                  <a:ahLst/>
                  <a:cxnLst>
                    <a:cxn ang="0">
                      <a:pos x="T0" y="T1"/>
                    </a:cxn>
                    <a:cxn ang="0">
                      <a:pos x="T2" y="T3"/>
                    </a:cxn>
                    <a:cxn ang="0">
                      <a:pos x="T4" y="T5"/>
                    </a:cxn>
                    <a:cxn ang="0">
                      <a:pos x="T6" y="T7"/>
                    </a:cxn>
                    <a:cxn ang="0">
                      <a:pos x="T8" y="T9"/>
                    </a:cxn>
                  </a:cxnLst>
                  <a:rect l="0" t="0" r="r" b="b"/>
                  <a:pathLst>
                    <a:path w="11" h="11">
                      <a:moveTo>
                        <a:pt x="9" y="10"/>
                      </a:moveTo>
                      <a:cubicBezTo>
                        <a:pt x="0" y="0"/>
                        <a:pt x="0" y="0"/>
                        <a:pt x="0" y="0"/>
                      </a:cubicBezTo>
                      <a:cubicBezTo>
                        <a:pt x="1" y="0"/>
                        <a:pt x="2" y="1"/>
                        <a:pt x="3" y="1"/>
                      </a:cubicBezTo>
                      <a:cubicBezTo>
                        <a:pt x="11" y="11"/>
                        <a:pt x="11" y="11"/>
                        <a:pt x="11" y="11"/>
                      </a:cubicBezTo>
                      <a:cubicBezTo>
                        <a:pt x="10" y="10"/>
                        <a:pt x="9" y="10"/>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1103">
                  <a:extLst>
                    <a:ext uri="{FF2B5EF4-FFF2-40B4-BE49-F238E27FC236}">
                      <a16:creationId xmlns:a16="http://schemas.microsoft.com/office/drawing/2014/main" id="{6530B547-C128-A2A7-25C7-92B3CF83D094}"/>
                    </a:ext>
                  </a:extLst>
                </p:cNvPr>
                <p:cNvSpPr/>
                <p:nvPr/>
              </p:nvSpPr>
              <p:spPr bwMode="auto">
                <a:xfrm>
                  <a:off x="8415338" y="5710238"/>
                  <a:ext cx="12700" cy="12700"/>
                </a:xfrm>
                <a:custGeom>
                  <a:avLst/>
                  <a:gdLst>
                    <a:gd name="T0" fmla="*/ 8 w 10"/>
                    <a:gd name="T1" fmla="*/ 10 h 11"/>
                    <a:gd name="T2" fmla="*/ 0 w 10"/>
                    <a:gd name="T3" fmla="*/ 0 h 11"/>
                    <a:gd name="T4" fmla="*/ 2 w 10"/>
                    <a:gd name="T5" fmla="*/ 1 h 11"/>
                    <a:gd name="T6" fmla="*/ 10 w 10"/>
                    <a:gd name="T7" fmla="*/ 11 h 11"/>
                    <a:gd name="T8" fmla="*/ 8 w 10"/>
                    <a:gd name="T9" fmla="*/ 10 h 11"/>
                  </a:gdLst>
                  <a:ahLst/>
                  <a:cxnLst>
                    <a:cxn ang="0">
                      <a:pos x="T0" y="T1"/>
                    </a:cxn>
                    <a:cxn ang="0">
                      <a:pos x="T2" y="T3"/>
                    </a:cxn>
                    <a:cxn ang="0">
                      <a:pos x="T4" y="T5"/>
                    </a:cxn>
                    <a:cxn ang="0">
                      <a:pos x="T6" y="T7"/>
                    </a:cxn>
                    <a:cxn ang="0">
                      <a:pos x="T8" y="T9"/>
                    </a:cxn>
                  </a:cxnLst>
                  <a:rect l="0" t="0" r="r" b="b"/>
                  <a:pathLst>
                    <a:path w="10" h="11">
                      <a:moveTo>
                        <a:pt x="8" y="10"/>
                      </a:moveTo>
                      <a:cubicBezTo>
                        <a:pt x="0" y="0"/>
                        <a:pt x="0" y="0"/>
                        <a:pt x="0" y="0"/>
                      </a:cubicBezTo>
                      <a:cubicBezTo>
                        <a:pt x="0" y="0"/>
                        <a:pt x="1" y="1"/>
                        <a:pt x="2" y="1"/>
                      </a:cubicBezTo>
                      <a:cubicBezTo>
                        <a:pt x="10" y="11"/>
                        <a:pt x="10" y="11"/>
                        <a:pt x="10" y="11"/>
                      </a:cubicBezTo>
                      <a:cubicBezTo>
                        <a:pt x="9" y="11"/>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1104">
                  <a:extLst>
                    <a:ext uri="{FF2B5EF4-FFF2-40B4-BE49-F238E27FC236}">
                      <a16:creationId xmlns:a16="http://schemas.microsoft.com/office/drawing/2014/main" id="{6D818629-DD67-E1AB-E666-DABC87A63578}"/>
                    </a:ext>
                  </a:extLst>
                </p:cNvPr>
                <p:cNvSpPr/>
                <p:nvPr/>
              </p:nvSpPr>
              <p:spPr bwMode="auto">
                <a:xfrm>
                  <a:off x="8416925" y="5711825"/>
                  <a:ext cx="12700" cy="12700"/>
                </a:xfrm>
                <a:custGeom>
                  <a:avLst/>
                  <a:gdLst>
                    <a:gd name="T0" fmla="*/ 8 w 9"/>
                    <a:gd name="T1" fmla="*/ 10 h 11"/>
                    <a:gd name="T2" fmla="*/ 0 w 9"/>
                    <a:gd name="T3" fmla="*/ 0 h 11"/>
                    <a:gd name="T4" fmla="*/ 0 w 9"/>
                    <a:gd name="T5" fmla="*/ 1 h 11"/>
                    <a:gd name="T6" fmla="*/ 9 w 9"/>
                    <a:gd name="T7" fmla="*/ 11 h 11"/>
                    <a:gd name="T8" fmla="*/ 8 w 9"/>
                    <a:gd name="T9" fmla="*/ 10 h 11"/>
                  </a:gdLst>
                  <a:ahLst/>
                  <a:cxnLst>
                    <a:cxn ang="0">
                      <a:pos x="T0" y="T1"/>
                    </a:cxn>
                    <a:cxn ang="0">
                      <a:pos x="T2" y="T3"/>
                    </a:cxn>
                    <a:cxn ang="0">
                      <a:pos x="T4" y="T5"/>
                    </a:cxn>
                    <a:cxn ang="0">
                      <a:pos x="T6" y="T7"/>
                    </a:cxn>
                    <a:cxn ang="0">
                      <a:pos x="T8" y="T9"/>
                    </a:cxn>
                  </a:cxnLst>
                  <a:rect l="0" t="0" r="r" b="b"/>
                  <a:pathLst>
                    <a:path w="9" h="11">
                      <a:moveTo>
                        <a:pt x="8" y="10"/>
                      </a:moveTo>
                      <a:cubicBezTo>
                        <a:pt x="0" y="0"/>
                        <a:pt x="0" y="0"/>
                        <a:pt x="0" y="0"/>
                      </a:cubicBezTo>
                      <a:cubicBezTo>
                        <a:pt x="0" y="1"/>
                        <a:pt x="0" y="1"/>
                        <a:pt x="0" y="1"/>
                      </a:cubicBezTo>
                      <a:cubicBezTo>
                        <a:pt x="9" y="11"/>
                        <a:pt x="9" y="11"/>
                        <a:pt x="9" y="11"/>
                      </a:cubicBezTo>
                      <a:cubicBezTo>
                        <a:pt x="8" y="11"/>
                        <a:pt x="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1105">
                  <a:extLst>
                    <a:ext uri="{FF2B5EF4-FFF2-40B4-BE49-F238E27FC236}">
                      <a16:creationId xmlns:a16="http://schemas.microsoft.com/office/drawing/2014/main" id="{BF970B64-87D8-8AEF-51AD-BB2E6A019B01}"/>
                    </a:ext>
                  </a:extLst>
                </p:cNvPr>
                <p:cNvSpPr/>
                <p:nvPr/>
              </p:nvSpPr>
              <p:spPr bwMode="auto">
                <a:xfrm>
                  <a:off x="8034338" y="5857875"/>
                  <a:ext cx="65088" cy="147638"/>
                </a:xfrm>
                <a:custGeom>
                  <a:avLst/>
                  <a:gdLst>
                    <a:gd name="T0" fmla="*/ 13 w 52"/>
                    <a:gd name="T1" fmla="*/ 119 h 119"/>
                    <a:gd name="T2" fmla="*/ 5 w 52"/>
                    <a:gd name="T3" fmla="*/ 109 h 119"/>
                    <a:gd name="T4" fmla="*/ 3 w 52"/>
                    <a:gd name="T5" fmla="*/ 104 h 119"/>
                    <a:gd name="T6" fmla="*/ 23 w 52"/>
                    <a:gd name="T7" fmla="*/ 19 h 119"/>
                    <a:gd name="T8" fmla="*/ 44 w 52"/>
                    <a:gd name="T9" fmla="*/ 0 h 119"/>
                    <a:gd name="T10" fmla="*/ 52 w 52"/>
                    <a:gd name="T11" fmla="*/ 10 h 119"/>
                    <a:gd name="T12" fmla="*/ 31 w 52"/>
                    <a:gd name="T13" fmla="*/ 29 h 119"/>
                    <a:gd name="T14" fmla="*/ 11 w 52"/>
                    <a:gd name="T15" fmla="*/ 114 h 119"/>
                    <a:gd name="T16" fmla="*/ 13 w 52"/>
                    <a:gd name="T1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19">
                      <a:moveTo>
                        <a:pt x="13" y="119"/>
                      </a:moveTo>
                      <a:cubicBezTo>
                        <a:pt x="5" y="109"/>
                        <a:pt x="5" y="109"/>
                        <a:pt x="5" y="109"/>
                      </a:cubicBezTo>
                      <a:cubicBezTo>
                        <a:pt x="4" y="108"/>
                        <a:pt x="3" y="106"/>
                        <a:pt x="3" y="104"/>
                      </a:cubicBezTo>
                      <a:cubicBezTo>
                        <a:pt x="0" y="69"/>
                        <a:pt x="7" y="40"/>
                        <a:pt x="23" y="19"/>
                      </a:cubicBezTo>
                      <a:cubicBezTo>
                        <a:pt x="29" y="11"/>
                        <a:pt x="36" y="5"/>
                        <a:pt x="44" y="0"/>
                      </a:cubicBezTo>
                      <a:cubicBezTo>
                        <a:pt x="52" y="10"/>
                        <a:pt x="52" y="10"/>
                        <a:pt x="52" y="10"/>
                      </a:cubicBezTo>
                      <a:cubicBezTo>
                        <a:pt x="44" y="15"/>
                        <a:pt x="37" y="21"/>
                        <a:pt x="31" y="29"/>
                      </a:cubicBezTo>
                      <a:cubicBezTo>
                        <a:pt x="15" y="50"/>
                        <a:pt x="8" y="78"/>
                        <a:pt x="11" y="114"/>
                      </a:cubicBezTo>
                      <a:cubicBezTo>
                        <a:pt x="11" y="116"/>
                        <a:pt x="12" y="118"/>
                        <a:pt x="13" y="1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1106">
                  <a:extLst>
                    <a:ext uri="{FF2B5EF4-FFF2-40B4-BE49-F238E27FC236}">
                      <a16:creationId xmlns:a16="http://schemas.microsoft.com/office/drawing/2014/main" id="{985CB763-AFBB-14B1-9D5A-24D86F9A13FB}"/>
                    </a:ext>
                  </a:extLst>
                </p:cNvPr>
                <p:cNvSpPr/>
                <p:nvPr/>
              </p:nvSpPr>
              <p:spPr bwMode="auto">
                <a:xfrm>
                  <a:off x="8088313" y="5846763"/>
                  <a:ext cx="30163" cy="23813"/>
                </a:xfrm>
                <a:custGeom>
                  <a:avLst/>
                  <a:gdLst>
                    <a:gd name="T0" fmla="*/ 8 w 23"/>
                    <a:gd name="T1" fmla="*/ 18 h 18"/>
                    <a:gd name="T2" fmla="*/ 0 w 23"/>
                    <a:gd name="T3" fmla="*/ 8 h 18"/>
                    <a:gd name="T4" fmla="*/ 15 w 23"/>
                    <a:gd name="T5" fmla="*/ 0 h 18"/>
                    <a:gd name="T6" fmla="*/ 23 w 23"/>
                    <a:gd name="T7" fmla="*/ 10 h 18"/>
                    <a:gd name="T8" fmla="*/ 8 w 23"/>
                    <a:gd name="T9" fmla="*/ 18 h 18"/>
                  </a:gdLst>
                  <a:ahLst/>
                  <a:cxnLst>
                    <a:cxn ang="0">
                      <a:pos x="T0" y="T1"/>
                    </a:cxn>
                    <a:cxn ang="0">
                      <a:pos x="T2" y="T3"/>
                    </a:cxn>
                    <a:cxn ang="0">
                      <a:pos x="T4" y="T5"/>
                    </a:cxn>
                    <a:cxn ang="0">
                      <a:pos x="T6" y="T7"/>
                    </a:cxn>
                    <a:cxn ang="0">
                      <a:pos x="T8" y="T9"/>
                    </a:cxn>
                  </a:cxnLst>
                  <a:rect l="0" t="0" r="r" b="b"/>
                  <a:pathLst>
                    <a:path w="23" h="18">
                      <a:moveTo>
                        <a:pt x="8" y="18"/>
                      </a:moveTo>
                      <a:cubicBezTo>
                        <a:pt x="0" y="8"/>
                        <a:pt x="0" y="8"/>
                        <a:pt x="0" y="8"/>
                      </a:cubicBezTo>
                      <a:cubicBezTo>
                        <a:pt x="5" y="5"/>
                        <a:pt x="10" y="2"/>
                        <a:pt x="15" y="0"/>
                      </a:cubicBezTo>
                      <a:cubicBezTo>
                        <a:pt x="23" y="10"/>
                        <a:pt x="23" y="10"/>
                        <a:pt x="23" y="10"/>
                      </a:cubicBezTo>
                      <a:cubicBezTo>
                        <a:pt x="18" y="12"/>
                        <a:pt x="13" y="15"/>
                        <a:pt x="8"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1107">
                  <a:extLst>
                    <a:ext uri="{FF2B5EF4-FFF2-40B4-BE49-F238E27FC236}">
                      <a16:creationId xmlns:a16="http://schemas.microsoft.com/office/drawing/2014/main" id="{FB042CAE-1590-56D7-1CA5-A725FEDEF948}"/>
                    </a:ext>
                  </a:extLst>
                </p:cNvPr>
                <p:cNvSpPr/>
                <p:nvPr/>
              </p:nvSpPr>
              <p:spPr bwMode="auto">
                <a:xfrm>
                  <a:off x="8107363" y="5840413"/>
                  <a:ext cx="30163" cy="19050"/>
                </a:xfrm>
                <a:custGeom>
                  <a:avLst/>
                  <a:gdLst>
                    <a:gd name="T0" fmla="*/ 8 w 24"/>
                    <a:gd name="T1" fmla="*/ 16 h 16"/>
                    <a:gd name="T2" fmla="*/ 0 w 24"/>
                    <a:gd name="T3" fmla="*/ 6 h 16"/>
                    <a:gd name="T4" fmla="*/ 16 w 24"/>
                    <a:gd name="T5" fmla="*/ 0 h 16"/>
                    <a:gd name="T6" fmla="*/ 24 w 24"/>
                    <a:gd name="T7" fmla="*/ 10 h 16"/>
                    <a:gd name="T8" fmla="*/ 8 w 24"/>
                    <a:gd name="T9" fmla="*/ 16 h 16"/>
                  </a:gdLst>
                  <a:ahLst/>
                  <a:cxnLst>
                    <a:cxn ang="0">
                      <a:pos x="T0" y="T1"/>
                    </a:cxn>
                    <a:cxn ang="0">
                      <a:pos x="T2" y="T3"/>
                    </a:cxn>
                    <a:cxn ang="0">
                      <a:pos x="T4" y="T5"/>
                    </a:cxn>
                    <a:cxn ang="0">
                      <a:pos x="T6" y="T7"/>
                    </a:cxn>
                    <a:cxn ang="0">
                      <a:pos x="T8" y="T9"/>
                    </a:cxn>
                  </a:cxnLst>
                  <a:rect l="0" t="0" r="r" b="b"/>
                  <a:pathLst>
                    <a:path w="24" h="16">
                      <a:moveTo>
                        <a:pt x="8" y="16"/>
                      </a:moveTo>
                      <a:cubicBezTo>
                        <a:pt x="0" y="6"/>
                        <a:pt x="0" y="6"/>
                        <a:pt x="0" y="6"/>
                      </a:cubicBezTo>
                      <a:cubicBezTo>
                        <a:pt x="5" y="4"/>
                        <a:pt x="10" y="2"/>
                        <a:pt x="16" y="0"/>
                      </a:cubicBezTo>
                      <a:cubicBezTo>
                        <a:pt x="24" y="10"/>
                        <a:pt x="24" y="10"/>
                        <a:pt x="24" y="10"/>
                      </a:cubicBezTo>
                      <a:cubicBezTo>
                        <a:pt x="19" y="12"/>
                        <a:pt x="13" y="13"/>
                        <a:pt x="8"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1108">
                  <a:extLst>
                    <a:ext uri="{FF2B5EF4-FFF2-40B4-BE49-F238E27FC236}">
                      <a16:creationId xmlns:a16="http://schemas.microsoft.com/office/drawing/2014/main" id="{5FF4A265-D659-2E6A-21EE-4680ED4A5E44}"/>
                    </a:ext>
                  </a:extLst>
                </p:cNvPr>
                <p:cNvSpPr/>
                <p:nvPr/>
              </p:nvSpPr>
              <p:spPr bwMode="auto">
                <a:xfrm>
                  <a:off x="8128000" y="5835650"/>
                  <a:ext cx="33338" cy="17463"/>
                </a:xfrm>
                <a:custGeom>
                  <a:avLst/>
                  <a:gdLst>
                    <a:gd name="T0" fmla="*/ 8 w 27"/>
                    <a:gd name="T1" fmla="*/ 13 h 13"/>
                    <a:gd name="T2" fmla="*/ 0 w 27"/>
                    <a:gd name="T3" fmla="*/ 3 h 13"/>
                    <a:gd name="T4" fmla="*/ 19 w 27"/>
                    <a:gd name="T5" fmla="*/ 0 h 13"/>
                    <a:gd name="T6" fmla="*/ 27 w 27"/>
                    <a:gd name="T7" fmla="*/ 10 h 13"/>
                    <a:gd name="T8" fmla="*/ 8 w 27"/>
                    <a:gd name="T9" fmla="*/ 13 h 13"/>
                  </a:gdLst>
                  <a:ahLst/>
                  <a:cxnLst>
                    <a:cxn ang="0">
                      <a:pos x="T0" y="T1"/>
                    </a:cxn>
                    <a:cxn ang="0">
                      <a:pos x="T2" y="T3"/>
                    </a:cxn>
                    <a:cxn ang="0">
                      <a:pos x="T4" y="T5"/>
                    </a:cxn>
                    <a:cxn ang="0">
                      <a:pos x="T6" y="T7"/>
                    </a:cxn>
                    <a:cxn ang="0">
                      <a:pos x="T8" y="T9"/>
                    </a:cxn>
                  </a:cxnLst>
                  <a:rect l="0" t="0" r="r" b="b"/>
                  <a:pathLst>
                    <a:path w="27" h="13">
                      <a:moveTo>
                        <a:pt x="8" y="13"/>
                      </a:moveTo>
                      <a:cubicBezTo>
                        <a:pt x="0" y="3"/>
                        <a:pt x="0" y="3"/>
                        <a:pt x="0" y="3"/>
                      </a:cubicBezTo>
                      <a:cubicBezTo>
                        <a:pt x="6" y="2"/>
                        <a:pt x="13" y="1"/>
                        <a:pt x="19" y="0"/>
                      </a:cubicBezTo>
                      <a:cubicBezTo>
                        <a:pt x="27" y="10"/>
                        <a:pt x="27" y="10"/>
                        <a:pt x="27" y="10"/>
                      </a:cubicBezTo>
                      <a:cubicBezTo>
                        <a:pt x="21" y="10"/>
                        <a:pt x="15" y="11"/>
                        <a:pt x="8"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1109">
                  <a:extLst>
                    <a:ext uri="{FF2B5EF4-FFF2-40B4-BE49-F238E27FC236}">
                      <a16:creationId xmlns:a16="http://schemas.microsoft.com/office/drawing/2014/main" id="{C3B71DC2-90FD-8D0C-C81F-B453A73C9816}"/>
                    </a:ext>
                  </a:extLst>
                </p:cNvPr>
                <p:cNvSpPr/>
                <p:nvPr/>
              </p:nvSpPr>
              <p:spPr bwMode="auto">
                <a:xfrm>
                  <a:off x="8151813" y="5835650"/>
                  <a:ext cx="38100" cy="12700"/>
                </a:xfrm>
                <a:custGeom>
                  <a:avLst/>
                  <a:gdLst>
                    <a:gd name="T0" fmla="*/ 8 w 31"/>
                    <a:gd name="T1" fmla="*/ 11 h 11"/>
                    <a:gd name="T2" fmla="*/ 0 w 31"/>
                    <a:gd name="T3" fmla="*/ 1 h 11"/>
                    <a:gd name="T4" fmla="*/ 19 w 31"/>
                    <a:gd name="T5" fmla="*/ 0 h 11"/>
                    <a:gd name="T6" fmla="*/ 23 w 31"/>
                    <a:gd name="T7" fmla="*/ 0 h 11"/>
                    <a:gd name="T8" fmla="*/ 31 w 31"/>
                    <a:gd name="T9" fmla="*/ 10 h 11"/>
                    <a:gd name="T10" fmla="*/ 27 w 31"/>
                    <a:gd name="T11" fmla="*/ 9 h 11"/>
                    <a:gd name="T12" fmla="*/ 8 w 3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31" h="11">
                      <a:moveTo>
                        <a:pt x="8" y="11"/>
                      </a:moveTo>
                      <a:cubicBezTo>
                        <a:pt x="0" y="1"/>
                        <a:pt x="0" y="1"/>
                        <a:pt x="0" y="1"/>
                      </a:cubicBezTo>
                      <a:cubicBezTo>
                        <a:pt x="7" y="0"/>
                        <a:pt x="13" y="0"/>
                        <a:pt x="19" y="0"/>
                      </a:cubicBezTo>
                      <a:cubicBezTo>
                        <a:pt x="20" y="0"/>
                        <a:pt x="21" y="0"/>
                        <a:pt x="23" y="0"/>
                      </a:cubicBezTo>
                      <a:cubicBezTo>
                        <a:pt x="31" y="10"/>
                        <a:pt x="31" y="10"/>
                        <a:pt x="31" y="10"/>
                      </a:cubicBezTo>
                      <a:cubicBezTo>
                        <a:pt x="30" y="9"/>
                        <a:pt x="28" y="9"/>
                        <a:pt x="27" y="9"/>
                      </a:cubicBezTo>
                      <a:cubicBezTo>
                        <a:pt x="22" y="9"/>
                        <a:pt x="15" y="10"/>
                        <a:pt x="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1110">
                  <a:extLst>
                    <a:ext uri="{FF2B5EF4-FFF2-40B4-BE49-F238E27FC236}">
                      <a16:creationId xmlns:a16="http://schemas.microsoft.com/office/drawing/2014/main" id="{31500D0C-207F-3743-2E49-FD319C328354}"/>
                    </a:ext>
                  </a:extLst>
                </p:cNvPr>
                <p:cNvSpPr/>
                <p:nvPr/>
              </p:nvSpPr>
              <p:spPr bwMode="auto">
                <a:xfrm>
                  <a:off x="8180388" y="5835650"/>
                  <a:ext cx="20638" cy="11113"/>
                </a:xfrm>
                <a:custGeom>
                  <a:avLst/>
                  <a:gdLst>
                    <a:gd name="T0" fmla="*/ 8 w 17"/>
                    <a:gd name="T1" fmla="*/ 10 h 10"/>
                    <a:gd name="T2" fmla="*/ 0 w 17"/>
                    <a:gd name="T3" fmla="*/ 0 h 10"/>
                    <a:gd name="T4" fmla="*/ 9 w 17"/>
                    <a:gd name="T5" fmla="*/ 0 h 10"/>
                    <a:gd name="T6" fmla="*/ 17 w 17"/>
                    <a:gd name="T7" fmla="*/ 10 h 10"/>
                    <a:gd name="T8" fmla="*/ 8 w 17"/>
                    <a:gd name="T9" fmla="*/ 10 h 10"/>
                  </a:gdLst>
                  <a:ahLst/>
                  <a:cxnLst>
                    <a:cxn ang="0">
                      <a:pos x="T0" y="T1"/>
                    </a:cxn>
                    <a:cxn ang="0">
                      <a:pos x="T2" y="T3"/>
                    </a:cxn>
                    <a:cxn ang="0">
                      <a:pos x="T4" y="T5"/>
                    </a:cxn>
                    <a:cxn ang="0">
                      <a:pos x="T6" y="T7"/>
                    </a:cxn>
                    <a:cxn ang="0">
                      <a:pos x="T8" y="T9"/>
                    </a:cxn>
                  </a:cxnLst>
                  <a:rect l="0" t="0" r="r" b="b"/>
                  <a:pathLst>
                    <a:path w="17" h="10">
                      <a:moveTo>
                        <a:pt x="8" y="10"/>
                      </a:moveTo>
                      <a:cubicBezTo>
                        <a:pt x="0" y="0"/>
                        <a:pt x="0" y="0"/>
                        <a:pt x="0" y="0"/>
                      </a:cubicBezTo>
                      <a:cubicBezTo>
                        <a:pt x="5" y="0"/>
                        <a:pt x="9" y="0"/>
                        <a:pt x="9" y="0"/>
                      </a:cubicBezTo>
                      <a:cubicBezTo>
                        <a:pt x="17" y="10"/>
                        <a:pt x="17" y="10"/>
                        <a:pt x="17" y="10"/>
                      </a:cubicBezTo>
                      <a:cubicBezTo>
                        <a:pt x="17" y="10"/>
                        <a:pt x="14"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Freeform 1111">
                  <a:extLst>
                    <a:ext uri="{FF2B5EF4-FFF2-40B4-BE49-F238E27FC236}">
                      <a16:creationId xmlns:a16="http://schemas.microsoft.com/office/drawing/2014/main" id="{7B51D6D6-0E26-F598-8F1B-5CB63A80833A}"/>
                    </a:ext>
                  </a:extLst>
                </p:cNvPr>
                <p:cNvSpPr/>
                <p:nvPr/>
              </p:nvSpPr>
              <p:spPr bwMode="auto">
                <a:xfrm>
                  <a:off x="8201025" y="5694363"/>
                  <a:ext cx="14288" cy="12700"/>
                </a:xfrm>
                <a:custGeom>
                  <a:avLst/>
                  <a:gdLst>
                    <a:gd name="T0" fmla="*/ 8 w 11"/>
                    <a:gd name="T1" fmla="*/ 10 h 10"/>
                    <a:gd name="T2" fmla="*/ 0 w 11"/>
                    <a:gd name="T3" fmla="*/ 0 h 10"/>
                    <a:gd name="T4" fmla="*/ 2 w 11"/>
                    <a:gd name="T5" fmla="*/ 0 h 10"/>
                    <a:gd name="T6" fmla="*/ 11 w 11"/>
                    <a:gd name="T7" fmla="*/ 10 h 10"/>
                    <a:gd name="T8" fmla="*/ 8 w 11"/>
                    <a:gd name="T9" fmla="*/ 10 h 10"/>
                  </a:gdLst>
                  <a:ahLst/>
                  <a:cxnLst>
                    <a:cxn ang="0">
                      <a:pos x="T0" y="T1"/>
                    </a:cxn>
                    <a:cxn ang="0">
                      <a:pos x="T2" y="T3"/>
                    </a:cxn>
                    <a:cxn ang="0">
                      <a:pos x="T4" y="T5"/>
                    </a:cxn>
                    <a:cxn ang="0">
                      <a:pos x="T6" y="T7"/>
                    </a:cxn>
                    <a:cxn ang="0">
                      <a:pos x="T8" y="T9"/>
                    </a:cxn>
                  </a:cxnLst>
                  <a:rect l="0" t="0" r="r" b="b"/>
                  <a:pathLst>
                    <a:path w="11" h="10">
                      <a:moveTo>
                        <a:pt x="8" y="10"/>
                      </a:moveTo>
                      <a:cubicBezTo>
                        <a:pt x="0" y="0"/>
                        <a:pt x="0" y="0"/>
                        <a:pt x="0" y="0"/>
                      </a:cubicBezTo>
                      <a:cubicBezTo>
                        <a:pt x="1" y="0"/>
                        <a:pt x="2" y="0"/>
                        <a:pt x="2" y="0"/>
                      </a:cubicBezTo>
                      <a:cubicBezTo>
                        <a:pt x="11" y="10"/>
                        <a:pt x="11" y="10"/>
                        <a:pt x="11" y="10"/>
                      </a:cubicBezTo>
                      <a:cubicBezTo>
                        <a:pt x="10" y="10"/>
                        <a:pt x="9"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1112">
                  <a:extLst>
                    <a:ext uri="{FF2B5EF4-FFF2-40B4-BE49-F238E27FC236}">
                      <a16:creationId xmlns:a16="http://schemas.microsoft.com/office/drawing/2014/main" id="{65F25C3F-57AA-B374-3D62-3FFADDBEAC22}"/>
                    </a:ext>
                  </a:extLst>
                </p:cNvPr>
                <p:cNvSpPr/>
                <p:nvPr/>
              </p:nvSpPr>
              <p:spPr bwMode="auto">
                <a:xfrm>
                  <a:off x="8204200" y="5694363"/>
                  <a:ext cx="25400" cy="17463"/>
                </a:xfrm>
                <a:custGeom>
                  <a:avLst/>
                  <a:gdLst>
                    <a:gd name="T0" fmla="*/ 9 w 20"/>
                    <a:gd name="T1" fmla="*/ 10 h 14"/>
                    <a:gd name="T2" fmla="*/ 0 w 20"/>
                    <a:gd name="T3" fmla="*/ 0 h 14"/>
                    <a:gd name="T4" fmla="*/ 11 w 20"/>
                    <a:gd name="T5" fmla="*/ 4 h 14"/>
                    <a:gd name="T6" fmla="*/ 20 w 20"/>
                    <a:gd name="T7" fmla="*/ 14 h 14"/>
                    <a:gd name="T8" fmla="*/ 9 w 20"/>
                    <a:gd name="T9" fmla="*/ 10 h 14"/>
                  </a:gdLst>
                  <a:ahLst/>
                  <a:cxnLst>
                    <a:cxn ang="0">
                      <a:pos x="T0" y="T1"/>
                    </a:cxn>
                    <a:cxn ang="0">
                      <a:pos x="T2" y="T3"/>
                    </a:cxn>
                    <a:cxn ang="0">
                      <a:pos x="T4" y="T5"/>
                    </a:cxn>
                    <a:cxn ang="0">
                      <a:pos x="T6" y="T7"/>
                    </a:cxn>
                    <a:cxn ang="0">
                      <a:pos x="T8" y="T9"/>
                    </a:cxn>
                  </a:cxnLst>
                  <a:rect l="0" t="0" r="r" b="b"/>
                  <a:pathLst>
                    <a:path w="20" h="14">
                      <a:moveTo>
                        <a:pt x="9" y="10"/>
                      </a:moveTo>
                      <a:cubicBezTo>
                        <a:pt x="0" y="0"/>
                        <a:pt x="0" y="0"/>
                        <a:pt x="0" y="0"/>
                      </a:cubicBezTo>
                      <a:cubicBezTo>
                        <a:pt x="4" y="1"/>
                        <a:pt x="8" y="2"/>
                        <a:pt x="11" y="4"/>
                      </a:cubicBezTo>
                      <a:cubicBezTo>
                        <a:pt x="20" y="14"/>
                        <a:pt x="20" y="14"/>
                        <a:pt x="20" y="14"/>
                      </a:cubicBezTo>
                      <a:cubicBezTo>
                        <a:pt x="16" y="12"/>
                        <a:pt x="13" y="11"/>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1113">
                  <a:extLst>
                    <a:ext uri="{FF2B5EF4-FFF2-40B4-BE49-F238E27FC236}">
                      <a16:creationId xmlns:a16="http://schemas.microsoft.com/office/drawing/2014/main" id="{1B86C3E0-463B-4503-3927-815DDC081C42}"/>
                    </a:ext>
                  </a:extLst>
                </p:cNvPr>
                <p:cNvSpPr/>
                <p:nvPr/>
              </p:nvSpPr>
              <p:spPr bwMode="auto">
                <a:xfrm>
                  <a:off x="8218488" y="5700713"/>
                  <a:ext cx="20638" cy="19050"/>
                </a:xfrm>
                <a:custGeom>
                  <a:avLst/>
                  <a:gdLst>
                    <a:gd name="T0" fmla="*/ 9 w 17"/>
                    <a:gd name="T1" fmla="*/ 10 h 16"/>
                    <a:gd name="T2" fmla="*/ 0 w 17"/>
                    <a:gd name="T3" fmla="*/ 0 h 16"/>
                    <a:gd name="T4" fmla="*/ 9 w 17"/>
                    <a:gd name="T5" fmla="*/ 7 h 16"/>
                    <a:gd name="T6" fmla="*/ 17 w 17"/>
                    <a:gd name="T7" fmla="*/ 16 h 16"/>
                    <a:gd name="T8" fmla="*/ 9 w 17"/>
                    <a:gd name="T9" fmla="*/ 10 h 16"/>
                  </a:gdLst>
                  <a:ahLst/>
                  <a:cxnLst>
                    <a:cxn ang="0">
                      <a:pos x="T0" y="T1"/>
                    </a:cxn>
                    <a:cxn ang="0">
                      <a:pos x="T2" y="T3"/>
                    </a:cxn>
                    <a:cxn ang="0">
                      <a:pos x="T4" y="T5"/>
                    </a:cxn>
                    <a:cxn ang="0">
                      <a:pos x="T6" y="T7"/>
                    </a:cxn>
                    <a:cxn ang="0">
                      <a:pos x="T8" y="T9"/>
                    </a:cxn>
                  </a:cxnLst>
                  <a:rect l="0" t="0" r="r" b="b"/>
                  <a:pathLst>
                    <a:path w="17" h="16">
                      <a:moveTo>
                        <a:pt x="9" y="10"/>
                      </a:moveTo>
                      <a:cubicBezTo>
                        <a:pt x="0" y="0"/>
                        <a:pt x="0" y="0"/>
                        <a:pt x="0" y="0"/>
                      </a:cubicBezTo>
                      <a:cubicBezTo>
                        <a:pt x="3" y="2"/>
                        <a:pt x="6" y="4"/>
                        <a:pt x="9" y="7"/>
                      </a:cubicBezTo>
                      <a:cubicBezTo>
                        <a:pt x="17" y="16"/>
                        <a:pt x="17" y="16"/>
                        <a:pt x="17" y="16"/>
                      </a:cubicBezTo>
                      <a:cubicBezTo>
                        <a:pt x="15" y="14"/>
                        <a:pt x="12" y="12"/>
                        <a:pt x="9"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3" name="Freeform 1114">
                  <a:extLst>
                    <a:ext uri="{FF2B5EF4-FFF2-40B4-BE49-F238E27FC236}">
                      <a16:creationId xmlns:a16="http://schemas.microsoft.com/office/drawing/2014/main" id="{7BCF86FA-72E5-9820-A7C4-6DDF87C802EE}"/>
                    </a:ext>
                  </a:extLst>
                </p:cNvPr>
                <p:cNvSpPr/>
                <p:nvPr/>
              </p:nvSpPr>
              <p:spPr bwMode="auto">
                <a:xfrm>
                  <a:off x="8229600" y="5708650"/>
                  <a:ext cx="19050" cy="20638"/>
                </a:xfrm>
                <a:custGeom>
                  <a:avLst/>
                  <a:gdLst>
                    <a:gd name="T0" fmla="*/ 8 w 16"/>
                    <a:gd name="T1" fmla="*/ 9 h 17"/>
                    <a:gd name="T2" fmla="*/ 0 w 16"/>
                    <a:gd name="T3" fmla="*/ 0 h 17"/>
                    <a:gd name="T4" fmla="*/ 8 w 16"/>
                    <a:gd name="T5" fmla="*/ 7 h 17"/>
                    <a:gd name="T6" fmla="*/ 16 w 16"/>
                    <a:gd name="T7" fmla="*/ 17 h 17"/>
                    <a:gd name="T8" fmla="*/ 8 w 16"/>
                    <a:gd name="T9" fmla="*/ 9 h 17"/>
                  </a:gdLst>
                  <a:ahLst/>
                  <a:cxnLst>
                    <a:cxn ang="0">
                      <a:pos x="T0" y="T1"/>
                    </a:cxn>
                    <a:cxn ang="0">
                      <a:pos x="T2" y="T3"/>
                    </a:cxn>
                    <a:cxn ang="0">
                      <a:pos x="T4" y="T5"/>
                    </a:cxn>
                    <a:cxn ang="0">
                      <a:pos x="T6" y="T7"/>
                    </a:cxn>
                    <a:cxn ang="0">
                      <a:pos x="T8" y="T9"/>
                    </a:cxn>
                  </a:cxnLst>
                  <a:rect l="0" t="0" r="r" b="b"/>
                  <a:pathLst>
                    <a:path w="16" h="17">
                      <a:moveTo>
                        <a:pt x="8" y="9"/>
                      </a:moveTo>
                      <a:cubicBezTo>
                        <a:pt x="0" y="0"/>
                        <a:pt x="0" y="0"/>
                        <a:pt x="0" y="0"/>
                      </a:cubicBezTo>
                      <a:cubicBezTo>
                        <a:pt x="3" y="2"/>
                        <a:pt x="5" y="4"/>
                        <a:pt x="8" y="7"/>
                      </a:cubicBezTo>
                      <a:cubicBezTo>
                        <a:pt x="16" y="17"/>
                        <a:pt x="16" y="17"/>
                        <a:pt x="16" y="17"/>
                      </a:cubicBezTo>
                      <a:cubicBezTo>
                        <a:pt x="14" y="14"/>
                        <a:pt x="11" y="12"/>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1115">
                  <a:extLst>
                    <a:ext uri="{FF2B5EF4-FFF2-40B4-BE49-F238E27FC236}">
                      <a16:creationId xmlns:a16="http://schemas.microsoft.com/office/drawing/2014/main" id="{9A6C2187-C154-4F06-9849-56F991C3AF7C}"/>
                    </a:ext>
                  </a:extLst>
                </p:cNvPr>
                <p:cNvSpPr/>
                <p:nvPr/>
              </p:nvSpPr>
              <p:spPr bwMode="auto">
                <a:xfrm>
                  <a:off x="8035925" y="5781675"/>
                  <a:ext cx="34925" cy="42863"/>
                </a:xfrm>
                <a:custGeom>
                  <a:avLst/>
                  <a:gdLst>
                    <a:gd name="T0" fmla="*/ 11 w 27"/>
                    <a:gd name="T1" fmla="*/ 35 h 35"/>
                    <a:gd name="T2" fmla="*/ 3 w 27"/>
                    <a:gd name="T3" fmla="*/ 25 h 35"/>
                    <a:gd name="T4" fmla="*/ 2 w 27"/>
                    <a:gd name="T5" fmla="*/ 25 h 35"/>
                    <a:gd name="T6" fmla="*/ 3 w 27"/>
                    <a:gd name="T7" fmla="*/ 13 h 35"/>
                    <a:gd name="T8" fmla="*/ 19 w 27"/>
                    <a:gd name="T9" fmla="*/ 0 h 35"/>
                    <a:gd name="T10" fmla="*/ 27 w 27"/>
                    <a:gd name="T11" fmla="*/ 10 h 35"/>
                    <a:gd name="T12" fmla="*/ 12 w 27"/>
                    <a:gd name="T13" fmla="*/ 23 h 35"/>
                    <a:gd name="T14" fmla="*/ 11 w 27"/>
                    <a:gd name="T15" fmla="*/ 34 h 35"/>
                    <a:gd name="T16" fmla="*/ 11 w 2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1" y="35"/>
                      </a:moveTo>
                      <a:cubicBezTo>
                        <a:pt x="3" y="25"/>
                        <a:pt x="3" y="25"/>
                        <a:pt x="3" y="25"/>
                      </a:cubicBezTo>
                      <a:cubicBezTo>
                        <a:pt x="3" y="25"/>
                        <a:pt x="3" y="25"/>
                        <a:pt x="2" y="25"/>
                      </a:cubicBezTo>
                      <a:cubicBezTo>
                        <a:pt x="0" y="21"/>
                        <a:pt x="0" y="16"/>
                        <a:pt x="3" y="13"/>
                      </a:cubicBezTo>
                      <a:cubicBezTo>
                        <a:pt x="8" y="8"/>
                        <a:pt x="13" y="4"/>
                        <a:pt x="19" y="0"/>
                      </a:cubicBezTo>
                      <a:cubicBezTo>
                        <a:pt x="27" y="10"/>
                        <a:pt x="27" y="10"/>
                        <a:pt x="27" y="10"/>
                      </a:cubicBezTo>
                      <a:cubicBezTo>
                        <a:pt x="22" y="14"/>
                        <a:pt x="16" y="18"/>
                        <a:pt x="12" y="23"/>
                      </a:cubicBezTo>
                      <a:cubicBezTo>
                        <a:pt x="9" y="26"/>
                        <a:pt x="8" y="31"/>
                        <a:pt x="11" y="34"/>
                      </a:cubicBezTo>
                      <a:cubicBezTo>
                        <a:pt x="11" y="35"/>
                        <a:pt x="11" y="35"/>
                        <a:pt x="11"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1116">
                  <a:extLst>
                    <a:ext uri="{FF2B5EF4-FFF2-40B4-BE49-F238E27FC236}">
                      <a16:creationId xmlns:a16="http://schemas.microsoft.com/office/drawing/2014/main" id="{3EB3E1EE-988B-615A-EA7F-731F5C8F41BF}"/>
                    </a:ext>
                  </a:extLst>
                </p:cNvPr>
                <p:cNvSpPr/>
                <p:nvPr/>
              </p:nvSpPr>
              <p:spPr bwMode="auto">
                <a:xfrm>
                  <a:off x="8059738" y="5772150"/>
                  <a:ext cx="28575" cy="22225"/>
                </a:xfrm>
                <a:custGeom>
                  <a:avLst/>
                  <a:gdLst>
                    <a:gd name="T0" fmla="*/ 8 w 22"/>
                    <a:gd name="T1" fmla="*/ 17 h 17"/>
                    <a:gd name="T2" fmla="*/ 0 w 22"/>
                    <a:gd name="T3" fmla="*/ 7 h 17"/>
                    <a:gd name="T4" fmla="*/ 14 w 22"/>
                    <a:gd name="T5" fmla="*/ 0 h 17"/>
                    <a:gd name="T6" fmla="*/ 22 w 22"/>
                    <a:gd name="T7" fmla="*/ 10 h 17"/>
                    <a:gd name="T8" fmla="*/ 8 w 22"/>
                    <a:gd name="T9" fmla="*/ 17 h 17"/>
                  </a:gdLst>
                  <a:ahLst/>
                  <a:cxnLst>
                    <a:cxn ang="0">
                      <a:pos x="T0" y="T1"/>
                    </a:cxn>
                    <a:cxn ang="0">
                      <a:pos x="T2" y="T3"/>
                    </a:cxn>
                    <a:cxn ang="0">
                      <a:pos x="T4" y="T5"/>
                    </a:cxn>
                    <a:cxn ang="0">
                      <a:pos x="T6" y="T7"/>
                    </a:cxn>
                    <a:cxn ang="0">
                      <a:pos x="T8" y="T9"/>
                    </a:cxn>
                  </a:cxnLst>
                  <a:rect l="0" t="0" r="r" b="b"/>
                  <a:pathLst>
                    <a:path w="22" h="17">
                      <a:moveTo>
                        <a:pt x="8" y="17"/>
                      </a:moveTo>
                      <a:cubicBezTo>
                        <a:pt x="0" y="7"/>
                        <a:pt x="0" y="7"/>
                        <a:pt x="0" y="7"/>
                      </a:cubicBezTo>
                      <a:cubicBezTo>
                        <a:pt x="4" y="4"/>
                        <a:pt x="9" y="2"/>
                        <a:pt x="14" y="0"/>
                      </a:cubicBezTo>
                      <a:cubicBezTo>
                        <a:pt x="22" y="10"/>
                        <a:pt x="22" y="10"/>
                        <a:pt x="22" y="10"/>
                      </a:cubicBezTo>
                      <a:cubicBezTo>
                        <a:pt x="17" y="12"/>
                        <a:pt x="13" y="14"/>
                        <a:pt x="8"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1117">
                  <a:extLst>
                    <a:ext uri="{FF2B5EF4-FFF2-40B4-BE49-F238E27FC236}">
                      <a16:creationId xmlns:a16="http://schemas.microsoft.com/office/drawing/2014/main" id="{C264B9BC-B123-5971-4872-1FD4DF2A9AA1}"/>
                    </a:ext>
                  </a:extLst>
                </p:cNvPr>
                <p:cNvSpPr/>
                <p:nvPr/>
              </p:nvSpPr>
              <p:spPr bwMode="auto">
                <a:xfrm>
                  <a:off x="8077200" y="5765800"/>
                  <a:ext cx="28575" cy="19050"/>
                </a:xfrm>
                <a:custGeom>
                  <a:avLst/>
                  <a:gdLst>
                    <a:gd name="T0" fmla="*/ 8 w 22"/>
                    <a:gd name="T1" fmla="*/ 15 h 15"/>
                    <a:gd name="T2" fmla="*/ 0 w 22"/>
                    <a:gd name="T3" fmla="*/ 5 h 15"/>
                    <a:gd name="T4" fmla="*/ 13 w 22"/>
                    <a:gd name="T5" fmla="*/ 0 h 15"/>
                    <a:gd name="T6" fmla="*/ 22 w 22"/>
                    <a:gd name="T7" fmla="*/ 10 h 15"/>
                    <a:gd name="T8" fmla="*/ 8 w 22"/>
                    <a:gd name="T9" fmla="*/ 15 h 15"/>
                  </a:gdLst>
                  <a:ahLst/>
                  <a:cxnLst>
                    <a:cxn ang="0">
                      <a:pos x="T0" y="T1"/>
                    </a:cxn>
                    <a:cxn ang="0">
                      <a:pos x="T2" y="T3"/>
                    </a:cxn>
                    <a:cxn ang="0">
                      <a:pos x="T4" y="T5"/>
                    </a:cxn>
                    <a:cxn ang="0">
                      <a:pos x="T6" y="T7"/>
                    </a:cxn>
                    <a:cxn ang="0">
                      <a:pos x="T8" y="T9"/>
                    </a:cxn>
                  </a:cxnLst>
                  <a:rect l="0" t="0" r="r" b="b"/>
                  <a:pathLst>
                    <a:path w="22" h="15">
                      <a:moveTo>
                        <a:pt x="8" y="15"/>
                      </a:moveTo>
                      <a:cubicBezTo>
                        <a:pt x="0" y="5"/>
                        <a:pt x="0" y="5"/>
                        <a:pt x="0" y="5"/>
                      </a:cubicBezTo>
                      <a:cubicBezTo>
                        <a:pt x="4" y="3"/>
                        <a:pt x="9" y="1"/>
                        <a:pt x="13" y="0"/>
                      </a:cubicBezTo>
                      <a:cubicBezTo>
                        <a:pt x="22" y="10"/>
                        <a:pt x="22" y="10"/>
                        <a:pt x="22" y="10"/>
                      </a:cubicBezTo>
                      <a:cubicBezTo>
                        <a:pt x="17" y="11"/>
                        <a:pt x="12" y="13"/>
                        <a:pt x="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1118">
                  <a:extLst>
                    <a:ext uri="{FF2B5EF4-FFF2-40B4-BE49-F238E27FC236}">
                      <a16:creationId xmlns:a16="http://schemas.microsoft.com/office/drawing/2014/main" id="{234E17EC-8F87-3C6B-1E61-F7B48BA09EFF}"/>
                    </a:ext>
                  </a:extLst>
                </p:cNvPr>
                <p:cNvSpPr/>
                <p:nvPr/>
              </p:nvSpPr>
              <p:spPr bwMode="auto">
                <a:xfrm>
                  <a:off x="8094663" y="5762625"/>
                  <a:ext cx="28575" cy="15875"/>
                </a:xfrm>
                <a:custGeom>
                  <a:avLst/>
                  <a:gdLst>
                    <a:gd name="T0" fmla="*/ 9 w 24"/>
                    <a:gd name="T1" fmla="*/ 13 h 13"/>
                    <a:gd name="T2" fmla="*/ 0 w 24"/>
                    <a:gd name="T3" fmla="*/ 3 h 13"/>
                    <a:gd name="T4" fmla="*/ 15 w 24"/>
                    <a:gd name="T5" fmla="*/ 0 h 13"/>
                    <a:gd name="T6" fmla="*/ 24 w 24"/>
                    <a:gd name="T7" fmla="*/ 10 h 13"/>
                    <a:gd name="T8" fmla="*/ 9 w 24"/>
                    <a:gd name="T9" fmla="*/ 13 h 13"/>
                  </a:gdLst>
                  <a:ahLst/>
                  <a:cxnLst>
                    <a:cxn ang="0">
                      <a:pos x="T0" y="T1"/>
                    </a:cxn>
                    <a:cxn ang="0">
                      <a:pos x="T2" y="T3"/>
                    </a:cxn>
                    <a:cxn ang="0">
                      <a:pos x="T4" y="T5"/>
                    </a:cxn>
                    <a:cxn ang="0">
                      <a:pos x="T6" y="T7"/>
                    </a:cxn>
                    <a:cxn ang="0">
                      <a:pos x="T8" y="T9"/>
                    </a:cxn>
                  </a:cxnLst>
                  <a:rect l="0" t="0" r="r" b="b"/>
                  <a:pathLst>
                    <a:path w="24" h="13">
                      <a:moveTo>
                        <a:pt x="9" y="13"/>
                      </a:moveTo>
                      <a:cubicBezTo>
                        <a:pt x="0" y="3"/>
                        <a:pt x="0" y="3"/>
                        <a:pt x="0" y="3"/>
                      </a:cubicBezTo>
                      <a:cubicBezTo>
                        <a:pt x="5" y="2"/>
                        <a:pt x="10" y="1"/>
                        <a:pt x="15" y="0"/>
                      </a:cubicBezTo>
                      <a:cubicBezTo>
                        <a:pt x="24" y="10"/>
                        <a:pt x="24" y="10"/>
                        <a:pt x="24" y="10"/>
                      </a:cubicBezTo>
                      <a:cubicBezTo>
                        <a:pt x="19" y="11"/>
                        <a:pt x="13" y="12"/>
                        <a:pt x="9"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1119">
                  <a:extLst>
                    <a:ext uri="{FF2B5EF4-FFF2-40B4-BE49-F238E27FC236}">
                      <a16:creationId xmlns:a16="http://schemas.microsoft.com/office/drawing/2014/main" id="{6DBC6B53-5862-CBAE-7B28-90E1C68D56AE}"/>
                    </a:ext>
                  </a:extLst>
                </p:cNvPr>
                <p:cNvSpPr/>
                <p:nvPr/>
              </p:nvSpPr>
              <p:spPr bwMode="auto">
                <a:xfrm>
                  <a:off x="8112125" y="5761038"/>
                  <a:ext cx="34925" cy="14288"/>
                </a:xfrm>
                <a:custGeom>
                  <a:avLst/>
                  <a:gdLst>
                    <a:gd name="T0" fmla="*/ 9 w 28"/>
                    <a:gd name="T1" fmla="*/ 11 h 11"/>
                    <a:gd name="T2" fmla="*/ 0 w 28"/>
                    <a:gd name="T3" fmla="*/ 1 h 11"/>
                    <a:gd name="T4" fmla="*/ 16 w 28"/>
                    <a:gd name="T5" fmla="*/ 0 h 11"/>
                    <a:gd name="T6" fmla="*/ 20 w 28"/>
                    <a:gd name="T7" fmla="*/ 0 h 11"/>
                    <a:gd name="T8" fmla="*/ 28 w 28"/>
                    <a:gd name="T9" fmla="*/ 10 h 11"/>
                    <a:gd name="T10" fmla="*/ 24 w 28"/>
                    <a:gd name="T11" fmla="*/ 10 h 11"/>
                    <a:gd name="T12" fmla="*/ 9 w 2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9" y="11"/>
                      </a:moveTo>
                      <a:cubicBezTo>
                        <a:pt x="0" y="1"/>
                        <a:pt x="0" y="1"/>
                        <a:pt x="0" y="1"/>
                      </a:cubicBezTo>
                      <a:cubicBezTo>
                        <a:pt x="5" y="1"/>
                        <a:pt x="11" y="0"/>
                        <a:pt x="16" y="0"/>
                      </a:cubicBezTo>
                      <a:cubicBezTo>
                        <a:pt x="17" y="0"/>
                        <a:pt x="19" y="0"/>
                        <a:pt x="20" y="0"/>
                      </a:cubicBezTo>
                      <a:cubicBezTo>
                        <a:pt x="28" y="10"/>
                        <a:pt x="28" y="10"/>
                        <a:pt x="28" y="10"/>
                      </a:cubicBezTo>
                      <a:cubicBezTo>
                        <a:pt x="27" y="10"/>
                        <a:pt x="26" y="10"/>
                        <a:pt x="24" y="10"/>
                      </a:cubicBezTo>
                      <a:cubicBezTo>
                        <a:pt x="19" y="10"/>
                        <a:pt x="14" y="10"/>
                        <a:pt x="9"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1120">
                  <a:extLst>
                    <a:ext uri="{FF2B5EF4-FFF2-40B4-BE49-F238E27FC236}">
                      <a16:creationId xmlns:a16="http://schemas.microsoft.com/office/drawing/2014/main" id="{338188DE-A58D-367B-EAD9-B02C63359511}"/>
                    </a:ext>
                  </a:extLst>
                </p:cNvPr>
                <p:cNvSpPr/>
                <p:nvPr/>
              </p:nvSpPr>
              <p:spPr bwMode="auto">
                <a:xfrm>
                  <a:off x="8137525" y="5761038"/>
                  <a:ext cx="44450" cy="15875"/>
                </a:xfrm>
                <a:custGeom>
                  <a:avLst/>
                  <a:gdLst>
                    <a:gd name="T0" fmla="*/ 8 w 36"/>
                    <a:gd name="T1" fmla="*/ 10 h 13"/>
                    <a:gd name="T2" fmla="*/ 0 w 36"/>
                    <a:gd name="T3" fmla="*/ 0 h 13"/>
                    <a:gd name="T4" fmla="*/ 28 w 36"/>
                    <a:gd name="T5" fmla="*/ 4 h 13"/>
                    <a:gd name="T6" fmla="*/ 36 w 36"/>
                    <a:gd name="T7" fmla="*/ 13 h 13"/>
                    <a:gd name="T8" fmla="*/ 8 w 36"/>
                    <a:gd name="T9" fmla="*/ 10 h 13"/>
                  </a:gdLst>
                  <a:ahLst/>
                  <a:cxnLst>
                    <a:cxn ang="0">
                      <a:pos x="T0" y="T1"/>
                    </a:cxn>
                    <a:cxn ang="0">
                      <a:pos x="T2" y="T3"/>
                    </a:cxn>
                    <a:cxn ang="0">
                      <a:pos x="T4" y="T5"/>
                    </a:cxn>
                    <a:cxn ang="0">
                      <a:pos x="T6" y="T7"/>
                    </a:cxn>
                    <a:cxn ang="0">
                      <a:pos x="T8" y="T9"/>
                    </a:cxn>
                  </a:cxnLst>
                  <a:rect l="0" t="0" r="r" b="b"/>
                  <a:pathLst>
                    <a:path w="36" h="13">
                      <a:moveTo>
                        <a:pt x="8" y="10"/>
                      </a:moveTo>
                      <a:cubicBezTo>
                        <a:pt x="0" y="0"/>
                        <a:pt x="0" y="0"/>
                        <a:pt x="0" y="0"/>
                      </a:cubicBezTo>
                      <a:cubicBezTo>
                        <a:pt x="10" y="1"/>
                        <a:pt x="20" y="2"/>
                        <a:pt x="28" y="4"/>
                      </a:cubicBezTo>
                      <a:cubicBezTo>
                        <a:pt x="36" y="13"/>
                        <a:pt x="36" y="13"/>
                        <a:pt x="36" y="13"/>
                      </a:cubicBezTo>
                      <a:cubicBezTo>
                        <a:pt x="28" y="12"/>
                        <a:pt x="18" y="10"/>
                        <a:pt x="8"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1121">
                  <a:extLst>
                    <a:ext uri="{FF2B5EF4-FFF2-40B4-BE49-F238E27FC236}">
                      <a16:creationId xmlns:a16="http://schemas.microsoft.com/office/drawing/2014/main" id="{71E22D61-649B-C4EB-8050-040678CFEB51}"/>
                    </a:ext>
                  </a:extLst>
                </p:cNvPr>
                <p:cNvSpPr/>
                <p:nvPr/>
              </p:nvSpPr>
              <p:spPr bwMode="auto">
                <a:xfrm>
                  <a:off x="8172450" y="5765800"/>
                  <a:ext cx="49213" cy="23813"/>
                </a:xfrm>
                <a:custGeom>
                  <a:avLst/>
                  <a:gdLst>
                    <a:gd name="T0" fmla="*/ 8 w 39"/>
                    <a:gd name="T1" fmla="*/ 9 h 19"/>
                    <a:gd name="T2" fmla="*/ 0 w 39"/>
                    <a:gd name="T3" fmla="*/ 0 h 19"/>
                    <a:gd name="T4" fmla="*/ 31 w 39"/>
                    <a:gd name="T5" fmla="*/ 9 h 19"/>
                    <a:gd name="T6" fmla="*/ 39 w 39"/>
                    <a:gd name="T7" fmla="*/ 19 h 19"/>
                    <a:gd name="T8" fmla="*/ 8 w 39"/>
                    <a:gd name="T9" fmla="*/ 9 h 19"/>
                  </a:gdLst>
                  <a:ahLst/>
                  <a:cxnLst>
                    <a:cxn ang="0">
                      <a:pos x="T0" y="T1"/>
                    </a:cxn>
                    <a:cxn ang="0">
                      <a:pos x="T2" y="T3"/>
                    </a:cxn>
                    <a:cxn ang="0">
                      <a:pos x="T4" y="T5"/>
                    </a:cxn>
                    <a:cxn ang="0">
                      <a:pos x="T6" y="T7"/>
                    </a:cxn>
                    <a:cxn ang="0">
                      <a:pos x="T8" y="T9"/>
                    </a:cxn>
                  </a:cxnLst>
                  <a:rect l="0" t="0" r="r" b="b"/>
                  <a:pathLst>
                    <a:path w="39" h="19">
                      <a:moveTo>
                        <a:pt x="8" y="9"/>
                      </a:moveTo>
                      <a:cubicBezTo>
                        <a:pt x="0" y="0"/>
                        <a:pt x="0" y="0"/>
                        <a:pt x="0" y="0"/>
                      </a:cubicBezTo>
                      <a:cubicBezTo>
                        <a:pt x="18" y="3"/>
                        <a:pt x="30" y="9"/>
                        <a:pt x="31" y="9"/>
                      </a:cubicBezTo>
                      <a:cubicBezTo>
                        <a:pt x="39" y="19"/>
                        <a:pt x="39" y="19"/>
                        <a:pt x="39" y="19"/>
                      </a:cubicBezTo>
                      <a:cubicBezTo>
                        <a:pt x="39" y="18"/>
                        <a:pt x="26" y="13"/>
                        <a:pt x="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959" name="组合 958">
              <a:extLst>
                <a:ext uri="{FF2B5EF4-FFF2-40B4-BE49-F238E27FC236}">
                  <a16:creationId xmlns:a16="http://schemas.microsoft.com/office/drawing/2014/main" id="{9F35E7C4-DE73-F7F7-61CD-375D6A9F839A}"/>
                </a:ext>
              </a:extLst>
            </p:cNvPr>
            <p:cNvGrpSpPr/>
            <p:nvPr/>
          </p:nvGrpSpPr>
          <p:grpSpPr>
            <a:xfrm>
              <a:off x="6112526" y="3596575"/>
              <a:ext cx="8401050" cy="3612526"/>
              <a:chOff x="-2312851" y="3596575"/>
              <a:chExt cx="8401050" cy="3612526"/>
            </a:xfrm>
          </p:grpSpPr>
          <p:sp>
            <p:nvSpPr>
              <p:cNvPr id="960" name="文本框 959">
                <a:extLst>
                  <a:ext uri="{FF2B5EF4-FFF2-40B4-BE49-F238E27FC236}">
                    <a16:creationId xmlns:a16="http://schemas.microsoft.com/office/drawing/2014/main" id="{442B6707-98C5-5278-32E5-1A438316C5FB}"/>
                  </a:ext>
                </a:extLst>
              </p:cNvPr>
              <p:cNvSpPr txBox="1"/>
              <p:nvPr/>
            </p:nvSpPr>
            <p:spPr>
              <a:xfrm>
                <a:off x="-206324" y="3596575"/>
                <a:ext cx="4187996" cy="954107"/>
              </a:xfrm>
              <a:prstGeom prst="rect">
                <a:avLst/>
              </a:prstGeom>
              <a:noFill/>
            </p:spPr>
            <p:txBody>
              <a:bodyPr wrap="square" rtlCol="0">
                <a:spAutoFit/>
              </a:bodyPr>
              <a:lstStyle/>
              <a:p>
                <a:pPr algn="ctr"/>
                <a:r>
                  <a:rPr lang="en-US" altLang="zh-CN" sz="2800" dirty="0">
                    <a:solidFill>
                      <a:srgbClr val="7C8B71"/>
                    </a:solidFill>
                    <a:cs typeface="+mn-ea"/>
                    <a:sym typeface="+mn-lt"/>
                  </a:rPr>
                  <a:t>2023</a:t>
                </a:r>
                <a:r>
                  <a:rPr lang="zh-CN" altLang="en-US" sz="2800" dirty="0">
                    <a:solidFill>
                      <a:srgbClr val="7C8B71"/>
                    </a:solidFill>
                    <a:cs typeface="+mn-ea"/>
                    <a:sym typeface="+mn-lt"/>
                  </a:rPr>
                  <a:t>年以后：广泛应用与持续优化</a:t>
                </a:r>
              </a:p>
            </p:txBody>
          </p:sp>
          <p:sp>
            <p:nvSpPr>
              <p:cNvPr id="961" name="文本框 960">
                <a:extLst>
                  <a:ext uri="{FF2B5EF4-FFF2-40B4-BE49-F238E27FC236}">
                    <a16:creationId xmlns:a16="http://schemas.microsoft.com/office/drawing/2014/main" id="{40E93B25-4EB9-D6BA-1612-328A2DFF43AA}"/>
                  </a:ext>
                </a:extLst>
              </p:cNvPr>
              <p:cNvSpPr txBox="1"/>
              <p:nvPr/>
            </p:nvSpPr>
            <p:spPr>
              <a:xfrm>
                <a:off x="-2312851" y="4857560"/>
                <a:ext cx="8401050" cy="2351541"/>
              </a:xfrm>
              <a:prstGeom prst="rect">
                <a:avLst/>
              </a:prstGeom>
              <a:noFill/>
            </p:spPr>
            <p:txBody>
              <a:bodyPr wrap="square" rtlCol="0">
                <a:spAutoFit/>
              </a:bodyPr>
              <a:lstStyle/>
              <a:p>
                <a:pPr algn="ctr">
                  <a:lnSpc>
                    <a:spcPct val="150000"/>
                  </a:lnSpc>
                </a:pPr>
                <a:r>
                  <a:rPr lang="en-US" altLang="zh-CN" sz="2000" dirty="0">
                    <a:solidFill>
                      <a:srgbClr val="7C8B71"/>
                    </a:solidFill>
                    <a:cs typeface="+mn-ea"/>
                    <a:sym typeface="+mn-lt"/>
                  </a:rPr>
                  <a:t>CVC5 </a:t>
                </a:r>
                <a:r>
                  <a:rPr lang="zh-CN" altLang="en-US" sz="2000" dirty="0">
                    <a:solidFill>
                      <a:srgbClr val="7C8B71"/>
                    </a:solidFill>
                    <a:cs typeface="+mn-ea"/>
                    <a:sym typeface="+mn-lt"/>
                  </a:rPr>
                  <a:t>在发布后逐渐被广泛应用于形式化验证、自动化推理、程序分析、硬件设计验证等领域。特别是在自动定理证明、模型检测、符号执行等高要求场景中，</a:t>
                </a:r>
                <a:r>
                  <a:rPr lang="en-US" altLang="zh-CN" sz="2000" dirty="0">
                    <a:solidFill>
                      <a:srgbClr val="7C8B71"/>
                    </a:solidFill>
                    <a:cs typeface="+mn-ea"/>
                    <a:sym typeface="+mn-lt"/>
                  </a:rPr>
                  <a:t>CVC5 </a:t>
                </a:r>
                <a:r>
                  <a:rPr lang="zh-CN" altLang="en-US" sz="2000" dirty="0">
                    <a:solidFill>
                      <a:srgbClr val="7C8B71"/>
                    </a:solidFill>
                    <a:cs typeface="+mn-ea"/>
                    <a:sym typeface="+mn-lt"/>
                  </a:rPr>
                  <a:t>提供了更高的求解效率与可扩展能力。此外，</a:t>
                </a:r>
                <a:r>
                  <a:rPr lang="en-US" altLang="zh-CN" sz="2000" dirty="0">
                    <a:solidFill>
                      <a:srgbClr val="7C8B71"/>
                    </a:solidFill>
                    <a:cs typeface="+mn-ea"/>
                    <a:sym typeface="+mn-lt"/>
                  </a:rPr>
                  <a:t>CVC5 </a:t>
                </a:r>
                <a:r>
                  <a:rPr lang="zh-CN" altLang="en-US" sz="2000" dirty="0">
                    <a:solidFill>
                      <a:srgbClr val="7C8B71"/>
                    </a:solidFill>
                    <a:cs typeface="+mn-ea"/>
                    <a:sym typeface="+mn-lt"/>
                  </a:rPr>
                  <a:t>团队持续优化算法和数据结构，提升分布式计算能力和对复杂理论的支持，以应对更具挑战性的应用需求。</a:t>
                </a:r>
              </a:p>
            </p:txBody>
          </p:sp>
        </p:grpSp>
      </p:grpSp>
    </p:spTree>
    <p:extLst>
      <p:ext uri="{BB962C8B-B14F-4D97-AF65-F5344CB8AC3E}">
        <p14:creationId xmlns:p14="http://schemas.microsoft.com/office/powerpoint/2010/main" val="70058416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500"/>
                                        <p:tgtEl>
                                          <p:spTgt spid="96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67"/>
                                        </p:tgtEl>
                                        <p:attrNameLst>
                                          <p:attrName>style.visibility</p:attrName>
                                        </p:attrNameLst>
                                      </p:cBhvr>
                                      <p:to>
                                        <p:strVal val="visible"/>
                                      </p:to>
                                    </p:set>
                                    <p:animEffect transition="in" filter="fade">
                                      <p:cBhvr>
                                        <p:cTn id="11" dur="500"/>
                                        <p:tgtEl>
                                          <p:spTgt spid="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0A172-E1BF-74FE-185C-E14E69B7FB39}"/>
            </a:ext>
          </a:extLst>
        </p:cNvPr>
        <p:cNvGrpSpPr/>
        <p:nvPr/>
      </p:nvGrpSpPr>
      <p:grpSpPr>
        <a:xfrm>
          <a:off x="0" y="0"/>
          <a:ext cx="0" cy="0"/>
          <a:chOff x="0" y="0"/>
          <a:chExt cx="0" cy="0"/>
        </a:xfrm>
      </p:grpSpPr>
      <p:graphicFrame>
        <p:nvGraphicFramePr>
          <p:cNvPr id="2" name="内容占位符 3">
            <a:extLst>
              <a:ext uri="{FF2B5EF4-FFF2-40B4-BE49-F238E27FC236}">
                <a16:creationId xmlns:a16="http://schemas.microsoft.com/office/drawing/2014/main" id="{501DC1AE-C466-CA0F-A38A-EE2E0EEB154D}"/>
              </a:ext>
            </a:extLst>
          </p:cNvPr>
          <p:cNvGraphicFramePr>
            <a:graphicFrameLocks/>
          </p:cNvGraphicFramePr>
          <p:nvPr>
            <p:extLst>
              <p:ext uri="{D42A27DB-BD31-4B8C-83A1-F6EECF244321}">
                <p14:modId xmlns:p14="http://schemas.microsoft.com/office/powerpoint/2010/main" val="4064860381"/>
              </p:ext>
            </p:extLst>
          </p:nvPr>
        </p:nvGraphicFramePr>
        <p:xfrm>
          <a:off x="1123950" y="1277733"/>
          <a:ext cx="9944100" cy="4302533"/>
        </p:xfrm>
        <a:graphic>
          <a:graphicData uri="http://schemas.openxmlformats.org/drawingml/2006/table">
            <a:tbl>
              <a:tblPr>
                <a:tableStyleId>{93296810-A885-4BE3-A3E7-6D5BEEA58F35}</a:tableStyleId>
              </a:tblPr>
              <a:tblGrid>
                <a:gridCol w="2104672">
                  <a:extLst>
                    <a:ext uri="{9D8B030D-6E8A-4147-A177-3AD203B41FA5}">
                      <a16:colId xmlns:a16="http://schemas.microsoft.com/office/drawing/2014/main" val="2776002845"/>
                    </a:ext>
                  </a:extLst>
                </a:gridCol>
                <a:gridCol w="2393245">
                  <a:extLst>
                    <a:ext uri="{9D8B030D-6E8A-4147-A177-3AD203B41FA5}">
                      <a16:colId xmlns:a16="http://schemas.microsoft.com/office/drawing/2014/main" val="2049895733"/>
                    </a:ext>
                  </a:extLst>
                </a:gridCol>
                <a:gridCol w="5446183">
                  <a:extLst>
                    <a:ext uri="{9D8B030D-6E8A-4147-A177-3AD203B41FA5}">
                      <a16:colId xmlns:a16="http://schemas.microsoft.com/office/drawing/2014/main" val="3325187499"/>
                    </a:ext>
                  </a:extLst>
                </a:gridCol>
              </a:tblGrid>
              <a:tr h="409078">
                <a:tc>
                  <a:txBody>
                    <a:bodyPr/>
                    <a:lstStyle/>
                    <a:p>
                      <a:r>
                        <a:rPr lang="zh-CN" altLang="en-US" sz="2400" dirty="0"/>
                        <a:t>版本</a:t>
                      </a:r>
                      <a:endParaRPr lang="zh-CN" altLang="en-US" sz="2400" dirty="0">
                        <a:latin typeface="+mn-lt"/>
                      </a:endParaRPr>
                    </a:p>
                  </a:txBody>
                  <a:tcPr anchor="ctr"/>
                </a:tc>
                <a:tc>
                  <a:txBody>
                    <a:bodyPr/>
                    <a:lstStyle/>
                    <a:p>
                      <a:r>
                        <a:rPr lang="zh-CN" altLang="en-US" sz="2400"/>
                        <a:t>时间</a:t>
                      </a:r>
                      <a:endParaRPr lang="zh-CN" altLang="en-US" sz="2400">
                        <a:latin typeface="+mn-lt"/>
                      </a:endParaRPr>
                    </a:p>
                  </a:txBody>
                  <a:tcPr anchor="ctr"/>
                </a:tc>
                <a:tc>
                  <a:txBody>
                    <a:bodyPr/>
                    <a:lstStyle/>
                    <a:p>
                      <a:r>
                        <a:rPr lang="zh-CN" altLang="en-US" sz="2400" dirty="0"/>
                        <a:t>主要创新</a:t>
                      </a:r>
                      <a:endParaRPr lang="zh-CN" altLang="en-US" sz="2400" dirty="0">
                        <a:latin typeface="+mn-lt"/>
                      </a:endParaRPr>
                    </a:p>
                  </a:txBody>
                  <a:tcPr anchor="ctr"/>
                </a:tc>
                <a:extLst>
                  <a:ext uri="{0D108BD9-81ED-4DB2-BD59-A6C34878D82A}">
                    <a16:rowId xmlns:a16="http://schemas.microsoft.com/office/drawing/2014/main" val="1392190966"/>
                  </a:ext>
                </a:extLst>
              </a:tr>
              <a:tr h="572709">
                <a:tc>
                  <a:txBody>
                    <a:bodyPr/>
                    <a:lstStyle/>
                    <a:p>
                      <a:r>
                        <a:rPr lang="en-US" b="1" dirty="0"/>
                        <a:t>CVC1</a:t>
                      </a:r>
                      <a:endParaRPr lang="en-US" dirty="0"/>
                    </a:p>
                  </a:txBody>
                  <a:tcPr anchor="ctr"/>
                </a:tc>
                <a:tc>
                  <a:txBody>
                    <a:bodyPr/>
                    <a:lstStyle/>
                    <a:p>
                      <a:r>
                        <a:rPr lang="en-US" altLang="zh-CN"/>
                        <a:t>2002</a:t>
                      </a:r>
                      <a:r>
                        <a:rPr lang="zh-CN" altLang="en-US"/>
                        <a:t>年</a:t>
                      </a:r>
                    </a:p>
                  </a:txBody>
                  <a:tcPr anchor="ctr"/>
                </a:tc>
                <a:tc>
                  <a:txBody>
                    <a:bodyPr/>
                    <a:lstStyle/>
                    <a:p>
                      <a:r>
                        <a:rPr lang="zh-CN" altLang="en-US" dirty="0"/>
                        <a:t>初代版本，支持 </a:t>
                      </a:r>
                      <a:r>
                        <a:rPr lang="en-US" dirty="0"/>
                        <a:t>SAT </a:t>
                      </a:r>
                      <a:r>
                        <a:rPr lang="zh-CN" altLang="en-US" dirty="0"/>
                        <a:t>和基本 </a:t>
                      </a:r>
                      <a:r>
                        <a:rPr lang="en-US" dirty="0"/>
                        <a:t>SMT </a:t>
                      </a:r>
                      <a:r>
                        <a:rPr lang="zh-CN" altLang="en-US" dirty="0"/>
                        <a:t>理论。</a:t>
                      </a:r>
                    </a:p>
                  </a:txBody>
                  <a:tcPr anchor="ctr"/>
                </a:tc>
                <a:extLst>
                  <a:ext uri="{0D108BD9-81ED-4DB2-BD59-A6C34878D82A}">
                    <a16:rowId xmlns:a16="http://schemas.microsoft.com/office/drawing/2014/main" val="2980449382"/>
                  </a:ext>
                </a:extLst>
              </a:tr>
              <a:tr h="818156">
                <a:tc>
                  <a:txBody>
                    <a:bodyPr/>
                    <a:lstStyle/>
                    <a:p>
                      <a:r>
                        <a:rPr lang="en-US" b="1"/>
                        <a:t>CVC Lite</a:t>
                      </a:r>
                      <a:endParaRPr lang="en-US"/>
                    </a:p>
                  </a:txBody>
                  <a:tcPr anchor="ctr"/>
                </a:tc>
                <a:tc>
                  <a:txBody>
                    <a:bodyPr/>
                    <a:lstStyle/>
                    <a:p>
                      <a:r>
                        <a:rPr lang="en-US" altLang="zh-CN" dirty="0"/>
                        <a:t>2004</a:t>
                      </a:r>
                      <a:r>
                        <a:rPr lang="zh-CN" altLang="en-US" dirty="0"/>
                        <a:t>年</a:t>
                      </a:r>
                    </a:p>
                  </a:txBody>
                  <a:tcPr anchor="ctr"/>
                </a:tc>
                <a:tc>
                  <a:txBody>
                    <a:bodyPr/>
                    <a:lstStyle/>
                    <a:p>
                      <a:r>
                        <a:rPr lang="zh-CN" altLang="en-US" dirty="0"/>
                        <a:t>轻量化设计，引入线性算术和数组理论，模块化增强。</a:t>
                      </a:r>
                    </a:p>
                  </a:txBody>
                  <a:tcPr anchor="ctr"/>
                </a:tc>
                <a:extLst>
                  <a:ext uri="{0D108BD9-81ED-4DB2-BD59-A6C34878D82A}">
                    <a16:rowId xmlns:a16="http://schemas.microsoft.com/office/drawing/2014/main" val="1662850787"/>
                  </a:ext>
                </a:extLst>
              </a:tr>
              <a:tr h="818156">
                <a:tc>
                  <a:txBody>
                    <a:bodyPr/>
                    <a:lstStyle/>
                    <a:p>
                      <a:r>
                        <a:rPr lang="en-US" b="1"/>
                        <a:t>CVC3</a:t>
                      </a:r>
                      <a:endParaRPr lang="en-US"/>
                    </a:p>
                  </a:txBody>
                  <a:tcPr anchor="ctr"/>
                </a:tc>
                <a:tc>
                  <a:txBody>
                    <a:bodyPr/>
                    <a:lstStyle/>
                    <a:p>
                      <a:r>
                        <a:rPr lang="en-US" altLang="zh-CN" dirty="0"/>
                        <a:t>2007</a:t>
                      </a:r>
                      <a:r>
                        <a:rPr lang="zh-CN" altLang="en-US" dirty="0"/>
                        <a:t>年</a:t>
                      </a:r>
                    </a:p>
                  </a:txBody>
                  <a:tcPr anchor="ctr"/>
                </a:tc>
                <a:tc>
                  <a:txBody>
                    <a:bodyPr/>
                    <a:lstStyle/>
                    <a:p>
                      <a:r>
                        <a:rPr lang="zh-CN" altLang="en-US"/>
                        <a:t>引入 </a:t>
                      </a:r>
                      <a:r>
                        <a:rPr lang="en-US"/>
                        <a:t>DPLL(T) </a:t>
                      </a:r>
                      <a:r>
                        <a:rPr lang="zh-CN" altLang="en-US"/>
                        <a:t>框架，支持更多 </a:t>
                      </a:r>
                      <a:r>
                        <a:rPr lang="en-US"/>
                        <a:t>SMT </a:t>
                      </a:r>
                      <a:r>
                        <a:rPr lang="zh-CN" altLang="en-US"/>
                        <a:t>理论，如位向量、量词推理。</a:t>
                      </a:r>
                    </a:p>
                  </a:txBody>
                  <a:tcPr anchor="ctr"/>
                </a:tc>
                <a:extLst>
                  <a:ext uri="{0D108BD9-81ED-4DB2-BD59-A6C34878D82A}">
                    <a16:rowId xmlns:a16="http://schemas.microsoft.com/office/drawing/2014/main" val="2380437369"/>
                  </a:ext>
                </a:extLst>
              </a:tr>
              <a:tr h="818156">
                <a:tc>
                  <a:txBody>
                    <a:bodyPr/>
                    <a:lstStyle/>
                    <a:p>
                      <a:r>
                        <a:rPr lang="en-US" b="1"/>
                        <a:t>CVC4</a:t>
                      </a:r>
                      <a:endParaRPr lang="en-US"/>
                    </a:p>
                  </a:txBody>
                  <a:tcPr anchor="ctr"/>
                </a:tc>
                <a:tc>
                  <a:txBody>
                    <a:bodyPr/>
                    <a:lstStyle/>
                    <a:p>
                      <a:r>
                        <a:rPr lang="en-US" altLang="zh-CN" dirty="0"/>
                        <a:t>2011</a:t>
                      </a:r>
                      <a:r>
                        <a:rPr lang="zh-CN" altLang="en-US" dirty="0"/>
                        <a:t>年</a:t>
                      </a:r>
                    </a:p>
                  </a:txBody>
                  <a:tcPr anchor="ctr"/>
                </a:tc>
                <a:tc>
                  <a:txBody>
                    <a:bodyPr/>
                    <a:lstStyle/>
                    <a:p>
                      <a:r>
                        <a:rPr lang="zh-CN" altLang="en-US"/>
                        <a:t>高性能模块化设计，支持非线性算术、字符串理论等高级功能。</a:t>
                      </a:r>
                    </a:p>
                  </a:txBody>
                  <a:tcPr anchor="ctr"/>
                </a:tc>
                <a:extLst>
                  <a:ext uri="{0D108BD9-81ED-4DB2-BD59-A6C34878D82A}">
                    <a16:rowId xmlns:a16="http://schemas.microsoft.com/office/drawing/2014/main" val="3581094819"/>
                  </a:ext>
                </a:extLst>
              </a:tr>
              <a:tr h="818156">
                <a:tc>
                  <a:txBody>
                    <a:bodyPr/>
                    <a:lstStyle/>
                    <a:p>
                      <a:r>
                        <a:rPr lang="en-US" b="1" dirty="0"/>
                        <a:t>CVC5</a:t>
                      </a:r>
                      <a:endParaRPr lang="en-US" dirty="0"/>
                    </a:p>
                  </a:txBody>
                  <a:tcPr anchor="ctr"/>
                </a:tc>
                <a:tc>
                  <a:txBody>
                    <a:bodyPr/>
                    <a:lstStyle/>
                    <a:p>
                      <a:r>
                        <a:rPr lang="en-US" altLang="zh-CN" dirty="0"/>
                        <a:t>2022</a:t>
                      </a:r>
                      <a:r>
                        <a:rPr lang="zh-CN" altLang="en-US" dirty="0"/>
                        <a:t>年</a:t>
                      </a:r>
                    </a:p>
                  </a:txBody>
                  <a:tcPr anchor="ctr"/>
                </a:tc>
                <a:tc>
                  <a:txBody>
                    <a:bodyPr/>
                    <a:lstStyle/>
                    <a:p>
                      <a:r>
                        <a:rPr lang="zh-CN" altLang="en-US" dirty="0"/>
                        <a:t>新一代求解器，性能优化、理论扩展，支持并行计算和更广泛的应用场景。</a:t>
                      </a:r>
                    </a:p>
                  </a:txBody>
                  <a:tcPr anchor="ctr"/>
                </a:tc>
                <a:extLst>
                  <a:ext uri="{0D108BD9-81ED-4DB2-BD59-A6C34878D82A}">
                    <a16:rowId xmlns:a16="http://schemas.microsoft.com/office/drawing/2014/main" val="2662118921"/>
                  </a:ext>
                </a:extLst>
              </a:tr>
            </a:tbl>
          </a:graphicData>
        </a:graphic>
      </p:graphicFrame>
    </p:spTree>
    <p:extLst>
      <p:ext uri="{BB962C8B-B14F-4D97-AF65-F5344CB8AC3E}">
        <p14:creationId xmlns:p14="http://schemas.microsoft.com/office/powerpoint/2010/main" val="380793946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2627" y="743878"/>
            <a:ext cx="10406743" cy="538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C8B71"/>
              </a:solidFill>
              <a:cs typeface="+mn-ea"/>
              <a:sym typeface="+mn-lt"/>
            </a:endParaRPr>
          </a:p>
        </p:txBody>
      </p:sp>
      <p:sp>
        <p:nvSpPr>
          <p:cNvPr id="3" name="等腰三角形 2"/>
          <p:cNvSpPr/>
          <p:nvPr/>
        </p:nvSpPr>
        <p:spPr>
          <a:xfrm rot="10800000">
            <a:off x="892627" y="743878"/>
            <a:ext cx="10406743" cy="5384800"/>
          </a:xfrm>
          <a:prstGeom prst="triangle">
            <a:avLst>
              <a:gd name="adj" fmla="val 100000"/>
            </a:avLst>
          </a:prstGeom>
          <a:solidFill>
            <a:srgbClr val="C3CAD8"/>
          </a:solidFill>
          <a:ln>
            <a:noFill/>
          </a:ln>
          <a:effectLst>
            <a:outerShdw blurRad="190500" dist="38100" dir="13500000" sx="101000" sy="101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文本框 3"/>
          <p:cNvSpPr txBox="1"/>
          <p:nvPr/>
        </p:nvSpPr>
        <p:spPr>
          <a:xfrm>
            <a:off x="8737600" y="2021134"/>
            <a:ext cx="1930400" cy="1862048"/>
          </a:xfrm>
          <a:prstGeom prst="rect">
            <a:avLst/>
          </a:prstGeom>
          <a:noFill/>
        </p:spPr>
        <p:txBody>
          <a:bodyPr wrap="square" rtlCol="0">
            <a:spAutoFit/>
          </a:bodyPr>
          <a:lstStyle/>
          <a:p>
            <a:pPr algn="r"/>
            <a:r>
              <a:rPr lang="en-US" altLang="zh-CN" sz="11500" dirty="0">
                <a:solidFill>
                  <a:srgbClr val="9EA9BA"/>
                </a:solidFill>
                <a:cs typeface="+mn-ea"/>
                <a:sym typeface="+mn-lt"/>
              </a:rPr>
              <a:t>02</a:t>
            </a:r>
            <a:endParaRPr lang="zh-CN" altLang="en-US" sz="11500" dirty="0">
              <a:solidFill>
                <a:srgbClr val="9EA9BA"/>
              </a:solidFill>
              <a:cs typeface="+mn-ea"/>
              <a:sym typeface="+mn-lt"/>
            </a:endParaRPr>
          </a:p>
        </p:txBody>
      </p:sp>
      <p:sp>
        <p:nvSpPr>
          <p:cNvPr id="5" name="文本框 4"/>
          <p:cNvSpPr txBox="1"/>
          <p:nvPr/>
        </p:nvSpPr>
        <p:spPr>
          <a:xfrm>
            <a:off x="8086843" y="3640846"/>
            <a:ext cx="2581156" cy="769441"/>
          </a:xfrm>
          <a:prstGeom prst="rect">
            <a:avLst/>
          </a:prstGeom>
          <a:noFill/>
        </p:spPr>
        <p:txBody>
          <a:bodyPr wrap="none" rtlCol="0">
            <a:spAutoFit/>
          </a:bodyPr>
          <a:lstStyle/>
          <a:p>
            <a:pPr algn="r"/>
            <a:r>
              <a:rPr lang="en-US" altLang="zh-CN" sz="4400" dirty="0">
                <a:solidFill>
                  <a:srgbClr val="9EA9BA"/>
                </a:solidFill>
                <a:cs typeface="+mn-ea"/>
                <a:sym typeface="+mn-lt"/>
              </a:rPr>
              <a:t>PART TWO</a:t>
            </a:r>
            <a:endParaRPr lang="zh-CN" altLang="en-US" sz="4400" dirty="0">
              <a:solidFill>
                <a:srgbClr val="9EA9BA"/>
              </a:solidFill>
              <a:cs typeface="+mn-ea"/>
              <a:sym typeface="+mn-lt"/>
            </a:endParaRPr>
          </a:p>
        </p:txBody>
      </p:sp>
      <p:sp>
        <p:nvSpPr>
          <p:cNvPr id="6" name="文本框 5"/>
          <p:cNvSpPr txBox="1"/>
          <p:nvPr/>
        </p:nvSpPr>
        <p:spPr>
          <a:xfrm>
            <a:off x="6313715" y="4287551"/>
            <a:ext cx="4354285" cy="707886"/>
          </a:xfrm>
          <a:prstGeom prst="rect">
            <a:avLst/>
          </a:prstGeom>
          <a:noFill/>
        </p:spPr>
        <p:txBody>
          <a:bodyPr wrap="square" rtlCol="0">
            <a:spAutoFit/>
          </a:bodyPr>
          <a:lstStyle/>
          <a:p>
            <a:pPr algn="r"/>
            <a:r>
              <a:rPr lang="zh-CN" altLang="en-US" sz="4000" dirty="0">
                <a:solidFill>
                  <a:srgbClr val="9EA9BA"/>
                </a:solidFill>
                <a:cs typeface="+mn-ea"/>
                <a:sym typeface="+mn-lt"/>
              </a:rPr>
              <a:t>原理介绍</a:t>
            </a:r>
          </a:p>
        </p:txBody>
      </p:sp>
      <p:cxnSp>
        <p:nvCxnSpPr>
          <p:cNvPr id="8" name="肘形连接符 7"/>
          <p:cNvCxnSpPr>
            <a:stCxn id="4" idx="0"/>
            <a:endCxn id="5" idx="1"/>
          </p:cNvCxnSpPr>
          <p:nvPr/>
        </p:nvCxnSpPr>
        <p:spPr>
          <a:xfrm rot="16200000" flipH="1" flipV="1">
            <a:off x="7892605" y="2215371"/>
            <a:ext cx="2004433" cy="1615957"/>
          </a:xfrm>
          <a:prstGeom prst="bentConnector4">
            <a:avLst>
              <a:gd name="adj1" fmla="val -11405"/>
              <a:gd name="adj2" fmla="val 114146"/>
            </a:avLst>
          </a:prstGeom>
          <a:ln w="38100">
            <a:solidFill>
              <a:srgbClr val="9EA9B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k4sioyo">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k4sioyo">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2524</TotalTime>
  <Words>2695</Words>
  <Application>Microsoft Office PowerPoint</Application>
  <PresentationFormat>宽屏</PresentationFormat>
  <Paragraphs>119</Paragraphs>
  <Slides>34</Slides>
  <Notes>34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34</vt:i4>
      </vt:variant>
    </vt:vector>
  </HeadingPairs>
  <TitlesOfParts>
    <vt:vector size="40" baseType="lpstr">
      <vt:lpstr>等线</vt:lpstr>
      <vt:lpstr>微软雅黑</vt:lpstr>
      <vt:lpstr>字魂58号-创中黑</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晨 朱</cp:lastModifiedBy>
  <cp:revision>36</cp:revision>
  <dcterms:created xsi:type="dcterms:W3CDTF">2020-05-04T07:16:00Z</dcterms:created>
  <dcterms:modified xsi:type="dcterms:W3CDTF">2024-12-24T04:32:37Z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ABAD8A609AE04E28A5C097E609394BE1_12</vt:lpwstr>
  </property>
  <property fmtid="{D5CDD505-2E9C-101B-9397-08002B2CF9AE}" pid="3" name="KSOProductBuildVer">
    <vt:lpwstr>2052-11.1.0.14309</vt:lpwstr>
  </property>
</Properties>
</file>