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256" r:id="rId5"/>
    <p:sldId id="331" r:id="rId6"/>
    <p:sldId id="339" r:id="rId7"/>
    <p:sldId id="332" r:id="rId8"/>
    <p:sldId id="346" r:id="rId9"/>
    <p:sldId id="328" r:id="rId10"/>
    <p:sldId id="352" r:id="rId11"/>
    <p:sldId id="354" r:id="rId12"/>
    <p:sldId id="353" r:id="rId13"/>
    <p:sldId id="355" r:id="rId14"/>
    <p:sldId id="333" r:id="rId15"/>
    <p:sldId id="329" r:id="rId16"/>
    <p:sldId id="29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K" initials="l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AF212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8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8FEED-6DA1-45E8-85F4-FB4A2781261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FA3F6-2BA2-4E54-836F-7E1788E649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03E7F-BD71-4F7F-BEAF-CA83D5F34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charset="-122"/>
                <a:ea typeface="等线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03E7F-BD71-4F7F-BEAF-CA83D5F34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charset="-122"/>
                <a:ea typeface="等线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1111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C03E7F-BD71-4F7F-BEAF-CA83D5F3412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charset="-122"/>
                <a:ea typeface="等线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5AA-0ADE-4A24-8106-207C034974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截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0" y="2438400"/>
            <a:ext cx="12192000" cy="2651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0640" y="1227371"/>
            <a:ext cx="6553200" cy="51893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26" name="图片占位符 25"/>
          <p:cNvSpPr>
            <a:spLocks noGrp="1"/>
          </p:cNvSpPr>
          <p:nvPr>
            <p:ph type="pic" sz="quarter" idx="15"/>
          </p:nvPr>
        </p:nvSpPr>
        <p:spPr>
          <a:xfrm>
            <a:off x="4094003" y="146110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7" name="图片占位符 26"/>
          <p:cNvSpPr>
            <a:spLocks noGrp="1"/>
          </p:cNvSpPr>
          <p:nvPr>
            <p:ph type="pic" sz="quarter" idx="16"/>
          </p:nvPr>
        </p:nvSpPr>
        <p:spPr>
          <a:xfrm>
            <a:off x="1360455" y="147126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8" name="图片占位符 27"/>
          <p:cNvSpPr>
            <a:spLocks noGrp="1"/>
          </p:cNvSpPr>
          <p:nvPr>
            <p:ph type="pic" sz="quarter" idx="17"/>
          </p:nvPr>
        </p:nvSpPr>
        <p:spPr>
          <a:xfrm>
            <a:off x="-1403065" y="1466132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FF2C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565422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8"/>
          <p:cNvSpPr>
            <a:spLocks noGrp="1"/>
          </p:cNvSpPr>
          <p:nvPr>
            <p:ph type="pic" sz="quarter" idx="15"/>
          </p:nvPr>
        </p:nvSpPr>
        <p:spPr>
          <a:xfrm>
            <a:off x="2591276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8"/>
          <p:cNvSpPr>
            <a:spLocks noGrp="1"/>
          </p:cNvSpPr>
          <p:nvPr>
            <p:ph type="pic" sz="quarter" idx="16"/>
          </p:nvPr>
        </p:nvSpPr>
        <p:spPr>
          <a:xfrm>
            <a:off x="565422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8"/>
          <p:cNvSpPr>
            <a:spLocks noGrp="1"/>
          </p:cNvSpPr>
          <p:nvPr>
            <p:ph type="pic" sz="quarter" idx="17"/>
          </p:nvPr>
        </p:nvSpPr>
        <p:spPr>
          <a:xfrm>
            <a:off x="2591276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/>
          <p:cNvSpPr>
            <a:spLocks noGrp="1"/>
          </p:cNvSpPr>
          <p:nvPr>
            <p:ph type="pic" sz="quarter" idx="18"/>
          </p:nvPr>
        </p:nvSpPr>
        <p:spPr>
          <a:xfrm>
            <a:off x="565422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/>
          <p:cNvSpPr>
            <a:spLocks noGrp="1"/>
          </p:cNvSpPr>
          <p:nvPr>
            <p:ph type="pic" sz="quarter" idx="19"/>
          </p:nvPr>
        </p:nvSpPr>
        <p:spPr>
          <a:xfrm>
            <a:off x="2591276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6" name="等腰三角形 5"/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480" y="1171575"/>
            <a:ext cx="6255849" cy="4558665"/>
          </a:xfrm>
          <a:prstGeom prst="rect">
            <a:avLst/>
          </a:prstGeom>
        </p:spPr>
      </p:pic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1335088" y="1554163"/>
            <a:ext cx="4297362" cy="285115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587375" y="6030223"/>
            <a:ext cx="1444197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1"/>
                </a:solidFill>
                <a:latin typeface="思源黑体 CN Normal" pitchFamily="34" charset="-122"/>
                <a:ea typeface="思源黑体 CN Normal" pitchFamily="34" charset="-122"/>
              </a:rPr>
              <a:t>▶▶▶</a:t>
            </a:r>
            <a:endParaRPr lang="zh-CN" altLang="en-US" sz="1600" spc="100" dirty="0">
              <a:solidFill>
                <a:schemeClr val="accent1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7421356" y="-2690075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7634978" y="-2781431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34112" y="922705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厚德 求真 励学 笃行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174732" y="1718517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西军电</a:t>
            </a:r>
            <a:endParaRPr kumimoji="0" lang="zh-CN" altLang="en-US" sz="4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59629" y="4756895"/>
            <a:ext cx="3685888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团结 勤奋 求实 创新</a:t>
            </a:r>
            <a:endParaRPr kumimoji="0" lang="zh-CN" altLang="en-US" sz="24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9046317" y="5895921"/>
            <a:ext cx="2888781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团结 和谐 包容 进取</a:t>
            </a:r>
            <a:endParaRPr kumimoji="0" lang="zh-CN" altLang="en-US" sz="16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7969018" y="3520356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崇尚学术 追求卓越</a:t>
            </a:r>
            <a:endParaRPr kumimoji="0" lang="zh-CN" altLang="en-US" sz="1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10507665" y="3034206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自强不息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003049" y="1992254"/>
            <a:ext cx="2086209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求真务实 爱国为民</a:t>
            </a:r>
            <a:endParaRPr kumimoji="0" lang="zh-CN" altLang="en-US" sz="16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068030" y="3964348"/>
            <a:ext cx="3685889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半部电台起家</a:t>
            </a:r>
            <a:endParaRPr kumimoji="0" lang="zh-CN" altLang="en-US" sz="4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874476" y="507887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传承红色基因</a:t>
            </a:r>
            <a:endParaRPr kumimoji="0" lang="zh-CN" altLang="en-US" sz="1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8567952" y="1485863"/>
            <a:ext cx="3367146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西北电讯工程学院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7969018" y="2897465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长征路上办学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7969019" y="2429744"/>
            <a:ext cx="402718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雷达信号处理国家重点实验室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417963" y="489324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与共和国同行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8627939" y="5247495"/>
            <a:ext cx="3417578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青春告白祖国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640991" y="381570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 userDrawn="1"/>
        </p:nvSpPr>
        <p:spPr>
          <a:xfrm>
            <a:off x="-6397120" y="-2781431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-6576322" y="-2782222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charset="-122"/>
              <a:ea typeface="等线" charset="-122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669346" y="1003900"/>
            <a:ext cx="3814482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厚德 求真 励学 笃行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346" y="1799712"/>
            <a:ext cx="1736243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西军电</a:t>
            </a:r>
            <a:endParaRPr kumimoji="0" lang="zh-CN" altLang="en-US" sz="4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669346" y="4838090"/>
            <a:ext cx="3953454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团结 勤奋 求实 创新</a:t>
            </a:r>
            <a:endParaRPr kumimoji="0" lang="zh-CN" altLang="en-US" sz="24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69346" y="5977116"/>
            <a:ext cx="3343854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团结 和谐 包容 进取</a:t>
            </a:r>
            <a:endParaRPr kumimoji="0" lang="zh-CN" altLang="en-US" sz="16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443223" y="3627629"/>
            <a:ext cx="2504461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崇尚学术 追求卓越</a:t>
            </a:r>
            <a:endParaRPr kumimoji="0" lang="zh-CN" altLang="en-US" sz="1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01794" y="3163710"/>
            <a:ext cx="1488534" cy="863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艰苦奋斗</a:t>
            </a:r>
            <a:endParaRPr kumimoji="0" lang="en-US" altLang="zh-CN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自强不息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2527392" y="2033993"/>
            <a:ext cx="2464352" cy="38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求真务实 爱国为民</a:t>
            </a:r>
            <a:endParaRPr kumimoji="0" lang="zh-CN" altLang="en-US" sz="16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69346" y="4045543"/>
            <a:ext cx="4278338" cy="83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半部电台起家</a:t>
            </a:r>
            <a:endParaRPr kumimoji="0" lang="zh-CN" altLang="en-US" sz="4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669346" y="589082"/>
            <a:ext cx="155343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传承红色基因</a:t>
            </a:r>
            <a:endParaRPr kumimoji="0" lang="zh-CN" altLang="en-US" sz="1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2960" y="1541698"/>
            <a:ext cx="392533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西北电讯工程学院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633421" y="2965222"/>
            <a:ext cx="2358323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长征路上办学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669346" y="2510939"/>
            <a:ext cx="4535114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雷达信号处理国家重点实验室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1" name="文本框 20"/>
          <p:cNvSpPr txBox="1"/>
          <p:nvPr userDrawn="1"/>
        </p:nvSpPr>
        <p:spPr>
          <a:xfrm>
            <a:off x="2443223" y="570519"/>
            <a:ext cx="183631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与共和国同行</a:t>
            </a:r>
            <a:endParaRPr kumimoji="0" lang="zh-CN" altLang="en-US" sz="20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69345" y="5328690"/>
            <a:ext cx="3610187" cy="61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1" u="none" strike="noStrike" kern="1200" cap="none" spc="100" normalizeH="0" baseline="0" noProof="0" dirty="0">
                <a:ln>
                  <a:noFill/>
                </a:ln>
                <a:solidFill>
                  <a:schemeClr val="accent4">
                    <a:alpha val="28000"/>
                  </a:schemeClr>
                </a:solidFill>
                <a:effectLst/>
                <a:uLnTx/>
                <a:uFillTx/>
                <a:latin typeface="优设标题黑" pitchFamily="2" charset="-122"/>
                <a:ea typeface="优设标题黑" pitchFamily="2" charset="-122"/>
                <a:cs typeface="+mn-cs"/>
              </a:rPr>
              <a:t>青春告白祖国</a:t>
            </a:r>
            <a:endParaRPr kumimoji="0" lang="zh-CN" altLang="en-US" sz="2800" b="0" i="1" u="none" strike="noStrike" kern="1200" cap="none" spc="100" normalizeH="0" baseline="0" noProof="0" dirty="0">
              <a:ln>
                <a:noFill/>
              </a:ln>
              <a:solidFill>
                <a:schemeClr val="accent4">
                  <a:alpha val="28000"/>
                </a:schemeClr>
              </a:solidFill>
              <a:effectLst/>
              <a:uLnTx/>
              <a:uFillTx/>
              <a:latin typeface="优设标题黑" pitchFamily="2" charset="-122"/>
              <a:ea typeface="优设标题黑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10" y="1113896"/>
            <a:ext cx="10515600" cy="51696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u"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5D5-F967-4973-BC3E-B6E1F1E794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-1" y="136526"/>
            <a:ext cx="3071814" cy="59831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3071812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7"/>
          <p:cNvSpPr>
            <a:spLocks noGrp="1"/>
          </p:cNvSpPr>
          <p:nvPr>
            <p:ph type="body" sz="quarter" idx="16"/>
          </p:nvPr>
        </p:nvSpPr>
        <p:spPr>
          <a:xfrm>
            <a:off x="6095999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7"/>
          <p:cNvSpPr>
            <a:spLocks noGrp="1"/>
          </p:cNvSpPr>
          <p:nvPr>
            <p:ph type="body" sz="quarter" idx="17"/>
          </p:nvPr>
        </p:nvSpPr>
        <p:spPr>
          <a:xfrm>
            <a:off x="9120185" y="136525"/>
            <a:ext cx="3071815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纵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495301"/>
            <a:ext cx="8364310" cy="5169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460500" y="6362699"/>
            <a:ext cx="2743200" cy="365125"/>
          </a:xfrm>
        </p:spPr>
        <p:txBody>
          <a:bodyPr/>
          <a:lstStyle/>
          <a:p>
            <a:fld id="{F548A5D5-F967-4973-BC3E-B6E1F1E794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864102" y="6362699"/>
            <a:ext cx="3124200" cy="365124"/>
          </a:xfrm>
        </p:spPr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48704" y="6362698"/>
            <a:ext cx="2743200" cy="365125"/>
          </a:xfrm>
        </p:spPr>
        <p:txBody>
          <a:bodyPr/>
          <a:lstStyle/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1828800" y="1084462"/>
            <a:ext cx="5956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0" y="11151"/>
            <a:ext cx="1244600" cy="172243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0" y="1721005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7"/>
          <p:cNvSpPr>
            <a:spLocks noGrp="1"/>
          </p:cNvSpPr>
          <p:nvPr>
            <p:ph type="body" sz="quarter" idx="16"/>
          </p:nvPr>
        </p:nvSpPr>
        <p:spPr>
          <a:xfrm>
            <a:off x="0" y="3443443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7"/>
          <p:cNvSpPr>
            <a:spLocks noGrp="1"/>
          </p:cNvSpPr>
          <p:nvPr>
            <p:ph type="body" sz="quarter" idx="17"/>
          </p:nvPr>
        </p:nvSpPr>
        <p:spPr>
          <a:xfrm>
            <a:off x="0" y="5165881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5D5-F967-4973-BC3E-B6E1F1E794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080179" y="997618"/>
            <a:ext cx="4436181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6932613" y="1124653"/>
            <a:ext cx="4421187" cy="2943346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2290573"/>
            <a:ext cx="12192000" cy="3094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 rot="20772240">
            <a:off x="7401365" y="1683034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9"/>
          <p:cNvSpPr>
            <a:spLocks noGrp="1"/>
          </p:cNvSpPr>
          <p:nvPr>
            <p:ph type="pic" sz="quarter" idx="15"/>
          </p:nvPr>
        </p:nvSpPr>
        <p:spPr>
          <a:xfrm rot="668217">
            <a:off x="7665854" y="3726070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85565" y="1398880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5"/>
          </p:nvPr>
        </p:nvSpPr>
        <p:spPr>
          <a:xfrm>
            <a:off x="4493965" y="1410888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16"/>
          </p:nvPr>
        </p:nvSpPr>
        <p:spPr>
          <a:xfrm>
            <a:off x="8239589" y="1386104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项横向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624221" y="148619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624220" y="358132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148169" y="148254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6148168" y="357767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 userDrawn="1"/>
        </p:nvSpPr>
        <p:spPr>
          <a:xfrm flipH="1" flipV="1">
            <a:off x="5425531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 userDrawn="1"/>
        </p:nvSpPr>
        <p:spPr>
          <a:xfrm flipH="1" flipV="1">
            <a:off x="10962103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 userDrawn="1"/>
        </p:nvSpPr>
        <p:spPr>
          <a:xfrm flipH="1" flipV="1">
            <a:off x="5425531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 userDrawn="1"/>
        </p:nvSpPr>
        <p:spPr>
          <a:xfrm flipH="1" flipV="1">
            <a:off x="10962103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50888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9"/>
          <p:cNvSpPr>
            <a:spLocks noGrp="1"/>
          </p:cNvSpPr>
          <p:nvPr>
            <p:ph type="pic" sz="quarter" idx="15"/>
          </p:nvPr>
        </p:nvSpPr>
        <p:spPr>
          <a:xfrm>
            <a:off x="762300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9"/>
          <p:cNvSpPr>
            <a:spLocks noGrp="1"/>
          </p:cNvSpPr>
          <p:nvPr>
            <p:ph type="pic" sz="quarter" idx="16"/>
          </p:nvPr>
        </p:nvSpPr>
        <p:spPr>
          <a:xfrm>
            <a:off x="6278410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图片占位符 9"/>
          <p:cNvSpPr>
            <a:spLocks noGrp="1"/>
          </p:cNvSpPr>
          <p:nvPr>
            <p:ph type="pic" sz="quarter" idx="17"/>
          </p:nvPr>
        </p:nvSpPr>
        <p:spPr>
          <a:xfrm>
            <a:off x="6289822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59446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单击此处编辑母版标题样式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21373" y="284403"/>
            <a:ext cx="1154483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b="1" spc="1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XDU</a:t>
            </a:r>
            <a:endParaRPr lang="zh-CN" altLang="en-US" sz="3200" b="1" spc="1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itchFamily="34" charset="-122"/>
                <a:ea typeface="思源黑体 CN Heavy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itchFamily="34" charset="-122"/>
              <a:ea typeface="思源黑体 CN Heavy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12" name="矩形 11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18" name="矩形 17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07809" y="6519179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  <a:latin typeface="思源黑体 CN Medium" pitchFamily="34" charset="-122"/>
                <a:ea typeface="思源黑体 CN Medium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711" y="226821"/>
            <a:ext cx="10515600" cy="598246"/>
          </a:xfrm>
        </p:spPr>
        <p:txBody>
          <a:bodyPr>
            <a:noAutofit/>
          </a:bodyPr>
          <a:lstStyle>
            <a:lvl1pPr>
              <a:defRPr sz="28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548A5D5-F967-4973-BC3E-B6E1F1E7940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5412" y="2292753"/>
            <a:ext cx="10141176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AF2125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rPr>
              <a:t>KLEE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AF2125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46048" y="4778654"/>
            <a:ext cx="38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rPr>
              <a:t>小组成员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rPr>
              <a:t>：张天宇  张继辉  唐玄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1"/>
            <a:ext cx="12192000" cy="31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 rot="16200000">
            <a:off x="-629641" y="2332201"/>
            <a:ext cx="1846660" cy="587375"/>
            <a:chOff x="136270" y="441325"/>
            <a:chExt cx="2690232" cy="1572670"/>
          </a:xfrm>
        </p:grpSpPr>
        <p:sp>
          <p:nvSpPr>
            <p:cNvPr id="60" name="矩形 59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16200000">
            <a:off x="10974983" y="2332201"/>
            <a:ext cx="1846660" cy="587375"/>
            <a:chOff x="136270" y="441325"/>
            <a:chExt cx="2690232" cy="1572670"/>
          </a:xfrm>
        </p:grpSpPr>
        <p:sp>
          <p:nvSpPr>
            <p:cNvPr id="66" name="矩形 65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使用案例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0154" y="1035798"/>
            <a:ext cx="3622140" cy="63281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hangingPunct="0">
              <a:lnSpc>
                <a:spcPct val="130000"/>
              </a:lnSpc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检测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指针越界--改进后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pic>
        <p:nvPicPr>
          <p:cNvPr id="3" name="图片 2" descr="upload_post_object_v2_13553427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234" y="1668657"/>
            <a:ext cx="5951308" cy="4568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使用案例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0154" y="1035798"/>
            <a:ext cx="3622140" cy="63281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hangingPunct="0">
              <a:lnSpc>
                <a:spcPct val="130000"/>
              </a:lnSpc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检测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指针越界--改进后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pic>
        <p:nvPicPr>
          <p:cNvPr id="4" name="图片 3" descr="upload_post_object_v2_16638457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232" y="1668657"/>
            <a:ext cx="10007313" cy="422965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5121887" y="6050313"/>
            <a:ext cx="194818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zh-CN" altLang="en-US" sz="2400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没有</a:t>
            </a:r>
            <a:r>
              <a:rPr lang="en-US" altLang="zh-CN" sz="2400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05</a:t>
            </a:r>
            <a:r>
              <a:rPr lang="zh-CN" altLang="en-US" sz="2400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和</a:t>
            </a:r>
            <a:r>
              <a:rPr lang="en-US" altLang="zh-CN" sz="2400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22</a:t>
            </a:r>
            <a:endParaRPr lang="zh-CN" altLang="en-US" sz="2400" spc="100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750020" y="1312390"/>
            <a:ext cx="11030341" cy="508744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Coreutils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测试：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Coreutils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是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Linux/Unix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系统中一组核心命令行工具（如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ls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、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cp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、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sort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等），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KLEE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成功完成测试，覆盖率高达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84.5%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（相较于手工编写的测试用例的覆盖率未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67.7%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），用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于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生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成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COREUTILS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行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覆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盖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率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的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约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89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小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时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运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行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时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间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，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比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开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发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人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员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自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己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逐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步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构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建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的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、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历经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十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五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年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的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测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试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套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件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高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出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16.8%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！并发现10个在之前传统测试中并未发现的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bug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，甚至包含三个自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1992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年就存在的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bug</a:t>
            </a:r>
            <a:endParaRPr lang="en-US" altLang="zh-CN" sz="2400" spc="100" dirty="0">
              <a:solidFill>
                <a:srgbClr val="000000"/>
              </a:solidFill>
              <a:latin typeface="思源黑体 CN Normal" charset="0"/>
              <a:ea typeface="思源黑体 CN Normal" charset="0"/>
              <a:cs typeface="思源黑体 CN Normal" charset="0"/>
            </a:endParaRPr>
          </a:p>
          <a:p>
            <a:pPr marL="342900" indent="-342900" algn="l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spc="100" dirty="0">
              <a:solidFill>
                <a:srgbClr val="000000"/>
              </a:solidFill>
              <a:latin typeface="思源黑体 CN Normal" charset="0"/>
              <a:ea typeface="思源黑体 CN Normal" charset="0"/>
              <a:cs typeface="思源黑体 CN Normal" charset="0"/>
            </a:endParaRPr>
          </a:p>
          <a:p>
            <a:pPr marL="342900" indent="-342900" algn="l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它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还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在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BUSYBOX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中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发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现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了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24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个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漏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洞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，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在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MINIX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中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发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现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了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21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个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漏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洞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，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并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且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在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HISTAR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中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发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现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了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一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个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安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全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漏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洞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— —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总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共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56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个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严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重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漏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洞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  <a:cs typeface="思源黑体 CN Normal" charset="0"/>
              </a:rPr>
              <a:t>。</a:t>
            </a:r>
            <a:endParaRPr lang="en-US" altLang="zh-CN" sz="2400" spc="100" dirty="0">
              <a:solidFill>
                <a:srgbClr val="000000"/>
              </a:solidFill>
              <a:latin typeface="思源黑体 CN Normal" charset="0"/>
              <a:ea typeface="思源黑体 CN Normal" charset="0"/>
              <a:cs typeface="思源黑体 CN Normal" charset="0"/>
            </a:endParaRPr>
          </a:p>
          <a:p>
            <a:pPr marL="342900" indent="-342900" algn="l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spc="100" dirty="0">
              <a:solidFill>
                <a:srgbClr val="000000"/>
              </a:solidFill>
              <a:latin typeface="思源黑体 CN Normal" charset="0"/>
              <a:ea typeface="思源黑体 CN Normal" charset="0"/>
              <a:cs typeface="思源黑体 CN Norm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750140" y="1323184"/>
            <a:ext cx="11441818" cy="1529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它促使我们用更加系统化和精确的方式分析程序行为，有助于发现隐藏在代码中的潜在漏洞和错误。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algn="l" hangingPunct="0">
              <a:lnSpc>
                <a:spcPct val="130000"/>
              </a:lnSpc>
            </a:pPr>
            <a:endParaRPr lang="en-US" altLang="zh-CN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l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对于一些关键的程序验证场景，使用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 KLEE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进行符号执行测试，可以极大地提高代码覆盖率与错误检测能力。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DB44E30-715F-4973-8179-B4178D7E09F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rPr>
              <a:t>西安电子科技大学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3B9A5AF-BDD6-4E14-989F-CF034C94E4C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25583" y="2310591"/>
            <a:ext cx="2976880" cy="1170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100" normalizeH="0" baseline="0" noProof="0" dirty="0">
                <a:ln>
                  <a:noFill/>
                </a:ln>
                <a:solidFill>
                  <a:srgbClr val="AF2125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Arial" panose="020B0604020202020204" pitchFamily="34" charset="0"/>
              </a:rPr>
              <a:t>感谢垂听</a:t>
            </a:r>
            <a:endParaRPr kumimoji="0" lang="zh-CN" altLang="en-US" sz="5400" b="0" i="0" u="none" strike="noStrike" kern="1200" cap="none" spc="100" normalizeH="0" baseline="0" noProof="0" dirty="0">
              <a:ln>
                <a:noFill/>
              </a:ln>
              <a:solidFill>
                <a:srgbClr val="AF2125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1132990" y="1824137"/>
            <a:ext cx="1800000" cy="1800000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366040 h 1800000"/>
              <a:gd name="connsiteX3" fmla="*/ 1656604 w 1800000"/>
              <a:gd name="connsiteY3" fmla="*/ 366040 h 1800000"/>
              <a:gd name="connsiteX4" fmla="*/ 1656604 w 1800000"/>
              <a:gd name="connsiteY4" fmla="*/ 157793 h 1800000"/>
              <a:gd name="connsiteX5" fmla="*/ 172635 w 1800000"/>
              <a:gd name="connsiteY5" fmla="*/ 157793 h 1800000"/>
              <a:gd name="connsiteX6" fmla="*/ 172635 w 1800000"/>
              <a:gd name="connsiteY6" fmla="*/ 1641762 h 1800000"/>
              <a:gd name="connsiteX7" fmla="*/ 900000 w 1800000"/>
              <a:gd name="connsiteY7" fmla="*/ 1641762 h 1800000"/>
              <a:gd name="connsiteX8" fmla="*/ 900000 w 1800000"/>
              <a:gd name="connsiteY8" fmla="*/ 1800000 h 1800000"/>
              <a:gd name="connsiteX9" fmla="*/ 0 w 1800000"/>
              <a:gd name="connsiteY9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366040"/>
                </a:lnTo>
                <a:lnTo>
                  <a:pt x="1656604" y="366040"/>
                </a:lnTo>
                <a:lnTo>
                  <a:pt x="1656604" y="157793"/>
                </a:lnTo>
                <a:lnTo>
                  <a:pt x="172635" y="157793"/>
                </a:lnTo>
                <a:lnTo>
                  <a:pt x="172635" y="1641762"/>
                </a:lnTo>
                <a:lnTo>
                  <a:pt x="900000" y="1641762"/>
                </a:lnTo>
                <a:lnTo>
                  <a:pt x="900000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0480" y="5598160"/>
            <a:ext cx="1220216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 flipH="1">
            <a:off x="-40640" y="5585460"/>
            <a:ext cx="1227328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33520" y="6134875"/>
            <a:ext cx="4196080" cy="417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rgbClr val="EB9597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rPr>
              <a:t>厚德 求真 励学 笃行</a:t>
            </a:r>
            <a:endParaRPr kumimoji="0" lang="en-US" altLang="zh-CN" sz="1800" b="0" i="0" u="none" strike="noStrike" kern="1200" cap="none" spc="100" normalizeH="0" baseline="0" noProof="0" dirty="0">
              <a:ln>
                <a:noFill/>
              </a:ln>
              <a:solidFill>
                <a:srgbClr val="EB9597">
                  <a:lumMod val="20000"/>
                  <a:lumOff val="80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1021685" y="1447967"/>
            <a:ext cx="3374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AF212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rPr>
              <a:t>目  录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AF212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73" name="表格 9"/>
          <p:cNvGraphicFramePr>
            <a:graphicFrameLocks noGrp="1"/>
          </p:cNvGraphicFramePr>
          <p:nvPr/>
        </p:nvGraphicFramePr>
        <p:xfrm>
          <a:off x="6856680" y="814993"/>
          <a:ext cx="3700145" cy="449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370"/>
                <a:gridCol w="2771775"/>
              </a:tblGrid>
              <a:tr h="888365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一、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hangingPunc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概述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二、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原理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7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三、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使用</a:t>
                      </a: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案例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883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四、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应用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44880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五</a:t>
                      </a: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ea typeface="微软雅黑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、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itchFamily="34" charset="-122"/>
                          <a:cs typeface="+mn-ea"/>
                          <a:sym typeface="Arial" panose="020B0604020202020204" pitchFamily="34" charset="0"/>
                        </a:rPr>
                        <a:t>思考</a:t>
                      </a:r>
                      <a:endParaRPr lang="en-US" altLang="zh-CN" sz="2800" b="1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矩形 79"/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82" name="矩形 81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88" name="矩形 87"/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58458" y="1273747"/>
            <a:ext cx="11299063" cy="5357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2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21</a:t>
            </a:r>
            <a:r>
              <a:rPr lang="zh-CN" altLang="en-US" sz="22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世纪以来，软件系统日益复杂，随着软件规模和复杂性的增加，程序中的潜在错误和安全漏洞变得更难以发现和修复，传统的手工测试方法难以有效覆盖所有可能的执行路径，编写正确、可靠且覆盖全面的测试用例十分困难。</a:t>
            </a:r>
            <a:endParaRPr lang="zh-CN" altLang="en-US" sz="22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algn="just" hangingPunct="0">
              <a:lnSpc>
                <a:spcPct val="130000"/>
              </a:lnSpc>
            </a:pPr>
            <a:endParaRPr lang="zh-CN" altLang="en-US" sz="22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zh-CN" altLang="en-US" sz="22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解决方案：</a:t>
            </a:r>
            <a:endParaRPr lang="en-US" altLang="zh-CN" sz="22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利用符号执行的原理，通过将程序输入抽象为符号变量，系统性地探索程序的所有执行路径</a:t>
            </a:r>
            <a:endParaRPr lang="zh-CN" altLang="en-US" sz="22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构建自动化测试工具，生成覆盖率高的测试用例以发现潜在问题</a:t>
            </a:r>
            <a:endParaRPr lang="zh-CN" altLang="en-US" sz="22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974725" y="1593850"/>
            <a:ext cx="309880" cy="4108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endParaRPr lang="zh-CN" altLang="en-US" sz="16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58458" y="1273747"/>
            <a:ext cx="11299063" cy="539232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 hangingPunct="0">
              <a:lnSpc>
                <a:spcPct val="130000"/>
              </a:lnSpc>
              <a:buFont typeface="Wingdings" charset="0"/>
              <a:buChar char="u"/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KLEE</a:t>
            </a:r>
            <a:endParaRPr lang="en-US" altLang="zh-CN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基于符号执行的测试工具，自动生成高覆盖率测试数据，检测编码和功能错误。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使用约束求解器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 STP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处理路径条件，将内存抽象为无类型字节数组，精确处理内存访问和指针操作。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just" hangingPunct="0">
              <a:lnSpc>
                <a:spcPct val="130000"/>
              </a:lnSpc>
              <a:buFont typeface="Wingdings" charset="0"/>
              <a:buChar char="u"/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LLVM</a:t>
            </a:r>
            <a:endParaRPr lang="en-US" altLang="zh-CN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模块化编译器框架，提供中间表示（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IR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），支持多语言的跨平台编译与优化。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KLEE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基于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 LLVM IR 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进行符号路径探索，具备高扩展性和工具集成能力。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marL="342900" indent="-342900" algn="just" hangingPunct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charset="0"/>
                <a:ea typeface="思源黑体 CN Normal" charset="0"/>
              </a:rPr>
              <a:t>位代码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607213" y="2018018"/>
            <a:ext cx="75882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=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0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9492687" y="2014964"/>
            <a:ext cx="84963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x!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=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0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727881" y="4129312"/>
            <a:ext cx="75882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x&lt;0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0404249" y="4163784"/>
            <a:ext cx="96202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x&gt;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=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0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6269278" y="5329117"/>
            <a:ext cx="145605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FF0000"/>
                </a:solidFill>
                <a:latin typeface="思源黑体 CN Normal" charset="0"/>
                <a:ea typeface="思源黑体 CN Normal" charset="0"/>
                <a:cs typeface="Arial" panose="020B0604020202020204" pitchFamily="34" charset="0"/>
              </a:rPr>
              <a:t>Assert...</a:t>
            </a:r>
            <a:endParaRPr lang="en-US" altLang="zh-CN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 userDrawn="1"/>
        </p:nvSpPr>
        <p:spPr>
          <a:xfrm>
            <a:off x="8378215" y="5329110"/>
            <a:ext cx="145605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FF0000"/>
                </a:solidFill>
                <a:latin typeface="思源黑体 CN Normal" charset="0"/>
                <a:ea typeface="思源黑体 CN Normal" charset="0"/>
                <a:cs typeface="Arial" panose="020B0604020202020204" pitchFamily="34" charset="0"/>
              </a:rPr>
              <a:t>Assert...</a:t>
            </a:r>
            <a:endParaRPr lang="en-US" altLang="zh-CN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0150660" y="5329145"/>
            <a:ext cx="145605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FF0000"/>
                </a:solidFill>
                <a:latin typeface="思源黑体 CN Normal" charset="0"/>
                <a:ea typeface="思源黑体 CN Normal" charset="0"/>
                <a:cs typeface="Arial" panose="020B0604020202020204" pitchFamily="34" charset="0"/>
              </a:rPr>
              <a:t>Assert...</a:t>
            </a:r>
            <a:endParaRPr lang="en-US" altLang="zh-CN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8378215" y="958036"/>
            <a:ext cx="35242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x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cxnSp>
        <p:nvCxnSpPr>
          <p:cNvPr id="27" name="肘形连接符 26"/>
          <p:cNvCxnSpPr>
            <a:stCxn id="26" idx="2"/>
            <a:endCxn id="7" idx="0"/>
          </p:cNvCxnSpPr>
          <p:nvPr userDrawn="1"/>
        </p:nvCxnSpPr>
        <p:spPr>
          <a:xfrm rot="5400000">
            <a:off x="7526338" y="989648"/>
            <a:ext cx="488950" cy="1567815"/>
          </a:xfrm>
          <a:prstGeom prst="bentConnector3">
            <a:avLst>
              <a:gd name="adj1" fmla="val 49935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6" idx="2"/>
            <a:endCxn id="3" idx="0"/>
          </p:cNvCxnSpPr>
          <p:nvPr userDrawn="1"/>
        </p:nvCxnSpPr>
        <p:spPr>
          <a:xfrm rot="5400000" flipV="1">
            <a:off x="8993188" y="1090613"/>
            <a:ext cx="485775" cy="136271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2"/>
            <a:endCxn id="24" idx="0"/>
          </p:cNvCxnSpPr>
          <p:nvPr userDrawn="1"/>
        </p:nvCxnSpPr>
        <p:spPr>
          <a:xfrm rot="5400000">
            <a:off x="8792845" y="5013960"/>
            <a:ext cx="628650" cy="127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2"/>
            <a:endCxn id="25" idx="0"/>
          </p:cNvCxnSpPr>
          <p:nvPr userDrawn="1"/>
        </p:nvCxnSpPr>
        <p:spPr>
          <a:xfrm rot="5400000">
            <a:off x="10585133" y="5028248"/>
            <a:ext cx="594360" cy="6985"/>
          </a:xfrm>
          <a:prstGeom prst="bentConnector3">
            <a:avLst>
              <a:gd name="adj1" fmla="val 4994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" idx="2"/>
            <a:endCxn id="5" idx="0"/>
          </p:cNvCxnSpPr>
          <p:nvPr userDrawn="1"/>
        </p:nvCxnSpPr>
        <p:spPr>
          <a:xfrm rot="5400000">
            <a:off x="8740775" y="2952750"/>
            <a:ext cx="1543685" cy="809625"/>
          </a:xfrm>
          <a:prstGeom prst="bentConnector3">
            <a:avLst>
              <a:gd name="adj1" fmla="val 50021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2"/>
            <a:endCxn id="6" idx="0"/>
          </p:cNvCxnSpPr>
          <p:nvPr userDrawn="1"/>
        </p:nvCxnSpPr>
        <p:spPr>
          <a:xfrm rot="5400000" flipV="1">
            <a:off x="9612630" y="2890520"/>
            <a:ext cx="1577975" cy="968375"/>
          </a:xfrm>
          <a:prstGeom prst="bentConnector3">
            <a:avLst>
              <a:gd name="adj1" fmla="val 5002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5" name="图片 34" descr="upload_post_object_v2_22445587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483" y="1469465"/>
            <a:ext cx="4661069" cy="4510712"/>
          </a:xfrm>
          <a:prstGeom prst="rect">
            <a:avLst/>
          </a:prstGeom>
        </p:spPr>
      </p:pic>
      <p:sp>
        <p:nvSpPr>
          <p:cNvPr id="36" name="文本框 35"/>
          <p:cNvSpPr txBox="1"/>
          <p:nvPr userDrawn="1"/>
        </p:nvSpPr>
        <p:spPr>
          <a:xfrm>
            <a:off x="6404188" y="3439400"/>
            <a:ext cx="113157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=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+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2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cxnSp>
        <p:nvCxnSpPr>
          <p:cNvPr id="37" name="肘形连接符 36"/>
          <p:cNvCxnSpPr>
            <a:stCxn id="7" idx="2"/>
            <a:endCxn id="36" idx="0"/>
          </p:cNvCxnSpPr>
          <p:nvPr userDrawn="1"/>
        </p:nvCxnSpPr>
        <p:spPr>
          <a:xfrm rot="5400000">
            <a:off x="6553200" y="3005455"/>
            <a:ext cx="850265" cy="17145"/>
          </a:xfrm>
          <a:prstGeom prst="bentConnector3">
            <a:avLst>
              <a:gd name="adj1" fmla="val 50037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6" idx="2"/>
            <a:endCxn id="23" idx="0"/>
          </p:cNvCxnSpPr>
          <p:nvPr userDrawn="1"/>
        </p:nvCxnSpPr>
        <p:spPr>
          <a:xfrm rot="5400000" flipV="1">
            <a:off x="6324283" y="4655503"/>
            <a:ext cx="1318895" cy="279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原理</a:t>
            </a:r>
            <a:endParaRPr lang="zh-CN" altLang="en-US"/>
          </a:p>
        </p:txBody>
      </p:sp>
      <p:pic>
        <p:nvPicPr>
          <p:cNvPr id="4" name="图片 3" descr="upload_post_object_v2_1035580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00" y="1189860"/>
            <a:ext cx="11596176" cy="34154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使用案例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0154" y="1035798"/>
            <a:ext cx="3622140" cy="63281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hangingPunct="0">
              <a:lnSpc>
                <a:spcPct val="130000"/>
              </a:lnSpc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检测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指针越界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pic>
        <p:nvPicPr>
          <p:cNvPr id="5" name="图片 4" descr="upload_post_object_v2_3204875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2851" y="441377"/>
            <a:ext cx="7215576" cy="6133665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03456" y="2370226"/>
            <a:ext cx="25317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01\60[a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-</a:t>
            </a: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c]123</a:t>
            </a:r>
            <a:endParaRPr lang="zh-CN" altLang="en-US" sz="24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78040" y="3794019"/>
            <a:ext cx="1982470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010abc123</a:t>
            </a:r>
            <a:endParaRPr lang="zh-CN" altLang="en-US" sz="24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cxnSp>
        <p:nvCxnSpPr>
          <p:cNvPr id="9" name="肘形连接符 8"/>
          <p:cNvCxnSpPr>
            <a:stCxn id="6" idx="2"/>
            <a:endCxn id="8" idx="0"/>
          </p:cNvCxnSpPr>
          <p:nvPr userDrawn="1"/>
        </p:nvCxnSpPr>
        <p:spPr>
          <a:xfrm rot="5400000">
            <a:off x="1143000" y="3367405"/>
            <a:ext cx="852805" cy="635"/>
          </a:xfrm>
          <a:prstGeom prst="bentConnector3">
            <a:avLst>
              <a:gd name="adj1" fmla="val 50037"/>
            </a:avLst>
          </a:prstGeom>
          <a:ln w="571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使用案例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0154" y="1035798"/>
            <a:ext cx="3622140" cy="63281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hangingPunct="0">
              <a:lnSpc>
                <a:spcPct val="130000"/>
              </a:lnSpc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检测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指针越界--改进前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pic>
        <p:nvPicPr>
          <p:cNvPr id="5" name="图片 4" descr="upload_post_object_v2_42547742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7378" y="1668657"/>
            <a:ext cx="9557196" cy="486073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98347" y="2492575"/>
            <a:ext cx="636270" cy="10502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b="1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05</a:t>
            </a:r>
            <a:endParaRPr lang="en-US" altLang="zh-CN" sz="2400" b="1" spc="100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en-US" altLang="zh-CN" sz="2400" b="1" spc="100" dirty="0">
                <a:solidFill>
                  <a:srgbClr val="FF0000"/>
                </a:solidFill>
                <a:latin typeface="思源黑体 CN Normal" charset="0"/>
                <a:ea typeface="思源黑体 CN Normal" charset="0"/>
              </a:rPr>
              <a:t>21</a:t>
            </a:r>
            <a:endParaRPr lang="zh-CN" altLang="en-US" sz="2400" b="1" spc="100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使用案例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0154" y="1035798"/>
            <a:ext cx="3622140" cy="63281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hangingPunct="0">
              <a:lnSpc>
                <a:spcPct val="130000"/>
              </a:lnSpc>
            </a:pP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</a:rPr>
              <a:t>检测</a:t>
            </a:r>
            <a:r>
              <a:rPr lang="zh-CN" altLang="en-US" sz="2400" spc="100" dirty="0">
                <a:solidFill>
                  <a:srgbClr val="000000"/>
                </a:solidFill>
                <a:latin typeface="思源黑体 CN Normal" pitchFamily="34" charset="-122"/>
                <a:ea typeface="思源黑体 CN Normal" pitchFamily="34" charset="-122"/>
                <a:cs typeface="Arial" panose="020B0604020202020204" pitchFamily="34" charset="0"/>
              </a:rPr>
              <a:t>指针越界--改进前</a:t>
            </a:r>
            <a:endParaRPr lang="zh-CN" altLang="en-US" sz="2400" spc="100" dirty="0">
              <a:solidFill>
                <a:srgbClr val="00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85004" y="1668657"/>
            <a:ext cx="11652143" cy="481696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 hangingPunct="0">
              <a:lnSpc>
                <a:spcPct val="130000"/>
              </a:lnSpc>
            </a:pPr>
            <a:r>
              <a:rPr lang="en-US" altLang="zh-CN" sz="2400" b="1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05</a:t>
            </a:r>
            <a:r>
              <a:rPr lang="zh-CN" altLang="en-US" sz="2400" b="1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：</a:t>
            </a:r>
            <a:endParaRPr lang="zh-CN" altLang="en-US" sz="2400" b="1" spc="100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en-US" altLang="zh-CN" sz="2400" b="1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[?</a:t>
            </a:r>
            <a:r>
              <a:rPr lang="zh-CN" altLang="en-US" sz="2400" b="1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-</a:t>
            </a:r>
            <a:r>
              <a:rPr lang="en-US" altLang="zh-CN" sz="2400" b="1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??</a:t>
            </a:r>
            <a:endParaRPr lang="en-US" altLang="zh-CN" sz="2400" b="1" spc="100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algn="just" hangingPunct="0">
              <a:lnSpc>
                <a:spcPct val="130000"/>
              </a:lnSpc>
            </a:pPr>
            <a:endParaRPr lang="en-US" altLang="zh-CN" sz="2400" b="1" spc="100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algn="just" hangingPunct="0">
              <a:lnSpc>
                <a:spcPct val="130000"/>
              </a:lnSpc>
            </a:pPr>
            <a:endParaRPr lang="en-US" altLang="zh-CN" sz="2400" b="1" spc="100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algn="just" hangingPunct="0">
              <a:lnSpc>
                <a:spcPct val="130000"/>
              </a:lnSpc>
            </a:pPr>
            <a:endParaRPr lang="en-US" altLang="zh-CN" sz="2400" b="1" spc="100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  <a:p>
            <a:pPr algn="just" hangingPunct="0">
              <a:lnSpc>
                <a:spcPct val="130000"/>
              </a:lnSpc>
            </a:pPr>
            <a:r>
              <a:rPr lang="en-US" altLang="zh-CN" sz="2400" b="1" spc="100" dirty="0">
                <a:solidFill>
                  <a:srgbClr val="FF0000"/>
                </a:solidFill>
                <a:latin typeface="思源黑体 CN Normal" charset="0"/>
                <a:ea typeface="思源黑体 CN Normal" charset="0"/>
              </a:rPr>
              <a:t>21</a:t>
            </a:r>
            <a:r>
              <a:rPr lang="zh-CN" altLang="en-US" sz="2400" b="1" spc="100" dirty="0">
                <a:solidFill>
                  <a:srgbClr val="FF0000"/>
                </a:solidFill>
                <a:latin typeface="思源黑体 CN Normal" charset="0"/>
                <a:ea typeface="思源黑体 CN Normal" charset="0"/>
              </a:rPr>
              <a:t>：</a:t>
            </a:r>
            <a:endParaRPr lang="zh-CN" altLang="en-US" sz="2400" b="1" spc="100" dirty="0">
              <a:solidFill>
                <a:srgbClr val="FF0000"/>
              </a:solidFill>
              <a:latin typeface="思源黑体 CN Normal" charset="0"/>
              <a:ea typeface="思源黑体 CN Normal" charset="0"/>
            </a:endParaRPr>
          </a:p>
          <a:p>
            <a:pPr algn="just" hangingPunct="0">
              <a:lnSpc>
                <a:spcPct val="130000"/>
              </a:lnSpc>
            </a:pPr>
            <a:r>
              <a:rPr lang="en-US" altLang="zh-CN" sz="2400" b="1" spc="100" dirty="0">
                <a:solidFill>
                  <a:srgbClr val="FF0000"/>
                </a:solidFill>
                <a:latin typeface="思源黑体 CN Normal" pitchFamily="34" charset="-122"/>
                <a:ea typeface="思源黑体 CN Normal" pitchFamily="34" charset="-122"/>
              </a:rPr>
              <a:t>[?</a:t>
            </a:r>
            <a:endParaRPr lang="zh-CN" altLang="en-US" sz="2400" b="1" spc="100" dirty="0">
              <a:solidFill>
                <a:srgbClr val="FF0000"/>
              </a:solidFill>
              <a:latin typeface="思源黑体 CN Normal" pitchFamily="34" charset="-122"/>
              <a:ea typeface="思源黑体 CN Normal" pitchFamily="34" charset="-122"/>
            </a:endParaRPr>
          </a:p>
        </p:txBody>
      </p:sp>
      <p:pic>
        <p:nvPicPr>
          <p:cNvPr id="3" name="图片 2" descr="upload_post_object_v2_35295247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8537" y="1668657"/>
            <a:ext cx="9388124" cy="1862956"/>
          </a:xfrm>
          <a:prstGeom prst="rect">
            <a:avLst/>
          </a:prstGeom>
        </p:spPr>
      </p:pic>
      <p:pic>
        <p:nvPicPr>
          <p:cNvPr id="4" name="图片 3" descr="upload_post_object_v2_22359048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24" y="3779069"/>
            <a:ext cx="9385390" cy="1921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西电_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F2125"/>
      </a:accent1>
      <a:accent2>
        <a:srgbClr val="DC484C"/>
      </a:accent2>
      <a:accent3>
        <a:srgbClr val="EB9597"/>
      </a:accent3>
      <a:accent4>
        <a:srgbClr val="FFF2C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 hangingPunct="0">
          <a:lnSpc>
            <a:spcPct val="130000"/>
          </a:lnSpc>
          <a:defRPr sz="1600" spc="100" dirty="0">
            <a:solidFill>
              <a:schemeClr val="accent4">
                <a:lumMod val="20000"/>
                <a:lumOff val="80000"/>
              </a:schemeClr>
            </a:solidFill>
            <a:latin typeface="思源黑体 CN Normal" pitchFamily="34" charset="-122"/>
            <a:ea typeface="思源黑体 CN Normal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Office WWO_wpscloud_20241205195617-cad4b44aa2</Application>
  <PresentationFormat>宽屏</PresentationFormat>
  <Paragraphs>127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思源黑体 CN Normal</vt:lpstr>
      <vt:lpstr>汉仪旗黑KW 55S</vt:lpstr>
      <vt:lpstr>微软雅黑</vt:lpstr>
      <vt:lpstr>思源黑体 CN Medium</vt:lpstr>
      <vt:lpstr>思源黑体 CN Heavy</vt:lpstr>
      <vt:lpstr>等线</vt:lpstr>
      <vt:lpstr>优设标题黑</vt:lpstr>
      <vt:lpstr>Kingsoft Confetti</vt:lpstr>
      <vt:lpstr>Wingdings</vt:lpstr>
      <vt:lpstr>思源黑体 CN Normal</vt:lpstr>
      <vt:lpstr>微软雅黑</vt:lpstr>
      <vt:lpstr>汉仪书宋二KW</vt:lpstr>
      <vt:lpstr>汉仪中等线KW</vt:lpstr>
      <vt:lpstr>1_Office 主题​​</vt:lpstr>
      <vt:lpstr>PowerPoint 演示文稿</vt:lpstr>
      <vt:lpstr>PowerPoint 演示文稿</vt:lpstr>
      <vt:lpstr>概述</vt:lpstr>
      <vt:lpstr>概述</vt:lpstr>
      <vt:lpstr>原理</vt:lpstr>
      <vt:lpstr>原理</vt:lpstr>
      <vt:lpstr>使用案例</vt:lpstr>
      <vt:lpstr>使用案例</vt:lpstr>
      <vt:lpstr>使用案例</vt:lpstr>
      <vt:lpstr>使用案例</vt:lpstr>
      <vt:lpstr>使用案例</vt:lpstr>
      <vt:lpstr>应用</vt:lpstr>
      <vt:lpstr>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K</dc:creator>
  <cp:lastModifiedBy>OvO</cp:lastModifiedBy>
  <dcterms:created xsi:type="dcterms:W3CDTF">2024-12-18T16:47:55Z</dcterms:created>
  <dcterms:modified xsi:type="dcterms:W3CDTF">2024-12-18T16:47:55Z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CC517F6F1E804028ABC34A66760AAF06_12</vt:lpwstr>
  </property>
  <property fmtid="{D5CDD505-2E9C-101B-9397-08002B2CF9AE}" pid="3" name="KSOProductBuildVer">
    <vt:lpwstr>2052-12.9.0.19237</vt:lpwstr>
  </property>
</Properties>
</file>