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78" r:id="rId4"/>
    <p:sldId id="260" r:id="rId5"/>
    <p:sldId id="274" r:id="rId6"/>
    <p:sldId id="275" r:id="rId7"/>
    <p:sldId id="276" r:id="rId8"/>
    <p:sldId id="280" r:id="rId9"/>
    <p:sldId id="281" r:id="rId10"/>
    <p:sldId id="282" r:id="rId11"/>
    <p:sldId id="283" r:id="rId12"/>
    <p:sldId id="285" r:id="rId13"/>
    <p:sldId id="286" r:id="rId14"/>
    <p:sldId id="287" r:id="rId15"/>
    <p:sldId id="288" r:id="rId16"/>
    <p:sldId id="279" r:id="rId17"/>
    <p:sldId id="289" r:id="rId18"/>
    <p:sldId id="291" r:id="rId19"/>
    <p:sldId id="290" r:id="rId20"/>
    <p:sldId id="292" r:id="rId21"/>
    <p:sldId id="293" r:id="rId22"/>
    <p:sldId id="295" r:id="rId23"/>
    <p:sldId id="296" r:id="rId24"/>
    <p:sldId id="294" r:id="rId25"/>
    <p:sldId id="27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0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85D51-3D05-4571-A283-B4A35CD20CD1}" type="datetimeFigureOut">
              <a:rPr lang="zh-CN" altLang="en-US" smtClean="0"/>
              <a:t>2024/12/25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B187E-2E7E-4C60-849C-ECEFA0A1AE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385794" y="1106394"/>
            <a:ext cx="9420411" cy="4645212"/>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18975" y="1984191"/>
            <a:ext cx="7354048" cy="1106805"/>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汉仪大宋简" panose="02010600000101010101" pitchFamily="2" charset="-122"/>
                <a:ea typeface="汉仪大宋简" panose="02010600000101010101" pitchFamily="2" charset="-122"/>
              </a:rPr>
              <a:t>数理逻辑汇报</a:t>
            </a:r>
          </a:p>
        </p:txBody>
      </p:sp>
      <p:sp>
        <p:nvSpPr>
          <p:cNvPr id="20" name="矩形: 圆角 19"/>
          <p:cNvSpPr/>
          <p:nvPr>
            <p:custDataLst>
              <p:tags r:id="rId1"/>
            </p:custDataLst>
          </p:nvPr>
        </p:nvSpPr>
        <p:spPr>
          <a:xfrm>
            <a:off x="3194685" y="4261485"/>
            <a:ext cx="5613400" cy="457200"/>
          </a:xfrm>
          <a:prstGeom prst="roundRect">
            <a:avLst>
              <a:gd name="adj" fmla="val 0"/>
            </a:avLst>
          </a:pr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汉仪大宋简" panose="02010600000101010101" pitchFamily="2" charset="-122"/>
              <a:ea typeface="汉仪大宋简" panose="02010600000101010101" pitchFamily="2" charset="-122"/>
              <a:cs typeface="+mn-ea"/>
              <a:sym typeface="+mn-lt"/>
            </a:endParaRPr>
          </a:p>
        </p:txBody>
      </p:sp>
      <p:sp>
        <p:nvSpPr>
          <p:cNvPr id="21" name="文本框 20"/>
          <p:cNvSpPr txBox="1"/>
          <p:nvPr>
            <p:custDataLst>
              <p:tags r:id="rId2"/>
            </p:custDataLst>
          </p:nvPr>
        </p:nvSpPr>
        <p:spPr>
          <a:xfrm>
            <a:off x="4103370" y="431990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组员：余亢爻</a:t>
            </a:r>
            <a:r>
              <a:rPr lang="en-US" altLang="zh-CN" sz="2000" dirty="0">
                <a:solidFill>
                  <a:schemeClr val="bg1"/>
                </a:solidFill>
                <a:latin typeface="汉仪大宋简" panose="02010600000101010101" pitchFamily="2" charset="-122"/>
                <a:ea typeface="汉仪大宋简" panose="02010600000101010101" pitchFamily="2" charset="-122"/>
                <a:cs typeface="+mn-ea"/>
                <a:sym typeface="+mn-lt"/>
              </a:rPr>
              <a:t> </a:t>
            </a: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刘书哲</a:t>
            </a:r>
            <a:r>
              <a:rPr lang="en-US" altLang="zh-CN" sz="2000" dirty="0">
                <a:solidFill>
                  <a:schemeClr val="bg1"/>
                </a:solidFill>
                <a:latin typeface="汉仪大宋简" panose="02010600000101010101" pitchFamily="2" charset="-122"/>
                <a:ea typeface="汉仪大宋简" panose="02010600000101010101" pitchFamily="2" charset="-122"/>
                <a:cs typeface="+mn-ea"/>
                <a:sym typeface="+mn-lt"/>
              </a:rPr>
              <a:t> </a:t>
            </a: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方子康</a:t>
            </a:r>
          </a:p>
        </p:txBody>
      </p:sp>
      <p:sp>
        <p:nvSpPr>
          <p:cNvPr id="17" name="矩形 16"/>
          <p:cNvSpPr/>
          <p:nvPr/>
        </p:nvSpPr>
        <p:spPr>
          <a:xfrm>
            <a:off x="2932420" y="3091079"/>
            <a:ext cx="6286500" cy="423545"/>
          </a:xfrm>
          <a:prstGeom prst="rect">
            <a:avLst/>
          </a:prstGeom>
        </p:spPr>
        <p:txBody>
          <a:bodyPr wrap="square">
            <a:spAutoFit/>
          </a:bodyPr>
          <a:lstStyle/>
          <a:p>
            <a:pPr algn="r">
              <a:lnSpc>
                <a:spcPct val="120000"/>
              </a:lnSpc>
            </a:pPr>
            <a:r>
              <a:rPr lang="en-US" altLang="zh-CN" dirty="0">
                <a:solidFill>
                  <a:schemeClr val="tx1">
                    <a:lumMod val="50000"/>
                    <a:lumOff val="50000"/>
                  </a:schemeClr>
                </a:solidFill>
                <a:latin typeface="等线" panose="02010600030101010101" pitchFamily="2" charset="-122"/>
                <a:ea typeface="等线" panose="02010600030101010101" pitchFamily="2" charset="-122"/>
              </a:rPr>
              <a:t>——</a:t>
            </a:r>
            <a:r>
              <a:rPr lang="zh-CN" altLang="en-US" dirty="0">
                <a:solidFill>
                  <a:schemeClr val="tx1">
                    <a:lumMod val="50000"/>
                    <a:lumOff val="50000"/>
                  </a:schemeClr>
                </a:solidFill>
                <a:latin typeface="等线" panose="02010600030101010101" pitchFamily="2" charset="-122"/>
                <a:ea typeface="等线" panose="02010600030101010101" pitchFamily="2" charset="-122"/>
              </a:rPr>
              <a:t>文献检索的方法与实例</a:t>
            </a:r>
          </a:p>
        </p:txBody>
      </p:sp>
      <p:sp>
        <p:nvSpPr>
          <p:cNvPr id="3" name="文本框 2"/>
          <p:cNvSpPr txBox="1"/>
          <p:nvPr>
            <p:custDataLst>
              <p:tags r:id="rId3"/>
            </p:custDataLst>
          </p:nvPr>
        </p:nvSpPr>
        <p:spPr>
          <a:xfrm>
            <a:off x="4103370" y="493331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汇报人：余亢爻</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基于数据挖掘的公交客流特征提取调度及优化</a:t>
            </a:r>
          </a:p>
        </p:txBody>
      </p:sp>
      <p:sp>
        <p:nvSpPr>
          <p:cNvPr id="2" name="文本框 1"/>
          <p:cNvSpPr txBox="1"/>
          <p:nvPr/>
        </p:nvSpPr>
        <p:spPr>
          <a:xfrm>
            <a:off x="1266190" y="1741805"/>
            <a:ext cx="9536430" cy="4328795"/>
          </a:xfrm>
          <a:prstGeom prst="rect">
            <a:avLst/>
          </a:prstGeom>
          <a:noFill/>
        </p:spPr>
        <p:txBody>
          <a:bodyPr wrap="square" rtlCol="0">
            <a:noAutofit/>
          </a:bodyPr>
          <a:lstStyle/>
          <a:p>
            <a:pPr marL="285750" indent="-285750" algn="just">
              <a:lnSpc>
                <a:spcPct val="200000"/>
              </a:lnSpc>
              <a:buClrTx/>
              <a:buSzTx/>
              <a:buFont typeface="Wingdings" panose="05000000000000000000" charset="0"/>
              <a:buChar char="Ø"/>
            </a:pPr>
            <a:r>
              <a:rPr lang="zh-CN" altLang="en-US" sz="2000" b="1" dirty="0">
                <a:solidFill>
                  <a:srgbClr val="FF0000"/>
                </a:solidFill>
                <a:latin typeface="微软雅黑" panose="020B0503020204020204" charset="-122"/>
                <a:ea typeface="微软雅黑" panose="020B0503020204020204" charset="-122"/>
              </a:rPr>
              <a:t>直接搜不到文献</a:t>
            </a:r>
            <a:r>
              <a:rPr lang="en-US" altLang="zh-CN" sz="2000" b="1" dirty="0">
                <a:solidFill>
                  <a:srgbClr val="FF0000"/>
                </a:solidFill>
                <a:latin typeface="微软雅黑" panose="020B0503020204020204" charset="-122"/>
                <a:ea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rPr>
              <a:t>定语加太多</a:t>
            </a:r>
            <a:r>
              <a:rPr lang="en-US" altLang="zh-CN" sz="2000" b="1" dirty="0">
                <a:solidFill>
                  <a:srgbClr val="FF0000"/>
                </a:solidFill>
                <a:latin typeface="微软雅黑" panose="020B0503020204020204" charset="-122"/>
                <a:ea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rPr>
              <a:t>研究区域太精准化了</a:t>
            </a:r>
          </a:p>
          <a:p>
            <a:pPr marL="285750" indent="-285750" algn="just">
              <a:lnSpc>
                <a:spcPct val="20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先把全部表达放到百度看一下</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找英文表达</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发现已经发表的学位论文高度相似</a:t>
            </a:r>
          </a:p>
          <a:p>
            <a:pPr marL="285750" indent="-285750" algn="just">
              <a:lnSpc>
                <a:spcPct val="20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拆分</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数据挖掘，公交客流，特征提取，调度优化</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简化</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客流，调度优化</a:t>
            </a:r>
            <a:r>
              <a:rPr lang="en-US" altLang="zh-CN"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20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知网翻译工具</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目标：检索词条笔记多</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英文同义表达</a:t>
            </a:r>
          </a:p>
          <a:p>
            <a:pPr marL="285750" indent="-285750" algn="just">
              <a:lnSpc>
                <a:spcPct val="200000"/>
              </a:lnSpc>
              <a:buClrTx/>
              <a:buSzTx/>
              <a:buFont typeface="Wingdings" panose="05000000000000000000" charset="0"/>
              <a:buChar char="Ø"/>
            </a:pPr>
            <a:r>
              <a:rPr lang="en-US" altLang="zh-CN" sz="1600" dirty="0">
                <a:solidFill>
                  <a:schemeClr val="tx1">
                    <a:lumMod val="75000"/>
                    <a:lumOff val="25000"/>
                  </a:schemeClr>
                </a:solidFill>
                <a:latin typeface="微软雅黑" panose="020B0503020204020204" charset="-122"/>
                <a:ea typeface="微软雅黑" panose="020B0503020204020204" charset="-122"/>
              </a:rPr>
              <a:t>Passenger flow AND optimization or optimal AND scheduling or schedule</a:t>
            </a:r>
          </a:p>
          <a:p>
            <a:pPr marL="285750" indent="-285750" algn="just">
              <a:lnSpc>
                <a:spcPct val="20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后续可以单独搜索数据挖掘学习</a:t>
            </a:r>
          </a:p>
          <a:p>
            <a:pPr marL="285750" indent="-285750" algn="just">
              <a:lnSpc>
                <a:spcPct val="200000"/>
              </a:lnSpc>
              <a:buClrTx/>
              <a:buSzTx/>
              <a:buFont typeface="Wingdings" panose="05000000000000000000" charset="0"/>
              <a:buChar char="Ø"/>
            </a:pPr>
            <a:r>
              <a:rPr lang="en-US" altLang="zh-CN" sz="1600" dirty="0">
                <a:solidFill>
                  <a:srgbClr val="FF0000"/>
                </a:solidFill>
                <a:latin typeface="微软雅黑" panose="020B0503020204020204" charset="-122"/>
                <a:ea typeface="微软雅黑" panose="020B0503020204020204" charset="-122"/>
              </a:rPr>
              <a:t>Web of Science</a:t>
            </a:r>
            <a:r>
              <a:rPr lang="zh-CN" altLang="en-US" sz="1600" dirty="0">
                <a:solidFill>
                  <a:srgbClr val="FF0000"/>
                </a:solidFill>
                <a:latin typeface="微软雅黑" panose="020B0503020204020204" charset="-122"/>
                <a:ea typeface="微软雅黑" panose="020B0503020204020204" charset="-122"/>
              </a:rPr>
              <a:t>，</a:t>
            </a:r>
            <a:r>
              <a:rPr lang="en-US" altLang="zh-CN" sz="1600" dirty="0">
                <a:solidFill>
                  <a:srgbClr val="FF0000"/>
                </a:solidFill>
                <a:latin typeface="微软雅黑" panose="020B0503020204020204" charset="-122"/>
                <a:ea typeface="微软雅黑" panose="020B0503020204020204" charset="-122"/>
              </a:rPr>
              <a:t>scopus</a:t>
            </a:r>
            <a:r>
              <a:rPr lang="zh-CN" altLang="en-US" sz="1600" dirty="0">
                <a:solidFill>
                  <a:srgbClr val="FF0000"/>
                </a:solidFill>
                <a:latin typeface="微软雅黑" panose="020B0503020204020204" charset="-122"/>
                <a:ea typeface="微软雅黑" panose="020B0503020204020204" charset="-122"/>
              </a:rPr>
              <a:t>（英文数据库）</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高熵合金涂层</a:t>
            </a:r>
          </a:p>
        </p:txBody>
      </p:sp>
      <p:sp>
        <p:nvSpPr>
          <p:cNvPr id="2" name="文本框 1"/>
          <p:cNvSpPr txBox="1"/>
          <p:nvPr/>
        </p:nvSpPr>
        <p:spPr>
          <a:xfrm>
            <a:off x="1266190" y="1445260"/>
            <a:ext cx="9536430" cy="4625340"/>
          </a:xfrm>
          <a:prstGeom prst="rect">
            <a:avLst/>
          </a:prstGeom>
          <a:noFill/>
        </p:spPr>
        <p:txBody>
          <a:bodyPr wrap="square" rtlCol="0">
            <a:noAutofit/>
          </a:bodyPr>
          <a:lstStyle/>
          <a:p>
            <a:pPr marL="285750" indent="-285750" algn="just">
              <a:lnSpc>
                <a:spcPct val="150000"/>
              </a:lnSpc>
              <a:buClrTx/>
              <a:buSzTx/>
              <a:buFont typeface="Wingdings" panose="05000000000000000000" charset="0"/>
              <a:buChar char="Ø"/>
            </a:pPr>
            <a:r>
              <a:rPr lang="zh-CN" altLang="en-US" sz="2400" b="1" dirty="0">
                <a:solidFill>
                  <a:srgbClr val="FF0000"/>
                </a:solidFill>
                <a:latin typeface="微软雅黑" panose="020B0503020204020204" charset="-122"/>
                <a:ea typeface="微软雅黑" panose="020B0503020204020204" charset="-122"/>
              </a:rPr>
              <a:t>拆分{高熵合金，涂层}</a:t>
            </a:r>
          </a:p>
          <a:p>
            <a:pPr marL="285750" indent="-285750" algn="just">
              <a:lnSpc>
                <a:spcPct val="1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涂层同义词很多：</a:t>
            </a:r>
            <a:r>
              <a:rPr lang="en-US" altLang="zh-CN" dirty="0">
                <a:solidFill>
                  <a:schemeClr val="tx1">
                    <a:lumMod val="75000"/>
                    <a:lumOff val="25000"/>
                  </a:schemeClr>
                </a:solidFill>
                <a:latin typeface="微软雅黑" panose="020B0503020204020204" charset="-122"/>
                <a:ea typeface="微软雅黑" panose="020B0503020204020204" charset="-122"/>
              </a:rPr>
              <a:t>coating</a:t>
            </a:r>
            <a:r>
              <a:rPr lang="zh-CN" altLang="en-US" dirty="0">
                <a:solidFill>
                  <a:schemeClr val="tx1">
                    <a:lumMod val="75000"/>
                    <a:lumOff val="25000"/>
                  </a:schemeClr>
                </a:solidFill>
                <a:latin typeface="微软雅黑" panose="020B0503020204020204" charset="-122"/>
                <a:ea typeface="微软雅黑" panose="020B0503020204020204" charset="-122"/>
              </a:rPr>
              <a:t>，</a:t>
            </a:r>
            <a:r>
              <a:rPr lang="en-US" altLang="zh-CN" dirty="0">
                <a:solidFill>
                  <a:schemeClr val="tx1">
                    <a:lumMod val="75000"/>
                    <a:lumOff val="25000"/>
                  </a:schemeClr>
                </a:solidFill>
                <a:latin typeface="微软雅黑" panose="020B0503020204020204" charset="-122"/>
                <a:ea typeface="微软雅黑" panose="020B0503020204020204" charset="-122"/>
              </a:rPr>
              <a:t>film</a:t>
            </a:r>
            <a:r>
              <a:rPr lang="zh-CN" altLang="en-US" dirty="0">
                <a:solidFill>
                  <a:schemeClr val="tx1">
                    <a:lumMod val="75000"/>
                    <a:lumOff val="25000"/>
                  </a:schemeClr>
                </a:solidFill>
                <a:latin typeface="微软雅黑" panose="020B0503020204020204" charset="-122"/>
                <a:ea typeface="微软雅黑" panose="020B0503020204020204" charset="-122"/>
              </a:rPr>
              <a:t>，或者镀层，膜层，薄膜</a:t>
            </a:r>
            <a:r>
              <a:rPr lang="en-US" altLang="zh-CN" dirty="0">
                <a:solidFill>
                  <a:schemeClr val="tx1">
                    <a:lumMod val="75000"/>
                    <a:lumOff val="25000"/>
                  </a:schemeClr>
                </a:solidFill>
                <a:latin typeface="微软雅黑" panose="020B0503020204020204" charset="-122"/>
                <a:ea typeface="微软雅黑" panose="020B0503020204020204" charset="-122"/>
              </a:rPr>
              <a:t> </a:t>
            </a:r>
          </a:p>
          <a:p>
            <a:pPr indent="0" algn="just">
              <a:lnSpc>
                <a:spcPct val="150000"/>
              </a:lnSpc>
              <a:buClrTx/>
              <a:buSzTx/>
              <a:buFont typeface="Wingdings" panose="05000000000000000000" charset="0"/>
              <a:buNone/>
            </a:pPr>
            <a:endParaRPr lang="en-US" altLang="zh-CN"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zh-CN" altLang="en-US" dirty="0">
                <a:solidFill>
                  <a:srgbClr val="FF0000"/>
                </a:solidFill>
                <a:latin typeface="微软雅黑" panose="020B0503020204020204" charset="-122"/>
                <a:ea typeface="微软雅黑" panose="020B0503020204020204" charset="-122"/>
              </a:rPr>
              <a:t>不知道涂层有很多同义词应该怎么检索？</a:t>
            </a:r>
          </a:p>
          <a:p>
            <a:pPr marL="285750" indent="-285750" algn="just">
              <a:lnSpc>
                <a:spcPct val="150000"/>
              </a:lnSpc>
              <a:buClrTx/>
              <a:buSzTx/>
              <a:buFont typeface="Wingdings" panose="05000000000000000000" charset="0"/>
              <a:buChar char="Ø"/>
            </a:pPr>
            <a:r>
              <a:rPr lang="zh-CN" altLang="en-US" dirty="0">
                <a:solidFill>
                  <a:srgbClr val="FF0000"/>
                </a:solidFill>
                <a:latin typeface="微软雅黑" panose="020B0503020204020204" charset="-122"/>
                <a:ea typeface="微软雅黑" panose="020B0503020204020204" charset="-122"/>
              </a:rPr>
              <a:t>删掉部分，但可能出来不相关的，后面进行二次检索</a:t>
            </a:r>
          </a:p>
          <a:p>
            <a:pPr indent="0" algn="just">
              <a:lnSpc>
                <a:spcPct val="150000"/>
              </a:lnSpc>
              <a:buClrTx/>
              <a:buSzTx/>
              <a:buFont typeface="Wingdings" panose="05000000000000000000" charset="0"/>
              <a:buNone/>
            </a:pPr>
            <a:endParaRPr lang="zh-CN" altLang="en-US"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先搜高熵，发现</a:t>
            </a:r>
            <a:r>
              <a:rPr lang="zh-CN" altLang="en-US" dirty="0">
                <a:solidFill>
                  <a:srgbClr val="FF0000"/>
                </a:solidFill>
                <a:latin typeface="微软雅黑" panose="020B0503020204020204" charset="-122"/>
                <a:ea typeface="微软雅黑" panose="020B0503020204020204" charset="-122"/>
              </a:rPr>
              <a:t>合金的很多同义表达</a:t>
            </a:r>
            <a:r>
              <a:rPr lang="en-US" altLang="zh-CN" dirty="0">
                <a:solidFill>
                  <a:srgbClr val="FF0000"/>
                </a:solidFill>
                <a:latin typeface="微软雅黑" panose="020B0503020204020204" charset="-122"/>
                <a:ea typeface="微软雅黑" panose="020B0503020204020204" charset="-122"/>
              </a:rPr>
              <a:t>composition…</a:t>
            </a:r>
            <a:r>
              <a:rPr lang="zh-CN" altLang="en-US" dirty="0">
                <a:solidFill>
                  <a:srgbClr val="FF0000"/>
                </a:solidFill>
                <a:latin typeface="微软雅黑" panose="020B0503020204020204" charset="-122"/>
                <a:ea typeface="微软雅黑" panose="020B0503020204020204" charset="-122"/>
              </a:rPr>
              <a:t>无法穷尽</a:t>
            </a:r>
            <a:r>
              <a:rPr lang="en-US" altLang="zh-CN" dirty="0">
                <a:solidFill>
                  <a:srgbClr val="FF0000"/>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，决定不并列</a:t>
            </a:r>
            <a:r>
              <a:rPr lang="en-US" altLang="zh-CN" dirty="0">
                <a:solidFill>
                  <a:srgbClr val="FF0000"/>
                </a:solidFill>
                <a:latin typeface="微软雅黑" panose="020B0503020204020204" charset="-122"/>
                <a:ea typeface="微软雅黑" panose="020B0503020204020204" charset="-122"/>
              </a:rPr>
              <a:t>alloy</a:t>
            </a:r>
            <a:r>
              <a:rPr lang="zh-CN" altLang="en-US" dirty="0">
                <a:solidFill>
                  <a:srgbClr val="FF0000"/>
                </a:solidFill>
                <a:latin typeface="微软雅黑" panose="020B0503020204020204" charset="-122"/>
                <a:ea typeface="微软雅黑" panose="020B0503020204020204" charset="-122"/>
              </a:rPr>
              <a:t>合金。</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en-US" altLang="zh-CN" dirty="0">
                <a:solidFill>
                  <a:schemeClr val="tx1">
                    <a:lumMod val="75000"/>
                    <a:lumOff val="25000"/>
                  </a:schemeClr>
                </a:solidFill>
                <a:latin typeface="微软雅黑" panose="020B0503020204020204" charset="-122"/>
                <a:ea typeface="微软雅黑" panose="020B0503020204020204" charset="-122"/>
              </a:rPr>
              <a:t>high entropy AND coating OR coating OR deposit OR plating OR cladding OR filming OR membrane OR layer</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行道树根系对城市地下空间负面效应防控研究</a:t>
            </a:r>
          </a:p>
        </p:txBody>
      </p:sp>
      <p:sp>
        <p:nvSpPr>
          <p:cNvPr id="2" name="文本框 1"/>
          <p:cNvSpPr txBox="1"/>
          <p:nvPr/>
        </p:nvSpPr>
        <p:spPr>
          <a:xfrm>
            <a:off x="1266190" y="1445260"/>
            <a:ext cx="9536430" cy="4625340"/>
          </a:xfrm>
          <a:prstGeom prst="rect">
            <a:avLst/>
          </a:prstGeom>
          <a:noFill/>
        </p:spPr>
        <p:txBody>
          <a:bodyPr wrap="square" rtlCol="0">
            <a:noAutofit/>
          </a:bodyPr>
          <a:lstStyle/>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先百度搜录，了解背景</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行道树根可能对地下管道有影响</a:t>
            </a:r>
          </a:p>
          <a:p>
            <a:pPr marL="285750" indent="-285750" algn="just">
              <a:lnSpc>
                <a:spcPct val="150000"/>
              </a:lnSpc>
              <a:buClrTx/>
              <a:buSzTx/>
              <a:buFont typeface="Wingdings" panose="05000000000000000000" charset="0"/>
              <a:buChar char="Ø"/>
            </a:pPr>
            <a:r>
              <a:rPr lang="en-US" altLang="zh-CN" sz="1600" dirty="0">
                <a:solidFill>
                  <a:schemeClr val="tx1">
                    <a:lumMod val="75000"/>
                    <a:lumOff val="25000"/>
                  </a:schemeClr>
                </a:solidFill>
                <a:latin typeface="微软雅黑" panose="020B0503020204020204" charset="-122"/>
                <a:ea typeface="微软雅黑" panose="020B0503020204020204" charset="-122"/>
              </a:rPr>
              <a:t>CNKI</a:t>
            </a:r>
            <a:r>
              <a:rPr lang="zh-CN" altLang="en-US" sz="1600" dirty="0">
                <a:solidFill>
                  <a:schemeClr val="tx1">
                    <a:lumMod val="75000"/>
                    <a:lumOff val="25000"/>
                  </a:schemeClr>
                </a:solidFill>
                <a:latin typeface="微软雅黑" panose="020B0503020204020204" charset="-122"/>
                <a:ea typeface="微软雅黑" panose="020B0503020204020204" charset="-122"/>
              </a:rPr>
              <a:t>翻译助手寻找同类表达，拆分，尝试去掉修饰</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树根，地下</a:t>
            </a:r>
            <a:r>
              <a:rPr lang="en-US" altLang="zh-CN"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150000"/>
              </a:lnSpc>
              <a:buClrTx/>
              <a:buSzTx/>
              <a:buFont typeface="Wingdings" panose="05000000000000000000" charset="0"/>
              <a:buChar char="Ø"/>
            </a:pPr>
            <a:r>
              <a:rPr lang="en-US" altLang="zh-CN" sz="1600" dirty="0">
                <a:solidFill>
                  <a:schemeClr val="tx1">
                    <a:lumMod val="75000"/>
                    <a:lumOff val="25000"/>
                  </a:schemeClr>
                </a:solidFill>
                <a:latin typeface="微软雅黑" panose="020B0503020204020204" charset="-122"/>
                <a:ea typeface="微软雅黑" panose="020B0503020204020204" charset="-122"/>
              </a:rPr>
              <a:t>tree* OR plant* OR root AND underground OR subsurface</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（关键词上面星号代表单复数）</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只能找到地下空间对树根影响，找不到树根对地下空间影响</a:t>
            </a:r>
          </a:p>
          <a:p>
            <a:pPr marL="285750" indent="-285750" algn="just">
              <a:lnSpc>
                <a:spcPct val="150000"/>
              </a:lnSpc>
              <a:buClrTx/>
              <a:buSzTx/>
              <a:buFont typeface="Wingdings" panose="05000000000000000000" charset="0"/>
              <a:buChar char="Ø"/>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进入</a:t>
            </a:r>
            <a:r>
              <a:rPr lang="zh-CN" altLang="en-US" sz="1600" dirty="0">
                <a:solidFill>
                  <a:srgbClr val="FF0000"/>
                </a:solidFill>
                <a:latin typeface="微软雅黑" panose="020B0503020204020204" charset="-122"/>
                <a:ea typeface="微软雅黑" panose="020B0503020204020204" charset="-122"/>
              </a:rPr>
              <a:t>中文数据库</a:t>
            </a:r>
            <a:r>
              <a:rPr lang="en-US" altLang="zh-CN" sz="1600" dirty="0">
                <a:solidFill>
                  <a:srgbClr val="FF0000"/>
                </a:solidFill>
                <a:latin typeface="微软雅黑" panose="020B0503020204020204" charset="-122"/>
                <a:ea typeface="微软雅黑" panose="020B0503020204020204" charset="-122"/>
              </a:rPr>
              <a:t>CNKI</a:t>
            </a:r>
            <a:r>
              <a:rPr lang="zh-CN" altLang="en-US" sz="1600" dirty="0">
                <a:solidFill>
                  <a:srgbClr val="FF0000"/>
                </a:solidFill>
                <a:latin typeface="微软雅黑" panose="020B0503020204020204" charset="-122"/>
                <a:ea typeface="微软雅黑" panose="020B0503020204020204" charset="-122"/>
              </a:rPr>
              <a:t>或者</a:t>
            </a:r>
            <a:r>
              <a:rPr lang="en-US" altLang="zh-CN" sz="1600" dirty="0">
                <a:solidFill>
                  <a:srgbClr val="FF0000"/>
                </a:solidFill>
                <a:latin typeface="微软雅黑" panose="020B0503020204020204" charset="-122"/>
                <a:ea typeface="微软雅黑" panose="020B0503020204020204" charset="-122"/>
              </a:rPr>
              <a:t>CNKI</a:t>
            </a:r>
            <a:r>
              <a:rPr lang="zh-CN" altLang="en-US" sz="1600" dirty="0">
                <a:solidFill>
                  <a:srgbClr val="FF0000"/>
                </a:solidFill>
                <a:latin typeface="微软雅黑" panose="020B0503020204020204" charset="-122"/>
                <a:ea typeface="微软雅黑" panose="020B0503020204020204" charset="-122"/>
              </a:rPr>
              <a:t>知网空间</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树</a:t>
            </a:r>
            <a:r>
              <a:rPr lang="en-US" altLang="zh-CN" sz="1600" dirty="0">
                <a:solidFill>
                  <a:schemeClr val="tx1">
                    <a:lumMod val="75000"/>
                    <a:lumOff val="25000"/>
                  </a:schemeClr>
                </a:solidFill>
                <a:latin typeface="微软雅黑" panose="020B0503020204020204" charset="-122"/>
                <a:ea typeface="微软雅黑" panose="020B0503020204020204" charset="-122"/>
              </a:rPr>
              <a:t>AND</a:t>
            </a:r>
            <a:r>
              <a:rPr lang="zh-CN" altLang="en-US" sz="1600" dirty="0">
                <a:solidFill>
                  <a:schemeClr val="tx1">
                    <a:lumMod val="75000"/>
                    <a:lumOff val="25000"/>
                  </a:schemeClr>
                </a:solidFill>
                <a:latin typeface="微软雅黑" panose="020B0503020204020204" charset="-122"/>
                <a:ea typeface="微软雅黑" panose="020B0503020204020204" charset="-122"/>
              </a:rPr>
              <a:t>地下空间，树</a:t>
            </a:r>
            <a:r>
              <a:rPr lang="en-US" altLang="zh-CN" sz="1600" dirty="0">
                <a:solidFill>
                  <a:schemeClr val="tx1">
                    <a:lumMod val="75000"/>
                    <a:lumOff val="25000"/>
                  </a:schemeClr>
                </a:solidFill>
                <a:latin typeface="微软雅黑" panose="020B0503020204020204" charset="-122"/>
                <a:ea typeface="微软雅黑" panose="020B0503020204020204" charset="-122"/>
              </a:rPr>
              <a:t>AND</a:t>
            </a:r>
            <a:r>
              <a:rPr lang="zh-CN" altLang="en-US" sz="1600" dirty="0">
                <a:solidFill>
                  <a:schemeClr val="tx1">
                    <a:lumMod val="75000"/>
                    <a:lumOff val="25000"/>
                  </a:schemeClr>
                </a:solidFill>
                <a:latin typeface="微软雅黑" panose="020B0503020204020204" charset="-122"/>
                <a:ea typeface="微软雅黑" panose="020B0503020204020204" charset="-122"/>
              </a:rPr>
              <a:t>负面</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都很少</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行道树根</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地下空间</a:t>
            </a:r>
            <a:r>
              <a:rPr lang="en-US" altLang="zh-CN" sz="1600" dirty="0">
                <a:solidFill>
                  <a:schemeClr val="tx1">
                    <a:lumMod val="75000"/>
                    <a:lumOff val="25000"/>
                  </a:schemeClr>
                </a:solidFill>
                <a:latin typeface="微软雅黑" panose="020B0503020204020204" charset="-122"/>
                <a:ea typeface="微软雅黑" panose="020B0503020204020204" charset="-122"/>
              </a:rPr>
              <a:t> </a:t>
            </a:r>
            <a:r>
              <a:rPr lang="zh-CN" altLang="en-US" sz="1600" dirty="0">
                <a:solidFill>
                  <a:schemeClr val="tx1">
                    <a:lumMod val="75000"/>
                    <a:lumOff val="25000"/>
                  </a:schemeClr>
                </a:solidFill>
                <a:latin typeface="微软雅黑" panose="020B0503020204020204" charset="-122"/>
                <a:ea typeface="微软雅黑" panose="020B0503020204020204" charset="-122"/>
              </a:rPr>
              <a:t>单独搜索找到</a:t>
            </a:r>
            <a:r>
              <a:rPr lang="en-US" altLang="zh-CN" sz="1600" dirty="0">
                <a:solidFill>
                  <a:schemeClr val="tx1">
                    <a:lumMod val="75000"/>
                    <a:lumOff val="25000"/>
                  </a:schemeClr>
                </a:solidFill>
                <a:latin typeface="微软雅黑" panose="020B0503020204020204" charset="-122"/>
                <a:ea typeface="微软雅黑" panose="020B0503020204020204" charset="-122"/>
              </a:rPr>
              <a:t>idea</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农业定量遥感</a:t>
            </a:r>
          </a:p>
        </p:txBody>
      </p:sp>
      <p:sp>
        <p:nvSpPr>
          <p:cNvPr id="2" name="文本框 1"/>
          <p:cNvSpPr txBox="1"/>
          <p:nvPr/>
        </p:nvSpPr>
        <p:spPr>
          <a:xfrm>
            <a:off x="1266190" y="1445260"/>
            <a:ext cx="9536430" cy="4625340"/>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百度</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遥感</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找到遥感技术</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英文表达</a:t>
            </a:r>
          </a:p>
          <a:p>
            <a:pPr marL="285750" indent="-285750" algn="just">
              <a:lnSpc>
                <a:spcPct val="250000"/>
              </a:lnSpc>
              <a:buClrTx/>
              <a:buSzTx/>
              <a:buFont typeface="Wingdings" panose="05000000000000000000" charset="0"/>
              <a:buChar char="Ø"/>
            </a:pPr>
            <a:r>
              <a:rPr lang="en-US" altLang="zh-CN" dirty="0">
                <a:solidFill>
                  <a:schemeClr val="tx1">
                    <a:lumMod val="75000"/>
                    <a:lumOff val="25000"/>
                  </a:schemeClr>
                </a:solidFill>
                <a:latin typeface="微软雅黑" panose="020B0503020204020204" charset="-122"/>
                <a:ea typeface="微软雅黑" panose="020B0503020204020204" charset="-122"/>
              </a:rPr>
              <a:t>CNKI</a:t>
            </a:r>
            <a:r>
              <a:rPr lang="zh-CN" altLang="en-US" dirty="0">
                <a:solidFill>
                  <a:schemeClr val="tx1">
                    <a:lumMod val="75000"/>
                    <a:lumOff val="25000"/>
                  </a:schemeClr>
                </a:solidFill>
                <a:latin typeface="微软雅黑" panose="020B0503020204020204" charset="-122"/>
                <a:ea typeface="微软雅黑" panose="020B0503020204020204" charset="-122"/>
              </a:rPr>
              <a:t>翻译助手</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农业定量遥感</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同类表达</a:t>
            </a:r>
          </a:p>
          <a:p>
            <a:pPr marL="285750" indent="-285750" algn="just">
              <a:lnSpc>
                <a:spcPct val="250000"/>
              </a:lnSpc>
              <a:buClrTx/>
              <a:buSzTx/>
              <a:buFont typeface="Wingdings" panose="05000000000000000000" charset="0"/>
              <a:buChar char="Ø"/>
            </a:pPr>
            <a:r>
              <a:rPr lang="en-US" altLang="zh-CN" dirty="0">
                <a:solidFill>
                  <a:schemeClr val="tx1">
                    <a:lumMod val="75000"/>
                    <a:lumOff val="25000"/>
                  </a:schemeClr>
                </a:solidFill>
                <a:latin typeface="微软雅黑" panose="020B0503020204020204" charset="-122"/>
                <a:ea typeface="微软雅黑" panose="020B0503020204020204" charset="-122"/>
              </a:rPr>
              <a:t>agriculture OR agricultural AND quantitative remote sensing </a:t>
            </a:r>
            <a:r>
              <a:rPr lang="zh-CN" altLang="en-US" dirty="0">
                <a:solidFill>
                  <a:srgbClr val="FF0000"/>
                </a:solidFill>
                <a:latin typeface="微软雅黑" panose="020B0503020204020204" charset="-122"/>
                <a:ea typeface="微软雅黑" panose="020B0503020204020204" charset="-122"/>
              </a:rPr>
              <a:t>（搜不到！）</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zh-CN" altLang="en-US" dirty="0">
                <a:solidFill>
                  <a:srgbClr val="FF0000"/>
                </a:solidFill>
                <a:latin typeface="微软雅黑" panose="020B0503020204020204" charset="-122"/>
                <a:ea typeface="微软雅黑" panose="020B0503020204020204" charset="-122"/>
              </a:rPr>
              <a:t>开始去掉词组</a:t>
            </a:r>
            <a:r>
              <a:rPr lang="zh-CN" altLang="en-US" dirty="0">
                <a:solidFill>
                  <a:schemeClr val="tx1">
                    <a:lumMod val="75000"/>
                    <a:lumOff val="25000"/>
                  </a:schemeClr>
                </a:solidFill>
                <a:latin typeface="微软雅黑" panose="020B0503020204020204" charset="-122"/>
                <a:ea typeface="微软雅黑" panose="020B0503020204020204" charset="-122"/>
              </a:rPr>
              <a:t>，先搜</a:t>
            </a:r>
            <a:r>
              <a:rPr lang="en-US" altLang="zh-CN" dirty="0">
                <a:solidFill>
                  <a:schemeClr val="tx1">
                    <a:lumMod val="75000"/>
                    <a:lumOff val="25000"/>
                  </a:schemeClr>
                </a:solidFill>
                <a:latin typeface="微软雅黑" panose="020B0503020204020204" charset="-122"/>
                <a:ea typeface="微软雅黑" panose="020B0503020204020204" charset="-122"/>
              </a:rPr>
              <a:t>agriculture OR agricultural</a:t>
            </a:r>
            <a:r>
              <a:rPr lang="zh-CN" altLang="en-US" dirty="0">
                <a:solidFill>
                  <a:schemeClr val="tx1">
                    <a:lumMod val="75000"/>
                    <a:lumOff val="25000"/>
                  </a:schemeClr>
                </a:solidFill>
                <a:latin typeface="微软雅黑" panose="020B0503020204020204" charset="-122"/>
                <a:ea typeface="微软雅黑" panose="020B0503020204020204" charset="-122"/>
              </a:rPr>
              <a:t>很多</a:t>
            </a: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再搜</a:t>
            </a:r>
            <a:r>
              <a:rPr lang="en-US" altLang="zh-CN" dirty="0">
                <a:solidFill>
                  <a:schemeClr val="tx1">
                    <a:lumMod val="75000"/>
                    <a:lumOff val="25000"/>
                  </a:schemeClr>
                </a:solidFill>
                <a:latin typeface="微软雅黑" panose="020B0503020204020204" charset="-122"/>
                <a:ea typeface="微软雅黑" panose="020B0503020204020204" charset="-122"/>
              </a:rPr>
              <a:t>quantitative remote sensing</a:t>
            </a:r>
            <a:r>
              <a:rPr lang="zh-CN" altLang="en-US" dirty="0">
                <a:solidFill>
                  <a:schemeClr val="tx1">
                    <a:lumMod val="75000"/>
                    <a:lumOff val="25000"/>
                  </a:schemeClr>
                </a:solidFill>
                <a:latin typeface="微软雅黑" panose="020B0503020204020204" charset="-122"/>
                <a:ea typeface="微软雅黑" panose="020B0503020204020204" charset="-122"/>
              </a:rPr>
              <a:t>不多没什么人做</a:t>
            </a:r>
            <a:r>
              <a:rPr lang="en-US" altLang="zh-CN" dirty="0">
                <a:solidFill>
                  <a:schemeClr val="tx1">
                    <a:lumMod val="75000"/>
                    <a:lumOff val="25000"/>
                  </a:schemeClr>
                </a:solidFill>
                <a:latin typeface="微软雅黑" panose="020B0503020204020204" charset="-122"/>
                <a:ea typeface="微软雅黑" panose="020B0503020204020204" charset="-122"/>
              </a:rPr>
              <a:t>350</a:t>
            </a:r>
            <a:r>
              <a:rPr lang="zh-CN" altLang="en-US" dirty="0">
                <a:solidFill>
                  <a:schemeClr val="tx1">
                    <a:lumMod val="75000"/>
                    <a:lumOff val="25000"/>
                  </a:schemeClr>
                </a:solidFill>
                <a:latin typeface="微软雅黑" panose="020B0503020204020204" charset="-122"/>
                <a:ea typeface="微软雅黑" panose="020B0503020204020204" charset="-122"/>
              </a:rPr>
              <a:t>条</a:t>
            </a:r>
          </a:p>
          <a:p>
            <a:pPr marL="285750" indent="-285750" algn="just">
              <a:lnSpc>
                <a:spcPct val="250000"/>
              </a:lnSpc>
              <a:buClrTx/>
              <a:buSzTx/>
              <a:buFont typeface="Wingdings" panose="05000000000000000000" charset="0"/>
              <a:buChar char="Ø"/>
            </a:pPr>
            <a:r>
              <a:rPr lang="zh-CN" altLang="en-US" dirty="0">
                <a:solidFill>
                  <a:srgbClr val="FF0000"/>
                </a:solidFill>
                <a:latin typeface="微软雅黑" panose="020B0503020204020204" charset="-122"/>
                <a:ea typeface="微软雅黑" panose="020B0503020204020204" charset="-122"/>
              </a:rPr>
              <a:t>得到</a:t>
            </a:r>
            <a:r>
              <a:rPr lang="en-US" altLang="zh-CN" dirty="0">
                <a:solidFill>
                  <a:srgbClr val="FF0000"/>
                </a:solidFill>
                <a:latin typeface="微软雅黑" panose="020B0503020204020204" charset="-122"/>
                <a:ea typeface="微软雅黑" panose="020B0503020204020204" charset="-122"/>
              </a:rPr>
              <a:t>idea</a:t>
            </a:r>
            <a:r>
              <a:rPr lang="zh-CN" altLang="en-US" dirty="0">
                <a:solidFill>
                  <a:srgbClr val="FF0000"/>
                </a:solidFill>
                <a:latin typeface="微软雅黑" panose="020B0503020204020204" charset="-122"/>
                <a:ea typeface="微软雅黑" panose="020B0503020204020204" charset="-122"/>
              </a:rPr>
              <a:t>可以借鉴其他领域的定量遥感的方法作用于农业</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卷积神经网络</a:t>
            </a:r>
          </a:p>
        </p:txBody>
      </p:sp>
      <p:sp>
        <p:nvSpPr>
          <p:cNvPr id="2" name="文本框 1"/>
          <p:cNvSpPr txBox="1"/>
          <p:nvPr/>
        </p:nvSpPr>
        <p:spPr>
          <a:xfrm>
            <a:off x="874395" y="2344420"/>
            <a:ext cx="10320020" cy="2482215"/>
          </a:xfrm>
          <a:prstGeom prst="rect">
            <a:avLst/>
          </a:prstGeom>
          <a:noFill/>
        </p:spPr>
        <p:txBody>
          <a:bodyPr wrap="square" rtlCol="0">
            <a:noAutofit/>
          </a:bodyPr>
          <a:lstStyle/>
          <a:p>
            <a:pPr marL="285750" indent="-285750" algn="just">
              <a:lnSpc>
                <a:spcPct val="3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百度看英文表达</a:t>
            </a:r>
            <a:r>
              <a:rPr lang="en-US" altLang="zh-CN" sz="2000" dirty="0">
                <a:solidFill>
                  <a:schemeClr val="tx1">
                    <a:lumMod val="75000"/>
                    <a:lumOff val="25000"/>
                  </a:schemeClr>
                </a:solidFill>
                <a:latin typeface="微软雅黑" panose="020B0503020204020204" charset="-122"/>
                <a:ea typeface="微软雅黑" panose="020B0503020204020204" charset="-122"/>
              </a:rPr>
              <a:t>-Convolutional Neural Networks-</a:t>
            </a:r>
            <a:r>
              <a:rPr lang="en-US" altLang="zh-CN" sz="2000" dirty="0">
                <a:solidFill>
                  <a:srgbClr val="FF0000"/>
                </a:solidFill>
                <a:latin typeface="微软雅黑" panose="020B0503020204020204" charset="-122"/>
                <a:ea typeface="微软雅黑" panose="020B0503020204020204" charset="-122"/>
              </a:rPr>
              <a:t>CNN</a:t>
            </a:r>
            <a:r>
              <a:rPr lang="zh-CN" altLang="en-US" sz="2000" dirty="0">
                <a:solidFill>
                  <a:srgbClr val="FF0000"/>
                </a:solidFill>
                <a:latin typeface="微软雅黑" panose="020B0503020204020204" charset="-122"/>
                <a:ea typeface="微软雅黑" panose="020B0503020204020204" charset="-122"/>
              </a:rPr>
              <a:t>简称（简称也要加入搜索并集）</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300000"/>
              </a:lnSpc>
              <a:buClrTx/>
              <a:buSzTx/>
              <a:buFont typeface="Wingdings" panose="05000000000000000000" charset="0"/>
              <a:buChar char="Ø"/>
            </a:pPr>
            <a:r>
              <a:rPr lang="en-US" altLang="zh-CN" sz="2000" dirty="0">
                <a:solidFill>
                  <a:schemeClr val="tx1">
                    <a:lumMod val="75000"/>
                    <a:lumOff val="25000"/>
                  </a:schemeClr>
                </a:solidFill>
                <a:latin typeface="微软雅黑" panose="020B0503020204020204" charset="-122"/>
                <a:ea typeface="微软雅黑" panose="020B0503020204020204" charset="-122"/>
              </a:rPr>
              <a:t>Web of Science</a:t>
            </a:r>
            <a:r>
              <a:rPr lang="zh-CN" altLang="en-US" sz="2000" dirty="0">
                <a:solidFill>
                  <a:schemeClr val="tx1">
                    <a:lumMod val="75000"/>
                    <a:lumOff val="25000"/>
                  </a:schemeClr>
                </a:solidFill>
                <a:latin typeface="微软雅黑" panose="020B0503020204020204" charset="-122"/>
                <a:ea typeface="微软雅黑" panose="020B0503020204020204" charset="-122"/>
              </a:rPr>
              <a:t>搜三万多条，</a:t>
            </a:r>
            <a:r>
              <a:rPr lang="zh-CN" altLang="en-US" sz="2000" dirty="0">
                <a:solidFill>
                  <a:srgbClr val="FF0000"/>
                </a:solidFill>
                <a:latin typeface="微软雅黑" panose="020B0503020204020204" charset="-122"/>
                <a:ea typeface="微软雅黑" panose="020B0503020204020204" charset="-122"/>
              </a:rPr>
              <a:t>发现</a:t>
            </a:r>
            <a:r>
              <a:rPr lang="en-US" altLang="zh-CN" sz="2000" dirty="0">
                <a:solidFill>
                  <a:srgbClr val="FF0000"/>
                </a:solidFill>
                <a:latin typeface="微软雅黑" panose="020B0503020204020204" charset="-122"/>
                <a:ea typeface="微软雅黑" panose="020B0503020204020204" charset="-122"/>
              </a:rPr>
              <a:t>image</a:t>
            </a:r>
            <a:r>
              <a:rPr lang="zh-CN" altLang="en-US" sz="2000" dirty="0">
                <a:solidFill>
                  <a:srgbClr val="FF0000"/>
                </a:solidFill>
                <a:latin typeface="微软雅黑" panose="020B0503020204020204" charset="-122"/>
                <a:ea typeface="微软雅黑" panose="020B0503020204020204" charset="-122"/>
              </a:rPr>
              <a:t>关键词</a:t>
            </a:r>
            <a:r>
              <a:rPr lang="zh-CN" altLang="en-US" sz="2000" dirty="0">
                <a:solidFill>
                  <a:schemeClr val="tx1">
                    <a:lumMod val="75000"/>
                    <a:lumOff val="25000"/>
                  </a:schemeClr>
                </a:solidFill>
                <a:latin typeface="微软雅黑" panose="020B0503020204020204" charset="-122"/>
                <a:ea typeface="微软雅黑" panose="020B0503020204020204" charset="-122"/>
              </a:rPr>
              <a:t>加入</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搜到三千多条</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385794" y="1106394"/>
            <a:ext cx="9420411" cy="4645212"/>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18975" y="1984191"/>
            <a:ext cx="7354048" cy="1106805"/>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汉仪大宋简" panose="02010600000101010101" pitchFamily="2" charset="-122"/>
                <a:ea typeface="汉仪大宋简" panose="02010600000101010101" pitchFamily="2" charset="-122"/>
              </a:rPr>
              <a:t>数理逻辑汇报</a:t>
            </a:r>
          </a:p>
        </p:txBody>
      </p:sp>
      <p:sp>
        <p:nvSpPr>
          <p:cNvPr id="20" name="矩形: 圆角 19"/>
          <p:cNvSpPr/>
          <p:nvPr>
            <p:custDataLst>
              <p:tags r:id="rId1"/>
            </p:custDataLst>
          </p:nvPr>
        </p:nvSpPr>
        <p:spPr>
          <a:xfrm>
            <a:off x="3194685" y="4301490"/>
            <a:ext cx="5613400" cy="457200"/>
          </a:xfrm>
          <a:prstGeom prst="roundRect">
            <a:avLst>
              <a:gd name="adj" fmla="val 0"/>
            </a:avLst>
          </a:pr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汉仪大宋简" panose="02010600000101010101" pitchFamily="2" charset="-122"/>
              <a:ea typeface="汉仪大宋简" panose="02010600000101010101" pitchFamily="2" charset="-122"/>
              <a:cs typeface="+mn-ea"/>
              <a:sym typeface="+mn-lt"/>
            </a:endParaRPr>
          </a:p>
        </p:txBody>
      </p:sp>
      <p:sp>
        <p:nvSpPr>
          <p:cNvPr id="21" name="文本框 20"/>
          <p:cNvSpPr txBox="1"/>
          <p:nvPr>
            <p:custDataLst>
              <p:tags r:id="rId2"/>
            </p:custDataLst>
          </p:nvPr>
        </p:nvSpPr>
        <p:spPr>
          <a:xfrm>
            <a:off x="4103370" y="431990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汇报人：方子康</a:t>
            </a:r>
          </a:p>
        </p:txBody>
      </p:sp>
      <p:sp>
        <p:nvSpPr>
          <p:cNvPr id="17" name="矩形 16"/>
          <p:cNvSpPr/>
          <p:nvPr/>
        </p:nvSpPr>
        <p:spPr>
          <a:xfrm>
            <a:off x="2932420" y="3091079"/>
            <a:ext cx="6286500" cy="423545"/>
          </a:xfrm>
          <a:prstGeom prst="rect">
            <a:avLst/>
          </a:prstGeom>
        </p:spPr>
        <p:txBody>
          <a:bodyPr wrap="square">
            <a:spAutoFit/>
          </a:bodyPr>
          <a:lstStyle/>
          <a:p>
            <a:pPr algn="r">
              <a:lnSpc>
                <a:spcPct val="120000"/>
              </a:lnSpc>
            </a:pPr>
            <a:r>
              <a:rPr lang="en-US" altLang="zh-CN" dirty="0">
                <a:solidFill>
                  <a:schemeClr val="tx1">
                    <a:lumMod val="50000"/>
                    <a:lumOff val="50000"/>
                  </a:schemeClr>
                </a:solidFill>
                <a:latin typeface="等线" panose="02010600030101010101" pitchFamily="2" charset="-122"/>
                <a:ea typeface="等线" panose="02010600030101010101" pitchFamily="2" charset="-122"/>
              </a:rPr>
              <a:t>——</a:t>
            </a:r>
            <a:r>
              <a:rPr lang="zh-CN" altLang="en-US" dirty="0">
                <a:solidFill>
                  <a:schemeClr val="tx1">
                    <a:lumMod val="50000"/>
                    <a:lumOff val="50000"/>
                  </a:schemeClr>
                </a:solidFill>
                <a:latin typeface="等线" panose="02010600030101010101" pitchFamily="2" charset="-122"/>
                <a:ea typeface="等线" panose="02010600030101010101" pitchFamily="2" charset="-122"/>
              </a:rPr>
              <a:t>文献检索的方法与实例</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46735" y="1389380"/>
            <a:ext cx="4488180" cy="549910"/>
          </a:xfrm>
          <a:prstGeom prst="rect">
            <a:avLst/>
          </a:prstGeom>
          <a:noFill/>
        </p:spPr>
        <p:txBody>
          <a:bodyPr wrap="square" rtlCol="0">
            <a:noAutofit/>
            <a:scene3d>
              <a:camera prst="orthographicFront"/>
              <a:lightRig rig="threePt" dir="t"/>
            </a:scene3d>
          </a:bodyPr>
          <a:lstStyle/>
          <a:p>
            <a:pPr marL="457200" indent="-457200" algn="ctr">
              <a:buFont typeface="Wingdings" panose="05000000000000000000" charset="0"/>
              <a:buChar char="Ø"/>
            </a:pPr>
            <a:r>
              <a:rPr lang="zh-CN" altLang="en-US" sz="2800" dirty="0">
                <a:solidFill>
                  <a:schemeClr val="accent1"/>
                </a:solidFill>
                <a:effectLst>
                  <a:outerShdw blurRad="38100" dist="25400" dir="5400000" algn="ctr" rotWithShape="0">
                    <a:srgbClr val="6E747A">
                      <a:alpha val="43000"/>
                    </a:srgbClr>
                  </a:outerShdw>
                </a:effectLst>
                <a:latin typeface="汉仪大宋简" panose="02010600000101010101" pitchFamily="2" charset="-122"/>
                <a:ea typeface="汉仪大宋简" panose="02010600000101010101" pitchFamily="2" charset="-122"/>
              </a:rPr>
              <a:t>检索常用网站</a:t>
            </a:r>
          </a:p>
        </p:txBody>
      </p:sp>
      <p:sp>
        <p:nvSpPr>
          <p:cNvPr id="3" name="文本框 2"/>
          <p:cNvSpPr txBox="1"/>
          <p:nvPr/>
        </p:nvSpPr>
        <p:spPr>
          <a:xfrm>
            <a:off x="1795780" y="2221865"/>
            <a:ext cx="3826510" cy="2833370"/>
          </a:xfrm>
          <a:prstGeom prst="rect">
            <a:avLst/>
          </a:prstGeom>
          <a:noFill/>
        </p:spPr>
        <p:txBody>
          <a:bodyPr wrap="square" rtlCol="0">
            <a:noAutofit/>
          </a:bodyPr>
          <a:lstStyle/>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medline</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scopus</a:t>
            </a:r>
            <a:r>
              <a:rPr lang="zh-CN" altLang="en-US" sz="1600" dirty="0">
                <a:solidFill>
                  <a:schemeClr val="tx1">
                    <a:lumMod val="75000"/>
                    <a:lumOff val="25000"/>
                  </a:schemeClr>
                </a:solidFill>
                <a:latin typeface="微软雅黑" panose="020B0503020204020204" charset="-122"/>
                <a:ea typeface="微软雅黑" panose="020B0503020204020204" charset="-122"/>
              </a:rPr>
              <a:t>（检索式构建、订阅推送）</a:t>
            </a:r>
          </a:p>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web of science</a:t>
            </a:r>
          </a:p>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cnki</a:t>
            </a:r>
          </a:p>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cnki</a:t>
            </a:r>
            <a:r>
              <a:rPr lang="zh-CN" altLang="en-US" sz="1600" dirty="0">
                <a:solidFill>
                  <a:schemeClr val="tx1">
                    <a:lumMod val="75000"/>
                    <a:lumOff val="25000"/>
                  </a:schemeClr>
                </a:solidFill>
                <a:latin typeface="微软雅黑" panose="020B0503020204020204" charset="-122"/>
                <a:ea typeface="微软雅黑" panose="020B0503020204020204" charset="-122"/>
              </a:rPr>
              <a:t>翻译助手（查找同义词）</a:t>
            </a:r>
          </a:p>
          <a:p>
            <a:pPr marL="285750" indent="-285750" algn="just">
              <a:lnSpc>
                <a:spcPct val="150000"/>
              </a:lnSpc>
              <a:buClrTx/>
              <a:buSzTx/>
              <a:buFont typeface="Wingdings" panose="05000000000000000000" charset="0"/>
              <a:buChar char="l"/>
            </a:pPr>
            <a:r>
              <a:rPr lang="en-US" altLang="zh-CN" sz="1600" dirty="0">
                <a:solidFill>
                  <a:schemeClr val="tx1">
                    <a:lumMod val="75000"/>
                    <a:lumOff val="25000"/>
                  </a:schemeClr>
                </a:solidFill>
                <a:latin typeface="微软雅黑" panose="020B0503020204020204" charset="-122"/>
                <a:ea typeface="微软雅黑" panose="020B0503020204020204" charset="-122"/>
              </a:rPr>
              <a:t>pubmed</a:t>
            </a:r>
          </a:p>
          <a:p>
            <a:pPr marL="285750" indent="-285750" algn="just">
              <a:lnSpc>
                <a:spcPct val="150000"/>
              </a:lnSpc>
              <a:buClrTx/>
              <a:buSzTx/>
              <a:buFont typeface="Wingdings" panose="05000000000000000000" charset="0"/>
              <a:buChar char="l"/>
            </a:pPr>
            <a:r>
              <a:rPr lang="en-US" altLang="zh-CN" sz="1600" b="1" dirty="0">
                <a:solidFill>
                  <a:schemeClr val="tx1">
                    <a:lumMod val="75000"/>
                    <a:lumOff val="25000"/>
                  </a:schemeClr>
                </a:solidFill>
                <a:latin typeface="微软雅黑" panose="020B0503020204020204" charset="-122"/>
                <a:ea typeface="微软雅黑" panose="020B0503020204020204" charset="-122"/>
              </a:rPr>
              <a:t>endnote</a:t>
            </a:r>
          </a:p>
        </p:txBody>
      </p:sp>
      <p:sp>
        <p:nvSpPr>
          <p:cNvPr id="4" name="文本框 3"/>
          <p:cNvSpPr txBox="1"/>
          <p:nvPr/>
        </p:nvSpPr>
        <p:spPr>
          <a:xfrm>
            <a:off x="5259070" y="1389380"/>
            <a:ext cx="4488180" cy="549910"/>
          </a:xfrm>
          <a:prstGeom prst="rect">
            <a:avLst/>
          </a:prstGeom>
          <a:noFill/>
        </p:spPr>
        <p:txBody>
          <a:bodyPr wrap="square" rtlCol="0">
            <a:noAutofit/>
            <a:scene3d>
              <a:camera prst="orthographicFront"/>
              <a:lightRig rig="threePt" dir="t"/>
            </a:scene3d>
          </a:bodyPr>
          <a:lstStyle/>
          <a:p>
            <a:pPr marL="457200" indent="-457200" algn="ctr">
              <a:buFont typeface="Wingdings" panose="05000000000000000000" charset="0"/>
              <a:buChar char="Ø"/>
            </a:pPr>
            <a:r>
              <a:rPr lang="zh-CN" altLang="en-US" sz="2800" dirty="0">
                <a:solidFill>
                  <a:schemeClr val="accent1"/>
                </a:solidFill>
                <a:effectLst>
                  <a:outerShdw blurRad="38100" dist="25400" dir="5400000" algn="ctr" rotWithShape="0">
                    <a:srgbClr val="6E747A">
                      <a:alpha val="43000"/>
                    </a:srgbClr>
                  </a:outerShdw>
                </a:effectLst>
                <a:latin typeface="汉仪大宋简" panose="02010600000101010101" pitchFamily="2" charset="-122"/>
                <a:ea typeface="汉仪大宋简" panose="02010600000101010101" pitchFamily="2" charset="-122"/>
              </a:rPr>
              <a:t>检索案例</a:t>
            </a:r>
          </a:p>
        </p:txBody>
      </p:sp>
      <p:sp>
        <p:nvSpPr>
          <p:cNvPr id="5" name="文本框 4"/>
          <p:cNvSpPr txBox="1"/>
          <p:nvPr/>
        </p:nvSpPr>
        <p:spPr>
          <a:xfrm>
            <a:off x="6901180" y="2490470"/>
            <a:ext cx="3826510" cy="2833370"/>
          </a:xfrm>
          <a:prstGeom prst="rect">
            <a:avLst/>
          </a:prstGeom>
          <a:noFill/>
        </p:spPr>
        <p:txBody>
          <a:bodyPr wrap="square" rtlCol="0">
            <a:noAutofit/>
          </a:bodyPr>
          <a:lstStyle/>
          <a:p>
            <a:pPr marL="285750" indent="-285750" algn="just">
              <a:lnSpc>
                <a:spcPct val="150000"/>
              </a:lnSpc>
              <a:buClrTx/>
              <a:buSzTx/>
              <a:buFont typeface="Wingdings" panose="05000000000000000000" charset="0"/>
              <a:buChar char="l"/>
            </a:pPr>
            <a:r>
              <a:rPr lang="zh-CN" altLang="en-US" sz="1600" dirty="0">
                <a:solidFill>
                  <a:schemeClr val="tx1">
                    <a:lumMod val="75000"/>
                    <a:lumOff val="25000"/>
                  </a:schemeClr>
                </a:solidFill>
                <a:latin typeface="微软雅黑" panose="020B0503020204020204" charset="-122"/>
                <a:ea typeface="微软雅黑" panose="020B0503020204020204" charset="-122"/>
              </a:rPr>
              <a:t>消费者正面评价归因</a:t>
            </a:r>
          </a:p>
          <a:p>
            <a:pPr marL="285750" indent="-285750" algn="just">
              <a:lnSpc>
                <a:spcPct val="150000"/>
              </a:lnSpc>
              <a:buClrTx/>
              <a:buSzTx/>
              <a:buFont typeface="Wingdings" panose="05000000000000000000" charset="0"/>
              <a:buChar char="l"/>
            </a:pPr>
            <a:r>
              <a:rPr lang="zh-CN" altLang="en-US" sz="1600" dirty="0">
                <a:solidFill>
                  <a:schemeClr val="tx1">
                    <a:lumMod val="75000"/>
                    <a:lumOff val="25000"/>
                  </a:schemeClr>
                </a:solidFill>
                <a:latin typeface="微软雅黑" panose="020B0503020204020204" charset="-122"/>
                <a:ea typeface="微软雅黑" panose="020B0503020204020204" charset="-122"/>
              </a:rPr>
              <a:t>二氧化碳还原检索式构建</a:t>
            </a:r>
          </a:p>
          <a:p>
            <a:pPr marL="285750" indent="-285750" algn="just">
              <a:lnSpc>
                <a:spcPct val="150000"/>
              </a:lnSpc>
              <a:buClrTx/>
              <a:buSzTx/>
              <a:buFont typeface="Wingdings" panose="05000000000000000000" charset="0"/>
              <a:buChar char="l"/>
            </a:pPr>
            <a:r>
              <a:rPr lang="zh-CN" altLang="en-US" sz="1600" dirty="0">
                <a:solidFill>
                  <a:schemeClr val="tx1">
                    <a:lumMod val="75000"/>
                    <a:lumOff val="25000"/>
                  </a:schemeClr>
                </a:solidFill>
                <a:latin typeface="微软雅黑" panose="020B0503020204020204" charset="-122"/>
                <a:ea typeface="微软雅黑" panose="020B0503020204020204" charset="-122"/>
              </a:rPr>
              <a:t>物流需求预测</a:t>
            </a:r>
            <a:endParaRPr lang="en-IE" altLang="zh-CN"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l"/>
            </a:pPr>
            <a:r>
              <a:rPr lang="zh-CN" altLang="en-US" sz="1600" dirty="0">
                <a:solidFill>
                  <a:schemeClr val="tx1">
                    <a:lumMod val="75000"/>
                    <a:lumOff val="25000"/>
                  </a:schemeClr>
                </a:solidFill>
                <a:latin typeface="微软雅黑" panose="020B0503020204020204" charset="-122"/>
                <a:ea typeface="微软雅黑" panose="020B0503020204020204" charset="-122"/>
              </a:rPr>
              <a:t>使用</a:t>
            </a:r>
            <a:r>
              <a:rPr lang="en-US" altLang="zh-CN" sz="1600" dirty="0">
                <a:solidFill>
                  <a:schemeClr val="tx1">
                    <a:lumMod val="75000"/>
                    <a:lumOff val="25000"/>
                  </a:schemeClr>
                </a:solidFill>
                <a:latin typeface="微软雅黑" panose="020B0503020204020204" charset="-122"/>
                <a:ea typeface="微软雅黑" panose="020B0503020204020204" charset="-122"/>
              </a:rPr>
              <a:t>sat/</a:t>
            </a:r>
            <a:r>
              <a:rPr lang="en-US" altLang="zh-CN" sz="1600" dirty="0" err="1">
                <a:solidFill>
                  <a:schemeClr val="tx1">
                    <a:lumMod val="75000"/>
                    <a:lumOff val="25000"/>
                  </a:schemeClr>
                </a:solidFill>
                <a:latin typeface="微软雅黑" panose="020B0503020204020204" charset="-122"/>
                <a:ea typeface="微软雅黑" panose="020B0503020204020204" charset="-122"/>
              </a:rPr>
              <a:t>smt</a:t>
            </a:r>
            <a:r>
              <a:rPr lang="zh-CN" altLang="en-US" sz="1600" dirty="0">
                <a:solidFill>
                  <a:schemeClr val="tx1">
                    <a:lumMod val="75000"/>
                    <a:lumOff val="25000"/>
                  </a:schemeClr>
                </a:solidFill>
                <a:latin typeface="微软雅黑" panose="020B0503020204020204" charset="-122"/>
                <a:ea typeface="微软雅黑" panose="020B0503020204020204" charset="-122"/>
              </a:rPr>
              <a:t>解决并发程序的问题</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69035" y="1216852"/>
            <a:ext cx="9853930" cy="4625340"/>
          </a:xfrm>
          <a:prstGeom prst="rect">
            <a:avLst/>
          </a:prstGeom>
          <a:noFill/>
        </p:spPr>
        <p:txBody>
          <a:bodyPr wrap="square" rtlCol="0">
            <a:noAutofit/>
          </a:bodyPr>
          <a:lstStyle/>
          <a:p>
            <a:pPr indent="0" algn="just">
              <a:lnSpc>
                <a:spcPct val="150000"/>
              </a:lnSpc>
              <a:buClrTx/>
              <a:buSzTx/>
              <a:buFont typeface="Wingdings" panose="05000000000000000000" charset="0"/>
              <a:buNone/>
            </a:pP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marL="342900" indent="-342900" algn="just">
              <a:lnSpc>
                <a:spcPct val="200000"/>
              </a:lnSpc>
              <a:buClrTx/>
              <a:buSzTx/>
              <a:buFont typeface="Wingdings" panose="05000000000000000000" charset="0"/>
              <a:buChar char="l"/>
            </a:pPr>
            <a:r>
              <a:rPr lang="zh-CN" altLang="en-US" sz="2800" b="1" dirty="0">
                <a:solidFill>
                  <a:srgbClr val="FF0000"/>
                </a:solidFill>
                <a:effectLst>
                  <a:outerShdw blurRad="38100" dist="25400" dir="5400000" algn="ctr" rotWithShape="0">
                    <a:srgbClr val="6E747A">
                      <a:alpha val="43000"/>
                    </a:srgbClr>
                  </a:outerShdw>
                </a:effectLst>
                <a:latin typeface="汉仪大宋简" panose="02010600000101010101" pitchFamily="2" charset="-122"/>
                <a:ea typeface="汉仪大宋简" panose="02010600000101010101" pitchFamily="2" charset="-122"/>
                <a:sym typeface="+mn-ea"/>
              </a:rPr>
              <a:t>检索技能</a:t>
            </a:r>
          </a:p>
          <a:p>
            <a:pPr marL="285750" indent="-285750" algn="just">
              <a:lnSpc>
                <a:spcPct val="2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拆分目标，同义词替换，排列组合</a:t>
            </a:r>
          </a:p>
          <a:p>
            <a:pPr marL="285750" indent="-285750" algn="just">
              <a:lnSpc>
                <a:spcPct val="2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拆分后的单词进行A </a:t>
            </a:r>
            <a:r>
              <a:rPr lang="zh-CN" altLang="en-US" sz="2000" b="1" dirty="0">
                <a:solidFill>
                  <a:schemeClr val="tx1">
                    <a:lumMod val="75000"/>
                    <a:lumOff val="25000"/>
                  </a:schemeClr>
                </a:solidFill>
                <a:latin typeface="微软雅黑" panose="020B0503020204020204" charset="-122"/>
                <a:ea typeface="微软雅黑" panose="020B0503020204020204" charset="-122"/>
              </a:rPr>
              <a:t>and</a:t>
            </a:r>
            <a:r>
              <a:rPr lang="zh-CN" altLang="en-US" sz="2000" dirty="0">
                <a:solidFill>
                  <a:schemeClr val="tx1">
                    <a:lumMod val="75000"/>
                    <a:lumOff val="25000"/>
                  </a:schemeClr>
                </a:solidFill>
                <a:latin typeface="微软雅黑" panose="020B0503020204020204" charset="-122"/>
                <a:ea typeface="微软雅黑" panose="020B0503020204020204" charset="-122"/>
              </a:rPr>
              <a:t> B </a:t>
            </a:r>
            <a:r>
              <a:rPr lang="zh-CN" altLang="en-US" sz="2000" b="1" dirty="0">
                <a:solidFill>
                  <a:schemeClr val="tx1">
                    <a:lumMod val="75000"/>
                    <a:lumOff val="25000"/>
                  </a:schemeClr>
                </a:solidFill>
                <a:latin typeface="微软雅黑" panose="020B0503020204020204" charset="-122"/>
                <a:ea typeface="微软雅黑" panose="020B0503020204020204" charset="-122"/>
              </a:rPr>
              <a:t>and</a:t>
            </a:r>
            <a:r>
              <a:rPr lang="zh-CN" altLang="en-US" sz="2000" dirty="0">
                <a:solidFill>
                  <a:schemeClr val="tx1">
                    <a:lumMod val="75000"/>
                    <a:lumOff val="25000"/>
                  </a:schemeClr>
                </a:solidFill>
                <a:latin typeface="微软雅黑" panose="020B0503020204020204" charset="-122"/>
                <a:ea typeface="微软雅黑" panose="020B0503020204020204" charset="-122"/>
              </a:rPr>
              <a:t> C 形式进行检索，其中A为a1 </a:t>
            </a:r>
            <a:r>
              <a:rPr lang="zh-CN" altLang="en-US" sz="2000" b="1" dirty="0">
                <a:solidFill>
                  <a:schemeClr val="tx1">
                    <a:lumMod val="75000"/>
                    <a:lumOff val="25000"/>
                  </a:schemeClr>
                </a:solidFill>
                <a:latin typeface="微软雅黑" panose="020B0503020204020204" charset="-122"/>
                <a:ea typeface="微软雅黑" panose="020B0503020204020204" charset="-122"/>
              </a:rPr>
              <a:t>or</a:t>
            </a:r>
            <a:r>
              <a:rPr lang="zh-CN" altLang="en-US" sz="2000" dirty="0">
                <a:solidFill>
                  <a:schemeClr val="tx1">
                    <a:lumMod val="75000"/>
                    <a:lumOff val="25000"/>
                  </a:schemeClr>
                </a:solidFill>
                <a:latin typeface="微软雅黑" panose="020B0503020204020204" charset="-122"/>
                <a:ea typeface="微软雅黑" panose="020B0503020204020204" charset="-122"/>
              </a:rPr>
              <a:t> a2 </a:t>
            </a:r>
            <a:r>
              <a:rPr lang="zh-CN" altLang="en-US" sz="2000" b="1" dirty="0">
                <a:solidFill>
                  <a:schemeClr val="tx1">
                    <a:lumMod val="75000"/>
                    <a:lumOff val="25000"/>
                  </a:schemeClr>
                </a:solidFill>
                <a:latin typeface="微软雅黑" panose="020B0503020204020204" charset="-122"/>
                <a:ea typeface="微软雅黑" panose="020B0503020204020204" charset="-122"/>
              </a:rPr>
              <a:t>or</a:t>
            </a:r>
            <a:r>
              <a:rPr lang="zh-CN" altLang="en-US" sz="2000" dirty="0">
                <a:solidFill>
                  <a:schemeClr val="tx1">
                    <a:lumMod val="75000"/>
                    <a:lumOff val="25000"/>
                  </a:schemeClr>
                </a:solidFill>
                <a:latin typeface="微软雅黑" panose="020B0503020204020204" charset="-122"/>
                <a:ea typeface="微软雅黑" panose="020B0503020204020204" charset="-122"/>
              </a:rPr>
              <a:t> a3（a1、a2、a3为同义词） 形式，B、C同理</a:t>
            </a:r>
          </a:p>
          <a:p>
            <a:pPr marL="285750" indent="-285750" algn="just">
              <a:lnSpc>
                <a:spcPct val="2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重复上述操作，得到最优检索式</a:t>
            </a:r>
          </a:p>
          <a:p>
            <a:pPr indent="0" algn="just">
              <a:lnSpc>
                <a:spcPct val="200000"/>
              </a:lnSpc>
              <a:buClrTx/>
              <a:buSzTx/>
              <a:buFont typeface="Wingdings" panose="05000000000000000000" charset="0"/>
              <a:buNone/>
            </a:pPr>
            <a:endParaRPr lang="zh-CN" altLang="en-US" sz="2000" dirty="0">
              <a:solidFill>
                <a:srgbClr val="FF0000"/>
              </a:solidFill>
              <a:effectLst>
                <a:outerShdw blurRad="38100" dist="25400" dir="5400000" algn="ctr" rotWithShape="0">
                  <a:srgbClr val="6E747A">
                    <a:alpha val="43000"/>
                  </a:srgbClr>
                </a:outerShdw>
              </a:effectLst>
              <a:latin typeface="汉仪大宋简" panose="02010600000101010101" pitchFamily="2" charset="-122"/>
              <a:ea typeface="汉仪大宋简" panose="02010600000101010101" pitchFamily="2"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消费者正面评价归因</a:t>
            </a:r>
          </a:p>
        </p:txBody>
      </p:sp>
      <p:sp>
        <p:nvSpPr>
          <p:cNvPr id="2" name="文本框 1"/>
          <p:cNvSpPr txBox="1"/>
          <p:nvPr/>
        </p:nvSpPr>
        <p:spPr>
          <a:xfrm>
            <a:off x="1107440" y="1762760"/>
            <a:ext cx="9853930" cy="3689350"/>
          </a:xfrm>
          <a:prstGeom prst="rect">
            <a:avLst/>
          </a:prstGeom>
          <a:noFill/>
        </p:spPr>
        <p:txBody>
          <a:bodyPr wrap="square" rtlCol="0">
            <a:noAutofit/>
          </a:bodyPr>
          <a:lstStyle/>
          <a:p>
            <a:pPr marL="285750" indent="-285750" algn="just">
              <a:lnSpc>
                <a:spcPct val="200000"/>
              </a:lnSpc>
              <a:buClrTx/>
              <a:buSzTx/>
              <a:buFont typeface="Wingdings" panose="05000000000000000000" charset="0"/>
              <a:buChar char="Ø"/>
            </a:pPr>
            <a:r>
              <a:rPr lang="zh-CN" altLang="en-US" sz="2000" b="1" dirty="0">
                <a:solidFill>
                  <a:schemeClr val="tx1">
                    <a:lumMod val="75000"/>
                    <a:lumOff val="25000"/>
                  </a:schemeClr>
                </a:solidFill>
                <a:latin typeface="微软雅黑" panose="020B0503020204020204" charset="-122"/>
                <a:ea typeface="微软雅黑" panose="020B0503020204020204" charset="-122"/>
              </a:rPr>
              <a:t>将检索内容分解为词汇，找英文同类表达</a:t>
            </a:r>
          </a:p>
          <a:p>
            <a:pPr marL="285750" indent="-285750" algn="just">
              <a:lnSpc>
                <a:spcPct val="2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分解为：消费者</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正面评价，去掉归因（由于</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归因</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是比较书面化的</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原因</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，可以暂时去掉</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归因</a:t>
            </a:r>
            <a:r>
              <a:rPr lang="en-US" altLang="zh-CN" sz="2000" dirty="0">
                <a:solidFill>
                  <a:schemeClr val="tx1">
                    <a:lumMod val="75000"/>
                    <a:lumOff val="25000"/>
                  </a:schemeClr>
                </a:solidFill>
                <a:latin typeface="微软雅黑" panose="020B0503020204020204" charset="-122"/>
                <a:ea typeface="微软雅黑" panose="020B0503020204020204" charset="-122"/>
              </a:rPr>
              <a:t>”</a:t>
            </a:r>
            <a:r>
              <a:rPr lang="zh-CN" altLang="en-US" sz="20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200000"/>
              </a:lnSpc>
              <a:buClrTx/>
              <a:buSzTx/>
              <a:buFont typeface="Wingdings" panose="05000000000000000000" charset="0"/>
              <a:buChar char="Ø"/>
            </a:pPr>
            <a:r>
              <a:rPr lang="en-US" altLang="zh-CN" sz="2000" dirty="0">
                <a:solidFill>
                  <a:schemeClr val="tx1">
                    <a:lumMod val="75000"/>
                    <a:lumOff val="25000"/>
                  </a:schemeClr>
                </a:solidFill>
                <a:latin typeface="微软雅黑" panose="020B0503020204020204" charset="-122"/>
                <a:ea typeface="微软雅黑" panose="020B0503020204020204" charset="-122"/>
              </a:rPr>
              <a:t>consumer* AND positive evaluation</a:t>
            </a:r>
            <a:r>
              <a:rPr lang="zh-CN" altLang="en-US" sz="2000" dirty="0">
                <a:solidFill>
                  <a:schemeClr val="tx1">
                    <a:lumMod val="75000"/>
                    <a:lumOff val="25000"/>
                  </a:schemeClr>
                </a:solidFill>
                <a:latin typeface="微软雅黑" panose="020B0503020204020204" charset="-122"/>
                <a:ea typeface="微软雅黑" panose="020B0503020204020204" charset="-122"/>
              </a:rPr>
              <a:t>，可以搜索到</a:t>
            </a:r>
            <a:r>
              <a:rPr lang="en-US" altLang="zh-CN" sz="2000" dirty="0">
                <a:solidFill>
                  <a:schemeClr val="tx1">
                    <a:lumMod val="75000"/>
                    <a:lumOff val="25000"/>
                  </a:schemeClr>
                </a:solidFill>
                <a:latin typeface="微软雅黑" panose="020B0503020204020204" charset="-122"/>
                <a:ea typeface="微软雅黑" panose="020B0503020204020204" charset="-122"/>
              </a:rPr>
              <a:t>8</a:t>
            </a:r>
            <a:r>
              <a:rPr lang="zh-CN" altLang="en-US" sz="2000" dirty="0">
                <a:solidFill>
                  <a:schemeClr val="tx1">
                    <a:lumMod val="75000"/>
                    <a:lumOff val="25000"/>
                  </a:schemeClr>
                </a:solidFill>
                <a:latin typeface="微软雅黑" panose="020B0503020204020204" charset="-122"/>
                <a:ea typeface="微软雅黑" panose="020B0503020204020204" charset="-122"/>
              </a:rPr>
              <a:t>篇</a:t>
            </a:r>
            <a:endParaRPr lang="en-US" altLang="zh-CN" sz="20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00000"/>
              </a:lnSpc>
              <a:buClrTx/>
              <a:buSzTx/>
              <a:buFont typeface="Wingdings" panose="05000000000000000000" charset="0"/>
              <a:buChar char="Ø"/>
            </a:pPr>
            <a:r>
              <a:rPr lang="en-IE" altLang="zh-CN" sz="2000" dirty="0" err="1">
                <a:solidFill>
                  <a:schemeClr val="tx1">
                    <a:lumMod val="75000"/>
                    <a:lumOff val="25000"/>
                  </a:schemeClr>
                </a:solidFill>
                <a:latin typeface="微软雅黑" panose="020B0503020204020204" charset="-122"/>
                <a:ea typeface="微软雅黑" panose="020B0503020204020204" charset="-122"/>
              </a:rPr>
              <a:t>medline</a:t>
            </a:r>
            <a:r>
              <a:rPr lang="en-IE" altLang="zh-CN" sz="2000" dirty="0">
                <a:solidFill>
                  <a:schemeClr val="tx1">
                    <a:lumMod val="75000"/>
                    <a:lumOff val="25000"/>
                  </a:schemeClr>
                </a:solidFill>
                <a:latin typeface="微软雅黑" panose="020B0503020204020204" charset="-122"/>
                <a:ea typeface="微软雅黑" panose="020B0503020204020204" charset="-122"/>
              </a:rPr>
              <a:t>/endnote</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0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加入归因后，无法搜索到结果</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二氧化碳还原检索式构建</a:t>
            </a:r>
          </a:p>
        </p:txBody>
      </p:sp>
      <p:sp>
        <p:nvSpPr>
          <p:cNvPr id="2" name="文本框 1"/>
          <p:cNvSpPr txBox="1"/>
          <p:nvPr/>
        </p:nvSpPr>
        <p:spPr>
          <a:xfrm>
            <a:off x="1107440" y="1674495"/>
            <a:ext cx="9853930" cy="3937635"/>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百度搜索，确定同义专有名词，确定体系（光、电还原）（化学还原，催化还原）</a:t>
            </a: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标题、检索</a:t>
            </a:r>
            <a:r>
              <a:rPr lang="en-US" altLang="zh-CN" dirty="0">
                <a:solidFill>
                  <a:schemeClr val="tx1">
                    <a:lumMod val="75000"/>
                    <a:lumOff val="25000"/>
                  </a:schemeClr>
                </a:solidFill>
                <a:latin typeface="微软雅黑" panose="020B0503020204020204" charset="-122"/>
                <a:ea typeface="微软雅黑" panose="020B0503020204020204" charset="-122"/>
              </a:rPr>
              <a:t>(CO2 OR "carbon dioxide") AND (electro reduction OR "electrochemical reduction" OR "electrocatalytic reduction")   </a:t>
            </a:r>
          </a:p>
          <a:p>
            <a:pPr marL="285750" indent="-285750" algn="just">
              <a:lnSpc>
                <a:spcPct val="250000"/>
              </a:lnSpc>
              <a:buClrTx/>
              <a:buSzTx/>
              <a:buFont typeface="Wingdings" panose="05000000000000000000" charset="0"/>
              <a:buChar char="Ø"/>
            </a:pPr>
            <a:r>
              <a:rPr lang="en-US" altLang="zh-CN" dirty="0" err="1">
                <a:solidFill>
                  <a:schemeClr val="tx1">
                    <a:lumMod val="75000"/>
                    <a:lumOff val="25000"/>
                  </a:schemeClr>
                </a:solidFill>
                <a:latin typeface="微软雅黑" panose="020B0503020204020204" charset="-122"/>
                <a:ea typeface="微软雅黑" panose="020B0503020204020204" charset="-122"/>
              </a:rPr>
              <a:t>pubmed</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en-US" altLang="zh-CN" dirty="0" err="1">
                <a:solidFill>
                  <a:schemeClr val="tx1">
                    <a:lumMod val="75000"/>
                    <a:lumOff val="25000"/>
                  </a:schemeClr>
                </a:solidFill>
                <a:latin typeface="微软雅黑" panose="020B0503020204020204" charset="-122"/>
                <a:ea typeface="微软雅黑" panose="020B0503020204020204" charset="-122"/>
              </a:rPr>
              <a:t>medline</a:t>
            </a:r>
            <a:endParaRPr lang="en-US" altLang="zh-CN"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前五篇，或者按照时间降序排序，前5篇都相关则说明检索式不必优化了</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385794" y="1106394"/>
            <a:ext cx="9420411" cy="4645212"/>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18975" y="1984191"/>
            <a:ext cx="7354048" cy="1106805"/>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汉仪大宋简" panose="02010600000101010101" pitchFamily="2" charset="-122"/>
                <a:ea typeface="汉仪大宋简" panose="02010600000101010101" pitchFamily="2" charset="-122"/>
              </a:rPr>
              <a:t>数理逻辑汇报</a:t>
            </a:r>
          </a:p>
        </p:txBody>
      </p:sp>
      <p:sp>
        <p:nvSpPr>
          <p:cNvPr id="20" name="矩形: 圆角 19"/>
          <p:cNvSpPr/>
          <p:nvPr>
            <p:custDataLst>
              <p:tags r:id="rId1"/>
            </p:custDataLst>
          </p:nvPr>
        </p:nvSpPr>
        <p:spPr>
          <a:xfrm>
            <a:off x="3194685" y="4301490"/>
            <a:ext cx="5613400" cy="457200"/>
          </a:xfrm>
          <a:prstGeom prst="roundRect">
            <a:avLst>
              <a:gd name="adj" fmla="val 0"/>
            </a:avLst>
          </a:pr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汉仪大宋简" panose="02010600000101010101" pitchFamily="2" charset="-122"/>
              <a:ea typeface="汉仪大宋简" panose="02010600000101010101" pitchFamily="2" charset="-122"/>
              <a:cs typeface="+mn-ea"/>
              <a:sym typeface="+mn-lt"/>
            </a:endParaRPr>
          </a:p>
        </p:txBody>
      </p:sp>
      <p:sp>
        <p:nvSpPr>
          <p:cNvPr id="21" name="文本框 20"/>
          <p:cNvSpPr txBox="1"/>
          <p:nvPr>
            <p:custDataLst>
              <p:tags r:id="rId2"/>
            </p:custDataLst>
          </p:nvPr>
        </p:nvSpPr>
        <p:spPr>
          <a:xfrm>
            <a:off x="4103370" y="431990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汇报人：余亢爻</a:t>
            </a:r>
          </a:p>
        </p:txBody>
      </p:sp>
      <p:sp>
        <p:nvSpPr>
          <p:cNvPr id="17" name="矩形 16"/>
          <p:cNvSpPr/>
          <p:nvPr/>
        </p:nvSpPr>
        <p:spPr>
          <a:xfrm>
            <a:off x="2932420" y="3091079"/>
            <a:ext cx="6286500" cy="423545"/>
          </a:xfrm>
          <a:prstGeom prst="rect">
            <a:avLst/>
          </a:prstGeom>
        </p:spPr>
        <p:txBody>
          <a:bodyPr wrap="square">
            <a:spAutoFit/>
          </a:bodyPr>
          <a:lstStyle/>
          <a:p>
            <a:pPr algn="r">
              <a:lnSpc>
                <a:spcPct val="120000"/>
              </a:lnSpc>
            </a:pPr>
            <a:r>
              <a:rPr lang="en-US" altLang="zh-CN" dirty="0">
                <a:solidFill>
                  <a:schemeClr val="tx1">
                    <a:lumMod val="50000"/>
                    <a:lumOff val="50000"/>
                  </a:schemeClr>
                </a:solidFill>
                <a:latin typeface="等线" panose="02010600030101010101" pitchFamily="2" charset="-122"/>
                <a:ea typeface="等线" panose="02010600030101010101" pitchFamily="2" charset="-122"/>
              </a:rPr>
              <a:t>——</a:t>
            </a:r>
            <a:r>
              <a:rPr lang="zh-CN" altLang="en-US" dirty="0">
                <a:solidFill>
                  <a:schemeClr val="tx1">
                    <a:lumMod val="50000"/>
                    <a:lumOff val="50000"/>
                  </a:schemeClr>
                </a:solidFill>
                <a:latin typeface="等线" panose="02010600030101010101" pitchFamily="2" charset="-122"/>
                <a:ea typeface="等线" panose="02010600030101010101" pitchFamily="2" charset="-122"/>
              </a:rPr>
              <a:t>文献检索的方法与实例</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3" y="156808"/>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物流需求预测</a:t>
            </a:r>
          </a:p>
        </p:txBody>
      </p:sp>
      <p:sp>
        <p:nvSpPr>
          <p:cNvPr id="2" name="文本框 1"/>
          <p:cNvSpPr txBox="1"/>
          <p:nvPr/>
        </p:nvSpPr>
        <p:spPr>
          <a:xfrm>
            <a:off x="1107440" y="1684020"/>
            <a:ext cx="9853930" cy="3937000"/>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web of science 高级检索</a:t>
            </a:r>
          </a:p>
          <a:p>
            <a:pPr marL="285750" indent="-285750" algn="just">
              <a:lnSpc>
                <a:spcPct val="250000"/>
              </a:lnSpc>
              <a:buClrTx/>
              <a:buSzTx/>
              <a:buFont typeface="Wingdings" panose="05000000000000000000" charset="0"/>
              <a:buChar char="Ø"/>
            </a:pPr>
            <a:r>
              <a:rPr lang="en-US" altLang="zh-CN" sz="2000" dirty="0">
                <a:solidFill>
                  <a:schemeClr val="tx1">
                    <a:lumMod val="75000"/>
                    <a:lumOff val="25000"/>
                  </a:schemeClr>
                </a:solidFill>
                <a:latin typeface="微软雅黑" panose="020B0503020204020204" charset="-122"/>
                <a:ea typeface="微软雅黑" panose="020B0503020204020204" charset="-122"/>
              </a:rPr>
              <a:t>TI=(logistic*) AND TI=(demand* OR requirement*) AND TI=(forecast* OR predict*)</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上式：搜索的论文title中同时包含物流、需求、预测，*是通配符</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对于一些不相关的词汇，可以用not排除</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3E797-307A-868D-856A-02061ABD0A1F}"/>
            </a:ext>
          </a:extLst>
        </p:cNvPr>
        <p:cNvGrpSpPr/>
        <p:nvPr/>
      </p:nvGrpSpPr>
      <p:grpSpPr>
        <a:xfrm>
          <a:off x="0" y="0"/>
          <a:ext cx="0" cy="0"/>
          <a:chOff x="0" y="0"/>
          <a:chExt cx="0" cy="0"/>
        </a:xfrm>
      </p:grpSpPr>
      <p:sp>
        <p:nvSpPr>
          <p:cNvPr id="11" name="矩形 10">
            <a:extLst>
              <a:ext uri="{FF2B5EF4-FFF2-40B4-BE49-F238E27FC236}">
                <a16:creationId xmlns:a16="http://schemas.microsoft.com/office/drawing/2014/main" id="{2D4981C5-D8DD-5D7D-E29F-F6FE0C38345F}"/>
              </a:ext>
            </a:extLst>
          </p:cNvPr>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DC7BBA5E-8832-9BAF-CB82-6916F143B214}"/>
              </a:ext>
            </a:extLst>
          </p:cNvPr>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4CA66B3-F78E-3463-0B07-F7261F038BF2}"/>
              </a:ext>
            </a:extLst>
          </p:cNvPr>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8E6C59D1-9D62-21C6-A3FD-A986ADAB8158}"/>
              </a:ext>
            </a:extLst>
          </p:cNvPr>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a:extLst>
              <a:ext uri="{FF2B5EF4-FFF2-40B4-BE49-F238E27FC236}">
                <a16:creationId xmlns:a16="http://schemas.microsoft.com/office/drawing/2014/main" id="{DC6A4F88-636A-FE10-2BED-333FDE7295DE}"/>
              </a:ext>
            </a:extLst>
          </p:cNvPr>
          <p:cNvSpPr/>
          <p:nvPr/>
        </p:nvSpPr>
        <p:spPr>
          <a:xfrm>
            <a:off x="158003" y="156808"/>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6B77677E-F7CC-870A-DD56-DA71646EB04D}"/>
              </a:ext>
            </a:extLst>
          </p:cNvPr>
          <p:cNvSpPr txBox="1"/>
          <p:nvPr/>
        </p:nvSpPr>
        <p:spPr>
          <a:xfrm>
            <a:off x="2179954" y="430231"/>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使用</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sat/</a:t>
            </a:r>
            <a:r>
              <a:rPr lang="en-US" altLang="zh-CN" sz="2800" dirty="0" err="1">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smt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解决并发程序的问题</a:t>
            </a:r>
          </a:p>
        </p:txBody>
      </p:sp>
      <p:sp>
        <p:nvSpPr>
          <p:cNvPr id="2" name="文本框 1">
            <a:extLst>
              <a:ext uri="{FF2B5EF4-FFF2-40B4-BE49-F238E27FC236}">
                <a16:creationId xmlns:a16="http://schemas.microsoft.com/office/drawing/2014/main" id="{5850989F-0A51-26AF-DA81-F48A3C9E38EF}"/>
              </a:ext>
            </a:extLst>
          </p:cNvPr>
          <p:cNvSpPr txBox="1"/>
          <p:nvPr/>
        </p:nvSpPr>
        <p:spPr>
          <a:xfrm>
            <a:off x="370248" y="1751628"/>
            <a:ext cx="5494524" cy="3937000"/>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英文翻译、拆分目标，同义词替换，排列组合</a:t>
            </a:r>
            <a:endParaRPr lang="en-US" altLang="zh-CN"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拆分单词</a:t>
            </a:r>
            <a:endParaRPr lang="en-US" altLang="zh-CN"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并发程序</a:t>
            </a:r>
            <a:r>
              <a:rPr lang="en-US" altLang="zh-CN" dirty="0">
                <a:solidFill>
                  <a:schemeClr val="tx1">
                    <a:lumMod val="75000"/>
                    <a:lumOff val="25000"/>
                  </a:schemeClr>
                </a:solidFill>
                <a:latin typeface="微软雅黑" panose="020B0503020204020204" charset="-122"/>
                <a:ea typeface="微软雅黑" panose="020B0503020204020204" charset="-122"/>
              </a:rPr>
              <a:t>concurrent program</a:t>
            </a:r>
          </a:p>
          <a:p>
            <a:pPr marL="285750" indent="-285750" algn="just">
              <a:lnSpc>
                <a:spcPct val="250000"/>
              </a:lnSpc>
              <a:buClrTx/>
              <a:buSzTx/>
              <a:buFont typeface="Wingdings" panose="05000000000000000000" charset="0"/>
              <a:buChar char="Ø"/>
            </a:pPr>
            <a:r>
              <a:rPr lang="en-US" altLang="zh-CN" dirty="0">
                <a:solidFill>
                  <a:schemeClr val="tx1">
                    <a:lumMod val="75000"/>
                    <a:lumOff val="25000"/>
                  </a:schemeClr>
                </a:solidFill>
                <a:latin typeface="微软雅黑" panose="020B0503020204020204" charset="-122"/>
                <a:ea typeface="微软雅黑" panose="020B0503020204020204" charset="-122"/>
              </a:rPr>
              <a:t>SAT</a:t>
            </a:r>
            <a:r>
              <a:rPr lang="zh-CN" altLang="en-US" dirty="0">
                <a:solidFill>
                  <a:schemeClr val="tx1">
                    <a:lumMod val="75000"/>
                    <a:lumOff val="25000"/>
                  </a:schemeClr>
                </a:solidFill>
                <a:latin typeface="微软雅黑" panose="020B0503020204020204" charset="-122"/>
                <a:ea typeface="微软雅黑" panose="020B0503020204020204" charset="-122"/>
              </a:rPr>
              <a:t>：</a:t>
            </a:r>
            <a:r>
              <a:rPr lang="en-US" altLang="zh-CN" dirty="0">
                <a:solidFill>
                  <a:schemeClr val="tx1">
                    <a:lumMod val="75000"/>
                    <a:lumOff val="25000"/>
                  </a:schemeClr>
                </a:solidFill>
                <a:latin typeface="微软雅黑" panose="020B0503020204020204" charset="-122"/>
                <a:ea typeface="微软雅黑" panose="020B0503020204020204" charset="-122"/>
              </a:rPr>
              <a:t>Boolean Satisfiability Problem/</a:t>
            </a:r>
            <a:r>
              <a:rPr lang="zh-CN" altLang="en-US" dirty="0">
                <a:solidFill>
                  <a:schemeClr val="tx1">
                    <a:lumMod val="75000"/>
                    <a:lumOff val="25000"/>
                  </a:schemeClr>
                </a:solidFill>
                <a:latin typeface="微软雅黑" panose="020B0503020204020204" charset="-122"/>
                <a:ea typeface="微软雅黑" panose="020B0503020204020204" charset="-122"/>
              </a:rPr>
              <a:t>布尔公式可满足性问题	</a:t>
            </a:r>
            <a:endParaRPr lang="en-US" altLang="zh-CN"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布尔公式</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可满足性（问题）</a:t>
            </a:r>
            <a:endParaRPr lang="en-US" altLang="zh-CN" dirty="0">
              <a:solidFill>
                <a:schemeClr val="tx1">
                  <a:lumMod val="75000"/>
                  <a:lumOff val="25000"/>
                </a:schemeClr>
              </a:solidFill>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61A30997-EEDF-7FFB-A91B-A4181B45F07D}"/>
              </a:ext>
            </a:extLst>
          </p:cNvPr>
          <p:cNvSpPr txBox="1"/>
          <p:nvPr/>
        </p:nvSpPr>
        <p:spPr>
          <a:xfrm>
            <a:off x="6468690" y="2131831"/>
            <a:ext cx="4961387" cy="3046988"/>
          </a:xfrm>
          <a:prstGeom prst="rect">
            <a:avLst/>
          </a:prstGeom>
          <a:noFill/>
        </p:spPr>
        <p:txBody>
          <a:bodyPr wrap="square" rtlCol="0">
            <a:spAutoFit/>
          </a:bodyPr>
          <a:lstStyle/>
          <a:p>
            <a:r>
              <a:rPr lang="en-IE" altLang="zh-CN" sz="2400" dirty="0"/>
              <a:t>SMT</a:t>
            </a:r>
            <a:r>
              <a:rPr lang="zh-CN" altLang="en-IE" sz="2400" dirty="0"/>
              <a:t>：</a:t>
            </a:r>
            <a:r>
              <a:rPr lang="en-IE" altLang="zh-CN" sz="2400" dirty="0"/>
              <a:t>satisfiability modulo theories/</a:t>
            </a:r>
            <a:r>
              <a:rPr lang="zh-CN" altLang="en-US" sz="2400" dirty="0"/>
              <a:t>可满足性模理论	</a:t>
            </a:r>
            <a:endParaRPr lang="en-US" altLang="zh-CN" sz="2400" dirty="0"/>
          </a:p>
          <a:p>
            <a:endParaRPr lang="en-US" altLang="zh-CN" sz="2400" dirty="0"/>
          </a:p>
          <a:p>
            <a:r>
              <a:rPr lang="zh-CN" altLang="en-US" sz="2400" dirty="0"/>
              <a:t>模理论</a:t>
            </a:r>
            <a:r>
              <a:rPr lang="en-US" altLang="zh-CN" sz="2400" dirty="0"/>
              <a:t>+</a:t>
            </a:r>
            <a:r>
              <a:rPr lang="zh-CN" altLang="en-US" sz="2400" dirty="0"/>
              <a:t>可满足性</a:t>
            </a:r>
            <a:endParaRPr lang="en-US" altLang="zh-CN" sz="2400" dirty="0"/>
          </a:p>
          <a:p>
            <a:endParaRPr lang="en-US" altLang="zh-CN" sz="2400" dirty="0"/>
          </a:p>
          <a:p>
            <a:r>
              <a:rPr lang="zh-CN" altLang="en-US" sz="2400" dirty="0"/>
              <a:t>解决：</a:t>
            </a:r>
            <a:r>
              <a:rPr lang="en-IE" altLang="zh-CN" sz="2400" dirty="0"/>
              <a:t>solutions</a:t>
            </a:r>
          </a:p>
          <a:p>
            <a:endParaRPr lang="en-IE" altLang="zh-CN" sz="2400" dirty="0"/>
          </a:p>
          <a:p>
            <a:r>
              <a:rPr lang="zh-CN" altLang="en-US" sz="2400" dirty="0"/>
              <a:t>问题：</a:t>
            </a:r>
            <a:r>
              <a:rPr lang="en-IE" altLang="zh-CN" sz="2400" dirty="0"/>
              <a:t>problems</a:t>
            </a:r>
            <a:endParaRPr lang="zh-CN" altLang="en-US" sz="2400" dirty="0"/>
          </a:p>
        </p:txBody>
      </p:sp>
    </p:spTree>
    <p:custDataLst>
      <p:tags r:id="rId1"/>
    </p:custDataLst>
    <p:extLst>
      <p:ext uri="{BB962C8B-B14F-4D97-AF65-F5344CB8AC3E}">
        <p14:creationId xmlns:p14="http://schemas.microsoft.com/office/powerpoint/2010/main" val="527295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63F30-A45A-C8EB-288C-4588B6C15CBE}"/>
            </a:ext>
          </a:extLst>
        </p:cNvPr>
        <p:cNvGrpSpPr/>
        <p:nvPr/>
      </p:nvGrpSpPr>
      <p:grpSpPr>
        <a:xfrm>
          <a:off x="0" y="0"/>
          <a:ext cx="0" cy="0"/>
          <a:chOff x="0" y="0"/>
          <a:chExt cx="0" cy="0"/>
        </a:xfrm>
      </p:grpSpPr>
      <p:sp>
        <p:nvSpPr>
          <p:cNvPr id="11" name="矩形 10">
            <a:extLst>
              <a:ext uri="{FF2B5EF4-FFF2-40B4-BE49-F238E27FC236}">
                <a16:creationId xmlns:a16="http://schemas.microsoft.com/office/drawing/2014/main" id="{1CC506CE-A3C8-96E8-8D94-82F2E07CBB23}"/>
              </a:ext>
            </a:extLst>
          </p:cNvPr>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8D731464-0791-442C-DA65-0C346716D73B}"/>
              </a:ext>
            </a:extLst>
          </p:cNvPr>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02CED5B5-66DC-FF54-7AA4-A41D54468E4F}"/>
              </a:ext>
            </a:extLst>
          </p:cNvPr>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1D9E1220-A73A-5A0E-3E01-8EC4CE1B1256}"/>
              </a:ext>
            </a:extLst>
          </p:cNvPr>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a:extLst>
              <a:ext uri="{FF2B5EF4-FFF2-40B4-BE49-F238E27FC236}">
                <a16:creationId xmlns:a16="http://schemas.microsoft.com/office/drawing/2014/main" id="{239015C0-1B66-C03B-6BC2-B1D21BCF123B}"/>
              </a:ext>
            </a:extLst>
          </p:cNvPr>
          <p:cNvSpPr/>
          <p:nvPr/>
        </p:nvSpPr>
        <p:spPr>
          <a:xfrm>
            <a:off x="158003" y="156808"/>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1CC77A14-186B-F768-B2B2-05C8CC17F988}"/>
              </a:ext>
            </a:extLst>
          </p:cNvPr>
          <p:cNvSpPr txBox="1"/>
          <p:nvPr/>
        </p:nvSpPr>
        <p:spPr>
          <a:xfrm>
            <a:off x="2179954" y="430231"/>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使用</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sat/</a:t>
            </a:r>
            <a:r>
              <a:rPr lang="en-US" altLang="zh-CN" sz="2800" dirty="0" err="1">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smt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解决并发程序的问题</a:t>
            </a:r>
          </a:p>
        </p:txBody>
      </p:sp>
      <p:sp>
        <p:nvSpPr>
          <p:cNvPr id="2" name="文本框 1">
            <a:extLst>
              <a:ext uri="{FF2B5EF4-FFF2-40B4-BE49-F238E27FC236}">
                <a16:creationId xmlns:a16="http://schemas.microsoft.com/office/drawing/2014/main" id="{854DC331-CA9E-D168-CA4B-077C167D7A4A}"/>
              </a:ext>
            </a:extLst>
          </p:cNvPr>
          <p:cNvSpPr txBox="1"/>
          <p:nvPr/>
        </p:nvSpPr>
        <p:spPr>
          <a:xfrm>
            <a:off x="1452814" y="1309707"/>
            <a:ext cx="8889365" cy="3937000"/>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并发程序：</a:t>
            </a:r>
            <a:r>
              <a:rPr lang="en-IE" altLang="zh-CN" sz="2000" dirty="0">
                <a:solidFill>
                  <a:schemeClr val="tx1">
                    <a:lumMod val="75000"/>
                    <a:lumOff val="25000"/>
                  </a:schemeClr>
                </a:solidFill>
                <a:latin typeface="微软雅黑" panose="020B0503020204020204" charset="-122"/>
                <a:ea typeface="微软雅黑" panose="020B0503020204020204" charset="-122"/>
              </a:rPr>
              <a:t>concurrent program / multi-threaded programs</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布尔公式：</a:t>
            </a:r>
            <a:r>
              <a:rPr lang="en-IE" altLang="zh-CN" sz="2000" dirty="0" err="1">
                <a:solidFill>
                  <a:schemeClr val="tx1">
                    <a:lumMod val="75000"/>
                    <a:lumOff val="25000"/>
                  </a:schemeClr>
                </a:solidFill>
                <a:latin typeface="微软雅黑" panose="020B0503020204020204" charset="-122"/>
                <a:ea typeface="微软雅黑" panose="020B0503020204020204" charset="-122"/>
              </a:rPr>
              <a:t>boolean</a:t>
            </a:r>
            <a:r>
              <a:rPr lang="en-IE" altLang="zh-CN" sz="2000" dirty="0">
                <a:solidFill>
                  <a:schemeClr val="tx1">
                    <a:lumMod val="75000"/>
                    <a:lumOff val="25000"/>
                  </a:schemeClr>
                </a:solidFill>
                <a:latin typeface="微软雅黑" panose="020B0503020204020204" charset="-122"/>
                <a:ea typeface="微软雅黑" panose="020B0503020204020204" charset="-122"/>
              </a:rPr>
              <a:t> formula</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可满足性：</a:t>
            </a:r>
            <a:r>
              <a:rPr lang="en-IE" altLang="zh-CN" sz="2000" dirty="0">
                <a:solidFill>
                  <a:schemeClr val="tx1">
                    <a:lumMod val="75000"/>
                    <a:lumOff val="25000"/>
                  </a:schemeClr>
                </a:solidFill>
                <a:latin typeface="微软雅黑" panose="020B0503020204020204" charset="-122"/>
                <a:ea typeface="微软雅黑" panose="020B0503020204020204" charset="-122"/>
              </a:rPr>
              <a:t>satisfiability / satisfiable</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模理论：</a:t>
            </a:r>
            <a:r>
              <a:rPr lang="en-IE" altLang="zh-CN" sz="2000" dirty="0">
                <a:solidFill>
                  <a:schemeClr val="tx1">
                    <a:lumMod val="75000"/>
                    <a:lumOff val="25000"/>
                  </a:schemeClr>
                </a:solidFill>
                <a:latin typeface="微软雅黑" panose="020B0503020204020204" charset="-122"/>
                <a:ea typeface="微软雅黑" panose="020B0503020204020204" charset="-122"/>
              </a:rPr>
              <a:t>modulus theory</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解决：</a:t>
            </a:r>
            <a:r>
              <a:rPr lang="en-IE" altLang="zh-CN" sz="2000" dirty="0">
                <a:solidFill>
                  <a:schemeClr val="tx1">
                    <a:lumMod val="75000"/>
                    <a:lumOff val="25000"/>
                  </a:schemeClr>
                </a:solidFill>
                <a:latin typeface="微软雅黑" panose="020B0503020204020204" charset="-122"/>
                <a:ea typeface="微软雅黑" panose="020B0503020204020204" charset="-122"/>
              </a:rPr>
              <a:t>solution /  treatment</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问题：</a:t>
            </a:r>
            <a:r>
              <a:rPr lang="en-IE" altLang="zh-CN" sz="2000" dirty="0">
                <a:solidFill>
                  <a:schemeClr val="tx1">
                    <a:lumMod val="75000"/>
                    <a:lumOff val="25000"/>
                  </a:schemeClr>
                </a:solidFill>
                <a:latin typeface="微软雅黑" panose="020B0503020204020204" charset="-122"/>
                <a:ea typeface="微软雅黑" panose="020B0503020204020204" charset="-122"/>
              </a:rPr>
              <a:t>problem / fault</a:t>
            </a:r>
            <a:endParaRPr lang="en-US" altLang="zh-CN" sz="2000"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B1884C55-342D-4169-C220-69D5A8721B99}"/>
              </a:ext>
            </a:extLst>
          </p:cNvPr>
          <p:cNvSpPr txBox="1"/>
          <p:nvPr/>
        </p:nvSpPr>
        <p:spPr>
          <a:xfrm>
            <a:off x="903890" y="1044063"/>
            <a:ext cx="2879835" cy="523220"/>
          </a:xfrm>
          <a:prstGeom prst="rect">
            <a:avLst/>
          </a:prstGeom>
          <a:noFill/>
        </p:spPr>
        <p:txBody>
          <a:bodyPr wrap="square" rtlCol="0">
            <a:spAutoFit/>
          </a:bodyPr>
          <a:lstStyle/>
          <a:p>
            <a:r>
              <a:rPr lang="zh-CN" altLang="en-US" sz="2800" dirty="0"/>
              <a:t>找同义词</a:t>
            </a:r>
          </a:p>
        </p:txBody>
      </p:sp>
    </p:spTree>
    <p:custDataLst>
      <p:tags r:id="rId1"/>
    </p:custDataLst>
    <p:extLst>
      <p:ext uri="{BB962C8B-B14F-4D97-AF65-F5344CB8AC3E}">
        <p14:creationId xmlns:p14="http://schemas.microsoft.com/office/powerpoint/2010/main" val="425471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0163E-CB17-8178-AB77-607A921875E2}"/>
            </a:ext>
          </a:extLst>
        </p:cNvPr>
        <p:cNvGrpSpPr/>
        <p:nvPr/>
      </p:nvGrpSpPr>
      <p:grpSpPr>
        <a:xfrm>
          <a:off x="0" y="0"/>
          <a:ext cx="0" cy="0"/>
          <a:chOff x="0" y="0"/>
          <a:chExt cx="0" cy="0"/>
        </a:xfrm>
      </p:grpSpPr>
      <p:sp>
        <p:nvSpPr>
          <p:cNvPr id="11" name="矩形 10">
            <a:extLst>
              <a:ext uri="{FF2B5EF4-FFF2-40B4-BE49-F238E27FC236}">
                <a16:creationId xmlns:a16="http://schemas.microsoft.com/office/drawing/2014/main" id="{F08D2866-29C0-9AB8-0E11-AA49A114A8D8}"/>
              </a:ext>
            </a:extLst>
          </p:cNvPr>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C41EF10F-ACCB-D2E4-7FD0-D84A18D6EC42}"/>
              </a:ext>
            </a:extLst>
          </p:cNvPr>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6B88BDEE-1D2C-249A-2D68-F5EDC90063C7}"/>
              </a:ext>
            </a:extLst>
          </p:cNvPr>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4ED26A41-08F9-C94E-FA0D-399D19B421EA}"/>
              </a:ext>
            </a:extLst>
          </p:cNvPr>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a:extLst>
              <a:ext uri="{FF2B5EF4-FFF2-40B4-BE49-F238E27FC236}">
                <a16:creationId xmlns:a16="http://schemas.microsoft.com/office/drawing/2014/main" id="{B837C969-BD62-33DB-7AD0-659E9D36C96F}"/>
              </a:ext>
            </a:extLst>
          </p:cNvPr>
          <p:cNvSpPr/>
          <p:nvPr/>
        </p:nvSpPr>
        <p:spPr>
          <a:xfrm>
            <a:off x="158003" y="156808"/>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D169DE6-2D00-6AA8-9AB4-6879AEAAC121}"/>
              </a:ext>
            </a:extLst>
          </p:cNvPr>
          <p:cNvSpPr txBox="1"/>
          <p:nvPr/>
        </p:nvSpPr>
        <p:spPr>
          <a:xfrm>
            <a:off x="2179955" y="769620"/>
            <a:ext cx="783209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使用</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sat/</a:t>
            </a:r>
            <a:r>
              <a:rPr lang="en-US" altLang="zh-CN" sz="2800" dirty="0" err="1">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smt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解决并发程序的问题</a:t>
            </a:r>
          </a:p>
        </p:txBody>
      </p:sp>
      <p:sp>
        <p:nvSpPr>
          <p:cNvPr id="2" name="文本框 1">
            <a:extLst>
              <a:ext uri="{FF2B5EF4-FFF2-40B4-BE49-F238E27FC236}">
                <a16:creationId xmlns:a16="http://schemas.microsoft.com/office/drawing/2014/main" id="{E7DEDB9D-15EB-F169-400F-5E0B6A874038}"/>
              </a:ext>
            </a:extLst>
          </p:cNvPr>
          <p:cNvSpPr txBox="1"/>
          <p:nvPr/>
        </p:nvSpPr>
        <p:spPr>
          <a:xfrm>
            <a:off x="1169034" y="1796303"/>
            <a:ext cx="9853930" cy="3937000"/>
          </a:xfrm>
          <a:prstGeom prst="rect">
            <a:avLst/>
          </a:prstGeom>
          <a:noFill/>
        </p:spPr>
        <p:txBody>
          <a:bodyPr wrap="square" rtlCol="0">
            <a:noAutofit/>
          </a:bodyPr>
          <a:lstStyle/>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英文翻译、拆分目标，同义词替换，排列组合</a:t>
            </a:r>
            <a:endParaRPr lang="en-US" altLang="zh-CN" sz="20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250000"/>
              </a:lnSpc>
              <a:buClrTx/>
              <a:buSzTx/>
              <a:buFont typeface="Wingdings" panose="05000000000000000000" charset="0"/>
              <a:buChar char="Ø"/>
            </a:pPr>
            <a:r>
              <a:rPr lang="en-US" altLang="zh-CN" sz="2000" dirty="0">
                <a:solidFill>
                  <a:schemeClr val="tx1">
                    <a:lumMod val="75000"/>
                    <a:lumOff val="25000"/>
                  </a:schemeClr>
                </a:solidFill>
                <a:latin typeface="微软雅黑" panose="020B0503020204020204" charset="-122"/>
                <a:ea typeface="微软雅黑" panose="020B0503020204020204" charset="-122"/>
              </a:rPr>
              <a:t>((TS=(SAT* OR SMT*)) AND (TS=(concurrent program* OR multi-threaded program*)) AND (TS=modulus theory*) AND (TS=</a:t>
            </a:r>
            <a:r>
              <a:rPr lang="en-US" altLang="zh-CN" sz="2000" dirty="0" err="1">
                <a:solidFill>
                  <a:schemeClr val="tx1">
                    <a:lumMod val="75000"/>
                    <a:lumOff val="25000"/>
                  </a:schemeClr>
                </a:solidFill>
                <a:latin typeface="微软雅黑" panose="020B0503020204020204" charset="-122"/>
                <a:ea typeface="微软雅黑" panose="020B0503020204020204" charset="-122"/>
              </a:rPr>
              <a:t>boolean</a:t>
            </a:r>
            <a:r>
              <a:rPr lang="en-US" altLang="zh-CN" sz="2000" dirty="0">
                <a:solidFill>
                  <a:schemeClr val="tx1">
                    <a:lumMod val="75000"/>
                    <a:lumOff val="25000"/>
                  </a:schemeClr>
                </a:solidFill>
                <a:latin typeface="微软雅黑" panose="020B0503020204020204" charset="-122"/>
                <a:ea typeface="微软雅黑" panose="020B0503020204020204" charset="-122"/>
              </a:rPr>
              <a:t> formula*) AND (TS=(problem* OR fault*)) AND (TS=(solu2tion* OR treatment*)))</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上式：搜索的论文title中同时包含物流、需求、预测，*是通配符</a:t>
            </a:r>
          </a:p>
          <a:p>
            <a:pPr marL="285750" indent="-285750" algn="just">
              <a:lnSpc>
                <a:spcPct val="250000"/>
              </a:lnSpc>
              <a:buClrTx/>
              <a:buSzTx/>
              <a:buFont typeface="Wingdings" panose="05000000000000000000" charset="0"/>
              <a:buChar char="Ø"/>
            </a:pPr>
            <a:r>
              <a:rPr lang="zh-CN" altLang="en-US" sz="2000" dirty="0">
                <a:solidFill>
                  <a:schemeClr val="tx1">
                    <a:lumMod val="75000"/>
                    <a:lumOff val="25000"/>
                  </a:schemeClr>
                </a:solidFill>
                <a:latin typeface="微软雅黑" panose="020B0503020204020204" charset="-122"/>
                <a:ea typeface="微软雅黑" panose="020B0503020204020204" charset="-122"/>
              </a:rPr>
              <a:t>对于一些不相关的词汇，可以用not排除</a:t>
            </a:r>
          </a:p>
        </p:txBody>
      </p:sp>
    </p:spTree>
    <p:custDataLst>
      <p:tags r:id="rId1"/>
    </p:custDataLst>
    <p:extLst>
      <p:ext uri="{BB962C8B-B14F-4D97-AF65-F5344CB8AC3E}">
        <p14:creationId xmlns:p14="http://schemas.microsoft.com/office/powerpoint/2010/main" val="97847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385794" y="1106394"/>
            <a:ext cx="9420411" cy="4645212"/>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18975" y="1984191"/>
            <a:ext cx="7354048" cy="1106805"/>
          </a:xfrm>
          <a:prstGeom prst="rect">
            <a:avLst/>
          </a:prstGeom>
          <a:noFill/>
        </p:spPr>
        <p:txBody>
          <a:bodyPr wrap="square" rtlCol="0">
            <a:spAutoFit/>
          </a:bodyPr>
          <a:lstStyle/>
          <a:p>
            <a:pPr algn="ctr"/>
            <a:r>
              <a:rPr lang="zh-CN" altLang="en-US" sz="6600" dirty="0">
                <a:solidFill>
                  <a:schemeClr val="tx1">
                    <a:lumMod val="75000"/>
                    <a:lumOff val="25000"/>
                  </a:schemeClr>
                </a:solidFill>
                <a:latin typeface="汉仪大宋简" panose="02010600000101010101" pitchFamily="2" charset="-122"/>
                <a:ea typeface="汉仪大宋简" panose="02010600000101010101" pitchFamily="2" charset="-122"/>
              </a:rPr>
              <a:t>谢谢大家！</a:t>
            </a:r>
          </a:p>
        </p:txBody>
      </p:sp>
      <p:sp>
        <p:nvSpPr>
          <p:cNvPr id="21" name="文本框 20"/>
          <p:cNvSpPr txBox="1"/>
          <p:nvPr/>
        </p:nvSpPr>
        <p:spPr>
          <a:xfrm>
            <a:off x="3686856" y="4623284"/>
            <a:ext cx="1980505" cy="400110"/>
          </a:xfrm>
          <a:prstGeom prst="rect">
            <a:avLst/>
          </a:prstGeom>
          <a:noFill/>
        </p:spPr>
        <p:txBody>
          <a:bodyPr wrap="square" rtlCol="0">
            <a:spAutoFit/>
          </a:bodyPr>
          <a:lstStyle/>
          <a:p>
            <a:pPr algn="dist"/>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汇报人：稻壳儿</a:t>
            </a:r>
          </a:p>
        </p:txBody>
      </p:sp>
      <p:sp>
        <p:nvSpPr>
          <p:cNvPr id="23" name="文本框 22"/>
          <p:cNvSpPr txBox="1"/>
          <p:nvPr/>
        </p:nvSpPr>
        <p:spPr>
          <a:xfrm>
            <a:off x="6525130" y="4623284"/>
            <a:ext cx="1980505" cy="400110"/>
          </a:xfrm>
          <a:prstGeom prst="rect">
            <a:avLst/>
          </a:prstGeom>
          <a:noFill/>
        </p:spPr>
        <p:txBody>
          <a:bodyPr wrap="square" rtlCol="0">
            <a:spAutoFit/>
          </a:bodyPr>
          <a:lstStyle/>
          <a:p>
            <a:pPr algn="dist"/>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班级：三年二班</a:t>
            </a:r>
          </a:p>
        </p:txBody>
      </p:sp>
      <p:sp>
        <p:nvSpPr>
          <p:cNvPr id="3" name="矩形: 圆角 19"/>
          <p:cNvSpPr/>
          <p:nvPr>
            <p:custDataLst>
              <p:tags r:id="rId1"/>
            </p:custDataLst>
          </p:nvPr>
        </p:nvSpPr>
        <p:spPr>
          <a:xfrm>
            <a:off x="3194685" y="4261485"/>
            <a:ext cx="5613400" cy="457200"/>
          </a:xfrm>
          <a:prstGeom prst="roundRect">
            <a:avLst>
              <a:gd name="adj" fmla="val 0"/>
            </a:avLst>
          </a:pr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汉仪大宋简" panose="02010600000101010101" pitchFamily="2" charset="-122"/>
              <a:ea typeface="汉仪大宋简" panose="02010600000101010101" pitchFamily="2" charset="-122"/>
              <a:cs typeface="+mn-ea"/>
              <a:sym typeface="+mn-lt"/>
            </a:endParaRPr>
          </a:p>
        </p:txBody>
      </p:sp>
      <p:sp>
        <p:nvSpPr>
          <p:cNvPr id="4" name="文本框 3"/>
          <p:cNvSpPr txBox="1"/>
          <p:nvPr>
            <p:custDataLst>
              <p:tags r:id="rId2"/>
            </p:custDataLst>
          </p:nvPr>
        </p:nvSpPr>
        <p:spPr>
          <a:xfrm>
            <a:off x="4103370" y="431990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组员：余亢爻</a:t>
            </a:r>
            <a:r>
              <a:rPr lang="en-US" altLang="zh-CN" sz="2000" dirty="0">
                <a:solidFill>
                  <a:schemeClr val="bg1"/>
                </a:solidFill>
                <a:latin typeface="汉仪大宋简" panose="02010600000101010101" pitchFamily="2" charset="-122"/>
                <a:ea typeface="汉仪大宋简" panose="02010600000101010101" pitchFamily="2" charset="-122"/>
                <a:cs typeface="+mn-ea"/>
                <a:sym typeface="+mn-lt"/>
              </a:rPr>
              <a:t> </a:t>
            </a: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刘书哲</a:t>
            </a:r>
            <a:r>
              <a:rPr lang="en-US" altLang="zh-CN" sz="2000" dirty="0">
                <a:solidFill>
                  <a:schemeClr val="bg1"/>
                </a:solidFill>
                <a:latin typeface="汉仪大宋简" panose="02010600000101010101" pitchFamily="2" charset="-122"/>
                <a:ea typeface="汉仪大宋简" panose="02010600000101010101" pitchFamily="2" charset="-122"/>
                <a:cs typeface="+mn-ea"/>
                <a:sym typeface="+mn-lt"/>
              </a:rPr>
              <a:t> </a:t>
            </a: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方子康</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54220" y="769620"/>
            <a:ext cx="308356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文献检索的重要性</a:t>
            </a:r>
          </a:p>
        </p:txBody>
      </p:sp>
      <p:sp>
        <p:nvSpPr>
          <p:cNvPr id="19" name="文本框 18"/>
          <p:cNvSpPr txBox="1"/>
          <p:nvPr/>
        </p:nvSpPr>
        <p:spPr>
          <a:xfrm>
            <a:off x="1583690" y="2166620"/>
            <a:ext cx="9536430" cy="2399665"/>
          </a:xfrm>
          <a:prstGeom prst="rect">
            <a:avLst/>
          </a:prstGeom>
          <a:noFill/>
        </p:spPr>
        <p:txBody>
          <a:bodyPr wrap="square" rtlCol="0">
            <a:spAutoFit/>
          </a:bodyPr>
          <a:lstStyle/>
          <a:p>
            <a:pPr algn="just">
              <a:lnSpc>
                <a:spcPct val="150000"/>
              </a:lnSpc>
            </a:pPr>
            <a:r>
              <a:rPr lang="zh-CN" altLang="en-US" sz="3600" b="1" dirty="0">
                <a:solidFill>
                  <a:srgbClr val="FF0000"/>
                </a:solidFill>
                <a:latin typeface="微软雅黑" panose="020B0503020204020204" charset="-122"/>
                <a:ea typeface="微软雅黑" panose="020B0503020204020204" charset="-122"/>
              </a:rPr>
              <a:t>问题：</a:t>
            </a:r>
          </a:p>
          <a:p>
            <a:pPr marL="28575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如今信息爆炸的时代，自己的想法或者想做的东西，很有可能别人也在做。</a:t>
            </a:r>
          </a:p>
          <a:p>
            <a:pPr marL="28575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有效信息可能会被淹没在大量的背景信息里面。</a:t>
            </a:r>
          </a:p>
          <a:p>
            <a:pPr marL="28575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缺乏这些有效信息，可能会对后续展开实验工作等一些具体研究甚至是论文写作带来很多的麻烦。</a:t>
            </a:r>
          </a:p>
          <a:p>
            <a:pPr algn="just">
              <a:lnSpc>
                <a:spcPct val="150000"/>
              </a:lnSpc>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
        <p:nvSpPr>
          <p:cNvPr id="42" name="iconfont-11894-5690291"/>
          <p:cNvSpPr/>
          <p:nvPr/>
        </p:nvSpPr>
        <p:spPr>
          <a:xfrm>
            <a:off x="2716912" y="5572627"/>
            <a:ext cx="302595" cy="374738"/>
          </a:xfrm>
          <a:custGeom>
            <a:avLst/>
            <a:gdLst>
              <a:gd name="T0" fmla="*/ 9938 w 10336"/>
              <a:gd name="T1" fmla="*/ 1511 h 12800"/>
              <a:gd name="T2" fmla="*/ 9541 w 10336"/>
              <a:gd name="T3" fmla="*/ 1908 h 12800"/>
              <a:gd name="T4" fmla="*/ 9541 w 10336"/>
              <a:gd name="T5" fmla="*/ 11130 h 12800"/>
              <a:gd name="T6" fmla="*/ 8746 w 10336"/>
              <a:gd name="T7" fmla="*/ 11925 h 12800"/>
              <a:gd name="T8" fmla="*/ 1749 w 10336"/>
              <a:gd name="T9" fmla="*/ 11925 h 12800"/>
              <a:gd name="T10" fmla="*/ 716 w 10336"/>
              <a:gd name="T11" fmla="*/ 11130 h 12800"/>
              <a:gd name="T12" fmla="*/ 716 w 10336"/>
              <a:gd name="T13" fmla="*/ 10256 h 12800"/>
              <a:gd name="T14" fmla="*/ 1670 w 10336"/>
              <a:gd name="T15" fmla="*/ 9620 h 12800"/>
              <a:gd name="T16" fmla="*/ 8348 w 10336"/>
              <a:gd name="T17" fmla="*/ 9620 h 12800"/>
              <a:gd name="T18" fmla="*/ 8746 w 10336"/>
              <a:gd name="T19" fmla="*/ 9222 h 12800"/>
              <a:gd name="T20" fmla="*/ 8746 w 10336"/>
              <a:gd name="T21" fmla="*/ 1431 h 12800"/>
              <a:gd name="T22" fmla="*/ 7156 w 10336"/>
              <a:gd name="T23" fmla="*/ 0 h 12800"/>
              <a:gd name="T24" fmla="*/ 1749 w 10336"/>
              <a:gd name="T25" fmla="*/ 0 h 12800"/>
              <a:gd name="T26" fmla="*/ 0 w 10336"/>
              <a:gd name="T27" fmla="*/ 1431 h 12800"/>
              <a:gd name="T28" fmla="*/ 0 w 10336"/>
              <a:gd name="T29" fmla="*/ 11210 h 12800"/>
              <a:gd name="T30" fmla="*/ 0 w 10336"/>
              <a:gd name="T31" fmla="*/ 11289 h 12800"/>
              <a:gd name="T32" fmla="*/ 0 w 10336"/>
              <a:gd name="T33" fmla="*/ 11448 h 12800"/>
              <a:gd name="T34" fmla="*/ 1511 w 10336"/>
              <a:gd name="T35" fmla="*/ 12800 h 12800"/>
              <a:gd name="T36" fmla="*/ 1590 w 10336"/>
              <a:gd name="T37" fmla="*/ 12800 h 12800"/>
              <a:gd name="T38" fmla="*/ 1670 w 10336"/>
              <a:gd name="T39" fmla="*/ 12800 h 12800"/>
              <a:gd name="T40" fmla="*/ 8746 w 10336"/>
              <a:gd name="T41" fmla="*/ 12800 h 12800"/>
              <a:gd name="T42" fmla="*/ 10336 w 10336"/>
              <a:gd name="T43" fmla="*/ 11289 h 12800"/>
              <a:gd name="T44" fmla="*/ 10336 w 10336"/>
              <a:gd name="T45" fmla="*/ 1908 h 12800"/>
              <a:gd name="T46" fmla="*/ 9938 w 10336"/>
              <a:gd name="T47" fmla="*/ 1511 h 12800"/>
              <a:gd name="T48" fmla="*/ 8428 w 10336"/>
              <a:gd name="T49" fmla="*/ 10415 h 12800"/>
              <a:gd name="T50" fmla="*/ 1908 w 10336"/>
              <a:gd name="T51" fmla="*/ 10415 h 12800"/>
              <a:gd name="T52" fmla="*/ 1511 w 10336"/>
              <a:gd name="T53" fmla="*/ 10812 h 12800"/>
              <a:gd name="T54" fmla="*/ 1908 w 10336"/>
              <a:gd name="T55" fmla="*/ 11210 h 12800"/>
              <a:gd name="T56" fmla="*/ 8428 w 10336"/>
              <a:gd name="T57" fmla="*/ 11210 h 12800"/>
              <a:gd name="T58" fmla="*/ 8825 w 10336"/>
              <a:gd name="T59" fmla="*/ 10812 h 12800"/>
              <a:gd name="T60" fmla="*/ 8428 w 10336"/>
              <a:gd name="T61" fmla="*/ 1041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336" h="12800">
                <a:moveTo>
                  <a:pt x="9938" y="1511"/>
                </a:moveTo>
                <a:cubicBezTo>
                  <a:pt x="9700" y="1511"/>
                  <a:pt x="9541" y="1670"/>
                  <a:pt x="9541" y="1908"/>
                </a:cubicBezTo>
                <a:lnTo>
                  <a:pt x="9541" y="11130"/>
                </a:lnTo>
                <a:cubicBezTo>
                  <a:pt x="9541" y="11528"/>
                  <a:pt x="9143" y="11925"/>
                  <a:pt x="8746" y="11925"/>
                </a:cubicBezTo>
                <a:lnTo>
                  <a:pt x="1749" y="11925"/>
                </a:lnTo>
                <a:cubicBezTo>
                  <a:pt x="1272" y="11925"/>
                  <a:pt x="716" y="11528"/>
                  <a:pt x="716" y="11130"/>
                </a:cubicBezTo>
                <a:lnTo>
                  <a:pt x="716" y="10256"/>
                </a:lnTo>
                <a:cubicBezTo>
                  <a:pt x="716" y="9858"/>
                  <a:pt x="1193" y="9620"/>
                  <a:pt x="1670" y="9620"/>
                </a:cubicBezTo>
                <a:lnTo>
                  <a:pt x="8348" y="9620"/>
                </a:lnTo>
                <a:cubicBezTo>
                  <a:pt x="8587" y="9620"/>
                  <a:pt x="8746" y="9461"/>
                  <a:pt x="8746" y="9222"/>
                </a:cubicBezTo>
                <a:lnTo>
                  <a:pt x="8746" y="1431"/>
                </a:lnTo>
                <a:cubicBezTo>
                  <a:pt x="8746" y="557"/>
                  <a:pt x="8110" y="0"/>
                  <a:pt x="7156" y="0"/>
                </a:cubicBezTo>
                <a:lnTo>
                  <a:pt x="1749" y="0"/>
                </a:lnTo>
                <a:cubicBezTo>
                  <a:pt x="875" y="0"/>
                  <a:pt x="0" y="477"/>
                  <a:pt x="0" y="1431"/>
                </a:cubicBezTo>
                <a:lnTo>
                  <a:pt x="0" y="11210"/>
                </a:lnTo>
                <a:lnTo>
                  <a:pt x="0" y="11289"/>
                </a:lnTo>
                <a:lnTo>
                  <a:pt x="0" y="11448"/>
                </a:lnTo>
                <a:cubicBezTo>
                  <a:pt x="80" y="12164"/>
                  <a:pt x="795" y="12720"/>
                  <a:pt x="1511" y="12800"/>
                </a:cubicBezTo>
                <a:lnTo>
                  <a:pt x="1590" y="12800"/>
                </a:lnTo>
                <a:lnTo>
                  <a:pt x="1670" y="12800"/>
                </a:lnTo>
                <a:lnTo>
                  <a:pt x="8746" y="12800"/>
                </a:lnTo>
                <a:cubicBezTo>
                  <a:pt x="9620" y="12800"/>
                  <a:pt x="10336" y="12084"/>
                  <a:pt x="10336" y="11289"/>
                </a:cubicBezTo>
                <a:lnTo>
                  <a:pt x="10336" y="1908"/>
                </a:lnTo>
                <a:cubicBezTo>
                  <a:pt x="10336" y="1749"/>
                  <a:pt x="10177" y="1511"/>
                  <a:pt x="9938" y="1511"/>
                </a:cubicBezTo>
                <a:close/>
                <a:moveTo>
                  <a:pt x="8428" y="10415"/>
                </a:moveTo>
                <a:lnTo>
                  <a:pt x="1908" y="10415"/>
                </a:lnTo>
                <a:cubicBezTo>
                  <a:pt x="1670" y="10415"/>
                  <a:pt x="1511" y="10574"/>
                  <a:pt x="1511" y="10812"/>
                </a:cubicBezTo>
                <a:cubicBezTo>
                  <a:pt x="1511" y="11051"/>
                  <a:pt x="1670" y="11210"/>
                  <a:pt x="1908" y="11210"/>
                </a:cubicBezTo>
                <a:lnTo>
                  <a:pt x="8428" y="11210"/>
                </a:lnTo>
                <a:cubicBezTo>
                  <a:pt x="8666" y="11210"/>
                  <a:pt x="8825" y="11051"/>
                  <a:pt x="8825" y="10812"/>
                </a:cubicBezTo>
                <a:cubicBezTo>
                  <a:pt x="8825" y="10574"/>
                  <a:pt x="8666" y="10415"/>
                  <a:pt x="8428" y="10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9080" y="769620"/>
            <a:ext cx="4053840" cy="521970"/>
          </a:xfrm>
          <a:prstGeom prst="rect">
            <a:avLst/>
          </a:prstGeom>
          <a:noFill/>
        </p:spPr>
        <p:txBody>
          <a:bodyPr wrap="square" rtlCol="0">
            <a:spAutoFit/>
          </a:bodyPr>
          <a:lstStyle/>
          <a:p>
            <a:pPr algn="ct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冠心病</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和</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外泌体</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p>
        </p:txBody>
      </p:sp>
      <p:sp>
        <p:nvSpPr>
          <p:cNvPr id="19" name="文本框 18"/>
          <p:cNvSpPr txBox="1"/>
          <p:nvPr/>
        </p:nvSpPr>
        <p:spPr>
          <a:xfrm>
            <a:off x="1327785" y="2044700"/>
            <a:ext cx="9536430" cy="3692525"/>
          </a:xfrm>
          <a:prstGeom prst="rect">
            <a:avLst/>
          </a:prstGeom>
          <a:noFill/>
        </p:spPr>
        <p:txBody>
          <a:bodyPr wrap="square" rtlCol="0">
            <a:spAutoFit/>
          </a:bodyPr>
          <a:lstStyle/>
          <a:p>
            <a:pPr marL="28575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查阅研究问题的专有名词，先查看百度查看该名词对应的外文单词（但是这样的表达不止一种，还应该用更专业的工具，如</a:t>
            </a:r>
            <a:r>
              <a:rPr lang="en-US" altLang="zh-CN" sz="1600" dirty="0">
                <a:solidFill>
                  <a:schemeClr val="tx1">
                    <a:lumMod val="75000"/>
                    <a:lumOff val="25000"/>
                  </a:schemeClr>
                </a:solidFill>
                <a:latin typeface="微软雅黑" panose="020B0503020204020204" charset="-122"/>
                <a:ea typeface="微软雅黑" panose="020B0503020204020204" charset="-122"/>
              </a:rPr>
              <a:t>cnki</a:t>
            </a:r>
            <a:r>
              <a:rPr lang="zh-CN" altLang="en-US" sz="1600" dirty="0">
                <a:solidFill>
                  <a:schemeClr val="tx1">
                    <a:lumMod val="75000"/>
                    <a:lumOff val="25000"/>
                  </a:schemeClr>
                </a:solidFill>
                <a:latin typeface="微软雅黑" panose="020B0503020204020204" charset="-122"/>
                <a:ea typeface="微软雅黑" panose="020B0503020204020204" charset="-122"/>
              </a:rPr>
              <a:t>）。</a:t>
            </a:r>
            <a:r>
              <a:rPr lang="en-US" altLang="zh-CN" sz="1600" dirty="0">
                <a:solidFill>
                  <a:schemeClr val="tx1">
                    <a:lumMod val="75000"/>
                    <a:lumOff val="25000"/>
                  </a:schemeClr>
                </a:solidFill>
                <a:latin typeface="微软雅黑" panose="020B0503020204020204" charset="-122"/>
                <a:ea typeface="微软雅黑" panose="020B0503020204020204" charset="-122"/>
              </a:rPr>
              <a:t>Cnki</a:t>
            </a:r>
            <a:r>
              <a:rPr lang="zh-CN" altLang="en-US" sz="1600" dirty="0">
                <a:solidFill>
                  <a:schemeClr val="tx1">
                    <a:lumMod val="75000"/>
                    <a:lumOff val="25000"/>
                  </a:schemeClr>
                </a:solidFill>
                <a:latin typeface="微软雅黑" panose="020B0503020204020204" charset="-122"/>
                <a:ea typeface="微软雅黑" panose="020B0503020204020204" charset="-122"/>
              </a:rPr>
              <a:t>学术翻译：</a:t>
            </a:r>
            <a:r>
              <a:rPr lang="en-US" altLang="zh-CN" sz="1600" dirty="0">
                <a:solidFill>
                  <a:schemeClr val="tx1">
                    <a:lumMod val="75000"/>
                    <a:lumOff val="25000"/>
                  </a:schemeClr>
                </a:solidFill>
                <a:latin typeface="微软雅黑" panose="020B0503020204020204" charset="-122"/>
                <a:ea typeface="微软雅黑" panose="020B0503020204020204" charset="-122"/>
              </a:rPr>
              <a:t> https://dict.cnki.net/index</a:t>
            </a:r>
          </a:p>
          <a:p>
            <a:pPr marL="28575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可以先在标题搜索。</a:t>
            </a:r>
          </a:p>
          <a:p>
            <a:pPr marL="742950" lvl="1" indent="-285750" algn="just">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charset="-122"/>
                <a:ea typeface="微软雅黑" panose="020B0503020204020204" charset="-122"/>
              </a:rPr>
              <a:t>如果一开始限定在主题，那么关键词可能会出现在摘要中，不是那么一目了然。</a:t>
            </a:r>
          </a:p>
          <a:p>
            <a:pPr marL="742950" lvl="1" indent="-285750" algn="just">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charset="-122"/>
                <a:ea typeface="微软雅黑" panose="020B0503020204020204" charset="-122"/>
              </a:rPr>
              <a:t>另外一个问题就是，关键词虽然出现在了摘要中，但是它并没有出现在标题里，也就是说，这篇检索的论文很可能只是利用了那些关键词的相关知识，并不是在专门研究它。</a:t>
            </a:r>
          </a:p>
          <a:p>
            <a:pPr marL="285750" lvl="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两个不同领域交叉，同时搜索关键词也可以比较高效率的找到符合自己想法的</a:t>
            </a:r>
            <a:r>
              <a:rPr lang="en-US" altLang="zh-CN" sz="1600" dirty="0">
                <a:solidFill>
                  <a:schemeClr val="tx1">
                    <a:lumMod val="75000"/>
                    <a:lumOff val="25000"/>
                  </a:schemeClr>
                </a:solidFill>
                <a:latin typeface="微软雅黑" panose="020B0503020204020204" charset="-122"/>
                <a:ea typeface="微软雅黑" panose="020B0503020204020204" charset="-122"/>
              </a:rPr>
              <a:t>idea</a:t>
            </a:r>
            <a:r>
              <a:rPr lang="zh-CN" altLang="en-US" sz="1600" dirty="0">
                <a:solidFill>
                  <a:schemeClr val="tx1">
                    <a:lumMod val="75000"/>
                    <a:lumOff val="25000"/>
                  </a:schemeClr>
                </a:solidFill>
                <a:latin typeface="微软雅黑" panose="020B0503020204020204" charset="-122"/>
                <a:ea typeface="微软雅黑" panose="020B0503020204020204" charset="-122"/>
              </a:rPr>
              <a:t>。最后再扩展到主题。类似于鲸吞。</a:t>
            </a:r>
          </a:p>
          <a:p>
            <a:pPr marL="285750" lvl="0" indent="-285750" algn="just">
              <a:lnSpc>
                <a:spcPct val="150000"/>
              </a:lnSpc>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扩展到主题的方式搜索之后，一些不太相关的检索记录，其实可以给后期工作提供指导。</a:t>
            </a:r>
          </a:p>
          <a:p>
            <a:pPr marL="742950" lvl="1" indent="-285750" algn="just">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charset="-122"/>
                <a:ea typeface="微软雅黑" panose="020B0503020204020204" charset="-122"/>
              </a:rPr>
              <a:t>不要轻易的把这些不太相关的记录忽略掉。</a:t>
            </a:r>
          </a:p>
          <a:p>
            <a:pPr marL="742950" lvl="1" indent="-285750" algn="just">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charset="-122"/>
                <a:ea typeface="微软雅黑" panose="020B0503020204020204" charset="-122"/>
              </a:rPr>
              <a:t>这些文献可以发现自己方法的问题和缺陷。</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9080" y="769620"/>
            <a:ext cx="4053840" cy="521970"/>
          </a:xfrm>
          <a:prstGeom prst="rect">
            <a:avLst/>
          </a:prstGeom>
          <a:noFill/>
        </p:spPr>
        <p:txBody>
          <a:bodyPr wrap="square" rtlCol="0">
            <a:spAutoFit/>
          </a:bodyPr>
          <a:lstStyle/>
          <a:p>
            <a:pPr algn="ct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分娩镇痛</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p>
        </p:txBody>
      </p:sp>
      <p:sp>
        <p:nvSpPr>
          <p:cNvPr id="19" name="文本框 18"/>
          <p:cNvSpPr txBox="1"/>
          <p:nvPr/>
        </p:nvSpPr>
        <p:spPr>
          <a:xfrm>
            <a:off x="725805" y="1921510"/>
            <a:ext cx="10740390" cy="3584575"/>
          </a:xfrm>
          <a:prstGeom prst="rect">
            <a:avLst/>
          </a:prstGeom>
          <a:noFill/>
        </p:spPr>
        <p:txBody>
          <a:bodyPr wrap="square" rtlCol="0">
            <a:spAutoFit/>
          </a:bodyPr>
          <a:lstStyle/>
          <a:p>
            <a:pPr marL="285750" indent="-285750" algn="just">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注意点：以</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分娩镇痛</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为例，如果某些论文只是研究</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镇痛</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的某一个方法，但是并没有提出</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镇痛</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这个词。直接输入</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镇痛</a:t>
            </a:r>
            <a:r>
              <a:rPr lang="en-US" altLang="zh-CN" dirty="0">
                <a:solidFill>
                  <a:schemeClr val="tx1">
                    <a:lumMod val="75000"/>
                    <a:lumOff val="25000"/>
                  </a:schemeClr>
                </a:solidFill>
                <a:latin typeface="微软雅黑" panose="020B0503020204020204" charset="-122"/>
                <a:ea typeface="微软雅黑" panose="020B0503020204020204" charset="-122"/>
              </a:rPr>
              <a:t>”</a:t>
            </a:r>
            <a:r>
              <a:rPr lang="zh-CN" altLang="en-US" dirty="0">
                <a:solidFill>
                  <a:schemeClr val="tx1">
                    <a:lumMod val="75000"/>
                    <a:lumOff val="25000"/>
                  </a:schemeClr>
                </a:solidFill>
                <a:latin typeface="微软雅黑" panose="020B0503020204020204" charset="-122"/>
                <a:ea typeface="微软雅黑" panose="020B0503020204020204" charset="-122"/>
              </a:rPr>
              <a:t>对应的英文表达，有可能查找不到想要的文献。</a:t>
            </a:r>
          </a:p>
          <a:p>
            <a:pPr marL="285750" indent="-285750" algn="just">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按日期降序排列，也可以按相关性，或者被引用次数来排序等等。</a:t>
            </a:r>
          </a:p>
          <a:p>
            <a:pPr marL="742950" lvl="1" indent="-285750" algn="just">
              <a:lnSpc>
                <a:spcPct val="200000"/>
              </a:lnSpc>
              <a:buFont typeface="Wingdings" panose="05000000000000000000" charset="0"/>
              <a:buChar char="Ø"/>
            </a:pPr>
            <a:r>
              <a:rPr lang="zh-CN" altLang="en-US" sz="1400" dirty="0">
                <a:solidFill>
                  <a:schemeClr val="tx1">
                    <a:lumMod val="75000"/>
                    <a:lumOff val="25000"/>
                  </a:schemeClr>
                </a:solidFill>
                <a:latin typeface="微软雅黑" panose="020B0503020204020204" charset="-122"/>
                <a:ea typeface="微软雅黑" panose="020B0503020204020204" charset="-122"/>
              </a:rPr>
              <a:t>推荐按日期降序排列的原因：一方面，可以获取最新发表的成果。另一方面，如果在不按相关性排序的条件下，如果发现前几条检索记录是跟自己的关键词高度相关的，那么就能从侧面印证这个检索构建是比较好的。（检验检索构建的效果）</a:t>
            </a:r>
          </a:p>
          <a:p>
            <a:pPr marL="285750" indent="-285750" algn="just">
              <a:lnSpc>
                <a:spcPct val="200000"/>
              </a:lnSpc>
              <a:buFont typeface="Wingdings" panose="05000000000000000000" charset="0"/>
              <a:buChar char="Ø"/>
            </a:pPr>
            <a:r>
              <a:rPr lang="zh-CN" altLang="en-US" dirty="0">
                <a:solidFill>
                  <a:schemeClr val="tx1">
                    <a:lumMod val="75000"/>
                    <a:lumOff val="25000"/>
                  </a:schemeClr>
                </a:solidFill>
                <a:latin typeface="微软雅黑" panose="020B0503020204020204" charset="-122"/>
                <a:ea typeface="微软雅黑" panose="020B0503020204020204" charset="-122"/>
              </a:rPr>
              <a:t>（有道词典）鼠标指针到单词位置就可以自动显示释义。</a:t>
            </a:r>
          </a:p>
          <a:p>
            <a:pPr marL="285750" indent="-285750" algn="just">
              <a:lnSpc>
                <a:spcPct val="150000"/>
              </a:lnSpc>
              <a:buFont typeface="Wingdings" panose="05000000000000000000" charset="0"/>
              <a:buChar char="Ø"/>
            </a:pP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9080" y="769620"/>
            <a:ext cx="4053840" cy="521970"/>
          </a:xfrm>
          <a:prstGeom prst="rect">
            <a:avLst/>
          </a:prstGeom>
          <a:noFill/>
        </p:spPr>
        <p:txBody>
          <a:bodyPr wrap="square" rtlCol="0">
            <a:spAutoFit/>
          </a:bodyPr>
          <a:lstStyle/>
          <a:p>
            <a:pPr algn="ct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锂离子电池三元正极</a:t>
            </a:r>
            <a:r>
              <a:rPr lang="en-US" alt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a:t>
            </a:r>
          </a:p>
        </p:txBody>
      </p:sp>
      <p:sp>
        <p:nvSpPr>
          <p:cNvPr id="19" name="文本框 18"/>
          <p:cNvSpPr txBox="1"/>
          <p:nvPr/>
        </p:nvSpPr>
        <p:spPr>
          <a:xfrm>
            <a:off x="1327785" y="1921510"/>
            <a:ext cx="9536430" cy="5262245"/>
          </a:xfrm>
          <a:prstGeom prst="rect">
            <a:avLst/>
          </a:prstGeom>
          <a:noFill/>
        </p:spPr>
        <p:txBody>
          <a:bodyPr wrap="square" rtlCol="0">
            <a:spAutoFit/>
          </a:bodyPr>
          <a:lstStyle/>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先百度查词。再去</a:t>
            </a:r>
            <a:r>
              <a:rPr lang="en-US" altLang="zh-CN" sz="1600" dirty="0">
                <a:solidFill>
                  <a:schemeClr val="tx1">
                    <a:lumMod val="75000"/>
                    <a:lumOff val="25000"/>
                  </a:schemeClr>
                </a:solidFill>
                <a:latin typeface="微软雅黑" panose="020B0503020204020204" charset="-122"/>
                <a:ea typeface="微软雅黑" panose="020B0503020204020204" charset="-122"/>
              </a:rPr>
              <a:t>cnki</a:t>
            </a:r>
            <a:r>
              <a:rPr lang="zh-CN" altLang="en-US" sz="1600" dirty="0">
                <a:solidFill>
                  <a:schemeClr val="tx1">
                    <a:lumMod val="75000"/>
                    <a:lumOff val="25000"/>
                  </a:schemeClr>
                </a:solidFill>
                <a:latin typeface="微软雅黑" panose="020B0503020204020204" charset="-122"/>
                <a:ea typeface="微软雅黑" panose="020B0503020204020204" charset="-122"/>
              </a:rPr>
              <a:t>查。</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锂电子电池可以</a:t>
            </a:r>
            <a:r>
              <a:rPr lang="zh-CN" altLang="en-US" sz="1600" dirty="0">
                <a:solidFill>
                  <a:srgbClr val="FF0000"/>
                </a:solidFill>
                <a:latin typeface="微软雅黑" panose="020B0503020204020204" charset="-122"/>
                <a:ea typeface="微软雅黑" panose="020B0503020204020204" charset="-122"/>
              </a:rPr>
              <a:t>直接简称LIB</a:t>
            </a:r>
            <a:r>
              <a:rPr lang="zh-CN" altLang="en-US" sz="1600" dirty="0">
                <a:solidFill>
                  <a:schemeClr val="tx1">
                    <a:lumMod val="75000"/>
                    <a:lumOff val="25000"/>
                  </a:schemeClr>
                </a:solidFill>
                <a:latin typeface="微软雅黑" panose="020B0503020204020204" charset="-122"/>
                <a:ea typeface="微软雅黑" panose="020B0503020204020204" charset="-122"/>
              </a:rPr>
              <a:t>，注意不要漏掉。</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获得和</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三元材料</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相关（同义）的一些表达（继续从百度下面的一些搜索选项中搜索信息）。如果同类表达很多，可以现在百度进一步挖掘。</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区分</a:t>
            </a:r>
            <a:r>
              <a:rPr lang="zh-CN" altLang="en-US" sz="1600" dirty="0">
                <a:solidFill>
                  <a:srgbClr val="FF0000"/>
                </a:solidFill>
                <a:latin typeface="微软雅黑" panose="020B0503020204020204" charset="-122"/>
                <a:ea typeface="微软雅黑" panose="020B0503020204020204" charset="-122"/>
              </a:rPr>
              <a:t>本土表达</a:t>
            </a:r>
            <a:r>
              <a:rPr lang="zh-CN" altLang="en-US" sz="1600" dirty="0">
                <a:solidFill>
                  <a:schemeClr val="tx1">
                    <a:lumMod val="75000"/>
                    <a:lumOff val="25000"/>
                  </a:schemeClr>
                </a:solidFill>
                <a:latin typeface="微软雅黑" panose="020B0503020204020204" charset="-122"/>
                <a:ea typeface="微软雅黑" panose="020B0503020204020204" charset="-122"/>
              </a:rPr>
              <a:t>（</a:t>
            </a:r>
            <a:r>
              <a:rPr lang="en-US" altLang="zh-CN" sz="1600" dirty="0">
                <a:solidFill>
                  <a:schemeClr val="tx1">
                    <a:lumMod val="75000"/>
                    <a:lumOff val="25000"/>
                  </a:schemeClr>
                </a:solidFill>
                <a:latin typeface="微软雅黑" panose="020B0503020204020204" charset="-122"/>
                <a:ea typeface="微软雅黑" panose="020B0503020204020204" charset="-122"/>
              </a:rPr>
              <a:t>anode,cathode</a:t>
            </a:r>
            <a:r>
              <a:rPr lang="zh-CN" altLang="en-US" sz="1600" dirty="0">
                <a:solidFill>
                  <a:schemeClr val="tx1">
                    <a:lumMod val="75000"/>
                    <a:lumOff val="25000"/>
                  </a:schemeClr>
                </a:solidFill>
                <a:latin typeface="微软雅黑" panose="020B0503020204020204" charset="-122"/>
                <a:ea typeface="微软雅黑" panose="020B0503020204020204" charset="-122"/>
              </a:rPr>
              <a:t>）和我们所认为的</a:t>
            </a:r>
            <a:r>
              <a:rPr lang="zh-CN" altLang="en-US" sz="1600" dirty="0">
                <a:solidFill>
                  <a:srgbClr val="FF0000"/>
                </a:solidFill>
                <a:latin typeface="微软雅黑" panose="020B0503020204020204" charset="-122"/>
                <a:ea typeface="微软雅黑" panose="020B0503020204020204" charset="-122"/>
              </a:rPr>
              <a:t>常见表达</a:t>
            </a:r>
            <a:r>
              <a:rPr lang="en-US" altLang="zh-CN" sz="1600" dirty="0">
                <a:solidFill>
                  <a:schemeClr val="tx1">
                    <a:lumMod val="75000"/>
                    <a:lumOff val="25000"/>
                  </a:schemeClr>
                </a:solidFill>
                <a:latin typeface="微软雅黑" panose="020B0503020204020204" charset="-122"/>
                <a:ea typeface="微软雅黑" panose="020B0503020204020204" charset="-122"/>
              </a:rPr>
              <a:t>(positive electrode)</a:t>
            </a:r>
            <a:r>
              <a:rPr lang="zh-CN" altLang="en-US"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150000"/>
              </a:lnSpc>
              <a:buClrTx/>
              <a:buSzTx/>
              <a:buFont typeface="Wingdings" panose="05000000000000000000" charset="0"/>
              <a:buChar char="Ø"/>
            </a:pPr>
            <a:r>
              <a:rPr lang="zh-CN" altLang="en-US" sz="1600" dirty="0">
                <a:solidFill>
                  <a:srgbClr val="FF0000"/>
                </a:solidFill>
                <a:latin typeface="微软雅黑" panose="020B0503020204020204" charset="-122"/>
                <a:ea typeface="微软雅黑" panose="020B0503020204020204" charset="-122"/>
              </a:rPr>
              <a:t>检查有的词能不能去掉</a:t>
            </a:r>
            <a:r>
              <a:rPr lang="zh-CN" altLang="en-US" sz="1600" dirty="0">
                <a:solidFill>
                  <a:schemeClr val="tx1">
                    <a:lumMod val="75000"/>
                    <a:lumOff val="25000"/>
                  </a:schemeClr>
                </a:solidFill>
                <a:latin typeface="微软雅黑" panose="020B0503020204020204" charset="-122"/>
                <a:ea typeface="微软雅黑" panose="020B0503020204020204" charset="-122"/>
              </a:rPr>
              <a:t>，对于</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三元正极</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，是否可以只保留</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三元</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而省略掉</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正极</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150000"/>
              </a:lnSpc>
              <a:buClrTx/>
              <a:buSzTx/>
              <a:buFont typeface="Wingdings" panose="05000000000000000000" charset="0"/>
              <a:buChar char="Ø"/>
            </a:pPr>
            <a:r>
              <a:rPr lang="zh-CN" altLang="en-US" sz="1600" dirty="0">
                <a:solidFill>
                  <a:srgbClr val="FF0000"/>
                </a:solidFill>
                <a:latin typeface="微软雅黑" panose="020B0503020204020204" charset="-122"/>
                <a:ea typeface="微软雅黑" panose="020B0503020204020204" charset="-122"/>
              </a:rPr>
              <a:t>一些关键词加？，考虑到可能有括号等符号。</a:t>
            </a:r>
            <a:r>
              <a:rPr lang="zh-CN" altLang="en-US" sz="1600" dirty="0">
                <a:solidFill>
                  <a:schemeClr val="tx1">
                    <a:lumMod val="75000"/>
                    <a:lumOff val="25000"/>
                  </a:schemeClr>
                </a:solidFill>
                <a:latin typeface="微软雅黑" panose="020B0503020204020204" charset="-122"/>
                <a:ea typeface="微软雅黑" panose="020B0503020204020204" charset="-122"/>
              </a:rPr>
              <a:t>比如</a:t>
            </a:r>
            <a:r>
              <a:rPr lang="en-US" altLang="zh-CN" sz="1600" dirty="0">
                <a:solidFill>
                  <a:schemeClr val="tx1">
                    <a:lumMod val="75000"/>
                    <a:lumOff val="25000"/>
                  </a:schemeClr>
                </a:solidFill>
                <a:latin typeface="微软雅黑" panose="020B0503020204020204" charset="-122"/>
                <a:ea typeface="微软雅黑" panose="020B0503020204020204" charset="-122"/>
              </a:rPr>
              <a:t>LiNi </a:t>
            </a:r>
            <a:r>
              <a:rPr lang="zh-CN" altLang="en-US" sz="1600" dirty="0">
                <a:solidFill>
                  <a:schemeClr val="tx1">
                    <a:lumMod val="75000"/>
                    <a:lumOff val="25000"/>
                  </a:schemeClr>
                </a:solidFill>
                <a:latin typeface="微软雅黑" panose="020B0503020204020204" charset="-122"/>
                <a:ea typeface="微软雅黑" panose="020B0503020204020204" charset="-122"/>
              </a:rPr>
              <a:t>变成</a:t>
            </a:r>
            <a:r>
              <a:rPr lang="en-US" altLang="zh-CN" sz="1600" dirty="0">
                <a:solidFill>
                  <a:schemeClr val="tx1">
                    <a:lumMod val="75000"/>
                    <a:lumOff val="25000"/>
                  </a:schemeClr>
                </a:solidFill>
                <a:latin typeface="微软雅黑" panose="020B0503020204020204" charset="-122"/>
                <a:ea typeface="微软雅黑" panose="020B0503020204020204" charset="-122"/>
              </a:rPr>
              <a:t>Li?Ni. </a:t>
            </a:r>
            <a:r>
              <a:rPr lang="zh-CN" altLang="en-US" sz="1600" dirty="0">
                <a:solidFill>
                  <a:schemeClr val="tx1">
                    <a:lumMod val="75000"/>
                    <a:lumOff val="25000"/>
                  </a:schemeClr>
                </a:solidFill>
                <a:latin typeface="微软雅黑" panose="020B0503020204020204" charset="-122"/>
                <a:ea typeface="微软雅黑" panose="020B0503020204020204" charset="-122"/>
              </a:rPr>
              <a:t>。这种方法在标题里搜效率更高。</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有的论文标题</a:t>
            </a:r>
            <a:r>
              <a:rPr lang="zh-CN" altLang="en-US" sz="1600" dirty="0">
                <a:solidFill>
                  <a:srgbClr val="FF0000"/>
                </a:solidFill>
                <a:latin typeface="微软雅黑" panose="020B0503020204020204" charset="-122"/>
                <a:ea typeface="微软雅黑" panose="020B0503020204020204" charset="-122"/>
              </a:rPr>
              <a:t>只提具体材料</a:t>
            </a:r>
            <a:r>
              <a:rPr lang="zh-CN" altLang="en-US" sz="1600" dirty="0">
                <a:solidFill>
                  <a:srgbClr val="FF0000"/>
                </a:solidFill>
                <a:latin typeface="微软雅黑" panose="020B0503020204020204" charset="-122"/>
                <a:ea typeface="微软雅黑" panose="020B0503020204020204" charset="-122"/>
                <a:sym typeface="+mn-ea"/>
              </a:rPr>
              <a:t>（锂，镍，锰的完整英语词汇表达）</a:t>
            </a:r>
            <a:r>
              <a:rPr lang="zh-CN" altLang="en-US" sz="1600" dirty="0">
                <a:solidFill>
                  <a:schemeClr val="tx1">
                    <a:lumMod val="75000"/>
                    <a:lumOff val="25000"/>
                  </a:schemeClr>
                </a:solidFill>
                <a:latin typeface="微软雅黑" panose="020B0503020204020204" charset="-122"/>
                <a:ea typeface="微软雅黑" panose="020B0503020204020204" charset="-122"/>
              </a:rPr>
              <a:t>，不会提</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三元</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150000"/>
              </a:lnSpc>
              <a:buClrTx/>
              <a:buSzTx/>
              <a:buFont typeface="Wingdings" panose="05000000000000000000" charset="0"/>
              <a:buChar char="Ø"/>
            </a:pP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锂离子电池</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和</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三元材料</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a:t>
            </a:r>
            <a:r>
              <a:rPr lang="en-US" altLang="zh-CN" sz="1600" dirty="0">
                <a:solidFill>
                  <a:schemeClr val="tx1">
                    <a:lumMod val="75000"/>
                    <a:lumOff val="25000"/>
                  </a:schemeClr>
                </a:solidFill>
                <a:latin typeface="微软雅黑" panose="020B0503020204020204" charset="-122"/>
                <a:ea typeface="微软雅黑" panose="020B0503020204020204" charset="-122"/>
              </a:rPr>
              <a:t>lithium ion batter and ternary cathode</a:t>
            </a:r>
            <a:r>
              <a:rPr lang="zh-CN" altLang="en-US" sz="1600" dirty="0">
                <a:solidFill>
                  <a:schemeClr val="tx1">
                    <a:lumMod val="75000"/>
                    <a:lumOff val="25000"/>
                  </a:schemeClr>
                </a:solidFill>
                <a:latin typeface="微软雅黑" panose="020B0503020204020204" charset="-122"/>
                <a:ea typeface="微软雅黑" panose="020B0503020204020204" charset="-122"/>
              </a:rPr>
              <a:t>）关键字放上去的话，能检索到的记录很少，会遗漏掉，但是</a:t>
            </a:r>
            <a:r>
              <a:rPr lang="en-US" altLang="zh-CN" sz="1600" dirty="0">
                <a:solidFill>
                  <a:schemeClr val="tx1">
                    <a:lumMod val="75000"/>
                    <a:lumOff val="25000"/>
                  </a:schemeClr>
                </a:solidFill>
                <a:latin typeface="微软雅黑" panose="020B0503020204020204" charset="-122"/>
                <a:ea typeface="微软雅黑" panose="020B0503020204020204" charset="-122"/>
              </a:rPr>
              <a:t>(lithium ion batter or li ion batter and ternary or LiNi or Li?Ni or NCM or NCA or nickel)</a:t>
            </a:r>
            <a:r>
              <a:rPr lang="zh-CN" altLang="en-US" sz="1600" dirty="0">
                <a:solidFill>
                  <a:schemeClr val="tx1">
                    <a:lumMod val="75000"/>
                    <a:lumOff val="25000"/>
                  </a:schemeClr>
                </a:solidFill>
                <a:latin typeface="微软雅黑" panose="020B0503020204020204" charset="-122"/>
                <a:ea typeface="微软雅黑" panose="020B0503020204020204" charset="-122"/>
              </a:rPr>
              <a:t>能检索到比较多的记录。</a:t>
            </a: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385794" y="1106394"/>
            <a:ext cx="9420411" cy="4645212"/>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18975" y="1984191"/>
            <a:ext cx="7354048" cy="1106805"/>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汉仪大宋简" panose="02010600000101010101" pitchFamily="2" charset="-122"/>
                <a:ea typeface="汉仪大宋简" panose="02010600000101010101" pitchFamily="2" charset="-122"/>
              </a:rPr>
              <a:t>数理逻辑汇报</a:t>
            </a:r>
          </a:p>
        </p:txBody>
      </p:sp>
      <p:sp>
        <p:nvSpPr>
          <p:cNvPr id="20" name="矩形: 圆角 19"/>
          <p:cNvSpPr/>
          <p:nvPr>
            <p:custDataLst>
              <p:tags r:id="rId1"/>
            </p:custDataLst>
          </p:nvPr>
        </p:nvSpPr>
        <p:spPr>
          <a:xfrm>
            <a:off x="3194685" y="4301490"/>
            <a:ext cx="5613400" cy="457200"/>
          </a:xfrm>
          <a:prstGeom prst="roundRect">
            <a:avLst>
              <a:gd name="adj" fmla="val 0"/>
            </a:avLst>
          </a:pr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汉仪大宋简" panose="02010600000101010101" pitchFamily="2" charset="-122"/>
              <a:ea typeface="汉仪大宋简" panose="02010600000101010101" pitchFamily="2" charset="-122"/>
              <a:cs typeface="+mn-ea"/>
              <a:sym typeface="+mn-lt"/>
            </a:endParaRPr>
          </a:p>
        </p:txBody>
      </p:sp>
      <p:sp>
        <p:nvSpPr>
          <p:cNvPr id="21" name="文本框 20"/>
          <p:cNvSpPr txBox="1"/>
          <p:nvPr>
            <p:custDataLst>
              <p:tags r:id="rId2"/>
            </p:custDataLst>
          </p:nvPr>
        </p:nvSpPr>
        <p:spPr>
          <a:xfrm>
            <a:off x="4103370" y="4319905"/>
            <a:ext cx="3797300" cy="398780"/>
          </a:xfrm>
          <a:prstGeom prst="rect">
            <a:avLst/>
          </a:prstGeom>
          <a:noFill/>
        </p:spPr>
        <p:txBody>
          <a:bodyPr wrap="square" rtlCol="0">
            <a:spAutoFit/>
          </a:bodyPr>
          <a:lstStyle/>
          <a:p>
            <a:pPr algn="ctr"/>
            <a:r>
              <a:rPr lang="zh-CN" altLang="en-US" sz="2000" dirty="0">
                <a:solidFill>
                  <a:schemeClr val="bg1"/>
                </a:solidFill>
                <a:latin typeface="汉仪大宋简" panose="02010600000101010101" pitchFamily="2" charset="-122"/>
                <a:ea typeface="汉仪大宋简" panose="02010600000101010101" pitchFamily="2" charset="-122"/>
                <a:cs typeface="+mn-ea"/>
                <a:sym typeface="+mn-lt"/>
              </a:rPr>
              <a:t>汇报人：刘书哲</a:t>
            </a:r>
          </a:p>
        </p:txBody>
      </p:sp>
      <p:sp>
        <p:nvSpPr>
          <p:cNvPr id="17" name="矩形 16"/>
          <p:cNvSpPr/>
          <p:nvPr/>
        </p:nvSpPr>
        <p:spPr>
          <a:xfrm>
            <a:off x="2932420" y="3091079"/>
            <a:ext cx="6286500" cy="423545"/>
          </a:xfrm>
          <a:prstGeom prst="rect">
            <a:avLst/>
          </a:prstGeom>
        </p:spPr>
        <p:txBody>
          <a:bodyPr wrap="square">
            <a:spAutoFit/>
          </a:bodyPr>
          <a:lstStyle/>
          <a:p>
            <a:pPr algn="r">
              <a:lnSpc>
                <a:spcPct val="120000"/>
              </a:lnSpc>
            </a:pPr>
            <a:r>
              <a:rPr lang="en-US" altLang="zh-CN" dirty="0">
                <a:solidFill>
                  <a:schemeClr val="tx1">
                    <a:lumMod val="50000"/>
                    <a:lumOff val="50000"/>
                  </a:schemeClr>
                </a:solidFill>
                <a:latin typeface="等线" panose="02010600030101010101" pitchFamily="2" charset="-122"/>
                <a:ea typeface="等线" panose="02010600030101010101" pitchFamily="2" charset="-122"/>
              </a:rPr>
              <a:t>——</a:t>
            </a:r>
            <a:r>
              <a:rPr lang="zh-CN" altLang="en-US" dirty="0">
                <a:solidFill>
                  <a:schemeClr val="tx1">
                    <a:lumMod val="50000"/>
                    <a:lumOff val="50000"/>
                  </a:schemeClr>
                </a:solidFill>
                <a:latin typeface="等线" panose="02010600030101010101" pitchFamily="2" charset="-122"/>
                <a:ea typeface="等线" panose="02010600030101010101" pitchFamily="2" charset="-122"/>
              </a:rPr>
              <a:t>文献检索的方法与实例</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9080" y="769620"/>
            <a:ext cx="4053840" cy="521970"/>
          </a:xfrm>
          <a:prstGeom prst="rect">
            <a:avLst/>
          </a:prstGeom>
          <a:noFill/>
        </p:spPr>
        <p:txBody>
          <a:bodyPr wrap="square" rtlCol="0">
            <a:spAutoFit/>
          </a:bodyPr>
          <a:lstStyle/>
          <a:p>
            <a:pPr algn="ctr"/>
            <a:r>
              <a:rPr lang="zh-CN"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常见问题</a:t>
            </a:r>
          </a:p>
        </p:txBody>
      </p:sp>
      <p:sp>
        <p:nvSpPr>
          <p:cNvPr id="19" name="文本框 18"/>
          <p:cNvSpPr txBox="1"/>
          <p:nvPr/>
        </p:nvSpPr>
        <p:spPr>
          <a:xfrm>
            <a:off x="1327785" y="1921510"/>
            <a:ext cx="9536430" cy="3923030"/>
          </a:xfrm>
          <a:prstGeom prst="rect">
            <a:avLst/>
          </a:prstGeom>
          <a:noFill/>
        </p:spPr>
        <p:txBody>
          <a:bodyPr wrap="square" rtlCol="0">
            <a:spAutoFit/>
          </a:bodyPr>
          <a:lstStyle/>
          <a:p>
            <a:pPr indent="0" algn="just">
              <a:lnSpc>
                <a:spcPct val="150000"/>
              </a:lnSpc>
              <a:buClrTx/>
              <a:buSzTx/>
              <a:buFont typeface="Wingdings" panose="05000000000000000000" charset="0"/>
              <a:buNone/>
            </a:pPr>
            <a:r>
              <a:rPr lang="zh-CN" altLang="en-US" b="1" dirty="0">
                <a:solidFill>
                  <a:srgbClr val="FF0000"/>
                </a:solidFill>
                <a:latin typeface="微软雅黑" panose="020B0503020204020204" charset="-122"/>
                <a:ea typeface="微软雅黑" panose="020B0503020204020204" charset="-122"/>
              </a:rPr>
              <a:t>如何检查自己的检索是否遗漏？</a:t>
            </a:r>
          </a:p>
          <a:p>
            <a:pPr marL="285750" indent="-285750" algn="just">
              <a:lnSpc>
                <a:spcPct val="150000"/>
              </a:lnSpc>
              <a:buClrTx/>
              <a:buSzTx/>
              <a:buFont typeface="Wingdings" panose="05000000000000000000" charset="0"/>
              <a:buChar char="n"/>
            </a:pPr>
            <a:r>
              <a:rPr lang="zh-CN" altLang="en-US" sz="1600" dirty="0">
                <a:solidFill>
                  <a:schemeClr val="tx1">
                    <a:lumMod val="75000"/>
                    <a:lumOff val="25000"/>
                  </a:schemeClr>
                </a:solidFill>
                <a:latin typeface="微软雅黑" panose="020B0503020204020204" charset="-122"/>
                <a:ea typeface="微软雅黑" panose="020B0503020204020204" charset="-122"/>
              </a:rPr>
              <a:t>过程做到位，遇到冷僻的同义词，下次包含进检索，再次检索，再次导入</a:t>
            </a:r>
          </a:p>
          <a:p>
            <a:pPr indent="0" algn="just">
              <a:lnSpc>
                <a:spcPct val="150000"/>
              </a:lnSpc>
              <a:buClrTx/>
              <a:buSzTx/>
              <a:buFont typeface="Wingdings" panose="05000000000000000000" charset="0"/>
              <a:buNone/>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50000"/>
              </a:lnSpc>
              <a:buClrTx/>
              <a:buSzTx/>
              <a:buFont typeface="Wingdings" panose="05000000000000000000" charset="0"/>
              <a:buNone/>
            </a:pPr>
            <a:r>
              <a:rPr lang="zh-CN" altLang="en-US" sz="1800" b="1" dirty="0">
                <a:solidFill>
                  <a:srgbClr val="FF0000"/>
                </a:solidFill>
                <a:latin typeface="微软雅黑" panose="020B0503020204020204" charset="-122"/>
                <a:ea typeface="微软雅黑" panose="020B0503020204020204" charset="-122"/>
              </a:rPr>
              <a:t>检索出的标题每一篇都要浏览吗？</a:t>
            </a:r>
          </a:p>
          <a:p>
            <a:pPr marL="285750" indent="-285750" algn="just">
              <a:lnSpc>
                <a:spcPct val="150000"/>
              </a:lnSpc>
              <a:buClrTx/>
              <a:buSzTx/>
              <a:buFont typeface="Wingdings" panose="05000000000000000000" charset="0"/>
              <a:buChar char="n"/>
            </a:pPr>
            <a:r>
              <a:rPr lang="zh-CN" altLang="en-US" sz="1600" dirty="0">
                <a:solidFill>
                  <a:schemeClr val="tx1">
                    <a:lumMod val="75000"/>
                    <a:lumOff val="25000"/>
                  </a:schemeClr>
                </a:solidFill>
                <a:latin typeface="微软雅黑" panose="020B0503020204020204" charset="-122"/>
                <a:ea typeface="微软雅黑" panose="020B0503020204020204" charset="-122"/>
              </a:rPr>
              <a:t>只浏览标题，判断自己检索的对没什么遗漏就结束了</a:t>
            </a:r>
          </a:p>
          <a:p>
            <a:pPr indent="0" algn="just">
              <a:lnSpc>
                <a:spcPct val="150000"/>
              </a:lnSpc>
              <a:buClrTx/>
              <a:buSzTx/>
              <a:buFont typeface="Wingdings" panose="05000000000000000000" charset="0"/>
              <a:buNone/>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50000"/>
              </a:lnSpc>
              <a:buClrTx/>
              <a:buSzTx/>
              <a:buFont typeface="Wingdings" panose="05000000000000000000" charset="0"/>
              <a:buNone/>
            </a:pPr>
            <a:r>
              <a:rPr lang="zh-CN" altLang="en-US" sz="1800" b="1" dirty="0">
                <a:solidFill>
                  <a:srgbClr val="FF0000"/>
                </a:solidFill>
                <a:latin typeface="微软雅黑" panose="020B0503020204020204" charset="-122"/>
                <a:ea typeface="微软雅黑" panose="020B0503020204020204" charset="-122"/>
              </a:rPr>
              <a:t>英文不太好怎么看文献？</a:t>
            </a:r>
          </a:p>
          <a:p>
            <a:pPr marL="285750" indent="-285750" algn="just">
              <a:lnSpc>
                <a:spcPct val="150000"/>
              </a:lnSpc>
              <a:buClrTx/>
              <a:buSzTx/>
              <a:buFont typeface="Wingdings" panose="05000000000000000000" charset="0"/>
              <a:buChar char="n"/>
            </a:pPr>
            <a:r>
              <a:rPr lang="zh-CN" altLang="en-US" sz="1600" dirty="0">
                <a:solidFill>
                  <a:schemeClr val="tx1">
                    <a:lumMod val="75000"/>
                    <a:lumOff val="25000"/>
                  </a:schemeClr>
                </a:solidFill>
                <a:latin typeface="微软雅黑" panose="020B0503020204020204" charset="-122"/>
                <a:ea typeface="微软雅黑" panose="020B0503020204020204" charset="-122"/>
              </a:rPr>
              <a:t>会认标题就行</a:t>
            </a: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BEBE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956235"/>
            <a:ext cx="12192000" cy="5901765"/>
          </a:xfrm>
          <a:custGeom>
            <a:avLst/>
            <a:gdLst>
              <a:gd name="connsiteX0" fmla="*/ 0 w 12192000"/>
              <a:gd name="connsiteY0" fmla="*/ 0 h 5638800"/>
              <a:gd name="connsiteX1" fmla="*/ 12192000 w 12192000"/>
              <a:gd name="connsiteY1" fmla="*/ 4726028 h 5638800"/>
              <a:gd name="connsiteX2" fmla="*/ 12192000 w 12192000"/>
              <a:gd name="connsiteY2" fmla="*/ 5638800 h 5638800"/>
              <a:gd name="connsiteX3" fmla="*/ 0 w 121920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12192000" y="4726028"/>
                </a:lnTo>
                <a:lnTo>
                  <a:pt x="12192000" y="5638800"/>
                </a:lnTo>
                <a:lnTo>
                  <a:pt x="0" y="5638800"/>
                </a:lnTo>
                <a:close/>
              </a:path>
            </a:pathLst>
          </a:custGeom>
          <a:solidFill>
            <a:srgbClr val="E9D6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H="1">
            <a:off x="0" y="956235"/>
            <a:ext cx="12192000" cy="5901765"/>
          </a:xfrm>
          <a:custGeom>
            <a:avLst/>
            <a:gdLst>
              <a:gd name="connsiteX0" fmla="*/ 0 w 12192000"/>
              <a:gd name="connsiteY0" fmla="*/ 0 h 5638800"/>
              <a:gd name="connsiteX1" fmla="*/ 0 w 12192000"/>
              <a:gd name="connsiteY1" fmla="*/ 5638800 h 5638800"/>
              <a:gd name="connsiteX2" fmla="*/ 12192000 w 12192000"/>
              <a:gd name="connsiteY2" fmla="*/ 5638800 h 5638800"/>
              <a:gd name="connsiteX3" fmla="*/ 12192000 w 12192000"/>
              <a:gd name="connsiteY3" fmla="*/ 4726029 h 5638800"/>
            </a:gdLst>
            <a:ahLst/>
            <a:cxnLst>
              <a:cxn ang="0">
                <a:pos x="connsiteX0" y="connsiteY0"/>
              </a:cxn>
              <a:cxn ang="0">
                <a:pos x="connsiteX1" y="connsiteY1"/>
              </a:cxn>
              <a:cxn ang="0">
                <a:pos x="connsiteX2" y="connsiteY2"/>
              </a:cxn>
              <a:cxn ang="0">
                <a:pos x="connsiteX3" y="connsiteY3"/>
              </a:cxn>
            </a:cxnLst>
            <a:rect l="l" t="t" r="r" b="b"/>
            <a:pathLst>
              <a:path w="12192000" h="5638800">
                <a:moveTo>
                  <a:pt x="0" y="0"/>
                </a:moveTo>
                <a:lnTo>
                  <a:pt x="0" y="5638800"/>
                </a:lnTo>
                <a:lnTo>
                  <a:pt x="12192000" y="5638800"/>
                </a:lnTo>
                <a:lnTo>
                  <a:pt x="12192000" y="4726029"/>
                </a:lnTo>
                <a:close/>
              </a:path>
            </a:pathLst>
          </a:custGeom>
          <a:solidFill>
            <a:srgbClr val="B3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0" y="3429448"/>
            <a:ext cx="12192000" cy="3428552"/>
          </a:xfrm>
          <a:custGeom>
            <a:avLst/>
            <a:gdLst>
              <a:gd name="connsiteX0" fmla="*/ 6096001 w 12192000"/>
              <a:gd name="connsiteY0" fmla="*/ 0 h 3275786"/>
              <a:gd name="connsiteX1" fmla="*/ 12192000 w 12192000"/>
              <a:gd name="connsiteY1" fmla="*/ 2363014 h 3275786"/>
              <a:gd name="connsiteX2" fmla="*/ 12192000 w 12192000"/>
              <a:gd name="connsiteY2" fmla="*/ 3275786 h 3275786"/>
              <a:gd name="connsiteX3" fmla="*/ 0 w 12192000"/>
              <a:gd name="connsiteY3" fmla="*/ 3275786 h 3275786"/>
              <a:gd name="connsiteX4" fmla="*/ 0 w 12192000"/>
              <a:gd name="connsiteY4" fmla="*/ 2363015 h 327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75786">
                <a:moveTo>
                  <a:pt x="6096001" y="0"/>
                </a:moveTo>
                <a:lnTo>
                  <a:pt x="12192000" y="2363014"/>
                </a:lnTo>
                <a:lnTo>
                  <a:pt x="12192000" y="3275786"/>
                </a:lnTo>
                <a:lnTo>
                  <a:pt x="0" y="3275786"/>
                </a:lnTo>
                <a:lnTo>
                  <a:pt x="0" y="2363015"/>
                </a:lnTo>
                <a:close/>
              </a:path>
            </a:pathLst>
          </a:custGeom>
          <a:solidFill>
            <a:srgbClr val="95AC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158004" y="157256"/>
            <a:ext cx="11875993" cy="6543488"/>
          </a:xfrm>
          <a:prstGeom prst="rect">
            <a:avLst/>
          </a:prstGeom>
          <a:solidFill>
            <a:schemeClr val="bg1"/>
          </a:solidFill>
          <a:ln w="12700" cap="flat" cmpd="sng" algn="ctr">
            <a:noFill/>
            <a:prstDash val="solid"/>
            <a:miter lim="800000"/>
          </a:ln>
          <a:effectLst>
            <a:outerShdw blurRad="165100" algn="ctr" rotWithShape="0">
              <a:srgbClr val="6888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9080" y="769620"/>
            <a:ext cx="4053840" cy="521970"/>
          </a:xfrm>
          <a:prstGeom prst="rect">
            <a:avLst/>
          </a:prstGeom>
          <a:noFill/>
        </p:spPr>
        <p:txBody>
          <a:bodyPr wrap="square" rtlCol="0">
            <a:spAutoFit/>
          </a:bodyPr>
          <a:lstStyle/>
          <a:p>
            <a:pPr algn="ctr"/>
            <a:r>
              <a:rPr lang="zh-CN" altLang="en-US" sz="2800" dirty="0">
                <a:ln w="22225">
                  <a:solidFill>
                    <a:schemeClr val="accent2"/>
                  </a:solidFill>
                  <a:prstDash val="solid"/>
                </a:ln>
                <a:solidFill>
                  <a:schemeClr val="accent2">
                    <a:lumMod val="40000"/>
                    <a:lumOff val="60000"/>
                  </a:schemeClr>
                </a:solidFill>
                <a:effectLst/>
                <a:latin typeface="汉仪大宋简" panose="02010600000101010101" pitchFamily="2" charset="-122"/>
                <a:ea typeface="汉仪大宋简" panose="02010600000101010101" pitchFamily="2" charset="-122"/>
              </a:rPr>
              <a:t>钙钛矿光催化产氢</a:t>
            </a:r>
          </a:p>
        </p:txBody>
      </p:sp>
      <p:sp>
        <p:nvSpPr>
          <p:cNvPr id="2" name="文本框 1"/>
          <p:cNvSpPr txBox="1"/>
          <p:nvPr/>
        </p:nvSpPr>
        <p:spPr>
          <a:xfrm>
            <a:off x="1266190" y="1445260"/>
            <a:ext cx="9536430" cy="4625340"/>
          </a:xfrm>
          <a:prstGeom prst="rect">
            <a:avLst/>
          </a:prstGeom>
          <a:noFill/>
        </p:spPr>
        <p:txBody>
          <a:bodyPr wrap="square" rtlCol="0">
            <a:noAutofit/>
          </a:bodyPr>
          <a:lstStyle/>
          <a:p>
            <a:pPr marL="285750" indent="-285750" algn="just">
              <a:lnSpc>
                <a:spcPct val="150000"/>
              </a:lnSpc>
              <a:buClrTx/>
              <a:buSzTx/>
              <a:buFont typeface="Wingdings" panose="05000000000000000000" charset="0"/>
              <a:buChar char="Ø"/>
            </a:pPr>
            <a:r>
              <a:rPr lang="zh-CN" altLang="en-US" sz="2000" b="1" dirty="0">
                <a:solidFill>
                  <a:srgbClr val="FF0000"/>
                </a:solidFill>
                <a:latin typeface="微软雅黑" panose="020B0503020204020204" charset="-122"/>
                <a:ea typeface="微软雅黑" panose="020B0503020204020204" charset="-122"/>
              </a:rPr>
              <a:t>组合词：钙钛矿</a:t>
            </a:r>
            <a:r>
              <a:rPr lang="en-US" altLang="zh-CN" sz="2000" b="1" dirty="0">
                <a:solidFill>
                  <a:srgbClr val="FF0000"/>
                </a:solidFill>
                <a:latin typeface="微软雅黑" panose="020B0503020204020204" charset="-122"/>
                <a:ea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rPr>
              <a:t>光催化产氢</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先从百度或者搜到的报导中获得词语的英文表达（</a:t>
            </a:r>
            <a:r>
              <a:rPr lang="zh-CN" altLang="en-US" sz="1600" dirty="0">
                <a:solidFill>
                  <a:srgbClr val="FF0000"/>
                </a:solidFill>
                <a:latin typeface="微软雅黑" panose="020B0503020204020204" charset="-122"/>
                <a:ea typeface="微软雅黑" panose="020B0503020204020204" charset="-122"/>
              </a:rPr>
              <a:t>不全面</a:t>
            </a:r>
            <a:r>
              <a:rPr lang="zh-CN" altLang="en-US" sz="1600" dirty="0">
                <a:solidFill>
                  <a:schemeClr val="tx1">
                    <a:lumMod val="75000"/>
                    <a:lumOff val="25000"/>
                  </a:schemeClr>
                </a:solidFill>
                <a:latin typeface="微软雅黑" panose="020B0503020204020204" charset="-122"/>
                <a:ea typeface="微软雅黑" panose="020B0503020204020204" charset="-122"/>
              </a:rPr>
              <a:t>）</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有些做光催化产氢的关键词里面没有光催化，加入光催化就搜索不到了。解决方法：</a:t>
            </a:r>
            <a:r>
              <a:rPr lang="zh-CN" altLang="en-US" sz="1600" dirty="0">
                <a:solidFill>
                  <a:srgbClr val="FF0000"/>
                </a:solidFill>
                <a:latin typeface="微软雅黑" panose="020B0503020204020204" charset="-122"/>
                <a:ea typeface="微软雅黑" panose="020B0503020204020204" charset="-122"/>
              </a:rPr>
              <a:t>尽可能把一些决定性的定语给去掉</a:t>
            </a:r>
          </a:p>
          <a:p>
            <a:pPr marL="285750" indent="-285750" algn="just">
              <a:lnSpc>
                <a:spcPct val="150000"/>
              </a:lnSpc>
              <a:buClrTx/>
              <a:buSzTx/>
              <a:buFont typeface="Wingdings" panose="05000000000000000000" charset="0"/>
              <a:buChar char="Ø"/>
            </a:pPr>
            <a:r>
              <a:rPr lang="en-US" altLang="zh-CN" sz="1600" dirty="0">
                <a:solidFill>
                  <a:schemeClr val="tx1">
                    <a:lumMod val="75000"/>
                    <a:lumOff val="25000"/>
                  </a:schemeClr>
                </a:solidFill>
                <a:latin typeface="微软雅黑" panose="020B0503020204020204" charset="-122"/>
                <a:ea typeface="微软雅黑" panose="020B0503020204020204" charset="-122"/>
              </a:rPr>
              <a:t>Dict</a:t>
            </a:r>
            <a:r>
              <a:rPr lang="zh-CN" altLang="en-US" sz="1600" dirty="0">
                <a:solidFill>
                  <a:schemeClr val="tx1">
                    <a:lumMod val="75000"/>
                    <a:lumOff val="25000"/>
                  </a:schemeClr>
                </a:solidFill>
                <a:latin typeface="微软雅黑" panose="020B0503020204020204" charset="-122"/>
                <a:ea typeface="微软雅黑" panose="020B0503020204020204" charset="-122"/>
              </a:rPr>
              <a:t>网站中搜索看其他的同义表达（能看到词频）</a:t>
            </a:r>
          </a:p>
          <a:p>
            <a:pPr marL="285750" indent="-285750" algn="just">
              <a:lnSpc>
                <a:spcPct val="150000"/>
              </a:lnSpc>
              <a:buClrTx/>
              <a:buSzTx/>
              <a:buFont typeface="Wingdings" panose="05000000000000000000" charset="0"/>
              <a:buChar char="Ø"/>
            </a:pPr>
            <a:r>
              <a:rPr lang="zh-CN" altLang="en-US" sz="1600" dirty="0">
                <a:solidFill>
                  <a:srgbClr val="FF0000"/>
                </a:solidFill>
                <a:latin typeface="微软雅黑" panose="020B0503020204020204" charset="-122"/>
                <a:ea typeface="微软雅黑" panose="020B0503020204020204" charset="-122"/>
              </a:rPr>
              <a:t>搜索按日期降序而不是相关度排序</a:t>
            </a:r>
            <a:r>
              <a:rPr lang="zh-CN" altLang="en-US" sz="1600" dirty="0">
                <a:solidFill>
                  <a:schemeClr val="tx1">
                    <a:lumMod val="75000"/>
                    <a:lumOff val="25000"/>
                  </a:schemeClr>
                </a:solidFill>
                <a:latin typeface="微软雅黑" panose="020B0503020204020204" charset="-122"/>
                <a:ea typeface="微软雅黑" panose="020B0503020204020204" charset="-122"/>
              </a:rPr>
              <a:t>，如果前者搜索到的前几个都是高度相关的</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那么基本高度相关</a:t>
            </a: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检索进来，后者前几个本来就相关度高。</a:t>
            </a: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加双引号，搜索的是两个单词连接在一起的，有的加双引号可能遗漏</a:t>
            </a:r>
          </a:p>
          <a:p>
            <a:pPr marL="285750" indent="-285750" algn="just">
              <a:lnSpc>
                <a:spcPct val="150000"/>
              </a:lnSpc>
              <a:buClrTx/>
              <a:buSzTx/>
              <a:buFont typeface="Wingdings" panose="05000000000000000000" charset="0"/>
              <a:buChar char="Ø"/>
            </a:pPr>
            <a:r>
              <a:rPr lang="zh-CN" altLang="en-US" sz="1600" dirty="0">
                <a:solidFill>
                  <a:srgbClr val="FF0000"/>
                </a:solidFill>
                <a:latin typeface="微软雅黑" panose="020B0503020204020204" charset="-122"/>
                <a:ea typeface="微软雅黑" panose="020B0503020204020204" charset="-122"/>
              </a:rPr>
              <a:t>钙钛矿</a:t>
            </a:r>
            <a:r>
              <a:rPr lang="en-US" altLang="zh-CN" sz="1600" dirty="0">
                <a:solidFill>
                  <a:srgbClr val="FF0000"/>
                </a:solidFill>
                <a:latin typeface="微软雅黑" panose="020B0503020204020204" charset="-122"/>
                <a:ea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rPr>
              <a:t>产</a:t>
            </a:r>
            <a:r>
              <a:rPr lang="en-US" altLang="zh-CN" sz="1600" dirty="0">
                <a:solidFill>
                  <a:srgbClr val="FF0000"/>
                </a:solidFill>
                <a:latin typeface="微软雅黑" panose="020B0503020204020204" charset="-122"/>
                <a:ea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rPr>
              <a:t>氢：</a:t>
            </a:r>
            <a:r>
              <a:rPr lang="en-US" altLang="zh-CN" sz="1600" dirty="0">
                <a:solidFill>
                  <a:srgbClr val="FF0000"/>
                </a:solidFill>
                <a:latin typeface="微软雅黑" panose="020B0503020204020204" charset="-122"/>
                <a:ea typeface="微软雅黑" panose="020B0503020204020204" charset="-122"/>
              </a:rPr>
              <a:t>calcium titanate OR perovskite AND H2 or hydrogen AND production or evolution</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r>
              <a:rPr lang="zh-CN" altLang="en-US" sz="1600" dirty="0">
                <a:solidFill>
                  <a:schemeClr val="tx1">
                    <a:lumMod val="75000"/>
                    <a:lumOff val="25000"/>
                  </a:schemeClr>
                </a:solidFill>
                <a:latin typeface="微软雅黑" panose="020B0503020204020204" charset="-122"/>
                <a:ea typeface="微软雅黑" panose="020B0503020204020204" charset="-122"/>
              </a:rPr>
              <a:t>第一轮检索：扩展到主题（摘要），全都收入检索</a:t>
            </a: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marL="285750" indent="-285750" algn="just">
              <a:lnSpc>
                <a:spcPct val="150000"/>
              </a:lnSpc>
              <a:buClrTx/>
              <a:buSzTx/>
              <a:buFont typeface="Wingdings" panose="05000000000000000000" charset="0"/>
              <a:buChar char="Ø"/>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12.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3.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4.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5.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6.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7.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8.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21.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2.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3.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4.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5.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6.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7.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8.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6,&quot;left&quot;:385.54007874015747,&quot;top&quot;:263.93299212598424,&quot;width&quot;:176.63614173228348}"/>
</p:tagLst>
</file>

<file path=ppt/tags/tag6.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7.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8.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ags/tag9.xml><?xml version="1.0" encoding="utf-8"?>
<p:tagLst xmlns:a="http://schemas.openxmlformats.org/drawingml/2006/main" xmlns:r="http://schemas.openxmlformats.org/officeDocument/2006/relationships" xmlns:p="http://schemas.openxmlformats.org/presentationml/2006/main">
  <p:tag name="ISLIDE.ICON" val="#381827;#6172;#369146;#166757;"/>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1943</Words>
  <Application>Microsoft Office PowerPoint</Application>
  <PresentationFormat>宽屏</PresentationFormat>
  <Paragraphs>163</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等线</vt:lpstr>
      <vt:lpstr>等线 Light</vt:lpstr>
      <vt:lpstr>汉仪大宋简</vt:lpstr>
      <vt:lpstr>微软雅黑</vt:lpstr>
      <vt:lpstr>Arial</vt:lpstr>
      <vt:lpstr>Calibri</vt:lpstr>
      <vt:lpstr>Wingdings</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百鬼　あや</dc:creator>
  <cp:lastModifiedBy>Fzi Molip</cp:lastModifiedBy>
  <cp:revision>17</cp:revision>
  <dcterms:created xsi:type="dcterms:W3CDTF">2023-08-09T12:44:00Z</dcterms:created>
  <dcterms:modified xsi:type="dcterms:W3CDTF">2024-12-26T11:06:51Z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