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306" r:id="rId4"/>
    <p:sldId id="308" r:id="rId5"/>
    <p:sldId id="310" r:id="rId6"/>
    <p:sldId id="309" r:id="rId7"/>
    <p:sldId id="311" r:id="rId8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9874" autoAdjust="0"/>
  </p:normalViewPr>
  <p:slideViewPr>
    <p:cSldViewPr>
      <p:cViewPr varScale="1">
        <p:scale>
          <a:sx n="111" d="100"/>
          <a:sy n="111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5F05-4831-49C6-9278-89601294AF8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0F0C6-EEB3-4833-86ED-80D2119A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15639A7-AD12-44E9-AEE8-B9F1E8672A9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8F75D29F-7301-42D0-BC1D-1BDEBA2318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5D29F-7301-42D0-BC1D-1BDEBA2318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5D29F-7301-42D0-BC1D-1BDEBA2318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685800"/>
            <a:ext cx="6096000" cy="190500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 Linotype" pitchFamily="18" charset="0"/>
                <a:cs typeface="AngsanaUPC" pitchFamily="18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BAC7-BA19-4FA6-B80B-53AE821B2C2D}" type="datetime1">
              <a:rPr lang="en-US"/>
              <a:pPr>
                <a:defRPr/>
              </a:pPr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154F-EAAC-4D4D-8C15-5362D4CB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399"/>
            <a:ext cx="1981200" cy="207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9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685800"/>
            <a:ext cx="6096000" cy="1905000"/>
          </a:xfrm>
        </p:spPr>
        <p:txBody>
          <a:bodyPr/>
          <a:lstStyle>
            <a:lvl1pPr>
              <a:defRPr sz="4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ngsanaUPC" pitchFamily="18" charset="-34"/>
                <a:cs typeface="AngsanaUPC" pitchFamily="18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BAC7-BA19-4FA6-B80B-53AE821B2C2D}" type="datetime1">
              <a:rPr lang="en-US"/>
              <a:pPr>
                <a:defRPr/>
              </a:pPr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154F-EAAC-4D4D-8C15-5362D4CB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399"/>
            <a:ext cx="1981200" cy="207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92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70C0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6456-644B-4B1C-AB75-898CE5B428F6}" type="datetime1">
              <a:rPr lang="en-US"/>
              <a:pPr>
                <a:defRPr/>
              </a:pPr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88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6934200" cy="868362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6456-644B-4B1C-AB75-898CE5B428F6}" type="datetime1">
              <a:rPr lang="en-US"/>
              <a:pPr>
                <a:defRPr/>
              </a:pPr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1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87293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2" descr="mdbar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484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ngsanaUPC" pitchFamily="18" charset="-34"/>
          <a:ea typeface="+mj-ea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52600" y="274638"/>
            <a:ext cx="6934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D45FE2-5FB7-4016-A23B-295E3D83A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87293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2" descr="mdbar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484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ngsanaUPC" pitchFamily="18" charset="-34"/>
          <a:ea typeface="+mj-ea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 Math" pitchFamily="18" charset="0"/>
          <a:ea typeface="Cambria Math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XieGT/Control_Studi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5715000" cy="2057400"/>
          </a:xfrm>
        </p:spPr>
        <p:txBody>
          <a:bodyPr/>
          <a:lstStyle/>
          <a:p>
            <a:pPr hangingPunct="0"/>
            <a:r>
              <a:rPr lang="en-US" sz="2800" b="1" cap="all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 Fall ENME-462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3581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Section 0101, FR, SH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Wednesday 1:00 – 2:50 PM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KEB 2111</a:t>
            </a:r>
          </a:p>
        </p:txBody>
      </p:sp>
    </p:spTree>
    <p:extLst>
      <p:ext uri="{BB962C8B-B14F-4D97-AF65-F5344CB8AC3E}">
        <p14:creationId xmlns:p14="http://schemas.microsoft.com/office/powerpoint/2010/main" val="34313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Name: 	Xie Zheng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Email: </a:t>
            </a:r>
            <a:r>
              <a:rPr lang="en-US" dirty="0" err="1"/>
              <a:t>xiezheng@umd.edu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Office Hours:</a:t>
            </a:r>
          </a:p>
          <a:p>
            <a:pPr lvl="1"/>
            <a:r>
              <a:rPr lang="en-US" dirty="0"/>
              <a:t>Friday 9:30 – 11:30 AM	</a:t>
            </a:r>
          </a:p>
          <a:p>
            <a:pPr lvl="1"/>
            <a:r>
              <a:rPr lang="en-US" dirty="0"/>
              <a:t>GLM 0103 (Vibration Lab)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790140-FCFB-0041-8D3B-4F0F53AF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87458"/>
              </p:ext>
            </p:extLst>
          </p:nvPr>
        </p:nvGraphicFramePr>
        <p:xfrm>
          <a:off x="1066800" y="2316480"/>
          <a:ext cx="632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4836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603995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7174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Studio attended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Studio not attended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not submitted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04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9E4B98-C15B-7047-9B8A-35612A628242}"/>
              </a:ext>
            </a:extLst>
          </p:cNvPr>
          <p:cNvSpPr txBox="1">
            <a:spLocks/>
          </p:cNvSpPr>
          <p:nvPr/>
        </p:nvSpPr>
        <p:spPr bwMode="auto">
          <a:xfrm>
            <a:off x="489030" y="3893820"/>
            <a:ext cx="6705600" cy="11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800" dirty="0"/>
              <a:t>Studio attendance is mandatory , and students who miss a studio session will receive no credit for that studio. However, the </a:t>
            </a:r>
            <a:r>
              <a:rPr lang="en-US" sz="1800" b="1" dirty="0"/>
              <a:t>lowest studio score </a:t>
            </a:r>
            <a:r>
              <a:rPr lang="en-US" sz="1800" dirty="0"/>
              <a:t>will be removed from the grade calculation.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88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– Section 0101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                   Sign up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790140-FCFB-0041-8D3B-4F0F53AF2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98272"/>
              </p:ext>
            </p:extLst>
          </p:nvPr>
        </p:nvGraphicFramePr>
        <p:xfrm>
          <a:off x="685800" y="2286000"/>
          <a:ext cx="5867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4836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60399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7174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Stephen Strange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Stephen Strange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Bruce 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rush Script MT" panose="03060802040406070304" pitchFamily="66" charset="-122"/>
                          <a:ea typeface="Brush Script MT" panose="03060802040406070304" pitchFamily="66" charset="-122"/>
                          <a:cs typeface="Brush Script MT" panose="03060802040406070304" pitchFamily="66" charset="-122"/>
                        </a:rPr>
                        <a:t>Bruce 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 Quill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43968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9920DC-1E18-6D4B-912A-2CCCD7C511E9}"/>
              </a:ext>
            </a:extLst>
          </p:cNvPr>
          <p:cNvSpPr txBox="1">
            <a:spLocks/>
          </p:cNvSpPr>
          <p:nvPr/>
        </p:nvSpPr>
        <p:spPr bwMode="auto">
          <a:xfrm>
            <a:off x="685800" y="4491038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z="1800" dirty="0"/>
              <a:t>: studio attended &amp; HW finished in class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: studio attended &amp; HW have not finished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978E6D-B076-F14B-9128-F527AA5E3F69}"/>
              </a:ext>
            </a:extLst>
          </p:cNvPr>
          <p:cNvCxnSpPr>
            <a:cxnSpLocks/>
          </p:cNvCxnSpPr>
          <p:nvPr/>
        </p:nvCxnSpPr>
        <p:spPr>
          <a:xfrm>
            <a:off x="838200" y="4868553"/>
            <a:ext cx="152400" cy="157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0016E-3837-984F-B865-79A677800187}"/>
              </a:ext>
            </a:extLst>
          </p:cNvPr>
          <p:cNvCxnSpPr>
            <a:cxnSpLocks/>
          </p:cNvCxnSpPr>
          <p:nvPr/>
        </p:nvCxnSpPr>
        <p:spPr>
          <a:xfrm>
            <a:off x="5715000" y="3462759"/>
            <a:ext cx="762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AC05B3-E915-8D41-B944-FC45DA409A42}"/>
              </a:ext>
            </a:extLst>
          </p:cNvPr>
          <p:cNvSpPr txBox="1">
            <a:spLocks/>
          </p:cNvSpPr>
          <p:nvPr/>
        </p:nvSpPr>
        <p:spPr bwMode="auto">
          <a:xfrm>
            <a:off x="228600" y="5275870"/>
            <a:ext cx="5867400" cy="70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800" dirty="0"/>
              <a:t>Studio-n HW is due by the begin of Studio-n+1</a:t>
            </a:r>
          </a:p>
        </p:txBody>
      </p:sp>
    </p:spTree>
    <p:extLst>
      <p:ext uri="{BB962C8B-B14F-4D97-AF65-F5344CB8AC3E}">
        <p14:creationId xmlns:p14="http://schemas.microsoft.com/office/powerpoint/2010/main" val="848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– FR, 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068" y="1474117"/>
            <a:ext cx="4852332" cy="70936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submit HW as a proof of attendance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During the studio time 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431A6-547B-BC4F-830D-83747D51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6553200" cy="17065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D6F59-1057-E14C-99DF-0EF3043CC681}"/>
              </a:ext>
            </a:extLst>
          </p:cNvPr>
          <p:cNvCxnSpPr>
            <a:cxnSpLocks/>
          </p:cNvCxnSpPr>
          <p:nvPr/>
        </p:nvCxnSpPr>
        <p:spPr>
          <a:xfrm flipH="1">
            <a:off x="3679971" y="1828800"/>
            <a:ext cx="739629" cy="58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18A069-3B38-5B49-8D25-B1AA9035A57C}"/>
              </a:ext>
            </a:extLst>
          </p:cNvPr>
          <p:cNvSpPr txBox="1">
            <a:spLocks/>
          </p:cNvSpPr>
          <p:nvPr/>
        </p:nvSpPr>
        <p:spPr bwMode="auto">
          <a:xfrm>
            <a:off x="76200" y="4572000"/>
            <a:ext cx="5867400" cy="70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800" dirty="0"/>
              <a:t>Studio-n HW is due by the begin of Studio-n+1</a:t>
            </a:r>
          </a:p>
        </p:txBody>
      </p:sp>
    </p:spTree>
    <p:extLst>
      <p:ext uri="{BB962C8B-B14F-4D97-AF65-F5344CB8AC3E}">
        <p14:creationId xmlns:p14="http://schemas.microsoft.com/office/powerpoint/2010/main" val="270478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C21A1-C1AF-9041-88CC-D614D68C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https://github.com/XieGT/Control_Studios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5FE2-5FB7-4016-A23B-295E3D83A6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7BF52-46BA-F742-A10C-2C774E39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801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C3CDA-C5FC-9B4E-BEF8-D3C429801636}"/>
              </a:ext>
            </a:extLst>
          </p:cNvPr>
          <p:cNvSpPr/>
          <p:nvPr/>
        </p:nvSpPr>
        <p:spPr>
          <a:xfrm>
            <a:off x="4953000" y="2743200"/>
            <a:ext cx="2819400" cy="762000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grou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 l="-720" t="-2066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ou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 cstate="print"/>
          <a:stretch>
            <a:fillRect l="-720" t="-2066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25186</TotalTime>
  <Words>177</Words>
  <Application>Microsoft Macintosh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Brush Script MT</vt:lpstr>
      <vt:lpstr>AngsanaUPC</vt:lpstr>
      <vt:lpstr>Arial</vt:lpstr>
      <vt:lpstr>Calibri</vt:lpstr>
      <vt:lpstr>Cambria</vt:lpstr>
      <vt:lpstr>Cambria Math</vt:lpstr>
      <vt:lpstr>Garamond</vt:lpstr>
      <vt:lpstr>Palatino Linotype</vt:lpstr>
      <vt:lpstr>Times New Roman</vt:lpstr>
      <vt:lpstr>Wingdings</vt:lpstr>
      <vt:lpstr>1_group template</vt:lpstr>
      <vt:lpstr>group template</vt:lpstr>
      <vt:lpstr>2019 Fall ENME-462 Studio</vt:lpstr>
      <vt:lpstr>Introduction</vt:lpstr>
      <vt:lpstr>Grading Policy </vt:lpstr>
      <vt:lpstr>Attendance – Section 0101 </vt:lpstr>
      <vt:lpstr>Attendance – FR, SH</vt:lpstr>
      <vt:lpstr>GitHub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Noise-influenced transient energy localization in an oscillator array</dc:title>
  <dc:creator>edmon</dc:creator>
  <cp:lastModifiedBy>Xie Zheng</cp:lastModifiedBy>
  <cp:revision>413</cp:revision>
  <cp:lastPrinted>2014-10-30T18:29:24Z</cp:lastPrinted>
  <dcterms:created xsi:type="dcterms:W3CDTF">2012-10-11T18:26:56Z</dcterms:created>
  <dcterms:modified xsi:type="dcterms:W3CDTF">2019-09-11T15:22:57Z</dcterms:modified>
</cp:coreProperties>
</file>