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3" r:id="rId7"/>
    <p:sldId id="257" r:id="rId8"/>
    <p:sldId id="262" r:id="rId9"/>
    <p:sldId id="266" r:id="rId10"/>
    <p:sldId id="267" r:id="rId11"/>
    <p:sldId id="268" r:id="rId12"/>
    <p:sldId id="264"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3" autoAdjust="0"/>
    <p:restoredTop sz="94660"/>
  </p:normalViewPr>
  <p:slideViewPr>
    <p:cSldViewPr snapToGrid="0">
      <p:cViewPr varScale="1">
        <p:scale>
          <a:sx n="78" d="100"/>
          <a:sy n="78" d="100"/>
        </p:scale>
        <p:origin x="126" y="12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4/17/2019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c/new-york-city-taxi-fare-prediction/dat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A9C54-6067-433E-ADDA-BB353247E8A3}"/>
              </a:ext>
            </a:extLst>
          </p:cNvPr>
          <p:cNvSpPr>
            <a:spLocks noGrp="1"/>
          </p:cNvSpPr>
          <p:nvPr>
            <p:ph type="ctrTitle"/>
          </p:nvPr>
        </p:nvSpPr>
        <p:spPr>
          <a:xfrm>
            <a:off x="1507067" y="2404534"/>
            <a:ext cx="7766936" cy="1646302"/>
          </a:xfrm>
        </p:spPr>
        <p:txBody>
          <a:bodyPr/>
          <a:lstStyle/>
          <a:p>
            <a:r>
              <a:rPr lang="en-US" dirty="0"/>
              <a:t>NYC Taxi Fare Prediction</a:t>
            </a:r>
          </a:p>
        </p:txBody>
      </p:sp>
      <p:sp>
        <p:nvSpPr>
          <p:cNvPr id="3" name="Subtitle 2">
            <a:extLst>
              <a:ext uri="{FF2B5EF4-FFF2-40B4-BE49-F238E27FC236}">
                <a16:creationId xmlns:a16="http://schemas.microsoft.com/office/drawing/2014/main" id="{8B162943-0C09-44E3-B6D6-8FE5652D172F}"/>
              </a:ext>
            </a:extLst>
          </p:cNvPr>
          <p:cNvSpPr>
            <a:spLocks noGrp="1"/>
          </p:cNvSpPr>
          <p:nvPr>
            <p:ph type="subTitle" idx="1"/>
          </p:nvPr>
        </p:nvSpPr>
        <p:spPr/>
        <p:txBody>
          <a:bodyPr/>
          <a:lstStyle/>
          <a:p>
            <a:r>
              <a:rPr lang="en-US" dirty="0" err="1"/>
              <a:t>Qixiang</a:t>
            </a:r>
            <a:r>
              <a:rPr lang="en-US" dirty="0"/>
              <a:t> Zhou</a:t>
            </a:r>
          </a:p>
          <a:p>
            <a:r>
              <a:rPr lang="en-US" dirty="0" err="1"/>
              <a:t>Yujun</a:t>
            </a:r>
            <a:r>
              <a:rPr lang="en-US" dirty="0"/>
              <a:t> </a:t>
            </a:r>
            <a:r>
              <a:rPr lang="en-US" dirty="0" err="1"/>
              <a:t>Xie</a:t>
            </a:r>
            <a:endParaRPr lang="en-US" dirty="0"/>
          </a:p>
        </p:txBody>
      </p:sp>
    </p:spTree>
    <p:extLst>
      <p:ext uri="{BB962C8B-B14F-4D97-AF65-F5344CB8AC3E}">
        <p14:creationId xmlns:p14="http://schemas.microsoft.com/office/powerpoint/2010/main" val="38128231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A6752-C54C-45AF-B016-68AC7834C41E}"/>
              </a:ext>
            </a:extLst>
          </p:cNvPr>
          <p:cNvSpPr>
            <a:spLocks noGrp="1"/>
          </p:cNvSpPr>
          <p:nvPr>
            <p:ph type="title"/>
          </p:nvPr>
        </p:nvSpPr>
        <p:spPr/>
        <p:txBody>
          <a:bodyPr/>
          <a:lstStyle/>
          <a:p>
            <a:r>
              <a:rPr lang="en-US" dirty="0"/>
              <a:t>Project Demo – data </a:t>
            </a:r>
            <a:r>
              <a:rPr lang="en-US" dirty="0" err="1"/>
              <a:t>pras</a:t>
            </a:r>
            <a:r>
              <a:rPr lang="en-US" altLang="zh-CN" dirty="0" err="1"/>
              <a:t>e</a:t>
            </a:r>
            <a:endParaRPr lang="en-US" dirty="0"/>
          </a:p>
        </p:txBody>
      </p:sp>
      <p:sp>
        <p:nvSpPr>
          <p:cNvPr id="3" name="Content Placeholder 2">
            <a:extLst>
              <a:ext uri="{FF2B5EF4-FFF2-40B4-BE49-F238E27FC236}">
                <a16:creationId xmlns:a16="http://schemas.microsoft.com/office/drawing/2014/main" id="{8F68AAB9-BBDE-45D6-B459-2980C68F1064}"/>
              </a:ext>
            </a:extLst>
          </p:cNvPr>
          <p:cNvSpPr>
            <a:spLocks noGrp="1"/>
          </p:cNvSpPr>
          <p:nvPr>
            <p:ph idx="1"/>
          </p:nvPr>
        </p:nvSpPr>
        <p:spPr/>
        <p:txBody>
          <a:bodyPr/>
          <a:lstStyle/>
          <a:p>
            <a:r>
              <a:rPr lang="en-US" dirty="0"/>
              <a:t>For input data, we use sparkSession.read.csv method with “head” and “</a:t>
            </a:r>
            <a:r>
              <a:rPr lang="en-US" dirty="0" err="1"/>
              <a:t>inferSchema</a:t>
            </a:r>
            <a:r>
              <a:rPr lang="en-US" dirty="0"/>
              <a:t>” options to create a taxi fare training </a:t>
            </a:r>
            <a:r>
              <a:rPr lang="en-US" dirty="0" err="1"/>
              <a:t>DataFrame</a:t>
            </a:r>
            <a:endParaRPr lang="en-US" dirty="0"/>
          </a:p>
          <a:p>
            <a:r>
              <a:rPr lang="en-US" dirty="0"/>
              <a:t>In order to get rid of invalid data, we filter out the row with the feature column equals zero.</a:t>
            </a:r>
          </a:p>
          <a:p>
            <a:r>
              <a:rPr lang="en-US" dirty="0"/>
              <a:t>To GBT algorithm model in spark ml library, the input feature col and label col should only be one. In order to make our four features data able to input this model, we use </a:t>
            </a:r>
            <a:r>
              <a:rPr lang="en-US" dirty="0" err="1"/>
              <a:t>VectorAssembler</a:t>
            </a:r>
            <a:r>
              <a:rPr lang="en-US" dirty="0"/>
              <a:t> to transform original </a:t>
            </a:r>
            <a:r>
              <a:rPr lang="en-US" dirty="0" err="1"/>
              <a:t>dataFrame</a:t>
            </a:r>
            <a:r>
              <a:rPr lang="en-US" dirty="0"/>
              <a:t> into a new </a:t>
            </a:r>
            <a:r>
              <a:rPr lang="en-US" dirty="0" err="1"/>
              <a:t>DataFrame</a:t>
            </a:r>
            <a:r>
              <a:rPr lang="en-US" dirty="0"/>
              <a:t> with only one vector feature.</a:t>
            </a:r>
          </a:p>
          <a:p>
            <a:r>
              <a:rPr lang="en-US" dirty="0"/>
              <a:t>Then, we create a Pipeline to specify our ML workflow and use fit method to generate training model with new </a:t>
            </a:r>
            <a:r>
              <a:rPr lang="en-US" dirty="0" err="1"/>
              <a:t>dataFrame</a:t>
            </a:r>
            <a:r>
              <a:rPr lang="en-US" dirty="0"/>
              <a:t>.</a:t>
            </a:r>
          </a:p>
        </p:txBody>
      </p:sp>
    </p:spTree>
    <p:extLst>
      <p:ext uri="{BB962C8B-B14F-4D97-AF65-F5344CB8AC3E}">
        <p14:creationId xmlns:p14="http://schemas.microsoft.com/office/powerpoint/2010/main" val="3686578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7" name="Group 9">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8" name="Rectangle 21">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23">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40" name="Rectangle 34">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7706FE7-4682-4D7E-BAA3-CBDBBBE921BB}"/>
              </a:ext>
            </a:extLst>
          </p:cNvPr>
          <p:cNvPicPr>
            <a:picLocks noChangeAspect="1"/>
          </p:cNvPicPr>
          <p:nvPr/>
        </p:nvPicPr>
        <p:blipFill>
          <a:blip r:embed="rId2"/>
          <a:stretch>
            <a:fillRect/>
          </a:stretch>
        </p:blipFill>
        <p:spPr>
          <a:xfrm>
            <a:off x="1126309" y="1513494"/>
            <a:ext cx="9941259" cy="3827385"/>
          </a:xfrm>
          <a:prstGeom prst="rect">
            <a:avLst/>
          </a:prstGeom>
        </p:spPr>
      </p:pic>
    </p:spTree>
    <p:extLst>
      <p:ext uri="{BB962C8B-B14F-4D97-AF65-F5344CB8AC3E}">
        <p14:creationId xmlns:p14="http://schemas.microsoft.com/office/powerpoint/2010/main" val="1918775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A7FF9-C61C-4AB9-B5CE-EF51CE9BFCDC}"/>
              </a:ext>
            </a:extLst>
          </p:cNvPr>
          <p:cNvSpPr>
            <a:spLocks noGrp="1"/>
          </p:cNvSpPr>
          <p:nvPr>
            <p:ph type="title"/>
          </p:nvPr>
        </p:nvSpPr>
        <p:spPr/>
        <p:txBody>
          <a:bodyPr/>
          <a:lstStyle/>
          <a:p>
            <a:r>
              <a:rPr lang="en-US" dirty="0"/>
              <a:t>Acceptance Criteria</a:t>
            </a:r>
          </a:p>
        </p:txBody>
      </p:sp>
      <p:sp>
        <p:nvSpPr>
          <p:cNvPr id="3" name="Content Placeholder 2">
            <a:extLst>
              <a:ext uri="{FF2B5EF4-FFF2-40B4-BE49-F238E27FC236}">
                <a16:creationId xmlns:a16="http://schemas.microsoft.com/office/drawing/2014/main" id="{979491E5-D251-435B-B1E5-049FE9BD4C72}"/>
              </a:ext>
            </a:extLst>
          </p:cNvPr>
          <p:cNvSpPr>
            <a:spLocks noGrp="1"/>
          </p:cNvSpPr>
          <p:nvPr>
            <p:ph idx="1"/>
          </p:nvPr>
        </p:nvSpPr>
        <p:spPr/>
        <p:txBody>
          <a:bodyPr/>
          <a:lstStyle/>
          <a:p>
            <a:r>
              <a:rPr lang="en-US" dirty="0"/>
              <a:t>Root mean squared error will be less than 5.</a:t>
            </a:r>
          </a:p>
          <a:p>
            <a:r>
              <a:rPr lang="en-US" dirty="0"/>
              <a:t>The web page will react user within 5 seconds.</a:t>
            </a:r>
          </a:p>
        </p:txBody>
      </p:sp>
    </p:spTree>
    <p:extLst>
      <p:ext uri="{BB962C8B-B14F-4D97-AF65-F5344CB8AC3E}">
        <p14:creationId xmlns:p14="http://schemas.microsoft.com/office/powerpoint/2010/main" val="1593090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0490F-52F2-49E4-A0F6-F618BF163DB4}"/>
              </a:ext>
            </a:extLst>
          </p:cNvPr>
          <p:cNvSpPr>
            <a:spLocks noGrp="1"/>
          </p:cNvSpPr>
          <p:nvPr>
            <p:ph type="title"/>
          </p:nvPr>
        </p:nvSpPr>
        <p:spPr/>
        <p:txBody>
          <a:bodyPr/>
          <a:lstStyle/>
          <a:p>
            <a:r>
              <a:rPr lang="en-US" dirty="0"/>
              <a:t>Result Assessment</a:t>
            </a:r>
          </a:p>
        </p:txBody>
      </p:sp>
      <p:sp>
        <p:nvSpPr>
          <p:cNvPr id="3" name="Content Placeholder 2">
            <a:extLst>
              <a:ext uri="{FF2B5EF4-FFF2-40B4-BE49-F238E27FC236}">
                <a16:creationId xmlns:a16="http://schemas.microsoft.com/office/drawing/2014/main" id="{62614784-46F3-46E2-87E5-7344F45D7D0B}"/>
              </a:ext>
            </a:extLst>
          </p:cNvPr>
          <p:cNvSpPr>
            <a:spLocks noGrp="1"/>
          </p:cNvSpPr>
          <p:nvPr>
            <p:ph idx="1"/>
          </p:nvPr>
        </p:nvSpPr>
        <p:spPr/>
        <p:txBody>
          <a:bodyPr/>
          <a:lstStyle/>
          <a:p>
            <a:r>
              <a:rPr lang="en-US" dirty="0"/>
              <a:t>The root mean squared error of data model’s prediction result is 4.245135277877846, which is lower than acceptance criteria 5</a:t>
            </a:r>
          </a:p>
          <a:p>
            <a:r>
              <a:rPr lang="en-US" dirty="0"/>
              <a:t>For generating prediction fare, the page respond time is around 470 </a:t>
            </a:r>
            <a:r>
              <a:rPr lang="en-US" dirty="0" err="1"/>
              <a:t>ms</a:t>
            </a:r>
            <a:r>
              <a:rPr lang="en-US" dirty="0"/>
              <a:t> which is much lower than 5 second in the </a:t>
            </a:r>
            <a:r>
              <a:rPr lang="en-US"/>
              <a:t>acceptance criteria</a:t>
            </a:r>
            <a:endParaRPr lang="en-US" dirty="0"/>
          </a:p>
        </p:txBody>
      </p:sp>
    </p:spTree>
    <p:extLst>
      <p:ext uri="{BB962C8B-B14F-4D97-AF65-F5344CB8AC3E}">
        <p14:creationId xmlns:p14="http://schemas.microsoft.com/office/powerpoint/2010/main" val="460476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0F18F-3EC0-43F9-B356-EB6AC3C50314}"/>
              </a:ext>
            </a:extLst>
          </p:cNvPr>
          <p:cNvSpPr>
            <a:spLocks noGrp="1"/>
          </p:cNvSpPr>
          <p:nvPr>
            <p:ph type="title"/>
          </p:nvPr>
        </p:nvSpPr>
        <p:spPr/>
        <p:txBody>
          <a:bodyPr/>
          <a:lstStyle/>
          <a:p>
            <a:r>
              <a:rPr lang="en-US" dirty="0"/>
              <a:t>Use Case</a:t>
            </a:r>
          </a:p>
        </p:txBody>
      </p:sp>
      <p:sp>
        <p:nvSpPr>
          <p:cNvPr id="3" name="Content Placeholder 2">
            <a:extLst>
              <a:ext uri="{FF2B5EF4-FFF2-40B4-BE49-F238E27FC236}">
                <a16:creationId xmlns:a16="http://schemas.microsoft.com/office/drawing/2014/main" id="{F95A5346-269E-46BE-8983-0EC9FB1E7AC4}"/>
              </a:ext>
            </a:extLst>
          </p:cNvPr>
          <p:cNvSpPr>
            <a:spLocks noGrp="1"/>
          </p:cNvSpPr>
          <p:nvPr>
            <p:ph idx="1"/>
          </p:nvPr>
        </p:nvSpPr>
        <p:spPr/>
        <p:txBody>
          <a:bodyPr/>
          <a:lstStyle/>
          <a:p>
            <a:r>
              <a:rPr lang="en-US" dirty="0"/>
              <a:t>Estimate taxi fare when doing travel plan</a:t>
            </a:r>
          </a:p>
          <a:p>
            <a:r>
              <a:rPr lang="en-US" dirty="0"/>
              <a:t>Embed in web page for website like Booking, TripAdvisor.</a:t>
            </a:r>
          </a:p>
          <a:p>
            <a:r>
              <a:rPr lang="en-US" dirty="0"/>
              <a:t>Compare the price with bus, Uber, Lyft.</a:t>
            </a:r>
          </a:p>
        </p:txBody>
      </p:sp>
    </p:spTree>
    <p:extLst>
      <p:ext uri="{BB962C8B-B14F-4D97-AF65-F5344CB8AC3E}">
        <p14:creationId xmlns:p14="http://schemas.microsoft.com/office/powerpoint/2010/main" val="3794921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07E15-C0BE-4CCA-93C2-D4223441DEDF}"/>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AB006282-D9D9-4D60-8271-79C8A48230AB}"/>
              </a:ext>
            </a:extLst>
          </p:cNvPr>
          <p:cNvSpPr>
            <a:spLocks noGrp="1"/>
          </p:cNvSpPr>
          <p:nvPr>
            <p:ph idx="1"/>
          </p:nvPr>
        </p:nvSpPr>
        <p:spPr/>
        <p:txBody>
          <a:bodyPr/>
          <a:lstStyle/>
          <a:p>
            <a:r>
              <a:rPr lang="en-US" dirty="0"/>
              <a:t>Ingest data set to data model with Scala</a:t>
            </a:r>
          </a:p>
          <a:p>
            <a:r>
              <a:rPr lang="en-US" dirty="0"/>
              <a:t>Build data model with Spark ML APIs</a:t>
            </a:r>
          </a:p>
          <a:p>
            <a:r>
              <a:rPr lang="en-US" dirty="0"/>
              <a:t>Run the system with training data set</a:t>
            </a:r>
          </a:p>
          <a:p>
            <a:r>
              <a:rPr lang="en-US" dirty="0"/>
              <a:t>Input test data set and generate successful prediction rate</a:t>
            </a:r>
          </a:p>
          <a:p>
            <a:r>
              <a:rPr lang="en-US" dirty="0"/>
              <a:t>Build a web page, with Google Map API to present the trained model</a:t>
            </a:r>
          </a:p>
        </p:txBody>
      </p:sp>
    </p:spTree>
    <p:extLst>
      <p:ext uri="{BB962C8B-B14F-4D97-AF65-F5344CB8AC3E}">
        <p14:creationId xmlns:p14="http://schemas.microsoft.com/office/powerpoint/2010/main" val="4157078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72E26-9A80-40BF-B86F-341DA7110DDD}"/>
              </a:ext>
            </a:extLst>
          </p:cNvPr>
          <p:cNvSpPr>
            <a:spLocks noGrp="1"/>
          </p:cNvSpPr>
          <p:nvPr>
            <p:ph type="title"/>
          </p:nvPr>
        </p:nvSpPr>
        <p:spPr/>
        <p:txBody>
          <a:bodyPr/>
          <a:lstStyle/>
          <a:p>
            <a:r>
              <a:rPr lang="en-US" dirty="0"/>
              <a:t>Data Description</a:t>
            </a:r>
          </a:p>
        </p:txBody>
      </p:sp>
      <p:sp>
        <p:nvSpPr>
          <p:cNvPr id="3" name="Content Placeholder 2">
            <a:extLst>
              <a:ext uri="{FF2B5EF4-FFF2-40B4-BE49-F238E27FC236}">
                <a16:creationId xmlns:a16="http://schemas.microsoft.com/office/drawing/2014/main" id="{A9F87750-94BB-4AD6-842E-1120F3C7BBED}"/>
              </a:ext>
            </a:extLst>
          </p:cNvPr>
          <p:cNvSpPr>
            <a:spLocks noGrp="1"/>
          </p:cNvSpPr>
          <p:nvPr>
            <p:ph idx="1"/>
          </p:nvPr>
        </p:nvSpPr>
        <p:spPr/>
        <p:txBody>
          <a:bodyPr/>
          <a:lstStyle/>
          <a:p>
            <a:r>
              <a:rPr lang="en-US" dirty="0"/>
              <a:t>Data set is from Kaggle: </a:t>
            </a:r>
            <a:r>
              <a:rPr lang="en-US" dirty="0">
                <a:hlinkClick r:id="rId2"/>
              </a:rPr>
              <a:t>https://www.Kaggle.com/c/new-york-city-taxi-fare-prediction/data</a:t>
            </a:r>
            <a:endParaRPr lang="en-US" dirty="0"/>
          </a:p>
          <a:p>
            <a:r>
              <a:rPr lang="en-US" dirty="0">
                <a:solidFill>
                  <a:schemeClr val="tx1"/>
                </a:solidFill>
              </a:rPr>
              <a:t>Data file size: 5.7 GB</a:t>
            </a:r>
          </a:p>
          <a:p>
            <a:r>
              <a:rPr lang="en-US" dirty="0">
                <a:solidFill>
                  <a:schemeClr val="tx1"/>
                </a:solidFill>
              </a:rPr>
              <a:t>Number of rows: 1,300,000 lines</a:t>
            </a:r>
          </a:p>
          <a:p>
            <a:r>
              <a:rPr lang="en-US" dirty="0">
                <a:solidFill>
                  <a:schemeClr val="tx1"/>
                </a:solidFill>
              </a:rPr>
              <a:t>Columns features(5 features): </a:t>
            </a:r>
          </a:p>
          <a:p>
            <a:pPr marL="0" indent="0">
              <a:buNone/>
            </a:pPr>
            <a:r>
              <a:rPr lang="en-US" dirty="0">
                <a:solidFill>
                  <a:schemeClr val="tx1"/>
                </a:solidFill>
              </a:rPr>
              <a:t>	</a:t>
            </a:r>
            <a:r>
              <a:rPr lang="en-US" dirty="0" err="1">
                <a:solidFill>
                  <a:schemeClr val="tx1"/>
                </a:solidFill>
              </a:rPr>
              <a:t>pickup_longitude</a:t>
            </a:r>
            <a:r>
              <a:rPr lang="en-US" dirty="0">
                <a:solidFill>
                  <a:schemeClr val="tx1"/>
                </a:solidFill>
              </a:rPr>
              <a:t>, </a:t>
            </a:r>
            <a:r>
              <a:rPr lang="en-US" dirty="0" err="1">
                <a:solidFill>
                  <a:schemeClr val="tx1"/>
                </a:solidFill>
              </a:rPr>
              <a:t>pickup_latitude</a:t>
            </a:r>
            <a:r>
              <a:rPr lang="en-US" dirty="0">
                <a:solidFill>
                  <a:schemeClr val="tx1"/>
                </a:solidFill>
              </a:rPr>
              <a:t>, </a:t>
            </a:r>
            <a:r>
              <a:rPr lang="en-US" dirty="0" err="1">
                <a:solidFill>
                  <a:schemeClr val="tx1"/>
                </a:solidFill>
              </a:rPr>
              <a:t>dropoff_longitude</a:t>
            </a:r>
            <a:r>
              <a:rPr lang="en-US" dirty="0">
                <a:solidFill>
                  <a:schemeClr val="tx1"/>
                </a:solidFill>
              </a:rPr>
              <a:t>, </a:t>
            </a:r>
            <a:r>
              <a:rPr lang="en-US" dirty="0" err="1">
                <a:solidFill>
                  <a:schemeClr val="tx1"/>
                </a:solidFill>
              </a:rPr>
              <a:t>dropoff_latitude</a:t>
            </a:r>
            <a:r>
              <a:rPr lang="en-US" dirty="0">
                <a:solidFill>
                  <a:schemeClr val="tx1"/>
                </a:solidFill>
              </a:rPr>
              <a:t>, 	</a:t>
            </a:r>
            <a:r>
              <a:rPr lang="en-US" dirty="0" err="1">
                <a:solidFill>
                  <a:schemeClr val="tx1"/>
                </a:solidFill>
              </a:rPr>
              <a:t>passenger_count</a:t>
            </a:r>
            <a:endParaRPr lang="en-US" dirty="0">
              <a:solidFill>
                <a:schemeClr val="tx1"/>
              </a:solidFill>
            </a:endParaRPr>
          </a:p>
          <a:p>
            <a:r>
              <a:rPr lang="en-US" dirty="0">
                <a:solidFill>
                  <a:schemeClr val="tx1"/>
                </a:solidFill>
              </a:rPr>
              <a:t>Target: </a:t>
            </a:r>
            <a:r>
              <a:rPr lang="en-US" dirty="0" err="1">
                <a:solidFill>
                  <a:schemeClr val="tx1"/>
                </a:solidFill>
              </a:rPr>
              <a:t>fare_amount</a:t>
            </a:r>
            <a:endParaRPr lang="en-US" dirty="0">
              <a:solidFill>
                <a:schemeClr val="tx1"/>
              </a:solidFill>
            </a:endParaRPr>
          </a:p>
        </p:txBody>
      </p:sp>
    </p:spTree>
    <p:extLst>
      <p:ext uri="{BB962C8B-B14F-4D97-AF65-F5344CB8AC3E}">
        <p14:creationId xmlns:p14="http://schemas.microsoft.com/office/powerpoint/2010/main" val="2737596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3E31E-34D6-4C4A-918E-CC02AE5724E0}"/>
              </a:ext>
            </a:extLst>
          </p:cNvPr>
          <p:cNvSpPr>
            <a:spLocks noGrp="1"/>
          </p:cNvSpPr>
          <p:nvPr>
            <p:ph type="title"/>
          </p:nvPr>
        </p:nvSpPr>
        <p:spPr/>
        <p:txBody>
          <a:bodyPr/>
          <a:lstStyle/>
          <a:p>
            <a:r>
              <a:rPr lang="en-US" dirty="0"/>
              <a:t>Milestones</a:t>
            </a:r>
          </a:p>
        </p:txBody>
      </p:sp>
      <p:sp>
        <p:nvSpPr>
          <p:cNvPr id="3" name="Content Placeholder 2">
            <a:extLst>
              <a:ext uri="{FF2B5EF4-FFF2-40B4-BE49-F238E27FC236}">
                <a16:creationId xmlns:a16="http://schemas.microsoft.com/office/drawing/2014/main" id="{4046A1A2-F87B-42E7-9D74-D68B744D5901}"/>
              </a:ext>
            </a:extLst>
          </p:cNvPr>
          <p:cNvSpPr>
            <a:spLocks noGrp="1"/>
          </p:cNvSpPr>
          <p:nvPr>
            <p:ph idx="1"/>
          </p:nvPr>
        </p:nvSpPr>
        <p:spPr/>
        <p:txBody>
          <a:bodyPr/>
          <a:lstStyle/>
          <a:p>
            <a:r>
              <a:rPr lang="en-US" dirty="0"/>
              <a:t>Start project and build git repository(week 10)</a:t>
            </a:r>
          </a:p>
          <a:p>
            <a:r>
              <a:rPr lang="en-US" dirty="0"/>
              <a:t>Configure work environment and decide ML algorithm(week 11)</a:t>
            </a:r>
          </a:p>
          <a:p>
            <a:r>
              <a:rPr lang="en-US" dirty="0"/>
              <a:t>Parse and ingest taxi fare data with Scala(week 12)</a:t>
            </a:r>
          </a:p>
          <a:p>
            <a:r>
              <a:rPr lang="en-US" dirty="0"/>
              <a:t>Build machine learning model and process training data(week 12) </a:t>
            </a:r>
          </a:p>
          <a:p>
            <a:r>
              <a:rPr lang="en-US" dirty="0"/>
              <a:t>Test data model and get prediction result(week 13)</a:t>
            </a:r>
          </a:p>
          <a:p>
            <a:r>
              <a:rPr lang="en-US" dirty="0"/>
              <a:t>Build web page to present the work(week 14)</a:t>
            </a:r>
          </a:p>
        </p:txBody>
      </p:sp>
    </p:spTree>
    <p:extLst>
      <p:ext uri="{BB962C8B-B14F-4D97-AF65-F5344CB8AC3E}">
        <p14:creationId xmlns:p14="http://schemas.microsoft.com/office/powerpoint/2010/main" val="2862013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D27C6-D936-403F-B03E-A9B5FC4BFBE9}"/>
              </a:ext>
            </a:extLst>
          </p:cNvPr>
          <p:cNvSpPr>
            <a:spLocks noGrp="1"/>
          </p:cNvSpPr>
          <p:nvPr>
            <p:ph type="title"/>
          </p:nvPr>
        </p:nvSpPr>
        <p:spPr/>
        <p:txBody>
          <a:bodyPr/>
          <a:lstStyle/>
          <a:p>
            <a:r>
              <a:rPr lang="en-US" dirty="0"/>
              <a:t>Repository</a:t>
            </a:r>
          </a:p>
        </p:txBody>
      </p:sp>
      <p:sp>
        <p:nvSpPr>
          <p:cNvPr id="3" name="Content Placeholder 2">
            <a:extLst>
              <a:ext uri="{FF2B5EF4-FFF2-40B4-BE49-F238E27FC236}">
                <a16:creationId xmlns:a16="http://schemas.microsoft.com/office/drawing/2014/main" id="{71471238-D69B-435D-92B0-5F0987598371}"/>
              </a:ext>
            </a:extLst>
          </p:cNvPr>
          <p:cNvSpPr>
            <a:spLocks noGrp="1"/>
          </p:cNvSpPr>
          <p:nvPr>
            <p:ph idx="1"/>
          </p:nvPr>
        </p:nvSpPr>
        <p:spPr/>
        <p:txBody>
          <a:bodyPr/>
          <a:lstStyle/>
          <a:p>
            <a:r>
              <a:rPr lang="en-US" dirty="0" err="1"/>
              <a:t>Github</a:t>
            </a:r>
            <a:r>
              <a:rPr lang="en-US" dirty="0"/>
              <a:t>: https://github.com/JIMsZHOU/CSYE7200_FinalProject_Team8</a:t>
            </a:r>
          </a:p>
          <a:p>
            <a:r>
              <a:rPr lang="en-US" dirty="0"/>
              <a:t>The whole project will be majority code in Scala (based on Spark and Play-2.0) and with HTML, JavaScript and Java</a:t>
            </a:r>
          </a:p>
        </p:txBody>
      </p:sp>
    </p:spTree>
    <p:extLst>
      <p:ext uri="{BB962C8B-B14F-4D97-AF65-F5344CB8AC3E}">
        <p14:creationId xmlns:p14="http://schemas.microsoft.com/office/powerpoint/2010/main" val="1926117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DE8DE2B-61C1-46D5-BEB8-521321C182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E012C92A-B902-4B69-BDCF-CCA3021FCB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A2BDBC14-42A0-4182-BFBA-0751F6350C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902DC474-5BCC-4188-ACDC-AD63E6B18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7B427019-8592-4032-931B-4F27104C9D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1D6E2CEA-A5BB-4CF7-B907-AE4DBF6748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78D09D5A-29CC-4B32-9CE1-72E607558A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6DF3A3FC-950B-40B0-923D-0F0BC1A5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BCA0F2E1-CD3D-4521-9CCB-41A5CC6C5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9BA4F16A-21DC-462A-AD37-0A93C8B79E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FB75EBDD-038D-4572-A372-1149382957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21029ED5-F105-4DD2-99C8-1E44228179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D621E68-BF28-4A1C-B1A2-4E55E139E7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BE8BBE4D-F0DF-49B9-B75A-99DAC53ACA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E0F07DDC-34A6-46A1-9DE9-2BBE2931A5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2CEB2BF9-B8DB-45B9-86EA-D197B5B1AE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08B5BB34-3801-4E70-A981-FE007635E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38432A75-2CEB-463C-A8F2-ABB50A79F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E7E850B8-C050-4597-8BEB-113FEC9A27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24ACC798-9CEC-4B6F-A8DD-F8E6FCCCF1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1D58A8C6-1294-4CD9-89BC-F1E981A5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F32F2ED6-6143-46C4-A641-72D42732B6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5" name="Rectangle 34">
            <a:extLst>
              <a:ext uri="{FF2B5EF4-FFF2-40B4-BE49-F238E27FC236}">
                <a16:creationId xmlns:a16="http://schemas.microsoft.com/office/drawing/2014/main" id="{5C9652B3-A450-4ED6-8FBF-F536BA60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222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5">
            <a:extLst>
              <a:ext uri="{FF2B5EF4-FFF2-40B4-BE49-F238E27FC236}">
                <a16:creationId xmlns:a16="http://schemas.microsoft.com/office/drawing/2014/main" id="{54DEE7D4-453E-45C2-9437-1B4CE9EDCD45}"/>
              </a:ext>
            </a:extLst>
          </p:cNvPr>
          <p:cNvSpPr>
            <a:spLocks noGrp="1"/>
          </p:cNvSpPr>
          <p:nvPr>
            <p:ph idx="1"/>
          </p:nvPr>
        </p:nvSpPr>
        <p:spPr>
          <a:xfrm>
            <a:off x="677334" y="2160589"/>
            <a:ext cx="8596668" cy="3880773"/>
          </a:xfrm>
        </p:spPr>
        <p:txBody>
          <a:bodyPr/>
          <a:lstStyle/>
          <a:p>
            <a:endParaRPr lang="en-US"/>
          </a:p>
        </p:txBody>
      </p:sp>
      <p:pic>
        <p:nvPicPr>
          <p:cNvPr id="9" name="Picture 8">
            <a:extLst>
              <a:ext uri="{FF2B5EF4-FFF2-40B4-BE49-F238E27FC236}">
                <a16:creationId xmlns:a16="http://schemas.microsoft.com/office/drawing/2014/main" id="{973F771A-8EA1-46F9-B250-7B757DE00B0C}"/>
              </a:ext>
            </a:extLst>
          </p:cNvPr>
          <p:cNvPicPr>
            <a:picLocks noChangeAspect="1"/>
          </p:cNvPicPr>
          <p:nvPr/>
        </p:nvPicPr>
        <p:blipFill>
          <a:blip r:embed="rId2"/>
          <a:stretch>
            <a:fillRect/>
          </a:stretch>
        </p:blipFill>
        <p:spPr>
          <a:xfrm>
            <a:off x="309555" y="179783"/>
            <a:ext cx="11572890" cy="6489965"/>
          </a:xfrm>
          <a:prstGeom prst="rect">
            <a:avLst/>
          </a:prstGeom>
        </p:spPr>
      </p:pic>
    </p:spTree>
    <p:extLst>
      <p:ext uri="{BB962C8B-B14F-4D97-AF65-F5344CB8AC3E}">
        <p14:creationId xmlns:p14="http://schemas.microsoft.com/office/powerpoint/2010/main" val="37693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9FA1D-6B30-425C-8EEA-672B37C09512}"/>
              </a:ext>
            </a:extLst>
          </p:cNvPr>
          <p:cNvSpPr>
            <a:spLocks noGrp="1"/>
          </p:cNvSpPr>
          <p:nvPr>
            <p:ph type="title"/>
          </p:nvPr>
        </p:nvSpPr>
        <p:spPr/>
        <p:txBody>
          <a:bodyPr/>
          <a:lstStyle/>
          <a:p>
            <a:r>
              <a:rPr lang="en-US" dirty="0"/>
              <a:t>Project Demo – web application</a:t>
            </a:r>
          </a:p>
        </p:txBody>
      </p:sp>
      <p:sp>
        <p:nvSpPr>
          <p:cNvPr id="3" name="Content Placeholder 2">
            <a:extLst>
              <a:ext uri="{FF2B5EF4-FFF2-40B4-BE49-F238E27FC236}">
                <a16:creationId xmlns:a16="http://schemas.microsoft.com/office/drawing/2014/main" id="{8CB5BDD8-CBA3-4912-9569-713DA1B3CE52}"/>
              </a:ext>
            </a:extLst>
          </p:cNvPr>
          <p:cNvSpPr>
            <a:spLocks noGrp="1"/>
          </p:cNvSpPr>
          <p:nvPr>
            <p:ph idx="1"/>
          </p:nvPr>
        </p:nvSpPr>
        <p:spPr/>
        <p:txBody>
          <a:bodyPr/>
          <a:lstStyle/>
          <a:p>
            <a:r>
              <a:rPr lang="en-US" dirty="0"/>
              <a:t>For pickup/</a:t>
            </a:r>
            <a:r>
              <a:rPr lang="en-US" dirty="0" err="1"/>
              <a:t>dropoff</a:t>
            </a:r>
            <a:r>
              <a:rPr lang="en-US" dirty="0"/>
              <a:t> coordinate, user can either fill with latitude and longitude numbers or mark locations in the Google Map API then click ‘position’</a:t>
            </a:r>
          </a:p>
          <a:p>
            <a:r>
              <a:rPr lang="en-US" dirty="0"/>
              <a:t>For Passenger Number, user should choose a number range from 1 to 6 (since in the training data set, 1 to 6 is the range of passenger number.)</a:t>
            </a:r>
          </a:p>
          <a:p>
            <a:r>
              <a:rPr lang="en-US" dirty="0"/>
              <a:t>With 5 features form filled, user can click check button to get system predicted taxi fare.</a:t>
            </a:r>
          </a:p>
          <a:p>
            <a:r>
              <a:rPr lang="en-US" dirty="0"/>
              <a:t>User is also able to create a new data by clicking update button with all the features form and target form filled.</a:t>
            </a:r>
          </a:p>
          <a:p>
            <a:r>
              <a:rPr lang="en-US" dirty="0"/>
              <a:t>The collected new data will expand original training data set and user can get a new data model for more </a:t>
            </a:r>
            <a:r>
              <a:rPr lang="en-US" altLang="zh-CN" dirty="0"/>
              <a:t>accurate result </a:t>
            </a:r>
            <a:r>
              <a:rPr lang="en-US" dirty="0"/>
              <a:t>based on expanded data set.</a:t>
            </a:r>
          </a:p>
        </p:txBody>
      </p:sp>
    </p:spTree>
    <p:extLst>
      <p:ext uri="{BB962C8B-B14F-4D97-AF65-F5344CB8AC3E}">
        <p14:creationId xmlns:p14="http://schemas.microsoft.com/office/powerpoint/2010/main" val="2232432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A6752-C54C-45AF-B016-68AC7834C41E}"/>
              </a:ext>
            </a:extLst>
          </p:cNvPr>
          <p:cNvSpPr>
            <a:spLocks noGrp="1"/>
          </p:cNvSpPr>
          <p:nvPr>
            <p:ph type="title"/>
          </p:nvPr>
        </p:nvSpPr>
        <p:spPr/>
        <p:txBody>
          <a:bodyPr/>
          <a:lstStyle/>
          <a:p>
            <a:r>
              <a:rPr lang="en-US" dirty="0"/>
              <a:t>Gradient-Boosted Trees(GBTs)</a:t>
            </a:r>
          </a:p>
        </p:txBody>
      </p:sp>
      <p:sp>
        <p:nvSpPr>
          <p:cNvPr id="3" name="Content Placeholder 2">
            <a:extLst>
              <a:ext uri="{FF2B5EF4-FFF2-40B4-BE49-F238E27FC236}">
                <a16:creationId xmlns:a16="http://schemas.microsoft.com/office/drawing/2014/main" id="{8F68AAB9-BBDE-45D6-B459-2980C68F1064}"/>
              </a:ext>
            </a:extLst>
          </p:cNvPr>
          <p:cNvSpPr>
            <a:spLocks noGrp="1"/>
          </p:cNvSpPr>
          <p:nvPr>
            <p:ph idx="1"/>
          </p:nvPr>
        </p:nvSpPr>
        <p:spPr/>
        <p:txBody>
          <a:bodyPr/>
          <a:lstStyle/>
          <a:p>
            <a:r>
              <a:rPr lang="en-US" dirty="0"/>
              <a:t>The general idea of GBTs is to compute a sequence of (very) simple trees, where each successive tree is built for the prediction residuals of the preceding tree.</a:t>
            </a:r>
          </a:p>
          <a:p>
            <a:r>
              <a:rPr lang="en-US" dirty="0"/>
              <a:t>With a simple binary tree as the beginning, at each step of the boosting (boosting trees algorithm), a simple (best) partitioning of the data is determined, and the deviations of the observed values from the respective means (residuals for each partition) are computed.</a:t>
            </a:r>
          </a:p>
          <a:p>
            <a:r>
              <a:rPr lang="en-US" dirty="0"/>
              <a:t>The next 3-node tree will then be fitted to those residuals, to find another partition that will further reduce the residual (error) variance for the data, given the preceding sequence of trees.</a:t>
            </a:r>
          </a:p>
        </p:txBody>
      </p:sp>
    </p:spTree>
    <p:extLst>
      <p:ext uri="{BB962C8B-B14F-4D97-AF65-F5344CB8AC3E}">
        <p14:creationId xmlns:p14="http://schemas.microsoft.com/office/powerpoint/2010/main" val="337885866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0</TotalTime>
  <Words>687</Words>
  <Application>Microsoft Office PowerPoint</Application>
  <PresentationFormat>Widescreen</PresentationFormat>
  <Paragraphs>51</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华文新魏</vt:lpstr>
      <vt:lpstr>方正姚体</vt:lpstr>
      <vt:lpstr>Arial</vt:lpstr>
      <vt:lpstr>Trebuchet MS</vt:lpstr>
      <vt:lpstr>Wingdings 3</vt:lpstr>
      <vt:lpstr>Facet</vt:lpstr>
      <vt:lpstr>NYC Taxi Fare Prediction</vt:lpstr>
      <vt:lpstr>Use Case</vt:lpstr>
      <vt:lpstr>Methodology</vt:lpstr>
      <vt:lpstr>Data Description</vt:lpstr>
      <vt:lpstr>Milestones</vt:lpstr>
      <vt:lpstr>Repository</vt:lpstr>
      <vt:lpstr>PowerPoint Presentation</vt:lpstr>
      <vt:lpstr>Project Demo – web application</vt:lpstr>
      <vt:lpstr>Gradient-Boosted Trees(GBTs)</vt:lpstr>
      <vt:lpstr>Project Demo – data prase</vt:lpstr>
      <vt:lpstr>PowerPoint Presentation</vt:lpstr>
      <vt:lpstr>Acceptance Criteria</vt:lpstr>
      <vt:lpstr>Result Assessment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NYC Taxi Fare Prediction</dc:title>
  <dc:creator>123</dc:creator>
  <cp:lastModifiedBy>123</cp:lastModifiedBy>
  <cp:revision>1</cp:revision>
  <dcterms:created xsi:type="dcterms:W3CDTF">2019-04-18T03:46:03Z</dcterms:created>
  <dcterms:modified xsi:type="dcterms:W3CDTF">2019-04-18T03:46:10Z</dcterms:modified>
</cp:coreProperties>
</file>