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9" r:id="rId4"/>
    <p:sldId id="260" r:id="rId5"/>
    <p:sldId id="283" r:id="rId6"/>
    <p:sldId id="261" r:id="rId7"/>
    <p:sldId id="262" r:id="rId8"/>
    <p:sldId id="263" r:id="rId9"/>
    <p:sldId id="264" r:id="rId10"/>
    <p:sldId id="266" r:id="rId11"/>
    <p:sldId id="280" r:id="rId12"/>
    <p:sldId id="281" r:id="rId13"/>
    <p:sldId id="282" r:id="rId14"/>
    <p:sldId id="267" r:id="rId15"/>
    <p:sldId id="269" r:id="rId16"/>
    <p:sldId id="270" r:id="rId17"/>
    <p:sldId id="271" r:id="rId18"/>
    <p:sldId id="277" r:id="rId19"/>
    <p:sldId id="272" r:id="rId20"/>
    <p:sldId id="273" r:id="rId21"/>
    <p:sldId id="274" r:id="rId22"/>
    <p:sldId id="284" r:id="rId23"/>
    <p:sldId id="317" r:id="rId24"/>
    <p:sldId id="318" r:id="rId25"/>
    <p:sldId id="306" r:id="rId26"/>
    <p:sldId id="307" r:id="rId27"/>
    <p:sldId id="308" r:id="rId28"/>
    <p:sldId id="314" r:id="rId29"/>
    <p:sldId id="315" r:id="rId30"/>
    <p:sldId id="316" r:id="rId31"/>
    <p:sldId id="319" r:id="rId32"/>
    <p:sldId id="320" r:id="rId33"/>
    <p:sldId id="321" r:id="rId34"/>
    <p:sldId id="322" r:id="rId35"/>
    <p:sldId id="323" r:id="rId36"/>
    <p:sldId id="324" r:id="rId37"/>
    <p:sldId id="325" r:id="rId38"/>
    <p:sldId id="326" r:id="rId39"/>
    <p:sldId id="328" r:id="rId40"/>
    <p:sldId id="329" r:id="rId41"/>
    <p:sldId id="327" r:id="rId42"/>
    <p:sldId id="278" r:id="rId43"/>
    <p:sldId id="279" r:id="rId44"/>
    <p:sldId id="275" r:id="rId45"/>
    <p:sldId id="276" r:id="rId46"/>
    <p:sldId id="265" r:id="rId4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83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0" Type="http://schemas.openxmlformats.org/officeDocument/2006/relationships/tableStyles" Target="tableStyles.xml"/><Relationship Id="rId5" Type="http://schemas.openxmlformats.org/officeDocument/2006/relationships/slide" Target="slides/slide3.xml"/><Relationship Id="rId49" Type="http://schemas.openxmlformats.org/officeDocument/2006/relationships/viewProps" Target="viewProps.xml"/><Relationship Id="rId48" Type="http://schemas.openxmlformats.org/officeDocument/2006/relationships/presProps" Target="presProps.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841366D2-BC07-4BF4-91D5-56304E397343}"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206F0B-9961-4939-B02C-A6FE669A7CB4}" type="slidenum">
              <a:rPr lang="zh-CN" altLang="en-US" smtClean="0"/>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lIns="45720" tIns="0" rIns="45720" bIns="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841366D2-BC07-4BF4-91D5-56304E397343}"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206F0B-9961-4939-B02C-A6FE669A7CB4}"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838200" y="414778"/>
            <a:ext cx="7734300" cy="5757422"/>
          </a:xfrm>
        </p:spPr>
        <p:txBody>
          <a:bodyPr vert="eaVert" lIns="45720" tIns="0" rIns="45720" bIns="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841366D2-BC07-4BF4-91D5-56304E397343}"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206F0B-9961-4939-B02C-A6FE669A7CB4}"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normAutofit/>
          </a:bodyPr>
          <a:lstStyle>
            <a:lvl1pPr>
              <a:defRPr sz="2800"/>
            </a:lvl1pPr>
            <a:lvl2pPr>
              <a:defRPr sz="2400"/>
            </a:lvl2pPr>
            <a:lvl3pPr>
              <a:defRPr sz="1800"/>
            </a:lvl3pPr>
            <a:lvl4pPr>
              <a:defRPr sz="1800"/>
            </a:lvl4pPr>
            <a:lvl5pPr>
              <a:defRPr sz="1800"/>
            </a:lvl5p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4" name="Date Placeholder 3"/>
          <p:cNvSpPr>
            <a:spLocks noGrp="1"/>
          </p:cNvSpPr>
          <p:nvPr>
            <p:ph type="dt" sz="half" idx="10"/>
          </p:nvPr>
        </p:nvSpPr>
        <p:spPr/>
        <p:txBody>
          <a:bodyPr/>
          <a:lstStyle/>
          <a:p>
            <a:fld id="{841366D2-BC07-4BF4-91D5-56304E397343}"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206F0B-9961-4939-B02C-A6FE669A7CB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841366D2-BC07-4BF4-91D5-56304E397343}"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206F0B-9961-4939-B02C-A6FE669A7CB4}" type="slidenum">
              <a:rPr lang="zh-CN" altLang="en-US" smtClean="0"/>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1097279" y="1845734"/>
            <a:ext cx="4937760" cy="4023360"/>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6217920" y="1845735"/>
            <a:ext cx="4937760" cy="4023360"/>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841366D2-BC07-4BF4-91D5-56304E397343}"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2206F0B-9961-4939-B02C-A6FE669A7CB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1097280" y="2582334"/>
            <a:ext cx="4937760" cy="3378200"/>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6217920" y="2582334"/>
            <a:ext cx="4937760" cy="3378200"/>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841366D2-BC07-4BF4-91D5-56304E397343}"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2206F0B-9961-4939-B02C-A6FE669A7CB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841366D2-BC07-4BF4-91D5-56304E397343}"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2206F0B-9961-4939-B02C-A6FE669A7CB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41366D2-BC07-4BF4-91D5-56304E397343}" type="datetimeFigureOut">
              <a:rPr lang="zh-CN" altLang="en-US" smtClean="0"/>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E2206F0B-9961-4939-B02C-A6FE669A7CB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4800600" y="731520"/>
            <a:ext cx="6492240" cy="5257800"/>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41366D2-BC07-4BF4-91D5-56304E397343}" type="datetimeFigureOut">
              <a:rPr lang="zh-CN" altLang="en-US" smtClean="0"/>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2206F0B-9961-4939-B02C-A6FE669A7CB4}"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841366D2-BC07-4BF4-91D5-56304E397343}"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2206F0B-9961-4939-B02C-A6FE669A7CB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41366D2-BC07-4BF4-91D5-56304E397343}" type="datetimeFigureOut">
              <a:rPr lang="zh-CN" altLang="en-US" smtClean="0"/>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2206F0B-9961-4939-B02C-A6FE669A7CB4}" type="slidenum">
              <a:rPr lang="zh-CN" altLang="en-US" smtClean="0"/>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image" Target="../media/image25.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9.png"/><Relationship Id="rId1" Type="http://schemas.openxmlformats.org/officeDocument/2006/relationships/image" Target="../media/image2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3.png"/><Relationship Id="rId1" Type="http://schemas.openxmlformats.org/officeDocument/2006/relationships/image" Target="../media/image32.png"/></Relationships>
</file>

<file path=ppt/slides/_rels/slide3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image" Target="../media/image34.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4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image" Target="../media/image40.png"/></Relationships>
</file>

<file path=ppt/slides/_rels/slide4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46.png"/><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image" Target="../media/image4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数据的降维方法</a:t>
            </a:r>
            <a:endParaRPr lang="zh-CN" altLang="en-US" dirty="0"/>
          </a:p>
        </p:txBody>
      </p:sp>
      <p:sp>
        <p:nvSpPr>
          <p:cNvPr id="3" name="副标题 2"/>
          <p:cNvSpPr>
            <a:spLocks noGrp="1"/>
          </p:cNvSpPr>
          <p:nvPr>
            <p:ph type="subTitle" idx="1"/>
          </p:nvPr>
        </p:nvSpPr>
        <p:spPr/>
        <p:txBody>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PCA</a:t>
            </a:r>
            <a:r>
              <a:rPr lang="zh-CN" altLang="en-US" dirty="0"/>
              <a:t>：“一点数学”</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4:artisticCrisscrossEtching id="{BA6F9A2F-E0A0-483A-8688-7DFAE1375A52}"/>
                  </a:ext>
                </a:extLst>
              </p:cNvPr>
              <p:cNvSpPr>
                <a:spLocks noGrp="1"/>
              </p:cNvSpPr>
              <p:nvPr>
                <p:ph idx="1"/>
              </p:nvPr>
            </p:nvSpPr>
            <p:spPr>
              <a:xfrm>
                <a:off x="1097280" y="1845734"/>
                <a:ext cx="7696239" cy="4023360"/>
              </a:xfrm>
            </p:spPr>
            <p:txBody>
              <a:bodyPr>
                <a:normAutofit fontScale="70000" lnSpcReduction="20000"/>
              </a:bodyPr>
              <a:lstStyle/>
              <a:p>
                <a:r>
                  <a:rPr lang="zh-CN" altLang="en-US" dirty="0"/>
                  <a:t>假如我们有原始数据</a:t>
                </a:r>
                <a14:m>
                  <m:oMath xmlns:m="http://schemas.openxmlformats.org/officeDocument/2006/math">
                    <m:r>
                      <a:rPr lang="en-US" altLang="zh-CN" b="0" i="1" smtClean="0">
                        <a:latin typeface="Cambria Math" panose="02040503050406030204" pitchFamily="18" charset="0"/>
                      </a:rPr>
                      <m:t>𝑋</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oMath>
                </a14:m>
                <a:endParaRPr lang="en-US" altLang="zh-CN" dirty="0"/>
              </a:p>
              <a:p>
                <a:r>
                  <a:rPr lang="zh-CN" altLang="en-US" dirty="0"/>
                  <a:t>减均值后得到</a:t>
                </a:r>
                <a14:m>
                  <m:oMath xmlns:m="http://schemas.openxmlformats.org/officeDocument/2006/math">
                    <m:r>
                      <m:rPr>
                        <m:sty m:val="p"/>
                      </m:rPr>
                      <a:rPr lang="en-US" altLang="zh-CN" b="0" i="0" smtClean="0">
                        <a:latin typeface="Cambria Math" panose="02040503050406030204" pitchFamily="18" charset="0"/>
                      </a:rPr>
                      <m:t>Z</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oMath>
                </a14:m>
                <a:endParaRPr lang="en-US" altLang="zh-CN" dirty="0"/>
              </a:p>
              <a:p>
                <a:pPr lvl="1"/>
                <a:r>
                  <a:rPr lang="zh-CN" altLang="en-US" dirty="0"/>
                  <a:t>均值</a:t>
                </a:r>
                <a14:m>
                  <m:oMath xmlns:m="http://schemas.openxmlformats.org/officeDocument/2006/math">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𝑥</m:t>
                        </m:r>
                      </m:e>
                    </m:acc>
                    <m:r>
                      <a:rPr lang="en-US" altLang="zh-CN"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𝑛</m:t>
                        </m:r>
                      </m:den>
                    </m:f>
                    <m:nary>
                      <m:naryPr>
                        <m:chr m:val="∑"/>
                        <m:subHide m:val="on"/>
                        <m:supHide m:val="on"/>
                        <m:ctrlPr>
                          <a:rPr lang="en-US" altLang="zh-CN" b="0" i="1" smtClean="0">
                            <a:latin typeface="Cambria Math" panose="02040503050406030204" pitchFamily="18" charset="0"/>
                          </a:rPr>
                        </m:ctrlPr>
                      </m:naryP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nary>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𝑥</m:t>
                        </m:r>
                      </m:e>
                    </m:acc>
                  </m:oMath>
                </a14:m>
                <a:endParaRPr lang="en-US" altLang="zh-CN" dirty="0"/>
              </a:p>
              <a:p>
                <a:r>
                  <a:rPr lang="zh-CN" altLang="en-US" dirty="0"/>
                  <a:t>找到一个方向</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𝑢</m:t>
                        </m:r>
                      </m:e>
                      <m:sub>
                        <m:r>
                          <a:rPr lang="en-US" altLang="zh-CN" b="0" i="1" smtClean="0">
                            <a:latin typeface="Cambria Math" panose="02040503050406030204" pitchFamily="18" charset="0"/>
                          </a:rPr>
                          <m:t>1</m:t>
                        </m:r>
                      </m:sub>
                    </m:sSub>
                  </m:oMath>
                </a14:m>
                <a:r>
                  <a:rPr lang="zh-CN" altLang="en-US" dirty="0"/>
                  <a:t>，使所有</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𝑖</m:t>
                        </m:r>
                      </m:sub>
                    </m:sSub>
                  </m:oMath>
                </a14:m>
                <a:r>
                  <a:rPr lang="zh-CN" altLang="en-US" dirty="0"/>
                  <a:t>在</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1</m:t>
                        </m:r>
                      </m:sub>
                    </m:sSub>
                  </m:oMath>
                </a14:m>
                <a:r>
                  <a:rPr lang="zh-CN" altLang="en-US" dirty="0"/>
                  <a:t>方向上投影长度（方差）最大</a:t>
                </a:r>
                <a:endParaRPr lang="en-US" altLang="zh-CN" dirty="0"/>
              </a:p>
              <a:p>
                <a:r>
                  <a:rPr lang="zh-CN" altLang="en-US" dirty="0"/>
                  <a:t>即最大化：</a:t>
                </a:r>
                <a14:m>
                  <m:oMath xmlns:m="http://schemas.openxmlformats.org/officeDocument/2006/math">
                    <m:f>
                      <m:fPr>
                        <m:ctrlPr>
                          <a:rPr lang="en-US" altLang="zh-CN" b="0" i="1" smtClean="0">
                            <a:latin typeface="Cambria Math" panose="02040503050406030204" pitchFamily="18" charset="0"/>
                          </a:rPr>
                        </m:ctrlPr>
                      </m:fPr>
                      <m:num>
                        <m:r>
                          <a:rPr lang="en-US" altLang="zh-CN" b="0" i="0" smtClean="0">
                            <a:latin typeface="Cambria Math" panose="02040503050406030204" pitchFamily="18" charset="0"/>
                          </a:rPr>
                          <m:t>1</m:t>
                        </m:r>
                      </m:num>
                      <m:den>
                        <m:r>
                          <m:rPr>
                            <m:sty m:val="p"/>
                          </m:rPr>
                          <a:rPr lang="en-US" altLang="zh-CN" b="0" i="0" smtClean="0">
                            <a:latin typeface="Cambria Math" panose="02040503050406030204" pitchFamily="18" charset="0"/>
                          </a:rPr>
                          <m:t>n</m:t>
                        </m:r>
                      </m:den>
                    </m:f>
                    <m:nary>
                      <m:naryPr>
                        <m:chr m:val="∑"/>
                        <m:ctrlPr>
                          <a:rPr lang="zh-CN" altLang="en-US"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𝑇</m:t>
                                    </m:r>
                                  </m:sup>
                                </m:sSub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𝑢</m:t>
                                    </m:r>
                                  </m:e>
                                  <m:sub>
                                    <m:r>
                                      <a:rPr lang="en-US" altLang="zh-CN" b="0" i="1" smtClean="0">
                                        <a:latin typeface="Cambria Math" panose="02040503050406030204" pitchFamily="18" charset="0"/>
                                      </a:rPr>
                                      <m:t>1</m:t>
                                    </m:r>
                                  </m:sub>
                                </m:sSub>
                              </m:e>
                            </m:d>
                          </m:e>
                          <m:sup>
                            <m:r>
                              <a:rPr lang="en-US" altLang="zh-CN" b="0" i="1" smtClean="0">
                                <a:latin typeface="Cambria Math" panose="02040503050406030204" pitchFamily="18" charset="0"/>
                              </a:rPr>
                              <m:t>2</m:t>
                            </m:r>
                          </m:sup>
                        </m:sSup>
                      </m:e>
                    </m:nary>
                  </m:oMath>
                </a14:m>
                <a:endParaRPr lang="en-US" altLang="zh-CN" dirty="0"/>
              </a:p>
              <a:p>
                <a:r>
                  <a:rPr lang="zh-CN" altLang="en-US" dirty="0"/>
                  <a:t>展开： </a:t>
                </a:r>
                <a14:m>
                  <m:oMath xmlns:m="http://schemas.openxmlformats.org/officeDocument/2006/math">
                    <m:f>
                      <m:fPr>
                        <m:ctrlPr>
                          <a:rPr lang="en-US" altLang="zh-CN" b="0" i="1" smtClean="0">
                            <a:latin typeface="Cambria Math" panose="02040503050406030204" pitchFamily="18" charset="0"/>
                          </a:rPr>
                        </m:ctrlPr>
                      </m:fPr>
                      <m:num>
                        <m:r>
                          <a:rPr lang="en-US" altLang="zh-CN" b="0" i="0" smtClean="0">
                            <a:latin typeface="Cambria Math" panose="02040503050406030204" pitchFamily="18" charset="0"/>
                          </a:rPr>
                          <m:t>1</m:t>
                        </m:r>
                      </m:num>
                      <m:den>
                        <m:r>
                          <m:rPr>
                            <m:sty m:val="p"/>
                          </m:rPr>
                          <a:rPr lang="en-US" altLang="zh-CN" b="0" i="0" smtClean="0">
                            <a:latin typeface="Cambria Math" panose="02040503050406030204" pitchFamily="18" charset="0"/>
                          </a:rPr>
                          <m:t>n</m:t>
                        </m:r>
                      </m:den>
                    </m:f>
                    <m:nary>
                      <m:naryPr>
                        <m:chr m:val="∑"/>
                        <m:ctrlPr>
                          <a:rPr lang="zh-CN" altLang="en-US" i="1">
                            <a:latin typeface="Cambria Math" panose="02040503050406030204" pitchFamily="18" charset="0"/>
                          </a:rPr>
                        </m:ctrlPr>
                      </m:naryPr>
                      <m:sub>
                        <m:r>
                          <m:rPr>
                            <m:brk m:alnAt="23"/>
                          </m:rP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𝑛</m:t>
                        </m:r>
                      </m:sup>
                      <m:e>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𝑇</m:t>
                                    </m:r>
                                  </m:sup>
                                </m:sSub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𝑢</m:t>
                                    </m:r>
                                  </m:e>
                                  <m:sub>
                                    <m:r>
                                      <a:rPr lang="en-US" altLang="zh-CN" b="0" i="1" smtClean="0">
                                        <a:latin typeface="Cambria Math" panose="02040503050406030204" pitchFamily="18" charset="0"/>
                                      </a:rPr>
                                      <m:t>1</m:t>
                                    </m:r>
                                  </m:sub>
                                </m:sSub>
                              </m:e>
                            </m:d>
                          </m:e>
                          <m:sup>
                            <m:r>
                              <a:rPr lang="en-US" altLang="zh-CN" b="0" i="1" smtClean="0">
                                <a:latin typeface="Cambria Math" panose="02040503050406030204" pitchFamily="18" charset="0"/>
                              </a:rPr>
                              <m:t>𝑇</m:t>
                            </m:r>
                          </m:sup>
                        </m:sSup>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𝑇</m:t>
                            </m:r>
                          </m:sup>
                        </m:sSub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𝑢</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e>
                    </m:nary>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𝑢</m:t>
                        </m:r>
                      </m:e>
                      <m:sub>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𝑇</m:t>
                        </m:r>
                      </m:sup>
                    </m:sSubSup>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𝑛</m:t>
                        </m:r>
                      </m:den>
                    </m:f>
                    <m:nary>
                      <m:naryPr>
                        <m:chr m:val="∑"/>
                        <m:limLoc m:val="subSup"/>
                        <m:ctrlPr>
                          <a:rPr lang="en-US" altLang="zh-CN" b="0" i="1" smtClean="0">
                            <a:latin typeface="Cambria Math" panose="02040503050406030204" pitchFamily="18" charset="0"/>
                          </a:rPr>
                        </m:ctrlPr>
                      </m:naryPr>
                      <m:sub>
                        <m:r>
                          <m:rPr>
                            <m:brk m:alnAt="25"/>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𝑖</m:t>
                            </m:r>
                          </m:sub>
                        </m:sSub>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𝑇</m:t>
                            </m:r>
                          </m:sup>
                        </m:sSubSup>
                      </m:e>
                    </m:nary>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𝑢</m:t>
                        </m:r>
                      </m:e>
                      <m:sub>
                        <m:r>
                          <a:rPr lang="en-US" altLang="zh-CN" b="0" i="1" smtClean="0">
                            <a:latin typeface="Cambria Math" panose="02040503050406030204" pitchFamily="18" charset="0"/>
                          </a:rPr>
                          <m:t>1</m:t>
                        </m:r>
                      </m:sub>
                    </m:sSub>
                  </m:oMath>
                </a14:m>
                <a:endParaRPr lang="en-US" altLang="zh-CN" dirty="0"/>
              </a:p>
              <a:p>
                <a:r>
                  <a:rPr lang="zh-CN" altLang="en-US" dirty="0"/>
                  <a:t>还原成</a:t>
                </a:r>
                <a:r>
                  <a:rPr lang="en-US" altLang="zh-CN" dirty="0"/>
                  <a:t>x</a:t>
                </a:r>
                <a:r>
                  <a:rPr lang="zh-CN" altLang="en-US" dirty="0"/>
                  <a:t>：</a:t>
                </a:r>
                <a:r>
                  <a:rPr lang="en-US" altLang="zh-CN" dirty="0"/>
                  <a:t> </a:t>
                </a:r>
                <a14:m>
                  <m:oMath xmlns:m="http://schemas.openxmlformats.org/officeDocument/2006/math">
                    <m:f>
                      <m:fPr>
                        <m:ctrlPr>
                          <a:rPr lang="en-US" altLang="zh-CN" b="0" i="1" smtClean="0">
                            <a:latin typeface="Cambria Math" panose="02040503050406030204" pitchFamily="18" charset="0"/>
                          </a:rPr>
                        </m:ctrlPr>
                      </m:fPr>
                      <m:num>
                        <m:r>
                          <a:rPr lang="en-US" altLang="zh-CN" b="0" i="0" smtClean="0">
                            <a:latin typeface="Cambria Math" panose="02040503050406030204" pitchFamily="18" charset="0"/>
                          </a:rPr>
                          <m:t>1</m:t>
                        </m:r>
                      </m:num>
                      <m:den>
                        <m:r>
                          <m:rPr>
                            <m:sty m:val="p"/>
                          </m:rPr>
                          <a:rPr lang="en-US" altLang="zh-CN" b="0" i="0" smtClean="0">
                            <a:latin typeface="Cambria Math" panose="02040503050406030204" pitchFamily="18" charset="0"/>
                          </a:rPr>
                          <m:t>n</m:t>
                        </m:r>
                      </m:den>
                    </m:f>
                    <m:nary>
                      <m:naryPr>
                        <m:chr m:val="∑"/>
                        <m:limLoc m:val="subSup"/>
                        <m:ctrlPr>
                          <a:rPr lang="en-US" altLang="zh-CN" i="1">
                            <a:latin typeface="Cambria Math" panose="02040503050406030204" pitchFamily="18" charset="0"/>
                          </a:rPr>
                        </m:ctrlPr>
                      </m:naryPr>
                      <m:sub>
                        <m:r>
                          <m:rPr>
                            <m:brk m:alnAt="25"/>
                          </m:rP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𝑛</m:t>
                        </m:r>
                      </m:sup>
                      <m:e>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i="1">
                                <a:latin typeface="Cambria Math" panose="02040503050406030204" pitchFamily="18" charset="0"/>
                              </a:rPr>
                              <m:t>𝑖</m:t>
                            </m:r>
                          </m:sub>
                        </m:sSub>
                        <m:sSubSup>
                          <m:sSubSupPr>
                            <m:ctrlPr>
                              <a:rPr lang="en-US" altLang="zh-CN" i="1">
                                <a:latin typeface="Cambria Math" panose="02040503050406030204" pitchFamily="18" charset="0"/>
                              </a:rPr>
                            </m:ctrlPr>
                          </m:sSubSupPr>
                          <m:e>
                            <m:r>
                              <a:rPr lang="en-US" altLang="zh-CN" b="0" i="1" smtClean="0">
                                <a:latin typeface="Cambria Math" panose="02040503050406030204" pitchFamily="18" charset="0"/>
                              </a:rPr>
                              <m:t>𝑧</m:t>
                            </m:r>
                          </m:e>
                          <m:sub>
                            <m:r>
                              <a:rPr lang="en-US" altLang="zh-CN" i="1">
                                <a:latin typeface="Cambria Math" panose="02040503050406030204" pitchFamily="18" charset="0"/>
                              </a:rPr>
                              <m:t>𝑖</m:t>
                            </m:r>
                          </m:sub>
                          <m:sup>
                            <m:r>
                              <a:rPr lang="en-US" altLang="zh-CN" i="1">
                                <a:latin typeface="Cambria Math" panose="02040503050406030204" pitchFamily="18" charset="0"/>
                              </a:rPr>
                              <m:t>𝑇</m:t>
                            </m:r>
                          </m:sup>
                        </m:sSubSup>
                      </m:e>
                    </m:nary>
                    <m:r>
                      <a:rPr lang="en-US" altLang="zh-CN" b="0" i="1" smtClean="0">
                        <a:latin typeface="Cambria Math" panose="02040503050406030204" pitchFamily="18" charset="0"/>
                      </a:rPr>
                      <m:t>=</m:t>
                    </m:r>
                    <m:f>
                      <m:fPr>
                        <m:ctrlPr>
                          <a:rPr lang="en-US" altLang="zh-CN" b="1" i="1" smtClean="0">
                            <a:latin typeface="Cambria Math" panose="02040503050406030204" pitchFamily="18" charset="0"/>
                          </a:rPr>
                        </m:ctrlPr>
                      </m:fPr>
                      <m:num>
                        <m:r>
                          <a:rPr lang="en-US" altLang="zh-CN" b="1" i="1" smtClean="0">
                            <a:latin typeface="Cambria Math" panose="02040503050406030204" pitchFamily="18" charset="0"/>
                          </a:rPr>
                          <m:t>𝟏</m:t>
                        </m:r>
                      </m:num>
                      <m:den>
                        <m:r>
                          <a:rPr lang="en-US" altLang="zh-CN" b="1" i="1" smtClean="0">
                            <a:latin typeface="Cambria Math" panose="02040503050406030204" pitchFamily="18" charset="0"/>
                          </a:rPr>
                          <m:t>𝒏</m:t>
                        </m:r>
                      </m:den>
                    </m:f>
                    <m:nary>
                      <m:naryPr>
                        <m:chr m:val="∑"/>
                        <m:limLoc m:val="subSup"/>
                        <m:ctrlPr>
                          <a:rPr lang="en-US" altLang="zh-CN" b="1" i="1">
                            <a:latin typeface="Cambria Math" panose="02040503050406030204" pitchFamily="18" charset="0"/>
                          </a:rPr>
                        </m:ctrlPr>
                      </m:naryPr>
                      <m:sub>
                        <m:r>
                          <m:rPr>
                            <m:brk m:alnAt="25"/>
                          </m:rPr>
                          <a:rPr lang="en-US" altLang="zh-CN" b="1" i="1">
                            <a:latin typeface="Cambria Math" panose="02040503050406030204" pitchFamily="18" charset="0"/>
                          </a:rPr>
                          <m:t>𝒊</m:t>
                        </m:r>
                        <m:r>
                          <a:rPr lang="en-US" altLang="zh-CN" b="1" i="1">
                            <a:latin typeface="Cambria Math" panose="02040503050406030204" pitchFamily="18" charset="0"/>
                          </a:rPr>
                          <m:t>=</m:t>
                        </m:r>
                        <m:r>
                          <a:rPr lang="en-US" altLang="zh-CN" b="1" i="1">
                            <a:latin typeface="Cambria Math" panose="02040503050406030204" pitchFamily="18" charset="0"/>
                          </a:rPr>
                          <m:t>𝟏</m:t>
                        </m:r>
                      </m:sub>
                      <m:sup>
                        <m:r>
                          <a:rPr lang="en-US" altLang="zh-CN" b="1" i="1">
                            <a:latin typeface="Cambria Math" panose="02040503050406030204" pitchFamily="18" charset="0"/>
                          </a:rPr>
                          <m:t>𝒏</m:t>
                        </m:r>
                      </m:sup>
                      <m:e>
                        <m:d>
                          <m:dPr>
                            <m:ctrlPr>
                              <a:rPr lang="en-US" altLang="zh-CN" b="1" i="1" smtClean="0">
                                <a:latin typeface="Cambria Math" panose="02040503050406030204" pitchFamily="18" charset="0"/>
                              </a:rPr>
                            </m:ctrlPr>
                          </m:dPr>
                          <m:e>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1" i="1" smtClean="0">
                                    <a:latin typeface="Cambria Math" panose="02040503050406030204" pitchFamily="18" charset="0"/>
                                  </a:rPr>
                                  <m:t>𝒊</m:t>
                                </m:r>
                              </m:sub>
                            </m:sSub>
                            <m:r>
                              <a:rPr lang="en-US" altLang="zh-CN" b="1" i="1" smtClean="0">
                                <a:latin typeface="Cambria Math" panose="02040503050406030204" pitchFamily="18" charset="0"/>
                              </a:rPr>
                              <m:t>−</m:t>
                            </m:r>
                            <m:acc>
                              <m:accPr>
                                <m:chr m:val="̅"/>
                                <m:ctrlPr>
                                  <a:rPr lang="en-US" altLang="zh-CN" b="1" i="1">
                                    <a:latin typeface="Cambria Math" panose="02040503050406030204" pitchFamily="18" charset="0"/>
                                  </a:rPr>
                                </m:ctrlPr>
                              </m:accPr>
                              <m:e>
                                <m:r>
                                  <a:rPr lang="en-US" altLang="zh-CN" b="1" i="1">
                                    <a:latin typeface="Cambria Math" panose="02040503050406030204" pitchFamily="18" charset="0"/>
                                  </a:rPr>
                                  <m:t>𝒙</m:t>
                                </m:r>
                              </m:e>
                            </m:acc>
                          </m:e>
                        </m:d>
                      </m:e>
                    </m:nary>
                    <m:sSup>
                      <m:sSupPr>
                        <m:ctrlPr>
                          <a:rPr lang="en-US" altLang="zh-CN" b="1" i="1" smtClean="0">
                            <a:latin typeface="Cambria Math" panose="02040503050406030204" pitchFamily="18" charset="0"/>
                          </a:rPr>
                        </m:ctrlPr>
                      </m:sSupPr>
                      <m:e>
                        <m:d>
                          <m:dPr>
                            <m:ctrlPr>
                              <a:rPr lang="en-US" altLang="zh-CN" b="1" i="1" smtClean="0">
                                <a:latin typeface="Cambria Math" panose="02040503050406030204" pitchFamily="18" charset="0"/>
                              </a:rPr>
                            </m:ctrlPr>
                          </m:dPr>
                          <m:e>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1" i="1" smtClean="0">
                                    <a:latin typeface="Cambria Math" panose="02040503050406030204" pitchFamily="18" charset="0"/>
                                  </a:rPr>
                                  <m:t>𝒊</m:t>
                                </m:r>
                              </m:sub>
                            </m:sSub>
                            <m:r>
                              <a:rPr lang="en-US" altLang="zh-CN" b="1" i="1" smtClean="0">
                                <a:latin typeface="Cambria Math" panose="02040503050406030204" pitchFamily="18" charset="0"/>
                              </a:rPr>
                              <m:t>−</m:t>
                            </m:r>
                            <m:acc>
                              <m:accPr>
                                <m:chr m:val="̅"/>
                                <m:ctrlPr>
                                  <a:rPr lang="en-US" altLang="zh-CN" b="1" i="1">
                                    <a:latin typeface="Cambria Math" panose="02040503050406030204" pitchFamily="18" charset="0"/>
                                  </a:rPr>
                                </m:ctrlPr>
                              </m:accPr>
                              <m:e>
                                <m:r>
                                  <a:rPr lang="en-US" altLang="zh-CN" b="1" i="1">
                                    <a:latin typeface="Cambria Math" panose="02040503050406030204" pitchFamily="18" charset="0"/>
                                  </a:rPr>
                                  <m:t>𝒙</m:t>
                                </m:r>
                              </m:e>
                            </m:acc>
                          </m:e>
                        </m:d>
                      </m:e>
                      <m:sup>
                        <m:r>
                          <a:rPr lang="en-US" altLang="zh-CN" b="1" i="1" smtClean="0">
                            <a:latin typeface="Cambria Math" panose="02040503050406030204" pitchFamily="18" charset="0"/>
                          </a:rPr>
                          <m:t>𝑻</m:t>
                        </m:r>
                      </m:sup>
                    </m:sSup>
                  </m:oMath>
                </a14:m>
                <a:endParaRPr lang="en-US" altLang="zh-CN" b="1" dirty="0"/>
              </a:p>
              <a:p>
                <a:pPr lvl="1"/>
                <a:endParaRPr lang="en-US" altLang="zh-CN" dirty="0"/>
              </a:p>
              <a:p>
                <a:pPr lvl="1"/>
                <a:r>
                  <a:rPr lang="zh-CN" altLang="en-US" dirty="0"/>
                  <a:t>最后得到了协方差矩阵</a:t>
                </a:r>
                <a:r>
                  <a:rPr lang="en-US" altLang="zh-CN" dirty="0" err="1"/>
                  <a:t>Cov</a:t>
                </a:r>
                <a:endParaRPr lang="en-US" altLang="zh-CN" dirty="0"/>
              </a:p>
              <a:p>
                <a:r>
                  <a:rPr lang="zh-CN" altLang="en-US" dirty="0"/>
                  <a:t>目标函数：最大化</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𝑢</m:t>
                        </m:r>
                      </m:e>
                      <m:sub>
                        <m:r>
                          <a:rPr lang="en-US" altLang="zh-CN" i="1">
                            <a:latin typeface="Cambria Math" panose="02040503050406030204" pitchFamily="18" charset="0"/>
                          </a:rPr>
                          <m:t>1</m:t>
                        </m:r>
                      </m:sub>
                      <m:sup>
                        <m:r>
                          <a:rPr lang="en-US" altLang="zh-CN" i="1">
                            <a:latin typeface="Cambria Math" panose="02040503050406030204" pitchFamily="18" charset="0"/>
                          </a:rPr>
                          <m:t>𝑇</m:t>
                        </m:r>
                      </m:sup>
                    </m:sSubSup>
                    <m:r>
                      <m:rPr>
                        <m:sty m:val="p"/>
                      </m:rPr>
                      <a:rPr lang="en-US" altLang="zh-CN" i="1" smtClean="0">
                        <a:latin typeface="Cambria Math" panose="02040503050406030204" pitchFamily="18" charset="0"/>
                      </a:rPr>
                      <m:t>Cov</m:t>
                    </m:r>
                    <m:r>
                      <a:rPr lang="en-US" altLang="zh-CN" b="0" i="1" smtClean="0">
                        <a:latin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1</m:t>
                        </m:r>
                      </m:sub>
                    </m:sSub>
                  </m:oMath>
                </a14:m>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1097280" y="1845734"/>
                <a:ext cx="7696239" cy="4023360"/>
              </a:xfrm>
              <a:blipFill rotWithShape="1">
                <a:blip r:embed="rId1"/>
                <a:stretch>
                  <a:fillRect l="-792" t="-3030"/>
                </a:stretch>
              </a:blipFill>
            </p:spPr>
            <p:txBody>
              <a:bodyPr/>
              <a:lstStyle/>
              <a:p>
                <a:r>
                  <a:rPr lang="zh-CN" altLang="en-US">
                    <a:noFill/>
                  </a:rPr>
                  <a:t> </a:t>
                </a:r>
                <a:endParaRPr lang="zh-CN" altLang="en-US">
                  <a:noFill/>
                </a:endParaRPr>
              </a:p>
            </p:txBody>
          </p:sp>
        </mc:Fallback>
      </mc:AlternateContent>
      <p:pic>
        <p:nvPicPr>
          <p:cNvPr id="1026" name="Picture 2" descr="http://img.blog.csdn.net/20141230141516546?watermark/2/text/aHR0cDovL2Jsb2cuY3Nkbi5uZXQvemhvbmdrZWppbmd3YW5n/font/5a6L5L2T/fontsize/400/fill/I0JBQkFCMA==/dissolve/70/gravity/SouthEa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93519" y="2669147"/>
            <a:ext cx="3115042" cy="2826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PCA</a:t>
            </a:r>
            <a:r>
              <a:rPr lang="zh-CN" altLang="en-US" dirty="0"/>
              <a:t>：“一点数学”</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4:artisticCrisscrossEtching id="{D583FB66-B0B7-4D41-8955-E6AAA6446B48}"/>
                  </a:ext>
                </a:extLst>
              </p:cNvPr>
              <p:cNvSpPr>
                <a:spLocks noGrp="1"/>
              </p:cNvSpPr>
              <p:nvPr>
                <p:ph idx="1"/>
              </p:nvPr>
            </p:nvSpPr>
            <p:spPr/>
            <p:txBody>
              <a:bodyPr>
                <a:normAutofit fontScale="70000" lnSpcReduction="20000"/>
              </a:bodyPr>
              <a:lstStyle/>
              <a:p>
                <a14:m>
                  <m:oMath xmlns:m="http://schemas.openxmlformats.org/officeDocument/2006/math">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max</m:t>
                        </m:r>
                      </m:fName>
                      <m:e>
                        <m:r>
                          <a:rPr lang="en-US" altLang="zh-CN" b="0" i="1" smtClean="0">
                            <a:latin typeface="Cambria Math" panose="02040503050406030204" pitchFamily="18" charset="0"/>
                          </a:rPr>
                          <m:t> </m:t>
                        </m:r>
                      </m:e>
                    </m:func>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𝑢</m:t>
                        </m:r>
                      </m:e>
                      <m:sub>
                        <m:r>
                          <a:rPr lang="en-US" altLang="zh-CN" i="1">
                            <a:latin typeface="Cambria Math" panose="02040503050406030204" pitchFamily="18" charset="0"/>
                          </a:rPr>
                          <m:t>1</m:t>
                        </m:r>
                      </m:sub>
                      <m:sup>
                        <m:r>
                          <a:rPr lang="en-US" altLang="zh-CN" i="1">
                            <a:latin typeface="Cambria Math" panose="02040503050406030204" pitchFamily="18" charset="0"/>
                          </a:rPr>
                          <m:t>𝑇</m:t>
                        </m:r>
                      </m:sup>
                    </m:sSubSup>
                    <m:r>
                      <a:rPr lang="en-US" altLang="zh-CN" b="0" i="1" smtClean="0">
                        <a:latin typeface="Cambria Math" panose="02040503050406030204" pitchFamily="18" charset="0"/>
                      </a:rPr>
                      <m:t>𝐶𝑜𝑣</m:t>
                    </m:r>
                    <m:r>
                      <a:rPr lang="en-US" altLang="zh-CN" i="1">
                        <a:latin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1</m:t>
                        </m:r>
                      </m:sub>
                    </m:sSub>
                  </m:oMath>
                </a14:m>
                <a:r>
                  <a:rPr lang="zh-CN" altLang="en-US" dirty="0"/>
                  <a:t>  满足</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1</m:t>
                        </m:r>
                      </m:sub>
                    </m:sSub>
                  </m:oMath>
                </a14:m>
                <a:r>
                  <a:rPr lang="zh-CN" altLang="en-US" dirty="0"/>
                  <a:t>为单位向量，即</a:t>
                </a:r>
                <a14:m>
                  <m:oMath xmlns:m="http://schemas.openxmlformats.org/officeDocument/2006/math">
                    <m:sSubSup>
                      <m:sSubSupPr>
                        <m:ctrlPr>
                          <a:rPr lang="en-US" altLang="zh-CN" b="0" i="1" smtClean="0">
                            <a:latin typeface="Cambria Math" panose="02040503050406030204" pitchFamily="18" charset="0"/>
                          </a:rPr>
                        </m:ctrlPr>
                      </m:sSubSupPr>
                      <m:e>
                        <m:r>
                          <a:rPr lang="en-US" altLang="zh-CN" i="1">
                            <a:latin typeface="Cambria Math" panose="02040503050406030204" pitchFamily="18" charset="0"/>
                          </a:rPr>
                          <m:t>𝑢</m:t>
                        </m:r>
                      </m:e>
                      <m:sub>
                        <m:r>
                          <a:rPr lang="en-US" altLang="zh-CN" i="1">
                            <a:latin typeface="Cambria Math" panose="02040503050406030204" pitchFamily="18" charset="0"/>
                          </a:rPr>
                          <m:t>1</m:t>
                        </m:r>
                      </m:sub>
                      <m:sup>
                        <m:r>
                          <a:rPr lang="en-US" altLang="zh-CN" b="0" i="1" smtClean="0">
                            <a:latin typeface="Cambria Math" panose="02040503050406030204" pitchFamily="18" charset="0"/>
                          </a:rPr>
                          <m:t>𝑇</m:t>
                        </m:r>
                      </m:sup>
                    </m:sSub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𝑢</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=1</m:t>
                    </m:r>
                  </m:oMath>
                </a14:m>
                <a:endParaRPr lang="en-US" altLang="zh-CN" b="0" dirty="0"/>
              </a:p>
              <a:p>
                <a:r>
                  <a:rPr lang="zh-CN" altLang="en-US" dirty="0"/>
                  <a:t>拉格朗日乘子法：</a:t>
                </a:r>
                <a:endParaRPr lang="en-US" altLang="zh-CN" dirty="0"/>
              </a:p>
              <a:p>
                <a14:m>
                  <m:oMath xmlns:m="http://schemas.openxmlformats.org/officeDocument/2006/math">
                    <m:r>
                      <a:rPr lang="en-US" altLang="zh-CN" b="0" i="1" smtClean="0">
                        <a:latin typeface="Cambria Math" panose="02040503050406030204" pitchFamily="18" charset="0"/>
                      </a:rPr>
                      <m:t>𝐿</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𝑢</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𝜆</m:t>
                        </m:r>
                      </m:e>
                    </m:d>
                    <m:r>
                      <a:rPr lang="en-US" altLang="zh-CN" b="0" i="1" smtClean="0">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𝑢</m:t>
                        </m:r>
                      </m:e>
                      <m:sub>
                        <m:r>
                          <a:rPr lang="en-US" altLang="zh-CN" i="1">
                            <a:latin typeface="Cambria Math" panose="02040503050406030204" pitchFamily="18" charset="0"/>
                          </a:rPr>
                          <m:t>1</m:t>
                        </m:r>
                      </m:sub>
                      <m:sup>
                        <m:r>
                          <a:rPr lang="en-US" altLang="zh-CN" i="1">
                            <a:latin typeface="Cambria Math" panose="02040503050406030204" pitchFamily="18" charset="0"/>
                          </a:rPr>
                          <m:t>𝑇</m:t>
                        </m:r>
                      </m:sup>
                    </m:sSubSup>
                    <m:r>
                      <a:rPr lang="en-US" altLang="zh-CN" b="0" i="1" smtClean="0">
                        <a:latin typeface="Cambria Math" panose="02040503050406030204" pitchFamily="18" charset="0"/>
                      </a:rPr>
                      <m:t>𝐶𝑜𝑣</m:t>
                    </m:r>
                    <m:r>
                      <a:rPr lang="en-US" altLang="zh-CN" i="1">
                        <a:latin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1</m:t>
                        </m:r>
                      </m:sub>
                    </m:sSub>
                    <m:r>
                      <a:rPr lang="en-US" altLang="zh-CN" b="0" i="1" smtClean="0">
                        <a:latin typeface="Cambria Math" panose="02040503050406030204" pitchFamily="18" charset="0"/>
                      </a:rPr>
                      <m:t>+</m:t>
                    </m:r>
                    <m:r>
                      <m:rPr>
                        <m:sty m:val="p"/>
                      </m:rPr>
                      <a:rPr lang="en-US" altLang="zh-CN" b="0" i="1" smtClean="0">
                        <a:latin typeface="Cambria Math" panose="02040503050406030204" pitchFamily="18" charset="0"/>
                      </a:rPr>
                      <m:t>λ</m:t>
                    </m:r>
                    <m:r>
                      <a:rPr lang="en-US" altLang="zh-CN" b="0" i="1" smtClean="0">
                        <a:latin typeface="Cambria Math" panose="02040503050406030204" pitchFamily="18" charset="0"/>
                      </a:rPr>
                      <m:t>(1−</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𝑢</m:t>
                        </m:r>
                      </m:e>
                      <m:sub>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𝑇</m:t>
                        </m:r>
                      </m:sup>
                    </m:sSub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𝑢</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oMath>
                </a14:m>
                <a:endParaRPr lang="en-US" altLang="zh-CN" b="0" dirty="0"/>
              </a:p>
              <a:p>
                <a:r>
                  <a:rPr lang="zh-CN" altLang="en-US" dirty="0"/>
                  <a:t>对</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1</m:t>
                        </m:r>
                      </m:sub>
                    </m:sSub>
                  </m:oMath>
                </a14:m>
                <a:r>
                  <a:rPr lang="zh-CN" altLang="en-US" b="0" dirty="0"/>
                  <a:t>求导，</a:t>
                </a:r>
                <a:r>
                  <a:rPr lang="en-US" altLang="zh-CN" b="0" dirty="0"/>
                  <a:t>=0</a:t>
                </a:r>
                <a:r>
                  <a:rPr lang="zh-CN" altLang="en-US" dirty="0"/>
                  <a:t>为极大值点</a:t>
                </a:r>
                <a:endParaRPr lang="en-US" altLang="zh-CN" dirty="0"/>
              </a:p>
              <a:p>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m:t>
                        </m:r>
                        <m:r>
                          <a:rPr lang="en-US" altLang="zh-CN" b="0" i="1" smtClean="0">
                            <a:latin typeface="Cambria Math" panose="02040503050406030204" pitchFamily="18" charset="0"/>
                          </a:rPr>
                          <m:t>𝐿</m:t>
                        </m:r>
                      </m:num>
                      <m:den>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𝑢</m:t>
                            </m:r>
                          </m:e>
                          <m:sub>
                            <m:r>
                              <a:rPr lang="en-US" altLang="zh-CN" b="0" i="1" smtClean="0">
                                <a:latin typeface="Cambria Math" panose="02040503050406030204" pitchFamily="18" charset="0"/>
                              </a:rPr>
                              <m:t>1</m:t>
                            </m:r>
                          </m:sub>
                        </m:sSub>
                      </m:den>
                    </m:f>
                    <m:r>
                      <a:rPr lang="en-US" altLang="zh-CN" b="0" i="1" smtClean="0">
                        <a:latin typeface="Cambria Math" panose="02040503050406030204" pitchFamily="18" charset="0"/>
                      </a:rPr>
                      <m:t>=2</m:t>
                    </m:r>
                    <m:r>
                      <a:rPr lang="en-US" altLang="zh-CN" b="0" i="1" smtClean="0">
                        <a:latin typeface="Cambria Math" panose="02040503050406030204" pitchFamily="18" charset="0"/>
                      </a:rPr>
                      <m:t>𝐶𝑜𝑣</m:t>
                    </m:r>
                    <m:r>
                      <a:rPr lang="en-US" altLang="zh-CN" i="1">
                        <a:latin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1</m:t>
                        </m:r>
                      </m:sub>
                    </m:sSub>
                    <m:r>
                      <a:rPr lang="en-US" altLang="zh-CN" b="0" i="1" smtClean="0">
                        <a:latin typeface="Cambria Math" panose="02040503050406030204" pitchFamily="18" charset="0"/>
                      </a:rPr>
                      <m:t>−2</m:t>
                    </m:r>
                    <m:r>
                      <a:rPr lang="en-US" altLang="zh-CN" b="0" i="1" smtClean="0">
                        <a:latin typeface="Cambria Math" panose="02040503050406030204" pitchFamily="18" charset="0"/>
                      </a:rPr>
                      <m:t>𝜆</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𝑢</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=0→</m:t>
                    </m:r>
                    <m:r>
                      <a:rPr lang="en-US" altLang="zh-CN" b="0" i="1" smtClean="0">
                        <a:latin typeface="Cambria Math" panose="02040503050406030204" pitchFamily="18" charset="0"/>
                      </a:rPr>
                      <m:t>𝐶𝑜𝑣</m:t>
                    </m:r>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𝑢</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𝜆</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𝑢</m:t>
                        </m:r>
                      </m:e>
                      <m:sub>
                        <m:r>
                          <a:rPr lang="en-US" altLang="zh-CN" b="0" i="1" smtClean="0">
                            <a:latin typeface="Cambria Math" panose="02040503050406030204" pitchFamily="18" charset="0"/>
                          </a:rPr>
                          <m:t>1</m:t>
                        </m:r>
                      </m:sub>
                    </m:sSub>
                  </m:oMath>
                </a14:m>
                <a:endParaRPr lang="en-US" altLang="zh-CN" b="0" dirty="0"/>
              </a:p>
              <a:p>
                <a:pPr lvl="1"/>
                <a:r>
                  <a:rPr lang="en-US" altLang="zh-CN" b="0" dirty="0"/>
                  <a:t>   </a:t>
                </a:r>
                <a:r>
                  <a:rPr lang="en-US" altLang="zh-CN" b="0" dirty="0" err="1"/>
                  <a:t>Cov</a:t>
                </a:r>
                <a:r>
                  <a:rPr lang="zh-CN" altLang="en-US" b="0" dirty="0"/>
                  <a:t>的特征值和特征向量</a:t>
                </a:r>
                <a:endParaRPr lang="en-US" altLang="zh-CN" b="0" dirty="0"/>
              </a:p>
              <a:p>
                <a:r>
                  <a:rPr lang="zh-CN" altLang="en-US" dirty="0"/>
                  <a:t>将等式带入目标函数</a:t>
                </a:r>
                <a:endParaRPr lang="en-US" altLang="zh-CN" dirty="0"/>
              </a:p>
              <a:p>
                <a14:m>
                  <m:oMath xmlns:m="http://schemas.openxmlformats.org/officeDocument/2006/math">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max</m:t>
                        </m:r>
                      </m:fName>
                      <m:e>
                        <m:r>
                          <a:rPr lang="en-US" altLang="zh-CN" i="1">
                            <a:latin typeface="Cambria Math" panose="02040503050406030204" pitchFamily="18" charset="0"/>
                          </a:rPr>
                          <m:t> </m:t>
                        </m:r>
                      </m:e>
                    </m:func>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𝑢</m:t>
                        </m:r>
                      </m:e>
                      <m:sub>
                        <m:r>
                          <a:rPr lang="en-US" altLang="zh-CN" i="1">
                            <a:latin typeface="Cambria Math" panose="02040503050406030204" pitchFamily="18" charset="0"/>
                          </a:rPr>
                          <m:t>1</m:t>
                        </m:r>
                      </m:sub>
                      <m:sup>
                        <m:r>
                          <a:rPr lang="en-US" altLang="zh-CN" i="1">
                            <a:latin typeface="Cambria Math" panose="02040503050406030204" pitchFamily="18" charset="0"/>
                          </a:rPr>
                          <m:t>𝑇</m:t>
                        </m:r>
                      </m:sup>
                    </m:sSubSup>
                    <m:r>
                      <a:rPr lang="en-US" altLang="zh-CN" i="1">
                        <a:latin typeface="Cambria Math" panose="02040503050406030204" pitchFamily="18" charset="0"/>
                      </a:rPr>
                      <m:t>𝐶𝑜𝑣</m:t>
                    </m:r>
                    <m:r>
                      <a:rPr lang="en-US" altLang="zh-CN" i="1">
                        <a:latin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1</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𝜆</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𝑢</m:t>
                        </m:r>
                      </m:e>
                      <m:sub>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𝑇</m:t>
                        </m:r>
                      </m:sup>
                    </m:sSub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𝑢</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m:rPr>
                        <m:lit/>
                      </m:rPr>
                      <a:rPr lang="en-US" altLang="zh-CN" b="0" i="1" smtClean="0">
                        <a:latin typeface="Cambria Math" panose="02040503050406030204" pitchFamily="18" charset="0"/>
                      </a:rPr>
                      <m:t> </m:t>
                    </m:r>
                    <m:r>
                      <a:rPr lang="en-US" altLang="zh-CN" b="0" i="1" smtClean="0">
                        <a:latin typeface="Cambria Math" panose="02040503050406030204" pitchFamily="18" charset="0"/>
                      </a:rPr>
                      <m:t>𝜆</m:t>
                    </m:r>
                  </m:oMath>
                </a14:m>
                <a:endParaRPr lang="en-US" altLang="zh-CN" b="0" dirty="0"/>
              </a:p>
              <a:p>
                <a:r>
                  <a:rPr lang="zh-CN" altLang="en-US" b="0" dirty="0"/>
                  <a:t>所以特征值</a:t>
                </a:r>
                <a14:m>
                  <m:oMath xmlns:m="http://schemas.openxmlformats.org/officeDocument/2006/math">
                    <m:r>
                      <a:rPr lang="en-US" altLang="zh-CN" i="1">
                        <a:latin typeface="Cambria Math" panose="02040503050406030204" pitchFamily="18" charset="0"/>
                      </a:rPr>
                      <m:t>𝜆</m:t>
                    </m:r>
                  </m:oMath>
                </a14:m>
                <a:r>
                  <a:rPr lang="zh-CN" altLang="en-US" b="0" dirty="0"/>
                  <a:t>越大，数据就越分散</a:t>
                </a:r>
                <a:endParaRPr lang="en-US" altLang="zh-CN" b="0" dirty="0"/>
              </a:p>
              <a:p>
                <a:pPr lvl="1"/>
                <a:r>
                  <a:rPr lang="zh-CN" altLang="en-US" b="1" dirty="0"/>
                  <a:t>如果要计算</a:t>
                </a:r>
                <a:r>
                  <a:rPr lang="en-US" altLang="zh-CN" b="1" dirty="0"/>
                  <a:t>k</a:t>
                </a:r>
                <a:r>
                  <a:rPr lang="zh-CN" altLang="en-US" b="1" dirty="0"/>
                  <a:t>个方向，则保留前</a:t>
                </a:r>
                <a:r>
                  <a:rPr lang="en-US" altLang="zh-CN" b="1" dirty="0"/>
                  <a:t>k</a:t>
                </a:r>
                <a:r>
                  <a:rPr lang="zh-CN" altLang="en-US" b="1" dirty="0"/>
                  <a:t>大的特征值对应的特征向量</a:t>
                </a:r>
                <a:endParaRPr lang="en-US" altLang="zh-CN" b="1"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1"/>
                <a:stretch>
                  <a:fillRect l="-1515" t="-2879"/>
                </a:stretch>
              </a:blipFill>
            </p:spPr>
            <p:txBody>
              <a:bodyPr/>
              <a:lstStyle/>
              <a:p>
                <a:r>
                  <a:rPr lang="zh-CN" altLang="en-US">
                    <a:noFill/>
                  </a:rPr>
                  <a:t> </a:t>
                </a:r>
                <a:endParaRPr lang="zh-CN" altLang="en-US">
                  <a:noFill/>
                </a:endParaRPr>
              </a:p>
            </p:txBody>
          </p:sp>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算法：使用</a:t>
            </a:r>
            <a:r>
              <a:rPr lang="en-US" altLang="zh-CN" dirty="0"/>
              <a:t>PCA</a:t>
            </a:r>
            <a:r>
              <a:rPr lang="zh-CN" altLang="en-US" dirty="0"/>
              <a:t>实现降维</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a:t>1</a:t>
            </a:r>
            <a:r>
              <a:rPr lang="zh-CN" altLang="en-US" dirty="0"/>
              <a:t>、读取样本矩阵</a:t>
            </a:r>
            <a:r>
              <a:rPr lang="en-US" altLang="zh-CN" dirty="0"/>
              <a:t>A</a:t>
            </a:r>
            <a:r>
              <a:rPr lang="zh-CN" altLang="en-US" dirty="0"/>
              <a:t>（</a:t>
            </a:r>
            <a:r>
              <a:rPr lang="en-US" altLang="zh-CN" dirty="0"/>
              <a:t>m</a:t>
            </a:r>
            <a:r>
              <a:rPr lang="zh-CN" altLang="en-US" dirty="0"/>
              <a:t>行，</a:t>
            </a:r>
            <a:r>
              <a:rPr lang="en-US" altLang="zh-CN" dirty="0"/>
              <a:t>n</a:t>
            </a:r>
            <a:r>
              <a:rPr lang="zh-CN" altLang="en-US" dirty="0"/>
              <a:t>列，</a:t>
            </a:r>
            <a:r>
              <a:rPr lang="en-US" altLang="zh-CN" dirty="0"/>
              <a:t>m</a:t>
            </a:r>
            <a:r>
              <a:rPr lang="zh-CN" altLang="en-US" dirty="0"/>
              <a:t>为样本数目，</a:t>
            </a:r>
            <a:r>
              <a:rPr lang="en-US" altLang="zh-CN" dirty="0"/>
              <a:t>n</a:t>
            </a:r>
            <a:r>
              <a:rPr lang="zh-CN" altLang="en-US" dirty="0"/>
              <a:t>为特征数目）</a:t>
            </a:r>
            <a:endParaRPr lang="en-US" altLang="zh-CN" dirty="0"/>
          </a:p>
          <a:p>
            <a:pPr lvl="1"/>
            <a:r>
              <a:rPr lang="zh-CN" altLang="en-US" dirty="0"/>
              <a:t>计算均值</a:t>
            </a:r>
            <a:r>
              <a:rPr lang="en-US" altLang="zh-CN" dirty="0"/>
              <a:t>mA</a:t>
            </a:r>
            <a:r>
              <a:rPr lang="zh-CN" altLang="en-US" dirty="0"/>
              <a:t>（注意：</a:t>
            </a:r>
            <a:r>
              <a:rPr lang="en-US" altLang="zh-CN" dirty="0"/>
              <a:t>mA</a:t>
            </a:r>
            <a:r>
              <a:rPr lang="zh-CN" altLang="en-US" dirty="0"/>
              <a:t>为</a:t>
            </a:r>
            <a:r>
              <a:rPr lang="en-US" altLang="zh-CN" dirty="0"/>
              <a:t>1</a:t>
            </a:r>
            <a:r>
              <a:rPr lang="zh-CN" altLang="en-US" dirty="0"/>
              <a:t>行</a:t>
            </a:r>
            <a:r>
              <a:rPr lang="en-US" altLang="zh-CN" dirty="0"/>
              <a:t>n</a:t>
            </a:r>
            <a:r>
              <a:rPr lang="zh-CN" altLang="en-US" dirty="0"/>
              <a:t>列）</a:t>
            </a:r>
            <a:endParaRPr lang="en-US" altLang="zh-CN" dirty="0"/>
          </a:p>
          <a:p>
            <a:endParaRPr lang="en-US" altLang="zh-CN" dirty="0"/>
          </a:p>
          <a:p>
            <a:r>
              <a:rPr lang="en-US" altLang="zh-CN" dirty="0"/>
              <a:t>2</a:t>
            </a:r>
            <a:r>
              <a:rPr lang="zh-CN" altLang="en-US" dirty="0"/>
              <a:t>、计算样本的协方差矩阵</a:t>
            </a:r>
            <a:r>
              <a:rPr lang="en-US" altLang="zh-CN" dirty="0"/>
              <a:t>C</a:t>
            </a:r>
            <a:r>
              <a:rPr lang="zh-CN" altLang="en-US" dirty="0"/>
              <a:t>（注意：协方差矩阵是</a:t>
            </a:r>
            <a:r>
              <a:rPr lang="en-US" altLang="zh-CN" dirty="0" err="1"/>
              <a:t>n×n</a:t>
            </a:r>
            <a:r>
              <a:rPr lang="zh-CN" altLang="en-US" dirty="0"/>
              <a:t>的方阵）</a:t>
            </a:r>
            <a:endParaRPr lang="en-US" altLang="zh-CN" dirty="0"/>
          </a:p>
          <a:p>
            <a:endParaRPr lang="en-US" altLang="zh-CN" dirty="0"/>
          </a:p>
          <a:p>
            <a:r>
              <a:rPr lang="en-US" altLang="zh-CN" dirty="0"/>
              <a:t>3</a:t>
            </a:r>
            <a:r>
              <a:rPr lang="zh-CN" altLang="en-US" dirty="0"/>
              <a:t>、计算协方差矩阵的前</a:t>
            </a:r>
            <a:r>
              <a:rPr lang="en-US" altLang="zh-CN" dirty="0"/>
              <a:t>k</a:t>
            </a:r>
            <a:r>
              <a:rPr lang="zh-CN" altLang="en-US" dirty="0"/>
              <a:t>个特征向量</a:t>
            </a:r>
            <a:r>
              <a:rPr lang="en-US" altLang="zh-CN" dirty="0"/>
              <a:t>V</a:t>
            </a:r>
            <a:r>
              <a:rPr lang="zh-CN" altLang="en-US" dirty="0"/>
              <a:t>（</a:t>
            </a:r>
            <a:r>
              <a:rPr lang="en-US" altLang="zh-CN" dirty="0"/>
              <a:t>V</a:t>
            </a:r>
            <a:r>
              <a:rPr lang="zh-CN" altLang="en-US" dirty="0"/>
              <a:t>为</a:t>
            </a:r>
            <a:r>
              <a:rPr lang="en-US" altLang="zh-CN" dirty="0"/>
              <a:t>n</a:t>
            </a:r>
            <a:r>
              <a:rPr lang="zh-CN" altLang="en-US" dirty="0"/>
              <a:t>行</a:t>
            </a:r>
            <a:r>
              <a:rPr lang="en-US" altLang="zh-CN" dirty="0"/>
              <a:t>×k</a:t>
            </a:r>
            <a:r>
              <a:rPr lang="zh-CN" altLang="en-US" dirty="0"/>
              <a:t>列）</a:t>
            </a:r>
            <a:endParaRPr lang="en-US" altLang="zh-CN" dirty="0"/>
          </a:p>
          <a:p>
            <a:pPr lvl="1"/>
            <a:r>
              <a:rPr lang="en-US" altLang="zh-CN" dirty="0" err="1"/>
              <a:t>matlab</a:t>
            </a:r>
            <a:r>
              <a:rPr lang="zh-CN" altLang="en-US" dirty="0"/>
              <a:t>中的</a:t>
            </a:r>
            <a:r>
              <a:rPr lang="en-US" altLang="zh-CN" dirty="0" err="1"/>
              <a:t>eigs</a:t>
            </a:r>
            <a:r>
              <a:rPr lang="zh-CN" altLang="en-US" dirty="0"/>
              <a:t>函数 </a:t>
            </a:r>
            <a:r>
              <a:rPr lang="en-US" altLang="zh-CN" dirty="0"/>
              <a:t>( [V, D] = </a:t>
            </a:r>
            <a:r>
              <a:rPr lang="en-US" altLang="zh-CN" dirty="0" err="1"/>
              <a:t>eigs</a:t>
            </a:r>
            <a:r>
              <a:rPr lang="en-US" altLang="zh-CN" dirty="0"/>
              <a:t>(C, k) </a:t>
            </a:r>
            <a:r>
              <a:rPr lang="zh-CN" altLang="en-US" dirty="0"/>
              <a:t>， </a:t>
            </a:r>
            <a:r>
              <a:rPr lang="en-US" altLang="zh-CN" dirty="0"/>
              <a:t>D</a:t>
            </a:r>
            <a:r>
              <a:rPr lang="zh-CN" altLang="en-US" dirty="0"/>
              <a:t>为特征值，</a:t>
            </a:r>
            <a:r>
              <a:rPr lang="en-US" altLang="zh-CN" dirty="0" err="1"/>
              <a:t>k×k</a:t>
            </a:r>
            <a:r>
              <a:rPr lang="en-US" altLang="zh-CN" dirty="0"/>
              <a:t>)</a:t>
            </a:r>
            <a:r>
              <a:rPr lang="zh-CN" altLang="en-US" dirty="0"/>
              <a:t>。</a:t>
            </a:r>
            <a:endParaRPr lang="en-US" altLang="zh-CN" dirty="0"/>
          </a:p>
          <a:p>
            <a:endParaRPr lang="en-US" altLang="zh-CN" dirty="0"/>
          </a:p>
          <a:p>
            <a:r>
              <a:rPr lang="en-US" altLang="zh-CN" dirty="0"/>
              <a:t>4</a:t>
            </a:r>
            <a:r>
              <a:rPr lang="zh-CN" altLang="en-US" dirty="0"/>
              <a:t>、降维后的数据：</a:t>
            </a:r>
            <a:r>
              <a:rPr lang="en-US" altLang="zh-CN" dirty="0" err="1"/>
              <a:t>pcaA</a:t>
            </a:r>
            <a:r>
              <a:rPr lang="en-US" altLang="zh-CN" dirty="0"/>
              <a:t> = (A-mA)</a:t>
            </a:r>
            <a:r>
              <a:rPr lang="zh-CN" altLang="en-US" dirty="0"/>
              <a:t>*</a:t>
            </a:r>
            <a:r>
              <a:rPr lang="en-US" altLang="zh-CN" dirty="0"/>
              <a:t>V</a:t>
            </a:r>
            <a:r>
              <a:rPr lang="zh-CN" altLang="en-US" dirty="0"/>
              <a:t>（</a:t>
            </a:r>
            <a:r>
              <a:rPr lang="en-US" altLang="zh-CN" dirty="0" err="1"/>
              <a:t>pcaA</a:t>
            </a:r>
            <a:r>
              <a:rPr lang="zh-CN" altLang="en-US" dirty="0"/>
              <a:t>为</a:t>
            </a:r>
            <a:r>
              <a:rPr lang="en-US" altLang="zh-CN" dirty="0"/>
              <a:t>m</a:t>
            </a:r>
            <a:r>
              <a:rPr lang="zh-CN" altLang="en-US" dirty="0"/>
              <a:t>行</a:t>
            </a:r>
            <a:r>
              <a:rPr lang="en-US" altLang="zh-CN" dirty="0"/>
              <a:t>k</a:t>
            </a:r>
            <a:r>
              <a:rPr lang="zh-CN" altLang="en-US" dirty="0"/>
              <a:t>列）</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a:t>
            </a:r>
            <a:r>
              <a:rPr lang="en-US" altLang="zh-CN" dirty="0" err="1"/>
              <a:t>Matlab</a:t>
            </a:r>
            <a:r>
              <a:rPr lang="zh-CN" altLang="en-US" dirty="0"/>
              <a:t>的</a:t>
            </a:r>
            <a:r>
              <a:rPr lang="en-US" altLang="zh-CN" dirty="0"/>
              <a:t>PCA</a:t>
            </a:r>
            <a:r>
              <a:rPr lang="zh-CN" altLang="en-US"/>
              <a:t>计算</a:t>
            </a:r>
            <a:r>
              <a:rPr lang="en-US" altLang="zh-CN"/>
              <a:t> </a:t>
            </a:r>
            <a:endParaRPr lang="zh-CN" altLang="en-US" dirty="0"/>
          </a:p>
        </p:txBody>
      </p:sp>
      <p:sp>
        <p:nvSpPr>
          <p:cNvPr id="4" name="文本占位符 3"/>
          <p:cNvSpPr>
            <a:spLocks noGrp="1"/>
          </p:cNvSpPr>
          <p:nvPr>
            <p:ph type="body" idx="1"/>
          </p:nvPr>
        </p:nvSpPr>
        <p:spPr/>
        <p:txBody>
          <a:bodyPr/>
          <a:lstStyle/>
          <a:p>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平面变成线，二维变一维</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a:bodyPr>
              <a:lstStyle/>
              <a:p>
                <a14:m>
                  <m:oMath xmlns:m="http://schemas.openxmlformats.org/officeDocument/2006/math">
                    <m:r>
                      <a:rPr lang="en-US" altLang="zh-CN" b="0" i="1" smtClean="0">
                        <a:latin typeface="Cambria Math" panose="02040503050406030204" pitchFamily="18" charset="0"/>
                      </a:rPr>
                      <m:t>𝑂𝑟𝐹</m:t>
                    </m:r>
                    <m:r>
                      <a:rPr lang="en-US" altLang="zh-CN" b="0" i="1" smtClean="0">
                        <a:latin typeface="Cambria Math" panose="02040503050406030204" pitchFamily="18" charset="0"/>
                      </a:rPr>
                      <m:t>_1=[</m:t>
                    </m:r>
                    <m:m>
                      <m:mPr>
                        <m:mcs>
                          <m:mc>
                            <m:mcPr>
                              <m:count m:val="2"/>
                              <m:mcJc m:val="center"/>
                            </m:mcPr>
                          </m:mc>
                        </m:mcs>
                        <m:ctrlPr>
                          <a:rPr lang="en-US" altLang="zh-CN" b="0" i="1" smtClean="0">
                            <a:latin typeface="Cambria Math" panose="02040503050406030204" pitchFamily="18" charset="0"/>
                          </a:rPr>
                        </m:ctrlPr>
                      </m:mPr>
                      <m:mr>
                        <m:e>
                          <m:r>
                            <m:rPr>
                              <m:brk m:alnAt="7"/>
                            </m:rPr>
                            <a:rPr lang="en-US" altLang="zh-CN" b="0" i="1" smtClean="0">
                              <a:latin typeface="Cambria Math" panose="02040503050406030204" pitchFamily="18" charset="0"/>
                            </a:rPr>
                            <m:t>1</m:t>
                          </m:r>
                        </m:e>
                        <m:e>
                          <m:r>
                            <a:rPr lang="en-US" altLang="zh-CN" b="0" i="1" smtClean="0">
                              <a:latin typeface="Cambria Math" panose="02040503050406030204" pitchFamily="18" charset="0"/>
                            </a:rPr>
                            <m:t>2</m:t>
                          </m:r>
                        </m:e>
                      </m:mr>
                    </m:m>
                    <m:r>
                      <a:rPr lang="en-US" altLang="zh-CN" b="0" i="1" smtClean="0">
                        <a:latin typeface="Cambria Math" panose="02040503050406030204" pitchFamily="18" charset="0"/>
                      </a:rPr>
                      <m:t>]</m:t>
                    </m:r>
                  </m:oMath>
                </a14:m>
                <a:r>
                  <a:rPr lang="zh-CN" altLang="en-US" dirty="0"/>
                  <a:t>     </a:t>
                </a:r>
                <a14:m>
                  <m:oMath xmlns:m="http://schemas.openxmlformats.org/officeDocument/2006/math">
                    <m:r>
                      <a:rPr lang="en-US" altLang="zh-CN" b="0" i="1" smtClean="0">
                        <a:latin typeface="Cambria Math" panose="02040503050406030204" pitchFamily="18" charset="0"/>
                      </a:rPr>
                      <m:t>𝑂𝑟𝐹</m:t>
                    </m:r>
                    <m:r>
                      <a:rPr lang="en-US" altLang="zh-CN" b="0" i="0" smtClean="0">
                        <a:latin typeface="Cambria Math" panose="02040503050406030204" pitchFamily="18" charset="0"/>
                      </a:rPr>
                      <m:t>_2=[</m:t>
                    </m:r>
                    <m:m>
                      <m:mPr>
                        <m:mcs>
                          <m:mc>
                            <m:mcPr>
                              <m:count m:val="2"/>
                              <m:mcJc m:val="center"/>
                            </m:mcPr>
                          </m:mc>
                        </m:mcs>
                        <m:ctrlPr>
                          <a:rPr lang="en-US" altLang="zh-CN" b="0" i="1" smtClean="0">
                            <a:latin typeface="Cambria Math" panose="02040503050406030204" pitchFamily="18" charset="0"/>
                          </a:rPr>
                        </m:ctrlPr>
                      </m:mPr>
                      <m:mr>
                        <m:e>
                          <m:r>
                            <m:rPr>
                              <m:brk m:alnAt="7"/>
                            </m:rPr>
                            <a:rPr lang="en-US" altLang="zh-CN" b="0" i="1" smtClean="0">
                              <a:latin typeface="Cambria Math" panose="02040503050406030204" pitchFamily="18" charset="0"/>
                            </a:rPr>
                            <m:t>3</m:t>
                          </m:r>
                        </m:e>
                        <m:e>
                          <m:r>
                            <a:rPr lang="en-US" altLang="zh-CN" b="0" i="1" smtClean="0">
                              <a:latin typeface="Cambria Math" panose="02040503050406030204" pitchFamily="18" charset="0"/>
                            </a:rPr>
                            <m:t>4</m:t>
                          </m:r>
                        </m:e>
                      </m:mr>
                    </m:m>
                    <m:r>
                      <a:rPr lang="en-US" altLang="zh-CN" b="0" i="1" smtClean="0">
                        <a:latin typeface="Cambria Math" panose="02040503050406030204" pitchFamily="18" charset="0"/>
                      </a:rPr>
                      <m:t>]</m:t>
                    </m:r>
                  </m:oMath>
                </a14:m>
                <a:r>
                  <a:rPr lang="en-US" altLang="zh-CN" dirty="0"/>
                  <a:t>     </a:t>
                </a:r>
                <a14:m>
                  <m:oMath xmlns:m="http://schemas.openxmlformats.org/officeDocument/2006/math">
                    <m:r>
                      <a:rPr lang="en-US" altLang="zh-CN" i="1">
                        <a:latin typeface="Cambria Math" panose="02040503050406030204" pitchFamily="18" charset="0"/>
                      </a:rPr>
                      <m:t>𝑂</m:t>
                    </m:r>
                    <m:r>
                      <a:rPr lang="en-US" altLang="zh-CN" b="0" i="1" smtClean="0">
                        <a:latin typeface="Cambria Math" panose="02040503050406030204" pitchFamily="18" charset="0"/>
                      </a:rPr>
                      <m:t>𝑟𝐹</m:t>
                    </m:r>
                    <m:r>
                      <a:rPr lang="en-US" altLang="zh-CN" b="0" i="0" smtClean="0">
                        <a:latin typeface="Cambria Math" panose="02040503050406030204" pitchFamily="18" charset="0"/>
                      </a:rPr>
                      <m:t>_3</m:t>
                    </m:r>
                    <m:r>
                      <a:rPr lang="en-US" altLang="zh-CN">
                        <a:latin typeface="Cambria Math" panose="02040503050406030204" pitchFamily="18" charset="0"/>
                      </a:rPr>
                      <m:t>=[</m:t>
                    </m:r>
                    <m:m>
                      <m:mPr>
                        <m:mcs>
                          <m:mc>
                            <m:mcPr>
                              <m:count m:val="2"/>
                              <m:mcJc m:val="center"/>
                            </m:mcPr>
                          </m:mc>
                        </m:mcs>
                        <m:ctrlPr>
                          <a:rPr lang="en-US" altLang="zh-CN" i="1">
                            <a:latin typeface="Cambria Math" panose="02040503050406030204" pitchFamily="18" charset="0"/>
                          </a:rPr>
                        </m:ctrlPr>
                      </m:mPr>
                      <m:mr>
                        <m:e>
                          <m:r>
                            <m:rPr>
                              <m:brk m:alnAt="7"/>
                            </m:rPr>
                            <a:rPr lang="en-US" altLang="zh-CN" b="0" i="1" smtClean="0">
                              <a:latin typeface="Cambria Math" panose="02040503050406030204" pitchFamily="18" charset="0"/>
                            </a:rPr>
                            <m:t>5</m:t>
                          </m:r>
                        </m:e>
                        <m:e>
                          <m:r>
                            <a:rPr lang="en-US" altLang="zh-CN" b="0" i="1" smtClean="0">
                              <a:latin typeface="Cambria Math" panose="02040503050406030204" pitchFamily="18" charset="0"/>
                            </a:rPr>
                            <m:t>6</m:t>
                          </m:r>
                        </m:e>
                      </m:mr>
                    </m:m>
                    <m:r>
                      <a:rPr lang="en-US" altLang="zh-CN" i="1">
                        <a:latin typeface="Cambria Math" panose="02040503050406030204" pitchFamily="18" charset="0"/>
                      </a:rPr>
                      <m:t>]</m:t>
                    </m:r>
                  </m:oMath>
                </a14:m>
                <a:endParaRPr lang="en-US" altLang="zh-CN" dirty="0"/>
              </a:p>
              <a:p>
                <a:pPr marL="0" indent="0">
                  <a:buNone/>
                </a:pPr>
                <a:endParaRPr lang="en-US" altLang="zh-CN" dirty="0"/>
              </a:p>
              <a:p>
                <a14:m>
                  <m:oMath xmlns:m="http://schemas.openxmlformats.org/officeDocument/2006/math">
                    <m:r>
                      <a:rPr lang="en-US" altLang="zh-CN" b="0" i="1" smtClean="0">
                        <a:latin typeface="Cambria Math" panose="02040503050406030204" pitchFamily="18" charset="0"/>
                      </a:rPr>
                      <m:t>𝑜𝑟𝐹</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eqArr>
                          <m:eqArrPr>
                            <m:ctrlPr>
                              <a:rPr lang="en-US" altLang="zh-CN" b="0" i="1" smtClean="0">
                                <a:latin typeface="Cambria Math" panose="02040503050406030204" pitchFamily="18" charset="0"/>
                              </a:rPr>
                            </m:ctrlPr>
                          </m:eqArrPr>
                          <m:e>
                            <m:m>
                              <m:mPr>
                                <m:mcs>
                                  <m:mc>
                                    <m:mcPr>
                                      <m:count m:val="2"/>
                                      <m:mcJc m:val="center"/>
                                    </m:mcPr>
                                  </m:mc>
                                </m:mcs>
                                <m:ctrlPr>
                                  <a:rPr lang="en-US" altLang="zh-CN" b="0" i="1" smtClean="0">
                                    <a:latin typeface="Cambria Math" panose="02040503050406030204" pitchFamily="18" charset="0"/>
                                  </a:rPr>
                                </m:ctrlPr>
                              </m:mPr>
                              <m:mr>
                                <m:e>
                                  <m:r>
                                    <m:rPr>
                                      <m:brk m:alnAt="7"/>
                                    </m:rPr>
                                    <a:rPr lang="en-US" altLang="zh-CN" b="0" i="1" smtClean="0">
                                      <a:latin typeface="Cambria Math" panose="02040503050406030204" pitchFamily="18" charset="0"/>
                                    </a:rPr>
                                    <m:t>1</m:t>
                                  </m:r>
                                </m:e>
                                <m:e>
                                  <m:r>
                                    <a:rPr lang="en-US" altLang="zh-CN" b="0" i="1" smtClean="0">
                                      <a:latin typeface="Cambria Math" panose="02040503050406030204" pitchFamily="18" charset="0"/>
                                    </a:rPr>
                                    <m:t>2</m:t>
                                  </m:r>
                                </m:e>
                              </m:mr>
                            </m:m>
                          </m:e>
                          <m:e>
                            <m:m>
                              <m:mPr>
                                <m:mcs>
                                  <m:mc>
                                    <m:mcPr>
                                      <m:count m:val="2"/>
                                      <m:mcJc m:val="center"/>
                                    </m:mcPr>
                                  </m:mc>
                                </m:mcs>
                                <m:ctrlPr>
                                  <a:rPr lang="en-US" altLang="zh-CN" b="0" i="1" smtClean="0">
                                    <a:latin typeface="Cambria Math" panose="02040503050406030204" pitchFamily="18" charset="0"/>
                                  </a:rPr>
                                </m:ctrlPr>
                              </m:mPr>
                              <m:mr>
                                <m:e>
                                  <m:r>
                                    <m:rPr>
                                      <m:brk m:alnAt="7"/>
                                    </m:rPr>
                                    <a:rPr lang="en-US" altLang="zh-CN" b="0" i="1" smtClean="0">
                                      <a:latin typeface="Cambria Math" panose="02040503050406030204" pitchFamily="18" charset="0"/>
                                    </a:rPr>
                                    <m:t>3</m:t>
                                  </m:r>
                                </m:e>
                                <m:e>
                                  <m:r>
                                    <a:rPr lang="en-US" altLang="zh-CN" b="0" i="1" smtClean="0">
                                      <a:latin typeface="Cambria Math" panose="02040503050406030204" pitchFamily="18" charset="0"/>
                                    </a:rPr>
                                    <m:t>4</m:t>
                                  </m:r>
                                </m:e>
                              </m:mr>
                            </m:m>
                          </m:e>
                          <m:e>
                            <m:m>
                              <m:mPr>
                                <m:mcs>
                                  <m:mc>
                                    <m:mcPr>
                                      <m:count m:val="2"/>
                                      <m:mcJc m:val="center"/>
                                    </m:mcPr>
                                  </m:mc>
                                </m:mcs>
                                <m:ctrlPr>
                                  <a:rPr lang="en-US" altLang="zh-CN" b="0" i="1" smtClean="0">
                                    <a:latin typeface="Cambria Math" panose="02040503050406030204" pitchFamily="18" charset="0"/>
                                  </a:rPr>
                                </m:ctrlPr>
                              </m:mPr>
                              <m:mr>
                                <m:e>
                                  <m:r>
                                    <m:rPr>
                                      <m:brk m:alnAt="7"/>
                                    </m:rPr>
                                    <a:rPr lang="en-US" altLang="zh-CN" b="0" i="1" smtClean="0">
                                      <a:latin typeface="Cambria Math" panose="02040503050406030204" pitchFamily="18" charset="0"/>
                                    </a:rPr>
                                    <m:t>5</m:t>
                                  </m:r>
                                </m:e>
                                <m:e>
                                  <m:r>
                                    <a:rPr lang="en-US" altLang="zh-CN" b="0" i="1" smtClean="0">
                                      <a:latin typeface="Cambria Math" panose="02040503050406030204" pitchFamily="18" charset="0"/>
                                    </a:rPr>
                                    <m:t>6</m:t>
                                  </m:r>
                                </m:e>
                              </m:mr>
                            </m:m>
                          </m:e>
                        </m:eqArr>
                      </m:e>
                    </m:d>
                    <m:r>
                      <a:rPr lang="en-US" altLang="zh-CN" b="0" i="1" smtClean="0">
                        <a:latin typeface="Cambria Math" panose="02040503050406030204" pitchFamily="18" charset="0"/>
                      </a:rPr>
                      <m:t>  </m:t>
                    </m:r>
                  </m:oMath>
                </a14:m>
                <a:endParaRPr lang="en-US" altLang="zh-CN" b="0" i="1" dirty="0">
                  <a:latin typeface="Cambria Math" panose="02040503050406030204" pitchFamily="18" charset="0"/>
                </a:endParaRPr>
              </a:p>
              <a:p>
                <a:endParaRPr lang="en-US" altLang="zh-CN" b="0" dirty="0"/>
              </a:p>
              <a:p>
                <a14:m>
                  <m:oMath xmlns:m="http://schemas.openxmlformats.org/officeDocument/2006/math">
                    <m:r>
                      <a:rPr lang="en-US" altLang="zh-CN" i="1">
                        <a:latin typeface="Cambria Math" panose="02040503050406030204" pitchFamily="18" charset="0"/>
                      </a:rPr>
                      <m:t>𝑜</m:t>
                    </m:r>
                    <m:r>
                      <a:rPr lang="en-US" altLang="zh-CN" b="0" i="1" smtClean="0">
                        <a:latin typeface="Cambria Math" panose="02040503050406030204" pitchFamily="18" charset="0"/>
                      </a:rPr>
                      <m:t>𝑟𝐹</m:t>
                    </m:r>
                    <m:r>
                      <a:rPr lang="en-US" altLang="zh-CN" b="0" i="1" smtClean="0">
                        <a:latin typeface="Cambria Math" panose="02040503050406030204" pitchFamily="18" charset="0"/>
                      </a:rPr>
                      <m:t>′</m:t>
                    </m:r>
                    <m:r>
                      <a:rPr lang="en-US" altLang="zh-CN" b="0" i="0" smtClean="0">
                        <a:latin typeface="Cambria Math" panose="02040503050406030204" pitchFamily="18" charset="0"/>
                      </a:rPr>
                      <m:t>=</m:t>
                    </m:r>
                    <m:r>
                      <a:rPr lang="en-US" altLang="zh-CN" i="1">
                        <a:latin typeface="Cambria Math" panose="02040503050406030204" pitchFamily="18" charset="0"/>
                      </a:rPr>
                      <m:t>[</m:t>
                    </m:r>
                    <m:m>
                      <m:mPr>
                        <m:mcs>
                          <m:mc>
                            <m:mcPr>
                              <m:count m:val="3"/>
                              <m:mcJc m:val="center"/>
                            </m:mcPr>
                          </m:mc>
                        </m:mcs>
                        <m:ctrlPr>
                          <a:rPr lang="en-US" altLang="zh-CN" i="1" smtClean="0">
                            <a:latin typeface="Cambria Math" panose="02040503050406030204" pitchFamily="18" charset="0"/>
                          </a:rPr>
                        </m:ctrlPr>
                      </m:mPr>
                      <m:mr>
                        <m:e>
                          <m:m>
                            <m:mPr>
                              <m:mcs>
                                <m:mc>
                                  <m:mcPr>
                                    <m:count m:val="1"/>
                                    <m:mcJc m:val="center"/>
                                  </m:mcPr>
                                </m:mc>
                              </m:mcs>
                              <m:ctrlPr>
                                <a:rPr lang="en-US" altLang="zh-CN" i="1" smtClean="0">
                                  <a:latin typeface="Cambria Math" panose="02040503050406030204" pitchFamily="18" charset="0"/>
                                </a:rPr>
                              </m:ctrlPr>
                            </m:mPr>
                            <m:mr>
                              <m:e>
                                <m:r>
                                  <m:rPr>
                                    <m:brk m:alnAt="7"/>
                                  </m:rPr>
                                  <a:rPr lang="en-US" altLang="zh-CN" b="0" i="1" smtClean="0">
                                    <a:latin typeface="Cambria Math" panose="02040503050406030204" pitchFamily="18" charset="0"/>
                                  </a:rPr>
                                  <m:t>1</m:t>
                                </m:r>
                              </m:e>
                            </m:mr>
                            <m:mr>
                              <m:e>
                                <m:r>
                                  <a:rPr lang="en-US" altLang="zh-CN" b="0" i="1" smtClean="0">
                                    <a:latin typeface="Cambria Math" panose="02040503050406030204" pitchFamily="18" charset="0"/>
                                  </a:rPr>
                                  <m:t>2</m:t>
                                </m:r>
                              </m:e>
                            </m:mr>
                          </m:m>
                        </m:e>
                        <m:e>
                          <m:m>
                            <m:mPr>
                              <m:mcs>
                                <m:mc>
                                  <m:mcPr>
                                    <m:count m:val="1"/>
                                    <m:mcJc m:val="center"/>
                                  </m:mcPr>
                                </m:mc>
                              </m:mcs>
                              <m:ctrlPr>
                                <a:rPr lang="en-US" altLang="zh-CN" i="1" smtClean="0">
                                  <a:latin typeface="Cambria Math" panose="02040503050406030204" pitchFamily="18" charset="0"/>
                                </a:rPr>
                              </m:ctrlPr>
                            </m:mPr>
                            <m:mr>
                              <m:e>
                                <m:r>
                                  <m:rPr>
                                    <m:brk m:alnAt="7"/>
                                  </m:rPr>
                                  <a:rPr lang="en-US" altLang="zh-CN" b="0" i="1" smtClean="0">
                                    <a:latin typeface="Cambria Math" panose="02040503050406030204" pitchFamily="18" charset="0"/>
                                  </a:rPr>
                                  <m:t>3</m:t>
                                </m:r>
                              </m:e>
                            </m:mr>
                            <m:mr>
                              <m:e>
                                <m:r>
                                  <a:rPr lang="en-US" altLang="zh-CN" b="0" i="1" smtClean="0">
                                    <a:latin typeface="Cambria Math" panose="02040503050406030204" pitchFamily="18" charset="0"/>
                                  </a:rPr>
                                  <m:t>4</m:t>
                                </m:r>
                              </m:e>
                            </m:mr>
                          </m:m>
                        </m:e>
                        <m:e>
                          <m:m>
                            <m:mPr>
                              <m:mcs>
                                <m:mc>
                                  <m:mcPr>
                                    <m:count m:val="1"/>
                                    <m:mcJc m:val="center"/>
                                  </m:mcPr>
                                </m:mc>
                              </m:mcs>
                              <m:ctrlPr>
                                <a:rPr lang="en-US" altLang="zh-CN" i="1" smtClean="0">
                                  <a:latin typeface="Cambria Math" panose="02040503050406030204" pitchFamily="18" charset="0"/>
                                </a:rPr>
                              </m:ctrlPr>
                            </m:mPr>
                            <m:mr>
                              <m:e>
                                <m:r>
                                  <m:rPr>
                                    <m:brk m:alnAt="7"/>
                                  </m:rPr>
                                  <a:rPr lang="en-US" altLang="zh-CN" b="0" i="1" smtClean="0">
                                    <a:latin typeface="Cambria Math" panose="02040503050406030204" pitchFamily="18" charset="0"/>
                                  </a:rPr>
                                  <m:t>5</m:t>
                                </m:r>
                              </m:e>
                            </m:mr>
                            <m:mr>
                              <m:e>
                                <m:r>
                                  <a:rPr lang="en-US" altLang="zh-CN" b="0" i="1" smtClean="0">
                                    <a:latin typeface="Cambria Math" panose="02040503050406030204" pitchFamily="18" charset="0"/>
                                  </a:rPr>
                                  <m:t>6</m:t>
                                </m:r>
                              </m:e>
                            </m:mr>
                          </m:m>
                        </m:e>
                      </m:mr>
                    </m:m>
                    <m:r>
                      <a:rPr lang="en-US" altLang="zh-CN" b="0" i="1" smtClean="0">
                        <a:latin typeface="Cambria Math" panose="02040503050406030204" pitchFamily="18" charset="0"/>
                      </a:rPr>
                      <m:t>]</m:t>
                    </m:r>
                  </m:oMath>
                </a14:m>
                <a:endParaRPr lang="en-US" altLang="zh-CN" dirty="0"/>
              </a:p>
              <a:p>
                <a:endParaRPr lang="en-US" altLang="zh-CN" i="1" dirty="0">
                  <a:latin typeface="Cambria Math" panose="02040503050406030204" pitchFamily="18" charset="0"/>
                </a:endParaRPr>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0">
                <a:blip r:embed="rId1"/>
                <a:stretch>
                  <a:fillRect/>
                </a:stretch>
              </a:blipFill>
            </p:spPr>
            <p:txBody>
              <a:bodyPr/>
              <a:lstStyle/>
              <a:p>
                <a:r>
                  <a:rPr lang="zh-CN" altLang="en-US">
                    <a:noFill/>
                  </a:rPr>
                  <a:t> </a:t>
                </a:r>
                <a:endParaRPr lang="zh-CN" altLang="en-US">
                  <a:noFill/>
                </a:endParaRPr>
              </a:p>
            </p:txBody>
          </p:sp>
        </mc:Fallback>
      </mc:AlternateContent>
      <p:sp>
        <p:nvSpPr>
          <p:cNvPr id="4" name="文本框 3"/>
          <p:cNvSpPr txBox="1"/>
          <p:nvPr/>
        </p:nvSpPr>
        <p:spPr>
          <a:xfrm>
            <a:off x="9900767" y="1845734"/>
            <a:ext cx="4269934" cy="1200329"/>
          </a:xfrm>
          <a:prstGeom prst="rect">
            <a:avLst/>
          </a:prstGeom>
          <a:noFill/>
        </p:spPr>
        <p:txBody>
          <a:bodyPr wrap="square" rtlCol="0">
            <a:spAutoFit/>
          </a:bodyPr>
          <a:lstStyle/>
          <a:p>
            <a:r>
              <a:rPr lang="en-US" altLang="zh-CN" sz="2400" dirty="0"/>
              <a:t>3</a:t>
            </a:r>
            <a:r>
              <a:rPr lang="zh-CN" altLang="en-US" sz="2400" dirty="0"/>
              <a:t>个点</a:t>
            </a:r>
            <a:endParaRPr lang="en-US" altLang="zh-CN" sz="2400" dirty="0"/>
          </a:p>
          <a:p>
            <a:endParaRPr lang="en-US" altLang="zh-CN" sz="2400" dirty="0"/>
          </a:p>
          <a:p>
            <a:endParaRPr lang="en-US" altLang="zh-CN" sz="2400" dirty="0"/>
          </a:p>
        </p:txBody>
      </p:sp>
      <p:sp>
        <p:nvSpPr>
          <p:cNvPr id="5" name="文本框 4"/>
          <p:cNvSpPr txBox="1"/>
          <p:nvPr/>
        </p:nvSpPr>
        <p:spPr>
          <a:xfrm>
            <a:off x="4004627" y="3076839"/>
            <a:ext cx="8658563" cy="2677656"/>
          </a:xfrm>
          <a:prstGeom prst="rect">
            <a:avLst/>
          </a:prstGeom>
          <a:noFill/>
        </p:spPr>
        <p:txBody>
          <a:bodyPr wrap="square" rtlCol="0">
            <a:spAutoFit/>
          </a:bodyPr>
          <a:lstStyle/>
          <a:p>
            <a:r>
              <a:rPr lang="en-US" altLang="zh-CN" sz="2800" dirty="0"/>
              <a:t>3</a:t>
            </a:r>
            <a:r>
              <a:rPr lang="zh-CN" altLang="en-US" sz="2800" dirty="0"/>
              <a:t>个点放一起，</a:t>
            </a:r>
            <a:r>
              <a:rPr lang="en-US" altLang="zh-CN" sz="2800" dirty="0"/>
              <a:t>1</a:t>
            </a:r>
            <a:r>
              <a:rPr lang="zh-CN" altLang="en-US" sz="2800" dirty="0"/>
              <a:t>行是</a:t>
            </a:r>
            <a:r>
              <a:rPr lang="en-US" altLang="zh-CN" sz="2800" dirty="0"/>
              <a:t>1</a:t>
            </a:r>
            <a:r>
              <a:rPr lang="zh-CN" altLang="en-US" sz="2800" dirty="0"/>
              <a:t>个点。这是</a:t>
            </a:r>
            <a:r>
              <a:rPr lang="en-US" altLang="zh-CN" sz="2800" dirty="0"/>
              <a:t>3</a:t>
            </a:r>
            <a:r>
              <a:rPr lang="zh-CN" altLang="en-US" sz="2800" dirty="0"/>
              <a:t>个</a:t>
            </a:r>
            <a:r>
              <a:rPr lang="en-US" altLang="zh-CN" sz="2800" dirty="0"/>
              <a:t>2</a:t>
            </a:r>
            <a:r>
              <a:rPr lang="zh-CN" altLang="en-US" sz="2800" dirty="0"/>
              <a:t>维的行向量。</a:t>
            </a:r>
            <a:endParaRPr lang="en-US" altLang="zh-CN" sz="2800" dirty="0"/>
          </a:p>
          <a:p>
            <a:endParaRPr lang="en-US" altLang="zh-CN" sz="2800" dirty="0"/>
          </a:p>
          <a:p>
            <a:endParaRPr lang="en-US" altLang="zh-CN" sz="2800" dirty="0"/>
          </a:p>
          <a:p>
            <a:endParaRPr lang="en-US" altLang="zh-CN" sz="2800" dirty="0"/>
          </a:p>
          <a:p>
            <a:r>
              <a:rPr lang="en-US" altLang="zh-CN" sz="2800" dirty="0"/>
              <a:t>3</a:t>
            </a:r>
            <a:r>
              <a:rPr lang="zh-CN" altLang="en-US" sz="2800" dirty="0"/>
              <a:t>个点放一起，</a:t>
            </a:r>
            <a:r>
              <a:rPr lang="en-US" altLang="zh-CN" sz="2800" dirty="0"/>
              <a:t>1</a:t>
            </a:r>
            <a:r>
              <a:rPr lang="zh-CN" altLang="en-US" sz="2800" dirty="0"/>
              <a:t>列是</a:t>
            </a:r>
            <a:r>
              <a:rPr lang="en-US" altLang="zh-CN" sz="2800" dirty="0"/>
              <a:t>1</a:t>
            </a:r>
            <a:r>
              <a:rPr lang="zh-CN" altLang="en-US" sz="2800" dirty="0"/>
              <a:t>个点。这是</a:t>
            </a:r>
            <a:r>
              <a:rPr lang="en-US" altLang="zh-CN" sz="2800" dirty="0"/>
              <a:t>3</a:t>
            </a:r>
            <a:r>
              <a:rPr lang="zh-CN" altLang="en-US" sz="2800" dirty="0"/>
              <a:t>个</a:t>
            </a:r>
            <a:r>
              <a:rPr lang="en-US" altLang="zh-CN" sz="2800" dirty="0"/>
              <a:t>2</a:t>
            </a:r>
            <a:r>
              <a:rPr lang="zh-CN" altLang="en-US" sz="2800" dirty="0"/>
              <a:t>维的列向量。</a:t>
            </a:r>
            <a:endParaRPr lang="en-US" altLang="zh-CN" sz="2800" dirty="0"/>
          </a:p>
          <a:p>
            <a:endParaRPr lang="zh-CN" altLang="en-US" sz="2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平面变成线，二维变一维</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196021" y="1845734"/>
                <a:ext cx="10058400" cy="4023360"/>
              </a:xfrm>
            </p:spPr>
            <p:txBody>
              <a:bodyPr>
                <a:normAutofit fontScale="92500" lnSpcReduction="10000"/>
              </a:bodyPr>
              <a:lstStyle/>
              <a:p>
                <a14:m>
                  <m:oMath xmlns:m="http://schemas.openxmlformats.org/officeDocument/2006/math">
                    <m:r>
                      <a:rPr lang="en-US" altLang="zh-CN" i="1" smtClean="0">
                        <a:latin typeface="Cambria Math" panose="02040503050406030204" pitchFamily="18" charset="0"/>
                      </a:rPr>
                      <m:t>𝑜𝑟𝐹</m:t>
                    </m:r>
                    <m:r>
                      <a:rPr lang="en-US" altLang="zh-CN" i="1">
                        <a:latin typeface="Cambria Math" panose="02040503050406030204" pitchFamily="18" charset="0"/>
                      </a:rPr>
                      <m:t> </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eqArr>
                          <m:eqArrPr>
                            <m:ctrlPr>
                              <a:rPr lang="en-US" altLang="zh-CN" b="0" i="1" smtClean="0">
                                <a:latin typeface="Cambria Math" panose="02040503050406030204" pitchFamily="18" charset="0"/>
                              </a:rPr>
                            </m:ctrlPr>
                          </m:eqArrPr>
                          <m:e>
                            <m:m>
                              <m:mPr>
                                <m:mcs>
                                  <m:mc>
                                    <m:mcPr>
                                      <m:count m:val="2"/>
                                      <m:mcJc m:val="center"/>
                                    </m:mcPr>
                                  </m:mc>
                                </m:mcs>
                                <m:ctrlPr>
                                  <a:rPr lang="en-US" altLang="zh-CN" b="0" i="1" smtClean="0">
                                    <a:latin typeface="Cambria Math" panose="02040503050406030204" pitchFamily="18" charset="0"/>
                                  </a:rPr>
                                </m:ctrlPr>
                              </m:mPr>
                              <m:mr>
                                <m:e>
                                  <m:r>
                                    <m:rPr>
                                      <m:brk m:alnAt="7"/>
                                    </m:rPr>
                                    <a:rPr lang="en-US" altLang="zh-CN" b="0" i="1" smtClean="0">
                                      <a:latin typeface="Cambria Math" panose="02040503050406030204" pitchFamily="18" charset="0"/>
                                    </a:rPr>
                                    <m:t>1</m:t>
                                  </m:r>
                                </m:e>
                                <m:e>
                                  <m:r>
                                    <a:rPr lang="en-US" altLang="zh-CN" b="0" i="1" smtClean="0">
                                      <a:latin typeface="Cambria Math" panose="02040503050406030204" pitchFamily="18" charset="0"/>
                                    </a:rPr>
                                    <m:t>2</m:t>
                                  </m:r>
                                </m:e>
                              </m:mr>
                            </m:m>
                          </m:e>
                          <m:e>
                            <m:m>
                              <m:mPr>
                                <m:mcs>
                                  <m:mc>
                                    <m:mcPr>
                                      <m:count m:val="2"/>
                                      <m:mcJc m:val="center"/>
                                    </m:mcPr>
                                  </m:mc>
                                </m:mcs>
                                <m:ctrlPr>
                                  <a:rPr lang="en-US" altLang="zh-CN" b="0" i="1" smtClean="0">
                                    <a:latin typeface="Cambria Math" panose="02040503050406030204" pitchFamily="18" charset="0"/>
                                  </a:rPr>
                                </m:ctrlPr>
                              </m:mPr>
                              <m:mr>
                                <m:e>
                                  <m:r>
                                    <m:rPr>
                                      <m:brk m:alnAt="7"/>
                                    </m:rPr>
                                    <a:rPr lang="en-US" altLang="zh-CN" b="0" i="1" smtClean="0">
                                      <a:latin typeface="Cambria Math" panose="02040503050406030204" pitchFamily="18" charset="0"/>
                                    </a:rPr>
                                    <m:t>3</m:t>
                                  </m:r>
                                </m:e>
                                <m:e>
                                  <m:r>
                                    <a:rPr lang="en-US" altLang="zh-CN" b="0" i="1" smtClean="0">
                                      <a:latin typeface="Cambria Math" panose="02040503050406030204" pitchFamily="18" charset="0"/>
                                    </a:rPr>
                                    <m:t>4</m:t>
                                  </m:r>
                                </m:e>
                              </m:mr>
                            </m:m>
                          </m:e>
                          <m:e>
                            <m:m>
                              <m:mPr>
                                <m:mcs>
                                  <m:mc>
                                    <m:mcPr>
                                      <m:count m:val="2"/>
                                      <m:mcJc m:val="center"/>
                                    </m:mcPr>
                                  </m:mc>
                                </m:mcs>
                                <m:ctrlPr>
                                  <a:rPr lang="en-US" altLang="zh-CN" b="0" i="1" smtClean="0">
                                    <a:latin typeface="Cambria Math" panose="02040503050406030204" pitchFamily="18" charset="0"/>
                                  </a:rPr>
                                </m:ctrlPr>
                              </m:mPr>
                              <m:mr>
                                <m:e>
                                  <m:r>
                                    <m:rPr>
                                      <m:brk m:alnAt="7"/>
                                    </m:rPr>
                                    <a:rPr lang="en-US" altLang="zh-CN" b="0" i="1" smtClean="0">
                                      <a:latin typeface="Cambria Math" panose="02040503050406030204" pitchFamily="18" charset="0"/>
                                    </a:rPr>
                                    <m:t>5</m:t>
                                  </m:r>
                                </m:e>
                                <m:e>
                                  <m:r>
                                    <a:rPr lang="en-US" altLang="zh-CN" b="0" i="1" smtClean="0">
                                      <a:latin typeface="Cambria Math" panose="02040503050406030204" pitchFamily="18" charset="0"/>
                                    </a:rPr>
                                    <m:t>6</m:t>
                                  </m:r>
                                </m:e>
                              </m:mr>
                            </m:m>
                          </m:e>
                        </m:eqArr>
                      </m:e>
                    </m:d>
                    <m:r>
                      <a:rPr lang="en-US" altLang="zh-CN" b="0" i="1" smtClean="0">
                        <a:latin typeface="Cambria Math" panose="02040503050406030204" pitchFamily="18" charset="0"/>
                      </a:rPr>
                      <m:t>  </m:t>
                    </m:r>
                  </m:oMath>
                </a14:m>
                <a:endParaRPr lang="en-US" altLang="zh-CN" b="0" i="1" dirty="0">
                  <a:latin typeface="Cambria Math" panose="02040503050406030204" pitchFamily="18" charset="0"/>
                </a:endParaRPr>
              </a:p>
              <a:p>
                <a:endParaRPr lang="en-US" altLang="zh-CN" b="0" i="1" dirty="0">
                  <a:latin typeface="Cambria Math" panose="02040503050406030204" pitchFamily="18" charset="0"/>
                </a:endParaRPr>
              </a:p>
              <a:p>
                <a14:m>
                  <m:oMath xmlns:m="http://schemas.openxmlformats.org/officeDocument/2006/math">
                    <m:r>
                      <a:rPr lang="en-US" altLang="zh-CN" b="0" i="1" smtClean="0">
                        <a:latin typeface="Cambria Math" panose="02040503050406030204" pitchFamily="18" charset="0"/>
                      </a:rPr>
                      <m:t>𝑒𝑖𝑔𝐹</m:t>
                    </m:r>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m>
                          <m:mPr>
                            <m:mcs>
                              <m:mc>
                                <m:mcPr>
                                  <m:count m:val="1"/>
                                  <m:mcJc m:val="center"/>
                                </m:mcPr>
                              </m:mc>
                            </m:mcs>
                            <m:ctrlPr>
                              <a:rPr lang="en-US" altLang="zh-CN" i="1" smtClean="0">
                                <a:latin typeface="Cambria Math" panose="02040503050406030204" pitchFamily="18" charset="0"/>
                              </a:rPr>
                            </m:ctrlPr>
                          </m:mPr>
                          <m:mr>
                            <m:e>
                              <m:r>
                                <m:rPr>
                                  <m:brk m:alnAt="7"/>
                                </m:rPr>
                                <a:rPr lang="en-US" altLang="zh-CN" b="0" i="1" smtClean="0">
                                  <a:latin typeface="Cambria Math" panose="02040503050406030204" pitchFamily="18" charset="0"/>
                                </a:rPr>
                                <m:t>−</m:t>
                              </m:r>
                              <m:r>
                                <a:rPr lang="en-US" altLang="zh-CN" b="0" i="1" smtClean="0">
                                  <a:latin typeface="Cambria Math" panose="02040503050406030204" pitchFamily="18" charset="0"/>
                                </a:rPr>
                                <m:t>0.7</m:t>
                              </m:r>
                            </m:e>
                          </m:mr>
                          <m:mr>
                            <m:e>
                              <m:r>
                                <a:rPr lang="en-US" altLang="zh-CN" b="0" i="1" smtClean="0">
                                  <a:latin typeface="Cambria Math" panose="02040503050406030204" pitchFamily="18" charset="0"/>
                                </a:rPr>
                                <m:t>−0.7</m:t>
                              </m:r>
                            </m:e>
                          </m:mr>
                        </m:m>
                      </m:e>
                    </m:d>
                  </m:oMath>
                </a14:m>
                <a:endParaRPr lang="en-US" altLang="zh-CN" b="0" dirty="0"/>
              </a:p>
              <a:p>
                <a:endParaRPr lang="en-US" altLang="zh-CN" b="0" dirty="0"/>
              </a:p>
              <a:p>
                <a14:m>
                  <m:oMath xmlns:m="http://schemas.openxmlformats.org/officeDocument/2006/math">
                    <m:r>
                      <a:rPr lang="en-US" altLang="zh-CN" b="0" i="1" smtClean="0">
                        <a:latin typeface="Cambria Math" panose="02040503050406030204" pitchFamily="18" charset="0"/>
                      </a:rPr>
                      <m:t>𝑝𝑐𝑎𝐹</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i="1">
                            <a:latin typeface="Cambria Math" panose="02040503050406030204" pitchFamily="18" charset="0"/>
                          </a:rPr>
                          <m:t>𝑜𝑟𝐹</m:t>
                        </m:r>
                        <m:r>
                          <a:rPr lang="en-US" altLang="zh-CN" b="0" i="1" smtClean="0">
                            <a:latin typeface="Cambria Math" panose="02040503050406030204" pitchFamily="18" charset="0"/>
                          </a:rPr>
                          <m:t>−</m:t>
                        </m:r>
                        <m:r>
                          <a:rPr lang="en-US" altLang="zh-CN" b="0" i="1" smtClean="0">
                            <a:latin typeface="Cambria Math" panose="02040503050406030204" pitchFamily="18" charset="0"/>
                          </a:rPr>
                          <m:t>𝑚𝑒𝑎𝑛𝐹</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𝑒𝑖𝑔𝐹</m:t>
                    </m:r>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eqArr>
                          <m:eqArrPr>
                            <m:ctrlPr>
                              <a:rPr lang="en-US" altLang="zh-CN" i="1">
                                <a:latin typeface="Cambria Math" panose="02040503050406030204" pitchFamily="18" charset="0"/>
                              </a:rPr>
                            </m:ctrlPr>
                          </m:eqArrPr>
                          <m:e>
                            <m:m>
                              <m:mPr>
                                <m:mcs>
                                  <m:mc>
                                    <m:mcPr>
                                      <m:count m:val="2"/>
                                      <m:mcJc m:val="center"/>
                                    </m:mcPr>
                                  </m:mc>
                                </m:mcs>
                                <m:ctrlPr>
                                  <a:rPr lang="en-US" altLang="zh-CN" i="1" smtClean="0">
                                    <a:latin typeface="Cambria Math" panose="02040503050406030204" pitchFamily="18" charset="0"/>
                                  </a:rPr>
                                </m:ctrlPr>
                              </m:mPr>
                              <m:mr>
                                <m:e>
                                  <m:r>
                                    <m:rPr>
                                      <m:brk m:alnAt="7"/>
                                    </m:rPr>
                                    <a:rPr lang="en-US" altLang="zh-CN" b="0" i="1" smtClean="0">
                                      <a:latin typeface="Cambria Math" panose="02040503050406030204" pitchFamily="18" charset="0"/>
                                    </a:rPr>
                                    <m:t>−</m:t>
                                  </m:r>
                                  <m:r>
                                    <a:rPr lang="en-US" altLang="zh-CN" b="0" i="1" smtClean="0">
                                      <a:latin typeface="Cambria Math" panose="02040503050406030204" pitchFamily="18" charset="0"/>
                                    </a:rPr>
                                    <m:t>2</m:t>
                                  </m:r>
                                </m:e>
                                <m:e>
                                  <m:r>
                                    <a:rPr lang="en-US" altLang="zh-CN" b="0" i="1" smtClean="0">
                                      <a:latin typeface="Cambria Math" panose="02040503050406030204" pitchFamily="18" charset="0"/>
                                    </a:rPr>
                                    <m:t>−2</m:t>
                                  </m:r>
                                </m:e>
                              </m:mr>
                            </m:m>
                          </m:e>
                          <m:e>
                            <m:m>
                              <m:mPr>
                                <m:mcs>
                                  <m:mc>
                                    <m:mcPr>
                                      <m:count m:val="2"/>
                                      <m:mcJc m:val="center"/>
                                    </m:mcPr>
                                  </m:mc>
                                </m:mcs>
                                <m:ctrlPr>
                                  <a:rPr lang="en-US" altLang="zh-CN" b="0" i="1" smtClean="0">
                                    <a:latin typeface="Cambria Math" panose="02040503050406030204" pitchFamily="18" charset="0"/>
                                  </a:rPr>
                                </m:ctrlPr>
                              </m:mPr>
                              <m:mr>
                                <m:e>
                                  <m:r>
                                    <m:rPr>
                                      <m:brk m:alnAt="7"/>
                                    </m:rPr>
                                    <a:rPr lang="en-US" altLang="zh-CN" b="0" i="1" smtClean="0">
                                      <a:latin typeface="Cambria Math" panose="02040503050406030204" pitchFamily="18" charset="0"/>
                                    </a:rPr>
                                    <m:t>0</m:t>
                                  </m:r>
                                </m:e>
                                <m:e>
                                  <m:r>
                                    <a:rPr lang="en-US" altLang="zh-CN" b="0" i="1" smtClean="0">
                                      <a:latin typeface="Cambria Math" panose="02040503050406030204" pitchFamily="18" charset="0"/>
                                    </a:rPr>
                                    <m:t>0</m:t>
                                  </m:r>
                                </m:e>
                              </m:mr>
                            </m:m>
                          </m:e>
                          <m:e>
                            <m:m>
                              <m:mPr>
                                <m:mcs>
                                  <m:mc>
                                    <m:mcPr>
                                      <m:count m:val="2"/>
                                      <m:mcJc m:val="center"/>
                                    </m:mcPr>
                                  </m:mc>
                                </m:mcs>
                                <m:ctrlPr>
                                  <a:rPr lang="en-US" altLang="zh-CN" b="0" i="1" smtClean="0">
                                    <a:latin typeface="Cambria Math" panose="02040503050406030204" pitchFamily="18" charset="0"/>
                                  </a:rPr>
                                </m:ctrlPr>
                              </m:mPr>
                              <m:mr>
                                <m:e>
                                  <m:r>
                                    <m:rPr>
                                      <m:brk m:alnAt="7"/>
                                    </m:rPr>
                                    <a:rPr lang="en-US" altLang="zh-CN" b="0" i="1" smtClean="0">
                                      <a:latin typeface="Cambria Math" panose="02040503050406030204" pitchFamily="18" charset="0"/>
                                    </a:rPr>
                                    <m:t>2</m:t>
                                  </m:r>
                                </m:e>
                                <m:e>
                                  <m:r>
                                    <a:rPr lang="en-US" altLang="zh-CN" b="0" i="1" smtClean="0">
                                      <a:latin typeface="Cambria Math" panose="02040503050406030204" pitchFamily="18" charset="0"/>
                                    </a:rPr>
                                    <m:t>2</m:t>
                                  </m:r>
                                </m:e>
                              </m:mr>
                            </m:m>
                          </m:e>
                        </m:eqArr>
                      </m:e>
                    </m:d>
                    <m:r>
                      <a:rPr lang="en-US" altLang="zh-CN" b="0" i="1" smtClean="0">
                        <a:latin typeface="Cambria Math" panose="02040503050406030204" pitchFamily="18" charset="0"/>
                      </a:rPr>
                      <m:t>∗</m:t>
                    </m:r>
                    <m:d>
                      <m:dPr>
                        <m:begChr m:val="["/>
                        <m:endChr m:val="]"/>
                        <m:ctrlPr>
                          <a:rPr lang="en-US" altLang="zh-CN" i="1">
                            <a:latin typeface="Cambria Math" panose="02040503050406030204" pitchFamily="18" charset="0"/>
                          </a:rPr>
                        </m:ctrlPr>
                      </m:dPr>
                      <m:e>
                        <m:m>
                          <m:mPr>
                            <m:mcs>
                              <m:mc>
                                <m:mcPr>
                                  <m:count m:val="1"/>
                                  <m:mcJc m:val="center"/>
                                </m:mcPr>
                              </m:mc>
                            </m:mcs>
                            <m:ctrlPr>
                              <a:rPr lang="en-US" altLang="zh-CN" i="1">
                                <a:latin typeface="Cambria Math" panose="02040503050406030204" pitchFamily="18" charset="0"/>
                              </a:rPr>
                            </m:ctrlPr>
                          </m:mPr>
                          <m:mr>
                            <m:e>
                              <m:r>
                                <m:rPr>
                                  <m:brk m:alnAt="7"/>
                                </m:rPr>
                                <a:rPr lang="en-US" altLang="zh-CN" i="1">
                                  <a:latin typeface="Cambria Math" panose="02040503050406030204" pitchFamily="18" charset="0"/>
                                </a:rPr>
                                <m:t>−</m:t>
                              </m:r>
                              <m:r>
                                <a:rPr lang="en-US" altLang="zh-CN" i="1">
                                  <a:latin typeface="Cambria Math" panose="02040503050406030204" pitchFamily="18" charset="0"/>
                                </a:rPr>
                                <m:t>0.7</m:t>
                              </m:r>
                            </m:e>
                          </m:mr>
                          <m:mr>
                            <m:e>
                              <m:r>
                                <a:rPr lang="en-US" altLang="zh-CN" i="1">
                                  <a:latin typeface="Cambria Math" panose="02040503050406030204" pitchFamily="18" charset="0"/>
                                </a:rPr>
                                <m:t>−0.7</m:t>
                              </m:r>
                            </m:e>
                          </m:mr>
                        </m:m>
                      </m:e>
                    </m:d>
                    <m:r>
                      <a:rPr lang="en-US" altLang="zh-CN" b="0" i="1" smtClean="0">
                        <a:latin typeface="Cambria Math" panose="02040503050406030204" pitchFamily="18" charset="0"/>
                      </a:rPr>
                      <m:t>=[</m:t>
                    </m:r>
                    <m:m>
                      <m:mPr>
                        <m:mcs>
                          <m:mc>
                            <m:mcPr>
                              <m:count m:val="1"/>
                              <m:mcJc m:val="center"/>
                            </m:mcPr>
                          </m:mc>
                        </m:mcs>
                        <m:ctrlPr>
                          <a:rPr lang="en-US" altLang="zh-CN" b="0" i="1" smtClean="0">
                            <a:latin typeface="Cambria Math" panose="02040503050406030204" pitchFamily="18" charset="0"/>
                          </a:rPr>
                        </m:ctrlPr>
                      </m:mPr>
                      <m:mr>
                        <m:e>
                          <m:r>
                            <m:rPr>
                              <m:brk m:alnAt="7"/>
                            </m:rPr>
                            <a:rPr lang="en-US" altLang="zh-CN" b="0" i="1" smtClean="0">
                              <a:latin typeface="Cambria Math" panose="02040503050406030204" pitchFamily="18" charset="0"/>
                            </a:rPr>
                            <m:t>2</m:t>
                          </m:r>
                          <m:r>
                            <a:rPr lang="en-US" altLang="zh-CN" b="0" i="1" smtClean="0">
                              <a:latin typeface="Cambria Math" panose="02040503050406030204" pitchFamily="18" charset="0"/>
                            </a:rPr>
                            <m:t>.8</m:t>
                          </m:r>
                        </m:e>
                      </m:mr>
                      <m:mr>
                        <m:e>
                          <m:r>
                            <a:rPr lang="en-US" altLang="zh-CN" b="0" i="1" smtClean="0">
                              <a:latin typeface="Cambria Math" panose="02040503050406030204" pitchFamily="18" charset="0"/>
                            </a:rPr>
                            <m:t>0</m:t>
                          </m:r>
                        </m:e>
                      </m:mr>
                      <m:mr>
                        <m:e>
                          <m:r>
                            <a:rPr lang="en-US" altLang="zh-CN" b="0" i="1" smtClean="0">
                              <a:latin typeface="Cambria Math" panose="02040503050406030204" pitchFamily="18" charset="0"/>
                            </a:rPr>
                            <m:t>−2.8</m:t>
                          </m:r>
                        </m:e>
                      </m:mr>
                    </m:m>
                    <m:r>
                      <a:rPr lang="en-US" altLang="zh-CN" b="0" i="1" smtClean="0">
                        <a:latin typeface="Cambria Math" panose="02040503050406030204" pitchFamily="18" charset="0"/>
                      </a:rPr>
                      <m:t>]</m:t>
                    </m:r>
                  </m:oMath>
                </a14:m>
                <a:endParaRPr lang="en-US" altLang="zh-CN" dirty="0"/>
              </a:p>
              <a:p>
                <a:endParaRPr lang="en-US" altLang="zh-CN" i="1" dirty="0">
                  <a:latin typeface="Cambria Math" panose="02040503050406030204" pitchFamily="18" charset="0"/>
                </a:endParaRPr>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196021" y="1845734"/>
                <a:ext cx="10058400" cy="4023360"/>
              </a:xfrm>
              <a:blipFill rotWithShape="1">
                <a:blip r:embed="rId1"/>
                <a:stretch>
                  <a:fillRect/>
                </a:stretch>
              </a:blipFill>
            </p:spPr>
            <p:txBody>
              <a:bodyPr/>
              <a:lstStyle/>
              <a:p>
                <a:r>
                  <a:rPr lang="zh-CN" altLang="en-US">
                    <a:noFill/>
                  </a:rPr>
                  <a:t> </a:t>
                </a:r>
                <a:endParaRPr lang="zh-CN" altLang="en-US">
                  <a:noFill/>
                </a:endParaRPr>
              </a:p>
            </p:txBody>
          </p:sp>
        </mc:Fallback>
      </mc:AlternateContent>
      <p:sp>
        <p:nvSpPr>
          <p:cNvPr id="5" name="文本框 4"/>
          <p:cNvSpPr txBox="1"/>
          <p:nvPr/>
        </p:nvSpPr>
        <p:spPr>
          <a:xfrm>
            <a:off x="2033746" y="2087699"/>
            <a:ext cx="9572100" cy="3539430"/>
          </a:xfrm>
          <a:prstGeom prst="rect">
            <a:avLst/>
          </a:prstGeom>
          <a:noFill/>
        </p:spPr>
        <p:txBody>
          <a:bodyPr wrap="square" rtlCol="0">
            <a:spAutoFit/>
          </a:bodyPr>
          <a:lstStyle/>
          <a:p>
            <a:r>
              <a:rPr lang="en-US" altLang="zh-CN" sz="2800" dirty="0"/>
              <a:t>        3</a:t>
            </a:r>
            <a:r>
              <a:rPr lang="zh-CN" altLang="en-US" sz="2800" dirty="0"/>
              <a:t>个点放一起，</a:t>
            </a:r>
            <a:r>
              <a:rPr lang="en-US" altLang="zh-CN" sz="2800" dirty="0"/>
              <a:t>1</a:t>
            </a:r>
            <a:r>
              <a:rPr lang="zh-CN" altLang="en-US" sz="2800" dirty="0"/>
              <a:t>行是</a:t>
            </a:r>
            <a:r>
              <a:rPr lang="en-US" altLang="zh-CN" sz="2800" dirty="0"/>
              <a:t>1</a:t>
            </a:r>
            <a:r>
              <a:rPr lang="zh-CN" altLang="en-US" sz="2800" dirty="0"/>
              <a:t>个点。这是</a:t>
            </a:r>
            <a:r>
              <a:rPr lang="en-US" altLang="zh-CN" sz="2800" dirty="0"/>
              <a:t>3</a:t>
            </a:r>
            <a:r>
              <a:rPr lang="zh-CN" altLang="en-US" sz="2800" dirty="0"/>
              <a:t>个</a:t>
            </a:r>
            <a:r>
              <a:rPr lang="en-US" altLang="zh-CN" sz="2800" dirty="0"/>
              <a:t>2</a:t>
            </a:r>
            <a:r>
              <a:rPr lang="zh-CN" altLang="en-US" sz="2800" dirty="0"/>
              <a:t>维的行向量。</a:t>
            </a:r>
            <a:endParaRPr lang="en-US" altLang="zh-CN" sz="2800" dirty="0"/>
          </a:p>
          <a:p>
            <a:endParaRPr lang="en-US" altLang="zh-CN" sz="2800" dirty="0"/>
          </a:p>
          <a:p>
            <a:endParaRPr lang="en-US" altLang="zh-CN" sz="2800" dirty="0"/>
          </a:p>
          <a:p>
            <a:r>
              <a:rPr lang="zh-CN" altLang="en-US" sz="2800" dirty="0"/>
              <a:t>         </a:t>
            </a:r>
            <a:r>
              <a:rPr lang="en-US" altLang="zh-CN" sz="2800" dirty="0" err="1"/>
              <a:t>eigF</a:t>
            </a:r>
            <a:r>
              <a:rPr lang="zh-CN" altLang="en-US" sz="2800" dirty="0"/>
              <a:t>就是</a:t>
            </a:r>
            <a:r>
              <a:rPr lang="en-US" altLang="zh-CN" sz="2800" dirty="0" err="1"/>
              <a:t>orF</a:t>
            </a:r>
            <a:r>
              <a:rPr lang="zh-CN" altLang="en-US" sz="2800" dirty="0"/>
              <a:t>对应协方差矩阵的特征向量。</a:t>
            </a:r>
            <a:endParaRPr lang="en-US" altLang="zh-CN" sz="2800" dirty="0"/>
          </a:p>
          <a:p>
            <a:r>
              <a:rPr lang="zh-CN" altLang="en-US" sz="2800" dirty="0"/>
              <a:t>                                 </a:t>
            </a:r>
            <a:endParaRPr lang="en-US" altLang="zh-CN" sz="2800" dirty="0"/>
          </a:p>
          <a:p>
            <a:r>
              <a:rPr lang="en-US" altLang="zh-CN" sz="2800" dirty="0"/>
              <a:t>                                                                                   </a:t>
            </a:r>
            <a:endParaRPr lang="en-US" altLang="zh-CN" sz="2800" dirty="0"/>
          </a:p>
          <a:p>
            <a:r>
              <a:rPr lang="en-US" altLang="zh-CN" sz="2800" dirty="0"/>
              <a:t>                                                                                                                	                                                             </a:t>
            </a:r>
            <a:r>
              <a:rPr lang="zh-CN" altLang="en-US" sz="2800" dirty="0"/>
              <a:t>降成</a:t>
            </a:r>
            <a:r>
              <a:rPr lang="en-US" altLang="zh-CN" sz="2800" dirty="0"/>
              <a:t>1</a:t>
            </a:r>
            <a:r>
              <a:rPr lang="zh-CN" altLang="en-US" sz="2800" dirty="0"/>
              <a:t>维后  </a:t>
            </a:r>
            <a:endParaRPr lang="zh-CN" altLang="en-US" sz="2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线变平面，一维还原为二维</a:t>
            </a:r>
            <a:endParaRPr lang="zh-CN" altLang="en-US" dirty="0"/>
          </a:p>
        </p:txBody>
      </p:sp>
      <mc:AlternateContent xmlns:mc="http://schemas.openxmlformats.org/markup-compatibility/2006">
        <mc:Choice xmlns:a14="http://schemas.microsoft.com/office/drawing/2010/main" Requires="a14">
          <p:sp>
            <p:nvSpPr>
              <p:cNvPr id="4" name="文本框 3"/>
              <p:cNvSpPr txBox="1"/>
              <p:nvPr/>
            </p:nvSpPr>
            <p:spPr>
              <a:xfrm>
                <a:off x="780112" y="1883887"/>
                <a:ext cx="10414069" cy="735394"/>
              </a:xfrm>
              <a:prstGeom prst="rect">
                <a:avLst/>
              </a:prstGeom>
              <a:noFill/>
            </p:spPr>
            <p:txBody>
              <a:bodyPr wrap="none" lIns="0" tIns="0" rIns="0" bIns="0" rtlCol="0">
                <a:spAutoFit/>
              </a:bodyPr>
              <a:lstStyle/>
              <a:p>
                <a14:m>
                  <m:oMath xmlns:m="http://schemas.openxmlformats.org/officeDocument/2006/math">
                    <m:r>
                      <a:rPr lang="en-US" altLang="zh-CN" b="0" i="1" smtClean="0">
                        <a:latin typeface="Cambria Math" panose="02040503050406030204" pitchFamily="18" charset="0"/>
                      </a:rPr>
                      <m:t>𝑟𝑒𝐹</m:t>
                    </m:r>
                    <m:r>
                      <a:rPr lang="en-US" altLang="zh-CN" b="0" i="1" smtClean="0">
                        <a:latin typeface="Cambria Math" panose="02040503050406030204" pitchFamily="18" charset="0"/>
                      </a:rPr>
                      <m:t>=</m:t>
                    </m:r>
                    <m:r>
                      <a:rPr lang="en-US" altLang="zh-CN" b="0" i="1" smtClean="0">
                        <a:latin typeface="Cambria Math" panose="02040503050406030204" pitchFamily="18" charset="0"/>
                      </a:rPr>
                      <m:t>𝑝𝑐𝑎𝐹</m:t>
                    </m:r>
                    <m:r>
                      <a:rPr lang="en-US" altLang="zh-CN" b="0" i="1" smtClean="0">
                        <a:latin typeface="Cambria Math" panose="02040503050406030204" pitchFamily="18" charset="0"/>
                      </a:rPr>
                      <m:t>∗</m:t>
                    </m:r>
                    <m:r>
                      <a:rPr lang="en-US" altLang="zh-CN" b="0" i="1" smtClean="0">
                        <a:latin typeface="Cambria Math" panose="02040503050406030204" pitchFamily="18" charset="0"/>
                      </a:rPr>
                      <m:t>𝑒𝑖𝑔𝐹</m:t>
                    </m:r>
                    <m:r>
                      <a:rPr lang="en-US" altLang="zh-CN" b="0" i="1" smtClean="0">
                        <a:latin typeface="Cambria Math" panose="02040503050406030204" pitchFamily="18" charset="0"/>
                      </a:rPr>
                      <m:t>′+</m:t>
                    </m:r>
                    <m:r>
                      <a:rPr lang="en-US" altLang="zh-CN" i="1">
                        <a:latin typeface="Cambria Math" panose="02040503050406030204" pitchFamily="18" charset="0"/>
                      </a:rPr>
                      <m:t>𝑚𝑒𝑎𝑛𝐹</m:t>
                    </m:r>
                    <m:r>
                      <a:rPr lang="en-US" altLang="zh-CN" b="0" i="1" smtClean="0">
                        <a:latin typeface="Cambria Math" panose="02040503050406030204" pitchFamily="18" charset="0"/>
                      </a:rPr>
                      <m:t>=</m:t>
                    </m:r>
                    <m:d>
                      <m:dPr>
                        <m:begChr m:val="["/>
                        <m:endChr m:val="]"/>
                        <m:ctrlPr>
                          <a:rPr lang="en-US" altLang="zh-CN" i="1">
                            <a:latin typeface="Cambria Math" panose="02040503050406030204" pitchFamily="18" charset="0"/>
                          </a:rPr>
                        </m:ctrlPr>
                      </m:dPr>
                      <m:e>
                        <m:eqArr>
                          <m:eqArrPr>
                            <m:ctrlPr>
                              <a:rPr lang="en-US" altLang="zh-CN" i="1">
                                <a:latin typeface="Cambria Math" panose="02040503050406030204" pitchFamily="18" charset="0"/>
                              </a:rPr>
                            </m:ctrlPr>
                          </m:eqArrPr>
                          <m:e>
                            <m:r>
                              <a:rPr lang="en-US" altLang="zh-CN" b="0" i="1" smtClean="0">
                                <a:latin typeface="Cambria Math" panose="02040503050406030204" pitchFamily="18" charset="0"/>
                              </a:rPr>
                              <m:t>2.8</m:t>
                            </m:r>
                          </m:e>
                          <m:e>
                            <m:r>
                              <a:rPr lang="en-US" altLang="zh-CN" b="0" i="1" smtClean="0">
                                <a:latin typeface="Cambria Math" panose="02040503050406030204" pitchFamily="18" charset="0"/>
                              </a:rPr>
                              <m:t>0</m:t>
                            </m:r>
                          </m:e>
                          <m:e>
                            <m:r>
                              <a:rPr lang="en-US" altLang="zh-CN" i="1">
                                <a:latin typeface="Cambria Math" panose="02040503050406030204" pitchFamily="18" charset="0"/>
                              </a:rPr>
                              <m:t>−</m:t>
                            </m:r>
                            <m:r>
                              <a:rPr lang="en-US" altLang="zh-CN" b="0" i="1" smtClean="0">
                                <a:latin typeface="Cambria Math" panose="02040503050406030204" pitchFamily="18" charset="0"/>
                              </a:rPr>
                              <m:t>2.8</m:t>
                            </m:r>
                          </m:e>
                        </m:eqArr>
                      </m:e>
                    </m:d>
                    <m:r>
                      <a:rPr lang="zh-CN" altLang="en-US" b="0" i="1" smtClean="0">
                        <a:latin typeface="Cambria Math" panose="02040503050406030204" pitchFamily="18" charset="0"/>
                      </a:rPr>
                      <m:t>∗</m:t>
                    </m:r>
                    <m:d>
                      <m:dPr>
                        <m:begChr m:val="["/>
                        <m:endChr m:val="]"/>
                        <m:ctrlPr>
                          <a:rPr lang="en-US" altLang="zh-CN" i="1">
                            <a:latin typeface="Cambria Math" panose="02040503050406030204" pitchFamily="18" charset="0"/>
                          </a:rPr>
                        </m:ctrlPr>
                      </m:dPr>
                      <m:e>
                        <m:m>
                          <m:mPr>
                            <m:mcs>
                              <m:mc>
                                <m:mcPr>
                                  <m:count m:val="2"/>
                                  <m:mcJc m:val="center"/>
                                </m:mcPr>
                              </m:mc>
                            </m:mcs>
                            <m:ctrlPr>
                              <a:rPr lang="en-US" altLang="zh-CN" i="1" smtClean="0">
                                <a:latin typeface="Cambria Math" panose="02040503050406030204" pitchFamily="18" charset="0"/>
                              </a:rPr>
                            </m:ctrlPr>
                          </m:mPr>
                          <m:mr>
                            <m:e>
                              <m:r>
                                <m:rPr>
                                  <m:brk m:alnAt="7"/>
                                </m:rPr>
                                <a:rPr lang="en-US" altLang="zh-CN" b="0" i="1" smtClean="0">
                                  <a:latin typeface="Cambria Math" panose="02040503050406030204" pitchFamily="18" charset="0"/>
                                </a:rPr>
                                <m:t>−</m:t>
                              </m:r>
                              <m:r>
                                <a:rPr lang="en-US" altLang="zh-CN" b="0" i="1" smtClean="0">
                                  <a:latin typeface="Cambria Math" panose="02040503050406030204" pitchFamily="18" charset="0"/>
                                </a:rPr>
                                <m:t>0.7</m:t>
                              </m:r>
                            </m:e>
                            <m:e>
                              <m:r>
                                <a:rPr lang="en-US" altLang="zh-CN" b="0" i="1" smtClean="0">
                                  <a:latin typeface="Cambria Math" panose="02040503050406030204" pitchFamily="18" charset="0"/>
                                </a:rPr>
                                <m:t>−0.7</m:t>
                              </m:r>
                            </m:e>
                          </m:mr>
                        </m:m>
                      </m:e>
                    </m:d>
                    <m:r>
                      <a:rPr lang="en-US" altLang="zh-CN" b="0" i="1" smtClean="0">
                        <a:latin typeface="Cambria Math" panose="02040503050406030204" pitchFamily="18" charset="0"/>
                      </a:rPr>
                      <m:t>+[</m:t>
                    </m:r>
                    <m:m>
                      <m:mPr>
                        <m:mcs>
                          <m:mc>
                            <m:mcPr>
                              <m:count m:val="1"/>
                              <m:mcJc m:val="center"/>
                            </m:mcPr>
                          </m:mc>
                        </m:mcs>
                        <m:ctrlPr>
                          <a:rPr lang="en-US" altLang="zh-CN" b="0" i="1" smtClean="0">
                            <a:latin typeface="Cambria Math" panose="02040503050406030204" pitchFamily="18" charset="0"/>
                          </a:rPr>
                        </m:ctrlPr>
                      </m:mPr>
                      <m:mr>
                        <m:e>
                          <m:m>
                            <m:mPr>
                              <m:mcs>
                                <m:mc>
                                  <m:mcPr>
                                    <m:count m:val="2"/>
                                    <m:mcJc m:val="center"/>
                                  </m:mcPr>
                                </m:mc>
                              </m:mcs>
                              <m:ctrlPr>
                                <a:rPr lang="en-US" altLang="zh-CN" b="0" i="1" smtClean="0">
                                  <a:latin typeface="Cambria Math" panose="02040503050406030204" pitchFamily="18" charset="0"/>
                                </a:rPr>
                              </m:ctrlPr>
                            </m:mPr>
                            <m:mr>
                              <m:e>
                                <m:r>
                                  <m:rPr>
                                    <m:brk m:alnAt="7"/>
                                  </m:rPr>
                                  <a:rPr lang="en-US" altLang="zh-CN" b="0" i="1" smtClean="0">
                                    <a:latin typeface="Cambria Math" panose="02040503050406030204" pitchFamily="18" charset="0"/>
                                  </a:rPr>
                                  <m:t>3</m:t>
                                </m:r>
                              </m:e>
                              <m:e>
                                <m:r>
                                  <a:rPr lang="en-US" altLang="zh-CN" b="0" i="1" smtClean="0">
                                    <a:latin typeface="Cambria Math" panose="02040503050406030204" pitchFamily="18" charset="0"/>
                                  </a:rPr>
                                  <m:t>4</m:t>
                                </m:r>
                              </m:e>
                            </m:mr>
                          </m:m>
                        </m:e>
                      </m:mr>
                      <m:mr>
                        <m:e>
                          <m:m>
                            <m:mPr>
                              <m:mcs>
                                <m:mc>
                                  <m:mcPr>
                                    <m:count m:val="2"/>
                                    <m:mcJc m:val="center"/>
                                  </m:mcPr>
                                </m:mc>
                              </m:mcs>
                              <m:ctrlPr>
                                <a:rPr lang="en-US" altLang="zh-CN" b="0" i="1" smtClean="0">
                                  <a:latin typeface="Cambria Math" panose="02040503050406030204" pitchFamily="18" charset="0"/>
                                </a:rPr>
                              </m:ctrlPr>
                            </m:mPr>
                            <m:mr>
                              <m:e>
                                <m:r>
                                  <m:rPr>
                                    <m:brk m:alnAt="7"/>
                                  </m:rPr>
                                  <a:rPr lang="en-US" altLang="zh-CN" b="0" i="1" smtClean="0">
                                    <a:latin typeface="Cambria Math" panose="02040503050406030204" pitchFamily="18" charset="0"/>
                                  </a:rPr>
                                  <m:t>3</m:t>
                                </m:r>
                              </m:e>
                              <m:e>
                                <m:r>
                                  <a:rPr lang="en-US" altLang="zh-CN" b="0" i="1" smtClean="0">
                                    <a:latin typeface="Cambria Math" panose="02040503050406030204" pitchFamily="18" charset="0"/>
                                  </a:rPr>
                                  <m:t>4</m:t>
                                </m:r>
                              </m:e>
                            </m:mr>
                          </m:m>
                        </m:e>
                      </m:mr>
                      <m:mr>
                        <m:e>
                          <m:m>
                            <m:mPr>
                              <m:mcs>
                                <m:mc>
                                  <m:mcPr>
                                    <m:count m:val="2"/>
                                    <m:mcJc m:val="center"/>
                                  </m:mcPr>
                                </m:mc>
                              </m:mcs>
                              <m:ctrlPr>
                                <a:rPr lang="en-US" altLang="zh-CN" b="0" i="1" smtClean="0">
                                  <a:latin typeface="Cambria Math" panose="02040503050406030204" pitchFamily="18" charset="0"/>
                                </a:rPr>
                              </m:ctrlPr>
                            </m:mPr>
                            <m:mr>
                              <m:e>
                                <m:r>
                                  <m:rPr>
                                    <m:brk m:alnAt="7"/>
                                  </m:rPr>
                                  <a:rPr lang="en-US" altLang="zh-CN" b="0" i="1" smtClean="0">
                                    <a:latin typeface="Cambria Math" panose="02040503050406030204" pitchFamily="18" charset="0"/>
                                  </a:rPr>
                                  <m:t>3</m:t>
                                </m:r>
                              </m:e>
                              <m:e>
                                <m:r>
                                  <a:rPr lang="en-US" altLang="zh-CN" b="0" i="1" smtClean="0">
                                    <a:latin typeface="Cambria Math" panose="02040503050406030204" pitchFamily="18" charset="0"/>
                                  </a:rPr>
                                  <m:t>4</m:t>
                                </m:r>
                              </m:e>
                            </m:mr>
                          </m:m>
                        </m:e>
                      </m:mr>
                    </m:m>
                    <m:r>
                      <a:rPr lang="en-US" altLang="zh-CN" b="0" i="1" smtClean="0">
                        <a:latin typeface="Cambria Math" panose="02040503050406030204" pitchFamily="18" charset="0"/>
                      </a:rPr>
                      <m:t>]=[</m:t>
                    </m:r>
                    <m:m>
                      <m:mPr>
                        <m:mcs>
                          <m:mc>
                            <m:mcPr>
                              <m:count m:val="1"/>
                              <m:mcJc m:val="center"/>
                            </m:mcPr>
                          </m:mc>
                        </m:mcs>
                        <m:ctrlPr>
                          <a:rPr lang="en-US" altLang="zh-CN" b="0" i="1" smtClean="0">
                            <a:latin typeface="Cambria Math" panose="02040503050406030204" pitchFamily="18" charset="0"/>
                          </a:rPr>
                        </m:ctrlPr>
                      </m:mPr>
                      <m:mr>
                        <m:e>
                          <m:m>
                            <m:mPr>
                              <m:mcs>
                                <m:mc>
                                  <m:mcPr>
                                    <m:count m:val="2"/>
                                    <m:mcJc m:val="center"/>
                                  </m:mcPr>
                                </m:mc>
                              </m:mcs>
                              <m:ctrlPr>
                                <a:rPr lang="en-US" altLang="zh-CN" b="0" i="1" smtClean="0">
                                  <a:latin typeface="Cambria Math" panose="02040503050406030204" pitchFamily="18" charset="0"/>
                                </a:rPr>
                              </m:ctrlPr>
                            </m:mPr>
                            <m:mr>
                              <m:e>
                                <m:r>
                                  <m:rPr>
                                    <m:brk m:alnAt="7"/>
                                  </m:rPr>
                                  <a:rPr lang="en-US" altLang="zh-CN" b="0" i="1" smtClean="0">
                                    <a:latin typeface="Cambria Math" panose="02040503050406030204" pitchFamily="18" charset="0"/>
                                  </a:rPr>
                                  <m:t>−</m:t>
                                </m:r>
                                <m:r>
                                  <a:rPr lang="en-US" altLang="zh-CN" b="0" i="1" smtClean="0">
                                    <a:latin typeface="Cambria Math" panose="02040503050406030204" pitchFamily="18" charset="0"/>
                                  </a:rPr>
                                  <m:t>1.96</m:t>
                                </m:r>
                              </m:e>
                              <m:e>
                                <m:r>
                                  <a:rPr lang="en-US" altLang="zh-CN" b="0" i="1" smtClean="0">
                                    <a:latin typeface="Cambria Math" panose="02040503050406030204" pitchFamily="18" charset="0"/>
                                  </a:rPr>
                                  <m:t>−1.96</m:t>
                                </m:r>
                              </m:e>
                            </m:mr>
                          </m:m>
                        </m:e>
                      </m:mr>
                      <m:mr>
                        <m:e>
                          <m:m>
                            <m:mPr>
                              <m:mcs>
                                <m:mc>
                                  <m:mcPr>
                                    <m:count m:val="2"/>
                                    <m:mcJc m:val="center"/>
                                  </m:mcPr>
                                </m:mc>
                              </m:mcs>
                              <m:ctrlPr>
                                <a:rPr lang="en-US" altLang="zh-CN" b="0" i="1" smtClean="0">
                                  <a:latin typeface="Cambria Math" panose="02040503050406030204" pitchFamily="18" charset="0"/>
                                </a:rPr>
                              </m:ctrlPr>
                            </m:mPr>
                            <m:mr>
                              <m:e>
                                <m:r>
                                  <a:rPr lang="en-US" altLang="zh-CN" b="0" i="1" smtClean="0">
                                    <a:latin typeface="Cambria Math" panose="02040503050406030204" pitchFamily="18" charset="0"/>
                                  </a:rPr>
                                  <m:t>0</m:t>
                                </m:r>
                              </m:e>
                              <m:e>
                                <m:r>
                                  <a:rPr lang="en-US" altLang="zh-CN" b="0" i="1" smtClean="0">
                                    <a:latin typeface="Cambria Math" panose="02040503050406030204" pitchFamily="18" charset="0"/>
                                  </a:rPr>
                                  <m:t>0</m:t>
                                </m:r>
                              </m:e>
                            </m:mr>
                          </m:m>
                        </m:e>
                      </m:mr>
                      <m:mr>
                        <m:e>
                          <m:m>
                            <m:mPr>
                              <m:mcs>
                                <m:mc>
                                  <m:mcPr>
                                    <m:count m:val="2"/>
                                    <m:mcJc m:val="center"/>
                                  </m:mcPr>
                                </m:mc>
                              </m:mcs>
                              <m:ctrlPr>
                                <a:rPr lang="en-US" altLang="zh-CN" b="0" i="1" smtClean="0">
                                  <a:latin typeface="Cambria Math" panose="02040503050406030204" pitchFamily="18" charset="0"/>
                                </a:rPr>
                              </m:ctrlPr>
                            </m:mPr>
                            <m:mr>
                              <m:e>
                                <m:r>
                                  <a:rPr lang="en-US" altLang="zh-CN" b="0" i="1" smtClean="0">
                                    <a:latin typeface="Cambria Math" panose="02040503050406030204" pitchFamily="18" charset="0"/>
                                  </a:rPr>
                                  <m:t>1.96</m:t>
                                </m:r>
                              </m:e>
                              <m:e>
                                <m:r>
                                  <a:rPr lang="en-US" altLang="zh-CN" b="0" i="1" smtClean="0">
                                    <a:latin typeface="Cambria Math" panose="02040503050406030204" pitchFamily="18" charset="0"/>
                                  </a:rPr>
                                  <m:t>1.96</m:t>
                                </m:r>
                              </m:e>
                            </m:mr>
                          </m:m>
                        </m:e>
                      </m:mr>
                    </m:m>
                    <m:r>
                      <a:rPr lang="en-US" altLang="zh-CN" b="0" i="1" smtClean="0">
                        <a:latin typeface="Cambria Math" panose="02040503050406030204" pitchFamily="18" charset="0"/>
                      </a:rPr>
                      <m:t>]</m:t>
                    </m:r>
                  </m:oMath>
                </a14:m>
                <a:r>
                  <a:rPr lang="en-US" altLang="zh-CN" dirty="0"/>
                  <a:t>+</a:t>
                </a:r>
                <a14:m>
                  <m:oMath xmlns:m="http://schemas.openxmlformats.org/officeDocument/2006/math">
                    <m:r>
                      <a:rPr lang="en-US" altLang="zh-CN" i="1">
                        <a:latin typeface="Cambria Math" panose="02040503050406030204" pitchFamily="18" charset="0"/>
                      </a:rPr>
                      <m:t>[</m:t>
                    </m:r>
                    <m:m>
                      <m:mPr>
                        <m:mcs>
                          <m:mc>
                            <m:mcPr>
                              <m:count m:val="1"/>
                              <m:mcJc m:val="center"/>
                            </m:mcPr>
                          </m:mc>
                        </m:mcs>
                        <m:ctrlPr>
                          <a:rPr lang="en-US" altLang="zh-CN" i="1">
                            <a:latin typeface="Cambria Math" panose="02040503050406030204" pitchFamily="18" charset="0"/>
                          </a:rPr>
                        </m:ctrlPr>
                      </m:mPr>
                      <m:mr>
                        <m:e>
                          <m:m>
                            <m:mPr>
                              <m:mcs>
                                <m:mc>
                                  <m:mcPr>
                                    <m:count m:val="2"/>
                                    <m:mcJc m:val="center"/>
                                  </m:mcPr>
                                </m:mc>
                              </m:mcs>
                              <m:ctrlPr>
                                <a:rPr lang="en-US" altLang="zh-CN" i="1">
                                  <a:latin typeface="Cambria Math" panose="02040503050406030204" pitchFamily="18" charset="0"/>
                                </a:rPr>
                              </m:ctrlPr>
                            </m:mPr>
                            <m:mr>
                              <m:e>
                                <m:r>
                                  <m:rPr>
                                    <m:brk m:alnAt="7"/>
                                  </m:rPr>
                                  <a:rPr lang="en-US" altLang="zh-CN" i="1">
                                    <a:latin typeface="Cambria Math" panose="02040503050406030204" pitchFamily="18" charset="0"/>
                                  </a:rPr>
                                  <m:t>3</m:t>
                                </m:r>
                              </m:e>
                              <m:e>
                                <m:r>
                                  <a:rPr lang="en-US" altLang="zh-CN" i="1">
                                    <a:latin typeface="Cambria Math" panose="02040503050406030204" pitchFamily="18" charset="0"/>
                                  </a:rPr>
                                  <m:t>4</m:t>
                                </m:r>
                              </m:e>
                            </m:mr>
                          </m:m>
                        </m:e>
                      </m:mr>
                      <m:mr>
                        <m:e>
                          <m:m>
                            <m:mPr>
                              <m:mcs>
                                <m:mc>
                                  <m:mcPr>
                                    <m:count m:val="2"/>
                                    <m:mcJc m:val="center"/>
                                  </m:mcPr>
                                </m:mc>
                              </m:mcs>
                              <m:ctrlPr>
                                <a:rPr lang="en-US" altLang="zh-CN" i="1">
                                  <a:latin typeface="Cambria Math" panose="02040503050406030204" pitchFamily="18" charset="0"/>
                                </a:rPr>
                              </m:ctrlPr>
                            </m:mPr>
                            <m:mr>
                              <m:e>
                                <m:r>
                                  <m:rPr>
                                    <m:brk m:alnAt="7"/>
                                  </m:rPr>
                                  <a:rPr lang="en-US" altLang="zh-CN" i="1">
                                    <a:latin typeface="Cambria Math" panose="02040503050406030204" pitchFamily="18" charset="0"/>
                                  </a:rPr>
                                  <m:t>3</m:t>
                                </m:r>
                              </m:e>
                              <m:e>
                                <m:r>
                                  <a:rPr lang="en-US" altLang="zh-CN" i="1">
                                    <a:latin typeface="Cambria Math" panose="02040503050406030204" pitchFamily="18" charset="0"/>
                                  </a:rPr>
                                  <m:t>4</m:t>
                                </m:r>
                              </m:e>
                            </m:mr>
                          </m:m>
                        </m:e>
                      </m:mr>
                      <m:mr>
                        <m:e>
                          <m:m>
                            <m:mPr>
                              <m:mcs>
                                <m:mc>
                                  <m:mcPr>
                                    <m:count m:val="2"/>
                                    <m:mcJc m:val="center"/>
                                  </m:mcPr>
                                </m:mc>
                              </m:mcs>
                              <m:ctrlPr>
                                <a:rPr lang="en-US" altLang="zh-CN" i="1">
                                  <a:latin typeface="Cambria Math" panose="02040503050406030204" pitchFamily="18" charset="0"/>
                                </a:rPr>
                              </m:ctrlPr>
                            </m:mPr>
                            <m:mr>
                              <m:e>
                                <m:r>
                                  <m:rPr>
                                    <m:brk m:alnAt="7"/>
                                  </m:rPr>
                                  <a:rPr lang="en-US" altLang="zh-CN" i="1">
                                    <a:latin typeface="Cambria Math" panose="02040503050406030204" pitchFamily="18" charset="0"/>
                                  </a:rPr>
                                  <m:t>3</m:t>
                                </m:r>
                              </m:e>
                              <m:e>
                                <m:r>
                                  <a:rPr lang="en-US" altLang="zh-CN" i="1">
                                    <a:latin typeface="Cambria Math" panose="02040503050406030204" pitchFamily="18" charset="0"/>
                                  </a:rPr>
                                  <m:t>4</m:t>
                                </m:r>
                              </m:e>
                            </m:mr>
                          </m:m>
                        </m:e>
                      </m:mr>
                    </m:m>
                    <m:r>
                      <a:rPr lang="en-US" altLang="zh-CN" i="1">
                        <a:latin typeface="Cambria Math" panose="02040503050406030204" pitchFamily="18" charset="0"/>
                      </a:rPr>
                      <m:t>]</m:t>
                    </m:r>
                  </m:oMath>
                </a14:m>
                <a:r>
                  <a:rPr lang="en-US" altLang="zh-CN" dirty="0"/>
                  <a:t>=</a:t>
                </a:r>
                <a14:m>
                  <m:oMath xmlns:m="http://schemas.openxmlformats.org/officeDocument/2006/math">
                    <m:r>
                      <a:rPr lang="en-US" altLang="zh-CN" i="1">
                        <a:latin typeface="Cambria Math" panose="02040503050406030204" pitchFamily="18" charset="0"/>
                      </a:rPr>
                      <m:t>[</m:t>
                    </m:r>
                    <m:m>
                      <m:mPr>
                        <m:mcs>
                          <m:mc>
                            <m:mcPr>
                              <m:count m:val="1"/>
                              <m:mcJc m:val="center"/>
                            </m:mcPr>
                          </m:mc>
                        </m:mcs>
                        <m:ctrlPr>
                          <a:rPr lang="en-US" altLang="zh-CN" i="1">
                            <a:latin typeface="Cambria Math" panose="02040503050406030204" pitchFamily="18" charset="0"/>
                          </a:rPr>
                        </m:ctrlPr>
                      </m:mPr>
                      <m:mr>
                        <m:e>
                          <m:m>
                            <m:mPr>
                              <m:mcs>
                                <m:mc>
                                  <m:mcPr>
                                    <m:count m:val="2"/>
                                    <m:mcJc m:val="center"/>
                                  </m:mcPr>
                                </m:mc>
                              </m:mcs>
                              <m:ctrlPr>
                                <a:rPr lang="en-US" altLang="zh-CN" i="1">
                                  <a:latin typeface="Cambria Math" panose="02040503050406030204" pitchFamily="18" charset="0"/>
                                </a:rPr>
                              </m:ctrlPr>
                            </m:mPr>
                            <m:mr>
                              <m:e>
                                <m:r>
                                  <m:rPr>
                                    <m:brk m:alnAt="7"/>
                                  </m:rPr>
                                  <a:rPr lang="en-US" altLang="zh-CN" b="0" i="1" smtClean="0">
                                    <a:latin typeface="Cambria Math" panose="02040503050406030204" pitchFamily="18" charset="0"/>
                                  </a:rPr>
                                  <m:t>1</m:t>
                                </m:r>
                                <m:r>
                                  <a:rPr lang="en-US" altLang="zh-CN" b="0" i="1" smtClean="0">
                                    <a:latin typeface="Cambria Math" panose="02040503050406030204" pitchFamily="18" charset="0"/>
                                  </a:rPr>
                                  <m:t>.04</m:t>
                                </m:r>
                              </m:e>
                              <m:e>
                                <m:r>
                                  <a:rPr lang="en-US" altLang="zh-CN" b="0" i="1" smtClean="0">
                                    <a:latin typeface="Cambria Math" panose="02040503050406030204" pitchFamily="18" charset="0"/>
                                  </a:rPr>
                                  <m:t>2.04</m:t>
                                </m:r>
                              </m:e>
                            </m:mr>
                          </m:m>
                        </m:e>
                      </m:mr>
                      <m:mr>
                        <m:e>
                          <m:m>
                            <m:mPr>
                              <m:mcs>
                                <m:mc>
                                  <m:mcPr>
                                    <m:count m:val="2"/>
                                    <m:mcJc m:val="center"/>
                                  </m:mcPr>
                                </m:mc>
                              </m:mcs>
                              <m:ctrlPr>
                                <a:rPr lang="en-US" altLang="zh-CN" i="1" smtClean="0">
                                  <a:latin typeface="Cambria Math" panose="02040503050406030204" pitchFamily="18" charset="0"/>
                                </a:rPr>
                              </m:ctrlPr>
                            </m:mPr>
                            <m:mr>
                              <m:e>
                                <m:r>
                                  <m:rPr>
                                    <m:brk m:alnAt="7"/>
                                  </m:rPr>
                                  <a:rPr lang="en-US" altLang="zh-CN" b="0" i="1" smtClean="0">
                                    <a:latin typeface="Cambria Math" panose="02040503050406030204" pitchFamily="18" charset="0"/>
                                  </a:rPr>
                                  <m:t>3</m:t>
                                </m:r>
                              </m:e>
                              <m:e>
                                <m:r>
                                  <a:rPr lang="en-US" altLang="zh-CN" b="0" i="1" smtClean="0">
                                    <a:latin typeface="Cambria Math" panose="02040503050406030204" pitchFamily="18" charset="0"/>
                                  </a:rPr>
                                  <m:t>4</m:t>
                                </m:r>
                              </m:e>
                            </m:mr>
                          </m:m>
                        </m:e>
                      </m:mr>
                      <m:mr>
                        <m:e>
                          <m:m>
                            <m:mPr>
                              <m:mcs>
                                <m:mc>
                                  <m:mcPr>
                                    <m:count m:val="2"/>
                                    <m:mcJc m:val="center"/>
                                  </m:mcPr>
                                </m:mc>
                              </m:mcs>
                              <m:ctrlPr>
                                <a:rPr lang="en-US" altLang="zh-CN" i="1">
                                  <a:latin typeface="Cambria Math" panose="02040503050406030204" pitchFamily="18" charset="0"/>
                                </a:rPr>
                              </m:ctrlPr>
                            </m:mPr>
                            <m:mr>
                              <m:e>
                                <m:r>
                                  <m:rPr>
                                    <m:brk m:alnAt="7"/>
                                  </m:rPr>
                                  <a:rPr lang="en-US" altLang="zh-CN" b="0" i="1" smtClean="0">
                                    <a:latin typeface="Cambria Math" panose="02040503050406030204" pitchFamily="18" charset="0"/>
                                  </a:rPr>
                                  <m:t>4</m:t>
                                </m:r>
                                <m:r>
                                  <a:rPr lang="en-US" altLang="zh-CN" b="0" i="1" smtClean="0">
                                    <a:latin typeface="Cambria Math" panose="02040503050406030204" pitchFamily="18" charset="0"/>
                                  </a:rPr>
                                  <m:t>.96</m:t>
                                </m:r>
                              </m:e>
                              <m:e>
                                <m:r>
                                  <a:rPr lang="en-US" altLang="zh-CN" b="0" i="1" smtClean="0">
                                    <a:latin typeface="Cambria Math" panose="02040503050406030204" pitchFamily="18" charset="0"/>
                                  </a:rPr>
                                  <m:t>5.96</m:t>
                                </m:r>
                              </m:e>
                            </m:mr>
                          </m:m>
                        </m:e>
                      </m:mr>
                    </m:m>
                    <m:r>
                      <a:rPr lang="en-US" altLang="zh-CN" i="1">
                        <a:latin typeface="Cambria Math" panose="02040503050406030204" pitchFamily="18" charset="0"/>
                      </a:rPr>
                      <m:t>]</m:t>
                    </m:r>
                  </m:oMath>
                </a14:m>
                <a:endParaRPr lang="zh-CN" altLang="en-US" dirty="0"/>
              </a:p>
            </p:txBody>
          </p:sp>
        </mc:Choice>
        <mc:Fallback>
          <p:sp>
            <p:nvSpPr>
              <p:cNvPr id="4" name="文本框 3"/>
              <p:cNvSpPr txBox="1">
                <a:spLocks noRot="1" noChangeAspect="1" noMove="1" noResize="1" noEditPoints="1" noAdjustHandles="1" noChangeArrowheads="1" noChangeShapeType="1" noTextEdit="1"/>
              </p:cNvSpPr>
              <p:nvPr/>
            </p:nvSpPr>
            <p:spPr>
              <a:xfrm>
                <a:off x="780112" y="1883887"/>
                <a:ext cx="10414069" cy="735394"/>
              </a:xfrm>
              <a:prstGeom prst="rect">
                <a:avLst/>
              </a:prstGeom>
              <a:blipFill rotWithShape="0">
                <a:blip r:embed="rId1"/>
                <a:stretch>
                  <a:fillRect/>
                </a:stretch>
              </a:blipFill>
            </p:spPr>
            <p:txBody>
              <a:bodyPr/>
              <a:lstStyle/>
              <a:p>
                <a:r>
                  <a:rPr lang="zh-CN" altLang="en-US">
                    <a:noFill/>
                  </a:rPr>
                  <a:t> </a:t>
                </a:r>
                <a:endParaRPr lang="zh-CN" altLang="en-US">
                  <a:noFill/>
                </a:endParaRPr>
              </a:p>
            </p:txBody>
          </p:sp>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作业：在</a:t>
            </a:r>
            <a:r>
              <a:rPr lang="en-US" altLang="zh-CN" dirty="0" err="1"/>
              <a:t>matlab</a:t>
            </a:r>
            <a:r>
              <a:rPr lang="zh-CN" altLang="en-US" dirty="0"/>
              <a:t>中实现上述计算</a:t>
            </a:r>
            <a:endParaRPr lang="zh-CN" altLang="en-US" dirty="0"/>
          </a:p>
        </p:txBody>
      </p:sp>
      <p:sp>
        <p:nvSpPr>
          <p:cNvPr id="3" name="内容占位符 2"/>
          <p:cNvSpPr>
            <a:spLocks noGrp="1"/>
          </p:cNvSpPr>
          <p:nvPr>
            <p:ph idx="1"/>
          </p:nvPr>
        </p:nvSpPr>
        <p:spPr/>
        <p:txBody>
          <a:bodyPr/>
          <a:lstStyle/>
          <a:p>
            <a:r>
              <a:rPr lang="zh-CN" altLang="en-US" dirty="0"/>
              <a:t>调用</a:t>
            </a:r>
            <a:r>
              <a:rPr lang="en-US" altLang="zh-CN" dirty="0"/>
              <a:t>C = </a:t>
            </a:r>
            <a:r>
              <a:rPr lang="en-US" altLang="zh-CN" dirty="0" err="1"/>
              <a:t>cov</a:t>
            </a:r>
            <a:r>
              <a:rPr lang="en-US" altLang="zh-CN" dirty="0"/>
              <a:t>(</a:t>
            </a:r>
            <a:r>
              <a:rPr lang="en-US" altLang="zh-CN" dirty="0" err="1"/>
              <a:t>f_matrix</a:t>
            </a:r>
            <a:r>
              <a:rPr lang="en-US" altLang="zh-CN" dirty="0"/>
              <a:t>)</a:t>
            </a:r>
            <a:r>
              <a:rPr lang="zh-CN" altLang="en-US" dirty="0"/>
              <a:t>，计算</a:t>
            </a:r>
            <a:r>
              <a:rPr lang="en-US" altLang="zh-CN" dirty="0" err="1"/>
              <a:t>f_matrix</a:t>
            </a:r>
            <a:r>
              <a:rPr lang="zh-CN" altLang="en-US"/>
              <a:t>的协方差</a:t>
            </a:r>
            <a:r>
              <a:rPr lang="zh-CN" altLang="en-US" dirty="0"/>
              <a:t>矩阵</a:t>
            </a:r>
            <a:endParaRPr lang="en-US" altLang="zh-CN" dirty="0"/>
          </a:p>
          <a:p>
            <a:endParaRPr lang="en-US" altLang="zh-CN" dirty="0"/>
          </a:p>
          <a:p>
            <a:r>
              <a:rPr lang="zh-CN" altLang="en-US" dirty="0"/>
              <a:t>调用</a:t>
            </a:r>
            <a:r>
              <a:rPr lang="en-US" altLang="zh-CN" dirty="0"/>
              <a:t>[V, D] = </a:t>
            </a:r>
            <a:r>
              <a:rPr lang="en-US" altLang="zh-CN" dirty="0" err="1"/>
              <a:t>eigs</a:t>
            </a:r>
            <a:r>
              <a:rPr lang="en-US" altLang="zh-CN" dirty="0"/>
              <a:t>(C, k)</a:t>
            </a:r>
            <a:r>
              <a:rPr lang="zh-CN" altLang="en-US" dirty="0"/>
              <a:t>，计算</a:t>
            </a:r>
            <a:r>
              <a:rPr lang="en-US" altLang="zh-CN" dirty="0"/>
              <a:t>C</a:t>
            </a:r>
            <a:r>
              <a:rPr lang="zh-CN" altLang="en-US" dirty="0"/>
              <a:t>的前</a:t>
            </a:r>
            <a:r>
              <a:rPr lang="en-US" altLang="zh-CN" dirty="0"/>
              <a:t>k</a:t>
            </a:r>
            <a:r>
              <a:rPr lang="zh-CN" altLang="en-US" dirty="0"/>
              <a:t>个特征值对应的特征向量</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平面变成线，二维变一维</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fontScale="92500" lnSpcReduction="10000"/>
              </a:bodyPr>
              <a:lstStyle/>
              <a:p>
                <a14:m>
                  <m:oMath xmlns:m="http://schemas.openxmlformats.org/officeDocument/2006/math">
                    <m:r>
                      <a:rPr lang="en-US" altLang="zh-CN" b="0" i="1" smtClean="0">
                        <a:latin typeface="Cambria Math" panose="02040503050406030204" pitchFamily="18" charset="0"/>
                      </a:rPr>
                      <m:t>𝐴</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eqArr>
                          <m:eqArrPr>
                            <m:ctrlPr>
                              <a:rPr lang="en-US" altLang="zh-CN" b="0" i="1" smtClean="0">
                                <a:latin typeface="Cambria Math" panose="02040503050406030204" pitchFamily="18" charset="0"/>
                              </a:rPr>
                            </m:ctrlPr>
                          </m:eqArrPr>
                          <m:e>
                            <m:m>
                              <m:mPr>
                                <m:mcs>
                                  <m:mc>
                                    <m:mcPr>
                                      <m:count m:val="2"/>
                                      <m:mcJc m:val="center"/>
                                    </m:mcPr>
                                  </m:mc>
                                </m:mcs>
                                <m:ctrlPr>
                                  <a:rPr lang="en-US" altLang="zh-CN" b="0" i="1" smtClean="0">
                                    <a:latin typeface="Cambria Math" panose="02040503050406030204" pitchFamily="18" charset="0"/>
                                  </a:rPr>
                                </m:ctrlPr>
                              </m:mPr>
                              <m:mr>
                                <m:e>
                                  <m:r>
                                    <m:rPr>
                                      <m:brk m:alnAt="7"/>
                                    </m:rPr>
                                    <a:rPr lang="en-US" altLang="zh-CN" b="0" i="1" smtClean="0">
                                      <a:latin typeface="Cambria Math" panose="02040503050406030204" pitchFamily="18" charset="0"/>
                                    </a:rPr>
                                    <m:t>1</m:t>
                                  </m:r>
                                </m:e>
                                <m:e>
                                  <m:r>
                                    <a:rPr lang="en-US" altLang="zh-CN" b="0" i="1" smtClean="0">
                                      <a:latin typeface="Cambria Math" panose="02040503050406030204" pitchFamily="18" charset="0"/>
                                    </a:rPr>
                                    <m:t>2</m:t>
                                  </m:r>
                                </m:e>
                              </m:mr>
                            </m:m>
                          </m:e>
                          <m:e>
                            <m:m>
                              <m:mPr>
                                <m:mcs>
                                  <m:mc>
                                    <m:mcPr>
                                      <m:count m:val="2"/>
                                      <m:mcJc m:val="center"/>
                                    </m:mcPr>
                                  </m:mc>
                                </m:mcs>
                                <m:ctrlPr>
                                  <a:rPr lang="en-US" altLang="zh-CN" b="0" i="1" smtClean="0">
                                    <a:latin typeface="Cambria Math" panose="02040503050406030204" pitchFamily="18" charset="0"/>
                                  </a:rPr>
                                </m:ctrlPr>
                              </m:mPr>
                              <m:mr>
                                <m:e>
                                  <m:r>
                                    <m:rPr>
                                      <m:brk m:alnAt="7"/>
                                    </m:rPr>
                                    <a:rPr lang="en-US" altLang="zh-CN" b="0" i="1" smtClean="0">
                                      <a:latin typeface="Cambria Math" panose="02040503050406030204" pitchFamily="18" charset="0"/>
                                    </a:rPr>
                                    <m:t>3</m:t>
                                  </m:r>
                                </m:e>
                                <m:e>
                                  <m:r>
                                    <a:rPr lang="en-US" altLang="zh-CN" b="0" i="1" smtClean="0">
                                      <a:latin typeface="Cambria Math" panose="02040503050406030204" pitchFamily="18" charset="0"/>
                                    </a:rPr>
                                    <m:t>4</m:t>
                                  </m:r>
                                </m:e>
                              </m:mr>
                            </m:m>
                          </m:e>
                          <m:e>
                            <m:m>
                              <m:mPr>
                                <m:mcs>
                                  <m:mc>
                                    <m:mcPr>
                                      <m:count m:val="2"/>
                                      <m:mcJc m:val="center"/>
                                    </m:mcPr>
                                  </m:mc>
                                </m:mcs>
                                <m:ctrlPr>
                                  <a:rPr lang="en-US" altLang="zh-CN" b="0" i="1" smtClean="0">
                                    <a:latin typeface="Cambria Math" panose="02040503050406030204" pitchFamily="18" charset="0"/>
                                  </a:rPr>
                                </m:ctrlPr>
                              </m:mPr>
                              <m:mr>
                                <m:e>
                                  <m:r>
                                    <m:rPr>
                                      <m:brk m:alnAt="7"/>
                                    </m:rPr>
                                    <a:rPr lang="en-US" altLang="zh-CN" b="0" i="1" smtClean="0">
                                      <a:latin typeface="Cambria Math" panose="02040503050406030204" pitchFamily="18" charset="0"/>
                                    </a:rPr>
                                    <m:t>5</m:t>
                                  </m:r>
                                </m:e>
                                <m:e>
                                  <m:r>
                                    <a:rPr lang="en-US" altLang="zh-CN" b="0" i="1" smtClean="0">
                                      <a:latin typeface="Cambria Math" panose="02040503050406030204" pitchFamily="18" charset="0"/>
                                    </a:rPr>
                                    <m:t>6</m:t>
                                  </m:r>
                                </m:e>
                              </m:mr>
                            </m:m>
                          </m:e>
                        </m:eqArr>
                      </m:e>
                    </m:d>
                    <m:r>
                      <a:rPr lang="en-US" altLang="zh-CN" b="0" i="1" smtClean="0">
                        <a:latin typeface="Cambria Math" panose="02040503050406030204" pitchFamily="18" charset="0"/>
                      </a:rPr>
                      <m:t>  </m:t>
                    </m:r>
                  </m:oMath>
                </a14:m>
                <a:endParaRPr lang="en-US" altLang="zh-CN" b="0" i="1" dirty="0">
                  <a:latin typeface="Cambria Math" panose="02040503050406030204" pitchFamily="18" charset="0"/>
                </a:endParaRPr>
              </a:p>
              <a:p>
                <a:endParaRPr lang="en-US" altLang="zh-CN" b="0" i="1" dirty="0">
                  <a:latin typeface="Cambria Math" panose="02040503050406030204" pitchFamily="18" charset="0"/>
                </a:endParaRPr>
              </a:p>
              <a:p>
                <a14:m>
                  <m:oMath xmlns:m="http://schemas.openxmlformats.org/officeDocument/2006/math">
                    <m:r>
                      <a:rPr lang="en-US" altLang="zh-CN" b="0" i="1" smtClean="0">
                        <a:latin typeface="Cambria Math" panose="02040503050406030204" pitchFamily="18" charset="0"/>
                      </a:rPr>
                      <m:t>𝑉</m:t>
                    </m:r>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m>
                          <m:mPr>
                            <m:mcs>
                              <m:mc>
                                <m:mcPr>
                                  <m:count m:val="1"/>
                                  <m:mcJc m:val="center"/>
                                </m:mcPr>
                              </m:mc>
                            </m:mcs>
                            <m:ctrlPr>
                              <a:rPr lang="en-US" altLang="zh-CN" i="1" smtClean="0">
                                <a:latin typeface="Cambria Math" panose="02040503050406030204" pitchFamily="18" charset="0"/>
                              </a:rPr>
                            </m:ctrlPr>
                          </m:mPr>
                          <m:mr>
                            <m:e>
                              <m:r>
                                <a:rPr lang="en-US" altLang="zh-CN" b="0" i="1" smtClean="0">
                                  <a:latin typeface="Cambria Math" panose="02040503050406030204" pitchFamily="18" charset="0"/>
                                </a:rPr>
                                <m:t>1</m:t>
                              </m:r>
                            </m:e>
                          </m:mr>
                          <m:mr>
                            <m:e>
                              <m:r>
                                <a:rPr lang="en-US" altLang="zh-CN" b="0" i="1" smtClean="0">
                                  <a:latin typeface="Cambria Math" panose="02040503050406030204" pitchFamily="18" charset="0"/>
                                </a:rPr>
                                <m:t>3</m:t>
                              </m:r>
                            </m:e>
                          </m:mr>
                        </m:m>
                      </m:e>
                    </m:d>
                  </m:oMath>
                </a14:m>
                <a:endParaRPr lang="en-US" altLang="zh-CN" b="0" dirty="0"/>
              </a:p>
              <a:p>
                <a:endParaRPr lang="en-US" altLang="zh-CN" b="0" dirty="0"/>
              </a:p>
              <a:p>
                <a14:m>
                  <m:oMath xmlns:m="http://schemas.openxmlformats.org/officeDocument/2006/math">
                    <m:r>
                      <a:rPr lang="en-US" altLang="zh-CN" b="0" i="1" smtClean="0">
                        <a:latin typeface="Cambria Math" panose="02040503050406030204" pitchFamily="18" charset="0"/>
                      </a:rPr>
                      <m:t>𝐷</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𝑚𝑒𝑎𝑛𝐴</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𝑉</m:t>
                    </m:r>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eqArr>
                          <m:eqArrPr>
                            <m:ctrlPr>
                              <a:rPr lang="en-US" altLang="zh-CN" i="1">
                                <a:latin typeface="Cambria Math" panose="02040503050406030204" pitchFamily="18" charset="0"/>
                              </a:rPr>
                            </m:ctrlPr>
                          </m:eqArrPr>
                          <m:e>
                            <m:m>
                              <m:mPr>
                                <m:mcs>
                                  <m:mc>
                                    <m:mcPr>
                                      <m:count m:val="2"/>
                                      <m:mcJc m:val="center"/>
                                    </m:mcPr>
                                  </m:mc>
                                </m:mcs>
                                <m:ctrlPr>
                                  <a:rPr lang="en-US" altLang="zh-CN" i="1" smtClean="0">
                                    <a:latin typeface="Cambria Math" panose="02040503050406030204" pitchFamily="18" charset="0"/>
                                  </a:rPr>
                                </m:ctrlPr>
                              </m:mPr>
                              <m:mr>
                                <m:e>
                                  <m:r>
                                    <m:rPr>
                                      <m:brk m:alnAt="7"/>
                                    </m:rPr>
                                    <a:rPr lang="en-US" altLang="zh-CN" b="0" i="1" smtClean="0">
                                      <a:latin typeface="Cambria Math" panose="02040503050406030204" pitchFamily="18" charset="0"/>
                                    </a:rPr>
                                    <m:t>−</m:t>
                                  </m:r>
                                  <m:r>
                                    <a:rPr lang="en-US" altLang="zh-CN" b="0" i="1" smtClean="0">
                                      <a:latin typeface="Cambria Math" panose="02040503050406030204" pitchFamily="18" charset="0"/>
                                    </a:rPr>
                                    <m:t>2</m:t>
                                  </m:r>
                                </m:e>
                                <m:e>
                                  <m:r>
                                    <a:rPr lang="en-US" altLang="zh-CN" b="0" i="1" smtClean="0">
                                      <a:latin typeface="Cambria Math" panose="02040503050406030204" pitchFamily="18" charset="0"/>
                                    </a:rPr>
                                    <m:t>−2</m:t>
                                  </m:r>
                                </m:e>
                              </m:mr>
                            </m:m>
                          </m:e>
                          <m:e>
                            <m:m>
                              <m:mPr>
                                <m:mcs>
                                  <m:mc>
                                    <m:mcPr>
                                      <m:count m:val="2"/>
                                      <m:mcJc m:val="center"/>
                                    </m:mcPr>
                                  </m:mc>
                                </m:mcs>
                                <m:ctrlPr>
                                  <a:rPr lang="en-US" altLang="zh-CN" b="0" i="1" smtClean="0">
                                    <a:latin typeface="Cambria Math" panose="02040503050406030204" pitchFamily="18" charset="0"/>
                                  </a:rPr>
                                </m:ctrlPr>
                              </m:mPr>
                              <m:mr>
                                <m:e>
                                  <m:r>
                                    <m:rPr>
                                      <m:brk m:alnAt="7"/>
                                    </m:rPr>
                                    <a:rPr lang="en-US" altLang="zh-CN" b="0" i="1" smtClean="0">
                                      <a:latin typeface="Cambria Math" panose="02040503050406030204" pitchFamily="18" charset="0"/>
                                    </a:rPr>
                                    <m:t>0</m:t>
                                  </m:r>
                                </m:e>
                                <m:e>
                                  <m:r>
                                    <a:rPr lang="en-US" altLang="zh-CN" b="0" i="1" smtClean="0">
                                      <a:latin typeface="Cambria Math" panose="02040503050406030204" pitchFamily="18" charset="0"/>
                                    </a:rPr>
                                    <m:t>0</m:t>
                                  </m:r>
                                </m:e>
                              </m:mr>
                            </m:m>
                          </m:e>
                          <m:e>
                            <m:m>
                              <m:mPr>
                                <m:mcs>
                                  <m:mc>
                                    <m:mcPr>
                                      <m:count m:val="2"/>
                                      <m:mcJc m:val="center"/>
                                    </m:mcPr>
                                  </m:mc>
                                </m:mcs>
                                <m:ctrlPr>
                                  <a:rPr lang="en-US" altLang="zh-CN" b="0" i="1" smtClean="0">
                                    <a:latin typeface="Cambria Math" panose="02040503050406030204" pitchFamily="18" charset="0"/>
                                  </a:rPr>
                                </m:ctrlPr>
                              </m:mPr>
                              <m:mr>
                                <m:e>
                                  <m:r>
                                    <m:rPr>
                                      <m:brk m:alnAt="7"/>
                                    </m:rPr>
                                    <a:rPr lang="en-US" altLang="zh-CN" b="0" i="1" smtClean="0">
                                      <a:latin typeface="Cambria Math" panose="02040503050406030204" pitchFamily="18" charset="0"/>
                                    </a:rPr>
                                    <m:t>2</m:t>
                                  </m:r>
                                </m:e>
                                <m:e>
                                  <m:r>
                                    <a:rPr lang="en-US" altLang="zh-CN" b="0" i="1" smtClean="0">
                                      <a:latin typeface="Cambria Math" panose="02040503050406030204" pitchFamily="18" charset="0"/>
                                    </a:rPr>
                                    <m:t>2</m:t>
                                  </m:r>
                                </m:e>
                              </m:mr>
                            </m:m>
                          </m:e>
                        </m:eqArr>
                      </m:e>
                    </m:d>
                    <m:r>
                      <a:rPr lang="en-US" altLang="zh-CN" b="0" i="1" smtClean="0">
                        <a:latin typeface="Cambria Math" panose="02040503050406030204" pitchFamily="18" charset="0"/>
                      </a:rPr>
                      <m:t>∗</m:t>
                    </m:r>
                    <m:d>
                      <m:dPr>
                        <m:begChr m:val="["/>
                        <m:endChr m:val="]"/>
                        <m:ctrlPr>
                          <a:rPr lang="en-US" altLang="zh-CN" i="1">
                            <a:latin typeface="Cambria Math" panose="02040503050406030204" pitchFamily="18" charset="0"/>
                          </a:rPr>
                        </m:ctrlPr>
                      </m:dPr>
                      <m:e>
                        <m:m>
                          <m:mPr>
                            <m:mcs>
                              <m:mc>
                                <m:mcPr>
                                  <m:count m:val="1"/>
                                  <m:mcJc m:val="center"/>
                                </m:mcPr>
                              </m:mc>
                            </m:mcs>
                            <m:ctrlPr>
                              <a:rPr lang="en-US" altLang="zh-CN" i="1">
                                <a:latin typeface="Cambria Math" panose="02040503050406030204" pitchFamily="18" charset="0"/>
                              </a:rPr>
                            </m:ctrlPr>
                          </m:mPr>
                          <m:mr>
                            <m:e>
                              <m:r>
                                <a:rPr lang="en-US" altLang="zh-CN" b="0" i="1" smtClean="0">
                                  <a:latin typeface="Cambria Math" panose="02040503050406030204" pitchFamily="18" charset="0"/>
                                </a:rPr>
                                <m:t>1</m:t>
                              </m:r>
                            </m:e>
                          </m:mr>
                          <m:mr>
                            <m:e>
                              <m:r>
                                <a:rPr lang="en-US" altLang="zh-CN" b="0" i="1" smtClean="0">
                                  <a:latin typeface="Cambria Math" panose="02040503050406030204" pitchFamily="18" charset="0"/>
                                </a:rPr>
                                <m:t>3</m:t>
                              </m:r>
                            </m:e>
                          </m:mr>
                        </m:m>
                      </m:e>
                    </m:d>
                    <m:r>
                      <a:rPr lang="en-US" altLang="zh-CN" b="0" i="1" smtClean="0">
                        <a:latin typeface="Cambria Math" panose="02040503050406030204" pitchFamily="18" charset="0"/>
                      </a:rPr>
                      <m:t>=[</m:t>
                    </m:r>
                    <m:m>
                      <m:mPr>
                        <m:mcs>
                          <m:mc>
                            <m:mcPr>
                              <m:count m:val="1"/>
                              <m:mcJc m:val="center"/>
                            </m:mcPr>
                          </m:mc>
                        </m:mcs>
                        <m:ctrlPr>
                          <a:rPr lang="en-US" altLang="zh-CN" b="0" i="1" smtClean="0">
                            <a:latin typeface="Cambria Math" panose="02040503050406030204" pitchFamily="18" charset="0"/>
                          </a:rPr>
                        </m:ctrlPr>
                      </m:mPr>
                      <m:mr>
                        <m:e>
                          <m:r>
                            <m:rPr>
                              <m:brk m:alnAt="7"/>
                            </m:rPr>
                            <a:rPr lang="en-US" altLang="zh-CN" b="0" i="1" smtClean="0">
                              <a:latin typeface="Cambria Math" panose="02040503050406030204" pitchFamily="18" charset="0"/>
                            </a:rPr>
                            <m:t>−</m:t>
                          </m:r>
                          <m:r>
                            <a:rPr lang="en-US" altLang="zh-CN" b="0" i="1" smtClean="0">
                              <a:latin typeface="Cambria Math" panose="02040503050406030204" pitchFamily="18" charset="0"/>
                            </a:rPr>
                            <m:t>8</m:t>
                          </m:r>
                        </m:e>
                      </m:mr>
                      <m:mr>
                        <m:e>
                          <m:r>
                            <a:rPr lang="en-US" altLang="zh-CN" b="0" i="1" smtClean="0">
                              <a:latin typeface="Cambria Math" panose="02040503050406030204" pitchFamily="18" charset="0"/>
                            </a:rPr>
                            <m:t>0</m:t>
                          </m:r>
                        </m:e>
                      </m:mr>
                      <m:mr>
                        <m:e>
                          <m:r>
                            <a:rPr lang="en-US" altLang="zh-CN" b="0" i="1" smtClean="0">
                              <a:latin typeface="Cambria Math" panose="02040503050406030204" pitchFamily="18" charset="0"/>
                            </a:rPr>
                            <m:t>8</m:t>
                          </m:r>
                        </m:e>
                      </m:mr>
                    </m:m>
                    <m:r>
                      <a:rPr lang="en-US" altLang="zh-CN" b="0" i="1" smtClean="0">
                        <a:latin typeface="Cambria Math" panose="02040503050406030204" pitchFamily="18" charset="0"/>
                      </a:rPr>
                      <m:t>]</m:t>
                    </m:r>
                  </m:oMath>
                </a14:m>
                <a:endParaRPr lang="en-US" altLang="zh-CN" dirty="0"/>
              </a:p>
              <a:p>
                <a:endParaRPr lang="en-US" altLang="zh-CN" i="1" dirty="0">
                  <a:latin typeface="Cambria Math" panose="02040503050406030204" pitchFamily="18" charset="0"/>
                </a:endParaRPr>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1"/>
                <a:stretch>
                  <a:fillRect/>
                </a:stretch>
              </a:blipFill>
            </p:spPr>
            <p:txBody>
              <a:bodyPr/>
              <a:lstStyle/>
              <a:p>
                <a:r>
                  <a:rPr lang="zh-CN" altLang="en-US">
                    <a:noFill/>
                  </a:rPr>
                  <a:t> </a:t>
                </a:r>
                <a:endParaRPr lang="zh-CN" altLang="en-US">
                  <a:noFill/>
                </a:endParaRPr>
              </a:p>
            </p:txBody>
          </p:sp>
        </mc:Fallback>
      </mc:AlternateContent>
      <p:sp>
        <p:nvSpPr>
          <p:cNvPr id="5" name="文本框 4"/>
          <p:cNvSpPr txBox="1"/>
          <p:nvPr/>
        </p:nvSpPr>
        <p:spPr>
          <a:xfrm>
            <a:off x="2848442" y="2087699"/>
            <a:ext cx="9471804" cy="3538220"/>
          </a:xfrm>
          <a:prstGeom prst="rect">
            <a:avLst/>
          </a:prstGeom>
          <a:noFill/>
        </p:spPr>
        <p:txBody>
          <a:bodyPr wrap="square" rtlCol="0">
            <a:spAutoFit/>
          </a:bodyPr>
          <a:lstStyle/>
          <a:p>
            <a:r>
              <a:rPr lang="en-US" altLang="zh-CN" sz="2800" dirty="0"/>
              <a:t>        3</a:t>
            </a:r>
            <a:r>
              <a:rPr lang="zh-CN" altLang="en-US" sz="2800" dirty="0"/>
              <a:t>个点放一起，</a:t>
            </a:r>
            <a:r>
              <a:rPr lang="en-US" altLang="zh-CN" sz="2800" dirty="0"/>
              <a:t>1</a:t>
            </a:r>
            <a:r>
              <a:rPr lang="zh-CN" altLang="en-US" sz="2800" dirty="0"/>
              <a:t>行是</a:t>
            </a:r>
            <a:r>
              <a:rPr lang="en-US" altLang="zh-CN" sz="2800" dirty="0"/>
              <a:t>1</a:t>
            </a:r>
            <a:r>
              <a:rPr lang="zh-CN" altLang="en-US" sz="2800" dirty="0"/>
              <a:t>个点。这是</a:t>
            </a:r>
            <a:r>
              <a:rPr lang="en-US" altLang="zh-CN" sz="2800" dirty="0"/>
              <a:t>3</a:t>
            </a:r>
            <a:r>
              <a:rPr lang="zh-CN" altLang="en-US" sz="2800" dirty="0"/>
              <a:t>个</a:t>
            </a:r>
            <a:r>
              <a:rPr lang="en-US" altLang="zh-CN" sz="2800" dirty="0"/>
              <a:t>2</a:t>
            </a:r>
            <a:r>
              <a:rPr lang="zh-CN" altLang="en-US" sz="2800" dirty="0"/>
              <a:t>维的行向量。</a:t>
            </a:r>
            <a:endParaRPr lang="en-US" altLang="zh-CN" sz="2800" dirty="0"/>
          </a:p>
          <a:p>
            <a:endParaRPr lang="en-US" altLang="zh-CN" sz="2800" dirty="0"/>
          </a:p>
          <a:p>
            <a:endParaRPr lang="en-US" altLang="zh-CN" sz="2800" dirty="0"/>
          </a:p>
          <a:p>
            <a:r>
              <a:rPr lang="zh-CN" altLang="en-US" sz="2800" dirty="0"/>
              <a:t>         这是一个“任意的”向量。</a:t>
            </a:r>
            <a:endParaRPr lang="en-US" altLang="zh-CN" sz="2800" dirty="0"/>
          </a:p>
          <a:p>
            <a:endParaRPr lang="en-US" altLang="zh-CN" sz="2800" dirty="0"/>
          </a:p>
          <a:p>
            <a:endParaRPr lang="en-US" altLang="zh-CN" sz="2800" dirty="0"/>
          </a:p>
          <a:p>
            <a:r>
              <a:rPr lang="zh-CN" altLang="en-US" sz="2800" dirty="0"/>
              <a:t>                                     </a:t>
            </a:r>
            <a:endParaRPr lang="en-US" altLang="zh-CN" sz="2800" dirty="0"/>
          </a:p>
          <a:p>
            <a:r>
              <a:rPr lang="en-US" altLang="zh-CN" sz="2800" dirty="0"/>
              <a:t>                                                           3</a:t>
            </a:r>
            <a:r>
              <a:rPr lang="zh-CN" altLang="en-US" sz="2800" dirty="0"/>
              <a:t>个降维后的点。  </a:t>
            </a:r>
            <a:endParaRPr lang="zh-CN" altLang="en-US" sz="2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线变平面，一维还原为二维</a:t>
            </a:r>
            <a:endParaRPr lang="zh-CN" altLang="en-US" dirty="0"/>
          </a:p>
        </p:txBody>
      </p:sp>
      <mc:AlternateContent xmlns:mc="http://schemas.openxmlformats.org/markup-compatibility/2006">
        <mc:Choice xmlns:a14="http://schemas.microsoft.com/office/drawing/2010/main" Requires="a14">
          <p:sp>
            <p:nvSpPr>
              <p:cNvPr id="4" name="文本框 3"/>
              <p:cNvSpPr txBox="1"/>
              <p:nvPr/>
            </p:nvSpPr>
            <p:spPr>
              <a:xfrm>
                <a:off x="433415" y="2100452"/>
                <a:ext cx="11386130" cy="980333"/>
              </a:xfrm>
              <a:prstGeom prst="rect">
                <a:avLst/>
              </a:prstGeom>
              <a:noFill/>
            </p:spPr>
            <p:txBody>
              <a:bodyPr wrap="none" lIns="0" tIns="0" rIns="0" bIns="0" rtlCol="0">
                <a:spAutoFit/>
              </a:bodyPr>
              <a:lstStyle/>
              <a:p>
                <a14:m>
                  <m:oMath xmlns:m="http://schemas.openxmlformats.org/officeDocument/2006/math">
                    <m:r>
                      <a:rPr lang="en-US" altLang="zh-CN" sz="2400" b="0" i="1" smtClean="0">
                        <a:latin typeface="Cambria Math" panose="02040503050406030204" pitchFamily="18" charset="0"/>
                      </a:rPr>
                      <m:t>𝑁𝑒</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𝑤</m:t>
                        </m:r>
                      </m:e>
                      <m:sub>
                        <m:r>
                          <a:rPr lang="en-US" altLang="zh-CN" sz="2400" b="0" i="1" smtClean="0">
                            <a:latin typeface="Cambria Math" panose="02040503050406030204" pitchFamily="18" charset="0"/>
                          </a:rPr>
                          <m:t>𝐴</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𝐷</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𝑉</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𝑚𝑒𝑎𝑛𝐴</m:t>
                    </m:r>
                    <m:r>
                      <a:rPr lang="en-US" altLang="zh-CN" sz="2400" b="0" i="1" smtClean="0">
                        <a:latin typeface="Cambria Math" panose="02040503050406030204" pitchFamily="18" charset="0"/>
                      </a:rPr>
                      <m:t>=</m:t>
                    </m:r>
                    <m:d>
                      <m:dPr>
                        <m:begChr m:val="["/>
                        <m:endChr m:val="]"/>
                        <m:ctrlPr>
                          <a:rPr lang="en-US" altLang="zh-CN" sz="2400" i="1">
                            <a:latin typeface="Cambria Math" panose="02040503050406030204" pitchFamily="18" charset="0"/>
                          </a:rPr>
                        </m:ctrlPr>
                      </m:dPr>
                      <m:e>
                        <m:eqArr>
                          <m:eqArrPr>
                            <m:ctrlPr>
                              <a:rPr lang="en-US" altLang="zh-CN" sz="2400" i="1">
                                <a:latin typeface="Cambria Math" panose="02040503050406030204" pitchFamily="18" charset="0"/>
                              </a:rPr>
                            </m:ctrlPr>
                          </m:eqArrPr>
                          <m:e>
                            <m:r>
                              <a:rPr lang="en-US" altLang="zh-CN" sz="2400" i="1">
                                <a:latin typeface="Cambria Math" panose="02040503050406030204" pitchFamily="18" charset="0"/>
                              </a:rPr>
                              <m:t>−</m:t>
                            </m:r>
                            <m:r>
                              <a:rPr lang="en-US" altLang="zh-CN" sz="2400" b="0" i="1" smtClean="0">
                                <a:latin typeface="Cambria Math" panose="02040503050406030204" pitchFamily="18" charset="0"/>
                              </a:rPr>
                              <m:t>8</m:t>
                            </m:r>
                          </m:e>
                          <m:e>
                            <m:r>
                              <a:rPr lang="en-US" altLang="zh-CN" sz="2400" b="0" i="1" smtClean="0">
                                <a:latin typeface="Cambria Math" panose="02040503050406030204" pitchFamily="18" charset="0"/>
                              </a:rPr>
                              <m:t>0</m:t>
                            </m:r>
                          </m:e>
                          <m:e>
                            <m:r>
                              <a:rPr lang="en-US" altLang="zh-CN" sz="2400" b="0" i="1" smtClean="0">
                                <a:latin typeface="Cambria Math" panose="02040503050406030204" pitchFamily="18" charset="0"/>
                              </a:rPr>
                              <m:t>8</m:t>
                            </m:r>
                          </m:e>
                        </m:eqArr>
                      </m:e>
                    </m:d>
                    <m:r>
                      <a:rPr lang="zh-CN" altLang="en-US" sz="2400" b="0" i="1" smtClean="0">
                        <a:latin typeface="Cambria Math" panose="02040503050406030204" pitchFamily="18" charset="0"/>
                      </a:rPr>
                      <m:t>∗</m:t>
                    </m:r>
                    <m:d>
                      <m:dPr>
                        <m:begChr m:val="["/>
                        <m:endChr m:val="]"/>
                        <m:ctrlPr>
                          <a:rPr lang="en-US" altLang="zh-CN" sz="2400" i="1">
                            <a:latin typeface="Cambria Math" panose="02040503050406030204" pitchFamily="18" charset="0"/>
                          </a:rPr>
                        </m:ctrlPr>
                      </m:dPr>
                      <m:e>
                        <m:m>
                          <m:mPr>
                            <m:mcs>
                              <m:mc>
                                <m:mcPr>
                                  <m:count m:val="2"/>
                                  <m:mcJc m:val="center"/>
                                </m:mcPr>
                              </m:mc>
                            </m:mcs>
                            <m:ctrlPr>
                              <a:rPr lang="en-US" altLang="zh-CN" sz="2400" i="1" smtClean="0">
                                <a:latin typeface="Cambria Math" panose="02040503050406030204" pitchFamily="18" charset="0"/>
                              </a:rPr>
                            </m:ctrlPr>
                          </m:mPr>
                          <m:mr>
                            <m:e>
                              <m:r>
                                <a:rPr lang="en-US" altLang="zh-CN" sz="2400" b="0" i="1" smtClean="0">
                                  <a:latin typeface="Cambria Math" panose="02040503050406030204" pitchFamily="18" charset="0"/>
                                </a:rPr>
                                <m:t>1</m:t>
                              </m:r>
                            </m:e>
                            <m:e>
                              <m:r>
                                <a:rPr lang="en-US" altLang="zh-CN" sz="2400" b="0" i="1" smtClean="0">
                                  <a:latin typeface="Cambria Math" panose="02040503050406030204" pitchFamily="18" charset="0"/>
                                </a:rPr>
                                <m:t>3</m:t>
                              </m:r>
                            </m:e>
                          </m:mr>
                        </m:m>
                      </m:e>
                    </m:d>
                    <m:r>
                      <a:rPr lang="en-US" altLang="zh-CN" sz="2400" b="0" i="1" smtClean="0">
                        <a:latin typeface="Cambria Math" panose="02040503050406030204" pitchFamily="18" charset="0"/>
                      </a:rPr>
                      <m:t>+[</m:t>
                    </m:r>
                    <m:m>
                      <m:mPr>
                        <m:mcs>
                          <m:mc>
                            <m:mcPr>
                              <m:count m:val="1"/>
                              <m:mcJc m:val="center"/>
                            </m:mcPr>
                          </m:mc>
                        </m:mcs>
                        <m:ctrlPr>
                          <a:rPr lang="en-US" altLang="zh-CN" sz="2400" b="0" i="1" smtClean="0">
                            <a:latin typeface="Cambria Math" panose="02040503050406030204" pitchFamily="18" charset="0"/>
                          </a:rPr>
                        </m:ctrlPr>
                      </m:mPr>
                      <m:mr>
                        <m:e>
                          <m:m>
                            <m:mPr>
                              <m:mcs>
                                <m:mc>
                                  <m:mcPr>
                                    <m:count m:val="2"/>
                                    <m:mcJc m:val="center"/>
                                  </m:mcPr>
                                </m:mc>
                              </m:mcs>
                              <m:ctrlPr>
                                <a:rPr lang="en-US" altLang="zh-CN" sz="2400" b="0" i="1" smtClean="0">
                                  <a:latin typeface="Cambria Math" panose="02040503050406030204" pitchFamily="18" charset="0"/>
                                </a:rPr>
                              </m:ctrlPr>
                            </m:mPr>
                            <m:mr>
                              <m:e>
                                <m:r>
                                  <m:rPr>
                                    <m:brk m:alnAt="7"/>
                                  </m:rPr>
                                  <a:rPr lang="en-US" altLang="zh-CN" sz="2400" b="0" i="1" smtClean="0">
                                    <a:latin typeface="Cambria Math" panose="02040503050406030204" pitchFamily="18" charset="0"/>
                                  </a:rPr>
                                  <m:t>3</m:t>
                                </m:r>
                              </m:e>
                              <m:e>
                                <m:r>
                                  <a:rPr lang="en-US" altLang="zh-CN" sz="2400" b="0" i="1" smtClean="0">
                                    <a:latin typeface="Cambria Math" panose="02040503050406030204" pitchFamily="18" charset="0"/>
                                  </a:rPr>
                                  <m:t>4</m:t>
                                </m:r>
                              </m:e>
                            </m:mr>
                          </m:m>
                        </m:e>
                      </m:mr>
                      <m:mr>
                        <m:e>
                          <m:m>
                            <m:mPr>
                              <m:mcs>
                                <m:mc>
                                  <m:mcPr>
                                    <m:count m:val="2"/>
                                    <m:mcJc m:val="center"/>
                                  </m:mcPr>
                                </m:mc>
                              </m:mcs>
                              <m:ctrlPr>
                                <a:rPr lang="en-US" altLang="zh-CN" sz="2400" b="0" i="1" smtClean="0">
                                  <a:latin typeface="Cambria Math" panose="02040503050406030204" pitchFamily="18" charset="0"/>
                                </a:rPr>
                              </m:ctrlPr>
                            </m:mPr>
                            <m:mr>
                              <m:e>
                                <m:r>
                                  <m:rPr>
                                    <m:brk m:alnAt="7"/>
                                  </m:rPr>
                                  <a:rPr lang="en-US" altLang="zh-CN" sz="2400" b="0" i="1" smtClean="0">
                                    <a:latin typeface="Cambria Math" panose="02040503050406030204" pitchFamily="18" charset="0"/>
                                  </a:rPr>
                                  <m:t>3</m:t>
                                </m:r>
                              </m:e>
                              <m:e>
                                <m:r>
                                  <a:rPr lang="en-US" altLang="zh-CN" sz="2400" b="0" i="1" smtClean="0">
                                    <a:latin typeface="Cambria Math" panose="02040503050406030204" pitchFamily="18" charset="0"/>
                                  </a:rPr>
                                  <m:t>4</m:t>
                                </m:r>
                              </m:e>
                            </m:mr>
                          </m:m>
                        </m:e>
                      </m:mr>
                      <m:mr>
                        <m:e>
                          <m:m>
                            <m:mPr>
                              <m:mcs>
                                <m:mc>
                                  <m:mcPr>
                                    <m:count m:val="2"/>
                                    <m:mcJc m:val="center"/>
                                  </m:mcPr>
                                </m:mc>
                              </m:mcs>
                              <m:ctrlPr>
                                <a:rPr lang="en-US" altLang="zh-CN" sz="2400" b="0" i="1" smtClean="0">
                                  <a:latin typeface="Cambria Math" panose="02040503050406030204" pitchFamily="18" charset="0"/>
                                </a:rPr>
                              </m:ctrlPr>
                            </m:mPr>
                            <m:mr>
                              <m:e>
                                <m:r>
                                  <m:rPr>
                                    <m:brk m:alnAt="7"/>
                                  </m:rPr>
                                  <a:rPr lang="en-US" altLang="zh-CN" sz="2400" b="0" i="1" smtClean="0">
                                    <a:latin typeface="Cambria Math" panose="02040503050406030204" pitchFamily="18" charset="0"/>
                                  </a:rPr>
                                  <m:t>3</m:t>
                                </m:r>
                              </m:e>
                              <m:e>
                                <m:r>
                                  <a:rPr lang="en-US" altLang="zh-CN" sz="2400" b="0" i="1" smtClean="0">
                                    <a:latin typeface="Cambria Math" panose="02040503050406030204" pitchFamily="18" charset="0"/>
                                  </a:rPr>
                                  <m:t>4</m:t>
                                </m:r>
                              </m:e>
                            </m:mr>
                          </m:m>
                        </m:e>
                      </m:mr>
                    </m:m>
                    <m:r>
                      <a:rPr lang="en-US" altLang="zh-CN" sz="2400" b="0" i="1" smtClean="0">
                        <a:latin typeface="Cambria Math" panose="02040503050406030204" pitchFamily="18" charset="0"/>
                      </a:rPr>
                      <m:t>]=[</m:t>
                    </m:r>
                    <m:m>
                      <m:mPr>
                        <m:mcs>
                          <m:mc>
                            <m:mcPr>
                              <m:count m:val="1"/>
                              <m:mcJc m:val="center"/>
                            </m:mcPr>
                          </m:mc>
                        </m:mcs>
                        <m:ctrlPr>
                          <a:rPr lang="en-US" altLang="zh-CN" sz="2400" b="0" i="1" smtClean="0">
                            <a:latin typeface="Cambria Math" panose="02040503050406030204" pitchFamily="18" charset="0"/>
                          </a:rPr>
                        </m:ctrlPr>
                      </m:mPr>
                      <m:mr>
                        <m:e>
                          <m:m>
                            <m:mPr>
                              <m:mcs>
                                <m:mc>
                                  <m:mcPr>
                                    <m:count m:val="2"/>
                                    <m:mcJc m:val="center"/>
                                  </m:mcPr>
                                </m:mc>
                              </m:mcs>
                              <m:ctrlPr>
                                <a:rPr lang="en-US" altLang="zh-CN" sz="2400" b="0" i="1" smtClean="0">
                                  <a:latin typeface="Cambria Math" panose="02040503050406030204" pitchFamily="18" charset="0"/>
                                </a:rPr>
                              </m:ctrlPr>
                            </m:mPr>
                            <m:mr>
                              <m:e>
                                <m:r>
                                  <m:rPr>
                                    <m:brk m:alnAt="7"/>
                                  </m:rPr>
                                  <a:rPr lang="en-US" altLang="zh-CN" sz="2400" b="0" i="1" smtClean="0">
                                    <a:latin typeface="Cambria Math" panose="02040503050406030204" pitchFamily="18" charset="0"/>
                                  </a:rPr>
                                  <m:t>−</m:t>
                                </m:r>
                                <m:r>
                                  <a:rPr lang="en-US" altLang="zh-CN" sz="2400" b="0" i="1" smtClean="0">
                                    <a:latin typeface="Cambria Math" panose="02040503050406030204" pitchFamily="18" charset="0"/>
                                  </a:rPr>
                                  <m:t>8</m:t>
                                </m:r>
                              </m:e>
                              <m:e>
                                <m:r>
                                  <a:rPr lang="en-US" altLang="zh-CN" sz="2400" b="0" i="1" smtClean="0">
                                    <a:latin typeface="Cambria Math" panose="02040503050406030204" pitchFamily="18" charset="0"/>
                                  </a:rPr>
                                  <m:t>−24</m:t>
                                </m:r>
                              </m:e>
                            </m:mr>
                          </m:m>
                        </m:e>
                      </m:mr>
                      <m:mr>
                        <m:e>
                          <m:m>
                            <m:mPr>
                              <m:mcs>
                                <m:mc>
                                  <m:mcPr>
                                    <m:count m:val="2"/>
                                    <m:mcJc m:val="center"/>
                                  </m:mcPr>
                                </m:mc>
                              </m:mcs>
                              <m:ctrlPr>
                                <a:rPr lang="en-US" altLang="zh-CN" sz="2400" b="0" i="1" smtClean="0">
                                  <a:latin typeface="Cambria Math" panose="02040503050406030204" pitchFamily="18" charset="0"/>
                                </a:rPr>
                              </m:ctrlPr>
                            </m:mPr>
                            <m:mr>
                              <m:e>
                                <m:r>
                                  <a:rPr lang="en-US" altLang="zh-CN" sz="2400" b="0" i="1" smtClean="0">
                                    <a:latin typeface="Cambria Math" panose="02040503050406030204" pitchFamily="18" charset="0"/>
                                  </a:rPr>
                                  <m:t>0</m:t>
                                </m:r>
                              </m:e>
                              <m:e>
                                <m:r>
                                  <a:rPr lang="en-US" altLang="zh-CN" sz="2400" b="0" i="1" smtClean="0">
                                    <a:latin typeface="Cambria Math" panose="02040503050406030204" pitchFamily="18" charset="0"/>
                                  </a:rPr>
                                  <m:t>0</m:t>
                                </m:r>
                              </m:e>
                            </m:mr>
                          </m:m>
                        </m:e>
                      </m:mr>
                      <m:mr>
                        <m:e>
                          <m:m>
                            <m:mPr>
                              <m:mcs>
                                <m:mc>
                                  <m:mcPr>
                                    <m:count m:val="2"/>
                                    <m:mcJc m:val="center"/>
                                  </m:mcPr>
                                </m:mc>
                              </m:mcs>
                              <m:ctrlPr>
                                <a:rPr lang="en-US" altLang="zh-CN" sz="2400" b="0" i="1" smtClean="0">
                                  <a:latin typeface="Cambria Math" panose="02040503050406030204" pitchFamily="18" charset="0"/>
                                </a:rPr>
                              </m:ctrlPr>
                            </m:mPr>
                            <m:mr>
                              <m:e>
                                <m:r>
                                  <a:rPr lang="en-US" altLang="zh-CN" sz="2400" b="0" i="1" smtClean="0">
                                    <a:latin typeface="Cambria Math" panose="02040503050406030204" pitchFamily="18" charset="0"/>
                                  </a:rPr>
                                  <m:t>8</m:t>
                                </m:r>
                              </m:e>
                              <m:e>
                                <m:r>
                                  <a:rPr lang="en-US" altLang="zh-CN" sz="2400" b="0" i="1" smtClean="0">
                                    <a:latin typeface="Cambria Math" panose="02040503050406030204" pitchFamily="18" charset="0"/>
                                  </a:rPr>
                                  <m:t>24</m:t>
                                </m:r>
                              </m:e>
                            </m:mr>
                          </m:m>
                        </m:e>
                      </m:mr>
                    </m:m>
                    <m:r>
                      <a:rPr lang="en-US" altLang="zh-CN" sz="2400" b="0" i="1" smtClean="0">
                        <a:latin typeface="Cambria Math" panose="02040503050406030204" pitchFamily="18" charset="0"/>
                      </a:rPr>
                      <m:t>]</m:t>
                    </m:r>
                  </m:oMath>
                </a14:m>
                <a:r>
                  <a:rPr lang="en-US" altLang="zh-CN" sz="2400" dirty="0"/>
                  <a:t>+</a:t>
                </a:r>
                <a14:m>
                  <m:oMath xmlns:m="http://schemas.openxmlformats.org/officeDocument/2006/math">
                    <m:r>
                      <a:rPr lang="en-US" altLang="zh-CN" sz="2400" i="1">
                        <a:latin typeface="Cambria Math" panose="02040503050406030204" pitchFamily="18" charset="0"/>
                      </a:rPr>
                      <m:t>[</m:t>
                    </m:r>
                    <m:m>
                      <m:mPr>
                        <m:mcs>
                          <m:mc>
                            <m:mcPr>
                              <m:count m:val="1"/>
                              <m:mcJc m:val="center"/>
                            </m:mcPr>
                          </m:mc>
                        </m:mcs>
                        <m:ctrlPr>
                          <a:rPr lang="en-US" altLang="zh-CN" sz="2400" i="1">
                            <a:latin typeface="Cambria Math" panose="02040503050406030204" pitchFamily="18" charset="0"/>
                          </a:rPr>
                        </m:ctrlPr>
                      </m:mPr>
                      <m:mr>
                        <m:e>
                          <m:m>
                            <m:mPr>
                              <m:mcs>
                                <m:mc>
                                  <m:mcPr>
                                    <m:count m:val="2"/>
                                    <m:mcJc m:val="center"/>
                                  </m:mcPr>
                                </m:mc>
                              </m:mcs>
                              <m:ctrlPr>
                                <a:rPr lang="en-US" altLang="zh-CN" sz="2400" i="1">
                                  <a:latin typeface="Cambria Math" panose="02040503050406030204" pitchFamily="18" charset="0"/>
                                </a:rPr>
                              </m:ctrlPr>
                            </m:mPr>
                            <m:mr>
                              <m:e>
                                <m:r>
                                  <m:rPr>
                                    <m:brk m:alnAt="7"/>
                                  </m:rPr>
                                  <a:rPr lang="en-US" altLang="zh-CN" sz="2400" i="1">
                                    <a:latin typeface="Cambria Math" panose="02040503050406030204" pitchFamily="18" charset="0"/>
                                  </a:rPr>
                                  <m:t>3</m:t>
                                </m:r>
                              </m:e>
                              <m:e>
                                <m:r>
                                  <a:rPr lang="en-US" altLang="zh-CN" sz="2400" i="1">
                                    <a:latin typeface="Cambria Math" panose="02040503050406030204" pitchFamily="18" charset="0"/>
                                  </a:rPr>
                                  <m:t>4</m:t>
                                </m:r>
                              </m:e>
                            </m:mr>
                          </m:m>
                        </m:e>
                      </m:mr>
                      <m:mr>
                        <m:e>
                          <m:m>
                            <m:mPr>
                              <m:mcs>
                                <m:mc>
                                  <m:mcPr>
                                    <m:count m:val="2"/>
                                    <m:mcJc m:val="center"/>
                                  </m:mcPr>
                                </m:mc>
                              </m:mcs>
                              <m:ctrlPr>
                                <a:rPr lang="en-US" altLang="zh-CN" sz="2400" i="1">
                                  <a:latin typeface="Cambria Math" panose="02040503050406030204" pitchFamily="18" charset="0"/>
                                </a:rPr>
                              </m:ctrlPr>
                            </m:mPr>
                            <m:mr>
                              <m:e>
                                <m:r>
                                  <m:rPr>
                                    <m:brk m:alnAt="7"/>
                                  </m:rPr>
                                  <a:rPr lang="en-US" altLang="zh-CN" sz="2400" i="1">
                                    <a:latin typeface="Cambria Math" panose="02040503050406030204" pitchFamily="18" charset="0"/>
                                  </a:rPr>
                                  <m:t>3</m:t>
                                </m:r>
                              </m:e>
                              <m:e>
                                <m:r>
                                  <a:rPr lang="en-US" altLang="zh-CN" sz="2400" i="1">
                                    <a:latin typeface="Cambria Math" panose="02040503050406030204" pitchFamily="18" charset="0"/>
                                  </a:rPr>
                                  <m:t>4</m:t>
                                </m:r>
                              </m:e>
                            </m:mr>
                          </m:m>
                        </m:e>
                      </m:mr>
                      <m:mr>
                        <m:e>
                          <m:m>
                            <m:mPr>
                              <m:mcs>
                                <m:mc>
                                  <m:mcPr>
                                    <m:count m:val="2"/>
                                    <m:mcJc m:val="center"/>
                                  </m:mcPr>
                                </m:mc>
                              </m:mcs>
                              <m:ctrlPr>
                                <a:rPr lang="en-US" altLang="zh-CN" sz="2400" i="1">
                                  <a:latin typeface="Cambria Math" panose="02040503050406030204" pitchFamily="18" charset="0"/>
                                </a:rPr>
                              </m:ctrlPr>
                            </m:mPr>
                            <m:mr>
                              <m:e>
                                <m:r>
                                  <m:rPr>
                                    <m:brk m:alnAt="7"/>
                                  </m:rPr>
                                  <a:rPr lang="en-US" altLang="zh-CN" sz="2400" i="1">
                                    <a:latin typeface="Cambria Math" panose="02040503050406030204" pitchFamily="18" charset="0"/>
                                  </a:rPr>
                                  <m:t>3</m:t>
                                </m:r>
                              </m:e>
                              <m:e>
                                <m:r>
                                  <a:rPr lang="en-US" altLang="zh-CN" sz="2400" i="1">
                                    <a:latin typeface="Cambria Math" panose="02040503050406030204" pitchFamily="18" charset="0"/>
                                  </a:rPr>
                                  <m:t>4</m:t>
                                </m:r>
                              </m:e>
                            </m:mr>
                          </m:m>
                        </m:e>
                      </m:mr>
                    </m:m>
                    <m:r>
                      <a:rPr lang="en-US" altLang="zh-CN" sz="2400" i="1">
                        <a:latin typeface="Cambria Math" panose="02040503050406030204" pitchFamily="18" charset="0"/>
                      </a:rPr>
                      <m:t>]</m:t>
                    </m:r>
                  </m:oMath>
                </a14:m>
                <a:r>
                  <a:rPr lang="en-US" altLang="zh-CN" sz="2400" dirty="0"/>
                  <a:t>=</a:t>
                </a:r>
                <a14:m>
                  <m:oMath xmlns:m="http://schemas.openxmlformats.org/officeDocument/2006/math">
                    <m:r>
                      <a:rPr lang="en-US" altLang="zh-CN" sz="2400" i="1">
                        <a:latin typeface="Cambria Math" panose="02040503050406030204" pitchFamily="18" charset="0"/>
                      </a:rPr>
                      <m:t>[</m:t>
                    </m:r>
                    <m:m>
                      <m:mPr>
                        <m:mcs>
                          <m:mc>
                            <m:mcPr>
                              <m:count m:val="1"/>
                              <m:mcJc m:val="center"/>
                            </m:mcPr>
                          </m:mc>
                        </m:mcs>
                        <m:ctrlPr>
                          <a:rPr lang="en-US" altLang="zh-CN" sz="2400" i="1">
                            <a:latin typeface="Cambria Math" panose="02040503050406030204" pitchFamily="18" charset="0"/>
                          </a:rPr>
                        </m:ctrlPr>
                      </m:mPr>
                      <m:mr>
                        <m:e>
                          <m:m>
                            <m:mPr>
                              <m:mcs>
                                <m:mc>
                                  <m:mcPr>
                                    <m:count m:val="2"/>
                                    <m:mcJc m:val="center"/>
                                  </m:mcPr>
                                </m:mc>
                              </m:mcs>
                              <m:ctrlPr>
                                <a:rPr lang="en-US" altLang="zh-CN" sz="2400" i="1">
                                  <a:latin typeface="Cambria Math" panose="02040503050406030204" pitchFamily="18" charset="0"/>
                                </a:rPr>
                              </m:ctrlPr>
                            </m:mPr>
                            <m:mr>
                              <m:e>
                                <m:r>
                                  <m:rPr>
                                    <m:brk m:alnAt="7"/>
                                  </m:rPr>
                                  <a:rPr lang="en-US" altLang="zh-CN" sz="2400" b="0" i="1" smtClean="0">
                                    <a:latin typeface="Cambria Math" panose="02040503050406030204" pitchFamily="18" charset="0"/>
                                  </a:rPr>
                                  <m:t>−</m:t>
                                </m:r>
                                <m:r>
                                  <a:rPr lang="en-US" altLang="zh-CN" sz="2400" b="0" i="1" smtClean="0">
                                    <a:latin typeface="Cambria Math" panose="02040503050406030204" pitchFamily="18" charset="0"/>
                                  </a:rPr>
                                  <m:t>5</m:t>
                                </m:r>
                              </m:e>
                              <m:e>
                                <m:r>
                                  <a:rPr lang="en-US" altLang="zh-CN" sz="2400" b="0" i="1" smtClean="0">
                                    <a:latin typeface="Cambria Math" panose="02040503050406030204" pitchFamily="18" charset="0"/>
                                  </a:rPr>
                                  <m:t>−20</m:t>
                                </m:r>
                              </m:e>
                            </m:mr>
                          </m:m>
                        </m:e>
                      </m:mr>
                      <m:mr>
                        <m:e>
                          <m:m>
                            <m:mPr>
                              <m:mcs>
                                <m:mc>
                                  <m:mcPr>
                                    <m:count m:val="2"/>
                                    <m:mcJc m:val="center"/>
                                  </m:mcPr>
                                </m:mc>
                              </m:mcs>
                              <m:ctrlPr>
                                <a:rPr lang="en-US" altLang="zh-CN" sz="2400" i="1">
                                  <a:latin typeface="Cambria Math" panose="02040503050406030204" pitchFamily="18" charset="0"/>
                                </a:rPr>
                              </m:ctrlPr>
                            </m:mPr>
                            <m:mr>
                              <m:e>
                                <m:r>
                                  <a:rPr lang="en-US" altLang="zh-CN" sz="2400" b="0" i="1" smtClean="0">
                                    <a:latin typeface="Cambria Math" panose="02040503050406030204" pitchFamily="18" charset="0"/>
                                  </a:rPr>
                                  <m:t>3</m:t>
                                </m:r>
                              </m:e>
                              <m:e>
                                <m:r>
                                  <a:rPr lang="en-US" altLang="zh-CN" sz="2400" b="0" i="1" smtClean="0">
                                    <a:latin typeface="Cambria Math" panose="02040503050406030204" pitchFamily="18" charset="0"/>
                                  </a:rPr>
                                  <m:t>4</m:t>
                                </m:r>
                              </m:e>
                            </m:mr>
                          </m:m>
                        </m:e>
                      </m:mr>
                      <m:mr>
                        <m:e>
                          <m:m>
                            <m:mPr>
                              <m:mcs>
                                <m:mc>
                                  <m:mcPr>
                                    <m:count m:val="2"/>
                                    <m:mcJc m:val="center"/>
                                  </m:mcPr>
                                </m:mc>
                              </m:mcs>
                              <m:ctrlPr>
                                <a:rPr lang="en-US" altLang="zh-CN" sz="2400" i="1">
                                  <a:latin typeface="Cambria Math" panose="02040503050406030204" pitchFamily="18" charset="0"/>
                                </a:rPr>
                              </m:ctrlPr>
                            </m:mPr>
                            <m:mr>
                              <m:e>
                                <m:r>
                                  <a:rPr lang="en-US" altLang="zh-CN" sz="2400" b="0" i="1" smtClean="0">
                                    <a:latin typeface="Cambria Math" panose="02040503050406030204" pitchFamily="18" charset="0"/>
                                  </a:rPr>
                                  <m:t>11</m:t>
                                </m:r>
                              </m:e>
                              <m:e>
                                <m:r>
                                  <a:rPr lang="en-US" altLang="zh-CN" sz="2400" b="0" i="1" smtClean="0">
                                    <a:latin typeface="Cambria Math" panose="02040503050406030204" pitchFamily="18" charset="0"/>
                                  </a:rPr>
                                  <m:t>28</m:t>
                                </m:r>
                              </m:e>
                            </m:mr>
                          </m:m>
                        </m:e>
                      </m:mr>
                    </m:m>
                    <m:r>
                      <a:rPr lang="en-US" altLang="zh-CN" sz="2400" i="1">
                        <a:latin typeface="Cambria Math" panose="02040503050406030204" pitchFamily="18" charset="0"/>
                      </a:rPr>
                      <m:t>]</m:t>
                    </m:r>
                  </m:oMath>
                </a14:m>
                <a:endParaRPr lang="zh-CN" altLang="en-US" sz="2400" dirty="0"/>
              </a:p>
            </p:txBody>
          </p:sp>
        </mc:Choice>
        <mc:Fallback>
          <p:sp>
            <p:nvSpPr>
              <p:cNvPr id="4" name="文本框 3"/>
              <p:cNvSpPr txBox="1">
                <a:spLocks noRot="1" noChangeAspect="1" noMove="1" noResize="1" noEditPoints="1" noAdjustHandles="1" noChangeArrowheads="1" noChangeShapeType="1" noTextEdit="1"/>
              </p:cNvSpPr>
              <p:nvPr/>
            </p:nvSpPr>
            <p:spPr>
              <a:xfrm>
                <a:off x="433415" y="2100452"/>
                <a:ext cx="11386130" cy="980333"/>
              </a:xfrm>
              <a:prstGeom prst="rect">
                <a:avLst/>
              </a:prstGeom>
              <a:blipFill rotWithShape="1">
                <a:blip r:embed="rId1"/>
                <a:stretch>
                  <a:fillRect/>
                </a:stretch>
              </a:blipFill>
            </p:spPr>
            <p:txBody>
              <a:bodyPr/>
              <a:lstStyle/>
              <a:p>
                <a:r>
                  <a:rPr lang="zh-CN" altLang="en-US">
                    <a:noFill/>
                  </a:rPr>
                  <a:t> </a:t>
                </a:r>
                <a:endParaRPr lang="zh-CN" altLang="en-US">
                  <a:noFill/>
                </a:endParaRPr>
              </a:p>
            </p:txBody>
          </p:sp>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为什么要降维？</a:t>
            </a:r>
            <a:endParaRPr lang="zh-CN" altLang="en-US" dirty="0"/>
          </a:p>
        </p:txBody>
      </p:sp>
      <p:sp>
        <p:nvSpPr>
          <p:cNvPr id="3" name="内容占位符 2"/>
          <p:cNvSpPr>
            <a:spLocks noGrp="1"/>
          </p:cNvSpPr>
          <p:nvPr>
            <p:ph idx="1"/>
          </p:nvPr>
        </p:nvSpPr>
        <p:spPr>
          <a:xfrm>
            <a:off x="1329509" y="1860251"/>
            <a:ext cx="5274491" cy="4023360"/>
          </a:xfrm>
        </p:spPr>
        <p:txBody>
          <a:bodyPr/>
          <a:lstStyle/>
          <a:p>
            <a:r>
              <a:rPr lang="zh-CN" altLang="en-US" dirty="0"/>
              <a:t>维数大，信息量太大，大并不意味着好</a:t>
            </a:r>
            <a:endParaRPr lang="en-US" altLang="zh-CN" dirty="0"/>
          </a:p>
          <a:p>
            <a:pPr marL="0" indent="0">
              <a:buNone/>
            </a:pPr>
            <a:endParaRPr lang="en-US" altLang="zh-CN" dirty="0"/>
          </a:p>
          <a:p>
            <a:r>
              <a:rPr lang="zh-CN" altLang="en-US" dirty="0"/>
              <a:t>假如有一张超大、超清人脸（</a:t>
            </a:r>
            <a:r>
              <a:rPr lang="en-US" altLang="zh-CN" dirty="0"/>
              <a:t>10m x 10m</a:t>
            </a:r>
            <a:r>
              <a:rPr lang="zh-CN" altLang="en-US" dirty="0"/>
              <a:t>）要我们识别</a:t>
            </a:r>
            <a:endParaRPr lang="zh-CN" altLang="en-US" dirty="0"/>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889523" y="2102762"/>
            <a:ext cx="4498386" cy="3228842"/>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图片变换</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a:bodyPr>
              <a:lstStyle/>
              <a:p>
                <a14:m>
                  <m:oMath xmlns:m="http://schemas.openxmlformats.org/officeDocument/2006/math">
                    <m:r>
                      <a:rPr lang="en-US" altLang="zh-CN" b="0" i="1" smtClean="0">
                        <a:latin typeface="Cambria Math" panose="02040503050406030204" pitchFamily="18" charset="0"/>
                      </a:rPr>
                      <m:t>𝐴</m:t>
                    </m:r>
                    <m:r>
                      <a:rPr lang="en-US" altLang="zh-CN" b="0" i="1" smtClean="0">
                        <a:latin typeface="Cambria Math" panose="02040503050406030204" pitchFamily="18" charset="0"/>
                      </a:rPr>
                      <m:t>1=[</m:t>
                    </m:r>
                    <m:m>
                      <m:mPr>
                        <m:mcs>
                          <m:mc>
                            <m:mcPr>
                              <m:count m:val="2"/>
                              <m:mcJc m:val="center"/>
                            </m:mcPr>
                          </m:mc>
                        </m:mcs>
                        <m:ctrlPr>
                          <a:rPr lang="en-US" altLang="zh-CN" i="1" smtClean="0">
                            <a:latin typeface="Cambria Math" panose="02040503050406030204" pitchFamily="18" charset="0"/>
                          </a:rPr>
                        </m:ctrlPr>
                      </m:mPr>
                      <m:mr>
                        <m:e>
                          <m:r>
                            <m:rPr>
                              <m:brk m:alnAt="7"/>
                            </m:rPr>
                            <a:rPr lang="en-US" altLang="zh-CN" b="0" i="1" smtClean="0">
                              <a:latin typeface="Cambria Math" panose="02040503050406030204" pitchFamily="18" charset="0"/>
                            </a:rPr>
                            <m:t>1</m:t>
                          </m:r>
                        </m:e>
                        <m:e>
                          <m:r>
                            <a:rPr lang="en-US" altLang="zh-CN" b="0" i="1" smtClean="0">
                              <a:latin typeface="Cambria Math" panose="02040503050406030204" pitchFamily="18" charset="0"/>
                            </a:rPr>
                            <m:t>2</m:t>
                          </m:r>
                        </m:e>
                      </m:mr>
                      <m:mr>
                        <m:e>
                          <m:r>
                            <a:rPr lang="en-US" altLang="zh-CN" b="0" i="1" smtClean="0">
                              <a:latin typeface="Cambria Math" panose="02040503050406030204" pitchFamily="18" charset="0"/>
                            </a:rPr>
                            <m:t>3</m:t>
                          </m:r>
                        </m:e>
                        <m:e>
                          <m:r>
                            <a:rPr lang="en-US" altLang="zh-CN" b="0" i="1" smtClean="0">
                              <a:latin typeface="Cambria Math" panose="02040503050406030204" pitchFamily="18" charset="0"/>
                            </a:rPr>
                            <m:t>4</m:t>
                          </m:r>
                        </m:e>
                      </m:mr>
                    </m:m>
                    <m:r>
                      <a:rPr lang="en-US" altLang="zh-CN" b="0" i="1" smtClean="0">
                        <a:latin typeface="Cambria Math" panose="02040503050406030204" pitchFamily="18" charset="0"/>
                      </a:rPr>
                      <m:t>]</m:t>
                    </m:r>
                  </m:oMath>
                </a14:m>
                <a:r>
                  <a:rPr lang="zh-CN" altLang="en-US" dirty="0"/>
                  <a:t>                 </a:t>
                </a:r>
                <a14:m>
                  <m:oMath xmlns:m="http://schemas.openxmlformats.org/officeDocument/2006/math">
                    <m:r>
                      <m:rPr>
                        <m:sty m:val="p"/>
                      </m:rPr>
                      <a:rPr lang="en-US" altLang="zh-CN" b="0" i="0" smtClean="0">
                        <a:latin typeface="Cambria Math" panose="02040503050406030204" pitchFamily="18" charset="0"/>
                      </a:rPr>
                      <m:t>A</m:t>
                    </m:r>
                    <m:r>
                      <a:rPr lang="en-US" altLang="zh-CN" b="0" i="0" smtClean="0">
                        <a:latin typeface="Cambria Math" panose="02040503050406030204" pitchFamily="18" charset="0"/>
                      </a:rPr>
                      <m:t>2=[</m:t>
                    </m:r>
                    <m:m>
                      <m:mPr>
                        <m:mcs>
                          <m:mc>
                            <m:mcPr>
                              <m:count m:val="2"/>
                              <m:mcJc m:val="center"/>
                            </m:mcPr>
                          </m:mc>
                        </m:mcs>
                        <m:ctrlPr>
                          <a:rPr lang="en-US" altLang="zh-CN" i="1">
                            <a:latin typeface="Cambria Math" panose="02040503050406030204" pitchFamily="18" charset="0"/>
                          </a:rPr>
                        </m:ctrlPr>
                      </m:mPr>
                      <m:mr>
                        <m:e>
                          <m:r>
                            <a:rPr lang="en-US" altLang="zh-CN" b="0" i="1" smtClean="0">
                              <a:latin typeface="Cambria Math" panose="02040503050406030204" pitchFamily="18" charset="0"/>
                            </a:rPr>
                            <m:t>5</m:t>
                          </m:r>
                        </m:e>
                        <m:e>
                          <m:r>
                            <a:rPr lang="en-US" altLang="zh-CN" b="0" i="1" smtClean="0">
                              <a:latin typeface="Cambria Math" panose="02040503050406030204" pitchFamily="18" charset="0"/>
                            </a:rPr>
                            <m:t>6</m:t>
                          </m:r>
                        </m:e>
                      </m:mr>
                      <m:mr>
                        <m:e>
                          <m:r>
                            <a:rPr lang="en-US" altLang="zh-CN" b="0" i="1" smtClean="0">
                              <a:latin typeface="Cambria Math" panose="02040503050406030204" pitchFamily="18" charset="0"/>
                            </a:rPr>
                            <m:t>7</m:t>
                          </m:r>
                        </m:e>
                        <m:e>
                          <m:r>
                            <a:rPr lang="en-US" altLang="zh-CN" b="0" i="1" smtClean="0">
                              <a:latin typeface="Cambria Math" panose="02040503050406030204" pitchFamily="18" charset="0"/>
                            </a:rPr>
                            <m:t>8</m:t>
                          </m:r>
                        </m:e>
                      </m:mr>
                    </m:m>
                    <m:r>
                      <a:rPr lang="en-US" altLang="zh-CN" b="0" i="1" smtClean="0">
                        <a:latin typeface="Cambria Math" panose="02040503050406030204" pitchFamily="18" charset="0"/>
                      </a:rPr>
                      <m:t>]</m:t>
                    </m:r>
                  </m:oMath>
                </a14:m>
                <a:endParaRPr lang="en-US" altLang="zh-CN" dirty="0"/>
              </a:p>
              <a:p>
                <a:r>
                  <a:rPr lang="en-US" altLang="zh-CN" dirty="0"/>
                  <a:t>B1 =[1 2 3 4]              B2=[5 6 7 8] </a:t>
                </a:r>
              </a:p>
              <a:p>
                <a14:m>
                  <m:oMath xmlns:m="http://schemas.openxmlformats.org/officeDocument/2006/math">
                    <m:r>
                      <a:rPr lang="en-US" altLang="zh-CN" b="0" i="1" smtClean="0">
                        <a:latin typeface="Cambria Math" panose="02040503050406030204" pitchFamily="18" charset="0"/>
                      </a:rPr>
                      <m:t>𝐴</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m>
                          <m:mPr>
                            <m:mcs>
                              <m:mc>
                                <m:mcPr>
                                  <m:count m:val="1"/>
                                  <m:mcJc m:val="center"/>
                                </m:mcPr>
                              </m:mc>
                            </m:mcs>
                            <m:ctrlPr>
                              <a:rPr lang="en-US" altLang="zh-CN" i="1" smtClean="0">
                                <a:latin typeface="Cambria Math" panose="02040503050406030204" pitchFamily="18" charset="0"/>
                              </a:rPr>
                            </m:ctrlPr>
                          </m:mPr>
                          <m:mr>
                            <m:e>
                              <m:r>
                                <m:rPr>
                                  <m:brk m:alnAt="7"/>
                                </m:rPr>
                                <a:rPr lang="en-US" altLang="zh-CN" b="0" i="1" smtClean="0">
                                  <a:latin typeface="Cambria Math" panose="02040503050406030204" pitchFamily="18" charset="0"/>
                                </a:rPr>
                                <m:t>1</m:t>
                              </m:r>
                            </m:e>
                          </m:mr>
                          <m:mr>
                            <m:e>
                              <m:r>
                                <a:rPr lang="en-US" altLang="zh-CN" b="0" i="1" smtClean="0">
                                  <a:latin typeface="Cambria Math" panose="02040503050406030204" pitchFamily="18" charset="0"/>
                                </a:rPr>
                                <m:t>5</m:t>
                              </m:r>
                            </m:e>
                          </m:mr>
                        </m:m>
                        <m:m>
                          <m:mPr>
                            <m:mcs>
                              <m:mc>
                                <m:mcPr>
                                  <m:count m:val="1"/>
                                  <m:mcJc m:val="center"/>
                                </m:mcPr>
                              </m:mc>
                            </m:mcs>
                            <m:ctrlPr>
                              <a:rPr lang="en-US" altLang="zh-CN" i="1" smtClean="0">
                                <a:latin typeface="Cambria Math" panose="02040503050406030204" pitchFamily="18" charset="0"/>
                              </a:rPr>
                            </m:ctrlPr>
                          </m:mPr>
                          <m:mr>
                            <m:e>
                              <m:r>
                                <m:rPr>
                                  <m:brk m:alnAt="7"/>
                                </m:rPr>
                                <a:rPr lang="en-US" altLang="zh-CN" b="0" i="1" smtClean="0">
                                  <a:latin typeface="Cambria Math" panose="02040503050406030204" pitchFamily="18" charset="0"/>
                                </a:rPr>
                                <m:t> </m:t>
                              </m:r>
                              <m:r>
                                <a:rPr lang="en-US" altLang="zh-CN" b="0" i="1" smtClean="0">
                                  <a:latin typeface="Cambria Math" panose="02040503050406030204" pitchFamily="18" charset="0"/>
                                </a:rPr>
                                <m:t>2 </m:t>
                              </m:r>
                            </m:e>
                          </m:mr>
                          <m:mr>
                            <m:e>
                              <m:r>
                                <a:rPr lang="en-US" altLang="zh-CN" b="0" i="1" smtClean="0">
                                  <a:latin typeface="Cambria Math" panose="02040503050406030204" pitchFamily="18" charset="0"/>
                                </a:rPr>
                                <m:t>6</m:t>
                              </m:r>
                            </m:e>
                          </m:mr>
                        </m:m>
                        <m:m>
                          <m:mPr>
                            <m:mcs>
                              <m:mc>
                                <m:mcPr>
                                  <m:count m:val="1"/>
                                  <m:mcJc m:val="center"/>
                                </m:mcPr>
                              </m:mc>
                            </m:mcs>
                            <m:ctrlPr>
                              <a:rPr lang="en-US" altLang="zh-CN" i="1" smtClean="0">
                                <a:latin typeface="Cambria Math" panose="02040503050406030204" pitchFamily="18" charset="0"/>
                              </a:rPr>
                            </m:ctrlPr>
                          </m:mPr>
                          <m:mr>
                            <m:e>
                              <m:r>
                                <m:rPr>
                                  <m:brk m:alnAt="7"/>
                                </m:rPr>
                                <a:rPr lang="en-US" altLang="zh-CN" b="0" i="1" smtClean="0">
                                  <a:latin typeface="Cambria Math" panose="02040503050406030204" pitchFamily="18" charset="0"/>
                                </a:rPr>
                                <m:t>3</m:t>
                              </m:r>
                              <m:r>
                                <a:rPr lang="en-US" altLang="zh-CN" b="0" i="1" smtClean="0">
                                  <a:latin typeface="Cambria Math" panose="02040503050406030204" pitchFamily="18" charset="0"/>
                                </a:rPr>
                                <m:t> </m:t>
                              </m:r>
                            </m:e>
                          </m:mr>
                          <m:mr>
                            <m:e>
                              <m:r>
                                <a:rPr lang="en-US" altLang="zh-CN" b="0" i="1" smtClean="0">
                                  <a:latin typeface="Cambria Math" panose="02040503050406030204" pitchFamily="18" charset="0"/>
                                </a:rPr>
                                <m:t>7</m:t>
                              </m:r>
                            </m:e>
                          </m:mr>
                        </m:m>
                        <m:m>
                          <m:mPr>
                            <m:mcs>
                              <m:mc>
                                <m:mcPr>
                                  <m:count m:val="1"/>
                                  <m:mcJc m:val="center"/>
                                </m:mcPr>
                              </m:mc>
                            </m:mcs>
                            <m:ctrlPr>
                              <a:rPr lang="en-US" altLang="zh-CN" i="1" smtClean="0">
                                <a:latin typeface="Cambria Math" panose="02040503050406030204" pitchFamily="18" charset="0"/>
                              </a:rPr>
                            </m:ctrlPr>
                          </m:mPr>
                          <m:mr>
                            <m:e>
                              <m:r>
                                <m:rPr>
                                  <m:brk m:alnAt="7"/>
                                </m:rPr>
                                <a:rPr lang="en-US" altLang="zh-CN" b="0" i="1" smtClean="0">
                                  <a:latin typeface="Cambria Math" panose="02040503050406030204" pitchFamily="18" charset="0"/>
                                </a:rPr>
                                <m:t>4</m:t>
                              </m:r>
                            </m:e>
                          </m:mr>
                          <m:mr>
                            <m:e>
                              <m:r>
                                <a:rPr lang="en-US" altLang="zh-CN" b="0" i="1" smtClean="0">
                                  <a:latin typeface="Cambria Math" panose="02040503050406030204" pitchFamily="18" charset="0"/>
                                </a:rPr>
                                <m:t>8</m:t>
                              </m:r>
                            </m:e>
                          </m:mr>
                        </m:m>
                      </m:e>
                    </m:d>
                    <m:r>
                      <a:rPr lang="en-US" altLang="zh-CN" b="0" i="1" smtClean="0">
                        <a:latin typeface="Cambria Math" panose="02040503050406030204" pitchFamily="18" charset="0"/>
                      </a:rPr>
                      <m:t>  </m:t>
                    </m:r>
                  </m:oMath>
                </a14:m>
                <a:endParaRPr lang="en-US" altLang="zh-CN" i="1" dirty="0">
                  <a:latin typeface="Cambria Math" panose="02040503050406030204" pitchFamily="18" charset="0"/>
                </a:endParaRPr>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1"/>
                <a:stretch>
                  <a:fillRect l="-1091"/>
                </a:stretch>
              </a:blipFill>
            </p:spPr>
            <p:txBody>
              <a:bodyPr/>
              <a:lstStyle/>
              <a:p>
                <a:r>
                  <a:rPr lang="zh-CN" altLang="en-US">
                    <a:noFill/>
                  </a:rPr>
                  <a:t> </a:t>
                </a:r>
                <a:endParaRPr lang="zh-CN" altLang="en-US">
                  <a:noFill/>
                </a:endParaRPr>
              </a:p>
            </p:txBody>
          </p:sp>
        </mc:Fallback>
      </mc:AlternateContent>
      <p:sp>
        <p:nvSpPr>
          <p:cNvPr id="4" name="文本框 3"/>
          <p:cNvSpPr txBox="1"/>
          <p:nvPr/>
        </p:nvSpPr>
        <p:spPr>
          <a:xfrm>
            <a:off x="7332453" y="2147977"/>
            <a:ext cx="4269934" cy="1754326"/>
          </a:xfrm>
          <a:prstGeom prst="rect">
            <a:avLst/>
          </a:prstGeom>
          <a:noFill/>
        </p:spPr>
        <p:txBody>
          <a:bodyPr wrap="square" rtlCol="0">
            <a:spAutoFit/>
          </a:bodyPr>
          <a:lstStyle/>
          <a:p>
            <a:r>
              <a:rPr lang="zh-CN" altLang="en-US" dirty="0"/>
              <a:t>两张图片，每张图片</a:t>
            </a:r>
            <a:r>
              <a:rPr lang="en-US" altLang="zh-CN" dirty="0"/>
              <a:t>2</a:t>
            </a:r>
            <a:r>
              <a:rPr lang="zh-CN" altLang="en-US" dirty="0"/>
              <a:t>乘</a:t>
            </a:r>
            <a:r>
              <a:rPr lang="en-US" altLang="zh-CN" dirty="0"/>
              <a:t>2</a:t>
            </a:r>
            <a:r>
              <a:rPr lang="zh-CN" altLang="en-US" dirty="0"/>
              <a:t>个像素</a:t>
            </a:r>
            <a:endParaRPr lang="en-US" altLang="zh-CN" dirty="0"/>
          </a:p>
          <a:p>
            <a:endParaRPr lang="en-US" altLang="zh-CN" dirty="0"/>
          </a:p>
          <a:p>
            <a:r>
              <a:rPr lang="zh-CN" altLang="en-US" dirty="0"/>
              <a:t>图片转置</a:t>
            </a:r>
            <a:endParaRPr lang="en-US" altLang="zh-CN" dirty="0"/>
          </a:p>
          <a:p>
            <a:endParaRPr lang="en-US" altLang="zh-CN" dirty="0"/>
          </a:p>
          <a:p>
            <a:endParaRPr lang="en-US" altLang="zh-CN" dirty="0"/>
          </a:p>
          <a:p>
            <a:endParaRPr lang="zh-CN" altLang="en-US" dirty="0"/>
          </a:p>
        </p:txBody>
      </p:sp>
      <p:sp>
        <p:nvSpPr>
          <p:cNvPr id="5" name="文本框 4"/>
          <p:cNvSpPr txBox="1"/>
          <p:nvPr/>
        </p:nvSpPr>
        <p:spPr>
          <a:xfrm>
            <a:off x="3392539" y="3283771"/>
            <a:ext cx="6530950" cy="1754326"/>
          </a:xfrm>
          <a:prstGeom prst="rect">
            <a:avLst/>
          </a:prstGeom>
          <a:noFill/>
        </p:spPr>
        <p:txBody>
          <a:bodyPr wrap="square" rtlCol="0">
            <a:spAutoFit/>
          </a:bodyPr>
          <a:lstStyle/>
          <a:p>
            <a:endParaRPr lang="en-US" altLang="zh-CN" dirty="0"/>
          </a:p>
          <a:p>
            <a:r>
              <a:rPr lang="zh-CN" altLang="en-US" dirty="0"/>
              <a:t>两张图片放一起，一行是一张图片。这是</a:t>
            </a:r>
            <a:r>
              <a:rPr lang="en-US" altLang="zh-CN" dirty="0"/>
              <a:t>2</a:t>
            </a:r>
            <a:r>
              <a:rPr lang="zh-CN" altLang="en-US" dirty="0"/>
              <a:t>个</a:t>
            </a:r>
            <a:r>
              <a:rPr lang="en-US" altLang="zh-CN" dirty="0"/>
              <a:t>4</a:t>
            </a:r>
            <a:r>
              <a:rPr lang="zh-CN" altLang="en-US" dirty="0"/>
              <a:t>维的行向量。</a:t>
            </a:r>
            <a:endParaRPr lang="en-US" altLang="zh-CN" dirty="0"/>
          </a:p>
          <a:p>
            <a:endParaRPr lang="en-US" altLang="zh-CN" dirty="0"/>
          </a:p>
          <a:p>
            <a:endParaRPr lang="en-US" altLang="zh-CN" dirty="0"/>
          </a:p>
          <a:p>
            <a:endParaRPr lang="en-US" altLang="zh-CN" dirty="0"/>
          </a:p>
          <a:p>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7280" y="185003"/>
            <a:ext cx="10058400" cy="1450757"/>
          </a:xfrm>
        </p:spPr>
        <p:txBody>
          <a:bodyPr/>
          <a:lstStyle/>
          <a:p>
            <a:r>
              <a:rPr lang="en-US" altLang="zh-CN" dirty="0"/>
              <a:t>PCA</a:t>
            </a:r>
            <a:r>
              <a:rPr lang="zh-CN" altLang="en-US" dirty="0"/>
              <a:t>求解的加速策略</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4:artisticCrisscrossEtching id="{51CE5C16-A882-46BA-BB85-8E82274F534F}"/>
                  </a:ext>
                </a:extLst>
              </p:cNvPr>
              <p:cNvSpPr>
                <a:spLocks noGrp="1"/>
              </p:cNvSpPr>
              <p:nvPr>
                <p:ph idx="1"/>
              </p:nvPr>
            </p:nvSpPr>
            <p:spPr/>
            <p:txBody>
              <a:bodyPr>
                <a:normAutofit fontScale="92500"/>
              </a:bodyPr>
              <a:lstStyle/>
              <a:p>
                <a:r>
                  <a:rPr lang="zh-CN" altLang="en-US" dirty="0"/>
                  <a:t>样本矩阵</a:t>
                </a:r>
                <a:r>
                  <a:rPr lang="en-US" altLang="zh-CN" dirty="0"/>
                  <a:t>A</a:t>
                </a:r>
                <a:r>
                  <a:rPr lang="zh-CN" altLang="en-US" dirty="0"/>
                  <a:t>是</a:t>
                </a:r>
                <a:r>
                  <a:rPr lang="en-US" altLang="zh-CN" dirty="0" err="1"/>
                  <a:t>m×n</a:t>
                </a:r>
                <a:r>
                  <a:rPr lang="zh-CN" altLang="en-US" dirty="0"/>
                  <a:t>矩阵，协方差矩阵</a:t>
                </a:r>
                <a14:m>
                  <m:oMath xmlns:m="http://schemas.openxmlformats.org/officeDocument/2006/math">
                    <m:r>
                      <m:rPr>
                        <m:sty m:val="p"/>
                      </m:rPr>
                      <a:rPr lang="en-US" altLang="zh-CN" b="0" i="0" smtClean="0">
                        <a:latin typeface="Cambria Math" panose="02040503050406030204" pitchFamily="18" charset="0"/>
                      </a:rPr>
                      <m:t>C</m:t>
                    </m:r>
                    <m:r>
                      <a:rPr lang="en-US" altLang="zh-CN" b="0" i="0"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i="1">
                            <a:latin typeface="Cambria Math" panose="02040503050406030204" pitchFamily="18" charset="0"/>
                          </a:rPr>
                          <m:t>𝑍</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𝑍</m:t>
                    </m:r>
                  </m:oMath>
                </a14:m>
                <a:r>
                  <a:rPr lang="zh-CN" altLang="en-US" dirty="0"/>
                  <a:t>，其中</a:t>
                </a:r>
                <a:r>
                  <a:rPr lang="en-US" altLang="zh-CN" dirty="0"/>
                  <a:t>C</a:t>
                </a:r>
                <a:r>
                  <a:rPr lang="zh-CN" altLang="en-US" dirty="0"/>
                  <a:t>为</a:t>
                </a:r>
                <a:r>
                  <a:rPr lang="en-US" altLang="zh-CN" dirty="0" err="1"/>
                  <a:t>n×n</a:t>
                </a:r>
                <a:r>
                  <a:rPr lang="zh-CN" altLang="en-US" dirty="0"/>
                  <a:t>矩阵</a:t>
                </a:r>
                <a:endParaRPr lang="en-US" altLang="zh-CN" dirty="0"/>
              </a:p>
              <a:p>
                <a:pPr lvl="1"/>
                <a:r>
                  <a:rPr lang="zh-CN" altLang="en-US" dirty="0"/>
                  <a:t>如果</a:t>
                </a:r>
                <a:r>
                  <a:rPr lang="en-US" altLang="zh-CN" dirty="0"/>
                  <a:t>n&gt;&gt;m</a:t>
                </a:r>
                <a:r>
                  <a:rPr lang="zh-CN" altLang="en-US" dirty="0"/>
                  <a:t>，比如</a:t>
                </a:r>
                <a:r>
                  <a:rPr lang="en-US" altLang="zh-CN" dirty="0"/>
                  <a:t>n=10000</a:t>
                </a:r>
                <a:r>
                  <a:rPr lang="zh-CN" altLang="en-US" dirty="0"/>
                  <a:t>，</a:t>
                </a:r>
                <a:r>
                  <a:rPr lang="en-US" altLang="zh-CN" dirty="0"/>
                  <a:t>m=100</a:t>
                </a:r>
                <a:r>
                  <a:rPr lang="zh-CN" altLang="en-US" dirty="0"/>
                  <a:t>，那么</a:t>
                </a:r>
                <a:r>
                  <a:rPr lang="en-US" altLang="zh-CN" dirty="0"/>
                  <a:t>C</a:t>
                </a:r>
                <a:r>
                  <a:rPr lang="zh-CN" altLang="en-US" dirty="0"/>
                  <a:t>是一个很大的方阵，极大影响计算特征向量的效率！有没有更加高效的算法？</a:t>
                </a:r>
                <a:endParaRPr lang="en-US" altLang="zh-CN" dirty="0"/>
              </a:p>
              <a:p>
                <a:pPr lvl="1"/>
                <a:endParaRPr lang="en-US" altLang="zh-CN" dirty="0"/>
              </a:p>
              <a:p>
                <a:r>
                  <a:rPr lang="en-US" altLang="zh-CN" dirty="0"/>
                  <a:t>m</a:t>
                </a:r>
                <a:r>
                  <a:rPr lang="zh-CN" altLang="en-US" dirty="0"/>
                  <a:t>很小，能否先算出</a:t>
                </a:r>
                <a:r>
                  <a:rPr lang="en-US" altLang="zh-CN" dirty="0" err="1"/>
                  <a:t>m×m</a:t>
                </a:r>
                <a:r>
                  <a:rPr lang="zh-CN" altLang="en-US" dirty="0"/>
                  <a:t>方阵的特征向量，再转成</a:t>
                </a:r>
                <a:r>
                  <a:rPr lang="en-US" altLang="zh-CN" dirty="0"/>
                  <a:t>C</a:t>
                </a:r>
                <a:r>
                  <a:rPr lang="zh-CN" altLang="en-US" dirty="0"/>
                  <a:t>的特征向量？可以</a:t>
                </a:r>
                <a:endParaRPr lang="en-US" altLang="zh-CN" dirty="0"/>
              </a:p>
              <a:p>
                <a:pPr lvl="1"/>
                <a:r>
                  <a:rPr lang="zh-CN" altLang="en-US" dirty="0"/>
                  <a:t>令</a:t>
                </a:r>
                <a14:m>
                  <m:oMath xmlns:m="http://schemas.openxmlformats.org/officeDocument/2006/math">
                    <m:r>
                      <m:rPr>
                        <m:sty m:val="p"/>
                      </m:rPr>
                      <a:rPr lang="en-US" altLang="zh-CN" b="0" i="0" smtClean="0">
                        <a:latin typeface="Cambria Math" panose="02040503050406030204" pitchFamily="18" charset="0"/>
                      </a:rPr>
                      <m:t>S</m:t>
                    </m:r>
                    <m:r>
                      <a:rPr lang="en-US" altLang="zh-CN" b="0" i="0" smtClean="0">
                        <a:latin typeface="Cambria Math" panose="02040503050406030204" pitchFamily="18" charset="0"/>
                      </a:rPr>
                      <m:t>=</m:t>
                    </m:r>
                    <m:r>
                      <a:rPr lang="en-US" altLang="zh-CN" i="1">
                        <a:latin typeface="Cambria Math" panose="02040503050406030204" pitchFamily="18" charset="0"/>
                      </a:rPr>
                      <m:t>𝑍</m:t>
                    </m:r>
                    <m:r>
                      <a:rPr lang="en-US" altLang="zh-CN" b="0" i="1" smtClean="0">
                        <a:latin typeface="Cambria Math" panose="02040503050406030204" pitchFamily="18" charset="0"/>
                      </a:rPr>
                      <m:t>×</m:t>
                    </m:r>
                    <m:r>
                      <a:rPr lang="en-US" altLang="zh-CN" b="0" i="1" smtClean="0">
                        <a:latin typeface="Cambria Math" panose="02040503050406030204" pitchFamily="18" charset="0"/>
                      </a:rPr>
                      <m:t>𝑍</m:t>
                    </m:r>
                    <m:r>
                      <a:rPr lang="en-US" altLang="zh-CN" b="0" i="1" smtClean="0">
                        <a:latin typeface="Cambria Math" panose="02040503050406030204" pitchFamily="18" charset="0"/>
                      </a:rPr>
                      <m:t>′</m:t>
                    </m:r>
                  </m:oMath>
                </a14:m>
                <a:r>
                  <a:rPr lang="zh-CN" altLang="en-US" b="0" dirty="0">
                    <a:latin typeface="Cambria Math" panose="02040503050406030204" pitchFamily="18" charset="0"/>
                  </a:rPr>
                  <a:t>是</a:t>
                </a:r>
                <a:r>
                  <a:rPr lang="en-US" altLang="zh-CN" dirty="0" err="1"/>
                  <a:t>m×m</a:t>
                </a:r>
                <a:r>
                  <a:rPr lang="zh-CN" altLang="en-US" dirty="0"/>
                  <a:t>的方阵</a:t>
                </a:r>
                <a:endParaRPr lang="en-US" altLang="zh-CN" b="0" dirty="0">
                  <a:latin typeface="Cambria Math" panose="02040503050406030204" pitchFamily="18" charset="0"/>
                </a:endParaRPr>
              </a:p>
              <a:p>
                <a:pPr lvl="1"/>
                <a14:m>
                  <m:oMath xmlns:m="http://schemas.openxmlformats.org/officeDocument/2006/math">
                    <m:r>
                      <a:rPr lang="en-US" altLang="zh-CN" b="0" i="1" smtClean="0">
                        <a:latin typeface="Cambria Math" panose="02040503050406030204" pitchFamily="18" charset="0"/>
                      </a:rPr>
                      <m:t>𝑆𝑥</m:t>
                    </m:r>
                    <m:r>
                      <a:rPr lang="en-US" altLang="zh-CN" b="0" i="1" smtClean="0">
                        <a:latin typeface="Cambria Math" panose="02040503050406030204" pitchFamily="18" charset="0"/>
                      </a:rPr>
                      <m:t>=</m:t>
                    </m:r>
                    <m:r>
                      <a:rPr lang="en-US" altLang="zh-CN" b="0" i="1" smtClean="0">
                        <a:latin typeface="Cambria Math" panose="02040503050406030204" pitchFamily="18" charset="0"/>
                      </a:rPr>
                      <m:t>𝜆</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𝑍</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𝑆𝑥</m:t>
                    </m:r>
                    <m:r>
                      <a:rPr lang="en-US" altLang="zh-CN" b="0" i="1" smtClean="0">
                        <a:latin typeface="Cambria Math" panose="02040503050406030204" pitchFamily="18" charset="0"/>
                      </a:rPr>
                      <m:t>=</m:t>
                    </m:r>
                    <m:r>
                      <a:rPr lang="en-US" altLang="zh-CN" b="0" i="1" smtClean="0">
                        <a:latin typeface="Cambria Math" panose="02040503050406030204" pitchFamily="18" charset="0"/>
                      </a:rPr>
                      <m:t>𝜆</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𝑍</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𝑍</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𝑍</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𝑍</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𝜆</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𝑍</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𝐶</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m:t>
                        </m:r>
                        <m:r>
                          <a:rPr lang="en-US" altLang="zh-CN" b="0" i="1" smtClean="0">
                            <a:latin typeface="Cambria Math" panose="02040503050406030204" pitchFamily="18" charset="0"/>
                          </a:rPr>
                          <m:t>𝑍</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𝜆</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𝑍</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endParaRPr lang="en-US" altLang="zh-CN" dirty="0"/>
              </a:p>
              <a:p>
                <a:pPr lvl="1"/>
                <a:r>
                  <a:rPr lang="zh-CN" altLang="en-US" dirty="0"/>
                  <a:t>算出</a:t>
                </a:r>
                <a:r>
                  <a:rPr lang="en-US" altLang="zh-CN" dirty="0"/>
                  <a:t>S</a:t>
                </a:r>
                <a:r>
                  <a:rPr lang="zh-CN" altLang="en-US" dirty="0"/>
                  <a:t>的前</a:t>
                </a:r>
                <a:r>
                  <a:rPr lang="en-US" altLang="zh-CN" dirty="0"/>
                  <a:t>k</a:t>
                </a:r>
                <a:r>
                  <a:rPr lang="zh-CN" altLang="en-US" dirty="0"/>
                  <a:t>个特征向量</a:t>
                </a:r>
                <a:r>
                  <a:rPr lang="en-US" altLang="zh-CN" dirty="0"/>
                  <a:t>V</a:t>
                </a:r>
                <a:r>
                  <a:rPr lang="zh-CN" altLang="en-US" dirty="0"/>
                  <a:t>，然后</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𝑍</m:t>
                        </m:r>
                      </m:e>
                      <m:sup>
                        <m:r>
                          <a:rPr lang="en-US" altLang="zh-CN" i="1">
                            <a:latin typeface="Cambria Math" panose="02040503050406030204" pitchFamily="18" charset="0"/>
                          </a:rPr>
                          <m:t>′</m:t>
                        </m:r>
                      </m:sup>
                    </m:sSup>
                    <m:r>
                      <a:rPr lang="en-US" altLang="zh-CN" b="0" i="1" smtClean="0">
                        <a:latin typeface="Cambria Math" panose="02040503050406030204" pitchFamily="18" charset="0"/>
                      </a:rPr>
                      <m:t>𝑉</m:t>
                    </m:r>
                  </m:oMath>
                </a14:m>
                <a:r>
                  <a:rPr lang="zh-CN" altLang="en-US" dirty="0"/>
                  <a:t>就是</a:t>
                </a:r>
                <a:r>
                  <a:rPr lang="en-US" altLang="zh-CN" dirty="0"/>
                  <a:t>C</a:t>
                </a:r>
                <a:r>
                  <a:rPr lang="zh-CN" altLang="en-US" dirty="0"/>
                  <a:t>的特征向量</a:t>
                </a:r>
                <a:endParaRPr lang="en-US" altLang="zh-CN" dirty="0"/>
              </a:p>
              <a:p>
                <a:pPr lvl="2"/>
                <a:r>
                  <a:rPr lang="zh-CN" altLang="en-US" dirty="0"/>
                  <a:t>注意要把</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𝑍</m:t>
                        </m:r>
                      </m:e>
                      <m:sup>
                        <m:r>
                          <a:rPr lang="en-US" altLang="zh-CN" i="1">
                            <a:latin typeface="Cambria Math" panose="02040503050406030204" pitchFamily="18" charset="0"/>
                          </a:rPr>
                          <m:t>′</m:t>
                        </m:r>
                      </m:sup>
                    </m:sSup>
                    <m:r>
                      <a:rPr lang="en-US" altLang="zh-CN" i="1">
                        <a:latin typeface="Cambria Math" panose="02040503050406030204" pitchFamily="18" charset="0"/>
                      </a:rPr>
                      <m:t>𝑉</m:t>
                    </m:r>
                  </m:oMath>
                </a14:m>
                <a:r>
                  <a:rPr lang="zh-CN" altLang="en-US" dirty="0"/>
                  <a:t>归一化成单位向量</a:t>
                </a:r>
                <a:endParaRPr lang="en-US" altLang="zh-CN"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1"/>
                <a:stretch>
                  <a:fillRect l="-1091" t="-2273" r="-1333"/>
                </a:stretch>
              </a:blipFill>
            </p:spPr>
            <p:txBody>
              <a:bodyPr/>
              <a:lstStyle/>
              <a:p>
                <a:r>
                  <a:rPr lang="zh-CN" altLang="en-US">
                    <a:noFill/>
                  </a:rPr>
                  <a:t> </a:t>
                </a:r>
                <a:endParaRPr lang="zh-CN" altLang="en-US">
                  <a:noFill/>
                </a:endParaRPr>
              </a:p>
            </p:txBody>
          </p:sp>
        </mc:Fallback>
      </mc:AlternateContent>
      <p:sp>
        <p:nvSpPr>
          <p:cNvPr id="4" name="文本框 3"/>
          <p:cNvSpPr txBox="1"/>
          <p:nvPr/>
        </p:nvSpPr>
        <p:spPr>
          <a:xfrm>
            <a:off x="7331075" y="1567180"/>
            <a:ext cx="1457325" cy="368300"/>
          </a:xfrm>
          <a:prstGeom prst="rect">
            <a:avLst/>
          </a:prstGeom>
          <a:solidFill>
            <a:schemeClr val="bg1"/>
          </a:solidFill>
        </p:spPr>
        <p:txBody>
          <a:bodyPr wrap="none" rtlCol="0">
            <a:spAutoFit/>
          </a:bodyPr>
          <a:p>
            <a:r>
              <a:rPr lang="en-US" altLang="zh-CN"/>
              <a:t>Z=A-avg(A)</a:t>
            </a:r>
            <a:endParaRPr lang="en-US" altLang="zh-CN"/>
          </a:p>
        </p:txBody>
      </p:sp>
      <p:sp>
        <p:nvSpPr>
          <p:cNvPr id="5" name="文本框 4"/>
          <p:cNvSpPr txBox="1"/>
          <p:nvPr/>
        </p:nvSpPr>
        <p:spPr>
          <a:xfrm>
            <a:off x="1912620" y="1567815"/>
            <a:ext cx="1783080" cy="368300"/>
          </a:xfrm>
          <a:prstGeom prst="rect">
            <a:avLst/>
          </a:prstGeom>
          <a:solidFill>
            <a:schemeClr val="bg1"/>
          </a:solidFill>
        </p:spPr>
        <p:txBody>
          <a:bodyPr wrap="none" rtlCol="0">
            <a:spAutoFit/>
          </a:bodyPr>
          <a:p>
            <a:r>
              <a:rPr lang="zh-CN" altLang="en-US"/>
              <a:t>一行为一个数据</a:t>
            </a:r>
            <a:endParaRPr lang="zh-CN" altLang="en-US"/>
          </a:p>
        </p:txBody>
      </p:sp>
      <p:sp>
        <p:nvSpPr>
          <p:cNvPr id="6" name="文本框 5"/>
          <p:cNvSpPr txBox="1"/>
          <p:nvPr/>
        </p:nvSpPr>
        <p:spPr>
          <a:xfrm>
            <a:off x="5345430" y="4152265"/>
            <a:ext cx="2830830" cy="368300"/>
          </a:xfrm>
          <a:prstGeom prst="rect">
            <a:avLst/>
          </a:prstGeom>
          <a:noFill/>
        </p:spPr>
        <p:txBody>
          <a:bodyPr wrap="square" rtlCol="0">
            <a:spAutoFit/>
          </a:bodyPr>
          <a:p>
            <a:r>
              <a:rPr lang="en-US" altLang="zh-CN"/>
              <a:t>S(i,j)</a:t>
            </a:r>
            <a:r>
              <a:rPr lang="zh-CN" altLang="en-US"/>
              <a:t>为数据</a:t>
            </a:r>
            <a:r>
              <a:rPr lang="en-US" altLang="zh-CN"/>
              <a:t>i</a:t>
            </a:r>
            <a:r>
              <a:rPr lang="zh-CN" altLang="en-US"/>
              <a:t>和</a:t>
            </a:r>
            <a:r>
              <a:rPr lang="en-US" altLang="zh-CN"/>
              <a:t>j</a:t>
            </a:r>
            <a:r>
              <a:rPr lang="zh-CN" altLang="en-US"/>
              <a:t>的相似度值</a:t>
            </a: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问题</a:t>
            </a:r>
            <a:endParaRPr lang="zh-CN" altLang="en-US"/>
          </a:p>
        </p:txBody>
      </p:sp>
      <p:sp>
        <p:nvSpPr>
          <p:cNvPr id="3" name="内容占位符 2"/>
          <p:cNvSpPr>
            <a:spLocks noGrp="1"/>
          </p:cNvSpPr>
          <p:nvPr>
            <p:ph idx="1"/>
          </p:nvPr>
        </p:nvSpPr>
        <p:spPr/>
        <p:txBody>
          <a:bodyPr/>
          <a:p>
            <a:r>
              <a:rPr lang="zh-CN" altLang="en-US"/>
              <a:t>如何将</a:t>
            </a:r>
            <a:r>
              <a:rPr lang="en-US" altLang="zh-CN"/>
              <a:t>PCA</a:t>
            </a:r>
            <a:r>
              <a:rPr lang="zh-CN" altLang="en-US"/>
              <a:t>进行核化？</a:t>
            </a:r>
            <a:endParaRPr lang="zh-CN" altLang="en-US"/>
          </a:p>
        </p:txBody>
      </p:sp>
      <p:pic>
        <p:nvPicPr>
          <p:cNvPr id="4" name="图片 3" descr="OLNJR9O)IU0BNG)8`V_1J[H"/>
          <p:cNvPicPr>
            <a:picLocks noChangeAspect="1"/>
          </p:cNvPicPr>
          <p:nvPr/>
        </p:nvPicPr>
        <p:blipFill>
          <a:blip r:embed="rId1"/>
          <a:stretch>
            <a:fillRect/>
          </a:stretch>
        </p:blipFill>
        <p:spPr>
          <a:xfrm>
            <a:off x="1177290" y="2827655"/>
            <a:ext cx="3387725" cy="2176145"/>
          </a:xfrm>
          <a:prstGeom prst="rect">
            <a:avLst/>
          </a:prstGeom>
        </p:spPr>
      </p:pic>
      <p:sp>
        <p:nvSpPr>
          <p:cNvPr id="5" name="文本框 4"/>
          <p:cNvSpPr txBox="1"/>
          <p:nvPr/>
        </p:nvSpPr>
        <p:spPr>
          <a:xfrm>
            <a:off x="4994275" y="3107690"/>
            <a:ext cx="6540500" cy="1378585"/>
          </a:xfrm>
          <a:prstGeom prst="rect">
            <a:avLst/>
          </a:prstGeom>
          <a:noFill/>
        </p:spPr>
        <p:txBody>
          <a:bodyPr wrap="none" rtlCol="0">
            <a:spAutoFit/>
          </a:bodyPr>
          <a:p>
            <a:pPr algn="l"/>
            <a:r>
              <a:rPr lang="en-US" altLang="zh-CN"/>
              <a:t>XX</a:t>
            </a:r>
            <a:r>
              <a:rPr lang="en-US" altLang="zh-CN" baseline="30000"/>
              <a:t>T</a:t>
            </a:r>
            <a:r>
              <a:rPr lang="en-US" altLang="zh-CN"/>
              <a:t>W = </a:t>
            </a:r>
            <a:r>
              <a:rPr lang="en-US" altLang="zh-CN">
                <a:latin typeface="Arial" panose="020B0604020202020204" pitchFamily="34" charset="0"/>
                <a:cs typeface="Arial" panose="020B0604020202020204" pitchFamily="34" charset="0"/>
              </a:rPr>
              <a:t>λW--&gt; X</a:t>
            </a:r>
            <a:r>
              <a:rPr lang="en-US" altLang="zh-CN" baseline="30000">
                <a:latin typeface="Arial" panose="020B0604020202020204" pitchFamily="34" charset="0"/>
                <a:cs typeface="Arial" panose="020B0604020202020204" pitchFamily="34" charset="0"/>
              </a:rPr>
              <a:t>T</a:t>
            </a:r>
            <a:r>
              <a:rPr lang="en-US" altLang="zh-CN">
                <a:latin typeface="Arial" panose="020B0604020202020204" pitchFamily="34" charset="0"/>
                <a:cs typeface="Arial" panose="020B0604020202020204" pitchFamily="34" charset="0"/>
              </a:rPr>
              <a:t>XX</a:t>
            </a:r>
            <a:r>
              <a:rPr lang="en-US" altLang="zh-CN" baseline="30000">
                <a:latin typeface="Arial" panose="020B0604020202020204" pitchFamily="34" charset="0"/>
                <a:cs typeface="Arial" panose="020B0604020202020204" pitchFamily="34" charset="0"/>
              </a:rPr>
              <a:t>T</a:t>
            </a:r>
            <a:r>
              <a:rPr lang="en-US" altLang="zh-CN">
                <a:latin typeface="Arial" panose="020B0604020202020204" pitchFamily="34" charset="0"/>
                <a:cs typeface="Arial" panose="020B0604020202020204" pitchFamily="34" charset="0"/>
              </a:rPr>
              <a:t>W=</a:t>
            </a:r>
            <a:r>
              <a:rPr lang="en-US" altLang="zh-CN">
                <a:latin typeface="Arial" panose="020B0604020202020204" pitchFamily="34" charset="0"/>
                <a:cs typeface="Arial" panose="020B0604020202020204" pitchFamily="34" charset="0"/>
                <a:sym typeface="+mn-ea"/>
              </a:rPr>
              <a:t>λX</a:t>
            </a:r>
            <a:r>
              <a:rPr lang="en-US" altLang="zh-CN" baseline="30000">
                <a:latin typeface="Arial" panose="020B0604020202020204" pitchFamily="34" charset="0"/>
                <a:cs typeface="Arial" panose="020B0604020202020204" pitchFamily="34" charset="0"/>
                <a:sym typeface="+mn-ea"/>
              </a:rPr>
              <a:t>T</a:t>
            </a:r>
            <a:r>
              <a:rPr lang="en-US" altLang="zh-CN">
                <a:latin typeface="Arial" panose="020B0604020202020204" pitchFamily="34" charset="0"/>
                <a:cs typeface="Arial" panose="020B0604020202020204" pitchFamily="34" charset="0"/>
                <a:sym typeface="+mn-ea"/>
              </a:rPr>
              <a:t>W--&gt;S (X</a:t>
            </a:r>
            <a:r>
              <a:rPr lang="en-US" altLang="zh-CN" baseline="30000">
                <a:latin typeface="Arial" panose="020B0604020202020204" pitchFamily="34" charset="0"/>
                <a:cs typeface="Arial" panose="020B0604020202020204" pitchFamily="34" charset="0"/>
                <a:sym typeface="+mn-ea"/>
              </a:rPr>
              <a:t>T</a:t>
            </a:r>
            <a:r>
              <a:rPr lang="en-US" altLang="zh-CN">
                <a:latin typeface="Arial" panose="020B0604020202020204" pitchFamily="34" charset="0"/>
                <a:cs typeface="Arial" panose="020B0604020202020204" pitchFamily="34" charset="0"/>
                <a:sym typeface="+mn-ea"/>
              </a:rPr>
              <a:t>W) =</a:t>
            </a:r>
            <a:r>
              <a:rPr lang="en-US" altLang="zh-CN">
                <a:latin typeface="Arial" panose="020B0604020202020204" pitchFamily="34" charset="0"/>
                <a:cs typeface="Arial" panose="020B0604020202020204" pitchFamily="34" charset="0"/>
                <a:sym typeface="+mn-ea"/>
              </a:rPr>
              <a:t>λ(X</a:t>
            </a:r>
            <a:r>
              <a:rPr lang="en-US" altLang="zh-CN" baseline="30000">
                <a:latin typeface="Arial" panose="020B0604020202020204" pitchFamily="34" charset="0"/>
                <a:cs typeface="Arial" panose="020B0604020202020204" pitchFamily="34" charset="0"/>
                <a:sym typeface="+mn-ea"/>
              </a:rPr>
              <a:t>T</a:t>
            </a:r>
            <a:r>
              <a:rPr lang="en-US" altLang="zh-CN">
                <a:latin typeface="Arial" panose="020B0604020202020204" pitchFamily="34" charset="0"/>
                <a:cs typeface="Arial" panose="020B0604020202020204" pitchFamily="34" charset="0"/>
                <a:sym typeface="+mn-ea"/>
              </a:rPr>
              <a:t>W) --&gt;S Y=λ Y</a:t>
            </a:r>
            <a:endParaRPr lang="en-US" altLang="zh-CN">
              <a:latin typeface="Arial" panose="020B0604020202020204" pitchFamily="34" charset="0"/>
              <a:cs typeface="Arial" panose="020B0604020202020204" pitchFamily="34" charset="0"/>
              <a:sym typeface="+mn-ea"/>
            </a:endParaRPr>
          </a:p>
          <a:p>
            <a:pPr algn="l"/>
            <a:endParaRPr lang="en-US" altLang="zh-CN">
              <a:latin typeface="Arial" panose="020B0604020202020204" pitchFamily="34" charset="0"/>
              <a:cs typeface="Arial" panose="020B0604020202020204" pitchFamily="34" charset="0"/>
              <a:sym typeface="+mn-ea"/>
            </a:endParaRPr>
          </a:p>
          <a:p>
            <a:pPr algn="l"/>
            <a:r>
              <a:rPr lang="en-US" altLang="zh-CN">
                <a:latin typeface="Arial" panose="020B0604020202020204" pitchFamily="34" charset="0"/>
                <a:cs typeface="Arial" panose="020B0604020202020204" pitchFamily="34" charset="0"/>
                <a:sym typeface="+mn-ea"/>
              </a:rPr>
              <a:t>Y=X</a:t>
            </a:r>
            <a:r>
              <a:rPr lang="en-US" altLang="zh-CN" baseline="30000">
                <a:latin typeface="Arial" panose="020B0604020202020204" pitchFamily="34" charset="0"/>
                <a:cs typeface="Arial" panose="020B0604020202020204" pitchFamily="34" charset="0"/>
                <a:sym typeface="+mn-ea"/>
              </a:rPr>
              <a:t>T</a:t>
            </a:r>
            <a:r>
              <a:rPr lang="en-US" altLang="zh-CN">
                <a:latin typeface="Arial" panose="020B0604020202020204" pitchFamily="34" charset="0"/>
                <a:cs typeface="Arial" panose="020B0604020202020204" pitchFamily="34" charset="0"/>
                <a:sym typeface="+mn-ea"/>
              </a:rPr>
              <a:t>W,   --&gt;  W</a:t>
            </a:r>
            <a:r>
              <a:rPr lang="zh-CN" altLang="en-US">
                <a:latin typeface="Arial" panose="020B0604020202020204" pitchFamily="34" charset="0"/>
                <a:cs typeface="Arial" panose="020B0604020202020204" pitchFamily="34" charset="0"/>
                <a:sym typeface="+mn-ea"/>
              </a:rPr>
              <a:t>为</a:t>
            </a:r>
            <a:r>
              <a:rPr lang="en-US" altLang="zh-CN">
                <a:latin typeface="Arial" panose="020B0604020202020204" pitchFamily="34" charset="0"/>
                <a:cs typeface="Arial" panose="020B0604020202020204" pitchFamily="34" charset="0"/>
                <a:sym typeface="+mn-ea"/>
              </a:rPr>
              <a:t>“</a:t>
            </a:r>
            <a:r>
              <a:rPr lang="zh-CN" altLang="en-US">
                <a:latin typeface="Arial" panose="020B0604020202020204" pitchFamily="34" charset="0"/>
                <a:cs typeface="Arial" panose="020B0604020202020204" pitchFamily="34" charset="0"/>
                <a:sym typeface="+mn-ea"/>
              </a:rPr>
              <a:t>支持向量</a:t>
            </a:r>
            <a:r>
              <a:rPr lang="en-US" altLang="zh-CN">
                <a:latin typeface="Arial" panose="020B0604020202020204" pitchFamily="34" charset="0"/>
                <a:cs typeface="Arial" panose="020B0604020202020204" pitchFamily="34" charset="0"/>
                <a:sym typeface="+mn-ea"/>
              </a:rPr>
              <a:t>”</a:t>
            </a:r>
            <a:r>
              <a:rPr lang="en-US" altLang="zh-CN">
                <a:latin typeface="Arial" panose="020B0604020202020204" pitchFamily="34" charset="0"/>
                <a:cs typeface="Arial" panose="020B0604020202020204" pitchFamily="34" charset="0"/>
                <a:sym typeface="+mn-ea"/>
              </a:rPr>
              <a:t> </a:t>
            </a:r>
            <a:r>
              <a:rPr lang="zh-CN" altLang="en-US">
                <a:latin typeface="Arial" panose="020B0604020202020204" pitchFamily="34" charset="0"/>
                <a:cs typeface="Arial" panose="020B0604020202020204" pitchFamily="34" charset="0"/>
                <a:sym typeface="+mn-ea"/>
              </a:rPr>
              <a:t>， </a:t>
            </a:r>
            <a:r>
              <a:rPr lang="en-US" altLang="zh-CN">
                <a:latin typeface="Arial" panose="020B0604020202020204" pitchFamily="34" charset="0"/>
                <a:cs typeface="Arial" panose="020B0604020202020204" pitchFamily="34" charset="0"/>
                <a:sym typeface="+mn-ea"/>
              </a:rPr>
              <a:t>X</a:t>
            </a:r>
            <a:r>
              <a:rPr lang="en-US" altLang="zh-CN" baseline="30000">
                <a:latin typeface="Arial" panose="020B0604020202020204" pitchFamily="34" charset="0"/>
                <a:cs typeface="Arial" panose="020B0604020202020204" pitchFamily="34" charset="0"/>
                <a:sym typeface="+mn-ea"/>
              </a:rPr>
              <a:t>T</a:t>
            </a:r>
            <a:r>
              <a:rPr lang="zh-CN" altLang="en-US">
                <a:latin typeface="Arial" panose="020B0604020202020204" pitchFamily="34" charset="0"/>
                <a:cs typeface="Arial" panose="020B0604020202020204" pitchFamily="34" charset="0"/>
                <a:sym typeface="+mn-ea"/>
              </a:rPr>
              <a:t>可通过非线性变换得到ϕ</a:t>
            </a:r>
            <a:r>
              <a:rPr lang="en-US" altLang="zh-CN">
                <a:latin typeface="Arial" panose="020B0604020202020204" pitchFamily="34" charset="0"/>
                <a:cs typeface="Arial" panose="020B0604020202020204" pitchFamily="34" charset="0"/>
                <a:sym typeface="+mn-ea"/>
              </a:rPr>
              <a:t>(X)</a:t>
            </a:r>
            <a:r>
              <a:rPr lang="en-US" altLang="zh-CN" baseline="30000">
                <a:latin typeface="Arial" panose="020B0604020202020204" pitchFamily="34" charset="0"/>
                <a:cs typeface="Arial" panose="020B0604020202020204" pitchFamily="34" charset="0"/>
                <a:sym typeface="+mn-ea"/>
              </a:rPr>
              <a:t>T</a:t>
            </a:r>
            <a:endParaRPr lang="en-US" altLang="zh-CN">
              <a:latin typeface="Arial" panose="020B0604020202020204" pitchFamily="34" charset="0"/>
              <a:cs typeface="Arial" panose="020B0604020202020204" pitchFamily="34" charset="0"/>
              <a:sym typeface="+mn-ea"/>
            </a:endParaRPr>
          </a:p>
          <a:p>
            <a:pPr algn="l"/>
            <a:endParaRPr lang="en-US" altLang="zh-CN" baseline="30000">
              <a:latin typeface="Arial" panose="020B0604020202020204" pitchFamily="34" charset="0"/>
              <a:cs typeface="Arial" panose="020B0604020202020204" pitchFamily="34" charset="0"/>
              <a:sym typeface="+mn-ea"/>
            </a:endParaRPr>
          </a:p>
          <a:p>
            <a:pPr algn="l"/>
            <a:r>
              <a:rPr lang="en-US" altLang="zh-CN">
                <a:latin typeface="Arial" panose="020B0604020202020204" pitchFamily="34" charset="0"/>
                <a:cs typeface="Arial" panose="020B0604020202020204" pitchFamily="34" charset="0"/>
                <a:sym typeface="+mn-ea"/>
              </a:rPr>
              <a:t>Y=</a:t>
            </a:r>
            <a:r>
              <a:rPr lang="zh-CN" altLang="en-US">
                <a:latin typeface="Arial" panose="020B0604020202020204" pitchFamily="34" charset="0"/>
                <a:cs typeface="Arial" panose="020B0604020202020204" pitchFamily="34" charset="0"/>
                <a:sym typeface="+mn-ea"/>
              </a:rPr>
              <a:t>ϕ</a:t>
            </a:r>
            <a:r>
              <a:rPr lang="en-US" altLang="zh-CN">
                <a:latin typeface="Arial" panose="020B0604020202020204" pitchFamily="34" charset="0"/>
                <a:cs typeface="Arial" panose="020B0604020202020204" pitchFamily="34" charset="0"/>
                <a:sym typeface="+mn-ea"/>
              </a:rPr>
              <a:t>(X)</a:t>
            </a:r>
            <a:r>
              <a:rPr lang="en-US" altLang="zh-CN" baseline="30000">
                <a:latin typeface="Arial" panose="020B0604020202020204" pitchFamily="34" charset="0"/>
                <a:cs typeface="Arial" panose="020B0604020202020204" pitchFamily="34" charset="0"/>
                <a:sym typeface="+mn-ea"/>
              </a:rPr>
              <a:t>T</a:t>
            </a:r>
            <a:r>
              <a:rPr lang="en-US" altLang="zh-CN">
                <a:latin typeface="Arial" panose="020B0604020202020204" pitchFamily="34" charset="0"/>
                <a:cs typeface="Arial" panose="020B0604020202020204" pitchFamily="34" charset="0"/>
                <a:sym typeface="+mn-ea"/>
              </a:rPr>
              <a:t>W</a:t>
            </a:r>
            <a:endParaRPr lang="en-US" altLang="zh-CN">
              <a:latin typeface="Arial" panose="020B0604020202020204" pitchFamily="34" charset="0"/>
              <a:cs typeface="Arial" panose="020B0604020202020204" pitchFamily="34" charset="0"/>
              <a:sym typeface="+mn-ea"/>
            </a:endParaRPr>
          </a:p>
        </p:txBody>
      </p:sp>
      <p:sp>
        <p:nvSpPr>
          <p:cNvPr id="6" name="文本框 5"/>
          <p:cNvSpPr txBox="1"/>
          <p:nvPr/>
        </p:nvSpPr>
        <p:spPr>
          <a:xfrm>
            <a:off x="4911090" y="2270125"/>
            <a:ext cx="1670050" cy="368300"/>
          </a:xfrm>
          <a:prstGeom prst="rect">
            <a:avLst/>
          </a:prstGeom>
          <a:noFill/>
        </p:spPr>
        <p:txBody>
          <a:bodyPr wrap="none" rtlCol="0">
            <a:spAutoFit/>
          </a:bodyPr>
          <a:p>
            <a:r>
              <a:rPr lang="zh-CN" altLang="en-US"/>
              <a:t>假定</a:t>
            </a:r>
            <a:r>
              <a:rPr lang="en-US" altLang="zh-CN"/>
              <a:t>x</a:t>
            </a:r>
            <a:r>
              <a:rPr lang="zh-CN" altLang="en-US"/>
              <a:t>已中心化</a:t>
            </a:r>
            <a:endParaRPr lang="zh-CN" altLang="en-US"/>
          </a:p>
        </p:txBody>
      </p:sp>
      <p:sp>
        <p:nvSpPr>
          <p:cNvPr id="7" name="文本框 6"/>
          <p:cNvSpPr txBox="1"/>
          <p:nvPr/>
        </p:nvSpPr>
        <p:spPr>
          <a:xfrm>
            <a:off x="1126490" y="5817235"/>
            <a:ext cx="6223000" cy="368300"/>
          </a:xfrm>
          <a:prstGeom prst="rect">
            <a:avLst/>
          </a:prstGeom>
          <a:noFill/>
        </p:spPr>
        <p:txBody>
          <a:bodyPr wrap="square" rtlCol="0">
            <a:spAutoFit/>
          </a:bodyPr>
          <a:p>
            <a:r>
              <a:rPr lang="zh-CN" altLang="en-US"/>
              <a:t>在不同情况下，得到的子空间最多为多少维？</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PCA</a:t>
            </a:r>
            <a:r>
              <a:rPr lang="zh-CN" altLang="en-US"/>
              <a:t>的特点小结</a:t>
            </a:r>
            <a:endParaRPr lang="zh-CN" altLang="en-US"/>
          </a:p>
        </p:txBody>
      </p:sp>
      <p:sp>
        <p:nvSpPr>
          <p:cNvPr id="3" name="内容占位符 2"/>
          <p:cNvSpPr>
            <a:spLocks noGrp="1"/>
          </p:cNvSpPr>
          <p:nvPr>
            <p:ph idx="1"/>
          </p:nvPr>
        </p:nvSpPr>
        <p:spPr>
          <a:xfrm>
            <a:off x="1097280" y="1845945"/>
            <a:ext cx="10544175" cy="4405630"/>
          </a:xfrm>
        </p:spPr>
        <p:txBody>
          <a:bodyPr>
            <a:normAutofit/>
          </a:bodyPr>
          <a:p>
            <a:pPr fontAlgn="auto">
              <a:lnSpc>
                <a:spcPct val="100000"/>
              </a:lnSpc>
              <a:spcBef>
                <a:spcPts val="0"/>
              </a:spcBef>
              <a:spcAft>
                <a:spcPts val="0"/>
              </a:spcAft>
            </a:pPr>
            <a:r>
              <a:rPr lang="zh-CN" altLang="en-US" sz="1600"/>
              <a:t>PCA算法的主要优点有：</a:t>
            </a:r>
            <a:endParaRPr lang="zh-CN" altLang="en-US" sz="1600"/>
          </a:p>
          <a:p>
            <a:pPr fontAlgn="auto">
              <a:lnSpc>
                <a:spcPct val="100000"/>
              </a:lnSpc>
              <a:spcBef>
                <a:spcPts val="0"/>
              </a:spcBef>
              <a:spcAft>
                <a:spcPts val="0"/>
              </a:spcAft>
            </a:pPr>
            <a:endParaRPr lang="zh-CN" altLang="en-US" sz="1600"/>
          </a:p>
          <a:p>
            <a:pPr fontAlgn="auto">
              <a:lnSpc>
                <a:spcPct val="100000"/>
              </a:lnSpc>
              <a:spcBef>
                <a:spcPts val="0"/>
              </a:spcBef>
              <a:spcAft>
                <a:spcPts val="0"/>
              </a:spcAft>
            </a:pPr>
            <a:r>
              <a:rPr lang="zh-CN" altLang="en-US" sz="1600"/>
              <a:t>　　　　1）</a:t>
            </a:r>
            <a:r>
              <a:rPr lang="zh-CN" altLang="en-US" sz="1600" b="1"/>
              <a:t>追求数据的最佳重建效果</a:t>
            </a:r>
            <a:r>
              <a:rPr lang="zh-CN" altLang="en-US" sz="1600"/>
              <a:t>，仅仅需要以方差衡量信息量，不受数据集以外的因素影响。　</a:t>
            </a:r>
            <a:endParaRPr lang="zh-CN" altLang="en-US" sz="1600"/>
          </a:p>
          <a:p>
            <a:pPr fontAlgn="auto">
              <a:lnSpc>
                <a:spcPct val="100000"/>
              </a:lnSpc>
              <a:spcBef>
                <a:spcPts val="0"/>
              </a:spcBef>
              <a:spcAft>
                <a:spcPts val="0"/>
              </a:spcAft>
            </a:pPr>
            <a:endParaRPr lang="zh-CN" altLang="en-US" sz="1600"/>
          </a:p>
          <a:p>
            <a:pPr fontAlgn="auto">
              <a:lnSpc>
                <a:spcPct val="100000"/>
              </a:lnSpc>
              <a:spcBef>
                <a:spcPts val="0"/>
              </a:spcBef>
              <a:spcAft>
                <a:spcPts val="0"/>
              </a:spcAft>
            </a:pPr>
            <a:r>
              <a:rPr lang="zh-CN" altLang="en-US" sz="1600"/>
              <a:t>　　　　2）各主成分之间正交，可消除原始数据成分间的相互影响的因素。</a:t>
            </a:r>
            <a:endParaRPr lang="zh-CN" altLang="en-US" sz="1600"/>
          </a:p>
          <a:p>
            <a:pPr fontAlgn="auto">
              <a:lnSpc>
                <a:spcPct val="100000"/>
              </a:lnSpc>
              <a:spcBef>
                <a:spcPts val="0"/>
              </a:spcBef>
              <a:spcAft>
                <a:spcPts val="0"/>
              </a:spcAft>
            </a:pPr>
            <a:endParaRPr lang="zh-CN" altLang="en-US" sz="1600"/>
          </a:p>
          <a:p>
            <a:pPr fontAlgn="auto">
              <a:lnSpc>
                <a:spcPct val="100000"/>
              </a:lnSpc>
              <a:spcBef>
                <a:spcPts val="0"/>
              </a:spcBef>
              <a:spcAft>
                <a:spcPts val="0"/>
              </a:spcAft>
            </a:pPr>
            <a:r>
              <a:rPr lang="zh-CN" altLang="en-US" sz="1600"/>
              <a:t>　　　　3）计算方法简单，主要运算是特征值分解，易于实现。</a:t>
            </a:r>
            <a:endParaRPr lang="zh-CN" altLang="en-US" sz="1600"/>
          </a:p>
          <a:p>
            <a:pPr fontAlgn="auto">
              <a:lnSpc>
                <a:spcPct val="100000"/>
              </a:lnSpc>
              <a:spcBef>
                <a:spcPts val="0"/>
              </a:spcBef>
              <a:spcAft>
                <a:spcPts val="0"/>
              </a:spcAft>
            </a:pPr>
            <a:endParaRPr lang="zh-CN" altLang="en-US" sz="1600"/>
          </a:p>
          <a:p>
            <a:pPr fontAlgn="auto">
              <a:lnSpc>
                <a:spcPct val="100000"/>
              </a:lnSpc>
              <a:spcBef>
                <a:spcPts val="0"/>
              </a:spcBef>
              <a:spcAft>
                <a:spcPts val="0"/>
              </a:spcAft>
            </a:pPr>
            <a:r>
              <a:rPr lang="en-US" altLang="zh-CN" sz="1600"/>
              <a:t>             </a:t>
            </a:r>
            <a:r>
              <a:rPr lang="zh-CN" altLang="en-US" sz="1600"/>
              <a:t>4）仅适用于具有高斯分布的数据</a:t>
            </a:r>
            <a:endParaRPr lang="zh-CN" altLang="en-US" sz="1600"/>
          </a:p>
          <a:p>
            <a:pPr fontAlgn="auto">
              <a:lnSpc>
                <a:spcPct val="100000"/>
              </a:lnSpc>
              <a:spcBef>
                <a:spcPts val="0"/>
              </a:spcBef>
              <a:spcAft>
                <a:spcPts val="0"/>
              </a:spcAft>
            </a:pPr>
            <a:endParaRPr lang="zh-CN" altLang="en-US" sz="1600"/>
          </a:p>
          <a:p>
            <a:pPr fontAlgn="auto">
              <a:lnSpc>
                <a:spcPct val="100000"/>
              </a:lnSpc>
              <a:spcBef>
                <a:spcPts val="0"/>
              </a:spcBef>
              <a:spcAft>
                <a:spcPts val="0"/>
              </a:spcAft>
            </a:pPr>
            <a:r>
              <a:rPr lang="zh-CN" altLang="en-US" sz="1600"/>
              <a:t>PCA算法的主要缺点有：</a:t>
            </a:r>
            <a:endParaRPr lang="zh-CN" altLang="en-US" sz="1600"/>
          </a:p>
          <a:p>
            <a:pPr fontAlgn="auto">
              <a:lnSpc>
                <a:spcPct val="100000"/>
              </a:lnSpc>
              <a:spcBef>
                <a:spcPts val="0"/>
              </a:spcBef>
              <a:spcAft>
                <a:spcPts val="0"/>
              </a:spcAft>
            </a:pPr>
            <a:endParaRPr lang="zh-CN" altLang="en-US" sz="1600"/>
          </a:p>
          <a:p>
            <a:pPr fontAlgn="auto">
              <a:lnSpc>
                <a:spcPct val="100000"/>
              </a:lnSpc>
              <a:spcBef>
                <a:spcPts val="0"/>
              </a:spcBef>
              <a:spcAft>
                <a:spcPts val="0"/>
              </a:spcAft>
            </a:pPr>
            <a:r>
              <a:rPr lang="zh-CN" altLang="en-US" sz="1600"/>
              <a:t>　　　　1）主成分各个特征维度的含义具有一定的模糊性，不如原始样本特征的解释性强。</a:t>
            </a:r>
            <a:endParaRPr lang="zh-CN" altLang="en-US" sz="1600"/>
          </a:p>
          <a:p>
            <a:pPr fontAlgn="auto">
              <a:lnSpc>
                <a:spcPct val="100000"/>
              </a:lnSpc>
              <a:spcBef>
                <a:spcPts val="0"/>
              </a:spcBef>
              <a:spcAft>
                <a:spcPts val="0"/>
              </a:spcAft>
            </a:pPr>
            <a:endParaRPr lang="zh-CN" altLang="en-US" sz="1600"/>
          </a:p>
          <a:p>
            <a:pPr fontAlgn="auto">
              <a:lnSpc>
                <a:spcPct val="100000"/>
              </a:lnSpc>
              <a:spcBef>
                <a:spcPts val="0"/>
              </a:spcBef>
              <a:spcAft>
                <a:spcPts val="0"/>
              </a:spcAft>
            </a:pPr>
            <a:r>
              <a:rPr lang="zh-CN" altLang="en-US" sz="1600"/>
              <a:t>　　　　2）方差小的非主成分也可能含有对样本差异的重要信息，因降维丢弃可能对后续数据处理有影响。</a:t>
            </a:r>
            <a:endParaRPr lang="zh-CN" altLang="en-US" sz="16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线性判别分析</a:t>
            </a:r>
            <a:r>
              <a:rPr lang="en-US" altLang="zh-CN"/>
              <a:t>-LDA</a:t>
            </a:r>
            <a:endParaRPr lang="en-US" altLang="zh-CN"/>
          </a:p>
        </p:txBody>
      </p:sp>
      <p:sp>
        <p:nvSpPr>
          <p:cNvPr id="3" name="内容占位符 2"/>
          <p:cNvSpPr>
            <a:spLocks noGrp="1"/>
          </p:cNvSpPr>
          <p:nvPr>
            <p:ph idx="1"/>
          </p:nvPr>
        </p:nvSpPr>
        <p:spPr>
          <a:xfrm>
            <a:off x="270510" y="1845945"/>
            <a:ext cx="11722100" cy="4468495"/>
          </a:xfrm>
        </p:spPr>
        <p:txBody>
          <a:bodyPr>
            <a:normAutofit/>
          </a:bodyPr>
          <a:p>
            <a:pPr fontAlgn="auto">
              <a:lnSpc>
                <a:spcPct val="150000"/>
              </a:lnSpc>
            </a:pPr>
            <a:r>
              <a:rPr lang="zh-CN" altLang="en-US"/>
              <a:t>LDA是一种有监督的降维技术，数据集的每个样本是有类别输出的。</a:t>
            </a:r>
            <a:endParaRPr lang="zh-CN" altLang="en-US"/>
          </a:p>
          <a:p>
            <a:pPr fontAlgn="auto">
              <a:lnSpc>
                <a:spcPct val="150000"/>
              </a:lnSpc>
            </a:pPr>
            <a:r>
              <a:rPr lang="zh-CN" altLang="en-US"/>
              <a:t>和PCA不同，PCA是不考虑样本类别输出的无监督降维技术。</a:t>
            </a:r>
            <a:endParaRPr lang="zh-CN" altLang="en-US"/>
          </a:p>
          <a:p>
            <a:pPr fontAlgn="auto">
              <a:lnSpc>
                <a:spcPct val="150000"/>
              </a:lnSpc>
            </a:pPr>
            <a:r>
              <a:rPr lang="zh-CN" altLang="en-US"/>
              <a:t>LDA的思想：</a:t>
            </a:r>
            <a:r>
              <a:rPr lang="zh-CN" altLang="en-US" b="1"/>
              <a:t>投影后类内方差最小，类间方差最大</a:t>
            </a:r>
            <a:r>
              <a:rPr lang="zh-CN" altLang="en-US"/>
              <a:t>。 </a:t>
            </a:r>
            <a:endParaRPr lang="zh-CN" altLang="en-US"/>
          </a:p>
          <a:p>
            <a:pPr fontAlgn="auto">
              <a:lnSpc>
                <a:spcPct val="150000"/>
              </a:lnSpc>
            </a:pPr>
            <a:r>
              <a:rPr lang="zh-CN" altLang="en-US"/>
              <a:t>将数据在低维度上进行投影，投影后希望每一种类别数据的投影点尽可能的接近，而不同类别的数据的类别中心之间的距离尽可能的大。</a:t>
            </a:r>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直观效果</a:t>
            </a:r>
            <a:endParaRPr lang="zh-CN" altLang="en-US"/>
          </a:p>
        </p:txBody>
      </p:sp>
      <p:pic>
        <p:nvPicPr>
          <p:cNvPr id="4" name="内容占位符 3"/>
          <p:cNvPicPr>
            <a:picLocks noChangeAspect="1"/>
          </p:cNvPicPr>
          <p:nvPr>
            <p:ph idx="1"/>
          </p:nvPr>
        </p:nvPicPr>
        <p:blipFill>
          <a:blip r:embed="rId1"/>
          <a:stretch>
            <a:fillRect/>
          </a:stretch>
        </p:blipFill>
        <p:spPr>
          <a:xfrm>
            <a:off x="2456815" y="2439670"/>
            <a:ext cx="7338060" cy="2834640"/>
          </a:xfrm>
          <a:prstGeom prst="rect">
            <a:avLst/>
          </a:prstGeom>
        </p:spPr>
      </p:pic>
      <p:sp>
        <p:nvSpPr>
          <p:cNvPr id="5" name="文本框 4"/>
          <p:cNvSpPr txBox="1"/>
          <p:nvPr/>
        </p:nvSpPr>
        <p:spPr>
          <a:xfrm>
            <a:off x="3742055" y="5206365"/>
            <a:ext cx="1093470" cy="368300"/>
          </a:xfrm>
          <a:prstGeom prst="rect">
            <a:avLst/>
          </a:prstGeom>
          <a:noFill/>
        </p:spPr>
        <p:txBody>
          <a:bodyPr wrap="none" rtlCol="0">
            <a:spAutoFit/>
          </a:bodyPr>
          <a:p>
            <a:pPr algn="l"/>
            <a:r>
              <a:rPr lang="en-US" altLang="zh-CN">
                <a:sym typeface="+mn-ea"/>
              </a:rPr>
              <a:t>PCA</a:t>
            </a:r>
            <a:r>
              <a:rPr lang="zh-CN" altLang="en-US">
                <a:sym typeface="+mn-ea"/>
              </a:rPr>
              <a:t>投影</a:t>
            </a:r>
            <a:endParaRPr lang="zh-CN" altLang="en-US"/>
          </a:p>
        </p:txBody>
      </p:sp>
      <p:sp>
        <p:nvSpPr>
          <p:cNvPr id="6" name="文本框 5"/>
          <p:cNvSpPr txBox="1"/>
          <p:nvPr/>
        </p:nvSpPr>
        <p:spPr>
          <a:xfrm>
            <a:off x="7476490" y="5169535"/>
            <a:ext cx="1087755" cy="368300"/>
          </a:xfrm>
          <a:prstGeom prst="rect">
            <a:avLst/>
          </a:prstGeom>
          <a:noFill/>
        </p:spPr>
        <p:txBody>
          <a:bodyPr wrap="none" rtlCol="0">
            <a:spAutoFit/>
          </a:bodyPr>
          <a:p>
            <a:pPr algn="l"/>
            <a:r>
              <a:rPr lang="en-US" altLang="zh-CN">
                <a:sym typeface="+mn-ea"/>
              </a:rPr>
              <a:t>LDA</a:t>
            </a:r>
            <a:r>
              <a:rPr lang="zh-CN" altLang="en-US">
                <a:sym typeface="+mn-ea"/>
              </a:rPr>
              <a:t>投影</a:t>
            </a:r>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瑞利商（Rayleigh quotient）与广义瑞利商（genralized Rayleigh quotient） </a:t>
            </a:r>
            <a:endParaRPr lang="zh-CN" altLang="en-US"/>
          </a:p>
        </p:txBody>
      </p:sp>
      <p:pic>
        <p:nvPicPr>
          <p:cNvPr id="4" name="内容占位符 3"/>
          <p:cNvPicPr>
            <a:picLocks noChangeAspect="1"/>
          </p:cNvPicPr>
          <p:nvPr>
            <p:ph idx="1"/>
          </p:nvPr>
        </p:nvPicPr>
        <p:blipFill>
          <a:blip r:embed="rId1"/>
          <a:stretch>
            <a:fillRect/>
          </a:stretch>
        </p:blipFill>
        <p:spPr>
          <a:xfrm>
            <a:off x="4269740" y="1997710"/>
            <a:ext cx="3117215" cy="863600"/>
          </a:xfrm>
          <a:prstGeom prst="rect">
            <a:avLst/>
          </a:prstGeom>
        </p:spPr>
      </p:pic>
      <p:sp>
        <p:nvSpPr>
          <p:cNvPr id="5" name="文本框 4"/>
          <p:cNvSpPr txBox="1"/>
          <p:nvPr/>
        </p:nvSpPr>
        <p:spPr>
          <a:xfrm>
            <a:off x="226060" y="3168015"/>
            <a:ext cx="6025515" cy="645160"/>
          </a:xfrm>
          <a:prstGeom prst="rect">
            <a:avLst/>
          </a:prstGeom>
          <a:noFill/>
        </p:spPr>
        <p:txBody>
          <a:bodyPr wrap="square" rtlCol="0" anchor="t">
            <a:spAutoFit/>
          </a:bodyPr>
          <a:p>
            <a:r>
              <a:rPr lang="zh-CN" altLang="en-US"/>
              <a:t>瑞利商R(A,x)的最大值等于矩阵A最大的特征值，而最小值等于矩阵A的最小的特征值，</a:t>
            </a:r>
            <a:r>
              <a:rPr lang="zh-CN" altLang="en-US">
                <a:sym typeface="+mn-ea"/>
              </a:rPr>
              <a:t>即满足：</a:t>
            </a:r>
            <a:r>
              <a:rPr lang="zh-CN" altLang="en-US"/>
              <a:t>                                                                                       </a:t>
            </a:r>
            <a:endParaRPr lang="zh-CN" altLang="en-US"/>
          </a:p>
        </p:txBody>
      </p:sp>
      <p:pic>
        <p:nvPicPr>
          <p:cNvPr id="6" name="图片 5"/>
          <p:cNvPicPr>
            <a:picLocks noChangeAspect="1"/>
          </p:cNvPicPr>
          <p:nvPr/>
        </p:nvPicPr>
        <p:blipFill>
          <a:blip r:embed="rId2"/>
          <a:stretch>
            <a:fillRect/>
          </a:stretch>
        </p:blipFill>
        <p:spPr>
          <a:xfrm>
            <a:off x="7709535" y="3014345"/>
            <a:ext cx="2804795" cy="1003935"/>
          </a:xfrm>
          <a:prstGeom prst="rect">
            <a:avLst/>
          </a:prstGeom>
        </p:spPr>
      </p:pic>
      <p:sp>
        <p:nvSpPr>
          <p:cNvPr id="7" name="文本框 6"/>
          <p:cNvSpPr txBox="1"/>
          <p:nvPr/>
        </p:nvSpPr>
        <p:spPr>
          <a:xfrm>
            <a:off x="153035" y="3998595"/>
            <a:ext cx="11742420" cy="368300"/>
          </a:xfrm>
          <a:prstGeom prst="rect">
            <a:avLst/>
          </a:prstGeom>
          <a:noFill/>
        </p:spPr>
        <p:txBody>
          <a:bodyPr wrap="square" rtlCol="0" anchor="t">
            <a:spAutoFit/>
          </a:bodyPr>
          <a:p>
            <a:r>
              <a:rPr lang="zh-CN" altLang="en-US"/>
              <a:t>当向量x是标准正交基时，即满足x</a:t>
            </a:r>
            <a:r>
              <a:rPr lang="en-US" altLang="zh-CN" baseline="30000"/>
              <a:t>H</a:t>
            </a:r>
            <a:r>
              <a:rPr lang="zh-CN" altLang="en-US"/>
              <a:t>x=1时，瑞利商退化为：R(A,x)=x</a:t>
            </a:r>
            <a:r>
              <a:rPr lang="zh-CN" altLang="en-US" baseline="30000"/>
              <a:t>H</a:t>
            </a:r>
            <a:r>
              <a:rPr lang="zh-CN" altLang="en-US"/>
              <a:t>Ax，这个形式在谱聚类和PCA中都有出现</a:t>
            </a:r>
            <a:endParaRPr lang="zh-CN" altLang="en-US"/>
          </a:p>
        </p:txBody>
      </p:sp>
      <p:pic>
        <p:nvPicPr>
          <p:cNvPr id="3" name="图片 2" descr="_ZJR{VI@UD3LAF~Y12$YS@I"/>
          <p:cNvPicPr>
            <a:picLocks noChangeAspect="1"/>
          </p:cNvPicPr>
          <p:nvPr/>
        </p:nvPicPr>
        <p:blipFill>
          <a:blip r:embed="rId3"/>
          <a:stretch>
            <a:fillRect/>
          </a:stretch>
        </p:blipFill>
        <p:spPr>
          <a:xfrm>
            <a:off x="1810385" y="4615815"/>
            <a:ext cx="2520950" cy="956310"/>
          </a:xfrm>
          <a:prstGeom prst="rect">
            <a:avLst/>
          </a:prstGeom>
        </p:spPr>
      </p:pic>
      <p:sp>
        <p:nvSpPr>
          <p:cNvPr id="8" name="文本框 7"/>
          <p:cNvSpPr txBox="1"/>
          <p:nvPr/>
        </p:nvSpPr>
        <p:spPr>
          <a:xfrm>
            <a:off x="2067560" y="2120900"/>
            <a:ext cx="1554480" cy="368300"/>
          </a:xfrm>
          <a:prstGeom prst="rect">
            <a:avLst/>
          </a:prstGeom>
          <a:noFill/>
        </p:spPr>
        <p:txBody>
          <a:bodyPr wrap="none" rtlCol="0">
            <a:spAutoFit/>
          </a:bodyPr>
          <a:p>
            <a:r>
              <a:rPr lang="zh-CN" altLang="en-US" b="1">
                <a:solidFill>
                  <a:srgbClr val="FF0000"/>
                </a:solidFill>
              </a:rPr>
              <a:t>瑞利商定义：</a:t>
            </a:r>
            <a:endParaRPr lang="zh-CN" altLang="en-US" b="1">
              <a:solidFill>
                <a:srgbClr val="FF0000"/>
              </a:solidFill>
            </a:endParaRPr>
          </a:p>
        </p:txBody>
      </p:sp>
      <p:sp>
        <p:nvSpPr>
          <p:cNvPr id="9" name="文本框 8"/>
          <p:cNvSpPr txBox="1"/>
          <p:nvPr/>
        </p:nvSpPr>
        <p:spPr>
          <a:xfrm>
            <a:off x="-64770" y="4667885"/>
            <a:ext cx="2011680" cy="368300"/>
          </a:xfrm>
          <a:prstGeom prst="rect">
            <a:avLst/>
          </a:prstGeom>
          <a:noFill/>
        </p:spPr>
        <p:txBody>
          <a:bodyPr wrap="none" rtlCol="0">
            <a:spAutoFit/>
          </a:bodyPr>
          <a:p>
            <a:r>
              <a:rPr lang="zh-CN" altLang="en-US" b="1">
                <a:solidFill>
                  <a:srgbClr val="FF0000"/>
                </a:solidFill>
              </a:rPr>
              <a:t>广义瑞利商定义：</a:t>
            </a:r>
            <a:endParaRPr lang="zh-CN" altLang="en-US" b="1">
              <a:solidFill>
                <a:srgbClr val="FF0000"/>
              </a:solidFill>
            </a:endParaRPr>
          </a:p>
        </p:txBody>
      </p:sp>
      <p:sp>
        <p:nvSpPr>
          <p:cNvPr id="10" name="文本框 9"/>
          <p:cNvSpPr txBox="1"/>
          <p:nvPr/>
        </p:nvSpPr>
        <p:spPr>
          <a:xfrm>
            <a:off x="4340860" y="4632960"/>
            <a:ext cx="2540000" cy="922020"/>
          </a:xfrm>
          <a:prstGeom prst="rect">
            <a:avLst/>
          </a:prstGeom>
          <a:noFill/>
        </p:spPr>
        <p:txBody>
          <a:bodyPr wrap="square" rtlCol="0" anchor="t">
            <a:spAutoFit/>
          </a:bodyPr>
          <a:p>
            <a:r>
              <a:rPr lang="zh-CN" altLang="en-US"/>
              <a:t>A,B为n×n的Hermitan矩阵（推广实对称阵）。B为正定矩阵</a:t>
            </a:r>
            <a:endParaRPr lang="zh-CN" altLang="en-US"/>
          </a:p>
        </p:txBody>
      </p:sp>
      <p:sp>
        <p:nvSpPr>
          <p:cNvPr id="11" name="文本框 10"/>
          <p:cNvSpPr txBox="1"/>
          <p:nvPr/>
        </p:nvSpPr>
        <p:spPr>
          <a:xfrm>
            <a:off x="7193915" y="4630420"/>
            <a:ext cx="2540000" cy="368300"/>
          </a:xfrm>
          <a:prstGeom prst="rect">
            <a:avLst/>
          </a:prstGeom>
          <a:noFill/>
        </p:spPr>
        <p:txBody>
          <a:bodyPr wrap="square" rtlCol="0" anchor="t">
            <a:spAutoFit/>
          </a:bodyPr>
          <a:p>
            <a:r>
              <a:rPr lang="zh-CN" altLang="en-US"/>
              <a:t>令x′=B</a:t>
            </a:r>
            <a:r>
              <a:rPr lang="zh-CN" altLang="en-US" baseline="30000"/>
              <a:t>−1/2</a:t>
            </a:r>
            <a:r>
              <a:rPr lang="zh-CN" altLang="en-US"/>
              <a:t>x，则：</a:t>
            </a:r>
            <a:endParaRPr lang="zh-CN" altLang="en-US"/>
          </a:p>
        </p:txBody>
      </p:sp>
      <p:pic>
        <p:nvPicPr>
          <p:cNvPr id="12" name="图片 11" descr="UNX%1QC7T9IMY9KR1N8}N)0"/>
          <p:cNvPicPr>
            <a:picLocks noChangeAspect="1"/>
          </p:cNvPicPr>
          <p:nvPr/>
        </p:nvPicPr>
        <p:blipFill>
          <a:blip r:embed="rId4"/>
          <a:stretch>
            <a:fillRect/>
          </a:stretch>
        </p:blipFill>
        <p:spPr>
          <a:xfrm>
            <a:off x="9149080" y="4641215"/>
            <a:ext cx="2981960" cy="656590"/>
          </a:xfrm>
          <a:prstGeom prst="rect">
            <a:avLst/>
          </a:prstGeom>
        </p:spPr>
      </p:pic>
      <p:sp>
        <p:nvSpPr>
          <p:cNvPr id="13" name="文本框 12"/>
          <p:cNvSpPr txBox="1"/>
          <p:nvPr/>
        </p:nvSpPr>
        <p:spPr>
          <a:xfrm>
            <a:off x="7049135" y="5476875"/>
            <a:ext cx="5031740" cy="922020"/>
          </a:xfrm>
          <a:prstGeom prst="rect">
            <a:avLst/>
          </a:prstGeom>
          <a:noFill/>
        </p:spPr>
        <p:txBody>
          <a:bodyPr wrap="square" rtlCol="0" anchor="t">
            <a:spAutoFit/>
          </a:bodyPr>
          <a:p>
            <a:r>
              <a:rPr lang="zh-CN" altLang="en-US"/>
              <a:t>R(A,B,x)的最大值为矩阵B</a:t>
            </a:r>
            <a:r>
              <a:rPr lang="zh-CN" altLang="en-US" baseline="30000"/>
              <a:t>−1/2</a:t>
            </a:r>
            <a:r>
              <a:rPr lang="zh-CN" altLang="en-US"/>
              <a:t>AB</a:t>
            </a:r>
            <a:r>
              <a:rPr lang="zh-CN" altLang="en-US" baseline="30000"/>
              <a:t>−1/2</a:t>
            </a:r>
            <a:r>
              <a:rPr lang="zh-CN" altLang="en-US"/>
              <a:t>的最大特征值，或者说矩阵B</a:t>
            </a:r>
            <a:r>
              <a:rPr lang="zh-CN" altLang="en-US" baseline="30000"/>
              <a:t>−1</a:t>
            </a:r>
            <a:r>
              <a:rPr lang="zh-CN" altLang="en-US"/>
              <a:t>A的最大特征值，而最小值为矩阵B</a:t>
            </a:r>
            <a:r>
              <a:rPr lang="zh-CN" altLang="en-US" baseline="30000"/>
              <a:t>−1</a:t>
            </a:r>
            <a:r>
              <a:rPr lang="zh-CN" altLang="en-US"/>
              <a:t>A的最小特征值</a:t>
            </a:r>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二类</a:t>
            </a:r>
            <a:r>
              <a:rPr lang="en-US" altLang="zh-CN"/>
              <a:t>LDA</a:t>
            </a:r>
            <a:endParaRPr lang="en-US" altLang="zh-CN"/>
          </a:p>
        </p:txBody>
      </p:sp>
      <p:sp>
        <p:nvSpPr>
          <p:cNvPr id="4" name="文本框 3"/>
          <p:cNvSpPr txBox="1"/>
          <p:nvPr/>
        </p:nvSpPr>
        <p:spPr>
          <a:xfrm>
            <a:off x="483235" y="2000885"/>
            <a:ext cx="11586845" cy="3138170"/>
          </a:xfrm>
          <a:prstGeom prst="rect">
            <a:avLst/>
          </a:prstGeom>
          <a:noFill/>
        </p:spPr>
        <p:txBody>
          <a:bodyPr wrap="square" rtlCol="0" anchor="t">
            <a:spAutoFit/>
          </a:bodyPr>
          <a:p>
            <a:r>
              <a:rPr lang="zh-CN" altLang="en-US"/>
              <a:t>假设我们的数据集D={(x</a:t>
            </a:r>
            <a:r>
              <a:rPr lang="zh-CN" altLang="en-US" baseline="-25000"/>
              <a:t>1</a:t>
            </a:r>
            <a:r>
              <a:rPr lang="zh-CN" altLang="en-US"/>
              <a:t>,y</a:t>
            </a:r>
            <a:r>
              <a:rPr lang="zh-CN" altLang="en-US" baseline="-25000"/>
              <a:t>1</a:t>
            </a:r>
            <a:r>
              <a:rPr lang="zh-CN" altLang="en-US"/>
              <a:t>),(x</a:t>
            </a:r>
            <a:r>
              <a:rPr lang="zh-CN" altLang="en-US" baseline="-25000"/>
              <a:t>2</a:t>
            </a:r>
            <a:r>
              <a:rPr lang="zh-CN" altLang="en-US"/>
              <a:t>,y</a:t>
            </a:r>
            <a:r>
              <a:rPr lang="zh-CN" altLang="en-US" baseline="-25000"/>
              <a:t>2</a:t>
            </a:r>
            <a:r>
              <a:rPr lang="zh-CN" altLang="en-US"/>
              <a:t>),...,(x</a:t>
            </a:r>
            <a:r>
              <a:rPr lang="zh-CN" altLang="en-US" baseline="-25000"/>
              <a:t>m</a:t>
            </a:r>
            <a:r>
              <a:rPr lang="zh-CN" altLang="en-US"/>
              <a:t>,y</a:t>
            </a:r>
            <a:r>
              <a:rPr lang="zh-CN" altLang="en-US" baseline="-25000"/>
              <a:t>m</a:t>
            </a:r>
            <a:r>
              <a:rPr lang="zh-CN" altLang="en-US"/>
              <a:t>)},其中任意样本x</a:t>
            </a:r>
            <a:r>
              <a:rPr lang="zh-CN" altLang="en-US" baseline="-25000"/>
              <a:t>i</a:t>
            </a:r>
            <a:r>
              <a:rPr lang="zh-CN" altLang="en-US"/>
              <a:t>为n维向量，y</a:t>
            </a:r>
            <a:r>
              <a:rPr lang="zh-CN" altLang="en-US" baseline="-25000"/>
              <a:t>i</a:t>
            </a:r>
            <a:r>
              <a:rPr lang="zh-CN" altLang="en-US"/>
              <a:t>∈{0,1}。</a:t>
            </a:r>
            <a:endParaRPr lang="zh-CN" altLang="en-US"/>
          </a:p>
          <a:p>
            <a:endParaRPr lang="zh-CN" altLang="en-US"/>
          </a:p>
          <a:p>
            <a:r>
              <a:rPr lang="zh-CN" altLang="en-US"/>
              <a:t>我们定义N</a:t>
            </a:r>
            <a:r>
              <a:rPr lang="zh-CN" altLang="en-US" baseline="-25000"/>
              <a:t>j</a:t>
            </a:r>
            <a:r>
              <a:rPr lang="zh-CN" altLang="en-US"/>
              <a:t>(j=0,1)为第j类样本的个数，X</a:t>
            </a:r>
            <a:r>
              <a:rPr lang="zh-CN" altLang="en-US" baseline="-25000"/>
              <a:t>j</a:t>
            </a:r>
            <a:r>
              <a:rPr lang="zh-CN" altLang="en-US"/>
              <a:t>(j=0,1)为第j类样本的集合，而μ</a:t>
            </a:r>
            <a:r>
              <a:rPr lang="zh-CN" altLang="en-US" baseline="-25000"/>
              <a:t>j</a:t>
            </a:r>
            <a:r>
              <a:rPr lang="zh-CN" altLang="en-US"/>
              <a:t>(j=0,1)为第j类样本的均值向量，定义Σ</a:t>
            </a:r>
            <a:r>
              <a:rPr lang="zh-CN" altLang="en-US" baseline="-25000"/>
              <a:t>j</a:t>
            </a:r>
            <a:r>
              <a:rPr lang="zh-CN" altLang="en-US"/>
              <a:t>(j=0,1)为第j类样本的协方差矩阵。</a:t>
            </a:r>
            <a:endParaRPr lang="zh-CN" altLang="en-US"/>
          </a:p>
          <a:p>
            <a:endParaRPr lang="zh-CN" altLang="en-US"/>
          </a:p>
          <a:p>
            <a:r>
              <a:rPr lang="zh-CN" altLang="en-US"/>
              <a:t>μ</a:t>
            </a:r>
            <a:r>
              <a:rPr lang="zh-CN" altLang="en-US" baseline="-25000"/>
              <a:t>j</a:t>
            </a:r>
            <a:r>
              <a:rPr lang="zh-CN" altLang="en-US"/>
              <a:t>的表达式为： </a:t>
            </a:r>
            <a:endParaRPr lang="zh-CN" altLang="en-US"/>
          </a:p>
          <a:p>
            <a:r>
              <a:rPr lang="zh-CN" altLang="en-US"/>
              <a:t>                                  μ</a:t>
            </a:r>
            <a:r>
              <a:rPr lang="zh-CN" altLang="en-US" baseline="-25000"/>
              <a:t>j</a:t>
            </a:r>
            <a:r>
              <a:rPr lang="zh-CN" altLang="en-US"/>
              <a:t>=1</a:t>
            </a:r>
            <a:r>
              <a:rPr lang="en-US" altLang="zh-CN"/>
              <a:t>/</a:t>
            </a:r>
            <a:r>
              <a:rPr lang="zh-CN" altLang="en-US"/>
              <a:t>N</a:t>
            </a:r>
            <a:r>
              <a:rPr lang="zh-CN" altLang="en-US" baseline="-25000"/>
              <a:t>j  </a:t>
            </a:r>
            <a:r>
              <a:rPr lang="zh-CN" altLang="en-US"/>
              <a:t>∑</a:t>
            </a:r>
            <a:r>
              <a:rPr lang="zh-CN" altLang="en-US" baseline="-25000"/>
              <a:t>x∈Xj</a:t>
            </a:r>
            <a:r>
              <a:rPr lang="zh-CN" altLang="en-US"/>
              <a:t>x</a:t>
            </a:r>
            <a:r>
              <a:rPr lang="en-US" altLang="zh-CN"/>
              <a:t>,               </a:t>
            </a:r>
            <a:r>
              <a:rPr lang="zh-CN" altLang="en-US"/>
              <a:t>(j=0,1)</a:t>
            </a:r>
            <a:endParaRPr lang="zh-CN" altLang="en-US"/>
          </a:p>
          <a:p>
            <a:endParaRPr lang="zh-CN" altLang="en-US"/>
          </a:p>
          <a:p>
            <a:endParaRPr lang="zh-CN" altLang="en-US"/>
          </a:p>
          <a:p>
            <a:r>
              <a:rPr lang="zh-CN" altLang="en-US"/>
              <a:t>Σ</a:t>
            </a:r>
            <a:r>
              <a:rPr lang="zh-CN" altLang="en-US" baseline="-25000"/>
              <a:t>j</a:t>
            </a:r>
            <a:r>
              <a:rPr lang="zh-CN" altLang="en-US"/>
              <a:t>的表达式为：</a:t>
            </a:r>
            <a:endParaRPr lang="zh-CN" altLang="en-US"/>
          </a:p>
          <a:p>
            <a:r>
              <a:rPr lang="zh-CN" altLang="en-US"/>
              <a:t>                                  Σ</a:t>
            </a:r>
            <a:r>
              <a:rPr lang="zh-CN" altLang="en-US" baseline="-25000"/>
              <a:t>j</a:t>
            </a:r>
            <a:r>
              <a:rPr lang="zh-CN" altLang="en-US"/>
              <a:t>=∑</a:t>
            </a:r>
            <a:r>
              <a:rPr lang="zh-CN" altLang="en-US" baseline="-25000"/>
              <a:t>x∈Xj</a:t>
            </a:r>
            <a:r>
              <a:rPr lang="zh-CN" altLang="en-US"/>
              <a:t>(x−μ</a:t>
            </a:r>
            <a:r>
              <a:rPr lang="zh-CN" altLang="en-US" baseline="-25000"/>
              <a:t>j</a:t>
            </a:r>
            <a:r>
              <a:rPr lang="zh-CN" altLang="en-US"/>
              <a:t>)(x−μ</a:t>
            </a:r>
            <a:r>
              <a:rPr lang="zh-CN" altLang="en-US" baseline="-25000"/>
              <a:t>j</a:t>
            </a:r>
            <a:r>
              <a:rPr lang="zh-CN" altLang="en-US"/>
              <a:t>)</a:t>
            </a:r>
            <a:r>
              <a:rPr lang="zh-CN" altLang="en-US" baseline="30000"/>
              <a:t>T</a:t>
            </a:r>
            <a:r>
              <a:rPr lang="zh-CN" altLang="en-US"/>
              <a:t>             (j=0,1)</a:t>
            </a:r>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二类</a:t>
            </a:r>
            <a:r>
              <a:rPr lang="en-US" altLang="zh-CN"/>
              <a:t>LDA</a:t>
            </a:r>
            <a:endParaRPr lang="en-US" altLang="zh-CN"/>
          </a:p>
        </p:txBody>
      </p:sp>
      <p:pic>
        <p:nvPicPr>
          <p:cNvPr id="4" name="图片 3" descr="HX331)]25)BUC86D7FFXWPJ"/>
          <p:cNvPicPr>
            <a:picLocks noChangeAspect="1"/>
          </p:cNvPicPr>
          <p:nvPr/>
        </p:nvPicPr>
        <p:blipFill>
          <a:blip r:embed="rId1"/>
          <a:stretch>
            <a:fillRect/>
          </a:stretch>
        </p:blipFill>
        <p:spPr>
          <a:xfrm>
            <a:off x="2174875" y="2966720"/>
            <a:ext cx="7693025" cy="3790315"/>
          </a:xfrm>
          <a:prstGeom prst="rect">
            <a:avLst/>
          </a:prstGeom>
        </p:spPr>
      </p:pic>
      <p:sp>
        <p:nvSpPr>
          <p:cNvPr id="5" name="文本框 4"/>
          <p:cNvSpPr txBox="1"/>
          <p:nvPr/>
        </p:nvSpPr>
        <p:spPr>
          <a:xfrm>
            <a:off x="483870" y="1756410"/>
            <a:ext cx="11318875" cy="1476375"/>
          </a:xfrm>
          <a:prstGeom prst="rect">
            <a:avLst/>
          </a:prstGeom>
          <a:noFill/>
        </p:spPr>
        <p:txBody>
          <a:bodyPr wrap="square" rtlCol="0" anchor="t">
            <a:spAutoFit/>
          </a:bodyPr>
          <a:p>
            <a:r>
              <a:rPr lang="zh-CN" altLang="en-US"/>
              <a:t>LDA需要</a:t>
            </a:r>
            <a:endParaRPr lang="zh-CN" altLang="en-US"/>
          </a:p>
          <a:p>
            <a:pPr marL="285750" indent="-285750">
              <a:buFont typeface="Wingdings" panose="05000000000000000000" charset="0"/>
              <a:buChar char="Ø"/>
            </a:pPr>
            <a:r>
              <a:rPr lang="zh-CN" altLang="en-US"/>
              <a:t>让不同类别的数据的类别中心之间的距离尽可能的大，即最大化||w</a:t>
            </a:r>
            <a:r>
              <a:rPr lang="zh-CN" altLang="en-US" baseline="30000"/>
              <a:t>T</a:t>
            </a:r>
            <a:r>
              <a:rPr lang="zh-CN" altLang="en-US"/>
              <a:t>μ</a:t>
            </a:r>
            <a:r>
              <a:rPr lang="zh-CN" altLang="en-US" baseline="-25000"/>
              <a:t>0</a:t>
            </a:r>
            <a:r>
              <a:rPr lang="zh-CN" altLang="en-US"/>
              <a:t>−w</a:t>
            </a:r>
            <a:r>
              <a:rPr lang="zh-CN" altLang="en-US" baseline="30000"/>
              <a:t>T</a:t>
            </a:r>
            <a:r>
              <a:rPr lang="zh-CN" altLang="en-US"/>
              <a:t>μ</a:t>
            </a:r>
            <a:r>
              <a:rPr lang="zh-CN" altLang="en-US" baseline="-25000"/>
              <a:t>1</a:t>
            </a:r>
            <a:r>
              <a:rPr lang="zh-CN" altLang="en-US"/>
              <a:t>||</a:t>
            </a:r>
            <a:r>
              <a:rPr lang="zh-CN" altLang="en-US" baseline="30000"/>
              <a:t>2</a:t>
            </a:r>
            <a:endParaRPr lang="zh-CN" altLang="en-US"/>
          </a:p>
          <a:p>
            <a:pPr marL="285750" indent="-285750">
              <a:buFont typeface="Wingdings" panose="05000000000000000000" charset="0"/>
              <a:buChar char="Ø"/>
            </a:pPr>
            <a:r>
              <a:rPr lang="zh-CN" altLang="en-US"/>
              <a:t>希望同一种类别数据的投影点尽可能的接近，也就是要同类样本投影点的协方差w</a:t>
            </a:r>
            <a:r>
              <a:rPr lang="zh-CN" altLang="en-US" baseline="30000"/>
              <a:t>T</a:t>
            </a:r>
            <a:r>
              <a:rPr lang="zh-CN" altLang="en-US"/>
              <a:t>Σ</a:t>
            </a:r>
            <a:r>
              <a:rPr lang="zh-CN" altLang="en-US" baseline="-25000"/>
              <a:t>0</a:t>
            </a:r>
            <a:r>
              <a:rPr lang="zh-CN" altLang="en-US"/>
              <a:t>w和w</a:t>
            </a:r>
            <a:r>
              <a:rPr lang="zh-CN" altLang="en-US" baseline="30000"/>
              <a:t>T</a:t>
            </a:r>
            <a:r>
              <a:rPr lang="zh-CN" altLang="en-US"/>
              <a:t>Σ</a:t>
            </a:r>
            <a:r>
              <a:rPr lang="zh-CN" altLang="en-US" baseline="-25000"/>
              <a:t>1</a:t>
            </a:r>
            <a:r>
              <a:rPr lang="zh-CN" altLang="en-US"/>
              <a:t>w尽可能的小，即最小化w</a:t>
            </a:r>
            <a:r>
              <a:rPr lang="zh-CN" altLang="en-US" baseline="30000"/>
              <a:t>T</a:t>
            </a:r>
            <a:r>
              <a:rPr lang="zh-CN" altLang="en-US"/>
              <a:t>Σ</a:t>
            </a:r>
            <a:r>
              <a:rPr lang="zh-CN" altLang="en-US" baseline="-25000"/>
              <a:t>0</a:t>
            </a:r>
            <a:r>
              <a:rPr lang="zh-CN" altLang="en-US"/>
              <a:t>w+w</a:t>
            </a:r>
            <a:r>
              <a:rPr lang="zh-CN" altLang="en-US" baseline="30000"/>
              <a:t>T</a:t>
            </a:r>
            <a:r>
              <a:rPr lang="zh-CN" altLang="en-US"/>
              <a:t>Σ</a:t>
            </a:r>
            <a:r>
              <a:rPr lang="zh-CN" altLang="en-US" baseline="-25000"/>
              <a:t>1</a:t>
            </a:r>
            <a:r>
              <a:rPr lang="zh-CN" altLang="en-US"/>
              <a:t>w。</a:t>
            </a:r>
            <a:endParaRPr lang="zh-CN" altLang="en-US"/>
          </a:p>
          <a:p>
            <a:pPr indent="0">
              <a:buFont typeface="Wingdings" panose="05000000000000000000" charset="0"/>
              <a:buNone/>
            </a:pPr>
            <a:r>
              <a:rPr lang="zh-CN" altLang="en-US"/>
              <a:t>优化目标为：</a:t>
            </a:r>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多类</a:t>
            </a:r>
            <a:r>
              <a:rPr lang="en-US" altLang="zh-CN"/>
              <a:t>LDA</a:t>
            </a:r>
            <a:endParaRPr lang="en-US" altLang="zh-CN"/>
          </a:p>
        </p:txBody>
      </p:sp>
      <p:sp>
        <p:nvSpPr>
          <p:cNvPr id="4" name="文本框 3"/>
          <p:cNvSpPr txBox="1"/>
          <p:nvPr/>
        </p:nvSpPr>
        <p:spPr>
          <a:xfrm>
            <a:off x="483235" y="2000885"/>
            <a:ext cx="11586845" cy="2584450"/>
          </a:xfrm>
          <a:prstGeom prst="rect">
            <a:avLst/>
          </a:prstGeom>
          <a:noFill/>
        </p:spPr>
        <p:txBody>
          <a:bodyPr wrap="square" rtlCol="0" anchor="t">
            <a:spAutoFit/>
          </a:bodyPr>
          <a:p>
            <a:r>
              <a:rPr lang="zh-CN" altLang="en-US"/>
              <a:t>假设我们的数据集D={(x</a:t>
            </a:r>
            <a:r>
              <a:rPr lang="zh-CN" altLang="en-US" baseline="-25000"/>
              <a:t>1</a:t>
            </a:r>
            <a:r>
              <a:rPr lang="zh-CN" altLang="en-US"/>
              <a:t>,y</a:t>
            </a:r>
            <a:r>
              <a:rPr lang="zh-CN" altLang="en-US" baseline="-25000"/>
              <a:t>1</a:t>
            </a:r>
            <a:r>
              <a:rPr lang="zh-CN" altLang="en-US"/>
              <a:t>),(x</a:t>
            </a:r>
            <a:r>
              <a:rPr lang="zh-CN" altLang="en-US" baseline="-25000"/>
              <a:t>2</a:t>
            </a:r>
            <a:r>
              <a:rPr lang="zh-CN" altLang="en-US"/>
              <a:t>,y</a:t>
            </a:r>
            <a:r>
              <a:rPr lang="zh-CN" altLang="en-US" baseline="-25000"/>
              <a:t>2</a:t>
            </a:r>
            <a:r>
              <a:rPr lang="zh-CN" altLang="en-US"/>
              <a:t>),...,(x</a:t>
            </a:r>
            <a:r>
              <a:rPr lang="zh-CN" altLang="en-US" baseline="-25000"/>
              <a:t>m</a:t>
            </a:r>
            <a:r>
              <a:rPr lang="zh-CN" altLang="en-US"/>
              <a:t>,y</a:t>
            </a:r>
            <a:r>
              <a:rPr lang="zh-CN" altLang="en-US" baseline="-25000"/>
              <a:t>m</a:t>
            </a:r>
            <a:r>
              <a:rPr lang="zh-CN" altLang="en-US"/>
              <a:t>)},其中任意样本x</a:t>
            </a:r>
            <a:r>
              <a:rPr lang="zh-CN" altLang="en-US" baseline="-25000"/>
              <a:t>i</a:t>
            </a:r>
            <a:r>
              <a:rPr lang="zh-CN" altLang="en-US"/>
              <a:t>为n维向量，y</a:t>
            </a:r>
            <a:r>
              <a:rPr lang="zh-CN" altLang="en-US" baseline="-25000"/>
              <a:t>i</a:t>
            </a:r>
            <a:r>
              <a:rPr lang="zh-CN" altLang="en-US"/>
              <a:t>∈{1</a:t>
            </a:r>
            <a:r>
              <a:rPr lang="en-US" altLang="zh-CN"/>
              <a:t>,..., K</a:t>
            </a:r>
            <a:r>
              <a:rPr lang="zh-CN" altLang="en-US"/>
              <a:t>}。定义N</a:t>
            </a:r>
            <a:r>
              <a:rPr lang="zh-CN" altLang="en-US" baseline="-25000"/>
              <a:t>j</a:t>
            </a:r>
            <a:r>
              <a:rPr lang="zh-CN" altLang="en-US"/>
              <a:t>(j=</a:t>
            </a:r>
            <a:r>
              <a:rPr lang="en-US" altLang="zh-CN"/>
              <a:t>1,...,K</a:t>
            </a:r>
            <a:r>
              <a:rPr lang="zh-CN" altLang="en-US"/>
              <a:t>)为第j类样本的个数，X</a:t>
            </a:r>
            <a:r>
              <a:rPr lang="zh-CN" altLang="en-US" baseline="-25000"/>
              <a:t>j</a:t>
            </a:r>
            <a:r>
              <a:rPr lang="zh-CN" altLang="en-US"/>
              <a:t>(j=</a:t>
            </a:r>
            <a:r>
              <a:rPr lang="en-US" altLang="zh-CN"/>
              <a:t>1,..., K</a:t>
            </a:r>
            <a:r>
              <a:rPr lang="zh-CN" altLang="en-US"/>
              <a:t>)为第j类样本的集合，而μ</a:t>
            </a:r>
            <a:r>
              <a:rPr lang="zh-CN" altLang="en-US" baseline="-25000"/>
              <a:t>j</a:t>
            </a:r>
            <a:r>
              <a:rPr lang="zh-CN" altLang="en-US"/>
              <a:t>(j=</a:t>
            </a:r>
            <a:r>
              <a:rPr lang="en-US" altLang="zh-CN"/>
              <a:t>1,...,K</a:t>
            </a:r>
            <a:r>
              <a:rPr lang="zh-CN" altLang="en-US"/>
              <a:t>)为第j类样本的均值向量，定义Σ</a:t>
            </a:r>
            <a:r>
              <a:rPr lang="zh-CN" altLang="en-US" baseline="-25000"/>
              <a:t>j</a:t>
            </a:r>
            <a:r>
              <a:rPr lang="zh-CN" altLang="en-US"/>
              <a:t>(j=0,1)为第j类样本的协方差矩阵。</a:t>
            </a:r>
            <a:endParaRPr lang="zh-CN" altLang="en-US"/>
          </a:p>
          <a:p>
            <a:endParaRPr lang="zh-CN" altLang="en-US"/>
          </a:p>
          <a:p>
            <a:r>
              <a:rPr lang="zh-CN" altLang="en-US"/>
              <a:t>μ</a:t>
            </a:r>
            <a:r>
              <a:rPr lang="zh-CN" altLang="en-US" baseline="-25000"/>
              <a:t>j</a:t>
            </a:r>
            <a:r>
              <a:rPr lang="zh-CN" altLang="en-US"/>
              <a:t>的表达式为： </a:t>
            </a:r>
            <a:endParaRPr lang="zh-CN" altLang="en-US"/>
          </a:p>
          <a:p>
            <a:r>
              <a:rPr lang="zh-CN" altLang="en-US"/>
              <a:t>                                  μ</a:t>
            </a:r>
            <a:r>
              <a:rPr lang="zh-CN" altLang="en-US" baseline="-25000"/>
              <a:t>j</a:t>
            </a:r>
            <a:r>
              <a:rPr lang="zh-CN" altLang="en-US"/>
              <a:t>=1</a:t>
            </a:r>
            <a:r>
              <a:rPr lang="en-US" altLang="zh-CN"/>
              <a:t>/</a:t>
            </a:r>
            <a:r>
              <a:rPr lang="zh-CN" altLang="en-US"/>
              <a:t>N</a:t>
            </a:r>
            <a:r>
              <a:rPr lang="zh-CN" altLang="en-US" baseline="-25000"/>
              <a:t>j  </a:t>
            </a:r>
            <a:r>
              <a:rPr lang="zh-CN" altLang="en-US"/>
              <a:t>∑</a:t>
            </a:r>
            <a:r>
              <a:rPr lang="zh-CN" altLang="en-US" baseline="-25000"/>
              <a:t>x∈Xj</a:t>
            </a:r>
            <a:r>
              <a:rPr lang="zh-CN" altLang="en-US"/>
              <a:t>x</a:t>
            </a:r>
            <a:r>
              <a:rPr lang="en-US" altLang="zh-CN"/>
              <a:t>,               </a:t>
            </a:r>
            <a:r>
              <a:rPr lang="zh-CN" altLang="en-US"/>
              <a:t>(j=1</a:t>
            </a:r>
            <a:r>
              <a:rPr lang="en-US" altLang="zh-CN"/>
              <a:t>,..., K</a:t>
            </a:r>
            <a:r>
              <a:rPr lang="zh-CN" altLang="en-US"/>
              <a:t>)</a:t>
            </a:r>
            <a:endParaRPr lang="zh-CN" altLang="en-US"/>
          </a:p>
          <a:p>
            <a:endParaRPr lang="zh-CN" altLang="en-US"/>
          </a:p>
          <a:p>
            <a:r>
              <a:rPr lang="zh-CN" altLang="en-US"/>
              <a:t>Σ</a:t>
            </a:r>
            <a:r>
              <a:rPr lang="zh-CN" altLang="en-US" baseline="-25000"/>
              <a:t>j</a:t>
            </a:r>
            <a:r>
              <a:rPr lang="zh-CN" altLang="en-US"/>
              <a:t>的表达式为：</a:t>
            </a:r>
            <a:endParaRPr lang="zh-CN" altLang="en-US"/>
          </a:p>
          <a:p>
            <a:r>
              <a:rPr lang="zh-CN" altLang="en-US"/>
              <a:t>                                  Σ</a:t>
            </a:r>
            <a:r>
              <a:rPr lang="zh-CN" altLang="en-US" baseline="-25000"/>
              <a:t>j</a:t>
            </a:r>
            <a:r>
              <a:rPr lang="zh-CN" altLang="en-US"/>
              <a:t>=∑</a:t>
            </a:r>
            <a:r>
              <a:rPr lang="zh-CN" altLang="en-US" baseline="-25000"/>
              <a:t>x∈Xj</a:t>
            </a:r>
            <a:r>
              <a:rPr lang="zh-CN" altLang="en-US"/>
              <a:t>(x−μ</a:t>
            </a:r>
            <a:r>
              <a:rPr lang="zh-CN" altLang="en-US" baseline="-25000"/>
              <a:t>j</a:t>
            </a:r>
            <a:r>
              <a:rPr lang="zh-CN" altLang="en-US"/>
              <a:t>)(x−μ</a:t>
            </a:r>
            <a:r>
              <a:rPr lang="zh-CN" altLang="en-US" baseline="-25000"/>
              <a:t>j</a:t>
            </a:r>
            <a:r>
              <a:rPr lang="zh-CN" altLang="en-US"/>
              <a:t>)</a:t>
            </a:r>
            <a:r>
              <a:rPr lang="zh-CN" altLang="en-US" baseline="30000"/>
              <a:t>T</a:t>
            </a:r>
            <a:r>
              <a:rPr lang="zh-CN" altLang="en-US"/>
              <a:t>             (j=1</a:t>
            </a:r>
            <a:r>
              <a:rPr lang="en-US" altLang="zh-CN"/>
              <a:t>,..., K</a:t>
            </a:r>
            <a:r>
              <a:rPr lang="zh-CN" altLang="en-US"/>
              <a:t>)</a:t>
            </a:r>
            <a:endParaRPr lang="zh-CN" altLang="en-US"/>
          </a:p>
        </p:txBody>
      </p:sp>
      <p:sp>
        <p:nvSpPr>
          <p:cNvPr id="5" name="文本框 4"/>
          <p:cNvSpPr txBox="1"/>
          <p:nvPr/>
        </p:nvSpPr>
        <p:spPr>
          <a:xfrm>
            <a:off x="596900" y="5241290"/>
            <a:ext cx="10656570" cy="645160"/>
          </a:xfrm>
          <a:prstGeom prst="rect">
            <a:avLst/>
          </a:prstGeom>
          <a:noFill/>
        </p:spPr>
        <p:txBody>
          <a:bodyPr wrap="square" rtlCol="0" anchor="t">
            <a:spAutoFit/>
          </a:bodyPr>
          <a:p>
            <a:r>
              <a:rPr lang="zh-CN" altLang="en-US"/>
              <a:t>在多类向低维投影中，投影到的低维空间就不是一条直线，而是一个超平面了。假设我们投影到的低维空间的维度为d，对应的基向量为(w</a:t>
            </a:r>
            <a:r>
              <a:rPr lang="zh-CN" altLang="en-US" baseline="-25000"/>
              <a:t>1</a:t>
            </a:r>
            <a:r>
              <a:rPr lang="zh-CN" altLang="en-US"/>
              <a:t>,w</a:t>
            </a:r>
            <a:r>
              <a:rPr lang="zh-CN" altLang="en-US" baseline="-25000"/>
              <a:t>2</a:t>
            </a:r>
            <a:r>
              <a:rPr lang="zh-CN" altLang="en-US"/>
              <a:t>,...w</a:t>
            </a:r>
            <a:r>
              <a:rPr lang="zh-CN" altLang="en-US" baseline="-25000"/>
              <a:t>d</a:t>
            </a:r>
            <a:r>
              <a:rPr lang="zh-CN" altLang="en-US"/>
              <a:t>)，基向量组成的矩阵为W, 它是一个n×d的矩阵</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为什么要降维？</a:t>
            </a:r>
            <a:endParaRPr lang="zh-CN" altLang="en-US" dirty="0"/>
          </a:p>
        </p:txBody>
      </p:sp>
      <p:sp>
        <p:nvSpPr>
          <p:cNvPr id="3" name="内容占位符 2"/>
          <p:cNvSpPr>
            <a:spLocks noGrp="1"/>
          </p:cNvSpPr>
          <p:nvPr>
            <p:ph idx="1"/>
          </p:nvPr>
        </p:nvSpPr>
        <p:spPr/>
        <p:txBody>
          <a:bodyPr>
            <a:normAutofit/>
          </a:bodyPr>
          <a:lstStyle/>
          <a:p>
            <a:r>
              <a:rPr lang="zh-CN" altLang="en-US" dirty="0"/>
              <a:t>维数灾难：输入给机器的信息并不是越多越好</a:t>
            </a:r>
            <a:endParaRPr lang="en-US" altLang="zh-CN" dirty="0"/>
          </a:p>
          <a:p>
            <a:pPr lvl="1"/>
            <a:r>
              <a:rPr lang="zh-CN" altLang="en-US" dirty="0"/>
              <a:t>特征之间的相关性</a:t>
            </a:r>
            <a:endParaRPr lang="en-US" altLang="zh-CN" dirty="0"/>
          </a:p>
          <a:p>
            <a:pPr lvl="1"/>
            <a:r>
              <a:rPr lang="zh-CN" altLang="en-US" dirty="0"/>
              <a:t>数学上有一些复杂的解释</a:t>
            </a:r>
            <a:endParaRPr lang="en-US" altLang="zh-CN" dirty="0"/>
          </a:p>
          <a:p>
            <a:pPr marL="0" indent="0">
              <a:buNone/>
            </a:pPr>
            <a:endParaRPr lang="en-US" altLang="zh-CN" dirty="0"/>
          </a:p>
          <a:p>
            <a:pPr marL="0" indent="0">
              <a:buNone/>
            </a:pPr>
            <a:endParaRPr lang="en-US" altLang="zh-C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多类</a:t>
            </a:r>
            <a:r>
              <a:rPr lang="en-US" altLang="zh-CN"/>
              <a:t>LDA</a:t>
            </a:r>
            <a:endParaRPr lang="en-US" altLang="zh-CN"/>
          </a:p>
        </p:txBody>
      </p:sp>
      <p:pic>
        <p:nvPicPr>
          <p:cNvPr id="4" name="图片 3"/>
          <p:cNvPicPr>
            <a:picLocks noChangeAspect="1"/>
          </p:cNvPicPr>
          <p:nvPr/>
        </p:nvPicPr>
        <p:blipFill>
          <a:blip r:embed="rId1"/>
          <a:stretch>
            <a:fillRect/>
          </a:stretch>
        </p:blipFill>
        <p:spPr>
          <a:xfrm>
            <a:off x="85090" y="2472055"/>
            <a:ext cx="7024370" cy="3608070"/>
          </a:xfrm>
          <a:prstGeom prst="rect">
            <a:avLst/>
          </a:prstGeom>
        </p:spPr>
      </p:pic>
      <p:pic>
        <p:nvPicPr>
          <p:cNvPr id="5" name="图片 4"/>
          <p:cNvPicPr>
            <a:picLocks noChangeAspect="1"/>
          </p:cNvPicPr>
          <p:nvPr/>
        </p:nvPicPr>
        <p:blipFill>
          <a:blip r:embed="rId2"/>
          <a:stretch>
            <a:fillRect/>
          </a:stretch>
        </p:blipFill>
        <p:spPr>
          <a:xfrm>
            <a:off x="7767320" y="1858645"/>
            <a:ext cx="4224020" cy="989330"/>
          </a:xfrm>
          <a:prstGeom prst="rect">
            <a:avLst/>
          </a:prstGeom>
        </p:spPr>
      </p:pic>
      <p:cxnSp>
        <p:nvCxnSpPr>
          <p:cNvPr id="6" name="直接箭头连接符 5"/>
          <p:cNvCxnSpPr/>
          <p:nvPr/>
        </p:nvCxnSpPr>
        <p:spPr>
          <a:xfrm flipH="1">
            <a:off x="5231765" y="2228850"/>
            <a:ext cx="2399030" cy="9620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042150" y="3578225"/>
            <a:ext cx="5355590" cy="368300"/>
          </a:xfrm>
          <a:prstGeom prst="rect">
            <a:avLst/>
          </a:prstGeom>
          <a:noFill/>
        </p:spPr>
        <p:txBody>
          <a:bodyPr wrap="none" rtlCol="0">
            <a:spAutoFit/>
          </a:bodyPr>
          <a:p>
            <a:r>
              <a:rPr lang="zh-CN" altLang="en-US"/>
              <a:t>问题：对于</a:t>
            </a:r>
            <a:r>
              <a:rPr lang="en-US" altLang="zh-CN"/>
              <a:t>C</a:t>
            </a:r>
            <a:r>
              <a:rPr lang="zh-CN" altLang="en-US"/>
              <a:t>类</a:t>
            </a:r>
            <a:r>
              <a:rPr lang="en-US" altLang="zh-CN"/>
              <a:t>LDA</a:t>
            </a:r>
            <a:r>
              <a:rPr lang="zh-CN" altLang="en-US"/>
              <a:t>而言，特征向量最多有多少维？</a:t>
            </a:r>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LDA</a:t>
            </a:r>
            <a:r>
              <a:rPr lang="zh-CN" altLang="en-US"/>
              <a:t>算法流程</a:t>
            </a:r>
            <a:endParaRPr lang="zh-CN" altLang="en-US"/>
          </a:p>
        </p:txBody>
      </p:sp>
      <p:pic>
        <p:nvPicPr>
          <p:cNvPr id="4" name="图片 3"/>
          <p:cNvPicPr>
            <a:picLocks noChangeAspect="1"/>
          </p:cNvPicPr>
          <p:nvPr/>
        </p:nvPicPr>
        <p:blipFill>
          <a:blip r:embed="rId1"/>
          <a:stretch>
            <a:fillRect/>
          </a:stretch>
        </p:blipFill>
        <p:spPr>
          <a:xfrm>
            <a:off x="97790" y="1800225"/>
            <a:ext cx="8008620" cy="3406775"/>
          </a:xfrm>
          <a:prstGeom prst="rect">
            <a:avLst/>
          </a:prstGeom>
        </p:spPr>
      </p:pic>
      <p:sp>
        <p:nvSpPr>
          <p:cNvPr id="5" name="矩形 4"/>
          <p:cNvSpPr/>
          <p:nvPr/>
        </p:nvSpPr>
        <p:spPr>
          <a:xfrm>
            <a:off x="1581785" y="3487420"/>
            <a:ext cx="568325" cy="3517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8458200" y="4366895"/>
            <a:ext cx="1779270" cy="368300"/>
          </a:xfrm>
          <a:prstGeom prst="rect">
            <a:avLst/>
          </a:prstGeom>
          <a:noFill/>
        </p:spPr>
        <p:txBody>
          <a:bodyPr wrap="none" rtlCol="0">
            <a:spAutoFit/>
          </a:bodyPr>
          <a:p>
            <a:r>
              <a:rPr lang="zh-CN" altLang="en-US"/>
              <a:t>与</a:t>
            </a:r>
            <a:r>
              <a:rPr lang="en-US" altLang="zh-CN"/>
              <a:t>PCA</a:t>
            </a:r>
            <a:r>
              <a:rPr lang="zh-CN" altLang="en-US"/>
              <a:t>形式相同</a:t>
            </a:r>
            <a:endParaRPr lang="zh-CN" altLang="en-US"/>
          </a:p>
        </p:txBody>
      </p:sp>
      <p:cxnSp>
        <p:nvCxnSpPr>
          <p:cNvPr id="7" name="直接箭头连接符 6"/>
          <p:cNvCxnSpPr>
            <a:stCxn id="6" idx="1"/>
          </p:cNvCxnSpPr>
          <p:nvPr/>
        </p:nvCxnSpPr>
        <p:spPr>
          <a:xfrm flipH="1">
            <a:off x="4963160" y="4540885"/>
            <a:ext cx="3495040" cy="222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247650" y="5372735"/>
            <a:ext cx="2459355" cy="368300"/>
          </a:xfrm>
          <a:prstGeom prst="rect">
            <a:avLst/>
          </a:prstGeom>
          <a:noFill/>
        </p:spPr>
        <p:txBody>
          <a:bodyPr wrap="none" rtlCol="0">
            <a:spAutoFit/>
          </a:bodyPr>
          <a:p>
            <a:r>
              <a:rPr lang="zh-CN" altLang="en-US"/>
              <a:t>问题：如何核化</a:t>
            </a:r>
            <a:r>
              <a:rPr lang="en-US" altLang="zh-CN"/>
              <a:t>LDA</a:t>
            </a:r>
            <a:r>
              <a:rPr lang="zh-CN" altLang="en-US"/>
              <a:t>？</a:t>
            </a:r>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LDA</a:t>
            </a:r>
            <a:r>
              <a:rPr lang="zh-CN" altLang="en-US"/>
              <a:t>算法特性</a:t>
            </a:r>
            <a:endParaRPr lang="zh-CN" altLang="en-US"/>
          </a:p>
        </p:txBody>
      </p:sp>
      <p:sp>
        <p:nvSpPr>
          <p:cNvPr id="3" name="内容占位符 2"/>
          <p:cNvSpPr>
            <a:spLocks noGrp="1"/>
          </p:cNvSpPr>
          <p:nvPr>
            <p:ph idx="1"/>
          </p:nvPr>
        </p:nvSpPr>
        <p:spPr>
          <a:xfrm>
            <a:off x="1097280" y="1845945"/>
            <a:ext cx="10678160" cy="4023360"/>
          </a:xfrm>
        </p:spPr>
        <p:txBody>
          <a:bodyPr>
            <a:normAutofit fontScale="75000"/>
          </a:bodyPr>
          <a:p>
            <a:r>
              <a:rPr lang="zh-CN" altLang="en-US"/>
              <a:t>LDA算法的主要优点有：</a:t>
            </a:r>
            <a:endParaRPr lang="zh-CN" altLang="en-US"/>
          </a:p>
          <a:p>
            <a:r>
              <a:rPr lang="zh-CN" altLang="en-US"/>
              <a:t>1）在降维过程中可以使用类别的先验知识经验，而PCA无法使用类别先验知识。</a:t>
            </a:r>
            <a:endParaRPr lang="zh-CN" altLang="en-US"/>
          </a:p>
          <a:p>
            <a:r>
              <a:rPr lang="zh-CN" altLang="en-US"/>
              <a:t>2）LDA在样本分类信息依赖均值而不是方差的时候，比PCA之类的算法较优。</a:t>
            </a:r>
            <a:endParaRPr lang="zh-CN" altLang="en-US"/>
          </a:p>
          <a:p>
            <a:r>
              <a:rPr lang="zh-CN" altLang="en-US"/>
              <a:t>LDA算法的主要缺点有：</a:t>
            </a:r>
            <a:endParaRPr lang="zh-CN" altLang="en-US"/>
          </a:p>
          <a:p>
            <a:r>
              <a:rPr lang="zh-CN" altLang="en-US"/>
              <a:t>1）LDA不适合对非高斯分布样本进行降维，PCA也有这个问题。</a:t>
            </a:r>
            <a:endParaRPr lang="zh-CN" altLang="en-US"/>
          </a:p>
          <a:p>
            <a:r>
              <a:rPr lang="zh-CN" altLang="en-US"/>
              <a:t>2）LDA降维最多降到类别数k-1的维数，如果我们降维的维度大于k-1，则不能使用LDA。当然目前有一些LDA的进化版算法（</a:t>
            </a:r>
            <a:r>
              <a:rPr lang="en-US" altLang="zh-CN"/>
              <a:t>kernel DA</a:t>
            </a:r>
            <a:r>
              <a:rPr lang="zh-CN" altLang="en-US"/>
              <a:t>）可以绕过这个问题。</a:t>
            </a:r>
            <a:endParaRPr lang="zh-CN" altLang="en-US"/>
          </a:p>
          <a:p>
            <a:r>
              <a:rPr lang="zh-CN" altLang="en-US"/>
              <a:t>3）LDA在样本分类信息依赖方差而不是均值的时候，降维效果不好。</a:t>
            </a:r>
            <a:endParaRPr lang="zh-CN" altLang="en-US"/>
          </a:p>
          <a:p>
            <a:r>
              <a:rPr lang="zh-CN" altLang="en-US"/>
              <a:t>4）LDA可能过度拟合数据。</a:t>
            </a:r>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PCA vs. LDA</a:t>
            </a:r>
            <a:endParaRPr lang="en-US" altLang="zh-CN"/>
          </a:p>
        </p:txBody>
      </p:sp>
      <p:sp>
        <p:nvSpPr>
          <p:cNvPr id="3" name="内容占位符 2"/>
          <p:cNvSpPr>
            <a:spLocks noGrp="1"/>
          </p:cNvSpPr>
          <p:nvPr>
            <p:ph idx="1"/>
          </p:nvPr>
        </p:nvSpPr>
        <p:spPr/>
        <p:txBody>
          <a:bodyPr>
            <a:normAutofit fontScale="65000"/>
          </a:bodyPr>
          <a:p>
            <a:r>
              <a:rPr lang="zh-CN" altLang="en-US"/>
              <a:t>相同点：</a:t>
            </a:r>
            <a:endParaRPr lang="zh-CN" altLang="en-US"/>
          </a:p>
          <a:p>
            <a:r>
              <a:rPr lang="zh-CN" altLang="en-US"/>
              <a:t>　　　　1）两者均可以对数据进行降维。</a:t>
            </a:r>
            <a:endParaRPr lang="zh-CN" altLang="en-US"/>
          </a:p>
          <a:p>
            <a:r>
              <a:rPr lang="zh-CN" altLang="en-US"/>
              <a:t>　　　　2）两者在降维时均使用了矩阵特征分解的思想。</a:t>
            </a:r>
            <a:endParaRPr lang="zh-CN" altLang="en-US"/>
          </a:p>
          <a:p>
            <a:r>
              <a:rPr lang="zh-CN" altLang="en-US"/>
              <a:t>　　　　3）两者都假设数据符合高斯分布。</a:t>
            </a:r>
            <a:endParaRPr lang="zh-CN" altLang="en-US"/>
          </a:p>
          <a:p>
            <a:pPr marL="0" indent="0">
              <a:buNone/>
            </a:pPr>
            <a:r>
              <a:rPr lang="zh-CN" altLang="en-US"/>
              <a:t>不同点：</a:t>
            </a:r>
            <a:endParaRPr lang="zh-CN" altLang="en-US"/>
          </a:p>
          <a:p>
            <a:r>
              <a:rPr lang="zh-CN" altLang="en-US"/>
              <a:t>　　　　1）LDA是有监督的降维方法，而PCA是无监督的降维方法</a:t>
            </a:r>
            <a:endParaRPr lang="zh-CN" altLang="en-US"/>
          </a:p>
          <a:p>
            <a:r>
              <a:rPr lang="zh-CN" altLang="en-US"/>
              <a:t>　　　　2）LDA降维最多降到类别数k-1的维数，而PCA没有这个限制。</a:t>
            </a:r>
            <a:endParaRPr lang="zh-CN" altLang="en-US"/>
          </a:p>
          <a:p>
            <a:r>
              <a:rPr lang="zh-CN" altLang="en-US"/>
              <a:t>　　　　3）LDA除了可以用于降维，还可以用于分类。</a:t>
            </a:r>
            <a:endParaRPr lang="zh-CN" altLang="en-US"/>
          </a:p>
          <a:p>
            <a:r>
              <a:rPr lang="zh-CN" altLang="en-US"/>
              <a:t>　　　　4）LDA选择分类性能最好的投影方向，而PCA选择样本点投影具有最大方差的方向。</a:t>
            </a:r>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344805" y="2314575"/>
            <a:ext cx="5327650" cy="4048760"/>
          </a:xfrm>
          <a:prstGeom prst="rect">
            <a:avLst/>
          </a:prstGeom>
        </p:spPr>
      </p:pic>
      <p:pic>
        <p:nvPicPr>
          <p:cNvPr id="5" name="图片 4"/>
          <p:cNvPicPr>
            <a:picLocks noChangeAspect="1"/>
          </p:cNvPicPr>
          <p:nvPr/>
        </p:nvPicPr>
        <p:blipFill>
          <a:blip r:embed="rId2"/>
          <a:stretch>
            <a:fillRect/>
          </a:stretch>
        </p:blipFill>
        <p:spPr>
          <a:xfrm>
            <a:off x="6117590" y="2519045"/>
            <a:ext cx="4652010" cy="378333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流形降维</a:t>
            </a:r>
            <a:endParaRPr lang="zh-CN" altLang="en-US"/>
          </a:p>
        </p:txBody>
      </p:sp>
      <p:sp>
        <p:nvSpPr>
          <p:cNvPr id="3" name="内容占位符 2"/>
          <p:cNvSpPr>
            <a:spLocks noGrp="1"/>
          </p:cNvSpPr>
          <p:nvPr>
            <p:ph idx="1"/>
          </p:nvPr>
        </p:nvSpPr>
        <p:spPr>
          <a:xfrm>
            <a:off x="228600" y="1834939"/>
            <a:ext cx="10058400" cy="4023360"/>
          </a:xfrm>
        </p:spPr>
        <p:txBody>
          <a:bodyPr>
            <a:normAutofit lnSpcReduction="20000"/>
          </a:bodyPr>
          <a:p>
            <a:r>
              <a:rPr lang="zh-CN" altLang="en-US"/>
              <a:t>传统的机器学习方法中，数据点和数据点之间的距离和映射函数f都是定义在欧式空间中的。</a:t>
            </a:r>
            <a:endParaRPr lang="zh-CN" altLang="en-US"/>
          </a:p>
          <a:p>
            <a:endParaRPr lang="zh-CN" altLang="en-US"/>
          </a:p>
          <a:p>
            <a:r>
              <a:rPr lang="zh-CN" altLang="en-US"/>
              <a:t>然而在实际情况中，这些数据点可能不是分布在欧式空间中的，因此传统欧式空间的度量难以用于真实世界的非线性数据，从而需要对数据的分布引入新的假设。</a:t>
            </a:r>
            <a:endParaRPr lang="zh-CN" altLang="en-US"/>
          </a:p>
          <a:p>
            <a:endParaRPr lang="zh-CN" altLang="en-US"/>
          </a:p>
          <a:p>
            <a:r>
              <a:rPr lang="zh-CN" altLang="en-US"/>
              <a:t>流形(Manifold)是局部具有欧式空间性质的空间，包括各种纬度的曲线曲面，例如球体、弯曲的平面等。流形的局部和欧式空间是同构的。</a:t>
            </a:r>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流形</a:t>
            </a:r>
            <a:endParaRPr lang="zh-CN" altLang="en-US"/>
          </a:p>
        </p:txBody>
      </p:sp>
      <p:pic>
        <p:nvPicPr>
          <p:cNvPr id="4" name="图片 3"/>
          <p:cNvPicPr>
            <a:picLocks noChangeAspect="1"/>
          </p:cNvPicPr>
          <p:nvPr/>
        </p:nvPicPr>
        <p:blipFill>
          <a:blip r:embed="rId1"/>
          <a:stretch>
            <a:fillRect/>
          </a:stretch>
        </p:blipFill>
        <p:spPr>
          <a:xfrm>
            <a:off x="871220" y="1778000"/>
            <a:ext cx="6106160" cy="4601845"/>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流形学习</a:t>
            </a:r>
            <a:endParaRPr lang="zh-CN" altLang="en-US"/>
          </a:p>
        </p:txBody>
      </p:sp>
      <p:sp>
        <p:nvSpPr>
          <p:cNvPr id="4" name="文本框 3"/>
          <p:cNvSpPr txBox="1"/>
          <p:nvPr/>
        </p:nvSpPr>
        <p:spPr>
          <a:xfrm>
            <a:off x="28575" y="2497455"/>
            <a:ext cx="5041900" cy="2861310"/>
          </a:xfrm>
          <a:prstGeom prst="rect">
            <a:avLst/>
          </a:prstGeom>
          <a:noFill/>
        </p:spPr>
        <p:txBody>
          <a:bodyPr wrap="square" rtlCol="0" anchor="t">
            <a:spAutoFit/>
          </a:bodyPr>
          <a:p>
            <a:r>
              <a:rPr lang="zh-CN" altLang="en-US"/>
              <a:t>流形学习假设所处理的数据点分布在嵌入于外维欧式空间的一个潜在的流形体上，或者说这些数据点可以构成这样一个潜在的流形体。</a:t>
            </a:r>
            <a:endParaRPr lang="zh-CN" altLang="en-US"/>
          </a:p>
          <a:p>
            <a:endParaRPr lang="zh-CN" altLang="en-US"/>
          </a:p>
          <a:p>
            <a:r>
              <a:rPr lang="zh-CN" altLang="en-US"/>
              <a:t>假设数据是均匀采样于一个高维欧氏空间中的低维流形，流形学习就是从高维采样数据中恢复低维流形结构，即找到高维空间中的低维流形，并求出相应的嵌入映射，以实现维数约简或者数据可视化。它是从观测到的现象中去寻找事物的本质，找到产生数据的内在规律。</a:t>
            </a:r>
            <a:endParaRPr lang="zh-CN" altLang="en-US"/>
          </a:p>
        </p:txBody>
      </p:sp>
      <p:pic>
        <p:nvPicPr>
          <p:cNvPr id="5" name="图片 4"/>
          <p:cNvPicPr>
            <a:picLocks noChangeAspect="1"/>
          </p:cNvPicPr>
          <p:nvPr/>
        </p:nvPicPr>
        <p:blipFill>
          <a:blip r:embed="rId1"/>
          <a:stretch>
            <a:fillRect/>
          </a:stretch>
        </p:blipFill>
        <p:spPr>
          <a:xfrm>
            <a:off x="5852795" y="2515870"/>
            <a:ext cx="6082665" cy="322199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局部线性嵌入（</a:t>
            </a:r>
            <a:r>
              <a:rPr lang="en-US" altLang="zh-CN"/>
              <a:t>LLE</a:t>
            </a:r>
            <a:r>
              <a:rPr lang="zh-CN" altLang="en-US"/>
              <a:t>）</a:t>
            </a:r>
            <a:endParaRPr lang="zh-CN" altLang="en-US"/>
          </a:p>
        </p:txBody>
      </p:sp>
      <p:sp>
        <p:nvSpPr>
          <p:cNvPr id="4" name="文本框 3"/>
          <p:cNvSpPr txBox="1"/>
          <p:nvPr/>
        </p:nvSpPr>
        <p:spPr>
          <a:xfrm>
            <a:off x="255270" y="2176780"/>
            <a:ext cx="5911215" cy="3138170"/>
          </a:xfrm>
          <a:prstGeom prst="rect">
            <a:avLst/>
          </a:prstGeom>
          <a:noFill/>
        </p:spPr>
        <p:txBody>
          <a:bodyPr wrap="square" rtlCol="0" anchor="t">
            <a:spAutoFit/>
          </a:bodyPr>
          <a:p>
            <a:r>
              <a:rPr lang="zh-CN" altLang="en-US"/>
              <a:t>LLE算法流程</a:t>
            </a:r>
            <a:endParaRPr lang="zh-CN" altLang="en-US"/>
          </a:p>
          <a:p>
            <a:endParaRPr lang="zh-CN" altLang="en-US"/>
          </a:p>
          <a:p>
            <a:r>
              <a:rPr lang="zh-CN" altLang="en-US"/>
              <a:t>算法的主要步骤分为三步：</a:t>
            </a:r>
            <a:endParaRPr lang="zh-CN" altLang="en-US"/>
          </a:p>
          <a:p>
            <a:endParaRPr lang="zh-CN" altLang="en-US"/>
          </a:p>
          <a:p>
            <a:r>
              <a:rPr lang="zh-CN" altLang="en-US"/>
              <a:t>（1）寻找每个样本点</a:t>
            </a:r>
            <a:r>
              <a:rPr lang="en-US" altLang="zh-CN"/>
              <a:t>x</a:t>
            </a:r>
            <a:r>
              <a:rPr lang="en-US" altLang="zh-CN" baseline="-25000"/>
              <a:t>i</a:t>
            </a:r>
            <a:r>
              <a:rPr lang="zh-CN" altLang="en-US"/>
              <a:t>的k个近邻点集合</a:t>
            </a:r>
            <a:r>
              <a:rPr lang="en-US" altLang="zh-CN"/>
              <a:t>X</a:t>
            </a:r>
            <a:r>
              <a:rPr lang="en-US" altLang="zh-CN" baseline="-25000"/>
              <a:t>i</a:t>
            </a:r>
            <a:r>
              <a:rPr lang="zh-CN" altLang="en-US"/>
              <a:t>；</a:t>
            </a:r>
            <a:endParaRPr lang="zh-CN" altLang="en-US"/>
          </a:p>
          <a:p>
            <a:endParaRPr lang="zh-CN" altLang="en-US"/>
          </a:p>
          <a:p>
            <a:r>
              <a:rPr lang="zh-CN" altLang="en-US"/>
              <a:t>（2）由每个样本点的近邻点计算出该样本点的局部重建权值向量</a:t>
            </a:r>
            <a:r>
              <a:rPr lang="en-US" altLang="zh-CN"/>
              <a:t>w</a:t>
            </a:r>
            <a:r>
              <a:rPr lang="en-US" altLang="zh-CN" baseline="-25000"/>
              <a:t>i</a:t>
            </a:r>
            <a:r>
              <a:rPr lang="zh-CN" altLang="en-US"/>
              <a:t>；</a:t>
            </a:r>
            <a:r>
              <a:rPr lang="en-US" altLang="zh-CN"/>
              <a:t>X=WX</a:t>
            </a:r>
            <a:r>
              <a:rPr lang="zh-CN" altLang="en-US"/>
              <a:t>  </a:t>
            </a:r>
            <a:endParaRPr lang="zh-CN" altLang="en-US"/>
          </a:p>
          <a:p>
            <a:endParaRPr lang="zh-CN" altLang="en-US"/>
          </a:p>
          <a:p>
            <a:r>
              <a:rPr lang="zh-CN" altLang="en-US"/>
              <a:t>（3）由所有样本点的局部重建权值向量建立映射后的坐标</a:t>
            </a:r>
            <a:r>
              <a:rPr lang="en-US" altLang="zh-CN"/>
              <a:t>Y</a:t>
            </a:r>
            <a:r>
              <a:rPr lang="zh-CN" altLang="en-US"/>
              <a:t>的关系</a:t>
            </a:r>
            <a:r>
              <a:rPr lang="en-US" altLang="zh-CN"/>
              <a:t>; Y=WY</a:t>
            </a:r>
            <a:endParaRPr lang="en-US" altLang="zh-CN"/>
          </a:p>
        </p:txBody>
      </p:sp>
      <p:pic>
        <p:nvPicPr>
          <p:cNvPr id="5" name="图片 4"/>
          <p:cNvPicPr>
            <a:picLocks noChangeAspect="1"/>
          </p:cNvPicPr>
          <p:nvPr/>
        </p:nvPicPr>
        <p:blipFill>
          <a:blip r:embed="rId1"/>
          <a:stretch>
            <a:fillRect/>
          </a:stretch>
        </p:blipFill>
        <p:spPr>
          <a:xfrm>
            <a:off x="6976745" y="2729230"/>
            <a:ext cx="4359275" cy="3310255"/>
          </a:xfrm>
          <a:prstGeom prst="rect">
            <a:avLst/>
          </a:prstGeom>
        </p:spPr>
      </p:pic>
      <p:pic>
        <p:nvPicPr>
          <p:cNvPr id="6" name="图片 5"/>
          <p:cNvPicPr>
            <a:picLocks noChangeAspect="1"/>
          </p:cNvPicPr>
          <p:nvPr/>
        </p:nvPicPr>
        <p:blipFill>
          <a:blip r:embed="rId2"/>
          <a:stretch>
            <a:fillRect/>
          </a:stretch>
        </p:blipFill>
        <p:spPr>
          <a:xfrm>
            <a:off x="3147695" y="5664835"/>
            <a:ext cx="4100830" cy="838835"/>
          </a:xfrm>
          <a:prstGeom prst="rect">
            <a:avLst/>
          </a:prstGeom>
        </p:spPr>
      </p:pic>
      <p:sp>
        <p:nvSpPr>
          <p:cNvPr id="7" name="文本框 6"/>
          <p:cNvSpPr txBox="1"/>
          <p:nvPr/>
        </p:nvSpPr>
        <p:spPr>
          <a:xfrm>
            <a:off x="113030" y="5723890"/>
            <a:ext cx="3606800" cy="368300"/>
          </a:xfrm>
          <a:prstGeom prst="rect">
            <a:avLst/>
          </a:prstGeom>
          <a:noFill/>
        </p:spPr>
        <p:txBody>
          <a:bodyPr wrap="none" rtlCol="0">
            <a:spAutoFit/>
          </a:bodyPr>
          <a:p>
            <a:r>
              <a:rPr lang="zh-CN" altLang="en-US"/>
              <a:t>等价于</a:t>
            </a:r>
            <a:r>
              <a:rPr lang="en-US" altLang="zh-CN"/>
              <a:t>M</a:t>
            </a:r>
            <a:r>
              <a:rPr lang="zh-CN" altLang="en-US"/>
              <a:t>矩阵的特征值分解问题：</a:t>
            </a:r>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5539740" y="2129155"/>
            <a:ext cx="4006850" cy="4015740"/>
          </a:xfrm>
          <a:prstGeom prst="rect">
            <a:avLst/>
          </a:prstGeom>
        </p:spPr>
      </p:pic>
      <p:pic>
        <p:nvPicPr>
          <p:cNvPr id="5" name="图片 4"/>
          <p:cNvPicPr>
            <a:picLocks noChangeAspect="1"/>
          </p:cNvPicPr>
          <p:nvPr/>
        </p:nvPicPr>
        <p:blipFill>
          <a:blip r:embed="rId2"/>
          <a:stretch>
            <a:fillRect/>
          </a:stretch>
        </p:blipFill>
        <p:spPr>
          <a:xfrm>
            <a:off x="9385935" y="3860165"/>
            <a:ext cx="2752090" cy="607060"/>
          </a:xfrm>
          <a:prstGeom prst="rect">
            <a:avLst/>
          </a:prstGeom>
        </p:spPr>
      </p:pic>
      <p:pic>
        <p:nvPicPr>
          <p:cNvPr id="6" name="图片 5"/>
          <p:cNvPicPr>
            <a:picLocks noChangeAspect="1"/>
          </p:cNvPicPr>
          <p:nvPr/>
        </p:nvPicPr>
        <p:blipFill>
          <a:blip r:embed="rId3"/>
          <a:stretch>
            <a:fillRect/>
          </a:stretch>
        </p:blipFill>
        <p:spPr>
          <a:xfrm>
            <a:off x="1742440" y="5163185"/>
            <a:ext cx="3957320" cy="109283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维数灾难浅述</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4:artisticCrisscrossEtching id="{50015419-018B-49DB-8F31-7C86211A092D}"/>
                  </a:ext>
                </a:extLst>
              </p:cNvPr>
              <p:cNvSpPr>
                <a:spLocks noGrp="1"/>
              </p:cNvSpPr>
              <p:nvPr>
                <p:ph idx="1"/>
              </p:nvPr>
            </p:nvSpPr>
            <p:spPr/>
            <p:txBody>
              <a:bodyPr>
                <a:normAutofit fontScale="70000" lnSpcReduction="20000"/>
              </a:bodyPr>
              <a:lstStyle/>
              <a:p>
                <a:r>
                  <a:rPr lang="zh-CN" altLang="en-US" dirty="0"/>
                  <a:t>随着维数增大，会出现一些反直觉的现象</a:t>
                </a:r>
                <a:endParaRPr lang="en-US" altLang="zh-CN" dirty="0"/>
              </a:p>
              <a:p>
                <a:r>
                  <a:rPr lang="zh-CN" altLang="en-US" dirty="0"/>
                  <a:t>举例：单位正方体，体积为</a:t>
                </a:r>
                <a:r>
                  <a:rPr lang="en-US" altLang="zh-CN" dirty="0"/>
                  <a:t>1</a:t>
                </a:r>
                <a:r>
                  <a:rPr lang="zh-CN" altLang="en-US" dirty="0"/>
                  <a:t>，其内部最远两点的距离为多少？</a:t>
                </a:r>
                <a:endParaRPr lang="en-US" altLang="zh-CN" dirty="0"/>
              </a:p>
              <a:p>
                <a:pPr lvl="1"/>
                <a:endParaRPr lang="en-US" altLang="zh-CN" dirty="0"/>
              </a:p>
              <a:p>
                <a:pPr lvl="1"/>
                <a:r>
                  <a:rPr lang="en-US" altLang="zh-CN" dirty="0"/>
                  <a:t>1</a:t>
                </a:r>
                <a:r>
                  <a:rPr lang="zh-CN" altLang="en-US" dirty="0"/>
                  <a:t>维，</a:t>
                </a:r>
                <a:r>
                  <a:rPr lang="en-US" altLang="zh-CN" dirty="0"/>
                  <a:t>=</a:t>
                </a:r>
                <a:r>
                  <a:rPr lang="zh-CN" altLang="en-US" dirty="0"/>
                  <a:t>线段，最远长度为</a:t>
                </a:r>
                <a:r>
                  <a:rPr lang="en-US" altLang="zh-CN" dirty="0"/>
                  <a:t>1</a:t>
                </a:r>
              </a:p>
              <a:p>
                <a:pPr lvl="1"/>
                <a:r>
                  <a:rPr lang="en-US" altLang="zh-CN" dirty="0"/>
                  <a:t>2</a:t>
                </a:r>
                <a:r>
                  <a:rPr lang="zh-CN" altLang="en-US" dirty="0"/>
                  <a:t>维，</a:t>
                </a:r>
                <a:r>
                  <a:rPr lang="en-US" altLang="zh-CN" dirty="0"/>
                  <a:t>=</a:t>
                </a:r>
                <a:r>
                  <a:rPr lang="zh-CN" altLang="en-US" dirty="0"/>
                  <a:t>正方形，最远长度为</a:t>
                </a:r>
                <a14:m>
                  <m:oMath xmlns:m="http://schemas.openxmlformats.org/officeDocument/2006/math">
                    <m:rad>
                      <m:radPr>
                        <m:degHide m:val="on"/>
                        <m:ctrlPr>
                          <a:rPr lang="zh-CN" altLang="en-US" i="1" smtClean="0">
                            <a:latin typeface="Cambria Math" panose="02040503050406030204" pitchFamily="18" charset="0"/>
                          </a:rPr>
                        </m:ctrlPr>
                      </m:radPr>
                      <m:deg/>
                      <m:e>
                        <m:r>
                          <a:rPr lang="en-US" altLang="zh-CN" b="0" i="1" smtClean="0">
                            <a:latin typeface="Cambria Math" panose="02040503050406030204" pitchFamily="18" charset="0"/>
                          </a:rPr>
                          <m:t>2</m:t>
                        </m:r>
                      </m:e>
                    </m:rad>
                  </m:oMath>
                </a14:m>
                <a:endParaRPr lang="en-US" altLang="zh-CN" dirty="0"/>
              </a:p>
              <a:p>
                <a:pPr lvl="1"/>
                <a:r>
                  <a:rPr lang="en-US" altLang="zh-CN" dirty="0"/>
                  <a:t>3</a:t>
                </a:r>
                <a:r>
                  <a:rPr lang="zh-CN" altLang="en-US" dirty="0"/>
                  <a:t>维，</a:t>
                </a:r>
                <a:r>
                  <a:rPr lang="en-US" altLang="zh-CN" dirty="0"/>
                  <a:t>=</a:t>
                </a:r>
                <a:r>
                  <a:rPr lang="zh-CN" altLang="en-US" dirty="0"/>
                  <a:t>立方体，最远长度为</a:t>
                </a:r>
                <a14:m>
                  <m:oMath xmlns:m="http://schemas.openxmlformats.org/officeDocument/2006/math">
                    <m:rad>
                      <m:radPr>
                        <m:degHide m:val="on"/>
                        <m:ctrlPr>
                          <a:rPr lang="zh-CN" altLang="en-US" i="1" smtClean="0">
                            <a:latin typeface="Cambria Math" panose="02040503050406030204" pitchFamily="18" charset="0"/>
                          </a:rPr>
                        </m:ctrlPr>
                      </m:radPr>
                      <m:deg/>
                      <m:e>
                        <m:r>
                          <a:rPr lang="en-US" altLang="zh-CN" b="0" i="1" smtClean="0">
                            <a:latin typeface="Cambria Math" panose="02040503050406030204" pitchFamily="18" charset="0"/>
                          </a:rPr>
                          <m:t>3</m:t>
                        </m:r>
                      </m:e>
                    </m:rad>
                  </m:oMath>
                </a14:m>
                <a:endParaRPr lang="en-US" altLang="zh-CN" dirty="0"/>
              </a:p>
              <a:p>
                <a:pPr lvl="1"/>
                <a:r>
                  <a:rPr lang="en-US" altLang="zh-CN" dirty="0"/>
                  <a:t>……</a:t>
                </a:r>
              </a:p>
              <a:p>
                <a:pPr lvl="1"/>
                <a:r>
                  <a:rPr lang="en-US" altLang="zh-CN" dirty="0"/>
                  <a:t>n</a:t>
                </a:r>
                <a:r>
                  <a:rPr lang="zh-CN" altLang="en-US"/>
                  <a:t>维，超正方体</a:t>
                </a:r>
                <a:r>
                  <a:rPr lang="zh-CN" altLang="en-US" dirty="0"/>
                  <a:t>，最远长度为</a:t>
                </a:r>
                <a14:m>
                  <m:oMath xmlns:m="http://schemas.openxmlformats.org/officeDocument/2006/math">
                    <m:rad>
                      <m:radPr>
                        <m:degHide m:val="on"/>
                        <m:ctrlPr>
                          <a:rPr lang="zh-CN" altLang="en-US" i="1">
                            <a:latin typeface="Cambria Math" panose="02040503050406030204" pitchFamily="18" charset="0"/>
                          </a:rPr>
                        </m:ctrlPr>
                      </m:radPr>
                      <m:deg/>
                      <m:e>
                        <m:r>
                          <m:rPr>
                            <m:sty m:val="p"/>
                          </m:rPr>
                          <a:rPr lang="en-US" altLang="zh-CN" i="1" smtClean="0">
                            <a:latin typeface="Cambria Math" panose="02040503050406030204" pitchFamily="18" charset="0"/>
                          </a:rPr>
                          <m:t>n</m:t>
                        </m:r>
                      </m:e>
                    </m:rad>
                  </m:oMath>
                </a14:m>
                <a:endParaRPr lang="en-US" altLang="zh-CN" dirty="0"/>
              </a:p>
              <a:p>
                <a:endParaRPr lang="en-US" altLang="zh-CN" dirty="0"/>
              </a:p>
              <a:p>
                <a:r>
                  <a:rPr lang="zh-CN" altLang="en-US" dirty="0"/>
                  <a:t>反直觉：如果</a:t>
                </a:r>
                <a:r>
                  <a:rPr lang="en-US" altLang="zh-CN" dirty="0"/>
                  <a:t>n</a:t>
                </a:r>
                <a:r>
                  <a:rPr lang="zh-CN" altLang="en-US" dirty="0"/>
                  <a:t>接近无穷大，最远长度也接近无穷大，</a:t>
                </a:r>
                <a:endParaRPr lang="en-US" altLang="zh-CN" dirty="0"/>
              </a:p>
              <a:p>
                <a:pPr lvl="1"/>
                <a:r>
                  <a:rPr lang="zh-CN" altLang="en-US" dirty="0"/>
                  <a:t>小小的体积内，最远的距离居然有无穷大！</a:t>
                </a:r>
                <a:endParaRPr lang="en-US" altLang="zh-CN" dirty="0"/>
              </a:p>
              <a:p>
                <a:pPr lvl="1"/>
                <a:r>
                  <a:rPr lang="en-US" altLang="zh-CN" dirty="0"/>
                  <a:t>n</a:t>
                </a:r>
                <a:r>
                  <a:rPr lang="zh-CN" altLang="en-US" dirty="0"/>
                  <a:t>维空间的小立方体内，你从</a:t>
                </a:r>
                <a:r>
                  <a:rPr lang="en-US" altLang="zh-CN" dirty="0"/>
                  <a:t>A</a:t>
                </a:r>
                <a:r>
                  <a:rPr lang="zh-CN" altLang="en-US" dirty="0"/>
                  <a:t>地给</a:t>
                </a:r>
                <a:r>
                  <a:rPr lang="en-US" altLang="zh-CN" dirty="0"/>
                  <a:t>B</a:t>
                </a:r>
                <a:r>
                  <a:rPr lang="zh-CN" altLang="en-US" dirty="0"/>
                  <a:t>地送信，你可能永远也送不到</a:t>
                </a:r>
                <a:r>
                  <a:rPr lang="en-US" altLang="zh-CN" dirty="0"/>
                  <a:t>……</a:t>
                </a:r>
              </a:p>
              <a:p>
                <a:pPr lvl="1"/>
                <a:r>
                  <a:rPr lang="en-US" altLang="zh-CN" dirty="0"/>
                  <a:t>n</a:t>
                </a:r>
                <a:r>
                  <a:rPr lang="zh-CN" altLang="en-US" dirty="0"/>
                  <a:t>维空间的数据，数值很接近，但是其距离可能会达到无穷大</a:t>
                </a: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373380" y="1804459"/>
                <a:ext cx="10058400" cy="4023360"/>
              </a:xfrm>
              <a:blipFill rotWithShape="1">
                <a:blip r:embed="rId1"/>
                <a:stretch>
                  <a:fillRect l="-606" t="-3030"/>
                </a:stretch>
              </a:blipFill>
            </p:spPr>
            <p:txBody>
              <a:bodyPr/>
              <a:lstStyle/>
              <a:p>
                <a:r>
                  <a:rPr lang="zh-CN" altLang="en-US">
                    <a:noFill/>
                  </a:rPr>
                  <a:t> </a:t>
                </a:r>
                <a:endParaRPr lang="zh-CN" altLang="en-US">
                  <a:noFill/>
                </a:endParaRPr>
              </a:p>
            </p:txBody>
          </p:sp>
        </mc:Fallback>
      </mc:AlternateContent>
      <p:sp>
        <p:nvSpPr>
          <p:cNvPr id="4" name="文本框 3"/>
          <p:cNvSpPr txBox="1"/>
          <p:nvPr/>
        </p:nvSpPr>
        <p:spPr>
          <a:xfrm>
            <a:off x="7432040" y="2735580"/>
            <a:ext cx="4319905" cy="2168525"/>
          </a:xfrm>
          <a:prstGeom prst="rect">
            <a:avLst/>
          </a:prstGeom>
          <a:noFill/>
        </p:spPr>
        <p:txBody>
          <a:bodyPr wrap="square" rtlCol="0">
            <a:spAutoFit/>
          </a:bodyPr>
          <a:p>
            <a:pPr indent="0" fontAlgn="auto">
              <a:lnSpc>
                <a:spcPct val="150000"/>
              </a:lnSpc>
            </a:pPr>
            <a:r>
              <a:rPr lang="zh-CN" altLang="en-US">
                <a:solidFill>
                  <a:srgbClr val="FF0000"/>
                </a:solidFill>
              </a:rPr>
              <a:t>维度灾难导致两个点之间的距离变大</a:t>
            </a:r>
            <a:endParaRPr lang="zh-CN" altLang="en-US">
              <a:solidFill>
                <a:srgbClr val="FF0000"/>
              </a:solidFill>
            </a:endParaRPr>
          </a:p>
          <a:p>
            <a:pPr marL="285750" indent="0" fontAlgn="auto">
              <a:lnSpc>
                <a:spcPct val="150000"/>
              </a:lnSpc>
              <a:buFont typeface="Wingdings" panose="05000000000000000000" charset="0"/>
              <a:buChar char="Ø"/>
            </a:pPr>
            <a:r>
              <a:rPr lang="zh-CN" altLang="en-US">
                <a:solidFill>
                  <a:srgbClr val="FF0000"/>
                </a:solidFill>
              </a:rPr>
              <a:t>等价于让数据的分布变得</a:t>
            </a:r>
            <a:r>
              <a:rPr lang="zh-CN" altLang="en-US" b="1">
                <a:solidFill>
                  <a:srgbClr val="FF0000"/>
                </a:solidFill>
              </a:rPr>
              <a:t>稀疏</a:t>
            </a:r>
            <a:r>
              <a:rPr lang="zh-CN" altLang="en-US">
                <a:solidFill>
                  <a:srgbClr val="FF0000"/>
                </a:solidFill>
              </a:rPr>
              <a:t>，使得统计学习过程的鲁棒性变差</a:t>
            </a:r>
            <a:endParaRPr lang="zh-CN" altLang="en-US" b="1">
              <a:solidFill>
                <a:srgbClr val="FF0000"/>
              </a:solidFill>
            </a:endParaRPr>
          </a:p>
          <a:p>
            <a:pPr marL="285750" indent="0" fontAlgn="auto">
              <a:lnSpc>
                <a:spcPct val="150000"/>
              </a:lnSpc>
              <a:buFont typeface="Wingdings" panose="05000000000000000000" charset="0"/>
              <a:buChar char="Ø"/>
            </a:pPr>
            <a:r>
              <a:rPr lang="zh-CN" altLang="en-US">
                <a:solidFill>
                  <a:srgbClr val="FF0000"/>
                </a:solidFill>
              </a:rPr>
              <a:t>让模型的自由度变大，过拟合的风险急剧提高</a:t>
            </a:r>
            <a:endParaRPr lang="zh-CN" altLang="en-US">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3026410" y="2724785"/>
            <a:ext cx="6499225" cy="339852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作业：实现</a:t>
            </a:r>
            <a:r>
              <a:rPr lang="en-US" altLang="zh-CN" dirty="0"/>
              <a:t>PCA</a:t>
            </a:r>
            <a:r>
              <a:rPr lang="zh-CN" altLang="en-US" dirty="0"/>
              <a:t>降维模块</a:t>
            </a:r>
            <a:endParaRPr lang="zh-CN" altLang="en-US" dirty="0"/>
          </a:p>
        </p:txBody>
      </p:sp>
      <p:pic>
        <p:nvPicPr>
          <p:cNvPr id="6" name="内容占位符 5"/>
          <p:cNvPicPr>
            <a:picLocks noGrp="1" noChangeAspect="1"/>
          </p:cNvPicPr>
          <p:nvPr>
            <p:ph idx="1"/>
          </p:nvPr>
        </p:nvPicPr>
        <p:blipFill>
          <a:blip r:embed="rId1"/>
          <a:stretch>
            <a:fillRect/>
          </a:stretch>
        </p:blipFill>
        <p:spPr>
          <a:xfrm>
            <a:off x="1231391" y="1925349"/>
            <a:ext cx="10109683" cy="3699073"/>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作业：降维后升维</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14:m>
                  <m:oMath xmlns:m="http://schemas.openxmlformats.org/officeDocument/2006/math">
                    <m:r>
                      <a:rPr lang="en-US" altLang="zh-CN" b="0" i="1" smtClean="0">
                        <a:latin typeface="Cambria Math" panose="02040503050406030204" pitchFamily="18" charset="0"/>
                      </a:rPr>
                      <m:t>𝐴</m:t>
                    </m:r>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eqArr>
                          <m:eqArrPr>
                            <m:ctrlPr>
                              <a:rPr lang="en-US" altLang="zh-CN" i="1">
                                <a:latin typeface="Cambria Math" panose="02040503050406030204" pitchFamily="18" charset="0"/>
                              </a:rPr>
                            </m:ctrlPr>
                          </m:eqArrPr>
                          <m:e>
                            <m:m>
                              <m:mPr>
                                <m:mcs>
                                  <m:mc>
                                    <m:mcPr>
                                      <m:count m:val="2"/>
                                      <m:mcJc m:val="center"/>
                                    </m:mcPr>
                                  </m:mc>
                                </m:mcs>
                                <m:ctrlPr>
                                  <a:rPr lang="en-US" altLang="zh-CN" i="1">
                                    <a:latin typeface="Cambria Math" panose="02040503050406030204" pitchFamily="18" charset="0"/>
                                  </a:rPr>
                                </m:ctrlPr>
                              </m:mPr>
                              <m:mr>
                                <m:e>
                                  <m:r>
                                    <m:rPr>
                                      <m:brk m:alnAt="7"/>
                                    </m:rPr>
                                    <a:rPr lang="en-US" altLang="zh-CN" i="1">
                                      <a:latin typeface="Cambria Math" panose="02040503050406030204" pitchFamily="18" charset="0"/>
                                    </a:rPr>
                                    <m:t>1</m:t>
                                  </m:r>
                                </m:e>
                                <m:e>
                                  <m:r>
                                    <a:rPr lang="en-US" altLang="zh-CN" i="1">
                                      <a:latin typeface="Cambria Math" panose="02040503050406030204" pitchFamily="18" charset="0"/>
                                    </a:rPr>
                                    <m:t>2</m:t>
                                  </m:r>
                                </m:e>
                              </m:mr>
                            </m:m>
                          </m:e>
                          <m:e>
                            <m:m>
                              <m:mPr>
                                <m:mcs>
                                  <m:mc>
                                    <m:mcPr>
                                      <m:count m:val="2"/>
                                      <m:mcJc m:val="center"/>
                                    </m:mcPr>
                                  </m:mc>
                                </m:mcs>
                                <m:ctrlPr>
                                  <a:rPr lang="en-US" altLang="zh-CN" i="1">
                                    <a:latin typeface="Cambria Math" panose="02040503050406030204" pitchFamily="18" charset="0"/>
                                  </a:rPr>
                                </m:ctrlPr>
                              </m:mPr>
                              <m:mr>
                                <m:e>
                                  <m:r>
                                    <m:rPr>
                                      <m:brk m:alnAt="7"/>
                                    </m:rPr>
                                    <a:rPr lang="en-US" altLang="zh-CN" i="1">
                                      <a:latin typeface="Cambria Math" panose="02040503050406030204" pitchFamily="18" charset="0"/>
                                    </a:rPr>
                                    <m:t>3</m:t>
                                  </m:r>
                                </m:e>
                                <m:e>
                                  <m:r>
                                    <a:rPr lang="en-US" altLang="zh-CN" i="1">
                                      <a:latin typeface="Cambria Math" panose="02040503050406030204" pitchFamily="18" charset="0"/>
                                    </a:rPr>
                                    <m:t>4</m:t>
                                  </m:r>
                                </m:e>
                              </m:mr>
                            </m:m>
                          </m:e>
                          <m:e>
                            <m:m>
                              <m:mPr>
                                <m:mcs>
                                  <m:mc>
                                    <m:mcPr>
                                      <m:count m:val="2"/>
                                      <m:mcJc m:val="center"/>
                                    </m:mcPr>
                                  </m:mc>
                                </m:mcs>
                                <m:ctrlPr>
                                  <a:rPr lang="en-US" altLang="zh-CN" i="1">
                                    <a:latin typeface="Cambria Math" panose="02040503050406030204" pitchFamily="18" charset="0"/>
                                  </a:rPr>
                                </m:ctrlPr>
                              </m:mPr>
                              <m:mr>
                                <m:e>
                                  <m:r>
                                    <m:rPr>
                                      <m:brk m:alnAt="7"/>
                                    </m:rPr>
                                    <a:rPr lang="en-US" altLang="zh-CN" i="1">
                                      <a:latin typeface="Cambria Math" panose="02040503050406030204" pitchFamily="18" charset="0"/>
                                    </a:rPr>
                                    <m:t>5</m:t>
                                  </m:r>
                                </m:e>
                                <m:e>
                                  <m:r>
                                    <a:rPr lang="en-US" altLang="zh-CN" i="1">
                                      <a:latin typeface="Cambria Math" panose="02040503050406030204" pitchFamily="18" charset="0"/>
                                    </a:rPr>
                                    <m:t>6</m:t>
                                  </m:r>
                                </m:e>
                              </m:mr>
                            </m:m>
                          </m:e>
                        </m:eqArr>
                      </m:e>
                    </m:d>
                  </m:oMath>
                </a14:m>
                <a:endParaRPr lang="en-US" altLang="zh-CN" dirty="0"/>
              </a:p>
              <a:p>
                <a:r>
                  <a:rPr lang="zh-CN" altLang="en-US" dirty="0"/>
                  <a:t>调用</a:t>
                </a:r>
                <a:r>
                  <a:rPr lang="en-US" altLang="zh-CN" dirty="0" err="1"/>
                  <a:t>myPCA</a:t>
                </a:r>
                <a:r>
                  <a:rPr lang="zh-CN" altLang="en-US" dirty="0"/>
                  <a:t>将它降成</a:t>
                </a:r>
                <a:r>
                  <a:rPr lang="en-US" altLang="zh-CN" dirty="0"/>
                  <a:t>k(k=1)</a:t>
                </a:r>
                <a:r>
                  <a:rPr lang="zh-CN" altLang="en-US" dirty="0"/>
                  <a:t>维</a:t>
                </a:r>
                <a:endParaRPr lang="en-US" altLang="zh-CN" dirty="0"/>
              </a:p>
              <a:p>
                <a:pPr lvl="1"/>
                <a:r>
                  <a:rPr lang="zh-CN" altLang="en-US" dirty="0"/>
                  <a:t>检查特征向量是否为</a:t>
                </a:r>
                <a:r>
                  <a:rPr lang="en-US" altLang="zh-CN" dirty="0"/>
                  <a:t>[-0.7, -0.7]</a:t>
                </a:r>
                <a:r>
                  <a:rPr lang="zh-CN" altLang="en-US" dirty="0"/>
                  <a:t>或者</a:t>
                </a:r>
                <a:r>
                  <a:rPr lang="en-US" altLang="zh-CN" dirty="0"/>
                  <a:t>[0.7, 0.7]</a:t>
                </a:r>
              </a:p>
              <a:p>
                <a:endParaRPr lang="en-US" altLang="zh-CN" dirty="0"/>
              </a:p>
              <a:p>
                <a:r>
                  <a:rPr lang="zh-CN" altLang="en-US" dirty="0"/>
                  <a:t>将</a:t>
                </a:r>
                <a:r>
                  <a:rPr lang="en-US" altLang="zh-CN" dirty="0"/>
                  <a:t>1</a:t>
                </a:r>
                <a:r>
                  <a:rPr lang="zh-CN" altLang="en-US" dirty="0"/>
                  <a:t>维还原成</a:t>
                </a:r>
                <a:r>
                  <a:rPr lang="en-US" altLang="zh-CN" dirty="0"/>
                  <a:t>2</a:t>
                </a:r>
                <a:r>
                  <a:rPr lang="zh-CN" altLang="en-US" dirty="0"/>
                  <a:t>维</a:t>
                </a:r>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1"/>
                <a:stretch>
                  <a:fillRect l="-1091"/>
                </a:stretch>
              </a:blipFill>
            </p:spPr>
            <p:txBody>
              <a:bodyPr/>
              <a:lstStyle/>
              <a:p>
                <a:r>
                  <a:rPr lang="zh-CN" altLang="en-US">
                    <a:noFill/>
                  </a:rPr>
                  <a:t> </a:t>
                </a:r>
                <a:endParaRPr lang="zh-CN" altLang="en-US">
                  <a:noFill/>
                </a:endParaRPr>
              </a:p>
            </p:txBody>
          </p:sp>
        </mc:Fallback>
      </mc:AlternateContent>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作业：展示特征脸，</a:t>
            </a:r>
            <a:r>
              <a:rPr lang="en-US" altLang="zh-CN" dirty="0" err="1"/>
              <a:t>eigenface.m</a:t>
            </a:r>
            <a:endParaRPr lang="zh-CN" altLang="en-US" dirty="0"/>
          </a:p>
        </p:txBody>
      </p:sp>
      <mc:AlternateContent xmlns:mc="http://schemas.openxmlformats.org/markup-compatibility/2006">
        <mc:Choice xmlns:a14="http://schemas.microsoft.com/office/drawing/2010/main" Requires="a14">
          <p:sp>
            <p:nvSpPr>
              <p:cNvPr id="7" name="文本框 6"/>
              <p:cNvSpPr txBox="1"/>
              <p:nvPr/>
            </p:nvSpPr>
            <p:spPr>
              <a:xfrm>
                <a:off x="1662545" y="4935016"/>
                <a:ext cx="1569660" cy="646331"/>
              </a:xfrm>
              <a:prstGeom prst="rect">
                <a:avLst/>
              </a:prstGeom>
              <a:noFill/>
            </p:spPr>
            <p:txBody>
              <a:bodyPr wrap="none" rtlCol="0">
                <a:spAutoFit/>
              </a:bodyPr>
              <a:lstStyle/>
              <a:p>
                <a:r>
                  <a:rPr lang="zh-CN" altLang="en-US" dirty="0"/>
                  <a:t>原始图像向量</a:t>
                </a:r>
                <a:endParaRPr lang="en-US" altLang="zh-CN" dirty="0"/>
              </a:p>
              <a:p>
                <a:r>
                  <a:rPr lang="zh-CN" altLang="en-US" b="1" dirty="0"/>
                  <a:t>原始脸：</a:t>
                </a:r>
                <a14:m>
                  <m:oMath xmlns:m="http://schemas.openxmlformats.org/officeDocument/2006/math">
                    <m:r>
                      <a:rPr lang="en-US" altLang="zh-CN" i="1">
                        <a:latin typeface="Cambria Math" panose="02040503050406030204" pitchFamily="18" charset="0"/>
                      </a:rPr>
                      <m:t>𝑜𝑟𝐹</m:t>
                    </m:r>
                  </m:oMath>
                </a14:m>
                <a:endParaRPr lang="en-US" altLang="zh-CN" dirty="0"/>
              </a:p>
            </p:txBody>
          </p:sp>
        </mc:Choice>
        <mc:Fallback>
          <p:sp>
            <p:nvSpPr>
              <p:cNvPr id="7" name="文本框 6"/>
              <p:cNvSpPr txBox="1">
                <a:spLocks noRot="1" noChangeAspect="1" noMove="1" noResize="1" noEditPoints="1" noAdjustHandles="1" noChangeArrowheads="1" noChangeShapeType="1" noTextEdit="1"/>
              </p:cNvSpPr>
              <p:nvPr/>
            </p:nvSpPr>
            <p:spPr>
              <a:xfrm>
                <a:off x="1662545" y="4935016"/>
                <a:ext cx="1569660" cy="646331"/>
              </a:xfrm>
              <a:prstGeom prst="rect">
                <a:avLst/>
              </a:prstGeom>
              <a:blipFill rotWithShape="1">
                <a:blip r:embed="rId1"/>
                <a:stretch>
                  <a:fillRect l="-3502" t="-5660" r="-3502" b="-14151"/>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8" name="文本框 7"/>
              <p:cNvSpPr txBox="1"/>
              <p:nvPr/>
            </p:nvSpPr>
            <p:spPr>
              <a:xfrm>
                <a:off x="8060640" y="4933331"/>
                <a:ext cx="2031325" cy="646331"/>
              </a:xfrm>
              <a:prstGeom prst="rect">
                <a:avLst/>
              </a:prstGeom>
              <a:noFill/>
            </p:spPr>
            <p:txBody>
              <a:bodyPr wrap="none" rtlCol="0">
                <a:spAutoFit/>
              </a:bodyPr>
              <a:lstStyle/>
              <a:p>
                <a:r>
                  <a:rPr lang="zh-CN" altLang="en-US" dirty="0"/>
                  <a:t>降维后还原的图片</a:t>
                </a:r>
                <a:endParaRPr lang="en-US" altLang="zh-CN" dirty="0"/>
              </a:p>
              <a:p>
                <a:r>
                  <a:rPr lang="zh-CN" altLang="en-US" b="1" dirty="0"/>
                  <a:t>特征脸：</a:t>
                </a:r>
                <a:r>
                  <a:rPr lang="en-US" altLang="zh-CN" dirty="0"/>
                  <a:t> </a:t>
                </a:r>
                <a14:m>
                  <m:oMath xmlns:m="http://schemas.openxmlformats.org/officeDocument/2006/math">
                    <m:r>
                      <a:rPr lang="en-US" altLang="zh-CN" i="1">
                        <a:latin typeface="Cambria Math" panose="02040503050406030204" pitchFamily="18" charset="0"/>
                      </a:rPr>
                      <m:t>𝑒𝑖𝑔𝐹</m:t>
                    </m:r>
                  </m:oMath>
                </a14:m>
                <a:endParaRPr lang="en-US" altLang="zh-CN" b="1" dirty="0"/>
              </a:p>
            </p:txBody>
          </p:sp>
        </mc:Choice>
        <mc:Fallback>
          <p:sp>
            <p:nvSpPr>
              <p:cNvPr id="8" name="文本框 7"/>
              <p:cNvSpPr txBox="1">
                <a:spLocks noRot="1" noChangeAspect="1" noMove="1" noResize="1" noEditPoints="1" noAdjustHandles="1" noChangeArrowheads="1" noChangeShapeType="1" noTextEdit="1"/>
              </p:cNvSpPr>
              <p:nvPr/>
            </p:nvSpPr>
            <p:spPr>
              <a:xfrm>
                <a:off x="8060640" y="4933331"/>
                <a:ext cx="2031325" cy="646331"/>
              </a:xfrm>
              <a:prstGeom prst="rect">
                <a:avLst/>
              </a:prstGeom>
              <a:blipFill rotWithShape="1">
                <a:blip r:embed="rId2"/>
                <a:stretch>
                  <a:fillRect l="-2395" t="-7547" r="-2395" b="-11321"/>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10" name="矩形 9"/>
              <p:cNvSpPr/>
              <p:nvPr/>
            </p:nvSpPr>
            <p:spPr>
              <a:xfrm>
                <a:off x="3517143" y="2439772"/>
                <a:ext cx="4740529" cy="1754326"/>
              </a:xfrm>
              <a:prstGeom prst="rect">
                <a:avLst/>
              </a:prstGeom>
            </p:spPr>
            <p:txBody>
              <a:bodyPr wrap="none">
                <a:spAutoFit/>
              </a:bodyPr>
              <a:lstStyle/>
              <a:p>
                <a:r>
                  <a:rPr lang="zh-CN" altLang="en-US" dirty="0"/>
                  <a:t>读取：</a:t>
                </a:r>
                <a14:m>
                  <m:oMath xmlns:m="http://schemas.openxmlformats.org/officeDocument/2006/math">
                    <m:r>
                      <a:rPr lang="en-US" altLang="zh-CN" i="1">
                        <a:latin typeface="Cambria Math" panose="02040503050406030204" pitchFamily="18" charset="0"/>
                      </a:rPr>
                      <m:t>𝑜𝑟𝐹</m:t>
                    </m:r>
                    <m:r>
                      <a:rPr lang="en-US" altLang="zh-CN" b="0" i="1" smtClean="0">
                        <a:latin typeface="Cambria Math" panose="02040503050406030204" pitchFamily="18" charset="0"/>
                      </a:rPr>
                      <m:t>=</m:t>
                    </m:r>
                    <m:r>
                      <a:rPr lang="en-US" altLang="zh-CN" b="0" i="1" smtClean="0">
                        <a:latin typeface="Cambria Math" panose="02040503050406030204" pitchFamily="18" charset="0"/>
                      </a:rPr>
                      <m:t>𝑅𝑒𝑎𝑑𝐹𝑎𝑐𝑒</m:t>
                    </m:r>
                    <m:r>
                      <a:rPr lang="en-US" altLang="zh-CN" b="0" i="1" smtClean="0">
                        <a:latin typeface="Cambria Math" panose="02040503050406030204" pitchFamily="18" charset="0"/>
                      </a:rPr>
                      <m:t>(</m:t>
                    </m:r>
                    <m:r>
                      <a:rPr lang="en-US" altLang="zh-CN" b="0" i="1" smtClean="0">
                        <a:latin typeface="Cambria Math" panose="02040503050406030204" pitchFamily="18" charset="0"/>
                      </a:rPr>
                      <m:t>𝑛𝑝𝑒𝑟𝑠𝑜𝑛𝑠</m:t>
                    </m:r>
                    <m:r>
                      <a:rPr lang="en-US" altLang="zh-CN" b="0" i="1" smtClean="0">
                        <a:latin typeface="Cambria Math" panose="02040503050406030204" pitchFamily="18" charset="0"/>
                      </a:rPr>
                      <m:t>, </m:t>
                    </m:r>
                    <m:r>
                      <a:rPr lang="en-US" altLang="zh-CN" b="0" i="1" smtClean="0">
                        <a:latin typeface="Cambria Math" panose="02040503050406030204" pitchFamily="18" charset="0"/>
                      </a:rPr>
                      <m:t>𝑓𝑙𝑎𝑔</m:t>
                    </m:r>
                    <m:r>
                      <a:rPr lang="en-US" altLang="zh-CN" b="0" i="1" smtClean="0">
                        <a:latin typeface="Cambria Math" panose="02040503050406030204" pitchFamily="18" charset="0"/>
                      </a:rPr>
                      <m:t>=0)</m:t>
                    </m:r>
                  </m:oMath>
                </a14:m>
                <a:endParaRPr lang="en-US" altLang="zh-CN" dirty="0"/>
              </a:p>
              <a:p>
                <a:r>
                  <a:rPr lang="zh-CN" altLang="en-US" dirty="0"/>
                  <a:t>均值：</a:t>
                </a:r>
                <a14:m>
                  <m:oMath xmlns:m="http://schemas.openxmlformats.org/officeDocument/2006/math">
                    <m:r>
                      <a:rPr lang="en-US" altLang="zh-CN" b="0" i="1" smtClean="0">
                        <a:latin typeface="Cambria Math" panose="02040503050406030204" pitchFamily="18" charset="0"/>
                      </a:rPr>
                      <m:t>𝑚𝑒𝑎𝑛𝐹</m:t>
                    </m:r>
                    <m:r>
                      <a:rPr lang="en-US" altLang="zh-CN" b="0" i="1" smtClean="0">
                        <a:latin typeface="Cambria Math" panose="02040503050406030204" pitchFamily="18" charset="0"/>
                      </a:rPr>
                      <m:t>=</m:t>
                    </m:r>
                    <m:r>
                      <a:rPr lang="en-US" altLang="zh-CN" b="0" i="1" smtClean="0">
                        <a:latin typeface="Cambria Math" panose="02040503050406030204" pitchFamily="18" charset="0"/>
                      </a:rPr>
                      <m:t>𝑚𝑒𝑎𝑛</m:t>
                    </m:r>
                    <m:r>
                      <a:rPr lang="en-US" altLang="zh-CN" b="0" i="1" smtClean="0">
                        <a:latin typeface="Cambria Math" panose="02040503050406030204" pitchFamily="18" charset="0"/>
                      </a:rPr>
                      <m:t>(</m:t>
                    </m:r>
                    <m:r>
                      <a:rPr lang="en-US" altLang="zh-CN" b="0" i="1" smtClean="0">
                        <a:latin typeface="Cambria Math" panose="02040503050406030204" pitchFamily="18" charset="0"/>
                      </a:rPr>
                      <m:t>𝑜𝑟𝐹</m:t>
                    </m:r>
                    <m:r>
                      <a:rPr lang="en-US" altLang="zh-CN" b="0" i="1" smtClean="0">
                        <a:latin typeface="Cambria Math" panose="02040503050406030204" pitchFamily="18" charset="0"/>
                      </a:rPr>
                      <m:t>)</m:t>
                    </m:r>
                  </m:oMath>
                </a14:m>
                <a:endParaRPr lang="en-US" altLang="zh-CN" dirty="0"/>
              </a:p>
              <a:p>
                <a:endParaRPr lang="en-US" altLang="zh-CN" dirty="0"/>
              </a:p>
              <a:p>
                <a:r>
                  <a:rPr lang="zh-CN" altLang="en-US" dirty="0"/>
                  <a:t>降维</a:t>
                </a:r>
                <a14:m>
                  <m:oMath xmlns:m="http://schemas.openxmlformats.org/officeDocument/2006/math">
                    <m:r>
                      <a:rPr lang="zh-CN" altLang="en-US" i="1">
                        <a:latin typeface="Cambria Math" panose="02040503050406030204" pitchFamily="18" charset="0"/>
                      </a:rPr>
                      <m:t>：</m:t>
                    </m:r>
                    <m:r>
                      <a:rPr lang="en-US" altLang="zh-CN" i="1" smtClean="0">
                        <a:latin typeface="Cambria Math" panose="02040503050406030204" pitchFamily="18" charset="0"/>
                      </a:rPr>
                      <m:t>𝑝𝑐𝑎𝐹</m:t>
                    </m:r>
                    <m:r>
                      <a:rPr lang="en-US" altLang="zh-CN" b="0" i="1" smtClean="0">
                        <a:latin typeface="Cambria Math" panose="02040503050406030204" pitchFamily="18" charset="0"/>
                      </a:rPr>
                      <m:t>,</m:t>
                    </m:r>
                    <m:r>
                      <a:rPr lang="en-US" altLang="zh-CN" b="0" i="1" smtClean="0">
                        <a:latin typeface="Cambria Math" panose="02040503050406030204" pitchFamily="18" charset="0"/>
                      </a:rPr>
                      <m:t>𝑒𝑖𝑔𝑉</m:t>
                    </m:r>
                    <m:r>
                      <a:rPr lang="en-US" altLang="zh-CN" i="1" smtClean="0">
                        <a:latin typeface="Cambria Math" panose="02040503050406030204" pitchFamily="18" charset="0"/>
                      </a:rPr>
                      <m:t>=</m:t>
                    </m:r>
                    <m:r>
                      <a:rPr lang="en-US" altLang="zh-CN" b="0" i="1" smtClean="0">
                        <a:latin typeface="Cambria Math" panose="02040503050406030204" pitchFamily="18" charset="0"/>
                      </a:rPr>
                      <m:t>𝑚𝑦𝑃𝐶𝐴</m:t>
                    </m:r>
                    <m:r>
                      <a:rPr lang="en-US" altLang="zh-CN" b="0" i="1" smtClean="0">
                        <a:latin typeface="Cambria Math" panose="02040503050406030204" pitchFamily="18" charset="0"/>
                      </a:rPr>
                      <m:t>(</m:t>
                    </m:r>
                    <m:r>
                      <a:rPr lang="en-US" altLang="zh-CN" b="0" i="1" smtClean="0">
                        <a:latin typeface="Cambria Math" panose="02040503050406030204" pitchFamily="18" charset="0"/>
                      </a:rPr>
                      <m:t>𝑜𝑟𝐹</m:t>
                    </m:r>
                    <m:r>
                      <a:rPr lang="en-US" altLang="zh-CN" b="0" i="1" smtClean="0">
                        <a:latin typeface="Cambria Math" panose="02040503050406030204" pitchFamily="18" charset="0"/>
                      </a:rPr>
                      <m:t>, </m:t>
                    </m:r>
                    <m:r>
                      <a:rPr lang="en-US" altLang="zh-CN" b="0" i="1" smtClean="0">
                        <a:latin typeface="Cambria Math" panose="02040503050406030204" pitchFamily="18" charset="0"/>
                      </a:rPr>
                      <m:t>𝑘</m:t>
                    </m:r>
                    <m:r>
                      <a:rPr lang="en-US" altLang="zh-CN" b="0" i="1" smtClean="0">
                        <a:latin typeface="Cambria Math" panose="02040503050406030204" pitchFamily="18" charset="0"/>
                      </a:rPr>
                      <m:t>,</m:t>
                    </m:r>
                    <m:r>
                      <a:rPr lang="en-US" altLang="zh-CN" b="0" i="1" smtClean="0">
                        <a:latin typeface="Cambria Math" panose="02040503050406030204" pitchFamily="18" charset="0"/>
                      </a:rPr>
                      <m:t>𝑚𝑒𝑎𝑛𝐹</m:t>
                    </m:r>
                    <m:r>
                      <a:rPr lang="en-US" altLang="zh-CN" b="0" i="1" smtClean="0">
                        <a:latin typeface="Cambria Math" panose="02040503050406030204" pitchFamily="18" charset="0"/>
                      </a:rPr>
                      <m:t>)</m:t>
                    </m:r>
                  </m:oMath>
                </a14:m>
                <a:endParaRPr lang="en-US" altLang="zh-CN" dirty="0"/>
              </a:p>
              <a:p>
                <a:endParaRPr lang="en-US" altLang="zh-CN" dirty="0"/>
              </a:p>
              <a:p>
                <a:r>
                  <a:rPr lang="zh-CN" altLang="en-US" dirty="0"/>
                  <a:t>还原：</a:t>
                </a:r>
                <a14:m>
                  <m:oMath xmlns:m="http://schemas.openxmlformats.org/officeDocument/2006/math">
                    <m:r>
                      <a:rPr lang="en-US" altLang="zh-CN" b="0" i="1" smtClean="0">
                        <a:latin typeface="Cambria Math" panose="02040503050406030204" pitchFamily="18" charset="0"/>
                      </a:rPr>
                      <m:t>𝑒𝑖𝑔𝐹</m:t>
                    </m:r>
                    <m:r>
                      <a:rPr lang="en-US" altLang="zh-CN" b="0" i="1" smtClean="0">
                        <a:latin typeface="Cambria Math" panose="02040503050406030204" pitchFamily="18" charset="0"/>
                      </a:rPr>
                      <m:t>=</m:t>
                    </m:r>
                    <m:r>
                      <a:rPr lang="en-US" altLang="zh-CN" b="0" i="1" smtClean="0">
                        <a:latin typeface="Cambria Math" panose="02040503050406030204" pitchFamily="18" charset="0"/>
                      </a:rPr>
                      <m:t>𝑝𝑐𝑎𝐹</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𝑒𝑖𝑔</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𝑉</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𝑚𝑒𝑎𝑛𝐹</m:t>
                    </m:r>
                  </m:oMath>
                </a14:m>
                <a:endParaRPr lang="en-US" altLang="zh-CN" dirty="0"/>
              </a:p>
            </p:txBody>
          </p:sp>
        </mc:Choice>
        <mc:Fallback>
          <p:sp>
            <p:nvSpPr>
              <p:cNvPr id="10" name="矩形 9"/>
              <p:cNvSpPr>
                <a:spLocks noRot="1" noChangeAspect="1" noMove="1" noResize="1" noEditPoints="1" noAdjustHandles="1" noChangeArrowheads="1" noChangeShapeType="1" noTextEdit="1"/>
              </p:cNvSpPr>
              <p:nvPr/>
            </p:nvSpPr>
            <p:spPr>
              <a:xfrm>
                <a:off x="3517143" y="2439772"/>
                <a:ext cx="4740529" cy="1754326"/>
              </a:xfrm>
              <a:prstGeom prst="rect">
                <a:avLst/>
              </a:prstGeom>
              <a:blipFill rotWithShape="1">
                <a:blip r:embed="rId3"/>
                <a:stretch>
                  <a:fillRect l="-1157" t="-1736" b="-4514"/>
                </a:stretch>
              </a:blipFill>
            </p:spPr>
            <p:txBody>
              <a:bodyPr/>
              <a:lstStyle/>
              <a:p>
                <a:r>
                  <a:rPr lang="zh-CN" altLang="en-US">
                    <a:noFill/>
                  </a:rPr>
                  <a:t> </a:t>
                </a:r>
                <a:endParaRPr lang="zh-CN" altLang="en-US">
                  <a:noFill/>
                </a:endParaRPr>
              </a:p>
            </p:txBody>
          </p:sp>
        </mc:Fallback>
      </mc:AlternateContent>
      <p:sp>
        <p:nvSpPr>
          <p:cNvPr id="11" name="文本框 10"/>
          <p:cNvSpPr txBox="1"/>
          <p:nvPr/>
        </p:nvSpPr>
        <p:spPr>
          <a:xfrm>
            <a:off x="3517143" y="4302105"/>
            <a:ext cx="4606517" cy="892552"/>
          </a:xfrm>
          <a:prstGeom prst="rect">
            <a:avLst/>
          </a:prstGeom>
          <a:noFill/>
        </p:spPr>
        <p:txBody>
          <a:bodyPr wrap="none" rtlCol="0">
            <a:spAutoFit/>
          </a:bodyPr>
          <a:lstStyle/>
          <a:p>
            <a:r>
              <a:rPr lang="en-US" altLang="zh-CN" dirty="0" err="1"/>
              <a:t>Matlab</a:t>
            </a:r>
            <a:r>
              <a:rPr lang="zh-CN" altLang="en-US" dirty="0"/>
              <a:t>，向量转矩阵，然后显示图片：</a:t>
            </a:r>
            <a:endParaRPr lang="en-US" altLang="zh-CN" dirty="0"/>
          </a:p>
          <a:p>
            <a:r>
              <a:rPr lang="en-US" altLang="zh-CN" sz="1600" b="1" dirty="0" err="1"/>
              <a:t>eig_img</a:t>
            </a:r>
            <a:r>
              <a:rPr lang="en-US" altLang="zh-CN" sz="1600" b="1" dirty="0"/>
              <a:t> = reshape(</a:t>
            </a:r>
            <a:r>
              <a:rPr lang="en-US" altLang="zh-CN" sz="1600" b="1" dirty="0" err="1"/>
              <a:t>eigF</a:t>
            </a:r>
            <a:r>
              <a:rPr lang="en-US" altLang="zh-CN" sz="1600" b="1" dirty="0"/>
              <a:t>, [</a:t>
            </a:r>
            <a:r>
              <a:rPr lang="en-US" altLang="zh-CN" sz="1600" b="1" dirty="0" err="1"/>
              <a:t>imgrow</a:t>
            </a:r>
            <a:r>
              <a:rPr lang="en-US" altLang="zh-CN" sz="1600" b="1" dirty="0"/>
              <a:t>, </a:t>
            </a:r>
            <a:r>
              <a:rPr lang="en-US" altLang="zh-CN" sz="1600" b="1" dirty="0" err="1"/>
              <a:t>imgcol</a:t>
            </a:r>
            <a:r>
              <a:rPr lang="en-US" altLang="zh-CN" sz="1600" b="1" dirty="0"/>
              <a:t>]);</a:t>
            </a:r>
            <a:endParaRPr lang="en-US" altLang="zh-CN" sz="1600" b="1" dirty="0"/>
          </a:p>
          <a:p>
            <a:r>
              <a:rPr lang="en-US" altLang="zh-CN" sz="1600" b="1" dirty="0" err="1"/>
              <a:t>imshow</a:t>
            </a:r>
            <a:r>
              <a:rPr lang="en-US" altLang="zh-CN" sz="1600" b="1" dirty="0"/>
              <a:t>(uint8(</a:t>
            </a:r>
            <a:r>
              <a:rPr lang="en-US" altLang="zh-CN" sz="1600" b="1" dirty="0" err="1"/>
              <a:t>eig_img</a:t>
            </a:r>
            <a:r>
              <a:rPr lang="en-US" altLang="zh-CN" sz="1600" b="1" dirty="0"/>
              <a:t>))</a:t>
            </a:r>
            <a:endParaRPr lang="en-US" altLang="zh-CN" sz="1600" b="1"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作业：展示特征脸，</a:t>
            </a:r>
            <a:r>
              <a:rPr lang="en-US" altLang="zh-CN" dirty="0" err="1"/>
              <a:t>eigenface.m</a:t>
            </a:r>
            <a:endParaRPr lang="zh-CN" altLang="en-US" dirty="0"/>
          </a:p>
        </p:txBody>
      </p:sp>
      <p:pic>
        <p:nvPicPr>
          <p:cNvPr id="5" name="图片 4"/>
          <p:cNvPicPr>
            <a:picLocks noChangeAspect="1"/>
          </p:cNvPicPr>
          <p:nvPr/>
        </p:nvPicPr>
        <p:blipFill>
          <a:blip r:embed="rId1"/>
          <a:stretch>
            <a:fillRect/>
          </a:stretch>
        </p:blipFill>
        <p:spPr>
          <a:xfrm>
            <a:off x="8112537" y="2001722"/>
            <a:ext cx="2518377" cy="2667247"/>
          </a:xfrm>
          <a:prstGeom prst="rect">
            <a:avLst/>
          </a:prstGeom>
        </p:spPr>
      </p:pic>
      <p:pic>
        <p:nvPicPr>
          <p:cNvPr id="6" name="图片 5"/>
          <p:cNvPicPr>
            <a:picLocks noChangeAspect="1"/>
          </p:cNvPicPr>
          <p:nvPr/>
        </p:nvPicPr>
        <p:blipFill>
          <a:blip r:embed="rId2"/>
          <a:stretch>
            <a:fillRect/>
          </a:stretch>
        </p:blipFill>
        <p:spPr>
          <a:xfrm>
            <a:off x="1210886" y="2003407"/>
            <a:ext cx="2308167" cy="2665562"/>
          </a:xfrm>
          <a:prstGeom prst="rect">
            <a:avLst/>
          </a:prstGeom>
        </p:spPr>
      </p:pic>
      <mc:AlternateContent xmlns:mc="http://schemas.openxmlformats.org/markup-compatibility/2006">
        <mc:Choice xmlns:a14="http://schemas.microsoft.com/office/drawing/2010/main" Requires="a14">
          <p:sp>
            <p:nvSpPr>
              <p:cNvPr id="8" name="文本框 7"/>
              <p:cNvSpPr txBox="1"/>
              <p:nvPr/>
            </p:nvSpPr>
            <p:spPr>
              <a:xfrm>
                <a:off x="8060640" y="4933331"/>
                <a:ext cx="2820003" cy="646331"/>
              </a:xfrm>
              <a:prstGeom prst="rect">
                <a:avLst/>
              </a:prstGeom>
              <a:noFill/>
            </p:spPr>
            <p:txBody>
              <a:bodyPr wrap="none" rtlCol="0">
                <a:spAutoFit/>
              </a:bodyPr>
              <a:lstStyle/>
              <a:p>
                <a:r>
                  <a:rPr lang="zh-CN" altLang="en-US" dirty="0"/>
                  <a:t>降维后还原的图片 </a:t>
                </a:r>
                <a:r>
                  <a:rPr lang="en-US" altLang="zh-CN" dirty="0"/>
                  <a:t>(k=40)</a:t>
                </a:r>
              </a:p>
              <a:p>
                <a:r>
                  <a:rPr lang="zh-CN" altLang="en-US" b="1" dirty="0"/>
                  <a:t>特征脸：</a:t>
                </a:r>
                <a:r>
                  <a:rPr lang="en-US" altLang="zh-CN" dirty="0"/>
                  <a:t> </a:t>
                </a:r>
                <a14:m>
                  <m:oMath xmlns:m="http://schemas.openxmlformats.org/officeDocument/2006/math">
                    <m:r>
                      <a:rPr lang="en-US" altLang="zh-CN" i="1">
                        <a:latin typeface="Cambria Math" panose="02040503050406030204" pitchFamily="18" charset="0"/>
                      </a:rPr>
                      <m:t>𝑒𝑖𝑔𝐹</m:t>
                    </m:r>
                  </m:oMath>
                </a14:m>
                <a:endParaRPr lang="en-US" altLang="zh-CN" b="1" dirty="0"/>
              </a:p>
            </p:txBody>
          </p:sp>
        </mc:Choice>
        <mc:Fallback>
          <p:sp>
            <p:nvSpPr>
              <p:cNvPr id="8" name="文本框 7"/>
              <p:cNvSpPr txBox="1">
                <a:spLocks noRot="1" noChangeAspect="1" noMove="1" noResize="1" noEditPoints="1" noAdjustHandles="1" noChangeArrowheads="1" noChangeShapeType="1" noTextEdit="1"/>
              </p:cNvSpPr>
              <p:nvPr/>
            </p:nvSpPr>
            <p:spPr>
              <a:xfrm>
                <a:off x="8060640" y="4933331"/>
                <a:ext cx="2820003" cy="646331"/>
              </a:xfrm>
              <a:prstGeom prst="rect">
                <a:avLst/>
              </a:prstGeom>
              <a:blipFill rotWithShape="1">
                <a:blip r:embed="rId3"/>
                <a:stretch>
                  <a:fillRect l="-1728" t="-4717" r="-1296" b="-14151"/>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10" name="矩形 9"/>
              <p:cNvSpPr/>
              <p:nvPr/>
            </p:nvSpPr>
            <p:spPr>
              <a:xfrm>
                <a:off x="3508538" y="2642848"/>
                <a:ext cx="4444294" cy="923330"/>
              </a:xfrm>
              <a:prstGeom prst="rect">
                <a:avLst/>
              </a:prstGeom>
            </p:spPr>
            <p:txBody>
              <a:bodyPr wrap="none">
                <a:spAutoFit/>
              </a:bodyPr>
              <a:lstStyle/>
              <a:p>
                <a:r>
                  <a:rPr lang="zh-CN" altLang="en-US" dirty="0"/>
                  <a:t>降维</a:t>
                </a:r>
                <a14:m>
                  <m:oMath xmlns:m="http://schemas.openxmlformats.org/officeDocument/2006/math">
                    <m:r>
                      <a:rPr lang="zh-CN" altLang="en-US" i="1">
                        <a:latin typeface="Cambria Math" panose="02040503050406030204" pitchFamily="18" charset="0"/>
                      </a:rPr>
                      <m:t>：</m:t>
                    </m:r>
                    <m:r>
                      <a:rPr lang="en-US" altLang="zh-CN" i="1" smtClean="0">
                        <a:latin typeface="Cambria Math" panose="02040503050406030204" pitchFamily="18" charset="0"/>
                      </a:rPr>
                      <m:t>𝑝𝑐𝑎𝐹</m:t>
                    </m:r>
                    <m:r>
                      <a:rPr lang="en-US" altLang="zh-CN" i="1" smtClean="0">
                        <a:latin typeface="Cambria Math" panose="02040503050406030204" pitchFamily="18" charset="0"/>
                      </a:rPr>
                      <m:t>=</m:t>
                    </m:r>
                    <m:d>
                      <m:dPr>
                        <m:ctrlPr>
                          <a:rPr lang="en-US" altLang="zh-CN" i="1">
                            <a:latin typeface="Cambria Math" panose="02040503050406030204" pitchFamily="18" charset="0"/>
                          </a:rPr>
                        </m:ctrlPr>
                      </m:dPr>
                      <m:e>
                        <m:r>
                          <a:rPr lang="en-US" altLang="zh-CN" i="1">
                            <a:latin typeface="Cambria Math" panose="02040503050406030204" pitchFamily="18" charset="0"/>
                          </a:rPr>
                          <m:t>𝑜𝑟𝐹</m:t>
                        </m:r>
                        <m:r>
                          <a:rPr lang="en-US" altLang="zh-CN" i="1">
                            <a:latin typeface="Cambria Math" panose="02040503050406030204" pitchFamily="18" charset="0"/>
                          </a:rPr>
                          <m:t>−</m:t>
                        </m:r>
                        <m:r>
                          <a:rPr lang="en-US" altLang="zh-CN" i="1">
                            <a:latin typeface="Cambria Math" panose="02040503050406030204" pitchFamily="18" charset="0"/>
                          </a:rPr>
                          <m:t>𝑚𝑒𝑎𝑛𝐹</m:t>
                        </m:r>
                      </m:e>
                    </m:d>
                    <m:r>
                      <a:rPr lang="en-US" altLang="zh-CN" i="1">
                        <a:latin typeface="Cambria Math" panose="02040503050406030204" pitchFamily="18" charset="0"/>
                      </a:rPr>
                      <m:t>∗</m:t>
                    </m:r>
                    <m:r>
                      <a:rPr lang="en-US" altLang="zh-CN" i="1">
                        <a:latin typeface="Cambria Math" panose="02040503050406030204" pitchFamily="18" charset="0"/>
                      </a:rPr>
                      <m:t>𝑒𝑖𝑔</m:t>
                    </m:r>
                    <m:r>
                      <m:rPr>
                        <m:sty m:val="p"/>
                      </m:rPr>
                      <a:rPr lang="en-US" altLang="zh-CN" i="1" smtClean="0">
                        <a:latin typeface="Cambria Math" panose="02040503050406030204" pitchFamily="18" charset="0"/>
                      </a:rPr>
                      <m:t>V</m:t>
                    </m:r>
                  </m:oMath>
                </a14:m>
                <a:endParaRPr lang="en-US" altLang="zh-CN" dirty="0"/>
              </a:p>
              <a:p>
                <a:endParaRPr lang="en-US" altLang="zh-CN" dirty="0"/>
              </a:p>
              <a:p>
                <a:r>
                  <a:rPr lang="zh-CN" altLang="en-US" dirty="0"/>
                  <a:t>还原：</a:t>
                </a:r>
                <a14:m>
                  <m:oMath xmlns:m="http://schemas.openxmlformats.org/officeDocument/2006/math">
                    <m:r>
                      <a:rPr lang="en-US" altLang="zh-CN" b="0" i="1" smtClean="0">
                        <a:latin typeface="Cambria Math" panose="02040503050406030204" pitchFamily="18" charset="0"/>
                      </a:rPr>
                      <m:t>𝑒𝑖𝑔𝐹</m:t>
                    </m:r>
                    <m:r>
                      <a:rPr lang="en-US" altLang="zh-CN" b="0" i="1" smtClean="0">
                        <a:latin typeface="Cambria Math" panose="02040503050406030204" pitchFamily="18" charset="0"/>
                      </a:rPr>
                      <m:t>=</m:t>
                    </m:r>
                    <m:r>
                      <a:rPr lang="en-US" altLang="zh-CN" b="0" i="1" smtClean="0">
                        <a:latin typeface="Cambria Math" panose="02040503050406030204" pitchFamily="18" charset="0"/>
                      </a:rPr>
                      <m:t>𝑝𝑐𝑎𝐹</m:t>
                    </m:r>
                    <m:r>
                      <a:rPr lang="en-US" altLang="zh-CN" b="0" i="1" smtClean="0">
                        <a:latin typeface="Cambria Math" panose="02040503050406030204" pitchFamily="18" charset="0"/>
                      </a:rPr>
                      <m:t>(1,:)∗</m:t>
                    </m:r>
                    <m:r>
                      <a:rPr lang="en-US" altLang="zh-CN" b="0" i="1" smtClean="0">
                        <a:latin typeface="Cambria Math" panose="02040503050406030204" pitchFamily="18" charset="0"/>
                      </a:rPr>
                      <m:t>𝑒𝑖𝑔</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𝑉</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𝑚𝑒𝑎𝑛𝐹</m:t>
                    </m:r>
                  </m:oMath>
                </a14:m>
                <a:endParaRPr lang="en-US" altLang="zh-CN" dirty="0"/>
              </a:p>
            </p:txBody>
          </p:sp>
        </mc:Choice>
        <mc:Fallback>
          <p:sp>
            <p:nvSpPr>
              <p:cNvPr id="10" name="矩形 9"/>
              <p:cNvSpPr>
                <a:spLocks noRot="1" noChangeAspect="1" noMove="1" noResize="1" noEditPoints="1" noAdjustHandles="1" noChangeArrowheads="1" noChangeShapeType="1" noTextEdit="1"/>
              </p:cNvSpPr>
              <p:nvPr/>
            </p:nvSpPr>
            <p:spPr>
              <a:xfrm>
                <a:off x="3508538" y="2642848"/>
                <a:ext cx="4444294" cy="923330"/>
              </a:xfrm>
              <a:prstGeom prst="rect">
                <a:avLst/>
              </a:prstGeom>
              <a:blipFill rotWithShape="1">
                <a:blip r:embed="rId4"/>
                <a:stretch>
                  <a:fillRect l="-1235" t="-3974" b="-9934"/>
                </a:stretch>
              </a:blipFill>
            </p:spPr>
            <p:txBody>
              <a:bodyPr/>
              <a:lstStyle/>
              <a:p>
                <a:r>
                  <a:rPr lang="zh-CN" altLang="en-US">
                    <a:noFill/>
                  </a:rPr>
                  <a:t> </a:t>
                </a:r>
                <a:endParaRPr lang="zh-CN" altLang="en-US">
                  <a:noFill/>
                </a:endParaRPr>
              </a:p>
            </p:txBody>
          </p:sp>
        </mc:Fallback>
      </mc:AlternateContent>
      <p:sp>
        <p:nvSpPr>
          <p:cNvPr id="11" name="文本框 10"/>
          <p:cNvSpPr txBox="1"/>
          <p:nvPr/>
        </p:nvSpPr>
        <p:spPr>
          <a:xfrm>
            <a:off x="3517143" y="4302105"/>
            <a:ext cx="4606517" cy="892552"/>
          </a:xfrm>
          <a:prstGeom prst="rect">
            <a:avLst/>
          </a:prstGeom>
          <a:noFill/>
        </p:spPr>
        <p:txBody>
          <a:bodyPr wrap="none" rtlCol="0">
            <a:spAutoFit/>
          </a:bodyPr>
          <a:lstStyle/>
          <a:p>
            <a:r>
              <a:rPr lang="en-US" altLang="zh-CN" dirty="0" err="1"/>
              <a:t>Matlab</a:t>
            </a:r>
            <a:r>
              <a:rPr lang="zh-CN" altLang="en-US" dirty="0"/>
              <a:t>，向量转矩阵，然后显示图片：</a:t>
            </a:r>
            <a:endParaRPr lang="en-US" altLang="zh-CN" dirty="0"/>
          </a:p>
          <a:p>
            <a:r>
              <a:rPr lang="en-US" altLang="zh-CN" sz="1600" b="1" dirty="0" err="1"/>
              <a:t>eig_img</a:t>
            </a:r>
            <a:r>
              <a:rPr lang="en-US" altLang="zh-CN" sz="1600" b="1" dirty="0"/>
              <a:t> = reshape(</a:t>
            </a:r>
            <a:r>
              <a:rPr lang="en-US" altLang="zh-CN" sz="1600" b="1" dirty="0" err="1"/>
              <a:t>eigF</a:t>
            </a:r>
            <a:r>
              <a:rPr lang="en-US" altLang="zh-CN" sz="1600" b="1" dirty="0"/>
              <a:t>, [</a:t>
            </a:r>
            <a:r>
              <a:rPr lang="en-US" altLang="zh-CN" sz="1600" b="1" dirty="0" err="1"/>
              <a:t>imgrow</a:t>
            </a:r>
            <a:r>
              <a:rPr lang="en-US" altLang="zh-CN" sz="1600" b="1" dirty="0"/>
              <a:t>, </a:t>
            </a:r>
            <a:r>
              <a:rPr lang="en-US" altLang="zh-CN" sz="1600" b="1" dirty="0" err="1"/>
              <a:t>imgcol</a:t>
            </a:r>
            <a:r>
              <a:rPr lang="en-US" altLang="zh-CN" sz="1600" b="1" dirty="0"/>
              <a:t>]);</a:t>
            </a:r>
            <a:endParaRPr lang="en-US" altLang="zh-CN" sz="1600" b="1" dirty="0"/>
          </a:p>
          <a:p>
            <a:r>
              <a:rPr lang="en-US" altLang="zh-CN" sz="1600" b="1" dirty="0" err="1"/>
              <a:t>imshow</a:t>
            </a:r>
            <a:r>
              <a:rPr lang="en-US" altLang="zh-CN" sz="1600" b="1" dirty="0"/>
              <a:t>(uint8(</a:t>
            </a:r>
            <a:r>
              <a:rPr lang="en-US" altLang="zh-CN" sz="1600" b="1" dirty="0" err="1"/>
              <a:t>eig_img</a:t>
            </a:r>
            <a:r>
              <a:rPr lang="en-US" altLang="zh-CN" sz="1600" b="1" dirty="0"/>
              <a:t>))</a:t>
            </a:r>
            <a:endParaRPr lang="en-US" altLang="zh-CN" sz="1600" b="1" dirty="0"/>
          </a:p>
        </p:txBody>
      </p:sp>
      <mc:AlternateContent xmlns:mc="http://schemas.openxmlformats.org/markup-compatibility/2006">
        <mc:Choice xmlns:a14="http://schemas.microsoft.com/office/drawing/2010/main" Requires="a14">
          <p:sp>
            <p:nvSpPr>
              <p:cNvPr id="9" name="文本框 8"/>
              <p:cNvSpPr txBox="1"/>
              <p:nvPr/>
            </p:nvSpPr>
            <p:spPr>
              <a:xfrm>
                <a:off x="1662545" y="4935016"/>
                <a:ext cx="1569660" cy="646331"/>
              </a:xfrm>
              <a:prstGeom prst="rect">
                <a:avLst/>
              </a:prstGeom>
              <a:noFill/>
            </p:spPr>
            <p:txBody>
              <a:bodyPr wrap="none" rtlCol="0">
                <a:spAutoFit/>
              </a:bodyPr>
              <a:lstStyle/>
              <a:p>
                <a:r>
                  <a:rPr lang="zh-CN" altLang="en-US" dirty="0"/>
                  <a:t>原始图像向量</a:t>
                </a:r>
                <a:endParaRPr lang="en-US" altLang="zh-CN" dirty="0"/>
              </a:p>
              <a:p>
                <a:r>
                  <a:rPr lang="zh-CN" altLang="en-US" b="1" dirty="0"/>
                  <a:t>原始脸：</a:t>
                </a:r>
                <a14:m>
                  <m:oMath xmlns:m="http://schemas.openxmlformats.org/officeDocument/2006/math">
                    <m:r>
                      <a:rPr lang="en-US" altLang="zh-CN" i="1">
                        <a:latin typeface="Cambria Math" panose="02040503050406030204" pitchFamily="18" charset="0"/>
                      </a:rPr>
                      <m:t>𝑜𝑟𝐹</m:t>
                    </m:r>
                  </m:oMath>
                </a14:m>
                <a:endParaRPr lang="en-US" altLang="zh-CN" dirty="0"/>
              </a:p>
            </p:txBody>
          </p:sp>
        </mc:Choice>
        <mc:Fallback>
          <p:sp>
            <p:nvSpPr>
              <p:cNvPr id="9" name="文本框 8"/>
              <p:cNvSpPr txBox="1">
                <a:spLocks noRot="1" noChangeAspect="1" noMove="1" noResize="1" noEditPoints="1" noAdjustHandles="1" noChangeArrowheads="1" noChangeShapeType="1" noTextEdit="1"/>
              </p:cNvSpPr>
              <p:nvPr/>
            </p:nvSpPr>
            <p:spPr>
              <a:xfrm>
                <a:off x="1662545" y="4935016"/>
                <a:ext cx="1569660" cy="646331"/>
              </a:xfrm>
              <a:prstGeom prst="rect">
                <a:avLst/>
              </a:prstGeom>
              <a:blipFill rotWithShape="1">
                <a:blip r:embed="rId5"/>
                <a:stretch>
                  <a:fillRect l="-3502" t="-5660" r="-3502" b="-14151"/>
                </a:stretch>
              </a:blipFill>
            </p:spPr>
            <p:txBody>
              <a:bodyPr/>
              <a:lstStyle/>
              <a:p>
                <a:r>
                  <a:rPr lang="zh-CN" altLang="en-US">
                    <a:noFill/>
                  </a:rPr>
                  <a:t> </a:t>
                </a:r>
                <a:endParaRPr lang="zh-CN" altLang="en-US">
                  <a:noFill/>
                </a:endParaRPr>
              </a:p>
            </p:txBody>
          </p:sp>
        </mc:Fallback>
      </mc:AlternateContent>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降维的基本准则</a:t>
            </a:r>
            <a:r>
              <a:rPr lang="en-US" altLang="zh-CN" dirty="0"/>
              <a:t>-</a:t>
            </a:r>
            <a:r>
              <a:rPr lang="zh-CN" altLang="en-US" dirty="0"/>
              <a:t>信息量最大保持</a:t>
            </a:r>
            <a:endParaRPr lang="zh-CN" altLang="en-US" dirty="0"/>
          </a:p>
        </p:txBody>
      </p:sp>
      <p:sp>
        <p:nvSpPr>
          <p:cNvPr id="3" name="内容占位符 2"/>
          <p:cNvSpPr>
            <a:spLocks noGrp="1"/>
          </p:cNvSpPr>
          <p:nvPr>
            <p:ph idx="1"/>
          </p:nvPr>
        </p:nvSpPr>
        <p:spPr/>
        <p:txBody>
          <a:bodyPr/>
          <a:lstStyle/>
          <a:p>
            <a:r>
              <a:rPr lang="en-US" altLang="zh-CN" dirty="0"/>
              <a:t>1. </a:t>
            </a:r>
            <a:r>
              <a:rPr lang="zh-CN" altLang="en-US" dirty="0"/>
              <a:t>保留信息量较大的方向，去掉信息量较小的方向</a:t>
            </a:r>
            <a:endParaRPr lang="en-US" altLang="zh-CN" dirty="0"/>
          </a:p>
          <a:p>
            <a:pPr lvl="1"/>
            <a:r>
              <a:rPr lang="zh-CN" altLang="en-US" dirty="0"/>
              <a:t>关键词：方向和信息量</a:t>
            </a:r>
            <a:endParaRPr lang="zh-CN" altLang="en-US" dirty="0"/>
          </a:p>
        </p:txBody>
      </p:sp>
      <p:pic>
        <p:nvPicPr>
          <p:cNvPr id="4" name="图片 3"/>
          <p:cNvPicPr>
            <a:picLocks noChangeAspect="1"/>
          </p:cNvPicPr>
          <p:nvPr/>
        </p:nvPicPr>
        <p:blipFill>
          <a:blip r:embed="rId1"/>
          <a:stretch>
            <a:fillRect/>
          </a:stretch>
        </p:blipFill>
        <p:spPr>
          <a:xfrm>
            <a:off x="1812913" y="2558199"/>
            <a:ext cx="5069539" cy="3810377"/>
          </a:xfrm>
          <a:prstGeom prst="rect">
            <a:avLst/>
          </a:prstGeom>
        </p:spPr>
      </p:pic>
      <p:cxnSp>
        <p:nvCxnSpPr>
          <p:cNvPr id="6" name="直接箭头连接符 5"/>
          <p:cNvCxnSpPr/>
          <p:nvPr/>
        </p:nvCxnSpPr>
        <p:spPr>
          <a:xfrm flipV="1">
            <a:off x="2588455" y="3024554"/>
            <a:ext cx="3334045" cy="2644726"/>
          </a:xfrm>
          <a:prstGeom prst="straightConnector1">
            <a:avLst/>
          </a:prstGeom>
          <a:ln w="34925">
            <a:tailEnd type="triangle"/>
          </a:ln>
        </p:spPr>
        <p:style>
          <a:lnRef idx="1">
            <a:schemeClr val="dk1"/>
          </a:lnRef>
          <a:fillRef idx="0">
            <a:schemeClr val="dk1"/>
          </a:fillRef>
          <a:effectRef idx="0">
            <a:schemeClr val="dk1"/>
          </a:effectRef>
          <a:fontRef idx="minor">
            <a:schemeClr val="tx1"/>
          </a:fontRef>
        </p:style>
      </p:cxnSp>
      <p:cxnSp>
        <p:nvCxnSpPr>
          <p:cNvPr id="8" name="直接箭头连接符 7"/>
          <p:cNvCxnSpPr/>
          <p:nvPr/>
        </p:nvCxnSpPr>
        <p:spPr>
          <a:xfrm flipV="1">
            <a:off x="2616591" y="3573193"/>
            <a:ext cx="3373784" cy="1463042"/>
          </a:xfrm>
          <a:prstGeom prst="straightConnector1">
            <a:avLst/>
          </a:prstGeom>
          <a:ln w="34925">
            <a:tailEnd type="triangle"/>
          </a:ln>
        </p:spPr>
        <p:style>
          <a:lnRef idx="1">
            <a:schemeClr val="dk1"/>
          </a:lnRef>
          <a:fillRef idx="0">
            <a:schemeClr val="dk1"/>
          </a:fillRef>
          <a:effectRef idx="0">
            <a:schemeClr val="dk1"/>
          </a:effectRef>
          <a:fontRef idx="minor">
            <a:schemeClr val="tx1"/>
          </a:fontRef>
        </p:style>
      </p:cxnSp>
      <p:cxnSp>
        <p:nvCxnSpPr>
          <p:cNvPr id="14" name="直接箭头连接符 13"/>
          <p:cNvCxnSpPr/>
          <p:nvPr/>
        </p:nvCxnSpPr>
        <p:spPr>
          <a:xfrm flipV="1">
            <a:off x="2757267" y="4280506"/>
            <a:ext cx="3204972" cy="3106"/>
          </a:xfrm>
          <a:prstGeom prst="straightConnector1">
            <a:avLst/>
          </a:prstGeom>
          <a:ln w="34925">
            <a:tailEnd type="triangle"/>
          </a:ln>
        </p:spPr>
        <p:style>
          <a:lnRef idx="1">
            <a:schemeClr val="dk1"/>
          </a:lnRef>
          <a:fillRef idx="0">
            <a:schemeClr val="dk1"/>
          </a:fillRef>
          <a:effectRef idx="0">
            <a:schemeClr val="dk1"/>
          </a:effectRef>
          <a:fontRef idx="minor">
            <a:schemeClr val="tx1"/>
          </a:fontRef>
        </p:style>
      </p:cxnSp>
      <p:cxnSp>
        <p:nvCxnSpPr>
          <p:cNvPr id="17" name="直接箭头连接符 16"/>
          <p:cNvCxnSpPr/>
          <p:nvPr/>
        </p:nvCxnSpPr>
        <p:spPr>
          <a:xfrm>
            <a:off x="3010487" y="3214466"/>
            <a:ext cx="2951752" cy="2309028"/>
          </a:xfrm>
          <a:prstGeom prst="straightConnector1">
            <a:avLst/>
          </a:prstGeom>
          <a:ln w="34925">
            <a:tailEnd type="triangle"/>
          </a:ln>
        </p:spPr>
        <p:style>
          <a:lnRef idx="1">
            <a:schemeClr val="dk1"/>
          </a:lnRef>
          <a:fillRef idx="0">
            <a:schemeClr val="dk1"/>
          </a:fillRef>
          <a:effectRef idx="0">
            <a:schemeClr val="dk1"/>
          </a:effectRef>
          <a:fontRef idx="minor">
            <a:schemeClr val="tx1"/>
          </a:fontRef>
        </p:style>
      </p:cxnSp>
      <p:sp>
        <p:nvSpPr>
          <p:cNvPr id="22" name="文本框 21"/>
          <p:cNvSpPr txBox="1"/>
          <p:nvPr/>
        </p:nvSpPr>
        <p:spPr>
          <a:xfrm>
            <a:off x="6053352" y="2852166"/>
            <a:ext cx="319318" cy="2862322"/>
          </a:xfrm>
          <a:prstGeom prst="rect">
            <a:avLst/>
          </a:prstGeom>
          <a:noFill/>
        </p:spPr>
        <p:txBody>
          <a:bodyPr wrap="none" rtlCol="0">
            <a:spAutoFit/>
          </a:bodyPr>
          <a:lstStyle/>
          <a:p>
            <a:r>
              <a:rPr lang="en-US" altLang="zh-CN" dirty="0"/>
              <a:t>1</a:t>
            </a:r>
            <a:endParaRPr lang="en-US" altLang="zh-CN" dirty="0"/>
          </a:p>
          <a:p>
            <a:endParaRPr lang="en-US" altLang="zh-CN" dirty="0"/>
          </a:p>
          <a:p>
            <a:r>
              <a:rPr lang="en-US" altLang="zh-CN" dirty="0"/>
              <a:t>2</a:t>
            </a:r>
            <a:endParaRPr lang="en-US" altLang="zh-CN" dirty="0"/>
          </a:p>
          <a:p>
            <a:endParaRPr lang="en-US" altLang="zh-CN" dirty="0"/>
          </a:p>
          <a:p>
            <a:endParaRPr lang="en-US" altLang="zh-CN" dirty="0"/>
          </a:p>
          <a:p>
            <a:r>
              <a:rPr lang="en-US" altLang="zh-CN" dirty="0"/>
              <a:t>3</a:t>
            </a:r>
            <a:endParaRPr lang="en-US" altLang="zh-CN" dirty="0"/>
          </a:p>
          <a:p>
            <a:endParaRPr lang="en-US" altLang="zh-CN" dirty="0"/>
          </a:p>
          <a:p>
            <a:endParaRPr lang="en-US" altLang="zh-CN" dirty="0"/>
          </a:p>
          <a:p>
            <a:endParaRPr lang="en-US" altLang="zh-CN" dirty="0"/>
          </a:p>
          <a:p>
            <a:r>
              <a:rPr lang="en-US" altLang="zh-CN" dirty="0"/>
              <a:t>4</a:t>
            </a:r>
            <a:endParaRPr lang="zh-CN" altLang="en-US" dirty="0"/>
          </a:p>
        </p:txBody>
      </p:sp>
      <p:sp>
        <p:nvSpPr>
          <p:cNvPr id="25" name="文本框 24"/>
          <p:cNvSpPr txBox="1"/>
          <p:nvPr/>
        </p:nvSpPr>
        <p:spPr>
          <a:xfrm>
            <a:off x="7002837" y="3768815"/>
            <a:ext cx="3610272" cy="1200329"/>
          </a:xfrm>
          <a:prstGeom prst="rect">
            <a:avLst/>
          </a:prstGeom>
          <a:noFill/>
        </p:spPr>
        <p:txBody>
          <a:bodyPr wrap="square" rtlCol="0">
            <a:spAutoFit/>
          </a:bodyPr>
          <a:lstStyle/>
          <a:p>
            <a:r>
              <a:rPr lang="en-US" altLang="zh-CN" sz="2400" dirty="0"/>
              <a:t>2</a:t>
            </a:r>
            <a:r>
              <a:rPr lang="zh-CN" altLang="en-US" sz="2400" dirty="0"/>
              <a:t>维降</a:t>
            </a:r>
            <a:r>
              <a:rPr lang="en-US" altLang="zh-CN" sz="2400" dirty="0"/>
              <a:t>1</a:t>
            </a:r>
            <a:r>
              <a:rPr lang="zh-CN" altLang="en-US" sz="2400" dirty="0"/>
              <a:t>维，保留哪个方向，其后保留的信息量最大？</a:t>
            </a:r>
            <a:r>
              <a:rPr lang="en-US" altLang="zh-CN" sz="2400" dirty="0"/>
              <a:t>1</a:t>
            </a:r>
            <a:r>
              <a:rPr lang="zh-CN" altLang="en-US" sz="2400" dirty="0"/>
              <a:t>、</a:t>
            </a:r>
            <a:r>
              <a:rPr lang="en-US" altLang="zh-CN" sz="2400" dirty="0"/>
              <a:t>2</a:t>
            </a:r>
            <a:r>
              <a:rPr lang="zh-CN" altLang="en-US" sz="2400" dirty="0"/>
              <a:t>、</a:t>
            </a:r>
            <a:r>
              <a:rPr lang="en-US" altLang="zh-CN" sz="2400" dirty="0"/>
              <a:t>3</a:t>
            </a:r>
            <a:r>
              <a:rPr lang="zh-CN" altLang="en-US" sz="2400" dirty="0"/>
              <a:t>或者</a:t>
            </a:r>
            <a:r>
              <a:rPr lang="en-US" altLang="zh-CN" sz="2400" dirty="0"/>
              <a:t>4</a:t>
            </a:r>
            <a:r>
              <a:rPr lang="zh-CN" altLang="en-US" sz="2400" dirty="0"/>
              <a:t>？</a:t>
            </a:r>
            <a:endParaRPr lang="zh-CN" alt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t>信息量最大的方向</a:t>
            </a:r>
            <a:r>
              <a:rPr lang="en-US" altLang="zh-CN" sz="4400" dirty="0"/>
              <a:t>=</a:t>
            </a:r>
            <a:r>
              <a:rPr lang="zh-CN" altLang="en-US" sz="4400" dirty="0"/>
              <a:t>数据最分散的方向</a:t>
            </a:r>
            <a:endParaRPr lang="zh-CN" altLang="en-US" sz="4400" dirty="0"/>
          </a:p>
        </p:txBody>
      </p:sp>
      <p:sp>
        <p:nvSpPr>
          <p:cNvPr id="3" name="内容占位符 2"/>
          <p:cNvSpPr>
            <a:spLocks noGrp="1"/>
          </p:cNvSpPr>
          <p:nvPr>
            <p:ph idx="1"/>
          </p:nvPr>
        </p:nvSpPr>
        <p:spPr/>
        <p:txBody>
          <a:bodyPr/>
          <a:lstStyle/>
          <a:p>
            <a:r>
              <a:rPr lang="zh-CN" altLang="en-US" dirty="0"/>
              <a:t>如何用数学语言描述，然后用计算机实现？</a:t>
            </a:r>
            <a:endParaRPr lang="en-US" altLang="zh-CN" dirty="0"/>
          </a:p>
          <a:p>
            <a:endParaRPr lang="en-US" altLang="zh-CN" dirty="0"/>
          </a:p>
          <a:p>
            <a:r>
              <a:rPr lang="zh-CN" altLang="en-US" dirty="0"/>
              <a:t>数据分散的程度 </a:t>
            </a:r>
            <a:r>
              <a:rPr lang="en-US" altLang="zh-CN" dirty="0">
                <a:sym typeface="Wingdings" panose="05000000000000000000" pitchFamily="2" charset="2"/>
              </a:rPr>
              <a:t> </a:t>
            </a:r>
            <a:r>
              <a:rPr lang="zh-CN" altLang="en-US" dirty="0">
                <a:sym typeface="Wingdings" panose="05000000000000000000" pitchFamily="2" charset="2"/>
              </a:rPr>
              <a:t>方差、协方差</a:t>
            </a:r>
            <a:endParaRPr lang="en-US" altLang="zh-CN" dirty="0">
              <a:sym typeface="Wingdings" panose="05000000000000000000" pitchFamily="2" charset="2"/>
            </a:endParaRPr>
          </a:p>
          <a:p>
            <a:endParaRPr lang="en-US" altLang="zh-CN" dirty="0">
              <a:sym typeface="Wingdings" panose="05000000000000000000" pitchFamily="2" charset="2"/>
            </a:endParaRPr>
          </a:p>
          <a:p>
            <a:endParaRPr lang="en-US" altLang="zh-CN" dirty="0">
              <a:sym typeface="Wingdings" panose="05000000000000000000" pitchFamily="2" charset="2"/>
            </a:endParaRPr>
          </a:p>
          <a:p>
            <a:endParaRPr lang="en-US" altLang="zh-CN" dirty="0">
              <a:sym typeface="Wingdings" panose="05000000000000000000" pitchFamily="2" charset="2"/>
            </a:endParaRP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File:GaussianScatterPCA.sv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027973" y="130712"/>
            <a:ext cx="3893708" cy="3893708"/>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zh-CN" altLang="en-US" sz="4000" dirty="0"/>
              <a:t>方差越大越分散！</a:t>
            </a:r>
            <a:endParaRPr lang="zh-CN" altLang="en-US" sz="4000"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fontScale="92500" lnSpcReduction="10000"/>
              </a:bodyPr>
              <a:lstStyle/>
              <a:p>
                <a:r>
                  <a:rPr lang="zh-CN" altLang="en-US" dirty="0"/>
                  <a:t>一元变量：方差，描述变量分散程度</a:t>
                </a:r>
                <a:endParaRPr lang="en-US" altLang="zh-CN" dirty="0"/>
              </a:p>
              <a:p>
                <a14:m>
                  <m:oMath xmlns:m="http://schemas.openxmlformats.org/officeDocument/2006/math">
                    <m:f>
                      <m:fPr>
                        <m:ctrlPr>
                          <a:rPr lang="en-US" altLang="zh-CN" sz="3800" i="1">
                            <a:latin typeface="Cambria Math" panose="02040503050406030204" pitchFamily="18" charset="0"/>
                          </a:rPr>
                        </m:ctrlPr>
                      </m:fPr>
                      <m:num>
                        <m:nary>
                          <m:naryPr>
                            <m:chr m:val="∑"/>
                            <m:limLoc m:val="subSup"/>
                            <m:ctrlPr>
                              <a:rPr lang="en-US" altLang="zh-CN" sz="3800" i="1">
                                <a:latin typeface="Cambria Math" panose="02040503050406030204" pitchFamily="18" charset="0"/>
                              </a:rPr>
                            </m:ctrlPr>
                          </m:naryPr>
                          <m:sub>
                            <m:r>
                              <m:rPr>
                                <m:brk m:alnAt="1"/>
                              </m:rPr>
                              <a:rPr lang="en-US" altLang="zh-CN" sz="3800" b="0" i="1" smtClean="0">
                                <a:latin typeface="Cambria Math" panose="02040503050406030204" pitchFamily="18" charset="0"/>
                              </a:rPr>
                              <m:t>𝑘</m:t>
                            </m:r>
                            <m:r>
                              <a:rPr lang="en-US" altLang="zh-CN" sz="3800" i="1">
                                <a:latin typeface="Cambria Math" panose="02040503050406030204" pitchFamily="18" charset="0"/>
                              </a:rPr>
                              <m:t>=1</m:t>
                            </m:r>
                          </m:sub>
                          <m:sup>
                            <m:r>
                              <a:rPr lang="en-US" altLang="zh-CN" sz="3800" i="1">
                                <a:latin typeface="Cambria Math" panose="02040503050406030204" pitchFamily="18" charset="0"/>
                              </a:rPr>
                              <m:t>𝑛</m:t>
                            </m:r>
                          </m:sup>
                          <m:e>
                            <m:r>
                              <a:rPr lang="en-US" altLang="zh-CN" sz="3800" i="1">
                                <a:latin typeface="Cambria Math" panose="02040503050406030204" pitchFamily="18" charset="0"/>
                              </a:rPr>
                              <m:t>(</m:t>
                            </m:r>
                            <m:sSub>
                              <m:sSubPr>
                                <m:ctrlPr>
                                  <a:rPr lang="en-US" altLang="zh-CN" sz="3800" i="1">
                                    <a:latin typeface="Cambria Math" panose="02040503050406030204" pitchFamily="18" charset="0"/>
                                  </a:rPr>
                                </m:ctrlPr>
                              </m:sSubPr>
                              <m:e>
                                <m:r>
                                  <a:rPr lang="en-US" altLang="zh-CN" sz="3800" i="1">
                                    <a:latin typeface="Cambria Math" panose="02040503050406030204" pitchFamily="18" charset="0"/>
                                  </a:rPr>
                                  <m:t>𝑥</m:t>
                                </m:r>
                              </m:e>
                              <m:sub>
                                <m:r>
                                  <a:rPr lang="en-US" altLang="zh-CN" sz="3800" b="0" i="1" smtClean="0">
                                    <a:latin typeface="Cambria Math" panose="02040503050406030204" pitchFamily="18" charset="0"/>
                                  </a:rPr>
                                  <m:t>𝑘</m:t>
                                </m:r>
                              </m:sub>
                            </m:sSub>
                            <m:r>
                              <a:rPr lang="en-US" altLang="zh-CN" sz="3800" i="1">
                                <a:latin typeface="Cambria Math" panose="02040503050406030204" pitchFamily="18" charset="0"/>
                              </a:rPr>
                              <m:t>−</m:t>
                            </m:r>
                            <m:acc>
                              <m:accPr>
                                <m:chr m:val="̅"/>
                                <m:ctrlPr>
                                  <a:rPr lang="en-US" altLang="zh-CN" sz="3800" i="1" smtClean="0">
                                    <a:latin typeface="Cambria Math" panose="02040503050406030204" pitchFamily="18" charset="0"/>
                                  </a:rPr>
                                </m:ctrlPr>
                              </m:accPr>
                              <m:e>
                                <m:r>
                                  <a:rPr lang="en-US" altLang="zh-CN" sz="3800" b="0" i="1" smtClean="0">
                                    <a:latin typeface="Cambria Math" panose="02040503050406030204" pitchFamily="18" charset="0"/>
                                  </a:rPr>
                                  <m:t>𝑥</m:t>
                                </m:r>
                              </m:e>
                            </m:acc>
                            <m:r>
                              <a:rPr lang="en-US" altLang="zh-CN" sz="3800" i="1">
                                <a:latin typeface="Cambria Math" panose="02040503050406030204" pitchFamily="18" charset="0"/>
                              </a:rPr>
                              <m:t>)(</m:t>
                            </m:r>
                            <m:sSub>
                              <m:sSubPr>
                                <m:ctrlPr>
                                  <a:rPr lang="en-US" altLang="zh-CN" sz="3800" i="1">
                                    <a:latin typeface="Cambria Math" panose="02040503050406030204" pitchFamily="18" charset="0"/>
                                  </a:rPr>
                                </m:ctrlPr>
                              </m:sSubPr>
                              <m:e>
                                <m:r>
                                  <a:rPr lang="en-US" altLang="zh-CN" sz="3800" i="1">
                                    <a:latin typeface="Cambria Math" panose="02040503050406030204" pitchFamily="18" charset="0"/>
                                  </a:rPr>
                                  <m:t>𝑥</m:t>
                                </m:r>
                              </m:e>
                              <m:sub>
                                <m:r>
                                  <a:rPr lang="en-US" altLang="zh-CN" sz="3800" b="0" i="1" smtClean="0">
                                    <a:latin typeface="Cambria Math" panose="02040503050406030204" pitchFamily="18" charset="0"/>
                                  </a:rPr>
                                  <m:t>𝑘</m:t>
                                </m:r>
                              </m:sub>
                            </m:sSub>
                            <m:r>
                              <a:rPr lang="en-US" altLang="zh-CN" sz="3800" i="1">
                                <a:latin typeface="Cambria Math" panose="02040503050406030204" pitchFamily="18" charset="0"/>
                              </a:rPr>
                              <m:t>−</m:t>
                            </m:r>
                            <m:acc>
                              <m:accPr>
                                <m:chr m:val="̅"/>
                                <m:ctrlPr>
                                  <a:rPr lang="en-US" altLang="zh-CN" sz="3800" i="1" smtClean="0">
                                    <a:latin typeface="Cambria Math" panose="02040503050406030204" pitchFamily="18" charset="0"/>
                                  </a:rPr>
                                </m:ctrlPr>
                              </m:accPr>
                              <m:e>
                                <m:r>
                                  <a:rPr lang="en-US" altLang="zh-CN" sz="3800" b="0" i="1" smtClean="0">
                                    <a:latin typeface="Cambria Math" panose="02040503050406030204" pitchFamily="18" charset="0"/>
                                  </a:rPr>
                                  <m:t>𝑥</m:t>
                                </m:r>
                              </m:e>
                            </m:acc>
                            <m:r>
                              <a:rPr lang="en-US" altLang="zh-CN" sz="3800" i="1">
                                <a:latin typeface="Cambria Math" panose="02040503050406030204" pitchFamily="18" charset="0"/>
                              </a:rPr>
                              <m:t>)</m:t>
                            </m:r>
                          </m:e>
                        </m:nary>
                      </m:num>
                      <m:den>
                        <m:r>
                          <a:rPr lang="en-US" altLang="zh-CN" sz="3800" i="1">
                            <a:latin typeface="Cambria Math" panose="02040503050406030204" pitchFamily="18" charset="0"/>
                          </a:rPr>
                          <m:t>𝑛</m:t>
                        </m:r>
                      </m:den>
                    </m:f>
                  </m:oMath>
                </a14:m>
                <a:endParaRPr lang="en-US" altLang="zh-CN" sz="3800" dirty="0"/>
              </a:p>
              <a:p>
                <a:endParaRPr lang="en-US" altLang="zh-CN" dirty="0"/>
              </a:p>
              <a:p>
                <a:r>
                  <a:rPr lang="zh-CN" altLang="en-US" dirty="0"/>
                  <a:t>多元变量：协方差，描述两个变量共同变化</a:t>
                </a:r>
                <a:endParaRPr lang="en-US" altLang="zh-CN" dirty="0"/>
              </a:p>
              <a:p>
                <a14:m>
                  <m:oMath xmlns:m="http://schemas.openxmlformats.org/officeDocument/2006/math">
                    <m:r>
                      <a:rPr lang="en-US" altLang="zh-CN" sz="3800" b="0" i="1" smtClean="0">
                        <a:latin typeface="Cambria Math" panose="02040503050406030204" pitchFamily="18" charset="0"/>
                      </a:rPr>
                      <m:t>𝐶𝑜𝑣</m:t>
                    </m:r>
                    <m:d>
                      <m:dPr>
                        <m:ctrlPr>
                          <a:rPr lang="en-US" altLang="zh-CN" sz="3800" b="0" i="1" smtClean="0">
                            <a:latin typeface="Cambria Math" panose="02040503050406030204" pitchFamily="18" charset="0"/>
                          </a:rPr>
                        </m:ctrlPr>
                      </m:dPr>
                      <m:e>
                        <m:r>
                          <a:rPr lang="en-US" altLang="zh-CN" sz="3800" b="0" i="1" smtClean="0">
                            <a:latin typeface="Cambria Math" panose="02040503050406030204" pitchFamily="18" charset="0"/>
                          </a:rPr>
                          <m:t>𝑖</m:t>
                        </m:r>
                        <m:r>
                          <a:rPr lang="en-US" altLang="zh-CN" sz="3800" b="0" i="1" smtClean="0">
                            <a:latin typeface="Cambria Math" panose="02040503050406030204" pitchFamily="18" charset="0"/>
                          </a:rPr>
                          <m:t>,</m:t>
                        </m:r>
                        <m:r>
                          <a:rPr lang="en-US" altLang="zh-CN" sz="3800" b="0" i="1" smtClean="0">
                            <a:latin typeface="Cambria Math" panose="02040503050406030204" pitchFamily="18" charset="0"/>
                          </a:rPr>
                          <m:t>𝑗</m:t>
                        </m:r>
                      </m:e>
                    </m:d>
                    <m:r>
                      <a:rPr lang="en-US" altLang="zh-CN" sz="3800" b="0" i="1" smtClean="0">
                        <a:latin typeface="Cambria Math" panose="02040503050406030204" pitchFamily="18" charset="0"/>
                      </a:rPr>
                      <m:t>=</m:t>
                    </m:r>
                    <m:f>
                      <m:fPr>
                        <m:ctrlPr>
                          <a:rPr lang="en-US" altLang="zh-CN" sz="3800" i="1">
                            <a:latin typeface="Cambria Math" panose="02040503050406030204" pitchFamily="18" charset="0"/>
                          </a:rPr>
                        </m:ctrlPr>
                      </m:fPr>
                      <m:num>
                        <m:nary>
                          <m:naryPr>
                            <m:chr m:val="∑"/>
                            <m:limLoc m:val="subSup"/>
                            <m:ctrlPr>
                              <a:rPr lang="en-US" altLang="zh-CN" sz="3800" i="1">
                                <a:latin typeface="Cambria Math" panose="02040503050406030204" pitchFamily="18" charset="0"/>
                              </a:rPr>
                            </m:ctrlPr>
                          </m:naryPr>
                          <m:sub>
                            <m:r>
                              <m:rPr>
                                <m:brk m:alnAt="1"/>
                              </m:rPr>
                              <a:rPr lang="en-US" altLang="zh-CN" sz="3800" b="0" i="1" smtClean="0">
                                <a:latin typeface="Cambria Math" panose="02040503050406030204" pitchFamily="18" charset="0"/>
                              </a:rPr>
                              <m:t>𝑘</m:t>
                            </m:r>
                            <m:r>
                              <a:rPr lang="en-US" altLang="zh-CN" sz="3800" i="1">
                                <a:latin typeface="Cambria Math" panose="02040503050406030204" pitchFamily="18" charset="0"/>
                              </a:rPr>
                              <m:t>=1</m:t>
                            </m:r>
                          </m:sub>
                          <m:sup>
                            <m:r>
                              <a:rPr lang="en-US" altLang="zh-CN" sz="3800" i="1">
                                <a:latin typeface="Cambria Math" panose="02040503050406030204" pitchFamily="18" charset="0"/>
                              </a:rPr>
                              <m:t>𝑛</m:t>
                            </m:r>
                          </m:sup>
                          <m:e>
                            <m:r>
                              <a:rPr lang="en-US" altLang="zh-CN" sz="3800" i="1">
                                <a:latin typeface="Cambria Math" panose="02040503050406030204" pitchFamily="18" charset="0"/>
                              </a:rPr>
                              <m:t>(</m:t>
                            </m:r>
                            <m:sSub>
                              <m:sSubPr>
                                <m:ctrlPr>
                                  <a:rPr lang="en-US" altLang="zh-CN" sz="3800" i="1">
                                    <a:latin typeface="Cambria Math" panose="02040503050406030204" pitchFamily="18" charset="0"/>
                                  </a:rPr>
                                </m:ctrlPr>
                              </m:sSubPr>
                              <m:e>
                                <m:r>
                                  <a:rPr lang="en-US" altLang="zh-CN" sz="3800" i="1">
                                    <a:latin typeface="Cambria Math" panose="02040503050406030204" pitchFamily="18" charset="0"/>
                                  </a:rPr>
                                  <m:t>𝑥</m:t>
                                </m:r>
                              </m:e>
                              <m:sub>
                                <m:r>
                                  <a:rPr lang="en-US" altLang="zh-CN" sz="3800" b="0" i="1" smtClean="0">
                                    <a:latin typeface="Cambria Math" panose="02040503050406030204" pitchFamily="18" charset="0"/>
                                  </a:rPr>
                                  <m:t>𝑘𝑖</m:t>
                                </m:r>
                              </m:sub>
                            </m:sSub>
                            <m:r>
                              <a:rPr lang="en-US" altLang="zh-CN" sz="3800" i="1">
                                <a:latin typeface="Cambria Math" panose="02040503050406030204" pitchFamily="18" charset="0"/>
                              </a:rPr>
                              <m:t>−</m:t>
                            </m:r>
                            <m:acc>
                              <m:accPr>
                                <m:chr m:val="̅"/>
                                <m:ctrlPr>
                                  <a:rPr lang="en-US" altLang="zh-CN" sz="3800" i="1">
                                    <a:latin typeface="Cambria Math" panose="02040503050406030204" pitchFamily="18" charset="0"/>
                                  </a:rPr>
                                </m:ctrlPr>
                              </m:accPr>
                              <m:e>
                                <m:sSub>
                                  <m:sSubPr>
                                    <m:ctrlPr>
                                      <a:rPr lang="en-US" altLang="zh-CN" sz="3800" b="0" i="1" smtClean="0">
                                        <a:latin typeface="Cambria Math" panose="02040503050406030204" pitchFamily="18" charset="0"/>
                                      </a:rPr>
                                    </m:ctrlPr>
                                  </m:sSubPr>
                                  <m:e>
                                    <m:r>
                                      <a:rPr lang="en-US" altLang="zh-CN" sz="3800" i="1">
                                        <a:latin typeface="Cambria Math" panose="02040503050406030204" pitchFamily="18" charset="0"/>
                                      </a:rPr>
                                      <m:t>𝑥</m:t>
                                    </m:r>
                                  </m:e>
                                  <m:sub>
                                    <m:r>
                                      <a:rPr lang="en-US" altLang="zh-CN" sz="3800" b="0" i="1" smtClean="0">
                                        <a:latin typeface="Cambria Math" panose="02040503050406030204" pitchFamily="18" charset="0"/>
                                      </a:rPr>
                                      <m:t>𝑖</m:t>
                                    </m:r>
                                  </m:sub>
                                </m:sSub>
                              </m:e>
                            </m:acc>
                            <m:r>
                              <a:rPr lang="en-US" altLang="zh-CN" sz="3800" i="1">
                                <a:latin typeface="Cambria Math" panose="02040503050406030204" pitchFamily="18" charset="0"/>
                              </a:rPr>
                              <m:t>)(</m:t>
                            </m:r>
                            <m:sSub>
                              <m:sSubPr>
                                <m:ctrlPr>
                                  <a:rPr lang="en-US" altLang="zh-CN" sz="3800" i="1">
                                    <a:latin typeface="Cambria Math" panose="02040503050406030204" pitchFamily="18" charset="0"/>
                                  </a:rPr>
                                </m:ctrlPr>
                              </m:sSubPr>
                              <m:e>
                                <m:r>
                                  <a:rPr lang="en-US" altLang="zh-CN" sz="3800" b="0" i="1" smtClean="0">
                                    <a:latin typeface="Cambria Math" panose="02040503050406030204" pitchFamily="18" charset="0"/>
                                  </a:rPr>
                                  <m:t>𝑥</m:t>
                                </m:r>
                              </m:e>
                              <m:sub>
                                <m:r>
                                  <a:rPr lang="en-US" altLang="zh-CN" sz="3800" b="0" i="1" smtClean="0">
                                    <a:latin typeface="Cambria Math" panose="02040503050406030204" pitchFamily="18" charset="0"/>
                                  </a:rPr>
                                  <m:t>𝑘𝑗</m:t>
                                </m:r>
                              </m:sub>
                            </m:sSub>
                            <m:r>
                              <a:rPr lang="en-US" altLang="zh-CN" sz="3800" i="1">
                                <a:latin typeface="Cambria Math" panose="02040503050406030204" pitchFamily="18" charset="0"/>
                              </a:rPr>
                              <m:t>−</m:t>
                            </m:r>
                            <m:acc>
                              <m:accPr>
                                <m:chr m:val="̅"/>
                                <m:ctrlPr>
                                  <a:rPr lang="en-US" altLang="zh-CN" sz="3800" b="0" i="1" smtClean="0">
                                    <a:latin typeface="Cambria Math" panose="02040503050406030204" pitchFamily="18" charset="0"/>
                                  </a:rPr>
                                </m:ctrlPr>
                              </m:accPr>
                              <m:e>
                                <m:sSub>
                                  <m:sSubPr>
                                    <m:ctrlPr>
                                      <a:rPr lang="en-US" altLang="zh-CN" sz="3800" b="0" i="1" smtClean="0">
                                        <a:latin typeface="Cambria Math" panose="02040503050406030204" pitchFamily="18" charset="0"/>
                                      </a:rPr>
                                    </m:ctrlPr>
                                  </m:sSubPr>
                                  <m:e>
                                    <m:r>
                                      <a:rPr lang="en-US" altLang="zh-CN" sz="3800" b="0" i="1" smtClean="0">
                                        <a:latin typeface="Cambria Math" panose="02040503050406030204" pitchFamily="18" charset="0"/>
                                      </a:rPr>
                                      <m:t>𝑥</m:t>
                                    </m:r>
                                  </m:e>
                                  <m:sub>
                                    <m:r>
                                      <a:rPr lang="en-US" altLang="zh-CN" sz="3800" b="0" i="1" smtClean="0">
                                        <a:latin typeface="Cambria Math" panose="02040503050406030204" pitchFamily="18" charset="0"/>
                                      </a:rPr>
                                      <m:t>𝑗</m:t>
                                    </m:r>
                                  </m:sub>
                                </m:sSub>
                              </m:e>
                            </m:acc>
                            <m:r>
                              <a:rPr lang="en-US" altLang="zh-CN" sz="3800" i="1">
                                <a:latin typeface="Cambria Math" panose="02040503050406030204" pitchFamily="18" charset="0"/>
                              </a:rPr>
                              <m:t>)</m:t>
                            </m:r>
                          </m:e>
                        </m:nary>
                      </m:num>
                      <m:den>
                        <m:r>
                          <a:rPr lang="en-US" altLang="zh-CN" sz="3800" i="1">
                            <a:latin typeface="Cambria Math" panose="02040503050406030204" pitchFamily="18" charset="0"/>
                          </a:rPr>
                          <m:t>𝑛</m:t>
                        </m:r>
                      </m:den>
                    </m:f>
                  </m:oMath>
                </a14:m>
                <a:endParaRPr lang="en-US" altLang="zh-CN" sz="3800" i="1" dirty="0">
                  <a:latin typeface="Cambria Math" panose="02040503050406030204" pitchFamily="18" charset="0"/>
                </a:endParaRPr>
              </a:p>
              <a:p>
                <a:r>
                  <a:rPr lang="en-US" altLang="zh-CN" sz="3800" b="0" dirty="0"/>
                  <a:t>             </a:t>
                </a:r>
                <a14:m>
                  <m:oMath xmlns:m="http://schemas.openxmlformats.org/officeDocument/2006/math">
                    <m:r>
                      <a:rPr lang="en-US" altLang="zh-CN" sz="3800" b="0" i="1" smtClean="0">
                        <a:latin typeface="Cambria Math" panose="02040503050406030204" pitchFamily="18" charset="0"/>
                      </a:rPr>
                      <m:t>=</m:t>
                    </m:r>
                    <m:sSup>
                      <m:sSupPr>
                        <m:ctrlPr>
                          <a:rPr lang="en-US" altLang="zh-CN" sz="3800" b="0" i="1" smtClean="0">
                            <a:latin typeface="Cambria Math" panose="02040503050406030204" pitchFamily="18" charset="0"/>
                          </a:rPr>
                        </m:ctrlPr>
                      </m:sSupPr>
                      <m:e>
                        <m:r>
                          <a:rPr lang="en-US" altLang="zh-CN" sz="3800" b="0" i="1" smtClean="0">
                            <a:latin typeface="Cambria Math" panose="02040503050406030204" pitchFamily="18" charset="0"/>
                          </a:rPr>
                          <m:t>𝑍</m:t>
                        </m:r>
                      </m:e>
                      <m:sup>
                        <m:r>
                          <a:rPr lang="en-US" altLang="zh-CN" sz="3800" b="0" i="1" smtClean="0">
                            <a:latin typeface="Cambria Math" panose="02040503050406030204" pitchFamily="18" charset="0"/>
                          </a:rPr>
                          <m:t>′</m:t>
                        </m:r>
                      </m:sup>
                    </m:sSup>
                    <m:r>
                      <a:rPr lang="en-US" altLang="zh-CN" sz="3800" b="0" i="1" smtClean="0">
                        <a:latin typeface="Cambria Math" panose="02040503050406030204" pitchFamily="18" charset="0"/>
                      </a:rPr>
                      <m:t>∗</m:t>
                    </m:r>
                    <m:r>
                      <a:rPr lang="en-US" altLang="zh-CN" sz="3800" b="0" i="1" smtClean="0">
                        <a:latin typeface="Cambria Math" panose="02040503050406030204" pitchFamily="18" charset="0"/>
                      </a:rPr>
                      <m:t>𝑍</m:t>
                    </m:r>
                  </m:oMath>
                </a14:m>
                <a:r>
                  <a:rPr lang="zh-CN" altLang="en-US" sz="3800" dirty="0"/>
                  <a:t>，其中</a:t>
                </a:r>
                <a14:m>
                  <m:oMath xmlns:m="http://schemas.openxmlformats.org/officeDocument/2006/math">
                    <m:r>
                      <a:rPr lang="en-US" altLang="zh-CN" sz="3800" i="1">
                        <a:latin typeface="Cambria Math" panose="02040503050406030204" pitchFamily="18" charset="0"/>
                      </a:rPr>
                      <m:t>𝑍</m:t>
                    </m:r>
                    <m:r>
                      <a:rPr lang="en-US" altLang="zh-CN" sz="3800" b="0" i="0" smtClean="0">
                        <a:latin typeface="Cambria Math" panose="02040503050406030204" pitchFamily="18" charset="0"/>
                      </a:rPr>
                      <m:t>=</m:t>
                    </m:r>
                    <m:r>
                      <a:rPr lang="en-US" altLang="zh-CN" sz="3800" b="0" i="1" dirty="0" smtClean="0">
                        <a:latin typeface="Cambria Math" panose="02040503050406030204" pitchFamily="18" charset="0"/>
                      </a:rPr>
                      <m:t>𝑋</m:t>
                    </m:r>
                    <m:r>
                      <a:rPr lang="en-US" altLang="zh-CN" sz="3800" b="0" i="1" dirty="0" smtClean="0">
                        <a:latin typeface="Cambria Math" panose="02040503050406030204" pitchFamily="18" charset="0"/>
                      </a:rPr>
                      <m:t>−</m:t>
                    </m:r>
                    <m:acc>
                      <m:accPr>
                        <m:chr m:val="̅"/>
                        <m:ctrlPr>
                          <a:rPr lang="en-US" altLang="zh-CN" sz="3800" b="0" i="1" dirty="0" smtClean="0">
                            <a:latin typeface="Cambria Math" panose="02040503050406030204" pitchFamily="18" charset="0"/>
                          </a:rPr>
                        </m:ctrlPr>
                      </m:accPr>
                      <m:e>
                        <m:r>
                          <a:rPr lang="en-US" altLang="zh-CN" sz="3800" b="0" i="1" dirty="0" smtClean="0">
                            <a:latin typeface="Cambria Math" panose="02040503050406030204" pitchFamily="18" charset="0"/>
                          </a:rPr>
                          <m:t>𝑋</m:t>
                        </m:r>
                      </m:e>
                    </m:acc>
                  </m:oMath>
                </a14:m>
                <a:endParaRPr lang="en-US" altLang="zh-CN" sz="3800" dirty="0"/>
              </a:p>
              <a:p>
                <a:endParaRPr lang="zh-CN" altLang="en-US" sz="4800"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1030" t="-3333" b="-2424"/>
                </a:stretch>
              </a:blipFill>
            </p:spPr>
            <p:txBody>
              <a:bodyPr/>
              <a:lstStyle/>
              <a:p>
                <a:r>
                  <a:rPr lang="zh-CN" altLang="en-US">
                    <a:noFill/>
                  </a:rPr>
                  <a:t> </a:t>
                </a:r>
                <a:endParaRPr lang="zh-CN" altLang="en-US">
                  <a:noFill/>
                </a:endParaRPr>
              </a:p>
            </p:txBody>
          </p:sp>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如何通过协方差矩阵确定投影方向</a:t>
            </a:r>
            <a:endParaRPr lang="zh-CN" altLang="en-US" dirty="0"/>
          </a:p>
        </p:txBody>
      </p:sp>
      <p:sp>
        <p:nvSpPr>
          <p:cNvPr id="3" name="内容占位符 2"/>
          <p:cNvSpPr>
            <a:spLocks noGrp="1"/>
          </p:cNvSpPr>
          <p:nvPr>
            <p:ph idx="1"/>
          </p:nvPr>
        </p:nvSpPr>
        <p:spPr/>
        <p:txBody>
          <a:bodyPr/>
          <a:lstStyle/>
          <a:p>
            <a:r>
              <a:rPr lang="zh-CN" altLang="en-US" sz="3200" b="1" dirty="0"/>
              <a:t>协方差矩阵的特征值和特征向量</a:t>
            </a:r>
            <a:endParaRPr lang="en-US" altLang="zh-CN" sz="3200" b="1" dirty="0"/>
          </a:p>
          <a:p>
            <a:endParaRPr lang="en-US" altLang="zh-CN" dirty="0"/>
          </a:p>
          <a:p>
            <a:r>
              <a:rPr lang="zh-CN" altLang="en-US" dirty="0"/>
              <a:t>特征值越大，描述数据越分散</a:t>
            </a:r>
            <a:endParaRPr lang="en-US" altLang="zh-CN" dirty="0"/>
          </a:p>
          <a:p>
            <a:endParaRPr lang="en-US" altLang="zh-CN" dirty="0"/>
          </a:p>
          <a:p>
            <a:r>
              <a:rPr lang="zh-CN" altLang="en-US" dirty="0"/>
              <a:t>特征向量的方向，描述数据分散的方向</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特征值与特征向量</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Autofit/>
              </a:bodyPr>
              <a:lstStyle/>
              <a:p>
                <a:pPr marL="0" indent="0">
                  <a:buNone/>
                </a:pPr>
                <a:r>
                  <a:rPr lang="zh-CN" altLang="en-US" sz="3800" dirty="0"/>
                  <a:t>特征值是线性代数中的一个重要概念。在数学、物理学、化学、计算机等领域有着广泛的应用。设 </a:t>
                </a:r>
                <a:r>
                  <a:rPr lang="en-US" altLang="zh-CN" sz="3800" dirty="0"/>
                  <a:t>A </a:t>
                </a:r>
                <a:r>
                  <a:rPr lang="zh-CN" altLang="en-US" sz="3800" dirty="0"/>
                  <a:t>是</a:t>
                </a:r>
                <a:r>
                  <a:rPr lang="en-US" altLang="zh-CN" sz="3800" dirty="0"/>
                  <a:t>n</a:t>
                </a:r>
                <a:r>
                  <a:rPr lang="zh-CN" altLang="en-US" sz="3800" dirty="0"/>
                  <a:t>阶方阵，如果存在数</a:t>
                </a:r>
                <a14:m>
                  <m:oMath xmlns:m="http://schemas.openxmlformats.org/officeDocument/2006/math">
                    <m:r>
                      <m:rPr>
                        <m:sty m:val="p"/>
                      </m:rPr>
                      <a:rPr lang="en-US" altLang="zh-CN" sz="3800" i="1">
                        <a:latin typeface="Cambria Math" panose="02040503050406030204" pitchFamily="18" charset="0"/>
                      </a:rPr>
                      <m:t>λ</m:t>
                    </m:r>
                  </m:oMath>
                </a14:m>
                <a:r>
                  <a:rPr lang="zh-CN" altLang="en-US" sz="3800" dirty="0"/>
                  <a:t>和非零</a:t>
                </a:r>
                <a:r>
                  <a:rPr lang="en-US" altLang="zh-CN" sz="3800" dirty="0"/>
                  <a:t>n</a:t>
                </a:r>
                <a:r>
                  <a:rPr lang="zh-CN" altLang="en-US" sz="3800" dirty="0"/>
                  <a:t>维列向量 </a:t>
                </a:r>
                <a:r>
                  <a:rPr lang="en-US" altLang="zh-CN" sz="3800" dirty="0"/>
                  <a:t>x</a:t>
                </a:r>
                <a:r>
                  <a:rPr lang="zh-CN" altLang="en-US" sz="3800" dirty="0"/>
                  <a:t>，使得 </a:t>
                </a:r>
                <a:r>
                  <a:rPr lang="en-US" altLang="zh-CN" sz="3800" dirty="0"/>
                  <a:t>Ax=</a:t>
                </a:r>
                <a14:m>
                  <m:oMath xmlns:m="http://schemas.openxmlformats.org/officeDocument/2006/math">
                    <m:r>
                      <m:rPr>
                        <m:sty m:val="p"/>
                      </m:rPr>
                      <a:rPr lang="en-US" altLang="zh-CN" sz="3800" b="0" i="1" smtClean="0">
                        <a:latin typeface="Cambria Math" panose="02040503050406030204" pitchFamily="18" charset="0"/>
                      </a:rPr>
                      <m:t>λ</m:t>
                    </m:r>
                  </m:oMath>
                </a14:m>
                <a:r>
                  <a:rPr lang="en-US" altLang="zh-CN" sz="3800" dirty="0"/>
                  <a:t>x </a:t>
                </a:r>
                <a:r>
                  <a:rPr lang="zh-CN" altLang="en-US" sz="3800" dirty="0"/>
                  <a:t>成立，则称 </a:t>
                </a:r>
                <a14:m>
                  <m:oMath xmlns:m="http://schemas.openxmlformats.org/officeDocument/2006/math">
                    <m:r>
                      <m:rPr>
                        <m:sty m:val="p"/>
                      </m:rPr>
                      <a:rPr lang="en-US" altLang="zh-CN" sz="3800" i="1">
                        <a:latin typeface="Cambria Math" panose="02040503050406030204" pitchFamily="18" charset="0"/>
                      </a:rPr>
                      <m:t>λ</m:t>
                    </m:r>
                  </m:oMath>
                </a14:m>
                <a:r>
                  <a:rPr lang="en-US" altLang="zh-CN" sz="3800" dirty="0"/>
                  <a:t> </a:t>
                </a:r>
                <a:r>
                  <a:rPr lang="zh-CN" altLang="en-US" sz="3800" dirty="0"/>
                  <a:t>是</a:t>
                </a:r>
                <a:r>
                  <a:rPr lang="en-US" altLang="zh-CN" sz="3800" dirty="0"/>
                  <a:t>A</a:t>
                </a:r>
                <a:r>
                  <a:rPr lang="zh-CN" altLang="en-US" sz="3800" dirty="0"/>
                  <a:t>的一个特征值（</a:t>
                </a:r>
                <a:r>
                  <a:rPr lang="en-US" altLang="zh-CN" sz="3800" dirty="0"/>
                  <a:t>characteristic value)</a:t>
                </a:r>
                <a:r>
                  <a:rPr lang="zh-CN" altLang="en-US" sz="3800" dirty="0"/>
                  <a:t>或本征值（</a:t>
                </a:r>
                <a:r>
                  <a:rPr lang="en-US" altLang="zh-CN" sz="3800" dirty="0"/>
                  <a:t>eigenvalue)</a:t>
                </a:r>
                <a:r>
                  <a:rPr lang="zh-CN" altLang="en-US" sz="3800" dirty="0"/>
                  <a:t>。非零</a:t>
                </a:r>
                <a:r>
                  <a:rPr lang="en-US" altLang="zh-CN" sz="3800" dirty="0"/>
                  <a:t>n</a:t>
                </a:r>
                <a:r>
                  <a:rPr lang="zh-CN" altLang="en-US" sz="3800" dirty="0"/>
                  <a:t>维列向量</a:t>
                </a:r>
                <a:r>
                  <a:rPr lang="en-US" altLang="zh-CN" sz="3800" dirty="0"/>
                  <a:t>x</a:t>
                </a:r>
                <a:r>
                  <a:rPr lang="zh-CN" altLang="en-US" sz="3800" dirty="0"/>
                  <a:t>称为矩阵</a:t>
                </a:r>
                <a:r>
                  <a:rPr lang="en-US" altLang="zh-CN" sz="3800" dirty="0"/>
                  <a:t>A</a:t>
                </a:r>
                <a:r>
                  <a:rPr lang="zh-CN" altLang="en-US" sz="3800" dirty="0"/>
                  <a:t>的属于（对应于）特征值</a:t>
                </a:r>
                <a14:m>
                  <m:oMath xmlns:m="http://schemas.openxmlformats.org/officeDocument/2006/math">
                    <m:r>
                      <m:rPr>
                        <m:sty m:val="p"/>
                      </m:rPr>
                      <a:rPr lang="en-US" altLang="zh-CN" sz="3800" i="1">
                        <a:latin typeface="Cambria Math" panose="02040503050406030204" pitchFamily="18" charset="0"/>
                      </a:rPr>
                      <m:t>λ</m:t>
                    </m:r>
                  </m:oMath>
                </a14:m>
                <a:r>
                  <a:rPr lang="zh-CN" altLang="en-US" sz="3800" dirty="0"/>
                  <a:t>的特征向量或本征向量，简称</a:t>
                </a:r>
                <a:r>
                  <a:rPr lang="en-US" altLang="zh-CN" sz="3800" dirty="0"/>
                  <a:t>A</a:t>
                </a:r>
                <a:r>
                  <a:rPr lang="zh-CN" altLang="en-US" sz="3800" dirty="0"/>
                  <a:t>的特征向量或</a:t>
                </a:r>
                <a:r>
                  <a:rPr lang="en-US" altLang="zh-CN" sz="3800" dirty="0"/>
                  <a:t>A</a:t>
                </a:r>
                <a:r>
                  <a:rPr lang="zh-CN" altLang="en-US" sz="3800" dirty="0"/>
                  <a:t>的本征向量。</a:t>
                </a: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374650" y="1959610"/>
                <a:ext cx="11825605" cy="4023360"/>
              </a:xfrm>
              <a:blipFill rotWithShape="1">
                <a:blip r:embed="rId1"/>
                <a:stretch>
                  <a:fillRect l="-2909" t="-3939" r="-7758" b="-11970"/>
                </a:stretch>
              </a:blipFill>
            </p:spPr>
            <p:txBody>
              <a:bodyPr/>
              <a:lstStyle/>
              <a:p>
                <a:r>
                  <a:rPr lang="zh-CN" altLang="en-US">
                    <a:noFill/>
                  </a:rPr>
                  <a:t> </a:t>
                </a:r>
                <a:endParaRPr lang="zh-CN" altLang="en-US">
                  <a:noFill/>
                </a:endParaRPr>
              </a:p>
            </p:txBody>
          </p:sp>
        </mc:Fallback>
      </mc:AlternateContent>
    </p:spTree>
  </p:cSld>
  <p:clrMapOvr>
    <a:masterClrMapping/>
  </p:clrMapOvr>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微软雅黑">
      <a:majorFont>
        <a:latin typeface="微软雅黑"/>
        <a:ea typeface="微软雅黑"/>
        <a:cs typeface=""/>
      </a:majorFont>
      <a:minorFont>
        <a:latin typeface="微软雅黑"/>
        <a:ea typeface="微软雅黑"/>
        <a:cs typeface=""/>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4571</Words>
  <Application>WPS 演示</Application>
  <PresentationFormat>宽屏</PresentationFormat>
  <Paragraphs>357</Paragraphs>
  <Slides>45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45</vt:i4>
      </vt:variant>
    </vt:vector>
  </HeadingPairs>
  <TitlesOfParts>
    <vt:vector size="53" baseType="lpstr">
      <vt:lpstr>Arial</vt:lpstr>
      <vt:lpstr>宋体</vt:lpstr>
      <vt:lpstr>Wingdings</vt:lpstr>
      <vt:lpstr>Calibri</vt:lpstr>
      <vt:lpstr>微软雅黑</vt:lpstr>
      <vt:lpstr>Arial Unicode MS</vt:lpstr>
      <vt:lpstr>Wingdings</vt:lpstr>
      <vt:lpstr>回顾</vt:lpstr>
      <vt:lpstr>数据的降维方法</vt:lpstr>
      <vt:lpstr>为什么要降维？</vt:lpstr>
      <vt:lpstr>为什么要降维？</vt:lpstr>
      <vt:lpstr>维数灾难浅述</vt:lpstr>
      <vt:lpstr>降维的基本准则-信息量最大保持</vt:lpstr>
      <vt:lpstr>信息量最大的方向=数据最分散的方向</vt:lpstr>
      <vt:lpstr>方差越大越分散！</vt:lpstr>
      <vt:lpstr>如何通过协方差矩阵确定投影方向</vt:lpstr>
      <vt:lpstr>特征值与特征向量</vt:lpstr>
      <vt:lpstr>PCA：“一点数学”</vt:lpstr>
      <vt:lpstr>PCA：“一点数学”</vt:lpstr>
      <vt:lpstr>算法：使用PCA实现降维</vt:lpstr>
      <vt:lpstr>基于Matlab的PCA计算 </vt:lpstr>
      <vt:lpstr>平面变成线，二维变一维</vt:lpstr>
      <vt:lpstr>平面变成线，二维变一维</vt:lpstr>
      <vt:lpstr>线变平面，一维还原为二维</vt:lpstr>
      <vt:lpstr>作业：在matlab中实现上述计算</vt:lpstr>
      <vt:lpstr>平面变成线，二维变一维</vt:lpstr>
      <vt:lpstr>线变平面，一维还原为二维</vt:lpstr>
      <vt:lpstr>图片变换</vt:lpstr>
      <vt:lpstr>PCA求解的加速策略</vt:lpstr>
      <vt:lpstr>PowerPoint 演示文稿</vt:lpstr>
      <vt:lpstr>PowerPoint 演示文稿</vt:lpstr>
      <vt:lpstr>线性判别分析-LDA</vt:lpstr>
      <vt:lpstr>PowerPoint 演示文稿</vt:lpstr>
      <vt:lpstr>瑞利商（Rayleigh quotient）与广义瑞利商（genralized Rayleigh quotient）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作业：实现PCA降维模块</vt:lpstr>
      <vt:lpstr>作业：降维后升维</vt:lpstr>
      <vt:lpstr>作业：展示特征脸，eigenface.m</vt:lpstr>
      <vt:lpstr>作业：展示特征脸，eigenface.m</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JALEW</dc:creator>
  <cp:lastModifiedBy>Posvjashenie</cp:lastModifiedBy>
  <cp:revision>535</cp:revision>
  <dcterms:created xsi:type="dcterms:W3CDTF">2017-08-13T12:06:00Z</dcterms:created>
  <dcterms:modified xsi:type="dcterms:W3CDTF">2018-08-20T12:54:00Z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ies>
</file>