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3"/>
    <p:sldId id="286" r:id="rId14"/>
    <p:sldId id="275" r:id="rId15"/>
    <p:sldId id="287" r:id="rId16"/>
    <p:sldId id="288" r:id="rId17"/>
    <p:sldId id="289" r:id="rId18"/>
    <p:sldId id="285" r:id="rId19"/>
    <p:sldId id="301" r:id="rId20"/>
    <p:sldId id="302" r:id="rId21"/>
    <p:sldId id="303" r:id="rId22"/>
    <p:sldId id="276" r:id="rId23"/>
    <p:sldId id="273" r:id="rId24"/>
    <p:sldId id="269" r:id="rId25"/>
    <p:sldId id="270" r:id="rId26"/>
    <p:sldId id="271" r:id="rId27"/>
    <p:sldId id="277" r:id="rId28"/>
    <p:sldId id="272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82" autoAdjust="0"/>
  </p:normalViewPr>
  <p:slideViewPr>
    <p:cSldViewPr snapToGrid="0">
      <p:cViewPr varScale="1">
        <p:scale>
          <a:sx n="59" d="100"/>
          <a:sy n="59" d="100"/>
        </p:scale>
        <p:origin x="11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9B478-53C9-453E-B26F-CE1CD3278E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C141F-AD54-4630-AEAE-8963E9DCDA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C141F-AD54-4630-AEAE-8963E9DCDA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</a:t>
            </a:r>
            <a:r>
              <a:rPr lang="zh-CN" altLang="en-US" dirty="0"/>
              <a:t>要求最小化</a:t>
            </a:r>
            <a:r>
              <a:rPr lang="en-US" altLang="zh-CN" dirty="0"/>
              <a:t>w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，最大化</a:t>
            </a:r>
            <a:r>
              <a:rPr lang="en-US" altLang="zh-CN" dirty="0"/>
              <a:t>alpha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C141F-AD54-4630-AEAE-8963E9DCDA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66D2-BC07-4BF4-91D5-56304E3973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6F0B-9961-4939-B02C-A6FE669A7CB4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66D2-BC07-4BF4-91D5-56304E3973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6F0B-9961-4939-B02C-A6FE669A7C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66D2-BC07-4BF4-91D5-56304E3973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6F0B-9961-4939-B02C-A6FE669A7C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66D2-BC07-4BF4-91D5-56304E3973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6F0B-9961-4939-B02C-A6FE669A7C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66D2-BC07-4BF4-91D5-56304E3973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6F0B-9961-4939-B02C-A6FE669A7CB4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66D2-BC07-4BF4-91D5-56304E3973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6F0B-9961-4939-B02C-A6FE669A7C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66D2-BC07-4BF4-91D5-56304E3973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6F0B-9961-4939-B02C-A6FE669A7C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66D2-BC07-4BF4-91D5-56304E3973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6F0B-9961-4939-B02C-A6FE669A7C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66D2-BC07-4BF4-91D5-56304E3973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6F0B-9961-4939-B02C-A6FE669A7C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1366D2-BC07-4BF4-91D5-56304E3973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206F0B-9961-4939-B02C-A6FE669A7C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66D2-BC07-4BF4-91D5-56304E3973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6F0B-9961-4939-B02C-A6FE669A7C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1366D2-BC07-4BF4-91D5-56304E3973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206F0B-9961-4939-B02C-A6FE669A7CB4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机器学习</a:t>
            </a:r>
            <a:r>
              <a:rPr lang="en-US" altLang="zh-CN" dirty="0"/>
              <a:t>——SVM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  <a:r>
              <a:rPr lang="zh-CN" altLang="en-US" dirty="0"/>
              <a:t>：</a:t>
            </a:r>
            <a:r>
              <a:rPr lang="en-US" altLang="zh-CN" dirty="0"/>
              <a:t>outlier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outlier</a:t>
            </a:r>
            <a:r>
              <a:rPr lang="zh-CN" altLang="en-US" dirty="0"/>
              <a:t>：有些人脸长得确实不像“他”，实在不可分</a:t>
            </a:r>
            <a:endParaRPr lang="en-US" altLang="zh-CN" dirty="0"/>
          </a:p>
          <a:p>
            <a:r>
              <a:rPr lang="zh-CN" altLang="en-US" dirty="0"/>
              <a:t>处理办法：</a:t>
            </a:r>
            <a:endParaRPr lang="en-US" altLang="zh-CN" dirty="0"/>
          </a:p>
          <a:p>
            <a:r>
              <a:rPr lang="zh-CN" altLang="en-US" dirty="0"/>
              <a:t>模型允许错分几个；</a:t>
            </a:r>
            <a:endParaRPr lang="en-US" altLang="zh-CN" dirty="0"/>
          </a:p>
          <a:p>
            <a:r>
              <a:rPr lang="zh-CN" altLang="en-US" dirty="0"/>
              <a:t>用一个参数</a:t>
            </a:r>
            <a:r>
              <a:rPr lang="en-US" altLang="zh-CN" dirty="0"/>
              <a:t>C</a:t>
            </a:r>
            <a:r>
              <a:rPr lang="zh-CN" altLang="en-US" dirty="0"/>
              <a:t>来控制错分的</a:t>
            </a:r>
            <a:endParaRPr lang="en-US" altLang="zh-CN" dirty="0"/>
          </a:p>
          <a:p>
            <a:r>
              <a:rPr lang="zh-CN" altLang="en-US" dirty="0"/>
              <a:t>样本到分类面的距离之和：</a:t>
            </a:r>
            <a:endParaRPr lang="en-US" altLang="zh-CN" dirty="0"/>
          </a:p>
          <a:p>
            <a:r>
              <a:rPr lang="en-US" altLang="zh-CN" dirty="0"/>
              <a:t>sum(</a:t>
            </a:r>
            <a:r>
              <a:rPr lang="en-US" altLang="zh-CN" dirty="0" err="1"/>
              <a:t>error</a:t>
            </a:r>
            <a:r>
              <a:rPr lang="en-US" altLang="zh-CN" baseline="-25000" dirty="0" err="1"/>
              <a:t>i</a:t>
            </a:r>
            <a:r>
              <a:rPr lang="en-US" altLang="zh-CN" dirty="0"/>
              <a:t>) &lt; f(C)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9394" name="Picture 2" descr="Image result for svm soft margi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980" y="2540866"/>
            <a:ext cx="52197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SVM</a:t>
            </a:r>
            <a:r>
              <a:rPr lang="zh-CN" altLang="en-US"/>
              <a:t>目标函数</a:t>
            </a:r>
            <a:r>
              <a:rPr lang="en-US" altLang="zh-CN"/>
              <a:t>-</a:t>
            </a:r>
            <a:r>
              <a:rPr lang="zh-CN" altLang="en-US"/>
              <a:t>原始域问题和对偶问题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7120" y="1845734"/>
            <a:ext cx="10058400" cy="4023360"/>
          </a:xfrm>
        </p:spPr>
        <p:txBody>
          <a:bodyPr/>
          <a:p>
            <a:r>
              <a:rPr lang="zh-CN" altLang="en-US"/>
              <a:t>原始问题：</a:t>
            </a:r>
            <a:r>
              <a:rPr lang="en-US" altLang="zh-CN"/>
              <a:t>C-SVC</a:t>
            </a:r>
            <a:r>
              <a:rPr lang="zh-CN" altLang="en-US"/>
              <a:t>，软间隔分类器（针对线性不可分情形）</a:t>
            </a:r>
            <a:endParaRPr lang="zh-CN" altLang="en-US"/>
          </a:p>
          <a:p>
            <a:r>
              <a:rPr lang="zh-CN" altLang="en-US"/>
              <a:t>二次凸优化问题（在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ξ</a:t>
            </a:r>
            <a:r>
              <a:rPr lang="en-US" altLang="zh-CN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altLang="zh-CN"/>
              <a:t>0</a:t>
            </a:r>
            <a:r>
              <a:rPr lang="zh-CN" altLang="en-US"/>
              <a:t>点处不平滑）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110" y="3533775"/>
            <a:ext cx="10391140" cy="188722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3432810" y="3577590"/>
            <a:ext cx="868680" cy="7029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15770" y="299783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分类器复杂度惩罚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79085" y="3062605"/>
            <a:ext cx="2354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训练误差</a:t>
            </a:r>
            <a:r>
              <a:rPr lang="en-US" altLang="zh-CN"/>
              <a:t>(hinge loss)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673600" y="3628390"/>
            <a:ext cx="1830070" cy="651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  <a:r>
              <a:rPr lang="zh-CN" altLang="en-US" dirty="0"/>
              <a:t>对偶问题推导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481" y="1847322"/>
            <a:ext cx="8928947" cy="8543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4:artisticCrisscrossEtching id="{68805B03-C24F-4F43-B04C-6736A7F40750}"/>
                  </a:ext>
                </a:extLst>
              </p:cNvPr>
              <p:cNvSpPr/>
              <p:nvPr/>
            </p:nvSpPr>
            <p:spPr>
              <a:xfrm>
                <a:off x="9867250" y="2089838"/>
                <a:ext cx="14117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250" y="2089838"/>
                <a:ext cx="1411797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4762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387" y="2852868"/>
            <a:ext cx="5455513" cy="69801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97280" y="294197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对偶：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835" y="3685190"/>
            <a:ext cx="3113005" cy="152505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97280" y="4192209"/>
            <a:ext cx="26869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导数</a:t>
            </a:r>
            <a:r>
              <a:rPr lang="en-US" altLang="zh-CN" sz="2000" dirty="0"/>
              <a:t>=0</a:t>
            </a:r>
            <a:r>
              <a:rPr lang="zh-CN" altLang="en-US" sz="2000" dirty="0"/>
              <a:t>，得到</a:t>
            </a:r>
            <a:r>
              <a:rPr lang="en-US" altLang="zh-CN" sz="2000" dirty="0"/>
              <a:t>w</a:t>
            </a:r>
            <a:r>
              <a:rPr lang="zh-CN" altLang="en-US" sz="2000" dirty="0"/>
              <a:t>和</a:t>
            </a:r>
            <a:r>
              <a:rPr lang="en-US" altLang="zh-CN" sz="2000" dirty="0"/>
              <a:t>b</a:t>
            </a:r>
            <a:r>
              <a:rPr lang="zh-CN" altLang="en-US" sz="2000" dirty="0"/>
              <a:t>：</a:t>
            </a:r>
            <a:endParaRPr lang="zh-CN" altLang="en-US" sz="20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4234" y="5344560"/>
            <a:ext cx="6976146" cy="99659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22643" y="564280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对偶形式的函数：</a:t>
            </a:r>
            <a:endParaRPr lang="zh-CN" altLang="en-US" sz="20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7145" y="3665220"/>
            <a:ext cx="4227830" cy="13887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KKT</a:t>
            </a:r>
            <a:r>
              <a:rPr lang="zh-CN" altLang="en-US">
                <a:sym typeface="+mn-ea"/>
              </a:rPr>
              <a:t>条件：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765" y="2539365"/>
            <a:ext cx="5412105" cy="19424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13305" y="3956050"/>
            <a:ext cx="1540510" cy="49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74440" y="4658995"/>
            <a:ext cx="844550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如果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ξ</a:t>
            </a:r>
            <a:r>
              <a:rPr lang="en-US" altLang="zh-CN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，即该样本被正确划分即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y(wx+b)&gt;=1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，则μ</a:t>
            </a:r>
            <a:r>
              <a:rPr lang="en-US" altLang="zh-CN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可为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或者不为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，则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0&lt;=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α</a:t>
            </a:r>
            <a:r>
              <a:rPr lang="en-US" altLang="zh-CN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&lt;=C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特别地，当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y(wx+b)&gt;1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时，α</a:t>
            </a:r>
            <a:r>
              <a:rPr lang="en-US" altLang="zh-CN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=0;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当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处在边界之上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即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y(wx+b)=1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时，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0&lt;=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α</a:t>
            </a:r>
            <a:r>
              <a:rPr lang="en-US" altLang="zh-CN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&lt;=C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。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如果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ξ</a:t>
            </a:r>
            <a:r>
              <a:rPr lang="en-US" altLang="zh-CN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不为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，即该样本被错分，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y(wx+b)&lt;1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则μ</a:t>
            </a:r>
            <a:r>
              <a:rPr lang="en-US" altLang="zh-CN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必须为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，由于α</a:t>
            </a:r>
            <a:r>
              <a:rPr lang="en-US" altLang="zh-CN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+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μ</a:t>
            </a:r>
            <a:r>
              <a:rPr lang="en-US" altLang="zh-CN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=C,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即α</a:t>
            </a:r>
            <a:r>
              <a:rPr lang="en-US" altLang="zh-CN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=C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255" y="1185480"/>
            <a:ext cx="5385983" cy="3495823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 flipV="1">
            <a:off x="7900035" y="3278505"/>
            <a:ext cx="186055" cy="1426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8065135" y="3164840"/>
            <a:ext cx="103505" cy="1540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614670" y="3309620"/>
            <a:ext cx="1499235" cy="2016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8054975" y="3050540"/>
            <a:ext cx="475615" cy="165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8613140" y="3050540"/>
            <a:ext cx="838200" cy="1944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789670" y="25647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x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347200" y="240982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o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771890" y="404685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x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388350" y="207200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o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原始</a:t>
            </a:r>
            <a:r>
              <a:rPr lang="en-US" altLang="zh-CN"/>
              <a:t>-</a:t>
            </a:r>
            <a:r>
              <a:rPr lang="zh-CN" altLang="en-US"/>
              <a:t>对偶问题等价性推导</a:t>
            </a:r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7703185" y="2771775"/>
            <a:ext cx="1706245" cy="331914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4" idx="2"/>
          </p:cNvCxnSpPr>
          <p:nvPr/>
        </p:nvCxnSpPr>
        <p:spPr>
          <a:xfrm flipV="1">
            <a:off x="7703185" y="2933065"/>
            <a:ext cx="1235710" cy="317881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SVM</a:t>
            </a:r>
            <a:r>
              <a:rPr lang="zh-CN" altLang="en-US"/>
              <a:t>对偶问题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6585" y="2390775"/>
            <a:ext cx="8335645" cy="17862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09395" y="192913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平滑，有界二次凸优化问题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53615" y="4555490"/>
            <a:ext cx="35680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min 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36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en-US" altLang="zh-CN" sz="3600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Qα</a:t>
            </a:r>
            <a:endParaRPr lang="en-US" altLang="zh-CN" sz="36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st. 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en-US" altLang="zh-CN" sz="3600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=0, 0≤α</a:t>
            </a:r>
            <a:r>
              <a:rPr lang="en-US" altLang="zh-CN" sz="36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≤C</a:t>
            </a:r>
            <a:endParaRPr lang="en-US" altLang="zh-CN" sz="3600" baseline="-25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SVM</a:t>
            </a:r>
            <a:r>
              <a:rPr lang="zh-CN" altLang="en-US"/>
              <a:t>核函数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72920" y="2117725"/>
            <a:ext cx="8973820" cy="35407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SVM</a:t>
            </a:r>
            <a:r>
              <a:rPr lang="zh-CN" altLang="en-US"/>
              <a:t>求解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SMO</a:t>
            </a:r>
            <a:r>
              <a:rPr lang="zh-CN" altLang="en-US"/>
              <a:t>：对偶域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9590" y="4268470"/>
            <a:ext cx="1828800" cy="2438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580" y="746760"/>
            <a:ext cx="6195695" cy="13277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5" y="2374265"/>
            <a:ext cx="6226175" cy="43211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9880" y="2549525"/>
            <a:ext cx="4620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求解过程中，目标函数严格满足</a:t>
            </a:r>
            <a:r>
              <a:rPr lang="en-US" altLang="zh-CN"/>
              <a:t>KKT</a:t>
            </a:r>
            <a:r>
              <a:rPr lang="zh-CN" altLang="en-US"/>
              <a:t>条件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70" y="3107690"/>
            <a:ext cx="3439160" cy="95059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788160" y="4710430"/>
            <a:ext cx="1675765" cy="403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-635" y="4100830"/>
            <a:ext cx="137477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决定效率的</a:t>
            </a:r>
            <a:endParaRPr lang="zh-CN" altLang="en-US"/>
          </a:p>
          <a:p>
            <a:r>
              <a:rPr lang="zh-CN" altLang="en-US"/>
              <a:t>关键之一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提升效率</a:t>
            </a:r>
            <a:endParaRPr lang="zh-CN" altLang="en-US"/>
          </a:p>
          <a:p>
            <a:r>
              <a:rPr lang="zh-CN" altLang="en-US"/>
              <a:t>关键之二：</a:t>
            </a:r>
            <a:endParaRPr lang="zh-CN" altLang="en-US"/>
          </a:p>
          <a:p>
            <a:r>
              <a:rPr lang="en-US" altLang="zh-CN"/>
              <a:t>kernel </a:t>
            </a:r>
            <a:r>
              <a:rPr lang="zh-CN" altLang="en-US"/>
              <a:t>缓存</a:t>
            </a:r>
            <a:endParaRPr lang="zh-CN" altLang="en-US"/>
          </a:p>
        </p:txBody>
      </p:sp>
      <p:cxnSp>
        <p:nvCxnSpPr>
          <p:cNvPr id="11" name="直接箭头连接符 10"/>
          <p:cNvCxnSpPr>
            <a:stCxn id="9" idx="1"/>
          </p:cNvCxnSpPr>
          <p:nvPr/>
        </p:nvCxnSpPr>
        <p:spPr>
          <a:xfrm flipH="1" flipV="1">
            <a:off x="1105535" y="4555490"/>
            <a:ext cx="682625" cy="356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SVM</a:t>
            </a:r>
            <a:r>
              <a:rPr lang="zh-CN" altLang="en-US"/>
              <a:t>求解</a:t>
            </a:r>
            <a:r>
              <a:rPr lang="en-US" altLang="zh-CN"/>
              <a:t>-</a:t>
            </a:r>
            <a:r>
              <a:rPr lang="zh-CN" altLang="en-US"/>
              <a:t>次梯度方法</a:t>
            </a:r>
            <a:r>
              <a:rPr lang="en-US" altLang="zh-CN"/>
              <a:t>(subgradient)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8450" y="1829435"/>
            <a:ext cx="4652010" cy="18453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5" y="3816985"/>
            <a:ext cx="4473575" cy="631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825" y="2181860"/>
            <a:ext cx="6087110" cy="39446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2865" y="4381500"/>
            <a:ext cx="5915025" cy="6870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SVM</a:t>
            </a:r>
            <a:r>
              <a:rPr lang="zh-CN" altLang="en-US">
                <a:sym typeface="+mn-ea"/>
              </a:rPr>
              <a:t>求解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次梯度方法</a:t>
            </a:r>
            <a:r>
              <a:rPr lang="en-US" altLang="zh-CN">
                <a:sym typeface="+mn-ea"/>
              </a:rPr>
              <a:t>(subgradient)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mini-batch </a:t>
            </a:r>
            <a:r>
              <a:rPr lang="zh-CN" altLang="en-US"/>
              <a:t>扩展：用多个训练数据对来训练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" y="2263775"/>
            <a:ext cx="7968615" cy="41160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复杂函数的次梯度计算方法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08150" y="1771650"/>
            <a:ext cx="5300980" cy="50209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有监督学习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最简单也最普遍的一类机器学习算法就是分类（</a:t>
            </a:r>
            <a:r>
              <a:rPr lang="en-US" altLang="zh-CN" dirty="0"/>
              <a:t>classification</a:t>
            </a:r>
            <a:r>
              <a:rPr lang="zh-CN" altLang="en-US" dirty="0"/>
              <a:t>）。对于分类，输入的训练数据有特征（</a:t>
            </a:r>
            <a:r>
              <a:rPr lang="en-US" altLang="zh-CN" dirty="0"/>
              <a:t>feature</a:t>
            </a:r>
            <a:r>
              <a:rPr lang="zh-CN" altLang="en-US" dirty="0"/>
              <a:t>），有标签（</a:t>
            </a:r>
            <a:r>
              <a:rPr lang="en-US" altLang="zh-CN" dirty="0"/>
              <a:t>label</a:t>
            </a:r>
            <a:r>
              <a:rPr lang="zh-CN" altLang="en-US" dirty="0"/>
              <a:t>，比如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，比如你我他）。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所谓的学习，其本质就是找到特征和标签间的关系（</a:t>
            </a:r>
            <a:r>
              <a:rPr lang="en-US" altLang="zh-CN" dirty="0"/>
              <a:t>mapping</a:t>
            </a:r>
            <a:r>
              <a:rPr lang="zh-CN" altLang="en-US" dirty="0"/>
              <a:t>）。这样当有特征而无标签的未知数据输入时，我们就可以通过已有的关系得到未知数据标签。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如何测试已训练模型的好坏？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假设你已经训练了一个人脸识别模型，你怎么知道模型的正确率？</a:t>
            </a: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如何测试已训练模型的好坏？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假设你已经训练了一个人脸识别模型，你怎么知道模型的正确率？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数据集分割：</a:t>
            </a:r>
            <a:endParaRPr lang="en-US" altLang="zh-CN" dirty="0"/>
          </a:p>
          <a:p>
            <a:r>
              <a:rPr lang="zh-CN" altLang="en-US" dirty="0"/>
              <a:t>训练集和测试集</a:t>
            </a:r>
            <a:endParaRPr lang="en-US" altLang="zh-CN" dirty="0"/>
          </a:p>
        </p:txBody>
      </p:sp>
      <p:pic>
        <p:nvPicPr>
          <p:cNvPr id="58370" name="Picture 2" descr="Image result for training and testing data se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945" y="2416341"/>
            <a:ext cx="4835236" cy="379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Matlab</a:t>
            </a:r>
            <a:r>
              <a:rPr lang="zh-CN" altLang="en-US" dirty="0"/>
              <a:t>中的</a:t>
            </a:r>
            <a:r>
              <a:rPr lang="en-US" altLang="zh-CN" dirty="0" err="1"/>
              <a:t>svm</a:t>
            </a:r>
            <a:r>
              <a:rPr lang="zh-CN" altLang="en-US" dirty="0"/>
              <a:t>初步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model = </a:t>
            </a:r>
            <a:r>
              <a:rPr lang="en-US" altLang="zh-CN" dirty="0" err="1"/>
              <a:t>svmtrain</a:t>
            </a:r>
            <a:r>
              <a:rPr lang="en-US" altLang="zh-CN" dirty="0"/>
              <a:t>(X,Y,'</a:t>
            </a:r>
            <a:r>
              <a:rPr lang="en-US" altLang="zh-CN" dirty="0" err="1"/>
              <a:t>Kernel_Function</a:t>
            </a:r>
            <a:r>
              <a:rPr lang="en-US" altLang="zh-CN" dirty="0"/>
              <a:t>',@(X,Y)</a:t>
            </a:r>
            <a:r>
              <a:rPr lang="en-US" altLang="zh-CN" dirty="0" err="1"/>
              <a:t>kfun_rbf</a:t>
            </a:r>
            <a:r>
              <a:rPr lang="en-US" altLang="zh-CN" dirty="0"/>
              <a:t>(</a:t>
            </a:r>
            <a:r>
              <a:rPr lang="en-US" altLang="zh-CN" dirty="0" err="1"/>
              <a:t>X,Y,gamma</a:t>
            </a:r>
            <a:r>
              <a:rPr lang="en-US" altLang="zh-CN" dirty="0"/>
              <a:t>),'</a:t>
            </a:r>
            <a:r>
              <a:rPr lang="en-US" altLang="zh-CN" dirty="0" err="1"/>
              <a:t>boxconstraint</a:t>
            </a:r>
            <a:r>
              <a:rPr lang="en-US" altLang="zh-CN" dirty="0"/>
              <a:t>',c);</a:t>
            </a:r>
            <a:endParaRPr lang="en-US" altLang="zh-CN" dirty="0"/>
          </a:p>
          <a:p>
            <a:r>
              <a:rPr lang="en-US" altLang="zh-CN" dirty="0"/>
              <a:t>%</a:t>
            </a:r>
            <a:r>
              <a:rPr lang="zh-CN" altLang="en-US" dirty="0"/>
              <a:t>只能做两类分类（</a:t>
            </a:r>
            <a:r>
              <a:rPr lang="en-US" altLang="zh-CN" dirty="0"/>
              <a:t>A</a:t>
            </a:r>
            <a:r>
              <a:rPr lang="zh-CN" altLang="en-US" dirty="0"/>
              <a:t>的脸和</a:t>
            </a:r>
            <a:r>
              <a:rPr lang="en-US" altLang="zh-CN" dirty="0"/>
              <a:t>B</a:t>
            </a:r>
            <a:r>
              <a:rPr lang="zh-CN" altLang="en-US" dirty="0"/>
              <a:t>的脸）。</a:t>
            </a:r>
            <a:r>
              <a:rPr lang="en-US" altLang="zh-CN" dirty="0"/>
              <a:t>X</a:t>
            </a:r>
            <a:r>
              <a:rPr lang="zh-CN" altLang="en-US" dirty="0"/>
              <a:t>为输入</a:t>
            </a:r>
            <a:r>
              <a:rPr lang="en-US" altLang="zh-CN" dirty="0"/>
              <a:t>PCA</a:t>
            </a:r>
            <a:r>
              <a:rPr lang="zh-CN" altLang="en-US" dirty="0"/>
              <a:t>降维后的矩阵，</a:t>
            </a:r>
            <a:r>
              <a:rPr lang="en-US" altLang="zh-CN" dirty="0"/>
              <a:t>Y</a:t>
            </a:r>
            <a:r>
              <a:rPr lang="zh-CN" altLang="en-US" dirty="0"/>
              <a:t>为</a:t>
            </a:r>
            <a:r>
              <a:rPr lang="en-US" altLang="zh-CN" dirty="0"/>
              <a:t>X</a:t>
            </a:r>
            <a:r>
              <a:rPr lang="zh-CN" altLang="en-US" dirty="0"/>
              <a:t>每一行对应的人脸标签（是</a:t>
            </a:r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，是</a:t>
            </a:r>
            <a:r>
              <a:rPr lang="en-US" altLang="zh-CN" dirty="0"/>
              <a:t>B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  <a:r>
              <a:rPr lang="zh-CN" altLang="en-US" dirty="0"/>
              <a:t>），函数的结果是个</a:t>
            </a:r>
            <a:r>
              <a:rPr lang="en-US" altLang="zh-CN" dirty="0"/>
              <a:t>model</a:t>
            </a:r>
            <a:r>
              <a:rPr lang="zh-CN" altLang="en-US" dirty="0"/>
              <a:t>模型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 = </a:t>
            </a:r>
            <a:r>
              <a:rPr lang="en-US" altLang="zh-CN" dirty="0" err="1"/>
              <a:t>svmclassify</a:t>
            </a:r>
            <a:r>
              <a:rPr lang="en-US" altLang="zh-CN" dirty="0"/>
              <a:t>(model, X)</a:t>
            </a:r>
            <a:endParaRPr lang="en-US" altLang="zh-CN" dirty="0"/>
          </a:p>
          <a:p>
            <a:r>
              <a:rPr lang="en-US" altLang="zh-CN" dirty="0"/>
              <a:t>%</a:t>
            </a:r>
            <a:r>
              <a:rPr lang="zh-CN" altLang="en-US" dirty="0"/>
              <a:t>根据已训练的</a:t>
            </a:r>
            <a:r>
              <a:rPr lang="en-US" altLang="zh-CN" dirty="0"/>
              <a:t>model</a:t>
            </a:r>
            <a:r>
              <a:rPr lang="zh-CN" altLang="en-US" dirty="0"/>
              <a:t>，对</a:t>
            </a:r>
            <a:r>
              <a:rPr lang="en-US" altLang="zh-CN" dirty="0"/>
              <a:t>X</a:t>
            </a:r>
            <a:r>
              <a:rPr lang="zh-CN" altLang="en-US" dirty="0"/>
              <a:t>进行分类，返回</a:t>
            </a:r>
            <a:r>
              <a:rPr lang="en-US" altLang="zh-CN" dirty="0"/>
              <a:t>X</a:t>
            </a:r>
            <a:r>
              <a:rPr lang="zh-CN" altLang="en-US" dirty="0"/>
              <a:t>的每一行对应的预测是否</a:t>
            </a:r>
            <a:r>
              <a:rPr lang="en-US" altLang="zh-CN" dirty="0"/>
              <a:t>A</a:t>
            </a:r>
            <a:r>
              <a:rPr lang="zh-CN" altLang="en-US" dirty="0"/>
              <a:t>的人脸（是：</a:t>
            </a:r>
            <a:r>
              <a:rPr lang="en-US" altLang="zh-CN" dirty="0"/>
              <a:t>1</a:t>
            </a:r>
            <a:r>
              <a:rPr lang="zh-CN" altLang="en-US" dirty="0"/>
              <a:t>，不是：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第一个函数：训练多分类器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function [ </a:t>
            </a:r>
            <a:r>
              <a:rPr lang="en-US" altLang="zh-CN" dirty="0" err="1"/>
              <a:t>multiSVMstruct</a:t>
            </a:r>
            <a:r>
              <a:rPr lang="en-US" altLang="zh-CN" dirty="0"/>
              <a:t> ] =</a:t>
            </a:r>
            <a:r>
              <a:rPr lang="en-US" altLang="zh-CN" dirty="0" err="1"/>
              <a:t>multiSVMtrain</a:t>
            </a:r>
            <a:r>
              <a:rPr lang="en-US" altLang="zh-CN" dirty="0"/>
              <a:t>( </a:t>
            </a:r>
            <a:r>
              <a:rPr lang="en-US" altLang="zh-CN" dirty="0" err="1"/>
              <a:t>traindata,labels,gamma,C</a:t>
            </a:r>
            <a:r>
              <a:rPr lang="en-US" altLang="zh-CN" dirty="0"/>
              <a:t>) </a:t>
            </a:r>
            <a:endParaRPr lang="en-US" altLang="zh-CN" dirty="0"/>
          </a:p>
          <a:p>
            <a:r>
              <a:rPr lang="en-US" altLang="zh-CN" dirty="0"/>
              <a:t>%</a:t>
            </a:r>
            <a:r>
              <a:rPr lang="zh-CN" altLang="en-US" dirty="0"/>
              <a:t>输入：一组人脸的矩阵</a:t>
            </a:r>
            <a:r>
              <a:rPr lang="en-US" altLang="zh-CN" dirty="0" err="1"/>
              <a:t>traindata</a:t>
            </a:r>
            <a:r>
              <a:rPr lang="zh-CN" altLang="en-US" dirty="0"/>
              <a:t>，一共</a:t>
            </a:r>
            <a:r>
              <a:rPr lang="en-US" altLang="zh-CN" dirty="0"/>
              <a:t>n</a:t>
            </a:r>
            <a:r>
              <a:rPr lang="zh-CN" altLang="en-US" dirty="0"/>
              <a:t>行，</a:t>
            </a:r>
            <a:r>
              <a:rPr lang="en-US" altLang="zh-CN" dirty="0"/>
              <a:t>m</a:t>
            </a:r>
            <a:r>
              <a:rPr lang="zh-CN" altLang="en-US" dirty="0"/>
              <a:t>列，即</a:t>
            </a:r>
            <a:r>
              <a:rPr lang="en-US" altLang="zh-CN" dirty="0"/>
              <a:t>n</a:t>
            </a:r>
            <a:r>
              <a:rPr lang="zh-CN" altLang="en-US" dirty="0"/>
              <a:t>张图片</a:t>
            </a:r>
            <a:endParaRPr lang="en-US" altLang="zh-CN" dirty="0"/>
          </a:p>
          <a:p>
            <a:r>
              <a:rPr lang="en-US" altLang="zh-CN" dirty="0"/>
              <a:t>%labels</a:t>
            </a:r>
            <a:r>
              <a:rPr lang="zh-CN" altLang="en-US" dirty="0"/>
              <a:t>表示</a:t>
            </a:r>
            <a:r>
              <a:rPr lang="en-US" altLang="zh-CN" dirty="0" err="1"/>
              <a:t>traindata</a:t>
            </a:r>
            <a:r>
              <a:rPr lang="zh-CN" altLang="en-US" dirty="0"/>
              <a:t>对应的标签</a:t>
            </a:r>
            <a:endParaRPr lang="en-US" altLang="zh-CN" dirty="0"/>
          </a:p>
          <a:p>
            <a:r>
              <a:rPr lang="en-US" altLang="zh-CN" dirty="0"/>
              <a:t>%gamma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是前文提到</a:t>
            </a:r>
            <a:r>
              <a:rPr lang="en-US" altLang="zh-CN" dirty="0" err="1"/>
              <a:t>svm</a:t>
            </a:r>
            <a:r>
              <a:rPr lang="zh-CN" altLang="en-US" dirty="0"/>
              <a:t>的参数</a:t>
            </a:r>
            <a:endParaRPr lang="en-US" altLang="zh-CN" dirty="0"/>
          </a:p>
          <a:p>
            <a:r>
              <a:rPr lang="en-US" altLang="zh-CN" dirty="0"/>
              <a:t>%</a:t>
            </a:r>
            <a:r>
              <a:rPr lang="zh-CN" altLang="en-US" dirty="0"/>
              <a:t>输出：</a:t>
            </a:r>
            <a:r>
              <a:rPr lang="en-US" altLang="zh-CN" dirty="0" err="1"/>
              <a:t>multiSVMstruct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%</a:t>
            </a:r>
            <a:r>
              <a:rPr lang="en-US" altLang="zh-CN" dirty="0" err="1"/>
              <a:t>multiSVMstruct</a:t>
            </a:r>
            <a:r>
              <a:rPr lang="en-US" altLang="zh-CN" dirty="0"/>
              <a:t>{</a:t>
            </a:r>
            <a:r>
              <a:rPr lang="en-US" altLang="zh-CN" dirty="0" err="1"/>
              <a:t>i</a:t>
            </a:r>
            <a:r>
              <a:rPr lang="en-US" altLang="zh-CN" dirty="0"/>
              <a:t>}{j}</a:t>
            </a:r>
            <a:r>
              <a:rPr lang="zh-CN" altLang="en-US" dirty="0"/>
              <a:t>记录着第</a:t>
            </a:r>
            <a:r>
              <a:rPr lang="en-US" altLang="zh-CN" dirty="0" err="1"/>
              <a:t>i</a:t>
            </a:r>
            <a:r>
              <a:rPr lang="zh-CN" altLang="en-US" dirty="0"/>
              <a:t>个人和第</a:t>
            </a:r>
            <a:r>
              <a:rPr lang="en-US" altLang="zh-CN" dirty="0"/>
              <a:t>j</a:t>
            </a:r>
            <a:r>
              <a:rPr lang="zh-CN" altLang="en-US" dirty="0"/>
              <a:t>个人的分类模型（是第</a:t>
            </a:r>
            <a:r>
              <a:rPr lang="en-US" altLang="zh-CN" dirty="0" err="1"/>
              <a:t>i</a:t>
            </a:r>
            <a:r>
              <a:rPr lang="zh-CN" altLang="en-US" dirty="0"/>
              <a:t>个：</a:t>
            </a:r>
            <a:r>
              <a:rPr lang="en-US" altLang="zh-CN" dirty="0"/>
              <a:t>1</a:t>
            </a:r>
            <a:r>
              <a:rPr lang="zh-CN" altLang="en-US" dirty="0"/>
              <a:t>，是第</a:t>
            </a:r>
            <a:r>
              <a:rPr lang="en-US" altLang="zh-CN" dirty="0"/>
              <a:t>j</a:t>
            </a:r>
            <a:r>
              <a:rPr lang="zh-CN" altLang="en-US" dirty="0"/>
              <a:t>个：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multiSVMstruct</a:t>
            </a:r>
            <a:r>
              <a:rPr lang="en-US" altLang="zh-CN" dirty="0"/>
              <a:t>{</a:t>
            </a:r>
            <a:r>
              <a:rPr lang="en-US" altLang="zh-CN" dirty="0" err="1"/>
              <a:t>i</a:t>
            </a:r>
            <a:r>
              <a:rPr lang="en-US" altLang="zh-CN" dirty="0"/>
              <a:t>}{j} = </a:t>
            </a:r>
            <a:r>
              <a:rPr lang="en-US" altLang="zh-CN" dirty="0" err="1"/>
              <a:t>svmtrain</a:t>
            </a:r>
            <a:r>
              <a:rPr lang="en-US" altLang="zh-CN" dirty="0"/>
              <a:t>([</a:t>
            </a:r>
            <a:r>
              <a:rPr lang="en-US" altLang="zh-CN" dirty="0" err="1"/>
              <a:t>traindata</a:t>
            </a:r>
            <a:r>
              <a:rPr lang="zh-CN" altLang="en-US" dirty="0"/>
              <a:t>中所有第</a:t>
            </a:r>
            <a:r>
              <a:rPr lang="en-US" altLang="zh-CN" dirty="0" err="1"/>
              <a:t>i</a:t>
            </a:r>
            <a:r>
              <a:rPr lang="zh-CN" altLang="en-US" dirty="0"/>
              <a:t>个人的图片</a:t>
            </a:r>
            <a:r>
              <a:rPr lang="en-US" altLang="zh-CN" dirty="0"/>
              <a:t>,</a:t>
            </a:r>
            <a:r>
              <a:rPr lang="en-US" altLang="zh-CN" dirty="0" err="1"/>
              <a:t>traindata</a:t>
            </a:r>
            <a:r>
              <a:rPr lang="zh-CN" altLang="en-US" dirty="0"/>
              <a:t>中第</a:t>
            </a:r>
            <a:r>
              <a:rPr lang="en-US" altLang="zh-CN" dirty="0"/>
              <a:t>j</a:t>
            </a:r>
            <a:r>
              <a:rPr lang="zh-CN" altLang="en-US" dirty="0"/>
              <a:t>个人的图片</a:t>
            </a:r>
            <a:r>
              <a:rPr lang="en-US" altLang="zh-CN" dirty="0"/>
              <a:t>], [1,1,1,1,1,0,0,0,0,0]</a:t>
            </a:r>
            <a:r>
              <a:rPr lang="zh-CN" altLang="en-US" dirty="0"/>
              <a:t>，</a:t>
            </a:r>
            <a:r>
              <a:rPr lang="en-US" altLang="zh-CN" dirty="0"/>
              <a:t>…)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% [1,1,1,1,1,0,0,0,0,0]</a:t>
            </a:r>
            <a:r>
              <a:rPr lang="zh-CN" altLang="en-US" dirty="0"/>
              <a:t>告诉</a:t>
            </a:r>
            <a:r>
              <a:rPr lang="en-US" altLang="zh-CN" dirty="0" err="1"/>
              <a:t>svmtrain</a:t>
            </a:r>
            <a:r>
              <a:rPr lang="zh-CN" altLang="en-US" dirty="0"/>
              <a:t>前五张图是第</a:t>
            </a:r>
            <a:r>
              <a:rPr lang="en-US" altLang="zh-CN" dirty="0" err="1"/>
              <a:t>i</a:t>
            </a:r>
            <a:r>
              <a:rPr lang="zh-CN" altLang="en-US" dirty="0"/>
              <a:t>个人，后五张是第</a:t>
            </a:r>
            <a:r>
              <a:rPr lang="en-US" altLang="zh-CN" dirty="0"/>
              <a:t>j</a:t>
            </a:r>
            <a:r>
              <a:rPr lang="zh-CN" altLang="en-US" dirty="0"/>
              <a:t>个</a:t>
            </a: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第二个函数：根据多分类器识别人脸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 [class] = </a:t>
            </a:r>
            <a:r>
              <a:rPr lang="en-US" altLang="zh-CN" dirty="0" err="1"/>
              <a:t>multiSVMpredict</a:t>
            </a:r>
            <a:r>
              <a:rPr lang="en-US" altLang="zh-CN" dirty="0"/>
              <a:t>(</a:t>
            </a:r>
            <a:r>
              <a:rPr lang="en-US" altLang="zh-CN" dirty="0" err="1"/>
              <a:t>multiSVMstruct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testface</a:t>
            </a:r>
            <a:r>
              <a:rPr lang="en-US" altLang="zh-CN" dirty="0"/>
              <a:t>, </a:t>
            </a:r>
            <a:r>
              <a:rPr lang="en-US" altLang="zh-CN" dirty="0" err="1"/>
              <a:t>nclass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%</a:t>
            </a:r>
            <a:r>
              <a:rPr lang="zh-CN" altLang="en-US" dirty="0"/>
              <a:t>给定一组人脸的矩阵</a:t>
            </a:r>
            <a:r>
              <a:rPr lang="en-US" altLang="zh-CN" dirty="0" err="1"/>
              <a:t>testface</a:t>
            </a:r>
            <a:r>
              <a:rPr lang="zh-CN" altLang="en-US" dirty="0"/>
              <a:t>，一共</a:t>
            </a:r>
            <a:r>
              <a:rPr lang="en-US" altLang="zh-CN" dirty="0"/>
              <a:t>n</a:t>
            </a:r>
            <a:r>
              <a:rPr lang="zh-CN" altLang="en-US" dirty="0"/>
              <a:t>行，</a:t>
            </a:r>
            <a:r>
              <a:rPr lang="en-US" altLang="zh-CN" dirty="0"/>
              <a:t>m</a:t>
            </a:r>
            <a:r>
              <a:rPr lang="zh-CN" altLang="en-US" dirty="0"/>
              <a:t>列，即</a:t>
            </a:r>
            <a:r>
              <a:rPr lang="en-US" altLang="zh-CN" dirty="0"/>
              <a:t>n</a:t>
            </a:r>
            <a:r>
              <a:rPr lang="zh-CN" altLang="en-US" dirty="0"/>
              <a:t>张图片</a:t>
            </a:r>
            <a:endParaRPr lang="en-US" altLang="zh-CN" dirty="0"/>
          </a:p>
          <a:p>
            <a:r>
              <a:rPr lang="en-US" altLang="zh-CN" dirty="0"/>
              <a:t>%</a:t>
            </a:r>
            <a:r>
              <a:rPr lang="zh-CN" altLang="en-US" dirty="0"/>
              <a:t>输出人脸的类别，</a:t>
            </a:r>
            <a:r>
              <a:rPr lang="en-US" altLang="zh-CN" dirty="0"/>
              <a:t>class(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表示第</a:t>
            </a:r>
            <a:r>
              <a:rPr lang="en-US" altLang="zh-CN" dirty="0" err="1"/>
              <a:t>i</a:t>
            </a:r>
            <a:r>
              <a:rPr lang="zh-CN" altLang="en-US" dirty="0"/>
              <a:t>张图片是第几个人</a:t>
            </a:r>
            <a:endParaRPr lang="en-US" altLang="zh-CN" dirty="0"/>
          </a:p>
          <a:p>
            <a:r>
              <a:rPr lang="en-US" altLang="zh-CN" dirty="0"/>
              <a:t>%</a:t>
            </a:r>
            <a:r>
              <a:rPr lang="en-US" altLang="zh-CN" dirty="0" err="1"/>
              <a:t>nclass</a:t>
            </a:r>
            <a:r>
              <a:rPr lang="zh-CN" altLang="en-US" dirty="0"/>
              <a:t>表示人数</a:t>
            </a:r>
            <a:endParaRPr lang="en-US" altLang="zh-CN" dirty="0"/>
          </a:p>
          <a:p>
            <a:r>
              <a:rPr lang="en-US" altLang="zh-CN" dirty="0"/>
              <a:t>%</a:t>
            </a:r>
            <a:r>
              <a:rPr lang="zh-CN" altLang="en-US" dirty="0"/>
              <a:t>调用</a:t>
            </a:r>
            <a:r>
              <a:rPr lang="en-US" altLang="zh-CN" dirty="0" err="1"/>
              <a:t>svmclassify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gamma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的</a:t>
            </a:r>
            <a:r>
              <a:rPr lang="zh-CN" altLang="en-US"/>
              <a:t>调参：超参数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一般调参的时候，尝试</a:t>
            </a:r>
            <a:endParaRPr lang="en-US" altLang="zh-CN" dirty="0"/>
          </a:p>
          <a:p>
            <a:r>
              <a:rPr lang="en-US" altLang="zh-CN" dirty="0" err="1"/>
              <a:t>gamm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都在我给你们的文件夹中的</a:t>
            </a:r>
            <a:r>
              <a:rPr lang="en-US" altLang="zh-CN" dirty="0" err="1"/>
              <a:t>face.m</a:t>
            </a:r>
            <a:r>
              <a:rPr lang="zh-CN" altLang="en-US" dirty="0"/>
              <a:t>文件的开头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gamma = 10</a:t>
            </a:r>
            <a:r>
              <a:rPr lang="en-US" altLang="zh-CN" baseline="30000" dirty="0"/>
              <a:t>-3</a:t>
            </a:r>
            <a:r>
              <a:rPr lang="en-US" altLang="zh-CN" dirty="0"/>
              <a:t>, 10</a:t>
            </a:r>
            <a:r>
              <a:rPr lang="en-US" altLang="zh-CN" baseline="30000" dirty="0"/>
              <a:t>-2</a:t>
            </a:r>
            <a:r>
              <a:rPr lang="en-US" altLang="zh-CN" dirty="0"/>
              <a:t>, 10</a:t>
            </a:r>
            <a:r>
              <a:rPr lang="en-US" altLang="zh-CN" baseline="30000" dirty="0"/>
              <a:t>-1</a:t>
            </a:r>
            <a:r>
              <a:rPr lang="en-US" altLang="zh-CN" dirty="0"/>
              <a:t>, 10</a:t>
            </a:r>
            <a:r>
              <a:rPr lang="en-US" altLang="zh-CN" baseline="30000" dirty="0"/>
              <a:t>0</a:t>
            </a:r>
            <a:r>
              <a:rPr lang="en-US" altLang="zh-CN" dirty="0"/>
              <a:t>, 10</a:t>
            </a:r>
            <a:r>
              <a:rPr lang="en-US" altLang="zh-CN" baseline="30000" dirty="0"/>
              <a:t>1</a:t>
            </a:r>
            <a:r>
              <a:rPr lang="en-US" altLang="zh-CN" dirty="0"/>
              <a:t>, 10</a:t>
            </a:r>
            <a:r>
              <a:rPr lang="en-US" altLang="zh-CN" baseline="30000" dirty="0"/>
              <a:t>2</a:t>
            </a:r>
            <a:r>
              <a:rPr lang="en-US" altLang="zh-CN" dirty="0"/>
              <a:t>, 10</a:t>
            </a:r>
            <a:r>
              <a:rPr lang="en-US" altLang="zh-CN" baseline="30000" dirty="0"/>
              <a:t>3</a:t>
            </a:r>
            <a:endParaRPr lang="en-US" altLang="zh-CN" baseline="30000" dirty="0"/>
          </a:p>
          <a:p>
            <a:r>
              <a:rPr lang="en-US" altLang="zh-CN" dirty="0"/>
              <a:t>C = 10</a:t>
            </a:r>
            <a:r>
              <a:rPr lang="en-US" altLang="zh-CN" baseline="30000" dirty="0"/>
              <a:t>-3</a:t>
            </a:r>
            <a:r>
              <a:rPr lang="en-US" altLang="zh-CN" dirty="0"/>
              <a:t>, 10</a:t>
            </a:r>
            <a:r>
              <a:rPr lang="en-US" altLang="zh-CN" baseline="30000" dirty="0"/>
              <a:t>-2</a:t>
            </a:r>
            <a:r>
              <a:rPr lang="en-US" altLang="zh-CN" dirty="0"/>
              <a:t>, 10</a:t>
            </a:r>
            <a:r>
              <a:rPr lang="en-US" altLang="zh-CN" baseline="30000" dirty="0"/>
              <a:t>-1</a:t>
            </a:r>
            <a:r>
              <a:rPr lang="en-US" altLang="zh-CN" dirty="0"/>
              <a:t>, 10</a:t>
            </a:r>
            <a:r>
              <a:rPr lang="en-US" altLang="zh-CN" baseline="30000" dirty="0"/>
              <a:t>0</a:t>
            </a:r>
            <a:r>
              <a:rPr lang="en-US" altLang="zh-CN" dirty="0"/>
              <a:t>, 10</a:t>
            </a:r>
            <a:r>
              <a:rPr lang="en-US" altLang="zh-CN" baseline="30000" dirty="0"/>
              <a:t>1</a:t>
            </a:r>
            <a:r>
              <a:rPr lang="en-US" altLang="zh-CN" dirty="0"/>
              <a:t>, 10</a:t>
            </a:r>
            <a:r>
              <a:rPr lang="en-US" altLang="zh-CN" baseline="30000" dirty="0"/>
              <a:t>2</a:t>
            </a:r>
            <a:r>
              <a:rPr lang="en-US" altLang="zh-CN" dirty="0"/>
              <a:t>, 10</a:t>
            </a:r>
            <a:r>
              <a:rPr lang="en-US" altLang="zh-CN" baseline="30000" dirty="0"/>
              <a:t>3</a:t>
            </a:r>
            <a:endParaRPr lang="en-US" altLang="zh-CN" baseline="30000" dirty="0"/>
          </a:p>
          <a:p>
            <a:endParaRPr lang="en-US" altLang="zh-CN" baseline="30000" dirty="0"/>
          </a:p>
          <a:p>
            <a:r>
              <a:rPr lang="zh-CN" altLang="en-US" dirty="0"/>
              <a:t>确定最优参数范围，再缩小范围微调一遍（比如范围中心</a:t>
            </a:r>
            <a:r>
              <a:rPr lang="en-US" altLang="zh-CN" dirty="0"/>
              <a:t>×3</a:t>
            </a:r>
            <a:r>
              <a:rPr lang="en-US" altLang="zh-CN" baseline="30000" dirty="0"/>
              <a:t>-n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3</a:t>
            </a:r>
            <a:r>
              <a:rPr lang="en-US" altLang="zh-CN" baseline="30000" dirty="0"/>
              <a:t>n</a:t>
            </a:r>
            <a:r>
              <a:rPr lang="zh-CN" altLang="en-US" dirty="0"/>
              <a:t>），一般调节两遍就足够了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392621" y="601170"/>
            <a:ext cx="10058400" cy="3565525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/>
              <a:t>谢   谢！</a:t>
            </a:r>
            <a:endParaRPr lang="zh-CN" altLang="en-US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学习过程</a:t>
            </a:r>
            <a:endParaRPr lang="zh-CN" altLang="en-US" dirty="0"/>
          </a:p>
        </p:txBody>
      </p:sp>
      <p:sp>
        <p:nvSpPr>
          <p:cNvPr id="6" name="流程图: 多文档 5"/>
          <p:cNvSpPr/>
          <p:nvPr/>
        </p:nvSpPr>
        <p:spPr>
          <a:xfrm>
            <a:off x="160018" y="2303123"/>
            <a:ext cx="2243876" cy="1489943"/>
          </a:xfrm>
          <a:prstGeom prst="flowChartMultidocumen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训练样本</a:t>
            </a:r>
            <a:endParaRPr lang="en-US" altLang="zh-CN" dirty="0"/>
          </a:p>
          <a:p>
            <a:pPr algn="ctr"/>
            <a:r>
              <a:rPr lang="zh-CN" altLang="en-US" dirty="0"/>
              <a:t>（人脸</a:t>
            </a:r>
            <a:r>
              <a:rPr lang="en-US" altLang="zh-CN" dirty="0"/>
              <a:t>+</a:t>
            </a:r>
            <a:r>
              <a:rPr lang="zh-CN" altLang="en-US" dirty="0"/>
              <a:t>真实身份）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812211" y="3252159"/>
            <a:ext cx="1500997" cy="854015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特征提取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942645" y="2102960"/>
            <a:ext cx="1500997" cy="854015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训练模型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30649" y="2610674"/>
            <a:ext cx="1259457" cy="256204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</a:t>
            </a:r>
            <a:endParaRPr lang="zh-CN" altLang="en-US" dirty="0"/>
          </a:p>
        </p:txBody>
      </p:sp>
      <p:sp>
        <p:nvSpPr>
          <p:cNvPr id="15" name="流程图: 多文档 14"/>
          <p:cNvSpPr/>
          <p:nvPr/>
        </p:nvSpPr>
        <p:spPr>
          <a:xfrm>
            <a:off x="9906572" y="2249239"/>
            <a:ext cx="2243876" cy="1489943"/>
          </a:xfrm>
          <a:prstGeom prst="flowChartMultidocumen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已知样本</a:t>
            </a:r>
            <a:endParaRPr lang="en-US" altLang="zh-CN" dirty="0"/>
          </a:p>
          <a:p>
            <a:pPr algn="ctr"/>
            <a:r>
              <a:rPr lang="zh-CN" altLang="en-US" dirty="0"/>
              <a:t>（人脸</a:t>
            </a:r>
            <a:r>
              <a:rPr lang="en-US" altLang="zh-CN" dirty="0"/>
              <a:t>+</a:t>
            </a:r>
            <a:r>
              <a:rPr lang="zh-CN" altLang="en-US" dirty="0"/>
              <a:t>预测身份）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 rot="2700000">
            <a:off x="2477758" y="2784447"/>
            <a:ext cx="500332" cy="34505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-2700000">
            <a:off x="4282311" y="2784447"/>
            <a:ext cx="500332" cy="34505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2700000">
            <a:off x="6596195" y="2875565"/>
            <a:ext cx="500332" cy="34505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-2700000">
            <a:off x="9033485" y="2877275"/>
            <a:ext cx="500332" cy="34505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901953" y="2268357"/>
            <a:ext cx="61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26" name="文本框 25"/>
          <p:cNvSpPr txBox="1"/>
          <p:nvPr/>
        </p:nvSpPr>
        <p:spPr>
          <a:xfrm>
            <a:off x="4212914" y="2237038"/>
            <a:ext cx="61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27" name="文本框 26"/>
          <p:cNvSpPr txBox="1"/>
          <p:nvPr/>
        </p:nvSpPr>
        <p:spPr>
          <a:xfrm>
            <a:off x="6770699" y="2203884"/>
            <a:ext cx="61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28" name="文本框 27"/>
          <p:cNvSpPr txBox="1"/>
          <p:nvPr/>
        </p:nvSpPr>
        <p:spPr>
          <a:xfrm>
            <a:off x="9070287" y="2212004"/>
            <a:ext cx="61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测试过程</a:t>
            </a:r>
            <a:endParaRPr lang="zh-CN" altLang="en-US" dirty="0"/>
          </a:p>
        </p:txBody>
      </p:sp>
      <p:sp>
        <p:nvSpPr>
          <p:cNvPr id="6" name="流程图: 多文档 5"/>
          <p:cNvSpPr/>
          <p:nvPr/>
        </p:nvSpPr>
        <p:spPr>
          <a:xfrm>
            <a:off x="160018" y="2303123"/>
            <a:ext cx="2243876" cy="1489943"/>
          </a:xfrm>
          <a:prstGeom prst="flowChartMultidocumen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训练样本</a:t>
            </a:r>
            <a:endParaRPr lang="en-US" altLang="zh-CN" dirty="0"/>
          </a:p>
          <a:p>
            <a:pPr algn="ctr"/>
            <a:r>
              <a:rPr lang="zh-CN" altLang="en-US" dirty="0"/>
              <a:t>（人脸</a:t>
            </a:r>
            <a:r>
              <a:rPr lang="en-US" altLang="zh-CN" dirty="0"/>
              <a:t>+</a:t>
            </a:r>
            <a:r>
              <a:rPr lang="zh-CN" altLang="en-US" dirty="0"/>
              <a:t>真实身份）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812211" y="3252159"/>
            <a:ext cx="1500997" cy="854015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特征提取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942645" y="2102960"/>
            <a:ext cx="1500997" cy="854015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训练模型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30649" y="2610674"/>
            <a:ext cx="1259457" cy="256204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</a:t>
            </a:r>
            <a:endParaRPr lang="zh-CN" altLang="en-US" dirty="0"/>
          </a:p>
        </p:txBody>
      </p:sp>
      <p:sp>
        <p:nvSpPr>
          <p:cNvPr id="14" name="流程图: 多文档 13"/>
          <p:cNvSpPr/>
          <p:nvPr/>
        </p:nvSpPr>
        <p:spPr>
          <a:xfrm>
            <a:off x="123138" y="4299307"/>
            <a:ext cx="2243876" cy="1489943"/>
          </a:xfrm>
          <a:prstGeom prst="flowChartMultidocumen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未知样本</a:t>
            </a:r>
            <a:endParaRPr lang="en-US" altLang="zh-CN" dirty="0"/>
          </a:p>
          <a:p>
            <a:pPr algn="ctr"/>
            <a:r>
              <a:rPr lang="zh-CN" altLang="en-US" dirty="0"/>
              <a:t>（人脸）</a:t>
            </a:r>
            <a:endParaRPr lang="zh-CN" altLang="en-US" dirty="0"/>
          </a:p>
        </p:txBody>
      </p:sp>
      <p:sp>
        <p:nvSpPr>
          <p:cNvPr id="15" name="流程图: 多文档 14"/>
          <p:cNvSpPr/>
          <p:nvPr/>
        </p:nvSpPr>
        <p:spPr>
          <a:xfrm>
            <a:off x="9906572" y="2249239"/>
            <a:ext cx="2243876" cy="1489943"/>
          </a:xfrm>
          <a:prstGeom prst="flowChartMultidocumen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测试样本</a:t>
            </a:r>
            <a:endParaRPr lang="en-US" altLang="zh-CN" dirty="0"/>
          </a:p>
          <a:p>
            <a:pPr algn="ctr"/>
            <a:r>
              <a:rPr lang="zh-CN" altLang="en-US" dirty="0"/>
              <a:t>（人脸</a:t>
            </a:r>
            <a:r>
              <a:rPr lang="en-US" altLang="zh-CN" dirty="0"/>
              <a:t>+</a:t>
            </a:r>
            <a:r>
              <a:rPr lang="zh-CN" altLang="en-US" dirty="0"/>
              <a:t>预测身份）</a:t>
            </a:r>
            <a:endParaRPr lang="zh-CN" altLang="en-US" dirty="0"/>
          </a:p>
        </p:txBody>
      </p:sp>
      <p:sp>
        <p:nvSpPr>
          <p:cNvPr id="16" name="流程图: 多文档 15"/>
          <p:cNvSpPr/>
          <p:nvPr/>
        </p:nvSpPr>
        <p:spPr>
          <a:xfrm>
            <a:off x="9906572" y="4299307"/>
            <a:ext cx="2243876" cy="1489943"/>
          </a:xfrm>
          <a:prstGeom prst="flowChartMultidocumen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测试样本</a:t>
            </a:r>
            <a:endParaRPr lang="en-US" altLang="zh-CN" dirty="0"/>
          </a:p>
          <a:p>
            <a:pPr algn="ctr"/>
            <a:r>
              <a:rPr lang="zh-CN" altLang="en-US" dirty="0"/>
              <a:t>（人脸</a:t>
            </a:r>
            <a:r>
              <a:rPr lang="en-US" altLang="zh-CN" dirty="0"/>
              <a:t>+</a:t>
            </a:r>
            <a:r>
              <a:rPr lang="zh-CN" altLang="en-US" dirty="0"/>
              <a:t>预测身份）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 rot="2700000">
            <a:off x="2477758" y="2784447"/>
            <a:ext cx="500332" cy="34505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-2700000">
            <a:off x="4282311" y="2784447"/>
            <a:ext cx="500332" cy="34505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2700000">
            <a:off x="6596195" y="2875565"/>
            <a:ext cx="500332" cy="34505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-2700000">
            <a:off x="9033485" y="2877275"/>
            <a:ext cx="500332" cy="34505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-2700000">
            <a:off x="2462657" y="4330015"/>
            <a:ext cx="500332" cy="34505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4498605" y="3832052"/>
            <a:ext cx="2542089" cy="34505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 rot="2700000">
            <a:off x="9039552" y="4366430"/>
            <a:ext cx="500332" cy="34505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901953" y="2268357"/>
            <a:ext cx="61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26" name="文本框 25"/>
          <p:cNvSpPr txBox="1"/>
          <p:nvPr/>
        </p:nvSpPr>
        <p:spPr>
          <a:xfrm>
            <a:off x="4212914" y="2237038"/>
            <a:ext cx="61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27" name="文本框 26"/>
          <p:cNvSpPr txBox="1"/>
          <p:nvPr/>
        </p:nvSpPr>
        <p:spPr>
          <a:xfrm>
            <a:off x="6770699" y="2203884"/>
            <a:ext cx="61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28" name="文本框 27"/>
          <p:cNvSpPr txBox="1"/>
          <p:nvPr/>
        </p:nvSpPr>
        <p:spPr>
          <a:xfrm>
            <a:off x="9070287" y="2212004"/>
            <a:ext cx="61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29" name="文本框 28"/>
          <p:cNvSpPr txBox="1"/>
          <p:nvPr/>
        </p:nvSpPr>
        <p:spPr>
          <a:xfrm>
            <a:off x="2808369" y="4734650"/>
            <a:ext cx="1690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5 </a:t>
            </a:r>
            <a:endParaRPr lang="zh-CN" altLang="en-US" sz="2800" dirty="0"/>
          </a:p>
        </p:txBody>
      </p:sp>
      <p:sp>
        <p:nvSpPr>
          <p:cNvPr id="30" name="文本框 29"/>
          <p:cNvSpPr txBox="1"/>
          <p:nvPr/>
        </p:nvSpPr>
        <p:spPr>
          <a:xfrm>
            <a:off x="5533128" y="4277348"/>
            <a:ext cx="1690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6</a:t>
            </a:r>
            <a:endParaRPr lang="zh-CN" altLang="en-US" sz="2800" dirty="0"/>
          </a:p>
        </p:txBody>
      </p:sp>
      <p:sp>
        <p:nvSpPr>
          <p:cNvPr id="31" name="文本框 30"/>
          <p:cNvSpPr txBox="1"/>
          <p:nvPr/>
        </p:nvSpPr>
        <p:spPr>
          <a:xfrm>
            <a:off x="9103006" y="4905071"/>
            <a:ext cx="1690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7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SVM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分类问题的数学表示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3425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、画一条线，把是“他”的人脸和不是“他”的人脸分开</a:t>
            </a:r>
            <a:endParaRPr lang="en-US" altLang="zh-CN" dirty="0"/>
          </a:p>
          <a:p>
            <a:pPr lvl="1"/>
            <a:r>
              <a:rPr lang="zh-CN" altLang="en-US" dirty="0"/>
              <a:t>“他”，标签</a:t>
            </a:r>
            <a:r>
              <a:rPr lang="en-US" altLang="zh-CN" dirty="0"/>
              <a:t>y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；不是“他”，标签</a:t>
            </a:r>
            <a:r>
              <a:rPr lang="en-US" altLang="zh-CN" dirty="0"/>
              <a:t>y</a:t>
            </a:r>
            <a:r>
              <a:rPr lang="zh-CN" altLang="en-US" dirty="0"/>
              <a:t>为</a:t>
            </a:r>
            <a:r>
              <a:rPr lang="en-US" altLang="zh-CN" dirty="0"/>
              <a:t>-1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、数学：</a:t>
            </a:r>
            <a:r>
              <a:rPr lang="en-US" altLang="zh-CN" dirty="0"/>
              <a:t>f(x) = w*x + b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是人脸特征的向量，</a:t>
            </a:r>
            <a:r>
              <a:rPr lang="en-US" altLang="zh-CN" dirty="0"/>
              <a:t>w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为所求参数，</a:t>
            </a:r>
            <a:r>
              <a:rPr lang="en-US" altLang="zh-CN" dirty="0"/>
              <a:t>f(x)&gt;0</a:t>
            </a:r>
            <a:r>
              <a:rPr lang="zh-CN" altLang="en-US" dirty="0"/>
              <a:t>，则</a:t>
            </a:r>
            <a:r>
              <a:rPr lang="en-US" altLang="zh-CN" dirty="0"/>
              <a:t>x</a:t>
            </a:r>
            <a:r>
              <a:rPr lang="zh-CN" altLang="en-US" dirty="0"/>
              <a:t>是“他”；</a:t>
            </a:r>
            <a:r>
              <a:rPr lang="en-US" altLang="zh-CN" dirty="0"/>
              <a:t>f(x)&lt;0</a:t>
            </a:r>
            <a:r>
              <a:rPr lang="zh-CN" altLang="en-US" dirty="0"/>
              <a:t>则不是；</a:t>
            </a:r>
            <a:r>
              <a:rPr lang="en-US" altLang="zh-CN" dirty="0"/>
              <a:t>f(x)=0</a:t>
            </a:r>
            <a:r>
              <a:rPr lang="zh-CN" altLang="en-US" dirty="0"/>
              <a:t>是关键的分界面！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0290" y="3678618"/>
            <a:ext cx="2733333" cy="21904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支持向量机</a:t>
            </a:r>
            <a:br>
              <a:rPr lang="en-US" altLang="zh-CN" dirty="0"/>
            </a:br>
            <a:r>
              <a:rPr lang="en-US" altLang="zh-CN" dirty="0"/>
              <a:t>SVM</a:t>
            </a:r>
            <a:r>
              <a:rPr lang="zh-CN" altLang="en-US" dirty="0"/>
              <a:t>，</a:t>
            </a:r>
            <a:r>
              <a:rPr lang="en-US" altLang="zh-CN" dirty="0"/>
              <a:t>Support Vector Machine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、直线</a:t>
            </a:r>
            <a:r>
              <a:rPr lang="en-US" altLang="zh-CN" dirty="0"/>
              <a:t>f(x)</a:t>
            </a:r>
            <a:r>
              <a:rPr lang="zh-CN" altLang="en-US" dirty="0"/>
              <a:t>的画法很多。可以画在“</a:t>
            </a:r>
            <a:r>
              <a:rPr lang="en-US" altLang="zh-CN" dirty="0"/>
              <a:t>X</a:t>
            </a:r>
            <a:r>
              <a:rPr lang="zh-CN" altLang="en-US" dirty="0"/>
              <a:t>”和“</a:t>
            </a:r>
            <a:r>
              <a:rPr lang="en-US" altLang="zh-CN" dirty="0"/>
              <a:t>O</a:t>
            </a:r>
            <a:r>
              <a:rPr lang="zh-CN" altLang="en-US" dirty="0"/>
              <a:t>”之间的任意地方，显然画在中心最合适！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、支持向量</a:t>
            </a:r>
            <a:r>
              <a:rPr lang="en-US" altLang="zh-CN" dirty="0"/>
              <a:t>SV</a:t>
            </a:r>
            <a:r>
              <a:rPr lang="zh-CN" altLang="en-US" dirty="0"/>
              <a:t>，定义：两类样本点中离</a:t>
            </a:r>
            <a:r>
              <a:rPr lang="en-US" altLang="zh-CN" dirty="0"/>
              <a:t>f(x)=0</a:t>
            </a:r>
            <a:r>
              <a:rPr lang="zh-CN" altLang="en-US" dirty="0"/>
              <a:t>最近的样本点（样本边界），</a:t>
            </a:r>
            <a:r>
              <a:rPr lang="en-US" altLang="zh-CN" dirty="0"/>
              <a:t>f(SV) = w*SV + b = t </a:t>
            </a:r>
            <a:r>
              <a:rPr lang="zh-CN" altLang="en-US" dirty="0"/>
              <a:t>或者</a:t>
            </a:r>
            <a:r>
              <a:rPr lang="en-US" altLang="zh-CN" dirty="0"/>
              <a:t>-t</a:t>
            </a:r>
            <a:r>
              <a:rPr lang="zh-CN" altLang="en-US" dirty="0"/>
              <a:t>；同时除以</a:t>
            </a:r>
            <a:r>
              <a:rPr lang="en-US" altLang="zh-CN" dirty="0"/>
              <a:t>t</a:t>
            </a:r>
            <a:r>
              <a:rPr lang="zh-CN" altLang="en-US" dirty="0"/>
              <a:t>得到</a:t>
            </a:r>
            <a:r>
              <a:rPr lang="en-US" altLang="zh-CN" dirty="0"/>
              <a:t>f(SV) = 1</a:t>
            </a:r>
            <a:r>
              <a:rPr lang="zh-CN" altLang="en-US" dirty="0"/>
              <a:t>或者</a:t>
            </a:r>
            <a:r>
              <a:rPr lang="en-US" altLang="zh-CN" dirty="0"/>
              <a:t>-1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所以一般直接定义</a:t>
            </a:r>
            <a:r>
              <a:rPr lang="en-US" altLang="zh-CN" sz="2400" dirty="0"/>
              <a:t>f(SV) = 1</a:t>
            </a:r>
            <a:r>
              <a:rPr lang="zh-CN" altLang="en-US" sz="2400" dirty="0"/>
              <a:t>或者</a:t>
            </a:r>
            <a:r>
              <a:rPr lang="en-US" altLang="zh-CN" sz="2400" dirty="0"/>
              <a:t>-1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SV</a:t>
            </a:r>
            <a:r>
              <a:rPr lang="zh-CN" altLang="en-US" sz="2400" dirty="0"/>
              <a:t>确定了，</a:t>
            </a:r>
            <a:r>
              <a:rPr lang="en-US" altLang="zh-CN" sz="2400" dirty="0"/>
              <a:t>f(x)</a:t>
            </a:r>
            <a:r>
              <a:rPr lang="zh-CN" altLang="en-US" sz="2400" dirty="0"/>
              <a:t>就确定了！！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6545" y="3569180"/>
            <a:ext cx="5003023" cy="32472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  <a:r>
              <a:rPr lang="zh-CN" altLang="en-US" dirty="0"/>
              <a:t>：几何解释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样本边界距离越大，样本之间的区分度越大。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边界的距离是多少？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66076" y="5895830"/>
                <a:ext cx="6314421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b="0" dirty="0"/>
                  <a:t>注：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76" y="5895830"/>
                <a:ext cx="6314421" cy="281937"/>
              </a:xfrm>
              <a:prstGeom prst="rect">
                <a:avLst/>
              </a:prstGeom>
              <a:blipFill rotWithShape="1">
                <a:blip r:embed="rId1"/>
                <a:stretch>
                  <a:fillRect l="-2317" t="-26087" r="-386" b="-5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1453739" y="3089549"/>
                <a:ext cx="4539097" cy="25085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/>
                  <a:t>正样本的边界：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dirty="0"/>
              </a:p>
              <a:p>
                <a:endParaRPr lang="en-US" altLang="zh-CN" b="1" dirty="0"/>
              </a:p>
              <a:p>
                <a:r>
                  <a:rPr lang="zh-CN" altLang="en-US" b="1" dirty="0"/>
                  <a:t>负样本的边界：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1" dirty="0"/>
              </a:p>
              <a:p>
                <a:endParaRPr lang="en-US" altLang="zh-CN" dirty="0"/>
              </a:p>
              <a:p>
                <a:r>
                  <a:rPr lang="zh-CN" altLang="en-US" b="1" dirty="0"/>
                  <a:t>两个边界的距离，等于正样本边界上的点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b="1" dirty="0"/>
                  <a:t>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 dirty="0"/>
                  <a:t>）到负样本边界</a:t>
                </a:r>
                <a:r>
                  <a:rPr lang="en-US" altLang="zh-CN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/>
                  <a:t>)</a:t>
                </a:r>
                <a:r>
                  <a:rPr lang="zh-CN" altLang="en-US" b="1" dirty="0"/>
                  <a:t>的距离</a:t>
                </a:r>
                <a:r>
                  <a:rPr lang="zh-CN" altLang="en-US" b="1" dirty="0">
                    <a:sym typeface="Wingdings" panose="05000000000000000000" pitchFamily="2" charset="2"/>
                  </a:rPr>
                  <a:t>：</a:t>
                </a:r>
                <a:endParaRPr lang="en-US" altLang="zh-CN" b="1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den>
                    </m:f>
                  </m:oMath>
                </a14:m>
                <a:r>
                  <a:rPr lang="zh-CN" altLang="en-US" b="1" dirty="0"/>
                  <a:t>。</a:t>
                </a: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739" y="3089549"/>
                <a:ext cx="4539097" cy="2508572"/>
              </a:xfrm>
              <a:prstGeom prst="rect">
                <a:avLst/>
              </a:prstGeom>
              <a:blipFill rotWithShape="1">
                <a:blip r:embed="rId2"/>
                <a:stretch>
                  <a:fillRect l="-1074" t="-1217" b="-2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780" y="2426270"/>
            <a:ext cx="5385983" cy="34958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6</a:t>
                </a:r>
                <a:r>
                  <a:rPr lang="zh-CN" altLang="en-US" dirty="0"/>
                  <a:t>、最大化这个距离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den>
                    </m:f>
                  </m:oMath>
                </a14:m>
                <a:r>
                  <a:rPr lang="zh-CN" altLang="en-US" dirty="0"/>
                  <a:t>，等价于最小化这个距离的倒数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7</a:t>
                </a:r>
                <a:r>
                  <a:rPr lang="zh-CN" altLang="en-US" dirty="0"/>
                  <a:t>、线性不可分？</a:t>
                </a:r>
                <a:endParaRPr lang="en-US" altLang="zh-CN" dirty="0"/>
              </a:p>
              <a:p>
                <a:r>
                  <a:rPr lang="zh-CN" altLang="en-US" dirty="0"/>
                  <a:t>通过核函数映射到高维空间；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212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516" y="2644061"/>
            <a:ext cx="5452285" cy="8011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556" y="2549235"/>
            <a:ext cx="5579308" cy="28952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127" y="5540522"/>
            <a:ext cx="1542857" cy="6571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4:artisticCrisscrossEtching id="{719688FA-FE21-4823-B446-76B66C84759E}"/>
                  </a:ext>
                </a:extLst>
              </p:cNvPr>
              <p:cNvSpPr txBox="1"/>
              <p:nvPr/>
            </p:nvSpPr>
            <p:spPr>
              <a:xfrm>
                <a:off x="1129753" y="4795944"/>
                <a:ext cx="3250890" cy="1390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b="0"/>
                  <a:t>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 b="0" dirty="0"/>
              </a:p>
              <a:p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𝑠𝑖𝑚𝑖𝑙𝑎𝑟𝑖𝑡𝑦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753" y="4795944"/>
                <a:ext cx="3250890" cy="1390189"/>
              </a:xfrm>
              <a:prstGeom prst="rect">
                <a:avLst/>
              </a:prstGeom>
              <a:blipFill rotWithShape="1">
                <a:blip r:embed="rId5"/>
                <a:stretch>
                  <a:fillRect l="-2434" t="-57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2336</Words>
  <Application>WPS 演示</Application>
  <PresentationFormat>宽屏</PresentationFormat>
  <Paragraphs>238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等线</vt:lpstr>
      <vt:lpstr>回顾</vt:lpstr>
      <vt:lpstr>机器学习——SVM</vt:lpstr>
      <vt:lpstr>有监督学习</vt:lpstr>
      <vt:lpstr>学习过程</vt:lpstr>
      <vt:lpstr>测试过程</vt:lpstr>
      <vt:lpstr>SVM基础</vt:lpstr>
      <vt:lpstr>分类问题的数学表示</vt:lpstr>
      <vt:lpstr>支持向量机 SVM，Support Vector Machine</vt:lpstr>
      <vt:lpstr>SVM：几何解释</vt:lpstr>
      <vt:lpstr>SVM</vt:lpstr>
      <vt:lpstr>SVM：outlier</vt:lpstr>
      <vt:lpstr>SVM目标函数-原始域问题和对偶问题</vt:lpstr>
      <vt:lpstr>SVM对偶问题推导</vt:lpstr>
      <vt:lpstr>原始-对偶问题等价性推导</vt:lpstr>
      <vt:lpstr>SVM对偶问题</vt:lpstr>
      <vt:lpstr>SVM核函数</vt:lpstr>
      <vt:lpstr>SVM求解</vt:lpstr>
      <vt:lpstr>PowerPoint 演示文稿</vt:lpstr>
      <vt:lpstr>PowerPoint 演示文稿</vt:lpstr>
      <vt:lpstr>PowerPoint 演示文稿</vt:lpstr>
      <vt:lpstr>如何测试已训练模型的好坏？</vt:lpstr>
      <vt:lpstr>如何测试已训练模型的好坏？</vt:lpstr>
      <vt:lpstr>Matlab中的svm初步</vt:lpstr>
      <vt:lpstr>第一个函数：训练多分类器</vt:lpstr>
      <vt:lpstr>第二个函数：根据多分类器识别人脸</vt:lpstr>
      <vt:lpstr>gamma和C的调参：超参数</vt:lpstr>
      <vt:lpstr>谢   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JALEW</dc:creator>
  <cp:lastModifiedBy>Posvjashenie</cp:lastModifiedBy>
  <cp:revision>402</cp:revision>
  <dcterms:created xsi:type="dcterms:W3CDTF">2017-08-13T12:06:00Z</dcterms:created>
  <dcterms:modified xsi:type="dcterms:W3CDTF">2018-09-02T04:43:49Z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