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88" r:id="rId4"/>
    <p:sldId id="258" r:id="rId5"/>
    <p:sldId id="279" r:id="rId6"/>
    <p:sldId id="259" r:id="rId7"/>
    <p:sldId id="260" r:id="rId8"/>
    <p:sldId id="261" r:id="rId9"/>
    <p:sldId id="289" r:id="rId10"/>
    <p:sldId id="263" r:id="rId11"/>
    <p:sldId id="264" r:id="rId12"/>
    <p:sldId id="265" r:id="rId13"/>
    <p:sldId id="266" r:id="rId14"/>
    <p:sldId id="267" r:id="rId15"/>
    <p:sldId id="268" r:id="rId16"/>
    <p:sldId id="273" r:id="rId17"/>
    <p:sldId id="269" r:id="rId18"/>
    <p:sldId id="270" r:id="rId19"/>
    <p:sldId id="290" r:id="rId20"/>
    <p:sldId id="271" r:id="rId21"/>
    <p:sldId id="272" r:id="rId22"/>
    <p:sldId id="280" r:id="rId23"/>
    <p:sldId id="274" r:id="rId24"/>
    <p:sldId id="275" r:id="rId25"/>
    <p:sldId id="276" r:id="rId26"/>
    <p:sldId id="281" r:id="rId27"/>
    <p:sldId id="278" r:id="rId28"/>
    <p:sldId id="282" r:id="rId29"/>
    <p:sldId id="277" r:id="rId30"/>
    <p:sldId id="283" r:id="rId31"/>
    <p:sldId id="304" r:id="rId32"/>
    <p:sldId id="284" r:id="rId33"/>
    <p:sldId id="285" r:id="rId34"/>
    <p:sldId id="286" r:id="rId35"/>
    <p:sldId id="287"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8"/>
    <p:restoredTop sz="75285"/>
  </p:normalViewPr>
  <p:slideViewPr>
    <p:cSldViewPr snapToGrid="0" snapToObjects="1">
      <p:cViewPr varScale="1">
        <p:scale>
          <a:sx n="78" d="100"/>
          <a:sy n="78" d="100"/>
        </p:scale>
        <p:origin x="12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B5E78-828B-E64F-B42A-F4F260C12956}" type="datetimeFigureOut">
              <a:rPr kumimoji="1" lang="zh-CN" altLang="en-US" smtClean="0"/>
              <a:t>18/8/10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8D5FA-2CE7-0344-892E-BD5D1ADA1A27}" type="slidenum">
              <a:rPr kumimoji="1" lang="zh-CN" altLang="en-US" smtClean="0"/>
              <a:t>‹#›</a:t>
            </a:fld>
            <a:endParaRPr kumimoji="1" lang="zh-CN" altLang="en-US"/>
          </a:p>
        </p:txBody>
      </p:sp>
    </p:spTree>
    <p:extLst>
      <p:ext uri="{BB962C8B-B14F-4D97-AF65-F5344CB8AC3E}">
        <p14:creationId xmlns:p14="http://schemas.microsoft.com/office/powerpoint/2010/main" val="19535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a:t>
            </a:fld>
            <a:endParaRPr kumimoji="1" lang="zh-CN" altLang="en-US"/>
          </a:p>
        </p:txBody>
      </p:sp>
    </p:spTree>
    <p:extLst>
      <p:ext uri="{BB962C8B-B14F-4D97-AF65-F5344CB8AC3E}">
        <p14:creationId xmlns:p14="http://schemas.microsoft.com/office/powerpoint/2010/main" val="2052019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1</a:t>
            </a:r>
            <a:r>
              <a:rPr kumimoji="1" lang="zh-CN" altLang="en-US" baseline="0" dirty="0" smtClean="0"/>
              <a:t> 设定目标需要</a:t>
            </a:r>
            <a:r>
              <a:rPr kumimoji="1" lang="zh-CN" altLang="en-US" dirty="0" smtClean="0"/>
              <a:t>明确：产品关键目标、客户、需求、竞争、主要差异</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23</a:t>
            </a:fld>
            <a:endParaRPr kumimoji="1" lang="zh-CN" altLang="en-US"/>
          </a:p>
        </p:txBody>
      </p:sp>
    </p:spTree>
    <p:extLst>
      <p:ext uri="{BB962C8B-B14F-4D97-AF65-F5344CB8AC3E}">
        <p14:creationId xmlns:p14="http://schemas.microsoft.com/office/powerpoint/2010/main" val="1055217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Before</a:t>
            </a:r>
            <a:r>
              <a:rPr kumimoji="1" lang="zh-CN" altLang="en-US" dirty="0" smtClean="0"/>
              <a:t>：创建完产品路线图后，开始详细制定细节。包括：如何将需求分解到更细化的层级，如何优化产品待办列表，如何创建发布计划，以及如何构建冲刺待办列表。</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0" dirty="0" smtClean="0"/>
              <a:t>将产品路线图中较大的需求分解为较小的、更易于管理的用户故事层级的需求。</a:t>
            </a:r>
            <a:endParaRPr kumimoji="1" lang="zh-CN" altLang="en-US" b="0"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25</a:t>
            </a:fld>
            <a:endParaRPr kumimoji="1" lang="zh-CN" altLang="en-US"/>
          </a:p>
        </p:txBody>
      </p:sp>
    </p:spTree>
    <p:extLst>
      <p:ext uri="{BB962C8B-B14F-4D97-AF65-F5344CB8AC3E}">
        <p14:creationId xmlns:p14="http://schemas.microsoft.com/office/powerpoint/2010/main" val="43826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26</a:t>
            </a:fld>
            <a:endParaRPr kumimoji="1" lang="zh-CN" altLang="en-US"/>
          </a:p>
        </p:txBody>
      </p:sp>
    </p:spTree>
    <p:extLst>
      <p:ext uri="{BB962C8B-B14F-4D97-AF65-F5344CB8AC3E}">
        <p14:creationId xmlns:p14="http://schemas.microsoft.com/office/powerpoint/2010/main" val="199695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发布是指你发布出来用于生产的一组可用的产品特性。</a:t>
            </a:r>
            <a:endParaRPr kumimoji="1"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产品待办列表是目前项目里所有已知用户故事的一个综合列表。产品待办列表是与项目相关的所有用户故事的列表。产品负责人负责通过不断添加用户故事和为用户故事排定优先级来创建和维护产品待办列表。</a:t>
            </a:r>
            <a:endParaRPr kumimoji="1" lang="en-US" altLang="zh-CN" dirty="0" smtClean="0"/>
          </a:p>
          <a:p>
            <a:endParaRPr kumimoji="1" lang="en-US" altLang="zh-CN" dirty="0" smtClean="0"/>
          </a:p>
          <a:p>
            <a:endParaRPr kumimoji="1" lang="en-US" altLang="zh-CN" dirty="0" smtClean="0"/>
          </a:p>
          <a:p>
            <a:r>
              <a:rPr kumimoji="1" lang="zh-CN" altLang="en-US" dirty="0" smtClean="0"/>
              <a:t>发布计划</a:t>
            </a:r>
            <a:r>
              <a:rPr kumimoji="1" lang="en-US" altLang="zh-CN" dirty="0" smtClean="0"/>
              <a:t>-</a:t>
            </a:r>
            <a:r>
              <a:rPr kumimoji="1" lang="zh-CN" altLang="en-US" dirty="0" smtClean="0"/>
              <a:t>包含发布目标、发布目标日期以及支持发布目标的产品待办列表的优先级排序。发布计划为团队提供了可完成的适中的目标。</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27</a:t>
            </a:fld>
            <a:endParaRPr kumimoji="1" lang="zh-CN" altLang="en-US"/>
          </a:p>
        </p:txBody>
      </p:sp>
    </p:spTree>
    <p:extLst>
      <p:ext uri="{BB962C8B-B14F-4D97-AF65-F5344CB8AC3E}">
        <p14:creationId xmlns:p14="http://schemas.microsoft.com/office/powerpoint/2010/main" val="897917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冲刺通常持续</a:t>
            </a:r>
            <a:r>
              <a:rPr kumimoji="1" lang="en-US" altLang="zh-CN" dirty="0" smtClean="0"/>
              <a:t>1</a:t>
            </a:r>
            <a:r>
              <a:rPr kumimoji="1" lang="zh-CN" altLang="en-US" dirty="0" smtClean="0"/>
              <a:t>周、</a:t>
            </a:r>
            <a:r>
              <a:rPr kumimoji="1" lang="en-US" altLang="zh-CN" dirty="0" smtClean="0"/>
              <a:t>2</a:t>
            </a:r>
            <a:r>
              <a:rPr kumimoji="1" lang="zh-CN" altLang="en-US" dirty="0" smtClean="0"/>
              <a:t>周、</a:t>
            </a:r>
            <a:r>
              <a:rPr kumimoji="1" lang="en-US" altLang="zh-CN" dirty="0" smtClean="0"/>
              <a:t>3</a:t>
            </a:r>
            <a:r>
              <a:rPr kumimoji="1" lang="zh-CN" altLang="en-US" dirty="0" smtClean="0"/>
              <a:t>周或</a:t>
            </a:r>
            <a:r>
              <a:rPr kumimoji="1" lang="en-US" altLang="zh-CN" dirty="0" smtClean="0"/>
              <a:t>4</a:t>
            </a:r>
            <a:r>
              <a:rPr kumimoji="1" lang="zh-CN" altLang="en-US" dirty="0" smtClean="0"/>
              <a:t>周。四周应当是任何冲刺持续的最长时间。更长的迭代会造成变更风险加剧，违背敏捷的初衷。</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29</a:t>
            </a:fld>
            <a:endParaRPr kumimoji="1" lang="zh-CN" altLang="en-US"/>
          </a:p>
        </p:txBody>
      </p:sp>
    </p:spTree>
    <p:extLst>
      <p:ext uri="{BB962C8B-B14F-4D97-AF65-F5344CB8AC3E}">
        <p14:creationId xmlns:p14="http://schemas.microsoft.com/office/powerpoint/2010/main" val="106668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每次冲刺结束时，开发团队创建的产品应该能正常工作并可进行演示</a:t>
            </a:r>
            <a:r>
              <a:rPr kumimoji="1" lang="zh-CN" altLang="en-US" dirty="0" smtClean="0"/>
              <a:t>。</a:t>
            </a:r>
            <a:endParaRPr kumimoji="1" lang="en-US" altLang="zh-CN" dirty="0" smtClean="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30</a:t>
            </a:fld>
            <a:endParaRPr kumimoji="1" lang="zh-CN" altLang="en-US"/>
          </a:p>
        </p:txBody>
      </p:sp>
    </p:spTree>
    <p:extLst>
      <p:ext uri="{BB962C8B-B14F-4D97-AF65-F5344CB8AC3E}">
        <p14:creationId xmlns:p14="http://schemas.microsoft.com/office/powerpoint/2010/main" val="407263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开发团队会在每次冲刺的第一天召开冲刺计划会议</a:t>
            </a:r>
            <a:r>
              <a:rPr kumimoji="1" lang="zh-CN" altLang="en-US" dirty="0" smtClean="0"/>
              <a:t>。</a:t>
            </a:r>
            <a:endParaRPr kumimoji="1" lang="en-US" altLang="zh-CN" dirty="0" smtClean="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31</a:t>
            </a:fld>
            <a:endParaRPr kumimoji="1" lang="zh-CN" altLang="en-US"/>
          </a:p>
        </p:txBody>
      </p:sp>
    </p:spTree>
    <p:extLst>
      <p:ext uri="{BB962C8B-B14F-4D97-AF65-F5344CB8AC3E}">
        <p14:creationId xmlns:p14="http://schemas.microsoft.com/office/powerpoint/2010/main" val="181930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制定计划会贯穿在整个项目的生命周期中</a:t>
            </a:r>
            <a:r>
              <a:rPr kumimoji="1" lang="en-US" altLang="zh-CN" dirty="0" smtClean="0"/>
              <a:t>——</a:t>
            </a:r>
            <a:r>
              <a:rPr kumimoji="1" lang="zh-CN" altLang="en-US" dirty="0" smtClean="0"/>
              <a:t>每天都会发生。敏捷开发团队一天的工作从每日例会开始。</a:t>
            </a:r>
            <a:endParaRPr kumimoji="1" lang="en-US" altLang="zh-CN" dirty="0" smtClean="0"/>
          </a:p>
          <a:p>
            <a:r>
              <a:rPr kumimoji="1" lang="zh-CN" altLang="en-US" dirty="0" smtClean="0"/>
              <a:t>每日例会不能超过</a:t>
            </a:r>
            <a:r>
              <a:rPr kumimoji="1" lang="en-US" altLang="zh-CN" dirty="0" smtClean="0"/>
              <a:t>15</a:t>
            </a:r>
            <a:r>
              <a:rPr kumimoji="1" lang="zh-CN" altLang="en-US" dirty="0" smtClean="0"/>
              <a:t>分钟。</a:t>
            </a:r>
            <a:endParaRPr kumimoji="1" lang="en-US" altLang="zh-CN" dirty="0" smtClean="0"/>
          </a:p>
          <a:p>
            <a:r>
              <a:rPr kumimoji="1" lang="zh-CN" altLang="en-US" dirty="0" smtClean="0"/>
              <a:t>会议是为了促进团队交流合作而不是解决问题。</a:t>
            </a:r>
            <a:endParaRPr kumimoji="1" lang="en-US" altLang="zh-CN" dirty="0" smtClean="0"/>
          </a:p>
          <a:p>
            <a:r>
              <a:rPr kumimoji="1" lang="zh-CN" altLang="en-US" dirty="0" smtClean="0"/>
              <a:t>每日例会是为了讨论进展。</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32</a:t>
            </a:fld>
            <a:endParaRPr kumimoji="1" lang="zh-CN" altLang="en-US"/>
          </a:p>
        </p:txBody>
      </p:sp>
    </p:spTree>
    <p:extLst>
      <p:ext uri="{BB962C8B-B14F-4D97-AF65-F5344CB8AC3E}">
        <p14:creationId xmlns:p14="http://schemas.microsoft.com/office/powerpoint/2010/main" val="745731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冲刺中日常工作的目标是以可交付的形式创建产品的可交付功能。</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细化：产品负责人和开发团队一起细化用户故事，但开发团队对最后的设计有最终决定权。</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验证：自动化测试、同行评审、产品负责人评审。</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aseline="0" dirty="0" smtClean="0"/>
              <a:t>      </a:t>
            </a:r>
            <a:r>
              <a:rPr kumimoji="1" lang="zh-CN" altLang="en-US" dirty="0" smtClean="0"/>
              <a:t>自动化测试包含：单元测试、系统测试、静态测试。</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aseline="0" dirty="0" smtClean="0"/>
              <a:t>      当开发团队开发并测试完一个用户故事后，就把该故事移动到任务版上的待验收列。然后产品负责人评审其功能。</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34</a:t>
            </a:fld>
            <a:endParaRPr kumimoji="1" lang="zh-CN" altLang="en-US"/>
          </a:p>
        </p:txBody>
      </p:sp>
    </p:spTree>
    <p:extLst>
      <p:ext uri="{BB962C8B-B14F-4D97-AF65-F5344CB8AC3E}">
        <p14:creationId xmlns:p14="http://schemas.microsoft.com/office/powerpoint/2010/main" val="719380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冲刺结束时，有两个重要会议：冲刺评审和冲刺回顾。</a:t>
            </a:r>
            <a:endParaRPr kumimoji="1" lang="en-US" altLang="zh-CN" dirty="0" smtClean="0"/>
          </a:p>
          <a:p>
            <a:r>
              <a:rPr kumimoji="1" lang="zh-CN" altLang="en-US" dirty="0" smtClean="0"/>
              <a:t>冲刺评审中，</a:t>
            </a:r>
            <a:r>
              <a:rPr kumimoji="1" lang="en-US" altLang="zh-CN" dirty="0" smtClean="0"/>
              <a:t>scrum</a:t>
            </a:r>
            <a:r>
              <a:rPr kumimoji="1" lang="zh-CN" altLang="en-US" dirty="0" smtClean="0"/>
              <a:t>团队展示工作成果，演示已完成的可用产品的功能，所有干系人可了解产品进展并提出反馈意见。</a:t>
            </a:r>
            <a:endParaRPr kumimoji="1" lang="en-US" altLang="zh-CN" dirty="0" smtClean="0"/>
          </a:p>
          <a:p>
            <a:endParaRPr kumimoji="1" lang="en-US" altLang="zh-CN" dirty="0" smtClean="0"/>
          </a:p>
          <a:p>
            <a:r>
              <a:rPr kumimoji="1" lang="zh-CN" altLang="en-US" dirty="0" smtClean="0"/>
              <a:t>准备演示：会议需要准备和组织，但不需要华丽的包装，准备工作应该只占用几分钟。开发团队演示的代码必须是符合完工定义的（开发</a:t>
            </a:r>
            <a:r>
              <a:rPr kumimoji="1" lang="en-US" altLang="zh-CN" dirty="0" smtClean="0"/>
              <a:t>-</a:t>
            </a:r>
            <a:r>
              <a:rPr kumimoji="1" lang="zh-CN" altLang="en-US" dirty="0" smtClean="0"/>
              <a:t>测试</a:t>
            </a:r>
            <a:r>
              <a:rPr kumimoji="1" lang="en-US" altLang="zh-CN" dirty="0" smtClean="0"/>
              <a:t>-</a:t>
            </a:r>
            <a:r>
              <a:rPr kumimoji="1" lang="zh-CN" altLang="en-US" dirty="0" smtClean="0"/>
              <a:t>集成</a:t>
            </a:r>
            <a:r>
              <a:rPr kumimoji="1" lang="en-US" altLang="zh-CN" dirty="0" smtClean="0"/>
              <a:t>-</a:t>
            </a:r>
            <a:r>
              <a:rPr kumimoji="1" lang="zh-CN" altLang="en-US" dirty="0" smtClean="0"/>
              <a:t>归档）</a:t>
            </a:r>
            <a:endParaRPr kumimoji="1" lang="en-US" altLang="zh-CN" dirty="0" smtClean="0"/>
          </a:p>
          <a:p>
            <a:r>
              <a:rPr kumimoji="1" lang="zh-CN" altLang="en-US" dirty="0" smtClean="0"/>
              <a:t>在评审会议中收集反馈：在评审会议中可能会出现新的用户故事，产品负责人需要把新的用户故事加到产品待办列表中并排定优先级</a:t>
            </a:r>
            <a:endParaRPr kumimoji="1" lang="en-US" altLang="zh-CN" dirty="0" smtClean="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35</a:t>
            </a:fld>
            <a:endParaRPr kumimoji="1" lang="zh-CN" altLang="en-US"/>
          </a:p>
        </p:txBody>
      </p:sp>
    </p:spTree>
    <p:extLst>
      <p:ext uri="{BB962C8B-B14F-4D97-AF65-F5344CB8AC3E}">
        <p14:creationId xmlns:p14="http://schemas.microsoft.com/office/powerpoint/2010/main" val="113329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5</a:t>
            </a:fld>
            <a:endParaRPr kumimoji="1" lang="zh-CN" altLang="en-US"/>
          </a:p>
        </p:txBody>
      </p:sp>
    </p:spTree>
    <p:extLst>
      <p:ext uri="{BB962C8B-B14F-4D97-AF65-F5344CB8AC3E}">
        <p14:creationId xmlns:p14="http://schemas.microsoft.com/office/powerpoint/2010/main" val="1572915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冲刺回顾的目标持续改进流程，使下一个冲刺更加成功。</a:t>
            </a:r>
            <a:endParaRPr kumimoji="1" lang="en-US" altLang="zh-CN" dirty="0" smtClean="0"/>
          </a:p>
          <a:p>
            <a:endParaRPr kumimoji="1" lang="en-US" altLang="zh-CN" dirty="0" smtClean="0"/>
          </a:p>
          <a:p>
            <a:r>
              <a:rPr kumimoji="1" lang="zh-CN" altLang="en-US" dirty="0" smtClean="0"/>
              <a:t>计划回顾：每位团队成员都应提前思考关键问题并做好针对这些问题进行讨论的准备。</a:t>
            </a:r>
            <a:endParaRPr kumimoji="1" lang="en-US" altLang="zh-CN" dirty="0" smtClean="0"/>
          </a:p>
          <a:p>
            <a:r>
              <a:rPr kumimoji="1" lang="zh-CN" altLang="en-US" dirty="0" smtClean="0"/>
              <a:t>冲刺回顾会议： 包含</a:t>
            </a:r>
            <a:r>
              <a:rPr kumimoji="1" lang="en-US" altLang="zh-CN" dirty="0" smtClean="0"/>
              <a:t>3</a:t>
            </a:r>
            <a:r>
              <a:rPr kumimoji="1" lang="zh-CN" altLang="en-US" dirty="0" smtClean="0"/>
              <a:t>个主要问题</a:t>
            </a:r>
            <a:r>
              <a:rPr kumimoji="1" lang="en-US" altLang="zh-CN" dirty="0" smtClean="0"/>
              <a:t>-</a:t>
            </a:r>
            <a:r>
              <a:rPr kumimoji="1" lang="zh-CN" altLang="en-US" dirty="0" smtClean="0"/>
              <a:t>冲刺中哪些任务进行的比较好？我们想做哪些改变？我们如何实施这些改变？ 其他（成果、人员、关系、流程、工具、生产力）</a:t>
            </a:r>
            <a:endParaRPr kumimoji="1" lang="en-US" altLang="zh-CN" dirty="0" smtClean="0"/>
          </a:p>
          <a:p>
            <a:r>
              <a:rPr kumimoji="1" lang="zh-CN" altLang="en-US" dirty="0" smtClean="0"/>
              <a:t>               </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36</a:t>
            </a:fld>
            <a:endParaRPr kumimoji="1" lang="zh-CN" altLang="en-US"/>
          </a:p>
        </p:txBody>
      </p:sp>
    </p:spTree>
    <p:extLst>
      <p:ext uri="{BB962C8B-B14F-4D97-AF65-F5344CB8AC3E}">
        <p14:creationId xmlns:p14="http://schemas.microsoft.com/office/powerpoint/2010/main" val="44211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为了能确保发布顺利进行，在发布之前安排一次发布冲刺，也是最后一次冲刺。包括：创建用户文档，性能测试、负载测试、安全测试；和企业级系统</a:t>
            </a:r>
            <a:r>
              <a:rPr kumimoji="1" lang="zh-CN" altLang="en-US" dirty="0" smtClean="0"/>
              <a:t>的集成，</a:t>
            </a:r>
            <a:r>
              <a:rPr kumimoji="1" lang="zh-CN" altLang="en-US" dirty="0" smtClean="0"/>
              <a:t>部署打包等。</a:t>
            </a:r>
            <a:endParaRPr kumimoji="1" lang="en-US" altLang="zh-CN" dirty="0" smtClean="0"/>
          </a:p>
          <a:p>
            <a:r>
              <a:rPr kumimoji="1" lang="zh-CN" altLang="en-US" dirty="0" smtClean="0"/>
              <a:t>一个产品发布通常会影响公司或组织内的多个部门。成功发布的关键在于，产品负责人和</a:t>
            </a:r>
            <a:r>
              <a:rPr kumimoji="1" lang="en-US" altLang="zh-CN" dirty="0" smtClean="0"/>
              <a:t>Scrum</a:t>
            </a:r>
            <a:r>
              <a:rPr kumimoji="1" lang="zh-CN" altLang="en-US" dirty="0" smtClean="0"/>
              <a:t>主管找到正确的人，并确保那些人清楚理解为产品发布需要做什么准备。</a:t>
            </a:r>
            <a:endParaRPr kumimoji="1" lang="en-US" altLang="zh-CN" dirty="0" smtClean="0"/>
          </a:p>
          <a:p>
            <a:r>
              <a:rPr kumimoji="1" lang="zh-CN" altLang="en-US" dirty="0" smtClean="0"/>
              <a:t>需要保证：营销支持、客户测试、营销物料、支持渠道。</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37</a:t>
            </a:fld>
            <a:endParaRPr kumimoji="1" lang="zh-CN" altLang="en-US"/>
          </a:p>
        </p:txBody>
      </p:sp>
    </p:spTree>
    <p:extLst>
      <p:ext uri="{BB962C8B-B14F-4D97-AF65-F5344CB8AC3E}">
        <p14:creationId xmlns:p14="http://schemas.microsoft.com/office/powerpoint/2010/main" val="32864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38</a:t>
            </a:fld>
            <a:endParaRPr kumimoji="1" lang="zh-CN" altLang="en-US"/>
          </a:p>
        </p:txBody>
      </p:sp>
    </p:spTree>
    <p:extLst>
      <p:ext uri="{BB962C8B-B14F-4D97-AF65-F5344CB8AC3E}">
        <p14:creationId xmlns:p14="http://schemas.microsoft.com/office/powerpoint/2010/main" val="1192328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产品范围：一个产品包含的全部特性和需求；   项目范围：开发一个产品所需要的全部工作。</a:t>
            </a:r>
            <a:endParaRPr kumimoji="1" lang="en-US" altLang="zh-CN" dirty="0" smtClean="0"/>
          </a:p>
          <a:p>
            <a:r>
              <a:rPr kumimoji="1" lang="zh-CN" altLang="en-US" dirty="0" smtClean="0"/>
              <a:t>传统项目管理中，项目初始定义阶段之后的需求变更被称为“范围蔓延”，项目进度和预算都会受到很大影响。而敏捷项目允许范围变更。</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39</a:t>
            </a:fld>
            <a:endParaRPr kumimoji="1" lang="zh-CN" altLang="en-US"/>
          </a:p>
        </p:txBody>
      </p:sp>
    </p:spTree>
    <p:extLst>
      <p:ext uri="{BB962C8B-B14F-4D97-AF65-F5344CB8AC3E}">
        <p14:creationId xmlns:p14="http://schemas.microsoft.com/office/powerpoint/2010/main" val="1845332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41</a:t>
            </a:fld>
            <a:endParaRPr kumimoji="1" lang="zh-CN" altLang="en-US"/>
          </a:p>
        </p:txBody>
      </p:sp>
    </p:spTree>
    <p:extLst>
      <p:ext uri="{BB962C8B-B14F-4D97-AF65-F5344CB8AC3E}">
        <p14:creationId xmlns:p14="http://schemas.microsoft.com/office/powerpoint/2010/main" val="1768706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 </a:t>
            </a:r>
            <a:r>
              <a:rPr lang="en-US" altLang="zh-CN" dirty="0" smtClean="0"/>
              <a:t>|</a:t>
            </a:r>
            <a:r>
              <a:rPr lang="zh-CN" altLang="en-US" dirty="0" smtClean="0"/>
              <a:t>项目的进度，而不是范围，对成本的影响最大。你可以在固定的成本和固定的时间下启动项目，然后完成符合预算和进度计划的需求。</a:t>
            </a:r>
          </a:p>
          <a:p>
            <a:r>
              <a:rPr kumimoji="1" lang="en-US" altLang="zh-CN" dirty="0" smtClean="0"/>
              <a:t>2</a:t>
            </a:r>
            <a:r>
              <a:rPr kumimoji="1" lang="zh-CN" altLang="en-US" dirty="0" smtClean="0"/>
              <a:t> </a:t>
            </a:r>
            <a:r>
              <a:rPr kumimoji="1" lang="en-US" altLang="zh-CN" dirty="0" smtClean="0"/>
              <a:t>|</a:t>
            </a:r>
            <a:r>
              <a:rPr kumimoji="1" lang="zh-CN" altLang="en-US" dirty="0" smtClean="0"/>
              <a:t>一些组织甚至每次只为敏捷项目的一次发布拨款。产品负责人将在完成每次发布计划后确保提供资金。</a:t>
            </a:r>
            <a:endParaRPr kumimoji="1" lang="en-US" altLang="zh-CN" dirty="0" smtClean="0"/>
          </a:p>
          <a:p>
            <a:r>
              <a:rPr kumimoji="1" lang="en-US" altLang="zh-CN" dirty="0" smtClean="0"/>
              <a:t>3</a:t>
            </a:r>
            <a:r>
              <a:rPr kumimoji="1" lang="zh-CN" altLang="en-US" dirty="0" smtClean="0"/>
              <a:t> 因为项目经理是基于他们在项目启动时所了解的少量信息作出的成本估算，所以成本超支的现象会非常普遍</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42</a:t>
            </a:fld>
            <a:endParaRPr kumimoji="1" lang="zh-CN" altLang="en-US"/>
          </a:p>
        </p:txBody>
      </p:sp>
    </p:spTree>
    <p:extLst>
      <p:ext uri="{BB962C8B-B14F-4D97-AF65-F5344CB8AC3E}">
        <p14:creationId xmlns:p14="http://schemas.microsoft.com/office/powerpoint/2010/main" val="913224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 项目团队以命令和控制这种自上而下的方法来管理项目，项目经理负责分配任务给团队成员和控制团队所做的工作 </a:t>
            </a:r>
            <a:r>
              <a:rPr lang="en-US" altLang="zh-CN" dirty="0" smtClean="0"/>
              <a:t>|</a:t>
            </a:r>
            <a:r>
              <a:rPr lang="zh-CN" altLang="en-US" dirty="0" smtClean="0"/>
              <a:t> </a:t>
            </a:r>
            <a:r>
              <a:rPr lang="en-US" altLang="zh-CN" dirty="0" smtClean="0"/>
              <a:t>Scrum</a:t>
            </a:r>
            <a:r>
              <a:rPr lang="zh-CN" altLang="en-US" dirty="0" smtClean="0"/>
              <a:t>团队，仆人式领导风格，指导团队、排除障碍、防止注意力分散为主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 </a:t>
            </a:r>
            <a:r>
              <a:rPr lang="en-US" altLang="zh-CN" dirty="0" smtClean="0"/>
              <a:t>|</a:t>
            </a:r>
            <a:r>
              <a:rPr lang="zh-CN" altLang="en-US" dirty="0" smtClean="0"/>
              <a:t> 理想的开发团队有</a:t>
            </a:r>
            <a:r>
              <a:rPr lang="en-US" altLang="zh-CN" dirty="0" smtClean="0"/>
              <a:t>5-9</a:t>
            </a:r>
            <a:r>
              <a:rPr lang="zh-CN" altLang="en-US" dirty="0" smtClean="0"/>
              <a:t>名成员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zh-CN" altLang="en-US" dirty="0" smtClean="0"/>
              <a:t> </a:t>
            </a:r>
            <a:r>
              <a:rPr lang="en-US" altLang="zh-CN" dirty="0" smtClean="0"/>
              <a:t>|</a:t>
            </a:r>
            <a:r>
              <a:rPr lang="zh-CN" altLang="en-US" baseline="0" dirty="0" smtClean="0"/>
              <a:t> 人会学习，会创造，会成长。尊重。敏捷思想体系的核心是人。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43</a:t>
            </a:fld>
            <a:endParaRPr kumimoji="1" lang="zh-CN" altLang="en-US"/>
          </a:p>
        </p:txBody>
      </p:sp>
    </p:spTree>
    <p:extLst>
      <p:ext uri="{BB962C8B-B14F-4D97-AF65-F5344CB8AC3E}">
        <p14:creationId xmlns:p14="http://schemas.microsoft.com/office/powerpoint/2010/main" val="1231273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、团队成员不会为当面交谈做出任何特别的努力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、团队可能会基于过程，而不是基于对实际需要的考虑来创建大量复杂的文件和状态报告</a:t>
            </a:r>
            <a:r>
              <a:rPr lang="zh-CN" altLang="en-US" baseline="0" dirty="0" smtClean="0"/>
              <a:t> </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44</a:t>
            </a:fld>
            <a:endParaRPr kumimoji="1" lang="zh-CN" altLang="en-US"/>
          </a:p>
        </p:txBody>
      </p:sp>
    </p:spTree>
    <p:extLst>
      <p:ext uri="{BB962C8B-B14F-4D97-AF65-F5344CB8AC3E}">
        <p14:creationId xmlns:p14="http://schemas.microsoft.com/office/powerpoint/2010/main" val="31064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45</a:t>
            </a:fld>
            <a:endParaRPr kumimoji="1" lang="zh-CN" altLang="en-US"/>
          </a:p>
        </p:txBody>
      </p:sp>
    </p:spTree>
    <p:extLst>
      <p:ext uri="{BB962C8B-B14F-4D97-AF65-F5344CB8AC3E}">
        <p14:creationId xmlns:p14="http://schemas.microsoft.com/office/powerpoint/2010/main" val="1628458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4</a:t>
            </a:r>
            <a:r>
              <a:rPr kumimoji="1" lang="zh-CN" altLang="en-US" dirty="0" smtClean="0"/>
              <a:t> </a:t>
            </a:r>
            <a:r>
              <a:rPr kumimoji="1" lang="en-US" altLang="zh-CN" dirty="0" smtClean="0"/>
              <a:t>|</a:t>
            </a:r>
            <a:r>
              <a:rPr kumimoji="1" lang="zh-CN" altLang="en-US" dirty="0" smtClean="0"/>
              <a:t> 当有新的高优先级需求出现时，敏捷项目接受这一需求并删除一个花费同样时间和成本的低优先级需求，从而确保整个项目的时间和成本不变</a:t>
            </a:r>
            <a:endParaRPr kumimoji="1" lang="en-US" altLang="zh-CN" dirty="0" smtClean="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46</a:t>
            </a:fld>
            <a:endParaRPr kumimoji="1" lang="zh-CN" altLang="en-US"/>
          </a:p>
        </p:txBody>
      </p:sp>
    </p:spTree>
    <p:extLst>
      <p:ext uri="{BB962C8B-B14F-4D97-AF65-F5344CB8AC3E}">
        <p14:creationId xmlns:p14="http://schemas.microsoft.com/office/powerpoint/2010/main" val="152068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（人是软件项目获得成功最重要的因素）</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a:t>
            </a:r>
            <a:r>
              <a:rPr lang="zh-CN" altLang="en-US" dirty="0" smtClean="0"/>
              <a:t>能够工作的软件胜过面面俱到的文档；</a:t>
            </a:r>
            <a:r>
              <a:rPr lang="zh-CN" altLang="zh-CN" dirty="0" smtClean="0"/>
              <a:t>文档只需要“刚好够”，精简</a:t>
            </a:r>
            <a:r>
              <a:rPr lang="zh-CN" altLang="en-US" dirty="0" smtClean="0"/>
              <a:t>且</a:t>
            </a:r>
            <a:r>
              <a:rPr lang="zh-CN" altLang="zh-CN" dirty="0" smtClean="0"/>
              <a:t>不需花费过多维护时间）</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（将客户看作项目的一部分</a:t>
            </a:r>
            <a:r>
              <a:rPr lang="zh-CN" altLang="en-US" dirty="0" smtClean="0"/>
              <a:t>，客户不可能做到一次性将他们的需求完整清晰地表述在合同中</a:t>
            </a:r>
            <a:r>
              <a:rPr lang="zh-CN"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（适应变更，快速响应）</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6</a:t>
            </a:fld>
            <a:endParaRPr kumimoji="1" lang="zh-CN" altLang="en-US"/>
          </a:p>
        </p:txBody>
      </p:sp>
    </p:spTree>
    <p:extLst>
      <p:ext uri="{BB962C8B-B14F-4D97-AF65-F5344CB8AC3E}">
        <p14:creationId xmlns:p14="http://schemas.microsoft.com/office/powerpoint/2010/main" val="495961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Scrum</a:t>
            </a:r>
            <a:r>
              <a:rPr kumimoji="1" lang="zh-CN" altLang="en-US" dirty="0" smtClean="0"/>
              <a:t>是橄榄球运动的一个专业术语，表示“争抢”的动作。快速、富有激情</a:t>
            </a:r>
            <a:endParaRPr kumimoji="1" lang="en-US" altLang="zh-CN" dirty="0" smtClean="0"/>
          </a:p>
          <a:p>
            <a:r>
              <a:rPr kumimoji="1" lang="zh-CN" altLang="en-US" dirty="0" smtClean="0"/>
              <a:t>特点是摒弃了大量的中间产物来提高开发速度</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13</a:t>
            </a:fld>
            <a:endParaRPr kumimoji="1" lang="zh-CN" altLang="en-US"/>
          </a:p>
        </p:txBody>
      </p:sp>
    </p:spTree>
    <p:extLst>
      <p:ext uri="{BB962C8B-B14F-4D97-AF65-F5344CB8AC3E}">
        <p14:creationId xmlns:p14="http://schemas.microsoft.com/office/powerpoint/2010/main" val="98175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16</a:t>
            </a:fld>
            <a:endParaRPr kumimoji="1" lang="zh-CN" altLang="en-US"/>
          </a:p>
        </p:txBody>
      </p:sp>
    </p:spTree>
    <p:extLst>
      <p:ext uri="{BB962C8B-B14F-4D97-AF65-F5344CB8AC3E}">
        <p14:creationId xmlns:p14="http://schemas.microsoft.com/office/powerpoint/2010/main" val="195583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跨职能：成员应避免出现头衔和受限的角色。</a:t>
            </a:r>
            <a:endParaRPr kumimoji="1" lang="en-US" altLang="zh-CN" dirty="0" smtClean="0"/>
          </a:p>
          <a:p>
            <a:r>
              <a:rPr kumimoji="1" lang="zh-CN" altLang="en-US" dirty="0" smtClean="0"/>
              <a:t>自组织：主人翁意识。</a:t>
            </a:r>
            <a:endParaRPr kumimoji="1" lang="en-US" altLang="zh-CN" dirty="0" smtClean="0"/>
          </a:p>
          <a:p>
            <a:r>
              <a:rPr kumimoji="1" lang="zh-CN" altLang="en-US" dirty="0" smtClean="0"/>
              <a:t>自管理：团队对工作拥有高度控制权。</a:t>
            </a:r>
            <a:endParaRPr kumimoji="1" lang="en-US" altLang="zh-CN" dirty="0" smtClean="0"/>
          </a:p>
          <a:p>
            <a:r>
              <a:rPr kumimoji="1" lang="zh-CN" altLang="en-US" dirty="0" smtClean="0"/>
              <a:t>控制团队规模：小型的团队会使得项目范围受到类似规模的限制，并且项目重点更加突出，成员能保持密切联络，增强凝聚力。</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18</a:t>
            </a:fld>
            <a:endParaRPr kumimoji="1" lang="zh-CN" altLang="en-US"/>
          </a:p>
        </p:txBody>
      </p:sp>
    </p:spTree>
    <p:extLst>
      <p:ext uri="{BB962C8B-B14F-4D97-AF65-F5344CB8AC3E}">
        <p14:creationId xmlns:p14="http://schemas.microsoft.com/office/powerpoint/2010/main" val="120459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与传统项目所不同的是，敏捷项目的计划工作贯穿整个项目的始终。</a:t>
            </a:r>
            <a:r>
              <a:rPr lang="zh-CN" altLang="en-US" dirty="0" smtClean="0"/>
              <a:t>在敏捷项目的不同时间点都需要计划，最好的办法是结合价值路线图来开展计划工作</a:t>
            </a:r>
            <a:endParaRPr lang="en-US" altLang="zh-CN" dirty="0" smtClean="0"/>
          </a:p>
          <a:p>
            <a:endParaRPr kumimoji="1" lang="en-US" altLang="zh-CN" dirty="0" smtClean="0"/>
          </a:p>
          <a:p>
            <a:r>
              <a:rPr kumimoji="1" lang="zh-CN" altLang="en-US" dirty="0" smtClean="0"/>
              <a:t>阶段</a:t>
            </a:r>
            <a:r>
              <a:rPr kumimoji="1" lang="en-US" altLang="zh-CN" dirty="0" smtClean="0"/>
              <a:t>1</a:t>
            </a:r>
            <a:r>
              <a:rPr kumimoji="1" lang="zh-CN" altLang="en-US" dirty="0" smtClean="0"/>
              <a:t>：愿景是项目的目标。</a:t>
            </a:r>
            <a:endParaRPr kumimoji="1" lang="en-US" altLang="zh-CN" dirty="0" smtClean="0"/>
          </a:p>
          <a:p>
            <a:r>
              <a:rPr lang="zh-CN" altLang="en-US" dirty="0" smtClean="0"/>
              <a:t>阶段</a:t>
            </a:r>
            <a:r>
              <a:rPr lang="en-US" altLang="zh-CN" dirty="0" smtClean="0"/>
              <a:t>2</a:t>
            </a:r>
            <a:r>
              <a:rPr lang="zh-CN" altLang="en-US" dirty="0" smtClean="0"/>
              <a:t>：</a:t>
            </a:r>
            <a:r>
              <a:rPr lang="zh-CN" altLang="zh-CN" dirty="0" smtClean="0"/>
              <a:t>产品路线图是需求的总体描述，它为这些需求的开发设立了一个宽松的时间框架。</a:t>
            </a:r>
            <a:endParaRPr lang="en-US" altLang="zh-CN" dirty="0" smtClean="0"/>
          </a:p>
          <a:p>
            <a:r>
              <a:rPr lang="zh-CN" altLang="en-US" dirty="0" smtClean="0"/>
              <a:t>阶段</a:t>
            </a:r>
            <a:r>
              <a:rPr lang="en-US" altLang="zh-CN" dirty="0" smtClean="0"/>
              <a:t>3</a:t>
            </a:r>
            <a:r>
              <a:rPr lang="zh-CN" altLang="en-US" dirty="0" smtClean="0"/>
              <a:t>：版本发布是让团队行动起来的中期目标，</a:t>
            </a:r>
            <a:r>
              <a:rPr lang="zh-CN" altLang="zh-CN" dirty="0" smtClean="0"/>
              <a:t>一个敏捷项目中包含多次发布，发布的顺序是按照特性的优先级来排序的。</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20</a:t>
            </a:fld>
            <a:endParaRPr kumimoji="1" lang="zh-CN" altLang="en-US"/>
          </a:p>
        </p:txBody>
      </p:sp>
    </p:spTree>
    <p:extLst>
      <p:ext uri="{BB962C8B-B14F-4D97-AF65-F5344CB8AC3E}">
        <p14:creationId xmlns:p14="http://schemas.microsoft.com/office/powerpoint/2010/main" val="911887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阶段</a:t>
            </a:r>
            <a:r>
              <a:rPr kumimoji="1" lang="en-US" altLang="zh-CN" dirty="0" smtClean="0"/>
              <a:t>6</a:t>
            </a:r>
            <a:r>
              <a:rPr kumimoji="1" lang="zh-CN" altLang="en-US" dirty="0" smtClean="0"/>
              <a:t>：</a:t>
            </a:r>
            <a:r>
              <a:rPr lang="zh-CN" altLang="zh-CN" dirty="0" smtClean="0"/>
              <a:t>在各个评审会议中，</a:t>
            </a:r>
            <a:r>
              <a:rPr lang="en-US" altLang="zh-CN" dirty="0" smtClean="0"/>
              <a:t>Scrum</a:t>
            </a:r>
            <a:r>
              <a:rPr lang="zh-CN" altLang="zh-CN" dirty="0" smtClean="0"/>
              <a:t>团队会向产品干系人来演示可工作的产品。</a:t>
            </a:r>
            <a:endParaRPr lang="en-US" altLang="zh-CN" dirty="0" smtClean="0"/>
          </a:p>
          <a:p>
            <a:r>
              <a:rPr kumimoji="1" lang="zh-CN" altLang="en-US" dirty="0" smtClean="0"/>
              <a:t>阶段</a:t>
            </a:r>
            <a:r>
              <a:rPr kumimoji="1" lang="en-US" altLang="zh-CN" dirty="0" smtClean="0"/>
              <a:t>7</a:t>
            </a:r>
            <a:r>
              <a:rPr kumimoji="1" lang="zh-CN" altLang="en-US" dirty="0" smtClean="0"/>
              <a:t>：和冲刺评审一样，冲刺回顾在每个冲刺结束时进行。讨论这个冲刺的表现，并为下一个冲刺做好改进计划。</a:t>
            </a:r>
            <a:endParaRPr kumimoji="1" lang="en-US" altLang="zh-CN" dirty="0" smtClean="0"/>
          </a:p>
          <a:p>
            <a:endParaRPr kumimoji="1" lang="en-US" altLang="zh-CN" dirty="0" smtClean="0"/>
          </a:p>
          <a:p>
            <a:r>
              <a:rPr kumimoji="1" lang="zh-CN" altLang="en-US" dirty="0" smtClean="0"/>
              <a:t>每个阶段都可以重复，而且每个阶段都包含了计划这项活动。和敏捷开发一样，敏捷计划也是反复进行的。</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21</a:t>
            </a:fld>
            <a:endParaRPr kumimoji="1" lang="zh-CN" altLang="en-US"/>
          </a:p>
        </p:txBody>
      </p:sp>
    </p:spTree>
    <p:extLst>
      <p:ext uri="{BB962C8B-B14F-4D97-AF65-F5344CB8AC3E}">
        <p14:creationId xmlns:p14="http://schemas.microsoft.com/office/powerpoint/2010/main" val="66863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项目刚开始时，对产品了解有限，所以无法做出详细的计划。</a:t>
            </a:r>
            <a:endParaRPr kumimoji="1" lang="en-US" altLang="zh-CN" dirty="0" smtClean="0"/>
          </a:p>
          <a:p>
            <a:endParaRPr kumimoji="1" lang="en-US" altLang="zh-CN" dirty="0" smtClean="0"/>
          </a:p>
          <a:p>
            <a:r>
              <a:rPr kumimoji="1" lang="zh-CN" altLang="en-US" dirty="0" smtClean="0"/>
              <a:t>冲刺中、评审中、回顾中，积累经验，改进开发流程。 发布后根据用户反馈进行产品改进。</a:t>
            </a:r>
            <a:endParaRPr kumimoji="1" lang="zh-CN" altLang="en-US" dirty="0"/>
          </a:p>
        </p:txBody>
      </p:sp>
      <p:sp>
        <p:nvSpPr>
          <p:cNvPr id="4" name="幻灯片编号占位符 3"/>
          <p:cNvSpPr>
            <a:spLocks noGrp="1"/>
          </p:cNvSpPr>
          <p:nvPr>
            <p:ph type="sldNum" sz="quarter" idx="10"/>
          </p:nvPr>
        </p:nvSpPr>
        <p:spPr/>
        <p:txBody>
          <a:bodyPr/>
          <a:lstStyle/>
          <a:p>
            <a:fld id="{2348D5FA-2CE7-0344-892E-BD5D1ADA1A27}" type="slidenum">
              <a:rPr kumimoji="1" lang="zh-CN" altLang="en-US" smtClean="0"/>
              <a:t>22</a:t>
            </a:fld>
            <a:endParaRPr kumimoji="1" lang="zh-CN" altLang="en-US"/>
          </a:p>
        </p:txBody>
      </p:sp>
    </p:spTree>
    <p:extLst>
      <p:ext uri="{BB962C8B-B14F-4D97-AF65-F5344CB8AC3E}">
        <p14:creationId xmlns:p14="http://schemas.microsoft.com/office/powerpoint/2010/main" val="1930454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8/10/18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8/10/18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8/10/18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敏捷项目管理</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579622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敏捷框架 </a:t>
            </a:r>
            <a:endParaRPr kumimoji="1" lang="zh-CN" altLang="en-US" dirty="0"/>
          </a:p>
        </p:txBody>
      </p:sp>
      <p:sp>
        <p:nvSpPr>
          <p:cNvPr id="3" name="内容占位符 2"/>
          <p:cNvSpPr>
            <a:spLocks noGrp="1"/>
          </p:cNvSpPr>
          <p:nvPr>
            <p:ph sz="quarter" idx="13"/>
          </p:nvPr>
        </p:nvSpPr>
        <p:spPr/>
        <p:txBody>
          <a:bodyPr/>
          <a:lstStyle/>
          <a:p>
            <a:r>
              <a:rPr lang="zh-CN" altLang="zh-CN" dirty="0"/>
              <a:t>三大流行的敏捷方法：精益、极限编程和</a:t>
            </a:r>
            <a:r>
              <a:rPr lang="en-US" altLang="zh-CN" dirty="0"/>
              <a:t>Scrum</a:t>
            </a:r>
            <a:r>
              <a:rPr lang="zh-CN" altLang="zh-CN" dirty="0"/>
              <a:t>。</a:t>
            </a:r>
          </a:p>
          <a:p>
            <a:endParaRPr kumimoji="1" lang="zh-CN" altLang="en-US" dirty="0"/>
          </a:p>
        </p:txBody>
      </p:sp>
    </p:spTree>
    <p:extLst>
      <p:ext uri="{BB962C8B-B14F-4D97-AF65-F5344CB8AC3E}">
        <p14:creationId xmlns:p14="http://schemas.microsoft.com/office/powerpoint/2010/main" val="176043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敏捷方法</a:t>
            </a:r>
            <a:r>
              <a:rPr kumimoji="1" lang="en-US" altLang="zh-CN" dirty="0" smtClean="0"/>
              <a:t>-</a:t>
            </a:r>
            <a:r>
              <a:rPr kumimoji="1" lang="zh-CN" altLang="en-US" dirty="0" smtClean="0"/>
              <a:t>精益</a:t>
            </a:r>
            <a:endParaRPr kumimoji="1" lang="zh-CN" altLang="en-US" dirty="0"/>
          </a:p>
        </p:txBody>
      </p:sp>
      <p:sp>
        <p:nvSpPr>
          <p:cNvPr id="3" name="内容占位符 2"/>
          <p:cNvSpPr>
            <a:spLocks noGrp="1"/>
          </p:cNvSpPr>
          <p:nvPr>
            <p:ph sz="quarter" idx="13"/>
          </p:nvPr>
        </p:nvSpPr>
        <p:spPr/>
        <p:txBody>
          <a:bodyPr/>
          <a:lstStyle/>
          <a:p>
            <a:r>
              <a:rPr lang="zh-CN" altLang="zh-CN" dirty="0"/>
              <a:t>重点是实现商业价值和使产品开发之外的活动最小化。</a:t>
            </a:r>
          </a:p>
          <a:p>
            <a:r>
              <a:rPr lang="zh-CN" altLang="zh-CN" dirty="0"/>
              <a:t>使用精益来支持产品开发实践的方法：</a:t>
            </a:r>
          </a:p>
          <a:p>
            <a:r>
              <a:rPr lang="zh-CN" altLang="zh-CN" dirty="0"/>
              <a:t>不开发那些不太可能使用的特性；</a:t>
            </a:r>
          </a:p>
          <a:p>
            <a:r>
              <a:rPr lang="zh-CN" altLang="zh-CN" dirty="0"/>
              <a:t>以开发团队为中心，因为他们创造的价值最大；</a:t>
            </a:r>
          </a:p>
          <a:p>
            <a:r>
              <a:rPr lang="zh-CN" altLang="zh-CN" dirty="0"/>
              <a:t>让客户确定特性的优先级，他们知道哪些是最重要的。通过优先处理高优先级的事项来创造价值；</a:t>
            </a:r>
          </a:p>
          <a:p>
            <a:r>
              <a:rPr lang="zh-CN" altLang="zh-CN" dirty="0"/>
              <a:t>利用工具来支持并优化有关各方的沟通。</a:t>
            </a:r>
          </a:p>
          <a:p>
            <a:endParaRPr kumimoji="1" lang="zh-CN" altLang="en-US" dirty="0"/>
          </a:p>
        </p:txBody>
      </p:sp>
    </p:spTree>
    <p:extLst>
      <p:ext uri="{BB962C8B-B14F-4D97-AF65-F5344CB8AC3E}">
        <p14:creationId xmlns:p14="http://schemas.microsoft.com/office/powerpoint/2010/main" val="167627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敏捷方法</a:t>
            </a:r>
            <a:r>
              <a:rPr kumimoji="1" lang="en-US" altLang="zh-CN" dirty="0" smtClean="0"/>
              <a:t>-</a:t>
            </a:r>
            <a:r>
              <a:rPr kumimoji="1" lang="zh-CN" altLang="en-US" dirty="0" smtClean="0"/>
              <a:t>极限编程</a:t>
            </a:r>
            <a:endParaRPr kumimoji="1" lang="zh-CN" altLang="en-US" dirty="0"/>
          </a:p>
        </p:txBody>
      </p:sp>
      <p:sp>
        <p:nvSpPr>
          <p:cNvPr id="3" name="内容占位符 2"/>
          <p:cNvSpPr>
            <a:spLocks noGrp="1"/>
          </p:cNvSpPr>
          <p:nvPr>
            <p:ph sz="quarter" idx="13"/>
          </p:nvPr>
        </p:nvSpPr>
        <p:spPr/>
        <p:txBody>
          <a:bodyPr/>
          <a:lstStyle/>
          <a:p>
            <a:r>
              <a:rPr lang="zh-CN" altLang="en-US" dirty="0" smtClean="0"/>
              <a:t>最轻量级的开发流程</a:t>
            </a:r>
            <a:endParaRPr lang="en-US" altLang="zh-CN" dirty="0" smtClean="0"/>
          </a:p>
          <a:p>
            <a:r>
              <a:rPr lang="zh-CN" altLang="zh-CN" dirty="0" smtClean="0"/>
              <a:t>重点</a:t>
            </a:r>
            <a:r>
              <a:rPr lang="zh-CN" altLang="zh-CN" dirty="0"/>
              <a:t>是客户满意度。处理新需求是开发团队的日常工作。</a:t>
            </a:r>
          </a:p>
          <a:p>
            <a:endParaRPr kumimoji="1" lang="zh-CN" altLang="en-US" dirty="0"/>
          </a:p>
        </p:txBody>
      </p:sp>
    </p:spTree>
    <p:extLst>
      <p:ext uri="{BB962C8B-B14F-4D97-AF65-F5344CB8AC3E}">
        <p14:creationId xmlns:p14="http://schemas.microsoft.com/office/powerpoint/2010/main" val="904640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敏捷方法</a:t>
            </a:r>
            <a:r>
              <a:rPr kumimoji="1" lang="en-US" altLang="zh-CN" dirty="0" smtClean="0"/>
              <a:t>-Scrum</a:t>
            </a:r>
            <a:endParaRPr kumimoji="1" lang="zh-CN" altLang="en-US" dirty="0"/>
          </a:p>
        </p:txBody>
      </p:sp>
      <p:sp>
        <p:nvSpPr>
          <p:cNvPr id="3" name="内容占位符 2"/>
          <p:cNvSpPr>
            <a:spLocks noGrp="1"/>
          </p:cNvSpPr>
          <p:nvPr>
            <p:ph sz="quarter" idx="13"/>
          </p:nvPr>
        </p:nvSpPr>
        <p:spPr/>
        <p:txBody>
          <a:bodyPr/>
          <a:lstStyle/>
          <a:p>
            <a:r>
              <a:rPr lang="zh-CN" altLang="zh-CN" dirty="0"/>
              <a:t>是一</a:t>
            </a:r>
            <a:r>
              <a:rPr lang="zh-CN" altLang="zh-CN" dirty="0" smtClean="0"/>
              <a:t>种</a:t>
            </a:r>
            <a:r>
              <a:rPr lang="zh-CN" altLang="en-US" dirty="0" smtClean="0"/>
              <a:t>增量的、</a:t>
            </a:r>
            <a:r>
              <a:rPr lang="zh-CN" altLang="zh-CN" dirty="0" smtClean="0"/>
              <a:t>迭代</a:t>
            </a:r>
            <a:r>
              <a:rPr lang="zh-CN" altLang="zh-CN" dirty="0"/>
              <a:t>的方法</a:t>
            </a:r>
            <a:r>
              <a:rPr lang="zh-CN" altLang="zh-CN" dirty="0" smtClean="0"/>
              <a:t>，</a:t>
            </a:r>
            <a:r>
              <a:rPr lang="zh-CN" altLang="en-US" dirty="0" smtClean="0"/>
              <a:t>每一个小的迭代周期称为</a:t>
            </a:r>
            <a:r>
              <a:rPr lang="en-US" altLang="zh-CN" dirty="0" smtClean="0"/>
              <a:t>Sprint</a:t>
            </a:r>
            <a:r>
              <a:rPr lang="zh-CN" altLang="zh-CN" dirty="0" smtClean="0"/>
              <a:t>。</a:t>
            </a:r>
            <a:endParaRPr lang="en-US" altLang="zh-CN" dirty="0" smtClean="0"/>
          </a:p>
          <a:p>
            <a:r>
              <a:rPr lang="zh-CN" altLang="zh-CN" dirty="0" smtClean="0"/>
              <a:t>当</a:t>
            </a:r>
            <a:r>
              <a:rPr lang="zh-CN" altLang="zh-CN" dirty="0"/>
              <a:t>一</a:t>
            </a:r>
            <a:r>
              <a:rPr lang="zh-CN" altLang="zh-CN" dirty="0" smtClean="0"/>
              <a:t>个</a:t>
            </a:r>
            <a:r>
              <a:rPr lang="en-US" altLang="zh-CN" dirty="0" smtClean="0"/>
              <a:t>sprint</a:t>
            </a:r>
            <a:r>
              <a:rPr lang="zh-CN" altLang="zh-CN" dirty="0" smtClean="0"/>
              <a:t>完成</a:t>
            </a:r>
            <a:r>
              <a:rPr lang="zh-CN" altLang="zh-CN" dirty="0"/>
              <a:t>，另一</a:t>
            </a:r>
            <a:r>
              <a:rPr lang="zh-CN" altLang="zh-CN" dirty="0" smtClean="0"/>
              <a:t>个</a:t>
            </a:r>
            <a:r>
              <a:rPr lang="en-US" altLang="zh-CN" dirty="0" smtClean="0"/>
              <a:t>sprint</a:t>
            </a:r>
            <a:r>
              <a:rPr lang="zh-CN" altLang="zh-CN" dirty="0" smtClean="0"/>
              <a:t>便</a:t>
            </a:r>
            <a:r>
              <a:rPr lang="zh-CN" altLang="zh-CN" dirty="0"/>
              <a:t>开始</a:t>
            </a:r>
            <a:r>
              <a:rPr lang="zh-CN" altLang="zh-CN" dirty="0" smtClean="0"/>
              <a:t>。</a:t>
            </a:r>
            <a:endParaRPr lang="en-US" altLang="zh-CN" dirty="0"/>
          </a:p>
          <a:p>
            <a:r>
              <a:rPr lang="zh-CN" altLang="en-US" dirty="0" smtClean="0"/>
              <a:t>总是先开发对客户具有较高价值的需求。</a:t>
            </a:r>
            <a:endParaRPr lang="en-US" altLang="zh-CN" dirty="0" smtClean="0"/>
          </a:p>
          <a:p>
            <a:r>
              <a:rPr lang="en-US" altLang="zh-CN" dirty="0" smtClean="0"/>
              <a:t>Scrum</a:t>
            </a:r>
            <a:r>
              <a:rPr lang="zh-CN" altLang="zh-CN" dirty="0"/>
              <a:t>团队在每个冲刺结束时以增量形式交付产品特性。</a:t>
            </a:r>
          </a:p>
          <a:p>
            <a:endParaRPr kumimoji="1" lang="zh-CN" altLang="en-US" dirty="0"/>
          </a:p>
        </p:txBody>
      </p:sp>
    </p:spTree>
    <p:extLst>
      <p:ext uri="{BB962C8B-B14F-4D97-AF65-F5344CB8AC3E}">
        <p14:creationId xmlns:p14="http://schemas.microsoft.com/office/powerpoint/2010/main" val="1703722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将敏捷付诸行动</a:t>
            </a:r>
            <a:r>
              <a:rPr kumimoji="1" lang="en-US" altLang="zh-CN" dirty="0" smtClean="0"/>
              <a:t>-</a:t>
            </a:r>
            <a:r>
              <a:rPr kumimoji="1" lang="zh-CN" altLang="en-US" dirty="0" smtClean="0"/>
              <a:t>环境</a:t>
            </a:r>
            <a:endParaRPr kumimoji="1" lang="zh-CN" altLang="en-US" dirty="0"/>
          </a:p>
        </p:txBody>
      </p:sp>
      <p:sp>
        <p:nvSpPr>
          <p:cNvPr id="3" name="内容占位符 2"/>
          <p:cNvSpPr>
            <a:spLocks noGrp="1"/>
          </p:cNvSpPr>
          <p:nvPr>
            <p:ph sz="quarter" idx="13"/>
          </p:nvPr>
        </p:nvSpPr>
        <p:spPr/>
        <p:txBody>
          <a:bodyPr>
            <a:normAutofit fontScale="92500" lnSpcReduction="10000"/>
          </a:bodyPr>
          <a:lstStyle/>
          <a:p>
            <a:r>
              <a:rPr kumimoji="1" lang="zh-CN" altLang="en-US" dirty="0" smtClean="0"/>
              <a:t>创建物理环境</a:t>
            </a:r>
            <a:endParaRPr kumimoji="1" lang="en-US" altLang="zh-CN" dirty="0" smtClean="0"/>
          </a:p>
          <a:p>
            <a:pPr marL="0" lvl="1" indent="0">
              <a:spcBef>
                <a:spcPts val="1000"/>
              </a:spcBef>
              <a:buNone/>
            </a:pPr>
            <a:r>
              <a:rPr lang="en-US" altLang="zh-CN" dirty="0" smtClean="0"/>
              <a:t>	</a:t>
            </a:r>
            <a:r>
              <a:rPr lang="zh-CN" altLang="zh-CN" dirty="0" smtClean="0"/>
              <a:t>集中</a:t>
            </a:r>
            <a:r>
              <a:rPr lang="zh-CN" altLang="zh-CN" dirty="0"/>
              <a:t>团队成员、设立专用区域、消除干扰因素、创建移动工作环境 </a:t>
            </a:r>
            <a:endParaRPr kumimoji="1" lang="en-US" altLang="zh-CN" dirty="0" smtClean="0"/>
          </a:p>
          <a:p>
            <a:r>
              <a:rPr lang="zh-CN" altLang="zh-CN" dirty="0"/>
              <a:t>低科技沟通方式 </a:t>
            </a:r>
            <a:endParaRPr lang="en-US" altLang="zh-CN" dirty="0" smtClean="0"/>
          </a:p>
          <a:p>
            <a:pPr marL="0" indent="0">
              <a:buNone/>
            </a:pPr>
            <a:r>
              <a:rPr lang="en-US" altLang="zh-CN" dirty="0" smtClean="0"/>
              <a:t>	</a:t>
            </a:r>
            <a:r>
              <a:rPr lang="zh-CN" altLang="zh-CN" dirty="0" smtClean="0"/>
              <a:t>沟通</a:t>
            </a:r>
            <a:r>
              <a:rPr lang="zh-CN" altLang="zh-CN" dirty="0"/>
              <a:t>的首选方式是面对面的交谈</a:t>
            </a:r>
            <a:r>
              <a:rPr lang="zh-CN" altLang="zh-CN" dirty="0" smtClean="0"/>
              <a:t>。</a:t>
            </a:r>
            <a:endParaRPr lang="en-US" altLang="zh-CN" dirty="0" smtClean="0"/>
          </a:p>
          <a:p>
            <a:pPr marL="0" indent="0">
              <a:buNone/>
            </a:pPr>
            <a:r>
              <a:rPr lang="en-US" altLang="zh-CN" dirty="0"/>
              <a:t>	</a:t>
            </a:r>
            <a:r>
              <a:rPr lang="zh-CN" altLang="en-US" dirty="0" smtClean="0"/>
              <a:t>关于协作</a:t>
            </a:r>
            <a:r>
              <a:rPr lang="zh-CN" altLang="zh-CN" dirty="0" smtClean="0"/>
              <a:t>，</a:t>
            </a:r>
            <a:r>
              <a:rPr lang="zh-CN" altLang="zh-CN" dirty="0"/>
              <a:t>没什么比一块白板更有效。 </a:t>
            </a:r>
            <a:r>
              <a:rPr lang="zh-CN" altLang="zh-CN" dirty="0" smtClean="0"/>
              <a:t> </a:t>
            </a:r>
            <a:endParaRPr lang="en-US" altLang="zh-CN" dirty="0" smtClean="0"/>
          </a:p>
          <a:p>
            <a:r>
              <a:rPr lang="zh-CN" altLang="zh-CN" dirty="0" smtClean="0"/>
              <a:t>高</a:t>
            </a:r>
            <a:r>
              <a:rPr lang="zh-CN" altLang="zh-CN" dirty="0"/>
              <a:t>科技沟通方式 </a:t>
            </a:r>
            <a:endParaRPr lang="en-US" altLang="zh-CN" dirty="0" smtClean="0"/>
          </a:p>
          <a:p>
            <a:pPr marL="0" indent="0">
              <a:buNone/>
            </a:pPr>
            <a:r>
              <a:rPr lang="en-US" altLang="zh-CN" dirty="0" smtClean="0"/>
              <a:t>	</a:t>
            </a:r>
            <a:r>
              <a:rPr lang="zh-CN" altLang="en-US" dirty="0" smtClean="0"/>
              <a:t>用于</a:t>
            </a:r>
            <a:r>
              <a:rPr lang="zh-CN" altLang="zh-CN" dirty="0" smtClean="0"/>
              <a:t>跨越</a:t>
            </a:r>
            <a:r>
              <a:rPr lang="zh-CN" altLang="zh-CN" dirty="0"/>
              <a:t>距离和时区的团队之间。视频会议和网络摄像头、即时消息软件、基于网络</a:t>
            </a:r>
            <a:r>
              <a:rPr lang="zh-CN" altLang="zh-CN" dirty="0" smtClean="0"/>
              <a:t>的</a:t>
            </a:r>
            <a:r>
              <a:rPr lang="en-US" altLang="zh-CN" dirty="0" smtClean="0"/>
              <a:t>	</a:t>
            </a:r>
            <a:r>
              <a:rPr lang="zh-CN" altLang="zh-CN" dirty="0" smtClean="0"/>
              <a:t>桌面共享</a:t>
            </a:r>
            <a:r>
              <a:rPr lang="zh-CN" altLang="zh-CN" dirty="0"/>
              <a:t>、协作网站。 </a:t>
            </a:r>
            <a:endParaRPr kumimoji="1" lang="en-US" altLang="zh-CN" dirty="0" smtClean="0"/>
          </a:p>
        </p:txBody>
      </p:sp>
    </p:spTree>
    <p:extLst>
      <p:ext uri="{BB962C8B-B14F-4D97-AF65-F5344CB8AC3E}">
        <p14:creationId xmlns:p14="http://schemas.microsoft.com/office/powerpoint/2010/main" val="613070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将敏捷付诸行动</a:t>
            </a:r>
            <a:r>
              <a:rPr kumimoji="1" lang="en-US" altLang="zh-CN" dirty="0" smtClean="0"/>
              <a:t>-</a:t>
            </a:r>
            <a:r>
              <a:rPr kumimoji="1" lang="zh-CN" altLang="en-US" dirty="0" smtClean="0"/>
              <a:t>行为</a:t>
            </a:r>
            <a:endParaRPr kumimoji="1" lang="zh-CN" altLang="en-US" dirty="0"/>
          </a:p>
        </p:txBody>
      </p:sp>
      <p:sp>
        <p:nvSpPr>
          <p:cNvPr id="3" name="内容占位符 2"/>
          <p:cNvSpPr>
            <a:spLocks noGrp="1"/>
          </p:cNvSpPr>
          <p:nvPr>
            <p:ph sz="quarter" idx="13"/>
          </p:nvPr>
        </p:nvSpPr>
        <p:spPr/>
        <p:txBody>
          <a:bodyPr>
            <a:normAutofit/>
          </a:bodyPr>
          <a:lstStyle/>
          <a:p>
            <a:pPr marL="0" indent="0">
              <a:buNone/>
            </a:pPr>
            <a:r>
              <a:rPr lang="zh-CN" altLang="zh-CN" b="1" dirty="0"/>
              <a:t>建立敏捷</a:t>
            </a:r>
            <a:r>
              <a:rPr lang="zh-CN" altLang="zh-CN" b="1" dirty="0" smtClean="0"/>
              <a:t>角色</a:t>
            </a:r>
            <a:r>
              <a:rPr lang="zh-CN" altLang="en-US" b="1" dirty="0" smtClean="0"/>
              <a:t>：</a:t>
            </a:r>
            <a:endParaRPr lang="en-US" altLang="zh-CN" b="1" dirty="0" smtClean="0"/>
          </a:p>
          <a:p>
            <a:pPr marL="0" indent="0">
              <a:buNone/>
            </a:pPr>
            <a:r>
              <a:rPr lang="en-US" altLang="zh-CN" b="1" dirty="0"/>
              <a:t>	</a:t>
            </a:r>
            <a:r>
              <a:rPr lang="zh-CN" altLang="zh-CN" dirty="0" smtClean="0"/>
              <a:t>开发</a:t>
            </a:r>
            <a:r>
              <a:rPr lang="zh-CN" altLang="zh-CN" dirty="0"/>
              <a:t>团队成员</a:t>
            </a:r>
            <a:r>
              <a:rPr lang="zh-CN" altLang="zh-CN" dirty="0" smtClean="0"/>
              <a:t>；</a:t>
            </a:r>
            <a:endParaRPr lang="en-US" altLang="zh-CN" dirty="0" smtClean="0"/>
          </a:p>
          <a:p>
            <a:pPr marL="0" indent="0">
              <a:buNone/>
            </a:pPr>
            <a:r>
              <a:rPr lang="en-US" altLang="zh-CN" dirty="0"/>
              <a:t>	</a:t>
            </a:r>
            <a:r>
              <a:rPr lang="zh-CN" altLang="zh-CN" dirty="0" smtClean="0"/>
              <a:t>产品</a:t>
            </a:r>
            <a:r>
              <a:rPr lang="zh-CN" altLang="zh-CN" dirty="0"/>
              <a:t>负责人</a:t>
            </a:r>
            <a:r>
              <a:rPr lang="zh-CN" altLang="zh-CN" dirty="0" smtClean="0"/>
              <a:t>；</a:t>
            </a:r>
            <a:endParaRPr lang="en-US" altLang="zh-CN" dirty="0" smtClean="0"/>
          </a:p>
          <a:p>
            <a:pPr marL="0" indent="0">
              <a:buNone/>
            </a:pPr>
            <a:r>
              <a:rPr lang="en-US" altLang="zh-CN" dirty="0"/>
              <a:t>	</a:t>
            </a:r>
            <a:r>
              <a:rPr lang="en-US" altLang="zh-CN" dirty="0" smtClean="0"/>
              <a:t>Scrum</a:t>
            </a:r>
            <a:r>
              <a:rPr lang="zh-CN" altLang="zh-CN" dirty="0"/>
              <a:t>主管 </a:t>
            </a:r>
            <a:endParaRPr lang="en-US" altLang="zh-CN" dirty="0" smtClean="0"/>
          </a:p>
          <a:p>
            <a:pPr marL="0" indent="0">
              <a:buNone/>
            </a:pPr>
            <a:endParaRPr lang="zh-CN" altLang="zh-CN" dirty="0"/>
          </a:p>
          <a:p>
            <a:endParaRPr lang="zh-CN" altLang="zh-CN" dirty="0"/>
          </a:p>
          <a:p>
            <a:endParaRPr lang="zh-CN" altLang="zh-CN" dirty="0"/>
          </a:p>
        </p:txBody>
      </p:sp>
    </p:spTree>
    <p:extLst>
      <p:ext uri="{BB962C8B-B14F-4D97-AF65-F5344CB8AC3E}">
        <p14:creationId xmlns:p14="http://schemas.microsoft.com/office/powerpoint/2010/main" val="1798370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将敏捷付诸行动</a:t>
            </a:r>
            <a:r>
              <a:rPr kumimoji="1" lang="en-US" altLang="zh-CN" dirty="0"/>
              <a:t>-</a:t>
            </a:r>
            <a:r>
              <a:rPr kumimoji="1" lang="zh-CN" altLang="en-US" dirty="0"/>
              <a:t>行为</a:t>
            </a:r>
          </a:p>
        </p:txBody>
      </p:sp>
      <p:sp>
        <p:nvSpPr>
          <p:cNvPr id="3" name="内容占位符 2"/>
          <p:cNvSpPr>
            <a:spLocks noGrp="1"/>
          </p:cNvSpPr>
          <p:nvPr>
            <p:ph sz="quarter" idx="13"/>
          </p:nvPr>
        </p:nvSpPr>
        <p:spPr/>
        <p:txBody>
          <a:bodyPr>
            <a:normAutofit fontScale="77500" lnSpcReduction="20000"/>
          </a:bodyPr>
          <a:lstStyle/>
          <a:p>
            <a:r>
              <a:rPr lang="zh-CN" altLang="zh-CN" dirty="0"/>
              <a:t>开发团队：</a:t>
            </a:r>
            <a:endParaRPr lang="en-US" altLang="zh-CN" dirty="0"/>
          </a:p>
          <a:p>
            <a:pPr marL="0" indent="0">
              <a:buNone/>
            </a:pPr>
            <a:r>
              <a:rPr lang="en-US" altLang="zh-CN" dirty="0"/>
              <a:t>	</a:t>
            </a:r>
            <a:r>
              <a:rPr lang="zh-CN" altLang="zh-CN" dirty="0"/>
              <a:t>直接负责创建项目的可交付成果。</a:t>
            </a:r>
          </a:p>
          <a:p>
            <a:pPr marL="0" indent="0">
              <a:buNone/>
            </a:pPr>
            <a:r>
              <a:rPr lang="en-US" altLang="zh-CN" dirty="0"/>
              <a:t>	</a:t>
            </a:r>
            <a:r>
              <a:rPr lang="zh-CN" altLang="zh-CN" dirty="0"/>
              <a:t>自组织和自管理。</a:t>
            </a:r>
          </a:p>
          <a:p>
            <a:pPr marL="0" indent="0">
              <a:buNone/>
            </a:pPr>
            <a:r>
              <a:rPr lang="en-US" altLang="zh-CN" dirty="0"/>
              <a:t>	</a:t>
            </a:r>
            <a:r>
              <a:rPr lang="zh-CN" altLang="zh-CN" dirty="0"/>
              <a:t>跨职能工作。</a:t>
            </a:r>
          </a:p>
          <a:p>
            <a:pPr marL="0" indent="0">
              <a:buNone/>
            </a:pPr>
            <a:r>
              <a:rPr lang="en-US" altLang="zh-CN" dirty="0"/>
              <a:t>	</a:t>
            </a:r>
            <a:r>
              <a:rPr lang="zh-CN" altLang="zh-CN" dirty="0"/>
              <a:t>在理想情况下，在项目工期内专注于一个项目。</a:t>
            </a:r>
          </a:p>
          <a:p>
            <a:pPr marL="0" indent="0">
              <a:buNone/>
            </a:pPr>
            <a:r>
              <a:rPr lang="en-US" altLang="zh-CN" dirty="0"/>
              <a:t>	</a:t>
            </a:r>
            <a:r>
              <a:rPr lang="zh-CN" altLang="zh-CN" dirty="0"/>
              <a:t>在理想情况下，集中办公。</a:t>
            </a:r>
            <a:endParaRPr lang="en-US" altLang="zh-CN" dirty="0"/>
          </a:p>
          <a:p>
            <a:r>
              <a:rPr lang="zh-CN" altLang="zh-CN" dirty="0"/>
              <a:t>产品负责人</a:t>
            </a:r>
            <a:r>
              <a:rPr lang="en-US" altLang="zh-CN" dirty="0"/>
              <a:t>:</a:t>
            </a:r>
            <a:endParaRPr lang="zh-CN" altLang="zh-CN" dirty="0"/>
          </a:p>
          <a:p>
            <a:pPr marL="0" indent="0">
              <a:buNone/>
            </a:pPr>
            <a:r>
              <a:rPr lang="en-US" altLang="zh-CN" dirty="0"/>
              <a:t>	</a:t>
            </a:r>
            <a:r>
              <a:rPr lang="zh-CN" altLang="zh-CN" dirty="0"/>
              <a:t>负责处理客户、业务干系人和开发团队间的认知差距，明确需求</a:t>
            </a:r>
            <a:r>
              <a:rPr lang="zh-CN" altLang="zh-CN" dirty="0" smtClean="0"/>
              <a:t>，</a:t>
            </a:r>
            <a:r>
              <a:rPr lang="zh-CN" altLang="en-US" dirty="0" smtClean="0"/>
              <a:t>确定功能，</a:t>
            </a:r>
            <a:r>
              <a:rPr lang="zh-CN" altLang="zh-CN" dirty="0" smtClean="0"/>
              <a:t>决定</a:t>
            </a:r>
            <a:r>
              <a:rPr lang="zh-CN" altLang="zh-CN" dirty="0"/>
              <a:t>产品发布的</a:t>
            </a:r>
            <a:r>
              <a:rPr lang="zh-CN" altLang="zh-CN" dirty="0" smtClean="0"/>
              <a:t>内</a:t>
            </a:r>
            <a:r>
              <a:rPr lang="en-US" altLang="zh-CN" dirty="0" smtClean="0"/>
              <a:t>	</a:t>
            </a:r>
          </a:p>
          <a:p>
            <a:pPr marL="0" indent="0">
              <a:buNone/>
            </a:pPr>
            <a:r>
              <a:rPr lang="en-US" altLang="zh-CN" dirty="0"/>
              <a:t>	</a:t>
            </a:r>
            <a:r>
              <a:rPr lang="zh-CN" altLang="zh-CN" dirty="0" smtClean="0"/>
              <a:t>容</a:t>
            </a:r>
            <a:r>
              <a:rPr lang="zh-CN" altLang="zh-CN" dirty="0"/>
              <a:t>和时间。</a:t>
            </a:r>
            <a:endParaRPr lang="en-US" altLang="zh-CN" dirty="0"/>
          </a:p>
          <a:p>
            <a:endParaRPr kumimoji="1" lang="zh-CN" altLang="en-US" dirty="0"/>
          </a:p>
        </p:txBody>
      </p:sp>
    </p:spTree>
    <p:extLst>
      <p:ext uri="{BB962C8B-B14F-4D97-AF65-F5344CB8AC3E}">
        <p14:creationId xmlns:p14="http://schemas.microsoft.com/office/powerpoint/2010/main" val="99859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将敏捷付诸行动</a:t>
            </a:r>
            <a:r>
              <a:rPr kumimoji="1" lang="en-US" altLang="zh-CN" dirty="0"/>
              <a:t>-</a:t>
            </a:r>
            <a:r>
              <a:rPr kumimoji="1" lang="zh-CN" altLang="en-US" dirty="0"/>
              <a:t>行为</a:t>
            </a:r>
          </a:p>
        </p:txBody>
      </p:sp>
      <p:sp>
        <p:nvSpPr>
          <p:cNvPr id="3" name="内容占位符 2"/>
          <p:cNvSpPr>
            <a:spLocks noGrp="1"/>
          </p:cNvSpPr>
          <p:nvPr>
            <p:ph sz="quarter" idx="13"/>
          </p:nvPr>
        </p:nvSpPr>
        <p:spPr>
          <a:xfrm>
            <a:off x="913774" y="1993900"/>
            <a:ext cx="10173326" cy="3797299"/>
          </a:xfrm>
        </p:spPr>
        <p:txBody>
          <a:bodyPr>
            <a:normAutofit fontScale="92500"/>
          </a:bodyPr>
          <a:lstStyle/>
          <a:p>
            <a:r>
              <a:rPr lang="en-US" altLang="zh-CN" dirty="0" smtClean="0"/>
              <a:t>Scrum</a:t>
            </a:r>
            <a:r>
              <a:rPr lang="zh-CN" altLang="zh-CN" dirty="0"/>
              <a:t>主管：</a:t>
            </a:r>
          </a:p>
          <a:p>
            <a:pPr marL="0" indent="0">
              <a:buNone/>
            </a:pPr>
            <a:r>
              <a:rPr lang="en-US" altLang="zh-CN" dirty="0"/>
              <a:t>	</a:t>
            </a:r>
            <a:r>
              <a:rPr lang="zh-CN" altLang="zh-CN" dirty="0" smtClean="0"/>
              <a:t>负责</a:t>
            </a:r>
            <a:r>
              <a:rPr lang="zh-CN" altLang="zh-CN" dirty="0"/>
              <a:t>为开发团队提供支持，扫清组织层面的障碍，并保证所有流程始终秉持敏捷原因</a:t>
            </a:r>
            <a:r>
              <a:rPr lang="zh-CN" altLang="zh-CN" dirty="0" smtClean="0"/>
              <a:t>。</a:t>
            </a:r>
            <a:endParaRPr lang="en-US" altLang="zh-CN" dirty="0" smtClean="0"/>
          </a:p>
          <a:p>
            <a:pPr marL="0" indent="0">
              <a:buNone/>
            </a:pPr>
            <a:r>
              <a:rPr lang="en-US" altLang="zh-CN" dirty="0" smtClean="0"/>
              <a:t>	Scrum</a:t>
            </a:r>
            <a:r>
              <a:rPr lang="zh-CN" altLang="zh-CN" dirty="0"/>
              <a:t>主管与项目经理的职责不同，是仆人式领导者，能为团队提供支持，从而让</a:t>
            </a:r>
            <a:r>
              <a:rPr lang="zh-CN" altLang="zh-CN" dirty="0" smtClean="0"/>
              <a:t>团</a:t>
            </a:r>
            <a:r>
              <a:rPr lang="en-US" altLang="zh-CN" dirty="0" smtClean="0"/>
              <a:t>	</a:t>
            </a:r>
            <a:r>
              <a:rPr lang="zh-CN" altLang="zh-CN" dirty="0" smtClean="0"/>
              <a:t>队功能完备并</a:t>
            </a:r>
            <a:r>
              <a:rPr lang="zh-CN" altLang="zh-CN" dirty="0"/>
              <a:t>高效运作。</a:t>
            </a:r>
          </a:p>
          <a:p>
            <a:r>
              <a:rPr lang="zh-CN" altLang="zh-CN" dirty="0"/>
              <a:t>干系人：</a:t>
            </a:r>
          </a:p>
          <a:p>
            <a:pPr marL="0" indent="0">
              <a:buNone/>
            </a:pPr>
            <a:r>
              <a:rPr lang="en-US" altLang="zh-CN" dirty="0"/>
              <a:t>	</a:t>
            </a:r>
            <a:r>
              <a:rPr lang="zh-CN" altLang="zh-CN" dirty="0"/>
              <a:t>干系人是指与项目存在利益关系的任何人</a:t>
            </a:r>
            <a:r>
              <a:rPr lang="zh-CN" altLang="zh-CN" dirty="0" smtClean="0"/>
              <a:t>。</a:t>
            </a:r>
            <a:endParaRPr lang="en-US" altLang="zh-CN" dirty="0" smtClean="0"/>
          </a:p>
          <a:p>
            <a:r>
              <a:rPr lang="zh-CN" altLang="en-US" dirty="0" smtClean="0"/>
              <a:t>敏捷导师：</a:t>
            </a:r>
            <a:endParaRPr lang="en-US" altLang="zh-CN" dirty="0" smtClean="0"/>
          </a:p>
          <a:p>
            <a:pPr marL="0" indent="0">
              <a:buNone/>
            </a:pPr>
            <a:r>
              <a:rPr lang="en-US" altLang="zh-CN" dirty="0"/>
              <a:t>	</a:t>
            </a:r>
            <a:r>
              <a:rPr lang="zh-CN" altLang="zh-CN" dirty="0"/>
              <a:t>是敏捷方法的专家，以导师的角色</a:t>
            </a:r>
            <a:r>
              <a:rPr lang="zh-CN" altLang="zh-CN" dirty="0" smtClean="0"/>
              <a:t>服务</a:t>
            </a:r>
            <a:r>
              <a:rPr lang="en-US" altLang="zh-CN" dirty="0" smtClean="0"/>
              <a:t>Scrum</a:t>
            </a:r>
            <a:r>
              <a:rPr lang="zh-CN" altLang="zh-CN" dirty="0"/>
              <a:t>团队，但并不是团队的一部分</a:t>
            </a:r>
            <a:r>
              <a:rPr lang="zh-CN" altLang="zh-CN" dirty="0" smtClean="0"/>
              <a:t>。</a:t>
            </a:r>
            <a:endParaRPr lang="zh-CN" altLang="zh-CN" dirty="0"/>
          </a:p>
          <a:p>
            <a:pPr marL="0" indent="0">
              <a:buNone/>
            </a:pPr>
            <a:endParaRPr lang="zh-CN" altLang="zh-CN" dirty="0"/>
          </a:p>
          <a:p>
            <a:endParaRPr kumimoji="1" lang="zh-CN" altLang="en-US" dirty="0"/>
          </a:p>
        </p:txBody>
      </p:sp>
    </p:spTree>
    <p:extLst>
      <p:ext uri="{BB962C8B-B14F-4D97-AF65-F5344CB8AC3E}">
        <p14:creationId xmlns:p14="http://schemas.microsoft.com/office/powerpoint/2010/main" val="1997296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将敏捷付诸行动</a:t>
            </a:r>
            <a:r>
              <a:rPr kumimoji="1" lang="en-US" altLang="zh-CN" dirty="0"/>
              <a:t>-</a:t>
            </a:r>
            <a:r>
              <a:rPr kumimoji="1" lang="zh-CN" altLang="en-US" dirty="0"/>
              <a:t>行为</a:t>
            </a:r>
          </a:p>
        </p:txBody>
      </p:sp>
      <p:sp>
        <p:nvSpPr>
          <p:cNvPr id="3" name="内容占位符 2"/>
          <p:cNvSpPr>
            <a:spLocks noGrp="1"/>
          </p:cNvSpPr>
          <p:nvPr>
            <p:ph sz="quarter" idx="13"/>
          </p:nvPr>
        </p:nvSpPr>
        <p:spPr>
          <a:xfrm>
            <a:off x="913774" y="2367092"/>
            <a:ext cx="10592425" cy="3767008"/>
          </a:xfrm>
        </p:spPr>
        <p:txBody>
          <a:bodyPr/>
          <a:lstStyle/>
          <a:p>
            <a:pPr marL="0" indent="0">
              <a:buNone/>
            </a:pPr>
            <a:r>
              <a:rPr lang="zh-CN" altLang="zh-CN" b="1" dirty="0"/>
              <a:t>建立新的价值观</a:t>
            </a:r>
            <a:endParaRPr lang="zh-CN" altLang="zh-CN" dirty="0"/>
          </a:p>
          <a:p>
            <a:pPr marL="0" indent="0">
              <a:buNone/>
            </a:pPr>
            <a:r>
              <a:rPr lang="en-US" altLang="zh-CN" dirty="0" smtClean="0"/>
              <a:t>	Scrum</a:t>
            </a:r>
            <a:r>
              <a:rPr lang="zh-CN" altLang="zh-CN" dirty="0"/>
              <a:t>团队的五大核心价值观是</a:t>
            </a:r>
            <a:r>
              <a:rPr lang="zh-CN" altLang="zh-CN" dirty="0" smtClean="0"/>
              <a:t>：承诺</a:t>
            </a:r>
            <a:r>
              <a:rPr lang="zh-CN" altLang="zh-CN" dirty="0"/>
              <a:t>；专注；开放；尊重；勇气。</a:t>
            </a:r>
          </a:p>
          <a:p>
            <a:pPr marL="0" indent="0">
              <a:buNone/>
            </a:pPr>
            <a:r>
              <a:rPr lang="zh-CN" altLang="zh-CN" b="1" dirty="0"/>
              <a:t>改变团队理念</a:t>
            </a:r>
            <a:endParaRPr lang="zh-CN" altLang="zh-CN" dirty="0"/>
          </a:p>
          <a:p>
            <a:pPr marL="914400" lvl="2" indent="0">
              <a:buNone/>
            </a:pPr>
            <a:r>
              <a:rPr lang="zh-CN" altLang="zh-CN" sz="2000" dirty="0"/>
              <a:t>跨职能工作。为了创建产品而完成不同类型任务的意愿和能力。</a:t>
            </a:r>
          </a:p>
          <a:p>
            <a:pPr marL="914400" lvl="2" indent="0">
              <a:buNone/>
            </a:pPr>
            <a:r>
              <a:rPr lang="zh-CN" altLang="zh-CN" sz="2000" dirty="0"/>
              <a:t>自组织。确定如何着手进行产品开发工作的能力和职责。</a:t>
            </a:r>
          </a:p>
          <a:p>
            <a:pPr marL="914400" lvl="2" indent="0">
              <a:buNone/>
            </a:pPr>
            <a:r>
              <a:rPr lang="zh-CN" altLang="zh-CN" sz="2000" dirty="0"/>
              <a:t>自管理。保持工作正常运作的能力和职责。</a:t>
            </a:r>
            <a:r>
              <a:rPr lang="en-US" altLang="zh-CN" sz="2000" dirty="0"/>
              <a:t>	</a:t>
            </a:r>
            <a:endParaRPr lang="zh-CN" altLang="zh-CN" sz="2000" dirty="0"/>
          </a:p>
          <a:p>
            <a:pPr marL="914400" lvl="2" indent="0">
              <a:buNone/>
            </a:pPr>
            <a:r>
              <a:rPr lang="zh-CN" altLang="zh-CN" sz="2000" dirty="0"/>
              <a:t>控制团队规模。确保开发团队成员人数在</a:t>
            </a:r>
            <a:r>
              <a:rPr lang="en-US" altLang="zh-CN" sz="2000" dirty="0"/>
              <a:t>5</a:t>
            </a:r>
            <a:r>
              <a:rPr lang="zh-CN" altLang="zh-CN" sz="2000" dirty="0"/>
              <a:t>人到</a:t>
            </a:r>
            <a:r>
              <a:rPr lang="en-US" altLang="zh-CN" sz="2000" dirty="0"/>
              <a:t>9</a:t>
            </a:r>
            <a:r>
              <a:rPr lang="zh-CN" altLang="zh-CN" sz="2000" dirty="0"/>
              <a:t>人之间</a:t>
            </a:r>
            <a:r>
              <a:rPr lang="zh-CN" altLang="zh-CN" sz="2000" dirty="0" smtClean="0"/>
              <a:t>。</a:t>
            </a:r>
            <a:endParaRPr lang="en-US" altLang="zh-CN" sz="2000" dirty="0" smtClean="0"/>
          </a:p>
          <a:p>
            <a:pPr marL="914400" lvl="2" indent="0">
              <a:buNone/>
            </a:pPr>
            <a:r>
              <a:rPr lang="zh-CN" altLang="en-US" sz="2000" dirty="0" smtClean="0"/>
              <a:t>行</a:t>
            </a:r>
            <a:r>
              <a:rPr lang="zh-CN" altLang="zh-CN" sz="2000" dirty="0" smtClean="0"/>
              <a:t>为</a:t>
            </a:r>
            <a:r>
              <a:rPr lang="zh-CN" altLang="zh-CN" sz="2000" dirty="0"/>
              <a:t>成熟。工作积极性高，并对结果负责。 </a:t>
            </a:r>
          </a:p>
          <a:p>
            <a:endParaRPr kumimoji="1" lang="zh-CN" altLang="en-US" dirty="0"/>
          </a:p>
        </p:txBody>
      </p:sp>
    </p:spTree>
    <p:extLst>
      <p:ext uri="{BB962C8B-B14F-4D97-AF65-F5344CB8AC3E}">
        <p14:creationId xmlns:p14="http://schemas.microsoft.com/office/powerpoint/2010/main" val="1738269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4789" y="2169731"/>
            <a:ext cx="10364451" cy="1596177"/>
          </a:xfrm>
        </p:spPr>
        <p:txBody>
          <a:bodyPr/>
          <a:lstStyle/>
          <a:p>
            <a:r>
              <a:rPr kumimoji="1" lang="zh-CN" altLang="en-US" b="1" dirty="0" smtClean="0"/>
              <a:t>敏捷工作</a:t>
            </a:r>
            <a:endParaRPr kumimoji="1" lang="zh-CN" altLang="en-US" b="1" dirty="0"/>
          </a:p>
        </p:txBody>
      </p:sp>
    </p:spTree>
    <p:extLst>
      <p:ext uri="{BB962C8B-B14F-4D97-AF65-F5344CB8AC3E}">
        <p14:creationId xmlns:p14="http://schemas.microsoft.com/office/powerpoint/2010/main" val="106976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sz="quarter" idx="13"/>
          </p:nvPr>
        </p:nvSpPr>
        <p:spPr/>
        <p:txBody>
          <a:bodyPr/>
          <a:lstStyle/>
          <a:p>
            <a:r>
              <a:rPr kumimoji="1" lang="zh-CN" altLang="en-US" dirty="0" smtClean="0"/>
              <a:t>理解敏捷</a:t>
            </a:r>
            <a:endParaRPr kumimoji="1" lang="en-US" altLang="zh-CN" dirty="0" smtClean="0"/>
          </a:p>
          <a:p>
            <a:r>
              <a:rPr kumimoji="1" lang="zh-CN" altLang="en-US" dirty="0"/>
              <a:t>走向敏捷</a:t>
            </a:r>
            <a:endParaRPr kumimoji="1" lang="en-US" altLang="zh-CN" dirty="0"/>
          </a:p>
          <a:p>
            <a:r>
              <a:rPr kumimoji="1" lang="zh-CN" altLang="en-US" dirty="0"/>
              <a:t>敏捷工作</a:t>
            </a:r>
            <a:endParaRPr kumimoji="1" lang="en-US" altLang="zh-CN" dirty="0"/>
          </a:p>
          <a:p>
            <a:r>
              <a:rPr kumimoji="1" lang="zh-CN" altLang="en-US" dirty="0"/>
              <a:t>敏捷</a:t>
            </a:r>
            <a:r>
              <a:rPr kumimoji="1" lang="zh-CN" altLang="en-US" dirty="0" smtClean="0"/>
              <a:t>管理</a:t>
            </a:r>
            <a:endParaRPr kumimoji="1" lang="en-US" altLang="zh-CN" dirty="0" smtClean="0"/>
          </a:p>
          <a:p>
            <a:endParaRPr kumimoji="1" lang="zh-CN" altLang="en-US" dirty="0"/>
          </a:p>
        </p:txBody>
      </p:sp>
    </p:spTree>
    <p:extLst>
      <p:ext uri="{BB962C8B-B14F-4D97-AF65-F5344CB8AC3E}">
        <p14:creationId xmlns:p14="http://schemas.microsoft.com/office/powerpoint/2010/main" val="734375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a:t>敏捷项目中的计划</a:t>
            </a:r>
            <a:endParaRPr kumimoji="1" lang="zh-CN" altLang="en-US" dirty="0"/>
          </a:p>
        </p:txBody>
      </p:sp>
      <p:sp>
        <p:nvSpPr>
          <p:cNvPr id="3" name="内容占位符 2"/>
          <p:cNvSpPr>
            <a:spLocks noGrp="1"/>
          </p:cNvSpPr>
          <p:nvPr>
            <p:ph sz="quarter" idx="13"/>
          </p:nvPr>
        </p:nvSpPr>
        <p:spPr/>
        <p:txBody>
          <a:bodyPr/>
          <a:lstStyle/>
          <a:p>
            <a:pPr marL="0" indent="0">
              <a:buNone/>
            </a:pPr>
            <a:r>
              <a:rPr kumimoji="1" lang="zh-CN" altLang="en-US" b="1" dirty="0" smtClean="0"/>
              <a:t>价值路线图</a:t>
            </a:r>
            <a:r>
              <a:rPr kumimoji="1" lang="en-US" altLang="zh-CN" b="1" dirty="0" smtClean="0"/>
              <a:t>7</a:t>
            </a:r>
            <a:r>
              <a:rPr kumimoji="1" lang="zh-CN" altLang="en-US" b="1" dirty="0" smtClean="0"/>
              <a:t>个阶段：</a:t>
            </a:r>
            <a:endParaRPr kumimoji="1" lang="en-US" altLang="zh-CN" b="1" dirty="0"/>
          </a:p>
          <a:p>
            <a:pPr marL="0" indent="0">
              <a:buNone/>
            </a:pPr>
            <a:r>
              <a:rPr lang="zh-CN" altLang="zh-CN" dirty="0" smtClean="0"/>
              <a:t>阶段</a:t>
            </a:r>
            <a:r>
              <a:rPr lang="en-US" altLang="zh-CN" dirty="0"/>
              <a:t>1</a:t>
            </a:r>
            <a:r>
              <a:rPr lang="zh-CN" altLang="zh-CN" dirty="0"/>
              <a:t>：产品负责人确定产品愿景</a:t>
            </a:r>
            <a:r>
              <a:rPr lang="zh-CN" altLang="zh-CN" dirty="0" smtClean="0"/>
              <a:t>。</a:t>
            </a:r>
            <a:endParaRPr lang="en-US" altLang="zh-CN" dirty="0" smtClean="0"/>
          </a:p>
          <a:p>
            <a:pPr marL="0" indent="0">
              <a:buNone/>
            </a:pPr>
            <a:r>
              <a:rPr lang="zh-CN" altLang="zh-CN" dirty="0" smtClean="0"/>
              <a:t>阶段</a:t>
            </a:r>
            <a:r>
              <a:rPr lang="en-US" altLang="zh-CN" dirty="0"/>
              <a:t>2</a:t>
            </a:r>
            <a:r>
              <a:rPr lang="zh-CN" altLang="zh-CN" dirty="0"/>
              <a:t>：产品负责人创建产品路线图</a:t>
            </a:r>
            <a:r>
              <a:rPr lang="zh-CN" altLang="zh-CN" dirty="0" smtClean="0"/>
              <a:t>。</a:t>
            </a:r>
            <a:endParaRPr lang="en-US" altLang="zh-CN" dirty="0" smtClean="0"/>
          </a:p>
          <a:p>
            <a:pPr marL="0" indent="0">
              <a:buNone/>
            </a:pPr>
            <a:r>
              <a:rPr lang="zh-CN" altLang="zh-CN" dirty="0" smtClean="0"/>
              <a:t>阶段</a:t>
            </a:r>
            <a:r>
              <a:rPr lang="en-US" altLang="zh-CN" dirty="0"/>
              <a:t>3</a:t>
            </a:r>
            <a:r>
              <a:rPr lang="zh-CN" altLang="zh-CN" dirty="0"/>
              <a:t>：产品负责人创建发布计划</a:t>
            </a:r>
            <a:r>
              <a:rPr lang="zh-CN" altLang="zh-CN" dirty="0" smtClean="0"/>
              <a:t>。</a:t>
            </a:r>
            <a:endParaRPr lang="zh-CN" altLang="zh-CN" dirty="0"/>
          </a:p>
          <a:p>
            <a:pPr marL="0" indent="0">
              <a:buNone/>
            </a:pPr>
            <a:endParaRPr lang="zh-CN" altLang="zh-CN" dirty="0"/>
          </a:p>
        </p:txBody>
      </p:sp>
    </p:spTree>
    <p:extLst>
      <p:ext uri="{BB962C8B-B14F-4D97-AF65-F5344CB8AC3E}">
        <p14:creationId xmlns:p14="http://schemas.microsoft.com/office/powerpoint/2010/main" val="1839036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a:t>敏捷项目中的</a:t>
            </a:r>
            <a:r>
              <a:rPr lang="zh-CN" altLang="zh-CN" b="1" dirty="0" smtClean="0"/>
              <a:t>计划</a:t>
            </a:r>
            <a:endParaRPr lang="zh-CN" altLang="zh-CN" b="1" dirty="0"/>
          </a:p>
        </p:txBody>
      </p:sp>
      <p:sp>
        <p:nvSpPr>
          <p:cNvPr id="3" name="内容占位符 2"/>
          <p:cNvSpPr>
            <a:spLocks noGrp="1"/>
          </p:cNvSpPr>
          <p:nvPr>
            <p:ph sz="quarter" idx="13"/>
          </p:nvPr>
        </p:nvSpPr>
        <p:spPr>
          <a:xfrm>
            <a:off x="913774" y="2367092"/>
            <a:ext cx="10364452" cy="3716208"/>
          </a:xfrm>
        </p:spPr>
        <p:txBody>
          <a:bodyPr>
            <a:normAutofit/>
          </a:bodyPr>
          <a:lstStyle/>
          <a:p>
            <a:pPr marL="0" indent="0">
              <a:buNone/>
            </a:pPr>
            <a:r>
              <a:rPr lang="zh-CN" altLang="zh-CN" dirty="0" smtClean="0"/>
              <a:t>阶段</a:t>
            </a:r>
            <a:r>
              <a:rPr lang="en-US" altLang="zh-CN" dirty="0"/>
              <a:t>4</a:t>
            </a:r>
            <a:r>
              <a:rPr lang="zh-CN" altLang="zh-CN" dirty="0"/>
              <a:t>：产品负责人、</a:t>
            </a:r>
            <a:r>
              <a:rPr lang="en-US" altLang="zh-CN" dirty="0"/>
              <a:t>Scrum</a:t>
            </a:r>
            <a:r>
              <a:rPr lang="zh-CN" altLang="zh-CN" dirty="0"/>
              <a:t>主管和开发团队一起为冲刺（也被称为迭代）做计划</a:t>
            </a:r>
            <a:r>
              <a:rPr lang="zh-CN" altLang="zh-CN" dirty="0" smtClean="0"/>
              <a:t>，</a:t>
            </a:r>
            <a:r>
              <a:rPr lang="en-US" altLang="zh-CN" dirty="0" smtClean="0"/>
              <a:t>	</a:t>
            </a:r>
            <a:r>
              <a:rPr lang="zh-CN" altLang="zh-CN" dirty="0" smtClean="0"/>
              <a:t>然后</a:t>
            </a:r>
            <a:r>
              <a:rPr lang="zh-CN" altLang="zh-CN" dirty="0"/>
              <a:t>着手在每个冲刺中实现这些产品功能。</a:t>
            </a:r>
          </a:p>
          <a:p>
            <a:pPr marL="0" indent="0">
              <a:buNone/>
            </a:pPr>
            <a:r>
              <a:rPr lang="zh-CN" altLang="zh-CN" dirty="0" smtClean="0"/>
              <a:t>阶段</a:t>
            </a:r>
            <a:r>
              <a:rPr lang="en-US" altLang="zh-CN" dirty="0"/>
              <a:t>5</a:t>
            </a:r>
            <a:r>
              <a:rPr lang="zh-CN" altLang="zh-CN" dirty="0"/>
              <a:t>：在每个冲刺过程中，开发团队通过每日例会来协商当天工作的重点</a:t>
            </a:r>
            <a:r>
              <a:rPr lang="zh-CN" altLang="zh-CN" dirty="0" smtClean="0"/>
              <a:t>。</a:t>
            </a:r>
            <a:endParaRPr lang="en-US" altLang="zh-CN" dirty="0" smtClean="0"/>
          </a:p>
          <a:p>
            <a:pPr marL="0" indent="0">
              <a:buNone/>
            </a:pPr>
            <a:r>
              <a:rPr lang="zh-CN" altLang="zh-CN" dirty="0" smtClean="0"/>
              <a:t>阶段</a:t>
            </a:r>
            <a:r>
              <a:rPr lang="en-US" altLang="zh-CN" dirty="0"/>
              <a:t>6</a:t>
            </a:r>
            <a:r>
              <a:rPr lang="zh-CN" altLang="zh-CN" dirty="0"/>
              <a:t>：</a:t>
            </a:r>
            <a:r>
              <a:rPr lang="en-US" altLang="zh-CN" dirty="0"/>
              <a:t>Scrum</a:t>
            </a:r>
            <a:r>
              <a:rPr lang="zh-CN" altLang="zh-CN" dirty="0"/>
              <a:t>团队进行冲刺评审（</a:t>
            </a:r>
            <a:r>
              <a:rPr lang="en-US" altLang="zh-CN" dirty="0"/>
              <a:t>Sprint Review</a:t>
            </a:r>
            <a:r>
              <a:rPr lang="zh-CN" altLang="zh-CN" dirty="0"/>
              <a:t>）</a:t>
            </a:r>
            <a:r>
              <a:rPr lang="zh-CN" altLang="zh-CN" dirty="0" smtClean="0"/>
              <a:t>。</a:t>
            </a:r>
            <a:endParaRPr lang="en-US" altLang="zh-CN" dirty="0" smtClean="0"/>
          </a:p>
          <a:p>
            <a:pPr marL="0" indent="0">
              <a:buNone/>
            </a:pPr>
            <a:r>
              <a:rPr lang="zh-CN" altLang="zh-CN" dirty="0" smtClean="0"/>
              <a:t>阶段</a:t>
            </a:r>
            <a:r>
              <a:rPr lang="en-US" altLang="zh-CN" dirty="0"/>
              <a:t>7</a:t>
            </a:r>
            <a:r>
              <a:rPr lang="zh-CN" altLang="zh-CN" dirty="0"/>
              <a:t>：</a:t>
            </a:r>
            <a:r>
              <a:rPr lang="en-US" altLang="zh-CN" dirty="0"/>
              <a:t>Scrum</a:t>
            </a:r>
            <a:r>
              <a:rPr lang="zh-CN" altLang="zh-CN" dirty="0"/>
              <a:t>团队进行冲刺回顾（</a:t>
            </a:r>
            <a:r>
              <a:rPr lang="en-US" altLang="zh-CN" dirty="0"/>
              <a:t>Sprint Retrospective</a:t>
            </a:r>
            <a:r>
              <a:rPr lang="zh-CN" altLang="zh-CN" dirty="0"/>
              <a:t>）。</a:t>
            </a:r>
          </a:p>
          <a:p>
            <a:pPr marL="0" indent="0">
              <a:buNone/>
            </a:pPr>
            <a:endParaRPr lang="zh-CN" altLang="zh-CN" dirty="0"/>
          </a:p>
        </p:txBody>
      </p:sp>
    </p:spTree>
    <p:extLst>
      <p:ext uri="{BB962C8B-B14F-4D97-AF65-F5344CB8AC3E}">
        <p14:creationId xmlns:p14="http://schemas.microsoft.com/office/powerpoint/2010/main" val="120281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a:t>敏捷项目中的计划</a:t>
            </a:r>
            <a:endParaRPr kumimoji="1" lang="zh-CN" altLang="en-US" dirty="0"/>
          </a:p>
        </p:txBody>
      </p:sp>
      <p:sp>
        <p:nvSpPr>
          <p:cNvPr id="3" name="内容占位符 2"/>
          <p:cNvSpPr>
            <a:spLocks noGrp="1"/>
          </p:cNvSpPr>
          <p:nvPr>
            <p:ph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dirty="0" smtClean="0"/>
              <a:t>只做必要的计划</a:t>
            </a:r>
            <a:endParaRPr kumimoji="1" lang="en-US" altLang="zh-CN" b="1"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a:lnSpc>
                <a:spcPct val="100000"/>
              </a:lnSpc>
              <a:spcBef>
                <a:spcPts val="0"/>
              </a:spcBef>
              <a:buClrTx/>
            </a:pPr>
            <a:r>
              <a:rPr kumimoji="1" lang="zh-CN" altLang="en-US" dirty="0" smtClean="0"/>
              <a:t>初期，整体计划；</a:t>
            </a:r>
            <a:endParaRPr kumimoji="1" lang="en-US" altLang="zh-CN" dirty="0" smtClean="0"/>
          </a:p>
          <a:p>
            <a:pPr>
              <a:lnSpc>
                <a:spcPct val="100000"/>
              </a:lnSpc>
              <a:spcBef>
                <a:spcPts val="0"/>
              </a:spcBef>
              <a:buClrTx/>
            </a:pPr>
            <a:r>
              <a:rPr kumimoji="1" lang="zh-CN" altLang="en-US" dirty="0" smtClean="0"/>
              <a:t>后期，细化计划。</a:t>
            </a:r>
            <a:endParaRPr kumimoji="1" lang="en-US" altLang="zh-CN" dirty="0" smtClean="0"/>
          </a:p>
          <a:p>
            <a:pPr>
              <a:lnSpc>
                <a:spcPct val="100000"/>
              </a:lnSpc>
              <a:spcBef>
                <a:spcPts val="0"/>
              </a:spcBef>
              <a:buClrTx/>
            </a:pPr>
            <a:endParaRPr kumimoji="1" lang="en-US" altLang="zh-CN" dirty="0"/>
          </a:p>
          <a:p>
            <a:pPr marL="0" indent="0">
              <a:lnSpc>
                <a:spcPct val="100000"/>
              </a:lnSpc>
              <a:spcBef>
                <a:spcPts val="0"/>
              </a:spcBef>
              <a:buClrTx/>
              <a:buNone/>
            </a:pPr>
            <a:r>
              <a:rPr kumimoji="1" lang="zh-CN" altLang="en-US" b="1" dirty="0" smtClean="0"/>
              <a:t>检查与调整</a:t>
            </a:r>
            <a:endParaRPr kumimoji="1" lang="en-US" altLang="zh-CN" b="1" dirty="0" smtClean="0"/>
          </a:p>
          <a:p>
            <a:pPr>
              <a:lnSpc>
                <a:spcPct val="100000"/>
              </a:lnSpc>
              <a:spcBef>
                <a:spcPts val="0"/>
              </a:spcBef>
              <a:buClrTx/>
            </a:pPr>
            <a:r>
              <a:rPr kumimoji="1" lang="zh-CN" altLang="en-US" dirty="0" smtClean="0"/>
              <a:t>敏捷中的计划是一个不断检查和调整的循环过程。</a:t>
            </a:r>
            <a:endParaRPr kumimoji="1" lang="zh-CN" altLang="en-US" dirty="0"/>
          </a:p>
        </p:txBody>
      </p:sp>
    </p:spTree>
    <p:extLst>
      <p:ext uri="{BB962C8B-B14F-4D97-AF65-F5344CB8AC3E}">
        <p14:creationId xmlns:p14="http://schemas.microsoft.com/office/powerpoint/2010/main" val="1170660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定义产品愿景</a:t>
            </a:r>
            <a:endParaRPr kumimoji="1" lang="zh-CN" altLang="en-US" dirty="0"/>
          </a:p>
        </p:txBody>
      </p:sp>
      <p:sp>
        <p:nvSpPr>
          <p:cNvPr id="3" name="内容占位符 2"/>
          <p:cNvSpPr>
            <a:spLocks noGrp="1"/>
          </p:cNvSpPr>
          <p:nvPr>
            <p:ph sz="quarter" idx="13"/>
          </p:nvPr>
        </p:nvSpPr>
        <p:spPr/>
        <p:txBody>
          <a:bodyPr/>
          <a:lstStyle/>
          <a:p>
            <a:pPr marL="457200" indent="-457200">
              <a:buFont typeface="+mj-lt"/>
              <a:buAutoNum type="arabicPeriod"/>
            </a:pPr>
            <a:r>
              <a:rPr kumimoji="1" lang="zh-CN" altLang="en-US" dirty="0" smtClean="0"/>
              <a:t>设定产品目标；</a:t>
            </a:r>
            <a:endParaRPr kumimoji="1" lang="en-US" altLang="zh-CN" dirty="0" smtClean="0"/>
          </a:p>
          <a:p>
            <a:pPr marL="457200" indent="-457200">
              <a:buFont typeface="+mj-lt"/>
              <a:buAutoNum type="arabicPeriod"/>
            </a:pPr>
            <a:r>
              <a:rPr kumimoji="1" lang="zh-CN" altLang="en-US" dirty="0" smtClean="0"/>
              <a:t>创建愿景声明的草案；</a:t>
            </a:r>
            <a:endParaRPr kumimoji="1" lang="en-US" altLang="zh-CN" dirty="0" smtClean="0"/>
          </a:p>
          <a:p>
            <a:pPr marL="457200" indent="-457200">
              <a:buFont typeface="+mj-lt"/>
              <a:buAutoNum type="arabicPeriod"/>
            </a:pPr>
            <a:r>
              <a:rPr kumimoji="1" lang="zh-CN" altLang="en-US" dirty="0" smtClean="0"/>
              <a:t>与产品和项目干系人确认愿景声明，并根据反馈进行修改；</a:t>
            </a:r>
            <a:endParaRPr kumimoji="1" lang="en-US" altLang="zh-CN" dirty="0" smtClean="0"/>
          </a:p>
          <a:p>
            <a:pPr marL="457200" indent="-457200">
              <a:buFont typeface="+mj-lt"/>
              <a:buAutoNum type="arabicPeriod"/>
            </a:pPr>
            <a:r>
              <a:rPr kumimoji="1" lang="zh-CN" altLang="en-US" dirty="0" smtClean="0"/>
              <a:t>最终确定愿景声明。</a:t>
            </a:r>
            <a:endParaRPr kumimoji="1" lang="en-US" altLang="zh-CN" dirty="0" smtClean="0"/>
          </a:p>
        </p:txBody>
      </p:sp>
    </p:spTree>
    <p:extLst>
      <p:ext uri="{BB962C8B-B14F-4D97-AF65-F5344CB8AC3E}">
        <p14:creationId xmlns:p14="http://schemas.microsoft.com/office/powerpoint/2010/main" val="1487067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创建产品路线图</a:t>
            </a:r>
            <a:endParaRPr kumimoji="1" lang="zh-CN" altLang="en-US" dirty="0"/>
          </a:p>
        </p:txBody>
      </p:sp>
      <p:sp>
        <p:nvSpPr>
          <p:cNvPr id="3" name="内容占位符 2"/>
          <p:cNvSpPr>
            <a:spLocks noGrp="1"/>
          </p:cNvSpPr>
          <p:nvPr>
            <p:ph sz="quarter" idx="13"/>
          </p:nvPr>
        </p:nvSpPr>
        <p:spPr/>
        <p:txBody>
          <a:bodyPr/>
          <a:lstStyle/>
          <a:p>
            <a:pPr marL="457200" indent="-457200">
              <a:buFont typeface="+mj-lt"/>
              <a:buAutoNum type="arabicPeriod"/>
            </a:pPr>
            <a:r>
              <a:rPr kumimoji="1" lang="zh-CN" altLang="en-US" dirty="0" smtClean="0"/>
              <a:t>识别产品需求；</a:t>
            </a:r>
            <a:endParaRPr kumimoji="1" lang="en-US" altLang="zh-CN" dirty="0" smtClean="0"/>
          </a:p>
          <a:p>
            <a:pPr marL="457200" indent="-457200">
              <a:buFont typeface="+mj-lt"/>
              <a:buAutoNum type="arabicPeriod"/>
            </a:pPr>
            <a:r>
              <a:rPr kumimoji="1" lang="zh-CN" altLang="en-US" dirty="0" smtClean="0"/>
              <a:t>整理产品特性；</a:t>
            </a:r>
            <a:endParaRPr kumimoji="1" lang="en-US" altLang="zh-CN" dirty="0" smtClean="0"/>
          </a:p>
          <a:p>
            <a:pPr marL="457200" indent="-457200">
              <a:buFont typeface="+mj-lt"/>
              <a:buAutoNum type="arabicPeriod"/>
            </a:pPr>
            <a:r>
              <a:rPr kumimoji="1" lang="zh-CN" altLang="en-US" dirty="0" smtClean="0"/>
              <a:t>产品特性的估算和排序；</a:t>
            </a:r>
            <a:endParaRPr kumimoji="1" lang="en-US" altLang="zh-CN" dirty="0" smtClean="0"/>
          </a:p>
          <a:p>
            <a:pPr marL="457200" indent="-457200">
              <a:buFont typeface="+mj-lt"/>
              <a:buAutoNum type="arabicPeriod"/>
            </a:pPr>
            <a:r>
              <a:rPr kumimoji="1" lang="zh-CN" altLang="en-US" dirty="0" smtClean="0"/>
              <a:t>决定大致的时间框架。</a:t>
            </a:r>
            <a:endParaRPr kumimoji="1" lang="en-US" altLang="zh-CN" dirty="0" smtClean="0"/>
          </a:p>
          <a:p>
            <a:pPr marL="457200" indent="-457200">
              <a:buFont typeface="+mj-lt"/>
              <a:buAutoNum type="arabicPeriod"/>
            </a:pPr>
            <a:endParaRPr kumimoji="1" lang="zh-CN" altLang="en-US" dirty="0"/>
          </a:p>
        </p:txBody>
      </p:sp>
    </p:spTree>
    <p:extLst>
      <p:ext uri="{BB962C8B-B14F-4D97-AF65-F5344CB8AC3E}">
        <p14:creationId xmlns:p14="http://schemas.microsoft.com/office/powerpoint/2010/main" val="135601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细化需求</a:t>
            </a:r>
            <a:endParaRPr kumimoji="1" lang="zh-CN" altLang="en-US" dirty="0"/>
          </a:p>
        </p:txBody>
      </p:sp>
      <p:sp>
        <p:nvSpPr>
          <p:cNvPr id="3" name="内容占位符 2"/>
          <p:cNvSpPr>
            <a:spLocks noGrp="1"/>
          </p:cNvSpPr>
          <p:nvPr>
            <p:ph sz="quarter" idx="13"/>
          </p:nvPr>
        </p:nvSpPr>
        <p:spPr>
          <a:xfrm>
            <a:off x="913774" y="2367092"/>
            <a:ext cx="5682969" cy="3424107"/>
          </a:xfrm>
        </p:spPr>
        <p:txBody>
          <a:bodyPr>
            <a:normAutofit/>
          </a:bodyPr>
          <a:lstStyle/>
          <a:p>
            <a:r>
              <a:rPr kumimoji="1" lang="zh-CN" altLang="en-US" dirty="0" smtClean="0"/>
              <a:t>用户故事</a:t>
            </a:r>
            <a:endParaRPr kumimoji="1" lang="en-US" altLang="zh-CN" dirty="0"/>
          </a:p>
          <a:p>
            <a:pPr marL="457200" lvl="1" indent="0">
              <a:buNone/>
            </a:pPr>
            <a:r>
              <a:rPr kumimoji="1" lang="zh-CN" altLang="en-US" dirty="0" smtClean="0"/>
              <a:t>对某个产品的简单描述：需求是什么、为谁完成。</a:t>
            </a:r>
            <a:endParaRPr kumimoji="1" lang="en-US" altLang="zh-CN" dirty="0" smtClean="0"/>
          </a:p>
          <a:p>
            <a:r>
              <a:rPr kumimoji="1" lang="zh-CN" altLang="en-US" dirty="0" smtClean="0"/>
              <a:t>至少包括</a:t>
            </a:r>
            <a:endParaRPr kumimoji="1" lang="en-US" altLang="zh-CN" dirty="0" smtClean="0"/>
          </a:p>
          <a:p>
            <a:pPr marL="0" indent="0">
              <a:buNone/>
            </a:pPr>
            <a:r>
              <a:rPr kumimoji="1" lang="zh-CN" altLang="en-US" sz="1800" dirty="0"/>
              <a:t> </a:t>
            </a:r>
            <a:r>
              <a:rPr kumimoji="1" lang="zh-CN" altLang="en-US" sz="1800" dirty="0" smtClean="0"/>
              <a:t>     标题：</a:t>
            </a:r>
            <a:r>
              <a:rPr kumimoji="1" lang="en-US" altLang="zh-CN" sz="1800" dirty="0" smtClean="0"/>
              <a:t>&lt;</a:t>
            </a:r>
            <a:r>
              <a:rPr kumimoji="1" lang="zh-CN" altLang="en-US" sz="1800" dirty="0" smtClean="0"/>
              <a:t>用户故事的名称</a:t>
            </a:r>
            <a:r>
              <a:rPr kumimoji="1" lang="en-US" altLang="zh-CN" sz="1800" dirty="0" smtClean="0"/>
              <a:t>&gt;</a:t>
            </a:r>
          </a:p>
          <a:p>
            <a:pPr marL="0" indent="0">
              <a:buNone/>
            </a:pPr>
            <a:r>
              <a:rPr kumimoji="1" lang="zh-CN" altLang="en-US" sz="1800" dirty="0" smtClean="0"/>
              <a:t>      作为：</a:t>
            </a:r>
            <a:r>
              <a:rPr kumimoji="1" lang="en-US" altLang="zh-CN" sz="1800" dirty="0"/>
              <a:t> &lt;</a:t>
            </a:r>
            <a:r>
              <a:rPr kumimoji="1" lang="zh-CN" altLang="en-US" sz="1800" dirty="0" smtClean="0"/>
              <a:t>用户或角色</a:t>
            </a:r>
            <a:r>
              <a:rPr kumimoji="1" lang="en-US" altLang="zh-CN" sz="1800" dirty="0" smtClean="0"/>
              <a:t>&gt;</a:t>
            </a:r>
            <a:endParaRPr kumimoji="1" lang="en-US" altLang="zh-CN" sz="1800" dirty="0"/>
          </a:p>
          <a:p>
            <a:pPr marL="0" indent="0">
              <a:buNone/>
            </a:pPr>
            <a:r>
              <a:rPr kumimoji="1" lang="zh-CN" altLang="en-US" sz="1800" dirty="0" smtClean="0"/>
              <a:t>      我想</a:t>
            </a:r>
            <a:r>
              <a:rPr kumimoji="1" lang="en-US" altLang="zh-CN" sz="1800" dirty="0" smtClean="0"/>
              <a:t>:</a:t>
            </a:r>
            <a:r>
              <a:rPr kumimoji="1" lang="en-US" altLang="zh-CN" sz="1800" dirty="0"/>
              <a:t> </a:t>
            </a:r>
            <a:r>
              <a:rPr kumimoji="1" lang="zh-CN" altLang="en-US" sz="1800" dirty="0" smtClean="0"/>
              <a:t>  </a:t>
            </a:r>
            <a:r>
              <a:rPr kumimoji="1" lang="en-US" altLang="zh-CN" sz="1800" dirty="0" smtClean="0"/>
              <a:t>&lt;</a:t>
            </a:r>
            <a:r>
              <a:rPr kumimoji="1" lang="zh-CN" altLang="en-US" sz="1800" dirty="0" smtClean="0"/>
              <a:t>采取这样的行动</a:t>
            </a:r>
            <a:r>
              <a:rPr kumimoji="1" lang="en-US" altLang="zh-CN" sz="1800" dirty="0" smtClean="0"/>
              <a:t>&gt;</a:t>
            </a:r>
          </a:p>
          <a:p>
            <a:pPr marL="0" indent="0">
              <a:buNone/>
            </a:pPr>
            <a:r>
              <a:rPr kumimoji="1" lang="zh-CN" altLang="en-US" sz="1800" dirty="0" smtClean="0"/>
              <a:t>      以便：</a:t>
            </a:r>
            <a:r>
              <a:rPr kumimoji="1" lang="en-US" altLang="zh-CN" sz="1800" dirty="0"/>
              <a:t> </a:t>
            </a:r>
            <a:r>
              <a:rPr kumimoji="1" lang="en-US" altLang="zh-CN" sz="1800" dirty="0" smtClean="0"/>
              <a:t>&lt;</a:t>
            </a:r>
            <a:r>
              <a:rPr kumimoji="1" lang="zh-CN" altLang="en-US" sz="1800" dirty="0" smtClean="0"/>
              <a:t>我获得这样的益处</a:t>
            </a:r>
            <a:r>
              <a:rPr kumimoji="1" lang="en-US" altLang="zh-CN" sz="1800" dirty="0" smtClean="0"/>
              <a:t>&gt;</a:t>
            </a:r>
          </a:p>
        </p:txBody>
      </p:sp>
      <p:sp>
        <p:nvSpPr>
          <p:cNvPr id="4" name="内容占位符 2"/>
          <p:cNvSpPr txBox="1">
            <a:spLocks/>
          </p:cNvSpPr>
          <p:nvPr/>
        </p:nvSpPr>
        <p:spPr>
          <a:xfrm>
            <a:off x="6509031" y="2367092"/>
            <a:ext cx="5682969"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kumimoji="1" lang="en-US" altLang="zh-CN" sz="1800" dirty="0" smtClean="0"/>
          </a:p>
          <a:p>
            <a:endParaRPr kumimoji="1" lang="en-US" altLang="zh-CN" sz="1800" dirty="0"/>
          </a:p>
          <a:p>
            <a:endParaRPr kumimoji="1" lang="en-US" altLang="zh-CN" sz="1800" dirty="0" smtClean="0"/>
          </a:p>
          <a:p>
            <a:pPr marL="0" indent="0">
              <a:buNone/>
            </a:pPr>
            <a:r>
              <a:rPr kumimoji="1" lang="zh-CN" altLang="en-US" sz="1800" dirty="0">
                <a:solidFill>
                  <a:schemeClr val="tx1">
                    <a:lumMod val="50000"/>
                    <a:lumOff val="50000"/>
                  </a:schemeClr>
                </a:solidFill>
              </a:rPr>
              <a:t> </a:t>
            </a:r>
            <a:r>
              <a:rPr kumimoji="1" lang="zh-CN" altLang="en-US" sz="1800" dirty="0" smtClean="0">
                <a:solidFill>
                  <a:schemeClr val="tx1">
                    <a:lumMod val="50000"/>
                    <a:lumOff val="50000"/>
                  </a:schemeClr>
                </a:solidFill>
              </a:rPr>
              <a:t>     标题：查询账户余额</a:t>
            </a:r>
            <a:endParaRPr kumimoji="1" lang="en-US" altLang="zh-CN" sz="1800" dirty="0" smtClean="0">
              <a:solidFill>
                <a:schemeClr val="tx1">
                  <a:lumMod val="50000"/>
                  <a:lumOff val="50000"/>
                </a:schemeClr>
              </a:solidFill>
            </a:endParaRPr>
          </a:p>
          <a:p>
            <a:pPr marL="0" indent="0">
              <a:buFont typeface="Arial" panose="020B0604020202020204" pitchFamily="34" charset="0"/>
              <a:buNone/>
            </a:pPr>
            <a:r>
              <a:rPr kumimoji="1" lang="zh-CN" altLang="en-US" sz="1800" dirty="0" smtClean="0">
                <a:solidFill>
                  <a:schemeClr val="tx1">
                    <a:lumMod val="50000"/>
                    <a:lumOff val="50000"/>
                  </a:schemeClr>
                </a:solidFill>
              </a:rPr>
              <a:t>      作为：</a:t>
            </a:r>
            <a:r>
              <a:rPr kumimoji="1" lang="en-US" altLang="zh-CN" sz="1800" dirty="0" smtClean="0">
                <a:solidFill>
                  <a:schemeClr val="tx1">
                    <a:lumMod val="50000"/>
                    <a:lumOff val="50000"/>
                  </a:schemeClr>
                </a:solidFill>
              </a:rPr>
              <a:t> </a:t>
            </a:r>
            <a:r>
              <a:rPr kumimoji="1" lang="zh-CN" altLang="en-US" sz="1800" dirty="0" smtClean="0">
                <a:solidFill>
                  <a:schemeClr val="tx1">
                    <a:lumMod val="50000"/>
                    <a:lumOff val="50000"/>
                  </a:schemeClr>
                </a:solidFill>
              </a:rPr>
              <a:t>一名忙碌的银行客户</a:t>
            </a:r>
            <a:endParaRPr kumimoji="1" lang="en-US" altLang="zh-CN" sz="1800" dirty="0" smtClean="0">
              <a:solidFill>
                <a:schemeClr val="tx1">
                  <a:lumMod val="50000"/>
                  <a:lumOff val="50000"/>
                </a:schemeClr>
              </a:solidFill>
            </a:endParaRPr>
          </a:p>
          <a:p>
            <a:pPr marL="0" indent="0">
              <a:buFont typeface="Arial" panose="020B0604020202020204" pitchFamily="34" charset="0"/>
              <a:buNone/>
            </a:pPr>
            <a:r>
              <a:rPr kumimoji="1" lang="zh-CN" altLang="en-US" sz="1800" dirty="0" smtClean="0">
                <a:solidFill>
                  <a:schemeClr val="tx1">
                    <a:lumMod val="50000"/>
                    <a:lumOff val="50000"/>
                  </a:schemeClr>
                </a:solidFill>
              </a:rPr>
              <a:t>      我想</a:t>
            </a:r>
            <a:r>
              <a:rPr kumimoji="1" lang="en-US" altLang="zh-CN" sz="1800" dirty="0" smtClean="0">
                <a:solidFill>
                  <a:schemeClr val="tx1">
                    <a:lumMod val="50000"/>
                    <a:lumOff val="50000"/>
                  </a:schemeClr>
                </a:solidFill>
              </a:rPr>
              <a:t>: </a:t>
            </a:r>
            <a:r>
              <a:rPr kumimoji="1" lang="zh-CN" altLang="en-US" sz="1800" dirty="0" smtClean="0">
                <a:solidFill>
                  <a:schemeClr val="tx1">
                    <a:lumMod val="50000"/>
                    <a:lumOff val="50000"/>
                  </a:schemeClr>
                </a:solidFill>
              </a:rPr>
              <a:t>  </a:t>
            </a:r>
            <a:r>
              <a:rPr kumimoji="1" lang="zh-CN" altLang="en-US" sz="1800" dirty="0">
                <a:solidFill>
                  <a:schemeClr val="tx1">
                    <a:lumMod val="50000"/>
                    <a:lumOff val="50000"/>
                  </a:schemeClr>
                </a:solidFill>
              </a:rPr>
              <a:t> </a:t>
            </a:r>
            <a:r>
              <a:rPr kumimoji="1" lang="zh-CN" altLang="en-US" sz="1800" dirty="0" smtClean="0">
                <a:solidFill>
                  <a:schemeClr val="tx1">
                    <a:lumMod val="50000"/>
                    <a:lumOff val="50000"/>
                  </a:schemeClr>
                </a:solidFill>
              </a:rPr>
              <a:t>在我的手机上查看余额</a:t>
            </a:r>
            <a:endParaRPr kumimoji="1" lang="en-US" altLang="zh-CN" sz="1800" dirty="0" smtClean="0">
              <a:solidFill>
                <a:schemeClr val="tx1">
                  <a:lumMod val="50000"/>
                  <a:lumOff val="50000"/>
                </a:schemeClr>
              </a:solidFill>
            </a:endParaRPr>
          </a:p>
          <a:p>
            <a:pPr marL="0" indent="0">
              <a:buFont typeface="Arial" panose="020B0604020202020204" pitchFamily="34" charset="0"/>
              <a:buNone/>
            </a:pPr>
            <a:r>
              <a:rPr kumimoji="1" lang="zh-CN" altLang="en-US" sz="1800" dirty="0" smtClean="0">
                <a:solidFill>
                  <a:schemeClr val="tx1">
                    <a:lumMod val="50000"/>
                    <a:lumOff val="50000"/>
                  </a:schemeClr>
                </a:solidFill>
              </a:rPr>
              <a:t>      以便：</a:t>
            </a:r>
            <a:r>
              <a:rPr kumimoji="1" lang="en-US" altLang="zh-CN" sz="1800" dirty="0" smtClean="0">
                <a:solidFill>
                  <a:schemeClr val="tx1">
                    <a:lumMod val="50000"/>
                    <a:lumOff val="50000"/>
                  </a:schemeClr>
                </a:solidFill>
              </a:rPr>
              <a:t> </a:t>
            </a:r>
            <a:r>
              <a:rPr kumimoji="1" lang="zh-CN" altLang="en-US" sz="1800" dirty="0" smtClean="0">
                <a:solidFill>
                  <a:schemeClr val="tx1">
                    <a:lumMod val="50000"/>
                    <a:lumOff val="50000"/>
                  </a:schemeClr>
                </a:solidFill>
              </a:rPr>
              <a:t>我可以看到我的支票账号还有多少钱</a:t>
            </a:r>
            <a:endParaRPr kumimoji="1" lang="en-US" altLang="zh-CN" sz="1800" dirty="0" smtClean="0">
              <a:solidFill>
                <a:schemeClr val="tx1">
                  <a:lumMod val="50000"/>
                  <a:lumOff val="50000"/>
                </a:schemeClr>
              </a:solidFill>
            </a:endParaRPr>
          </a:p>
        </p:txBody>
      </p:sp>
    </p:spTree>
    <p:extLst>
      <p:ext uri="{BB962C8B-B14F-4D97-AF65-F5344CB8AC3E}">
        <p14:creationId xmlns:p14="http://schemas.microsoft.com/office/powerpoint/2010/main" val="1604217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细化需求</a:t>
            </a:r>
            <a:endParaRPr kumimoji="1" lang="zh-CN" altLang="en-US" dirty="0"/>
          </a:p>
        </p:txBody>
      </p:sp>
      <p:sp>
        <p:nvSpPr>
          <p:cNvPr id="3" name="内容占位符 2"/>
          <p:cNvSpPr>
            <a:spLocks noGrp="1"/>
          </p:cNvSpPr>
          <p:nvPr>
            <p:ph sz="quarter" idx="13"/>
          </p:nvPr>
        </p:nvSpPr>
        <p:spPr/>
        <p:txBody>
          <a:bodyPr>
            <a:normAutofit/>
          </a:bodyPr>
          <a:lstStyle/>
          <a:p>
            <a:pPr marL="0" indent="0">
              <a:buNone/>
            </a:pPr>
            <a:r>
              <a:rPr kumimoji="1" lang="zh-CN" altLang="en-US" b="1" dirty="0" smtClean="0"/>
              <a:t>创建用户故事的步骤：</a:t>
            </a:r>
            <a:endParaRPr kumimoji="1" lang="en-US" altLang="zh-CN" b="1" dirty="0" smtClean="0"/>
          </a:p>
          <a:p>
            <a:pPr marL="457200" indent="-457200">
              <a:buFont typeface="+mj-lt"/>
              <a:buAutoNum type="arabicPeriod"/>
            </a:pPr>
            <a:r>
              <a:rPr kumimoji="1" lang="zh-CN" altLang="en-US" dirty="0" smtClean="0"/>
              <a:t>识别项目干系人；</a:t>
            </a:r>
            <a:endParaRPr kumimoji="1" lang="en-US" altLang="zh-CN" dirty="0" smtClean="0"/>
          </a:p>
          <a:p>
            <a:pPr marL="457200" indent="-457200">
              <a:buFont typeface="+mj-lt"/>
              <a:buAutoNum type="arabicPeriod"/>
            </a:pPr>
            <a:r>
              <a:rPr kumimoji="1" lang="zh-CN" altLang="en-US" dirty="0" smtClean="0"/>
              <a:t>识别谁将使用该产品；</a:t>
            </a:r>
            <a:endParaRPr kumimoji="1" lang="en-US" altLang="zh-CN" dirty="0" smtClean="0"/>
          </a:p>
          <a:p>
            <a:pPr marL="457200" indent="-457200">
              <a:buFont typeface="+mj-lt"/>
              <a:buAutoNum type="arabicPeriod"/>
            </a:pPr>
            <a:r>
              <a:rPr kumimoji="1" lang="zh-CN" altLang="en-US" dirty="0" smtClean="0"/>
              <a:t>和干系人协作，写下产品将需要达成的需求</a:t>
            </a:r>
            <a:endParaRPr kumimoji="1" lang="en-US" altLang="zh-CN" dirty="0"/>
          </a:p>
        </p:txBody>
      </p:sp>
    </p:spTree>
    <p:extLst>
      <p:ext uri="{BB962C8B-B14F-4D97-AF65-F5344CB8AC3E}">
        <p14:creationId xmlns:p14="http://schemas.microsoft.com/office/powerpoint/2010/main" val="765863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发布计划</a:t>
            </a:r>
            <a:endParaRPr kumimoji="1" lang="zh-CN" altLang="en-US" dirty="0"/>
          </a:p>
        </p:txBody>
      </p:sp>
      <p:sp>
        <p:nvSpPr>
          <p:cNvPr id="3" name="内容占位符 2"/>
          <p:cNvSpPr>
            <a:spLocks noGrp="1"/>
          </p:cNvSpPr>
          <p:nvPr>
            <p:ph sz="quarter" idx="13"/>
          </p:nvPr>
        </p:nvSpPr>
        <p:spPr>
          <a:xfrm>
            <a:off x="913774" y="2367092"/>
            <a:ext cx="10363826" cy="3932108"/>
          </a:xfrm>
        </p:spPr>
        <p:txBody>
          <a:bodyPr>
            <a:normAutofit/>
          </a:bodyPr>
          <a:lstStyle/>
          <a:p>
            <a:pPr marL="0" indent="0">
              <a:buNone/>
            </a:pPr>
            <a:r>
              <a:rPr kumimoji="1" lang="zh-CN" altLang="en-US" b="1" dirty="0" smtClean="0"/>
              <a:t>完成产品待办列表</a:t>
            </a:r>
            <a:endParaRPr kumimoji="1" lang="en-US" altLang="zh-CN" b="1" dirty="0" smtClean="0"/>
          </a:p>
          <a:p>
            <a:pPr lvl="1"/>
            <a:r>
              <a:rPr kumimoji="1" lang="zh-CN" altLang="en-US" dirty="0" smtClean="0"/>
              <a:t>包含对需求的描述</a:t>
            </a:r>
            <a:endParaRPr kumimoji="1" lang="en-US" altLang="zh-CN" dirty="0" smtClean="0"/>
          </a:p>
          <a:p>
            <a:pPr lvl="1"/>
            <a:r>
              <a:rPr kumimoji="1" lang="zh-CN" altLang="en-US" dirty="0" smtClean="0"/>
              <a:t>按优先级对用户故事进行排序。</a:t>
            </a:r>
            <a:endParaRPr kumimoji="1" lang="en-US" altLang="zh-CN" dirty="0" smtClean="0"/>
          </a:p>
          <a:p>
            <a:pPr lvl="1"/>
            <a:r>
              <a:rPr kumimoji="1" lang="zh-CN" altLang="en-US" dirty="0" smtClean="0"/>
              <a:t>添加工作量估算。</a:t>
            </a:r>
            <a:endParaRPr kumimoji="1" lang="en-US" altLang="zh-CN" dirty="0" smtClean="0"/>
          </a:p>
        </p:txBody>
      </p:sp>
    </p:spTree>
    <p:extLst>
      <p:ext uri="{BB962C8B-B14F-4D97-AF65-F5344CB8AC3E}">
        <p14:creationId xmlns:p14="http://schemas.microsoft.com/office/powerpoint/2010/main" val="378796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发布计划</a:t>
            </a:r>
            <a:endParaRPr kumimoji="1" lang="zh-CN" altLang="en-US" dirty="0"/>
          </a:p>
        </p:txBody>
      </p:sp>
      <p:sp>
        <p:nvSpPr>
          <p:cNvPr id="3" name="内容占位符 2"/>
          <p:cNvSpPr>
            <a:spLocks noGrp="1"/>
          </p:cNvSpPr>
          <p:nvPr>
            <p:ph sz="quarter" idx="13"/>
          </p:nvPr>
        </p:nvSpPr>
        <p:spPr>
          <a:xfrm>
            <a:off x="913774" y="2367092"/>
            <a:ext cx="10363826" cy="3932108"/>
          </a:xfrm>
        </p:spPr>
        <p:txBody>
          <a:bodyPr>
            <a:normAutofit/>
          </a:bodyPr>
          <a:lstStyle/>
          <a:p>
            <a:pPr marL="0" indent="0">
              <a:buNone/>
            </a:pPr>
            <a:r>
              <a:rPr kumimoji="1" lang="zh-CN" altLang="en-US" b="1" dirty="0" smtClean="0"/>
              <a:t>创建发布计划</a:t>
            </a:r>
            <a:endParaRPr kumimoji="1" lang="en-US" altLang="zh-CN" b="1" dirty="0" smtClean="0"/>
          </a:p>
          <a:p>
            <a:pPr marL="457200" indent="-457200">
              <a:buFont typeface="+mj-lt"/>
              <a:buAutoNum type="arabicPeriod"/>
            </a:pPr>
            <a:r>
              <a:rPr kumimoji="1" lang="zh-CN" altLang="en-US" dirty="0" smtClean="0"/>
              <a:t>建立发布目标。</a:t>
            </a:r>
            <a:endParaRPr kumimoji="1" lang="en-US" altLang="zh-CN" dirty="0" smtClean="0"/>
          </a:p>
          <a:p>
            <a:pPr marL="457200" indent="-457200">
              <a:buFont typeface="+mj-lt"/>
              <a:buAutoNum type="arabicPeriod"/>
            </a:pPr>
            <a:r>
              <a:rPr kumimoji="1" lang="zh-CN" altLang="en-US" dirty="0" smtClean="0"/>
              <a:t>通过评审产品待办列表和产品路线图，来确定哪一些是支持发布目标的最高优先级的用户故事。</a:t>
            </a:r>
            <a:endParaRPr kumimoji="1" lang="en-US" altLang="zh-CN" dirty="0" smtClean="0"/>
          </a:p>
          <a:p>
            <a:pPr marL="457200" indent="-457200">
              <a:buFont typeface="+mj-lt"/>
              <a:buAutoNum type="arabicPeriod"/>
            </a:pPr>
            <a:r>
              <a:rPr kumimoji="1" lang="zh-CN" altLang="en-US" dirty="0" smtClean="0"/>
              <a:t>制定发布日期。</a:t>
            </a:r>
            <a:endParaRPr kumimoji="1" lang="en-US" altLang="zh-CN" dirty="0" smtClean="0"/>
          </a:p>
          <a:p>
            <a:pPr marL="457200" indent="-457200">
              <a:buFont typeface="+mj-lt"/>
              <a:buAutoNum type="arabicPeriod"/>
            </a:pPr>
            <a:r>
              <a:rPr kumimoji="1" lang="zh-CN" altLang="en-US" dirty="0" smtClean="0"/>
              <a:t>如果你还没有准备充分，请优化发布目标里的用户故事。</a:t>
            </a:r>
            <a:endParaRPr kumimoji="1" lang="en-US" altLang="zh-CN" dirty="0" smtClean="0"/>
          </a:p>
          <a:p>
            <a:pPr marL="457200" indent="-457200">
              <a:buFont typeface="+mj-lt"/>
              <a:buAutoNum type="arabicPeriod"/>
            </a:pPr>
            <a:r>
              <a:rPr kumimoji="1" lang="zh-CN" altLang="en-US" dirty="0" smtClean="0"/>
              <a:t>让开发团队接受首次发布并对这次发布许下承诺。</a:t>
            </a:r>
            <a:endParaRPr kumimoji="1" lang="en-US" altLang="zh-CN" dirty="0" smtClean="0"/>
          </a:p>
        </p:txBody>
      </p:sp>
    </p:spTree>
    <p:extLst>
      <p:ext uri="{BB962C8B-B14F-4D97-AF65-F5344CB8AC3E}">
        <p14:creationId xmlns:p14="http://schemas.microsoft.com/office/powerpoint/2010/main" val="309226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冲刺计划</a:t>
            </a:r>
            <a:endParaRPr kumimoji="1" lang="zh-CN" altLang="en-US" dirty="0"/>
          </a:p>
        </p:txBody>
      </p:sp>
      <p:sp>
        <p:nvSpPr>
          <p:cNvPr id="3" name="内容占位符 2"/>
          <p:cNvSpPr>
            <a:spLocks noGrp="1"/>
          </p:cNvSpPr>
          <p:nvPr>
            <p:ph sz="quarter" idx="13"/>
          </p:nvPr>
        </p:nvSpPr>
        <p:spPr>
          <a:xfrm>
            <a:off x="913774" y="2367092"/>
            <a:ext cx="10363826" cy="3886751"/>
          </a:xfrm>
        </p:spPr>
        <p:txBody>
          <a:bodyPr>
            <a:normAutofit/>
          </a:bodyPr>
          <a:lstStyle/>
          <a:p>
            <a:pPr marL="0" indent="0">
              <a:buNone/>
            </a:pPr>
            <a:r>
              <a:rPr kumimoji="1" lang="zh-CN" altLang="en-US" dirty="0" smtClean="0"/>
              <a:t>一个冲刺是指一段确定的迭代时间，在这段时间内，开发团队从开始到结束持续创建特定的一组产品功能。</a:t>
            </a:r>
            <a:r>
              <a:rPr kumimoji="1" lang="zh-CN" altLang="en-US" dirty="0"/>
              <a:t>每次冲刺结束时，开发团队创建的产品应该能正常工作并可进行演示</a:t>
            </a:r>
            <a:r>
              <a:rPr kumimoji="1" lang="zh-CN" altLang="en-US" dirty="0" smtClean="0"/>
              <a:t>。</a:t>
            </a:r>
            <a:endParaRPr kumimoji="1" lang="en-US" altLang="zh-CN" dirty="0" smtClean="0"/>
          </a:p>
          <a:p>
            <a:pPr marL="0" indent="0">
              <a:buNone/>
            </a:pPr>
            <a:endParaRPr kumimoji="1" lang="en-US" altLang="zh-CN" dirty="0" smtClean="0"/>
          </a:p>
          <a:p>
            <a:pPr marL="0" indent="0">
              <a:buNone/>
            </a:pPr>
            <a:r>
              <a:rPr kumimoji="1" lang="zh-CN" altLang="en-US" dirty="0" smtClean="0"/>
              <a:t>每次冲刺包括：</a:t>
            </a:r>
            <a:endParaRPr kumimoji="1" lang="en-US" altLang="zh-CN" dirty="0" smtClean="0"/>
          </a:p>
          <a:p>
            <a:r>
              <a:rPr kumimoji="1" lang="zh-CN" altLang="en-US" dirty="0" smtClean="0"/>
              <a:t>在冲刺开始时进行冲刺计划；</a:t>
            </a:r>
            <a:endParaRPr kumimoji="1" lang="en-US" altLang="zh-CN" dirty="0" smtClean="0"/>
          </a:p>
          <a:p>
            <a:r>
              <a:rPr kumimoji="1" lang="zh-CN" altLang="en-US" dirty="0" smtClean="0"/>
              <a:t>每日例会；</a:t>
            </a:r>
            <a:endParaRPr kumimoji="1" lang="en-US" altLang="zh-CN" dirty="0" smtClean="0"/>
          </a:p>
          <a:p>
            <a:r>
              <a:rPr kumimoji="1" lang="zh-CN" altLang="en-US" dirty="0" smtClean="0"/>
              <a:t>开发时间</a:t>
            </a:r>
            <a:r>
              <a:rPr kumimoji="1" lang="en-US" altLang="zh-CN" dirty="0" smtClean="0"/>
              <a:t>——</a:t>
            </a:r>
            <a:r>
              <a:rPr kumimoji="1" lang="zh-CN" altLang="en-US" dirty="0" smtClean="0"/>
              <a:t>冲刺的主体；</a:t>
            </a:r>
            <a:endParaRPr kumimoji="1" lang="en-US" altLang="zh-CN" dirty="0" smtClean="0"/>
          </a:p>
          <a:p>
            <a:r>
              <a:rPr kumimoji="1" lang="zh-CN" altLang="en-US" dirty="0" smtClean="0"/>
              <a:t>冲刺结束时进行冲刺评审和冲刺回顾。</a:t>
            </a:r>
            <a:endParaRPr kumimoji="1" lang="zh-CN" altLang="en-US" dirty="0"/>
          </a:p>
        </p:txBody>
      </p:sp>
    </p:spTree>
    <p:extLst>
      <p:ext uri="{BB962C8B-B14F-4D97-AF65-F5344CB8AC3E}">
        <p14:creationId xmlns:p14="http://schemas.microsoft.com/office/powerpoint/2010/main" val="1459414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133" y="2006445"/>
            <a:ext cx="10364451" cy="1596177"/>
          </a:xfrm>
        </p:spPr>
        <p:txBody>
          <a:bodyPr/>
          <a:lstStyle/>
          <a:p>
            <a:r>
              <a:rPr kumimoji="1" lang="zh-CN" altLang="en-US" b="1" dirty="0" smtClean="0"/>
              <a:t>理解敏捷</a:t>
            </a:r>
            <a:endParaRPr kumimoji="1" lang="zh-CN" altLang="en-US" b="1" dirty="0"/>
          </a:p>
        </p:txBody>
      </p:sp>
    </p:spTree>
    <p:extLst>
      <p:ext uri="{BB962C8B-B14F-4D97-AF65-F5344CB8AC3E}">
        <p14:creationId xmlns:p14="http://schemas.microsoft.com/office/powerpoint/2010/main" val="896638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冲刺计划</a:t>
            </a:r>
            <a:endParaRPr kumimoji="1" lang="zh-CN" altLang="en-US" dirty="0"/>
          </a:p>
        </p:txBody>
      </p:sp>
      <p:sp>
        <p:nvSpPr>
          <p:cNvPr id="3" name="内容占位符 2"/>
          <p:cNvSpPr>
            <a:spLocks noGrp="1"/>
          </p:cNvSpPr>
          <p:nvPr>
            <p:ph sz="quarter" idx="13"/>
          </p:nvPr>
        </p:nvSpPr>
        <p:spPr/>
        <p:txBody>
          <a:bodyPr/>
          <a:lstStyle/>
          <a:p>
            <a:pPr marL="0" indent="0">
              <a:buNone/>
            </a:pPr>
            <a:r>
              <a:rPr kumimoji="1" lang="zh-CN" altLang="en-US" dirty="0" smtClean="0"/>
              <a:t>冲刺待办列表是与当前冲刺和相关任务关联的用户故事清单。</a:t>
            </a:r>
            <a:endParaRPr kumimoji="1" lang="en-US" altLang="zh-CN" dirty="0" smtClean="0"/>
          </a:p>
          <a:p>
            <a:pPr marL="0" indent="0">
              <a:buNone/>
            </a:pPr>
            <a:r>
              <a:rPr kumimoji="1" lang="zh-CN" altLang="en-US" b="1" dirty="0" smtClean="0"/>
              <a:t>冲刺待办列表包括</a:t>
            </a:r>
            <a:r>
              <a:rPr kumimoji="1" lang="en-US" altLang="zh-CN" b="1" dirty="0" smtClean="0"/>
              <a:t>	</a:t>
            </a:r>
          </a:p>
          <a:p>
            <a:pPr lvl="1"/>
            <a:r>
              <a:rPr kumimoji="1" lang="zh-CN" altLang="en-US" dirty="0" smtClean="0"/>
              <a:t>冲刺内按优先级排序的用户故事清单；</a:t>
            </a:r>
            <a:endParaRPr kumimoji="1" lang="en-US" altLang="zh-CN" dirty="0" smtClean="0"/>
          </a:p>
          <a:p>
            <a:pPr lvl="1"/>
            <a:r>
              <a:rPr kumimoji="1" lang="zh-CN" altLang="en-US" dirty="0" smtClean="0"/>
              <a:t>每个用户故事的相对工作量的估算；</a:t>
            </a:r>
            <a:endParaRPr kumimoji="1" lang="en-US" altLang="zh-CN" dirty="0" smtClean="0"/>
          </a:p>
          <a:p>
            <a:pPr lvl="1"/>
            <a:r>
              <a:rPr kumimoji="1" lang="zh-CN" altLang="en-US" dirty="0" smtClean="0"/>
              <a:t>开发每个用户故事的必要任务；</a:t>
            </a:r>
            <a:endParaRPr kumimoji="1" lang="en-US" altLang="zh-CN" dirty="0" smtClean="0"/>
          </a:p>
          <a:p>
            <a:pPr lvl="1"/>
            <a:r>
              <a:rPr kumimoji="1" lang="zh-CN" altLang="en-US" dirty="0" smtClean="0"/>
              <a:t>完成每个任务的工作量。     </a:t>
            </a:r>
            <a:endParaRPr kumimoji="1" lang="en-US" altLang="zh-CN" dirty="0" smtClean="0"/>
          </a:p>
          <a:p>
            <a:pPr lvl="1"/>
            <a:r>
              <a:rPr kumimoji="1" lang="zh-CN" altLang="en-US" dirty="0" smtClean="0"/>
              <a:t>燃尽图 </a:t>
            </a:r>
            <a:endParaRPr kumimoji="1" lang="en-US" altLang="zh-CN" dirty="0" smtClean="0"/>
          </a:p>
        </p:txBody>
      </p:sp>
    </p:spTree>
    <p:extLst>
      <p:ext uri="{BB962C8B-B14F-4D97-AF65-F5344CB8AC3E}">
        <p14:creationId xmlns:p14="http://schemas.microsoft.com/office/powerpoint/2010/main" val="33500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冲刺计划</a:t>
            </a:r>
            <a:endParaRPr kumimoji="1" lang="zh-CN" altLang="en-US" dirty="0"/>
          </a:p>
        </p:txBody>
      </p:sp>
      <p:sp>
        <p:nvSpPr>
          <p:cNvPr id="3" name="内容占位符 2"/>
          <p:cNvSpPr>
            <a:spLocks noGrp="1"/>
          </p:cNvSpPr>
          <p:nvPr>
            <p:ph sz="quarter" idx="13"/>
          </p:nvPr>
        </p:nvSpPr>
        <p:spPr/>
        <p:txBody>
          <a:bodyPr/>
          <a:lstStyle/>
          <a:p>
            <a:pPr marL="0" indent="0">
              <a:buNone/>
            </a:pPr>
            <a:r>
              <a:rPr kumimoji="1" lang="zh-CN" altLang="en-US" b="1" dirty="0" smtClean="0"/>
              <a:t>冲刺计划会议</a:t>
            </a:r>
            <a:endParaRPr kumimoji="1" lang="en-US" altLang="zh-CN" b="1" dirty="0" smtClean="0"/>
          </a:p>
          <a:p>
            <a:pPr marL="0" indent="0">
              <a:buNone/>
            </a:pPr>
            <a:r>
              <a:rPr kumimoji="1" lang="en-US" altLang="zh-CN" b="1" dirty="0" smtClean="0"/>
              <a:t>	</a:t>
            </a:r>
            <a:r>
              <a:rPr kumimoji="1" lang="zh-CN" altLang="en-US" dirty="0" smtClean="0"/>
              <a:t>第一部分：设置目标和选择用户故事</a:t>
            </a:r>
            <a:endParaRPr kumimoji="1" lang="en-US" altLang="zh-CN" dirty="0" smtClean="0"/>
          </a:p>
          <a:p>
            <a:pPr marL="0" indent="0">
              <a:buNone/>
            </a:pPr>
            <a:r>
              <a:rPr kumimoji="1" lang="en-US" altLang="zh-CN" dirty="0"/>
              <a:t>	</a:t>
            </a:r>
            <a:r>
              <a:rPr kumimoji="1" lang="zh-CN" altLang="en-US" dirty="0" smtClean="0"/>
              <a:t>第二部分：为冲刺待办列表创建任务</a:t>
            </a:r>
            <a:endParaRPr kumimoji="1" lang="en-US" altLang="zh-CN" dirty="0"/>
          </a:p>
        </p:txBody>
      </p:sp>
    </p:spTree>
    <p:extLst>
      <p:ext uri="{BB962C8B-B14F-4D97-AF65-F5344CB8AC3E}">
        <p14:creationId xmlns:p14="http://schemas.microsoft.com/office/powerpoint/2010/main" val="1789699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计划一天的工作：每日例会</a:t>
            </a:r>
            <a:endParaRPr kumimoji="1" lang="zh-CN" altLang="en-US" dirty="0"/>
          </a:p>
        </p:txBody>
      </p:sp>
      <p:sp>
        <p:nvSpPr>
          <p:cNvPr id="3" name="内容占位符 2"/>
          <p:cNvSpPr>
            <a:spLocks noGrp="1"/>
          </p:cNvSpPr>
          <p:nvPr>
            <p:ph sz="quarter" idx="13"/>
          </p:nvPr>
        </p:nvSpPr>
        <p:spPr/>
        <p:txBody>
          <a:bodyPr/>
          <a:lstStyle/>
          <a:p>
            <a:r>
              <a:rPr kumimoji="1" lang="zh-CN" altLang="en-US" dirty="0" smtClean="0"/>
              <a:t>昨天，我完成了</a:t>
            </a:r>
            <a:r>
              <a:rPr kumimoji="1" lang="is-IS" altLang="zh-CN" dirty="0" smtClean="0"/>
              <a:t>…</a:t>
            </a:r>
          </a:p>
          <a:p>
            <a:r>
              <a:rPr kumimoji="1" lang="zh-CN" altLang="en-US" dirty="0" smtClean="0"/>
              <a:t>今天，我准备做</a:t>
            </a:r>
            <a:r>
              <a:rPr kumimoji="1" lang="is-IS" altLang="zh-CN" dirty="0" smtClean="0"/>
              <a:t>…</a:t>
            </a:r>
          </a:p>
          <a:p>
            <a:r>
              <a:rPr kumimoji="1" lang="zh-CN" altLang="en-US" dirty="0" smtClean="0"/>
              <a:t>我遇到的障碍是</a:t>
            </a:r>
            <a:r>
              <a:rPr kumimoji="1" lang="is-IS" altLang="zh-CN" dirty="0" smtClean="0"/>
              <a:t>…</a:t>
            </a:r>
            <a:endParaRPr kumimoji="1" lang="zh-CN" altLang="en-US" dirty="0"/>
          </a:p>
        </p:txBody>
      </p:sp>
    </p:spTree>
    <p:extLst>
      <p:ext uri="{BB962C8B-B14F-4D97-AF65-F5344CB8AC3E}">
        <p14:creationId xmlns:p14="http://schemas.microsoft.com/office/powerpoint/2010/main" val="5515626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跟踪每天的进展</a:t>
            </a:r>
            <a:endParaRPr kumimoji="1" lang="zh-CN" altLang="en-US" dirty="0"/>
          </a:p>
        </p:txBody>
      </p:sp>
      <p:sp>
        <p:nvSpPr>
          <p:cNvPr id="3" name="内容占位符 2"/>
          <p:cNvSpPr>
            <a:spLocks noGrp="1"/>
          </p:cNvSpPr>
          <p:nvPr>
            <p:ph sz="quarter" idx="13"/>
          </p:nvPr>
        </p:nvSpPr>
        <p:spPr/>
        <p:txBody>
          <a:bodyPr/>
          <a:lstStyle/>
          <a:p>
            <a:pPr marL="0" indent="0">
              <a:buNone/>
            </a:pPr>
            <a:r>
              <a:rPr kumimoji="1" lang="zh-CN" altLang="en-US" b="1" dirty="0" smtClean="0"/>
              <a:t>两个工具</a:t>
            </a:r>
            <a:endParaRPr kumimoji="1" lang="en-US" altLang="zh-CN" b="1" dirty="0" smtClean="0"/>
          </a:p>
          <a:p>
            <a:r>
              <a:rPr kumimoji="1" lang="zh-CN" altLang="en-US" dirty="0" smtClean="0"/>
              <a:t>冲刺待办列表</a:t>
            </a:r>
            <a:endParaRPr kumimoji="1" lang="en-US" altLang="zh-CN" dirty="0" smtClean="0"/>
          </a:p>
          <a:p>
            <a:r>
              <a:rPr kumimoji="1" lang="zh-CN" altLang="en-US" dirty="0" smtClean="0"/>
              <a:t>任务版</a:t>
            </a:r>
            <a:endParaRPr kumimoji="1" lang="en-US" altLang="zh-CN" dirty="0" smtClean="0"/>
          </a:p>
          <a:p>
            <a:pPr lvl="1"/>
            <a:r>
              <a:rPr kumimoji="1" lang="zh-CN" altLang="en-US" dirty="0" smtClean="0"/>
              <a:t>待办项目（</a:t>
            </a:r>
            <a:r>
              <a:rPr kumimoji="1" lang="en-US" altLang="zh-CN" dirty="0" err="1" smtClean="0"/>
              <a:t>ToDo</a:t>
            </a:r>
            <a:r>
              <a:rPr kumimoji="1" lang="en-US" altLang="zh-CN" dirty="0" smtClean="0"/>
              <a:t>)</a:t>
            </a:r>
            <a:endParaRPr kumimoji="1" lang="en-US" altLang="zh-CN" dirty="0"/>
          </a:p>
          <a:p>
            <a:pPr lvl="1"/>
            <a:r>
              <a:rPr kumimoji="1" lang="zh-CN" altLang="en-US" dirty="0" smtClean="0"/>
              <a:t>进行中（</a:t>
            </a:r>
            <a:r>
              <a:rPr kumimoji="1" lang="en-US" altLang="zh-CN" dirty="0" smtClean="0"/>
              <a:t>In</a:t>
            </a:r>
            <a:r>
              <a:rPr kumimoji="1" lang="zh-CN" altLang="en-US" dirty="0" smtClean="0"/>
              <a:t> </a:t>
            </a:r>
            <a:r>
              <a:rPr kumimoji="1" lang="en-US" altLang="zh-CN" dirty="0" smtClean="0"/>
              <a:t>Progress)</a:t>
            </a:r>
          </a:p>
          <a:p>
            <a:pPr lvl="1"/>
            <a:r>
              <a:rPr kumimoji="1" lang="zh-CN" altLang="en-US" dirty="0" smtClean="0"/>
              <a:t>待验收（</a:t>
            </a:r>
            <a:r>
              <a:rPr kumimoji="1" lang="en-US" altLang="zh-CN" dirty="0" smtClean="0"/>
              <a:t>Accept</a:t>
            </a:r>
            <a:r>
              <a:rPr kumimoji="1" lang="zh-CN" altLang="en-US" dirty="0" smtClean="0"/>
              <a:t>）</a:t>
            </a:r>
            <a:endParaRPr kumimoji="1" lang="en-US" altLang="zh-CN" dirty="0" smtClean="0"/>
          </a:p>
          <a:p>
            <a:pPr lvl="1"/>
            <a:r>
              <a:rPr kumimoji="1" lang="zh-CN" altLang="en-US" dirty="0" smtClean="0"/>
              <a:t>已完工（</a:t>
            </a:r>
            <a:r>
              <a:rPr kumimoji="1" lang="en-US" altLang="zh-CN" dirty="0" smtClean="0"/>
              <a:t>Done</a:t>
            </a:r>
            <a:r>
              <a:rPr kumimoji="1" lang="zh-CN" altLang="en-US" dirty="0" smtClean="0"/>
              <a:t>）</a:t>
            </a:r>
            <a:endParaRPr kumimoji="1" lang="en-US" altLang="zh-CN" dirty="0" smtClean="0"/>
          </a:p>
        </p:txBody>
      </p:sp>
    </p:spTree>
    <p:extLst>
      <p:ext uri="{BB962C8B-B14F-4D97-AF65-F5344CB8AC3E}">
        <p14:creationId xmlns:p14="http://schemas.microsoft.com/office/powerpoint/2010/main" val="84984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开发并测试每天的工作</a:t>
            </a:r>
            <a:endParaRPr kumimoji="1" lang="zh-CN" altLang="en-US" dirty="0"/>
          </a:p>
        </p:txBody>
      </p:sp>
      <p:sp>
        <p:nvSpPr>
          <p:cNvPr id="3" name="内容占位符 2"/>
          <p:cNvSpPr>
            <a:spLocks noGrp="1"/>
          </p:cNvSpPr>
          <p:nvPr>
            <p:ph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创建可交付功能，需要：</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smtClean="0"/>
          </a:p>
          <a:p>
            <a:pPr>
              <a:lnSpc>
                <a:spcPct val="100000"/>
              </a:lnSpc>
              <a:spcBef>
                <a:spcPts val="0"/>
              </a:spcBef>
              <a:buClrTx/>
            </a:pPr>
            <a:r>
              <a:rPr kumimoji="1" lang="zh-CN" altLang="en-US" dirty="0" smtClean="0"/>
              <a:t>细化</a:t>
            </a:r>
            <a:endParaRPr kumimoji="1" lang="en-US" altLang="zh-CN" dirty="0" smtClean="0"/>
          </a:p>
          <a:p>
            <a:pPr>
              <a:lnSpc>
                <a:spcPct val="100000"/>
              </a:lnSpc>
              <a:spcBef>
                <a:spcPts val="0"/>
              </a:spcBef>
              <a:buClrTx/>
            </a:pPr>
            <a:r>
              <a:rPr kumimoji="1" lang="zh-CN" altLang="en-US" dirty="0" smtClean="0"/>
              <a:t>开发</a:t>
            </a:r>
            <a:endParaRPr kumimoji="1" lang="en-US" altLang="zh-CN" dirty="0" smtClean="0"/>
          </a:p>
          <a:p>
            <a:pPr>
              <a:lnSpc>
                <a:spcPct val="100000"/>
              </a:lnSpc>
              <a:spcBef>
                <a:spcPts val="0"/>
              </a:spcBef>
              <a:buClrTx/>
            </a:pPr>
            <a:r>
              <a:rPr kumimoji="1" lang="zh-CN" altLang="en-US" dirty="0" smtClean="0"/>
              <a:t>验证</a:t>
            </a:r>
            <a:endParaRPr kumimoji="1" lang="en-US" altLang="zh-CN" dirty="0" smtClean="0"/>
          </a:p>
        </p:txBody>
      </p:sp>
    </p:spTree>
    <p:extLst>
      <p:ext uri="{BB962C8B-B14F-4D97-AF65-F5344CB8AC3E}">
        <p14:creationId xmlns:p14="http://schemas.microsoft.com/office/powerpoint/2010/main" val="603000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冲刺评审</a:t>
            </a:r>
            <a:endParaRPr kumimoji="1" lang="zh-CN" altLang="en-US" dirty="0"/>
          </a:p>
        </p:txBody>
      </p:sp>
      <p:sp>
        <p:nvSpPr>
          <p:cNvPr id="3" name="内容占位符 2"/>
          <p:cNvSpPr>
            <a:spLocks noGrp="1"/>
          </p:cNvSpPr>
          <p:nvPr>
            <p:ph sz="quarter" idx="13"/>
          </p:nvPr>
        </p:nvSpPr>
        <p:spPr/>
        <p:txBody>
          <a:bodyPr/>
          <a:lstStyle/>
          <a:p>
            <a:r>
              <a:rPr kumimoji="1" lang="zh-CN" altLang="en-US" dirty="0" smtClean="0"/>
              <a:t>准备演示</a:t>
            </a:r>
            <a:endParaRPr kumimoji="1" lang="en-US" altLang="zh-CN" dirty="0" smtClean="0"/>
          </a:p>
          <a:p>
            <a:r>
              <a:rPr kumimoji="1" lang="zh-CN" altLang="en-US" dirty="0" smtClean="0"/>
              <a:t>冲刺评审会议</a:t>
            </a:r>
            <a:endParaRPr kumimoji="1" lang="en-US" altLang="zh-CN" dirty="0" smtClean="0"/>
          </a:p>
          <a:p>
            <a:pPr lvl="1"/>
            <a:r>
              <a:rPr kumimoji="1" lang="zh-CN" altLang="en-US" dirty="0"/>
              <a:t>展示已完成的工作</a:t>
            </a:r>
            <a:endParaRPr kumimoji="1" lang="en-US" altLang="zh-CN" dirty="0"/>
          </a:p>
          <a:p>
            <a:pPr lvl="1"/>
            <a:r>
              <a:rPr kumimoji="1" lang="zh-CN" altLang="en-US" dirty="0"/>
              <a:t>干系人对这些工作提出反馈</a:t>
            </a:r>
            <a:r>
              <a:rPr kumimoji="1" lang="zh-CN" altLang="en-US" dirty="0" smtClean="0"/>
              <a:t>意见</a:t>
            </a:r>
            <a:endParaRPr kumimoji="1" lang="en-US" altLang="zh-CN" dirty="0" smtClean="0"/>
          </a:p>
          <a:p>
            <a:pPr marL="228600" lvl="1">
              <a:spcBef>
                <a:spcPts val="1000"/>
              </a:spcBef>
            </a:pPr>
            <a:r>
              <a:rPr kumimoji="1" lang="zh-CN" altLang="en-US" sz="2000" dirty="0"/>
              <a:t>在评审会议中收集反馈</a:t>
            </a:r>
          </a:p>
          <a:p>
            <a:endParaRPr kumimoji="1" lang="en-US" altLang="zh-CN" dirty="0" smtClean="0"/>
          </a:p>
        </p:txBody>
      </p:sp>
    </p:spTree>
    <p:extLst>
      <p:ext uri="{BB962C8B-B14F-4D97-AF65-F5344CB8AC3E}">
        <p14:creationId xmlns:p14="http://schemas.microsoft.com/office/powerpoint/2010/main" val="1389458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冲刺回顾</a:t>
            </a:r>
            <a:endParaRPr kumimoji="1" lang="zh-CN" altLang="en-US" dirty="0"/>
          </a:p>
        </p:txBody>
      </p:sp>
      <p:sp>
        <p:nvSpPr>
          <p:cNvPr id="3" name="内容占位符 2"/>
          <p:cNvSpPr>
            <a:spLocks noGrp="1"/>
          </p:cNvSpPr>
          <p:nvPr>
            <p:ph sz="quarter" idx="13"/>
          </p:nvPr>
        </p:nvSpPr>
        <p:spPr/>
        <p:txBody>
          <a:bodyPr>
            <a:normAutofit/>
          </a:bodyPr>
          <a:lstStyle/>
          <a:p>
            <a:r>
              <a:rPr kumimoji="1" lang="zh-CN" altLang="en-US" dirty="0" smtClean="0"/>
              <a:t>计划回顾</a:t>
            </a:r>
            <a:endParaRPr kumimoji="1" lang="en-US" altLang="zh-CN" dirty="0" smtClean="0"/>
          </a:p>
          <a:p>
            <a:r>
              <a:rPr kumimoji="1" lang="zh-CN" altLang="en-US" dirty="0" smtClean="0"/>
              <a:t>冲刺回顾会议</a:t>
            </a:r>
            <a:endParaRPr kumimoji="1" lang="en-US" altLang="zh-CN" dirty="0" smtClean="0"/>
          </a:p>
          <a:p>
            <a:pPr lvl="1"/>
            <a:r>
              <a:rPr kumimoji="1" lang="zh-CN" altLang="en-US" dirty="0"/>
              <a:t>准备</a:t>
            </a:r>
            <a:r>
              <a:rPr kumimoji="1" lang="zh-CN" altLang="en-US" dirty="0" smtClean="0"/>
              <a:t>目标</a:t>
            </a:r>
            <a:endParaRPr kumimoji="1" lang="en-US" altLang="zh-CN" dirty="0" smtClean="0"/>
          </a:p>
          <a:p>
            <a:pPr lvl="1"/>
            <a:r>
              <a:rPr kumimoji="1" lang="zh-CN" altLang="en-US" dirty="0" smtClean="0"/>
              <a:t>收集数据</a:t>
            </a:r>
            <a:endParaRPr kumimoji="1" lang="en-US" altLang="zh-CN" dirty="0" smtClean="0"/>
          </a:p>
          <a:p>
            <a:pPr lvl="1"/>
            <a:r>
              <a:rPr kumimoji="1" lang="zh-CN" altLang="en-US" dirty="0" smtClean="0"/>
              <a:t>产生顿悟</a:t>
            </a:r>
            <a:endParaRPr kumimoji="1" lang="en-US" altLang="zh-CN" dirty="0" smtClean="0"/>
          </a:p>
          <a:p>
            <a:pPr lvl="1"/>
            <a:r>
              <a:rPr kumimoji="1" lang="zh-CN" altLang="en-US" dirty="0" smtClean="0"/>
              <a:t>决定</a:t>
            </a:r>
            <a:r>
              <a:rPr kumimoji="1" lang="zh-CN" altLang="en-US" dirty="0"/>
              <a:t>做</a:t>
            </a:r>
            <a:r>
              <a:rPr kumimoji="1" lang="zh-CN" altLang="en-US" dirty="0" smtClean="0"/>
              <a:t>啥</a:t>
            </a:r>
            <a:endParaRPr kumimoji="1" lang="en-US" altLang="zh-CN" dirty="0" smtClean="0"/>
          </a:p>
          <a:p>
            <a:pPr lvl="1"/>
            <a:r>
              <a:rPr kumimoji="1" lang="zh-CN" altLang="en-US" dirty="0" smtClean="0"/>
              <a:t>结束回顾</a:t>
            </a:r>
            <a:endParaRPr kumimoji="1" lang="en-US" altLang="zh-CN" dirty="0" smtClean="0"/>
          </a:p>
          <a:p>
            <a:r>
              <a:rPr kumimoji="1" lang="zh-CN" altLang="en-US" dirty="0" smtClean="0"/>
              <a:t>检查与调整</a:t>
            </a:r>
            <a:endParaRPr kumimoji="1" lang="zh-CN" altLang="en-US" dirty="0"/>
          </a:p>
        </p:txBody>
      </p:sp>
    </p:spTree>
    <p:extLst>
      <p:ext uri="{BB962C8B-B14F-4D97-AF65-F5344CB8AC3E}">
        <p14:creationId xmlns:p14="http://schemas.microsoft.com/office/powerpoint/2010/main" val="1682903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为发布做准备</a:t>
            </a:r>
            <a:endParaRPr kumimoji="1" lang="zh-CN" altLang="en-US" dirty="0"/>
          </a:p>
        </p:txBody>
      </p:sp>
      <p:sp>
        <p:nvSpPr>
          <p:cNvPr id="3" name="内容占位符 2"/>
          <p:cNvSpPr>
            <a:spLocks noGrp="1"/>
          </p:cNvSpPr>
          <p:nvPr>
            <p:ph sz="quarter" idx="13"/>
          </p:nvPr>
        </p:nvSpPr>
        <p:spPr/>
        <p:txBody>
          <a:bodyPr/>
          <a:lstStyle/>
          <a:p>
            <a:r>
              <a:rPr kumimoji="1" lang="zh-CN" altLang="en-US" dirty="0"/>
              <a:t>准备部署产品：发布</a:t>
            </a:r>
            <a:r>
              <a:rPr kumimoji="1" lang="zh-CN" altLang="en-US" dirty="0" smtClean="0"/>
              <a:t>冲刺</a:t>
            </a:r>
            <a:endParaRPr kumimoji="1" lang="en-US" altLang="zh-CN" dirty="0" smtClean="0"/>
          </a:p>
          <a:p>
            <a:r>
              <a:rPr kumimoji="1" lang="zh-CN" altLang="en-US" dirty="0"/>
              <a:t>让组织为产品部署做</a:t>
            </a:r>
            <a:r>
              <a:rPr kumimoji="1" lang="zh-CN" altLang="en-US" dirty="0" smtClean="0"/>
              <a:t>准备</a:t>
            </a:r>
            <a:endParaRPr kumimoji="1" lang="en-US" altLang="zh-CN" dirty="0" smtClean="0"/>
          </a:p>
          <a:p>
            <a:r>
              <a:rPr kumimoji="1" lang="zh-CN" altLang="en-US" dirty="0"/>
              <a:t>让市场为产品部署做准备</a:t>
            </a:r>
          </a:p>
        </p:txBody>
      </p:sp>
    </p:spTree>
    <p:extLst>
      <p:ext uri="{BB962C8B-B14F-4D97-AF65-F5344CB8AC3E}">
        <p14:creationId xmlns:p14="http://schemas.microsoft.com/office/powerpoint/2010/main" val="168864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1118" y="2675917"/>
            <a:ext cx="10364451" cy="1596177"/>
          </a:xfrm>
        </p:spPr>
        <p:txBody>
          <a:bodyPr/>
          <a:lstStyle/>
          <a:p>
            <a:r>
              <a:rPr kumimoji="1" lang="zh-CN" altLang="en-US" b="1" dirty="0" smtClean="0"/>
              <a:t>敏捷管理</a:t>
            </a:r>
            <a:endParaRPr kumimoji="1" lang="zh-CN" altLang="en-US" b="1" dirty="0"/>
          </a:p>
        </p:txBody>
      </p:sp>
    </p:spTree>
    <p:extLst>
      <p:ext uri="{BB962C8B-B14F-4D97-AF65-F5344CB8AC3E}">
        <p14:creationId xmlns:p14="http://schemas.microsoft.com/office/powerpoint/2010/main" val="885344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敏捷项目范围管理的不同之</a:t>
            </a:r>
            <a:r>
              <a:rPr kumimoji="1" lang="zh-CN" altLang="en-US" dirty="0" smtClean="0"/>
              <a:t>处</a:t>
            </a:r>
            <a:endParaRPr kumimoji="1"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728247531"/>
              </p:ext>
            </p:extLst>
          </p:nvPr>
        </p:nvGraphicFramePr>
        <p:xfrm>
          <a:off x="1052285" y="2214694"/>
          <a:ext cx="8128000" cy="2392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kumimoji="1" lang="zh-CN" altLang="en-US" dirty="0" smtClean="0"/>
                        <a:t>项目初期确定范围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项目过程中需求逐步完善</a:t>
                      </a:r>
                      <a:endParaRPr kumimoji="1" lang="en-US" altLang="zh-CN" dirty="0" smtClean="0"/>
                    </a:p>
                  </a:txBody>
                  <a:tcPr/>
                </a:tc>
              </a:tr>
              <a:tr h="370840">
                <a:tc>
                  <a:txBody>
                    <a:bodyPr/>
                    <a:lstStyle/>
                    <a:p>
                      <a:r>
                        <a:rPr kumimoji="1" lang="zh-CN" altLang="en-US" dirty="0" smtClean="0"/>
                        <a:t>范围变更被视为负面 </a:t>
                      </a:r>
                      <a:endParaRPr lang="zh-CN" altLang="en-US" dirty="0"/>
                    </a:p>
                  </a:txBody>
                  <a:tcPr/>
                </a:tc>
                <a:tc>
                  <a:txBody>
                    <a:bodyPr/>
                    <a:lstStyle/>
                    <a:p>
                      <a:r>
                        <a:rPr kumimoji="1" lang="zh-CN" altLang="en-US" dirty="0" smtClean="0"/>
                        <a:t>变更是一种积极的完善产品的方式</a:t>
                      </a:r>
                      <a:endParaRPr lang="zh-CN" altLang="en-US" dirty="0"/>
                    </a:p>
                  </a:txBody>
                  <a:tcPr/>
                </a:tc>
              </a:tr>
              <a:tr h="370840">
                <a:tc>
                  <a:txBody>
                    <a:bodyPr/>
                    <a:lstStyle/>
                    <a:p>
                      <a:r>
                        <a:rPr kumimoji="1" lang="zh-CN" altLang="en-US" dirty="0" smtClean="0"/>
                        <a:t>严格控制并抵制变更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每次冲刺期都可重新评估范围并纳入新的需求</a:t>
                      </a:r>
                      <a:endParaRPr kumimoji="1" lang="en-US" altLang="zh-CN" dirty="0" smtClean="0"/>
                    </a:p>
                  </a:txBody>
                  <a:tcPr/>
                </a:tc>
              </a:tr>
              <a:tr h="370840">
                <a:tc>
                  <a:txBody>
                    <a:bodyPr/>
                    <a:lstStyle/>
                    <a:p>
                      <a:r>
                        <a:rPr kumimoji="1" lang="zh-CN" altLang="en-US" dirty="0" smtClean="0"/>
                        <a:t>普遍存在范围膨胀 </a:t>
                      </a:r>
                      <a:endParaRPr lang="zh-CN" altLang="en-US" dirty="0"/>
                    </a:p>
                  </a:txBody>
                  <a:tcPr/>
                </a:tc>
                <a:tc>
                  <a:txBody>
                    <a:bodyPr/>
                    <a:lstStyle/>
                    <a:p>
                      <a:r>
                        <a:rPr kumimoji="1" lang="zh-CN" altLang="en-US" dirty="0" smtClean="0"/>
                        <a:t>优先实现最有价值的特性，价值较低的特性或许永远不被实现 </a:t>
                      </a:r>
                      <a:endParaRPr lang="zh-CN" altLang="en-US" dirty="0"/>
                    </a:p>
                  </a:txBody>
                  <a:tcPr/>
                </a:tc>
              </a:tr>
            </a:tbl>
          </a:graphicData>
        </a:graphic>
      </p:graphicFrame>
    </p:spTree>
    <p:extLst>
      <p:ext uri="{BB962C8B-B14F-4D97-AF65-F5344CB8AC3E}">
        <p14:creationId xmlns:p14="http://schemas.microsoft.com/office/powerpoint/2010/main" val="1722450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瀑布式项目</a:t>
            </a:r>
            <a:r>
              <a:rPr lang="zh-CN" altLang="zh-CN" dirty="0" smtClean="0"/>
              <a:t>管理</a:t>
            </a:r>
            <a:r>
              <a:rPr lang="zh-CN" altLang="en-US" dirty="0" smtClean="0"/>
              <a:t> </a:t>
            </a:r>
            <a:r>
              <a:rPr lang="en-US" altLang="zh-CN" dirty="0" smtClean="0"/>
              <a:t>&amp;</a:t>
            </a:r>
            <a:r>
              <a:rPr lang="zh-CN" altLang="en-US" dirty="0" smtClean="0"/>
              <a:t> 敏捷项目管理</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898650"/>
            <a:ext cx="6477000" cy="4857750"/>
          </a:xfrm>
          <a:prstGeom prst="rect">
            <a:avLst/>
          </a:prstGeom>
        </p:spPr>
      </p:pic>
    </p:spTree>
    <p:extLst>
      <p:ext uri="{BB962C8B-B14F-4D97-AF65-F5344CB8AC3E}">
        <p14:creationId xmlns:p14="http://schemas.microsoft.com/office/powerpoint/2010/main" val="3507570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敏捷项目采购管理的不同之处</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77836098"/>
              </p:ext>
            </p:extLst>
          </p:nvPr>
        </p:nvGraphicFramePr>
        <p:xfrm>
          <a:off x="913775" y="2450495"/>
          <a:ext cx="8785396" cy="1752600"/>
        </p:xfrm>
        <a:graphic>
          <a:graphicData uri="http://schemas.openxmlformats.org/drawingml/2006/table">
            <a:tbl>
              <a:tblPr firstRow="1" bandRow="1">
                <a:tableStyleId>{5C22544A-7EE6-4342-B048-85BDC9FD1C3A}</a:tableStyleId>
              </a:tblPr>
              <a:tblGrid>
                <a:gridCol w="4392698"/>
                <a:gridCol w="4392698"/>
              </a:tblGrid>
              <a:tr h="370840">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项目经理和组织对采购过程负责</a:t>
                      </a:r>
                      <a:endParaRPr lang="zh-CN" altLang="en-US" dirty="0"/>
                    </a:p>
                  </a:txBody>
                  <a:tcPr/>
                </a:tc>
                <a:tc>
                  <a:txBody>
                    <a:bodyPr/>
                    <a:lstStyle/>
                    <a:p>
                      <a:r>
                        <a:rPr lang="zh-CN" altLang="en-US" dirty="0" smtClean="0"/>
                        <a:t>自管理开发团队扮演更重要的角色</a:t>
                      </a:r>
                      <a:endParaRPr lang="zh-CN" altLang="en-US" dirty="0"/>
                    </a:p>
                  </a:txBody>
                  <a:tcPr/>
                </a:tc>
              </a:tr>
              <a:tr h="370840">
                <a:tc>
                  <a:txBody>
                    <a:bodyPr/>
                    <a:lstStyle/>
                    <a:p>
                      <a:r>
                        <a:rPr lang="zh-CN" altLang="en-US" dirty="0" smtClean="0"/>
                        <a:t>与服务供应商签订的合同要求提供确定的需求、详实的文档</a:t>
                      </a:r>
                      <a:endParaRPr lang="zh-CN" altLang="en-US" dirty="0"/>
                    </a:p>
                  </a:txBody>
                  <a:tcPr/>
                </a:tc>
                <a:tc>
                  <a:txBody>
                    <a:bodyPr/>
                    <a:lstStyle/>
                    <a:p>
                      <a:r>
                        <a:rPr lang="zh-CN" altLang="en-US" dirty="0" smtClean="0"/>
                        <a:t>关注每次冲刺结束后对可工作产品功能的评估，而不依赖文档</a:t>
                      </a:r>
                      <a:endParaRPr lang="zh-CN" altLang="en-US" dirty="0"/>
                    </a:p>
                  </a:txBody>
                  <a:tcPr/>
                </a:tc>
              </a:tr>
              <a:tr h="370840">
                <a:tc>
                  <a:txBody>
                    <a:bodyPr/>
                    <a:lstStyle/>
                    <a:p>
                      <a:r>
                        <a:rPr lang="zh-CN" altLang="en-US" dirty="0" smtClean="0"/>
                        <a:t>合同谈判极具挑战性</a:t>
                      </a:r>
                      <a:endParaRPr lang="zh-CN" altLang="en-US" dirty="0"/>
                    </a:p>
                  </a:txBody>
                  <a:tcPr/>
                </a:tc>
                <a:tc>
                  <a:txBody>
                    <a:bodyPr/>
                    <a:lstStyle/>
                    <a:p>
                      <a:r>
                        <a:rPr lang="zh-CN" altLang="en-US" dirty="0" smtClean="0"/>
                        <a:t>专注于维持买卖双方间积极的合作关系</a:t>
                      </a:r>
                      <a:endParaRPr lang="zh-CN" altLang="en-US" dirty="0"/>
                    </a:p>
                  </a:txBody>
                  <a:tcPr/>
                </a:tc>
              </a:tr>
            </a:tbl>
          </a:graphicData>
        </a:graphic>
      </p:graphicFrame>
    </p:spTree>
    <p:extLst>
      <p:ext uri="{BB962C8B-B14F-4D97-AF65-F5344CB8AC3E}">
        <p14:creationId xmlns:p14="http://schemas.microsoft.com/office/powerpoint/2010/main" val="459872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敏捷项目时间管理的不同之处</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80324320"/>
              </p:ext>
            </p:extLst>
          </p:nvPr>
        </p:nvGraphicFramePr>
        <p:xfrm>
          <a:off x="913775" y="2383972"/>
          <a:ext cx="8785396" cy="3739364"/>
        </p:xfrm>
        <a:graphic>
          <a:graphicData uri="http://schemas.openxmlformats.org/drawingml/2006/table">
            <a:tbl>
              <a:tblPr firstRow="1" bandRow="1">
                <a:tableStyleId>{5C22544A-7EE6-4342-B048-85BDC9FD1C3A}</a:tableStyleId>
              </a:tblPr>
              <a:tblGrid>
                <a:gridCol w="4392698"/>
                <a:gridCol w="4392698"/>
              </a:tblGrid>
              <a:tr h="437364">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范围决定进度</a:t>
                      </a:r>
                      <a:endParaRPr lang="zh-CN" altLang="en-US" dirty="0"/>
                    </a:p>
                  </a:txBody>
                  <a:tcPr/>
                </a:tc>
                <a:tc>
                  <a:txBody>
                    <a:bodyPr/>
                    <a:lstStyle/>
                    <a:p>
                      <a:r>
                        <a:rPr lang="zh-CN" altLang="en-US" dirty="0" smtClean="0"/>
                        <a:t>范围可变。时间可以固定，开发团队可以只处理在特定时间框架内能够实现的需求</a:t>
                      </a:r>
                      <a:endParaRPr lang="zh-CN" altLang="en-US" dirty="0"/>
                    </a:p>
                  </a:txBody>
                  <a:tcPr/>
                </a:tc>
              </a:tr>
              <a:tr h="370840">
                <a:tc>
                  <a:txBody>
                    <a:bodyPr/>
                    <a:lstStyle/>
                    <a:p>
                      <a:r>
                        <a:rPr lang="zh-CN" altLang="en-US" dirty="0" smtClean="0"/>
                        <a:t>项目经理根据项目初期收集的需求确定项目时间</a:t>
                      </a:r>
                      <a:endParaRPr lang="zh-CN" altLang="en-US" dirty="0"/>
                    </a:p>
                  </a:txBody>
                  <a:tcPr/>
                </a:tc>
                <a:tc>
                  <a:txBody>
                    <a:bodyPr/>
                    <a:lstStyle/>
                    <a:p>
                      <a:r>
                        <a:rPr lang="en-US" altLang="zh-CN" dirty="0" smtClean="0"/>
                        <a:t>Scrum</a:t>
                      </a:r>
                      <a:r>
                        <a:rPr lang="zh-CN" altLang="en-US" dirty="0" smtClean="0"/>
                        <a:t>团队反复评估在给定时间框架内他们能完成的工作</a:t>
                      </a:r>
                      <a:endParaRPr lang="zh-CN" altLang="en-US" dirty="0"/>
                    </a:p>
                  </a:txBody>
                  <a:tcPr/>
                </a:tc>
              </a:tr>
              <a:tr h="370840">
                <a:tc>
                  <a:txBody>
                    <a:bodyPr/>
                    <a:lstStyle/>
                    <a:p>
                      <a:r>
                        <a:rPr lang="zh-CN" altLang="en-US" dirty="0" smtClean="0"/>
                        <a:t>团队同时处理所有的需求，并对关键需求和可选需求同等对待</a:t>
                      </a:r>
                      <a:endParaRPr lang="zh-CN" altLang="en-US" dirty="0"/>
                    </a:p>
                  </a:txBody>
                  <a:tcPr/>
                </a:tc>
                <a:tc>
                  <a:txBody>
                    <a:bodyPr/>
                    <a:lstStyle/>
                    <a:p>
                      <a:r>
                        <a:rPr lang="zh-CN" altLang="en-US" dirty="0" smtClean="0"/>
                        <a:t>以多轮冲刺的方式，优先完成高优先级、高价值的需求</a:t>
                      </a:r>
                      <a:endParaRPr lang="zh-CN" altLang="en-US" dirty="0"/>
                    </a:p>
                  </a:txBody>
                  <a:tcPr/>
                </a:tc>
              </a:tr>
              <a:tr h="370840">
                <a:tc>
                  <a:txBody>
                    <a:bodyPr/>
                    <a:lstStyle/>
                    <a:p>
                      <a:r>
                        <a:rPr lang="zh-CN" altLang="en-US" dirty="0" smtClean="0"/>
                        <a:t>在需求和设计阶段完成后，才开始实际的项目开发</a:t>
                      </a:r>
                      <a:endParaRPr lang="zh-CN" altLang="en-US" dirty="0"/>
                    </a:p>
                  </a:txBody>
                  <a:tcPr/>
                </a:tc>
                <a:tc>
                  <a:txBody>
                    <a:bodyPr/>
                    <a:lstStyle/>
                    <a:p>
                      <a:r>
                        <a:rPr lang="zh-CN" altLang="en-US" dirty="0" smtClean="0"/>
                        <a:t>在第一次冲刺就开始了产品开发工作</a:t>
                      </a:r>
                      <a:endParaRPr lang="zh-CN" altLang="en-US" dirty="0"/>
                    </a:p>
                  </a:txBody>
                  <a:tcPr/>
                </a:tc>
              </a:tr>
              <a:tr h="370840">
                <a:tc>
                  <a:txBody>
                    <a:bodyPr/>
                    <a:lstStyle/>
                    <a:p>
                      <a:r>
                        <a:rPr lang="zh-CN" altLang="en-US" dirty="0" smtClean="0"/>
                        <a:t>时间更容易变化</a:t>
                      </a:r>
                      <a:endParaRPr lang="zh-CN" altLang="en-US" dirty="0"/>
                    </a:p>
                  </a:txBody>
                  <a:tcPr/>
                </a:tc>
                <a:tc>
                  <a:txBody>
                    <a:bodyPr/>
                    <a:lstStyle/>
                    <a:p>
                      <a:r>
                        <a:rPr lang="zh-CN" altLang="en-US" dirty="0" smtClean="0"/>
                        <a:t>具有固定的冲刺周期</a:t>
                      </a:r>
                      <a:endParaRPr lang="zh-CN" altLang="en-US" dirty="0"/>
                    </a:p>
                  </a:txBody>
                  <a:tcPr/>
                </a:tc>
              </a:tr>
              <a:tr h="370840">
                <a:tc>
                  <a:txBody>
                    <a:bodyPr/>
                    <a:lstStyle/>
                    <a:p>
                      <a:r>
                        <a:rPr lang="zh-CN" altLang="en-US" dirty="0" smtClean="0"/>
                        <a:t>启动阶段，预测进度</a:t>
                      </a:r>
                      <a:endParaRPr lang="zh-CN" altLang="en-US" dirty="0"/>
                    </a:p>
                  </a:txBody>
                  <a:tcPr/>
                </a:tc>
                <a:tc>
                  <a:txBody>
                    <a:bodyPr/>
                    <a:lstStyle/>
                    <a:p>
                      <a:r>
                        <a:rPr lang="zh-CN" altLang="en-US" dirty="0" smtClean="0"/>
                        <a:t>基于开发绩效调整时间的估算</a:t>
                      </a:r>
                      <a:endParaRPr lang="zh-CN" altLang="en-US" dirty="0"/>
                    </a:p>
                  </a:txBody>
                  <a:tcPr/>
                </a:tc>
              </a:tr>
            </a:tbl>
          </a:graphicData>
        </a:graphic>
      </p:graphicFrame>
    </p:spTree>
    <p:extLst>
      <p:ext uri="{BB962C8B-B14F-4D97-AF65-F5344CB8AC3E}">
        <p14:creationId xmlns:p14="http://schemas.microsoft.com/office/powerpoint/2010/main" val="1946432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敏捷项目成本管理的不同之处</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44475861"/>
              </p:ext>
            </p:extLst>
          </p:nvPr>
        </p:nvGraphicFramePr>
        <p:xfrm>
          <a:off x="913775" y="2383972"/>
          <a:ext cx="8785396" cy="2830044"/>
        </p:xfrm>
        <a:graphic>
          <a:graphicData uri="http://schemas.openxmlformats.org/drawingml/2006/table">
            <a:tbl>
              <a:tblPr firstRow="1" bandRow="1">
                <a:tableStyleId>{5C22544A-7EE6-4342-B048-85BDC9FD1C3A}</a:tableStyleId>
              </a:tblPr>
              <a:tblGrid>
                <a:gridCol w="4392698"/>
                <a:gridCol w="4392698"/>
              </a:tblGrid>
              <a:tr h="437364">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成本与时间一样都是基于固定的范围</a:t>
                      </a:r>
                      <a:endParaRPr lang="zh-CN" altLang="en-US" dirty="0"/>
                    </a:p>
                  </a:txBody>
                  <a:tcPr/>
                </a:tc>
                <a:tc>
                  <a:txBody>
                    <a:bodyPr/>
                    <a:lstStyle/>
                    <a:p>
                      <a:r>
                        <a:rPr lang="zh-CN" altLang="en-US" dirty="0" smtClean="0"/>
                        <a:t>进度对成本的影响最大。</a:t>
                      </a:r>
                      <a:endParaRPr lang="zh-CN" altLang="en-US" dirty="0"/>
                    </a:p>
                  </a:txBody>
                  <a:tcPr/>
                </a:tc>
              </a:tr>
              <a:tr h="370840">
                <a:tc>
                  <a:txBody>
                    <a:bodyPr/>
                    <a:lstStyle/>
                    <a:p>
                      <a:r>
                        <a:rPr lang="zh-CN" altLang="en-US" dirty="0" smtClean="0"/>
                        <a:t>项目启动前，组织会估算项目的成本并未项目拨款</a:t>
                      </a:r>
                      <a:endParaRPr lang="zh-CN" altLang="en-US" dirty="0"/>
                    </a:p>
                  </a:txBody>
                  <a:tcPr/>
                </a:tc>
                <a:tc>
                  <a:txBody>
                    <a:bodyPr/>
                    <a:lstStyle/>
                    <a:p>
                      <a:r>
                        <a:rPr lang="zh-CN" altLang="en-US" dirty="0" smtClean="0"/>
                        <a:t>在项目路线图阶段完成后才确保项目的投资</a:t>
                      </a:r>
                      <a:endParaRPr lang="zh-CN" altLang="en-US" dirty="0"/>
                    </a:p>
                  </a:txBody>
                  <a:tcPr/>
                </a:tc>
              </a:tr>
              <a:tr h="370840">
                <a:tc>
                  <a:txBody>
                    <a:bodyPr/>
                    <a:lstStyle/>
                    <a:p>
                      <a:r>
                        <a:rPr lang="zh-CN" altLang="en-US" dirty="0" smtClean="0"/>
                        <a:t>新需求意味着更高的成本</a:t>
                      </a:r>
                      <a:endParaRPr lang="zh-CN" altLang="en-US" dirty="0"/>
                    </a:p>
                  </a:txBody>
                  <a:tcPr/>
                </a:tc>
                <a:tc>
                  <a:txBody>
                    <a:bodyPr/>
                    <a:lstStyle/>
                    <a:p>
                      <a:r>
                        <a:rPr lang="zh-CN" altLang="en-US" dirty="0" smtClean="0"/>
                        <a:t>可以在不影响时间或成本的情况下，用新的高优先级需求替代低优先级需求</a:t>
                      </a:r>
                      <a:endParaRPr lang="zh-CN" altLang="en-US" dirty="0"/>
                    </a:p>
                  </a:txBody>
                  <a:tcPr/>
                </a:tc>
              </a:tr>
              <a:tr h="370840">
                <a:tc>
                  <a:txBody>
                    <a:bodyPr/>
                    <a:lstStyle/>
                    <a:p>
                      <a:r>
                        <a:rPr lang="zh-CN" altLang="en-US" dirty="0" smtClean="0"/>
                        <a:t>范围膨胀浪费了资金</a:t>
                      </a:r>
                      <a:endParaRPr lang="zh-CN" altLang="en-US" dirty="0"/>
                    </a:p>
                  </a:txBody>
                  <a:tcPr/>
                </a:tc>
                <a:tc>
                  <a:txBody>
                    <a:bodyPr/>
                    <a:lstStyle/>
                    <a:p>
                      <a:r>
                        <a:rPr lang="zh-CN" altLang="en-US" dirty="0" smtClean="0"/>
                        <a:t>只关注真正需要的特性</a:t>
                      </a:r>
                      <a:endParaRPr lang="zh-CN" altLang="en-US" dirty="0"/>
                    </a:p>
                  </a:txBody>
                  <a:tcPr/>
                </a:tc>
              </a:tr>
              <a:tr h="370840">
                <a:tc>
                  <a:txBody>
                    <a:bodyPr/>
                    <a:lstStyle/>
                    <a:p>
                      <a:r>
                        <a:rPr lang="zh-CN" altLang="en-US" dirty="0" smtClean="0"/>
                        <a:t>项目完成后才能产生收益</a:t>
                      </a:r>
                      <a:endParaRPr lang="zh-CN" altLang="en-US" dirty="0"/>
                    </a:p>
                  </a:txBody>
                  <a:tcPr/>
                </a:tc>
                <a:tc>
                  <a:txBody>
                    <a:bodyPr/>
                    <a:lstStyle/>
                    <a:p>
                      <a:r>
                        <a:rPr lang="zh-CN" altLang="en-US" dirty="0" smtClean="0"/>
                        <a:t>项目初期通过发布可工作的功能产生收益</a:t>
                      </a:r>
                      <a:endParaRPr lang="zh-CN" altLang="en-US" dirty="0"/>
                    </a:p>
                  </a:txBody>
                  <a:tcPr/>
                </a:tc>
              </a:tr>
            </a:tbl>
          </a:graphicData>
        </a:graphic>
      </p:graphicFrame>
    </p:spTree>
    <p:extLst>
      <p:ext uri="{BB962C8B-B14F-4D97-AF65-F5344CB8AC3E}">
        <p14:creationId xmlns:p14="http://schemas.microsoft.com/office/powerpoint/2010/main" val="494536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敏捷项目团队活力的不同之处</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49630960"/>
              </p:ext>
            </p:extLst>
          </p:nvPr>
        </p:nvGraphicFramePr>
        <p:xfrm>
          <a:off x="913775" y="2383972"/>
          <a:ext cx="9242596" cy="2662404"/>
        </p:xfrm>
        <a:graphic>
          <a:graphicData uri="http://schemas.openxmlformats.org/drawingml/2006/table">
            <a:tbl>
              <a:tblPr firstRow="1" bandRow="1">
                <a:tableStyleId>{5C22544A-7EE6-4342-B048-85BDC9FD1C3A}</a:tableStyleId>
              </a:tblPr>
              <a:tblGrid>
                <a:gridCol w="4621298"/>
                <a:gridCol w="4621298"/>
              </a:tblGrid>
              <a:tr h="437364">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命令和控制</a:t>
                      </a:r>
                      <a:endParaRPr lang="zh-CN" altLang="en-US" dirty="0"/>
                    </a:p>
                  </a:txBody>
                  <a:tcPr/>
                </a:tc>
                <a:tc>
                  <a:txBody>
                    <a:bodyPr/>
                    <a:lstStyle/>
                    <a:p>
                      <a:r>
                        <a:rPr lang="zh-CN" altLang="en-US" dirty="0" smtClean="0"/>
                        <a:t>自管理、自组织</a:t>
                      </a:r>
                      <a:endParaRPr lang="zh-CN" altLang="en-US" dirty="0"/>
                    </a:p>
                  </a:txBody>
                  <a:tcPr/>
                </a:tc>
              </a:tr>
              <a:tr h="370840">
                <a:tc>
                  <a:txBody>
                    <a:bodyPr/>
                    <a:lstStyle/>
                    <a:p>
                      <a:r>
                        <a:rPr lang="zh-CN" altLang="en-US" dirty="0" smtClean="0"/>
                        <a:t>公司评价每个员工的绩效</a:t>
                      </a:r>
                      <a:endParaRPr lang="zh-CN" altLang="en-US" dirty="0"/>
                    </a:p>
                  </a:txBody>
                  <a:tcPr/>
                </a:tc>
                <a:tc>
                  <a:txBody>
                    <a:bodyPr/>
                    <a:lstStyle/>
                    <a:p>
                      <a:r>
                        <a:rPr lang="zh-CN" altLang="en-US" dirty="0" smtClean="0"/>
                        <a:t>敏捷组织评价</a:t>
                      </a:r>
                      <a:r>
                        <a:rPr lang="en-US" altLang="zh-CN" dirty="0" smtClean="0"/>
                        <a:t>Scrum</a:t>
                      </a:r>
                      <a:r>
                        <a:rPr lang="zh-CN" altLang="en-US" dirty="0" smtClean="0"/>
                        <a:t>团队的绩效</a:t>
                      </a:r>
                      <a:endParaRPr lang="zh-CN" altLang="en-US" dirty="0"/>
                    </a:p>
                  </a:txBody>
                  <a:tcPr/>
                </a:tc>
              </a:tr>
              <a:tr h="370840">
                <a:tc>
                  <a:txBody>
                    <a:bodyPr/>
                    <a:lstStyle/>
                    <a:p>
                      <a:r>
                        <a:rPr lang="zh-CN" altLang="en-US" dirty="0" smtClean="0"/>
                        <a:t>团队成员同时参与多个项目</a:t>
                      </a:r>
                      <a:endParaRPr lang="zh-CN" altLang="en-US" dirty="0"/>
                    </a:p>
                  </a:txBody>
                  <a:tcPr/>
                </a:tc>
                <a:tc>
                  <a:txBody>
                    <a:bodyPr/>
                    <a:lstStyle/>
                    <a:p>
                      <a:r>
                        <a:rPr lang="zh-CN" altLang="en-US" dirty="0" smtClean="0"/>
                        <a:t>每次致力于一个项目</a:t>
                      </a:r>
                      <a:endParaRPr lang="zh-CN" altLang="en-US" dirty="0"/>
                    </a:p>
                  </a:txBody>
                  <a:tcPr/>
                </a:tc>
              </a:tr>
              <a:tr h="370840">
                <a:tc>
                  <a:txBody>
                    <a:bodyPr/>
                    <a:lstStyle/>
                    <a:p>
                      <a:r>
                        <a:rPr lang="zh-CN" altLang="en-US" dirty="0" smtClean="0"/>
                        <a:t>成员有不同角色，如“程序员”或“测试员”</a:t>
                      </a:r>
                      <a:endParaRPr lang="zh-CN" altLang="en-US" dirty="0"/>
                    </a:p>
                  </a:txBody>
                  <a:tcPr/>
                </a:tc>
                <a:tc>
                  <a:txBody>
                    <a:bodyPr/>
                    <a:lstStyle/>
                    <a:p>
                      <a:r>
                        <a:rPr lang="zh-CN" altLang="en-US" dirty="0" smtClean="0"/>
                        <a:t>成员跨职能协作，承担不同工作</a:t>
                      </a:r>
                      <a:endParaRPr lang="zh-CN" altLang="en-US" dirty="0"/>
                    </a:p>
                  </a:txBody>
                  <a:tcPr/>
                </a:tc>
              </a:tr>
              <a:tr h="370840">
                <a:tc>
                  <a:txBody>
                    <a:bodyPr/>
                    <a:lstStyle/>
                    <a:p>
                      <a:r>
                        <a:rPr lang="zh-CN" altLang="en-US" dirty="0" smtClean="0"/>
                        <a:t>团队规模没有被具体限制</a:t>
                      </a:r>
                      <a:endParaRPr lang="zh-CN" altLang="en-US" dirty="0"/>
                    </a:p>
                  </a:txBody>
                  <a:tcPr/>
                </a:tc>
                <a:tc>
                  <a:txBody>
                    <a:bodyPr/>
                    <a:lstStyle/>
                    <a:p>
                      <a:r>
                        <a:rPr lang="zh-CN" altLang="en-US" dirty="0" smtClean="0"/>
                        <a:t>团队规模有意被限制</a:t>
                      </a:r>
                      <a:endParaRPr lang="zh-CN" altLang="en-US" dirty="0"/>
                    </a:p>
                  </a:txBody>
                  <a:tcPr/>
                </a:tc>
              </a:tr>
              <a:tr h="370840">
                <a:tc>
                  <a:txBody>
                    <a:bodyPr/>
                    <a:lstStyle/>
                    <a:p>
                      <a:r>
                        <a:rPr lang="zh-CN" altLang="en-US" dirty="0" smtClean="0"/>
                        <a:t>人通常被称为“资源”</a:t>
                      </a:r>
                      <a:endParaRPr lang="zh-CN" altLang="en-US" dirty="0"/>
                    </a:p>
                  </a:txBody>
                  <a:tcPr/>
                </a:tc>
                <a:tc>
                  <a:txBody>
                    <a:bodyPr/>
                    <a:lstStyle/>
                    <a:p>
                      <a:r>
                        <a:rPr lang="zh-CN" altLang="en-US" dirty="0" smtClean="0"/>
                        <a:t>人被称为“人”或“团队成员”</a:t>
                      </a:r>
                      <a:endParaRPr lang="zh-CN" altLang="en-US" dirty="0"/>
                    </a:p>
                  </a:txBody>
                  <a:tcPr/>
                </a:tc>
              </a:tr>
            </a:tbl>
          </a:graphicData>
        </a:graphic>
      </p:graphicFrame>
    </p:spTree>
    <p:extLst>
      <p:ext uri="{BB962C8B-B14F-4D97-AF65-F5344CB8AC3E}">
        <p14:creationId xmlns:p14="http://schemas.microsoft.com/office/powerpoint/2010/main" val="1280871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敏捷项目沟通管理的不同之处</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83048922"/>
              </p:ext>
            </p:extLst>
          </p:nvPr>
        </p:nvGraphicFramePr>
        <p:xfrm>
          <a:off x="913775" y="2383972"/>
          <a:ext cx="9242596" cy="1549884"/>
        </p:xfrm>
        <a:graphic>
          <a:graphicData uri="http://schemas.openxmlformats.org/drawingml/2006/table">
            <a:tbl>
              <a:tblPr firstRow="1" bandRow="1">
                <a:tableStyleId>{5C22544A-7EE6-4342-B048-85BDC9FD1C3A}</a:tableStyleId>
              </a:tblPr>
              <a:tblGrid>
                <a:gridCol w="4621298"/>
                <a:gridCol w="4621298"/>
              </a:tblGrid>
              <a:tr h="437364">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当面交谈不被重视</a:t>
                      </a:r>
                      <a:endParaRPr lang="zh-CN" altLang="en-US" dirty="0"/>
                    </a:p>
                  </a:txBody>
                  <a:tcPr/>
                </a:tc>
                <a:tc>
                  <a:txBody>
                    <a:bodyPr/>
                    <a:lstStyle/>
                    <a:p>
                      <a:r>
                        <a:rPr lang="zh-CN" altLang="en-US" dirty="0" smtClean="0"/>
                        <a:t>面对面沟通是传递信息的最佳方式</a:t>
                      </a:r>
                      <a:endParaRPr lang="zh-CN" altLang="en-US" dirty="0"/>
                    </a:p>
                  </a:txBody>
                  <a:tcPr/>
                </a:tc>
              </a:tr>
              <a:tr h="370840">
                <a:tc>
                  <a:txBody>
                    <a:bodyPr/>
                    <a:lstStyle/>
                    <a:p>
                      <a:r>
                        <a:rPr lang="zh-CN" altLang="en-US" dirty="0" smtClean="0"/>
                        <a:t>对文档更为重视</a:t>
                      </a:r>
                      <a:endParaRPr lang="zh-CN" altLang="en-US" dirty="0"/>
                    </a:p>
                  </a:txBody>
                  <a:tcPr/>
                </a:tc>
                <a:tc>
                  <a:txBody>
                    <a:bodyPr/>
                    <a:lstStyle/>
                    <a:p>
                      <a:r>
                        <a:rPr lang="zh-CN" altLang="en-US" dirty="0" smtClean="0"/>
                        <a:t>文件言简意赅，提供恰到好处的信息</a:t>
                      </a:r>
                      <a:endParaRPr lang="zh-CN" altLang="en-US" dirty="0"/>
                    </a:p>
                  </a:txBody>
                  <a:tcPr/>
                </a:tc>
              </a:tr>
              <a:tr h="370840">
                <a:tc>
                  <a:txBody>
                    <a:bodyPr/>
                    <a:lstStyle/>
                    <a:p>
                      <a:r>
                        <a:rPr lang="zh-CN" altLang="en-US" dirty="0" smtClean="0"/>
                        <a:t>大量的会议</a:t>
                      </a:r>
                      <a:endParaRPr lang="zh-CN" altLang="en-US" dirty="0"/>
                    </a:p>
                  </a:txBody>
                  <a:tcPr/>
                </a:tc>
                <a:tc>
                  <a:txBody>
                    <a:bodyPr/>
                    <a:lstStyle/>
                    <a:p>
                      <a:r>
                        <a:rPr lang="zh-CN" altLang="en-US" dirty="0" smtClean="0"/>
                        <a:t>会议快速、相关人员</a:t>
                      </a:r>
                      <a:endParaRPr lang="zh-CN" altLang="en-US" dirty="0"/>
                    </a:p>
                  </a:txBody>
                  <a:tcPr/>
                </a:tc>
              </a:tr>
            </a:tbl>
          </a:graphicData>
        </a:graphic>
      </p:graphicFrame>
    </p:spTree>
    <p:extLst>
      <p:ext uri="{BB962C8B-B14F-4D97-AF65-F5344CB8AC3E}">
        <p14:creationId xmlns:p14="http://schemas.microsoft.com/office/powerpoint/2010/main" val="361744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敏捷项目质量管理的不同之处</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31807385"/>
              </p:ext>
            </p:extLst>
          </p:nvPr>
        </p:nvGraphicFramePr>
        <p:xfrm>
          <a:off x="913775" y="2383972"/>
          <a:ext cx="9242596" cy="2189964"/>
        </p:xfrm>
        <a:graphic>
          <a:graphicData uri="http://schemas.openxmlformats.org/drawingml/2006/table">
            <a:tbl>
              <a:tblPr firstRow="1" bandRow="1">
                <a:tableStyleId>{5C22544A-7EE6-4342-B048-85BDC9FD1C3A}</a:tableStyleId>
              </a:tblPr>
              <a:tblGrid>
                <a:gridCol w="4621298"/>
                <a:gridCol w="4621298"/>
              </a:tblGrid>
              <a:tr h="437364">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测试是产品部署前的最后阶段</a:t>
                      </a:r>
                      <a:endParaRPr lang="zh-CN" altLang="en-US" dirty="0"/>
                    </a:p>
                  </a:txBody>
                  <a:tcPr/>
                </a:tc>
                <a:tc>
                  <a:txBody>
                    <a:bodyPr/>
                    <a:lstStyle/>
                    <a:p>
                      <a:r>
                        <a:rPr lang="zh-CN" altLang="en-US" dirty="0" smtClean="0"/>
                        <a:t>测试是每次冲刺的组成部分</a:t>
                      </a:r>
                      <a:endParaRPr lang="zh-CN" altLang="en-US" dirty="0"/>
                    </a:p>
                  </a:txBody>
                  <a:tcPr/>
                </a:tc>
              </a:tr>
              <a:tr h="370840">
                <a:tc>
                  <a:txBody>
                    <a:bodyPr/>
                    <a:lstStyle/>
                    <a:p>
                      <a:r>
                        <a:rPr lang="zh-CN" altLang="en-US" dirty="0" smtClean="0"/>
                        <a:t>项目后期发现问题风险相对较高</a:t>
                      </a:r>
                      <a:endParaRPr lang="zh-CN" altLang="en-US" dirty="0"/>
                    </a:p>
                  </a:txBody>
                  <a:tcPr/>
                </a:tc>
                <a:tc>
                  <a:txBody>
                    <a:bodyPr/>
                    <a:lstStyle/>
                    <a:p>
                      <a:r>
                        <a:rPr lang="zh-CN" altLang="en-US" dirty="0" smtClean="0"/>
                        <a:t>可在早期对风险较高的特性进行测试</a:t>
                      </a:r>
                      <a:endParaRPr lang="zh-CN" altLang="en-US" dirty="0"/>
                    </a:p>
                  </a:txBody>
                  <a:tcPr/>
                </a:tc>
              </a:tr>
              <a:tr h="370840">
                <a:tc>
                  <a:txBody>
                    <a:bodyPr/>
                    <a:lstStyle/>
                    <a:p>
                      <a:r>
                        <a:rPr lang="zh-CN" altLang="en-US" dirty="0" smtClean="0"/>
                        <a:t>项目后期很难发现问题</a:t>
                      </a:r>
                      <a:endParaRPr lang="zh-CN" altLang="en-US" dirty="0"/>
                    </a:p>
                  </a:txBody>
                  <a:tcPr/>
                </a:tc>
                <a:tc>
                  <a:txBody>
                    <a:bodyPr/>
                    <a:lstStyle/>
                    <a:p>
                      <a:r>
                        <a:rPr lang="zh-CN" altLang="en-US" dirty="0" smtClean="0"/>
                        <a:t>测试少量功能比较容易发现问题，修正也更容易</a:t>
                      </a:r>
                      <a:endParaRPr lang="zh-CN" altLang="en-US" dirty="0"/>
                    </a:p>
                  </a:txBody>
                  <a:tcPr/>
                </a:tc>
              </a:tr>
              <a:tr h="370840">
                <a:tc>
                  <a:txBody>
                    <a:bodyPr/>
                    <a:lstStyle/>
                    <a:p>
                      <a:r>
                        <a:rPr lang="zh-CN" altLang="en-US" dirty="0" smtClean="0"/>
                        <a:t>后期为了赶时间会缩短测试时间</a:t>
                      </a:r>
                      <a:endParaRPr lang="zh-CN" altLang="en-US" dirty="0"/>
                    </a:p>
                  </a:txBody>
                  <a:tcPr/>
                </a:tc>
                <a:tc>
                  <a:txBody>
                    <a:bodyPr/>
                    <a:lstStyle/>
                    <a:p>
                      <a:r>
                        <a:rPr lang="zh-CN" altLang="en-US" dirty="0" smtClean="0"/>
                        <a:t>每次冲刺中，所以可保证测试时间</a:t>
                      </a:r>
                      <a:endParaRPr lang="zh-CN" altLang="en-US" dirty="0"/>
                    </a:p>
                  </a:txBody>
                  <a:tcPr/>
                </a:tc>
              </a:tr>
            </a:tbl>
          </a:graphicData>
        </a:graphic>
      </p:graphicFrame>
    </p:spTree>
    <p:extLst>
      <p:ext uri="{BB962C8B-B14F-4D97-AF65-F5344CB8AC3E}">
        <p14:creationId xmlns:p14="http://schemas.microsoft.com/office/powerpoint/2010/main" val="1551135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敏捷</a:t>
            </a:r>
            <a:r>
              <a:rPr kumimoji="1" lang="zh-CN" altLang="en-US" dirty="0" smtClean="0"/>
              <a:t>项目风险管理</a:t>
            </a:r>
            <a:r>
              <a:rPr kumimoji="1" lang="zh-CN" altLang="en-US" dirty="0"/>
              <a:t>的不同之处</a:t>
            </a:r>
          </a:p>
        </p:txBody>
      </p:sp>
      <p:graphicFrame>
        <p:nvGraphicFramePr>
          <p:cNvPr id="5" name="表格 4"/>
          <p:cNvGraphicFramePr>
            <a:graphicFrameLocks noGrp="1"/>
          </p:cNvGraphicFramePr>
          <p:nvPr>
            <p:extLst>
              <p:ext uri="{D42A27DB-BD31-4B8C-83A1-F6EECF244321}">
                <p14:modId xmlns:p14="http://schemas.microsoft.com/office/powerpoint/2010/main" val="1210053641"/>
              </p:ext>
            </p:extLst>
          </p:nvPr>
        </p:nvGraphicFramePr>
        <p:xfrm>
          <a:off x="913773" y="2383972"/>
          <a:ext cx="9438540" cy="2931644"/>
        </p:xfrm>
        <a:graphic>
          <a:graphicData uri="http://schemas.openxmlformats.org/drawingml/2006/table">
            <a:tbl>
              <a:tblPr firstRow="1" bandRow="1">
                <a:tableStyleId>{5C22544A-7EE6-4342-B048-85BDC9FD1C3A}</a:tableStyleId>
              </a:tblPr>
              <a:tblGrid>
                <a:gridCol w="4719270"/>
                <a:gridCol w="4719270"/>
              </a:tblGrid>
              <a:tr h="437364">
                <a:tc>
                  <a:txBody>
                    <a:bodyPr/>
                    <a:lstStyle/>
                    <a:p>
                      <a:r>
                        <a:rPr lang="zh-CN" altLang="en-US" dirty="0" smtClean="0"/>
                        <a:t>传统项目</a:t>
                      </a:r>
                      <a:endParaRPr lang="zh-CN" altLang="en-US" dirty="0"/>
                    </a:p>
                  </a:txBody>
                  <a:tcPr/>
                </a:tc>
                <a:tc>
                  <a:txBody>
                    <a:bodyPr/>
                    <a:lstStyle/>
                    <a:p>
                      <a:r>
                        <a:rPr lang="zh-CN" altLang="en-US" dirty="0" smtClean="0"/>
                        <a:t>敏捷项目</a:t>
                      </a:r>
                      <a:endParaRPr lang="zh-CN" altLang="en-US" dirty="0"/>
                    </a:p>
                  </a:txBody>
                  <a:tcPr/>
                </a:tc>
              </a:tr>
              <a:tr h="370840">
                <a:tc>
                  <a:txBody>
                    <a:bodyPr/>
                    <a:lstStyle/>
                    <a:p>
                      <a:r>
                        <a:rPr lang="zh-CN" altLang="en-US" dirty="0" smtClean="0"/>
                        <a:t>大量项目最终失败</a:t>
                      </a:r>
                      <a:endParaRPr lang="zh-CN" altLang="en-US" dirty="0"/>
                    </a:p>
                  </a:txBody>
                  <a:tcPr/>
                </a:tc>
                <a:tc>
                  <a:txBody>
                    <a:bodyPr/>
                    <a:lstStyle/>
                    <a:p>
                      <a:r>
                        <a:rPr lang="zh-CN" altLang="en-US" dirty="0" smtClean="0"/>
                        <a:t>几乎完全避免了灾难性失败</a:t>
                      </a:r>
                      <a:endParaRPr lang="zh-CN" altLang="en-US" dirty="0"/>
                    </a:p>
                  </a:txBody>
                  <a:tcPr/>
                </a:tc>
              </a:tr>
              <a:tr h="370840">
                <a:tc>
                  <a:txBody>
                    <a:bodyPr/>
                    <a:lstStyle/>
                    <a:p>
                      <a:r>
                        <a:rPr lang="zh-CN" altLang="en-US" dirty="0" smtClean="0"/>
                        <a:t>周期越长，风险越高</a:t>
                      </a:r>
                      <a:endParaRPr lang="zh-CN" altLang="en-US" dirty="0"/>
                    </a:p>
                  </a:txBody>
                  <a:tcPr/>
                </a:tc>
                <a:tc>
                  <a:txBody>
                    <a:bodyPr/>
                    <a:lstStyle/>
                    <a:p>
                      <a:r>
                        <a:rPr lang="zh-CN" altLang="en-US" dirty="0" smtClean="0"/>
                        <a:t>可以在早期获得产品价值</a:t>
                      </a:r>
                      <a:endParaRPr lang="zh-CN" altLang="en-US" dirty="0"/>
                    </a:p>
                  </a:txBody>
                  <a:tcPr/>
                </a:tc>
              </a:tr>
              <a:tr h="370840">
                <a:tc>
                  <a:txBody>
                    <a:bodyPr/>
                    <a:lstStyle/>
                    <a:p>
                      <a:r>
                        <a:rPr lang="zh-CN" altLang="en-US" dirty="0" smtClean="0"/>
                        <a:t>后期测试出严重问题，风险不可控</a:t>
                      </a:r>
                      <a:endParaRPr lang="zh-CN" altLang="en-US" dirty="0"/>
                    </a:p>
                  </a:txBody>
                  <a:tcPr/>
                </a:tc>
                <a:tc>
                  <a:txBody>
                    <a:bodyPr/>
                    <a:lstStyle/>
                    <a:p>
                      <a:r>
                        <a:rPr lang="zh-CN" altLang="en-US" dirty="0" smtClean="0"/>
                        <a:t>开发的同时进行测试</a:t>
                      </a:r>
                      <a:endParaRPr lang="zh-CN" altLang="en-US" dirty="0"/>
                    </a:p>
                  </a:txBody>
                  <a:tcPr/>
                </a:tc>
              </a:tr>
              <a:tr h="370840">
                <a:tc>
                  <a:txBody>
                    <a:bodyPr/>
                    <a:lstStyle/>
                    <a:p>
                      <a:r>
                        <a:rPr lang="zh-CN" altLang="en-US" dirty="0" smtClean="0"/>
                        <a:t>无法在不增加时间和成本的条件下接受新需求</a:t>
                      </a:r>
                      <a:endParaRPr lang="zh-CN" altLang="en-US" dirty="0"/>
                    </a:p>
                  </a:txBody>
                  <a:tcPr/>
                </a:tc>
                <a:tc>
                  <a:txBody>
                    <a:bodyPr/>
                    <a:lstStyle/>
                    <a:p>
                      <a:r>
                        <a:rPr lang="zh-CN" altLang="en-US" dirty="0" smtClean="0"/>
                        <a:t>欢迎并接受任何有益的变更。</a:t>
                      </a:r>
                      <a:endParaRPr lang="zh-CN" altLang="en-US" dirty="0"/>
                    </a:p>
                  </a:txBody>
                  <a:tcPr/>
                </a:tc>
              </a:tr>
              <a:tr h="370840">
                <a:tc>
                  <a:txBody>
                    <a:bodyPr/>
                    <a:lstStyle/>
                    <a:p>
                      <a:r>
                        <a:rPr lang="zh-CN" altLang="en-US" dirty="0" smtClean="0"/>
                        <a:t>早期估算不准确</a:t>
                      </a:r>
                      <a:endParaRPr lang="zh-CN" altLang="en-US" dirty="0"/>
                    </a:p>
                  </a:txBody>
                  <a:tcPr/>
                </a:tc>
                <a:tc>
                  <a:txBody>
                    <a:bodyPr/>
                    <a:lstStyle/>
                    <a:p>
                      <a:r>
                        <a:rPr lang="zh-CN" altLang="en-US" dirty="0" smtClean="0"/>
                        <a:t>根据绩效估算时间和成本</a:t>
                      </a:r>
                      <a:endParaRPr lang="zh-CN" altLang="en-US" dirty="0"/>
                    </a:p>
                  </a:txBody>
                  <a:tcPr/>
                </a:tc>
              </a:tr>
              <a:tr h="370840">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051744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敏捷项目管理的十大好处</a:t>
            </a:r>
            <a:endParaRPr kumimoji="1" lang="zh-CN" altLang="en-US" dirty="0"/>
          </a:p>
        </p:txBody>
      </p:sp>
      <p:sp>
        <p:nvSpPr>
          <p:cNvPr id="3" name="内容占位符 2"/>
          <p:cNvSpPr>
            <a:spLocks noGrp="1"/>
          </p:cNvSpPr>
          <p:nvPr>
            <p:ph sz="quarter" idx="13"/>
          </p:nvPr>
        </p:nvSpPr>
        <p:spPr/>
        <p:txBody>
          <a:bodyPr>
            <a:normAutofit fontScale="70000" lnSpcReduction="20000"/>
          </a:bodyPr>
          <a:lstStyle/>
          <a:p>
            <a:r>
              <a:rPr kumimoji="1" lang="zh-CN" altLang="en-US" dirty="0" smtClean="0"/>
              <a:t>更好的产品质量</a:t>
            </a:r>
            <a:endParaRPr kumimoji="1" lang="en-US" altLang="zh-CN" dirty="0" smtClean="0"/>
          </a:p>
          <a:p>
            <a:r>
              <a:rPr kumimoji="1" lang="zh-CN" altLang="en-US" dirty="0" smtClean="0"/>
              <a:t>更高的客户满意度</a:t>
            </a:r>
            <a:endParaRPr kumimoji="1" lang="en-US" altLang="zh-CN" dirty="0" smtClean="0"/>
          </a:p>
          <a:p>
            <a:r>
              <a:rPr kumimoji="1" lang="zh-CN" altLang="en-US" dirty="0" smtClean="0"/>
              <a:t>更高的团队士气</a:t>
            </a:r>
            <a:endParaRPr kumimoji="1" lang="en-US" altLang="zh-CN" dirty="0" smtClean="0"/>
          </a:p>
          <a:p>
            <a:r>
              <a:rPr kumimoji="1" lang="zh-CN" altLang="en-US" dirty="0" smtClean="0"/>
              <a:t>增强合作和责任感</a:t>
            </a:r>
            <a:endParaRPr kumimoji="1" lang="en-US" altLang="zh-CN" dirty="0" smtClean="0"/>
          </a:p>
          <a:p>
            <a:r>
              <a:rPr kumimoji="1" lang="zh-CN" altLang="en-US" dirty="0" smtClean="0"/>
              <a:t>定制化团队结构</a:t>
            </a:r>
            <a:endParaRPr kumimoji="1" lang="en-US" altLang="zh-CN" dirty="0" smtClean="0"/>
          </a:p>
          <a:p>
            <a:r>
              <a:rPr kumimoji="1" lang="zh-CN" altLang="en-US" dirty="0" smtClean="0"/>
              <a:t>更多相关的测量指标</a:t>
            </a:r>
            <a:endParaRPr kumimoji="1" lang="en-US" altLang="zh-CN" dirty="0" smtClean="0"/>
          </a:p>
          <a:p>
            <a:r>
              <a:rPr kumimoji="1" lang="zh-CN" altLang="en-US" dirty="0" smtClean="0"/>
              <a:t>提高绩效可视性</a:t>
            </a:r>
            <a:endParaRPr kumimoji="1" lang="en-US" altLang="zh-CN" dirty="0" smtClean="0"/>
          </a:p>
          <a:p>
            <a:r>
              <a:rPr kumimoji="1" lang="zh-CN" altLang="en-US" dirty="0" smtClean="0"/>
              <a:t>增加项目控制</a:t>
            </a:r>
            <a:endParaRPr kumimoji="1" lang="en-US" altLang="zh-CN" dirty="0" smtClean="0"/>
          </a:p>
          <a:p>
            <a:r>
              <a:rPr kumimoji="1" lang="zh-CN" altLang="en-US" dirty="0" smtClean="0"/>
              <a:t>提高项目可预测性</a:t>
            </a:r>
            <a:endParaRPr kumimoji="1" lang="en-US" altLang="zh-CN" dirty="0" smtClean="0"/>
          </a:p>
          <a:p>
            <a:r>
              <a:rPr kumimoji="1" lang="zh-CN" altLang="en-US" dirty="0" smtClean="0"/>
              <a:t>降低风险</a:t>
            </a:r>
            <a:endParaRPr kumimoji="1" lang="zh-CN" altLang="en-US" dirty="0"/>
          </a:p>
        </p:txBody>
      </p:sp>
    </p:spTree>
    <p:extLst>
      <p:ext uri="{BB962C8B-B14F-4D97-AF65-F5344CB8AC3E}">
        <p14:creationId xmlns:p14="http://schemas.microsoft.com/office/powerpoint/2010/main" val="936532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为什么敏捷工作更有效 </a:t>
            </a:r>
            <a:endParaRPr kumimoji="1" lang="zh-CN" altLang="en-US" dirty="0"/>
          </a:p>
        </p:txBody>
      </p:sp>
      <p:sp>
        <p:nvSpPr>
          <p:cNvPr id="3" name="内容占位符 2"/>
          <p:cNvSpPr>
            <a:spLocks noGrp="1"/>
          </p:cNvSpPr>
          <p:nvPr>
            <p:ph sz="quarter" idx="13"/>
          </p:nvPr>
        </p:nvSpPr>
        <p:spPr/>
        <p:txBody>
          <a:bodyPr/>
          <a:lstStyle/>
          <a:p>
            <a:r>
              <a:rPr lang="zh-CN" altLang="zh-CN" dirty="0" smtClean="0"/>
              <a:t>专注</a:t>
            </a:r>
            <a:r>
              <a:rPr lang="zh-CN" altLang="zh-CN" dirty="0"/>
              <a:t>于你需要做什么的时候，你会把形式抛诸脑后。按照优先级顺序快速地解决问题，以确保完成最关键的任务。</a:t>
            </a:r>
          </a:p>
          <a:p>
            <a:r>
              <a:rPr lang="zh-CN" altLang="zh-CN" dirty="0"/>
              <a:t>瀑布项目：产品所有需求和产品交付全部被一次性锁定，其结果孤注一掷，要么完全成功，要么完全失败。</a:t>
            </a:r>
          </a:p>
          <a:p>
            <a:r>
              <a:rPr lang="zh-CN" altLang="zh-CN" dirty="0"/>
              <a:t>敏捷项目：客户可以在每一个短周期结束时看到他们的产品。更大的灵活性和稳定性。</a:t>
            </a:r>
          </a:p>
          <a:p>
            <a:endParaRPr kumimoji="1" lang="zh-CN" altLang="en-US" dirty="0"/>
          </a:p>
        </p:txBody>
      </p:sp>
    </p:spTree>
    <p:extLst>
      <p:ext uri="{BB962C8B-B14F-4D97-AF65-F5344CB8AC3E}">
        <p14:creationId xmlns:p14="http://schemas.microsoft.com/office/powerpoint/2010/main" val="1957242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敏捷软件开发宣言</a:t>
            </a:r>
          </a:p>
        </p:txBody>
      </p:sp>
      <p:sp>
        <p:nvSpPr>
          <p:cNvPr id="3" name="内容占位符 2"/>
          <p:cNvSpPr>
            <a:spLocks noGrp="1"/>
          </p:cNvSpPr>
          <p:nvPr>
            <p:ph sz="quarter" idx="13"/>
          </p:nvPr>
        </p:nvSpPr>
        <p:spPr/>
        <p:txBody>
          <a:bodyPr>
            <a:normAutofit/>
          </a:bodyPr>
          <a:lstStyle/>
          <a:p>
            <a:r>
              <a:rPr kumimoji="1" lang="zh-CN" altLang="en-US" dirty="0"/>
              <a:t>个体和互动高于流程和工具</a:t>
            </a:r>
            <a:r>
              <a:rPr kumimoji="1" lang="zh-CN" altLang="en-US" dirty="0" smtClean="0"/>
              <a:t>；</a:t>
            </a:r>
            <a:endParaRPr kumimoji="1" lang="en-US" altLang="zh-CN" dirty="0"/>
          </a:p>
          <a:p>
            <a:r>
              <a:rPr lang="zh-CN" altLang="zh-CN" dirty="0"/>
              <a:t>可工作软件高于详尽文档</a:t>
            </a:r>
            <a:r>
              <a:rPr lang="zh-CN" altLang="en-US" dirty="0" smtClean="0"/>
              <a:t>；</a:t>
            </a:r>
            <a:endParaRPr lang="en-US" altLang="zh-CN" dirty="0" smtClean="0"/>
          </a:p>
          <a:p>
            <a:r>
              <a:rPr lang="zh-CN" altLang="zh-CN" dirty="0" smtClean="0"/>
              <a:t> 客户</a:t>
            </a:r>
            <a:r>
              <a:rPr lang="zh-CN" altLang="zh-CN" dirty="0"/>
              <a:t>合作高于合同谈判</a:t>
            </a:r>
            <a:r>
              <a:rPr lang="zh-CN" altLang="zh-CN" dirty="0" smtClean="0"/>
              <a:t>；</a:t>
            </a:r>
            <a:endParaRPr lang="zh-CN" altLang="zh-CN" dirty="0"/>
          </a:p>
          <a:p>
            <a:r>
              <a:rPr lang="zh-CN" altLang="zh-CN" dirty="0"/>
              <a:t>响应变化高于遵循计划</a:t>
            </a:r>
            <a:r>
              <a:rPr lang="zh-CN" altLang="zh-CN" dirty="0" smtClean="0"/>
              <a:t>。</a:t>
            </a:r>
            <a:endParaRPr lang="en-US" altLang="zh-CN" b="1" dirty="0"/>
          </a:p>
          <a:p>
            <a:pPr marL="0" indent="0">
              <a:buNone/>
            </a:pPr>
            <a:endParaRPr lang="en-US" altLang="zh-CN" b="1" dirty="0" smtClean="0"/>
          </a:p>
          <a:p>
            <a:pPr marL="0" indent="0">
              <a:buNone/>
            </a:pPr>
            <a:r>
              <a:rPr lang="zh-CN" altLang="en-US" b="1" dirty="0" smtClean="0"/>
              <a:t>核心思想：以人为本，适应变化。</a:t>
            </a:r>
            <a:endParaRPr lang="zh-CN" altLang="zh-CN" b="1" dirty="0"/>
          </a:p>
          <a:p>
            <a:endParaRPr kumimoji="1" lang="zh-CN" altLang="en-US" dirty="0"/>
          </a:p>
        </p:txBody>
      </p:sp>
    </p:spTree>
    <p:extLst>
      <p:ext uri="{BB962C8B-B14F-4D97-AF65-F5344CB8AC3E}">
        <p14:creationId xmlns:p14="http://schemas.microsoft.com/office/powerpoint/2010/main" val="973640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敏捷开发</a:t>
            </a:r>
            <a:r>
              <a:rPr kumimoji="1" lang="en-US" altLang="zh-CN" dirty="0" smtClean="0"/>
              <a:t>12</a:t>
            </a:r>
            <a:r>
              <a:rPr kumimoji="1" lang="zh-CN" altLang="en-US" dirty="0" smtClean="0"/>
              <a:t>原则</a:t>
            </a:r>
            <a:endParaRPr kumimoji="1" lang="zh-CN" altLang="en-US" dirty="0"/>
          </a:p>
        </p:txBody>
      </p:sp>
      <p:sp>
        <p:nvSpPr>
          <p:cNvPr id="3" name="内容占位符 2"/>
          <p:cNvSpPr>
            <a:spLocks noGrp="1"/>
          </p:cNvSpPr>
          <p:nvPr>
            <p:ph sz="quarter" idx="13"/>
          </p:nvPr>
        </p:nvSpPr>
        <p:spPr/>
        <p:txBody>
          <a:bodyPr/>
          <a:lstStyle/>
          <a:p>
            <a:pPr marL="0" indent="0">
              <a:buNone/>
            </a:pPr>
            <a:r>
              <a:rPr lang="en-US" altLang="zh-CN" dirty="0"/>
              <a:t>1</a:t>
            </a:r>
            <a:r>
              <a:rPr lang="zh-CN" altLang="zh-CN" dirty="0"/>
              <a:t>、尽早和持续地交付有价值的软件来满足客户。</a:t>
            </a:r>
          </a:p>
          <a:p>
            <a:pPr marL="0" indent="0">
              <a:buNone/>
            </a:pPr>
            <a:r>
              <a:rPr lang="en-US" altLang="zh-CN" dirty="0"/>
              <a:t>2</a:t>
            </a:r>
            <a:r>
              <a:rPr lang="zh-CN" altLang="zh-CN" dirty="0"/>
              <a:t>、欢迎对需求提出变更</a:t>
            </a:r>
            <a:r>
              <a:rPr lang="en-US" altLang="zh-CN" dirty="0"/>
              <a:t>——</a:t>
            </a:r>
            <a:r>
              <a:rPr lang="zh-CN" altLang="zh-CN" dirty="0"/>
              <a:t>即使是在项目开发后期。要善于利用需求变更，帮助客户获得竞争优势。</a:t>
            </a:r>
          </a:p>
          <a:p>
            <a:pPr marL="0" indent="0">
              <a:buNone/>
            </a:pPr>
            <a:r>
              <a:rPr lang="en-US" altLang="zh-CN" dirty="0"/>
              <a:t>3</a:t>
            </a:r>
            <a:r>
              <a:rPr lang="zh-CN" altLang="zh-CN" dirty="0"/>
              <a:t>、采用较短的项目周期（从几周到几个月），不断地交付可工作软件。</a:t>
            </a:r>
          </a:p>
          <a:p>
            <a:pPr marL="0" indent="0">
              <a:buNone/>
            </a:pPr>
            <a:r>
              <a:rPr lang="en-US" altLang="zh-CN" dirty="0"/>
              <a:t>4</a:t>
            </a:r>
            <a:r>
              <a:rPr lang="zh-CN" altLang="zh-CN" dirty="0"/>
              <a:t>、业务人员与开发人员必须在项目期间每天一起工作。</a:t>
            </a:r>
          </a:p>
          <a:p>
            <a:pPr marL="0" indent="0">
              <a:buNone/>
            </a:pPr>
            <a:r>
              <a:rPr lang="en-US" altLang="zh-CN" dirty="0"/>
              <a:t>5</a:t>
            </a:r>
            <a:r>
              <a:rPr lang="zh-CN" altLang="zh-CN" dirty="0"/>
              <a:t>、要善于激励项目人员，给</a:t>
            </a:r>
            <a:r>
              <a:rPr lang="zh-CN" altLang="zh-CN" dirty="0" smtClean="0"/>
              <a:t>他们所</a:t>
            </a:r>
            <a:r>
              <a:rPr lang="zh-CN" altLang="zh-CN" dirty="0"/>
              <a:t>需要的环境和支持，并相信他们能够完成任务。</a:t>
            </a:r>
          </a:p>
          <a:p>
            <a:pPr marL="0" indent="0">
              <a:buNone/>
            </a:pPr>
            <a:r>
              <a:rPr lang="en-US" altLang="zh-CN" dirty="0"/>
              <a:t>6</a:t>
            </a:r>
            <a:r>
              <a:rPr lang="zh-CN" altLang="zh-CN" dirty="0"/>
              <a:t>、无论是团队内外，最高效的沟通方法是面对面的交谈。</a:t>
            </a:r>
          </a:p>
        </p:txBody>
      </p:sp>
    </p:spTree>
    <p:extLst>
      <p:ext uri="{BB962C8B-B14F-4D97-AF65-F5344CB8AC3E}">
        <p14:creationId xmlns:p14="http://schemas.microsoft.com/office/powerpoint/2010/main" val="53485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敏捷开发</a:t>
            </a:r>
            <a:r>
              <a:rPr kumimoji="1" lang="en-US" altLang="zh-CN" dirty="0" smtClean="0"/>
              <a:t>12</a:t>
            </a:r>
            <a:r>
              <a:rPr kumimoji="1" lang="zh-CN" altLang="en-US" dirty="0" smtClean="0"/>
              <a:t>原则</a:t>
            </a:r>
            <a:endParaRPr kumimoji="1" lang="zh-CN" altLang="en-US" dirty="0"/>
          </a:p>
        </p:txBody>
      </p:sp>
      <p:sp>
        <p:nvSpPr>
          <p:cNvPr id="3" name="内容占位符 2"/>
          <p:cNvSpPr>
            <a:spLocks noGrp="1"/>
          </p:cNvSpPr>
          <p:nvPr>
            <p:ph sz="quarter" idx="13"/>
          </p:nvPr>
        </p:nvSpPr>
        <p:spPr/>
        <p:txBody>
          <a:bodyPr/>
          <a:lstStyle/>
          <a:p>
            <a:pPr marL="0" indent="0">
              <a:buNone/>
            </a:pPr>
            <a:r>
              <a:rPr lang="en-US" altLang="zh-CN" dirty="0"/>
              <a:t>7</a:t>
            </a:r>
            <a:r>
              <a:rPr lang="zh-CN" altLang="zh-CN" dirty="0"/>
              <a:t>、可用的软件是衡量进度的首要指标。</a:t>
            </a:r>
          </a:p>
          <a:p>
            <a:pPr marL="0" indent="0">
              <a:buNone/>
            </a:pPr>
            <a:r>
              <a:rPr lang="en-US" altLang="zh-CN" dirty="0"/>
              <a:t>8</a:t>
            </a:r>
            <a:r>
              <a:rPr lang="zh-CN" altLang="zh-CN" dirty="0"/>
              <a:t>、敏捷过程提倡可持续的开发。发起人、开发人员和用户应该能够保持恒久稳定的开发步伐。</a:t>
            </a:r>
          </a:p>
          <a:p>
            <a:pPr marL="0" indent="0">
              <a:buNone/>
            </a:pPr>
            <a:r>
              <a:rPr lang="en-US" altLang="zh-CN" dirty="0"/>
              <a:t>9</a:t>
            </a:r>
            <a:r>
              <a:rPr lang="zh-CN" altLang="zh-CN" dirty="0"/>
              <a:t>、坚持不懈的追求技术卓越和良好的设计，从而增强敏捷能力。</a:t>
            </a:r>
          </a:p>
          <a:p>
            <a:pPr marL="0" indent="0">
              <a:buNone/>
            </a:pPr>
            <a:r>
              <a:rPr lang="en-US" altLang="zh-CN" dirty="0"/>
              <a:t>10</a:t>
            </a:r>
            <a:r>
              <a:rPr lang="zh-CN" altLang="zh-CN" dirty="0"/>
              <a:t>、以简洁为本，最大限度地减少工作量。</a:t>
            </a:r>
            <a:r>
              <a:rPr lang="en-US" altLang="zh-CN" dirty="0"/>
              <a:t>	</a:t>
            </a:r>
            <a:endParaRPr lang="zh-CN" altLang="zh-CN" dirty="0"/>
          </a:p>
          <a:p>
            <a:pPr marL="0" indent="0">
              <a:buNone/>
            </a:pPr>
            <a:r>
              <a:rPr lang="en-US" altLang="zh-CN" dirty="0"/>
              <a:t>11</a:t>
            </a:r>
            <a:r>
              <a:rPr lang="zh-CN" altLang="zh-CN" dirty="0"/>
              <a:t>、最佳的架构、需求和设计出自于自组织的团队。</a:t>
            </a:r>
          </a:p>
          <a:p>
            <a:pPr marL="0" indent="0">
              <a:buNone/>
            </a:pPr>
            <a:r>
              <a:rPr lang="en-US" altLang="zh-CN" dirty="0"/>
              <a:t>12</a:t>
            </a:r>
            <a:r>
              <a:rPr lang="zh-CN" altLang="zh-CN" dirty="0"/>
              <a:t>、团队要定期反思如何能够做到更有效，并相应地调整团队的行为。</a:t>
            </a:r>
          </a:p>
          <a:p>
            <a:endParaRPr kumimoji="1" lang="zh-CN" altLang="en-US" dirty="0"/>
          </a:p>
        </p:txBody>
      </p:sp>
    </p:spTree>
    <p:extLst>
      <p:ext uri="{BB962C8B-B14F-4D97-AF65-F5344CB8AC3E}">
        <p14:creationId xmlns:p14="http://schemas.microsoft.com/office/powerpoint/2010/main" val="2113191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132" y="2414660"/>
            <a:ext cx="10364451" cy="1596177"/>
          </a:xfrm>
        </p:spPr>
        <p:txBody>
          <a:bodyPr/>
          <a:lstStyle/>
          <a:p>
            <a:r>
              <a:rPr kumimoji="1" lang="zh-CN" altLang="en-US" b="1" dirty="0" smtClean="0"/>
              <a:t>走向敏捷</a:t>
            </a:r>
            <a:endParaRPr kumimoji="1" lang="zh-CN" altLang="en-US" b="1" dirty="0"/>
          </a:p>
        </p:txBody>
      </p:sp>
    </p:spTree>
    <p:extLst>
      <p:ext uri="{BB962C8B-B14F-4D97-AF65-F5344CB8AC3E}">
        <p14:creationId xmlns:p14="http://schemas.microsoft.com/office/powerpoint/2010/main" val="1130738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21628</TotalTime>
  <Words>3497</Words>
  <Application>Microsoft Macintosh PowerPoint</Application>
  <PresentationFormat>宽屏</PresentationFormat>
  <Paragraphs>415</Paragraphs>
  <Slides>47</Slides>
  <Notes>29</Notes>
  <HiddenSlides>3</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DengXian</vt:lpstr>
      <vt:lpstr>Tw Cen MT</vt:lpstr>
      <vt:lpstr>宋体</vt:lpstr>
      <vt:lpstr>Arial</vt:lpstr>
      <vt:lpstr>水滴</vt:lpstr>
      <vt:lpstr>敏捷项目管理</vt:lpstr>
      <vt:lpstr> </vt:lpstr>
      <vt:lpstr>理解敏捷</vt:lpstr>
      <vt:lpstr>瀑布式项目管理 &amp; 敏捷项目管理</vt:lpstr>
      <vt:lpstr>为什么敏捷工作更有效 </vt:lpstr>
      <vt:lpstr>敏捷软件开发宣言</vt:lpstr>
      <vt:lpstr>敏捷开发12原则</vt:lpstr>
      <vt:lpstr>敏捷开发12原则</vt:lpstr>
      <vt:lpstr>走向敏捷</vt:lpstr>
      <vt:lpstr>敏捷框架 </vt:lpstr>
      <vt:lpstr>敏捷方法-精益</vt:lpstr>
      <vt:lpstr>敏捷方法-极限编程</vt:lpstr>
      <vt:lpstr>敏捷方法-Scrum</vt:lpstr>
      <vt:lpstr>将敏捷付诸行动-环境</vt:lpstr>
      <vt:lpstr>将敏捷付诸行动-行为</vt:lpstr>
      <vt:lpstr>将敏捷付诸行动-行为</vt:lpstr>
      <vt:lpstr>将敏捷付诸行动-行为</vt:lpstr>
      <vt:lpstr>将敏捷付诸行动-行为</vt:lpstr>
      <vt:lpstr>敏捷工作</vt:lpstr>
      <vt:lpstr>敏捷项目中的计划</vt:lpstr>
      <vt:lpstr>敏捷项目中的计划</vt:lpstr>
      <vt:lpstr>敏捷项目中的计划</vt:lpstr>
      <vt:lpstr>定义产品愿景</vt:lpstr>
      <vt:lpstr>创建产品路线图</vt:lpstr>
      <vt:lpstr>细化需求</vt:lpstr>
      <vt:lpstr>细化需求</vt:lpstr>
      <vt:lpstr>发布计划</vt:lpstr>
      <vt:lpstr>发布计划</vt:lpstr>
      <vt:lpstr>冲刺计划</vt:lpstr>
      <vt:lpstr>冲刺计划</vt:lpstr>
      <vt:lpstr>冲刺计划</vt:lpstr>
      <vt:lpstr>计划一天的工作：每日例会</vt:lpstr>
      <vt:lpstr>跟踪每天的进展</vt:lpstr>
      <vt:lpstr>开发并测试每天的工作</vt:lpstr>
      <vt:lpstr>冲刺评审</vt:lpstr>
      <vt:lpstr>冲刺回顾</vt:lpstr>
      <vt:lpstr>为发布做准备</vt:lpstr>
      <vt:lpstr>敏捷管理</vt:lpstr>
      <vt:lpstr>敏捷项目范围管理的不同之处</vt:lpstr>
      <vt:lpstr>敏捷项目采购管理的不同之处</vt:lpstr>
      <vt:lpstr>敏捷项目时间管理的不同之处</vt:lpstr>
      <vt:lpstr>敏捷项目成本管理的不同之处</vt:lpstr>
      <vt:lpstr>敏捷项目团队活力的不同之处</vt:lpstr>
      <vt:lpstr>敏捷项目沟通管理的不同之处</vt:lpstr>
      <vt:lpstr>敏捷项目质量管理的不同之处</vt:lpstr>
      <vt:lpstr>敏捷项目风险管理的不同之处</vt:lpstr>
      <vt:lpstr>敏捷项目管理的十大好处</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敏捷项目管理</dc:title>
  <dc:creator>Microsoft Office 用户</dc:creator>
  <cp:lastModifiedBy>Microsoft Office 用户</cp:lastModifiedBy>
  <cp:revision>87</cp:revision>
  <dcterms:created xsi:type="dcterms:W3CDTF">2018-07-26T08:14:18Z</dcterms:created>
  <dcterms:modified xsi:type="dcterms:W3CDTF">2018-08-10T11:25:59Z</dcterms:modified>
</cp:coreProperties>
</file>