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21"/>
    <p:restoredTop sz="94658"/>
  </p:normalViewPr>
  <p:slideViewPr>
    <p:cSldViewPr snapToGrid="0">
      <p:cViewPr varScale="1">
        <p:scale>
          <a:sx n="133" d="100"/>
          <a:sy n="133" d="100"/>
        </p:scale>
        <p:origin x="1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6594F-6672-6B65-5E52-7B2B0D369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58C85E-719E-BF95-8EE1-7E2FF3153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17F62B-E3C2-ED24-F160-0F42AEEB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D0A6-BD97-A948-95E4-633FD504FC9B}" type="datetimeFigureOut">
              <a:rPr kumimoji="1" lang="zh-CN" altLang="en-US" smtClean="0"/>
              <a:t>2023/12/23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0AF8-2095-3DAE-38D2-D51AD9246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C856C9-404C-063E-13EB-A6E055E7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C966-F0C4-6942-8F2C-726DBED1FF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803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125D2-2C6B-E917-7565-775FE141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51F3F4-F23F-F936-8C08-A38A5D3FB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46590E-36B0-7544-6ACB-320C4871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D0A6-BD97-A948-95E4-633FD504FC9B}" type="datetimeFigureOut">
              <a:rPr kumimoji="1" lang="zh-CN" altLang="en-US" smtClean="0"/>
              <a:t>2023/12/23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FCB39F-9BDC-C33B-6E4E-10C55A7D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CD9DB-C6FB-BCC1-C07A-BB4E9564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C966-F0C4-6942-8F2C-726DBED1FF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965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36E431-89DA-37CB-500D-41E37E03B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8C3729-85A6-D6DD-8B47-68583BE0A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077231-2758-889D-9C16-329DE84B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D0A6-BD97-A948-95E4-633FD504FC9B}" type="datetimeFigureOut">
              <a:rPr kumimoji="1" lang="zh-CN" altLang="en-US" smtClean="0"/>
              <a:t>2023/12/23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938DC3-709C-18A7-3C36-2771FE1C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627E19-E1AA-FAA8-C023-26CED7F2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C966-F0C4-6942-8F2C-726DBED1FF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446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1CF1E-7C74-BFE6-B53C-0348ADFF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4AA040-5735-61EB-E5A4-347BB26D9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267F4F-0008-4367-E981-24BDB173D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D0A6-BD97-A948-95E4-633FD504FC9B}" type="datetimeFigureOut">
              <a:rPr kumimoji="1" lang="zh-CN" altLang="en-US" smtClean="0"/>
              <a:t>2023/12/23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F09F51-4769-7DD8-E01C-D71716A4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971A9-6F5E-437C-BE72-17B7F05F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C966-F0C4-6942-8F2C-726DBED1FF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47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0AB7C-A2B1-DA1C-20DA-077489E6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BF4C94-F877-984B-260E-A007A5CC5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E53AD-E081-A8D5-07ED-CC62F2F2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D0A6-BD97-A948-95E4-633FD504FC9B}" type="datetimeFigureOut">
              <a:rPr kumimoji="1" lang="zh-CN" altLang="en-US" smtClean="0"/>
              <a:t>2023/12/23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826C5B-499A-193F-C1C0-77B73977B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17AF4-707F-7553-C29A-85C84FDA0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C966-F0C4-6942-8F2C-726DBED1FF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052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F9EC3-7258-B394-8E83-48D2AFA8D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DADE5-C646-F355-D04D-3630F781A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7BE773-8FB0-7CE3-15F3-3A913E943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8EED94-33FE-7490-1782-5235AC012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D0A6-BD97-A948-95E4-633FD504FC9B}" type="datetimeFigureOut">
              <a:rPr kumimoji="1" lang="zh-CN" altLang="en-US" smtClean="0"/>
              <a:t>2023/12/23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B7545D-5260-FB10-4A16-20AC2F7ED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2C02A8-1920-E7C8-B6FA-CC3C159E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C966-F0C4-6942-8F2C-726DBED1FF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008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2FC46-6B9D-DEEA-570B-D9F63224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FBAE75-AABC-55FE-AD25-FFC2F8CF7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703ED8-4137-2B3A-DF28-1396F6AB7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E86C79-FD7F-F8B2-EAFE-396B595A0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0782F2-4023-9297-8199-0A6B99E5C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C0AA20-88C8-CA09-8FCC-F8287B78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D0A6-BD97-A948-95E4-633FD504FC9B}" type="datetimeFigureOut">
              <a:rPr kumimoji="1" lang="zh-CN" altLang="en-US" smtClean="0"/>
              <a:t>2023/12/23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191485-FB71-9B99-4BD6-335C4DE1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D1F7D6-FA48-002D-B0AA-962B8223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C966-F0C4-6942-8F2C-726DBED1FF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948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BDB7F-AAFC-5785-4256-56129161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F41E2F-2C27-BCC8-0175-D9590C98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D0A6-BD97-A948-95E4-633FD504FC9B}" type="datetimeFigureOut">
              <a:rPr kumimoji="1" lang="zh-CN" altLang="en-US" smtClean="0"/>
              <a:t>2023/12/23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AACA5B-B56B-8BEF-8E7D-A82D0067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4F60E5-6671-CB85-A27E-DE8E73F4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C966-F0C4-6942-8F2C-726DBED1FF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041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CC36C2-8ECA-5140-D70B-090D9B104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D0A6-BD97-A948-95E4-633FD504FC9B}" type="datetimeFigureOut">
              <a:rPr kumimoji="1" lang="zh-CN" altLang="en-US" smtClean="0"/>
              <a:t>2023/12/23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408FFB-74D5-7BD5-E190-E93D3F68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D89662-6AC5-8DB8-B598-60C84A83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C966-F0C4-6942-8F2C-726DBED1FF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030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D0F06-172D-35ED-FD13-B76927E9F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C42269-F77A-88B4-6254-02B513AAC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9D788D-297D-4233-DD9B-FC69FBB0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DBDC99-56A6-838B-0370-599AE402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D0A6-BD97-A948-95E4-633FD504FC9B}" type="datetimeFigureOut">
              <a:rPr kumimoji="1" lang="zh-CN" altLang="en-US" smtClean="0"/>
              <a:t>2023/12/23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2E46C0-0113-52D7-25B4-AAE8452B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CDFE78-0AC5-A106-7841-CAA2D5C7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C966-F0C4-6942-8F2C-726DBED1FF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121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0F40E-8AEF-FA1B-1802-F7EF1F98D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374CE0-20DA-72BA-4664-50961D459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201101-E37C-127B-8293-C59DABCB1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B8861B-FCF6-7945-1C0B-B138CAF9A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D0A6-BD97-A948-95E4-633FD504FC9B}" type="datetimeFigureOut">
              <a:rPr kumimoji="1" lang="zh-CN" altLang="en-US" smtClean="0"/>
              <a:t>2023/12/23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6C8284-53D5-4D40-92A9-6B4CEED1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992D45-3C26-1A1D-D789-290D0C4B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C966-F0C4-6942-8F2C-726DBED1FF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612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4C451F-1425-0275-FA5D-A3D108B80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B212C9-0676-5C65-DFC5-AD0C33A95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A701B-45BB-1447-939F-1511D14FD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AD0A6-BD97-A948-95E4-633FD504FC9B}" type="datetimeFigureOut">
              <a:rPr kumimoji="1" lang="zh-CN" altLang="en-US" smtClean="0"/>
              <a:t>2023/12/23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1766F8-A735-FE98-1F2B-926ACDD7D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75756-1AF3-B977-851C-D886C1C19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CC966-F0C4-6942-8F2C-726DBED1FF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454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0FEC0-9C3F-D8F4-BFDD-F31006ACD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388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Tzu Chi Food Pantry</a:t>
            </a:r>
            <a:r>
              <a:rPr lang="zh-CN" altLang="en-US" sz="400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4000" dirty="0">
                <a:latin typeface="SimHei" panose="02010609060101010101" pitchFamily="49" charset="-122"/>
                <a:ea typeface="SimHei" panose="02010609060101010101" pitchFamily="49" charset="-122"/>
              </a:rPr>
              <a:t>App</a:t>
            </a:r>
            <a:br>
              <a:rPr lang="en-US" altLang="zh-CN" sz="4000" dirty="0"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US" altLang="zh-CN" sz="400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zh-CN" altLang="en-US" sz="400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设计使用说明</a:t>
            </a:r>
            <a:endParaRPr kumimoji="1" lang="zh-CN" altLang="en-US" sz="4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317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DAF88-D2CE-F622-F53C-E6376D29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 用户信息整理</a:t>
            </a:r>
            <a:r>
              <a:rPr kumimoji="1" lang="en-US" altLang="zh-CN" dirty="0"/>
              <a:t>/</a:t>
            </a:r>
            <a:r>
              <a:rPr kumimoji="1" lang="zh-CN" altLang="en-US" dirty="0"/>
              <a:t>导出</a:t>
            </a:r>
          </a:p>
        </p:txBody>
      </p:sp>
      <p:pic>
        <p:nvPicPr>
          <p:cNvPr id="4" name="图片 3" descr="图片包含 图形用户界面&#10;&#10;描述已自动生成">
            <a:extLst>
              <a:ext uri="{FF2B5EF4-FFF2-40B4-BE49-F238E27FC236}">
                <a16:creationId xmlns:a16="http://schemas.microsoft.com/office/drawing/2014/main" id="{9A217519-3EBD-0C65-8D17-ECB4DB7F1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3" y="1520612"/>
            <a:ext cx="3002281" cy="5337388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BE99A8A-0298-8FA2-BB35-E03D1FFF672F}"/>
              </a:ext>
            </a:extLst>
          </p:cNvPr>
          <p:cNvSpPr/>
          <p:nvPr/>
        </p:nvSpPr>
        <p:spPr>
          <a:xfrm>
            <a:off x="1265721" y="4189306"/>
            <a:ext cx="1068404" cy="4620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 descr="图形用户界面&#10;&#10;描述已自动生成">
            <a:extLst>
              <a:ext uri="{FF2B5EF4-FFF2-40B4-BE49-F238E27FC236}">
                <a16:creationId xmlns:a16="http://schemas.microsoft.com/office/drawing/2014/main" id="{9DA2F4A0-9B09-9DD8-6785-FFB0A74EA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832" y="1520612"/>
            <a:ext cx="3002281" cy="5337388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0933A2B5-65B2-928B-53A0-AAD98C16AEE4}"/>
              </a:ext>
            </a:extLst>
          </p:cNvPr>
          <p:cNvCxnSpPr>
            <a:cxnSpLocks/>
          </p:cNvCxnSpPr>
          <p:nvPr/>
        </p:nvCxnSpPr>
        <p:spPr>
          <a:xfrm>
            <a:off x="2334125" y="4417996"/>
            <a:ext cx="37618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1">
            <a:extLst>
              <a:ext uri="{FF2B5EF4-FFF2-40B4-BE49-F238E27FC236}">
                <a16:creationId xmlns:a16="http://schemas.microsoft.com/office/drawing/2014/main" id="{0F1F96E4-879A-3B7C-B56F-D85DFF208F93}"/>
              </a:ext>
            </a:extLst>
          </p:cNvPr>
          <p:cNvSpPr txBox="1">
            <a:spLocks/>
          </p:cNvSpPr>
          <p:nvPr/>
        </p:nvSpPr>
        <p:spPr>
          <a:xfrm>
            <a:off x="3487027" y="3289547"/>
            <a:ext cx="2377842" cy="1014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dirty="0"/>
              <a:t>管理员密码</a:t>
            </a:r>
            <a:endParaRPr kumimoji="1" lang="en-US" altLang="zh-CN" sz="2800" dirty="0"/>
          </a:p>
          <a:p>
            <a:r>
              <a:rPr kumimoji="1" lang="zh-CN" altLang="en-US" sz="2800" dirty="0"/>
              <a:t>保障信息安全</a:t>
            </a:r>
          </a:p>
        </p:txBody>
      </p:sp>
    </p:spTree>
    <p:extLst>
      <p:ext uri="{BB962C8B-B14F-4D97-AF65-F5344CB8AC3E}">
        <p14:creationId xmlns:p14="http://schemas.microsoft.com/office/powerpoint/2010/main" val="59633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54D97-2603-8670-7F8D-E18531FF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 用户信息整理</a:t>
            </a:r>
            <a:r>
              <a:rPr kumimoji="1" lang="en-US" altLang="zh-CN" dirty="0"/>
              <a:t>/</a:t>
            </a:r>
            <a:r>
              <a:rPr kumimoji="1" lang="zh-CN" altLang="en-US" dirty="0"/>
              <a:t>导出</a:t>
            </a: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D97C6C07-C98C-AAD2-69AA-8D2BEF44D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94" y="1366788"/>
            <a:ext cx="3090261" cy="5493797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E49ED85-10FD-D544-6A56-2AD3E5FC2B26}"/>
              </a:ext>
            </a:extLst>
          </p:cNvPr>
          <p:cNvSpPr txBox="1"/>
          <p:nvPr/>
        </p:nvSpPr>
        <p:spPr>
          <a:xfrm>
            <a:off x="4043011" y="2505670"/>
            <a:ext cx="30902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/>
              <a:t>可在</a:t>
            </a:r>
            <a:r>
              <a:rPr kumimoji="1" lang="en-US" altLang="zh-CN" dirty="0"/>
              <a:t>App</a:t>
            </a:r>
            <a:r>
              <a:rPr kumimoji="1" lang="zh-CN" altLang="en-US" dirty="0"/>
              <a:t>内直接上下滑动</a:t>
            </a:r>
            <a:endParaRPr kumimoji="1" lang="en-US" altLang="zh-CN" dirty="0"/>
          </a:p>
          <a:p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r>
              <a:rPr kumimoji="1"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观看所有人信息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9E99AF42-C393-2AAB-6664-EB3BB585D696}"/>
              </a:ext>
            </a:extLst>
          </p:cNvPr>
          <p:cNvCxnSpPr/>
          <p:nvPr/>
        </p:nvCxnSpPr>
        <p:spPr>
          <a:xfrm>
            <a:off x="3416968" y="2341345"/>
            <a:ext cx="0" cy="3041583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75973B9E-0506-FE0C-C984-CE2991815B93}"/>
              </a:ext>
            </a:extLst>
          </p:cNvPr>
          <p:cNvCxnSpPr>
            <a:cxnSpLocks/>
          </p:cNvCxnSpPr>
          <p:nvPr/>
        </p:nvCxnSpPr>
        <p:spPr>
          <a:xfrm flipH="1">
            <a:off x="3542097" y="2877954"/>
            <a:ext cx="635267" cy="4812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34B1C52-9805-63C2-BC67-9BA65FEFE94A}"/>
              </a:ext>
            </a:extLst>
          </p:cNvPr>
          <p:cNvSpPr txBox="1"/>
          <p:nvPr/>
        </p:nvSpPr>
        <p:spPr>
          <a:xfrm>
            <a:off x="5320314" y="5550042"/>
            <a:ext cx="30902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/>
              <a:t>可一键保存成</a:t>
            </a:r>
            <a:r>
              <a:rPr kumimoji="1" lang="en-US" altLang="zh-CN" dirty="0"/>
              <a:t>excel</a:t>
            </a:r>
          </a:p>
          <a:p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在手机端导出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AB4E8B5A-8D14-BFD1-792E-B50A7BFDD9AD}"/>
              </a:ext>
            </a:extLst>
          </p:cNvPr>
          <p:cNvCxnSpPr>
            <a:cxnSpLocks/>
          </p:cNvCxnSpPr>
          <p:nvPr/>
        </p:nvCxnSpPr>
        <p:spPr>
          <a:xfrm flipH="1">
            <a:off x="3763478" y="5085475"/>
            <a:ext cx="635267" cy="4812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0484A0ED-1998-3919-4C16-459100CC9DD5}"/>
              </a:ext>
            </a:extLst>
          </p:cNvPr>
          <p:cNvCxnSpPr>
            <a:cxnSpLocks/>
          </p:cNvCxnSpPr>
          <p:nvPr/>
        </p:nvCxnSpPr>
        <p:spPr>
          <a:xfrm>
            <a:off x="3484620" y="6204582"/>
            <a:ext cx="39845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 descr="图形用户界面, 应用程序&#10;&#10;描述已自动生成">
            <a:extLst>
              <a:ext uri="{FF2B5EF4-FFF2-40B4-BE49-F238E27FC236}">
                <a16:creationId xmlns:a16="http://schemas.microsoft.com/office/drawing/2014/main" id="{9903C2F0-EBF2-56AF-7BB4-A668EA776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685" y="1366788"/>
            <a:ext cx="3090262" cy="5493799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D482AFAD-6FA6-D35A-FAB2-7262EABA3463}"/>
              </a:ext>
            </a:extLst>
          </p:cNvPr>
          <p:cNvSpPr txBox="1"/>
          <p:nvPr/>
        </p:nvSpPr>
        <p:spPr>
          <a:xfrm>
            <a:off x="4329764" y="4611998"/>
            <a:ext cx="30902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/>
              <a:t>可点击加载更多</a:t>
            </a:r>
            <a:endParaRPr kumimoji="1" lang="en-US" altLang="zh-CN" dirty="0"/>
          </a:p>
          <a:p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翻页查看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577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113B582A-6310-1314-3203-C68F391CB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4201"/>
            <a:ext cx="3090262" cy="5493799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6954BA32-C524-4179-0C47-DFA3B86F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 用户信息整理</a:t>
            </a:r>
            <a:r>
              <a:rPr kumimoji="1" lang="en-US" altLang="zh-CN" dirty="0"/>
              <a:t>/</a:t>
            </a:r>
            <a:r>
              <a:rPr kumimoji="1" lang="zh-CN" altLang="en-US" dirty="0"/>
              <a:t>导出</a:t>
            </a:r>
          </a:p>
        </p:txBody>
      </p:sp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F626E34E-D50F-3E8E-9409-0D5E2BCE4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49063"/>
            <a:ext cx="5909465" cy="3324074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01764E5-E9D2-0B7C-A262-051ACAB8546F}"/>
              </a:ext>
            </a:extLst>
          </p:cNvPr>
          <p:cNvCxnSpPr>
            <a:cxnSpLocks/>
          </p:cNvCxnSpPr>
          <p:nvPr/>
        </p:nvCxnSpPr>
        <p:spPr>
          <a:xfrm>
            <a:off x="1936170" y="3721265"/>
            <a:ext cx="39845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D1993F6-8818-8454-4688-5FA4A3D2DF59}"/>
              </a:ext>
            </a:extLst>
          </p:cNvPr>
          <p:cNvSpPr txBox="1"/>
          <p:nvPr/>
        </p:nvSpPr>
        <p:spPr>
          <a:xfrm>
            <a:off x="3851460" y="4089678"/>
            <a:ext cx="3090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Excel</a:t>
            </a:r>
            <a:r>
              <a:rPr kumimoji="1" lang="zh-CN" altLang="en-US" dirty="0"/>
              <a:t>可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在手机端查看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71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B6209-D886-EB4E-49C4-6A9AF4009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380"/>
            <a:ext cx="10515600" cy="6554557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使用驾照作为唯一取菜凭证</a:t>
            </a:r>
            <a:endParaRPr kumimoji="1" lang="en-US" altLang="zh-CN" dirty="0"/>
          </a:p>
          <a:p>
            <a:r>
              <a:rPr kumimoji="1" lang="zh-CN" altLang="en-US" dirty="0"/>
              <a:t>自动扫描，手机相机自动聚焦</a:t>
            </a:r>
            <a:endParaRPr kumimoji="1" lang="en-US" altLang="zh-CN" dirty="0"/>
          </a:p>
          <a:p>
            <a:r>
              <a:rPr kumimoji="1" lang="zh-CN" altLang="en-US" dirty="0"/>
              <a:t>自动获取关键信息：包括但不限于</a:t>
            </a:r>
            <a:endParaRPr kumimoji="1" lang="en-US" altLang="zh-CN" dirty="0"/>
          </a:p>
          <a:p>
            <a:pPr lvl="1"/>
            <a:r>
              <a:rPr lang="en-US" altLang="zh-CN" sz="1800" dirty="0" err="1">
                <a:solidFill>
                  <a:srgbClr val="6AAB73"/>
                </a:solidFill>
                <a:effectLst/>
                <a:latin typeface="JetBrains Mono"/>
              </a:rPr>
              <a:t>first_name</a:t>
            </a:r>
            <a:endParaRPr lang="en-US" altLang="zh-CN" sz="1800" dirty="0">
              <a:solidFill>
                <a:srgbClr val="BCBEC4"/>
              </a:solidFill>
              <a:effectLst/>
              <a:latin typeface="JetBrains Mono"/>
            </a:endParaRPr>
          </a:p>
          <a:p>
            <a:pPr lvl="1"/>
            <a:r>
              <a:rPr lang="en-US" altLang="zh-CN" sz="1800" dirty="0" err="1">
                <a:solidFill>
                  <a:srgbClr val="6AAB73"/>
                </a:solidFill>
                <a:effectLst/>
                <a:latin typeface="JetBrains Mono"/>
              </a:rPr>
              <a:t>middle_name</a:t>
            </a:r>
            <a:endParaRPr lang="en-US" altLang="zh-CN" sz="1800" dirty="0">
              <a:solidFill>
                <a:srgbClr val="BCBEC4"/>
              </a:solidFill>
              <a:effectLst/>
              <a:latin typeface="JetBrains Mono"/>
            </a:endParaRPr>
          </a:p>
          <a:p>
            <a:pPr lvl="1"/>
            <a:r>
              <a:rPr lang="en-US" altLang="zh-CN" sz="1800" dirty="0" err="1">
                <a:solidFill>
                  <a:srgbClr val="6AAB73"/>
                </a:solidFill>
                <a:effectLst/>
                <a:latin typeface="JetBrains Mono"/>
              </a:rPr>
              <a:t>last_name</a:t>
            </a:r>
            <a:endParaRPr lang="en-US" altLang="zh-CN" sz="1800" dirty="0">
              <a:solidFill>
                <a:srgbClr val="BCBEC4"/>
              </a:solidFill>
              <a:effectLst/>
              <a:latin typeface="JetBrains Mono"/>
            </a:endParaRPr>
          </a:p>
          <a:p>
            <a:pPr lvl="1"/>
            <a:r>
              <a:rPr lang="en-US" altLang="zh-CN" sz="1800" dirty="0">
                <a:solidFill>
                  <a:srgbClr val="6AAB73"/>
                </a:solidFill>
                <a:effectLst/>
                <a:latin typeface="JetBrains Mono"/>
              </a:rPr>
              <a:t>gender</a:t>
            </a:r>
            <a:endParaRPr lang="en-US" altLang="zh-CN" sz="1800" dirty="0">
              <a:solidFill>
                <a:srgbClr val="BCBEC4"/>
              </a:solidFill>
              <a:effectLst/>
              <a:latin typeface="JetBrains Mono"/>
            </a:endParaRPr>
          </a:p>
          <a:p>
            <a:pPr lvl="1"/>
            <a:r>
              <a:rPr lang="en-US" altLang="zh-CN" sz="1800" dirty="0" err="1">
                <a:solidFill>
                  <a:srgbClr val="6AAB73"/>
                </a:solidFill>
                <a:effectLst/>
                <a:latin typeface="JetBrains Mono"/>
              </a:rPr>
              <a:t>address_street</a:t>
            </a:r>
            <a:endParaRPr lang="en-US" altLang="zh-CN" sz="1800" dirty="0">
              <a:solidFill>
                <a:srgbClr val="BCBEC4"/>
              </a:solidFill>
              <a:effectLst/>
              <a:latin typeface="JetBrains Mono"/>
            </a:endParaRPr>
          </a:p>
          <a:p>
            <a:pPr lvl="1"/>
            <a:r>
              <a:rPr lang="en-US" altLang="zh-CN" sz="1800" dirty="0" err="1">
                <a:solidFill>
                  <a:srgbClr val="6AAB73"/>
                </a:solidFill>
                <a:effectLst/>
                <a:latin typeface="JetBrains Mono"/>
              </a:rPr>
              <a:t>address_city</a:t>
            </a:r>
            <a:endParaRPr lang="en-US" altLang="zh-CN" sz="1800" dirty="0">
              <a:solidFill>
                <a:srgbClr val="BCBEC4"/>
              </a:solidFill>
              <a:effectLst/>
              <a:latin typeface="JetBrains Mono"/>
            </a:endParaRPr>
          </a:p>
          <a:p>
            <a:pPr lvl="1"/>
            <a:r>
              <a:rPr lang="en-US" altLang="zh-CN" sz="1800" dirty="0" err="1">
                <a:solidFill>
                  <a:srgbClr val="6AAB73"/>
                </a:solidFill>
                <a:effectLst/>
                <a:latin typeface="JetBrains Mono"/>
              </a:rPr>
              <a:t>address_state</a:t>
            </a:r>
            <a:endParaRPr lang="en-US" altLang="zh-CN" sz="1800" dirty="0">
              <a:solidFill>
                <a:srgbClr val="BCBEC4"/>
              </a:solidFill>
              <a:effectLst/>
              <a:latin typeface="JetBrains Mono"/>
            </a:endParaRPr>
          </a:p>
          <a:p>
            <a:pPr lvl="1"/>
            <a:r>
              <a:rPr lang="en-US" altLang="zh-CN" sz="1800" dirty="0" err="1">
                <a:solidFill>
                  <a:srgbClr val="6AAB73"/>
                </a:solidFill>
                <a:effectLst/>
                <a:latin typeface="JetBrains Mono"/>
              </a:rPr>
              <a:t>address_zip</a:t>
            </a:r>
            <a:endParaRPr lang="en-US" altLang="zh-CN" sz="1800" dirty="0">
              <a:solidFill>
                <a:srgbClr val="BCBEC4"/>
              </a:solidFill>
              <a:effectLst/>
              <a:latin typeface="JetBrains Mono"/>
            </a:endParaRPr>
          </a:p>
          <a:p>
            <a:pPr lvl="1"/>
            <a:r>
              <a:rPr lang="en-US" altLang="zh-CN" sz="1800" dirty="0">
                <a:solidFill>
                  <a:srgbClr val="6AAB73"/>
                </a:solidFill>
                <a:effectLst/>
                <a:latin typeface="JetBrains Mono"/>
              </a:rPr>
              <a:t>birthdate</a:t>
            </a:r>
          </a:p>
          <a:p>
            <a:pPr lvl="1"/>
            <a:endParaRPr kumimoji="1" lang="en-US" altLang="zh-CN" sz="1800" dirty="0">
              <a:solidFill>
                <a:srgbClr val="BCBEC4"/>
              </a:solidFill>
              <a:latin typeface="JetBrains Mono"/>
            </a:endParaRPr>
          </a:p>
          <a:p>
            <a:pPr lvl="1"/>
            <a:endParaRPr kumimoji="1" lang="en-US" altLang="zh-CN" sz="1800" dirty="0">
              <a:solidFill>
                <a:srgbClr val="BCBEC4"/>
              </a:solidFill>
              <a:latin typeface="JetBrains Mono"/>
            </a:endParaRPr>
          </a:p>
          <a:p>
            <a:pPr lvl="1"/>
            <a:endParaRPr kumimoji="1" lang="en-US" altLang="zh-CN" sz="1800" dirty="0">
              <a:solidFill>
                <a:srgbClr val="BCBEC4"/>
              </a:solidFill>
              <a:latin typeface="JetBrains Mono"/>
            </a:endParaRPr>
          </a:p>
          <a:p>
            <a:pPr marR="0" lvl="0" fontAlgn="auto">
              <a:spcAft>
                <a:spcPts val="0"/>
              </a:spcAft>
              <a:buClrTx/>
              <a:buSzTx/>
              <a:tabLst/>
              <a:defRPr/>
            </a:pPr>
            <a:r>
              <a:rPr kumimoji="1" lang="zh-CN" altLang="en-US" dirty="0"/>
              <a:t>随时更新手机号码</a:t>
            </a:r>
            <a:endParaRPr kumimoji="1" lang="en-US" altLang="zh-CN" dirty="0"/>
          </a:p>
          <a:p>
            <a:pPr marR="0" lvl="0" fontAlgn="auto">
              <a:spcAft>
                <a:spcPts val="0"/>
              </a:spcAft>
              <a:buClrTx/>
              <a:buSzTx/>
              <a:tabLst/>
              <a:defRPr/>
            </a:pPr>
            <a:r>
              <a:rPr kumimoji="1" lang="zh-CN" altLang="en-US" dirty="0"/>
              <a:t>当天重复取菜或未注册警告</a:t>
            </a:r>
            <a:endParaRPr kumimoji="1" lang="en-US" altLang="zh-CN" dirty="0"/>
          </a:p>
          <a:p>
            <a:pPr marR="0" lvl="0" fontAlgn="auto">
              <a:spcAft>
                <a:spcPts val="0"/>
              </a:spcAft>
              <a:buClrTx/>
              <a:buSzTx/>
              <a:tabLst/>
              <a:defRPr/>
            </a:pPr>
            <a:r>
              <a:rPr kumimoji="1" lang="zh-CN" altLang="en-US" dirty="0"/>
              <a:t>基于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的代码设计自主全可控</a:t>
            </a:r>
            <a:endParaRPr kumimoji="1"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F2113BD-3378-F648-8520-F677EF727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530101"/>
            <a:ext cx="6125307" cy="439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7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44367-4181-17AA-1EB9-39AC74F5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202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App </a:t>
            </a:r>
            <a:r>
              <a:rPr kumimoji="1" lang="zh-CN" altLang="en-US" dirty="0"/>
              <a:t>外观</a:t>
            </a:r>
          </a:p>
        </p:txBody>
      </p:sp>
      <p:pic>
        <p:nvPicPr>
          <p:cNvPr id="7" name="图片 6" descr="背景图案&#10;&#10;描述已自动生成">
            <a:extLst>
              <a:ext uri="{FF2B5EF4-FFF2-40B4-BE49-F238E27FC236}">
                <a16:creationId xmlns:a16="http://schemas.microsoft.com/office/drawing/2014/main" id="{6272DF3C-2FF7-D851-B736-528C78B81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4411"/>
            <a:ext cx="3002280" cy="5337387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F86FFE24-4779-80CF-2B6A-AF615628E19D}"/>
              </a:ext>
            </a:extLst>
          </p:cNvPr>
          <p:cNvSpPr txBox="1">
            <a:spLocks/>
          </p:cNvSpPr>
          <p:nvPr/>
        </p:nvSpPr>
        <p:spPr>
          <a:xfrm>
            <a:off x="4008669" y="2767341"/>
            <a:ext cx="25988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dirty="0"/>
              <a:t>桌面安装效果</a:t>
            </a:r>
          </a:p>
        </p:txBody>
      </p:sp>
      <p:pic>
        <p:nvPicPr>
          <p:cNvPr id="10" name="图片 9" descr="图片包含 图形用户界面&#10;&#10;描述已自动生成">
            <a:extLst>
              <a:ext uri="{FF2B5EF4-FFF2-40B4-BE49-F238E27FC236}">
                <a16:creationId xmlns:a16="http://schemas.microsoft.com/office/drawing/2014/main" id="{3BC7C6E2-1403-B33C-DB71-3EB08B2BE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709" y="1421765"/>
            <a:ext cx="3002281" cy="5337388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713E55B0-FCC1-2F65-05EB-E20ED49CEAE8}"/>
              </a:ext>
            </a:extLst>
          </p:cNvPr>
          <p:cNvSpPr txBox="1">
            <a:spLocks/>
          </p:cNvSpPr>
          <p:nvPr/>
        </p:nvSpPr>
        <p:spPr>
          <a:xfrm>
            <a:off x="9593179" y="2764896"/>
            <a:ext cx="25988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/>
              <a:t>App</a:t>
            </a:r>
            <a:r>
              <a:rPr kumimoji="1" lang="zh-CN" altLang="en-US" sz="2800" dirty="0"/>
              <a:t>打开效果</a:t>
            </a:r>
          </a:p>
        </p:txBody>
      </p:sp>
    </p:spTree>
    <p:extLst>
      <p:ext uri="{BB962C8B-B14F-4D97-AF65-F5344CB8AC3E}">
        <p14:creationId xmlns:p14="http://schemas.microsoft.com/office/powerpoint/2010/main" val="153099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电子设备的屏幕截图&#10;&#10;描述已自动生成">
            <a:extLst>
              <a:ext uri="{FF2B5EF4-FFF2-40B4-BE49-F238E27FC236}">
                <a16:creationId xmlns:a16="http://schemas.microsoft.com/office/drawing/2014/main" id="{F9BE1E2F-32D8-4C27-90C1-F0EFB4B12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352" y="1498454"/>
            <a:ext cx="3014745" cy="535954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DA1CBFA-5DFF-3168-B896-D89880D2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新用户统计</a:t>
            </a:r>
            <a:r>
              <a:rPr kumimoji="1" lang="en-US" altLang="zh-CN" dirty="0"/>
              <a:t>/</a:t>
            </a:r>
            <a:r>
              <a:rPr kumimoji="1" lang="zh-CN" altLang="en-US" dirty="0"/>
              <a:t>用户信息更新</a:t>
            </a:r>
          </a:p>
        </p:txBody>
      </p:sp>
      <p:pic>
        <p:nvPicPr>
          <p:cNvPr id="4" name="图片 3" descr="图片包含 图形用户界面&#10;&#10;描述已自动生成">
            <a:extLst>
              <a:ext uri="{FF2B5EF4-FFF2-40B4-BE49-F238E27FC236}">
                <a16:creationId xmlns:a16="http://schemas.microsoft.com/office/drawing/2014/main" id="{A151B7DB-CE5A-0088-CD58-1DB486B77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3" y="1520612"/>
            <a:ext cx="3002281" cy="5337388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AEE07D5-44A5-1098-7828-C7C95CBD3F01}"/>
              </a:ext>
            </a:extLst>
          </p:cNvPr>
          <p:cNvSpPr/>
          <p:nvPr/>
        </p:nvSpPr>
        <p:spPr>
          <a:xfrm>
            <a:off x="1376412" y="4610501"/>
            <a:ext cx="1068404" cy="4620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6C19FD4-2701-3A60-6393-E4D9FDECC2D3}"/>
              </a:ext>
            </a:extLst>
          </p:cNvPr>
          <p:cNvCxnSpPr>
            <a:cxnSpLocks/>
          </p:cNvCxnSpPr>
          <p:nvPr/>
        </p:nvCxnSpPr>
        <p:spPr>
          <a:xfrm>
            <a:off x="2463866" y="4841508"/>
            <a:ext cx="231989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>
            <a:extLst>
              <a:ext uri="{FF2B5EF4-FFF2-40B4-BE49-F238E27FC236}">
                <a16:creationId xmlns:a16="http://schemas.microsoft.com/office/drawing/2014/main" id="{E57BC9DD-D36C-AE80-CAA4-2F8BF0C99FD9}"/>
              </a:ext>
            </a:extLst>
          </p:cNvPr>
          <p:cNvSpPr txBox="1">
            <a:spLocks/>
          </p:cNvSpPr>
          <p:nvPr/>
        </p:nvSpPr>
        <p:spPr>
          <a:xfrm>
            <a:off x="3262163" y="3827403"/>
            <a:ext cx="1540043" cy="1014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dirty="0"/>
              <a:t>用户添加</a:t>
            </a:r>
            <a:endParaRPr kumimoji="1" lang="en-US" altLang="zh-CN" sz="2800" dirty="0"/>
          </a:p>
          <a:p>
            <a:r>
              <a:rPr kumimoji="1" lang="zh-CN" altLang="en-US" sz="2800" dirty="0"/>
              <a:t>扫描驾照</a:t>
            </a: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125A63C0-C459-ABC9-651E-92A4E81C7388}"/>
              </a:ext>
            </a:extLst>
          </p:cNvPr>
          <p:cNvCxnSpPr>
            <a:cxnSpLocks/>
          </p:cNvCxnSpPr>
          <p:nvPr/>
        </p:nvCxnSpPr>
        <p:spPr>
          <a:xfrm>
            <a:off x="7786038" y="4859154"/>
            <a:ext cx="13828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1">
            <a:extLst>
              <a:ext uri="{FF2B5EF4-FFF2-40B4-BE49-F238E27FC236}">
                <a16:creationId xmlns:a16="http://schemas.microsoft.com/office/drawing/2014/main" id="{09FE36CB-F8E6-5E30-3F7A-7FBEE7AF6D8C}"/>
              </a:ext>
            </a:extLst>
          </p:cNvPr>
          <p:cNvSpPr txBox="1">
            <a:spLocks/>
          </p:cNvSpPr>
          <p:nvPr/>
        </p:nvSpPr>
        <p:spPr>
          <a:xfrm>
            <a:off x="7695804" y="3870474"/>
            <a:ext cx="1563293" cy="1014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000" dirty="0"/>
              <a:t> 新用户识别</a:t>
            </a:r>
            <a:endParaRPr kumimoji="1" lang="en-US" altLang="zh-CN" sz="2000" dirty="0"/>
          </a:p>
          <a:p>
            <a:pPr algn="ctr"/>
            <a:r>
              <a:rPr kumimoji="1" lang="zh-CN" altLang="en-US" sz="2000" dirty="0"/>
              <a:t>是否添加</a:t>
            </a:r>
          </a:p>
        </p:txBody>
      </p:sp>
      <p:pic>
        <p:nvPicPr>
          <p:cNvPr id="20" name="图片 19" descr="桌子上放了键盘&#10;&#10;描述已自动生成">
            <a:extLst>
              <a:ext uri="{FF2B5EF4-FFF2-40B4-BE49-F238E27FC236}">
                <a16:creationId xmlns:a16="http://schemas.microsoft.com/office/drawing/2014/main" id="{017E18EF-3015-08A7-DF0A-33E6021A6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793" y="1520610"/>
            <a:ext cx="3002282" cy="5337390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909179C8-425E-B811-54E7-090B6D15B769}"/>
              </a:ext>
            </a:extLst>
          </p:cNvPr>
          <p:cNvSpPr txBox="1">
            <a:spLocks/>
          </p:cNvSpPr>
          <p:nvPr/>
        </p:nvSpPr>
        <p:spPr>
          <a:xfrm>
            <a:off x="7576229" y="1690688"/>
            <a:ext cx="1802442" cy="1014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sz="2000" dirty="0"/>
              <a:t>显示</a:t>
            </a:r>
            <a:endParaRPr kumimoji="1" lang="en-US" altLang="zh-CN" sz="2000" dirty="0"/>
          </a:p>
          <a:p>
            <a:pPr algn="ctr"/>
            <a:r>
              <a:rPr kumimoji="1" lang="zh-CN" altLang="en-US" sz="2000" dirty="0"/>
              <a:t>读取内容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08E3A0B5-ECEE-A0A9-FBBE-9B8AE9F3CB70}"/>
              </a:ext>
            </a:extLst>
          </p:cNvPr>
          <p:cNvCxnSpPr>
            <a:cxnSpLocks/>
          </p:cNvCxnSpPr>
          <p:nvPr/>
        </p:nvCxnSpPr>
        <p:spPr>
          <a:xfrm>
            <a:off x="8477450" y="2473693"/>
            <a:ext cx="691414" cy="8855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12639B51-34A9-55D1-BB57-720AA05F5B7E}"/>
              </a:ext>
            </a:extLst>
          </p:cNvPr>
          <p:cNvSpPr/>
          <p:nvPr/>
        </p:nvSpPr>
        <p:spPr>
          <a:xfrm>
            <a:off x="9168864" y="2197740"/>
            <a:ext cx="1832812" cy="18063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971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电子设备的屏幕截图&#10;&#10;描述已自动生成">
            <a:extLst>
              <a:ext uri="{FF2B5EF4-FFF2-40B4-BE49-F238E27FC236}">
                <a16:creationId xmlns:a16="http://schemas.microsoft.com/office/drawing/2014/main" id="{6358EB73-8746-5396-9B0D-711DDB106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92" y="1280160"/>
            <a:ext cx="3137830" cy="557836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385C93F-44F9-CFE6-4D1D-BB001E2B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新用户统计</a:t>
            </a:r>
            <a:r>
              <a:rPr kumimoji="1" lang="en-US" altLang="zh-CN" dirty="0"/>
              <a:t>/</a:t>
            </a:r>
            <a:r>
              <a:rPr kumimoji="1" lang="zh-CN" altLang="en-US" dirty="0"/>
              <a:t>用户信息更新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68EDDD-87D6-1E6E-63BF-36AFE4990EBA}"/>
              </a:ext>
            </a:extLst>
          </p:cNvPr>
          <p:cNvSpPr txBox="1"/>
          <p:nvPr/>
        </p:nvSpPr>
        <p:spPr>
          <a:xfrm>
            <a:off x="4444466" y="1854785"/>
            <a:ext cx="609760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App</a:t>
            </a:r>
            <a:r>
              <a:rPr kumimoji="1" lang="zh-CN" altLang="en-US" dirty="0">
                <a:solidFill>
                  <a:srgbClr val="FF0000"/>
                </a:solidFill>
              </a:rPr>
              <a:t>自动</a:t>
            </a:r>
            <a:r>
              <a:rPr kumimoji="1" lang="zh-CN" altLang="en-US" dirty="0"/>
              <a:t>获取关键信息：包括但不限于</a:t>
            </a:r>
            <a:endParaRPr kumimoji="1" lang="en-US" altLang="zh-CN" dirty="0"/>
          </a:p>
          <a:p>
            <a:pPr lvl="1"/>
            <a:r>
              <a:rPr lang="en-US" altLang="zh-CN" sz="1800" dirty="0" err="1">
                <a:solidFill>
                  <a:srgbClr val="6AAB73"/>
                </a:solidFill>
                <a:effectLst/>
                <a:latin typeface="JetBrains Mono"/>
              </a:rPr>
              <a:t>first_name</a:t>
            </a:r>
            <a:endParaRPr lang="en-US" altLang="zh-CN" sz="1800" dirty="0">
              <a:solidFill>
                <a:srgbClr val="BCBEC4"/>
              </a:solidFill>
              <a:effectLst/>
              <a:latin typeface="JetBrains Mono"/>
            </a:endParaRPr>
          </a:p>
          <a:p>
            <a:pPr lvl="1"/>
            <a:r>
              <a:rPr lang="en-US" altLang="zh-CN" sz="1800" dirty="0" err="1">
                <a:solidFill>
                  <a:srgbClr val="6AAB73"/>
                </a:solidFill>
                <a:effectLst/>
                <a:latin typeface="JetBrains Mono"/>
              </a:rPr>
              <a:t>middle_name</a:t>
            </a:r>
            <a:endParaRPr lang="en-US" altLang="zh-CN" sz="1800" dirty="0">
              <a:solidFill>
                <a:srgbClr val="BCBEC4"/>
              </a:solidFill>
              <a:effectLst/>
              <a:latin typeface="JetBrains Mono"/>
            </a:endParaRPr>
          </a:p>
          <a:p>
            <a:pPr lvl="1"/>
            <a:r>
              <a:rPr lang="en-US" altLang="zh-CN" sz="1800" dirty="0" err="1">
                <a:solidFill>
                  <a:srgbClr val="6AAB73"/>
                </a:solidFill>
                <a:effectLst/>
                <a:latin typeface="JetBrains Mono"/>
              </a:rPr>
              <a:t>last_name</a:t>
            </a:r>
            <a:endParaRPr lang="en-US" altLang="zh-CN" sz="1800" dirty="0">
              <a:solidFill>
                <a:srgbClr val="BCBEC4"/>
              </a:solidFill>
              <a:effectLst/>
              <a:latin typeface="JetBrains Mono"/>
            </a:endParaRPr>
          </a:p>
          <a:p>
            <a:pPr lvl="1"/>
            <a:r>
              <a:rPr lang="en-US" altLang="zh-CN" sz="1800" dirty="0">
                <a:solidFill>
                  <a:srgbClr val="6AAB73"/>
                </a:solidFill>
                <a:effectLst/>
                <a:latin typeface="JetBrains Mono"/>
              </a:rPr>
              <a:t>gender</a:t>
            </a:r>
            <a:endParaRPr lang="en-US" altLang="zh-CN" sz="1800" dirty="0">
              <a:solidFill>
                <a:srgbClr val="BCBEC4"/>
              </a:solidFill>
              <a:effectLst/>
              <a:latin typeface="JetBrains Mono"/>
            </a:endParaRPr>
          </a:p>
          <a:p>
            <a:pPr lvl="1"/>
            <a:r>
              <a:rPr lang="en-US" altLang="zh-CN" sz="1800" dirty="0" err="1">
                <a:solidFill>
                  <a:srgbClr val="6AAB73"/>
                </a:solidFill>
                <a:effectLst/>
                <a:latin typeface="JetBrains Mono"/>
              </a:rPr>
              <a:t>address_street</a:t>
            </a:r>
            <a:endParaRPr lang="en-US" altLang="zh-CN" sz="1800" dirty="0">
              <a:solidFill>
                <a:srgbClr val="BCBEC4"/>
              </a:solidFill>
              <a:effectLst/>
              <a:latin typeface="JetBrains Mono"/>
            </a:endParaRPr>
          </a:p>
          <a:p>
            <a:pPr lvl="1"/>
            <a:r>
              <a:rPr lang="en-US" altLang="zh-CN" sz="1800" dirty="0" err="1">
                <a:solidFill>
                  <a:srgbClr val="6AAB73"/>
                </a:solidFill>
                <a:effectLst/>
                <a:latin typeface="JetBrains Mono"/>
              </a:rPr>
              <a:t>address_city</a:t>
            </a:r>
            <a:endParaRPr lang="en-US" altLang="zh-CN" sz="1800" dirty="0">
              <a:solidFill>
                <a:srgbClr val="BCBEC4"/>
              </a:solidFill>
              <a:effectLst/>
              <a:latin typeface="JetBrains Mono"/>
            </a:endParaRPr>
          </a:p>
          <a:p>
            <a:pPr lvl="1"/>
            <a:r>
              <a:rPr lang="en-US" altLang="zh-CN" sz="1800" dirty="0" err="1">
                <a:solidFill>
                  <a:srgbClr val="6AAB73"/>
                </a:solidFill>
                <a:effectLst/>
                <a:latin typeface="JetBrains Mono"/>
              </a:rPr>
              <a:t>address_state</a:t>
            </a:r>
            <a:endParaRPr lang="en-US" altLang="zh-CN" sz="1800" dirty="0">
              <a:solidFill>
                <a:srgbClr val="BCBEC4"/>
              </a:solidFill>
              <a:effectLst/>
              <a:latin typeface="JetBrains Mono"/>
            </a:endParaRPr>
          </a:p>
          <a:p>
            <a:pPr lvl="1"/>
            <a:r>
              <a:rPr lang="en-US" altLang="zh-CN" sz="1800" dirty="0" err="1">
                <a:solidFill>
                  <a:srgbClr val="6AAB73"/>
                </a:solidFill>
                <a:effectLst/>
                <a:latin typeface="JetBrains Mono"/>
              </a:rPr>
              <a:t>address_zip</a:t>
            </a:r>
            <a:endParaRPr lang="en-US" altLang="zh-CN" sz="1800" dirty="0">
              <a:solidFill>
                <a:srgbClr val="BCBEC4"/>
              </a:solidFill>
              <a:effectLst/>
              <a:latin typeface="JetBrains Mono"/>
            </a:endParaRPr>
          </a:p>
          <a:p>
            <a:pPr lvl="1"/>
            <a:r>
              <a:rPr lang="en-US" altLang="zh-CN" sz="1800" dirty="0">
                <a:solidFill>
                  <a:srgbClr val="6AAB73"/>
                </a:solidFill>
                <a:effectLst/>
                <a:latin typeface="JetBrains Mono"/>
              </a:rPr>
              <a:t>birthdate</a:t>
            </a:r>
          </a:p>
          <a:p>
            <a:pPr lvl="1"/>
            <a:endParaRPr kumimoji="1" lang="en-US" altLang="zh-CN" dirty="0">
              <a:solidFill>
                <a:srgbClr val="6AAB73"/>
              </a:solidFill>
              <a:latin typeface="JetBrains Mono"/>
            </a:endParaRPr>
          </a:p>
          <a:p>
            <a:pPr lvl="1"/>
            <a:endParaRPr kumimoji="1" lang="en-US" altLang="zh-CN" sz="1800" dirty="0">
              <a:solidFill>
                <a:srgbClr val="6AAB73"/>
              </a:solidFill>
              <a:latin typeface="JetBrains Mon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新用户需要人工录入手机号码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B23D877A-B8C8-856C-8657-CA396EE35A06}"/>
              </a:ext>
            </a:extLst>
          </p:cNvPr>
          <p:cNvCxnSpPr>
            <a:cxnSpLocks/>
          </p:cNvCxnSpPr>
          <p:nvPr/>
        </p:nvCxnSpPr>
        <p:spPr>
          <a:xfrm flipV="1">
            <a:off x="2787818" y="5322771"/>
            <a:ext cx="1656648" cy="160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>
            <a:extLst>
              <a:ext uri="{FF2B5EF4-FFF2-40B4-BE49-F238E27FC236}">
                <a16:creationId xmlns:a16="http://schemas.microsoft.com/office/drawing/2014/main" id="{C087EBC0-6CA8-7211-516D-F4CB36E20135}"/>
              </a:ext>
            </a:extLst>
          </p:cNvPr>
          <p:cNvSpPr txBox="1">
            <a:spLocks/>
          </p:cNvSpPr>
          <p:nvPr/>
        </p:nvSpPr>
        <p:spPr>
          <a:xfrm>
            <a:off x="7369693" y="4324718"/>
            <a:ext cx="1656648" cy="1014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sz="2800" dirty="0"/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D20A665E-A033-26FA-DE33-827798378F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939" r="21728" b="25046"/>
          <a:stretch/>
        </p:blipFill>
        <p:spPr>
          <a:xfrm>
            <a:off x="8932143" y="3126608"/>
            <a:ext cx="3019425" cy="2469932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39E7E0E2-D250-94EA-6247-DF7168A21CDC}"/>
              </a:ext>
            </a:extLst>
          </p:cNvPr>
          <p:cNvCxnSpPr>
            <a:cxnSpLocks/>
          </p:cNvCxnSpPr>
          <p:nvPr/>
        </p:nvCxnSpPr>
        <p:spPr>
          <a:xfrm>
            <a:off x="6516414" y="3731392"/>
            <a:ext cx="2422980" cy="4813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90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电子设备的屏幕截图&#10;&#10;描述已自动生成">
            <a:extLst>
              <a:ext uri="{FF2B5EF4-FFF2-40B4-BE49-F238E27FC236}">
                <a16:creationId xmlns:a16="http://schemas.microsoft.com/office/drawing/2014/main" id="{EBA34A27-4A57-AA61-8CCD-660FEDD5F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79" y="1453413"/>
            <a:ext cx="3040080" cy="5404587"/>
          </a:xfrm>
          <a:prstGeom prst="rect">
            <a:avLst/>
          </a:prstGeom>
        </p:spPr>
      </p:pic>
      <p:pic>
        <p:nvPicPr>
          <p:cNvPr id="5" name="图片 4" descr="电子设备的屏幕&#10;&#10;描述已自动生成">
            <a:extLst>
              <a:ext uri="{FF2B5EF4-FFF2-40B4-BE49-F238E27FC236}">
                <a16:creationId xmlns:a16="http://schemas.microsoft.com/office/drawing/2014/main" id="{9F58923A-1F70-1E50-1A3A-7B1284A12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555" y="1453414"/>
            <a:ext cx="3040080" cy="540458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385C93F-44F9-CFE6-4D1D-BB001E2B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新用户统计</a:t>
            </a:r>
            <a:r>
              <a:rPr kumimoji="1" lang="en-US" altLang="zh-CN" dirty="0"/>
              <a:t>/</a:t>
            </a:r>
            <a:r>
              <a:rPr kumimoji="1" lang="zh-CN" altLang="en-US" dirty="0"/>
              <a:t>用户信息更新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7E992A-E794-F28F-D034-9AE06FD40302}"/>
              </a:ext>
            </a:extLst>
          </p:cNvPr>
          <p:cNvSpPr txBox="1"/>
          <p:nvPr/>
        </p:nvSpPr>
        <p:spPr>
          <a:xfrm>
            <a:off x="4444466" y="1854785"/>
            <a:ext cx="609760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zh-CN" altLang="en-US" dirty="0"/>
              <a:t>如果驾照信息存在于数据库中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algn="just"/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询问是否更新用户手机号码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algn="just"/>
            <a:endParaRPr kumimoji="1"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algn="just"/>
            <a:endParaRPr kumimoji="1"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algn="just"/>
            <a:endParaRPr kumimoji="1"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algn="just"/>
            <a:endParaRPr kumimoji="1"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algn="just"/>
            <a:endParaRPr kumimoji="1"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algn="just"/>
            <a:endParaRPr kumimoji="1"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algn="just"/>
            <a:endParaRPr kumimoji="1"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algn="just"/>
            <a:endParaRPr kumimoji="1"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algn="just"/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新用户登记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更新完成后，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algn="just"/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可选择继续扫描或返回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0F65AC3E-00F0-0AC7-17B0-E0C39648DDC2}"/>
              </a:ext>
            </a:extLst>
          </p:cNvPr>
          <p:cNvCxnSpPr>
            <a:cxnSpLocks/>
          </p:cNvCxnSpPr>
          <p:nvPr/>
        </p:nvCxnSpPr>
        <p:spPr>
          <a:xfrm flipH="1">
            <a:off x="3128211" y="2464067"/>
            <a:ext cx="1559292" cy="18384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BE98B700-6D2E-71AD-27A9-7ADD5357BDA9}"/>
              </a:ext>
            </a:extLst>
          </p:cNvPr>
          <p:cNvCxnSpPr>
            <a:cxnSpLocks/>
          </p:cNvCxnSpPr>
          <p:nvPr/>
        </p:nvCxnSpPr>
        <p:spPr>
          <a:xfrm flipV="1">
            <a:off x="6987941" y="4427621"/>
            <a:ext cx="3070459" cy="5775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319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电脑萤幕的截图&#10;&#10;描述已自动生成">
            <a:extLst>
              <a:ext uri="{FF2B5EF4-FFF2-40B4-BE49-F238E27FC236}">
                <a16:creationId xmlns:a16="http://schemas.microsoft.com/office/drawing/2014/main" id="{2E0252D3-7C71-9095-87CA-D4641A482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531" y="1520610"/>
            <a:ext cx="3002281" cy="533738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385C93F-44F9-CFE6-4D1D-BB001E2B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取菜扫描</a:t>
            </a:r>
          </a:p>
        </p:txBody>
      </p:sp>
      <p:pic>
        <p:nvPicPr>
          <p:cNvPr id="3" name="图片 2" descr="图片包含 图形用户界面&#10;&#10;描述已自动生成">
            <a:extLst>
              <a:ext uri="{FF2B5EF4-FFF2-40B4-BE49-F238E27FC236}">
                <a16:creationId xmlns:a16="http://schemas.microsoft.com/office/drawing/2014/main" id="{2DF8A128-720C-9076-E8AC-E2157FD08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3" y="1520612"/>
            <a:ext cx="3002281" cy="5337388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6C2AF4C-A021-F8BB-E853-82FE51AB6C57}"/>
              </a:ext>
            </a:extLst>
          </p:cNvPr>
          <p:cNvSpPr/>
          <p:nvPr/>
        </p:nvSpPr>
        <p:spPr>
          <a:xfrm>
            <a:off x="1265721" y="5024387"/>
            <a:ext cx="1068404" cy="4620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9967710-0F87-E4AA-DBD4-99764CF72458}"/>
              </a:ext>
            </a:extLst>
          </p:cNvPr>
          <p:cNvCxnSpPr>
            <a:cxnSpLocks/>
          </p:cNvCxnSpPr>
          <p:nvPr/>
        </p:nvCxnSpPr>
        <p:spPr>
          <a:xfrm>
            <a:off x="2334125" y="5274645"/>
            <a:ext cx="26223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>
            <a:extLst>
              <a:ext uri="{FF2B5EF4-FFF2-40B4-BE49-F238E27FC236}">
                <a16:creationId xmlns:a16="http://schemas.microsoft.com/office/drawing/2014/main" id="{C7E3796C-7FE7-CA8F-F8FE-F3941036B182}"/>
              </a:ext>
            </a:extLst>
          </p:cNvPr>
          <p:cNvSpPr txBox="1">
            <a:spLocks/>
          </p:cNvSpPr>
          <p:nvPr/>
        </p:nvSpPr>
        <p:spPr>
          <a:xfrm>
            <a:off x="3312918" y="4241289"/>
            <a:ext cx="1540043" cy="1014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dirty="0"/>
              <a:t>取菜当天</a:t>
            </a:r>
            <a:endParaRPr kumimoji="1" lang="en-US" altLang="zh-CN" sz="2800" dirty="0"/>
          </a:p>
          <a:p>
            <a:r>
              <a:rPr kumimoji="1" lang="zh-CN" altLang="en-US" sz="2800" dirty="0"/>
              <a:t>扫描驾照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14DDB8-92CD-02A5-DFEA-BEA06BCB701D}"/>
              </a:ext>
            </a:extLst>
          </p:cNvPr>
          <p:cNvSpPr txBox="1"/>
          <p:nvPr/>
        </p:nvSpPr>
        <p:spPr>
          <a:xfrm>
            <a:off x="8241678" y="4899954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/>
              <a:t>未登记用户，禁止取菜</a:t>
            </a:r>
            <a:endParaRPr kumimoji="1" lang="en-US" altLang="zh-CN" dirty="0"/>
          </a:p>
          <a:p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r>
              <a:rPr kumimoji="1"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可以当场注册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4F1715F-B070-AB08-F81D-C4A9CB0428D7}"/>
              </a:ext>
            </a:extLst>
          </p:cNvPr>
          <p:cNvSpPr/>
          <p:nvPr/>
        </p:nvSpPr>
        <p:spPr>
          <a:xfrm>
            <a:off x="7038349" y="5939134"/>
            <a:ext cx="1068404" cy="4620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545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5C93F-44F9-CFE6-4D1D-BB001E2B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取菜扫描</a:t>
            </a:r>
          </a:p>
        </p:txBody>
      </p:sp>
      <p:pic>
        <p:nvPicPr>
          <p:cNvPr id="3" name="图片 2" descr="图片包含 图形用户界面&#10;&#10;描述已自动生成">
            <a:extLst>
              <a:ext uri="{FF2B5EF4-FFF2-40B4-BE49-F238E27FC236}">
                <a16:creationId xmlns:a16="http://schemas.microsoft.com/office/drawing/2014/main" id="{2DF8A128-720C-9076-E8AC-E2157FD08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3" y="1520612"/>
            <a:ext cx="3002281" cy="5337388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6C2AF4C-A021-F8BB-E853-82FE51AB6C57}"/>
              </a:ext>
            </a:extLst>
          </p:cNvPr>
          <p:cNvSpPr/>
          <p:nvPr/>
        </p:nvSpPr>
        <p:spPr>
          <a:xfrm>
            <a:off x="1265721" y="5024387"/>
            <a:ext cx="1068404" cy="4620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9967710-0F87-E4AA-DBD4-99764CF72458}"/>
              </a:ext>
            </a:extLst>
          </p:cNvPr>
          <p:cNvCxnSpPr>
            <a:cxnSpLocks/>
          </p:cNvCxnSpPr>
          <p:nvPr/>
        </p:nvCxnSpPr>
        <p:spPr>
          <a:xfrm>
            <a:off x="2334125" y="5274645"/>
            <a:ext cx="26223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>
            <a:extLst>
              <a:ext uri="{FF2B5EF4-FFF2-40B4-BE49-F238E27FC236}">
                <a16:creationId xmlns:a16="http://schemas.microsoft.com/office/drawing/2014/main" id="{C7E3796C-7FE7-CA8F-F8FE-F3941036B182}"/>
              </a:ext>
            </a:extLst>
          </p:cNvPr>
          <p:cNvSpPr txBox="1">
            <a:spLocks/>
          </p:cNvSpPr>
          <p:nvPr/>
        </p:nvSpPr>
        <p:spPr>
          <a:xfrm>
            <a:off x="3312918" y="4241289"/>
            <a:ext cx="1540043" cy="1014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dirty="0"/>
              <a:t>取菜当天</a:t>
            </a:r>
            <a:endParaRPr kumimoji="1" lang="en-US" altLang="zh-CN" sz="2800" dirty="0"/>
          </a:p>
          <a:p>
            <a:r>
              <a:rPr kumimoji="1" lang="zh-CN" altLang="en-US" sz="2800" dirty="0"/>
              <a:t>扫描驾照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14DDB8-92CD-02A5-DFEA-BEA06BCB701D}"/>
              </a:ext>
            </a:extLst>
          </p:cNvPr>
          <p:cNvSpPr txBox="1"/>
          <p:nvPr/>
        </p:nvSpPr>
        <p:spPr>
          <a:xfrm>
            <a:off x="8085947" y="4563675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/>
              <a:t>已登记用户，取菜成功</a:t>
            </a:r>
            <a:endParaRPr kumimoji="1" lang="en-US" altLang="zh-CN" dirty="0"/>
          </a:p>
          <a:p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可以继续扫描下一位取菜人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C1DD24-18FB-2134-2C91-AFB6905AC3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48963" y="1520612"/>
            <a:ext cx="3002280" cy="533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86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5C93F-44F9-CFE6-4D1D-BB001E2B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取菜扫描</a:t>
            </a:r>
          </a:p>
        </p:txBody>
      </p:sp>
      <p:pic>
        <p:nvPicPr>
          <p:cNvPr id="3" name="图片 2" descr="图片包含 图形用户界面&#10;&#10;描述已自动生成">
            <a:extLst>
              <a:ext uri="{FF2B5EF4-FFF2-40B4-BE49-F238E27FC236}">
                <a16:creationId xmlns:a16="http://schemas.microsoft.com/office/drawing/2014/main" id="{2DF8A128-720C-9076-E8AC-E2157FD08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3" y="1520612"/>
            <a:ext cx="3002281" cy="5337388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6C2AF4C-A021-F8BB-E853-82FE51AB6C57}"/>
              </a:ext>
            </a:extLst>
          </p:cNvPr>
          <p:cNvSpPr/>
          <p:nvPr/>
        </p:nvSpPr>
        <p:spPr>
          <a:xfrm>
            <a:off x="1265721" y="5024387"/>
            <a:ext cx="1068404" cy="4620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9967710-0F87-E4AA-DBD4-99764CF72458}"/>
              </a:ext>
            </a:extLst>
          </p:cNvPr>
          <p:cNvCxnSpPr>
            <a:cxnSpLocks/>
          </p:cNvCxnSpPr>
          <p:nvPr/>
        </p:nvCxnSpPr>
        <p:spPr>
          <a:xfrm>
            <a:off x="2334125" y="5274645"/>
            <a:ext cx="26223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>
            <a:extLst>
              <a:ext uri="{FF2B5EF4-FFF2-40B4-BE49-F238E27FC236}">
                <a16:creationId xmlns:a16="http://schemas.microsoft.com/office/drawing/2014/main" id="{C7E3796C-7FE7-CA8F-F8FE-F3941036B182}"/>
              </a:ext>
            </a:extLst>
          </p:cNvPr>
          <p:cNvSpPr txBox="1">
            <a:spLocks/>
          </p:cNvSpPr>
          <p:nvPr/>
        </p:nvSpPr>
        <p:spPr>
          <a:xfrm>
            <a:off x="3312918" y="4241289"/>
            <a:ext cx="1540043" cy="1014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dirty="0"/>
              <a:t>取菜当天</a:t>
            </a:r>
            <a:endParaRPr kumimoji="1" lang="en-US" altLang="zh-CN" sz="2800" dirty="0"/>
          </a:p>
          <a:p>
            <a:r>
              <a:rPr kumimoji="1" lang="zh-CN" altLang="en-US" sz="2800" dirty="0"/>
              <a:t>扫描驾照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14DDB8-92CD-02A5-DFEA-BEA06BCB701D}"/>
              </a:ext>
            </a:extLst>
          </p:cNvPr>
          <p:cNvSpPr txBox="1"/>
          <p:nvPr/>
        </p:nvSpPr>
        <p:spPr>
          <a:xfrm>
            <a:off x="8085947" y="4563675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/>
              <a:t>今日已经取菜用户，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弹出警告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6" name="图片 5" descr="电脑萤幕的截图&#10;&#10;描述已自动生成">
            <a:extLst>
              <a:ext uri="{FF2B5EF4-FFF2-40B4-BE49-F238E27FC236}">
                <a16:creationId xmlns:a16="http://schemas.microsoft.com/office/drawing/2014/main" id="{7CA9343A-6147-4F7F-202B-6198C1027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961" y="1520612"/>
            <a:ext cx="3002281" cy="533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69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316</Words>
  <Application>Microsoft Macintosh PowerPoint</Application>
  <PresentationFormat>宽屏</PresentationFormat>
  <Paragraphs>86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SimHei</vt:lpstr>
      <vt:lpstr>JetBrains Mono</vt:lpstr>
      <vt:lpstr>Arial</vt:lpstr>
      <vt:lpstr>Office 主题​​</vt:lpstr>
      <vt:lpstr>Tzu Chi Food Pantry App  设计使用说明</vt:lpstr>
      <vt:lpstr>PowerPoint 演示文稿</vt:lpstr>
      <vt:lpstr>App 外观</vt:lpstr>
      <vt:lpstr>1. 新用户统计/用户信息更新</vt:lpstr>
      <vt:lpstr>1. 新用户统计/用户信息更新</vt:lpstr>
      <vt:lpstr>1. 新用户统计/用户信息更新</vt:lpstr>
      <vt:lpstr>2. 取菜扫描</vt:lpstr>
      <vt:lpstr>2. 取菜扫描</vt:lpstr>
      <vt:lpstr>2. 取菜扫描</vt:lpstr>
      <vt:lpstr>3. 用户信息整理/导出</vt:lpstr>
      <vt:lpstr>3. 用户信息整理/导出</vt:lpstr>
      <vt:lpstr>3. 用户信息整理/导出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Tzu Chi Food Pantry App  设计使用说明</dc:title>
  <dc:creator>Xie, Tianfang</dc:creator>
  <cp:lastModifiedBy>Xie, Tianfang</cp:lastModifiedBy>
  <cp:revision>4</cp:revision>
  <dcterms:created xsi:type="dcterms:W3CDTF">2023-12-23T10:04:36Z</dcterms:created>
  <dcterms:modified xsi:type="dcterms:W3CDTF">2023-12-23T15:53:28Z</dcterms:modified>
</cp:coreProperties>
</file>