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9" r:id="rId4"/>
    <p:sldId id="27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384"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6156"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zh-CN" altLang="en-US"/>
              <a:t>陈立军</a:t>
            </a: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5C86A94-886C-42A9-A3A4-2F967A017607}" type="slidenum">
              <a:rPr lang="zh-CN" altLang="en-US"/>
              <a:pPr>
                <a:defRPr/>
              </a:pPr>
              <a:t>‹#›</a:t>
            </a:fld>
            <a:endParaRPr lang="en-US" altLang="zh-CN"/>
          </a:p>
        </p:txBody>
      </p:sp>
    </p:spTree>
    <p:extLst>
      <p:ext uri="{BB962C8B-B14F-4D97-AF65-F5344CB8AC3E}">
        <p14:creationId xmlns:p14="http://schemas.microsoft.com/office/powerpoint/2010/main" val="248103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6ECAD74-1C4C-47CE-B435-7FAE87EB6777}" type="datetime8">
              <a:rPr lang="zh-CN" altLang="en-US"/>
              <a:pPr>
                <a:defRPr/>
              </a:pPr>
              <a:t>2023年4月4日11时35分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E1AFE8-BA73-4CF9-B2B1-C961DD038CE4}" type="slidenum">
              <a:rPr lang="zh-CN" altLang="en-US"/>
              <a:pPr>
                <a:defRPr/>
              </a:pPr>
              <a:t>‹#›</a:t>
            </a:fld>
            <a:endParaRPr lang="en-US" altLang="zh-CN"/>
          </a:p>
        </p:txBody>
      </p:sp>
    </p:spTree>
    <p:extLst>
      <p:ext uri="{BB962C8B-B14F-4D97-AF65-F5344CB8AC3E}">
        <p14:creationId xmlns:p14="http://schemas.microsoft.com/office/powerpoint/2010/main" val="2157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31818" y="150814"/>
            <a:ext cx="2908300"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1" y="150814"/>
            <a:ext cx="8523817"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6ACA4AD-312F-4AA2-AA20-F2DB0784B4E4}" type="datetime8">
              <a:rPr lang="zh-CN" altLang="en-US"/>
              <a:pPr>
                <a:defRPr/>
              </a:pPr>
              <a:t>2023年4月4日11时35分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EDB8D5A-3914-4F8D-ABF2-B944B3CB0A9C}" type="slidenum">
              <a:rPr lang="zh-CN" altLang="en-US"/>
              <a:pPr>
                <a:defRPr/>
              </a:pPr>
              <a:t>‹#›</a:t>
            </a:fld>
            <a:endParaRPr lang="en-US" altLang="zh-CN"/>
          </a:p>
        </p:txBody>
      </p:sp>
    </p:spTree>
    <p:extLst>
      <p:ext uri="{BB962C8B-B14F-4D97-AF65-F5344CB8AC3E}">
        <p14:creationId xmlns:p14="http://schemas.microsoft.com/office/powerpoint/2010/main" val="16322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表格占位符 2"/>
          <p:cNvSpPr>
            <a:spLocks noGrp="1"/>
          </p:cNvSpPr>
          <p:nvPr>
            <p:ph type="tbl" idx="1"/>
          </p:nvPr>
        </p:nvSpPr>
        <p:spPr>
          <a:xfrm>
            <a:off x="304800" y="1196976"/>
            <a:ext cx="11635317" cy="543242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4415D5C1-AEE2-49E7-8B34-0A581C2310A2}" type="datetime8">
              <a:rPr lang="zh-CN" altLang="en-US"/>
              <a:pPr>
                <a:defRPr/>
              </a:pPr>
              <a:t>2023年4月4日11时35分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6E8BEDD-C469-455A-AE3F-0C3D96D3761B}" type="slidenum">
              <a:rPr lang="zh-CN" altLang="en-US"/>
              <a:pPr>
                <a:defRPr/>
              </a:pPr>
              <a:t>‹#›</a:t>
            </a:fld>
            <a:endParaRPr lang="en-US" altLang="zh-CN"/>
          </a:p>
        </p:txBody>
      </p:sp>
    </p:spTree>
    <p:extLst>
      <p:ext uri="{BB962C8B-B14F-4D97-AF65-F5344CB8AC3E}">
        <p14:creationId xmlns:p14="http://schemas.microsoft.com/office/powerpoint/2010/main" val="286690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23000" y="1196976"/>
            <a:ext cx="5717117"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23000" y="3989388"/>
            <a:ext cx="5717117"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53E61F19-5A52-4C20-985D-782318143AE8}" type="datetime8">
              <a:rPr lang="zh-CN" altLang="en-US"/>
              <a:pPr>
                <a:defRPr/>
              </a:pPr>
              <a:t>2023年4月4日11时35分</a:t>
            </a:fld>
            <a:endParaRPr lang="zh-CN"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C764D18C-8108-40F6-B680-7F948763C18C}" type="slidenum">
              <a:rPr lang="zh-CN" altLang="en-US"/>
              <a:pPr>
                <a:defRPr/>
              </a:pPr>
              <a:t>‹#›</a:t>
            </a:fld>
            <a:endParaRPr lang="en-US" altLang="zh-CN"/>
          </a:p>
        </p:txBody>
      </p:sp>
    </p:spTree>
    <p:extLst>
      <p:ext uri="{BB962C8B-B14F-4D97-AF65-F5344CB8AC3E}">
        <p14:creationId xmlns:p14="http://schemas.microsoft.com/office/powerpoint/2010/main" val="319027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C042B1DF-7264-422F-90DF-FC1D88EA00C4}" type="datetime8">
              <a:rPr lang="zh-CN" altLang="en-US"/>
              <a:pPr>
                <a:defRPr/>
              </a:pPr>
              <a:t>2023年4月4日11时35分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695DB95-238A-4218-BC87-B9A645228B11}" type="slidenum">
              <a:rPr lang="zh-CN" altLang="en-US"/>
              <a:pPr>
                <a:defRPr/>
              </a:pPr>
              <a:t>‹#›</a:t>
            </a:fld>
            <a:endParaRPr lang="en-US" altLang="zh-CN"/>
          </a:p>
        </p:txBody>
      </p:sp>
    </p:spTree>
    <p:extLst>
      <p:ext uri="{BB962C8B-B14F-4D97-AF65-F5344CB8AC3E}">
        <p14:creationId xmlns:p14="http://schemas.microsoft.com/office/powerpoint/2010/main" val="58394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 y="2"/>
            <a:ext cx="12192000" cy="836711"/>
          </a:xfrm>
          <a:solidFill>
            <a:srgbClr val="FF0000"/>
          </a:solidFill>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a:xfrm>
            <a:off x="304800" y="1052737"/>
            <a:ext cx="11635317" cy="557666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485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A4EE849-A1A1-415F-86AD-6616A00ADB07}" type="datetime8">
              <a:rPr lang="zh-CN" altLang="en-US"/>
              <a:pPr>
                <a:defRPr/>
              </a:pPr>
              <a:t>2023年4月4日11时35分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8F40A9-47C6-40B1-9E91-1614A5A2F500}" type="slidenum">
              <a:rPr lang="zh-CN" altLang="en-US"/>
              <a:pPr>
                <a:defRPr/>
              </a:pPr>
              <a:t>‹#›</a:t>
            </a:fld>
            <a:endParaRPr lang="en-US" altLang="zh-CN"/>
          </a:p>
        </p:txBody>
      </p:sp>
    </p:spTree>
    <p:extLst>
      <p:ext uri="{BB962C8B-B14F-4D97-AF65-F5344CB8AC3E}">
        <p14:creationId xmlns:p14="http://schemas.microsoft.com/office/powerpoint/2010/main" val="77317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196976"/>
            <a:ext cx="571500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F5FE8166-6DFA-4A37-90C1-E590F0614A43}" type="datetime8">
              <a:rPr lang="zh-CN" altLang="en-US"/>
              <a:pPr>
                <a:defRPr/>
              </a:pPr>
              <a:t>2023年4月4日11时35分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83DB4E-3FA1-42C2-B858-124222D89A88}" type="slidenum">
              <a:rPr lang="zh-CN" altLang="en-US"/>
              <a:pPr>
                <a:defRPr/>
              </a:pPr>
              <a:t>‹#›</a:t>
            </a:fld>
            <a:endParaRPr lang="en-US" altLang="zh-CN"/>
          </a:p>
        </p:txBody>
      </p:sp>
    </p:spTree>
    <p:extLst>
      <p:ext uri="{BB962C8B-B14F-4D97-AF65-F5344CB8AC3E}">
        <p14:creationId xmlns:p14="http://schemas.microsoft.com/office/powerpoint/2010/main" val="24886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A7E0F191-FF55-4032-B4F3-4728AFD909E7}" type="datetime8">
              <a:rPr lang="zh-CN" altLang="en-US"/>
              <a:pPr>
                <a:defRPr/>
              </a:pPr>
              <a:t>2023年4月4日11时35分</a:t>
            </a:fld>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7452384-EC76-470D-8215-F3851A16C086}" type="slidenum">
              <a:rPr lang="zh-CN" altLang="en-US"/>
              <a:pPr>
                <a:defRPr/>
              </a:pPr>
              <a:t>‹#›</a:t>
            </a:fld>
            <a:endParaRPr lang="en-US" altLang="zh-CN"/>
          </a:p>
        </p:txBody>
      </p:sp>
    </p:spTree>
    <p:extLst>
      <p:ext uri="{BB962C8B-B14F-4D97-AF65-F5344CB8AC3E}">
        <p14:creationId xmlns:p14="http://schemas.microsoft.com/office/powerpoint/2010/main" val="31145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6EC15C75-3443-411B-9BA4-F26D1B7AB720}" type="datetime8">
              <a:rPr lang="zh-CN" altLang="en-US"/>
              <a:pPr>
                <a:defRPr/>
              </a:pPr>
              <a:t>2023年4月4日11时35分</a:t>
            </a:fld>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3A59481-CBAE-432F-9C18-AF5FB14C53F7}" type="slidenum">
              <a:rPr lang="zh-CN" altLang="en-US"/>
              <a:pPr>
                <a:defRPr/>
              </a:pPr>
              <a:t>‹#›</a:t>
            </a:fld>
            <a:endParaRPr lang="en-US" altLang="zh-CN"/>
          </a:p>
        </p:txBody>
      </p:sp>
    </p:spTree>
    <p:extLst>
      <p:ext uri="{BB962C8B-B14F-4D97-AF65-F5344CB8AC3E}">
        <p14:creationId xmlns:p14="http://schemas.microsoft.com/office/powerpoint/2010/main" val="22684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D5A3AA7-044A-46EF-845F-56DB0F13F210}" type="datetime8">
              <a:rPr lang="zh-CN" altLang="en-US"/>
              <a:pPr>
                <a:defRPr/>
              </a:pPr>
              <a:t>2023年4月4日11时35分</a:t>
            </a:fld>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0F4CE98-0784-42F6-86A6-44CEC324D2F4}" type="slidenum">
              <a:rPr lang="zh-CN" altLang="en-US"/>
              <a:pPr>
                <a:defRPr/>
              </a:pPr>
              <a:t>‹#›</a:t>
            </a:fld>
            <a:endParaRPr lang="en-US" altLang="zh-CN"/>
          </a:p>
        </p:txBody>
      </p:sp>
    </p:spTree>
    <p:extLst>
      <p:ext uri="{BB962C8B-B14F-4D97-AF65-F5344CB8AC3E}">
        <p14:creationId xmlns:p14="http://schemas.microsoft.com/office/powerpoint/2010/main" val="221888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3D0ADD4-EFA2-42AD-B838-7856D70BC5C3}" type="datetime8">
              <a:rPr lang="zh-CN" altLang="en-US"/>
              <a:pPr>
                <a:defRPr/>
              </a:pPr>
              <a:t>2023年4月4日11时35分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BD51802-0C49-402D-A958-AA67EAC4E4A4}" type="slidenum">
              <a:rPr lang="zh-CN" altLang="en-US"/>
              <a:pPr>
                <a:defRPr/>
              </a:pPr>
              <a:t>‹#›</a:t>
            </a:fld>
            <a:endParaRPr lang="en-US" altLang="zh-CN"/>
          </a:p>
        </p:txBody>
      </p:sp>
    </p:spTree>
    <p:extLst>
      <p:ext uri="{BB962C8B-B14F-4D97-AF65-F5344CB8AC3E}">
        <p14:creationId xmlns:p14="http://schemas.microsoft.com/office/powerpoint/2010/main" val="399821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CC1BC65-D5B7-432B-B7DE-5BD6FBC9A24A}" type="datetime8">
              <a:rPr lang="zh-CN" altLang="en-US"/>
              <a:pPr>
                <a:defRPr/>
              </a:pPr>
              <a:t>2023年4月4日11时35分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3CBBD63-1FA3-42FF-85DF-AF98BE5C1850}" type="slidenum">
              <a:rPr lang="zh-CN" altLang="en-US"/>
              <a:pPr>
                <a:defRPr/>
              </a:pPr>
              <a:t>‹#›</a:t>
            </a:fld>
            <a:endParaRPr lang="en-US" altLang="zh-CN"/>
          </a:p>
        </p:txBody>
      </p:sp>
    </p:spTree>
    <p:extLst>
      <p:ext uri="{BB962C8B-B14F-4D97-AF65-F5344CB8AC3E}">
        <p14:creationId xmlns:p14="http://schemas.microsoft.com/office/powerpoint/2010/main" val="19197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556684" y="314326"/>
            <a:ext cx="584200" cy="474663"/>
          </a:xfrm>
          <a:prstGeom prst="rect">
            <a:avLst/>
          </a:prstGeom>
          <a:solidFill>
            <a:schemeClr val="accent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3" name="Rectangle 3"/>
          <p:cNvSpPr>
            <a:spLocks noChangeArrowheads="1"/>
          </p:cNvSpPr>
          <p:nvPr/>
        </p:nvSpPr>
        <p:spPr bwMode="ltGray">
          <a:xfrm>
            <a:off x="1066801" y="314326"/>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4" name="Rectangle 4"/>
          <p:cNvSpPr>
            <a:spLocks noChangeArrowheads="1"/>
          </p:cNvSpPr>
          <p:nvPr/>
        </p:nvSpPr>
        <p:spPr bwMode="ltGray">
          <a:xfrm>
            <a:off x="721785" y="736600"/>
            <a:ext cx="563033" cy="474663"/>
          </a:xfrm>
          <a:prstGeom prst="rect">
            <a:avLst/>
          </a:prstGeom>
          <a:solidFill>
            <a:schemeClr val="folHlink"/>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5" name="Rectangle 5"/>
          <p:cNvSpPr>
            <a:spLocks noChangeArrowheads="1"/>
          </p:cNvSpPr>
          <p:nvPr/>
        </p:nvSpPr>
        <p:spPr bwMode="ltGray">
          <a:xfrm>
            <a:off x="1214967" y="736600"/>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6" name="Rectangle 6"/>
          <p:cNvSpPr>
            <a:spLocks noChangeArrowheads="1"/>
          </p:cNvSpPr>
          <p:nvPr/>
        </p:nvSpPr>
        <p:spPr bwMode="ltGray">
          <a:xfrm>
            <a:off x="169333" y="919164"/>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7" name="Rectangle 7"/>
          <p:cNvSpPr>
            <a:spLocks noChangeArrowheads="1"/>
          </p:cNvSpPr>
          <p:nvPr/>
        </p:nvSpPr>
        <p:spPr bwMode="gray">
          <a:xfrm>
            <a:off x="1016000" y="206376"/>
            <a:ext cx="42333" cy="1052513"/>
          </a:xfrm>
          <a:prstGeom prst="rect">
            <a:avLst/>
          </a:prstGeom>
          <a:solidFill>
            <a:schemeClr val="bg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8" name="Rectangle 8"/>
          <p:cNvSpPr>
            <a:spLocks noChangeArrowheads="1"/>
          </p:cNvSpPr>
          <p:nvPr/>
        </p:nvSpPr>
        <p:spPr bwMode="gray">
          <a:xfrm>
            <a:off x="590551" y="99695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2057" name="Rectangle 9"/>
          <p:cNvSpPr>
            <a:spLocks noGrp="1" noChangeArrowheads="1"/>
          </p:cNvSpPr>
          <p:nvPr>
            <p:ph type="title"/>
          </p:nvPr>
        </p:nvSpPr>
        <p:spPr bwMode="auto">
          <a:xfrm>
            <a:off x="914400" y="150814"/>
            <a:ext cx="10390717" cy="752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304800" y="1196976"/>
            <a:ext cx="11635317" cy="543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46567" y="6453188"/>
            <a:ext cx="2944284"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0" sz="1400"/>
            </a:lvl1pPr>
          </a:lstStyle>
          <a:p>
            <a:pPr>
              <a:defRPr/>
            </a:pPr>
            <a:fld id="{26E66555-249F-4641-9C09-BC377E64F282}" type="datetime8">
              <a:rPr lang="zh-CN" altLang="en-US"/>
              <a:pPr>
                <a:defRPr/>
              </a:pPr>
              <a:t>2023年4月4日11时35分</a:t>
            </a:fld>
            <a:endParaRPr lang="zh-CN" altLang="zh-CN"/>
          </a:p>
        </p:txBody>
      </p:sp>
      <p:sp>
        <p:nvSpPr>
          <p:cNvPr id="5132"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a:lvl1pPr>
          </a:lstStyle>
          <a:p>
            <a:pPr>
              <a:defRPr/>
            </a:pPr>
            <a:r>
              <a:rPr lang="zh-CN" altLang="en-US"/>
              <a:t>陈立军</a:t>
            </a:r>
            <a:endParaRPr lang="en-US" altLang="zh-CN"/>
          </a:p>
        </p:txBody>
      </p:sp>
      <p:sp>
        <p:nvSpPr>
          <p:cNvPr id="5133"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a:lvl1pPr>
          </a:lstStyle>
          <a:p>
            <a:pPr>
              <a:defRPr/>
            </a:pPr>
            <a:fld id="{1A1A38E4-F4C3-44B1-A7A4-0A42EC0B256A}" type="slidenum">
              <a:rPr lang="zh-CN" altLang="en-US"/>
              <a:pPr>
                <a:defRPr/>
              </a:pPr>
              <a:t>‹#›</a:t>
            </a:fld>
            <a:endParaRPr lang="en-US" altLang="zh-CN"/>
          </a:p>
        </p:txBody>
      </p:sp>
    </p:spTree>
    <p:extLst>
      <p:ext uri="{BB962C8B-B14F-4D97-AF65-F5344CB8AC3E}">
        <p14:creationId xmlns:p14="http://schemas.microsoft.com/office/powerpoint/2010/main" val="3681323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a:solidFill>
            <a:schemeClr val="tx2"/>
          </a:solidFill>
          <a:latin typeface="Tahoma" pitchFamily="34" charset="0"/>
          <a:ea typeface="隶书" pitchFamily="49" charset="-122"/>
        </a:defRPr>
      </a:lvl5pPr>
      <a:lvl6pPr marL="457200" algn="ctr" rtl="0" fontAlgn="base">
        <a:spcBef>
          <a:spcPct val="0"/>
        </a:spcBef>
        <a:spcAft>
          <a:spcPct val="0"/>
        </a:spcAft>
        <a:defRPr kumimoji="1" sz="4400">
          <a:solidFill>
            <a:schemeClr val="tx2"/>
          </a:solidFill>
          <a:latin typeface="Tahoma" pitchFamily="34" charset="0"/>
          <a:ea typeface="隶书" pitchFamily="49" charset="-122"/>
        </a:defRPr>
      </a:lvl6pPr>
      <a:lvl7pPr marL="914400" algn="ctr" rtl="0" fontAlgn="base">
        <a:spcBef>
          <a:spcPct val="0"/>
        </a:spcBef>
        <a:spcAft>
          <a:spcPct val="0"/>
        </a:spcAft>
        <a:defRPr kumimoji="1" sz="4400">
          <a:solidFill>
            <a:schemeClr val="tx2"/>
          </a:solidFill>
          <a:latin typeface="Tahoma" pitchFamily="34" charset="0"/>
          <a:ea typeface="隶书" pitchFamily="49" charset="-122"/>
        </a:defRPr>
      </a:lvl7pPr>
      <a:lvl8pPr marL="1371600" algn="ctr" rtl="0" fontAlgn="base">
        <a:spcBef>
          <a:spcPct val="0"/>
        </a:spcBef>
        <a:spcAft>
          <a:spcPct val="0"/>
        </a:spcAft>
        <a:defRPr kumimoji="1" sz="4400">
          <a:solidFill>
            <a:schemeClr val="tx2"/>
          </a:solidFill>
          <a:latin typeface="Tahoma" pitchFamily="34" charset="0"/>
          <a:ea typeface="隶书" pitchFamily="49" charset="-122"/>
        </a:defRPr>
      </a:lvl8pPr>
      <a:lvl9pPr marL="1828800" algn="ctr" rtl="0" fontAlgn="base">
        <a:spcBef>
          <a:spcPct val="0"/>
        </a:spcBef>
        <a:spcAft>
          <a:spcPct val="0"/>
        </a:spcAft>
        <a:defRPr kumimoji="1" sz="4400">
          <a:solidFill>
            <a:schemeClr val="tx2"/>
          </a:solidFill>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实习二：数据库约束设计</a:t>
            </a:r>
          </a:p>
        </p:txBody>
      </p:sp>
      <p:sp>
        <p:nvSpPr>
          <p:cNvPr id="4" name="Rectangle 1"/>
          <p:cNvSpPr>
            <a:spLocks noGrp="1" noChangeArrowheads="1"/>
          </p:cNvSpPr>
          <p:nvPr>
            <p:ph idx="1"/>
          </p:nvPr>
        </p:nvSpPr>
        <p:spPr bwMode="auto">
          <a:xfrm>
            <a:off x="464128" y="2223688"/>
            <a:ext cx="11263744" cy="212038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dirty="0">
                <a:solidFill>
                  <a:srgbClr val="6600CC"/>
                </a:solidFill>
              </a:rPr>
              <a:t>本次实习的目标是请同学们体验如何在数据库中利用各种手段完成数据库约束设计，以及如何使用触发器完成类似物化视图的数据一致性维护。主要包括如下两个练习：</a:t>
            </a:r>
          </a:p>
        </p:txBody>
      </p:sp>
    </p:spTree>
    <p:extLst>
      <p:ext uri="{BB962C8B-B14F-4D97-AF65-F5344CB8AC3E}">
        <p14:creationId xmlns:p14="http://schemas.microsoft.com/office/powerpoint/2010/main" val="26887549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练习一：约束设计</a:t>
            </a:r>
          </a:p>
        </p:txBody>
      </p:sp>
      <p:sp>
        <p:nvSpPr>
          <p:cNvPr id="4" name="Rectangle 1">
            <a:extLst>
              <a:ext uri="{FF2B5EF4-FFF2-40B4-BE49-F238E27FC236}">
                <a16:creationId xmlns:a16="http://schemas.microsoft.com/office/drawing/2014/main" id="{8ABA3F7D-82DC-40F8-9B9A-92779819D489}"/>
              </a:ext>
            </a:extLst>
          </p:cNvPr>
          <p:cNvSpPr>
            <a:spLocks noGrp="1" noChangeArrowheads="1"/>
          </p:cNvSpPr>
          <p:nvPr>
            <p:ph idx="1"/>
          </p:nvPr>
        </p:nvSpPr>
        <p:spPr bwMode="auto">
          <a:xfrm>
            <a:off x="260808" y="1374728"/>
            <a:ext cx="11670384" cy="4917500"/>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en-US" altLang="zh-CN" sz="2400" dirty="0">
                <a:solidFill>
                  <a:srgbClr val="6600CC"/>
                </a:solidFill>
              </a:rPr>
              <a:t>employees(</a:t>
            </a:r>
            <a:r>
              <a:rPr lang="en-US" altLang="zh-CN" sz="2400" u="sng" dirty="0" err="1">
                <a:solidFill>
                  <a:srgbClr val="6600CC"/>
                </a:solidFill>
              </a:rPr>
              <a:t>eno</a:t>
            </a:r>
            <a:r>
              <a:rPr lang="en-US" altLang="zh-CN" sz="2400" dirty="0">
                <a:solidFill>
                  <a:srgbClr val="6600CC"/>
                </a:solidFill>
              </a:rPr>
              <a:t>, </a:t>
            </a:r>
            <a:r>
              <a:rPr lang="en-US" altLang="zh-CN" sz="2400" dirty="0" err="1">
                <a:solidFill>
                  <a:srgbClr val="6600CC"/>
                </a:solidFill>
              </a:rPr>
              <a:t>ename</a:t>
            </a:r>
            <a:r>
              <a:rPr lang="en-US" altLang="zh-CN" sz="2400" dirty="0">
                <a:solidFill>
                  <a:srgbClr val="6600CC"/>
                </a:solidFill>
              </a:rPr>
              <a:t>, </a:t>
            </a:r>
            <a:r>
              <a:rPr lang="en-US" altLang="zh-CN" sz="2400" u="wavyHeavy" dirty="0" err="1">
                <a:solidFill>
                  <a:srgbClr val="6600CC"/>
                </a:solidFill>
              </a:rPr>
              <a:t>dno</a:t>
            </a:r>
            <a:r>
              <a:rPr lang="en-US" altLang="zh-CN" sz="2400" dirty="0">
                <a:solidFill>
                  <a:srgbClr val="6600CC"/>
                </a:solidFill>
              </a:rPr>
              <a:t>, salary, level, email)</a:t>
            </a:r>
          </a:p>
          <a:p>
            <a:pPr marL="0" indent="0" algn="just">
              <a:lnSpc>
                <a:spcPct val="150000"/>
              </a:lnSpc>
              <a:buClr>
                <a:srgbClr val="FF0000"/>
              </a:buClr>
              <a:buSzPct val="100000"/>
              <a:buNone/>
            </a:pPr>
            <a:r>
              <a:rPr lang="en-US" altLang="zh-CN" sz="2400" dirty="0">
                <a:solidFill>
                  <a:srgbClr val="6600CC"/>
                </a:solidFill>
              </a:rPr>
              <a:t>department(</a:t>
            </a:r>
            <a:r>
              <a:rPr lang="en-US" altLang="zh-CN" sz="2400" u="sng" dirty="0" err="1">
                <a:solidFill>
                  <a:srgbClr val="6600CC"/>
                </a:solidFill>
              </a:rPr>
              <a:t>dno</a:t>
            </a:r>
            <a:r>
              <a:rPr lang="en-US" altLang="zh-CN" sz="2400" dirty="0">
                <a:solidFill>
                  <a:srgbClr val="6600CC"/>
                </a:solidFill>
              </a:rPr>
              <a:t>, </a:t>
            </a:r>
            <a:r>
              <a:rPr lang="en-US" altLang="zh-CN" sz="2400" dirty="0" err="1">
                <a:solidFill>
                  <a:srgbClr val="6600CC"/>
                </a:solidFill>
              </a:rPr>
              <a:t>dname</a:t>
            </a:r>
            <a:r>
              <a:rPr lang="en-US" altLang="zh-CN" sz="2400" dirty="0">
                <a:solidFill>
                  <a:srgbClr val="6600CC"/>
                </a:solidFill>
              </a:rPr>
              <a:t>, </a:t>
            </a:r>
            <a:r>
              <a:rPr lang="en-US" altLang="zh-CN" sz="2400" u="wavyHeavy" dirty="0">
                <a:solidFill>
                  <a:srgbClr val="6600CC"/>
                </a:solidFill>
              </a:rPr>
              <a:t>manager</a:t>
            </a:r>
            <a:r>
              <a:rPr lang="en-US" altLang="zh-CN" sz="2400" dirty="0">
                <a:solidFill>
                  <a:srgbClr val="6600CC"/>
                </a:solidFill>
              </a:rPr>
              <a:t>, budget)</a:t>
            </a:r>
          </a:p>
          <a:p>
            <a:pPr marL="0" indent="0" algn="just">
              <a:lnSpc>
                <a:spcPct val="150000"/>
              </a:lnSpc>
              <a:buClr>
                <a:srgbClr val="FF0000"/>
              </a:buClr>
              <a:buSzPct val="100000"/>
              <a:buNone/>
            </a:pPr>
            <a:r>
              <a:rPr lang="zh-CN" altLang="en-US" sz="2400" dirty="0">
                <a:solidFill>
                  <a:srgbClr val="6600CC"/>
                </a:solidFill>
              </a:rPr>
              <a:t>努力完成如下约束设计：</a:t>
            </a:r>
            <a:endParaRPr lang="en-US" altLang="zh-CN" sz="2400" dirty="0">
              <a:solidFill>
                <a:srgbClr val="6600CC"/>
              </a:solidFill>
            </a:endParaRPr>
          </a:p>
          <a:p>
            <a:pPr marL="457200" indent="-457200" algn="just">
              <a:lnSpc>
                <a:spcPct val="150000"/>
              </a:lnSpc>
              <a:buClr>
                <a:srgbClr val="FF0000"/>
              </a:buClr>
              <a:buSzPct val="100000"/>
              <a:buFont typeface="+mj-lt"/>
              <a:buAutoNum type="arabicPeriod"/>
            </a:pPr>
            <a:r>
              <a:rPr lang="zh-CN" altLang="en-US" sz="2400" dirty="0">
                <a:solidFill>
                  <a:srgbClr val="6600CC"/>
                </a:solidFill>
              </a:rPr>
              <a:t>标下划线的是主码，波浪线的是外码，两个表相互参照。</a:t>
            </a:r>
            <a:endParaRPr lang="en-US" altLang="zh-CN" sz="2400" dirty="0">
              <a:solidFill>
                <a:srgbClr val="6600CC"/>
              </a:solidFill>
            </a:endParaRPr>
          </a:p>
          <a:p>
            <a:pPr marL="457200" indent="-457200" algn="just">
              <a:lnSpc>
                <a:spcPct val="150000"/>
              </a:lnSpc>
              <a:buClr>
                <a:srgbClr val="FF0000"/>
              </a:buClr>
              <a:buSzPct val="100000"/>
              <a:buFont typeface="+mj-lt"/>
              <a:buAutoNum type="arabicPeriod"/>
            </a:pPr>
            <a:r>
              <a:rPr lang="en-US" altLang="zh-CN" sz="2400" dirty="0" err="1">
                <a:solidFill>
                  <a:srgbClr val="6600CC"/>
                </a:solidFill>
              </a:rPr>
              <a:t>dname</a:t>
            </a:r>
            <a:r>
              <a:rPr lang="zh-CN" altLang="en-US" sz="2400" dirty="0">
                <a:solidFill>
                  <a:srgbClr val="6600CC"/>
                </a:solidFill>
              </a:rPr>
              <a:t>要求是</a:t>
            </a:r>
            <a:r>
              <a:rPr lang="en-US" altLang="zh-CN" sz="2400" dirty="0">
                <a:solidFill>
                  <a:srgbClr val="6600CC"/>
                </a:solidFill>
              </a:rPr>
              <a:t>{‘</a:t>
            </a:r>
            <a:r>
              <a:rPr lang="zh-CN" altLang="en-US" sz="2400" dirty="0">
                <a:solidFill>
                  <a:srgbClr val="6600CC"/>
                </a:solidFill>
              </a:rPr>
              <a:t>销售部</a:t>
            </a:r>
            <a:r>
              <a:rPr lang="en-US" altLang="zh-CN" sz="2400" dirty="0">
                <a:solidFill>
                  <a:srgbClr val="6600CC"/>
                </a:solidFill>
              </a:rPr>
              <a:t>’</a:t>
            </a:r>
            <a:r>
              <a:rPr lang="zh-CN" altLang="en-US" sz="2400" dirty="0">
                <a:solidFill>
                  <a:srgbClr val="6600CC"/>
                </a:solidFill>
              </a:rPr>
              <a:t>、</a:t>
            </a:r>
            <a:r>
              <a:rPr lang="en-US" altLang="zh-CN" sz="2400" dirty="0">
                <a:solidFill>
                  <a:srgbClr val="6600CC"/>
                </a:solidFill>
              </a:rPr>
              <a:t>’</a:t>
            </a:r>
            <a:r>
              <a:rPr lang="zh-CN" altLang="en-US" sz="2400" dirty="0">
                <a:solidFill>
                  <a:srgbClr val="6600CC"/>
                </a:solidFill>
              </a:rPr>
              <a:t>财务部</a:t>
            </a:r>
            <a:r>
              <a:rPr lang="en-US" altLang="zh-CN" sz="2400" dirty="0">
                <a:solidFill>
                  <a:srgbClr val="6600CC"/>
                </a:solidFill>
              </a:rPr>
              <a:t>’</a:t>
            </a:r>
            <a:r>
              <a:rPr lang="zh-CN" altLang="en-US" sz="2400" dirty="0">
                <a:solidFill>
                  <a:srgbClr val="6600CC"/>
                </a:solidFill>
              </a:rPr>
              <a:t>，</a:t>
            </a:r>
            <a:r>
              <a:rPr lang="en-US" altLang="zh-CN" sz="2400" dirty="0">
                <a:solidFill>
                  <a:srgbClr val="6600CC"/>
                </a:solidFill>
              </a:rPr>
              <a:t>’</a:t>
            </a:r>
            <a:r>
              <a:rPr lang="zh-CN" altLang="en-US" sz="2400" dirty="0">
                <a:solidFill>
                  <a:srgbClr val="6600CC"/>
                </a:solidFill>
              </a:rPr>
              <a:t>人事部</a:t>
            </a:r>
            <a:r>
              <a:rPr lang="en-US" altLang="zh-CN" sz="2400" dirty="0">
                <a:solidFill>
                  <a:srgbClr val="6600CC"/>
                </a:solidFill>
              </a:rPr>
              <a:t>’}</a:t>
            </a:r>
            <a:r>
              <a:rPr lang="zh-CN" altLang="en-US" sz="2400" dirty="0">
                <a:solidFill>
                  <a:srgbClr val="6600CC"/>
                </a:solidFill>
              </a:rPr>
              <a:t>之一。</a:t>
            </a:r>
            <a:endParaRPr lang="en-US" altLang="zh-CN" sz="2400" dirty="0">
              <a:solidFill>
                <a:srgbClr val="6600CC"/>
              </a:solidFill>
            </a:endParaRPr>
          </a:p>
          <a:p>
            <a:pPr marL="457200" indent="-457200" algn="just">
              <a:lnSpc>
                <a:spcPct val="150000"/>
              </a:lnSpc>
              <a:buClr>
                <a:srgbClr val="FF0000"/>
              </a:buClr>
              <a:buSzPct val="100000"/>
              <a:buFont typeface="+mj-lt"/>
              <a:buAutoNum type="arabicPeriod"/>
            </a:pPr>
            <a:r>
              <a:rPr lang="zh-CN" altLang="en-US" sz="2400" dirty="0">
                <a:solidFill>
                  <a:srgbClr val="6600CC"/>
                </a:solidFill>
              </a:rPr>
              <a:t>每个</a:t>
            </a:r>
            <a:r>
              <a:rPr lang="en-US" altLang="zh-CN" sz="2400" dirty="0">
                <a:solidFill>
                  <a:srgbClr val="6600CC"/>
                </a:solidFill>
              </a:rPr>
              <a:t>level</a:t>
            </a:r>
            <a:r>
              <a:rPr lang="zh-CN" altLang="en-US" sz="2400" dirty="0">
                <a:solidFill>
                  <a:srgbClr val="6600CC"/>
                </a:solidFill>
              </a:rPr>
              <a:t>取值限定为</a:t>
            </a:r>
            <a:r>
              <a:rPr lang="en-US" altLang="zh-CN" sz="2400" dirty="0">
                <a:solidFill>
                  <a:srgbClr val="6600CC"/>
                </a:solidFill>
              </a:rPr>
              <a:t>1</a:t>
            </a:r>
            <a:r>
              <a:rPr lang="zh-CN" altLang="en-US" sz="2400" dirty="0">
                <a:solidFill>
                  <a:srgbClr val="6600CC"/>
                </a:solidFill>
              </a:rPr>
              <a:t>到</a:t>
            </a:r>
            <a:r>
              <a:rPr lang="en-US" altLang="zh-CN" sz="2400" dirty="0">
                <a:solidFill>
                  <a:srgbClr val="6600CC"/>
                </a:solidFill>
              </a:rPr>
              <a:t>5</a:t>
            </a:r>
            <a:r>
              <a:rPr lang="zh-CN" altLang="en-US" sz="2400" dirty="0">
                <a:solidFill>
                  <a:srgbClr val="6600CC"/>
                </a:solidFill>
              </a:rPr>
              <a:t>的整数，同时每个特定</a:t>
            </a:r>
            <a:r>
              <a:rPr lang="en-US" altLang="zh-CN" sz="2400" dirty="0">
                <a:solidFill>
                  <a:srgbClr val="6600CC"/>
                </a:solidFill>
              </a:rPr>
              <a:t>level</a:t>
            </a:r>
            <a:r>
              <a:rPr lang="zh-CN" altLang="en-US" sz="2400" dirty="0">
                <a:solidFill>
                  <a:srgbClr val="6600CC"/>
                </a:solidFill>
              </a:rPr>
              <a:t>的员工其</a:t>
            </a:r>
            <a:r>
              <a:rPr lang="en-US" altLang="zh-CN" sz="2400" dirty="0">
                <a:solidFill>
                  <a:srgbClr val="6600CC"/>
                </a:solidFill>
              </a:rPr>
              <a:t>salary</a:t>
            </a:r>
            <a:r>
              <a:rPr lang="zh-CN" altLang="en-US" sz="2400" dirty="0">
                <a:solidFill>
                  <a:srgbClr val="6600CC"/>
                </a:solidFill>
              </a:rPr>
              <a:t>有个固定的取值区间，比如</a:t>
            </a:r>
            <a:r>
              <a:rPr lang="en-US" altLang="zh-CN" sz="2400" dirty="0">
                <a:solidFill>
                  <a:srgbClr val="6600CC"/>
                </a:solidFill>
              </a:rPr>
              <a:t>level</a:t>
            </a:r>
            <a:r>
              <a:rPr lang="zh-CN" altLang="en-US" sz="2400" dirty="0">
                <a:solidFill>
                  <a:srgbClr val="6600CC"/>
                </a:solidFill>
              </a:rPr>
              <a:t>为</a:t>
            </a:r>
            <a:r>
              <a:rPr lang="en-US" altLang="zh-CN" sz="2400" dirty="0">
                <a:solidFill>
                  <a:srgbClr val="6600CC"/>
                </a:solidFill>
              </a:rPr>
              <a:t>1</a:t>
            </a:r>
            <a:r>
              <a:rPr lang="zh-CN" altLang="en-US" sz="2400" dirty="0">
                <a:solidFill>
                  <a:srgbClr val="6600CC"/>
                </a:solidFill>
              </a:rPr>
              <a:t>的</a:t>
            </a:r>
            <a:r>
              <a:rPr lang="en-US" altLang="zh-CN" sz="2400" dirty="0">
                <a:solidFill>
                  <a:srgbClr val="6600CC"/>
                </a:solidFill>
              </a:rPr>
              <a:t>salary</a:t>
            </a:r>
            <a:r>
              <a:rPr lang="zh-CN" altLang="en-US" sz="2400" dirty="0">
                <a:solidFill>
                  <a:srgbClr val="6600CC"/>
                </a:solidFill>
              </a:rPr>
              <a:t>范围在</a:t>
            </a:r>
            <a:r>
              <a:rPr lang="en-US" altLang="zh-CN" sz="2400" dirty="0">
                <a:solidFill>
                  <a:srgbClr val="6600CC"/>
                </a:solidFill>
              </a:rPr>
              <a:t>[1000, 2000]</a:t>
            </a:r>
            <a:r>
              <a:rPr lang="zh-CN" altLang="en-US" sz="2400" dirty="0">
                <a:solidFill>
                  <a:srgbClr val="6600CC"/>
                </a:solidFill>
              </a:rPr>
              <a:t>，这个请同学们自己定义一下。</a:t>
            </a:r>
            <a:endParaRPr lang="en-US" altLang="zh-CN" sz="2400" dirty="0">
              <a:solidFill>
                <a:srgbClr val="6600CC"/>
              </a:solidFill>
            </a:endParaRPr>
          </a:p>
          <a:p>
            <a:pPr marL="457200" indent="-457200" algn="just">
              <a:lnSpc>
                <a:spcPct val="150000"/>
              </a:lnSpc>
              <a:buClr>
                <a:srgbClr val="FF0000"/>
              </a:buClr>
              <a:buSzPct val="100000"/>
              <a:buFont typeface="+mj-lt"/>
              <a:buAutoNum type="arabicPeriod"/>
            </a:pPr>
            <a:r>
              <a:rPr lang="en-US" altLang="zh-CN" sz="2400" dirty="0">
                <a:solidFill>
                  <a:srgbClr val="6600CC"/>
                </a:solidFill>
              </a:rPr>
              <a:t>email</a:t>
            </a:r>
            <a:r>
              <a:rPr lang="zh-CN" altLang="en-US" sz="2400" dirty="0">
                <a:solidFill>
                  <a:srgbClr val="6600CC"/>
                </a:solidFill>
              </a:rPr>
              <a:t>要满足电子邮件的正则表达式的规范，同学们可以自行网上搜索其定义。</a:t>
            </a:r>
            <a:endParaRPr lang="en-US" altLang="zh-CN" sz="2400" dirty="0">
              <a:solidFill>
                <a:srgbClr val="6600CC"/>
              </a:solidFill>
            </a:endParaRPr>
          </a:p>
          <a:p>
            <a:pPr marL="457200" indent="-457200" algn="just">
              <a:lnSpc>
                <a:spcPct val="150000"/>
              </a:lnSpc>
              <a:buClr>
                <a:srgbClr val="FF0000"/>
              </a:buClr>
              <a:buSzPct val="100000"/>
              <a:buFont typeface="+mj-lt"/>
              <a:buAutoNum type="arabicPeriod"/>
            </a:pPr>
            <a:r>
              <a:rPr lang="zh-CN" altLang="en-US" sz="2400" dirty="0">
                <a:solidFill>
                  <a:srgbClr val="6600CC"/>
                </a:solidFill>
              </a:rPr>
              <a:t>一个部门所有员工的</a:t>
            </a:r>
            <a:r>
              <a:rPr lang="en-US" altLang="zh-CN" sz="2400" dirty="0">
                <a:solidFill>
                  <a:srgbClr val="6600CC"/>
                </a:solidFill>
              </a:rPr>
              <a:t>salary</a:t>
            </a:r>
            <a:r>
              <a:rPr lang="zh-CN" altLang="en-US" sz="2400" dirty="0">
                <a:solidFill>
                  <a:srgbClr val="6600CC"/>
                </a:solidFill>
              </a:rPr>
              <a:t>总和不能超过该部门的</a:t>
            </a:r>
            <a:r>
              <a:rPr lang="en-US" altLang="zh-CN" sz="2400" dirty="0">
                <a:solidFill>
                  <a:srgbClr val="6600CC"/>
                </a:solidFill>
              </a:rPr>
              <a:t>budget</a:t>
            </a:r>
            <a:r>
              <a:rPr lang="zh-CN" altLang="en-US" sz="2400" dirty="0">
                <a:solidFill>
                  <a:srgbClr val="6600CC"/>
                </a:solidFill>
              </a:rPr>
              <a:t>。</a:t>
            </a:r>
            <a:endParaRPr lang="en-US" altLang="zh-CN" sz="2400" dirty="0">
              <a:solidFill>
                <a:srgbClr val="6600CC"/>
              </a:solidFill>
            </a:endParaRPr>
          </a:p>
        </p:txBody>
      </p:sp>
      <p:sp>
        <p:nvSpPr>
          <p:cNvPr id="6" name="矩形 5">
            <a:extLst>
              <a:ext uri="{FF2B5EF4-FFF2-40B4-BE49-F238E27FC236}">
                <a16:creationId xmlns:a16="http://schemas.microsoft.com/office/drawing/2014/main" id="{79D3F8AD-0C46-4BA8-BBDD-4AEEB327874D}"/>
              </a:ext>
            </a:extLst>
          </p:cNvPr>
          <p:cNvSpPr/>
          <p:nvPr/>
        </p:nvSpPr>
        <p:spPr>
          <a:xfrm>
            <a:off x="8019856" y="1931812"/>
            <a:ext cx="6768752" cy="451406"/>
          </a:xfrm>
          <a:prstGeom prst="rect">
            <a:avLst/>
          </a:prstGeom>
        </p:spPr>
        <p:txBody>
          <a:bodyPr wrap="square">
            <a:spAutoFit/>
          </a:bodyPr>
          <a:lstStyle/>
          <a:p>
            <a:pPr lvl="1" indent="-457200" algn="just">
              <a:lnSpc>
                <a:spcPct val="150000"/>
              </a:lnSpc>
              <a:spcBef>
                <a:spcPts val="300"/>
              </a:spcBef>
              <a:buClr>
                <a:srgbClr val="660066"/>
              </a:buClr>
              <a:buSzPct val="100000"/>
              <a:buFont typeface="Arial" panose="020B0604020202020204" pitchFamily="34" charset="0"/>
              <a:buChar char="•"/>
            </a:pPr>
            <a:endParaRPr lang="zh-CN" altLang="en-US" b="0" kern="0" baseline="0" dirty="0">
              <a:solidFill>
                <a:srgbClr val="660066"/>
              </a:solidFill>
              <a:latin typeface="Tahoma"/>
              <a:ea typeface="华文新魏" pitchFamily="2" charset="-122"/>
            </a:endParaRPr>
          </a:p>
        </p:txBody>
      </p:sp>
    </p:spTree>
    <p:extLst>
      <p:ext uri="{BB962C8B-B14F-4D97-AF65-F5344CB8AC3E}">
        <p14:creationId xmlns:p14="http://schemas.microsoft.com/office/powerpoint/2010/main" val="267057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练习二：触发器设计</a:t>
            </a:r>
          </a:p>
        </p:txBody>
      </p:sp>
      <p:sp>
        <p:nvSpPr>
          <p:cNvPr id="4" name="Rectangle 1">
            <a:extLst>
              <a:ext uri="{FF2B5EF4-FFF2-40B4-BE49-F238E27FC236}">
                <a16:creationId xmlns:a16="http://schemas.microsoft.com/office/drawing/2014/main" id="{8ABA3F7D-82DC-40F8-9B9A-92779819D489}"/>
              </a:ext>
            </a:extLst>
          </p:cNvPr>
          <p:cNvSpPr>
            <a:spLocks noGrp="1" noChangeArrowheads="1"/>
          </p:cNvSpPr>
          <p:nvPr>
            <p:ph idx="1"/>
          </p:nvPr>
        </p:nvSpPr>
        <p:spPr bwMode="auto">
          <a:xfrm>
            <a:off x="260808" y="1847597"/>
            <a:ext cx="11670384" cy="4360233"/>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sz="2400" dirty="0">
                <a:solidFill>
                  <a:srgbClr val="6600CC"/>
                </a:solidFill>
              </a:rPr>
              <a:t>滑动窗口是流数据处理里面的基本单元，通常用于维护最近</a:t>
            </a:r>
            <a:r>
              <a:rPr lang="en-US" altLang="zh-CN" sz="2400" dirty="0">
                <a:solidFill>
                  <a:srgbClr val="6600CC"/>
                </a:solidFill>
              </a:rPr>
              <a:t>N</a:t>
            </a:r>
            <a:r>
              <a:rPr lang="zh-CN" altLang="en-US" sz="2400" dirty="0">
                <a:solidFill>
                  <a:srgbClr val="6600CC"/>
                </a:solidFill>
              </a:rPr>
              <a:t>个数据的聚合信息。可以把滑动窗口看成是一个定长队列，窗口中每新到一个数据，则会将最老的数据元素从窗口中顶出去。</a:t>
            </a:r>
            <a:endParaRPr lang="en-US" altLang="zh-CN" sz="2400" dirty="0">
              <a:solidFill>
                <a:srgbClr val="6600CC"/>
              </a:solidFill>
            </a:endParaRPr>
          </a:p>
          <a:p>
            <a:pPr marL="0" indent="0" algn="just">
              <a:lnSpc>
                <a:spcPct val="150000"/>
              </a:lnSpc>
              <a:buClr>
                <a:srgbClr val="FF0000"/>
              </a:buClr>
              <a:buSzPct val="100000"/>
              <a:buNone/>
            </a:pPr>
            <a:r>
              <a:rPr lang="zh-CN" altLang="en-US" sz="2400" dirty="0">
                <a:solidFill>
                  <a:srgbClr val="6600CC"/>
                </a:solidFill>
              </a:rPr>
              <a:t>我们设计触发器来计算滑动窗口的两个聚集函数：</a:t>
            </a:r>
            <a:r>
              <a:rPr lang="en-US" altLang="zh-CN" sz="2400" dirty="0">
                <a:solidFill>
                  <a:srgbClr val="6600CC"/>
                </a:solidFill>
              </a:rPr>
              <a:t>sum</a:t>
            </a:r>
            <a:r>
              <a:rPr lang="zh-CN" altLang="en-US" sz="2400" dirty="0">
                <a:solidFill>
                  <a:srgbClr val="6600CC"/>
                </a:solidFill>
              </a:rPr>
              <a:t>和</a:t>
            </a:r>
            <a:r>
              <a:rPr lang="en-US" altLang="zh-CN" sz="2400" dirty="0">
                <a:solidFill>
                  <a:srgbClr val="6600CC"/>
                </a:solidFill>
              </a:rPr>
              <a:t>max</a:t>
            </a:r>
            <a:r>
              <a:rPr lang="zh-CN" altLang="en-US" sz="2400" dirty="0">
                <a:solidFill>
                  <a:srgbClr val="6600CC"/>
                </a:solidFill>
              </a:rPr>
              <a:t>。</a:t>
            </a:r>
            <a:endParaRPr lang="en-US" altLang="zh-CN" sz="2400" dirty="0">
              <a:solidFill>
                <a:srgbClr val="6600CC"/>
              </a:solidFill>
            </a:endParaRPr>
          </a:p>
          <a:p>
            <a:pPr marL="0" indent="0" algn="just">
              <a:lnSpc>
                <a:spcPct val="150000"/>
              </a:lnSpc>
              <a:buClr>
                <a:srgbClr val="FF0000"/>
              </a:buClr>
              <a:buSzPct val="100000"/>
              <a:buNone/>
            </a:pPr>
            <a:r>
              <a:rPr lang="zh-CN" altLang="en-US" sz="2400" dirty="0">
                <a:solidFill>
                  <a:srgbClr val="6600CC"/>
                </a:solidFill>
              </a:rPr>
              <a:t>我们建立一个用来存放原始数据的</a:t>
            </a:r>
            <a:r>
              <a:rPr lang="en-US" altLang="zh-CN" sz="2400" dirty="0" err="1">
                <a:solidFill>
                  <a:srgbClr val="6600CC"/>
                </a:solidFill>
              </a:rPr>
              <a:t>originData</a:t>
            </a:r>
            <a:r>
              <a:rPr lang="en-US" altLang="zh-CN" sz="2400" dirty="0">
                <a:solidFill>
                  <a:srgbClr val="6600CC"/>
                </a:solidFill>
              </a:rPr>
              <a:t>(id, value)</a:t>
            </a:r>
            <a:r>
              <a:rPr lang="zh-CN" altLang="en-US" sz="2400" dirty="0">
                <a:solidFill>
                  <a:srgbClr val="6600CC"/>
                </a:solidFill>
              </a:rPr>
              <a:t>表，再建立两个存放最近</a:t>
            </a:r>
            <a:r>
              <a:rPr lang="en-US" altLang="zh-CN" sz="2400" dirty="0">
                <a:solidFill>
                  <a:srgbClr val="6600CC"/>
                </a:solidFill>
              </a:rPr>
              <a:t>N</a:t>
            </a:r>
            <a:r>
              <a:rPr lang="zh-CN" altLang="en-US" sz="2400" dirty="0">
                <a:solidFill>
                  <a:srgbClr val="6600CC"/>
                </a:solidFill>
              </a:rPr>
              <a:t>个数据的表，</a:t>
            </a:r>
            <a:r>
              <a:rPr lang="en-US" altLang="zh-CN" sz="2400" dirty="0" err="1">
                <a:solidFill>
                  <a:srgbClr val="6600CC"/>
                </a:solidFill>
              </a:rPr>
              <a:t>sum_slidingWin</a:t>
            </a:r>
            <a:r>
              <a:rPr lang="en-US" altLang="zh-CN" sz="2400" dirty="0">
                <a:solidFill>
                  <a:srgbClr val="6600CC"/>
                </a:solidFill>
              </a:rPr>
              <a:t>(id, value)</a:t>
            </a:r>
            <a:r>
              <a:rPr lang="zh-CN" altLang="en-US" sz="2400" dirty="0">
                <a:solidFill>
                  <a:srgbClr val="6600CC"/>
                </a:solidFill>
              </a:rPr>
              <a:t>表和</a:t>
            </a:r>
            <a:r>
              <a:rPr lang="en-US" altLang="zh-CN" sz="2400" dirty="0" err="1">
                <a:solidFill>
                  <a:srgbClr val="6600CC"/>
                </a:solidFill>
              </a:rPr>
              <a:t>max_slidingWin</a:t>
            </a:r>
            <a:r>
              <a:rPr lang="en-US" altLang="zh-CN" sz="2400" dirty="0">
                <a:solidFill>
                  <a:srgbClr val="6600CC"/>
                </a:solidFill>
              </a:rPr>
              <a:t>(id, value)</a:t>
            </a:r>
            <a:r>
              <a:rPr lang="zh-CN" altLang="en-US" sz="2400" dirty="0">
                <a:solidFill>
                  <a:srgbClr val="6600CC"/>
                </a:solidFill>
              </a:rPr>
              <a:t>表，分别用于计算滑动窗口的</a:t>
            </a:r>
            <a:r>
              <a:rPr lang="en-US" altLang="zh-CN" sz="2400" dirty="0">
                <a:solidFill>
                  <a:srgbClr val="6600CC"/>
                </a:solidFill>
              </a:rPr>
              <a:t>sum</a:t>
            </a:r>
            <a:r>
              <a:rPr lang="zh-CN" altLang="en-US" sz="2400" dirty="0">
                <a:solidFill>
                  <a:srgbClr val="6600CC"/>
                </a:solidFill>
              </a:rPr>
              <a:t>和</a:t>
            </a:r>
            <a:r>
              <a:rPr lang="en-US" altLang="zh-CN" sz="2400" dirty="0">
                <a:solidFill>
                  <a:srgbClr val="6600CC"/>
                </a:solidFill>
              </a:rPr>
              <a:t>max</a:t>
            </a:r>
            <a:r>
              <a:rPr lang="zh-CN" altLang="en-US" sz="2400" dirty="0">
                <a:solidFill>
                  <a:srgbClr val="6600CC"/>
                </a:solidFill>
              </a:rPr>
              <a:t>值。计算出来的聚集值存放在</a:t>
            </a:r>
            <a:r>
              <a:rPr lang="en-US" altLang="zh-CN" sz="2400" dirty="0" err="1">
                <a:solidFill>
                  <a:srgbClr val="6600CC"/>
                </a:solidFill>
              </a:rPr>
              <a:t>aggResult</a:t>
            </a:r>
            <a:r>
              <a:rPr lang="en-US" altLang="zh-CN" sz="2400" dirty="0">
                <a:solidFill>
                  <a:srgbClr val="6600CC"/>
                </a:solidFill>
              </a:rPr>
              <a:t>(</a:t>
            </a:r>
            <a:r>
              <a:rPr lang="en-US" altLang="zh-CN" sz="2400" dirty="0" err="1">
                <a:solidFill>
                  <a:srgbClr val="6600CC"/>
                </a:solidFill>
              </a:rPr>
              <a:t>sumRes</a:t>
            </a:r>
            <a:r>
              <a:rPr lang="en-US" altLang="zh-CN" sz="2400" dirty="0">
                <a:solidFill>
                  <a:srgbClr val="6600CC"/>
                </a:solidFill>
              </a:rPr>
              <a:t>, </a:t>
            </a:r>
            <a:r>
              <a:rPr lang="en-US" altLang="zh-CN" sz="2400" dirty="0" err="1">
                <a:solidFill>
                  <a:srgbClr val="6600CC"/>
                </a:solidFill>
              </a:rPr>
              <a:t>maxRes</a:t>
            </a:r>
            <a:r>
              <a:rPr lang="en-US" altLang="zh-CN" sz="2400" dirty="0">
                <a:solidFill>
                  <a:srgbClr val="6600CC"/>
                </a:solidFill>
              </a:rPr>
              <a:t>)</a:t>
            </a:r>
            <a:r>
              <a:rPr lang="zh-CN" altLang="en-US" sz="2400" dirty="0">
                <a:solidFill>
                  <a:srgbClr val="6600CC"/>
                </a:solidFill>
              </a:rPr>
              <a:t>中，初始时存在一行</a:t>
            </a:r>
            <a:r>
              <a:rPr lang="en-US" altLang="zh-CN" sz="2400" dirty="0">
                <a:solidFill>
                  <a:srgbClr val="6600CC"/>
                </a:solidFill>
              </a:rPr>
              <a:t>(0,0)</a:t>
            </a:r>
            <a:r>
              <a:rPr lang="zh-CN" altLang="en-US" sz="2400" dirty="0">
                <a:solidFill>
                  <a:srgbClr val="6600CC"/>
                </a:solidFill>
              </a:rPr>
              <a:t>。</a:t>
            </a:r>
            <a:endParaRPr lang="en-US" altLang="zh-CN" sz="2400" dirty="0">
              <a:solidFill>
                <a:srgbClr val="6600CC"/>
              </a:solidFill>
            </a:endParaRPr>
          </a:p>
        </p:txBody>
      </p:sp>
    </p:spTree>
    <p:extLst>
      <p:ext uri="{BB962C8B-B14F-4D97-AF65-F5344CB8AC3E}">
        <p14:creationId xmlns:p14="http://schemas.microsoft.com/office/powerpoint/2010/main" val="349342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C4735-10C1-4FE0-9F65-FFDF5B057D49}"/>
              </a:ext>
            </a:extLst>
          </p:cNvPr>
          <p:cNvSpPr>
            <a:spLocks noGrp="1"/>
          </p:cNvSpPr>
          <p:nvPr>
            <p:ph type="title"/>
          </p:nvPr>
        </p:nvSpPr>
        <p:spPr/>
        <p:txBody>
          <a:bodyPr/>
          <a:lstStyle/>
          <a:p>
            <a:r>
              <a:rPr lang="zh-CN" altLang="en-US" dirty="0"/>
              <a:t>练习二：触发器设计</a:t>
            </a:r>
          </a:p>
        </p:txBody>
      </p:sp>
      <p:sp>
        <p:nvSpPr>
          <p:cNvPr id="4" name="Rectangle 1">
            <a:extLst>
              <a:ext uri="{FF2B5EF4-FFF2-40B4-BE49-F238E27FC236}">
                <a16:creationId xmlns:a16="http://schemas.microsoft.com/office/drawing/2014/main" id="{8ABA3F7D-82DC-40F8-9B9A-92779819D489}"/>
              </a:ext>
            </a:extLst>
          </p:cNvPr>
          <p:cNvSpPr>
            <a:spLocks noGrp="1" noChangeArrowheads="1"/>
          </p:cNvSpPr>
          <p:nvPr>
            <p:ph idx="1"/>
          </p:nvPr>
        </p:nvSpPr>
        <p:spPr bwMode="auto">
          <a:xfrm>
            <a:off x="260808" y="1289839"/>
            <a:ext cx="11670384" cy="5018553"/>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sz="2000" dirty="0">
                <a:solidFill>
                  <a:srgbClr val="6600CC"/>
                </a:solidFill>
              </a:rPr>
              <a:t>你可以构造一个模拟器，定时产生往</a:t>
            </a:r>
            <a:r>
              <a:rPr lang="en-US" altLang="zh-CN" sz="2000" dirty="0" err="1">
                <a:solidFill>
                  <a:srgbClr val="6600CC"/>
                </a:solidFill>
              </a:rPr>
              <a:t>originData</a:t>
            </a:r>
            <a:r>
              <a:rPr lang="zh-CN" altLang="en-US" sz="2000" dirty="0">
                <a:solidFill>
                  <a:srgbClr val="6600CC"/>
                </a:solidFill>
              </a:rPr>
              <a:t>表里插入数据，限定每次插入一行。</a:t>
            </a:r>
            <a:r>
              <a:rPr lang="en-US" altLang="zh-CN" sz="2000" dirty="0">
                <a:solidFill>
                  <a:srgbClr val="6600CC"/>
                </a:solidFill>
              </a:rPr>
              <a:t>id</a:t>
            </a:r>
            <a:r>
              <a:rPr lang="zh-CN" altLang="en-US" sz="2000" dirty="0">
                <a:solidFill>
                  <a:srgbClr val="6600CC"/>
                </a:solidFill>
              </a:rPr>
              <a:t>被设置为自动单调递增以代表数据元素到达窗口的顺序，</a:t>
            </a:r>
            <a:r>
              <a:rPr lang="en-US" altLang="zh-CN" sz="2000" dirty="0">
                <a:solidFill>
                  <a:srgbClr val="6600CC"/>
                </a:solidFill>
              </a:rPr>
              <a:t>value</a:t>
            </a:r>
            <a:r>
              <a:rPr lang="zh-CN" altLang="en-US" sz="2000" dirty="0">
                <a:solidFill>
                  <a:srgbClr val="6600CC"/>
                </a:solidFill>
              </a:rPr>
              <a:t>可以是限定在一定区间内的随机产生的整数。</a:t>
            </a:r>
            <a:endParaRPr lang="en-US" altLang="zh-CN" sz="2000" dirty="0">
              <a:solidFill>
                <a:srgbClr val="6600CC"/>
              </a:solidFill>
            </a:endParaRPr>
          </a:p>
          <a:p>
            <a:pPr marL="0" indent="0" algn="just">
              <a:lnSpc>
                <a:spcPct val="150000"/>
              </a:lnSpc>
              <a:buClr>
                <a:srgbClr val="FF0000"/>
              </a:buClr>
              <a:buSzPct val="100000"/>
              <a:buNone/>
            </a:pPr>
            <a:r>
              <a:rPr lang="zh-CN" altLang="en-US" sz="2000" dirty="0">
                <a:solidFill>
                  <a:srgbClr val="6600CC"/>
                </a:solidFill>
              </a:rPr>
              <a:t>然后定义监视该表插入事件的触发器，触发器的任务如下：</a:t>
            </a:r>
            <a:endParaRPr lang="en-US" altLang="zh-CN" sz="2000" dirty="0">
              <a:solidFill>
                <a:srgbClr val="6600CC"/>
              </a:solidFill>
            </a:endParaRPr>
          </a:p>
          <a:p>
            <a:pPr marL="457200" indent="-457200" algn="just">
              <a:lnSpc>
                <a:spcPct val="150000"/>
              </a:lnSpc>
              <a:buClr>
                <a:srgbClr val="FF0000"/>
              </a:buClr>
              <a:buSzPct val="100000"/>
              <a:buFont typeface="+mj-lt"/>
              <a:buAutoNum type="arabicPeriod"/>
            </a:pPr>
            <a:r>
              <a:rPr lang="zh-CN" altLang="en-US" sz="2000" dirty="0">
                <a:solidFill>
                  <a:srgbClr val="6600CC"/>
                </a:solidFill>
              </a:rPr>
              <a:t>维护</a:t>
            </a:r>
            <a:r>
              <a:rPr lang="en-US" altLang="zh-CN" sz="2000" dirty="0" err="1">
                <a:solidFill>
                  <a:srgbClr val="6600CC"/>
                </a:solidFill>
              </a:rPr>
              <a:t>sum_slidingWin</a:t>
            </a:r>
            <a:r>
              <a:rPr lang="en-US" altLang="zh-CN" sz="2000" dirty="0">
                <a:solidFill>
                  <a:srgbClr val="6600CC"/>
                </a:solidFill>
              </a:rPr>
              <a:t>(id, value)</a:t>
            </a:r>
            <a:r>
              <a:rPr lang="zh-CN" altLang="en-US" sz="2000" dirty="0">
                <a:solidFill>
                  <a:srgbClr val="6600CC"/>
                </a:solidFill>
              </a:rPr>
              <a:t>表和</a:t>
            </a:r>
            <a:r>
              <a:rPr lang="en-US" altLang="zh-CN" sz="2000" dirty="0" err="1">
                <a:solidFill>
                  <a:srgbClr val="6600CC"/>
                </a:solidFill>
              </a:rPr>
              <a:t>max_slidingWin</a:t>
            </a:r>
            <a:r>
              <a:rPr lang="en-US" altLang="zh-CN" sz="2000" dirty="0">
                <a:solidFill>
                  <a:srgbClr val="6600CC"/>
                </a:solidFill>
              </a:rPr>
              <a:t>(id, value)</a:t>
            </a:r>
            <a:r>
              <a:rPr lang="zh-CN" altLang="en-US" sz="2000" dirty="0">
                <a:solidFill>
                  <a:srgbClr val="6600CC"/>
                </a:solidFill>
              </a:rPr>
              <a:t>表，使其保持最新的</a:t>
            </a:r>
            <a:r>
              <a:rPr lang="en-US" altLang="zh-CN" sz="2000" dirty="0">
                <a:solidFill>
                  <a:srgbClr val="6600CC"/>
                </a:solidFill>
              </a:rPr>
              <a:t>N</a:t>
            </a:r>
            <a:r>
              <a:rPr lang="zh-CN" altLang="en-US" sz="2000" dirty="0">
                <a:solidFill>
                  <a:srgbClr val="6600CC"/>
                </a:solidFill>
              </a:rPr>
              <a:t>个数据。</a:t>
            </a:r>
            <a:endParaRPr lang="en-US" altLang="zh-CN" sz="2000" dirty="0">
              <a:solidFill>
                <a:srgbClr val="6600CC"/>
              </a:solidFill>
            </a:endParaRPr>
          </a:p>
          <a:p>
            <a:pPr marL="457200" indent="-457200" algn="just">
              <a:lnSpc>
                <a:spcPct val="150000"/>
              </a:lnSpc>
              <a:buClr>
                <a:srgbClr val="FF0000"/>
              </a:buClr>
              <a:buSzPct val="100000"/>
              <a:buFont typeface="+mj-lt"/>
              <a:buAutoNum type="arabicPeriod"/>
            </a:pPr>
            <a:r>
              <a:rPr lang="zh-CN" altLang="en-US" sz="2000" dirty="0">
                <a:solidFill>
                  <a:srgbClr val="6600CC"/>
                </a:solidFill>
              </a:rPr>
              <a:t>以增量方式更新</a:t>
            </a:r>
            <a:r>
              <a:rPr lang="en-US" altLang="zh-CN" sz="2000" dirty="0" err="1">
                <a:solidFill>
                  <a:srgbClr val="6600CC"/>
                </a:solidFill>
              </a:rPr>
              <a:t>aggResult</a:t>
            </a:r>
            <a:r>
              <a:rPr lang="zh-CN" altLang="en-US" sz="2000" dirty="0">
                <a:solidFill>
                  <a:srgbClr val="6600CC"/>
                </a:solidFill>
              </a:rPr>
              <a:t>表中的聚集值。</a:t>
            </a:r>
            <a:endParaRPr lang="en-US" altLang="zh-CN" sz="2000" dirty="0">
              <a:solidFill>
                <a:srgbClr val="6600CC"/>
              </a:solidFill>
            </a:endParaRPr>
          </a:p>
          <a:p>
            <a:pPr marL="457200" indent="-457200" algn="just">
              <a:lnSpc>
                <a:spcPct val="150000"/>
              </a:lnSpc>
              <a:buClr>
                <a:srgbClr val="FF0000"/>
              </a:buClr>
              <a:buSzPct val="100000"/>
              <a:buFont typeface="+mj-lt"/>
              <a:buAutoNum type="arabicPeriod"/>
            </a:pPr>
            <a:r>
              <a:rPr lang="zh-CN" altLang="en-US" sz="2000" dirty="0">
                <a:solidFill>
                  <a:srgbClr val="6600CC"/>
                </a:solidFill>
              </a:rPr>
              <a:t>探讨维护</a:t>
            </a:r>
            <a:r>
              <a:rPr lang="en-US" altLang="zh-CN" sz="2000" dirty="0" err="1">
                <a:solidFill>
                  <a:srgbClr val="6600CC"/>
                </a:solidFill>
              </a:rPr>
              <a:t>max_slidingWin</a:t>
            </a:r>
            <a:r>
              <a:rPr lang="en-US" altLang="zh-CN" sz="2000" dirty="0">
                <a:solidFill>
                  <a:srgbClr val="6600CC"/>
                </a:solidFill>
              </a:rPr>
              <a:t>(id, value)</a:t>
            </a:r>
            <a:r>
              <a:rPr lang="zh-CN" altLang="en-US" sz="2000" dirty="0">
                <a:solidFill>
                  <a:srgbClr val="6600CC"/>
                </a:solidFill>
              </a:rPr>
              <a:t>表中存在的最少数据，比如</a:t>
            </a:r>
            <a:r>
              <a:rPr lang="en-US" altLang="zh-CN" sz="2000" dirty="0" err="1">
                <a:solidFill>
                  <a:srgbClr val="6600CC"/>
                </a:solidFill>
              </a:rPr>
              <a:t>max_slidingWin</a:t>
            </a:r>
            <a:r>
              <a:rPr lang="en-US" altLang="zh-CN" sz="2000" dirty="0">
                <a:solidFill>
                  <a:srgbClr val="6600CC"/>
                </a:solidFill>
              </a:rPr>
              <a:t>(id, value)</a:t>
            </a:r>
            <a:r>
              <a:rPr lang="zh-CN" altLang="en-US" sz="2000" dirty="0">
                <a:solidFill>
                  <a:srgbClr val="6600CC"/>
                </a:solidFill>
              </a:rPr>
              <a:t>滑动窗口中当前存在的数据依次是</a:t>
            </a:r>
            <a:r>
              <a:rPr lang="en-US" altLang="zh-CN" sz="2000" dirty="0">
                <a:solidFill>
                  <a:srgbClr val="6600CC"/>
                </a:solidFill>
              </a:rPr>
              <a:t>{</a:t>
            </a:r>
            <a:r>
              <a:rPr lang="en-US" altLang="zh-CN" sz="2000" dirty="0"/>
              <a:t>3</a:t>
            </a:r>
            <a:r>
              <a:rPr lang="en-US" altLang="zh-CN" sz="2000" dirty="0">
                <a:solidFill>
                  <a:srgbClr val="6600CC"/>
                </a:solidFill>
              </a:rPr>
              <a:t>,</a:t>
            </a:r>
            <a:r>
              <a:rPr lang="en-US" altLang="zh-CN" sz="2000" dirty="0"/>
              <a:t>5</a:t>
            </a:r>
            <a:r>
              <a:rPr lang="en-US" altLang="zh-CN" sz="2000" dirty="0">
                <a:solidFill>
                  <a:srgbClr val="6600CC"/>
                </a:solidFill>
              </a:rPr>
              <a:t>,7,</a:t>
            </a:r>
            <a:r>
              <a:rPr lang="en-US" altLang="zh-CN" sz="2000" dirty="0"/>
              <a:t>2</a:t>
            </a:r>
            <a:r>
              <a:rPr lang="en-US" altLang="zh-CN" sz="2000" dirty="0">
                <a:solidFill>
                  <a:srgbClr val="6600CC"/>
                </a:solidFill>
              </a:rPr>
              <a:t>,</a:t>
            </a:r>
            <a:r>
              <a:rPr lang="en-US" altLang="zh-CN" sz="2000" dirty="0"/>
              <a:t>5</a:t>
            </a:r>
            <a:r>
              <a:rPr lang="en-US" altLang="zh-CN" sz="2000" dirty="0">
                <a:solidFill>
                  <a:srgbClr val="6600CC"/>
                </a:solidFill>
              </a:rPr>
              <a:t>,6}</a:t>
            </a:r>
            <a:r>
              <a:rPr lang="zh-CN" altLang="en-US" sz="2000" dirty="0">
                <a:solidFill>
                  <a:srgbClr val="6600CC"/>
                </a:solidFill>
              </a:rPr>
              <a:t>，则标黑的数据都可以从中删掉，因为它们永远没有机会变成最大值（存在在它们之后到达且比它们大的数据），请使用触发器维护这样一个大纲数据，也即新到达一个数据后，就把它之前且比它小的数据都删掉。</a:t>
            </a:r>
            <a:endParaRPr lang="en-US" altLang="zh-CN" sz="2000" dirty="0">
              <a:solidFill>
                <a:srgbClr val="6600CC"/>
              </a:solidFill>
            </a:endParaRPr>
          </a:p>
          <a:p>
            <a:pPr marL="457200" indent="-457200" algn="just">
              <a:lnSpc>
                <a:spcPct val="150000"/>
              </a:lnSpc>
              <a:buClr>
                <a:srgbClr val="FF0000"/>
              </a:buClr>
              <a:buSzPct val="100000"/>
              <a:buFont typeface="+mj-lt"/>
              <a:buAutoNum type="arabicPeriod"/>
            </a:pPr>
            <a:r>
              <a:rPr lang="zh-CN" altLang="en-US" sz="2000" dirty="0">
                <a:solidFill>
                  <a:srgbClr val="6600CC"/>
                </a:solidFill>
              </a:rPr>
              <a:t>调整</a:t>
            </a:r>
            <a:r>
              <a:rPr lang="en-US" altLang="zh-CN" sz="2000" dirty="0">
                <a:solidFill>
                  <a:srgbClr val="6600CC"/>
                </a:solidFill>
              </a:rPr>
              <a:t>N</a:t>
            </a:r>
            <a:r>
              <a:rPr lang="zh-CN" altLang="en-US" sz="2000" dirty="0">
                <a:solidFill>
                  <a:srgbClr val="6600CC"/>
                </a:solidFill>
              </a:rPr>
              <a:t>的大小，看看性能影响，或者简单看看大纲数据大致占</a:t>
            </a:r>
            <a:r>
              <a:rPr lang="en-US" altLang="zh-CN" sz="2000" dirty="0">
                <a:solidFill>
                  <a:srgbClr val="6600CC"/>
                </a:solidFill>
              </a:rPr>
              <a:t>N</a:t>
            </a:r>
            <a:r>
              <a:rPr lang="zh-CN" altLang="en-US" sz="2000" dirty="0">
                <a:solidFill>
                  <a:srgbClr val="6600CC"/>
                </a:solidFill>
              </a:rPr>
              <a:t>的百分比即可。</a:t>
            </a:r>
            <a:endParaRPr lang="en-US" altLang="zh-CN" sz="2000" dirty="0">
              <a:solidFill>
                <a:srgbClr val="6600CC"/>
              </a:solidFill>
            </a:endParaRPr>
          </a:p>
          <a:p>
            <a:pPr marL="457200" indent="-457200" algn="just">
              <a:lnSpc>
                <a:spcPct val="150000"/>
              </a:lnSpc>
              <a:buClr>
                <a:srgbClr val="FF0000"/>
              </a:buClr>
              <a:buSzPct val="100000"/>
              <a:buFont typeface="+mj-lt"/>
              <a:buAutoNum type="arabicPeriod"/>
            </a:pPr>
            <a:r>
              <a:rPr lang="zh-CN" altLang="en-US" sz="2000" dirty="0">
                <a:solidFill>
                  <a:srgbClr val="6600CC"/>
                </a:solidFill>
              </a:rPr>
              <a:t>有兴趣的同学可以试试滑动窗口上的中位数的计算。</a:t>
            </a:r>
            <a:endParaRPr lang="en-US" altLang="zh-CN" sz="2400" dirty="0">
              <a:solidFill>
                <a:srgbClr val="6600CC"/>
              </a:solidFill>
            </a:endParaRPr>
          </a:p>
        </p:txBody>
      </p:sp>
    </p:spTree>
    <p:extLst>
      <p:ext uri="{BB962C8B-B14F-4D97-AF65-F5344CB8AC3E}">
        <p14:creationId xmlns:p14="http://schemas.microsoft.com/office/powerpoint/2010/main" val="93542180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1380</TotalTime>
  <Words>607</Words>
  <Application>Microsoft Office PowerPoint</Application>
  <PresentationFormat>宽屏</PresentationFormat>
  <Paragraphs>23</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Tahoma</vt:lpstr>
      <vt:lpstr>Wingdings</vt:lpstr>
      <vt:lpstr>Blends</vt:lpstr>
      <vt:lpstr>实习二：数据库约束设计</vt:lpstr>
      <vt:lpstr>练习一：约束设计</vt:lpstr>
      <vt:lpstr>练习二：触发器设计</vt:lpstr>
      <vt:lpstr>练习二：触发器设计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lijun</dc:creator>
  <cp:lastModifiedBy>admin</cp:lastModifiedBy>
  <cp:revision>73</cp:revision>
  <dcterms:created xsi:type="dcterms:W3CDTF">2019-02-26T02:32:22Z</dcterms:created>
  <dcterms:modified xsi:type="dcterms:W3CDTF">2023-04-04T06:16:01Z</dcterms:modified>
</cp:coreProperties>
</file>