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5"/>
  </p:notesMasterIdLst>
  <p:sldIdLst>
    <p:sldId id="369" r:id="rId2"/>
    <p:sldId id="566" r:id="rId3"/>
    <p:sldId id="569" r:id="rId4"/>
    <p:sldId id="570" r:id="rId5"/>
    <p:sldId id="589" r:id="rId6"/>
    <p:sldId id="573" r:id="rId7"/>
    <p:sldId id="576" r:id="rId8"/>
    <p:sldId id="547" r:id="rId9"/>
    <p:sldId id="548" r:id="rId10"/>
    <p:sldId id="577" r:id="rId11"/>
    <p:sldId id="551" r:id="rId12"/>
    <p:sldId id="590" r:id="rId13"/>
    <p:sldId id="603" r:id="rId14"/>
    <p:sldId id="604" r:id="rId15"/>
    <p:sldId id="605" r:id="rId16"/>
    <p:sldId id="607" r:id="rId17"/>
    <p:sldId id="608" r:id="rId18"/>
    <p:sldId id="591" r:id="rId19"/>
    <p:sldId id="555" r:id="rId20"/>
    <p:sldId id="593" r:id="rId21"/>
    <p:sldId id="596" r:id="rId22"/>
    <p:sldId id="602" r:id="rId23"/>
    <p:sldId id="599" r:id="rId24"/>
    <p:sldId id="600" r:id="rId25"/>
    <p:sldId id="601" r:id="rId26"/>
    <p:sldId id="598" r:id="rId27"/>
    <p:sldId id="594" r:id="rId28"/>
    <p:sldId id="592" r:id="rId29"/>
    <p:sldId id="581" r:id="rId30"/>
    <p:sldId id="582" r:id="rId31"/>
    <p:sldId id="583" r:id="rId32"/>
    <p:sldId id="584" r:id="rId33"/>
    <p:sldId id="5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8" autoAdjust="0"/>
    <p:restoredTop sz="87290" autoAdjust="0"/>
  </p:normalViewPr>
  <p:slideViewPr>
    <p:cSldViewPr snapToGrid="0">
      <p:cViewPr varScale="1">
        <p:scale>
          <a:sx n="93" d="100"/>
          <a:sy n="93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2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99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9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4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0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6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5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4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3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3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90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4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400801"/>
            <a:ext cx="741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1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" y="954570"/>
            <a:ext cx="12177932" cy="1470025"/>
          </a:xfrm>
        </p:spPr>
        <p:txBody>
          <a:bodyPr/>
          <a:lstStyle/>
          <a:p>
            <a:r>
              <a:rPr lang="en-US" dirty="0"/>
              <a:t>SketchVisor: Robust Network Measurement for Software Packet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623" y="2826576"/>
            <a:ext cx="10646679" cy="874769"/>
          </a:xfrm>
        </p:spPr>
        <p:txBody>
          <a:bodyPr/>
          <a:lstStyle/>
          <a:p>
            <a:r>
              <a:rPr lang="en-US" sz="2400" b="1" u="sng" dirty="0"/>
              <a:t>Qun Huang</a:t>
            </a:r>
            <a:r>
              <a:rPr lang="en-US" sz="2400" dirty="0"/>
              <a:t>, Xin </a:t>
            </a:r>
            <a:r>
              <a:rPr lang="en-US" sz="2400" dirty="0" err="1"/>
              <a:t>Jin</a:t>
            </a:r>
            <a:r>
              <a:rPr lang="en-US" sz="2400" dirty="0"/>
              <a:t>, Patrick P. C. Lee,</a:t>
            </a:r>
          </a:p>
          <a:p>
            <a:r>
              <a:rPr lang="en-US" sz="2400" dirty="0" err="1"/>
              <a:t>Runhui</a:t>
            </a:r>
            <a:r>
              <a:rPr lang="en-US" sz="2400" dirty="0"/>
              <a:t> Li, Lu Tang, Yi-Chao Chen, Gong Zhang</a:t>
            </a:r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B3CFE28-A706-4B38-B90E-D691B9F19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40" y="4406706"/>
            <a:ext cx="1600200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E46EF77-A477-4DFD-ACA5-72AB0DDC1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26" y="3974013"/>
            <a:ext cx="3840475" cy="24655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51AC992-524D-42E0-8CFC-009521733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5" y="440670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FAC30-31C9-46AE-8325-6B31CCD3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20D013-468D-4BB1-84CD-BD2F861D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sketches which map </a:t>
            </a:r>
            <a:r>
              <a:rPr lang="en-US" dirty="0">
                <a:solidFill>
                  <a:srgbClr val="0070C0"/>
                </a:solidFill>
              </a:rPr>
              <a:t>flow byte counts</a:t>
            </a:r>
            <a:r>
              <a:rPr lang="en-US" dirty="0"/>
              <a:t> into counters</a:t>
            </a:r>
          </a:p>
          <a:p>
            <a:pPr lvl="1"/>
            <a:r>
              <a:rPr lang="en-US" dirty="0"/>
              <a:t>Other sketches (e.g., Bloom Filter) can be converted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DECD0C-1280-4ED6-93AF-0B5471B79C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ight Arrow 56">
            <a:extLst>
              <a:ext uri="{FF2B5EF4-FFF2-40B4-BE49-F238E27FC236}">
                <a16:creationId xmlns:a16="http://schemas.microsoft.com/office/drawing/2014/main" xmlns="" id="{E1E4213D-B2BD-48EC-9B76-9C09B2ED684C}"/>
              </a:ext>
            </a:extLst>
          </p:cNvPr>
          <p:cNvSpPr/>
          <p:nvPr/>
        </p:nvSpPr>
        <p:spPr bwMode="auto">
          <a:xfrm>
            <a:off x="5909349" y="4297856"/>
            <a:ext cx="955140" cy="875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450E8A-FA65-4ACB-8144-12D1032A0937}"/>
              </a:ext>
            </a:extLst>
          </p:cNvPr>
          <p:cNvSpPr txBox="1"/>
          <p:nvPr/>
        </p:nvSpPr>
        <p:spPr>
          <a:xfrm>
            <a:off x="6350187" y="3034497"/>
            <a:ext cx="45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Each large flow has </a:t>
            </a:r>
            <a:r>
              <a:rPr lang="en-US" altLang="zh-CN" sz="2000" dirty="0">
                <a:solidFill>
                  <a:srgbClr val="0070C0"/>
                </a:solidFill>
              </a:rPr>
              <a:t>significant</a:t>
            </a:r>
            <a:r>
              <a:rPr lang="en-US" altLang="zh-CN" sz="2000" dirty="0"/>
              <a:t> impact</a:t>
            </a:r>
            <a:endParaRPr lang="zh-CN" alt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FCEFD91-7A82-4B18-91EB-6CA423BC0E2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0860407" y="4971109"/>
            <a:ext cx="1137" cy="343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07862B6-0FF9-4887-868E-C10379558864}"/>
              </a:ext>
            </a:extLst>
          </p:cNvPr>
          <p:cNvSpPr txBox="1"/>
          <p:nvPr/>
        </p:nvSpPr>
        <p:spPr>
          <a:xfrm>
            <a:off x="8910706" y="5261989"/>
            <a:ext cx="3078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Aggregated impact of small flows is </a:t>
            </a:r>
            <a:r>
              <a:rPr lang="en-US" altLang="zh-CN" sz="2000" dirty="0">
                <a:solidFill>
                  <a:srgbClr val="0070C0"/>
                </a:solidFill>
              </a:rPr>
              <a:t>significant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18B4730-A495-4B15-9E8C-BF836A352F84}"/>
              </a:ext>
            </a:extLst>
          </p:cNvPr>
          <p:cNvGrpSpPr/>
          <p:nvPr/>
        </p:nvGrpSpPr>
        <p:grpSpPr>
          <a:xfrm>
            <a:off x="7239116" y="3656548"/>
            <a:ext cx="4088551" cy="1321502"/>
            <a:chOff x="1669582" y="4738289"/>
            <a:chExt cx="5568870" cy="17999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BF70F052-543C-4A74-95E4-1D701C594677}"/>
                </a:ext>
              </a:extLst>
            </p:cNvPr>
            <p:cNvGrpSpPr/>
            <p:nvPr/>
          </p:nvGrpSpPr>
          <p:grpSpPr>
            <a:xfrm>
              <a:off x="1669582" y="5979647"/>
              <a:ext cx="5568870" cy="558613"/>
              <a:chOff x="6537438" y="3655564"/>
              <a:chExt cx="5568870" cy="558613"/>
            </a:xfrm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xmlns="" id="{4BA4F270-178B-417C-B1DB-82D005D5CB0A}"/>
                  </a:ext>
                </a:extLst>
              </p:cNvPr>
              <p:cNvSpPr/>
              <p:nvPr/>
            </p:nvSpPr>
            <p:spPr>
              <a:xfrm>
                <a:off x="6537438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xmlns="" id="{CB25DC3D-1645-4C74-BD7A-6FD1692492BB}"/>
                  </a:ext>
                </a:extLst>
              </p:cNvPr>
              <p:cNvSpPr/>
              <p:nvPr/>
            </p:nvSpPr>
            <p:spPr>
              <a:xfrm>
                <a:off x="7391400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xmlns="" id="{449D68FB-A00B-4385-8479-924A2A912978}"/>
                  </a:ext>
                </a:extLst>
              </p:cNvPr>
              <p:cNvSpPr/>
              <p:nvPr/>
            </p:nvSpPr>
            <p:spPr>
              <a:xfrm>
                <a:off x="7820028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xmlns="" id="{B80BD10A-A8C4-4A8F-9C10-EED3A0BB4D80}"/>
                  </a:ext>
                </a:extLst>
              </p:cNvPr>
              <p:cNvSpPr/>
              <p:nvPr/>
            </p:nvSpPr>
            <p:spPr>
              <a:xfrm>
                <a:off x="6966066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xmlns="" id="{51995845-E3F1-4FA4-9684-2E10681AD5A5}"/>
                  </a:ext>
                </a:extLst>
              </p:cNvPr>
              <p:cNvSpPr/>
              <p:nvPr/>
            </p:nvSpPr>
            <p:spPr>
              <a:xfrm>
                <a:off x="8248656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xmlns="" id="{84B572F3-7988-464C-92E9-0F59941A1552}"/>
                  </a:ext>
                </a:extLst>
              </p:cNvPr>
              <p:cNvSpPr/>
              <p:nvPr/>
            </p:nvSpPr>
            <p:spPr>
              <a:xfrm>
                <a:off x="8677284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xmlns="" id="{32460675-0520-4FCB-99A3-66CDD902525F}"/>
                  </a:ext>
                </a:extLst>
              </p:cNvPr>
              <p:cNvSpPr/>
              <p:nvPr/>
            </p:nvSpPr>
            <p:spPr>
              <a:xfrm>
                <a:off x="9105912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xmlns="" id="{85210AC0-6A8E-43DE-A886-1F04BC668A10}"/>
                  </a:ext>
                </a:extLst>
              </p:cNvPr>
              <p:cNvSpPr/>
              <p:nvPr/>
            </p:nvSpPr>
            <p:spPr>
              <a:xfrm>
                <a:off x="9534540" y="3657087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5">
                <a:extLst>
                  <a:ext uri="{FF2B5EF4-FFF2-40B4-BE49-F238E27FC236}">
                    <a16:creationId xmlns:a16="http://schemas.microsoft.com/office/drawing/2014/main" xmlns="" id="{4666315D-52D1-4283-A0F1-0262FDCCBD3A}"/>
                  </a:ext>
                </a:extLst>
              </p:cNvPr>
              <p:cNvSpPr/>
              <p:nvPr/>
            </p:nvSpPr>
            <p:spPr>
              <a:xfrm>
                <a:off x="9963168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xmlns="" id="{A50736D2-9285-430A-9388-4531C7EC0CE1}"/>
                  </a:ext>
                </a:extLst>
              </p:cNvPr>
              <p:cNvSpPr/>
              <p:nvPr/>
            </p:nvSpPr>
            <p:spPr>
              <a:xfrm>
                <a:off x="10391796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xmlns="" id="{B0DDF330-3348-48CC-8F75-DAEC5ECFF8E5}"/>
                  </a:ext>
                </a:extLst>
              </p:cNvPr>
              <p:cNvSpPr/>
              <p:nvPr/>
            </p:nvSpPr>
            <p:spPr>
              <a:xfrm>
                <a:off x="10820424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xmlns="" id="{4C7732B1-03A2-4B8F-A097-BD7001F73F3E}"/>
                  </a:ext>
                </a:extLst>
              </p:cNvPr>
              <p:cNvSpPr/>
              <p:nvPr/>
            </p:nvSpPr>
            <p:spPr>
              <a:xfrm>
                <a:off x="11249052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xmlns="" id="{474F13D3-C027-4F57-B40A-ACA8B7598C12}"/>
                  </a:ext>
                </a:extLst>
              </p:cNvPr>
              <p:cNvSpPr/>
              <p:nvPr/>
            </p:nvSpPr>
            <p:spPr>
              <a:xfrm>
                <a:off x="11677680" y="3655564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36CA024-40ED-461C-B5B4-5250809AE4AB}"/>
                </a:ext>
              </a:extLst>
            </p:cNvPr>
            <p:cNvSpPr/>
            <p:nvPr/>
          </p:nvSpPr>
          <p:spPr bwMode="auto">
            <a:xfrm>
              <a:off x="3379119" y="4738289"/>
              <a:ext cx="417608" cy="16382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0B2F5B4-E753-4E00-81D5-F18724A6DAE4}"/>
                </a:ext>
              </a:extLst>
            </p:cNvPr>
            <p:cNvSpPr/>
            <p:nvPr/>
          </p:nvSpPr>
          <p:spPr bwMode="auto">
            <a:xfrm>
              <a:off x="4238057" y="6385992"/>
              <a:ext cx="428628" cy="1411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195C24F-7611-40F3-A556-417FD482AC64}"/>
                </a:ext>
              </a:extLst>
            </p:cNvPr>
            <p:cNvSpPr/>
            <p:nvPr/>
          </p:nvSpPr>
          <p:spPr bwMode="auto">
            <a:xfrm>
              <a:off x="4674736" y="6397296"/>
              <a:ext cx="417282" cy="1344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B1002B5-49D2-4F26-B0B9-D2A55BFB5EAE}"/>
                </a:ext>
              </a:extLst>
            </p:cNvPr>
            <p:cNvSpPr/>
            <p:nvPr/>
          </p:nvSpPr>
          <p:spPr bwMode="auto">
            <a:xfrm>
              <a:off x="4674736" y="6257128"/>
              <a:ext cx="417282" cy="1344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46A2D7C-5CFC-47A4-9559-31BAB74BB7DB}"/>
                </a:ext>
              </a:extLst>
            </p:cNvPr>
            <p:cNvSpPr/>
            <p:nvPr/>
          </p:nvSpPr>
          <p:spPr bwMode="auto">
            <a:xfrm>
              <a:off x="2957184" y="6383940"/>
              <a:ext cx="429009" cy="15053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125C8CC-7284-4E12-8EE2-63D0D0283420}"/>
                </a:ext>
              </a:extLst>
            </p:cNvPr>
            <p:cNvSpPr/>
            <p:nvPr/>
          </p:nvSpPr>
          <p:spPr bwMode="auto">
            <a:xfrm>
              <a:off x="6389249" y="6364927"/>
              <a:ext cx="428628" cy="163879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66F763-38A6-4ACE-A0DE-7EA407CEEA0B}"/>
                </a:ext>
              </a:extLst>
            </p:cNvPr>
            <p:cNvSpPr/>
            <p:nvPr/>
          </p:nvSpPr>
          <p:spPr bwMode="auto">
            <a:xfrm>
              <a:off x="6389248" y="6228870"/>
              <a:ext cx="412523" cy="143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82DD884-B172-475A-8901-A95D2E01B012}"/>
                </a:ext>
              </a:extLst>
            </p:cNvPr>
            <p:cNvSpPr/>
            <p:nvPr/>
          </p:nvSpPr>
          <p:spPr bwMode="auto">
            <a:xfrm>
              <a:off x="6389248" y="6077693"/>
              <a:ext cx="412523" cy="14367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A109CC3-2EA7-4820-81C9-1013FBF494BD}"/>
                </a:ext>
              </a:extLst>
            </p:cNvPr>
            <p:cNvSpPr/>
            <p:nvPr/>
          </p:nvSpPr>
          <p:spPr bwMode="auto">
            <a:xfrm>
              <a:off x="5092317" y="636870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E4B023E-B492-4583-8CEE-F9EAF8804854}"/>
                </a:ext>
              </a:extLst>
            </p:cNvPr>
            <p:cNvSpPr/>
            <p:nvPr/>
          </p:nvSpPr>
          <p:spPr bwMode="auto">
            <a:xfrm>
              <a:off x="5524739" y="636870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73FA1F6-E81F-4842-907F-773F45B42E00}"/>
                </a:ext>
              </a:extLst>
            </p:cNvPr>
            <p:cNvSpPr/>
            <p:nvPr/>
          </p:nvSpPr>
          <p:spPr bwMode="auto">
            <a:xfrm>
              <a:off x="5956994" y="636870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57857873-5077-4DD4-9308-0C9BE302E51D}"/>
                </a:ext>
              </a:extLst>
            </p:cNvPr>
            <p:cNvSpPr/>
            <p:nvPr/>
          </p:nvSpPr>
          <p:spPr bwMode="auto">
            <a:xfrm>
              <a:off x="6810403" y="6370988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65CB194-C31C-4DC2-BB93-347FFDBC74CA}"/>
                </a:ext>
              </a:extLst>
            </p:cNvPr>
            <p:cNvSpPr/>
            <p:nvPr/>
          </p:nvSpPr>
          <p:spPr bwMode="auto">
            <a:xfrm>
              <a:off x="1672253" y="637632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E987C01-06CA-46EF-A7BC-6E0DB6C12D6B}"/>
                </a:ext>
              </a:extLst>
            </p:cNvPr>
            <p:cNvSpPr/>
            <p:nvPr/>
          </p:nvSpPr>
          <p:spPr bwMode="auto">
            <a:xfrm>
              <a:off x="3378476" y="6377368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1692D5D-A1CA-41A4-8108-AED0EA205417}"/>
                </a:ext>
              </a:extLst>
            </p:cNvPr>
            <p:cNvSpPr/>
            <p:nvPr/>
          </p:nvSpPr>
          <p:spPr bwMode="auto">
            <a:xfrm>
              <a:off x="3803706" y="6377367"/>
              <a:ext cx="435422" cy="16081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C414B056-5F84-4A44-BC6C-7FDD07247191}"/>
                </a:ext>
              </a:extLst>
            </p:cNvPr>
            <p:cNvSpPr/>
            <p:nvPr/>
          </p:nvSpPr>
          <p:spPr bwMode="auto">
            <a:xfrm>
              <a:off x="2095585" y="6377367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F75209A-D547-401D-936D-DA5621E90FCE}"/>
                </a:ext>
              </a:extLst>
            </p:cNvPr>
            <p:cNvSpPr/>
            <p:nvPr/>
          </p:nvSpPr>
          <p:spPr bwMode="auto">
            <a:xfrm>
              <a:off x="2949121" y="6216475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8E33DF94-0320-451E-AB6E-F9D903BF715D}"/>
                </a:ext>
              </a:extLst>
            </p:cNvPr>
            <p:cNvSpPr/>
            <p:nvPr/>
          </p:nvSpPr>
          <p:spPr bwMode="auto">
            <a:xfrm>
              <a:off x="2527009" y="6376320"/>
              <a:ext cx="427029" cy="160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1AB6148-3933-43F8-9FA4-3489A731A6E7}"/>
                </a:ext>
              </a:extLst>
            </p:cNvPr>
            <p:cNvSpPr/>
            <p:nvPr/>
          </p:nvSpPr>
          <p:spPr bwMode="auto">
            <a:xfrm>
              <a:off x="5526936" y="5532120"/>
              <a:ext cx="424832" cy="83295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527502AC-817B-4D60-97AC-267F1BF73C01}"/>
              </a:ext>
            </a:extLst>
          </p:cNvPr>
          <p:cNvGrpSpPr/>
          <p:nvPr/>
        </p:nvGrpSpPr>
        <p:grpSpPr>
          <a:xfrm>
            <a:off x="183425" y="3772493"/>
            <a:ext cx="5454042" cy="1669203"/>
            <a:chOff x="2973812" y="2891028"/>
            <a:chExt cx="5454042" cy="166920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4DF52B57-7096-4CDE-8FF6-DE2A31445F8E}"/>
                </a:ext>
              </a:extLst>
            </p:cNvPr>
            <p:cNvSpPr/>
            <p:nvPr/>
          </p:nvSpPr>
          <p:spPr bwMode="auto">
            <a:xfrm>
              <a:off x="3247114" y="2891028"/>
              <a:ext cx="297743" cy="108961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9AFE3493-5EF3-43A3-B29C-A2ED995B6D3A}"/>
                </a:ext>
              </a:extLst>
            </p:cNvPr>
            <p:cNvSpPr/>
            <p:nvPr/>
          </p:nvSpPr>
          <p:spPr bwMode="auto">
            <a:xfrm>
              <a:off x="3690562" y="3144426"/>
              <a:ext cx="297743" cy="83621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99CCF7D6-FCB6-4A16-A29E-E3AF66D8F8D9}"/>
                </a:ext>
              </a:extLst>
            </p:cNvPr>
            <p:cNvSpPr/>
            <p:nvPr/>
          </p:nvSpPr>
          <p:spPr bwMode="auto">
            <a:xfrm>
              <a:off x="5040914" y="3874448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5AEEFB08-0761-48DD-8CF6-7943030F7956}"/>
                </a:ext>
              </a:extLst>
            </p:cNvPr>
            <p:cNvSpPr/>
            <p:nvPr/>
          </p:nvSpPr>
          <p:spPr bwMode="auto">
            <a:xfrm>
              <a:off x="5484361" y="3874449"/>
              <a:ext cx="297743" cy="1076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60E69DBF-9E44-443D-B448-55E2BB585313}"/>
                </a:ext>
              </a:extLst>
            </p:cNvPr>
            <p:cNvSpPr/>
            <p:nvPr/>
          </p:nvSpPr>
          <p:spPr bwMode="auto">
            <a:xfrm>
              <a:off x="5927808" y="3874449"/>
              <a:ext cx="297743" cy="1076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9" name="右大括号 9">
              <a:extLst>
                <a:ext uri="{FF2B5EF4-FFF2-40B4-BE49-F238E27FC236}">
                  <a16:creationId xmlns:a16="http://schemas.microsoft.com/office/drawing/2014/main" xmlns="" id="{36F20FD7-7229-48E0-A303-8E2F091E7DE1}"/>
                </a:ext>
              </a:extLst>
            </p:cNvPr>
            <p:cNvSpPr/>
            <p:nvPr/>
          </p:nvSpPr>
          <p:spPr bwMode="auto">
            <a:xfrm rot="5400000">
              <a:off x="3554624" y="3721700"/>
              <a:ext cx="126170" cy="741190"/>
            </a:xfrm>
            <a:prstGeom prst="rightBrace">
              <a:avLst>
                <a:gd name="adj1" fmla="val 13927"/>
                <a:gd name="adj2" fmla="val 50000"/>
              </a:avLst>
            </a:prstGeom>
            <a:ln w="38100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F8A0B18-8C77-4713-8C39-AC33F3D9690B}"/>
                </a:ext>
              </a:extLst>
            </p:cNvPr>
            <p:cNvSpPr txBox="1"/>
            <p:nvPr/>
          </p:nvSpPr>
          <p:spPr>
            <a:xfrm>
              <a:off x="2973812" y="4160121"/>
              <a:ext cx="1568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Large Flows</a:t>
              </a:r>
              <a:endParaRPr lang="zh-CN" altLang="en-US" sz="2000" dirty="0"/>
            </a:p>
          </p:txBody>
        </p:sp>
        <p:sp>
          <p:nvSpPr>
            <p:cNvPr id="51" name="右大括号 9">
              <a:extLst>
                <a:ext uri="{FF2B5EF4-FFF2-40B4-BE49-F238E27FC236}">
                  <a16:creationId xmlns:a16="http://schemas.microsoft.com/office/drawing/2014/main" xmlns="" id="{45E93C80-CE8A-43D1-8F35-2DAA011B94C1}"/>
                </a:ext>
              </a:extLst>
            </p:cNvPr>
            <p:cNvSpPr/>
            <p:nvPr/>
          </p:nvSpPr>
          <p:spPr bwMode="auto">
            <a:xfrm rot="5400000">
              <a:off x="6256246" y="2060723"/>
              <a:ext cx="137914" cy="4073834"/>
            </a:xfrm>
            <a:prstGeom prst="rightBrace">
              <a:avLst>
                <a:gd name="adj1" fmla="val 13927"/>
                <a:gd name="adj2" fmla="val 50000"/>
              </a:avLst>
            </a:prstGeom>
            <a:ln w="38100"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2B9BD729-713A-4B2C-9987-BBBD732412EF}"/>
                </a:ext>
              </a:extLst>
            </p:cNvPr>
            <p:cNvSpPr txBox="1"/>
            <p:nvPr/>
          </p:nvSpPr>
          <p:spPr>
            <a:xfrm>
              <a:off x="5170308" y="4153644"/>
              <a:ext cx="2304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Many Small Flows</a:t>
              </a:r>
              <a:endParaRPr lang="zh-CN" altLang="en-US" sz="20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4BFBEAD2-EFD0-46AD-B0DE-FDB1F6D2C353}"/>
                </a:ext>
              </a:extLst>
            </p:cNvPr>
            <p:cNvSpPr/>
            <p:nvPr/>
          </p:nvSpPr>
          <p:spPr bwMode="auto">
            <a:xfrm>
              <a:off x="4597327" y="3882051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5CDFD06C-D80B-485B-9ABB-A9CA844B3641}"/>
                </a:ext>
              </a:extLst>
            </p:cNvPr>
            <p:cNvSpPr/>
            <p:nvPr/>
          </p:nvSpPr>
          <p:spPr bwMode="auto">
            <a:xfrm>
              <a:off x="4159489" y="3882051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5D69B22B-5E09-4546-8C94-65D4AFA71AEF}"/>
                </a:ext>
              </a:extLst>
            </p:cNvPr>
            <p:cNvSpPr/>
            <p:nvPr/>
          </p:nvSpPr>
          <p:spPr bwMode="auto">
            <a:xfrm>
              <a:off x="7243217" y="3853891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5BAA0C1A-8720-41E3-8F02-91FF77313466}"/>
                </a:ext>
              </a:extLst>
            </p:cNvPr>
            <p:cNvSpPr/>
            <p:nvPr/>
          </p:nvSpPr>
          <p:spPr bwMode="auto">
            <a:xfrm>
              <a:off x="7686664" y="3853892"/>
              <a:ext cx="297743" cy="1076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78AB78B7-3264-47AF-86F2-D59068903921}"/>
                </a:ext>
              </a:extLst>
            </p:cNvPr>
            <p:cNvSpPr/>
            <p:nvPr/>
          </p:nvSpPr>
          <p:spPr bwMode="auto">
            <a:xfrm>
              <a:off x="8130111" y="3853892"/>
              <a:ext cx="297743" cy="10769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B94729DB-204E-4D4D-9FD9-7E0C7E8F4F01}"/>
                </a:ext>
              </a:extLst>
            </p:cNvPr>
            <p:cNvSpPr/>
            <p:nvPr/>
          </p:nvSpPr>
          <p:spPr bwMode="auto">
            <a:xfrm>
              <a:off x="6799630" y="3861494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7C42BD53-0DB7-48ED-9A91-D4B6A769695A}"/>
                </a:ext>
              </a:extLst>
            </p:cNvPr>
            <p:cNvSpPr/>
            <p:nvPr/>
          </p:nvSpPr>
          <p:spPr bwMode="auto">
            <a:xfrm>
              <a:off x="6361792" y="3861494"/>
              <a:ext cx="297743" cy="1076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6129B0C9-0093-45D7-8ECB-FB9B3C59918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647522" y="3404657"/>
            <a:ext cx="0" cy="251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52904983-5DC5-49CC-95B4-DF641D0665F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397835" y="4977281"/>
            <a:ext cx="0" cy="337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316BBEF-95EF-4B65-B9C8-A5DA57BF855F}"/>
              </a:ext>
            </a:extLst>
          </p:cNvPr>
          <p:cNvSpPr txBox="1"/>
          <p:nvPr/>
        </p:nvSpPr>
        <p:spPr>
          <a:xfrm>
            <a:off x="5429376" y="5257510"/>
            <a:ext cx="333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Each small flow</a:t>
            </a:r>
          </a:p>
          <a:p>
            <a:pPr algn="ctr"/>
            <a:r>
              <a:rPr lang="en-US" altLang="zh-CN" sz="2000" dirty="0"/>
              <a:t>has </a:t>
            </a:r>
            <a:r>
              <a:rPr lang="en-US" altLang="zh-CN" sz="2000" dirty="0">
                <a:solidFill>
                  <a:srgbClr val="0070C0"/>
                </a:solidFill>
              </a:rPr>
              <a:t>limited</a:t>
            </a:r>
            <a:r>
              <a:rPr lang="en-US" altLang="zh-CN" sz="2000" dirty="0"/>
              <a:t> impact</a:t>
            </a:r>
            <a:endParaRPr lang="zh-CN" altLang="en-US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A10E48A-CFC1-4E83-A004-53473C51E4DC}"/>
              </a:ext>
            </a:extLst>
          </p:cNvPr>
          <p:cNvSpPr txBox="1"/>
          <p:nvPr/>
        </p:nvSpPr>
        <p:spPr>
          <a:xfrm>
            <a:off x="9185924" y="3772493"/>
            <a:ext cx="24033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Sketch counters</a:t>
            </a:r>
            <a:endParaRPr lang="zh-CN" altLang="en-US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160E000-6385-4089-8C09-E8CDC0982787}"/>
              </a:ext>
            </a:extLst>
          </p:cNvPr>
          <p:cNvSpPr txBox="1"/>
          <p:nvPr/>
        </p:nvSpPr>
        <p:spPr>
          <a:xfrm>
            <a:off x="2187930" y="3772493"/>
            <a:ext cx="240338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Flows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714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A67F8-EA73-4C7A-8AEA-4016E18B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Path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A16934-E863-472F-95AD-0FA4BF744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xmlns="" id="{02B02342-4A26-441E-9086-1A069C07E3F2}"/>
              </a:ext>
            </a:extLst>
          </p:cNvPr>
          <p:cNvSpPr txBox="1">
            <a:spLocks/>
          </p:cNvSpPr>
          <p:nvPr/>
        </p:nvSpPr>
        <p:spPr>
          <a:xfrm>
            <a:off x="4983868" y="4545108"/>
            <a:ext cx="482983" cy="348384"/>
          </a:xfrm>
          <a:prstGeom prst="rect">
            <a:avLst/>
          </a:prstGeom>
          <a:ln w="12700">
            <a:noFill/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Arial Black" panose="020B0A04020102020204" pitchFamily="34" charset="0"/>
              </a:rPr>
              <a:t>?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5202D25-0B7B-424E-88BF-E7B06A7F96D2}"/>
              </a:ext>
            </a:extLst>
          </p:cNvPr>
          <p:cNvGrpSpPr/>
          <p:nvPr/>
        </p:nvGrpSpPr>
        <p:grpSpPr>
          <a:xfrm>
            <a:off x="365760" y="1426410"/>
            <a:ext cx="5852159" cy="4325538"/>
            <a:chOff x="8238209" y="1906451"/>
            <a:chExt cx="3845939" cy="43255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8172EAEA-E678-4664-ADD1-FBE46DC3D251}"/>
                </a:ext>
              </a:extLst>
            </p:cNvPr>
            <p:cNvSpPr/>
            <p:nvPr/>
          </p:nvSpPr>
          <p:spPr>
            <a:xfrm>
              <a:off x="8238209" y="1906451"/>
              <a:ext cx="3845939" cy="4325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Ideal algorithm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A065F44-7FA2-46FE-9B59-5E914699D456}"/>
                </a:ext>
              </a:extLst>
            </p:cNvPr>
            <p:cNvSpPr/>
            <p:nvPr/>
          </p:nvSpPr>
          <p:spPr>
            <a:xfrm>
              <a:off x="8605436" y="3187285"/>
              <a:ext cx="3145274" cy="134199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Per-flow byte count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of large flows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386B8B7A-477F-4998-85F0-50FF8EEE77E1}"/>
                </a:ext>
              </a:extLst>
            </p:cNvPr>
            <p:cNvSpPr/>
            <p:nvPr/>
          </p:nvSpPr>
          <p:spPr>
            <a:xfrm>
              <a:off x="8603649" y="4710283"/>
              <a:ext cx="3147061" cy="134199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Aggregated byte count of small flows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933CEE-07E3-446D-B0E7-37BCA1F46546}"/>
              </a:ext>
            </a:extLst>
          </p:cNvPr>
          <p:cNvSpPr txBox="1"/>
          <p:nvPr/>
        </p:nvSpPr>
        <p:spPr>
          <a:xfrm>
            <a:off x="250127" y="1959581"/>
            <a:ext cx="60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Infeasible with limited resources</a:t>
            </a:r>
            <a:endParaRPr lang="zh-CN" altLang="en-US" sz="3200" dirty="0"/>
          </a:p>
        </p:txBody>
      </p:sp>
      <p:sp>
        <p:nvSpPr>
          <p:cNvPr id="40" name="Right Arrow 56">
            <a:extLst>
              <a:ext uri="{FF2B5EF4-FFF2-40B4-BE49-F238E27FC236}">
                <a16:creationId xmlns:a16="http://schemas.microsoft.com/office/drawing/2014/main" xmlns="" id="{AD326417-C1F7-4A28-8BB9-B75D451CAD74}"/>
              </a:ext>
            </a:extLst>
          </p:cNvPr>
          <p:cNvSpPr/>
          <p:nvPr/>
        </p:nvSpPr>
        <p:spPr bwMode="auto">
          <a:xfrm>
            <a:off x="5868556" y="3516253"/>
            <a:ext cx="955140" cy="875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A385840-331D-4D68-83FE-10C1E48C7053}"/>
              </a:ext>
            </a:extLst>
          </p:cNvPr>
          <p:cNvSpPr/>
          <p:nvPr/>
        </p:nvSpPr>
        <p:spPr>
          <a:xfrm>
            <a:off x="6868138" y="1426410"/>
            <a:ext cx="5040035" cy="43255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Our practical algorithm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D4FEA33-42D0-4218-A727-F9A267DAFAFE}"/>
              </a:ext>
            </a:extLst>
          </p:cNvPr>
          <p:cNvSpPr/>
          <p:nvPr/>
        </p:nvSpPr>
        <p:spPr>
          <a:xfrm>
            <a:off x="7227204" y="2707244"/>
            <a:ext cx="4401788" cy="13419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(Approximate</a:t>
            </a:r>
            <a:r>
              <a:rPr lang="en-US" sz="2800">
                <a:solidFill>
                  <a:schemeClr val="bg1"/>
                </a:solidFill>
              </a:rPr>
              <a:t>) per-flow </a:t>
            </a:r>
            <a:r>
              <a:rPr lang="en-US" sz="2800" dirty="0">
                <a:solidFill>
                  <a:schemeClr val="bg1"/>
                </a:solidFill>
              </a:rPr>
              <a:t>byte count of large flows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1C6BE03-ADB1-4949-AF9C-79192E296BE1}"/>
              </a:ext>
            </a:extLst>
          </p:cNvPr>
          <p:cNvSpPr/>
          <p:nvPr/>
        </p:nvSpPr>
        <p:spPr>
          <a:xfrm>
            <a:off x="7224704" y="4230242"/>
            <a:ext cx="4404289" cy="13419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(Approximate) aggregated byte count of small flows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9423E9-4B3F-44F9-B914-B50E0F2CBDFE}"/>
              </a:ext>
            </a:extLst>
          </p:cNvPr>
          <p:cNvSpPr txBox="1"/>
          <p:nvPr/>
        </p:nvSpPr>
        <p:spPr>
          <a:xfrm>
            <a:off x="7181439" y="5398005"/>
            <a:ext cx="145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Easy</a:t>
            </a:r>
            <a:endParaRPr lang="zh-CN" altLang="en-US" sz="4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049DF9E-4F33-4E69-BE75-E81D4CA59243}"/>
              </a:ext>
            </a:extLst>
          </p:cNvPr>
          <p:cNvSpPr txBox="1"/>
          <p:nvPr/>
        </p:nvSpPr>
        <p:spPr>
          <a:xfrm>
            <a:off x="10073135" y="2132623"/>
            <a:ext cx="1459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How</a:t>
            </a:r>
            <a:endParaRPr lang="zh-CN" altLang="en-US" sz="4000" b="1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xmlns="" id="{C65684D9-D3FA-446D-9531-0F799F8C2946}"/>
              </a:ext>
            </a:extLst>
          </p:cNvPr>
          <p:cNvSpPr/>
          <p:nvPr/>
        </p:nvSpPr>
        <p:spPr bwMode="auto">
          <a:xfrm rot="5400000" flipV="1">
            <a:off x="7748413" y="5213005"/>
            <a:ext cx="136405" cy="1649368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A1856E4-50CD-4D71-B3B0-056D62EF6CCF}"/>
              </a:ext>
            </a:extLst>
          </p:cNvPr>
          <p:cNvSpPr txBox="1"/>
          <p:nvPr/>
        </p:nvSpPr>
        <p:spPr>
          <a:xfrm>
            <a:off x="2292932" y="6207223"/>
            <a:ext cx="80314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Byte of small flows = total byte – byte of large flows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5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0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5AE1C-31D8-466D-B08D-43F912E2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Tracking of Large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349BD4-4F0F-43DE-AD9B-E2F48698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00695"/>
          </a:xfrm>
        </p:spPr>
        <p:txBody>
          <a:bodyPr/>
          <a:lstStyle/>
          <a:p>
            <a:r>
              <a:rPr lang="en-US" dirty="0"/>
              <a:t>A small hash table</a:t>
            </a:r>
          </a:p>
          <a:p>
            <a:pPr lvl="1"/>
            <a:r>
              <a:rPr lang="en-US" dirty="0"/>
              <a:t>“Guess” and kick out </a:t>
            </a:r>
            <a:r>
              <a:rPr lang="en-US" altLang="zh-CN" dirty="0">
                <a:solidFill>
                  <a:srgbClr val="0070C0"/>
                </a:solidFill>
              </a:rPr>
              <a:t>potentially</a:t>
            </a:r>
            <a:r>
              <a:rPr lang="en-US" altLang="zh-CN" dirty="0"/>
              <a:t> </a:t>
            </a:r>
            <a:r>
              <a:rPr lang="en-US" dirty="0">
                <a:solidFill>
                  <a:srgbClr val="0070C0"/>
                </a:solidFill>
              </a:rPr>
              <a:t>small</a:t>
            </a:r>
            <a:r>
              <a:rPr lang="en-US" dirty="0"/>
              <a:t> flows when table is full</a:t>
            </a:r>
          </a:p>
          <a:p>
            <a:pPr lvl="1"/>
            <a:r>
              <a:rPr lang="en-US" dirty="0"/>
              <a:t>Each flow has three counters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BC2AE5-B144-48C0-B5C2-036BD04A9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786BB0CA-961E-47AB-9BA7-031E3CC6A556}"/>
              </a:ext>
            </a:extLst>
          </p:cNvPr>
          <p:cNvGrpSpPr/>
          <p:nvPr/>
        </p:nvGrpSpPr>
        <p:grpSpPr>
          <a:xfrm>
            <a:off x="3089329" y="4109186"/>
            <a:ext cx="6168324" cy="2612290"/>
            <a:chOff x="3895508" y="5053271"/>
            <a:chExt cx="2653192" cy="11236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65B7779C-3A71-45CD-97C2-F4A881C39FF0}"/>
                </a:ext>
              </a:extLst>
            </p:cNvPr>
            <p:cNvGrpSpPr/>
            <p:nvPr/>
          </p:nvGrpSpPr>
          <p:grpSpPr>
            <a:xfrm>
              <a:off x="3895508" y="5053271"/>
              <a:ext cx="1285792" cy="1123629"/>
              <a:chOff x="1322473" y="3070523"/>
              <a:chExt cx="1285792" cy="11236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2B263109-D24D-4112-B7CB-CD0FB5767EE5}"/>
                  </a:ext>
                </a:extLst>
              </p:cNvPr>
              <p:cNvSpPr/>
              <p:nvPr/>
            </p:nvSpPr>
            <p:spPr>
              <a:xfrm>
                <a:off x="1322473" y="3371909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Flow 1</a:t>
                </a:r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="" id="{B778FED6-6EC1-40A9-B252-988F0568E468}"/>
                  </a:ext>
                </a:extLst>
              </p:cNvPr>
              <p:cNvSpPr/>
              <p:nvPr/>
            </p:nvSpPr>
            <p:spPr>
              <a:xfrm>
                <a:off x="1897231" y="3371908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xmlns="" id="{806B34AD-D1D2-439E-A6CA-C0A26653D77B}"/>
                  </a:ext>
                </a:extLst>
              </p:cNvPr>
              <p:cNvSpPr/>
              <p:nvPr/>
            </p:nvSpPr>
            <p:spPr>
              <a:xfrm>
                <a:off x="1322473" y="3645990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Flow 2</a:t>
                </a: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xmlns="" id="{8D69A389-3402-4E56-B8C9-354923C3A0B8}"/>
                  </a:ext>
                </a:extLst>
              </p:cNvPr>
              <p:cNvSpPr/>
              <p:nvPr/>
            </p:nvSpPr>
            <p:spPr>
              <a:xfrm>
                <a:off x="1897231" y="3645989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xmlns="" id="{0BB3A52A-436A-4067-AF12-0FBC7F927FE0}"/>
                  </a:ext>
                </a:extLst>
              </p:cNvPr>
              <p:cNvSpPr/>
              <p:nvPr/>
            </p:nvSpPr>
            <p:spPr>
              <a:xfrm>
                <a:off x="1322473" y="3920071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Flow 3</a:t>
                </a: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xmlns="" id="{47D3C55E-6ABF-45EF-AFE3-6700A77548C0}"/>
                  </a:ext>
                </a:extLst>
              </p:cNvPr>
              <p:cNvSpPr/>
              <p:nvPr/>
            </p:nvSpPr>
            <p:spPr>
              <a:xfrm>
                <a:off x="1897231" y="3920071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2C21A697-5FE7-4AAE-98E0-362540F03339}"/>
                  </a:ext>
                </a:extLst>
              </p:cNvPr>
              <p:cNvSpPr/>
              <p:nvPr/>
            </p:nvSpPr>
            <p:spPr>
              <a:xfrm>
                <a:off x="1322473" y="3070524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Flow ID</a:t>
                </a: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7F9457E0-9588-4A88-AE3E-CACC35106880}"/>
                  </a:ext>
                </a:extLst>
              </p:cNvPr>
              <p:cNvSpPr/>
              <p:nvPr/>
            </p:nvSpPr>
            <p:spPr>
              <a:xfrm>
                <a:off x="1897231" y="3070523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Counter 1</a:t>
                </a:r>
              </a:p>
            </p:txBody>
          </p:sp>
        </p:grp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086FF35F-40A0-4280-B1EC-6FFF4F54BB3C}"/>
                </a:ext>
              </a:extLst>
            </p:cNvPr>
            <p:cNvSpPr/>
            <p:nvPr/>
          </p:nvSpPr>
          <p:spPr>
            <a:xfrm>
              <a:off x="5179711" y="5354656"/>
              <a:ext cx="711034" cy="3013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xmlns="" id="{15DFA842-B050-46AA-B1A3-34918418C8A5}"/>
                </a:ext>
              </a:extLst>
            </p:cNvPr>
            <p:cNvSpPr/>
            <p:nvPr/>
          </p:nvSpPr>
          <p:spPr>
            <a:xfrm>
              <a:off x="5179711" y="5628736"/>
              <a:ext cx="711034" cy="27408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xmlns="" id="{09EBAF4A-2A59-43F6-9BC8-9A358EA44DDA}"/>
                </a:ext>
              </a:extLst>
            </p:cNvPr>
            <p:cNvSpPr/>
            <p:nvPr/>
          </p:nvSpPr>
          <p:spPr>
            <a:xfrm>
              <a:off x="5179711" y="5902819"/>
              <a:ext cx="711034" cy="27408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xmlns="" id="{7B9CB415-BD5C-4A86-ABEA-3A9FC1A98594}"/>
                </a:ext>
              </a:extLst>
            </p:cNvPr>
            <p:cNvSpPr/>
            <p:nvPr/>
          </p:nvSpPr>
          <p:spPr>
            <a:xfrm>
              <a:off x="5179711" y="5053271"/>
              <a:ext cx="711034" cy="2740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Counter 2</a:t>
              </a: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6CE0625C-3466-4FE3-9E1F-3F9083715040}"/>
                </a:ext>
              </a:extLst>
            </p:cNvPr>
            <p:cNvSpPr/>
            <p:nvPr/>
          </p:nvSpPr>
          <p:spPr>
            <a:xfrm>
              <a:off x="5890745" y="5354656"/>
              <a:ext cx="657955" cy="3013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xmlns="" id="{69FB4BA4-D8CC-4A70-A754-4523E2B9CBD0}"/>
                </a:ext>
              </a:extLst>
            </p:cNvPr>
            <p:cNvSpPr/>
            <p:nvPr/>
          </p:nvSpPr>
          <p:spPr>
            <a:xfrm>
              <a:off x="5890745" y="5628734"/>
              <a:ext cx="657955" cy="2740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C94ED333-A867-4AE0-AF27-2F9E2E4BA8EC}"/>
                </a:ext>
              </a:extLst>
            </p:cNvPr>
            <p:cNvSpPr/>
            <p:nvPr/>
          </p:nvSpPr>
          <p:spPr>
            <a:xfrm>
              <a:off x="5890745" y="5902819"/>
              <a:ext cx="657955" cy="27408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E6C5D8CB-E40D-441B-B47C-55431ABCDD3A}"/>
                </a:ext>
              </a:extLst>
            </p:cNvPr>
            <p:cNvSpPr/>
            <p:nvPr/>
          </p:nvSpPr>
          <p:spPr>
            <a:xfrm>
              <a:off x="5890745" y="5053271"/>
              <a:ext cx="657955" cy="2740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Counter 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1E6E73-EE00-45CE-B2E9-FCD501F0764E}"/>
              </a:ext>
            </a:extLst>
          </p:cNvPr>
          <p:cNvSpPr txBox="1"/>
          <p:nvPr/>
        </p:nvSpPr>
        <p:spPr>
          <a:xfrm>
            <a:off x="4112505" y="3253079"/>
            <a:ext cx="185930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Byte count</a:t>
            </a:r>
            <a:endParaRPr lang="zh-CN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F12E59A-0919-4B3A-B817-7978CCF26F0C}"/>
              </a:ext>
            </a:extLst>
          </p:cNvPr>
          <p:cNvSpPr txBox="1"/>
          <p:nvPr/>
        </p:nvSpPr>
        <p:spPr>
          <a:xfrm>
            <a:off x="6276842" y="2828440"/>
            <a:ext cx="328919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Estimated errors due to flow kick-outs</a:t>
            </a:r>
            <a:endParaRPr lang="zh-CN" altLang="en-US" sz="2400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xmlns="" id="{4A8167D3-EDA7-4947-AF81-E1AB6EFC7B78}"/>
              </a:ext>
            </a:extLst>
          </p:cNvPr>
          <p:cNvSpPr/>
          <p:nvPr/>
        </p:nvSpPr>
        <p:spPr bwMode="auto">
          <a:xfrm rot="5400000">
            <a:off x="7450318" y="2315793"/>
            <a:ext cx="431950" cy="3182720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xmlns="" id="{B1A2C7ED-20B2-454D-92D8-D16F65C74F66}"/>
              </a:ext>
            </a:extLst>
          </p:cNvPr>
          <p:cNvSpPr/>
          <p:nvPr/>
        </p:nvSpPr>
        <p:spPr bwMode="auto">
          <a:xfrm rot="5400000" flipV="1">
            <a:off x="5034275" y="3080455"/>
            <a:ext cx="431950" cy="1649368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2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Path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0" y="1600201"/>
            <a:ext cx="5181600" cy="4525963"/>
          </a:xfrm>
        </p:spPr>
        <p:txBody>
          <a:bodyPr/>
          <a:lstStyle/>
          <a:p>
            <a:r>
              <a:rPr lang="en-US" altLang="zh-CN" dirty="0" smtClean="0"/>
              <a:t>E </a:t>
            </a:r>
            <a:r>
              <a:rPr lang="en-US" altLang="zh-CN" dirty="0"/>
              <a:t>: the sum of all decremented byte </a:t>
            </a:r>
            <a:r>
              <a:rPr lang="en-US" altLang="zh-CN" dirty="0" smtClean="0"/>
              <a:t>counts.</a:t>
            </a:r>
            <a:endParaRPr lang="en-US" altLang="zh-CN" dirty="0"/>
          </a:p>
          <a:p>
            <a:r>
              <a:rPr lang="en-US" altLang="zh-CN" dirty="0" smtClean="0"/>
              <a:t>V </a:t>
            </a:r>
            <a:r>
              <a:rPr lang="en-US" altLang="zh-CN" dirty="0"/>
              <a:t>: the total byte count of packets in the fast path.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6546"/>
            <a:ext cx="5681618" cy="53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4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3" y="1528474"/>
            <a:ext cx="10815033" cy="44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85087" y="4749498"/>
                <a:ext cx="1610592" cy="625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𝑒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=2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087" y="4749498"/>
                <a:ext cx="1610592" cy="62590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3" y="1231379"/>
            <a:ext cx="6321915" cy="2580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79" y="3984755"/>
            <a:ext cx="7899400" cy="27813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 bwMode="auto">
          <a:xfrm>
            <a:off x="6692979" y="4755619"/>
            <a:ext cx="304800" cy="41464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4987636" y="3770673"/>
            <a:ext cx="360218" cy="27709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39636" y="2119745"/>
            <a:ext cx="1427019" cy="6234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1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85087" y="4749498"/>
                <a:ext cx="1610592" cy="6259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𝑒</m:t>
                        </m:r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=1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087" y="4749498"/>
                <a:ext cx="1610592" cy="62590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50843"/>
          <a:stretch/>
        </p:blipFill>
        <p:spPr>
          <a:xfrm>
            <a:off x="383684" y="1231379"/>
            <a:ext cx="3107662" cy="2580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51929"/>
          <a:stretch/>
        </p:blipFill>
        <p:spPr>
          <a:xfrm>
            <a:off x="3717262" y="1266464"/>
            <a:ext cx="3418989" cy="2504209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 bwMode="auto">
          <a:xfrm>
            <a:off x="4987636" y="3770673"/>
            <a:ext cx="360218" cy="27709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10496" y="2784763"/>
            <a:ext cx="1427019" cy="6234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291" y="4047764"/>
            <a:ext cx="7874000" cy="27813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 bwMode="auto">
          <a:xfrm>
            <a:off x="6804891" y="4960758"/>
            <a:ext cx="304800" cy="41464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364509"/>
            <a:ext cx="11925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04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67C7E-E11D-420B-800F-CCE0328F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9D2271-9FCB-45F9-9FDC-3DCD1442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57399"/>
          </a:xfrm>
        </p:spPr>
        <p:txBody>
          <a:bodyPr/>
          <a:lstStyle/>
          <a:p>
            <a:r>
              <a:rPr lang="en-US" sz="2400" dirty="0"/>
              <a:t>Theoretical analysis shows:</a:t>
            </a:r>
          </a:p>
          <a:p>
            <a:pPr lvl="1"/>
            <a:r>
              <a:rPr lang="en-US" sz="2000" dirty="0"/>
              <a:t>All large flows are tracked</a:t>
            </a:r>
          </a:p>
          <a:p>
            <a:pPr lvl="1"/>
            <a:r>
              <a:rPr lang="en-US" sz="2000" dirty="0"/>
              <a:t>Amortized O(1) processing time per packet</a:t>
            </a:r>
          </a:p>
          <a:p>
            <a:pPr lvl="1"/>
            <a:r>
              <a:rPr lang="en-US" sz="2000" dirty="0"/>
              <a:t>Bounded errors</a:t>
            </a:r>
          </a:p>
          <a:p>
            <a:r>
              <a:rPr lang="en-US" sz="2400" dirty="0"/>
              <a:t>Compared to </a:t>
            </a:r>
            <a:r>
              <a:rPr lang="en-US" sz="2400" dirty="0" err="1"/>
              <a:t>Misra</a:t>
            </a:r>
            <a:r>
              <a:rPr lang="en-US" sz="2400" dirty="0"/>
              <a:t> </a:t>
            </a:r>
            <a:r>
              <a:rPr lang="en-US" sz="2400" dirty="0" err="1"/>
              <a:t>Gries</a:t>
            </a:r>
            <a:r>
              <a:rPr lang="en-US" sz="2400" dirty="0"/>
              <a:t> top-k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13332C-B9F3-452B-823C-C5830D99C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189900-62E3-4442-9016-8CC965DF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12" y="3793772"/>
            <a:ext cx="8988775" cy="29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9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E898D-466C-4F63-A964-90DFE60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2923D-2E75-4D06-A00B-3A550AAC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plane: how to design a fast path algorithm?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Control plane: how to merge the normal path and fast path?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B322B5-6AB7-4BB4-B9CA-4E04337E8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71A5F-5603-4192-AE2F-7F43C9F5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Traffic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1C1FC-35E7-445E-A176-5FAFD1FEAB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5B087FA-64F1-40FD-BDEA-4C97E4A4A75F}"/>
              </a:ext>
            </a:extLst>
          </p:cNvPr>
          <p:cNvGrpSpPr/>
          <p:nvPr/>
        </p:nvGrpSpPr>
        <p:grpSpPr>
          <a:xfrm>
            <a:off x="3587262" y="4697772"/>
            <a:ext cx="5389760" cy="1840333"/>
            <a:chOff x="1910980" y="2889158"/>
            <a:chExt cx="5341716" cy="18239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A95B45C3-7E95-4005-A0C2-51638BA4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56" y="2889158"/>
              <a:ext cx="769687" cy="6782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F9A6A1DB-D729-46C5-8D19-FBC494131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200" y="3291211"/>
              <a:ext cx="769687" cy="6782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91F2E7-7D00-4C42-922A-79110AED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541" y="3630330"/>
              <a:ext cx="769687" cy="67823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BDEF58A-4D3F-40C6-A492-D7871649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29" y="4022844"/>
              <a:ext cx="769687" cy="67823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693E3624-84B0-4061-AB48-1228DFF50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557" y="2889158"/>
              <a:ext cx="651861" cy="6518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EFB6EBC-5BB5-480C-8FB4-3C65B7EBC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980" y="4016632"/>
              <a:ext cx="651861" cy="6518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0391E4DD-4276-45CA-BAB6-EDB13100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835" y="2965280"/>
              <a:ext cx="651861" cy="65186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EBD3A178-51AB-4AF7-A7A3-27A23D13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558" y="4061225"/>
              <a:ext cx="651861" cy="651861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22B5E7D2-6434-46F5-88C0-BC10817F5D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5950" y="3291211"/>
              <a:ext cx="519257" cy="24980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1E27EA-AE59-4A5E-A7C0-9EA62068D6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46786" y="3805060"/>
              <a:ext cx="829164" cy="59345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1709E9A4-1D8C-4ACF-8B72-3CFACE4A9379}"/>
                </a:ext>
              </a:extLst>
            </p:cNvPr>
            <p:cNvCxnSpPr>
              <a:cxnSpLocks/>
              <a:stCxn id="7" idx="3"/>
            </p:cNvCxnSpPr>
            <p:nvPr/>
          </p:nvCxnSpPr>
          <p:spPr bwMode="auto">
            <a:xfrm flipV="1">
              <a:off x="3681887" y="3401122"/>
              <a:ext cx="679106" cy="22920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007305CF-22A3-4174-830F-8A85A66F1C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2200" y="3760900"/>
              <a:ext cx="655218" cy="43554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9376146-ABB7-4BB0-AD06-A089817ACC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33888" y="4142295"/>
              <a:ext cx="919184" cy="110213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B02254BE-BE4A-4737-B532-CA497B7EEE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70527" y="3401122"/>
              <a:ext cx="728629" cy="465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C8F91A4-D87F-4054-94F2-34E54A0BA1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00156" y="3541019"/>
              <a:ext cx="946332" cy="30172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645E9184-0019-4A80-AE73-27FB6C7882EC}"/>
                </a:ext>
              </a:extLst>
            </p:cNvPr>
            <p:cNvCxnSpPr>
              <a:cxnSpLocks/>
              <a:endCxn id="13" idx="1"/>
            </p:cNvCxnSpPr>
            <p:nvPr/>
          </p:nvCxnSpPr>
          <p:spPr bwMode="auto">
            <a:xfrm>
              <a:off x="5828499" y="4054810"/>
              <a:ext cx="592059" cy="332346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324835B-BAEF-4F57-8982-53F1A94ACB77}"/>
              </a:ext>
            </a:extLst>
          </p:cNvPr>
          <p:cNvSpPr txBox="1"/>
          <p:nvPr/>
        </p:nvSpPr>
        <p:spPr>
          <a:xfrm>
            <a:off x="3450471" y="1289236"/>
            <a:ext cx="537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Network management</a:t>
            </a:r>
            <a:endParaRPr lang="zh-CN" altLang="en-US" sz="28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E7E5A87A-B7A7-4FBB-ADB7-C323FA677972}"/>
              </a:ext>
            </a:extLst>
          </p:cNvPr>
          <p:cNvGrpSpPr/>
          <p:nvPr/>
        </p:nvGrpSpPr>
        <p:grpSpPr>
          <a:xfrm>
            <a:off x="2206162" y="2469038"/>
            <a:ext cx="7706297" cy="1886519"/>
            <a:chOff x="2053883" y="2358530"/>
            <a:chExt cx="8145194" cy="19939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95C06291-54F1-4D2A-BEEB-5537E796A91B}"/>
                </a:ext>
              </a:extLst>
            </p:cNvPr>
            <p:cNvSpPr/>
            <p:nvPr/>
          </p:nvSpPr>
          <p:spPr bwMode="auto">
            <a:xfrm>
              <a:off x="2053883" y="2358530"/>
              <a:ext cx="8145194" cy="199396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schemeClr val="bg1"/>
                  </a:solidFill>
                  <a:latin typeface="Arial" charset="0"/>
                </a:rPr>
                <a:t>Network-wide flow statistics</a:t>
              </a:r>
              <a:endParaRPr lang="en-US" sz="3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8D29DE20-F89B-4CB8-8C1E-C41BDAED42A0}"/>
                </a:ext>
              </a:extLst>
            </p:cNvPr>
            <p:cNvSpPr/>
            <p:nvPr/>
          </p:nvSpPr>
          <p:spPr>
            <a:xfrm>
              <a:off x="2269495" y="3048752"/>
              <a:ext cx="2340331" cy="94771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Traffic distribution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AFD2A82C-B47D-4E0E-B644-CEC45228367D}"/>
                </a:ext>
              </a:extLst>
            </p:cNvPr>
            <p:cNvSpPr/>
            <p:nvPr/>
          </p:nvSpPr>
          <p:spPr>
            <a:xfrm>
              <a:off x="4980428" y="3046314"/>
              <a:ext cx="2340331" cy="94771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Flow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cardinality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E99C790-51F0-496A-86D3-EEF743569E37}"/>
                </a:ext>
              </a:extLst>
            </p:cNvPr>
            <p:cNvSpPr/>
            <p:nvPr/>
          </p:nvSpPr>
          <p:spPr>
            <a:xfrm>
              <a:off x="7691361" y="3046314"/>
              <a:ext cx="2340331" cy="94771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Heavy</a:t>
              </a:r>
            </a:p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hitters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Arrow: Up 42">
            <a:extLst>
              <a:ext uri="{FF2B5EF4-FFF2-40B4-BE49-F238E27FC236}">
                <a16:creationId xmlns:a16="http://schemas.microsoft.com/office/drawing/2014/main" xmlns="" id="{7FA49D87-BE86-4DA7-9017-83C8C2B64EE3}"/>
              </a:ext>
            </a:extLst>
          </p:cNvPr>
          <p:cNvSpPr/>
          <p:nvPr/>
        </p:nvSpPr>
        <p:spPr bwMode="auto">
          <a:xfrm>
            <a:off x="4276007" y="3821144"/>
            <a:ext cx="985955" cy="860191"/>
          </a:xfrm>
          <a:prstGeom prst="upArrow">
            <a:avLst>
              <a:gd name="adj1" fmla="val 50000"/>
              <a:gd name="adj2" fmla="val 4163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xmlns="" id="{DA4D76FB-27F4-4488-8D87-3D833D696436}"/>
              </a:ext>
            </a:extLst>
          </p:cNvPr>
          <p:cNvSpPr/>
          <p:nvPr/>
        </p:nvSpPr>
        <p:spPr bwMode="auto">
          <a:xfrm>
            <a:off x="6900253" y="3832239"/>
            <a:ext cx="985955" cy="849096"/>
          </a:xfrm>
          <a:prstGeom prst="upArrow">
            <a:avLst>
              <a:gd name="adj1" fmla="val 50000"/>
              <a:gd name="adj2" fmla="val 4163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xmlns="" id="{A7F76AAC-4ACE-4BFD-9251-480A54A6514F}"/>
              </a:ext>
            </a:extLst>
          </p:cNvPr>
          <p:cNvSpPr/>
          <p:nvPr/>
        </p:nvSpPr>
        <p:spPr bwMode="auto">
          <a:xfrm>
            <a:off x="5667287" y="1745137"/>
            <a:ext cx="784045" cy="794461"/>
          </a:xfrm>
          <a:prstGeom prst="upArrow">
            <a:avLst>
              <a:gd name="adj1" fmla="val 50000"/>
              <a:gd name="adj2" fmla="val 4163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842AD-48C4-4A23-ACA2-E5766EC7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Plane: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E1B39-3064-4A99-85E0-7CBA41DA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dirty="0"/>
              <a:t>Input insufficient to form network-wide sketches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DF559C-979F-454D-9C1A-E871E823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6DB28F4-287A-414B-B2C6-2FA35C6661D2}"/>
              </a:ext>
            </a:extLst>
          </p:cNvPr>
          <p:cNvGrpSpPr/>
          <p:nvPr/>
        </p:nvGrpSpPr>
        <p:grpSpPr>
          <a:xfrm rot="5400000">
            <a:off x="637770" y="3810913"/>
            <a:ext cx="339599" cy="581573"/>
            <a:chOff x="3200804" y="4605051"/>
            <a:chExt cx="457200" cy="7829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DEC6B2A-BD08-4386-8E55-75D3548EF5B8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9577AD1D-DAC5-4AD0-A253-F45771FD6856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07EE267-A9F9-4367-9010-F0F1ADCFA481}"/>
              </a:ext>
            </a:extLst>
          </p:cNvPr>
          <p:cNvGrpSpPr/>
          <p:nvPr/>
        </p:nvGrpSpPr>
        <p:grpSpPr>
          <a:xfrm rot="5400000">
            <a:off x="637770" y="3181050"/>
            <a:ext cx="339599" cy="581573"/>
            <a:chOff x="3200804" y="4605051"/>
            <a:chExt cx="457200" cy="7829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FC30843-0996-414A-A43F-20083463022D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925B61F9-7015-411C-A13A-E6F2C6696701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51033BF0-53D7-436D-971F-1BCADD5116AC}"/>
              </a:ext>
            </a:extLst>
          </p:cNvPr>
          <p:cNvGrpSpPr/>
          <p:nvPr/>
        </p:nvGrpSpPr>
        <p:grpSpPr>
          <a:xfrm>
            <a:off x="1176230" y="2275967"/>
            <a:ext cx="3307770" cy="1478425"/>
            <a:chOff x="2393486" y="2602634"/>
            <a:chExt cx="2979539" cy="14784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9253605-801B-4456-8D43-A2D2DEFA4028}"/>
                </a:ext>
              </a:extLst>
            </p:cNvPr>
            <p:cNvSpPr/>
            <p:nvPr/>
          </p:nvSpPr>
          <p:spPr>
            <a:xfrm>
              <a:off x="2393486" y="2602634"/>
              <a:ext cx="2979539" cy="147842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Global normal path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E852856-4173-493D-A6C8-E8B121EE3503}"/>
                </a:ext>
              </a:extLst>
            </p:cNvPr>
            <p:cNvGrpSpPr/>
            <p:nvPr/>
          </p:nvGrpSpPr>
          <p:grpSpPr>
            <a:xfrm>
              <a:off x="3486157" y="3053759"/>
              <a:ext cx="794195" cy="909423"/>
              <a:chOff x="3605281" y="2121667"/>
              <a:chExt cx="1570389" cy="1672277"/>
            </a:xfrm>
          </p:grpSpPr>
          <p:grpSp>
            <p:nvGrpSpPr>
              <p:cNvPr id="13" name="组合 162">
                <a:extLst>
                  <a:ext uri="{FF2B5EF4-FFF2-40B4-BE49-F238E27FC236}">
                    <a16:creationId xmlns:a16="http://schemas.microsoft.com/office/drawing/2014/main" xmlns="" id="{BDD6FDF1-22A3-4A14-8D05-149589D3B9D0}"/>
                  </a:ext>
                </a:extLst>
              </p:cNvPr>
              <p:cNvGrpSpPr/>
              <p:nvPr/>
            </p:nvGrpSpPr>
            <p:grpSpPr>
              <a:xfrm>
                <a:off x="3605281" y="2529284"/>
                <a:ext cx="1570389" cy="422740"/>
                <a:chOff x="5706172" y="3071810"/>
                <a:chExt cx="2146286" cy="57776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xmlns="" id="{7E2F3E74-A23C-4F0B-82E6-55ABBF26F4FE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5">
                  <a:extLst>
                    <a:ext uri="{FF2B5EF4-FFF2-40B4-BE49-F238E27FC236}">
                      <a16:creationId xmlns:a16="http://schemas.microsoft.com/office/drawing/2014/main" xmlns="" id="{1A123D2B-7557-446D-A6A5-F07E9E9B52F4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7" name="Rectangle 5">
                  <a:extLst>
                    <a:ext uri="{FF2B5EF4-FFF2-40B4-BE49-F238E27FC236}">
                      <a16:creationId xmlns:a16="http://schemas.microsoft.com/office/drawing/2014/main" xmlns="" id="{4227675E-D788-45F2-BCE3-E5EA21310F82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8" name="Rectangle 5">
                  <a:extLst>
                    <a:ext uri="{FF2B5EF4-FFF2-40B4-BE49-F238E27FC236}">
                      <a16:creationId xmlns:a16="http://schemas.microsoft.com/office/drawing/2014/main" xmlns="" id="{5EA4AC94-3A50-49AC-B6E4-AFC7CE349BBB}"/>
                    </a:ext>
                  </a:extLst>
                </p:cNvPr>
                <p:cNvSpPr/>
                <p:nvPr/>
              </p:nvSpPr>
              <p:spPr>
                <a:xfrm>
                  <a:off x="7423806" y="3072534"/>
                  <a:ext cx="428652" cy="564127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9" name="Rectangle 5">
                  <a:extLst>
                    <a:ext uri="{FF2B5EF4-FFF2-40B4-BE49-F238E27FC236}">
                      <a16:creationId xmlns:a16="http://schemas.microsoft.com/office/drawing/2014/main" xmlns="" id="{A7DBBF42-6489-4DA9-B661-79481DFD3081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4" name="组合 163">
                <a:extLst>
                  <a:ext uri="{FF2B5EF4-FFF2-40B4-BE49-F238E27FC236}">
                    <a16:creationId xmlns:a16="http://schemas.microsoft.com/office/drawing/2014/main" xmlns="" id="{3E83FDEB-8F95-47E4-A67B-FA45D2F13E88}"/>
                  </a:ext>
                </a:extLst>
              </p:cNvPr>
              <p:cNvGrpSpPr/>
              <p:nvPr/>
            </p:nvGrpSpPr>
            <p:grpSpPr>
              <a:xfrm>
                <a:off x="3605284" y="2941797"/>
                <a:ext cx="1568084" cy="424038"/>
                <a:chOff x="5709295" y="4123556"/>
                <a:chExt cx="2143133" cy="579540"/>
              </a:xfrm>
            </p:grpSpPr>
            <p:sp>
              <p:nvSpPr>
                <p:cNvPr id="30" name="Rectangle 5">
                  <a:extLst>
                    <a:ext uri="{FF2B5EF4-FFF2-40B4-BE49-F238E27FC236}">
                      <a16:creationId xmlns:a16="http://schemas.microsoft.com/office/drawing/2014/main" xmlns="" id="{3F28D5EF-1C85-43C5-94A9-D4162C253348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xmlns="" id="{4DAE8CFA-1DE6-4727-A609-59D69F3FDAA9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2" name="Rectangle 5">
                  <a:extLst>
                    <a:ext uri="{FF2B5EF4-FFF2-40B4-BE49-F238E27FC236}">
                      <a16:creationId xmlns:a16="http://schemas.microsoft.com/office/drawing/2014/main" xmlns="" id="{9290377A-4F69-4960-BD4F-FF2164D5C009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5">
                  <a:extLst>
                    <a:ext uri="{FF2B5EF4-FFF2-40B4-BE49-F238E27FC236}">
                      <a16:creationId xmlns:a16="http://schemas.microsoft.com/office/drawing/2014/main" xmlns="" id="{FDBB4F24-5AD5-4CE2-A471-B7428F84BB1A}"/>
                    </a:ext>
                  </a:extLst>
                </p:cNvPr>
                <p:cNvSpPr/>
                <p:nvPr/>
              </p:nvSpPr>
              <p:spPr>
                <a:xfrm>
                  <a:off x="7426928" y="4123556"/>
                  <a:ext cx="425500" cy="57954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4" name="Rectangle 5">
                  <a:extLst>
                    <a:ext uri="{FF2B5EF4-FFF2-40B4-BE49-F238E27FC236}">
                      <a16:creationId xmlns:a16="http://schemas.microsoft.com/office/drawing/2014/main" xmlns="" id="{4B07C557-B218-4587-B13B-C5FC28C4CC3B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5" name="组合 164">
                <a:extLst>
                  <a:ext uri="{FF2B5EF4-FFF2-40B4-BE49-F238E27FC236}">
                    <a16:creationId xmlns:a16="http://schemas.microsoft.com/office/drawing/2014/main" xmlns="" id="{088CDA45-84F0-4732-824D-E6D4927126B4}"/>
                  </a:ext>
                </a:extLst>
              </p:cNvPr>
              <p:cNvGrpSpPr/>
              <p:nvPr/>
            </p:nvGrpSpPr>
            <p:grpSpPr>
              <a:xfrm>
                <a:off x="3605283" y="3353895"/>
                <a:ext cx="1568088" cy="440040"/>
                <a:chOff x="5706172" y="5189788"/>
                <a:chExt cx="2143139" cy="601413"/>
              </a:xfrm>
            </p:grpSpPr>
            <p:sp>
              <p:nvSpPr>
                <p:cNvPr id="25" name="Rectangle 5">
                  <a:extLst>
                    <a:ext uri="{FF2B5EF4-FFF2-40B4-BE49-F238E27FC236}">
                      <a16:creationId xmlns:a16="http://schemas.microsoft.com/office/drawing/2014/main" xmlns="" id="{CD329926-F728-4186-94AE-765EF8B9A9FA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5">
                  <a:extLst>
                    <a:ext uri="{FF2B5EF4-FFF2-40B4-BE49-F238E27FC236}">
                      <a16:creationId xmlns:a16="http://schemas.microsoft.com/office/drawing/2014/main" xmlns="" id="{F88325C5-4889-44EC-B02D-F6BC2BC629A8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7" name="Rectangle 5">
                  <a:extLst>
                    <a:ext uri="{FF2B5EF4-FFF2-40B4-BE49-F238E27FC236}">
                      <a16:creationId xmlns:a16="http://schemas.microsoft.com/office/drawing/2014/main" xmlns="" id="{083401FC-44E0-4E4D-9E33-6AF30FD68EE6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1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8" name="Rectangle 5">
                  <a:extLst>
                    <a:ext uri="{FF2B5EF4-FFF2-40B4-BE49-F238E27FC236}">
                      <a16:creationId xmlns:a16="http://schemas.microsoft.com/office/drawing/2014/main" xmlns="" id="{D54F7255-77E8-47B2-A6E0-6FE0E08199B8}"/>
                    </a:ext>
                  </a:extLst>
                </p:cNvPr>
                <p:cNvSpPr/>
                <p:nvPr/>
              </p:nvSpPr>
              <p:spPr>
                <a:xfrm>
                  <a:off x="7423808" y="5189788"/>
                  <a:ext cx="425503" cy="601413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9" name="Rectangle 5">
                  <a:extLst>
                    <a:ext uri="{FF2B5EF4-FFF2-40B4-BE49-F238E27FC236}">
                      <a16:creationId xmlns:a16="http://schemas.microsoft.com/office/drawing/2014/main" xmlns="" id="{88B33A04-67A5-41F1-B693-1B1B3F6F7F5E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6" name="组合 168">
                <a:extLst>
                  <a:ext uri="{FF2B5EF4-FFF2-40B4-BE49-F238E27FC236}">
                    <a16:creationId xmlns:a16="http://schemas.microsoft.com/office/drawing/2014/main" xmlns="" id="{F910649E-E27B-4856-9B32-BA13D5BD8CA2}"/>
                  </a:ext>
                </a:extLst>
              </p:cNvPr>
              <p:cNvGrpSpPr/>
              <p:nvPr/>
            </p:nvGrpSpPr>
            <p:grpSpPr>
              <a:xfrm>
                <a:off x="3605283" y="2121667"/>
                <a:ext cx="1570373" cy="407611"/>
                <a:chOff x="5706172" y="2033710"/>
                <a:chExt cx="2146263" cy="557090"/>
              </a:xfrm>
            </p:grpSpPr>
            <p:grpSp>
              <p:nvGrpSpPr>
                <p:cNvPr id="19" name="组合 161">
                  <a:extLst>
                    <a:ext uri="{FF2B5EF4-FFF2-40B4-BE49-F238E27FC236}">
                      <a16:creationId xmlns:a16="http://schemas.microsoft.com/office/drawing/2014/main" xmlns="" id="{B418FAC7-1EB6-445D-BC5C-FAB98E97B364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21" name="Rectangle 5">
                    <a:extLst>
                      <a:ext uri="{FF2B5EF4-FFF2-40B4-BE49-F238E27FC236}">
                        <a16:creationId xmlns:a16="http://schemas.microsoft.com/office/drawing/2014/main" xmlns="" id="{CCFEDE36-F9F6-4161-B024-D0987DEE9AF5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22" name="Rectangle 5">
                    <a:extLst>
                      <a:ext uri="{FF2B5EF4-FFF2-40B4-BE49-F238E27FC236}">
                        <a16:creationId xmlns:a16="http://schemas.microsoft.com/office/drawing/2014/main" xmlns="" id="{138AD717-1396-4807-9508-6DF02A053D9C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23" name="Rectangle 5">
                    <a:extLst>
                      <a:ext uri="{FF2B5EF4-FFF2-40B4-BE49-F238E27FC236}">
                        <a16:creationId xmlns:a16="http://schemas.microsoft.com/office/drawing/2014/main" xmlns="" id="{F095A9D1-ABB3-4613-B35B-E087C6FF27CD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24" name="Rectangle 5">
                    <a:extLst>
                      <a:ext uri="{FF2B5EF4-FFF2-40B4-BE49-F238E27FC236}">
                        <a16:creationId xmlns:a16="http://schemas.microsoft.com/office/drawing/2014/main" xmlns="" id="{CD313EB7-D9A4-43A0-8300-11F684270A8C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</p:grp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xmlns="" id="{C2D4982A-B1F0-460F-B7CB-3B6A41DC3C11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xmlns="" id="{39F406C2-8F21-4E42-BFDA-D1504DA5A38A}"/>
                  </a:ext>
                </a:extLst>
              </p:cNvPr>
              <p:cNvSpPr/>
              <p:nvPr/>
            </p:nvSpPr>
            <p:spPr>
              <a:xfrm>
                <a:off x="3918901" y="2121667"/>
                <a:ext cx="313618" cy="40761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xmlns="" id="{B36DB9DC-CB92-4895-BDAE-AFC7F8905C02}"/>
                  </a:ext>
                </a:extLst>
              </p:cNvPr>
              <p:cNvSpPr/>
              <p:nvPr/>
            </p:nvSpPr>
            <p:spPr>
              <a:xfrm>
                <a:off x="4230232" y="3365334"/>
                <a:ext cx="320473" cy="42861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121C07E-4703-496D-9764-C598FA07C5B8}"/>
              </a:ext>
            </a:extLst>
          </p:cNvPr>
          <p:cNvSpPr txBox="1"/>
          <p:nvPr/>
        </p:nvSpPr>
        <p:spPr>
          <a:xfrm>
            <a:off x="4518951" y="2601853"/>
            <a:ext cx="3209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Input 1</a:t>
            </a:r>
            <a:r>
              <a:rPr lang="en-US" altLang="zh-CN" sz="2000" dirty="0"/>
              <a:t>: </a:t>
            </a:r>
            <a:r>
              <a:rPr lang="en-US" sz="2000" dirty="0"/>
              <a:t>Incomplete sketch </a:t>
            </a:r>
            <a:r>
              <a:rPr lang="en-US" altLang="zh-CN" sz="2000" dirty="0"/>
              <a:t>with missing values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F820758-084C-4751-974A-8BF95DCA8429}"/>
              </a:ext>
            </a:extLst>
          </p:cNvPr>
          <p:cNvSpPr/>
          <p:nvPr/>
        </p:nvSpPr>
        <p:spPr>
          <a:xfrm>
            <a:off x="1176230" y="4179393"/>
            <a:ext cx="3307770" cy="23810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Global fast path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296BD98-F9B4-4DC9-8DFE-46EA204831A7}"/>
              </a:ext>
            </a:extLst>
          </p:cNvPr>
          <p:cNvSpPr/>
          <p:nvPr/>
        </p:nvSpPr>
        <p:spPr>
          <a:xfrm>
            <a:off x="2176975" y="5695410"/>
            <a:ext cx="1306270" cy="7702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Total byte count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F2C4623D-6253-48EA-AF0B-889B33827385}"/>
              </a:ext>
            </a:extLst>
          </p:cNvPr>
          <p:cNvGrpSpPr/>
          <p:nvPr/>
        </p:nvGrpSpPr>
        <p:grpSpPr>
          <a:xfrm>
            <a:off x="1318340" y="4634051"/>
            <a:ext cx="3010421" cy="841661"/>
            <a:chOff x="3895508" y="5053271"/>
            <a:chExt cx="2653192" cy="112362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C0ED35A0-8595-47C3-9E47-08FBAD91855D}"/>
                </a:ext>
              </a:extLst>
            </p:cNvPr>
            <p:cNvGrpSpPr/>
            <p:nvPr/>
          </p:nvGrpSpPr>
          <p:grpSpPr>
            <a:xfrm>
              <a:off x="3895508" y="5053271"/>
              <a:ext cx="1285792" cy="1123629"/>
              <a:chOff x="1322473" y="3070523"/>
              <a:chExt cx="1285792" cy="112362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1D8999B6-0610-4FE0-85BF-11458164A587}"/>
                  </a:ext>
                </a:extLst>
              </p:cNvPr>
              <p:cNvSpPr/>
              <p:nvPr/>
            </p:nvSpPr>
            <p:spPr>
              <a:xfrm>
                <a:off x="1322473" y="3371909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Flow 1</a:t>
                </a:r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xmlns="" id="{AF6FFD8C-6E4D-4648-83EB-6935E26DE44D}"/>
                  </a:ext>
                </a:extLst>
              </p:cNvPr>
              <p:cNvSpPr/>
              <p:nvPr/>
            </p:nvSpPr>
            <p:spPr>
              <a:xfrm>
                <a:off x="1897231" y="3371908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xmlns="" id="{F8B912F8-DD45-4361-8940-20B470915403}"/>
                  </a:ext>
                </a:extLst>
              </p:cNvPr>
              <p:cNvSpPr/>
              <p:nvPr/>
            </p:nvSpPr>
            <p:spPr>
              <a:xfrm>
                <a:off x="1322473" y="3645990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Flow 2</a:t>
                </a:r>
              </a:p>
            </p:txBody>
          </p:sp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xmlns="" id="{7BC544C7-4396-4A6E-908F-80AD221FA600}"/>
                  </a:ext>
                </a:extLst>
              </p:cNvPr>
              <p:cNvSpPr/>
              <p:nvPr/>
            </p:nvSpPr>
            <p:spPr>
              <a:xfrm>
                <a:off x="1897231" y="3645989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xmlns="" id="{9AB12E56-AFEB-4A7E-8541-F8A3EA058233}"/>
                  </a:ext>
                </a:extLst>
              </p:cNvPr>
              <p:cNvSpPr/>
              <p:nvPr/>
            </p:nvSpPr>
            <p:spPr>
              <a:xfrm>
                <a:off x="1322473" y="3920071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Flow 3</a:t>
                </a:r>
              </a:p>
            </p:txBody>
          </p:sp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xmlns="" id="{5263521E-0559-4EF8-B31C-7ECC8131EC79}"/>
                  </a:ext>
                </a:extLst>
              </p:cNvPr>
              <p:cNvSpPr/>
              <p:nvPr/>
            </p:nvSpPr>
            <p:spPr>
              <a:xfrm>
                <a:off x="1897231" y="3920071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6E5CC731-6E06-40A5-AB59-CB0AB31800B9}"/>
                  </a:ext>
                </a:extLst>
              </p:cNvPr>
              <p:cNvSpPr/>
              <p:nvPr/>
            </p:nvSpPr>
            <p:spPr>
              <a:xfrm>
                <a:off x="1322473" y="3070524"/>
                <a:ext cx="574758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Flow ID</a:t>
                </a:r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xmlns="" id="{B872737A-4321-44D7-AF51-A9442803CB6D}"/>
                  </a:ext>
                </a:extLst>
              </p:cNvPr>
              <p:cNvSpPr/>
              <p:nvPr/>
            </p:nvSpPr>
            <p:spPr>
              <a:xfrm>
                <a:off x="1897231" y="3070523"/>
                <a:ext cx="711034" cy="27408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</a:rPr>
                  <a:t>Counter 1</a:t>
                </a:r>
              </a:p>
            </p:txBody>
          </p:sp>
        </p:grp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xmlns="" id="{677C7832-0F8E-4F5E-B0C5-39D9CE99E968}"/>
                </a:ext>
              </a:extLst>
            </p:cNvPr>
            <p:cNvSpPr/>
            <p:nvPr/>
          </p:nvSpPr>
          <p:spPr>
            <a:xfrm>
              <a:off x="5179711" y="5354656"/>
              <a:ext cx="711034" cy="3013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A5E8B2EE-B9C5-4030-A77A-E9F9507FE727}"/>
                </a:ext>
              </a:extLst>
            </p:cNvPr>
            <p:cNvSpPr/>
            <p:nvPr/>
          </p:nvSpPr>
          <p:spPr>
            <a:xfrm>
              <a:off x="5179711" y="5656039"/>
              <a:ext cx="711034" cy="24677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xmlns="" id="{2EBF365B-6F1E-43EF-93ED-AEC62150BFC3}"/>
                </a:ext>
              </a:extLst>
            </p:cNvPr>
            <p:cNvSpPr/>
            <p:nvPr/>
          </p:nvSpPr>
          <p:spPr>
            <a:xfrm>
              <a:off x="5179711" y="5902819"/>
              <a:ext cx="711034" cy="27408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xmlns="" id="{ABF0E080-B367-453A-A974-50AEB0534F2F}"/>
                </a:ext>
              </a:extLst>
            </p:cNvPr>
            <p:cNvSpPr/>
            <p:nvPr/>
          </p:nvSpPr>
          <p:spPr>
            <a:xfrm>
              <a:off x="5179711" y="5053271"/>
              <a:ext cx="711034" cy="2740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Counter 2</a:t>
              </a:r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xmlns="" id="{16E44A09-C722-4951-9469-B1251A377F26}"/>
                </a:ext>
              </a:extLst>
            </p:cNvPr>
            <p:cNvSpPr/>
            <p:nvPr/>
          </p:nvSpPr>
          <p:spPr>
            <a:xfrm>
              <a:off x="5890745" y="5354656"/>
              <a:ext cx="657955" cy="30138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xmlns="" id="{51AB239D-79BC-4997-AB63-DC36B8170511}"/>
                </a:ext>
              </a:extLst>
            </p:cNvPr>
            <p:cNvSpPr/>
            <p:nvPr/>
          </p:nvSpPr>
          <p:spPr>
            <a:xfrm>
              <a:off x="5890745" y="5656039"/>
              <a:ext cx="657955" cy="24677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xmlns="" id="{3DF232F7-D726-4476-8B19-AD42D3355CC6}"/>
                </a:ext>
              </a:extLst>
            </p:cNvPr>
            <p:cNvSpPr/>
            <p:nvPr/>
          </p:nvSpPr>
          <p:spPr>
            <a:xfrm>
              <a:off x="5890745" y="5902819"/>
              <a:ext cx="657955" cy="27408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xmlns="" id="{B35CAF7A-1B4A-42A5-B15D-08D90FE7879A}"/>
                </a:ext>
              </a:extLst>
            </p:cNvPr>
            <p:cNvSpPr/>
            <p:nvPr/>
          </p:nvSpPr>
          <p:spPr>
            <a:xfrm>
              <a:off x="5890745" y="5053271"/>
              <a:ext cx="657955" cy="27408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Counter 3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EA4D86B5-CC4E-4D7F-ADFA-8E2E9B9A7684}"/>
              </a:ext>
            </a:extLst>
          </p:cNvPr>
          <p:cNvSpPr/>
          <p:nvPr/>
        </p:nvSpPr>
        <p:spPr>
          <a:xfrm>
            <a:off x="7985020" y="3301943"/>
            <a:ext cx="2076570" cy="196218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</a:rPr>
              <a:t>Network-wide recovery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3FB127C-DCBB-4340-BC1F-BA3D5F1B54C4}"/>
              </a:ext>
            </a:extLst>
          </p:cNvPr>
          <p:cNvSpPr txBox="1"/>
          <p:nvPr/>
        </p:nvSpPr>
        <p:spPr>
          <a:xfrm>
            <a:off x="4518951" y="4599519"/>
            <a:ext cx="344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Input 2</a:t>
            </a:r>
            <a:r>
              <a:rPr lang="en-US" altLang="zh-CN" sz="2000" dirty="0"/>
              <a:t>: </a:t>
            </a:r>
            <a:r>
              <a:rPr lang="en-US" sz="2000" dirty="0"/>
              <a:t>Approximate large</a:t>
            </a:r>
          </a:p>
          <a:p>
            <a:r>
              <a:rPr lang="en-US" sz="2000" dirty="0"/>
              <a:t>flows in fast path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9CDEA1E-1115-4FE2-B3B7-02309E39BFC1}"/>
              </a:ext>
            </a:extLst>
          </p:cNvPr>
          <p:cNvSpPr txBox="1"/>
          <p:nvPr/>
        </p:nvSpPr>
        <p:spPr>
          <a:xfrm>
            <a:off x="4518951" y="5726599"/>
            <a:ext cx="275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Input 3</a:t>
            </a:r>
            <a:r>
              <a:rPr lang="en-US" altLang="zh-CN" sz="2000" dirty="0"/>
              <a:t>: Total byte counts in fast path</a:t>
            </a:r>
            <a:endParaRPr lang="en-US" sz="20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3B7BCE4A-B3DE-4EFB-A70E-002D812E5591}"/>
              </a:ext>
            </a:extLst>
          </p:cNvPr>
          <p:cNvGrpSpPr/>
          <p:nvPr/>
        </p:nvGrpSpPr>
        <p:grpSpPr>
          <a:xfrm rot="5400000">
            <a:off x="634426" y="4438430"/>
            <a:ext cx="339599" cy="581573"/>
            <a:chOff x="3200804" y="4605051"/>
            <a:chExt cx="457200" cy="7829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5B8BD681-5780-4C78-9965-8F744B7CD011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74C6ED3A-B6A1-4AD2-80C4-15D1BB58C833}"/>
                </a:ext>
              </a:extLst>
            </p:cNvPr>
            <p:cNvCxnSpPr>
              <a:stCxn id="69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D45614CC-8BC8-4489-8FDA-B5C2540B16CA}"/>
              </a:ext>
            </a:extLst>
          </p:cNvPr>
          <p:cNvGrpSpPr/>
          <p:nvPr/>
        </p:nvGrpSpPr>
        <p:grpSpPr>
          <a:xfrm rot="5400000">
            <a:off x="632023" y="5079118"/>
            <a:ext cx="339599" cy="581573"/>
            <a:chOff x="3200804" y="4605051"/>
            <a:chExt cx="457200" cy="78296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965CFB01-F714-4A81-9A8E-6AC52B5C8873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51BCB54F-A5CA-41F6-80DD-9BC069420B5E}"/>
                </a:ext>
              </a:extLst>
            </p:cNvPr>
            <p:cNvCxnSpPr>
              <a:stCxn id="72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DB610C9F-E847-45A6-B3F1-779B42C75749}"/>
              </a:ext>
            </a:extLst>
          </p:cNvPr>
          <p:cNvGrpSpPr/>
          <p:nvPr/>
        </p:nvGrpSpPr>
        <p:grpSpPr>
          <a:xfrm rot="5400000">
            <a:off x="632023" y="5695810"/>
            <a:ext cx="339599" cy="581573"/>
            <a:chOff x="3200804" y="4605051"/>
            <a:chExt cx="457200" cy="78296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D3B417AB-75C5-44C3-8438-F5F7C34761E7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xmlns="" id="{6998B511-5A2F-4479-BBFB-6078D8C7F22E}"/>
                </a:ext>
              </a:extLst>
            </p:cNvPr>
            <p:cNvCxnSpPr>
              <a:stCxn id="75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69E9CB50-5138-405B-90A2-E1EBA85E0DBE}"/>
              </a:ext>
            </a:extLst>
          </p:cNvPr>
          <p:cNvGrpSpPr/>
          <p:nvPr/>
        </p:nvGrpSpPr>
        <p:grpSpPr>
          <a:xfrm rot="5400000">
            <a:off x="637770" y="2518188"/>
            <a:ext cx="339599" cy="581573"/>
            <a:chOff x="3200804" y="4605051"/>
            <a:chExt cx="457200" cy="78296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E5BC8889-12E7-4AD3-9D6B-012315BA17A3}"/>
                </a:ext>
              </a:extLst>
            </p:cNvPr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66DED69D-1272-418F-ACBA-61179859C827}"/>
                </a:ext>
              </a:extLst>
            </p:cNvPr>
            <p:cNvCxnSpPr>
              <a:stCxn id="78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3B9ABB0F-FCEC-4C38-A3FA-495986A9B3FD}"/>
              </a:ext>
            </a:extLst>
          </p:cNvPr>
          <p:cNvGrpSpPr/>
          <p:nvPr/>
        </p:nvGrpSpPr>
        <p:grpSpPr>
          <a:xfrm>
            <a:off x="10957568" y="3830126"/>
            <a:ext cx="794195" cy="909423"/>
            <a:chOff x="3605281" y="2121667"/>
            <a:chExt cx="1570389" cy="1672277"/>
          </a:xfrm>
        </p:grpSpPr>
        <p:grpSp>
          <p:nvGrpSpPr>
            <p:cNvPr id="81" name="组合 162">
              <a:extLst>
                <a:ext uri="{FF2B5EF4-FFF2-40B4-BE49-F238E27FC236}">
                  <a16:creationId xmlns:a16="http://schemas.microsoft.com/office/drawing/2014/main" xmlns="" id="{C6FDAE18-14AB-471D-B7E6-1E76114EA3AE}"/>
                </a:ext>
              </a:extLst>
            </p:cNvPr>
            <p:cNvGrpSpPr/>
            <p:nvPr/>
          </p:nvGrpSpPr>
          <p:grpSpPr>
            <a:xfrm>
              <a:off x="3605281" y="2529283"/>
              <a:ext cx="1570389" cy="423271"/>
              <a:chOff x="5706172" y="3071810"/>
              <a:chExt cx="2146286" cy="57849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BAE1A778-0BC0-4A6F-BBF1-F237B733BEC8}"/>
                  </a:ext>
                </a:extLst>
              </p:cNvPr>
              <p:cNvSpPr/>
              <p:nvPr/>
            </p:nvSpPr>
            <p:spPr>
              <a:xfrm>
                <a:off x="5706172" y="3071810"/>
                <a:ext cx="428628" cy="57776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Rectangle 5">
                <a:extLst>
                  <a:ext uri="{FF2B5EF4-FFF2-40B4-BE49-F238E27FC236}">
                    <a16:creationId xmlns:a16="http://schemas.microsoft.com/office/drawing/2014/main" xmlns="" id="{710D218F-63FE-4E6C-933C-391405BCA6A6}"/>
                  </a:ext>
                </a:extLst>
              </p:cNvPr>
              <p:cNvSpPr/>
              <p:nvPr/>
            </p:nvSpPr>
            <p:spPr>
              <a:xfrm>
                <a:off x="6134800" y="3071810"/>
                <a:ext cx="428628" cy="57776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xmlns="" id="{1B0B7148-8146-48BB-92E5-CF4905EC34B9}"/>
                  </a:ext>
                </a:extLst>
              </p:cNvPr>
              <p:cNvSpPr/>
              <p:nvPr/>
            </p:nvSpPr>
            <p:spPr>
              <a:xfrm>
                <a:off x="6566551" y="3071810"/>
                <a:ext cx="428628" cy="57776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xmlns="" id="{98B9CD93-A2B8-4773-B748-F4A4E954717B}"/>
                  </a:ext>
                </a:extLst>
              </p:cNvPr>
              <p:cNvSpPr/>
              <p:nvPr/>
            </p:nvSpPr>
            <p:spPr>
              <a:xfrm>
                <a:off x="7420661" y="3072536"/>
                <a:ext cx="431797" cy="57776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xmlns="" id="{98EA5DF1-42B0-47FC-A369-AAA6DEE000E5}"/>
                  </a:ext>
                </a:extLst>
              </p:cNvPr>
              <p:cNvSpPr/>
              <p:nvPr/>
            </p:nvSpPr>
            <p:spPr>
              <a:xfrm>
                <a:off x="6998302" y="3071810"/>
                <a:ext cx="428628" cy="57776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82" name="组合 163">
              <a:extLst>
                <a:ext uri="{FF2B5EF4-FFF2-40B4-BE49-F238E27FC236}">
                  <a16:creationId xmlns:a16="http://schemas.microsoft.com/office/drawing/2014/main" xmlns="" id="{087B434A-B5CC-4E32-904F-7A6BAC2C1D57}"/>
                </a:ext>
              </a:extLst>
            </p:cNvPr>
            <p:cNvGrpSpPr/>
            <p:nvPr/>
          </p:nvGrpSpPr>
          <p:grpSpPr>
            <a:xfrm>
              <a:off x="3605283" y="2952810"/>
              <a:ext cx="1568088" cy="413023"/>
              <a:chOff x="5709295" y="4138610"/>
              <a:chExt cx="2143139" cy="564486"/>
            </a:xfrm>
          </p:grpSpPr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xmlns="" id="{B766045D-5C6D-4106-8F25-B111D29B485F}"/>
                  </a:ext>
                </a:extLst>
              </p:cNvPr>
              <p:cNvSpPr/>
              <p:nvPr/>
            </p:nvSpPr>
            <p:spPr>
              <a:xfrm>
                <a:off x="5709295" y="4138610"/>
                <a:ext cx="428628" cy="56448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1" name="Rectangle 5">
                <a:extLst>
                  <a:ext uri="{FF2B5EF4-FFF2-40B4-BE49-F238E27FC236}">
                    <a16:creationId xmlns:a16="http://schemas.microsoft.com/office/drawing/2014/main" xmlns="" id="{93A07A73-B7E2-40F0-9A31-C42C6D3A3954}"/>
                  </a:ext>
                </a:extLst>
              </p:cNvPr>
              <p:cNvSpPr/>
              <p:nvPr/>
            </p:nvSpPr>
            <p:spPr>
              <a:xfrm>
                <a:off x="6569674" y="4138610"/>
                <a:ext cx="428628" cy="56448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xmlns="" id="{1F82D21A-9439-44BA-8FD3-29ED26DB5AE6}"/>
                  </a:ext>
                </a:extLst>
              </p:cNvPr>
              <p:cNvSpPr/>
              <p:nvPr/>
            </p:nvSpPr>
            <p:spPr>
              <a:xfrm>
                <a:off x="6998302" y="4138610"/>
                <a:ext cx="428628" cy="56448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xmlns="" id="{D4748711-331A-45CD-A6EB-CEA2277950CA}"/>
                  </a:ext>
                </a:extLst>
              </p:cNvPr>
              <p:cNvSpPr/>
              <p:nvPr/>
            </p:nvSpPr>
            <p:spPr>
              <a:xfrm>
                <a:off x="7426929" y="4138610"/>
                <a:ext cx="425505" cy="56448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xmlns="" id="{11C437B2-6C5E-4E93-BB19-7F7465C401C1}"/>
                  </a:ext>
                </a:extLst>
              </p:cNvPr>
              <p:cNvSpPr/>
              <p:nvPr/>
            </p:nvSpPr>
            <p:spPr>
              <a:xfrm>
                <a:off x="6134800" y="4138610"/>
                <a:ext cx="428628" cy="56448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83" name="组合 164">
              <a:extLst>
                <a:ext uri="{FF2B5EF4-FFF2-40B4-BE49-F238E27FC236}">
                  <a16:creationId xmlns:a16="http://schemas.microsoft.com/office/drawing/2014/main" xmlns="" id="{ECA6AB40-E58A-4B86-B216-48C926C80A51}"/>
                </a:ext>
              </a:extLst>
            </p:cNvPr>
            <p:cNvGrpSpPr/>
            <p:nvPr/>
          </p:nvGrpSpPr>
          <p:grpSpPr>
            <a:xfrm>
              <a:off x="3605283" y="3365328"/>
              <a:ext cx="1568088" cy="428610"/>
              <a:chOff x="5706172" y="5205410"/>
              <a:chExt cx="2143139" cy="585791"/>
            </a:xfrm>
          </p:grpSpPr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xmlns="" id="{72854B9E-1FC0-4077-84D4-FF7DE83E2370}"/>
                  </a:ext>
                </a:extLst>
              </p:cNvPr>
              <p:cNvSpPr/>
              <p:nvPr/>
            </p:nvSpPr>
            <p:spPr>
              <a:xfrm>
                <a:off x="5706172" y="5205410"/>
                <a:ext cx="428628" cy="5857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xmlns="" id="{4A01D284-AF98-48AD-998C-350C23A6CFD9}"/>
                  </a:ext>
                </a:extLst>
              </p:cNvPr>
              <p:cNvSpPr/>
              <p:nvPr/>
            </p:nvSpPr>
            <p:spPr>
              <a:xfrm>
                <a:off x="6134800" y="5205410"/>
                <a:ext cx="428628" cy="5857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xmlns="" id="{5EC8A95C-93C3-4995-9FF3-42D5B03B19C0}"/>
                  </a:ext>
                </a:extLst>
              </p:cNvPr>
              <p:cNvSpPr/>
              <p:nvPr/>
            </p:nvSpPr>
            <p:spPr>
              <a:xfrm>
                <a:off x="6995179" y="5205410"/>
                <a:ext cx="428628" cy="58579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xmlns="" id="{1A2C62B3-0156-4662-9275-8711061F357F}"/>
                  </a:ext>
                </a:extLst>
              </p:cNvPr>
              <p:cNvSpPr/>
              <p:nvPr/>
            </p:nvSpPr>
            <p:spPr>
              <a:xfrm>
                <a:off x="7423806" y="5205410"/>
                <a:ext cx="425505" cy="5857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9" name="Rectangle 5">
                <a:extLst>
                  <a:ext uri="{FF2B5EF4-FFF2-40B4-BE49-F238E27FC236}">
                    <a16:creationId xmlns:a16="http://schemas.microsoft.com/office/drawing/2014/main" xmlns="" id="{2DBA344D-4A54-4B46-9EA5-810F383B47C6}"/>
                  </a:ext>
                </a:extLst>
              </p:cNvPr>
              <p:cNvSpPr/>
              <p:nvPr/>
            </p:nvSpPr>
            <p:spPr>
              <a:xfrm>
                <a:off x="6569674" y="5205410"/>
                <a:ext cx="428628" cy="58579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84" name="组合 168">
              <a:extLst>
                <a:ext uri="{FF2B5EF4-FFF2-40B4-BE49-F238E27FC236}">
                  <a16:creationId xmlns:a16="http://schemas.microsoft.com/office/drawing/2014/main" xmlns="" id="{63770EC7-14B7-4C43-B871-53A810BF8761}"/>
                </a:ext>
              </a:extLst>
            </p:cNvPr>
            <p:cNvGrpSpPr/>
            <p:nvPr/>
          </p:nvGrpSpPr>
          <p:grpSpPr>
            <a:xfrm>
              <a:off x="3605283" y="2121667"/>
              <a:ext cx="1570373" cy="407611"/>
              <a:chOff x="5706172" y="2033710"/>
              <a:chExt cx="2146263" cy="557090"/>
            </a:xfrm>
          </p:grpSpPr>
          <p:grpSp>
            <p:nvGrpSpPr>
              <p:cNvPr id="89" name="组合 161">
                <a:extLst>
                  <a:ext uri="{FF2B5EF4-FFF2-40B4-BE49-F238E27FC236}">
                    <a16:creationId xmlns:a16="http://schemas.microsoft.com/office/drawing/2014/main" xmlns="" id="{2362C279-7936-485F-B8F7-B90856A1813A}"/>
                  </a:ext>
                </a:extLst>
              </p:cNvPr>
              <p:cNvGrpSpPr/>
              <p:nvPr/>
            </p:nvGrpSpPr>
            <p:grpSpPr>
              <a:xfrm>
                <a:off x="5706172" y="2033710"/>
                <a:ext cx="2146263" cy="557090"/>
                <a:chOff x="5706172" y="2033710"/>
                <a:chExt cx="2146263" cy="557090"/>
              </a:xfrm>
            </p:grpSpPr>
            <p:sp>
              <p:nvSpPr>
                <p:cNvPr id="91" name="Rectangle 5">
                  <a:extLst>
                    <a:ext uri="{FF2B5EF4-FFF2-40B4-BE49-F238E27FC236}">
                      <a16:creationId xmlns:a16="http://schemas.microsoft.com/office/drawing/2014/main" xmlns="" id="{B3181522-F2AD-453E-9AA7-69560E33CF9C}"/>
                    </a:ext>
                  </a:extLst>
                </p:cNvPr>
                <p:cNvSpPr/>
                <p:nvPr/>
              </p:nvSpPr>
              <p:spPr>
                <a:xfrm>
                  <a:off x="5706172" y="2033710"/>
                  <a:ext cx="428628" cy="5570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92" name="Rectangle 5">
                  <a:extLst>
                    <a:ext uri="{FF2B5EF4-FFF2-40B4-BE49-F238E27FC236}">
                      <a16:creationId xmlns:a16="http://schemas.microsoft.com/office/drawing/2014/main" xmlns="" id="{5617F58C-6786-4B6C-B04A-FB8ACBC2F05A}"/>
                    </a:ext>
                  </a:extLst>
                </p:cNvPr>
                <p:cNvSpPr/>
                <p:nvPr/>
              </p:nvSpPr>
              <p:spPr>
                <a:xfrm>
                  <a:off x="6566551" y="2033710"/>
                  <a:ext cx="428628" cy="5570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xmlns="" id="{4F19E6D6-549C-487B-A5D3-AE3ABF3160E4}"/>
                    </a:ext>
                  </a:extLst>
                </p:cNvPr>
                <p:cNvSpPr/>
                <p:nvPr/>
              </p:nvSpPr>
              <p:spPr>
                <a:xfrm>
                  <a:off x="6995179" y="2033710"/>
                  <a:ext cx="428628" cy="5570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xmlns="" id="{A1FDF70F-2CB3-47D7-AB04-DB8B5C9C9900}"/>
                    </a:ext>
                  </a:extLst>
                </p:cNvPr>
                <p:cNvSpPr/>
                <p:nvPr/>
              </p:nvSpPr>
              <p:spPr>
                <a:xfrm>
                  <a:off x="7423807" y="2033710"/>
                  <a:ext cx="428628" cy="5570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xmlns="" id="{8CA4815F-AB66-4F13-A223-B33BCFBBDA86}"/>
                  </a:ext>
                </a:extLst>
              </p:cNvPr>
              <p:cNvSpPr/>
              <p:nvPr/>
            </p:nvSpPr>
            <p:spPr>
              <a:xfrm>
                <a:off x="6134800" y="2033710"/>
                <a:ext cx="428628" cy="55709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xmlns="" id="{C4854DF8-6513-4225-AFB9-5137EB6AE4EE}"/>
                </a:ext>
              </a:extLst>
            </p:cNvPr>
            <p:cNvSpPr/>
            <p:nvPr/>
          </p:nvSpPr>
          <p:spPr>
            <a:xfrm>
              <a:off x="3918901" y="2121667"/>
              <a:ext cx="313618" cy="4076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xmlns="" id="{92BF896D-91CC-4D38-A24C-BF438230C690}"/>
                </a:ext>
              </a:extLst>
            </p:cNvPr>
            <p:cNvSpPr/>
            <p:nvPr/>
          </p:nvSpPr>
          <p:spPr>
            <a:xfrm>
              <a:off x="4548421" y="2529278"/>
              <a:ext cx="313618" cy="42273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xmlns="" id="{F2C06997-FB73-4C71-9623-AA6B442A337E}"/>
                </a:ext>
              </a:extLst>
            </p:cNvPr>
            <p:cNvSpPr/>
            <p:nvPr/>
          </p:nvSpPr>
          <p:spPr>
            <a:xfrm>
              <a:off x="3916616" y="2959779"/>
              <a:ext cx="318188" cy="41302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xmlns="" id="{9F6FD644-A8D1-4E4C-8B68-F171438F59A5}"/>
                </a:ext>
              </a:extLst>
            </p:cNvPr>
            <p:cNvSpPr/>
            <p:nvPr/>
          </p:nvSpPr>
          <p:spPr>
            <a:xfrm>
              <a:off x="4230232" y="3365334"/>
              <a:ext cx="320473" cy="4286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C6ECA347-EF71-4B1F-A04A-52C1A8AA38F1}"/>
              </a:ext>
            </a:extLst>
          </p:cNvPr>
          <p:cNvSpPr txBox="1"/>
          <p:nvPr/>
        </p:nvSpPr>
        <p:spPr>
          <a:xfrm>
            <a:off x="9409620" y="2554307"/>
            <a:ext cx="284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Expected output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Network-wide sketch</a:t>
            </a:r>
            <a:endParaRPr lang="en-US" sz="2000" dirty="0"/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xmlns="" id="{681F0776-B96B-4B14-82D4-535B603DCBFE}"/>
              </a:ext>
            </a:extLst>
          </p:cNvPr>
          <p:cNvSpPr/>
          <p:nvPr/>
        </p:nvSpPr>
        <p:spPr bwMode="auto">
          <a:xfrm rot="10800000" flipV="1">
            <a:off x="7432485" y="2323889"/>
            <a:ext cx="431950" cy="4110595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42D24313-DEC1-4804-9B30-8B5B68F287C1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0061590" y="4283038"/>
            <a:ext cx="8598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dirty="0"/>
              <a:t>The recovery process can be expressed as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C02755A7-5A21-4EEE-BFDA-1D1E1AA122B8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C7162D70-53E9-45F0-83BD-6E4E1C3089A9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006C4B-B148-4A73-B605-8769EB49272B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D53D307-7609-4637-9E25-EA19FA445888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B0F0155-5C2D-41E5-B401-6899A4460C02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23653DC-81AD-4647-BB0F-DD0C8E1C4690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F053F4F-1D2A-431C-84C5-81BE9159380F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A457980-15C8-461F-952C-C85413AECE3A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7ADEBCF-81DA-496A-B3BE-15B6994DDAE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77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</p:spTree>
    <p:extLst>
      <p:ext uri="{BB962C8B-B14F-4D97-AF65-F5344CB8AC3E}">
        <p14:creationId xmlns:p14="http://schemas.microsoft.com/office/powerpoint/2010/main" val="73788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A897A6-BD89-4358-B54A-9AC185AFABFC}"/>
              </a:ext>
            </a:extLst>
          </p:cNvPr>
          <p:cNvSpPr/>
          <p:nvPr/>
        </p:nvSpPr>
        <p:spPr>
          <a:xfrm>
            <a:off x="2873501" y="2531115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low-rank structure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</p:spTree>
    <p:extLst>
      <p:ext uri="{BB962C8B-B14F-4D97-AF65-F5344CB8AC3E}">
        <p14:creationId xmlns:p14="http://schemas.microsoft.com/office/powerpoint/2010/main" val="298178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A897A6-BD89-4358-B54A-9AC185AFABFC}"/>
              </a:ext>
            </a:extLst>
          </p:cNvPr>
          <p:cNvSpPr/>
          <p:nvPr/>
        </p:nvSpPr>
        <p:spPr>
          <a:xfrm>
            <a:off x="2873501" y="2531115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low-rank structure</a:t>
            </a:r>
            <a:r>
              <a:rPr lang="en-US" sz="24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D7D1278-15A1-44A0-8333-C46628F21250}"/>
              </a:ext>
            </a:extLst>
          </p:cNvPr>
          <p:cNvSpPr/>
          <p:nvPr/>
        </p:nvSpPr>
        <p:spPr>
          <a:xfrm>
            <a:off x="8565686" y="2190912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1. sparse vector</a:t>
            </a:r>
            <a:r>
              <a:rPr lang="en-US" sz="2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27E76CC-2D1E-4971-9BCA-39E46509DDB1}"/>
              </a:ext>
            </a:extLst>
          </p:cNvPr>
          <p:cNvSpPr/>
          <p:nvPr/>
        </p:nvSpPr>
        <p:spPr>
          <a:xfrm>
            <a:off x="8565686" y="2543073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2. each flow is bounded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</p:spTree>
    <p:extLst>
      <p:ext uri="{BB962C8B-B14F-4D97-AF65-F5344CB8AC3E}">
        <p14:creationId xmlns:p14="http://schemas.microsoft.com/office/powerpoint/2010/main" val="1325586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A897A6-BD89-4358-B54A-9AC185AFABFC}"/>
              </a:ext>
            </a:extLst>
          </p:cNvPr>
          <p:cNvSpPr/>
          <p:nvPr/>
        </p:nvSpPr>
        <p:spPr>
          <a:xfrm>
            <a:off x="2873501" y="2531115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low-rank structure</a:t>
            </a:r>
            <a:r>
              <a:rPr lang="en-US" sz="24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D7D1278-15A1-44A0-8333-C46628F21250}"/>
              </a:ext>
            </a:extLst>
          </p:cNvPr>
          <p:cNvSpPr/>
          <p:nvPr/>
        </p:nvSpPr>
        <p:spPr>
          <a:xfrm>
            <a:off x="8565686" y="2190912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1. sparse vector</a:t>
            </a:r>
            <a:r>
              <a:rPr lang="en-US" sz="2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27E76CC-2D1E-4971-9BCA-39E46509DDB1}"/>
              </a:ext>
            </a:extLst>
          </p:cNvPr>
          <p:cNvSpPr/>
          <p:nvPr/>
        </p:nvSpPr>
        <p:spPr>
          <a:xfrm>
            <a:off x="8565686" y="2543073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2. each flow is bounded</a:t>
            </a:r>
            <a:r>
              <a:rPr lang="en-US" sz="24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AB41F63-E70E-43BB-9F4F-D2EE29EC0DBF}"/>
              </a:ext>
            </a:extLst>
          </p:cNvPr>
          <p:cNvSpPr/>
          <p:nvPr/>
        </p:nvSpPr>
        <p:spPr>
          <a:xfrm>
            <a:off x="7272690" y="6090764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small and close values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</p:spTree>
    <p:extLst>
      <p:ext uri="{BB962C8B-B14F-4D97-AF65-F5344CB8AC3E}">
        <p14:creationId xmlns:p14="http://schemas.microsoft.com/office/powerpoint/2010/main" val="84622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61BDA359-7F19-4F9D-A349-BF3399F10526}"/>
              </a:ext>
            </a:extLst>
          </p:cNvPr>
          <p:cNvSpPr/>
          <p:nvPr/>
        </p:nvSpPr>
        <p:spPr bwMode="auto">
          <a:xfrm>
            <a:off x="6547964" y="3850462"/>
            <a:ext cx="2862736" cy="1427413"/>
          </a:xfrm>
          <a:prstGeom prst="ellipse">
            <a:avLst/>
          </a:prstGeom>
          <a:ln w="508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3DE8C-814D-436B-A593-B118FC3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Interpolation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CFECCC-8F76-4D44-A220-185AD25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2E14411-F083-4F2C-8396-514C7B17F075}"/>
              </a:ext>
            </a:extLst>
          </p:cNvPr>
          <p:cNvCxnSpPr>
            <a:cxnSpLocks/>
          </p:cNvCxnSpPr>
          <p:nvPr/>
        </p:nvCxnSpPr>
        <p:spPr>
          <a:xfrm flipV="1">
            <a:off x="2644903" y="3615903"/>
            <a:ext cx="0" cy="42233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4F48E9-8C1D-4815-A7C6-0F87615E2DD2}"/>
              </a:ext>
            </a:extLst>
          </p:cNvPr>
          <p:cNvSpPr txBox="1"/>
          <p:nvPr/>
        </p:nvSpPr>
        <p:spPr>
          <a:xfrm>
            <a:off x="418311" y="3097895"/>
            <a:ext cx="49103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output sketch 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2EBDA3-BA4C-4D72-8A69-951213E0A699}"/>
              </a:ext>
            </a:extLst>
          </p:cNvPr>
          <p:cNvSpPr txBox="1"/>
          <p:nvPr/>
        </p:nvSpPr>
        <p:spPr>
          <a:xfrm>
            <a:off x="437253" y="5362549"/>
            <a:ext cx="54028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Sketch in global normal path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known</a:t>
            </a:r>
            <a:r>
              <a:rPr lang="en-US" sz="24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7B3C6C-A149-4744-B3A4-5BAB948D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03514"/>
          </a:xfrm>
        </p:spPr>
        <p:txBody>
          <a:bodyPr/>
          <a:lstStyle/>
          <a:p>
            <a:r>
              <a:rPr lang="en-US" altLang="zh-CN" dirty="0"/>
              <a:t>Based on theoretical analysis and microbenchmarks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9AD6350-6737-400A-A7B6-383FE92566F4}"/>
              </a:ext>
            </a:extLst>
          </p:cNvPr>
          <p:cNvCxnSpPr>
            <a:cxnSpLocks/>
          </p:cNvCxnSpPr>
          <p:nvPr/>
        </p:nvCxnSpPr>
        <p:spPr>
          <a:xfrm flipH="1">
            <a:off x="4290305" y="4866468"/>
            <a:ext cx="1" cy="439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63C2A4C-6329-48C0-A9B9-2744DC5CC2C6}"/>
              </a:ext>
            </a:extLst>
          </p:cNvPr>
          <p:cNvCxnSpPr>
            <a:cxnSpLocks/>
          </p:cNvCxnSpPr>
          <p:nvPr/>
        </p:nvCxnSpPr>
        <p:spPr>
          <a:xfrm flipH="1" flipV="1">
            <a:off x="7185906" y="3616561"/>
            <a:ext cx="1" cy="436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2F56988-7AA4-4D28-99E7-8F8366BBC902}"/>
              </a:ext>
            </a:extLst>
          </p:cNvPr>
          <p:cNvSpPr txBox="1"/>
          <p:nvPr/>
        </p:nvSpPr>
        <p:spPr>
          <a:xfrm>
            <a:off x="6507424" y="3016562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Large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3025829-C7D0-4FC1-A520-E701BFCD0101}"/>
              </a:ext>
            </a:extLst>
          </p:cNvPr>
          <p:cNvCxnSpPr>
            <a:cxnSpLocks/>
          </p:cNvCxnSpPr>
          <p:nvPr/>
        </p:nvCxnSpPr>
        <p:spPr>
          <a:xfrm>
            <a:off x="8455905" y="5063550"/>
            <a:ext cx="0" cy="43834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F2D588D-B04B-4FB6-82BF-DC65B62D6E35}"/>
              </a:ext>
            </a:extLst>
          </p:cNvPr>
          <p:cNvSpPr txBox="1"/>
          <p:nvPr/>
        </p:nvSpPr>
        <p:spPr>
          <a:xfrm>
            <a:off x="6644326" y="5652416"/>
            <a:ext cx="502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Small flows in fast path </a:t>
            </a:r>
            <a:r>
              <a:rPr lang="en-US" sz="2400" dirty="0"/>
              <a:t>(</a:t>
            </a:r>
            <a:r>
              <a:rPr lang="en-US" sz="2400" strike="sngStrike" dirty="0">
                <a:solidFill>
                  <a:srgbClr val="FF0000"/>
                </a:solidFill>
              </a:rPr>
              <a:t>unknown</a:t>
            </a:r>
            <a:r>
              <a:rPr lang="en-US" sz="24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2A897A6-BD89-4358-B54A-9AC185AFABFC}"/>
              </a:ext>
            </a:extLst>
          </p:cNvPr>
          <p:cNvSpPr/>
          <p:nvPr/>
        </p:nvSpPr>
        <p:spPr>
          <a:xfrm>
            <a:off x="2873501" y="2531115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low-rank structure</a:t>
            </a:r>
            <a:r>
              <a:rPr lang="en-US" sz="24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D7D1278-15A1-44A0-8333-C46628F21250}"/>
              </a:ext>
            </a:extLst>
          </p:cNvPr>
          <p:cNvSpPr/>
          <p:nvPr/>
        </p:nvSpPr>
        <p:spPr>
          <a:xfrm>
            <a:off x="8565686" y="2190912"/>
            <a:ext cx="257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1. sparse vector</a:t>
            </a:r>
            <a:r>
              <a:rPr lang="en-US" sz="24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27E76CC-2D1E-4971-9BCA-39E46509DDB1}"/>
              </a:ext>
            </a:extLst>
          </p:cNvPr>
          <p:cNvSpPr/>
          <p:nvPr/>
        </p:nvSpPr>
        <p:spPr>
          <a:xfrm>
            <a:off x="8565686" y="2543073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2. each flow is bounded</a:t>
            </a:r>
            <a:r>
              <a:rPr lang="en-US" sz="24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AB41F63-E70E-43BB-9F4F-D2EE29EC0DBF}"/>
              </a:ext>
            </a:extLst>
          </p:cNvPr>
          <p:cNvSpPr/>
          <p:nvPr/>
        </p:nvSpPr>
        <p:spPr>
          <a:xfrm>
            <a:off x="7272690" y="6090764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small and close values</a:t>
            </a:r>
            <a:r>
              <a:rPr lang="en-US" sz="2400" dirty="0"/>
              <a:t>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6B44BD1A-BD19-4EC2-B3DA-35FCC3F40F91}"/>
              </a:ext>
            </a:extLst>
          </p:cNvPr>
          <p:cNvSpPr txBox="1">
            <a:spLocks/>
          </p:cNvSpPr>
          <p:nvPr/>
        </p:nvSpPr>
        <p:spPr bwMode="auto">
          <a:xfrm>
            <a:off x="2278970" y="3858559"/>
            <a:ext cx="7599335" cy="1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7200" kern="0" dirty="0"/>
              <a:t>T = N + </a:t>
            </a:r>
            <a:r>
              <a:rPr lang="en-US" altLang="zh-CN" sz="7200" kern="0" dirty="0" err="1"/>
              <a:t>sk</a:t>
            </a:r>
            <a:r>
              <a:rPr lang="en-US" altLang="zh-CN" sz="7200" kern="0" dirty="0"/>
              <a:t>(</a:t>
            </a:r>
            <a:r>
              <a:rPr lang="en-US" altLang="zh-CN" sz="7200" b="1" kern="0" dirty="0"/>
              <a:t>x</a:t>
            </a:r>
            <a:r>
              <a:rPr lang="en-US" altLang="zh-CN" sz="7200" kern="0" dirty="0"/>
              <a:t> + </a:t>
            </a:r>
            <a:r>
              <a:rPr lang="en-US" altLang="zh-CN" sz="7200" b="1" kern="0" dirty="0"/>
              <a:t>y</a:t>
            </a:r>
            <a:r>
              <a:rPr lang="en-US" altLang="zh-CN" sz="7200" kern="0" dirty="0"/>
              <a:t>)</a:t>
            </a:r>
            <a:endParaRPr lang="en-US" sz="7200" kern="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5EA5E27-C43C-422F-A1EB-C926617DE8D7}"/>
              </a:ext>
            </a:extLst>
          </p:cNvPr>
          <p:cNvCxnSpPr>
            <a:cxnSpLocks/>
          </p:cNvCxnSpPr>
          <p:nvPr/>
        </p:nvCxnSpPr>
        <p:spPr>
          <a:xfrm flipV="1">
            <a:off x="9410700" y="4216219"/>
            <a:ext cx="749300" cy="172989"/>
          </a:xfrm>
          <a:prstGeom prst="straightConnector1">
            <a:avLst/>
          </a:prstGeom>
          <a:ln w="50800">
            <a:headEnd type="none" w="lg" len="lg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7697F21-25CD-4334-9DFB-83D31F41B71B}"/>
              </a:ext>
            </a:extLst>
          </p:cNvPr>
          <p:cNvSpPr/>
          <p:nvPr/>
        </p:nvSpPr>
        <p:spPr>
          <a:xfrm>
            <a:off x="9154621" y="3736110"/>
            <a:ext cx="295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Total traffic is </a:t>
            </a:r>
            <a:r>
              <a:rPr lang="en-US" altLang="zh-CN" sz="2400" dirty="0">
                <a:solidFill>
                  <a:srgbClr val="0070C0"/>
                </a:solidFill>
              </a:rPr>
              <a:t>known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9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39E161-AD85-43AE-BF4D-13529716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</a:t>
            </a:r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AC1E50-F638-4FBA-B116-35BF09693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189DA3F-946A-4E4C-AF92-AD563FCBF282}"/>
              </a:ext>
            </a:extLst>
          </p:cNvPr>
          <p:cNvSpPr/>
          <p:nvPr/>
        </p:nvSpPr>
        <p:spPr>
          <a:xfrm>
            <a:off x="342900" y="1433601"/>
            <a:ext cx="11430000" cy="20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Existing 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F3C0F42-49D0-4BB5-A06A-BAC6617B04E8}"/>
              </a:ext>
            </a:extLst>
          </p:cNvPr>
          <p:cNvSpPr/>
          <p:nvPr/>
        </p:nvSpPr>
        <p:spPr>
          <a:xfrm>
            <a:off x="3253457" y="2110805"/>
            <a:ext cx="35569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 has low-rank 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BC6E56-3AE5-498D-8084-C9149DBBCA4F}"/>
              </a:ext>
            </a:extLst>
          </p:cNvPr>
          <p:cNvSpPr/>
          <p:nvPr/>
        </p:nvSpPr>
        <p:spPr>
          <a:xfrm>
            <a:off x="500732" y="2808740"/>
            <a:ext cx="24139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is sparse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DEC0413-2835-403F-9694-5CD53863682E}"/>
              </a:ext>
            </a:extLst>
          </p:cNvPr>
          <p:cNvSpPr/>
          <p:nvPr/>
        </p:nvSpPr>
        <p:spPr>
          <a:xfrm>
            <a:off x="3253457" y="2808740"/>
            <a:ext cx="35569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Flows in 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are bounded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64EE33B-7BE7-41E9-80C8-4CD941CBF264}"/>
              </a:ext>
            </a:extLst>
          </p:cNvPr>
          <p:cNvSpPr/>
          <p:nvPr/>
        </p:nvSpPr>
        <p:spPr>
          <a:xfrm>
            <a:off x="7149182" y="2108497"/>
            <a:ext cx="44332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values in </a:t>
            </a:r>
            <a:r>
              <a:rPr lang="en-US" sz="2400" b="1" dirty="0">
                <a:solidFill>
                  <a:schemeClr val="bg1"/>
                </a:solidFill>
              </a:rPr>
              <a:t>y</a:t>
            </a:r>
            <a:r>
              <a:rPr lang="en-US" sz="2400" dirty="0">
                <a:solidFill>
                  <a:schemeClr val="bg1"/>
                </a:solidFill>
              </a:rPr>
              <a:t> are small and close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4DC41B2-90D0-4FC5-A634-66D4D17AC3D4}"/>
              </a:ext>
            </a:extLst>
          </p:cNvPr>
          <p:cNvSpPr/>
          <p:nvPr/>
        </p:nvSpPr>
        <p:spPr>
          <a:xfrm>
            <a:off x="7149182" y="2808740"/>
            <a:ext cx="44332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traffic of 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y</a:t>
            </a:r>
            <a:r>
              <a:rPr lang="en-US" sz="2400" dirty="0">
                <a:solidFill>
                  <a:schemeClr val="bg1"/>
                </a:solidFill>
              </a:rPr>
              <a:t> is known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A5B30A-E1A7-4EA4-8206-F6DD6039D78C}"/>
              </a:ext>
            </a:extLst>
          </p:cNvPr>
          <p:cNvSpPr/>
          <p:nvPr/>
        </p:nvSpPr>
        <p:spPr>
          <a:xfrm>
            <a:off x="500732" y="2110806"/>
            <a:ext cx="2413918" cy="47533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en-US" altLang="zh-CN" sz="2400" dirty="0">
                <a:solidFill>
                  <a:schemeClr val="bg1"/>
                </a:solidFill>
              </a:rPr>
              <a:t>= N + </a:t>
            </a:r>
            <a:r>
              <a:rPr lang="en-US" altLang="zh-CN" sz="2400" dirty="0" err="1">
                <a:solidFill>
                  <a:schemeClr val="bg1"/>
                </a:solidFill>
              </a:rPr>
              <a:t>sk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b="1" dirty="0" err="1">
                <a:solidFill>
                  <a:schemeClr val="bg1"/>
                </a:solidFill>
              </a:rPr>
              <a:t>x</a:t>
            </a:r>
            <a:r>
              <a:rPr lang="en-US" altLang="zh-CN" sz="2400" dirty="0" err="1">
                <a:solidFill>
                  <a:schemeClr val="bg1"/>
                </a:solidFill>
              </a:rPr>
              <a:t>+</a:t>
            </a:r>
            <a:r>
              <a:rPr lang="en-US" altLang="zh-CN" sz="2400" b="1" dirty="0" err="1">
                <a:solidFill>
                  <a:schemeClr val="bg1"/>
                </a:solidFill>
              </a:rPr>
              <a:t>y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6C321F5-145C-4A58-A7F5-8D9455028C84}"/>
              </a:ext>
            </a:extLst>
          </p:cNvPr>
          <p:cNvSpPr/>
          <p:nvPr/>
        </p:nvSpPr>
        <p:spPr>
          <a:xfrm>
            <a:off x="3467549" y="4291966"/>
            <a:ext cx="5256902" cy="8664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Optimization </a:t>
            </a:r>
            <a:r>
              <a:rPr lang="en-US" sz="2800" dirty="0">
                <a:solidFill>
                  <a:schemeClr val="bg1"/>
                </a:solidFill>
              </a:rPr>
              <a:t>problem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(encode existing information)</a:t>
            </a:r>
          </a:p>
        </p:txBody>
      </p:sp>
      <p:sp>
        <p:nvSpPr>
          <p:cNvPr id="18" name="Right Arrow 56">
            <a:extLst>
              <a:ext uri="{FF2B5EF4-FFF2-40B4-BE49-F238E27FC236}">
                <a16:creationId xmlns:a16="http://schemas.microsoft.com/office/drawing/2014/main" xmlns="" id="{CAEB0BD1-4B6E-4703-A56F-9C833FF4045D}"/>
              </a:ext>
            </a:extLst>
          </p:cNvPr>
          <p:cNvSpPr/>
          <p:nvPr/>
        </p:nvSpPr>
        <p:spPr bwMode="auto">
          <a:xfrm rot="5400000">
            <a:off x="5604819" y="3441709"/>
            <a:ext cx="906161" cy="875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6F70193E-C894-411D-958B-AEBDEF0D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770" y="3663837"/>
            <a:ext cx="5619750" cy="584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Compressive sensing framework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3316D53-C256-4947-8B79-B829FD5F1DCB}"/>
              </a:ext>
            </a:extLst>
          </p:cNvPr>
          <p:cNvSpPr txBox="1"/>
          <p:nvPr/>
        </p:nvSpPr>
        <p:spPr>
          <a:xfrm>
            <a:off x="2643187" y="6047453"/>
            <a:ext cx="6829425" cy="584775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An estimated</a:t>
            </a:r>
            <a:r>
              <a:rPr lang="zh-CN" altLang="en-US" sz="3200" dirty="0"/>
              <a:t> </a:t>
            </a:r>
            <a:r>
              <a:rPr lang="en-US" altLang="zh-CN" sz="3200" dirty="0"/>
              <a:t>network-wide</a:t>
            </a:r>
            <a:r>
              <a:rPr lang="zh-CN" altLang="en-US" sz="3200" dirty="0"/>
              <a:t> </a:t>
            </a:r>
            <a:r>
              <a:rPr lang="en-US" altLang="zh-CN" sz="3200" dirty="0"/>
              <a:t>sketch</a:t>
            </a:r>
            <a:endParaRPr lang="en-US" sz="3200" dirty="0"/>
          </a:p>
        </p:txBody>
      </p:sp>
      <p:sp>
        <p:nvSpPr>
          <p:cNvPr id="25" name="Right Arrow 56">
            <a:extLst>
              <a:ext uri="{FF2B5EF4-FFF2-40B4-BE49-F238E27FC236}">
                <a16:creationId xmlns:a16="http://schemas.microsoft.com/office/drawing/2014/main" xmlns="" id="{A5179EE2-D870-4761-A5B0-D43D2BDBA0C6}"/>
              </a:ext>
            </a:extLst>
          </p:cNvPr>
          <p:cNvSpPr/>
          <p:nvPr/>
        </p:nvSpPr>
        <p:spPr bwMode="auto">
          <a:xfrm rot="5400000">
            <a:off x="5549183" y="5203123"/>
            <a:ext cx="941234" cy="875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DF09035A-7FB0-408D-B1DB-B3A586EF5C61}"/>
              </a:ext>
            </a:extLst>
          </p:cNvPr>
          <p:cNvSpPr txBox="1">
            <a:spLocks/>
          </p:cNvSpPr>
          <p:nvPr/>
        </p:nvSpPr>
        <p:spPr bwMode="auto">
          <a:xfrm>
            <a:off x="6457300" y="5340758"/>
            <a:ext cx="5619750" cy="58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/>
              <a:t>Solve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5171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A2533-C963-4D78-8220-F0A15936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38011"/>
            <a:ext cx="10972800" cy="11430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B2C09C-E510-4E01-ADF4-579F4815B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8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EF889-6C5A-46AB-B679-5A6B28EE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altLang="zh-CN" dirty="0"/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2D90CE-B1DA-4866-80C7-75BE9402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2711"/>
            <a:ext cx="10972800" cy="2820689"/>
          </a:xfrm>
        </p:spPr>
        <p:txBody>
          <a:bodyPr/>
          <a:lstStyle/>
          <a:p>
            <a:r>
              <a:rPr lang="en-US" sz="2400" dirty="0"/>
              <a:t>Prototype based on </a:t>
            </a:r>
            <a:r>
              <a:rPr lang="en-US" sz="2400" dirty="0" err="1"/>
              <a:t>OpenVSwitch</a:t>
            </a:r>
            <a:endParaRPr lang="en-US" sz="2400" dirty="0"/>
          </a:p>
          <a:p>
            <a:r>
              <a:rPr lang="en-US" sz="2400" dirty="0"/>
              <a:t>Environments</a:t>
            </a:r>
          </a:p>
          <a:p>
            <a:pPr lvl="1"/>
            <a:r>
              <a:rPr lang="en-US" sz="2000" dirty="0"/>
              <a:t>Testbed: 8 OVS switches connect</a:t>
            </a:r>
            <a:r>
              <a:rPr lang="en-US" altLang="zh-CN" sz="2000" dirty="0"/>
              <a:t>ed</a:t>
            </a:r>
            <a:r>
              <a:rPr lang="en-US" sz="2000" dirty="0"/>
              <a:t> by one 10Gbps hardware switch</a:t>
            </a:r>
          </a:p>
          <a:p>
            <a:pPr lvl="1"/>
            <a:r>
              <a:rPr lang="en-US" altLang="zh-CN" sz="2000" dirty="0"/>
              <a:t>In-memory s</a:t>
            </a:r>
            <a:r>
              <a:rPr lang="en-US" sz="2000" dirty="0"/>
              <a:t>imulation: 1 – 128 simulation processes</a:t>
            </a:r>
          </a:p>
          <a:p>
            <a:r>
              <a:rPr lang="en-US" sz="2400" dirty="0"/>
              <a:t>Workloads: CAIDA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D07B1-198F-4DE1-9535-CE681022C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25622" y="6400801"/>
            <a:ext cx="2844800" cy="320675"/>
          </a:xfrm>
        </p:spPr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929E1FCA-68E9-45DB-8B10-1165B3CB1D17}"/>
              </a:ext>
            </a:extLst>
          </p:cNvPr>
          <p:cNvSpPr/>
          <p:nvPr/>
        </p:nvSpPr>
        <p:spPr bwMode="auto">
          <a:xfrm rot="5400000" flipV="1">
            <a:off x="6158378" y="-48744"/>
            <a:ext cx="431950" cy="9426384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17622E-3FF5-4656-9766-E43B58FEA8DE}"/>
              </a:ext>
            </a:extLst>
          </p:cNvPr>
          <p:cNvSpPr/>
          <p:nvPr/>
        </p:nvSpPr>
        <p:spPr>
          <a:xfrm>
            <a:off x="609600" y="4910435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Heavy hitter detection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037730-B053-462D-8163-B9245E3F5A31}"/>
              </a:ext>
            </a:extLst>
          </p:cNvPr>
          <p:cNvSpPr/>
          <p:nvPr/>
        </p:nvSpPr>
        <p:spPr>
          <a:xfrm>
            <a:off x="4202499" y="4910435"/>
            <a:ext cx="3592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Heavy changer 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932E46-26D9-4AF2-92CC-64FDE53A22E2}"/>
              </a:ext>
            </a:extLst>
          </p:cNvPr>
          <p:cNvSpPr/>
          <p:nvPr/>
        </p:nvSpPr>
        <p:spPr>
          <a:xfrm>
            <a:off x="8225003" y="4910435"/>
            <a:ext cx="3558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Superspreader</a:t>
            </a:r>
            <a:r>
              <a:rPr lang="en-US" sz="2400" dirty="0"/>
              <a:t>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B3F0DE-CF69-449B-BE85-78866E2A1A83}"/>
              </a:ext>
            </a:extLst>
          </p:cNvPr>
          <p:cNvSpPr/>
          <p:nvPr/>
        </p:nvSpPr>
        <p:spPr>
          <a:xfrm>
            <a:off x="609600" y="5447458"/>
            <a:ext cx="2342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DDoS </a:t>
            </a:r>
            <a:r>
              <a:rPr lang="en-US" sz="2400" dirty="0"/>
              <a:t>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22FFEE7-BE5F-4549-AF07-37CED67F16F4}"/>
              </a:ext>
            </a:extLst>
          </p:cNvPr>
          <p:cNvSpPr/>
          <p:nvPr/>
        </p:nvSpPr>
        <p:spPr>
          <a:xfrm>
            <a:off x="4202499" y="5447458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Cardinality estimation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4C4BA49-B6FF-4847-97E3-DBC2D5A13BE1}"/>
              </a:ext>
            </a:extLst>
          </p:cNvPr>
          <p:cNvSpPr/>
          <p:nvPr/>
        </p:nvSpPr>
        <p:spPr>
          <a:xfrm>
            <a:off x="8225003" y="5447458"/>
            <a:ext cx="273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Entropy </a:t>
            </a:r>
            <a:r>
              <a:rPr lang="en-US" sz="2400" dirty="0"/>
              <a:t>estimation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39E59EA-04CB-40CA-A8D1-FAE34B0361B7}"/>
              </a:ext>
            </a:extLst>
          </p:cNvPr>
          <p:cNvSpPr/>
          <p:nvPr/>
        </p:nvSpPr>
        <p:spPr>
          <a:xfrm>
            <a:off x="4202499" y="5984481"/>
            <a:ext cx="3900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Flow distribution</a:t>
            </a:r>
            <a:r>
              <a:rPr lang="en-US" sz="2400" dirty="0"/>
              <a:t> estimation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122BF4F-925D-425A-8360-F7B9376A193D}"/>
              </a:ext>
            </a:extLst>
          </p:cNvPr>
          <p:cNvSpPr/>
          <p:nvPr/>
        </p:nvSpPr>
        <p:spPr>
          <a:xfrm>
            <a:off x="4938703" y="3949129"/>
            <a:ext cx="287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Measurement 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93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325A6-C2EF-45B0-BD36-A4A93374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Sketch: A Promising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F88577-CBA5-4EBA-B1CC-3D410B54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99851"/>
          </a:xfrm>
        </p:spPr>
        <p:txBody>
          <a:bodyPr/>
          <a:lstStyle/>
          <a:p>
            <a:r>
              <a:rPr lang="en-US" altLang="zh-CN" dirty="0"/>
              <a:t>Sketch: a family of randomized algorithms</a:t>
            </a:r>
          </a:p>
          <a:p>
            <a:pPr lvl="1"/>
            <a:r>
              <a:rPr lang="en-US" dirty="0"/>
              <a:t>Key idea: project high-dimensional data into small subspace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394840-4B1E-4AA5-98EF-807270B034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9446B-BD3A-4AAA-B43B-31F921555AD8}"/>
              </a:ext>
            </a:extLst>
          </p:cNvPr>
          <p:cNvSpPr txBox="1"/>
          <p:nvPr/>
        </p:nvSpPr>
        <p:spPr>
          <a:xfrm>
            <a:off x="4883559" y="3048979"/>
            <a:ext cx="242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Randomized projection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A647CA-F903-4BDB-A723-FBDF342B7DF3}"/>
              </a:ext>
            </a:extLst>
          </p:cNvPr>
          <p:cNvSpPr txBox="1"/>
          <p:nvPr/>
        </p:nvSpPr>
        <p:spPr>
          <a:xfrm>
            <a:off x="4244925" y="4231945"/>
            <a:ext cx="126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Subspace</a:t>
            </a:r>
            <a:endParaRPr lang="zh-CN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0FC140-9609-4B53-BA19-1357FAD9C963}"/>
              </a:ext>
            </a:extLst>
          </p:cNvPr>
          <p:cNvSpPr txBox="1"/>
          <p:nvPr/>
        </p:nvSpPr>
        <p:spPr>
          <a:xfrm>
            <a:off x="5451821" y="2710329"/>
            <a:ext cx="240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High-dimensional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8C1A374-A428-4343-A199-D610EE2141FD}"/>
              </a:ext>
            </a:extLst>
          </p:cNvPr>
          <p:cNvCxnSpPr>
            <a:cxnSpLocks/>
            <a:stCxn id="9" idx="1"/>
            <a:endCxn id="53" idx="1"/>
          </p:cNvCxnSpPr>
          <p:nvPr/>
        </p:nvCxnSpPr>
        <p:spPr bwMode="auto">
          <a:xfrm>
            <a:off x="4307894" y="3985586"/>
            <a:ext cx="490135" cy="21002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7D62C3-D9C7-4219-B5AF-283B2D47ACAD}"/>
              </a:ext>
            </a:extLst>
          </p:cNvPr>
          <p:cNvSpPr/>
          <p:nvPr/>
        </p:nvSpPr>
        <p:spPr bwMode="auto">
          <a:xfrm flipH="1">
            <a:off x="4175379" y="3922641"/>
            <a:ext cx="132514" cy="1258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9490D5-0CB5-46D7-AACA-F5749CA51E2B}"/>
              </a:ext>
            </a:extLst>
          </p:cNvPr>
          <p:cNvSpPr/>
          <p:nvPr/>
        </p:nvSpPr>
        <p:spPr bwMode="auto">
          <a:xfrm flipH="1">
            <a:off x="3947800" y="3928140"/>
            <a:ext cx="132514" cy="1258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5DE53BB-952D-493B-8379-5B7D575ABD82}"/>
              </a:ext>
            </a:extLst>
          </p:cNvPr>
          <p:cNvSpPr/>
          <p:nvPr/>
        </p:nvSpPr>
        <p:spPr bwMode="auto">
          <a:xfrm flipH="1">
            <a:off x="3723471" y="3932775"/>
            <a:ext cx="132514" cy="1258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120E29A-B191-47BA-A7C3-282AADE6B044}"/>
              </a:ext>
            </a:extLst>
          </p:cNvPr>
          <p:cNvCxnSpPr>
            <a:cxnSpLocks/>
          </p:cNvCxnSpPr>
          <p:nvPr/>
        </p:nvCxnSpPr>
        <p:spPr bwMode="auto">
          <a:xfrm>
            <a:off x="6806738" y="3934845"/>
            <a:ext cx="418558" cy="8328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4BE7C00-9E19-407D-AA4E-C68A9916F737}"/>
              </a:ext>
            </a:extLst>
          </p:cNvPr>
          <p:cNvSpPr txBox="1"/>
          <p:nvPr/>
        </p:nvSpPr>
        <p:spPr>
          <a:xfrm>
            <a:off x="7092146" y="3695509"/>
            <a:ext cx="140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Statistics</a:t>
            </a:r>
            <a:endParaRPr lang="zh-CN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14B3C5-FA0F-4747-97D2-E3BB492CF238}"/>
              </a:ext>
            </a:extLst>
          </p:cNvPr>
          <p:cNvSpPr txBox="1"/>
          <p:nvPr/>
        </p:nvSpPr>
        <p:spPr>
          <a:xfrm>
            <a:off x="3240099" y="3628100"/>
            <a:ext cx="1230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Input data</a:t>
            </a:r>
            <a:endParaRPr lang="zh-CN" altLang="en-US" sz="160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97B7FE09-0845-423B-B7F3-77023AE36023}"/>
              </a:ext>
            </a:extLst>
          </p:cNvPr>
          <p:cNvSpPr/>
          <p:nvPr/>
        </p:nvSpPr>
        <p:spPr>
          <a:xfrm>
            <a:off x="3306045" y="3369762"/>
            <a:ext cx="5190612" cy="1438542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F4621A-3EF2-4362-AA4C-287CA303CC55}"/>
              </a:ext>
            </a:extLst>
          </p:cNvPr>
          <p:cNvSpPr txBox="1"/>
          <p:nvPr/>
        </p:nvSpPr>
        <p:spPr>
          <a:xfrm>
            <a:off x="3306046" y="4844590"/>
            <a:ext cx="5190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Small subspace:</a:t>
            </a:r>
          </a:p>
          <a:p>
            <a:pPr algn="ctr"/>
            <a:r>
              <a:rPr lang="en-US" altLang="zh-CN" sz="1600" dirty="0"/>
              <a:t>low computation &amp; communication overheads</a:t>
            </a:r>
            <a:endParaRPr lang="zh-CN" altLang="en-US" sz="1600" dirty="0"/>
          </a:p>
        </p:txBody>
      </p:sp>
      <p:grpSp>
        <p:nvGrpSpPr>
          <p:cNvPr id="17" name="组合 162">
            <a:extLst>
              <a:ext uri="{FF2B5EF4-FFF2-40B4-BE49-F238E27FC236}">
                <a16:creationId xmlns:a16="http://schemas.microsoft.com/office/drawing/2014/main" xmlns="" id="{B92CEEF4-E7E9-4475-BD12-3459954FB170}"/>
              </a:ext>
            </a:extLst>
          </p:cNvPr>
          <p:cNvGrpSpPr/>
          <p:nvPr/>
        </p:nvGrpSpPr>
        <p:grpSpPr>
          <a:xfrm>
            <a:off x="5858292" y="3687483"/>
            <a:ext cx="949846" cy="255690"/>
            <a:chOff x="5706172" y="3071810"/>
            <a:chExt cx="2146308" cy="5777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19CFE877-C91D-482F-B702-FD2ACB98D674}"/>
                </a:ext>
              </a:extLst>
            </p:cNvPr>
            <p:cNvSpPr/>
            <p:nvPr/>
          </p:nvSpPr>
          <p:spPr>
            <a:xfrm>
              <a:off x="5706172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xmlns="" id="{8BBE50E2-328E-4716-9109-6C357BD46609}"/>
                </a:ext>
              </a:extLst>
            </p:cNvPr>
            <p:cNvSpPr/>
            <p:nvPr/>
          </p:nvSpPr>
          <p:spPr>
            <a:xfrm>
              <a:off x="6134800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12ABFB77-91C0-4777-A8E4-0FF58D407211}"/>
                </a:ext>
              </a:extLst>
            </p:cNvPr>
            <p:cNvSpPr/>
            <p:nvPr/>
          </p:nvSpPr>
          <p:spPr>
            <a:xfrm>
              <a:off x="6566551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1DF59FD7-526A-4CE2-94F6-15C94D3BAC28}"/>
                </a:ext>
              </a:extLst>
            </p:cNvPr>
            <p:cNvSpPr/>
            <p:nvPr/>
          </p:nvSpPr>
          <p:spPr>
            <a:xfrm>
              <a:off x="7420683" y="3071810"/>
              <a:ext cx="431797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6933CB54-0F4B-4444-BD50-A40ACBEC0B0A}"/>
                </a:ext>
              </a:extLst>
            </p:cNvPr>
            <p:cNvSpPr/>
            <p:nvPr/>
          </p:nvSpPr>
          <p:spPr>
            <a:xfrm>
              <a:off x="6998302" y="3071810"/>
              <a:ext cx="428628" cy="57776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3" name="组合 163">
            <a:extLst>
              <a:ext uri="{FF2B5EF4-FFF2-40B4-BE49-F238E27FC236}">
                <a16:creationId xmlns:a16="http://schemas.microsoft.com/office/drawing/2014/main" xmlns="" id="{2FAD95EE-858B-4819-82D2-2C9EFCDFCC8C}"/>
              </a:ext>
            </a:extLst>
          </p:cNvPr>
          <p:cNvGrpSpPr/>
          <p:nvPr/>
        </p:nvGrpSpPr>
        <p:grpSpPr>
          <a:xfrm>
            <a:off x="5858292" y="3943653"/>
            <a:ext cx="948444" cy="249813"/>
            <a:chOff x="5709295" y="4138610"/>
            <a:chExt cx="2143139" cy="564486"/>
          </a:xfrm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xmlns="" id="{DD35563D-C69A-480D-9EB8-1CEF896DF245}"/>
                </a:ext>
              </a:extLst>
            </p:cNvPr>
            <p:cNvSpPr/>
            <p:nvPr/>
          </p:nvSpPr>
          <p:spPr>
            <a:xfrm>
              <a:off x="5709295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xmlns="" id="{245D3C02-531F-4EF2-B202-E2BC0ED4489B}"/>
                </a:ext>
              </a:extLst>
            </p:cNvPr>
            <p:cNvSpPr/>
            <p:nvPr/>
          </p:nvSpPr>
          <p:spPr>
            <a:xfrm>
              <a:off x="6569674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xmlns="" id="{6640D56A-794F-4E73-84C2-DFF2D6A8B654}"/>
                </a:ext>
              </a:extLst>
            </p:cNvPr>
            <p:cNvSpPr/>
            <p:nvPr/>
          </p:nvSpPr>
          <p:spPr>
            <a:xfrm>
              <a:off x="6998302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xmlns="" id="{856AEFE0-E93D-4F97-8D26-76C62D57B8BB}"/>
                </a:ext>
              </a:extLst>
            </p:cNvPr>
            <p:cNvSpPr/>
            <p:nvPr/>
          </p:nvSpPr>
          <p:spPr>
            <a:xfrm>
              <a:off x="7426929" y="4138610"/>
              <a:ext cx="425505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xmlns="" id="{F7E13562-5F9D-4B17-9AC0-B3EE98286F67}"/>
                </a:ext>
              </a:extLst>
            </p:cNvPr>
            <p:cNvSpPr/>
            <p:nvPr/>
          </p:nvSpPr>
          <p:spPr>
            <a:xfrm>
              <a:off x="6134800" y="4138610"/>
              <a:ext cx="428628" cy="564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9" name="组合 164">
            <a:extLst>
              <a:ext uri="{FF2B5EF4-FFF2-40B4-BE49-F238E27FC236}">
                <a16:creationId xmlns:a16="http://schemas.microsoft.com/office/drawing/2014/main" xmlns="" id="{B714DD41-FC2E-44FA-A523-A954A26C3FC3}"/>
              </a:ext>
            </a:extLst>
          </p:cNvPr>
          <p:cNvGrpSpPr/>
          <p:nvPr/>
        </p:nvGrpSpPr>
        <p:grpSpPr>
          <a:xfrm>
            <a:off x="5858292" y="4193165"/>
            <a:ext cx="948444" cy="259241"/>
            <a:chOff x="5706172" y="5205410"/>
            <a:chExt cx="2143139" cy="585790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xmlns="" id="{AC20F8B7-DA66-474F-9496-885DC6989908}"/>
                </a:ext>
              </a:extLst>
            </p:cNvPr>
            <p:cNvSpPr/>
            <p:nvPr/>
          </p:nvSpPr>
          <p:spPr>
            <a:xfrm>
              <a:off x="5706172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xmlns="" id="{C1E066EC-F6F5-455F-9964-803ABB333141}"/>
                </a:ext>
              </a:extLst>
            </p:cNvPr>
            <p:cNvSpPr/>
            <p:nvPr/>
          </p:nvSpPr>
          <p:spPr>
            <a:xfrm>
              <a:off x="6134800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xmlns="" id="{2EBF6520-89FE-448B-8204-38BCF7FCDFB2}"/>
                </a:ext>
              </a:extLst>
            </p:cNvPr>
            <p:cNvSpPr/>
            <p:nvPr/>
          </p:nvSpPr>
          <p:spPr>
            <a:xfrm>
              <a:off x="6995179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xmlns="" id="{673E4C65-0B21-41DD-AFFA-24DC980DAFDC}"/>
                </a:ext>
              </a:extLst>
            </p:cNvPr>
            <p:cNvSpPr/>
            <p:nvPr/>
          </p:nvSpPr>
          <p:spPr>
            <a:xfrm>
              <a:off x="7423806" y="5205410"/>
              <a:ext cx="425505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xmlns="" id="{A26C59DA-9C8C-4579-BE88-2D96C7E6B1D1}"/>
                </a:ext>
              </a:extLst>
            </p:cNvPr>
            <p:cNvSpPr/>
            <p:nvPr/>
          </p:nvSpPr>
          <p:spPr>
            <a:xfrm>
              <a:off x="6569674" y="5205410"/>
              <a:ext cx="428628" cy="5857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5" name="组合 168">
            <a:extLst>
              <a:ext uri="{FF2B5EF4-FFF2-40B4-BE49-F238E27FC236}">
                <a16:creationId xmlns:a16="http://schemas.microsoft.com/office/drawing/2014/main" xmlns="" id="{CDD452F5-3E05-4DE9-BD2C-B790C5C86A0C}"/>
              </a:ext>
            </a:extLst>
          </p:cNvPr>
          <p:cNvGrpSpPr/>
          <p:nvPr/>
        </p:nvGrpSpPr>
        <p:grpSpPr>
          <a:xfrm>
            <a:off x="5858292" y="3440942"/>
            <a:ext cx="949826" cy="246540"/>
            <a:chOff x="5706172" y="2033710"/>
            <a:chExt cx="2146263" cy="557090"/>
          </a:xfrm>
        </p:grpSpPr>
        <p:grpSp>
          <p:nvGrpSpPr>
            <p:cNvPr id="36" name="组合 161">
              <a:extLst>
                <a:ext uri="{FF2B5EF4-FFF2-40B4-BE49-F238E27FC236}">
                  <a16:creationId xmlns:a16="http://schemas.microsoft.com/office/drawing/2014/main" xmlns="" id="{0972B7B0-D886-4D59-97E5-66777ED9A9A1}"/>
                </a:ext>
              </a:extLst>
            </p:cNvPr>
            <p:cNvGrpSpPr/>
            <p:nvPr/>
          </p:nvGrpSpPr>
          <p:grpSpPr>
            <a:xfrm>
              <a:off x="5706172" y="2033710"/>
              <a:ext cx="2146263" cy="557090"/>
              <a:chOff x="5706172" y="2033710"/>
              <a:chExt cx="2146263" cy="557090"/>
            </a:xfrm>
          </p:grpSpPr>
          <p:sp>
            <p:nvSpPr>
              <p:cNvPr id="38" name="Rectangle 5">
                <a:extLst>
                  <a:ext uri="{FF2B5EF4-FFF2-40B4-BE49-F238E27FC236}">
                    <a16:creationId xmlns:a16="http://schemas.microsoft.com/office/drawing/2014/main" xmlns="" id="{342B5C42-A6E6-40D3-A814-877A5FBB7DE4}"/>
                  </a:ext>
                </a:extLst>
              </p:cNvPr>
              <p:cNvSpPr/>
              <p:nvPr/>
            </p:nvSpPr>
            <p:spPr>
              <a:xfrm>
                <a:off x="5706172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xmlns="" id="{8E45CDDF-9B50-4DDB-95C7-4E07A844D337}"/>
                  </a:ext>
                </a:extLst>
              </p:cNvPr>
              <p:cNvSpPr/>
              <p:nvPr/>
            </p:nvSpPr>
            <p:spPr>
              <a:xfrm>
                <a:off x="6566551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xmlns="" id="{CE472DC7-5EEC-4FA3-84A2-9DB935C524C0}"/>
                  </a:ext>
                </a:extLst>
              </p:cNvPr>
              <p:cNvSpPr/>
              <p:nvPr/>
            </p:nvSpPr>
            <p:spPr>
              <a:xfrm>
                <a:off x="6995179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xmlns="" id="{1A3BABAC-9B18-47B8-9178-E849CDD0464D}"/>
                  </a:ext>
                </a:extLst>
              </p:cNvPr>
              <p:cNvSpPr/>
              <p:nvPr/>
            </p:nvSpPr>
            <p:spPr>
              <a:xfrm>
                <a:off x="7423807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xmlns="" id="{3528B735-9634-487D-98E7-CE6A954C5039}"/>
                </a:ext>
              </a:extLst>
            </p:cNvPr>
            <p:cNvSpPr/>
            <p:nvPr/>
          </p:nvSpPr>
          <p:spPr>
            <a:xfrm>
              <a:off x="6134800" y="2033710"/>
              <a:ext cx="428628" cy="5570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39C3AB24-3E2E-4182-8738-795767473763}"/>
              </a:ext>
            </a:extLst>
          </p:cNvPr>
          <p:cNvSpPr/>
          <p:nvPr/>
        </p:nvSpPr>
        <p:spPr>
          <a:xfrm>
            <a:off x="6047982" y="3440942"/>
            <a:ext cx="189689" cy="2465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FA0D2DF4-2CDE-45B8-8FAD-BA2C5A483753}"/>
              </a:ext>
            </a:extLst>
          </p:cNvPr>
          <p:cNvSpPr/>
          <p:nvPr/>
        </p:nvSpPr>
        <p:spPr>
          <a:xfrm>
            <a:off x="6428742" y="3687483"/>
            <a:ext cx="189689" cy="25569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73D40559-1470-4C0C-8E6C-7B66E471E288}"/>
              </a:ext>
            </a:extLst>
          </p:cNvPr>
          <p:cNvSpPr/>
          <p:nvPr/>
        </p:nvSpPr>
        <p:spPr>
          <a:xfrm>
            <a:off x="6046600" y="3947869"/>
            <a:ext cx="192453" cy="24981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19B25925-AC40-405B-8ACF-0BD8E3750A43}"/>
              </a:ext>
            </a:extLst>
          </p:cNvPr>
          <p:cNvSpPr/>
          <p:nvPr/>
        </p:nvSpPr>
        <p:spPr>
          <a:xfrm>
            <a:off x="6236289" y="4193165"/>
            <a:ext cx="193835" cy="25924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6" name="直接箭头连接符 138">
            <a:extLst>
              <a:ext uri="{FF2B5EF4-FFF2-40B4-BE49-F238E27FC236}">
                <a16:creationId xmlns:a16="http://schemas.microsoft.com/office/drawing/2014/main" xmlns="" id="{E06AF59F-4F02-4DCC-9B63-A2A6FBFC5CC3}"/>
              </a:ext>
            </a:extLst>
          </p:cNvPr>
          <p:cNvCxnSpPr>
            <a:stCxn id="50" idx="1"/>
            <a:endCxn id="42" idx="3"/>
          </p:cNvCxnSpPr>
          <p:nvPr/>
        </p:nvCxnSpPr>
        <p:spPr bwMode="auto">
          <a:xfrm flipV="1">
            <a:off x="5747674" y="3564213"/>
            <a:ext cx="489996" cy="4272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144">
            <a:extLst>
              <a:ext uri="{FF2B5EF4-FFF2-40B4-BE49-F238E27FC236}">
                <a16:creationId xmlns:a16="http://schemas.microsoft.com/office/drawing/2014/main" xmlns="" id="{B6667081-1ACF-4F6A-88C7-CDF28F2A5244}"/>
              </a:ext>
            </a:extLst>
          </p:cNvPr>
          <p:cNvCxnSpPr>
            <a:stCxn id="50" idx="1"/>
            <a:endCxn id="43" idx="3"/>
          </p:cNvCxnSpPr>
          <p:nvPr/>
        </p:nvCxnSpPr>
        <p:spPr bwMode="auto">
          <a:xfrm flipV="1">
            <a:off x="5747675" y="3815329"/>
            <a:ext cx="870755" cy="17610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145">
            <a:extLst>
              <a:ext uri="{FF2B5EF4-FFF2-40B4-BE49-F238E27FC236}">
                <a16:creationId xmlns:a16="http://schemas.microsoft.com/office/drawing/2014/main" xmlns="" id="{F4E68D92-FCDC-471A-9FB9-54B61B29C8BC}"/>
              </a:ext>
            </a:extLst>
          </p:cNvPr>
          <p:cNvCxnSpPr>
            <a:stCxn id="50" idx="1"/>
            <a:endCxn id="45" idx="3"/>
          </p:cNvCxnSpPr>
          <p:nvPr/>
        </p:nvCxnSpPr>
        <p:spPr bwMode="auto">
          <a:xfrm>
            <a:off x="5747675" y="3991430"/>
            <a:ext cx="682449" cy="33135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146">
            <a:extLst>
              <a:ext uri="{FF2B5EF4-FFF2-40B4-BE49-F238E27FC236}">
                <a16:creationId xmlns:a16="http://schemas.microsoft.com/office/drawing/2014/main" xmlns="" id="{E7F1A02F-377C-4523-BD3A-F1C3771EEBF6}"/>
              </a:ext>
            </a:extLst>
          </p:cNvPr>
          <p:cNvCxnSpPr>
            <a:stCxn id="50" idx="1"/>
            <a:endCxn id="44" idx="3"/>
          </p:cNvCxnSpPr>
          <p:nvPr/>
        </p:nvCxnSpPr>
        <p:spPr bwMode="auto">
          <a:xfrm>
            <a:off x="5747674" y="3991430"/>
            <a:ext cx="491378" cy="8134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326FC80-F0ED-4DF5-ABD4-0A49952D8FBC}"/>
              </a:ext>
            </a:extLst>
          </p:cNvPr>
          <p:cNvSpPr/>
          <p:nvPr/>
        </p:nvSpPr>
        <p:spPr bwMode="auto">
          <a:xfrm flipH="1">
            <a:off x="5615161" y="3928484"/>
            <a:ext cx="132514" cy="12588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xmlns="" id="{89B90E30-77EC-4DA9-A958-6D6343413E65}"/>
              </a:ext>
            </a:extLst>
          </p:cNvPr>
          <p:cNvSpPr/>
          <p:nvPr/>
        </p:nvSpPr>
        <p:spPr bwMode="auto">
          <a:xfrm>
            <a:off x="5379980" y="3529745"/>
            <a:ext cx="246377" cy="922661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atin typeface="Arial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90AB1FC-62DD-4E6D-A4F4-5F8D720AB23C}"/>
              </a:ext>
            </a:extLst>
          </p:cNvPr>
          <p:cNvSpPr txBox="1"/>
          <p:nvPr/>
        </p:nvSpPr>
        <p:spPr>
          <a:xfrm>
            <a:off x="5319360" y="4436910"/>
            <a:ext cx="209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Data structure</a:t>
            </a:r>
            <a:endParaRPr lang="zh-CN" altLang="en-US" sz="1600" dirty="0"/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xmlns="" id="{7AE84CA5-3B7C-4B99-B27A-78C296372B30}"/>
              </a:ext>
            </a:extLst>
          </p:cNvPr>
          <p:cNvSpPr/>
          <p:nvPr/>
        </p:nvSpPr>
        <p:spPr>
          <a:xfrm>
            <a:off x="4798029" y="3876967"/>
            <a:ext cx="257579" cy="25924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xmlns="" id="{E622B5E7-C13C-4ECC-A399-8667782220CA}"/>
              </a:ext>
            </a:extLst>
          </p:cNvPr>
          <p:cNvSpPr/>
          <p:nvPr/>
        </p:nvSpPr>
        <p:spPr>
          <a:xfrm>
            <a:off x="4551050" y="2733177"/>
            <a:ext cx="257579" cy="2592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xmlns="" id="{E3F9CDD3-9773-44AC-85F5-3BB87301846B}"/>
              </a:ext>
            </a:extLst>
          </p:cNvPr>
          <p:cNvSpPr/>
          <p:nvPr/>
        </p:nvSpPr>
        <p:spPr>
          <a:xfrm>
            <a:off x="4294509" y="2733178"/>
            <a:ext cx="257579" cy="2592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6" name="Rectangle 5">
            <a:extLst>
              <a:ext uri="{FF2B5EF4-FFF2-40B4-BE49-F238E27FC236}">
                <a16:creationId xmlns:a16="http://schemas.microsoft.com/office/drawing/2014/main" xmlns="" id="{D87594E3-A986-4477-A634-6C669F7B70B1}"/>
              </a:ext>
            </a:extLst>
          </p:cNvPr>
          <p:cNvSpPr/>
          <p:nvPr/>
        </p:nvSpPr>
        <p:spPr>
          <a:xfrm>
            <a:off x="5318268" y="2733659"/>
            <a:ext cx="257579" cy="2592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xmlns="" id="{D713407B-8AEE-4478-B029-0CEA9AF0A1FC}"/>
              </a:ext>
            </a:extLst>
          </p:cNvPr>
          <p:cNvSpPr/>
          <p:nvPr/>
        </p:nvSpPr>
        <p:spPr>
          <a:xfrm>
            <a:off x="5061727" y="2733660"/>
            <a:ext cx="257579" cy="2592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xmlns="" id="{9B539137-5D61-4717-8FDC-35C5D960945A}"/>
              </a:ext>
            </a:extLst>
          </p:cNvPr>
          <p:cNvSpPr/>
          <p:nvPr/>
        </p:nvSpPr>
        <p:spPr>
          <a:xfrm>
            <a:off x="4808628" y="2735880"/>
            <a:ext cx="257579" cy="2555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右箭头 9">
            <a:extLst>
              <a:ext uri="{FF2B5EF4-FFF2-40B4-BE49-F238E27FC236}">
                <a16:creationId xmlns:a16="http://schemas.microsoft.com/office/drawing/2014/main" xmlns="" id="{77183BE6-20BA-4C9D-A049-B2DA94CC7351}"/>
              </a:ext>
            </a:extLst>
          </p:cNvPr>
          <p:cNvSpPr/>
          <p:nvPr/>
        </p:nvSpPr>
        <p:spPr bwMode="auto">
          <a:xfrm rot="5400000">
            <a:off x="4520970" y="3297295"/>
            <a:ext cx="816092" cy="21997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xmlns="" id="{6857963B-9A1C-424E-81C4-F2F651BEB2A7}"/>
              </a:ext>
            </a:extLst>
          </p:cNvPr>
          <p:cNvSpPr txBox="1">
            <a:spLocks/>
          </p:cNvSpPr>
          <p:nvPr/>
        </p:nvSpPr>
        <p:spPr bwMode="auto">
          <a:xfrm>
            <a:off x="609600" y="5540467"/>
            <a:ext cx="10972800" cy="98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Subspace reflects mathematical properties</a:t>
            </a:r>
          </a:p>
          <a:p>
            <a:pPr lvl="1"/>
            <a:r>
              <a:rPr lang="en-US" altLang="zh-CN" kern="0" dirty="0"/>
              <a:t>Strong theoretical error bounds when querying for statistics</a:t>
            </a: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1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6" grpId="0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4B3A3-CCEA-4A2A-A29A-A683DB0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0B1292-CD00-4D8E-B7C2-0925FD1F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with two data plane approaches</a:t>
            </a:r>
          </a:p>
          <a:p>
            <a:pPr lvl="1"/>
            <a:r>
              <a:rPr lang="en-US" dirty="0" err="1"/>
              <a:t>NoFastPath</a:t>
            </a:r>
            <a:r>
              <a:rPr lang="en-US" dirty="0"/>
              <a:t>: use only Normal Path to process all traffic</a:t>
            </a:r>
          </a:p>
          <a:p>
            <a:pPr lvl="1"/>
            <a:r>
              <a:rPr lang="en-US" dirty="0" err="1"/>
              <a:t>MGFastPath</a:t>
            </a:r>
            <a:r>
              <a:rPr lang="en-US" dirty="0"/>
              <a:t>: use </a:t>
            </a:r>
            <a:r>
              <a:rPr lang="en-US" dirty="0" err="1"/>
              <a:t>Misra-Gries</a:t>
            </a:r>
            <a:r>
              <a:rPr lang="en-US" dirty="0"/>
              <a:t> Algorithm to track large flows in Fast Path</a:t>
            </a:r>
          </a:p>
          <a:p>
            <a:r>
              <a:rPr lang="en-US" dirty="0"/>
              <a:t>Achieve ~10 </a:t>
            </a:r>
            <a:r>
              <a:rPr lang="en-US" dirty="0" err="1"/>
              <a:t>Gbps</a:t>
            </a:r>
            <a:r>
              <a:rPr lang="en-US" dirty="0"/>
              <a:t> in testbed (single CPU core)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C7A6B1-9CC9-486C-9B78-B6281778B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F00BFC-6CCD-4177-B0A3-BABADD74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60" y="3657601"/>
            <a:ext cx="6734175" cy="1209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5F5FD76-A755-4574-ABA4-32DFB137779C}"/>
              </a:ext>
            </a:extLst>
          </p:cNvPr>
          <p:cNvSpPr txBox="1">
            <a:spLocks/>
          </p:cNvSpPr>
          <p:nvPr/>
        </p:nvSpPr>
        <p:spPr bwMode="auto">
          <a:xfrm>
            <a:off x="605278" y="4961259"/>
            <a:ext cx="10977122" cy="50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Achieve ~20 </a:t>
            </a:r>
            <a:r>
              <a:rPr lang="en-US" sz="2800" kern="0" dirty="0" err="1"/>
              <a:t>Gbps</a:t>
            </a:r>
            <a:r>
              <a:rPr lang="en-US" sz="2800" kern="0"/>
              <a:t> in </a:t>
            </a:r>
            <a:r>
              <a:rPr lang="en-US" sz="2800" kern="0" dirty="0"/>
              <a:t>simulation (single CPU core)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5DEF19C-A381-4B22-959A-ED62622FC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60" y="5464176"/>
            <a:ext cx="6715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97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AC131-DF21-4D87-ACA2-B53294A7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A946CE-85A1-4B26-8FFA-F3A648B7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386088" cy="2057399"/>
          </a:xfrm>
        </p:spPr>
        <p:txBody>
          <a:bodyPr/>
          <a:lstStyle/>
          <a:p>
            <a:r>
              <a:rPr lang="en-US" sz="2400" dirty="0"/>
              <a:t>Compare with four recovery approaches</a:t>
            </a:r>
          </a:p>
          <a:p>
            <a:pPr lvl="1"/>
            <a:r>
              <a:rPr lang="en-US" sz="2000" dirty="0"/>
              <a:t>Ideal: an oracle to recover the </a:t>
            </a:r>
            <a:r>
              <a:rPr lang="en-US" sz="2000" dirty="0">
                <a:solidFill>
                  <a:srgbClr val="0070C0"/>
                </a:solidFill>
              </a:rPr>
              <a:t>perfect</a:t>
            </a:r>
            <a:r>
              <a:rPr lang="en-US" sz="2000" dirty="0"/>
              <a:t> sketch</a:t>
            </a:r>
          </a:p>
          <a:p>
            <a:pPr lvl="1"/>
            <a:r>
              <a:rPr lang="en-US" altLang="zh-CN" sz="2000" dirty="0"/>
              <a:t>NR</a:t>
            </a:r>
            <a:r>
              <a:rPr lang="en-US" sz="2000" dirty="0"/>
              <a:t>: no recovery at all </a:t>
            </a:r>
          </a:p>
          <a:p>
            <a:pPr lvl="1"/>
            <a:r>
              <a:rPr lang="en-US" sz="2000" dirty="0"/>
              <a:t>LR: only use </a:t>
            </a:r>
            <a:r>
              <a:rPr lang="en-US" sz="2000" dirty="0">
                <a:solidFill>
                  <a:srgbClr val="0070C0"/>
                </a:solidFill>
              </a:rPr>
              <a:t>lower estimate </a:t>
            </a:r>
            <a:r>
              <a:rPr lang="en-US" sz="2000" dirty="0"/>
              <a:t>of large flows in Fast Path</a:t>
            </a:r>
          </a:p>
          <a:p>
            <a:pPr lvl="1"/>
            <a:r>
              <a:rPr lang="en-US" sz="2000" dirty="0"/>
              <a:t>UR: only use </a:t>
            </a:r>
            <a:r>
              <a:rPr lang="en-US" sz="2000" dirty="0">
                <a:solidFill>
                  <a:srgbClr val="0070C0"/>
                </a:solidFill>
              </a:rPr>
              <a:t>upper estimate</a:t>
            </a:r>
            <a:r>
              <a:rPr lang="en-US" sz="2000" dirty="0"/>
              <a:t> of large flows in Fast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E68BDE-FEAE-4908-AF4F-C8A1027D9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5BC7D4-0CFB-484E-B870-A964C7DB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79" y="4649328"/>
            <a:ext cx="10098441" cy="1950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80E0004-CA6F-470C-8308-210676F04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745" y="4229703"/>
            <a:ext cx="4452508" cy="4413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0C50FE9-DD9D-43CF-9AEC-1823A4C33B5E}"/>
              </a:ext>
            </a:extLst>
          </p:cNvPr>
          <p:cNvSpPr txBox="1">
            <a:spLocks/>
          </p:cNvSpPr>
          <p:nvPr/>
        </p:nvSpPr>
        <p:spPr bwMode="auto">
          <a:xfrm>
            <a:off x="609600" y="3711552"/>
            <a:ext cx="11386088" cy="4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/>
              <a:t>SketchVisor matches</a:t>
            </a:r>
            <a:r>
              <a:rPr lang="en-US" sz="2400" kern="0" dirty="0"/>
              <a:t> the ideal approach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5818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AEAA9-1C30-4F44-9F88-0FDDDF7A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Network-wide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D3DFC4-3FF0-4428-895E-1657EEE5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585060"/>
          </a:xfrm>
        </p:spPr>
        <p:txBody>
          <a:bodyPr/>
          <a:lstStyle/>
          <a:p>
            <a:r>
              <a:rPr lang="en-US" dirty="0"/>
              <a:t>Recover sketch </a:t>
            </a:r>
            <a:r>
              <a:rPr lang="en-US" altLang="zh-CN" dirty="0"/>
              <a:t>from 1-128 hosts</a:t>
            </a:r>
          </a:p>
          <a:p>
            <a:r>
              <a:rPr lang="en-US" dirty="0"/>
              <a:t>Accuracy improved as number of hosts increases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342CF8-D578-4BB8-B24F-5B9EDA11D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19FDF6-D680-40C4-9CA6-9D139687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328" y="2984203"/>
            <a:ext cx="3609135" cy="2356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60B5C2-1480-4EC3-A291-107D6F85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5" y="2984203"/>
            <a:ext cx="7163336" cy="235671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F06239D8-2B46-461C-8156-3DB0F7A1E23E}"/>
              </a:ext>
            </a:extLst>
          </p:cNvPr>
          <p:cNvSpPr txBox="1">
            <a:spLocks/>
          </p:cNvSpPr>
          <p:nvPr/>
        </p:nvSpPr>
        <p:spPr bwMode="auto">
          <a:xfrm>
            <a:off x="609600" y="5524315"/>
            <a:ext cx="10972800" cy="58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Work for both byte-based tasks (heavy hitter detection) and </a:t>
            </a:r>
            <a:r>
              <a:rPr lang="en-US" kern="0" dirty="0"/>
              <a:t>connection-based tasks (cardinality estimation)</a:t>
            </a:r>
          </a:p>
        </p:txBody>
      </p:sp>
    </p:spTree>
    <p:extLst>
      <p:ext uri="{BB962C8B-B14F-4D97-AF65-F5344CB8AC3E}">
        <p14:creationId xmlns:p14="http://schemas.microsoft.com/office/powerpoint/2010/main" val="3964407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0B597-DF3B-47B2-BB9B-2AF009CD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E4B395-8D63-49CE-9CDE-49BF1E87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SketchVisor: high-performance system for sketch algorithms</a:t>
            </a:r>
            <a:endParaRPr lang="en-US" sz="2400" dirty="0"/>
          </a:p>
          <a:p>
            <a:r>
              <a:rPr lang="en-US" sz="2400" dirty="0"/>
              <a:t>Double-path architecture design</a:t>
            </a:r>
          </a:p>
          <a:p>
            <a:pPr lvl="1"/>
            <a:r>
              <a:rPr lang="en-US" sz="2000" dirty="0"/>
              <a:t>Slower and accurate sketch channel (normal path)</a:t>
            </a:r>
          </a:p>
          <a:p>
            <a:pPr lvl="1"/>
            <a:r>
              <a:rPr lang="en-US" sz="2000" dirty="0"/>
              <a:t>Fast and less accurate channel (fast path)</a:t>
            </a:r>
          </a:p>
          <a:p>
            <a:r>
              <a:rPr lang="en-US" sz="2400" dirty="0"/>
              <a:t>Fast path algorithm in data plane</a:t>
            </a:r>
          </a:p>
          <a:p>
            <a:pPr lvl="1"/>
            <a:r>
              <a:rPr lang="en-US" sz="2000" dirty="0"/>
              <a:t>General and high performance</a:t>
            </a:r>
          </a:p>
          <a:p>
            <a:r>
              <a:rPr lang="en-US" sz="2400" dirty="0"/>
              <a:t>Recovery in control plane</a:t>
            </a:r>
          </a:p>
          <a:p>
            <a:pPr lvl="1"/>
            <a:r>
              <a:rPr lang="en-US" sz="2000" dirty="0"/>
              <a:t>Achieve high accuracy using compressive sensing</a:t>
            </a:r>
          </a:p>
          <a:p>
            <a:r>
              <a:rPr lang="en-US" sz="2400" dirty="0"/>
              <a:t>Implementation and evaluation</a:t>
            </a:r>
          </a:p>
          <a:p>
            <a:pPr lvl="1"/>
            <a:r>
              <a:rPr lang="en-US" sz="2000" dirty="0" err="1"/>
              <a:t>OpenVSwitch</a:t>
            </a:r>
            <a:r>
              <a:rPr lang="en-US" sz="2000" dirty="0"/>
              <a:t> based implementation</a:t>
            </a:r>
          </a:p>
          <a:p>
            <a:pPr lvl="1"/>
            <a:r>
              <a:rPr lang="en-US" sz="2000" dirty="0"/>
              <a:t>Trace-driven experiments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F1861C-AE99-4374-8C63-F7816DC229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2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7594B-F363-424C-8B42-AE93D398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Count-Min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B21986-A869-4436-8FE0-34304D3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97700"/>
          </a:xfrm>
        </p:spPr>
        <p:txBody>
          <a:bodyPr/>
          <a:lstStyle/>
          <a:p>
            <a:r>
              <a:rPr lang="en-US" dirty="0"/>
              <a:t>Count flow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5B1B01-9206-4748-ABB6-88335D8CB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组合 162">
            <a:extLst>
              <a:ext uri="{FF2B5EF4-FFF2-40B4-BE49-F238E27FC236}">
                <a16:creationId xmlns:a16="http://schemas.microsoft.com/office/drawing/2014/main" xmlns="" id="{0F5F88E9-2A31-4722-8990-F8AFBAFD9D86}"/>
              </a:ext>
            </a:extLst>
          </p:cNvPr>
          <p:cNvGrpSpPr/>
          <p:nvPr/>
        </p:nvGrpSpPr>
        <p:grpSpPr>
          <a:xfrm>
            <a:off x="1732664" y="3001935"/>
            <a:ext cx="2165680" cy="583721"/>
            <a:chOff x="5706172" y="3071810"/>
            <a:chExt cx="2146286" cy="5784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D9C7E1B-6329-40BF-A5A5-6FA05CD3D766}"/>
                </a:ext>
              </a:extLst>
            </p:cNvPr>
            <p:cNvSpPr/>
            <p:nvPr/>
          </p:nvSpPr>
          <p:spPr>
            <a:xfrm>
              <a:off x="5706172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E49EDAF7-D413-49CA-A677-FEC5BE382C94}"/>
                </a:ext>
              </a:extLst>
            </p:cNvPr>
            <p:cNvSpPr/>
            <p:nvPr/>
          </p:nvSpPr>
          <p:spPr>
            <a:xfrm>
              <a:off x="6134800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FF153049-884A-4611-B268-F7A92369B2C9}"/>
                </a:ext>
              </a:extLst>
            </p:cNvPr>
            <p:cNvSpPr/>
            <p:nvPr/>
          </p:nvSpPr>
          <p:spPr>
            <a:xfrm>
              <a:off x="6566551" y="3071810"/>
              <a:ext cx="428628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xmlns="" id="{FED47F4D-BDCC-41FA-A835-55EAAC52E96F}"/>
                </a:ext>
              </a:extLst>
            </p:cNvPr>
            <p:cNvSpPr/>
            <p:nvPr/>
          </p:nvSpPr>
          <p:spPr>
            <a:xfrm>
              <a:off x="7420661" y="3072536"/>
              <a:ext cx="431797" cy="57776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ABA9A9CF-5B79-4AEF-AAB8-DACBC23A6B05}"/>
                </a:ext>
              </a:extLst>
            </p:cNvPr>
            <p:cNvSpPr/>
            <p:nvPr/>
          </p:nvSpPr>
          <p:spPr>
            <a:xfrm>
              <a:off x="6998302" y="3071810"/>
              <a:ext cx="428628" cy="57776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1" name="组合 163">
            <a:extLst>
              <a:ext uri="{FF2B5EF4-FFF2-40B4-BE49-F238E27FC236}">
                <a16:creationId xmlns:a16="http://schemas.microsoft.com/office/drawing/2014/main" xmlns="" id="{EFC1E84D-D29A-40B1-B57A-9ABA7498E69F}"/>
              </a:ext>
            </a:extLst>
          </p:cNvPr>
          <p:cNvGrpSpPr/>
          <p:nvPr/>
        </p:nvGrpSpPr>
        <p:grpSpPr>
          <a:xfrm>
            <a:off x="1732667" y="3586008"/>
            <a:ext cx="2162507" cy="569588"/>
            <a:chOff x="5709295" y="4138610"/>
            <a:chExt cx="2143139" cy="564486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85882306-2650-4140-BF89-CABCF86153AE}"/>
                </a:ext>
              </a:extLst>
            </p:cNvPr>
            <p:cNvSpPr/>
            <p:nvPr/>
          </p:nvSpPr>
          <p:spPr>
            <a:xfrm>
              <a:off x="5709295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9AFE90E0-985E-43DF-B267-731D2DF52B2B}"/>
                </a:ext>
              </a:extLst>
            </p:cNvPr>
            <p:cNvSpPr/>
            <p:nvPr/>
          </p:nvSpPr>
          <p:spPr>
            <a:xfrm>
              <a:off x="6569674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207C3362-749D-49F9-97EC-DCE76E7D1D29}"/>
                </a:ext>
              </a:extLst>
            </p:cNvPr>
            <p:cNvSpPr/>
            <p:nvPr/>
          </p:nvSpPr>
          <p:spPr>
            <a:xfrm>
              <a:off x="6998302" y="4138610"/>
              <a:ext cx="428628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xmlns="" id="{04AEA15F-DDFE-4C21-A5CE-F2B480835917}"/>
                </a:ext>
              </a:extLst>
            </p:cNvPr>
            <p:cNvSpPr/>
            <p:nvPr/>
          </p:nvSpPr>
          <p:spPr>
            <a:xfrm>
              <a:off x="7426929" y="4138610"/>
              <a:ext cx="425505" cy="5644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xmlns="" id="{5F8C7D86-EA69-4547-964E-41D13572D04B}"/>
                </a:ext>
              </a:extLst>
            </p:cNvPr>
            <p:cNvSpPr/>
            <p:nvPr/>
          </p:nvSpPr>
          <p:spPr>
            <a:xfrm>
              <a:off x="6134800" y="4138610"/>
              <a:ext cx="428628" cy="564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组合 164">
            <a:extLst>
              <a:ext uri="{FF2B5EF4-FFF2-40B4-BE49-F238E27FC236}">
                <a16:creationId xmlns:a16="http://schemas.microsoft.com/office/drawing/2014/main" xmlns="" id="{494FA15F-2000-43D5-BAEC-2F7F3F64E00F}"/>
              </a:ext>
            </a:extLst>
          </p:cNvPr>
          <p:cNvGrpSpPr/>
          <p:nvPr/>
        </p:nvGrpSpPr>
        <p:grpSpPr>
          <a:xfrm>
            <a:off x="1732667" y="4154902"/>
            <a:ext cx="2162507" cy="591085"/>
            <a:chOff x="5706172" y="5205410"/>
            <a:chExt cx="2143139" cy="585791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15DEA087-6F4B-41B1-923E-47575EF3D65B}"/>
                </a:ext>
              </a:extLst>
            </p:cNvPr>
            <p:cNvSpPr/>
            <p:nvPr/>
          </p:nvSpPr>
          <p:spPr>
            <a:xfrm>
              <a:off x="5706172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xmlns="" id="{6DDFA5FD-6803-4322-9BDB-97A1F17FCD24}"/>
                </a:ext>
              </a:extLst>
            </p:cNvPr>
            <p:cNvSpPr/>
            <p:nvPr/>
          </p:nvSpPr>
          <p:spPr>
            <a:xfrm>
              <a:off x="6134800" y="5205410"/>
              <a:ext cx="428628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DA2DCF6F-D432-42F6-8A74-40C6A9CC5A92}"/>
                </a:ext>
              </a:extLst>
            </p:cNvPr>
            <p:cNvSpPr/>
            <p:nvPr/>
          </p:nvSpPr>
          <p:spPr>
            <a:xfrm>
              <a:off x="6995179" y="5205410"/>
              <a:ext cx="428628" cy="58579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D8ED1F25-D5DA-4459-A4CA-91CBBE4B564A}"/>
                </a:ext>
              </a:extLst>
            </p:cNvPr>
            <p:cNvSpPr/>
            <p:nvPr/>
          </p:nvSpPr>
          <p:spPr>
            <a:xfrm>
              <a:off x="7423806" y="5205410"/>
              <a:ext cx="425505" cy="58579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5314FDD5-E939-4E0E-B38C-D212847283EE}"/>
                </a:ext>
              </a:extLst>
            </p:cNvPr>
            <p:cNvSpPr/>
            <p:nvPr/>
          </p:nvSpPr>
          <p:spPr>
            <a:xfrm>
              <a:off x="6569674" y="5205410"/>
              <a:ext cx="428628" cy="5857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组合 168">
            <a:extLst>
              <a:ext uri="{FF2B5EF4-FFF2-40B4-BE49-F238E27FC236}">
                <a16:creationId xmlns:a16="http://schemas.microsoft.com/office/drawing/2014/main" xmlns="" id="{EE57EAEF-1523-41A3-920F-8DD2F2C64709}"/>
              </a:ext>
            </a:extLst>
          </p:cNvPr>
          <p:cNvGrpSpPr/>
          <p:nvPr/>
        </p:nvGrpSpPr>
        <p:grpSpPr>
          <a:xfrm>
            <a:off x="1732666" y="2439802"/>
            <a:ext cx="2165658" cy="562126"/>
            <a:chOff x="5706172" y="2033710"/>
            <a:chExt cx="2146263" cy="557090"/>
          </a:xfrm>
        </p:grpSpPr>
        <p:grpSp>
          <p:nvGrpSpPr>
            <p:cNvPr id="24" name="组合 161">
              <a:extLst>
                <a:ext uri="{FF2B5EF4-FFF2-40B4-BE49-F238E27FC236}">
                  <a16:creationId xmlns:a16="http://schemas.microsoft.com/office/drawing/2014/main" xmlns="" id="{4ABF520E-A9AA-4ACE-B850-6BDFA36BF6C6}"/>
                </a:ext>
              </a:extLst>
            </p:cNvPr>
            <p:cNvGrpSpPr/>
            <p:nvPr/>
          </p:nvGrpSpPr>
          <p:grpSpPr>
            <a:xfrm>
              <a:off x="5706172" y="2033710"/>
              <a:ext cx="2146263" cy="557090"/>
              <a:chOff x="5706172" y="2033710"/>
              <a:chExt cx="2146263" cy="557090"/>
            </a:xfrm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06E71657-3412-4DBE-BC44-D8377ADDEB81}"/>
                  </a:ext>
                </a:extLst>
              </p:cNvPr>
              <p:cNvSpPr/>
              <p:nvPr/>
            </p:nvSpPr>
            <p:spPr>
              <a:xfrm>
                <a:off x="5706172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574D229A-A682-43EF-A8D5-353A0E3AB9E7}"/>
                  </a:ext>
                </a:extLst>
              </p:cNvPr>
              <p:cNvSpPr/>
              <p:nvPr/>
            </p:nvSpPr>
            <p:spPr>
              <a:xfrm>
                <a:off x="6566551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xmlns="" id="{FC1458E8-76DB-419E-81DE-87789E3FF534}"/>
                  </a:ext>
                </a:extLst>
              </p:cNvPr>
              <p:cNvSpPr/>
              <p:nvPr/>
            </p:nvSpPr>
            <p:spPr>
              <a:xfrm>
                <a:off x="6995179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xmlns="" id="{49BC840C-D007-44F4-A172-D165990EB30D}"/>
                  </a:ext>
                </a:extLst>
              </p:cNvPr>
              <p:cNvSpPr/>
              <p:nvPr/>
            </p:nvSpPr>
            <p:spPr>
              <a:xfrm>
                <a:off x="7423807" y="2033710"/>
                <a:ext cx="428628" cy="55709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xmlns="" id="{2DF4A6F1-D6C8-4F24-939E-FB20630235A1}"/>
                </a:ext>
              </a:extLst>
            </p:cNvPr>
            <p:cNvSpPr/>
            <p:nvPr/>
          </p:nvSpPr>
          <p:spPr>
            <a:xfrm>
              <a:off x="6134800" y="2033710"/>
              <a:ext cx="428628" cy="5570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25601666-9CD5-4E0F-9E75-3CBBF6978847}"/>
              </a:ext>
            </a:extLst>
          </p:cNvPr>
          <p:cNvSpPr/>
          <p:nvPr/>
        </p:nvSpPr>
        <p:spPr>
          <a:xfrm>
            <a:off x="2165169" y="2439802"/>
            <a:ext cx="432501" cy="562126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+1</a:t>
            </a:r>
            <a:endParaRPr lang="en-US" sz="160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xmlns="" id="{A798B6C0-88E6-4E06-AF19-C0724E8CFBA6}"/>
              </a:ext>
            </a:extLst>
          </p:cNvPr>
          <p:cNvSpPr/>
          <p:nvPr/>
        </p:nvSpPr>
        <p:spPr>
          <a:xfrm>
            <a:off x="3033323" y="3001929"/>
            <a:ext cx="432501" cy="58298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+1</a:t>
            </a:r>
            <a:endParaRPr lang="en-US" sz="1600" dirty="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xmlns="" id="{C75E6160-ED28-4323-9DB7-9AECC11ACEFE}"/>
              </a:ext>
            </a:extLst>
          </p:cNvPr>
          <p:cNvSpPr/>
          <p:nvPr/>
        </p:nvSpPr>
        <p:spPr>
          <a:xfrm>
            <a:off x="2162016" y="3595619"/>
            <a:ext cx="438804" cy="56958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+1</a:t>
            </a:r>
            <a:endParaRPr lang="en-US" sz="1600" dirty="0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xmlns="" id="{E040F40B-C571-4AC2-A49B-1F2E8907B1C4}"/>
              </a:ext>
            </a:extLst>
          </p:cNvPr>
          <p:cNvSpPr/>
          <p:nvPr/>
        </p:nvSpPr>
        <p:spPr>
          <a:xfrm>
            <a:off x="2594517" y="4154911"/>
            <a:ext cx="441955" cy="59108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+1</a:t>
            </a:r>
            <a:endParaRPr lang="en-US" sz="1600" dirty="0"/>
          </a:p>
        </p:txBody>
      </p:sp>
      <p:cxnSp>
        <p:nvCxnSpPr>
          <p:cNvPr id="34" name="直接箭头连接符 138">
            <a:extLst>
              <a:ext uri="{FF2B5EF4-FFF2-40B4-BE49-F238E27FC236}">
                <a16:creationId xmlns:a16="http://schemas.microsoft.com/office/drawing/2014/main" xmlns="" id="{18CB50C3-F4F9-4BF0-A4CD-381BDD057961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 flipV="1">
            <a:off x="1480451" y="2906529"/>
            <a:ext cx="803537" cy="78841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144">
            <a:extLst>
              <a:ext uri="{FF2B5EF4-FFF2-40B4-BE49-F238E27FC236}">
                <a16:creationId xmlns:a16="http://schemas.microsoft.com/office/drawing/2014/main" xmlns="" id="{CEFE3429-399A-4F26-9467-F7B73301B1A8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 flipV="1">
            <a:off x="1480450" y="3442428"/>
            <a:ext cx="1675210" cy="2525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145">
            <a:extLst>
              <a:ext uri="{FF2B5EF4-FFF2-40B4-BE49-F238E27FC236}">
                <a16:creationId xmlns:a16="http://schemas.microsoft.com/office/drawing/2014/main" xmlns="" id="{AD4561F5-F787-4141-B82D-2E6EC79949A3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>
            <a:off x="1480451" y="3694941"/>
            <a:ext cx="1335043" cy="65158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146">
            <a:extLst>
              <a:ext uri="{FF2B5EF4-FFF2-40B4-BE49-F238E27FC236}">
                <a16:creationId xmlns:a16="http://schemas.microsoft.com/office/drawing/2014/main" xmlns="" id="{66082905-381B-4217-A11D-E8A25F94A3EC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>
            <a:off x="1480451" y="3694942"/>
            <a:ext cx="803537" cy="604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60175D6-3E00-47B4-948D-363F4941D7F6}"/>
              </a:ext>
            </a:extLst>
          </p:cNvPr>
          <p:cNvSpPr/>
          <p:nvPr/>
        </p:nvSpPr>
        <p:spPr bwMode="auto">
          <a:xfrm flipH="1">
            <a:off x="1178312" y="3551426"/>
            <a:ext cx="302139" cy="2870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93502A5-5AE8-43B0-B770-66DA1B02E9E6}"/>
              </a:ext>
            </a:extLst>
          </p:cNvPr>
          <p:cNvSpPr txBox="1"/>
          <p:nvPr/>
        </p:nvSpPr>
        <p:spPr>
          <a:xfrm>
            <a:off x="1293492" y="4986566"/>
            <a:ext cx="305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Each element is a counter</a:t>
            </a:r>
            <a:endParaRPr lang="zh-CN" alt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02AE7CD0-0534-4E44-A887-0C519379082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>
            <a:off x="2815495" y="4745996"/>
            <a:ext cx="6105" cy="240571"/>
          </a:xfrm>
          <a:prstGeom prst="straightConnector1">
            <a:avLst/>
          </a:prstGeom>
          <a:ln w="38100"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D9E24E9-89CC-4CDD-A441-33440A57A6B8}"/>
              </a:ext>
            </a:extLst>
          </p:cNvPr>
          <p:cNvSpPr txBox="1"/>
          <p:nvPr/>
        </p:nvSpPr>
        <p:spPr>
          <a:xfrm>
            <a:off x="550829" y="3131246"/>
            <a:ext cx="1113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Packet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xmlns="" id="{55E2C008-9B12-4C12-859C-18D8DA016F0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97160" y="2073360"/>
                <a:ext cx="7080880" cy="3608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57175" lvl="1" indent="-257175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000" kern="0" dirty="0"/>
                  <a:t>Update with a packet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Hash flow id to one counter per row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Increment each selected counter</a:t>
                </a:r>
              </a:p>
              <a:p>
                <a:pPr marL="257175" lvl="1" indent="-257175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000" kern="0" dirty="0"/>
                  <a:t>Query a flow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Hash the flow to multiple counters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Take the minimum counter as estimated packet count</a:t>
                </a:r>
              </a:p>
              <a:p>
                <a:pPr marL="257175" lvl="1" indent="-257175">
                  <a:spcBef>
                    <a:spcPct val="50000"/>
                  </a:spcBef>
                  <a:buFont typeface="Wingdings" pitchFamily="2" charset="2"/>
                  <a:buChar char="Ø"/>
                </a:pPr>
                <a:r>
                  <a:rPr lang="en-US" altLang="zh-CN" sz="2000" kern="0" dirty="0"/>
                  <a:t>Theoretical guarantees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Allocate </a:t>
                </a:r>
                <a14:m>
                  <m:oMath xmlns:m="http://schemas.openxmlformats.org/officeDocument/2006/math">
                    <m:r>
                      <a:rPr lang="en-US" altLang="zh-CN" sz="1600" i="1" kern="0" dirty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altLang="zh-CN" sz="1600" i="1" kern="0" dirty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600" i="1" kern="0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1600" i="1" kern="0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 kern="0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altLang="zh-CN" sz="1600" i="1" kern="0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1600" kern="0" dirty="0"/>
                  <a:t> rows and </a:t>
                </a:r>
                <a14:m>
                  <m:oMath xmlns:m="http://schemas.openxmlformats.org/officeDocument/2006/math">
                    <m:r>
                      <a:rPr lang="en-US" altLang="zh-CN" sz="1600" i="1" kern="0" dirty="0">
                        <a:latin typeface="Cambria Math" panose="02040503050406030204" pitchFamily="18" charset="0"/>
                      </a:rPr>
                      <m:t>⌈</m:t>
                    </m:r>
                    <m:f>
                      <m:fPr>
                        <m:ctrlPr>
                          <a:rPr lang="en-US" altLang="zh-CN" sz="1600" i="1" kern="0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600" i="1" kern="0" dirty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sz="1600" i="1" kern="0" dirty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altLang="zh-CN" sz="1600" i="1" kern="0" dirty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zh-CN" sz="1600" kern="0" dirty="0"/>
                  <a:t> counters each row</a:t>
                </a:r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kern="0" dirty="0"/>
                  <a:t>The error for a flow is at most </a:t>
                </a:r>
                <a14:m>
                  <m:oMath xmlns:m="http://schemas.openxmlformats.org/officeDocument/2006/math">
                    <m:r>
                      <a:rPr lang="en-US" altLang="zh-CN" sz="1600" i="1" ker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1600" kern="0" dirty="0"/>
                  <a:t> with probability at least </a:t>
                </a:r>
                <a14:m>
                  <m:oMath xmlns:m="http://schemas.openxmlformats.org/officeDocument/2006/math">
                    <m:r>
                      <a:rPr lang="en-US" altLang="zh-CN" sz="1600" i="1" ker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1600" i="1" ker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1600" kern="0" dirty="0"/>
              </a:p>
              <a:p>
                <a:pPr marL="557213" lvl="2" indent="-257175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endParaRPr lang="en-US" altLang="zh-CN" sz="1400" kern="0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55E2C008-9B12-4C12-859C-18D8DA016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7160" y="2073360"/>
                <a:ext cx="7080880" cy="360809"/>
              </a:xfrm>
              <a:prstGeom prst="rect">
                <a:avLst/>
              </a:prstGeom>
              <a:blipFill>
                <a:blip r:embed="rId3"/>
                <a:stretch>
                  <a:fillRect l="-1120" t="-10169" b="-9372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33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8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325B1-C7C9-4915-9322-5E1784F2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6E39F-6AD6-44A7-BFA9-E20AA94D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Sketch</a:t>
            </a:r>
            <a:r>
              <a:rPr lang="en-US" dirty="0"/>
              <a:t>-based measurement atop </a:t>
            </a:r>
            <a:r>
              <a:rPr lang="en-US" dirty="0">
                <a:solidFill>
                  <a:srgbClr val="0070C0"/>
                </a:solidFill>
              </a:rPr>
              <a:t>software</a:t>
            </a:r>
            <a:r>
              <a:rPr lang="en-US" dirty="0"/>
              <a:t>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A30A23-213B-415B-B3BD-CDD3F01BF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F58B14E-8BAE-4F6B-AF6A-8DAD8B777485}"/>
              </a:ext>
            </a:extLst>
          </p:cNvPr>
          <p:cNvGrpSpPr/>
          <p:nvPr/>
        </p:nvGrpSpPr>
        <p:grpSpPr>
          <a:xfrm>
            <a:off x="1087663" y="2598830"/>
            <a:ext cx="9386383" cy="3898333"/>
            <a:chOff x="-436338" y="2598829"/>
            <a:chExt cx="9386383" cy="38983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4C5DB0A-31DE-451E-B9D7-7F3EB9C6EF2B}"/>
                </a:ext>
              </a:extLst>
            </p:cNvPr>
            <p:cNvSpPr txBox="1"/>
            <p:nvPr/>
          </p:nvSpPr>
          <p:spPr>
            <a:xfrm>
              <a:off x="-436338" y="5225053"/>
              <a:ext cx="187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Local sketch</a:t>
              </a:r>
              <a:endParaRPr lang="zh-CN" altLang="en-US" sz="20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64AF93FA-2E69-4DF2-BB50-AB4C9273ECBC}"/>
                </a:ext>
              </a:extLst>
            </p:cNvPr>
            <p:cNvGrpSpPr/>
            <p:nvPr/>
          </p:nvGrpSpPr>
          <p:grpSpPr>
            <a:xfrm>
              <a:off x="1646072" y="4191345"/>
              <a:ext cx="5425288" cy="2087535"/>
              <a:chOff x="1910980" y="2889158"/>
              <a:chExt cx="5341716" cy="1911413"/>
            </a:xfrm>
          </p:grpSpPr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xmlns="" id="{614F8BB8-CD02-49AC-8440-B13EDD4A2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0835" y="2965280"/>
                <a:ext cx="651861" cy="651861"/>
              </a:xfrm>
              <a:prstGeom prst="rect">
                <a:avLst/>
              </a:prstGeom>
            </p:spPr>
          </p:pic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xmlns="" id="{7ED7131C-BA74-4A57-9162-03DD852AD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7156" y="2889158"/>
                <a:ext cx="769687" cy="678239"/>
              </a:xfrm>
              <a:prstGeom prst="rect">
                <a:avLst/>
              </a:prstGeom>
            </p:spPr>
          </p:pic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xmlns="" id="{8850D9FD-2EB9-43DD-A717-A9806AF30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2200" y="3291211"/>
                <a:ext cx="769687" cy="678239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xmlns="" id="{9470FB00-253E-4224-8572-2AE277C8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2541" y="3630330"/>
                <a:ext cx="769687" cy="678239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xmlns="" id="{3F24BF59-F730-41FF-ADD3-DD829910D3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1829" y="4022844"/>
                <a:ext cx="769687" cy="678239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xmlns="" id="{536C5BE2-BA37-4AE4-B8B3-F174928F8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3557" y="2889158"/>
                <a:ext cx="651861" cy="651861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xmlns="" id="{1D8600CB-5CF2-46BC-B0ED-66155794A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0980" y="4016632"/>
                <a:ext cx="651861" cy="651861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xmlns="" id="{14C3F31E-D865-4DDA-A3F5-5C8559D24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8698" y="4148710"/>
                <a:ext cx="651861" cy="651861"/>
              </a:xfrm>
              <a:prstGeom prst="rect">
                <a:avLst/>
              </a:prstGeom>
            </p:spPr>
          </p:pic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5A5E4CD5-45F5-44E9-A069-AC93385F27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85950" y="3291211"/>
                <a:ext cx="519257" cy="2498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E1F2AED4-BB9E-4AC3-9CD2-46F6E3139A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346786" y="3805060"/>
                <a:ext cx="829164" cy="5934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536049D0-B2B4-4EEA-B00E-ED5882482B4B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 bwMode="auto">
              <a:xfrm flipV="1">
                <a:off x="3681887" y="3401122"/>
                <a:ext cx="679106" cy="22920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A70EF5BF-2A9D-4AE1-92CA-57515B4996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502200" y="3760900"/>
                <a:ext cx="655218" cy="43554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792D36A6-7EBB-473C-BF76-CD987C208D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533888" y="4142295"/>
                <a:ext cx="919184" cy="11021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24EF76DD-D1EE-48F5-889D-D74A5432D7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70527" y="3401122"/>
                <a:ext cx="728629" cy="46582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DD38D4BF-E1DA-4860-BB72-D17F3FBBB2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800156" y="3541019"/>
                <a:ext cx="946332" cy="30172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45EACF53-DA12-477A-82BB-0D7A36A373D6}"/>
                  </a:ext>
                </a:extLst>
              </p:cNvPr>
              <p:cNvCxnSpPr>
                <a:cxnSpLocks/>
                <a:endCxn id="162" idx="1"/>
              </p:cNvCxnSpPr>
              <p:nvPr/>
            </p:nvCxnSpPr>
            <p:spPr bwMode="auto">
              <a:xfrm>
                <a:off x="5826639" y="4142295"/>
                <a:ext cx="592059" cy="33234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6224E54-8DF6-4382-9F24-5D53B0CA0CAE}"/>
                </a:ext>
              </a:extLst>
            </p:cNvPr>
            <p:cNvSpPr txBox="1"/>
            <p:nvPr/>
          </p:nvSpPr>
          <p:spPr>
            <a:xfrm>
              <a:off x="2690491" y="6097052"/>
              <a:ext cx="3030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Hardware Switches </a:t>
              </a:r>
              <a:endParaRPr lang="zh-CN" altLang="en-US" sz="20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7B6451E-FC68-491A-A9C0-7D4BE2B7B39E}"/>
                </a:ext>
              </a:extLst>
            </p:cNvPr>
            <p:cNvGrpSpPr/>
            <p:nvPr/>
          </p:nvGrpSpPr>
          <p:grpSpPr>
            <a:xfrm>
              <a:off x="3726450" y="2598829"/>
              <a:ext cx="1102036" cy="1261927"/>
              <a:chOff x="3605281" y="2121667"/>
              <a:chExt cx="1570389" cy="1672277"/>
            </a:xfrm>
          </p:grpSpPr>
          <p:grpSp>
            <p:nvGrpSpPr>
              <p:cNvPr id="126" name="组合 162">
                <a:extLst>
                  <a:ext uri="{FF2B5EF4-FFF2-40B4-BE49-F238E27FC236}">
                    <a16:creationId xmlns:a16="http://schemas.microsoft.com/office/drawing/2014/main" xmlns="" id="{493636E1-0064-440D-BB3C-D925853E32D5}"/>
                  </a:ext>
                </a:extLst>
              </p:cNvPr>
              <p:cNvGrpSpPr/>
              <p:nvPr/>
            </p:nvGrpSpPr>
            <p:grpSpPr>
              <a:xfrm>
                <a:off x="3605281" y="2529283"/>
                <a:ext cx="1570389" cy="423271"/>
                <a:chOff x="5706172" y="3071810"/>
                <a:chExt cx="2146286" cy="578492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xmlns="" id="{C5E350F8-EAF9-4075-9A7F-460FD42D1848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51" name="Rectangle 5">
                  <a:extLst>
                    <a:ext uri="{FF2B5EF4-FFF2-40B4-BE49-F238E27FC236}">
                      <a16:creationId xmlns:a16="http://schemas.microsoft.com/office/drawing/2014/main" xmlns="" id="{7134C067-FF63-40F4-B432-2BCBBDC14BD2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52" name="Rectangle 5">
                  <a:extLst>
                    <a:ext uri="{FF2B5EF4-FFF2-40B4-BE49-F238E27FC236}">
                      <a16:creationId xmlns:a16="http://schemas.microsoft.com/office/drawing/2014/main" xmlns="" id="{9CAFDFCC-E0B6-4F4F-981B-2C186E0D0B61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53" name="Rectangle 5">
                  <a:extLst>
                    <a:ext uri="{FF2B5EF4-FFF2-40B4-BE49-F238E27FC236}">
                      <a16:creationId xmlns:a16="http://schemas.microsoft.com/office/drawing/2014/main" xmlns="" id="{F2838B72-6A2A-4262-B1F3-7640303C0670}"/>
                    </a:ext>
                  </a:extLst>
                </p:cNvPr>
                <p:cNvSpPr/>
                <p:nvPr/>
              </p:nvSpPr>
              <p:spPr>
                <a:xfrm>
                  <a:off x="7420661" y="3072536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54" name="Rectangle 5">
                  <a:extLst>
                    <a:ext uri="{FF2B5EF4-FFF2-40B4-BE49-F238E27FC236}">
                      <a16:creationId xmlns:a16="http://schemas.microsoft.com/office/drawing/2014/main" xmlns="" id="{15D78C90-B59A-4543-AF36-121BDCC71636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27" name="组合 163">
                <a:extLst>
                  <a:ext uri="{FF2B5EF4-FFF2-40B4-BE49-F238E27FC236}">
                    <a16:creationId xmlns:a16="http://schemas.microsoft.com/office/drawing/2014/main" xmlns="" id="{EFDAF6E2-3CE5-4A7F-98A5-70B7A1BC00EB}"/>
                  </a:ext>
                </a:extLst>
              </p:cNvPr>
              <p:cNvGrpSpPr/>
              <p:nvPr/>
            </p:nvGrpSpPr>
            <p:grpSpPr>
              <a:xfrm>
                <a:off x="3605283" y="2952810"/>
                <a:ext cx="1568088" cy="413023"/>
                <a:chOff x="5709295" y="4138610"/>
                <a:chExt cx="2143139" cy="564486"/>
              </a:xfrm>
            </p:grpSpPr>
            <p:sp>
              <p:nvSpPr>
                <p:cNvPr id="145" name="Rectangle 5">
                  <a:extLst>
                    <a:ext uri="{FF2B5EF4-FFF2-40B4-BE49-F238E27FC236}">
                      <a16:creationId xmlns:a16="http://schemas.microsoft.com/office/drawing/2014/main" xmlns="" id="{D7C97AA6-B524-43E7-BC4F-54E17D32452C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6" name="Rectangle 5">
                  <a:extLst>
                    <a:ext uri="{FF2B5EF4-FFF2-40B4-BE49-F238E27FC236}">
                      <a16:creationId xmlns:a16="http://schemas.microsoft.com/office/drawing/2014/main" xmlns="" id="{64D7D24E-B08F-476B-B0BC-6E3424D59DC4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7" name="Rectangle 5">
                  <a:extLst>
                    <a:ext uri="{FF2B5EF4-FFF2-40B4-BE49-F238E27FC236}">
                      <a16:creationId xmlns:a16="http://schemas.microsoft.com/office/drawing/2014/main" xmlns="" id="{949C8F37-1708-4ED8-A6BC-78E2D290A6E1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8" name="Rectangle 5">
                  <a:extLst>
                    <a:ext uri="{FF2B5EF4-FFF2-40B4-BE49-F238E27FC236}">
                      <a16:creationId xmlns:a16="http://schemas.microsoft.com/office/drawing/2014/main" xmlns="" id="{204FBC87-6AA4-4F7C-A103-4221F05B2B3B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9" name="Rectangle 5">
                  <a:extLst>
                    <a:ext uri="{FF2B5EF4-FFF2-40B4-BE49-F238E27FC236}">
                      <a16:creationId xmlns:a16="http://schemas.microsoft.com/office/drawing/2014/main" xmlns="" id="{2702EEDC-4AA0-4885-A9BA-AFBAC6E7DA20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28" name="组合 164">
                <a:extLst>
                  <a:ext uri="{FF2B5EF4-FFF2-40B4-BE49-F238E27FC236}">
                    <a16:creationId xmlns:a16="http://schemas.microsoft.com/office/drawing/2014/main" xmlns="" id="{1554CAEC-50B9-4710-A2ED-E57797C94362}"/>
                  </a:ext>
                </a:extLst>
              </p:cNvPr>
              <p:cNvGrpSpPr/>
              <p:nvPr/>
            </p:nvGrpSpPr>
            <p:grpSpPr>
              <a:xfrm>
                <a:off x="3605283" y="3365328"/>
                <a:ext cx="1568088" cy="428610"/>
                <a:chOff x="5706172" y="5205410"/>
                <a:chExt cx="2143139" cy="585791"/>
              </a:xfrm>
            </p:grpSpPr>
            <p:sp>
              <p:nvSpPr>
                <p:cNvPr id="140" name="Rectangle 5">
                  <a:extLst>
                    <a:ext uri="{FF2B5EF4-FFF2-40B4-BE49-F238E27FC236}">
                      <a16:creationId xmlns:a16="http://schemas.microsoft.com/office/drawing/2014/main" xmlns="" id="{E05F905C-97F0-445A-935F-1036F7C9B306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1" name="Rectangle 5">
                  <a:extLst>
                    <a:ext uri="{FF2B5EF4-FFF2-40B4-BE49-F238E27FC236}">
                      <a16:creationId xmlns:a16="http://schemas.microsoft.com/office/drawing/2014/main" xmlns="" id="{E5BD3647-50D3-4C92-8D2F-B3D3358BF6CB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2" name="Rectangle 5">
                  <a:extLst>
                    <a:ext uri="{FF2B5EF4-FFF2-40B4-BE49-F238E27FC236}">
                      <a16:creationId xmlns:a16="http://schemas.microsoft.com/office/drawing/2014/main" xmlns="" id="{D670F490-377D-4173-A3DF-827CBBB7B2D6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1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3" name="Rectangle 5">
                  <a:extLst>
                    <a:ext uri="{FF2B5EF4-FFF2-40B4-BE49-F238E27FC236}">
                      <a16:creationId xmlns:a16="http://schemas.microsoft.com/office/drawing/2014/main" xmlns="" id="{D0F36E30-6426-49E9-A1CB-3059D35D1477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44" name="Rectangle 5">
                  <a:extLst>
                    <a:ext uri="{FF2B5EF4-FFF2-40B4-BE49-F238E27FC236}">
                      <a16:creationId xmlns:a16="http://schemas.microsoft.com/office/drawing/2014/main" xmlns="" id="{B936A5D9-9281-4EEC-82D6-D1B4D841EB95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129" name="组合 168">
                <a:extLst>
                  <a:ext uri="{FF2B5EF4-FFF2-40B4-BE49-F238E27FC236}">
                    <a16:creationId xmlns:a16="http://schemas.microsoft.com/office/drawing/2014/main" xmlns="" id="{F1315BF7-9E21-4D69-BBF7-953DF2526D0D}"/>
                  </a:ext>
                </a:extLst>
              </p:cNvPr>
              <p:cNvGrpSpPr/>
              <p:nvPr/>
            </p:nvGrpSpPr>
            <p:grpSpPr>
              <a:xfrm>
                <a:off x="3605283" y="2121667"/>
                <a:ext cx="1570373" cy="407611"/>
                <a:chOff x="5706172" y="2033710"/>
                <a:chExt cx="2146263" cy="557090"/>
              </a:xfrm>
            </p:grpSpPr>
            <p:grpSp>
              <p:nvGrpSpPr>
                <p:cNvPr id="134" name="组合 161">
                  <a:extLst>
                    <a:ext uri="{FF2B5EF4-FFF2-40B4-BE49-F238E27FC236}">
                      <a16:creationId xmlns:a16="http://schemas.microsoft.com/office/drawing/2014/main" xmlns="" id="{F05CCF1C-FA70-4BB5-9033-4A651EDE244B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136" name="Rectangle 5">
                    <a:extLst>
                      <a:ext uri="{FF2B5EF4-FFF2-40B4-BE49-F238E27FC236}">
                        <a16:creationId xmlns:a16="http://schemas.microsoft.com/office/drawing/2014/main" xmlns="" id="{1841FCC5-384A-42FC-96A1-F4364716D71F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137" name="Rectangle 5">
                    <a:extLst>
                      <a:ext uri="{FF2B5EF4-FFF2-40B4-BE49-F238E27FC236}">
                        <a16:creationId xmlns:a16="http://schemas.microsoft.com/office/drawing/2014/main" xmlns="" id="{B96D361D-7EA6-46FB-9BE0-E9C928E9CA52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138" name="Rectangle 5">
                    <a:extLst>
                      <a:ext uri="{FF2B5EF4-FFF2-40B4-BE49-F238E27FC236}">
                        <a16:creationId xmlns:a16="http://schemas.microsoft.com/office/drawing/2014/main" xmlns="" id="{91AB794F-9943-4FF1-9414-13FB9AF5FD9C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139" name="Rectangle 5">
                    <a:extLst>
                      <a:ext uri="{FF2B5EF4-FFF2-40B4-BE49-F238E27FC236}">
                        <a16:creationId xmlns:a16="http://schemas.microsoft.com/office/drawing/2014/main" xmlns="" id="{8AA905EB-B2BC-4F5E-B6FA-B6ECB69A818E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</p:grpSp>
            <p:sp>
              <p:nvSpPr>
                <p:cNvPr id="135" name="Rectangle 5">
                  <a:extLst>
                    <a:ext uri="{FF2B5EF4-FFF2-40B4-BE49-F238E27FC236}">
                      <a16:creationId xmlns:a16="http://schemas.microsoft.com/office/drawing/2014/main" xmlns="" id="{63ABC9B7-A6A9-4E13-BF18-CDA090A0B24B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xmlns="" id="{A02D1F30-D9C2-458E-BCE6-C7CDEB62162D}"/>
                  </a:ext>
                </a:extLst>
              </p:cNvPr>
              <p:cNvSpPr/>
              <p:nvPr/>
            </p:nvSpPr>
            <p:spPr>
              <a:xfrm>
                <a:off x="3918901" y="2121667"/>
                <a:ext cx="313618" cy="40761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1" name="Rectangle 5">
                <a:extLst>
                  <a:ext uri="{FF2B5EF4-FFF2-40B4-BE49-F238E27FC236}">
                    <a16:creationId xmlns:a16="http://schemas.microsoft.com/office/drawing/2014/main" xmlns="" id="{0702E9AF-351D-4B6C-A432-6608B2F11143}"/>
                  </a:ext>
                </a:extLst>
              </p:cNvPr>
              <p:cNvSpPr/>
              <p:nvPr/>
            </p:nvSpPr>
            <p:spPr>
              <a:xfrm>
                <a:off x="4548421" y="2529278"/>
                <a:ext cx="313618" cy="422739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2" name="Rectangle 5">
                <a:extLst>
                  <a:ext uri="{FF2B5EF4-FFF2-40B4-BE49-F238E27FC236}">
                    <a16:creationId xmlns:a16="http://schemas.microsoft.com/office/drawing/2014/main" xmlns="" id="{1D7A1D57-CED9-47CE-8B24-3A91B4D9E637}"/>
                  </a:ext>
                </a:extLst>
              </p:cNvPr>
              <p:cNvSpPr/>
              <p:nvPr/>
            </p:nvSpPr>
            <p:spPr>
              <a:xfrm>
                <a:off x="3916616" y="2959779"/>
                <a:ext cx="318188" cy="413023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3" name="Rectangle 5">
                <a:extLst>
                  <a:ext uri="{FF2B5EF4-FFF2-40B4-BE49-F238E27FC236}">
                    <a16:creationId xmlns:a16="http://schemas.microsoft.com/office/drawing/2014/main" xmlns="" id="{83D4E6D1-157D-4F13-807C-A3EBF2340F9A}"/>
                  </a:ext>
                </a:extLst>
              </p:cNvPr>
              <p:cNvSpPr/>
              <p:nvPr/>
            </p:nvSpPr>
            <p:spPr>
              <a:xfrm>
                <a:off x="4230232" y="3365334"/>
                <a:ext cx="320473" cy="42861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cxnSp>
          <p:nvCxnSpPr>
            <p:cNvPr id="10" name="直接箭头连接符 138">
              <a:extLst>
                <a:ext uri="{FF2B5EF4-FFF2-40B4-BE49-F238E27FC236}">
                  <a16:creationId xmlns:a16="http://schemas.microsoft.com/office/drawing/2014/main" xmlns="" id="{7731ECA6-8395-4F6E-BF22-D8B4DBEDD619}"/>
                </a:ext>
              </a:extLst>
            </p:cNvPr>
            <p:cNvCxnSpPr>
              <a:cxnSpLocks/>
              <a:stCxn id="124" idx="3"/>
              <a:endCxn id="140" idx="1"/>
            </p:cNvCxnSpPr>
            <p:nvPr/>
          </p:nvCxnSpPr>
          <p:spPr bwMode="auto">
            <a:xfrm flipV="1">
              <a:off x="2174670" y="3699034"/>
              <a:ext cx="1551781" cy="29515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44">
              <a:extLst>
                <a:ext uri="{FF2B5EF4-FFF2-40B4-BE49-F238E27FC236}">
                  <a16:creationId xmlns:a16="http://schemas.microsoft.com/office/drawing/2014/main" xmlns="" id="{C6C32555-4BEA-46F1-B7D6-8DC3C4A548E1}"/>
                </a:ext>
              </a:extLst>
            </p:cNvPr>
            <p:cNvCxnSpPr>
              <a:cxnSpLocks/>
              <a:stCxn id="81" idx="1"/>
              <a:endCxn id="142" idx="2"/>
            </p:cNvCxnSpPr>
            <p:nvPr/>
          </p:nvCxnSpPr>
          <p:spPr bwMode="auto">
            <a:xfrm flipH="1" flipV="1">
              <a:off x="4498349" y="3860752"/>
              <a:ext cx="2018428" cy="1552573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45">
              <a:extLst>
                <a:ext uri="{FF2B5EF4-FFF2-40B4-BE49-F238E27FC236}">
                  <a16:creationId xmlns:a16="http://schemas.microsoft.com/office/drawing/2014/main" xmlns="" id="{1C1BB9BA-B664-40E1-B436-7A10963606BF}"/>
                </a:ext>
              </a:extLst>
            </p:cNvPr>
            <p:cNvCxnSpPr>
              <a:cxnSpLocks/>
              <a:stCxn id="58" idx="3"/>
              <a:endCxn id="141" idx="2"/>
            </p:cNvCxnSpPr>
            <p:nvPr/>
          </p:nvCxnSpPr>
          <p:spPr bwMode="auto">
            <a:xfrm flipV="1">
              <a:off x="1809968" y="3860751"/>
              <a:ext cx="2246609" cy="13965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46">
              <a:extLst>
                <a:ext uri="{FF2B5EF4-FFF2-40B4-BE49-F238E27FC236}">
                  <a16:creationId xmlns:a16="http://schemas.microsoft.com/office/drawing/2014/main" xmlns="" id="{AF512D59-BB77-4CE0-A37E-40BF76C54749}"/>
                </a:ext>
              </a:extLst>
            </p:cNvPr>
            <p:cNvCxnSpPr>
              <a:cxnSpLocks/>
              <a:stCxn id="29" idx="1"/>
              <a:endCxn id="143" idx="3"/>
            </p:cNvCxnSpPr>
            <p:nvPr/>
          </p:nvCxnSpPr>
          <p:spPr bwMode="auto">
            <a:xfrm flipH="1" flipV="1">
              <a:off x="4826872" y="3699034"/>
              <a:ext cx="1845848" cy="379131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02AE84FF-5B79-46B6-9A6F-AF9AD9E69CBA}"/>
                </a:ext>
              </a:extLst>
            </p:cNvPr>
            <p:cNvGrpSpPr/>
            <p:nvPr/>
          </p:nvGrpSpPr>
          <p:grpSpPr>
            <a:xfrm>
              <a:off x="1685768" y="3786973"/>
              <a:ext cx="488902" cy="559830"/>
              <a:chOff x="1886205" y="3523757"/>
              <a:chExt cx="754609" cy="803561"/>
            </a:xfrm>
          </p:grpSpPr>
          <p:grpSp>
            <p:nvGrpSpPr>
              <p:cNvPr id="100" name="组合 162">
                <a:extLst>
                  <a:ext uri="{FF2B5EF4-FFF2-40B4-BE49-F238E27FC236}">
                    <a16:creationId xmlns:a16="http://schemas.microsoft.com/office/drawing/2014/main" xmlns="" id="{1F6DF319-B339-4FE1-9080-6207BE5177D8}"/>
                  </a:ext>
                </a:extLst>
              </p:cNvPr>
              <p:cNvGrpSpPr/>
              <p:nvPr/>
            </p:nvGrpSpPr>
            <p:grpSpPr>
              <a:xfrm>
                <a:off x="1886205" y="3719622"/>
                <a:ext cx="754609" cy="203134"/>
                <a:chOff x="5706172" y="3071810"/>
                <a:chExt cx="2146308" cy="577766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xmlns="" id="{F32724FD-9459-4303-AFA8-8978079F8215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2" name="Rectangle 5">
                  <a:extLst>
                    <a:ext uri="{FF2B5EF4-FFF2-40B4-BE49-F238E27FC236}">
                      <a16:creationId xmlns:a16="http://schemas.microsoft.com/office/drawing/2014/main" xmlns="" id="{2DA64096-086B-469E-AF6A-B4939E4714EC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3" name="Rectangle 5">
                  <a:extLst>
                    <a:ext uri="{FF2B5EF4-FFF2-40B4-BE49-F238E27FC236}">
                      <a16:creationId xmlns:a16="http://schemas.microsoft.com/office/drawing/2014/main" xmlns="" id="{9AD079A6-C2DB-4CF8-A3C1-555A6B255E3E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4" name="Rectangle 5">
                  <a:extLst>
                    <a:ext uri="{FF2B5EF4-FFF2-40B4-BE49-F238E27FC236}">
                      <a16:creationId xmlns:a16="http://schemas.microsoft.com/office/drawing/2014/main" xmlns="" id="{18AE1264-5586-4EA0-87CC-DC43B82F8332}"/>
                    </a:ext>
                  </a:extLst>
                </p:cNvPr>
                <p:cNvSpPr/>
                <p:nvPr/>
              </p:nvSpPr>
              <p:spPr>
                <a:xfrm>
                  <a:off x="7420683" y="3071810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5" name="Rectangle 5">
                  <a:extLst>
                    <a:ext uri="{FF2B5EF4-FFF2-40B4-BE49-F238E27FC236}">
                      <a16:creationId xmlns:a16="http://schemas.microsoft.com/office/drawing/2014/main" xmlns="" id="{246A0E50-993A-4EC6-92A8-68D206A03639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01" name="组合 163">
                <a:extLst>
                  <a:ext uri="{FF2B5EF4-FFF2-40B4-BE49-F238E27FC236}">
                    <a16:creationId xmlns:a16="http://schemas.microsoft.com/office/drawing/2014/main" xmlns="" id="{96AB1E49-CA9F-4FE1-A824-5BF03E5CFB71}"/>
                  </a:ext>
                </a:extLst>
              </p:cNvPr>
              <p:cNvGrpSpPr/>
              <p:nvPr/>
            </p:nvGrpSpPr>
            <p:grpSpPr>
              <a:xfrm>
                <a:off x="1886205" y="3923137"/>
                <a:ext cx="753495" cy="198465"/>
                <a:chOff x="5709295" y="4138610"/>
                <a:chExt cx="2143139" cy="564486"/>
              </a:xfrm>
            </p:grpSpPr>
            <p:sp>
              <p:nvSpPr>
                <p:cNvPr id="116" name="Rectangle 5">
                  <a:extLst>
                    <a:ext uri="{FF2B5EF4-FFF2-40B4-BE49-F238E27FC236}">
                      <a16:creationId xmlns:a16="http://schemas.microsoft.com/office/drawing/2014/main" xmlns="" id="{D4E48847-F56C-4CD6-AF2E-4D6FC7BB453B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7" name="Rectangle 5">
                  <a:extLst>
                    <a:ext uri="{FF2B5EF4-FFF2-40B4-BE49-F238E27FC236}">
                      <a16:creationId xmlns:a16="http://schemas.microsoft.com/office/drawing/2014/main" xmlns="" id="{3F5EE4F1-03D2-4E4D-89E1-FCFC540F28C0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8" name="Rectangle 5">
                  <a:extLst>
                    <a:ext uri="{FF2B5EF4-FFF2-40B4-BE49-F238E27FC236}">
                      <a16:creationId xmlns:a16="http://schemas.microsoft.com/office/drawing/2014/main" xmlns="" id="{670C4AE2-0330-427C-9BB0-D05789C0EC58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9" name="Rectangle 5">
                  <a:extLst>
                    <a:ext uri="{FF2B5EF4-FFF2-40B4-BE49-F238E27FC236}">
                      <a16:creationId xmlns:a16="http://schemas.microsoft.com/office/drawing/2014/main" xmlns="" id="{E476C82C-B5A5-45FA-BA3F-DC5DF397E65A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20" name="Rectangle 5">
                  <a:extLst>
                    <a:ext uri="{FF2B5EF4-FFF2-40B4-BE49-F238E27FC236}">
                      <a16:creationId xmlns:a16="http://schemas.microsoft.com/office/drawing/2014/main" xmlns="" id="{12C7CE59-9E5B-4923-A229-7E564A7061BC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02" name="组合 164">
                <a:extLst>
                  <a:ext uri="{FF2B5EF4-FFF2-40B4-BE49-F238E27FC236}">
                    <a16:creationId xmlns:a16="http://schemas.microsoft.com/office/drawing/2014/main" xmlns="" id="{476E1068-FE3A-4C26-BEB6-1C25D6991D38}"/>
                  </a:ext>
                </a:extLst>
              </p:cNvPr>
              <p:cNvGrpSpPr/>
              <p:nvPr/>
            </p:nvGrpSpPr>
            <p:grpSpPr>
              <a:xfrm>
                <a:off x="1886205" y="4121363"/>
                <a:ext cx="753495" cy="205955"/>
                <a:chOff x="5706172" y="5205410"/>
                <a:chExt cx="2143139" cy="585790"/>
              </a:xfrm>
            </p:grpSpPr>
            <p:sp>
              <p:nvSpPr>
                <p:cNvPr id="111" name="Rectangle 5">
                  <a:extLst>
                    <a:ext uri="{FF2B5EF4-FFF2-40B4-BE49-F238E27FC236}">
                      <a16:creationId xmlns:a16="http://schemas.microsoft.com/office/drawing/2014/main" xmlns="" id="{89E5369D-94A8-4A56-9E6E-8616651EC58E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2" name="Rectangle 5">
                  <a:extLst>
                    <a:ext uri="{FF2B5EF4-FFF2-40B4-BE49-F238E27FC236}">
                      <a16:creationId xmlns:a16="http://schemas.microsoft.com/office/drawing/2014/main" xmlns="" id="{C1164CCE-AAF5-430C-B5ED-2093DA0BED64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3" name="Rectangle 5">
                  <a:extLst>
                    <a:ext uri="{FF2B5EF4-FFF2-40B4-BE49-F238E27FC236}">
                      <a16:creationId xmlns:a16="http://schemas.microsoft.com/office/drawing/2014/main" xmlns="" id="{4C0CF7B5-FCBA-4685-B179-20DAF7BF8964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4" name="Rectangle 5">
                  <a:extLst>
                    <a:ext uri="{FF2B5EF4-FFF2-40B4-BE49-F238E27FC236}">
                      <a16:creationId xmlns:a16="http://schemas.microsoft.com/office/drawing/2014/main" xmlns="" id="{225C457F-11D2-49A5-B51D-EA08B4B2611B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115" name="Rectangle 5">
                  <a:extLst>
                    <a:ext uri="{FF2B5EF4-FFF2-40B4-BE49-F238E27FC236}">
                      <a16:creationId xmlns:a16="http://schemas.microsoft.com/office/drawing/2014/main" xmlns="" id="{F5167CCF-6C7D-4E97-9B21-02F60B7E5B92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03" name="组合 168">
                <a:extLst>
                  <a:ext uri="{FF2B5EF4-FFF2-40B4-BE49-F238E27FC236}">
                    <a16:creationId xmlns:a16="http://schemas.microsoft.com/office/drawing/2014/main" xmlns="" id="{9AB58C9F-6173-42F5-A25D-BCA68B95F696}"/>
                  </a:ext>
                </a:extLst>
              </p:cNvPr>
              <p:cNvGrpSpPr/>
              <p:nvPr/>
            </p:nvGrpSpPr>
            <p:grpSpPr>
              <a:xfrm>
                <a:off x="1886205" y="3523757"/>
                <a:ext cx="754593" cy="195865"/>
                <a:chOff x="5706172" y="2033710"/>
                <a:chExt cx="2146263" cy="557090"/>
              </a:xfrm>
            </p:grpSpPr>
            <p:grpSp>
              <p:nvGrpSpPr>
                <p:cNvPr id="105" name="组合 161">
                  <a:extLst>
                    <a:ext uri="{FF2B5EF4-FFF2-40B4-BE49-F238E27FC236}">
                      <a16:creationId xmlns:a16="http://schemas.microsoft.com/office/drawing/2014/main" xmlns="" id="{4A5D0816-3C81-4BAC-8CE0-B5979AB6188F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107" name="Rectangle 5">
                    <a:extLst>
                      <a:ext uri="{FF2B5EF4-FFF2-40B4-BE49-F238E27FC236}">
                        <a16:creationId xmlns:a16="http://schemas.microsoft.com/office/drawing/2014/main" xmlns="" id="{18C9105D-76BB-49C5-8126-DCF4112F9063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108" name="Rectangle 5">
                    <a:extLst>
                      <a:ext uri="{FF2B5EF4-FFF2-40B4-BE49-F238E27FC236}">
                        <a16:creationId xmlns:a16="http://schemas.microsoft.com/office/drawing/2014/main" xmlns="" id="{4C196385-F401-4A87-B7CD-0B31D276077C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109" name="Rectangle 5">
                    <a:extLst>
                      <a:ext uri="{FF2B5EF4-FFF2-40B4-BE49-F238E27FC236}">
                        <a16:creationId xmlns:a16="http://schemas.microsoft.com/office/drawing/2014/main" xmlns="" id="{F001E517-6C30-426D-B4FC-3A997AF2D625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110" name="Rectangle 5">
                    <a:extLst>
                      <a:ext uri="{FF2B5EF4-FFF2-40B4-BE49-F238E27FC236}">
                        <a16:creationId xmlns:a16="http://schemas.microsoft.com/office/drawing/2014/main" xmlns="" id="{AFF75CE4-6FBC-4927-9F20-25BCA2E2C651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sp>
              <p:nvSpPr>
                <p:cNvPr id="106" name="Rectangle 5">
                  <a:extLst>
                    <a:ext uri="{FF2B5EF4-FFF2-40B4-BE49-F238E27FC236}">
                      <a16:creationId xmlns:a16="http://schemas.microsoft.com/office/drawing/2014/main" xmlns="" id="{E26B4CF7-4C19-4997-95EE-E46ED12CE11B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xmlns="" id="{827A8A63-6BAE-479F-9DC2-20D25748FEEE}"/>
                  </a:ext>
                </a:extLst>
              </p:cNvPr>
              <p:cNvSpPr/>
              <p:nvPr/>
            </p:nvSpPr>
            <p:spPr>
              <a:xfrm>
                <a:off x="2029485" y="3531055"/>
                <a:ext cx="150699" cy="19586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5129CEF1-63B6-4169-ACCE-60DF61A1BE30}"/>
                </a:ext>
              </a:extLst>
            </p:cNvPr>
            <p:cNvGrpSpPr/>
            <p:nvPr/>
          </p:nvGrpSpPr>
          <p:grpSpPr>
            <a:xfrm>
              <a:off x="6516777" y="5341738"/>
              <a:ext cx="512970" cy="587389"/>
              <a:chOff x="6710033" y="5430740"/>
              <a:chExt cx="754609" cy="803561"/>
            </a:xfrm>
          </p:grpSpPr>
          <p:grpSp>
            <p:nvGrpSpPr>
              <p:cNvPr id="74" name="组合 162">
                <a:extLst>
                  <a:ext uri="{FF2B5EF4-FFF2-40B4-BE49-F238E27FC236}">
                    <a16:creationId xmlns:a16="http://schemas.microsoft.com/office/drawing/2014/main" xmlns="" id="{519FADB5-834D-4818-9879-CAF859FC8073}"/>
                  </a:ext>
                </a:extLst>
              </p:cNvPr>
              <p:cNvGrpSpPr/>
              <p:nvPr/>
            </p:nvGrpSpPr>
            <p:grpSpPr>
              <a:xfrm>
                <a:off x="6710033" y="5626605"/>
                <a:ext cx="754609" cy="203134"/>
                <a:chOff x="5706172" y="3071810"/>
                <a:chExt cx="2146308" cy="577766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xmlns="" id="{788CE73F-3930-4DEA-9184-221B47065643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6" name="Rectangle 5">
                  <a:extLst>
                    <a:ext uri="{FF2B5EF4-FFF2-40B4-BE49-F238E27FC236}">
                      <a16:creationId xmlns:a16="http://schemas.microsoft.com/office/drawing/2014/main" xmlns="" id="{F5999FB4-1F37-4604-803C-AF2B93553B5F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7" name="Rectangle 5">
                  <a:extLst>
                    <a:ext uri="{FF2B5EF4-FFF2-40B4-BE49-F238E27FC236}">
                      <a16:creationId xmlns:a16="http://schemas.microsoft.com/office/drawing/2014/main" xmlns="" id="{3219E5BF-9315-44AE-8B34-AB5EEDDF44A5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8" name="Rectangle 5">
                  <a:extLst>
                    <a:ext uri="{FF2B5EF4-FFF2-40B4-BE49-F238E27FC236}">
                      <a16:creationId xmlns:a16="http://schemas.microsoft.com/office/drawing/2014/main" xmlns="" id="{2F189B02-BFCC-4080-8250-038377289C62}"/>
                    </a:ext>
                  </a:extLst>
                </p:cNvPr>
                <p:cNvSpPr/>
                <p:nvPr/>
              </p:nvSpPr>
              <p:spPr>
                <a:xfrm>
                  <a:off x="7420683" y="3071810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9" name="Rectangle 5">
                  <a:extLst>
                    <a:ext uri="{FF2B5EF4-FFF2-40B4-BE49-F238E27FC236}">
                      <a16:creationId xmlns:a16="http://schemas.microsoft.com/office/drawing/2014/main" xmlns="" id="{225A0666-F93D-4501-BB12-D62A99065E5A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75" name="组合 163">
                <a:extLst>
                  <a:ext uri="{FF2B5EF4-FFF2-40B4-BE49-F238E27FC236}">
                    <a16:creationId xmlns:a16="http://schemas.microsoft.com/office/drawing/2014/main" xmlns="" id="{1AD01A5F-6D1A-49EC-B2FC-2DBFACC07F2E}"/>
                  </a:ext>
                </a:extLst>
              </p:cNvPr>
              <p:cNvGrpSpPr/>
              <p:nvPr/>
            </p:nvGrpSpPr>
            <p:grpSpPr>
              <a:xfrm>
                <a:off x="6710033" y="5830120"/>
                <a:ext cx="753495" cy="198465"/>
                <a:chOff x="5709295" y="4138610"/>
                <a:chExt cx="2143139" cy="564486"/>
              </a:xfrm>
            </p:grpSpPr>
            <p:sp>
              <p:nvSpPr>
                <p:cNvPr id="90" name="Rectangle 5">
                  <a:extLst>
                    <a:ext uri="{FF2B5EF4-FFF2-40B4-BE49-F238E27FC236}">
                      <a16:creationId xmlns:a16="http://schemas.microsoft.com/office/drawing/2014/main" xmlns="" id="{14B90D73-FCA9-4EBF-858C-43F714059CE8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1" name="Rectangle 5">
                  <a:extLst>
                    <a:ext uri="{FF2B5EF4-FFF2-40B4-BE49-F238E27FC236}">
                      <a16:creationId xmlns:a16="http://schemas.microsoft.com/office/drawing/2014/main" xmlns="" id="{927D03D9-A1A3-49F0-81EE-0B46757528D8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2" name="Rectangle 5">
                  <a:extLst>
                    <a:ext uri="{FF2B5EF4-FFF2-40B4-BE49-F238E27FC236}">
                      <a16:creationId xmlns:a16="http://schemas.microsoft.com/office/drawing/2014/main" xmlns="" id="{6152FDEF-3860-40DE-A3E1-A6CEBC05B670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xmlns="" id="{A5CA05E8-4F8E-44CC-A95F-5953F4AEA386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xmlns="" id="{340800DA-DA90-4D0D-909A-58393A5FED7D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76" name="组合 164">
                <a:extLst>
                  <a:ext uri="{FF2B5EF4-FFF2-40B4-BE49-F238E27FC236}">
                    <a16:creationId xmlns:a16="http://schemas.microsoft.com/office/drawing/2014/main" xmlns="" id="{B64C701A-F31E-4D60-B264-84F44F8591B6}"/>
                  </a:ext>
                </a:extLst>
              </p:cNvPr>
              <p:cNvGrpSpPr/>
              <p:nvPr/>
            </p:nvGrpSpPr>
            <p:grpSpPr>
              <a:xfrm>
                <a:off x="6710033" y="6028346"/>
                <a:ext cx="753495" cy="205955"/>
                <a:chOff x="5706172" y="5205410"/>
                <a:chExt cx="2143139" cy="585790"/>
              </a:xfrm>
            </p:grpSpPr>
            <p:sp>
              <p:nvSpPr>
                <p:cNvPr id="85" name="Rectangle 5">
                  <a:extLst>
                    <a:ext uri="{FF2B5EF4-FFF2-40B4-BE49-F238E27FC236}">
                      <a16:creationId xmlns:a16="http://schemas.microsoft.com/office/drawing/2014/main" xmlns="" id="{2E29B34B-8683-4238-A84C-04516C8E3E23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86" name="Rectangle 5">
                  <a:extLst>
                    <a:ext uri="{FF2B5EF4-FFF2-40B4-BE49-F238E27FC236}">
                      <a16:creationId xmlns:a16="http://schemas.microsoft.com/office/drawing/2014/main" xmlns="" id="{A392BEF8-B54A-4F52-B322-66761F33AE60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87" name="Rectangle 5">
                  <a:extLst>
                    <a:ext uri="{FF2B5EF4-FFF2-40B4-BE49-F238E27FC236}">
                      <a16:creationId xmlns:a16="http://schemas.microsoft.com/office/drawing/2014/main" xmlns="" id="{863BD57F-0D5E-453B-8F2B-CC2D01CE77FC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88" name="Rectangle 5">
                  <a:extLst>
                    <a:ext uri="{FF2B5EF4-FFF2-40B4-BE49-F238E27FC236}">
                      <a16:creationId xmlns:a16="http://schemas.microsoft.com/office/drawing/2014/main" xmlns="" id="{F24B5BA2-3BC7-400B-995A-15B2915AB807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89" name="Rectangle 5">
                  <a:extLst>
                    <a:ext uri="{FF2B5EF4-FFF2-40B4-BE49-F238E27FC236}">
                      <a16:creationId xmlns:a16="http://schemas.microsoft.com/office/drawing/2014/main" xmlns="" id="{FC9EC037-AC5B-4844-B3EE-9E48064AB7CC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77" name="组合 168">
                <a:extLst>
                  <a:ext uri="{FF2B5EF4-FFF2-40B4-BE49-F238E27FC236}">
                    <a16:creationId xmlns:a16="http://schemas.microsoft.com/office/drawing/2014/main" xmlns="" id="{74A5ED7B-89D2-413A-B545-FC73C0DF7200}"/>
                  </a:ext>
                </a:extLst>
              </p:cNvPr>
              <p:cNvGrpSpPr/>
              <p:nvPr/>
            </p:nvGrpSpPr>
            <p:grpSpPr>
              <a:xfrm>
                <a:off x="6710033" y="5430740"/>
                <a:ext cx="754593" cy="195865"/>
                <a:chOff x="5706172" y="2033710"/>
                <a:chExt cx="2146263" cy="557090"/>
              </a:xfrm>
            </p:grpSpPr>
            <p:grpSp>
              <p:nvGrpSpPr>
                <p:cNvPr id="79" name="组合 161">
                  <a:extLst>
                    <a:ext uri="{FF2B5EF4-FFF2-40B4-BE49-F238E27FC236}">
                      <a16:creationId xmlns:a16="http://schemas.microsoft.com/office/drawing/2014/main" xmlns="" id="{538066B9-602A-441F-93CA-4DF8D4FE26C7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81" name="Rectangle 5">
                    <a:extLst>
                      <a:ext uri="{FF2B5EF4-FFF2-40B4-BE49-F238E27FC236}">
                        <a16:creationId xmlns:a16="http://schemas.microsoft.com/office/drawing/2014/main" xmlns="" id="{8E544D54-C8A8-4966-9EB5-ADF0D4690EC6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xmlns="" id="{E284FC0C-9DF8-4EAD-B30D-03BF60DD9C2A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83" name="Rectangle 5">
                    <a:extLst>
                      <a:ext uri="{FF2B5EF4-FFF2-40B4-BE49-F238E27FC236}">
                        <a16:creationId xmlns:a16="http://schemas.microsoft.com/office/drawing/2014/main" xmlns="" id="{ED0FE094-5D84-400E-B987-8D0DC2578F7F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84" name="Rectangle 5">
                    <a:extLst>
                      <a:ext uri="{FF2B5EF4-FFF2-40B4-BE49-F238E27FC236}">
                        <a16:creationId xmlns:a16="http://schemas.microsoft.com/office/drawing/2014/main" xmlns="" id="{A1381660-2573-4551-98EF-B5714C33D930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sp>
              <p:nvSpPr>
                <p:cNvPr id="80" name="Rectangle 5">
                  <a:extLst>
                    <a:ext uri="{FF2B5EF4-FFF2-40B4-BE49-F238E27FC236}">
                      <a16:creationId xmlns:a16="http://schemas.microsoft.com/office/drawing/2014/main" xmlns="" id="{61477BF0-C3C4-473B-A034-728E119322D8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xmlns="" id="{3343E371-6C80-4331-9CF6-1DA547608DB8}"/>
                  </a:ext>
                </a:extLst>
              </p:cNvPr>
              <p:cNvSpPr/>
              <p:nvPr/>
            </p:nvSpPr>
            <p:spPr>
              <a:xfrm>
                <a:off x="6862421" y="5828051"/>
                <a:ext cx="150699" cy="19586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6DCB3C76-E36C-4664-B334-68BA91DA86BC}"/>
                </a:ext>
              </a:extLst>
            </p:cNvPr>
            <p:cNvGrpSpPr/>
            <p:nvPr/>
          </p:nvGrpSpPr>
          <p:grpSpPr>
            <a:xfrm>
              <a:off x="1250346" y="5179222"/>
              <a:ext cx="559634" cy="641331"/>
              <a:chOff x="962497" y="5088136"/>
              <a:chExt cx="754609" cy="804198"/>
            </a:xfrm>
          </p:grpSpPr>
          <p:grpSp>
            <p:nvGrpSpPr>
              <p:cNvPr id="48" name="组合 162">
                <a:extLst>
                  <a:ext uri="{FF2B5EF4-FFF2-40B4-BE49-F238E27FC236}">
                    <a16:creationId xmlns:a16="http://schemas.microsoft.com/office/drawing/2014/main" xmlns="" id="{E6E90A6F-CB79-42F2-BBC1-6C7C7226E597}"/>
                  </a:ext>
                </a:extLst>
              </p:cNvPr>
              <p:cNvGrpSpPr/>
              <p:nvPr/>
            </p:nvGrpSpPr>
            <p:grpSpPr>
              <a:xfrm>
                <a:off x="962497" y="5284001"/>
                <a:ext cx="754609" cy="203134"/>
                <a:chOff x="5706172" y="3071810"/>
                <a:chExt cx="2146308" cy="57776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xmlns="" id="{B5694895-7BD4-458A-A07D-6DFB219ADA87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0" name="Rectangle 5">
                  <a:extLst>
                    <a:ext uri="{FF2B5EF4-FFF2-40B4-BE49-F238E27FC236}">
                      <a16:creationId xmlns:a16="http://schemas.microsoft.com/office/drawing/2014/main" xmlns="" id="{09873742-7432-4D72-9E6A-D08C681CAF6B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1" name="Rectangle 5">
                  <a:extLst>
                    <a:ext uri="{FF2B5EF4-FFF2-40B4-BE49-F238E27FC236}">
                      <a16:creationId xmlns:a16="http://schemas.microsoft.com/office/drawing/2014/main" xmlns="" id="{508541E1-302C-464A-ACD4-96CB0A0676B3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2" name="Rectangle 5">
                  <a:extLst>
                    <a:ext uri="{FF2B5EF4-FFF2-40B4-BE49-F238E27FC236}">
                      <a16:creationId xmlns:a16="http://schemas.microsoft.com/office/drawing/2014/main" xmlns="" id="{D60BC1A8-5E1C-44BF-B1E0-10F32DDDF741}"/>
                    </a:ext>
                  </a:extLst>
                </p:cNvPr>
                <p:cNvSpPr/>
                <p:nvPr/>
              </p:nvSpPr>
              <p:spPr>
                <a:xfrm>
                  <a:off x="7420683" y="3071810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3" name="Rectangle 5">
                  <a:extLst>
                    <a:ext uri="{FF2B5EF4-FFF2-40B4-BE49-F238E27FC236}">
                      <a16:creationId xmlns:a16="http://schemas.microsoft.com/office/drawing/2014/main" xmlns="" id="{73719E2A-A020-4E19-B01D-327C8B334B3F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49" name="组合 163">
                <a:extLst>
                  <a:ext uri="{FF2B5EF4-FFF2-40B4-BE49-F238E27FC236}">
                    <a16:creationId xmlns:a16="http://schemas.microsoft.com/office/drawing/2014/main" xmlns="" id="{14889E12-853C-4AA5-AC09-6FEE2632A66D}"/>
                  </a:ext>
                </a:extLst>
              </p:cNvPr>
              <p:cNvGrpSpPr/>
              <p:nvPr/>
            </p:nvGrpSpPr>
            <p:grpSpPr>
              <a:xfrm>
                <a:off x="962497" y="5487516"/>
                <a:ext cx="753495" cy="198465"/>
                <a:chOff x="5709295" y="4138610"/>
                <a:chExt cx="2143139" cy="564486"/>
              </a:xfrm>
            </p:grpSpPr>
            <p:sp>
              <p:nvSpPr>
                <p:cNvPr id="64" name="Rectangle 5">
                  <a:extLst>
                    <a:ext uri="{FF2B5EF4-FFF2-40B4-BE49-F238E27FC236}">
                      <a16:creationId xmlns:a16="http://schemas.microsoft.com/office/drawing/2014/main" xmlns="" id="{9928D687-6B0E-4787-BC4A-D00816DEF114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5" name="Rectangle 5">
                  <a:extLst>
                    <a:ext uri="{FF2B5EF4-FFF2-40B4-BE49-F238E27FC236}">
                      <a16:creationId xmlns:a16="http://schemas.microsoft.com/office/drawing/2014/main" xmlns="" id="{0B6F3D70-AFCF-447B-9CC6-4B796FA7A885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6" name="Rectangle 5">
                  <a:extLst>
                    <a:ext uri="{FF2B5EF4-FFF2-40B4-BE49-F238E27FC236}">
                      <a16:creationId xmlns:a16="http://schemas.microsoft.com/office/drawing/2014/main" xmlns="" id="{DC16B09D-0435-430C-86EF-D7EE05AB2504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7" name="Rectangle 5">
                  <a:extLst>
                    <a:ext uri="{FF2B5EF4-FFF2-40B4-BE49-F238E27FC236}">
                      <a16:creationId xmlns:a16="http://schemas.microsoft.com/office/drawing/2014/main" xmlns="" id="{F17AE6AF-C5BC-4F67-AC81-B84DFF17CEAF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8" name="Rectangle 5">
                  <a:extLst>
                    <a:ext uri="{FF2B5EF4-FFF2-40B4-BE49-F238E27FC236}">
                      <a16:creationId xmlns:a16="http://schemas.microsoft.com/office/drawing/2014/main" xmlns="" id="{05554698-7167-461A-B6B6-1DD46C5E796F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50" name="组合 164">
                <a:extLst>
                  <a:ext uri="{FF2B5EF4-FFF2-40B4-BE49-F238E27FC236}">
                    <a16:creationId xmlns:a16="http://schemas.microsoft.com/office/drawing/2014/main" xmlns="" id="{18EE2310-BF43-4F68-8CA8-4F95BCAAAA8D}"/>
                  </a:ext>
                </a:extLst>
              </p:cNvPr>
              <p:cNvGrpSpPr/>
              <p:nvPr/>
            </p:nvGrpSpPr>
            <p:grpSpPr>
              <a:xfrm>
                <a:off x="962497" y="5685742"/>
                <a:ext cx="753495" cy="205955"/>
                <a:chOff x="5706172" y="5205410"/>
                <a:chExt cx="2143139" cy="585790"/>
              </a:xfrm>
            </p:grpSpPr>
            <p:sp>
              <p:nvSpPr>
                <p:cNvPr id="59" name="Rectangle 5">
                  <a:extLst>
                    <a:ext uri="{FF2B5EF4-FFF2-40B4-BE49-F238E27FC236}">
                      <a16:creationId xmlns:a16="http://schemas.microsoft.com/office/drawing/2014/main" xmlns="" id="{1DC6E1C1-1099-4B40-B966-60D0C5A9F16F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0" name="Rectangle 5">
                  <a:extLst>
                    <a:ext uri="{FF2B5EF4-FFF2-40B4-BE49-F238E27FC236}">
                      <a16:creationId xmlns:a16="http://schemas.microsoft.com/office/drawing/2014/main" xmlns="" id="{056087BE-2DFB-45EE-B0D2-56B184B34F20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1" name="Rectangle 5">
                  <a:extLst>
                    <a:ext uri="{FF2B5EF4-FFF2-40B4-BE49-F238E27FC236}">
                      <a16:creationId xmlns:a16="http://schemas.microsoft.com/office/drawing/2014/main" xmlns="" id="{B7D19EBF-263F-4856-84CF-B62D4244B48C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2" name="Rectangle 5">
                  <a:extLst>
                    <a:ext uri="{FF2B5EF4-FFF2-40B4-BE49-F238E27FC236}">
                      <a16:creationId xmlns:a16="http://schemas.microsoft.com/office/drawing/2014/main" xmlns="" id="{101B5FBC-AE98-48BE-B1D4-155D80B415C0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63" name="Rectangle 5">
                  <a:extLst>
                    <a:ext uri="{FF2B5EF4-FFF2-40B4-BE49-F238E27FC236}">
                      <a16:creationId xmlns:a16="http://schemas.microsoft.com/office/drawing/2014/main" xmlns="" id="{C9B7D4C1-7198-4AC9-B778-7541AFEC578C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51" name="组合 168">
                <a:extLst>
                  <a:ext uri="{FF2B5EF4-FFF2-40B4-BE49-F238E27FC236}">
                    <a16:creationId xmlns:a16="http://schemas.microsoft.com/office/drawing/2014/main" xmlns="" id="{A7BB5A56-5567-480D-9339-DBD832C65512}"/>
                  </a:ext>
                </a:extLst>
              </p:cNvPr>
              <p:cNvGrpSpPr/>
              <p:nvPr/>
            </p:nvGrpSpPr>
            <p:grpSpPr>
              <a:xfrm>
                <a:off x="962497" y="5088136"/>
                <a:ext cx="754593" cy="195865"/>
                <a:chOff x="5706172" y="2033710"/>
                <a:chExt cx="2146263" cy="557090"/>
              </a:xfrm>
            </p:grpSpPr>
            <p:grpSp>
              <p:nvGrpSpPr>
                <p:cNvPr id="53" name="组合 161">
                  <a:extLst>
                    <a:ext uri="{FF2B5EF4-FFF2-40B4-BE49-F238E27FC236}">
                      <a16:creationId xmlns:a16="http://schemas.microsoft.com/office/drawing/2014/main" xmlns="" id="{1F3787B8-D367-4C00-9EB2-6908B48FA0C2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55" name="Rectangle 5">
                    <a:extLst>
                      <a:ext uri="{FF2B5EF4-FFF2-40B4-BE49-F238E27FC236}">
                        <a16:creationId xmlns:a16="http://schemas.microsoft.com/office/drawing/2014/main" xmlns="" id="{8C08F955-F9F2-41BC-A9C9-9FCE2DB63B27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56" name="Rectangle 5">
                    <a:extLst>
                      <a:ext uri="{FF2B5EF4-FFF2-40B4-BE49-F238E27FC236}">
                        <a16:creationId xmlns:a16="http://schemas.microsoft.com/office/drawing/2014/main" xmlns="" id="{94CEB88E-789F-430E-B0CD-712B1EE9ADAC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57" name="Rectangle 5">
                    <a:extLst>
                      <a:ext uri="{FF2B5EF4-FFF2-40B4-BE49-F238E27FC236}">
                        <a16:creationId xmlns:a16="http://schemas.microsoft.com/office/drawing/2014/main" xmlns="" id="{3A99DC7B-7410-43B7-A44A-7244422F337D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58" name="Rectangle 5">
                    <a:extLst>
                      <a:ext uri="{FF2B5EF4-FFF2-40B4-BE49-F238E27FC236}">
                        <a16:creationId xmlns:a16="http://schemas.microsoft.com/office/drawing/2014/main" xmlns="" id="{D35C8AC4-9BCC-4245-86F6-67955B01CCE7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xmlns="" id="{701A0652-E060-4AA4-B589-56B56CDACA94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52" name="Rectangle 5">
                <a:extLst>
                  <a:ext uri="{FF2B5EF4-FFF2-40B4-BE49-F238E27FC236}">
                    <a16:creationId xmlns:a16="http://schemas.microsoft.com/office/drawing/2014/main" xmlns="" id="{1872C70F-83D0-44FA-AAEB-CE9CF23F328F}"/>
                  </a:ext>
                </a:extLst>
              </p:cNvPr>
              <p:cNvSpPr/>
              <p:nvPr/>
            </p:nvSpPr>
            <p:spPr>
              <a:xfrm>
                <a:off x="1260105" y="5696469"/>
                <a:ext cx="150699" cy="19586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7DFE5557-32F1-4CED-8005-0AB30E79F8C7}"/>
                </a:ext>
              </a:extLst>
            </p:cNvPr>
            <p:cNvSpPr txBox="1"/>
            <p:nvPr/>
          </p:nvSpPr>
          <p:spPr>
            <a:xfrm>
              <a:off x="4831678" y="2706364"/>
              <a:ext cx="2624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Network-wide sketch</a:t>
              </a:r>
              <a:endParaRPr lang="zh-CN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32D4D35-2641-41BE-B415-DB9A1915AB8B}"/>
                </a:ext>
              </a:extLst>
            </p:cNvPr>
            <p:cNvSpPr txBox="1"/>
            <p:nvPr/>
          </p:nvSpPr>
          <p:spPr>
            <a:xfrm>
              <a:off x="7070155" y="4118301"/>
              <a:ext cx="187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Local sketch</a:t>
              </a:r>
              <a:endParaRPr lang="zh-CN" alt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DD6E5EC-45BB-47E8-8ABC-EB6A1E7A9BD2}"/>
                </a:ext>
              </a:extLst>
            </p:cNvPr>
            <p:cNvSpPr txBox="1"/>
            <p:nvPr/>
          </p:nvSpPr>
          <p:spPr>
            <a:xfrm>
              <a:off x="6896188" y="5448491"/>
              <a:ext cx="187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Local sketch</a:t>
              </a:r>
              <a:endParaRPr lang="zh-CN" alt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CF0F290-AC73-4B19-BCE7-53D5A08C0F44}"/>
                </a:ext>
              </a:extLst>
            </p:cNvPr>
            <p:cNvSpPr txBox="1"/>
            <p:nvPr/>
          </p:nvSpPr>
          <p:spPr>
            <a:xfrm>
              <a:off x="-54844" y="3807905"/>
              <a:ext cx="1879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Local sketch</a:t>
              </a:r>
              <a:endParaRPr lang="zh-CN" altLang="en-US" sz="20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A8B1C67D-A183-4CF8-BED9-975C42516EC9}"/>
                </a:ext>
              </a:extLst>
            </p:cNvPr>
            <p:cNvGrpSpPr/>
            <p:nvPr/>
          </p:nvGrpSpPr>
          <p:grpSpPr>
            <a:xfrm>
              <a:off x="6672720" y="4007072"/>
              <a:ext cx="509424" cy="583330"/>
              <a:chOff x="6896943" y="3843235"/>
              <a:chExt cx="754609" cy="803561"/>
            </a:xfrm>
          </p:grpSpPr>
          <p:grpSp>
            <p:nvGrpSpPr>
              <p:cNvPr id="22" name="组合 162">
                <a:extLst>
                  <a:ext uri="{FF2B5EF4-FFF2-40B4-BE49-F238E27FC236}">
                    <a16:creationId xmlns:a16="http://schemas.microsoft.com/office/drawing/2014/main" xmlns="" id="{7DA7048C-1AB5-4BA3-BB79-856229F8CA81}"/>
                  </a:ext>
                </a:extLst>
              </p:cNvPr>
              <p:cNvGrpSpPr/>
              <p:nvPr/>
            </p:nvGrpSpPr>
            <p:grpSpPr>
              <a:xfrm>
                <a:off x="6896943" y="4039100"/>
                <a:ext cx="754609" cy="203134"/>
                <a:chOff x="5706172" y="3071810"/>
                <a:chExt cx="2146308" cy="57776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xmlns="" id="{227CB4C2-B7E8-471A-9EC0-9E78395B94E7}"/>
                    </a:ext>
                  </a:extLst>
                </p:cNvPr>
                <p:cNvSpPr/>
                <p:nvPr/>
              </p:nvSpPr>
              <p:spPr>
                <a:xfrm>
                  <a:off x="5706172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4" name="Rectangle 5">
                  <a:extLst>
                    <a:ext uri="{FF2B5EF4-FFF2-40B4-BE49-F238E27FC236}">
                      <a16:creationId xmlns:a16="http://schemas.microsoft.com/office/drawing/2014/main" xmlns="" id="{E67508D3-B6B4-42D3-8173-0DDA7D7D7BEB}"/>
                    </a:ext>
                  </a:extLst>
                </p:cNvPr>
                <p:cNvSpPr/>
                <p:nvPr/>
              </p:nvSpPr>
              <p:spPr>
                <a:xfrm>
                  <a:off x="6134800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5" name="Rectangle 5">
                  <a:extLst>
                    <a:ext uri="{FF2B5EF4-FFF2-40B4-BE49-F238E27FC236}">
                      <a16:creationId xmlns:a16="http://schemas.microsoft.com/office/drawing/2014/main" xmlns="" id="{81EF9F3E-5DB2-49AC-ABE2-D16E860DD593}"/>
                    </a:ext>
                  </a:extLst>
                </p:cNvPr>
                <p:cNvSpPr/>
                <p:nvPr/>
              </p:nvSpPr>
              <p:spPr>
                <a:xfrm>
                  <a:off x="6566551" y="3071810"/>
                  <a:ext cx="428628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6" name="Rectangle 5">
                  <a:extLst>
                    <a:ext uri="{FF2B5EF4-FFF2-40B4-BE49-F238E27FC236}">
                      <a16:creationId xmlns:a16="http://schemas.microsoft.com/office/drawing/2014/main" xmlns="" id="{7C9E45A9-CE67-4082-AE60-1FD7F3C255A0}"/>
                    </a:ext>
                  </a:extLst>
                </p:cNvPr>
                <p:cNvSpPr/>
                <p:nvPr/>
              </p:nvSpPr>
              <p:spPr>
                <a:xfrm>
                  <a:off x="7420683" y="3071810"/>
                  <a:ext cx="431797" cy="57776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7" name="Rectangle 5">
                  <a:extLst>
                    <a:ext uri="{FF2B5EF4-FFF2-40B4-BE49-F238E27FC236}">
                      <a16:creationId xmlns:a16="http://schemas.microsoft.com/office/drawing/2014/main" xmlns="" id="{443323B4-655C-4CDF-BB9C-A2240FFFF874}"/>
                    </a:ext>
                  </a:extLst>
                </p:cNvPr>
                <p:cNvSpPr/>
                <p:nvPr/>
              </p:nvSpPr>
              <p:spPr>
                <a:xfrm>
                  <a:off x="6998302" y="3071810"/>
                  <a:ext cx="428628" cy="57776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23" name="组合 163">
                <a:extLst>
                  <a:ext uri="{FF2B5EF4-FFF2-40B4-BE49-F238E27FC236}">
                    <a16:creationId xmlns:a16="http://schemas.microsoft.com/office/drawing/2014/main" xmlns="" id="{0873429D-6D2B-40AA-BF94-B2FD5A702CDE}"/>
                  </a:ext>
                </a:extLst>
              </p:cNvPr>
              <p:cNvGrpSpPr/>
              <p:nvPr/>
            </p:nvGrpSpPr>
            <p:grpSpPr>
              <a:xfrm>
                <a:off x="6896943" y="4242615"/>
                <a:ext cx="753495" cy="198465"/>
                <a:chOff x="5709295" y="4138610"/>
                <a:chExt cx="2143139" cy="564486"/>
              </a:xfrm>
            </p:grpSpPr>
            <p:sp>
              <p:nvSpPr>
                <p:cNvPr id="38" name="Rectangle 5">
                  <a:extLst>
                    <a:ext uri="{FF2B5EF4-FFF2-40B4-BE49-F238E27FC236}">
                      <a16:creationId xmlns:a16="http://schemas.microsoft.com/office/drawing/2014/main" xmlns="" id="{A33B92C9-CA5E-4164-988F-9A1A2EF51B18}"/>
                    </a:ext>
                  </a:extLst>
                </p:cNvPr>
                <p:cNvSpPr/>
                <p:nvPr/>
              </p:nvSpPr>
              <p:spPr>
                <a:xfrm>
                  <a:off x="5709295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9" name="Rectangle 5">
                  <a:extLst>
                    <a:ext uri="{FF2B5EF4-FFF2-40B4-BE49-F238E27FC236}">
                      <a16:creationId xmlns:a16="http://schemas.microsoft.com/office/drawing/2014/main" xmlns="" id="{C4F3CFBA-8688-4158-9A3B-E0BFEEDB2E7F}"/>
                    </a:ext>
                  </a:extLst>
                </p:cNvPr>
                <p:cNvSpPr/>
                <p:nvPr/>
              </p:nvSpPr>
              <p:spPr>
                <a:xfrm>
                  <a:off x="6569674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0" name="Rectangle 5">
                  <a:extLst>
                    <a:ext uri="{FF2B5EF4-FFF2-40B4-BE49-F238E27FC236}">
                      <a16:creationId xmlns:a16="http://schemas.microsoft.com/office/drawing/2014/main" xmlns="" id="{C5FC7C21-6593-43D8-BE1B-B3808DE6B8FB}"/>
                    </a:ext>
                  </a:extLst>
                </p:cNvPr>
                <p:cNvSpPr/>
                <p:nvPr/>
              </p:nvSpPr>
              <p:spPr>
                <a:xfrm>
                  <a:off x="6998302" y="4138610"/>
                  <a:ext cx="428628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1" name="Rectangle 5">
                  <a:extLst>
                    <a:ext uri="{FF2B5EF4-FFF2-40B4-BE49-F238E27FC236}">
                      <a16:creationId xmlns:a16="http://schemas.microsoft.com/office/drawing/2014/main" xmlns="" id="{CB73F7B7-4EBA-451C-B3E6-C0DECB7813DE}"/>
                    </a:ext>
                  </a:extLst>
                </p:cNvPr>
                <p:cNvSpPr/>
                <p:nvPr/>
              </p:nvSpPr>
              <p:spPr>
                <a:xfrm>
                  <a:off x="7426929" y="4138610"/>
                  <a:ext cx="425505" cy="564486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2" name="Rectangle 5">
                  <a:extLst>
                    <a:ext uri="{FF2B5EF4-FFF2-40B4-BE49-F238E27FC236}">
                      <a16:creationId xmlns:a16="http://schemas.microsoft.com/office/drawing/2014/main" xmlns="" id="{84815F0F-7DE1-401F-BA74-297D11B83D44}"/>
                    </a:ext>
                  </a:extLst>
                </p:cNvPr>
                <p:cNvSpPr/>
                <p:nvPr/>
              </p:nvSpPr>
              <p:spPr>
                <a:xfrm>
                  <a:off x="6134800" y="4138610"/>
                  <a:ext cx="428628" cy="5644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24" name="组合 164">
                <a:extLst>
                  <a:ext uri="{FF2B5EF4-FFF2-40B4-BE49-F238E27FC236}">
                    <a16:creationId xmlns:a16="http://schemas.microsoft.com/office/drawing/2014/main" xmlns="" id="{BCBD0A06-7B43-4997-AD7F-D63CB7DA3CF2}"/>
                  </a:ext>
                </a:extLst>
              </p:cNvPr>
              <p:cNvGrpSpPr/>
              <p:nvPr/>
            </p:nvGrpSpPr>
            <p:grpSpPr>
              <a:xfrm>
                <a:off x="6896943" y="4440841"/>
                <a:ext cx="753495" cy="205955"/>
                <a:chOff x="5706172" y="5205410"/>
                <a:chExt cx="2143139" cy="585790"/>
              </a:xfrm>
            </p:grpSpPr>
            <p:sp>
              <p:nvSpPr>
                <p:cNvPr id="33" name="Rectangle 5">
                  <a:extLst>
                    <a:ext uri="{FF2B5EF4-FFF2-40B4-BE49-F238E27FC236}">
                      <a16:creationId xmlns:a16="http://schemas.microsoft.com/office/drawing/2014/main" xmlns="" id="{9FFB88D0-A1EF-4DAB-A589-C61AA1E4AAC5}"/>
                    </a:ext>
                  </a:extLst>
                </p:cNvPr>
                <p:cNvSpPr/>
                <p:nvPr/>
              </p:nvSpPr>
              <p:spPr>
                <a:xfrm>
                  <a:off x="5706172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4" name="Rectangle 5">
                  <a:extLst>
                    <a:ext uri="{FF2B5EF4-FFF2-40B4-BE49-F238E27FC236}">
                      <a16:creationId xmlns:a16="http://schemas.microsoft.com/office/drawing/2014/main" xmlns="" id="{6D806912-6860-4C8D-82EC-973F8FDEF26E}"/>
                    </a:ext>
                  </a:extLst>
                </p:cNvPr>
                <p:cNvSpPr/>
                <p:nvPr/>
              </p:nvSpPr>
              <p:spPr>
                <a:xfrm>
                  <a:off x="6134800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5" name="Rectangle 5">
                  <a:extLst>
                    <a:ext uri="{FF2B5EF4-FFF2-40B4-BE49-F238E27FC236}">
                      <a16:creationId xmlns:a16="http://schemas.microsoft.com/office/drawing/2014/main" xmlns="" id="{2BE924FD-D6EA-4692-8C3A-6B352272CAC9}"/>
                    </a:ext>
                  </a:extLst>
                </p:cNvPr>
                <p:cNvSpPr/>
                <p:nvPr/>
              </p:nvSpPr>
              <p:spPr>
                <a:xfrm>
                  <a:off x="6995179" y="5205410"/>
                  <a:ext cx="428628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6" name="Rectangle 5">
                  <a:extLst>
                    <a:ext uri="{FF2B5EF4-FFF2-40B4-BE49-F238E27FC236}">
                      <a16:creationId xmlns:a16="http://schemas.microsoft.com/office/drawing/2014/main" xmlns="" id="{7333B652-F6F6-4DFA-9A0B-EEA86AB3EA87}"/>
                    </a:ext>
                  </a:extLst>
                </p:cNvPr>
                <p:cNvSpPr/>
                <p:nvPr/>
              </p:nvSpPr>
              <p:spPr>
                <a:xfrm>
                  <a:off x="7423806" y="5205410"/>
                  <a:ext cx="425505" cy="585790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7" name="Rectangle 5">
                  <a:extLst>
                    <a:ext uri="{FF2B5EF4-FFF2-40B4-BE49-F238E27FC236}">
                      <a16:creationId xmlns:a16="http://schemas.microsoft.com/office/drawing/2014/main" xmlns="" id="{CCD81405-B005-4ABF-BC5A-0967C326C9D1}"/>
                    </a:ext>
                  </a:extLst>
                </p:cNvPr>
                <p:cNvSpPr/>
                <p:nvPr/>
              </p:nvSpPr>
              <p:spPr>
                <a:xfrm>
                  <a:off x="6569674" y="5205410"/>
                  <a:ext cx="428628" cy="5857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25" name="组合 168">
                <a:extLst>
                  <a:ext uri="{FF2B5EF4-FFF2-40B4-BE49-F238E27FC236}">
                    <a16:creationId xmlns:a16="http://schemas.microsoft.com/office/drawing/2014/main" xmlns="" id="{DA01C09B-BB9B-4F07-952F-918ACC340C15}"/>
                  </a:ext>
                </a:extLst>
              </p:cNvPr>
              <p:cNvGrpSpPr/>
              <p:nvPr/>
            </p:nvGrpSpPr>
            <p:grpSpPr>
              <a:xfrm>
                <a:off x="6896943" y="3843235"/>
                <a:ext cx="754593" cy="195865"/>
                <a:chOff x="5706172" y="2033710"/>
                <a:chExt cx="2146263" cy="557090"/>
              </a:xfrm>
            </p:grpSpPr>
            <p:grpSp>
              <p:nvGrpSpPr>
                <p:cNvPr id="27" name="组合 161">
                  <a:extLst>
                    <a:ext uri="{FF2B5EF4-FFF2-40B4-BE49-F238E27FC236}">
                      <a16:creationId xmlns:a16="http://schemas.microsoft.com/office/drawing/2014/main" xmlns="" id="{A24B318C-2339-41D7-9E75-BBD2F4421EF5}"/>
                    </a:ext>
                  </a:extLst>
                </p:cNvPr>
                <p:cNvGrpSpPr/>
                <p:nvPr/>
              </p:nvGrpSpPr>
              <p:grpSpPr>
                <a:xfrm>
                  <a:off x="5706172" y="2033710"/>
                  <a:ext cx="2146263" cy="557090"/>
                  <a:chOff x="5706172" y="2033710"/>
                  <a:chExt cx="2146263" cy="557090"/>
                </a:xfrm>
              </p:grpSpPr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xmlns="" id="{7A3F50A6-410D-488C-8F50-729B50282DE2}"/>
                      </a:ext>
                    </a:extLst>
                  </p:cNvPr>
                  <p:cNvSpPr/>
                  <p:nvPr/>
                </p:nvSpPr>
                <p:spPr>
                  <a:xfrm>
                    <a:off x="5706172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30" name="Rectangle 5">
                    <a:extLst>
                      <a:ext uri="{FF2B5EF4-FFF2-40B4-BE49-F238E27FC236}">
                        <a16:creationId xmlns:a16="http://schemas.microsoft.com/office/drawing/2014/main" xmlns="" id="{ED7B2D99-FFF7-47F8-8D58-292CDC02B205}"/>
                      </a:ext>
                    </a:extLst>
                  </p:cNvPr>
                  <p:cNvSpPr/>
                  <p:nvPr/>
                </p:nvSpPr>
                <p:spPr>
                  <a:xfrm>
                    <a:off x="6566551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31" name="Rectangle 5">
                    <a:extLst>
                      <a:ext uri="{FF2B5EF4-FFF2-40B4-BE49-F238E27FC236}">
                        <a16:creationId xmlns:a16="http://schemas.microsoft.com/office/drawing/2014/main" xmlns="" id="{DA526B23-845D-464D-B514-C0BCF2B61BA3}"/>
                      </a:ext>
                    </a:extLst>
                  </p:cNvPr>
                  <p:cNvSpPr/>
                  <p:nvPr/>
                </p:nvSpPr>
                <p:spPr>
                  <a:xfrm>
                    <a:off x="6995179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xmlns="" id="{6AD47990-44EA-4247-A1C5-CD1B8531999B}"/>
                      </a:ext>
                    </a:extLst>
                  </p:cNvPr>
                  <p:cNvSpPr/>
                  <p:nvPr/>
                </p:nvSpPr>
                <p:spPr>
                  <a:xfrm>
                    <a:off x="7423807" y="2033710"/>
                    <a:ext cx="428628" cy="55709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 dirty="0"/>
                  </a:p>
                </p:txBody>
              </p:sp>
            </p:grpSp>
            <p:sp>
              <p:nvSpPr>
                <p:cNvPr id="28" name="Rectangle 5">
                  <a:extLst>
                    <a:ext uri="{FF2B5EF4-FFF2-40B4-BE49-F238E27FC236}">
                      <a16:creationId xmlns:a16="http://schemas.microsoft.com/office/drawing/2014/main" xmlns="" id="{E88FCA5A-99DE-412E-88D4-28ECECAC4F5E}"/>
                    </a:ext>
                  </a:extLst>
                </p:cNvPr>
                <p:cNvSpPr/>
                <p:nvPr/>
              </p:nvSpPr>
              <p:spPr>
                <a:xfrm>
                  <a:off x="6134800" y="2033710"/>
                  <a:ext cx="428628" cy="55709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2D21ACF8-6D79-412D-9BC1-371F5D268E80}"/>
                  </a:ext>
                </a:extLst>
              </p:cNvPr>
              <p:cNvSpPr/>
              <p:nvPr/>
            </p:nvSpPr>
            <p:spPr>
              <a:xfrm>
                <a:off x="7346844" y="4046369"/>
                <a:ext cx="150699" cy="195865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6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3939D-AA24-421B-98A7-9653B824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 of Sketches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2DDB28-1A79-45F7-9159-56F6BFF692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422C1B-26EB-470A-AED7-2DB8472F5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82" y="4480645"/>
            <a:ext cx="5704891" cy="2067948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xmlns="" id="{6DF8C247-1D11-47B7-9D07-94EEF73B7980}"/>
              </a:ext>
            </a:extLst>
          </p:cNvPr>
          <p:cNvSpPr/>
          <p:nvPr/>
        </p:nvSpPr>
        <p:spPr bwMode="auto">
          <a:xfrm rot="10800000">
            <a:off x="5603021" y="2795681"/>
            <a:ext cx="985955" cy="791428"/>
          </a:xfrm>
          <a:prstGeom prst="upArrow">
            <a:avLst>
              <a:gd name="adj1" fmla="val 50000"/>
              <a:gd name="adj2" fmla="val 41639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395C0E-E5EB-49A8-81D3-40CFC3693397}"/>
              </a:ext>
            </a:extLst>
          </p:cNvPr>
          <p:cNvSpPr/>
          <p:nvPr/>
        </p:nvSpPr>
        <p:spPr bwMode="auto">
          <a:xfrm>
            <a:off x="2309900" y="2217661"/>
            <a:ext cx="2627861" cy="64330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Lack of generality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D4A1E82-1786-4F27-9753-12CDAEB0FB23}"/>
              </a:ext>
            </a:extLst>
          </p:cNvPr>
          <p:cNvSpPr/>
          <p:nvPr/>
        </p:nvSpPr>
        <p:spPr bwMode="auto">
          <a:xfrm>
            <a:off x="7484467" y="2213357"/>
            <a:ext cx="2627861" cy="64330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Limited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B0A70CA-D8C2-4953-9040-78ACA17C8F28}"/>
              </a:ext>
            </a:extLst>
          </p:cNvPr>
          <p:cNvSpPr txBox="1"/>
          <p:nvPr/>
        </p:nvSpPr>
        <p:spPr>
          <a:xfrm>
            <a:off x="4035889" y="1417638"/>
            <a:ext cx="412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Basic sketches</a:t>
            </a:r>
            <a:endParaRPr lang="zh-CN" alt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551CE91-9B11-4A20-96E6-829408BE8D3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 bwMode="auto">
          <a:xfrm flipV="1">
            <a:off x="3623831" y="1940858"/>
            <a:ext cx="2472168" cy="27680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E6850A6-3847-4B2E-9509-80FE8DF0A100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 bwMode="auto">
          <a:xfrm flipH="1" flipV="1">
            <a:off x="6095999" y="1940858"/>
            <a:ext cx="2702399" cy="27249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1D00BCA-CE0C-4C75-8091-0472B7C0A362}"/>
              </a:ext>
            </a:extLst>
          </p:cNvPr>
          <p:cNvSpPr txBox="1"/>
          <p:nvPr/>
        </p:nvSpPr>
        <p:spPr>
          <a:xfrm>
            <a:off x="4994486" y="2939499"/>
            <a:ext cx="546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More structures</a:t>
            </a:r>
            <a:endParaRPr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F97EA01-BA76-4513-B57A-67776C8B5ED6}"/>
              </a:ext>
            </a:extLst>
          </p:cNvPr>
          <p:cNvSpPr txBox="1"/>
          <p:nvPr/>
        </p:nvSpPr>
        <p:spPr>
          <a:xfrm>
            <a:off x="3364247" y="3544983"/>
            <a:ext cx="546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Complicated sketches</a:t>
            </a:r>
            <a:endParaRPr lang="zh-CN" altLang="en-US" sz="28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xmlns="" id="{A722C75C-28DC-4E76-89D1-24DF315BBB85}"/>
              </a:ext>
            </a:extLst>
          </p:cNvPr>
          <p:cNvSpPr/>
          <p:nvPr/>
        </p:nvSpPr>
        <p:spPr bwMode="auto">
          <a:xfrm rot="5400000">
            <a:off x="5808053" y="941810"/>
            <a:ext cx="431950" cy="6645719"/>
          </a:xfrm>
          <a:prstGeom prst="leftBrace">
            <a:avLst>
              <a:gd name="adj1" fmla="val 50641"/>
              <a:gd name="adj2" fmla="val 50000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4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5EF24-4B9A-4F11-8195-D84D48C5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8ED80-2EB8-4385-8B0B-FEE105C9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7475"/>
            <a:ext cx="10972800" cy="3793941"/>
          </a:xfrm>
        </p:spPr>
        <p:txBody>
          <a:bodyPr/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Catch up with underlying packet forwarding speed</a:t>
            </a:r>
          </a:p>
          <a:p>
            <a:r>
              <a:rPr lang="en-US" sz="2400" dirty="0"/>
              <a:t>Resource efficiency</a:t>
            </a:r>
          </a:p>
          <a:p>
            <a:pPr lvl="1"/>
            <a:r>
              <a:rPr lang="en-US" sz="2000" dirty="0"/>
              <a:t>Consume only limited resources</a:t>
            </a:r>
          </a:p>
          <a:p>
            <a:r>
              <a:rPr lang="en-US" sz="2400" dirty="0"/>
              <a:t>Accuracy</a:t>
            </a:r>
          </a:p>
          <a:p>
            <a:pPr lvl="1"/>
            <a:r>
              <a:rPr lang="en-US" sz="2000" dirty="0"/>
              <a:t>Preserve high accuracy of sketches</a:t>
            </a:r>
          </a:p>
          <a:p>
            <a:r>
              <a:rPr lang="en-US" sz="2400" dirty="0"/>
              <a:t>Generality</a:t>
            </a:r>
          </a:p>
          <a:p>
            <a:pPr lvl="1"/>
            <a:r>
              <a:rPr lang="en-US" sz="2000" dirty="0"/>
              <a:t>Support multiple sketch-based algorithms</a:t>
            </a:r>
          </a:p>
          <a:p>
            <a:r>
              <a:rPr lang="en-US" sz="2400" dirty="0"/>
              <a:t>Simplicity</a:t>
            </a:r>
          </a:p>
          <a:p>
            <a:pPr lvl="1"/>
            <a:r>
              <a:rPr lang="en-US" sz="2000" dirty="0"/>
              <a:t>Automatically mitigate performance burdens of sketches without manual 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9F5219-F3F4-4E9F-A54A-20AFB7552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31AA303-24F6-468C-8CAF-BA2D87A3323C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1"/>
            <a:ext cx="11369040" cy="54945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kern="0" dirty="0"/>
              <a:t>SketchVisor: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Sketch-based Measurement System for Software Packet Processing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2275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Architecture: Double-Path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208" name="Straight Arrow Connector 207"/>
          <p:cNvCxnSpPr>
            <a:cxnSpLocks/>
          </p:cNvCxnSpPr>
          <p:nvPr/>
        </p:nvCxnSpPr>
        <p:spPr>
          <a:xfrm>
            <a:off x="3143307" y="3150645"/>
            <a:ext cx="7170312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Content Placeholder 2"/>
          <p:cNvSpPr txBox="1">
            <a:spLocks/>
          </p:cNvSpPr>
          <p:nvPr/>
        </p:nvSpPr>
        <p:spPr bwMode="auto">
          <a:xfrm>
            <a:off x="8186723" y="1760103"/>
            <a:ext cx="3984171" cy="54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400" kern="0" dirty="0"/>
              <a:t>Merge two paths</a:t>
            </a:r>
          </a:p>
          <a:p>
            <a:pPr lvl="1"/>
            <a:r>
              <a:rPr lang="en-US" altLang="zh-CN" sz="2000" kern="0" dirty="0"/>
              <a:t>Recover lost information</a:t>
            </a:r>
          </a:p>
          <a:p>
            <a:pPr lvl="1"/>
            <a:r>
              <a:rPr lang="en-US" sz="2000" kern="0" dirty="0"/>
              <a:t>Transparent to users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816108" y="1447791"/>
            <a:ext cx="4075193" cy="160809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7" name="Rectangle 176"/>
          <p:cNvSpPr/>
          <p:nvPr/>
        </p:nvSpPr>
        <p:spPr>
          <a:xfrm>
            <a:off x="4011175" y="2571151"/>
            <a:ext cx="1765917" cy="38613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Global normal path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4567591" y="3040532"/>
            <a:ext cx="339599" cy="581573"/>
            <a:chOff x="3200804" y="4605051"/>
            <a:chExt cx="457200" cy="782967"/>
          </a:xfrm>
        </p:grpSpPr>
        <p:sp>
          <p:nvSpPr>
            <p:cNvPr id="184" name="Rectangle 183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85" name="Straight Arrow Connector 184"/>
            <p:cNvCxnSpPr>
              <a:stCxn id="184" idx="0"/>
            </p:cNvCxnSpPr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5133590" y="3040532"/>
            <a:ext cx="339599" cy="581573"/>
            <a:chOff x="3200804" y="4605051"/>
            <a:chExt cx="457200" cy="782967"/>
          </a:xfrm>
        </p:grpSpPr>
        <p:sp>
          <p:nvSpPr>
            <p:cNvPr id="187" name="Rectangle 186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6265588" y="3040532"/>
            <a:ext cx="339599" cy="581573"/>
            <a:chOff x="3200804" y="4605051"/>
            <a:chExt cx="457200" cy="782967"/>
          </a:xfrm>
        </p:grpSpPr>
        <p:sp>
          <p:nvSpPr>
            <p:cNvPr id="190" name="Rectangle 189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7397586" y="3040532"/>
            <a:ext cx="339599" cy="581573"/>
            <a:chOff x="3200804" y="4605051"/>
            <a:chExt cx="457200" cy="782967"/>
          </a:xfrm>
        </p:grpSpPr>
        <p:sp>
          <p:nvSpPr>
            <p:cNvPr id="193" name="Rectangle 192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Box 194"/>
          <p:cNvSpPr txBox="1"/>
          <p:nvPr/>
        </p:nvSpPr>
        <p:spPr>
          <a:xfrm>
            <a:off x="3292955" y="3252724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Switches</a:t>
            </a:r>
            <a:endParaRPr lang="en-US" sz="2000" dirty="0"/>
          </a:p>
        </p:txBody>
      </p:sp>
      <p:sp>
        <p:nvSpPr>
          <p:cNvPr id="196" name="Rectangle 195"/>
          <p:cNvSpPr/>
          <p:nvPr/>
        </p:nvSpPr>
        <p:spPr>
          <a:xfrm>
            <a:off x="5915051" y="2571153"/>
            <a:ext cx="1765917" cy="3861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Global fast path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011175" y="2031158"/>
            <a:ext cx="3669791" cy="38636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Network-wide merge &amp; recovery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 flipV="1">
            <a:off x="4897342" y="2426307"/>
            <a:ext cx="2346" cy="135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6802644" y="2426307"/>
            <a:ext cx="2346" cy="135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>
            <a:off x="5699589" y="3040532"/>
            <a:ext cx="339599" cy="581573"/>
            <a:chOff x="3200804" y="4605051"/>
            <a:chExt cx="457200" cy="782967"/>
          </a:xfrm>
        </p:grpSpPr>
        <p:sp>
          <p:nvSpPr>
            <p:cNvPr id="203" name="Rectangle 202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6831587" y="3040532"/>
            <a:ext cx="339599" cy="581573"/>
            <a:chOff x="3200804" y="4605051"/>
            <a:chExt cx="457200" cy="782967"/>
          </a:xfrm>
        </p:grpSpPr>
        <p:sp>
          <p:nvSpPr>
            <p:cNvPr id="206" name="Rectangle 205"/>
            <p:cNvSpPr/>
            <p:nvPr/>
          </p:nvSpPr>
          <p:spPr>
            <a:xfrm>
              <a:off x="3200804" y="4930818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 flipH="1" flipV="1">
              <a:off x="3426246" y="4605051"/>
              <a:ext cx="3158" cy="3257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893FEB43-5C64-4499-B82F-0121F93C3879}"/>
              </a:ext>
            </a:extLst>
          </p:cNvPr>
          <p:cNvSpPr/>
          <p:nvPr/>
        </p:nvSpPr>
        <p:spPr>
          <a:xfrm>
            <a:off x="4669955" y="1542692"/>
            <a:ext cx="2352229" cy="3106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Network-wide sketch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1BBDFD57-22CA-4E53-BF9A-A71B14F9C6D0}"/>
              </a:ext>
            </a:extLst>
          </p:cNvPr>
          <p:cNvCxnSpPr>
            <a:cxnSpLocks/>
            <a:stCxn id="197" idx="0"/>
            <a:endCxn id="79" idx="2"/>
          </p:cNvCxnSpPr>
          <p:nvPr/>
        </p:nvCxnSpPr>
        <p:spPr>
          <a:xfrm flipH="1" flipV="1">
            <a:off x="5846070" y="1853350"/>
            <a:ext cx="1" cy="177807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136F2FEB-0420-401B-B7AD-7E14B9752479}"/>
              </a:ext>
            </a:extLst>
          </p:cNvPr>
          <p:cNvSpPr txBox="1"/>
          <p:nvPr/>
        </p:nvSpPr>
        <p:spPr>
          <a:xfrm>
            <a:off x="639203" y="4438041"/>
            <a:ext cx="3278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User-defined sketches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(Relatively) slower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5802069-587F-434F-B3B9-F931CA50CFBC}"/>
              </a:ext>
            </a:extLst>
          </p:cNvPr>
          <p:cNvSpPr txBox="1"/>
          <p:nvPr/>
        </p:nvSpPr>
        <p:spPr>
          <a:xfrm>
            <a:off x="115266" y="1432411"/>
            <a:ext cx="250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Control plane</a:t>
            </a:r>
            <a:endParaRPr lang="en-US" sz="28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2A2BFAC-60B3-4E6E-ADB6-85737515BB63}"/>
              </a:ext>
            </a:extLst>
          </p:cNvPr>
          <p:cNvSpPr txBox="1"/>
          <p:nvPr/>
        </p:nvSpPr>
        <p:spPr>
          <a:xfrm>
            <a:off x="118857" y="3271124"/>
            <a:ext cx="208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Data plane</a:t>
            </a:r>
            <a:endParaRPr lang="en-US" sz="2800" b="1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684CAD60-9A49-4B1F-AB4E-4293FE4A642B}"/>
              </a:ext>
            </a:extLst>
          </p:cNvPr>
          <p:cNvCxnSpPr>
            <a:cxnSpLocks/>
          </p:cNvCxnSpPr>
          <p:nvPr/>
        </p:nvCxnSpPr>
        <p:spPr>
          <a:xfrm flipH="1">
            <a:off x="3973012" y="3613490"/>
            <a:ext cx="1726578" cy="35347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0195A50C-F63D-4EF2-A517-DFA8522619B4}"/>
              </a:ext>
            </a:extLst>
          </p:cNvPr>
          <p:cNvCxnSpPr>
            <a:cxnSpLocks/>
          </p:cNvCxnSpPr>
          <p:nvPr/>
        </p:nvCxnSpPr>
        <p:spPr>
          <a:xfrm>
            <a:off x="6039188" y="3622104"/>
            <a:ext cx="1756228" cy="32117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0B96405D-21A3-42BC-8F5F-E8C6EC84FE58}"/>
              </a:ext>
            </a:extLst>
          </p:cNvPr>
          <p:cNvSpPr txBox="1"/>
          <p:nvPr/>
        </p:nvSpPr>
        <p:spPr>
          <a:xfrm>
            <a:off x="7970411" y="4438361"/>
            <a:ext cx="38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Fast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(Relatively) less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for multiple sketches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887102" y="3962511"/>
            <a:ext cx="3927003" cy="263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" name="Rectangle 138"/>
          <p:cNvSpPr/>
          <p:nvPr/>
        </p:nvSpPr>
        <p:spPr>
          <a:xfrm>
            <a:off x="4048847" y="4296752"/>
            <a:ext cx="2028953" cy="103153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Local normal path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538646" y="6238023"/>
            <a:ext cx="1615703" cy="26179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Forwarding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3884941" y="5990788"/>
            <a:ext cx="39270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6193349" y="4342095"/>
            <a:ext cx="1505351" cy="89559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Local fast path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182836" y="4596699"/>
            <a:ext cx="887629" cy="3213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Sketch 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420058" y="4674238"/>
            <a:ext cx="1059900" cy="4806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Fast path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algorithm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5488176" y="5392416"/>
            <a:ext cx="332527" cy="656220"/>
            <a:chOff x="5366063" y="4572067"/>
            <a:chExt cx="464572" cy="916805"/>
          </a:xfrm>
        </p:grpSpPr>
        <p:sp>
          <p:nvSpPr>
            <p:cNvPr id="151" name="Rectangle 150"/>
            <p:cNvSpPr/>
            <p:nvPr/>
          </p:nvSpPr>
          <p:spPr>
            <a:xfrm rot="5400000">
              <a:off x="5224505" y="4728659"/>
              <a:ext cx="717388" cy="4342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H="1">
              <a:off x="5376087" y="4572067"/>
              <a:ext cx="0" cy="91439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>
              <a:off x="5815484" y="4574476"/>
              <a:ext cx="0" cy="91439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>
              <a:off x="5373434" y="4572067"/>
              <a:ext cx="4572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/>
          <p:cNvSpPr/>
          <p:nvPr/>
        </p:nvSpPr>
        <p:spPr>
          <a:xfrm>
            <a:off x="5558516" y="5451074"/>
            <a:ext cx="196350" cy="130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" name="Rectangle 155"/>
          <p:cNvSpPr/>
          <p:nvPr/>
        </p:nvSpPr>
        <p:spPr>
          <a:xfrm>
            <a:off x="5554947" y="5647546"/>
            <a:ext cx="196350" cy="130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7" name="Straight Arrow Connector 156"/>
          <p:cNvCxnSpPr>
            <a:cxnSpLocks/>
          </p:cNvCxnSpPr>
          <p:nvPr/>
        </p:nvCxnSpPr>
        <p:spPr>
          <a:xfrm flipV="1">
            <a:off x="5635565" y="6075196"/>
            <a:ext cx="710933" cy="43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cxnSpLocks/>
            <a:endCxn id="141" idx="0"/>
          </p:cNvCxnSpPr>
          <p:nvPr/>
        </p:nvCxnSpPr>
        <p:spPr>
          <a:xfrm flipH="1">
            <a:off x="6346497" y="6074938"/>
            <a:ext cx="1806" cy="16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cxnSpLocks/>
          </p:cNvCxnSpPr>
          <p:nvPr/>
        </p:nvCxnSpPr>
        <p:spPr>
          <a:xfrm flipH="1" flipV="1">
            <a:off x="5651804" y="5789395"/>
            <a:ext cx="1" cy="304238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cxnSpLocks/>
          </p:cNvCxnSpPr>
          <p:nvPr/>
        </p:nvCxnSpPr>
        <p:spPr>
          <a:xfrm flipV="1">
            <a:off x="6985109" y="5245598"/>
            <a:ext cx="0" cy="84948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V="1">
            <a:off x="5032404" y="4029847"/>
            <a:ext cx="0" cy="26690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  <a:stCxn id="144" idx="0"/>
          </p:cNvCxnSpPr>
          <p:nvPr/>
        </p:nvCxnSpPr>
        <p:spPr>
          <a:xfrm flipV="1">
            <a:off x="6946024" y="4029849"/>
            <a:ext cx="172" cy="312246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5982928" y="3714154"/>
            <a:ext cx="0" cy="327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259937" y="4018177"/>
            <a:ext cx="1494775" cy="305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control</a:t>
            </a:r>
            <a:r>
              <a:rPr lang="zh-CN" altLang="en-US" sz="1400" dirty="0"/>
              <a:t> </a:t>
            </a:r>
            <a:r>
              <a:rPr lang="en-US" altLang="zh-CN" sz="1400" dirty="0"/>
              <a:t>plane</a:t>
            </a:r>
            <a:endParaRPr lang="en-US" sz="1400" dirty="0"/>
          </a:p>
        </p:txBody>
      </p:sp>
      <p:cxnSp>
        <p:nvCxnSpPr>
          <p:cNvPr id="171" name="Straight Arrow Connector 170"/>
          <p:cNvCxnSpPr>
            <a:cxnSpLocks/>
          </p:cNvCxnSpPr>
          <p:nvPr/>
        </p:nvCxnSpPr>
        <p:spPr>
          <a:xfrm>
            <a:off x="5032405" y="4036609"/>
            <a:ext cx="9505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5114870" y="4595496"/>
            <a:ext cx="880254" cy="332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Sketch 2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182836" y="4955688"/>
            <a:ext cx="887629" cy="3213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Sketch 3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114871" y="4959227"/>
            <a:ext cx="880253" cy="3213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Sketch 4</a:t>
            </a:r>
          </a:p>
        </p:txBody>
      </p:sp>
      <p:sp>
        <p:nvSpPr>
          <p:cNvPr id="213" name="Rectangle 212"/>
          <p:cNvSpPr/>
          <p:nvPr/>
        </p:nvSpPr>
        <p:spPr bwMode="auto">
          <a:xfrm flipH="1">
            <a:off x="4674228" y="6280731"/>
            <a:ext cx="226769" cy="21542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4" name="Rectangle 213"/>
          <p:cNvSpPr/>
          <p:nvPr/>
        </p:nvSpPr>
        <p:spPr bwMode="auto">
          <a:xfrm flipH="1">
            <a:off x="4327159" y="6273807"/>
            <a:ext cx="226769" cy="21542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" name="Rectangle 214"/>
          <p:cNvSpPr/>
          <p:nvPr/>
        </p:nvSpPr>
        <p:spPr bwMode="auto">
          <a:xfrm flipH="1">
            <a:off x="3993864" y="6280731"/>
            <a:ext cx="226769" cy="21542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114629" y="5971536"/>
            <a:ext cx="967663" cy="30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Packets</a:t>
            </a:r>
            <a:endParaRPr lang="zh-CN" altLang="en-US" sz="1400" dirty="0"/>
          </a:p>
        </p:txBody>
      </p: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4980863" y="6376769"/>
            <a:ext cx="50731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 txBox="1">
            <a:spLocks/>
          </p:cNvSpPr>
          <p:nvPr/>
        </p:nvSpPr>
        <p:spPr bwMode="auto">
          <a:xfrm>
            <a:off x="4829514" y="5587920"/>
            <a:ext cx="814083" cy="24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400" kern="0" dirty="0">
                <a:solidFill>
                  <a:srgbClr val="0070C0"/>
                </a:solidFill>
              </a:rPr>
              <a:t>Buffer</a:t>
            </a:r>
            <a:endParaRPr lang="zh-CN" altLang="en-US" sz="1400" kern="0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/>
          <p:cNvCxnSpPr>
            <a:cxnSpLocks/>
          </p:cNvCxnSpPr>
          <p:nvPr/>
        </p:nvCxnSpPr>
        <p:spPr>
          <a:xfrm flipV="1">
            <a:off x="6326143" y="6074939"/>
            <a:ext cx="658966" cy="14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4238E08F-581F-4530-8366-C3EEE231E381}"/>
              </a:ext>
            </a:extLst>
          </p:cNvPr>
          <p:cNvCxnSpPr>
            <a:cxnSpLocks/>
          </p:cNvCxnSpPr>
          <p:nvPr/>
        </p:nvCxnSpPr>
        <p:spPr>
          <a:xfrm flipV="1">
            <a:off x="5982929" y="4036308"/>
            <a:ext cx="96309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487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77" grpId="0" animBg="1"/>
      <p:bldP spid="196" grpId="0" animBg="1"/>
      <p:bldP spid="197" grpId="0" animBg="1"/>
      <p:bldP spid="79" grpId="0" animBg="1"/>
      <p:bldP spid="96" grpId="0"/>
      <p:bldP spid="111" grpId="0"/>
      <p:bldP spid="139" grpId="0" animBg="1"/>
      <p:bldP spid="144" grpId="0" animBg="1"/>
      <p:bldP spid="147" grpId="0" animBg="1"/>
      <p:bldP spid="149" grpId="0" animBg="1"/>
      <p:bldP spid="155" grpId="0" animBg="1"/>
      <p:bldP spid="155" grpId="1" animBg="1"/>
      <p:bldP spid="156" grpId="0" animBg="1"/>
      <p:bldP spid="156" grpId="1" animBg="1"/>
      <p:bldP spid="170" grpId="0"/>
      <p:bldP spid="173" grpId="0" animBg="1"/>
      <p:bldP spid="174" grpId="0" animBg="1"/>
      <p:bldP spid="175" grpId="0" animBg="1"/>
      <p:bldP spid="81" grpId="0"/>
      <p:bldP spid="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E898D-466C-4F63-A964-90DFE60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2923D-2E75-4D06-A00B-3A550AAC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plane: how to design </a:t>
            </a:r>
            <a:r>
              <a:rPr lang="en-US" altLang="zh-CN" dirty="0">
                <a:solidFill>
                  <a:srgbClr val="FF0000"/>
                </a:solidFill>
              </a:rPr>
              <a:t>the f</a:t>
            </a:r>
            <a:r>
              <a:rPr lang="en-US" dirty="0">
                <a:solidFill>
                  <a:srgbClr val="FF0000"/>
                </a:solidFill>
              </a:rPr>
              <a:t>ast path algorithm?</a:t>
            </a:r>
          </a:p>
          <a:p>
            <a:endParaRPr lang="en-US" dirty="0"/>
          </a:p>
          <a:p>
            <a:r>
              <a:rPr lang="en-US" dirty="0"/>
              <a:t>Control plane: how to merge the normal path and fast path?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B322B5-6AB7-4BB4-B9CA-4E04337E8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66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3|0.5|0.3|0.3|0.6|0.3|0.4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1422</Words>
  <Application>Microsoft Macintosh PowerPoint</Application>
  <PresentationFormat>宽屏</PresentationFormat>
  <Paragraphs>367</Paragraphs>
  <Slides>33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 Black</vt:lpstr>
      <vt:lpstr>Calibri</vt:lpstr>
      <vt:lpstr>Cambria Math</vt:lpstr>
      <vt:lpstr>Wingdings</vt:lpstr>
      <vt:lpstr>Arial</vt:lpstr>
      <vt:lpstr>Default Design</vt:lpstr>
      <vt:lpstr>SketchVisor: Robust Network Measurement for Software Packet Processing</vt:lpstr>
      <vt:lpstr>Monitoring Traffic Statistics</vt:lpstr>
      <vt:lpstr>Sketch: A Promising Solution</vt:lpstr>
      <vt:lpstr>Example: Count-Min Sketch</vt:lpstr>
      <vt:lpstr>Our Focus</vt:lpstr>
      <vt:lpstr>Limitation of Sketches</vt:lpstr>
      <vt:lpstr>Our Contributions</vt:lpstr>
      <vt:lpstr>Architecture: Double-Path Design</vt:lpstr>
      <vt:lpstr>Key Questions</vt:lpstr>
      <vt:lpstr>Intuitions</vt:lpstr>
      <vt:lpstr>Fast Path Algorithm</vt:lpstr>
      <vt:lpstr>Approximate Tracking of Large Flows</vt:lpstr>
      <vt:lpstr>Fast Path Algorithm</vt:lpstr>
      <vt:lpstr>Fast Path Algorithm</vt:lpstr>
      <vt:lpstr>Fast Path Algorithm</vt:lpstr>
      <vt:lpstr>Fast Path Algorithm</vt:lpstr>
      <vt:lpstr>Fast Path Algorithm</vt:lpstr>
      <vt:lpstr>Performance and Accuracy</vt:lpstr>
      <vt:lpstr>Key Questions</vt:lpstr>
      <vt:lpstr>Control Plane: Challenge</vt:lpstr>
      <vt:lpstr>Matrix Interpolation Problem</vt:lpstr>
      <vt:lpstr>Matrix Interpolation Problem</vt:lpstr>
      <vt:lpstr>Matrix Interpolation Problem</vt:lpstr>
      <vt:lpstr>Matrix Interpolation Problem</vt:lpstr>
      <vt:lpstr>Matrix Interpolation Problem</vt:lpstr>
      <vt:lpstr>Matrix Interpolation Problem</vt:lpstr>
      <vt:lpstr>Recovery Approach</vt:lpstr>
      <vt:lpstr>Evaluation</vt:lpstr>
      <vt:lpstr>Evaluation Setup</vt:lpstr>
      <vt:lpstr>Throughput</vt:lpstr>
      <vt:lpstr>Accuracy</vt:lpstr>
      <vt:lpstr>Network-wide Results</vt:lpstr>
      <vt:lpstr>Conclusion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Microsoft Office 用户</cp:lastModifiedBy>
  <cp:revision>2138</cp:revision>
  <dcterms:created xsi:type="dcterms:W3CDTF">2016-06-13T18:10:06Z</dcterms:created>
  <dcterms:modified xsi:type="dcterms:W3CDTF">2019-07-11T17:20:08Z</dcterms:modified>
</cp:coreProperties>
</file>