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8" r:id="rId6"/>
    <p:sldId id="257" r:id="rId7"/>
    <p:sldId id="261" r:id="rId8"/>
    <p:sldId id="269" r:id="rId9"/>
    <p:sldId id="263" r:id="rId10"/>
    <p:sldId id="260" r:id="rId11"/>
    <p:sldId id="268" r:id="rId12"/>
    <p:sldId id="264" r:id="rId13"/>
    <p:sldId id="265" r:id="rId14"/>
    <p:sldId id="259" r:id="rId15"/>
    <p:sldId id="266" r:id="rId16"/>
    <p:sldId id="267" r:id="rId17"/>
    <p:sldId id="276" r:id="rId18"/>
    <p:sldId id="277" r:id="rId19"/>
    <p:sldId id="279" r:id="rId20"/>
    <p:sldId id="272" r:id="rId21"/>
    <p:sldId id="273" r:id="rId22"/>
    <p:sldId id="274" r:id="rId2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600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0078D4"/>
    <a:srgbClr val="505050"/>
    <a:srgbClr val="F0F0F0"/>
    <a:srgbClr val="939393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2F6A4-D5C5-4B1C-82CD-72E9AC507877}" v="17" dt="2024-03-21T14:06:15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560" y="62"/>
      </p:cViewPr>
      <p:guideLst>
        <p:guide orient="horz" pos="2448"/>
        <p:guide pos="600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F0A91D-1FD6-467B-B67D-AE9CDD61AD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5D6A2-D18A-4AC1-9B7B-AE82509E61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66964-8C16-4F6A-A7FD-940AF5DB92A9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646F4-813F-445E-9C1F-D6CDF337B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16B3C-4511-44D4-8A7E-346395903E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EC7C5-46FF-4CAB-85AF-04BB75894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29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045A3-5F36-438F-AA19-98CC85D0DF57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2B0B5-DA08-41E6-82B4-5DB01D069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1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AC39B-AEF8-47A6-997C-02F38BF17500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name_extension" TargetMode="External"/><Relationship Id="rId2" Type="http://schemas.openxmlformats.org/officeDocument/2006/relationships/hyperlink" Target="https://en.wikipedia.org/wiki/COMMAND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icrosoft_Notepa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">
            <a:extLst>
              <a:ext uri="{FF2B5EF4-FFF2-40B4-BE49-F238E27FC236}">
                <a16:creationId xmlns:a16="http://schemas.microsoft.com/office/drawing/2014/main" id="{BAC6A0F5-7623-499D-9CF6-293E2B9D4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906900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29" dirty="0"/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3887613D-DAF5-4362-A1F9-C1557151D8B6}"/>
              </a:ext>
            </a:extLst>
          </p:cNvPr>
          <p:cNvSpPr txBox="1"/>
          <p:nvPr/>
        </p:nvSpPr>
        <p:spPr>
          <a:xfrm>
            <a:off x="454960" y="318776"/>
            <a:ext cx="528368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kern="1500" spc="-83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Using Command Line Interface (CLI) to Manage Files &amp; Folders</a:t>
            </a:r>
          </a:p>
        </p:txBody>
      </p:sp>
      <p:sp>
        <p:nvSpPr>
          <p:cNvPr id="16" name="Title 15" hidden="1">
            <a:extLst>
              <a:ext uri="{FF2B5EF4-FFF2-40B4-BE49-F238E27FC236}">
                <a16:creationId xmlns:a16="http://schemas.microsoft.com/office/drawing/2014/main" id="{E699056F-788A-4C08-A6B7-9603CE12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1026" name="Picture 2" descr="Image result for file folder icon">
            <a:extLst>
              <a:ext uri="{FF2B5EF4-FFF2-40B4-BE49-F238E27FC236}">
                <a16:creationId xmlns:a16="http://schemas.microsoft.com/office/drawing/2014/main" id="{0E87CF6C-4403-CE31-EA01-236B8E177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486" y="318777"/>
            <a:ext cx="2176592" cy="131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15">
            <a:extLst>
              <a:ext uri="{FF2B5EF4-FFF2-40B4-BE49-F238E27FC236}">
                <a16:creationId xmlns:a16="http://schemas.microsoft.com/office/drawing/2014/main" id="{A9A65B9E-503F-7DAD-F944-B523337E41F8}"/>
              </a:ext>
            </a:extLst>
          </p:cNvPr>
          <p:cNvSpPr txBox="1"/>
          <p:nvPr/>
        </p:nvSpPr>
        <p:spPr>
          <a:xfrm>
            <a:off x="373712" y="1955487"/>
            <a:ext cx="9310976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Partial list of Command Line Instructions (CLI)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B977760-C915-D6D8-FEAF-3BBA636839CA}"/>
              </a:ext>
            </a:extLst>
          </p:cNvPr>
          <p:cNvSpPr txBox="1">
            <a:spLocks/>
          </p:cNvSpPr>
          <p:nvPr/>
        </p:nvSpPr>
        <p:spPr>
          <a:xfrm>
            <a:off x="691515" y="2541141"/>
            <a:ext cx="8675370" cy="5106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solidFill>
                  <a:srgbClr val="FF0000"/>
                </a:solidFill>
              </a:rPr>
              <a:t>CLS</a:t>
            </a:r>
            <a:r>
              <a:rPr lang="en-CA" sz="2000" dirty="0"/>
              <a:t> – Clear screen</a:t>
            </a:r>
          </a:p>
          <a:p>
            <a:r>
              <a:rPr lang="en-CA" sz="2000" dirty="0">
                <a:solidFill>
                  <a:srgbClr val="FF0000"/>
                </a:solidFill>
              </a:rPr>
              <a:t>REM</a:t>
            </a:r>
            <a:r>
              <a:rPr lang="en-CA" sz="2000" dirty="0"/>
              <a:t> – remark</a:t>
            </a:r>
          </a:p>
          <a:p>
            <a:r>
              <a:rPr lang="en-CA" sz="2000" dirty="0">
                <a:solidFill>
                  <a:srgbClr val="FF0000"/>
                </a:solidFill>
              </a:rPr>
              <a:t>@echo off</a:t>
            </a:r>
          </a:p>
          <a:p>
            <a:r>
              <a:rPr lang="en-CA" sz="2000" dirty="0">
                <a:solidFill>
                  <a:srgbClr val="FF0000"/>
                </a:solidFill>
              </a:rPr>
              <a:t>DIR</a:t>
            </a:r>
            <a:r>
              <a:rPr lang="en-CA" sz="2000" dirty="0"/>
              <a:t> – list files and Directories</a:t>
            </a:r>
          </a:p>
          <a:p>
            <a:r>
              <a:rPr lang="en-CA" sz="2000" dirty="0">
                <a:solidFill>
                  <a:srgbClr val="FF0000"/>
                </a:solidFill>
              </a:rPr>
              <a:t>CD</a:t>
            </a:r>
            <a:r>
              <a:rPr lang="en-CA" sz="2000" dirty="0"/>
              <a:t> – Change Directory</a:t>
            </a:r>
          </a:p>
          <a:p>
            <a:r>
              <a:rPr lang="en-CA" sz="2000" dirty="0">
                <a:solidFill>
                  <a:srgbClr val="FF0000"/>
                </a:solidFill>
              </a:rPr>
              <a:t>MD</a:t>
            </a:r>
            <a:r>
              <a:rPr lang="en-CA" sz="2000" dirty="0"/>
              <a:t> – Make Directory </a:t>
            </a:r>
            <a:r>
              <a:rPr lang="en-CA" sz="2000" dirty="0" err="1">
                <a:solidFill>
                  <a:srgbClr val="FF0000"/>
                </a:solidFill>
              </a:rPr>
              <a:t>mkdir</a:t>
            </a:r>
            <a:endParaRPr lang="en-CA" sz="2000" dirty="0">
              <a:solidFill>
                <a:srgbClr val="FF0000"/>
              </a:solidFill>
            </a:endParaRPr>
          </a:p>
          <a:p>
            <a:r>
              <a:rPr lang="en-CA" sz="2000" dirty="0">
                <a:solidFill>
                  <a:srgbClr val="FF0000"/>
                </a:solidFill>
              </a:rPr>
              <a:t>DEL</a:t>
            </a:r>
            <a:r>
              <a:rPr lang="en-CA" sz="2000" dirty="0"/>
              <a:t> – Delete the file(s) specified</a:t>
            </a:r>
          </a:p>
          <a:p>
            <a:pPr lvl="1"/>
            <a:r>
              <a:rPr lang="en-CA" sz="1560" dirty="0">
                <a:solidFill>
                  <a:srgbClr val="FF0000"/>
                </a:solidFill>
              </a:rPr>
              <a:t>Del *.* </a:t>
            </a:r>
            <a:r>
              <a:rPr lang="en-CA" sz="1560" dirty="0"/>
              <a:t>delete the files in current directory</a:t>
            </a:r>
          </a:p>
          <a:p>
            <a:r>
              <a:rPr lang="en-CA" sz="2000" dirty="0">
                <a:solidFill>
                  <a:srgbClr val="FF0000"/>
                </a:solidFill>
              </a:rPr>
              <a:t>REN</a:t>
            </a:r>
            <a:r>
              <a:rPr lang="en-CA" sz="2000" dirty="0"/>
              <a:t> – Rename file  X Y</a:t>
            </a:r>
          </a:p>
          <a:p>
            <a:r>
              <a:rPr lang="en-CA" sz="2000" dirty="0">
                <a:solidFill>
                  <a:srgbClr val="FF0000"/>
                </a:solidFill>
              </a:rPr>
              <a:t>COPY</a:t>
            </a:r>
            <a:r>
              <a:rPr lang="en-CA" sz="2000" dirty="0"/>
              <a:t> – Source Destination </a:t>
            </a:r>
          </a:p>
          <a:p>
            <a:pPr lvl="1"/>
            <a:r>
              <a:rPr lang="en-CA" sz="1560" dirty="0">
                <a:solidFill>
                  <a:srgbClr val="FF0000"/>
                </a:solidFill>
              </a:rPr>
              <a:t>COPY</a:t>
            </a:r>
            <a:r>
              <a:rPr lang="en-CA" sz="1560" dirty="0"/>
              <a:t>  </a:t>
            </a:r>
            <a:r>
              <a:rPr lang="en-CA" sz="1560" dirty="0">
                <a:solidFill>
                  <a:srgbClr val="FF0000"/>
                </a:solidFill>
              </a:rPr>
              <a:t>*.*</a:t>
            </a:r>
            <a:r>
              <a:rPr lang="en-CA" sz="1560" dirty="0"/>
              <a:t> – copy all the files into directory  </a:t>
            </a:r>
          </a:p>
          <a:p>
            <a:r>
              <a:rPr lang="en-CA" sz="2000" dirty="0">
                <a:solidFill>
                  <a:srgbClr val="FF0000"/>
                </a:solidFill>
              </a:rPr>
              <a:t>RD</a:t>
            </a:r>
            <a:r>
              <a:rPr lang="en-CA" sz="2000" dirty="0"/>
              <a:t> – remove directory</a:t>
            </a:r>
          </a:p>
          <a:p>
            <a:r>
              <a:rPr lang="en-CA" sz="2000" dirty="0">
                <a:solidFill>
                  <a:srgbClr val="FF0000"/>
                </a:solidFill>
              </a:rPr>
              <a:t>TIME AND DATE </a:t>
            </a:r>
            <a:endParaRPr lang="en-US" sz="2000" dirty="0">
              <a:solidFill>
                <a:srgbClr val="FF0000"/>
              </a:solidFill>
              <a:latin typeface="SegoeUIVariable"/>
            </a:endParaRPr>
          </a:p>
          <a:p>
            <a:r>
              <a:rPr lang="en-CA" sz="2000" dirty="0">
                <a:solidFill>
                  <a:srgbClr val="FF0000"/>
                </a:solidFill>
              </a:rPr>
              <a:t>Notepad </a:t>
            </a:r>
            <a:r>
              <a:rPr lang="en-CA" sz="2000" dirty="0"/>
              <a:t>– create or edit text file</a:t>
            </a:r>
            <a:endParaRPr lang="en-CA" sz="2000" dirty="0">
              <a:solidFill>
                <a:srgbClr val="FF0000"/>
              </a:solidFill>
            </a:endParaRPr>
          </a:p>
          <a:p>
            <a:r>
              <a:rPr lang="en-CA" sz="2000" dirty="0">
                <a:solidFill>
                  <a:srgbClr val="FF0000"/>
                </a:solidFill>
              </a:rPr>
              <a:t>Type – </a:t>
            </a:r>
            <a:r>
              <a:rPr lang="en-CA" sz="2000" dirty="0">
                <a:solidFill>
                  <a:srgbClr val="505050"/>
                </a:solidFill>
              </a:rPr>
              <a:t>view contents of a text file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32805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7181E9CF-5B7A-4451-8CDA-1F7FAE20C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29" dirty="0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E558D9DC-BE28-48DA-82C4-F822446795CB}"/>
              </a:ext>
            </a:extLst>
          </p:cNvPr>
          <p:cNvSpPr txBox="1"/>
          <p:nvPr/>
        </p:nvSpPr>
        <p:spPr>
          <a:xfrm>
            <a:off x="441080" y="272016"/>
            <a:ext cx="9310976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Display or set the system 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Time or Date </a:t>
            </a:r>
            <a:endParaRPr lang="en-US" sz="1600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C9AD65E-AAFA-412C-8FC5-5018946B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4C72D-3D7D-36A9-40B1-EC51C604F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807384" y="2161921"/>
            <a:ext cx="1408298" cy="396274"/>
          </a:xfrm>
          <a:prstGeom prst="rect">
            <a:avLst/>
          </a:prstGeom>
        </p:spPr>
      </p:pic>
      <p:sp>
        <p:nvSpPr>
          <p:cNvPr id="9" name="TextBox 68">
            <a:extLst>
              <a:ext uri="{FF2B5EF4-FFF2-40B4-BE49-F238E27FC236}">
                <a16:creationId xmlns:a16="http://schemas.microsoft.com/office/drawing/2014/main" id="{791F92F7-0E5A-D768-38A1-F86AC32F6D4A}"/>
              </a:ext>
            </a:extLst>
          </p:cNvPr>
          <p:cNvSpPr txBox="1"/>
          <p:nvPr/>
        </p:nvSpPr>
        <p:spPr>
          <a:xfrm>
            <a:off x="5807384" y="2726450"/>
            <a:ext cx="3532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On C:\Users\Igork\Music\example type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and press &lt;Enter&gt;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D5619-FCF7-8083-C0C4-0D5920D244F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0" y="2008800"/>
            <a:ext cx="4892400" cy="314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9C57C-79A6-533F-796A-30C49CC4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742072" y="3585796"/>
            <a:ext cx="1408298" cy="396274"/>
          </a:xfrm>
          <a:prstGeom prst="rect">
            <a:avLst/>
          </a:prstGeom>
        </p:spPr>
      </p:pic>
      <p:sp>
        <p:nvSpPr>
          <p:cNvPr id="10" name="TextBox 68">
            <a:extLst>
              <a:ext uri="{FF2B5EF4-FFF2-40B4-BE49-F238E27FC236}">
                <a16:creationId xmlns:a16="http://schemas.microsoft.com/office/drawing/2014/main" id="{9954D274-AB74-B20A-37C6-D7E3014CEC29}"/>
              </a:ext>
            </a:extLst>
          </p:cNvPr>
          <p:cNvSpPr txBox="1"/>
          <p:nvPr/>
        </p:nvSpPr>
        <p:spPr>
          <a:xfrm>
            <a:off x="5807384" y="3935887"/>
            <a:ext cx="3532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On C:\Users\Igork\Music\example type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 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and press &lt;Enter&gt;</a:t>
            </a:r>
          </a:p>
        </p:txBody>
      </p:sp>
    </p:spTree>
    <p:extLst>
      <p:ext uri="{BB962C8B-B14F-4D97-AF65-F5344CB8AC3E}">
        <p14:creationId xmlns:p14="http://schemas.microsoft.com/office/powerpoint/2010/main" val="6572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7">
            <a:extLst>
              <a:ext uri="{FF2B5EF4-FFF2-40B4-BE49-F238E27FC236}">
                <a16:creationId xmlns:a16="http://schemas.microsoft.com/office/drawing/2014/main" id="{F7D30710-603D-4D7D-8A83-E9498DF35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133456"/>
            <a:ext cx="10058400" cy="638941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659" tIns="35329" rIns="70659" bIns="35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91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98CDD8F4-1C22-4C12-ADDB-2F96C1602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29" dirty="0"/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4D51FA2A-7546-433E-9E92-212180336DF8}"/>
              </a:ext>
            </a:extLst>
          </p:cNvPr>
          <p:cNvSpPr txBox="1"/>
          <p:nvPr/>
        </p:nvSpPr>
        <p:spPr>
          <a:xfrm>
            <a:off x="441080" y="97840"/>
            <a:ext cx="9310976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</a:t>
            </a: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file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testold.txt </a:t>
            </a: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(from source to current folder)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FEBBB2-C2C7-4B3A-A8F4-AC229303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2D8D69-FF8F-27A7-456C-7D72D0401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0" y="1515786"/>
            <a:ext cx="6256562" cy="5235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1C1C1F-354C-78A8-E8A2-EFA04C9D1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124555" y="3737209"/>
            <a:ext cx="1408298" cy="3962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D469E5-48C5-E935-0C46-7080B6CF7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124555" y="6044985"/>
            <a:ext cx="1408298" cy="396274"/>
          </a:xfrm>
          <a:prstGeom prst="rect">
            <a:avLst/>
          </a:prstGeom>
        </p:spPr>
      </p:pic>
      <p:sp>
        <p:nvSpPr>
          <p:cNvPr id="15" name="TextBox 68">
            <a:extLst>
              <a:ext uri="{FF2B5EF4-FFF2-40B4-BE49-F238E27FC236}">
                <a16:creationId xmlns:a16="http://schemas.microsoft.com/office/drawing/2014/main" id="{08AAE85A-7440-5B7D-F514-378E89939D67}"/>
              </a:ext>
            </a:extLst>
          </p:cNvPr>
          <p:cNvSpPr txBox="1"/>
          <p:nvPr/>
        </p:nvSpPr>
        <p:spPr>
          <a:xfrm>
            <a:off x="6871011" y="2375448"/>
            <a:ext cx="2672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Copy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\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testold.txt 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file to folder  C:\Users\Igork\Music &lt;Enter&gt;</a:t>
            </a:r>
          </a:p>
        </p:txBody>
      </p:sp>
      <p:sp>
        <p:nvSpPr>
          <p:cNvPr id="16" name="TextBox 68">
            <a:extLst>
              <a:ext uri="{FF2B5EF4-FFF2-40B4-BE49-F238E27FC236}">
                <a16:creationId xmlns:a16="http://schemas.microsoft.com/office/drawing/2014/main" id="{319F1D58-99D6-6DF5-EA52-9CC86117E710}"/>
              </a:ext>
            </a:extLst>
          </p:cNvPr>
          <p:cNvSpPr txBox="1"/>
          <p:nvPr/>
        </p:nvSpPr>
        <p:spPr>
          <a:xfrm>
            <a:off x="7124555" y="5547386"/>
            <a:ext cx="26725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Verify existence of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testold.txt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5149F44-0F9A-7FF3-2682-4A25E9CB2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697" y="4255801"/>
            <a:ext cx="1408298" cy="117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0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7">
            <a:extLst>
              <a:ext uri="{FF2B5EF4-FFF2-40B4-BE49-F238E27FC236}">
                <a16:creationId xmlns:a16="http://schemas.microsoft.com/office/drawing/2014/main" id="{F7D30710-603D-4D7D-8A83-E9498DF35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133456"/>
            <a:ext cx="10058400" cy="638941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659" tIns="35329" rIns="70659" bIns="35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91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98CDD8F4-1C22-4C12-ADDB-2F96C1602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29" dirty="0"/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4D51FA2A-7546-433E-9E92-212180336DF8}"/>
              </a:ext>
            </a:extLst>
          </p:cNvPr>
          <p:cNvSpPr txBox="1"/>
          <p:nvPr/>
        </p:nvSpPr>
        <p:spPr>
          <a:xfrm>
            <a:off x="441080" y="97840"/>
            <a:ext cx="9310976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DEL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Delete</a:t>
            </a: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file from a folder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FEBBB2-C2C7-4B3A-A8F4-AC229303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4020C-00A0-C48F-D718-08E45437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720298" y="4077565"/>
            <a:ext cx="1408298" cy="396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87B89-BA99-1079-401B-B7DDF95A5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0" y="2008800"/>
            <a:ext cx="4892400" cy="2926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DA02B6-A85B-EF6D-C774-3E0829805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0" y="5112140"/>
            <a:ext cx="4892464" cy="1844200"/>
          </a:xfrm>
          <a:prstGeom prst="rect">
            <a:avLst/>
          </a:prstGeom>
        </p:spPr>
      </p:pic>
      <p:sp>
        <p:nvSpPr>
          <p:cNvPr id="10" name="TextBox 68">
            <a:extLst>
              <a:ext uri="{FF2B5EF4-FFF2-40B4-BE49-F238E27FC236}">
                <a16:creationId xmlns:a16="http://schemas.microsoft.com/office/drawing/2014/main" id="{85E20B83-5399-388C-C4A8-525B8A1AB2BB}"/>
              </a:ext>
            </a:extLst>
          </p:cNvPr>
          <p:cNvSpPr txBox="1"/>
          <p:nvPr/>
        </p:nvSpPr>
        <p:spPr>
          <a:xfrm>
            <a:off x="5777143" y="3332202"/>
            <a:ext cx="3974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del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example\testold.txt 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file from folder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AE86AE-B809-57EC-98AC-EFA0D0BE0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720297" y="5112140"/>
            <a:ext cx="1408298" cy="396274"/>
          </a:xfrm>
          <a:prstGeom prst="rect">
            <a:avLst/>
          </a:prstGeom>
        </p:spPr>
      </p:pic>
      <p:sp>
        <p:nvSpPr>
          <p:cNvPr id="12" name="TextBox 68">
            <a:extLst>
              <a:ext uri="{FF2B5EF4-FFF2-40B4-BE49-F238E27FC236}">
                <a16:creationId xmlns:a16="http://schemas.microsoft.com/office/drawing/2014/main" id="{E00BC07A-EC73-FB6C-7610-63C3655CC4A8}"/>
              </a:ext>
            </a:extLst>
          </p:cNvPr>
          <p:cNvSpPr txBox="1"/>
          <p:nvPr/>
        </p:nvSpPr>
        <p:spPr>
          <a:xfrm>
            <a:off x="5840909" y="5685531"/>
            <a:ext cx="3766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testold.txt </a:t>
            </a:r>
            <a:r>
              <a:rPr lang="en-US" sz="1500" dirty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 </a:t>
            </a:r>
            <a:r>
              <a:rPr lang="en-US" sz="1500" b="1" dirty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deleted </a:t>
            </a:r>
            <a:r>
              <a:rPr lang="en-US" sz="1500" dirty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example folder</a:t>
            </a:r>
            <a:endParaRPr lang="en-US" sz="1500" b="1" dirty="0">
              <a:solidFill>
                <a:srgbClr val="2F2F2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F5A60A-0D6E-4F94-0927-1EF753A49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943" y="1580438"/>
            <a:ext cx="2662771" cy="156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5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7">
            <a:extLst>
              <a:ext uri="{FF2B5EF4-FFF2-40B4-BE49-F238E27FC236}">
                <a16:creationId xmlns:a16="http://schemas.microsoft.com/office/drawing/2014/main" id="{F7D30710-603D-4D7D-8A83-E9498DF35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285579"/>
            <a:ext cx="10058400" cy="486818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659" tIns="35329" rIns="70659" bIns="35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91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98CDD8F4-1C22-4C12-ADDB-2F96C1602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990597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29" dirty="0"/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4D51FA2A-7546-433E-9E92-212180336DF8}"/>
              </a:ext>
            </a:extLst>
          </p:cNvPr>
          <p:cNvSpPr txBox="1"/>
          <p:nvPr/>
        </p:nvSpPr>
        <p:spPr>
          <a:xfrm>
            <a:off x="441080" y="97840"/>
            <a:ext cx="9310976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Remove Directory - 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FEBBB2-C2C7-4B3A-A8F4-AC229303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DE913-B693-E3CB-7762-51620315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0" y="990600"/>
            <a:ext cx="4159300" cy="6294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D6C5D-C031-FA52-A8C1-D2D252428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805897" y="1614227"/>
            <a:ext cx="1408298" cy="396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10AC97-5D77-AF14-4D1C-75FC869B2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805897" y="3089905"/>
            <a:ext cx="1408298" cy="396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557BA6-0355-B372-86F7-B06048543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805897" y="5833165"/>
            <a:ext cx="1408298" cy="396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D46E2D-98DF-3113-A9C5-7BEF542C9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805897" y="4655421"/>
            <a:ext cx="1408298" cy="396274"/>
          </a:xfrm>
          <a:prstGeom prst="rect">
            <a:avLst/>
          </a:prstGeom>
        </p:spPr>
      </p:pic>
      <p:sp>
        <p:nvSpPr>
          <p:cNvPr id="9" name="TextBox 68">
            <a:extLst>
              <a:ext uri="{FF2B5EF4-FFF2-40B4-BE49-F238E27FC236}">
                <a16:creationId xmlns:a16="http://schemas.microsoft.com/office/drawing/2014/main" id="{B8977DD8-1472-D2B6-511E-B7ADD837B0E4}"/>
              </a:ext>
            </a:extLst>
          </p:cNvPr>
          <p:cNvSpPr txBox="1"/>
          <p:nvPr/>
        </p:nvSpPr>
        <p:spPr>
          <a:xfrm>
            <a:off x="5188900" y="2121578"/>
            <a:ext cx="39749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View (</a:t>
            </a:r>
            <a:r>
              <a:rPr lang="en-US" sz="15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dir</a:t>
            </a:r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) c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ontents of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\Music 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directory</a:t>
            </a:r>
          </a:p>
        </p:txBody>
      </p:sp>
      <p:sp>
        <p:nvSpPr>
          <p:cNvPr id="10" name="TextBox 68">
            <a:extLst>
              <a:ext uri="{FF2B5EF4-FFF2-40B4-BE49-F238E27FC236}">
                <a16:creationId xmlns:a16="http://schemas.microsoft.com/office/drawing/2014/main" id="{9B45E279-DA5F-0340-F113-3B01F7AAF378}"/>
              </a:ext>
            </a:extLst>
          </p:cNvPr>
          <p:cNvSpPr txBox="1"/>
          <p:nvPr/>
        </p:nvSpPr>
        <p:spPr>
          <a:xfrm>
            <a:off x="5210668" y="3558493"/>
            <a:ext cx="3974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View (</a:t>
            </a:r>
            <a:r>
              <a:rPr lang="en-US" sz="15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dir</a:t>
            </a:r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contents of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directory to ensure that it is empty</a:t>
            </a:r>
          </a:p>
        </p:txBody>
      </p:sp>
      <p:sp>
        <p:nvSpPr>
          <p:cNvPr id="11" name="TextBox 68">
            <a:extLst>
              <a:ext uri="{FF2B5EF4-FFF2-40B4-BE49-F238E27FC236}">
                <a16:creationId xmlns:a16="http://schemas.microsoft.com/office/drawing/2014/main" id="{4DE413FE-1903-F17C-42A5-7F3480E97D3B}"/>
              </a:ext>
            </a:extLst>
          </p:cNvPr>
          <p:cNvSpPr txBox="1"/>
          <p:nvPr/>
        </p:nvSpPr>
        <p:spPr>
          <a:xfrm>
            <a:off x="5254208" y="5071613"/>
            <a:ext cx="39749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Remove (</a:t>
            </a:r>
            <a:r>
              <a:rPr lang="en-US" sz="15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directory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68">
            <a:extLst>
              <a:ext uri="{FF2B5EF4-FFF2-40B4-BE49-F238E27FC236}">
                <a16:creationId xmlns:a16="http://schemas.microsoft.com/office/drawing/2014/main" id="{7CBD9830-E974-6353-750B-E41A777930E3}"/>
              </a:ext>
            </a:extLst>
          </p:cNvPr>
          <p:cNvSpPr txBox="1"/>
          <p:nvPr/>
        </p:nvSpPr>
        <p:spPr>
          <a:xfrm>
            <a:off x="5378793" y="6318397"/>
            <a:ext cx="39749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View (</a:t>
            </a:r>
            <a:r>
              <a:rPr lang="en-US" sz="15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dir</a:t>
            </a:r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contents of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\Music 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directory</a:t>
            </a:r>
          </a:p>
        </p:txBody>
      </p:sp>
    </p:spTree>
    <p:extLst>
      <p:ext uri="{BB962C8B-B14F-4D97-AF65-F5344CB8AC3E}">
        <p14:creationId xmlns:p14="http://schemas.microsoft.com/office/powerpoint/2010/main" val="343840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>
            <a:extLst>
              <a:ext uri="{FF2B5EF4-FFF2-40B4-BE49-F238E27FC236}">
                <a16:creationId xmlns:a16="http://schemas.microsoft.com/office/drawing/2014/main" id="{6D1BB7BC-8FDC-47B1-8C33-315C068A3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29" dirty="0"/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19D2FA85-1C12-4B94-8106-C27CFCE71073}"/>
              </a:ext>
            </a:extLst>
          </p:cNvPr>
          <p:cNvSpPr txBox="1"/>
          <p:nvPr/>
        </p:nvSpPr>
        <p:spPr>
          <a:xfrm>
            <a:off x="441080" y="341380"/>
            <a:ext cx="9310976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a text file called Test.txt using 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Redirection (&gt;)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5DC87E7-6613-4997-8AE8-34CB0214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14" name="TextBox 68">
            <a:extLst>
              <a:ext uri="{FF2B5EF4-FFF2-40B4-BE49-F238E27FC236}">
                <a16:creationId xmlns:a16="http://schemas.microsoft.com/office/drawing/2014/main" id="{7FE8F648-9B3E-AA42-0704-10530FA942BD}"/>
              </a:ext>
            </a:extLst>
          </p:cNvPr>
          <p:cNvSpPr txBox="1"/>
          <p:nvPr/>
        </p:nvSpPr>
        <p:spPr>
          <a:xfrm>
            <a:off x="6115651" y="1679781"/>
            <a:ext cx="35102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the command </a:t>
            </a:r>
            <a:r>
              <a:rPr lang="en-CA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echo. &gt;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create a </a:t>
            </a:r>
            <a:r>
              <a:rPr lang="en-CA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.txt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console. </a:t>
            </a: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After, verify that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file.txt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, it was properly created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082385D-C4AF-EF69-3754-E22C18D6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85076">
            <a:off x="5735314" y="3542091"/>
            <a:ext cx="1058146" cy="297746"/>
          </a:xfrm>
          <a:prstGeom prst="rect">
            <a:avLst/>
          </a:prstGeom>
        </p:spPr>
      </p:pic>
      <p:sp>
        <p:nvSpPr>
          <p:cNvPr id="6" name="TextBox 68">
            <a:extLst>
              <a:ext uri="{FF2B5EF4-FFF2-40B4-BE49-F238E27FC236}">
                <a16:creationId xmlns:a16="http://schemas.microsoft.com/office/drawing/2014/main" id="{E2B4467E-19F7-E5DD-941E-AAC65E629961}"/>
              </a:ext>
            </a:extLst>
          </p:cNvPr>
          <p:cNvSpPr txBox="1"/>
          <p:nvPr/>
        </p:nvSpPr>
        <p:spPr>
          <a:xfrm>
            <a:off x="6225125" y="4165968"/>
            <a:ext cx="351028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the command </a:t>
            </a:r>
            <a:r>
              <a:rPr lang="en-CA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echo. &gt;&gt;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append a line (..) to original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</a:t>
            </a:r>
            <a:r>
              <a:rPr lang="en-CA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file.txt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console. </a:t>
            </a: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After, verify that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file.txt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, it was properly created with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 </a:t>
            </a:r>
            <a:r>
              <a:rPr lang="en-US" sz="1500" dirty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file.txt</a:t>
            </a:r>
            <a:endParaRPr lang="en-US" sz="1500" dirty="0">
              <a:solidFill>
                <a:srgbClr val="2F2F2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89C889-A522-953E-358B-83529E55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275" y="5961796"/>
            <a:ext cx="3335034" cy="14326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B5F4B4-64B3-0948-6F41-40DA7B85D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9" y="1496567"/>
            <a:ext cx="5646909" cy="531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64CFEF-82CF-3B2D-428F-B095E1A28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946">
            <a:off x="5138561" y="6833523"/>
            <a:ext cx="1058146" cy="2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3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>
            <a:extLst>
              <a:ext uri="{FF2B5EF4-FFF2-40B4-BE49-F238E27FC236}">
                <a16:creationId xmlns:a16="http://schemas.microsoft.com/office/drawing/2014/main" id="{6D1BB7BC-8FDC-47B1-8C33-315C068A3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29" dirty="0"/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19D2FA85-1C12-4B94-8106-C27CFCE71073}"/>
              </a:ext>
            </a:extLst>
          </p:cNvPr>
          <p:cNvSpPr txBox="1"/>
          <p:nvPr/>
        </p:nvSpPr>
        <p:spPr>
          <a:xfrm>
            <a:off x="441080" y="341380"/>
            <a:ext cx="9310976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 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Redirection (&lt;)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5DC87E7-6613-4997-8AE8-34CB0214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E3ECBE0-AEC5-3E44-5D94-123E79A51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57" y="1753245"/>
            <a:ext cx="4659936" cy="2585323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109" tIns="0" rIns="11109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Input Redirection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Takes input from a file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UIVariable"/>
              </a:rPr>
              <a:t>numbers.txt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UIVariable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instead of the keyboard.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UIVariab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Example: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sort &lt; numbers.txt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 will sort the contents of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numbers.txt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UIVariabl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6BFC4-C993-0BC3-F9B6-D7E8612D6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316" y="1937034"/>
            <a:ext cx="2858027" cy="2323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E2C2EC-1A6F-04AC-233C-DC3940114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111" y="4673864"/>
            <a:ext cx="4728996" cy="2702283"/>
          </a:xfrm>
          <a:prstGeom prst="rect">
            <a:avLst/>
          </a:prstGeom>
        </p:spPr>
      </p:pic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182ABC9C-8720-F032-2F82-9CA4521B1861}"/>
              </a:ext>
            </a:extLst>
          </p:cNvPr>
          <p:cNvSpPr/>
          <p:nvPr/>
        </p:nvSpPr>
        <p:spPr>
          <a:xfrm>
            <a:off x="1114097" y="4614041"/>
            <a:ext cx="2396358" cy="180778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3ABAC13-4B49-0B1B-BCF9-0F203D4E468D}"/>
              </a:ext>
            </a:extLst>
          </p:cNvPr>
          <p:cNvSpPr/>
          <p:nvPr/>
        </p:nvSpPr>
        <p:spPr>
          <a:xfrm rot="10800000">
            <a:off x="5584479" y="2856480"/>
            <a:ext cx="826833" cy="864181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9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>
            <a:extLst>
              <a:ext uri="{FF2B5EF4-FFF2-40B4-BE49-F238E27FC236}">
                <a16:creationId xmlns:a16="http://schemas.microsoft.com/office/drawing/2014/main" id="{6D1BB7BC-8FDC-47B1-8C33-315C068A3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29" dirty="0"/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19D2FA85-1C12-4B94-8106-C27CFCE71073}"/>
              </a:ext>
            </a:extLst>
          </p:cNvPr>
          <p:cNvSpPr txBox="1"/>
          <p:nvPr/>
        </p:nvSpPr>
        <p:spPr>
          <a:xfrm>
            <a:off x="441080" y="341380"/>
            <a:ext cx="9310976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Tree</a:t>
            </a: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display directory listing 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5DC87E7-6613-4997-8AE8-34CB0214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E3ECBE0-AEC5-3E44-5D94-123E79A51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9956" y="3060593"/>
            <a:ext cx="3265348" cy="2585323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109" tIns="0" rIns="11109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rgbClr val="FF0000"/>
                </a:solidFill>
                <a:latin typeface="SegoeUIVariable"/>
              </a:rPr>
              <a:t>Tree </a:t>
            </a:r>
            <a:r>
              <a:rPr lang="en-US" altLang="en-US" sz="2800" b="1" dirty="0">
                <a:latin typeface="SegoeUIVariable"/>
              </a:rPr>
              <a:t>| more</a:t>
            </a:r>
          </a:p>
          <a:p>
            <a:pPr defTabSz="914400"/>
            <a:r>
              <a:rPr lang="en-US" altLang="en-US" sz="2800" b="1" dirty="0">
                <a:latin typeface="SegoeUIVariable"/>
              </a:rPr>
              <a:t> </a:t>
            </a:r>
            <a:r>
              <a:rPr lang="en-CA" sz="2800" dirty="0"/>
              <a:t>Will fill the command prompt window with output and then pause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UIVariable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3ABAC13-4B49-0B1B-BCF9-0F203D4E468D}"/>
              </a:ext>
            </a:extLst>
          </p:cNvPr>
          <p:cNvSpPr/>
          <p:nvPr/>
        </p:nvSpPr>
        <p:spPr>
          <a:xfrm rot="10800000">
            <a:off x="5550141" y="2120066"/>
            <a:ext cx="694258" cy="579896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BBFD31-47A1-97AB-CCE8-7C63EE252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99" y="1841771"/>
            <a:ext cx="4814857" cy="562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3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">
            <a:extLst>
              <a:ext uri="{FF2B5EF4-FFF2-40B4-BE49-F238E27FC236}">
                <a16:creationId xmlns:a16="http://schemas.microsoft.com/office/drawing/2014/main" id="{BAC6A0F5-7623-499D-9CF6-293E2B9D4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906900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29" dirty="0"/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3887613D-DAF5-4362-A1F9-C1557151D8B6}"/>
              </a:ext>
            </a:extLst>
          </p:cNvPr>
          <p:cNvSpPr txBox="1"/>
          <p:nvPr/>
        </p:nvSpPr>
        <p:spPr>
          <a:xfrm>
            <a:off x="454960" y="318776"/>
            <a:ext cx="528368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kern="1500" spc="-83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Using Command Line Interface (CLI) in Batch Files</a:t>
            </a:r>
          </a:p>
        </p:txBody>
      </p:sp>
      <p:sp>
        <p:nvSpPr>
          <p:cNvPr id="16" name="Title 15" hidden="1">
            <a:extLst>
              <a:ext uri="{FF2B5EF4-FFF2-40B4-BE49-F238E27FC236}">
                <a16:creationId xmlns:a16="http://schemas.microsoft.com/office/drawing/2014/main" id="{E699056F-788A-4C08-A6B7-9603CE12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1026" name="Picture 2" descr="Image result for file folder icon">
            <a:extLst>
              <a:ext uri="{FF2B5EF4-FFF2-40B4-BE49-F238E27FC236}">
                <a16:creationId xmlns:a16="http://schemas.microsoft.com/office/drawing/2014/main" id="{0E87CF6C-4403-CE31-EA01-236B8E177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486" y="318777"/>
            <a:ext cx="2176592" cy="131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B977760-C915-D6D8-FEAF-3BBA636839CA}"/>
              </a:ext>
            </a:extLst>
          </p:cNvPr>
          <p:cNvSpPr txBox="1">
            <a:spLocks/>
          </p:cNvSpPr>
          <p:nvPr/>
        </p:nvSpPr>
        <p:spPr>
          <a:xfrm>
            <a:off x="691515" y="2541141"/>
            <a:ext cx="8675370" cy="5106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3732F3F-AB80-31D4-439D-E828AC9FD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50" y="1955487"/>
            <a:ext cx="9361215" cy="569180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CA" sz="3200" b="1" dirty="0"/>
              <a:t>DOS</a:t>
            </a:r>
            <a:r>
              <a:rPr lang="en-CA" sz="3200" dirty="0"/>
              <a:t> (Disk Operating System)</a:t>
            </a:r>
          </a:p>
          <a:p>
            <a:r>
              <a:rPr lang="en-CA" sz="3200" dirty="0"/>
              <a:t>Brand name of the first OS used on IBM personal computers</a:t>
            </a:r>
          </a:p>
          <a:p>
            <a:r>
              <a:rPr lang="en-CA" sz="3200" dirty="0"/>
              <a:t>DOS was a product bought by the young Microsoft corporation when Bill Gates was 25 years old and rebranded as a Microsoft product</a:t>
            </a:r>
          </a:p>
          <a:p>
            <a:r>
              <a:rPr lang="en-CA" sz="3200" dirty="0"/>
              <a:t>DOS used a CLI system</a:t>
            </a:r>
          </a:p>
          <a:p>
            <a:r>
              <a:rPr lang="en-CA" sz="3200" dirty="0"/>
              <a:t>Many people call the CLI in Windows the </a:t>
            </a:r>
            <a:r>
              <a:rPr lang="en-CA" sz="3200" b="1" dirty="0"/>
              <a:t>DOS box</a:t>
            </a:r>
          </a:p>
          <a:p>
            <a:r>
              <a:rPr lang="en-CA" sz="3200" dirty="0"/>
              <a:t>Also called the </a:t>
            </a:r>
            <a:r>
              <a:rPr lang="en-CA" sz="3200" b="1" dirty="0"/>
              <a:t>Command Prompt</a:t>
            </a:r>
          </a:p>
          <a:p>
            <a:r>
              <a:rPr lang="en-CA" sz="3200" b="1" dirty="0"/>
              <a:t>Console</a:t>
            </a:r>
            <a:r>
              <a:rPr lang="en-CA" sz="3200" dirty="0"/>
              <a:t> is the proper name of the CLI in most other OSs such as Linux</a:t>
            </a:r>
          </a:p>
        </p:txBody>
      </p:sp>
    </p:spTree>
    <p:extLst>
      <p:ext uri="{BB962C8B-B14F-4D97-AF65-F5344CB8AC3E}">
        <p14:creationId xmlns:p14="http://schemas.microsoft.com/office/powerpoint/2010/main" val="385789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7">
            <a:extLst>
              <a:ext uri="{FF2B5EF4-FFF2-40B4-BE49-F238E27FC236}">
                <a16:creationId xmlns:a16="http://schemas.microsoft.com/office/drawing/2014/main" id="{F7D30710-603D-4D7D-8A83-E9498DF35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285579"/>
            <a:ext cx="10058400" cy="486818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659" tIns="35329" rIns="70659" bIns="35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91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98CDD8F4-1C22-4C12-ADDB-2F96C1602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990597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29" dirty="0"/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4D51FA2A-7546-433E-9E92-212180336DF8}"/>
              </a:ext>
            </a:extLst>
          </p:cNvPr>
          <p:cNvSpPr txBox="1"/>
          <p:nvPr/>
        </p:nvSpPr>
        <p:spPr>
          <a:xfrm>
            <a:off x="441080" y="97840"/>
            <a:ext cx="9310976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 &amp; Batch (.bat) Files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FEBBB2-C2C7-4B3A-A8F4-AC229303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AA73B7-1AA7-D585-F58A-7A129F9DA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39" y="990600"/>
            <a:ext cx="9305961" cy="2308324"/>
          </a:xfrm>
          <a:prstGeom prst="rect">
            <a:avLst/>
          </a:prstGeom>
          <a:solidFill>
            <a:srgbClr val="F8F9F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.bat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file name extension identifies a file containing commands that are executed by the command interpreter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cs typeface="Arial" panose="020B0604020202020204" pitchFamily="34" charset="0"/>
                <a:hlinkClick r:id="rId2" tooltip="COMMAND.COM"/>
              </a:rPr>
              <a:t>COMMAND.COM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 line by line, as if it were a list of commands entered manually, with some extra batch-file-specific commands for basic programming functionality, including a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 command for changing flow of line execution.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DB0E49C-306E-962F-A4E0-0E34B6BC4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39" y="3339641"/>
            <a:ext cx="9305961" cy="3893374"/>
          </a:xfrm>
          <a:prstGeom prst="rect">
            <a:avLst/>
          </a:prstGeom>
          <a:solidFill>
            <a:srgbClr val="F8F9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This example batch file displays 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Hello World!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, prompts and waits for the user to press a key, and then terminates.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@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ECHO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OFF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ECHO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Hello World!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PAUSE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To execute the file, it must be saved with the 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cs typeface="Arial" panose="020B0604020202020204" pitchFamily="34" charset="0"/>
                <a:hlinkClick r:id="rId3" tooltip="Filename extension"/>
              </a:rPr>
              <a:t>filename extension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 suffix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.bat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in plain text format, typically created by using a text editor such as 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cs typeface="Arial" panose="020B0604020202020204" pitchFamily="34" charset="0"/>
                <a:hlinkClick r:id="rId4" tooltip="Microsoft Notepad"/>
              </a:rPr>
              <a:t>Microsoft Notepad</a:t>
            </a:r>
            <a:r>
              <a:rPr lang="en-US" altLang="en-US" sz="1900" dirty="0">
                <a:solidFill>
                  <a:srgbClr val="202122"/>
                </a:solidFill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When executed, the following is displayed: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 World! 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Press any key to continue . . .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5732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7">
            <a:extLst>
              <a:ext uri="{FF2B5EF4-FFF2-40B4-BE49-F238E27FC236}">
                <a16:creationId xmlns:a16="http://schemas.microsoft.com/office/drawing/2014/main" id="{F7D30710-603D-4D7D-8A83-E9498DF35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285579"/>
            <a:ext cx="10058400" cy="486818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659" tIns="35329" rIns="70659" bIns="35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91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98CDD8F4-1C22-4C12-ADDB-2F96C1602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990597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29" dirty="0"/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4D51FA2A-7546-433E-9E92-212180336DF8}"/>
              </a:ext>
            </a:extLst>
          </p:cNvPr>
          <p:cNvSpPr txBox="1"/>
          <p:nvPr/>
        </p:nvSpPr>
        <p:spPr>
          <a:xfrm>
            <a:off x="441080" y="97840"/>
            <a:ext cx="9310976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In-class Exercise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FEBBB2-C2C7-4B3A-A8F4-AC229303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DB0E49C-306E-962F-A4E0-0E34B6BC4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19" y="1414254"/>
            <a:ext cx="9305961" cy="5439438"/>
          </a:xfrm>
          <a:prstGeom prst="rect">
            <a:avLst/>
          </a:prstGeom>
          <a:solidFill>
            <a:srgbClr val="F8F9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07000"/>
              </a:lnSpc>
              <a:tabLst>
                <a:tab pos="457200" algn="l"/>
              </a:tabLst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batch file that: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on C:\USERS\</a:t>
            </a:r>
            <a:r>
              <a:rPr lang="en-CA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</a:t>
            </a: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drive the following directory structure:</a:t>
            </a:r>
          </a:p>
          <a:p>
            <a:pPr marL="685800">
              <a:lnSpc>
                <a:spcPct val="107000"/>
              </a:lnSpc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</a:t>
            </a:r>
            <a:r>
              <a:rPr lang="en-CA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name of the first directory once you run CMD command</a:t>
            </a:r>
          </a:p>
          <a:p>
            <a:pPr marL="685800">
              <a:lnSpc>
                <a:spcPct val="107000"/>
              </a:lnSpc>
            </a:pP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C:\USERS\</a:t>
            </a:r>
            <a:r>
              <a:rPr lang="en-CA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</a:t>
            </a: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\COMP_ENV\EXERCISE\PRACTICE </a:t>
            </a:r>
          </a:p>
          <a:p>
            <a:pPr marL="685800">
              <a:lnSpc>
                <a:spcPct val="107000"/>
              </a:lnSpc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PRACTICE is a folder that has two subfolders: </a:t>
            </a:r>
            <a:r>
              <a:rPr lang="en-CA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PartA</a:t>
            </a: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CA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PartB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lphaLcParenR"/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folder PartA and PartB has two subfolders: Theory and Labs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lphaLcParenR"/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Theory has subfolders:  Chap_5, Chap_6, Chap_11, Chap_12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lphaLcParenR"/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 has subfolders:  Lab_5, Lab_6, Lab_11, Lab_12</a:t>
            </a: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the command to create a file from the console in each directory.</a:t>
            </a:r>
          </a:p>
          <a:p>
            <a:pPr marL="342900" indent="-342900">
              <a:lnSpc>
                <a:spcPct val="20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the command to show the directory structure.</a:t>
            </a:r>
          </a:p>
          <a:p>
            <a:pPr marL="342900" indent="-342900">
              <a:lnSpc>
                <a:spcPct val="20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the command to show tree structure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582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">
            <a:extLst>
              <a:ext uri="{FF2B5EF4-FFF2-40B4-BE49-F238E27FC236}">
                <a16:creationId xmlns:a16="http://schemas.microsoft.com/office/drawing/2014/main" id="{BAC6A0F5-7623-499D-9CF6-293E2B9D4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906900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29" dirty="0"/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3887613D-DAF5-4362-A1F9-C1557151D8B6}"/>
              </a:ext>
            </a:extLst>
          </p:cNvPr>
          <p:cNvSpPr txBox="1"/>
          <p:nvPr/>
        </p:nvSpPr>
        <p:spPr>
          <a:xfrm>
            <a:off x="454960" y="318776"/>
            <a:ext cx="528368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kern="1500" spc="-83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Using Command Line Interface (CLI) to Manage Files &amp; Folders (Cont’d)</a:t>
            </a:r>
          </a:p>
        </p:txBody>
      </p:sp>
      <p:sp>
        <p:nvSpPr>
          <p:cNvPr id="16" name="Title 15" hidden="1">
            <a:extLst>
              <a:ext uri="{FF2B5EF4-FFF2-40B4-BE49-F238E27FC236}">
                <a16:creationId xmlns:a16="http://schemas.microsoft.com/office/drawing/2014/main" id="{E699056F-788A-4C08-A6B7-9603CE12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1026" name="Picture 2" descr="Image result for file folder icon">
            <a:extLst>
              <a:ext uri="{FF2B5EF4-FFF2-40B4-BE49-F238E27FC236}">
                <a16:creationId xmlns:a16="http://schemas.microsoft.com/office/drawing/2014/main" id="{0E87CF6C-4403-CE31-EA01-236B8E177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486" y="318777"/>
            <a:ext cx="2176592" cy="131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15">
            <a:extLst>
              <a:ext uri="{FF2B5EF4-FFF2-40B4-BE49-F238E27FC236}">
                <a16:creationId xmlns:a16="http://schemas.microsoft.com/office/drawing/2014/main" id="{A9A65B9E-503F-7DAD-F944-B523337E41F8}"/>
              </a:ext>
            </a:extLst>
          </p:cNvPr>
          <p:cNvSpPr txBox="1"/>
          <p:nvPr/>
        </p:nvSpPr>
        <p:spPr>
          <a:xfrm>
            <a:off x="373712" y="1955487"/>
            <a:ext cx="9310976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Partial list of Command Line Instructions (CLI)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B977760-C915-D6D8-FEAF-3BBA636839CA}"/>
              </a:ext>
            </a:extLst>
          </p:cNvPr>
          <p:cNvSpPr txBox="1">
            <a:spLocks/>
          </p:cNvSpPr>
          <p:nvPr/>
        </p:nvSpPr>
        <p:spPr>
          <a:xfrm>
            <a:off x="691515" y="2541141"/>
            <a:ext cx="8675370" cy="5106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err="1">
                <a:solidFill>
                  <a:srgbClr val="FF0000"/>
                </a:solidFill>
              </a:rPr>
              <a:t>Whoami</a:t>
            </a:r>
            <a:r>
              <a:rPr lang="en-CA" sz="2000" dirty="0"/>
              <a:t> – display user and computer name</a:t>
            </a:r>
          </a:p>
          <a:p>
            <a:r>
              <a:rPr lang="en-CA" sz="2000" dirty="0">
                <a:solidFill>
                  <a:srgbClr val="FF0000"/>
                </a:solidFill>
              </a:rPr>
              <a:t>Move</a:t>
            </a:r>
            <a:r>
              <a:rPr lang="en-CA" sz="2000" dirty="0"/>
              <a:t> – move a file from one location to another</a:t>
            </a:r>
          </a:p>
          <a:p>
            <a:r>
              <a:rPr lang="en-CA" sz="2000" dirty="0">
                <a:solidFill>
                  <a:srgbClr val="FF0000"/>
                </a:solidFill>
              </a:rPr>
              <a:t>* (asterisk)</a:t>
            </a:r>
            <a:r>
              <a:rPr lang="en-CA" sz="2000" dirty="0"/>
              <a:t> – Wildcard that can represent any name</a:t>
            </a:r>
          </a:p>
          <a:p>
            <a:r>
              <a:rPr lang="en-CA" sz="2000" dirty="0">
                <a:solidFill>
                  <a:srgbClr val="FF0000"/>
                </a:solidFill>
              </a:rPr>
              <a:t>FC </a:t>
            </a:r>
            <a:r>
              <a:rPr lang="en-CA" sz="2000" dirty="0"/>
              <a:t> – File Compare </a:t>
            </a:r>
          </a:p>
          <a:p>
            <a:r>
              <a:rPr lang="en-CA" sz="2000" dirty="0">
                <a:solidFill>
                  <a:srgbClr val="FF0000"/>
                </a:solidFill>
              </a:rPr>
              <a:t>color</a:t>
            </a:r>
            <a:r>
              <a:rPr lang="en-CA" sz="2000" dirty="0"/>
              <a:t> – set the default console foreground &amp; background colors</a:t>
            </a:r>
          </a:p>
          <a:p>
            <a:r>
              <a:rPr lang="en-CA" sz="2000" dirty="0">
                <a:solidFill>
                  <a:srgbClr val="FF0000"/>
                </a:solidFill>
              </a:rPr>
              <a:t>Dir &gt; list.txt</a:t>
            </a:r>
            <a:r>
              <a:rPr lang="en-CA" sz="2000" dirty="0"/>
              <a:t> – output of “</a:t>
            </a:r>
            <a:r>
              <a:rPr lang="en-CA" sz="2000" dirty="0" err="1"/>
              <a:t>dir</a:t>
            </a:r>
            <a:r>
              <a:rPr lang="en-CA" sz="2000" dirty="0"/>
              <a:t>” is written to the file list.txt</a:t>
            </a:r>
          </a:p>
          <a:p>
            <a:r>
              <a:rPr lang="en-CA" sz="2000" dirty="0">
                <a:solidFill>
                  <a:srgbClr val="FF0000"/>
                </a:solidFill>
              </a:rPr>
              <a:t>Dir &gt;&gt; list.txt</a:t>
            </a:r>
            <a:r>
              <a:rPr lang="en-CA" sz="2000" dirty="0"/>
              <a:t> – output of “</a:t>
            </a:r>
            <a:r>
              <a:rPr lang="en-CA" sz="2000" dirty="0" err="1"/>
              <a:t>dir</a:t>
            </a:r>
            <a:r>
              <a:rPr lang="en-CA" sz="2000" dirty="0"/>
              <a:t>” is appended to the file list.txt</a:t>
            </a:r>
          </a:p>
          <a:p>
            <a:r>
              <a:rPr lang="en-CA" sz="2000" dirty="0">
                <a:solidFill>
                  <a:srgbClr val="FF0000"/>
                </a:solidFill>
              </a:rPr>
              <a:t>tree | more</a:t>
            </a:r>
            <a:r>
              <a:rPr lang="en-CA" sz="2000" dirty="0"/>
              <a:t> – Will fill the command prompt window with output and then pause </a:t>
            </a:r>
          </a:p>
          <a:p>
            <a:r>
              <a:rPr lang="en-CA" sz="2000" dirty="0">
                <a:solidFill>
                  <a:srgbClr val="FF0000"/>
                </a:solidFill>
              </a:rPr>
              <a:t>TIME AND DATE </a:t>
            </a:r>
            <a:endParaRPr lang="en-US" sz="2000" dirty="0">
              <a:solidFill>
                <a:srgbClr val="FF0000"/>
              </a:solidFill>
              <a:latin typeface="SegoeUIVariable"/>
            </a:endParaRPr>
          </a:p>
          <a:p>
            <a:r>
              <a:rPr lang="en-CA" sz="2000" dirty="0">
                <a:solidFill>
                  <a:srgbClr val="FF0000"/>
                </a:solidFill>
              </a:rPr>
              <a:t>Notepad </a:t>
            </a:r>
            <a:r>
              <a:rPr lang="en-CA" sz="2000" dirty="0"/>
              <a:t>– create or edit text file</a:t>
            </a:r>
            <a:endParaRPr lang="en-CA" sz="2000" dirty="0">
              <a:solidFill>
                <a:srgbClr val="FF0000"/>
              </a:solidFill>
            </a:endParaRPr>
          </a:p>
          <a:p>
            <a:r>
              <a:rPr lang="en-CA" sz="2000" dirty="0">
                <a:solidFill>
                  <a:srgbClr val="FF0000"/>
                </a:solidFill>
              </a:rPr>
              <a:t>Type – </a:t>
            </a:r>
            <a:r>
              <a:rPr lang="en-CA" sz="2000" dirty="0">
                <a:solidFill>
                  <a:srgbClr val="505050"/>
                </a:solidFill>
              </a:rPr>
              <a:t>view contents of a text file</a:t>
            </a:r>
          </a:p>
          <a:p>
            <a:r>
              <a:rPr lang="en-CA" sz="2000" dirty="0">
                <a:solidFill>
                  <a:srgbClr val="FF0000"/>
                </a:solidFill>
              </a:rPr>
              <a:t>&lt; input redirection </a:t>
            </a:r>
            <a:r>
              <a:rPr lang="en-CA" sz="2000" dirty="0"/>
              <a:t>(e.g. sort &lt; numbers.txt)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42431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29" dirty="0"/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10185" y="350149"/>
            <a:ext cx="9310976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files and folders in a directory – 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	</a:t>
            </a:r>
            <a:endParaRPr lang="en-US" sz="2800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7EC924E6-7FCD-4BFC-BA79-4ED362FC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C0949B2C-F983-A74A-AC47-250C1DE24597}"/>
              </a:ext>
            </a:extLst>
          </p:cNvPr>
          <p:cNvSpPr txBox="1"/>
          <p:nvPr/>
        </p:nvSpPr>
        <p:spPr>
          <a:xfrm>
            <a:off x="373712" y="1852952"/>
            <a:ext cx="9310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C:\USERS\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USERNAME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24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&lt;Enter&gt;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CA" sz="2800" dirty="0"/>
              <a:t>		List files and Directories</a:t>
            </a:r>
            <a:r>
              <a:rPr lang="en-US" sz="1500" dirty="0">
                <a:latin typeface="Segoe Pro" panose="020B05020405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sz="15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4ED50176-EC1E-AA08-6C07-1DF8BAB74047}"/>
              </a:ext>
            </a:extLst>
          </p:cNvPr>
          <p:cNvSpPr txBox="1"/>
          <p:nvPr/>
        </p:nvSpPr>
        <p:spPr>
          <a:xfrm>
            <a:off x="421449" y="6139340"/>
            <a:ext cx="36785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Options for the use of DIR commands :</a:t>
            </a:r>
          </a:p>
          <a:p>
            <a:pPr>
              <a:lnSpc>
                <a:spcPts val="1800"/>
              </a:lnSpc>
            </a:pPr>
            <a:r>
              <a:rPr lang="en-US" sz="15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sz="15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</a:t>
            </a:r>
            <a:r>
              <a:rPr lang="en-US" sz="15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/p  (page)</a:t>
            </a:r>
          </a:p>
          <a:p>
            <a:pPr>
              <a:lnSpc>
                <a:spcPts val="1800"/>
              </a:lnSpc>
            </a:pPr>
            <a:r>
              <a:rPr lang="en-US" sz="15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sz="15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</a:t>
            </a:r>
            <a:r>
              <a:rPr lang="en-US" sz="15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/w (wide)</a:t>
            </a:r>
          </a:p>
          <a:p>
            <a:pPr>
              <a:lnSpc>
                <a:spcPts val="1800"/>
              </a:lnSpc>
            </a:pPr>
            <a:r>
              <a:rPr lang="en-US" sz="15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sz="15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</a:t>
            </a:r>
            <a:r>
              <a:rPr lang="en-US" sz="15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*.txt</a:t>
            </a:r>
          </a:p>
          <a:p>
            <a:pPr>
              <a:lnSpc>
                <a:spcPts val="1800"/>
              </a:lnSpc>
            </a:pPr>
            <a:r>
              <a:rPr lang="en-US" sz="15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sz="15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</a:t>
            </a:r>
            <a:r>
              <a:rPr lang="en-US" sz="15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/s – (system files)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3951A7E-2287-D960-0E8B-F03F28D4B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448" y="4086734"/>
            <a:ext cx="4190922" cy="2334618"/>
          </a:xfrm>
          <a:prstGeom prst="rect">
            <a:avLst/>
          </a:prstGeom>
        </p:spPr>
      </p:pic>
      <p:sp>
        <p:nvSpPr>
          <p:cNvPr id="26" name="TextBox 68">
            <a:extLst>
              <a:ext uri="{FF2B5EF4-FFF2-40B4-BE49-F238E27FC236}">
                <a16:creationId xmlns:a16="http://schemas.microsoft.com/office/drawing/2014/main" id="{6DE8BAD1-3B66-FF11-2743-180F30CAF056}"/>
              </a:ext>
            </a:extLst>
          </p:cNvPr>
          <p:cNvSpPr txBox="1"/>
          <p:nvPr/>
        </p:nvSpPr>
        <p:spPr>
          <a:xfrm>
            <a:off x="4725211" y="3365173"/>
            <a:ext cx="41909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On C:\Users\Igork\ type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and press &lt;Enter&gt;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726FB7F-D2ED-3D25-E997-8A76ED1374A2}"/>
              </a:ext>
            </a:extLst>
          </p:cNvPr>
          <p:cNvSpPr/>
          <p:nvPr/>
        </p:nvSpPr>
        <p:spPr>
          <a:xfrm>
            <a:off x="3405432" y="4447505"/>
            <a:ext cx="1389183" cy="359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074" name="Picture 2" descr="Image result for file folder icon">
            <a:extLst>
              <a:ext uri="{FF2B5EF4-FFF2-40B4-BE49-F238E27FC236}">
                <a16:creationId xmlns:a16="http://schemas.microsoft.com/office/drawing/2014/main" id="{FE51D72C-5060-0C3E-1F98-8F422512B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84" y="3688338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44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7181E9CF-5B7A-4451-8CDA-1F7FAE20C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29" dirty="0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E558D9DC-BE28-48DA-82C4-F822446795CB}"/>
              </a:ext>
            </a:extLst>
          </p:cNvPr>
          <p:cNvSpPr txBox="1"/>
          <p:nvPr/>
        </p:nvSpPr>
        <p:spPr>
          <a:xfrm>
            <a:off x="441080" y="272016"/>
            <a:ext cx="9310976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Clear Screen - 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CLS</a:t>
            </a:r>
            <a:endParaRPr lang="en-US" sz="1600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C9AD65E-AAFA-412C-8FC5-5018946B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F9C25-91C4-4A00-98B5-49FF4EE8202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0" y="2008800"/>
            <a:ext cx="4888800" cy="314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290414-9092-D0B1-9D39-FEDFA2E8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0" y="5368807"/>
            <a:ext cx="4850269" cy="754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D4C72D-3D7D-36A9-40B1-EC51C604F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546127" y="4251978"/>
            <a:ext cx="1408298" cy="396274"/>
          </a:xfrm>
          <a:prstGeom prst="rect">
            <a:avLst/>
          </a:prstGeom>
        </p:spPr>
      </p:pic>
      <p:sp>
        <p:nvSpPr>
          <p:cNvPr id="9" name="TextBox 68">
            <a:extLst>
              <a:ext uri="{FF2B5EF4-FFF2-40B4-BE49-F238E27FC236}">
                <a16:creationId xmlns:a16="http://schemas.microsoft.com/office/drawing/2014/main" id="{791F92F7-0E5A-D768-38A1-F86AC32F6D4A}"/>
              </a:ext>
            </a:extLst>
          </p:cNvPr>
          <p:cNvSpPr txBox="1"/>
          <p:nvPr/>
        </p:nvSpPr>
        <p:spPr>
          <a:xfrm>
            <a:off x="6011394" y="3520422"/>
            <a:ext cx="3532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On C:\Users\Igork\Music\example type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CLS 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and press &lt;Enter&gt;</a:t>
            </a:r>
          </a:p>
        </p:txBody>
      </p:sp>
    </p:spTree>
    <p:extLst>
      <p:ext uri="{BB962C8B-B14F-4D97-AF65-F5344CB8AC3E}">
        <p14:creationId xmlns:p14="http://schemas.microsoft.com/office/powerpoint/2010/main" val="318681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29" dirty="0"/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10185" y="308314"/>
            <a:ext cx="9310976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a new Directory (Folder) – 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MD</a:t>
            </a:r>
            <a:endParaRPr lang="en-US" sz="2800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7EC924E6-7FCD-4BFC-BA79-4ED362FC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992F238A-FFE7-FF7F-05D9-2D5EA82C36FB}"/>
              </a:ext>
            </a:extLst>
          </p:cNvPr>
          <p:cNvSpPr txBox="1"/>
          <p:nvPr/>
        </p:nvSpPr>
        <p:spPr>
          <a:xfrm>
            <a:off x="410185" y="1737248"/>
            <a:ext cx="9310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C:\USERS\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USERNAME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24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MD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</a:t>
            </a:r>
            <a:r>
              <a:rPr lang="en-US" sz="24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&lt;Enter&gt;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CA" sz="2800" dirty="0"/>
              <a:t>	Make a new directory called example</a:t>
            </a:r>
            <a:endParaRPr lang="en-US" sz="15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Image result for file folder icon">
            <a:extLst>
              <a:ext uri="{FF2B5EF4-FFF2-40B4-BE49-F238E27FC236}">
                <a16:creationId xmlns:a16="http://schemas.microsoft.com/office/drawing/2014/main" id="{1132EFCB-2AC7-ADB7-EBCA-B0BD1C34B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821" y="3889433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C2A02C-5F8E-EE05-B129-EECC41099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84" y="3027714"/>
            <a:ext cx="4250416" cy="4436372"/>
          </a:xfrm>
          <a:prstGeom prst="rect">
            <a:avLst/>
          </a:prstGeom>
        </p:spPr>
      </p:pic>
      <p:sp>
        <p:nvSpPr>
          <p:cNvPr id="6" name="TextBox 19">
            <a:extLst>
              <a:ext uri="{FF2B5EF4-FFF2-40B4-BE49-F238E27FC236}">
                <a16:creationId xmlns:a16="http://schemas.microsoft.com/office/drawing/2014/main" id="{5F5DFFCC-9FF7-2D91-4F92-29A55CABC89A}"/>
              </a:ext>
            </a:extLst>
          </p:cNvPr>
          <p:cNvSpPr txBox="1"/>
          <p:nvPr/>
        </p:nvSpPr>
        <p:spPr>
          <a:xfrm>
            <a:off x="6564303" y="5711987"/>
            <a:ext cx="3048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C:\Users\igork\Music\example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45828EE-356C-1243-E22F-E1B862BF8B28}"/>
              </a:ext>
            </a:extLst>
          </p:cNvPr>
          <p:cNvSpPr/>
          <p:nvPr/>
        </p:nvSpPr>
        <p:spPr>
          <a:xfrm>
            <a:off x="5283978" y="4886672"/>
            <a:ext cx="1389183" cy="359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68">
            <a:extLst>
              <a:ext uri="{FF2B5EF4-FFF2-40B4-BE49-F238E27FC236}">
                <a16:creationId xmlns:a16="http://schemas.microsoft.com/office/drawing/2014/main" id="{B8ADAC97-39AC-6670-224F-F506FB6B8DF3}"/>
              </a:ext>
            </a:extLst>
          </p:cNvPr>
          <p:cNvSpPr txBox="1"/>
          <p:nvPr/>
        </p:nvSpPr>
        <p:spPr>
          <a:xfrm>
            <a:off x="5530239" y="3027714"/>
            <a:ext cx="4190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On C:\Users\Igork\Music type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MD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and press &lt;Enter&gt;</a:t>
            </a:r>
          </a:p>
        </p:txBody>
      </p:sp>
    </p:spTree>
    <p:extLst>
      <p:ext uri="{BB962C8B-B14F-4D97-AF65-F5344CB8AC3E}">
        <p14:creationId xmlns:p14="http://schemas.microsoft.com/office/powerpoint/2010/main" val="278846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29" dirty="0"/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10185" y="350149"/>
            <a:ext cx="9310976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Directory (Folder) – 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CD</a:t>
            </a:r>
            <a:endParaRPr lang="en-US" sz="2800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7EC924E6-7FCD-4BFC-BA79-4ED362FC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992F238A-FFE7-FF7F-05D9-2D5EA82C36FB}"/>
              </a:ext>
            </a:extLst>
          </p:cNvPr>
          <p:cNvSpPr txBox="1"/>
          <p:nvPr/>
        </p:nvSpPr>
        <p:spPr>
          <a:xfrm>
            <a:off x="410185" y="1737248"/>
            <a:ext cx="9310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C:\USERS\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USERNAME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24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CD</a:t>
            </a: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example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&lt;Enter&gt;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CA" sz="2800" dirty="0"/>
              <a:t>	Switch to the new directory example</a:t>
            </a:r>
            <a:r>
              <a:rPr lang="en-CA" sz="2800" dirty="0">
                <a:solidFill>
                  <a:srgbClr val="FF0000"/>
                </a:solidFill>
              </a:rPr>
              <a:t> </a:t>
            </a:r>
            <a:r>
              <a:rPr lang="en-CA" sz="2800" dirty="0"/>
              <a:t>and confirm by &gt;DIR</a:t>
            </a:r>
            <a:endParaRPr lang="en-US" sz="15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45828EE-356C-1243-E22F-E1B862BF8B28}"/>
              </a:ext>
            </a:extLst>
          </p:cNvPr>
          <p:cNvSpPr/>
          <p:nvPr/>
        </p:nvSpPr>
        <p:spPr>
          <a:xfrm rot="10800000">
            <a:off x="5170714" y="5106323"/>
            <a:ext cx="1661204" cy="359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41AA65-2BC9-24DC-3851-C29F0510D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00" y="3027600"/>
            <a:ext cx="4251600" cy="4277925"/>
          </a:xfrm>
          <a:prstGeom prst="rect">
            <a:avLst/>
          </a:prstGeom>
        </p:spPr>
      </p:pic>
      <p:pic>
        <p:nvPicPr>
          <p:cNvPr id="2050" name="Picture 2" descr="Image result for file folder icon">
            <a:extLst>
              <a:ext uri="{FF2B5EF4-FFF2-40B4-BE49-F238E27FC236}">
                <a16:creationId xmlns:a16="http://schemas.microsoft.com/office/drawing/2014/main" id="{27C23CBA-ACE8-E190-1663-D4C31A22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431" y="3992835"/>
            <a:ext cx="20097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2877C5AE-1E8B-0D3F-8D1F-BE5024448536}"/>
              </a:ext>
            </a:extLst>
          </p:cNvPr>
          <p:cNvSpPr txBox="1"/>
          <p:nvPr/>
        </p:nvSpPr>
        <p:spPr>
          <a:xfrm>
            <a:off x="6433675" y="6156598"/>
            <a:ext cx="3048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C:\Users\igork\Music\example</a:t>
            </a:r>
          </a:p>
        </p:txBody>
      </p:sp>
      <p:sp>
        <p:nvSpPr>
          <p:cNvPr id="10" name="TextBox 68">
            <a:extLst>
              <a:ext uri="{FF2B5EF4-FFF2-40B4-BE49-F238E27FC236}">
                <a16:creationId xmlns:a16="http://schemas.microsoft.com/office/drawing/2014/main" id="{58265BE5-E1C4-D43F-C5B0-A59C5B699F6A}"/>
              </a:ext>
            </a:extLst>
          </p:cNvPr>
          <p:cNvSpPr txBox="1"/>
          <p:nvPr/>
        </p:nvSpPr>
        <p:spPr>
          <a:xfrm>
            <a:off x="5530239" y="3027714"/>
            <a:ext cx="41909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On C:\Users\Igork\Music\example type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CD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and press &lt;Enter&gt; to switch to folder example </a:t>
            </a:r>
          </a:p>
        </p:txBody>
      </p:sp>
    </p:spTree>
    <p:extLst>
      <p:ext uri="{BB962C8B-B14F-4D97-AF65-F5344CB8AC3E}">
        <p14:creationId xmlns:p14="http://schemas.microsoft.com/office/powerpoint/2010/main" val="330949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>
            <a:extLst>
              <a:ext uri="{FF2B5EF4-FFF2-40B4-BE49-F238E27FC236}">
                <a16:creationId xmlns:a16="http://schemas.microsoft.com/office/drawing/2014/main" id="{6D1BB7BC-8FDC-47B1-8C33-315C068A3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29" dirty="0"/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19D2FA85-1C12-4B94-8106-C27CFCE71073}"/>
              </a:ext>
            </a:extLst>
          </p:cNvPr>
          <p:cNvSpPr txBox="1"/>
          <p:nvPr/>
        </p:nvSpPr>
        <p:spPr>
          <a:xfrm>
            <a:off x="441080" y="341380"/>
            <a:ext cx="9310976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a text file called Test.txt using 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NOTEPAD</a:t>
            </a: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App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5DC87E7-6613-4997-8AE8-34CB0214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83CC0-53A5-4F5D-41A1-E0388E01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60" y="1515786"/>
            <a:ext cx="4313756" cy="3143300"/>
          </a:xfrm>
          <a:prstGeom prst="rect">
            <a:avLst/>
          </a:prstGeom>
        </p:spPr>
      </p:pic>
      <p:sp>
        <p:nvSpPr>
          <p:cNvPr id="12" name="TextBox 68">
            <a:extLst>
              <a:ext uri="{FF2B5EF4-FFF2-40B4-BE49-F238E27FC236}">
                <a16:creationId xmlns:a16="http://schemas.microsoft.com/office/drawing/2014/main" id="{F4AC43B4-B368-6E42-E351-9F9BEB6AE672}"/>
              </a:ext>
            </a:extLst>
          </p:cNvPr>
          <p:cNvSpPr txBox="1"/>
          <p:nvPr/>
        </p:nvSpPr>
        <p:spPr>
          <a:xfrm>
            <a:off x="5561134" y="2311800"/>
            <a:ext cx="41909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On C:\Users\Igork\Music\example type </a:t>
            </a:r>
            <a:b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NOTEPAD 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Filename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and press &lt;Enter&gt; to start editing the document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124F9C-FC29-2A31-69F5-629FDFDC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706945">
            <a:off x="5069121" y="1809216"/>
            <a:ext cx="1408298" cy="396274"/>
          </a:xfrm>
          <a:prstGeom prst="rect">
            <a:avLst/>
          </a:prstGeom>
        </p:spPr>
      </p:pic>
      <p:sp>
        <p:nvSpPr>
          <p:cNvPr id="14" name="TextBox 68">
            <a:extLst>
              <a:ext uri="{FF2B5EF4-FFF2-40B4-BE49-F238E27FC236}">
                <a16:creationId xmlns:a16="http://schemas.microsoft.com/office/drawing/2014/main" id="{7FE8F648-9B3E-AA42-0704-10530FA942BD}"/>
              </a:ext>
            </a:extLst>
          </p:cNvPr>
          <p:cNvSpPr txBox="1"/>
          <p:nvPr/>
        </p:nvSpPr>
        <p:spPr>
          <a:xfrm>
            <a:off x="5644098" y="3760462"/>
            <a:ext cx="4190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After saving the Document called</a:t>
            </a:r>
            <a:b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test.txt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, verify that it was properly saved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F5E3AE-8251-1F64-ADBA-D4128BB21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712" y="5052382"/>
            <a:ext cx="4930567" cy="24919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82385D-C4AF-EF69-3754-E22C18D65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921786">
            <a:off x="5335168" y="4566338"/>
            <a:ext cx="1058146" cy="2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4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>
            <a:extLst>
              <a:ext uri="{FF2B5EF4-FFF2-40B4-BE49-F238E27FC236}">
                <a16:creationId xmlns:a16="http://schemas.microsoft.com/office/drawing/2014/main" id="{6D1BB7BC-8FDC-47B1-8C33-315C068A3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29" dirty="0"/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19D2FA85-1C12-4B94-8106-C27CFCE71073}"/>
              </a:ext>
            </a:extLst>
          </p:cNvPr>
          <p:cNvSpPr txBox="1"/>
          <p:nvPr/>
        </p:nvSpPr>
        <p:spPr>
          <a:xfrm>
            <a:off x="441080" y="341380"/>
            <a:ext cx="9310976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content of a text file using 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Type</a:t>
            </a: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command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5DC87E7-6613-4997-8AE8-34CB0214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83CC0-53A5-4F5D-41A1-E0388E01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60" y="1515786"/>
            <a:ext cx="3838962" cy="2797332"/>
          </a:xfrm>
          <a:prstGeom prst="rect">
            <a:avLst/>
          </a:prstGeom>
        </p:spPr>
      </p:pic>
      <p:sp>
        <p:nvSpPr>
          <p:cNvPr id="12" name="TextBox 68">
            <a:extLst>
              <a:ext uri="{FF2B5EF4-FFF2-40B4-BE49-F238E27FC236}">
                <a16:creationId xmlns:a16="http://schemas.microsoft.com/office/drawing/2014/main" id="{F4AC43B4-B368-6E42-E351-9F9BEB6AE672}"/>
              </a:ext>
            </a:extLst>
          </p:cNvPr>
          <p:cNvSpPr txBox="1"/>
          <p:nvPr/>
        </p:nvSpPr>
        <p:spPr>
          <a:xfrm>
            <a:off x="5106142" y="2846442"/>
            <a:ext cx="41909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File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test.txt 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created with a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NOTEPAD </a:t>
            </a:r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124F9C-FC29-2A31-69F5-629FDFDC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056505" y="3361083"/>
            <a:ext cx="1408298" cy="396274"/>
          </a:xfrm>
          <a:prstGeom prst="rect">
            <a:avLst/>
          </a:prstGeom>
        </p:spPr>
      </p:pic>
      <p:sp>
        <p:nvSpPr>
          <p:cNvPr id="14" name="TextBox 68">
            <a:extLst>
              <a:ext uri="{FF2B5EF4-FFF2-40B4-BE49-F238E27FC236}">
                <a16:creationId xmlns:a16="http://schemas.microsoft.com/office/drawing/2014/main" id="{7FE8F648-9B3E-AA42-0704-10530FA942BD}"/>
              </a:ext>
            </a:extLst>
          </p:cNvPr>
          <p:cNvSpPr txBox="1"/>
          <p:nvPr/>
        </p:nvSpPr>
        <p:spPr>
          <a:xfrm>
            <a:off x="5139418" y="6579308"/>
            <a:ext cx="4190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Verify the content of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test.txt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, by using command type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test.txt</a:t>
            </a:r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93919-CDBA-9CE9-9B31-8002ABF0F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60" y="4410955"/>
            <a:ext cx="3838962" cy="3033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259CC8-0857-E787-3EE4-6A75BE00B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029200" y="5981889"/>
            <a:ext cx="1408298" cy="396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1FB85-CD7A-0BDA-39FF-B716DA521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0005" y="3845685"/>
            <a:ext cx="20478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>
            <a:extLst>
              <a:ext uri="{FF2B5EF4-FFF2-40B4-BE49-F238E27FC236}">
                <a16:creationId xmlns:a16="http://schemas.microsoft.com/office/drawing/2014/main" id="{6D1BB7BC-8FDC-47B1-8C33-315C068A3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29" dirty="0"/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19D2FA85-1C12-4B94-8106-C27CFCE71073}"/>
              </a:ext>
            </a:extLst>
          </p:cNvPr>
          <p:cNvSpPr txBox="1"/>
          <p:nvPr/>
        </p:nvSpPr>
        <p:spPr>
          <a:xfrm>
            <a:off x="524044" y="337827"/>
            <a:ext cx="9310976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Rename a file – 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REN </a:t>
            </a: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 to X 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5DC87E7-6613-4997-8AE8-34CB0214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12" name="TextBox 68">
            <a:extLst>
              <a:ext uri="{FF2B5EF4-FFF2-40B4-BE49-F238E27FC236}">
                <a16:creationId xmlns:a16="http://schemas.microsoft.com/office/drawing/2014/main" id="{F4AC43B4-B368-6E42-E351-9F9BEB6AE672}"/>
              </a:ext>
            </a:extLst>
          </p:cNvPr>
          <p:cNvSpPr txBox="1"/>
          <p:nvPr/>
        </p:nvSpPr>
        <p:spPr>
          <a:xfrm>
            <a:off x="6800192" y="2767337"/>
            <a:ext cx="3017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On C:\Users\Igork\Music\example type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 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test.txt testold.txt and press &lt;Enter&gt;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124F9C-FC29-2A31-69F5-629FDFDCB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622909" y="2147463"/>
            <a:ext cx="1408298" cy="396274"/>
          </a:xfrm>
          <a:prstGeom prst="rect">
            <a:avLst/>
          </a:prstGeom>
        </p:spPr>
      </p:pic>
      <p:sp>
        <p:nvSpPr>
          <p:cNvPr id="14" name="TextBox 68">
            <a:extLst>
              <a:ext uri="{FF2B5EF4-FFF2-40B4-BE49-F238E27FC236}">
                <a16:creationId xmlns:a16="http://schemas.microsoft.com/office/drawing/2014/main" id="{7FE8F648-9B3E-AA42-0704-10530FA942BD}"/>
              </a:ext>
            </a:extLst>
          </p:cNvPr>
          <p:cNvSpPr txBox="1"/>
          <p:nvPr/>
        </p:nvSpPr>
        <p:spPr>
          <a:xfrm>
            <a:off x="6817544" y="4673245"/>
            <a:ext cx="3017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After renaming to </a:t>
            </a:r>
            <a:r>
              <a:rPr lang="en-US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testold.txt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, verify that it was properly done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082385D-C4AF-EF69-3754-E22C18D6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89258">
            <a:off x="5545712" y="3988585"/>
            <a:ext cx="1058146" cy="297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B58F6E-9AE1-993F-6FAF-CFA13F7CA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38" y="2007353"/>
            <a:ext cx="6094307" cy="39204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E866ED-3492-7891-1417-4EDD35583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622909" y="4290217"/>
            <a:ext cx="1408298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6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699299_5 ways to keep your work safe and secure_RVA_v3.potx" id="{A31159CF-45A1-401A-BE59-04130FA59C35}" vid="{0B99B8BE-116B-423E-A4EE-0E38C25D79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5D2461-9F2E-46F2-91A4-96E600FC90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D85428-9FC5-4C72-9E49-1146EDC252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1ED53B-E1F9-4F1B-9CEC-A639AAC3F5F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 ways to keep your work safe and secure</Template>
  <TotalTime>1789</TotalTime>
  <Words>1291</Words>
  <Application>Microsoft Office PowerPoint</Application>
  <PresentationFormat>Custom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Unicode MS</vt:lpstr>
      <vt:lpstr>Calibri</vt:lpstr>
      <vt:lpstr>Calibri Light</vt:lpstr>
      <vt:lpstr>Courier New</vt:lpstr>
      <vt:lpstr>Segoe Pro</vt:lpstr>
      <vt:lpstr>Segoe UI</vt:lpstr>
      <vt:lpstr>Segoe UI Semibold</vt:lpstr>
      <vt:lpstr>SegoeUIVariable</vt:lpstr>
      <vt:lpstr>Office Theme</vt:lpstr>
      <vt:lpstr>Slide 1</vt:lpstr>
      <vt:lpstr>Slide 1</vt:lpstr>
      <vt:lpstr>Slide 2</vt:lpstr>
      <vt:lpstr>Slide 4</vt:lpstr>
      <vt:lpstr>Slide 2</vt:lpstr>
      <vt:lpstr>Slide 2</vt:lpstr>
      <vt:lpstr>Slide 3</vt:lpstr>
      <vt:lpstr>Slide 3</vt:lpstr>
      <vt:lpstr>Slide 3</vt:lpstr>
      <vt:lpstr>Slide 4</vt:lpstr>
      <vt:lpstr>Slide 5</vt:lpstr>
      <vt:lpstr>Slide 5</vt:lpstr>
      <vt:lpstr>Slide 5</vt:lpstr>
      <vt:lpstr>Slide 3</vt:lpstr>
      <vt:lpstr>Slide 3</vt:lpstr>
      <vt:lpstr>Slide 3</vt:lpstr>
      <vt:lpstr>Slide 1</vt:lpstr>
      <vt:lpstr>Slide 5</vt:lpstr>
      <vt:lpstr>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Igor Krichevsky</dc:creator>
  <cp:lastModifiedBy>Igor Krichevsky</cp:lastModifiedBy>
  <cp:revision>4</cp:revision>
  <dcterms:created xsi:type="dcterms:W3CDTF">2024-03-16T20:41:58Z</dcterms:created>
  <dcterms:modified xsi:type="dcterms:W3CDTF">2024-03-21T14:06:48Z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