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256" r:id="rId5"/>
    <p:sldId id="264" r:id="rId6"/>
    <p:sldId id="265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6" r:id="rId19"/>
    <p:sldId id="425" r:id="rId20"/>
    <p:sldId id="427" r:id="rId21"/>
    <p:sldId id="428" r:id="rId22"/>
    <p:sldId id="430" r:id="rId23"/>
    <p:sldId id="429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3" r:id="rId45"/>
    <p:sldId id="451" r:id="rId46"/>
    <p:sldId id="452" r:id="rId47"/>
    <p:sldId id="454" r:id="rId48"/>
    <p:sldId id="455" r:id="rId49"/>
    <p:sldId id="456" r:id="rId50"/>
    <p:sldId id="457" r:id="rId51"/>
    <p:sldId id="458" r:id="rId52"/>
    <p:sldId id="459" r:id="rId53"/>
    <p:sldId id="460" r:id="rId54"/>
    <p:sldId id="461" r:id="rId55"/>
    <p:sldId id="462" r:id="rId56"/>
    <p:sldId id="463" r:id="rId57"/>
    <p:sldId id="464" r:id="rId58"/>
    <p:sldId id="465" r:id="rId59"/>
    <p:sldId id="342" r:id="rId60"/>
    <p:sldId id="412" r:id="rId61"/>
    <p:sldId id="413" r:id="rId6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78"/>
    <a:srgbClr val="006298"/>
    <a:srgbClr val="000000"/>
    <a:srgbClr val="FF6300"/>
    <a:srgbClr val="E9255F"/>
    <a:srgbClr val="0098D4"/>
    <a:srgbClr val="00B8E7"/>
    <a:srgbClr val="81D0ED"/>
    <a:srgbClr val="F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86429"/>
  </p:normalViewPr>
  <p:slideViewPr>
    <p:cSldViewPr snapToGrid="0" snapToObjects="1">
      <p:cViewPr varScale="1">
        <p:scale>
          <a:sx n="78" d="100"/>
          <a:sy n="78" d="100"/>
        </p:scale>
        <p:origin x="90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08T13:26:59.532" idx="1">
    <p:pos x="10" y="10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1/31/2019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1/31/2019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/>
              <a:t>Andrews/Dark/West, CompTIA A+ Guide to IT Technical Support, 10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 Edition. © [2020] Cengage. All Rights Reserved. May not be scanned, copied or duplicated, or posted to a publicly accessible website, in whole or in part.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107856"/>
            <a:ext cx="8956009" cy="692497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Andrews/Dark/West, CompTIA A+ Guide to IT Technical Support, 10</a:t>
            </a:r>
            <a:r>
              <a:rPr lang="en-US" sz="1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 Edition. © [2020] Cengage. All Rights Reserved. May not be scanned, copied or duplicated, or posted to a publicly accessible website, in whole or in part.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 smtClean="0"/>
              <a:t>Andrews/Dark/West, CompTIA A+ Guide to IT Technical Support, 10</a:t>
            </a:r>
            <a:r>
              <a:rPr lang="en-US" baseline="30000" dirty="0" smtClean="0"/>
              <a:t>th</a:t>
            </a:r>
            <a:r>
              <a:rPr lang="en-US" dirty="0" smtClean="0"/>
              <a:t>  Edition. © [2020] Cengage. All Rights Reserved. May not be scanned, copied or duplicated, or posted to a publicly accessible website, in whole or in part.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3" r:id="rId10"/>
    <p:sldLayoutId id="2147483724" r:id="rId11"/>
    <p:sldLayoutId id="2147483713" r:id="rId12"/>
    <p:sldLayoutId id="2147483717" r:id="rId13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CompTIA A+ Guide to IT Technical Support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06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Fans, Other Fans, and Heat </a:t>
            </a:r>
            <a:r>
              <a:rPr lang="en-US" dirty="0" smtClean="0"/>
              <a:t>Sinks (3 of 3)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0" y="2216965"/>
            <a:ext cx="7223548" cy="240380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309755"/>
            <a:ext cx="3976406" cy="569065"/>
          </a:xfrm>
        </p:spPr>
        <p:txBody>
          <a:bodyPr/>
          <a:lstStyle/>
          <a:p>
            <a:r>
              <a:rPr lang="en-US" dirty="0" smtClean="0"/>
              <a:t>Figure 4-6  A RAM cooler keeps memory modules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42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 Cooling Systems (1 of 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Liquid cooling </a:t>
            </a:r>
            <a:r>
              <a:rPr lang="en-US" dirty="0" smtClean="0"/>
              <a:t>system:</a:t>
            </a:r>
            <a:endParaRPr lang="en-US" dirty="0"/>
          </a:p>
          <a:p>
            <a:pPr lvl="1"/>
            <a:r>
              <a:rPr lang="en-US" dirty="0"/>
              <a:t>A small pump sits inside the case and tubes </a:t>
            </a:r>
            <a:r>
              <a:rPr lang="en-US" dirty="0" smtClean="0"/>
              <a:t>move </a:t>
            </a:r>
            <a:r>
              <a:rPr lang="en-US" dirty="0"/>
              <a:t>liquid around components and then away from them to a place where fans cool the </a:t>
            </a:r>
            <a:r>
              <a:rPr lang="en-US" dirty="0" smtClean="0"/>
              <a:t>liquid</a:t>
            </a:r>
          </a:p>
          <a:p>
            <a:pPr lvl="1"/>
            <a:r>
              <a:rPr lang="en-US" dirty="0" smtClean="0"/>
              <a:t>Used by hobbyists attempting to overclock a processor in a gaming computer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6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Cooling </a:t>
            </a:r>
            <a:r>
              <a:rPr lang="en-US" dirty="0" smtClean="0"/>
              <a:t>Systems (2 of 2)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50" y="1418705"/>
            <a:ext cx="4741090" cy="4484538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748645"/>
            <a:ext cx="3976406" cy="1130175"/>
          </a:xfrm>
        </p:spPr>
        <p:txBody>
          <a:bodyPr/>
          <a:lstStyle/>
          <a:p>
            <a:r>
              <a:rPr lang="en-US" dirty="0" smtClean="0"/>
              <a:t>Figure 4-7  A liquid cooling system pumps liquid outside and away from components where fans can then cool the liquid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9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Power Supply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Reasons to replace a power supply:</a:t>
            </a:r>
          </a:p>
          <a:p>
            <a:pPr lvl="1"/>
            <a:r>
              <a:rPr lang="en-US" dirty="0" smtClean="0"/>
              <a:t>A power </a:t>
            </a:r>
            <a:r>
              <a:rPr lang="en-US" dirty="0"/>
              <a:t>supply </a:t>
            </a:r>
            <a:r>
              <a:rPr lang="en-US" dirty="0" smtClean="0"/>
              <a:t>fails</a:t>
            </a:r>
            <a:endParaRPr lang="en-US" dirty="0"/>
          </a:p>
          <a:p>
            <a:pPr lvl="1"/>
            <a:r>
              <a:rPr lang="en-US" dirty="0" smtClean="0"/>
              <a:t>A power </a:t>
            </a:r>
            <a:r>
              <a:rPr lang="en-US" dirty="0"/>
              <a:t>supply in </a:t>
            </a:r>
            <a:r>
              <a:rPr lang="en-US" dirty="0" smtClean="0"/>
              <a:t>an existing </a:t>
            </a:r>
            <a:r>
              <a:rPr lang="en-US" dirty="0"/>
              <a:t>system is not adequate</a:t>
            </a:r>
          </a:p>
          <a:p>
            <a:r>
              <a:rPr lang="en-US" dirty="0"/>
              <a:t>When building </a:t>
            </a:r>
            <a:r>
              <a:rPr lang="en-US" dirty="0" smtClean="0"/>
              <a:t>a new system:</a:t>
            </a:r>
          </a:p>
          <a:p>
            <a:pPr lvl="1"/>
            <a:r>
              <a:rPr lang="en-US" dirty="0" smtClean="0"/>
              <a:t>You can purchase a computer case with the power supply already installed</a:t>
            </a:r>
          </a:p>
          <a:p>
            <a:pPr lvl="1"/>
            <a:r>
              <a:rPr lang="en-US" dirty="0" smtClean="0"/>
              <a:t>You can purchase a power supply separate from the case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90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Characteristics of Power Supplies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Important power supply feature considerations:</a:t>
            </a:r>
          </a:p>
          <a:p>
            <a:pPr lvl="1"/>
            <a:r>
              <a:rPr lang="en-US" altLang="zh-CN" dirty="0"/>
              <a:t>Form factor determines power supply size</a:t>
            </a:r>
          </a:p>
          <a:p>
            <a:pPr lvl="1"/>
            <a:r>
              <a:rPr lang="en-US" altLang="zh-CN" dirty="0"/>
              <a:t>Wattage ratings (listed in documentation)</a:t>
            </a:r>
          </a:p>
          <a:p>
            <a:pPr lvl="1"/>
            <a:r>
              <a:rPr lang="en-US" altLang="zh-CN" dirty="0"/>
              <a:t>Number and type of connectors</a:t>
            </a:r>
          </a:p>
          <a:p>
            <a:pPr lvl="1"/>
            <a:r>
              <a:rPr lang="en-US" altLang="zh-CN" dirty="0"/>
              <a:t>Fans inside the PSU</a:t>
            </a:r>
          </a:p>
          <a:p>
            <a:pPr lvl="1"/>
            <a:r>
              <a:rPr lang="en-US" altLang="zh-CN" dirty="0"/>
              <a:t>Dual voltage options</a:t>
            </a:r>
          </a:p>
          <a:p>
            <a:pPr lvl="1"/>
            <a:r>
              <a:rPr lang="en-US" altLang="zh-CN" dirty="0"/>
              <a:t>Warranty and overall quality</a:t>
            </a:r>
          </a:p>
        </p:txBody>
      </p:sp>
    </p:spTree>
    <p:extLst>
      <p:ext uri="{BB962C8B-B14F-4D97-AF65-F5344CB8AC3E}">
        <p14:creationId xmlns:p14="http://schemas.microsoft.com/office/powerpoint/2010/main" val="268452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and Characteristics of Power </a:t>
            </a:r>
            <a:r>
              <a:rPr lang="en-US" altLang="zh-CN" dirty="0" smtClean="0"/>
              <a:t>Supplies (2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4" y="1875569"/>
            <a:ext cx="6213796" cy="310167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77245"/>
            <a:ext cx="3976406" cy="901575"/>
          </a:xfrm>
        </p:spPr>
        <p:txBody>
          <a:bodyPr/>
          <a:lstStyle/>
          <a:p>
            <a:r>
              <a:rPr lang="en-US" altLang="zh-CN" dirty="0" smtClean="0"/>
              <a:t>Figure 4-9  Consider the number and type of power connectors and the wattage ratings of a power supply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93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and Characteristics of Power </a:t>
            </a:r>
            <a:r>
              <a:rPr lang="en-US" altLang="zh-CN" dirty="0" smtClean="0"/>
              <a:t>Supplies (3 of 3)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499123420"/>
              </p:ext>
            </p:extLst>
          </p:nvPr>
        </p:nvGraphicFramePr>
        <p:xfrm>
          <a:off x="1895475" y="2019300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870"/>
                <a:gridCol w="2119746"/>
                <a:gridCol w="44123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Connector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Voltages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+3.3 V, +5 V, +12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 to SATA drives, 5 pin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+5 V, +12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Power to older IDE drives and used with some older SATA drives, 4 pin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24-pin 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+3.3 V, ±5 V, ±12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Newer</a:t>
                      </a:r>
                      <a:r>
                        <a:rPr lang="en-US" altLang="zh-CN" baseline="0" dirty="0" smtClean="0"/>
                        <a:t> main power connector to motherboard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310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Calculate Wattage Capacity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Determining wattage capacity</a:t>
            </a:r>
          </a:p>
          <a:p>
            <a:pPr lvl="1"/>
            <a:r>
              <a:rPr lang="en-US" altLang="zh-CN" dirty="0"/>
              <a:t>Consider all components inside </a:t>
            </a:r>
            <a:r>
              <a:rPr lang="en-US" altLang="zh-CN" dirty="0" smtClean="0"/>
              <a:t>case</a:t>
            </a:r>
            <a:endParaRPr lang="en-US" altLang="zh-CN" dirty="0"/>
          </a:p>
          <a:p>
            <a:pPr lvl="1"/>
            <a:r>
              <a:rPr lang="en-US" altLang="zh-CN" dirty="0"/>
              <a:t>Consider USB </a:t>
            </a:r>
            <a:r>
              <a:rPr lang="en-US" altLang="zh-CN" dirty="0" smtClean="0"/>
              <a:t>devices</a:t>
            </a:r>
            <a:endParaRPr lang="en-US" altLang="zh-CN" dirty="0"/>
          </a:p>
          <a:p>
            <a:pPr lvl="2"/>
            <a:r>
              <a:rPr lang="en-US" altLang="zh-CN" dirty="0"/>
              <a:t>Get power from ports connected to the motherboard</a:t>
            </a:r>
          </a:p>
          <a:p>
            <a:r>
              <a:rPr lang="en-US" altLang="zh-CN" dirty="0"/>
              <a:t>Points to keep in mind</a:t>
            </a:r>
          </a:p>
          <a:p>
            <a:pPr lvl="1"/>
            <a:r>
              <a:rPr lang="en-US" altLang="zh-CN" dirty="0"/>
              <a:t>Video cards draw the most power</a:t>
            </a:r>
          </a:p>
          <a:p>
            <a:pPr lvl="1"/>
            <a:r>
              <a:rPr lang="en-US" altLang="zh-CN" dirty="0"/>
              <a:t>The power supply should be rated 30 percent higher than expected needs</a:t>
            </a:r>
          </a:p>
          <a:p>
            <a:r>
              <a:rPr lang="en-US" altLang="zh-CN" dirty="0"/>
              <a:t>What size Power Supply?</a:t>
            </a:r>
          </a:p>
          <a:p>
            <a:pPr lvl="1"/>
            <a:r>
              <a:rPr lang="en-US" altLang="zh-CN" dirty="0"/>
              <a:t>Add up wattage requirements and add 30 percent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33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Calculate Wattage </a:t>
            </a:r>
            <a:r>
              <a:rPr lang="en-US" altLang="zh-CN" dirty="0" smtClean="0"/>
              <a:t>Capacity (2 of 2)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15464741"/>
              </p:ext>
            </p:extLst>
          </p:nvPr>
        </p:nvGraphicFramePr>
        <p:xfrm>
          <a:off x="1718830" y="1832264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3407"/>
                <a:gridCol w="23445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Devices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Approximate Wattage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Motherboard, processor, memory,</a:t>
                      </a:r>
                      <a:r>
                        <a:rPr lang="en-US" altLang="zh-CN" baseline="0" dirty="0" smtClean="0"/>
                        <a:t> keyboard, and mouse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200-300 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 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SATA hard drive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15-30 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BD/DVD/CD drive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20-30 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PCI video 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 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PCI card (network card or other</a:t>
                      </a:r>
                      <a:r>
                        <a:rPr lang="en-US" altLang="zh-CN" baseline="0" dirty="0" smtClean="0"/>
                        <a:t> PCI card)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 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PCIe x16 video 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150-300 W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PCIe x16 card other than a video card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 W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23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Strategies to Troubleshoot Any Computer </a:t>
            </a:r>
            <a:r>
              <a:rPr lang="en-US" altLang="zh-CN" dirty="0" smtClean="0"/>
              <a:t>Problem (1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62" y="1446431"/>
            <a:ext cx="3753538" cy="457748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47409"/>
            <a:ext cx="3976406" cy="631411"/>
          </a:xfrm>
        </p:spPr>
        <p:txBody>
          <a:bodyPr/>
          <a:lstStyle/>
          <a:p>
            <a:r>
              <a:rPr lang="en-US" altLang="zh-CN" dirty="0" smtClean="0"/>
              <a:t>Figure 4-11  A general approach to problem solving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70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the Power System and Troubleshooting Computers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" r="462"/>
          <a:stretch>
            <a:fillRect/>
          </a:stretch>
        </p:blipFill>
        <p:spPr/>
      </p:pic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Andrews/Dark/West, CompTIA A+ Guide to IT Technical Support, 10</a:t>
            </a:r>
            <a:r>
              <a:rPr lang="en-US" baseline="30000" dirty="0"/>
              <a:t>th</a:t>
            </a:r>
            <a:r>
              <a:rPr lang="en-US" dirty="0"/>
              <a:t>  Edition. © [2020]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07059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Strategies to Troubleshoot Any Computer Problem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Steps for troubleshooting:</a:t>
            </a:r>
          </a:p>
          <a:p>
            <a:pPr lvl="1"/>
            <a:r>
              <a:rPr lang="en-US" altLang="zh-CN" dirty="0" smtClean="0"/>
              <a:t>Interview the user and back up data before you make any changes to the system</a:t>
            </a:r>
          </a:p>
          <a:p>
            <a:pPr lvl="1"/>
            <a:r>
              <a:rPr lang="en-US" altLang="zh-CN" dirty="0" smtClean="0"/>
              <a:t>Examine the system, analyze the problem, and make an initial determination of the source of the problem</a:t>
            </a:r>
          </a:p>
          <a:p>
            <a:pPr lvl="1"/>
            <a:r>
              <a:rPr lang="en-US" altLang="zh-CN" dirty="0" smtClean="0"/>
              <a:t>Test your theory</a:t>
            </a:r>
          </a:p>
          <a:p>
            <a:pPr lvl="1"/>
            <a:r>
              <a:rPr lang="en-US" altLang="zh-CN" dirty="0" smtClean="0"/>
              <a:t>After you know the source of the problem, plan what to do to fix the problem and then fix it</a:t>
            </a:r>
          </a:p>
          <a:p>
            <a:pPr lvl="1"/>
            <a:r>
              <a:rPr lang="en-US" altLang="zh-CN" dirty="0" smtClean="0"/>
              <a:t>Verify that the problem is fixed and that the system works</a:t>
            </a:r>
          </a:p>
          <a:p>
            <a:pPr lvl="1"/>
            <a:r>
              <a:rPr lang="en-US" altLang="zh-CN" dirty="0" smtClean="0"/>
              <a:t>Document activities, outcomes, and what you learned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53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Strategies to Troubleshoot Any Computer Problem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Troubleshooting resources:</a:t>
            </a:r>
          </a:p>
          <a:p>
            <a:pPr lvl="1"/>
            <a:r>
              <a:rPr lang="en-US" altLang="zh-CN" dirty="0"/>
              <a:t>The web (Internet)</a:t>
            </a:r>
          </a:p>
          <a:p>
            <a:pPr lvl="1"/>
            <a:r>
              <a:rPr lang="en-US" altLang="zh-CN" dirty="0" smtClean="0"/>
              <a:t>Chat, forums, </a:t>
            </a:r>
            <a:r>
              <a:rPr lang="en-US" altLang="zh-CN" dirty="0"/>
              <a:t>or email technical support</a:t>
            </a:r>
          </a:p>
          <a:p>
            <a:pPr lvl="1"/>
            <a:r>
              <a:rPr lang="en-US" altLang="zh-CN" dirty="0"/>
              <a:t>Manufacturer’s diagnostic software</a:t>
            </a:r>
          </a:p>
          <a:p>
            <a:pPr lvl="1"/>
            <a:r>
              <a:rPr lang="en-US" altLang="zh-CN" dirty="0"/>
              <a:t>User manuals</a:t>
            </a:r>
          </a:p>
          <a:p>
            <a:pPr lvl="1"/>
            <a:r>
              <a:rPr lang="en-US" altLang="zh-CN" dirty="0"/>
              <a:t>Technical associates in your </a:t>
            </a:r>
            <a:r>
              <a:rPr lang="en-US" altLang="zh-CN" dirty="0" smtClean="0"/>
              <a:t>organization</a:t>
            </a:r>
          </a:p>
          <a:p>
            <a:r>
              <a:rPr lang="en-US" altLang="zh-CN" dirty="0" smtClean="0"/>
              <a:t>There are 13 troubleshooting rules found throughout the next section</a:t>
            </a:r>
          </a:p>
          <a:p>
            <a:r>
              <a:rPr lang="en-US" altLang="zh-CN" b="1" dirty="0" smtClean="0"/>
              <a:t>Rule 1: Approach the Problem Systematically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68396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Interviewing the User and Backing Up Data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Include these </a:t>
            </a:r>
            <a:r>
              <a:rPr lang="en-US" altLang="zh-CN" dirty="0" smtClean="0"/>
              <a:t>questions when interviewing the user:</a:t>
            </a:r>
            <a:endParaRPr lang="en-US" altLang="zh-CN" dirty="0"/>
          </a:p>
          <a:p>
            <a:pPr lvl="1"/>
            <a:r>
              <a:rPr lang="en-US" altLang="zh-CN" dirty="0"/>
              <a:t>Can you describe the </a:t>
            </a:r>
            <a:r>
              <a:rPr lang="en-US" altLang="zh-CN" dirty="0" smtClean="0"/>
              <a:t>problem? What error messages, unusual displays, or failures did you see?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hen </a:t>
            </a:r>
            <a:r>
              <a:rPr lang="en-US" altLang="zh-CN" dirty="0"/>
              <a:t>did </a:t>
            </a:r>
            <a:r>
              <a:rPr lang="en-US" altLang="zh-CN" dirty="0" smtClean="0"/>
              <a:t>the problem start? </a:t>
            </a:r>
          </a:p>
          <a:p>
            <a:pPr lvl="1"/>
            <a:r>
              <a:rPr lang="en-US" altLang="zh-CN" dirty="0" smtClean="0"/>
              <a:t>What was the situation when the problem occurred?</a:t>
            </a:r>
          </a:p>
          <a:p>
            <a:pPr lvl="1"/>
            <a:r>
              <a:rPr lang="en-US" altLang="zh-CN" dirty="0" smtClean="0"/>
              <a:t>What programs or software were you using?</a:t>
            </a:r>
          </a:p>
          <a:p>
            <a:pPr lvl="1"/>
            <a:r>
              <a:rPr lang="en-US" altLang="zh-CN" dirty="0" smtClean="0"/>
              <a:t>What changes have been recently made to the system?</a:t>
            </a:r>
            <a:endParaRPr lang="en-US" altLang="zh-CN" dirty="0"/>
          </a:p>
          <a:p>
            <a:pPr lvl="1"/>
            <a:r>
              <a:rPr lang="en-US" altLang="zh-CN" dirty="0" smtClean="0"/>
              <a:t>Has there been any hardware, software, or configuration changes?</a:t>
            </a:r>
          </a:p>
          <a:p>
            <a:pPr lvl="1"/>
            <a:r>
              <a:rPr lang="en-US" altLang="zh-CN" dirty="0" smtClean="0"/>
              <a:t>Has someone else used your computer recently?</a:t>
            </a:r>
            <a:endParaRPr lang="en-US" altLang="zh-CN" dirty="0"/>
          </a:p>
          <a:p>
            <a:pPr lvl="1"/>
            <a:r>
              <a:rPr lang="en-US" altLang="zh-CN" dirty="0" smtClean="0"/>
              <a:t>Is there some valuable data on your system that is not backed up?</a:t>
            </a:r>
          </a:p>
          <a:p>
            <a:pPr lvl="1"/>
            <a:r>
              <a:rPr lang="en-US" altLang="zh-CN" dirty="0" smtClean="0"/>
              <a:t>Can you show me how to reproduce the problem?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9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1: Interviewing the User and Backing Up Data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As you talk with the user, keep in mind rules 2, 3, and 4:</a:t>
            </a:r>
          </a:p>
          <a:p>
            <a:pPr lvl="1"/>
            <a:r>
              <a:rPr lang="en-US" altLang="zh-CN" b="1" dirty="0" smtClean="0"/>
              <a:t>Rule 2: Establish Your Priorities</a:t>
            </a:r>
          </a:p>
          <a:p>
            <a:pPr lvl="1"/>
            <a:r>
              <a:rPr lang="en-US" altLang="zh-CN" b="1" dirty="0" smtClean="0"/>
              <a:t>Rule 3: Beware of User Error</a:t>
            </a:r>
          </a:p>
          <a:p>
            <a:pPr lvl="1"/>
            <a:r>
              <a:rPr lang="en-US" altLang="zh-CN" b="1" dirty="0" smtClean="0"/>
              <a:t>Rule 4: Keep Your Cool and Don’t Rush</a:t>
            </a:r>
          </a:p>
          <a:p>
            <a:r>
              <a:rPr lang="en-US" altLang="zh-CN" dirty="0" smtClean="0"/>
              <a:t>After talking with the user, be sure to back up any important data that is not currently backed up before you begin work on the computer</a:t>
            </a:r>
          </a:p>
          <a:p>
            <a:r>
              <a:rPr lang="en-US" altLang="zh-CN" dirty="0" smtClean="0"/>
              <a:t>Options to backup:</a:t>
            </a:r>
          </a:p>
          <a:p>
            <a:pPr lvl="1"/>
            <a:r>
              <a:rPr lang="en-US" altLang="zh-CN" dirty="0" smtClean="0"/>
              <a:t>Use File Explorer to copy the data to another system</a:t>
            </a:r>
          </a:p>
          <a:p>
            <a:pPr lvl="1"/>
            <a:r>
              <a:rPr lang="en-US" altLang="zh-CN" dirty="0" smtClean="0"/>
              <a:t>Move the hard drive to another system</a:t>
            </a:r>
          </a:p>
          <a:p>
            <a:pPr lvl="1"/>
            <a:r>
              <a:rPr lang="en-US" altLang="zh-CN" dirty="0" smtClean="0"/>
              <a:t>Hire a professional file recovery service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7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2: Examining the System and Making Your Best Guess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Rules 5 and 6 can help as you start solving the problem:</a:t>
            </a:r>
          </a:p>
          <a:p>
            <a:pPr lvl="1"/>
            <a:r>
              <a:rPr lang="en-US" altLang="zh-CN" b="1" dirty="0" smtClean="0"/>
              <a:t>Rule 5: Make No Assumptions</a:t>
            </a:r>
          </a:p>
          <a:p>
            <a:pPr lvl="1"/>
            <a:r>
              <a:rPr lang="en-US" altLang="zh-CN" b="1" dirty="0" smtClean="0"/>
              <a:t>Rule 6: Try the Simple Things First</a:t>
            </a:r>
          </a:p>
          <a:p>
            <a:r>
              <a:rPr lang="en-US" altLang="zh-CN" dirty="0" smtClean="0"/>
              <a:t>Follow this process to form your best guess:</a:t>
            </a:r>
          </a:p>
          <a:p>
            <a:pPr lvl="1"/>
            <a:r>
              <a:rPr lang="en-US" altLang="zh-CN" dirty="0" smtClean="0"/>
              <a:t>Reproduce the problem and observe for yourself what the user has described</a:t>
            </a:r>
          </a:p>
          <a:p>
            <a:pPr lvl="1"/>
            <a:r>
              <a:rPr lang="en-US" altLang="zh-CN" dirty="0" smtClean="0"/>
              <a:t>Decide if the problem is hardware- or software-related</a:t>
            </a:r>
          </a:p>
          <a:p>
            <a:pPr lvl="1"/>
            <a:r>
              <a:rPr lang="en-US" altLang="zh-CN" dirty="0" smtClean="0"/>
              <a:t>Make your best guess as to the source of the problem, and don’t forget to question the obvious</a:t>
            </a:r>
          </a:p>
          <a:p>
            <a:r>
              <a:rPr lang="en-US" altLang="zh-CN" b="1" dirty="0" smtClean="0"/>
              <a:t>Rule 7: Become a Researcher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7231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3: Testing Your Theory (1 of 5)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As you test your theories, keep in mind rules 8 through 11:</a:t>
            </a:r>
          </a:p>
          <a:p>
            <a:pPr lvl="1"/>
            <a:r>
              <a:rPr lang="en-US" altLang="zh-CN" b="1" dirty="0" smtClean="0"/>
              <a:t>Rule 8: Divide and Conquer</a:t>
            </a:r>
          </a:p>
          <a:p>
            <a:pPr lvl="1"/>
            <a:r>
              <a:rPr lang="en-US" altLang="zh-CN" b="1" dirty="0" smtClean="0"/>
              <a:t>Rule 9: Write Things Down</a:t>
            </a:r>
          </a:p>
          <a:p>
            <a:pPr lvl="1"/>
            <a:r>
              <a:rPr lang="en-US" altLang="zh-CN" b="1" dirty="0" smtClean="0"/>
              <a:t>Rule 10: Don’t Assume the Worst</a:t>
            </a:r>
          </a:p>
          <a:p>
            <a:pPr lvl="1"/>
            <a:r>
              <a:rPr lang="en-US" altLang="zh-CN" b="1" dirty="0" smtClean="0"/>
              <a:t>Rule 11: Reboot and Start Over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64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Testing Your </a:t>
            </a:r>
            <a:r>
              <a:rPr lang="en-US" altLang="zh-CN" dirty="0" smtClean="0"/>
              <a:t>Theory (2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846" y="1087219"/>
            <a:ext cx="3607234" cy="475774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78582"/>
            <a:ext cx="3976406" cy="600238"/>
          </a:xfrm>
        </p:spPr>
        <p:txBody>
          <a:bodyPr/>
          <a:lstStyle/>
          <a:p>
            <a:r>
              <a:rPr lang="en-US" altLang="zh-CN" dirty="0" smtClean="0"/>
              <a:t>Figure 4-16  Use this flowchart when first facing a computer 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4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Testing Your </a:t>
            </a:r>
            <a:r>
              <a:rPr lang="en-US" altLang="zh-CN" dirty="0" smtClean="0"/>
              <a:t>Theory (3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6163"/>
            <a:ext cx="6449794" cy="342543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49982"/>
            <a:ext cx="3976406" cy="828838"/>
          </a:xfrm>
        </p:spPr>
        <p:txBody>
          <a:bodyPr/>
          <a:lstStyle/>
          <a:p>
            <a:r>
              <a:rPr lang="en-US" altLang="zh-CN" dirty="0" smtClean="0"/>
              <a:t>Figure 4-17  Search the Microsoft website for information about a BSOD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907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Testing Your </a:t>
            </a:r>
            <a:r>
              <a:rPr lang="en-US" altLang="zh-CN" dirty="0" smtClean="0"/>
              <a:t>Theory (4 of 5)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2" y="1464109"/>
            <a:ext cx="6439435" cy="379369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57800"/>
            <a:ext cx="3976406" cy="621020"/>
          </a:xfrm>
        </p:spPr>
        <p:txBody>
          <a:bodyPr/>
          <a:lstStyle/>
          <a:p>
            <a:r>
              <a:rPr lang="en-US" altLang="zh-CN" dirty="0" smtClean="0"/>
              <a:t>Figure 4-18  A POST error message on a black screen shown early in the 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8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3: Testing Your </a:t>
            </a:r>
            <a:r>
              <a:rPr lang="en-US" altLang="zh-CN" dirty="0" smtClean="0"/>
              <a:t>Theory (5 of 5)</a:t>
            </a:r>
            <a:endParaRPr lang="zh-CN" altLang="en-US" dirty="0"/>
          </a:p>
        </p:txBody>
      </p:sp>
      <p:graphicFrame>
        <p:nvGraphicFramePr>
          <p:cNvPr id="4" name="Table Placeholder 3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62482226"/>
              </p:ext>
            </p:extLst>
          </p:nvPr>
        </p:nvGraphicFramePr>
        <p:xfrm>
          <a:off x="1895475" y="1499755"/>
          <a:ext cx="812800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898"/>
                <a:gridCol w="496310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Beeps During POST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Description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short beep or no beep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The computer passed all</a:t>
                      </a:r>
                      <a:r>
                        <a:rPr lang="en-US" altLang="zh-CN" sz="1400" baseline="0" dirty="0" smtClean="0"/>
                        <a:t> POST tests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long and 2 short beeps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Award BIOS: A</a:t>
                      </a:r>
                      <a:r>
                        <a:rPr lang="en-US" altLang="zh-CN" sz="1400" baseline="0" dirty="0" smtClean="0"/>
                        <a:t> video problem, no video card, bad video memory</a:t>
                      </a:r>
                    </a:p>
                    <a:p>
                      <a:r>
                        <a:rPr lang="en-US" altLang="zh-CN" sz="1400" baseline="0" dirty="0" smtClean="0"/>
                        <a:t>Intel BIOS: A video problem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Continuous short beeps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Award BIOS: A memory error</a:t>
                      </a:r>
                    </a:p>
                    <a:p>
                      <a:r>
                        <a:rPr lang="en-US" altLang="zh-CN" sz="1400" dirty="0" smtClean="0"/>
                        <a:t>Intel BIOS: A loose</a:t>
                      </a:r>
                      <a:r>
                        <a:rPr lang="en-US" altLang="zh-CN" sz="1400" baseline="0" dirty="0" smtClean="0"/>
                        <a:t> card or short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long and 1 short beep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Intel BIOS: Motherboard problem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 long and 3 short beeps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Intel BIOS: A video</a:t>
                      </a:r>
                      <a:r>
                        <a:rPr lang="en-US" altLang="zh-CN" sz="1400" baseline="0" dirty="0" smtClean="0"/>
                        <a:t> problem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 long beeps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Intel BIOS: A keyboard controller</a:t>
                      </a:r>
                      <a:r>
                        <a:rPr lang="en-US" altLang="zh-CN" sz="1400" baseline="0" dirty="0" smtClean="0"/>
                        <a:t> problem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Continuous 2 short beeps and</a:t>
                      </a:r>
                      <a:r>
                        <a:rPr lang="en-US" altLang="zh-CN" sz="1400" baseline="0" dirty="0" smtClean="0"/>
                        <a:t> a pause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Intel BIOS: A video card problem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Continuous</a:t>
                      </a:r>
                      <a:r>
                        <a:rPr lang="en-US" altLang="zh-CN" sz="1400" baseline="0" dirty="0" smtClean="0"/>
                        <a:t> 3 short beeps and a pause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Intel BIOS: A memory error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 beeps followed by a system shutdown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Intel BIOS: They system has overheated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Continuous high and low</a:t>
                      </a:r>
                      <a:r>
                        <a:rPr lang="en-US" altLang="zh-CN" sz="1400" baseline="0" dirty="0" smtClean="0"/>
                        <a:t> beeps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Intel BIOS: CPU problem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61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Describe the methods and devices for keeping a system cool</a:t>
            </a:r>
          </a:p>
          <a:p>
            <a:r>
              <a:rPr lang="en-US" dirty="0"/>
              <a:t>Select a power supply to meet the power needs of a system</a:t>
            </a:r>
          </a:p>
          <a:p>
            <a:r>
              <a:rPr lang="en-US" dirty="0"/>
              <a:t>Demonstrate an organized approach to solving any computer problem, especially hardware problems occurring during the boot</a:t>
            </a:r>
          </a:p>
          <a:p>
            <a:r>
              <a:rPr lang="en-US" dirty="0"/>
              <a:t>Troubleshoot problems with the electrical system</a:t>
            </a:r>
          </a:p>
          <a:p>
            <a:r>
              <a:rPr lang="en-US" dirty="0"/>
              <a:t>Troubleshoot problems with the motherboard, processor, and RAM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4: Planning Your Solution and  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When planning and implementing your solution, keep rules 12 and 13 in mind:</a:t>
            </a:r>
          </a:p>
          <a:p>
            <a:pPr lvl="1"/>
            <a:r>
              <a:rPr lang="en-US" altLang="zh-CN" b="1" dirty="0" smtClean="0"/>
              <a:t>Rule 12: Use the Least Invasive Solution First</a:t>
            </a:r>
          </a:p>
          <a:p>
            <a:pPr lvl="1"/>
            <a:r>
              <a:rPr lang="en-US" altLang="zh-CN" b="1" dirty="0" smtClean="0"/>
              <a:t>Rule 13: Know Your Starting Point</a:t>
            </a:r>
          </a:p>
          <a:p>
            <a:r>
              <a:rPr lang="en-US" altLang="zh-CN" dirty="0" smtClean="0"/>
              <a:t>Do the following to plan your solution and fix the problem:</a:t>
            </a:r>
          </a:p>
          <a:p>
            <a:pPr lvl="1"/>
            <a:r>
              <a:rPr lang="en-US" altLang="zh-CN" dirty="0" smtClean="0"/>
              <a:t>Consider different solutions and select the least invasive one</a:t>
            </a:r>
          </a:p>
          <a:p>
            <a:pPr lvl="1"/>
            <a:r>
              <a:rPr lang="en-US" altLang="zh-CN" dirty="0" smtClean="0"/>
              <a:t>Before applying your solution, do your best to determine what works and doesn’t work in the system so you know your starting point</a:t>
            </a:r>
          </a:p>
          <a:p>
            <a:pPr lvl="1"/>
            <a:r>
              <a:rPr lang="en-US" altLang="zh-CN" dirty="0" smtClean="0"/>
              <a:t>Fix the 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561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5: Verifying the Fix and Taking Preventative Action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After fixing the problem:</a:t>
            </a:r>
          </a:p>
          <a:p>
            <a:pPr lvl="1"/>
            <a:r>
              <a:rPr lang="en-US" altLang="zh-CN" dirty="0" smtClean="0"/>
              <a:t>Reboot the system and verify that all is well</a:t>
            </a:r>
          </a:p>
          <a:p>
            <a:pPr lvl="1"/>
            <a:r>
              <a:rPr lang="en-US" altLang="zh-CN" dirty="0" smtClean="0"/>
              <a:t>Can you:</a:t>
            </a:r>
          </a:p>
          <a:p>
            <a:pPr lvl="2"/>
            <a:r>
              <a:rPr lang="en-US" altLang="zh-CN" dirty="0" smtClean="0"/>
              <a:t>Reach the Internet?</a:t>
            </a:r>
          </a:p>
          <a:p>
            <a:pPr lvl="2"/>
            <a:r>
              <a:rPr lang="en-US" altLang="zh-CN" dirty="0" smtClean="0"/>
              <a:t>Use the printer?</a:t>
            </a:r>
          </a:p>
          <a:p>
            <a:pPr lvl="2"/>
            <a:r>
              <a:rPr lang="en-US" altLang="zh-CN" dirty="0" smtClean="0"/>
              <a:t>Use Microsoft Office?</a:t>
            </a:r>
          </a:p>
          <a:p>
            <a:r>
              <a:rPr lang="en-US" altLang="zh-CN" dirty="0" smtClean="0"/>
              <a:t>If possible, have the user check everything and verify that the job is done satisfactorily</a:t>
            </a:r>
          </a:p>
          <a:p>
            <a:r>
              <a:rPr lang="en-US" altLang="zh-CN" dirty="0" smtClean="0"/>
              <a:t>After verifying all is working, ask the following question:</a:t>
            </a:r>
          </a:p>
          <a:p>
            <a:pPr lvl="1"/>
            <a:r>
              <a:rPr lang="en-US" altLang="zh-CN" dirty="0" smtClean="0"/>
              <a:t>Could this problem have been prevented?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672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Step 6: Documenting What Happened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Good documentation helps you:</a:t>
            </a:r>
          </a:p>
          <a:p>
            <a:pPr lvl="1"/>
            <a:r>
              <a:rPr lang="en-US" altLang="zh-CN" dirty="0" smtClean="0"/>
              <a:t>Take what you learned into the next troubleshooting situation</a:t>
            </a:r>
          </a:p>
          <a:p>
            <a:pPr lvl="1"/>
            <a:r>
              <a:rPr lang="en-US" altLang="zh-CN" dirty="0" smtClean="0"/>
              <a:t>Train others</a:t>
            </a:r>
          </a:p>
          <a:p>
            <a:pPr lvl="1"/>
            <a:r>
              <a:rPr lang="en-US" altLang="zh-CN" dirty="0" smtClean="0"/>
              <a:t>Develop effective preventative maintenance plans</a:t>
            </a:r>
          </a:p>
          <a:p>
            <a:pPr lvl="1"/>
            <a:r>
              <a:rPr lang="en-US" altLang="zh-CN" dirty="0" smtClean="0"/>
              <a:t>Satisfy any audits or customer or employee queries about your work</a:t>
            </a:r>
          </a:p>
          <a:p>
            <a:r>
              <a:rPr lang="en-US" altLang="zh-CN" dirty="0" smtClean="0"/>
              <a:t>Be sure to include:</a:t>
            </a:r>
          </a:p>
          <a:p>
            <a:pPr lvl="1"/>
            <a:r>
              <a:rPr lang="en-US" altLang="zh-CN" dirty="0" smtClean="0"/>
              <a:t>Initial symptoms</a:t>
            </a:r>
          </a:p>
          <a:p>
            <a:pPr lvl="1"/>
            <a:r>
              <a:rPr lang="en-US" altLang="zh-CN" dirty="0" smtClean="0"/>
              <a:t>Source of the problem</a:t>
            </a:r>
          </a:p>
          <a:p>
            <a:pPr lvl="1"/>
            <a:r>
              <a:rPr lang="en-US" altLang="zh-CN" dirty="0" smtClean="0"/>
              <a:t>Your troubleshooting steps</a:t>
            </a:r>
          </a:p>
          <a:p>
            <a:pPr lvl="1"/>
            <a:r>
              <a:rPr lang="en-US" altLang="zh-CN" dirty="0" smtClean="0"/>
              <a:t>What you did to ultimately fix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603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the Electrical System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Possible symptoms of a problem with the electrical system:</a:t>
            </a:r>
          </a:p>
          <a:p>
            <a:pPr lvl="1"/>
            <a:r>
              <a:rPr lang="en-US" altLang="zh-CN" dirty="0" smtClean="0"/>
              <a:t>The computer appears “dead” – no indicator lights and no spinning drive or fan</a:t>
            </a:r>
          </a:p>
          <a:p>
            <a:pPr lvl="1"/>
            <a:r>
              <a:rPr lang="en-US" altLang="zh-CN" dirty="0" smtClean="0"/>
              <a:t>The computer sometimes locks up during booting</a:t>
            </a:r>
          </a:p>
          <a:p>
            <a:pPr lvl="1"/>
            <a:r>
              <a:rPr lang="en-US" altLang="zh-CN" dirty="0" smtClean="0"/>
              <a:t>Error codes or beeps occur during booting</a:t>
            </a:r>
          </a:p>
          <a:p>
            <a:pPr lvl="1"/>
            <a:r>
              <a:rPr lang="en-US" altLang="zh-CN" dirty="0" smtClean="0"/>
              <a:t>You smell burnt parts or odors</a:t>
            </a:r>
          </a:p>
          <a:p>
            <a:pPr lvl="1"/>
            <a:r>
              <a:rPr lang="en-US" altLang="zh-CN" dirty="0" smtClean="0"/>
              <a:t>The computer powers down at unexpected times</a:t>
            </a:r>
          </a:p>
          <a:p>
            <a:pPr lvl="1"/>
            <a:r>
              <a:rPr lang="en-US" altLang="zh-CN" dirty="0" smtClean="0"/>
              <a:t>The computer appears dead, but you hear a whine coming from the power supply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311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the Electrical System (2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Questions to ask and things to do to solve a problem with the electrical system:</a:t>
            </a:r>
          </a:p>
          <a:p>
            <a:pPr lvl="1"/>
            <a:r>
              <a:rPr lang="en-US" altLang="zh-CN" dirty="0" smtClean="0"/>
              <a:t>If you smell any burnt parts or odors, don’t try to turn the system on.</a:t>
            </a:r>
          </a:p>
          <a:p>
            <a:pPr lvl="2"/>
            <a:r>
              <a:rPr lang="en-US" altLang="zh-CN" dirty="0" smtClean="0"/>
              <a:t>Identify the component that is fried and replace it.</a:t>
            </a:r>
          </a:p>
          <a:p>
            <a:pPr lvl="1"/>
            <a:r>
              <a:rPr lang="en-US" altLang="zh-CN" dirty="0" smtClean="0"/>
              <a:t>When you first plug up power to a system and hear a whine coming from the power supply, the power supply might be inadequate for the system or there might be a short</a:t>
            </a:r>
          </a:p>
          <a:p>
            <a:pPr lvl="1"/>
            <a:r>
              <a:rPr lang="en-US" altLang="zh-CN" dirty="0" smtClean="0"/>
              <a:t>Is the power cord plugged in?</a:t>
            </a:r>
          </a:p>
          <a:p>
            <a:pPr lvl="1"/>
            <a:r>
              <a:rPr lang="en-US" altLang="zh-CN" dirty="0" smtClean="0"/>
              <a:t>Is the power outlet controlled by a wall switch?</a:t>
            </a:r>
          </a:p>
          <a:p>
            <a:pPr lvl="1"/>
            <a:r>
              <a:rPr lang="en-US" altLang="zh-CN" dirty="0" smtClean="0"/>
              <a:t>Are any cable connections loose?</a:t>
            </a:r>
          </a:p>
          <a:p>
            <a:pPr lvl="1"/>
            <a:r>
              <a:rPr lang="en-US" altLang="zh-CN" dirty="0" smtClean="0"/>
              <a:t>Is the circuit breaker blown?</a:t>
            </a:r>
          </a:p>
          <a:p>
            <a:pPr lvl="1"/>
            <a:r>
              <a:rPr lang="en-US" altLang="zh-CN" dirty="0" smtClean="0"/>
              <a:t>Are all switches on the system turned on?</a:t>
            </a:r>
          </a:p>
          <a:p>
            <a:pPr lvl="1"/>
            <a:r>
              <a:rPr lang="en-US" altLang="zh-CN" dirty="0" smtClean="0"/>
              <a:t>Is there a possibility the system has overheated?</a:t>
            </a:r>
          </a:p>
          <a:p>
            <a:pPr lvl="1"/>
            <a:r>
              <a:rPr lang="en-US" altLang="zh-CN" dirty="0" smtClean="0"/>
              <a:t>Check for sources of EMI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1268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the Electrical System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If you need to look inside the computer case:</a:t>
            </a:r>
          </a:p>
          <a:p>
            <a:pPr lvl="1"/>
            <a:r>
              <a:rPr lang="en-US" altLang="zh-CN" dirty="0" smtClean="0"/>
              <a:t>Turn off the computer, unplug it, press the power button to drain residual power, and open the case</a:t>
            </a:r>
          </a:p>
          <a:p>
            <a:r>
              <a:rPr lang="en-US" altLang="zh-CN" dirty="0" smtClean="0"/>
              <a:t>Do the following:</a:t>
            </a:r>
          </a:p>
          <a:p>
            <a:pPr lvl="1"/>
            <a:r>
              <a:rPr lang="en-US" altLang="zh-CN" dirty="0" smtClean="0"/>
              <a:t>Check all power connections from the power supply to the motherboard and drives</a:t>
            </a:r>
          </a:p>
          <a:p>
            <a:pPr lvl="1"/>
            <a:r>
              <a:rPr lang="en-US" altLang="zh-CN" dirty="0" smtClean="0"/>
              <a:t>If you smell burnt parts, carefully search for shorts and for frayed and burnt wires</a:t>
            </a:r>
          </a:p>
          <a:p>
            <a:pPr lvl="1"/>
            <a:r>
              <a:rPr lang="en-US" altLang="zh-CN" dirty="0" smtClean="0"/>
              <a:t>If you suspect the power supply is bad, test it with a power supply tester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120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That Come and Go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Symptoms that might indicate an intermittent problem with the electrical system after the boot:	</a:t>
            </a:r>
          </a:p>
          <a:p>
            <a:pPr lvl="1"/>
            <a:r>
              <a:rPr lang="en-US" altLang="zh-CN" dirty="0" smtClean="0"/>
              <a:t>The computer stops or hangs for no reason</a:t>
            </a:r>
          </a:p>
          <a:p>
            <a:pPr lvl="1"/>
            <a:r>
              <a:rPr lang="en-US" altLang="zh-CN" dirty="0" smtClean="0"/>
              <a:t>Memory errors appear intermittently</a:t>
            </a:r>
          </a:p>
          <a:p>
            <a:pPr lvl="1"/>
            <a:r>
              <a:rPr lang="en-US" altLang="zh-CN" dirty="0" smtClean="0"/>
              <a:t>Data is written incorrectly to the hard drive or files are corrupted</a:t>
            </a:r>
          </a:p>
          <a:p>
            <a:pPr lvl="1"/>
            <a:r>
              <a:rPr lang="en-US" altLang="zh-CN" dirty="0" smtClean="0"/>
              <a:t>The keyboard stops working at odd times</a:t>
            </a:r>
          </a:p>
          <a:p>
            <a:pPr lvl="1"/>
            <a:r>
              <a:rPr lang="en-US" altLang="zh-CN" dirty="0" smtClean="0"/>
              <a:t>The motherboard fails or is damaged</a:t>
            </a:r>
          </a:p>
          <a:p>
            <a:pPr lvl="1"/>
            <a:r>
              <a:rPr lang="en-US" altLang="zh-CN" dirty="0" smtClean="0"/>
              <a:t>The power supply overheats and becomes hot to the touch</a:t>
            </a:r>
          </a:p>
          <a:p>
            <a:pPr lvl="1"/>
            <a:r>
              <a:rPr lang="en-US" altLang="zh-CN" dirty="0" smtClean="0"/>
              <a:t>The power supply fan whines and becomes very noisy or stops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720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That Come and Go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What to do to eliminate the electrical system as the source of an intermittent problem:</a:t>
            </a:r>
          </a:p>
          <a:p>
            <a:pPr lvl="1"/>
            <a:r>
              <a:rPr lang="en-US" altLang="zh-CN" dirty="0" smtClean="0"/>
              <a:t>Consider the power supply is inadequate</a:t>
            </a:r>
          </a:p>
          <a:p>
            <a:pPr lvl="1"/>
            <a:r>
              <a:rPr lang="en-US" altLang="zh-CN" dirty="0" smtClean="0"/>
              <a:t>Suspect the power supply is faulty</a:t>
            </a:r>
          </a:p>
          <a:p>
            <a:pPr lvl="1"/>
            <a:r>
              <a:rPr lang="en-US" altLang="zh-CN" dirty="0" smtClean="0"/>
              <a:t>The power supply fan might not work</a:t>
            </a:r>
          </a:p>
          <a:p>
            <a:pPr lvl="2"/>
            <a:r>
              <a:rPr lang="en-US" altLang="zh-CN" dirty="0" smtClean="0"/>
              <a:t>Do not operate the computer if the fan does not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937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Problems with the Motherboard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A short might occur if some component on the motherboard makes improper contact with the chassis</a:t>
            </a:r>
          </a:p>
          <a:p>
            <a:r>
              <a:rPr lang="en-US" altLang="zh-CN" dirty="0" smtClean="0"/>
              <a:t>For some cases, check for missing standoffs</a:t>
            </a:r>
          </a:p>
          <a:p>
            <a:pPr lvl="1"/>
            <a:r>
              <a:rPr lang="en-US" altLang="zh-CN" dirty="0" smtClean="0"/>
              <a:t>A missing standoff most often causes these improper connections</a:t>
            </a:r>
          </a:p>
          <a:p>
            <a:r>
              <a:rPr lang="en-US" altLang="zh-CN" dirty="0" smtClean="0"/>
              <a:t>Shake the case gently and listen for loose screws</a:t>
            </a:r>
          </a:p>
          <a:p>
            <a:r>
              <a:rPr lang="en-US" altLang="zh-CN" dirty="0" smtClean="0"/>
              <a:t>Shorts in the circuits on the motherboard might also cause problems</a:t>
            </a:r>
          </a:p>
          <a:p>
            <a:pPr lvl="1"/>
            <a:r>
              <a:rPr lang="en-US" altLang="zh-CN" dirty="0" smtClean="0"/>
              <a:t>Look for damage on the bottom of the motherboard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66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Overheating (1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Symptoms of overheating:</a:t>
            </a:r>
          </a:p>
          <a:p>
            <a:pPr lvl="1"/>
            <a:r>
              <a:rPr lang="en-US" altLang="zh-CN" dirty="0"/>
              <a:t>System hangs or freezes at odd times or after the boot starts</a:t>
            </a:r>
          </a:p>
          <a:p>
            <a:pPr lvl="1"/>
            <a:r>
              <a:rPr lang="en-US" altLang="zh-CN" dirty="0"/>
              <a:t>Windows BSOD (blue screen of death) error occurs during the boot</a:t>
            </a:r>
          </a:p>
          <a:p>
            <a:pPr lvl="1"/>
            <a:r>
              <a:rPr lang="en-US" altLang="zh-CN" dirty="0"/>
              <a:t>You cannot hear a fan running or the fan makes a whining sound</a:t>
            </a:r>
          </a:p>
          <a:p>
            <a:pPr lvl="1"/>
            <a:r>
              <a:rPr lang="en-US" altLang="zh-CN" dirty="0"/>
              <a:t>You cannot feel air being pulled into or out of the case</a:t>
            </a:r>
          </a:p>
          <a:p>
            <a:r>
              <a:rPr lang="en-US" altLang="zh-CN" dirty="0" smtClean="0"/>
              <a:t>If you suspect overheating, go into BIOS/UEFI setup and view the temperature monitors for the system</a:t>
            </a:r>
          </a:p>
          <a:p>
            <a:r>
              <a:rPr lang="en-US" altLang="zh-CN" dirty="0" smtClean="0"/>
              <a:t>You </a:t>
            </a:r>
            <a:r>
              <a:rPr lang="en-US" altLang="zh-CN" dirty="0"/>
              <a:t>can purchase a temperature sensor that will sound an alarm when the inside of the case is too </a:t>
            </a:r>
            <a:r>
              <a:rPr lang="en-US" altLang="zh-CN" dirty="0" smtClean="0"/>
              <a:t>hot</a:t>
            </a:r>
          </a:p>
          <a:p>
            <a:pPr lvl="1"/>
            <a:r>
              <a:rPr lang="en-US" altLang="zh-CN" dirty="0" smtClean="0"/>
              <a:t>Sensor sounds an alarm when the inside of the case becomes too hot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2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Cooling Methods and Devices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the processor</a:t>
            </a:r>
            <a:r>
              <a:rPr lang="en-US" dirty="0"/>
              <a:t>, </a:t>
            </a:r>
            <a:r>
              <a:rPr lang="en-US" dirty="0" smtClean="0"/>
              <a:t>motherboard, memory modules, expansion </a:t>
            </a:r>
            <a:r>
              <a:rPr lang="en-US" dirty="0"/>
              <a:t>cards, and other components overheat:</a:t>
            </a:r>
          </a:p>
          <a:p>
            <a:pPr lvl="1"/>
            <a:r>
              <a:rPr lang="en-US" dirty="0" smtClean="0"/>
              <a:t>The system </a:t>
            </a:r>
            <a:r>
              <a:rPr lang="en-US" dirty="0"/>
              <a:t>can get </a:t>
            </a:r>
            <a:r>
              <a:rPr lang="en-US" dirty="0" smtClean="0"/>
              <a:t>unstable and components </a:t>
            </a:r>
            <a:r>
              <a:rPr lang="en-US" dirty="0"/>
              <a:t>can fail or be damaged</a:t>
            </a:r>
          </a:p>
          <a:p>
            <a:r>
              <a:rPr lang="en-US" dirty="0"/>
              <a:t>Devices used to cool a system:</a:t>
            </a:r>
          </a:p>
          <a:p>
            <a:pPr lvl="1"/>
            <a:r>
              <a:rPr lang="en-US" dirty="0"/>
              <a:t>CPU and case fans</a:t>
            </a:r>
          </a:p>
          <a:p>
            <a:pPr lvl="1"/>
            <a:r>
              <a:rPr lang="en-US" dirty="0"/>
              <a:t>Coolers</a:t>
            </a:r>
          </a:p>
          <a:p>
            <a:pPr lvl="1"/>
            <a:r>
              <a:rPr lang="en-US" dirty="0"/>
              <a:t>Heat sinks</a:t>
            </a:r>
          </a:p>
          <a:p>
            <a:pPr lvl="1"/>
            <a:r>
              <a:rPr lang="en-US" dirty="0"/>
              <a:t>Liquid cooling systems</a:t>
            </a:r>
          </a:p>
          <a:p>
            <a:r>
              <a:rPr lang="en-US" dirty="0"/>
              <a:t>General rules to cool the inside of a computer case:</a:t>
            </a:r>
          </a:p>
          <a:p>
            <a:pPr lvl="1"/>
            <a:r>
              <a:rPr lang="en-US" dirty="0"/>
              <a:t>Keeping the case closed</a:t>
            </a:r>
          </a:p>
          <a:p>
            <a:pPr lvl="1"/>
            <a:r>
              <a:rPr lang="en-US" dirty="0"/>
              <a:t>Cleaning the inside of the computer</a:t>
            </a:r>
          </a:p>
          <a:p>
            <a:pPr lvl="1"/>
            <a:r>
              <a:rPr lang="en-US" dirty="0"/>
              <a:t>Moving the computer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47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Overheating (2 </a:t>
            </a:r>
            <a:r>
              <a:rPr lang="en-US" altLang="zh-CN" dirty="0"/>
              <a:t>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Things to do to solve overheating:</a:t>
            </a:r>
          </a:p>
          <a:p>
            <a:pPr lvl="1"/>
            <a:r>
              <a:rPr lang="en-US" altLang="zh-CN" dirty="0"/>
              <a:t>If system hangs, go into </a:t>
            </a:r>
            <a:r>
              <a:rPr lang="en-US" altLang="zh-CN" dirty="0" smtClean="0"/>
              <a:t>BIOS/UEFI </a:t>
            </a:r>
            <a:r>
              <a:rPr lang="en-US" altLang="zh-CN" dirty="0"/>
              <a:t>setup and find the CPU screen that reports temperature (should not exceed that recommended by the CPU manufacturer)</a:t>
            </a:r>
          </a:p>
          <a:p>
            <a:pPr lvl="1"/>
            <a:r>
              <a:rPr lang="en-US" altLang="zh-CN" dirty="0"/>
              <a:t>Use compressed air, a blower, or antistatic vacuum to remove dust from the power supply and vents</a:t>
            </a:r>
          </a:p>
          <a:p>
            <a:pPr lvl="1"/>
            <a:r>
              <a:rPr lang="en-US" altLang="zh-CN" dirty="0"/>
              <a:t>Check airflow inside the case to see if fans are running (may need to replace a fan)</a:t>
            </a:r>
          </a:p>
          <a:p>
            <a:pPr lvl="1"/>
            <a:r>
              <a:rPr lang="en-US" altLang="zh-CN" dirty="0"/>
              <a:t>Install extra fans if case will hold them</a:t>
            </a:r>
          </a:p>
          <a:p>
            <a:pPr lvl="1"/>
            <a:r>
              <a:rPr lang="en-US" altLang="zh-CN" dirty="0"/>
              <a:t>Can the side of the case hold a chassis air guide that guides air to the processor? If so, install one</a:t>
            </a:r>
          </a:p>
          <a:p>
            <a:pPr lvl="1"/>
            <a:r>
              <a:rPr lang="en-US" altLang="zh-CN" dirty="0"/>
              <a:t>To improve airflow, replace missing faceplates and expansion slot covers</a:t>
            </a:r>
          </a:p>
          <a:p>
            <a:pPr lvl="1"/>
            <a:r>
              <a:rPr lang="en-US" altLang="zh-CN" dirty="0"/>
              <a:t>Ensure cables are not in the way of airflow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3743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</a:t>
            </a:r>
            <a:r>
              <a:rPr lang="en-US" altLang="zh-CN" dirty="0" smtClean="0"/>
              <a:t>Overheating (3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74" y="1357158"/>
            <a:ext cx="5826178" cy="436654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29200"/>
            <a:ext cx="3976406" cy="849620"/>
          </a:xfrm>
        </p:spPr>
        <p:txBody>
          <a:bodyPr/>
          <a:lstStyle/>
          <a:p>
            <a:r>
              <a:rPr lang="en-US" altLang="zh-CN" dirty="0" smtClean="0"/>
              <a:t>Figure 4-21  Install one exhaust fan on the rear of the case to help pull air through the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803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Overheating (4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Things to do to solve overheating (</a:t>
            </a:r>
            <a:r>
              <a:rPr lang="en-US" altLang="zh-CN" dirty="0" smtClean="0"/>
              <a:t>continued):</a:t>
            </a:r>
            <a:endParaRPr lang="en-US" altLang="zh-CN" dirty="0"/>
          </a:p>
          <a:p>
            <a:pPr lvl="1"/>
            <a:r>
              <a:rPr lang="en-US" altLang="zh-CN" dirty="0" smtClean="0"/>
              <a:t>Place </a:t>
            </a:r>
            <a:r>
              <a:rPr lang="en-US" altLang="zh-CN" dirty="0"/>
              <a:t>case so that there are a few inches of space on both sides and the top of the case</a:t>
            </a:r>
          </a:p>
          <a:p>
            <a:pPr lvl="1"/>
            <a:r>
              <a:rPr lang="en-US" altLang="zh-CN" dirty="0"/>
              <a:t>Verify the cooler is connected properly to the processor</a:t>
            </a:r>
          </a:p>
          <a:p>
            <a:pPr lvl="1"/>
            <a:r>
              <a:rPr lang="en-US" altLang="zh-CN" dirty="0"/>
              <a:t>After closing the case, leave system off for at least 30 minutes</a:t>
            </a:r>
          </a:p>
          <a:p>
            <a:pPr lvl="1"/>
            <a:r>
              <a:rPr lang="en-US" altLang="zh-CN" dirty="0"/>
              <a:t>Check UEFI/BIOS setup to see if the processor is being overclocked (can cause system to overheat)</a:t>
            </a:r>
          </a:p>
          <a:p>
            <a:pPr lvl="1"/>
            <a:r>
              <a:rPr lang="en-US" altLang="zh-CN" dirty="0"/>
              <a:t>Have too many peripherals been installed inside the case? Try to leave an empty slot between each card</a:t>
            </a:r>
          </a:p>
          <a:p>
            <a:pPr lvl="1"/>
            <a:r>
              <a:rPr lang="en-US" altLang="zh-CN" dirty="0"/>
              <a:t>Flash UEFI/BIOS to update firmware on motherboard</a:t>
            </a:r>
          </a:p>
          <a:p>
            <a:pPr lvl="1"/>
            <a:r>
              <a:rPr lang="en-US" altLang="zh-CN" dirty="0"/>
              <a:t>Replace thermal compound if it has </a:t>
            </a:r>
            <a:r>
              <a:rPr lang="en-US" altLang="zh-CN" dirty="0" smtClean="0"/>
              <a:t>hardened</a:t>
            </a:r>
          </a:p>
          <a:p>
            <a:r>
              <a:rPr lang="en-US" altLang="zh-CN" dirty="0" smtClean="0"/>
              <a:t>Consider whether the case design allows for good airflow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748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</a:t>
            </a:r>
            <a:r>
              <a:rPr lang="en-US" altLang="zh-CN" dirty="0" smtClean="0"/>
              <a:t>Overheating (5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5860"/>
            <a:ext cx="6582904" cy="3208475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4-25  Vents and fans need to be arranged for best airflow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943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</a:t>
            </a:r>
            <a:r>
              <a:rPr lang="en-US" altLang="zh-CN" dirty="0" smtClean="0"/>
              <a:t>Overheating (6 of 8)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Use a power supply that has vents on the bottom and front for better ventilation</a:t>
            </a:r>
          </a:p>
          <a:p>
            <a:r>
              <a:rPr lang="en-US" altLang="zh-CN" dirty="0"/>
              <a:t>An intake fan on the front of the case might help pull air into the case</a:t>
            </a:r>
          </a:p>
          <a:p>
            <a:r>
              <a:rPr lang="en-US" altLang="zh-CN" dirty="0"/>
              <a:t>Check with processor and case manufacturers</a:t>
            </a:r>
          </a:p>
          <a:p>
            <a:pPr lvl="1"/>
            <a:r>
              <a:rPr lang="en-US" altLang="zh-CN" dirty="0"/>
              <a:t>For specific instructions as to the placement of fans and what type of fan and heat sink to use</a:t>
            </a:r>
          </a:p>
          <a:p>
            <a:r>
              <a:rPr lang="en-US" altLang="zh-CN" dirty="0"/>
              <a:t>Intel and AMD recommend a </a:t>
            </a:r>
            <a:r>
              <a:rPr lang="en-US" altLang="zh-CN" b="1" dirty="0"/>
              <a:t>chassis air guide (CAG) </a:t>
            </a:r>
            <a:r>
              <a:rPr lang="en-US" altLang="zh-CN" dirty="0"/>
              <a:t>as part of the case design</a:t>
            </a:r>
          </a:p>
          <a:p>
            <a:pPr lvl="1"/>
            <a:r>
              <a:rPr lang="en-US" altLang="zh-CN" dirty="0"/>
              <a:t>A round air duct that helps pull and direct fresh air from outside the case to the cooler and processor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191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</a:t>
            </a:r>
            <a:r>
              <a:rPr lang="en-US" altLang="zh-CN" dirty="0" smtClean="0"/>
              <a:t>Overheating (7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10" y="1997508"/>
            <a:ext cx="5600254" cy="3177727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08418"/>
            <a:ext cx="3976406" cy="870402"/>
          </a:xfrm>
        </p:spPr>
        <p:txBody>
          <a:bodyPr/>
          <a:lstStyle/>
          <a:p>
            <a:r>
              <a:rPr lang="en-US" altLang="zh-CN" dirty="0" smtClean="0"/>
              <a:t>Figure 4-26  This power supply has vents on the bottom to provide better airflow inside the case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420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</a:t>
            </a:r>
            <a:r>
              <a:rPr lang="en-US" altLang="zh-CN" dirty="0" smtClean="0"/>
              <a:t>Overheating (8 of 8)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4916"/>
            <a:ext cx="6206326" cy="3045794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37018"/>
            <a:ext cx="3976406" cy="641802"/>
          </a:xfrm>
        </p:spPr>
        <p:txBody>
          <a:bodyPr/>
          <a:lstStyle/>
          <a:p>
            <a:r>
              <a:rPr lang="en-US" altLang="zh-CN" dirty="0" smtClean="0"/>
              <a:t>Figure 4-27  Use a chassis air guide to direct outside air over the cooler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695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Laptop Power Systems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Laptop power </a:t>
            </a:r>
            <a:r>
              <a:rPr lang="en-US" altLang="zh-CN" dirty="0" smtClean="0"/>
              <a:t>sources:</a:t>
            </a:r>
            <a:endParaRPr lang="en-US" altLang="zh-CN" dirty="0"/>
          </a:p>
          <a:p>
            <a:pPr lvl="1"/>
            <a:r>
              <a:rPr lang="en-US" altLang="zh-CN" dirty="0"/>
              <a:t>AC adapter or a battery pack</a:t>
            </a:r>
          </a:p>
          <a:p>
            <a:r>
              <a:rPr lang="en-US" altLang="zh-CN" dirty="0"/>
              <a:t>Today’s batteries use </a:t>
            </a:r>
            <a:r>
              <a:rPr lang="en-US" altLang="zh-CN" b="1" dirty="0"/>
              <a:t>lithium ion </a:t>
            </a:r>
            <a:r>
              <a:rPr lang="en-US" altLang="zh-CN" dirty="0"/>
              <a:t>technology</a:t>
            </a:r>
          </a:p>
          <a:p>
            <a:r>
              <a:rPr lang="en-US" altLang="zh-CN" b="1" dirty="0"/>
              <a:t>Auto-switching </a:t>
            </a:r>
            <a:r>
              <a:rPr lang="en-US" altLang="zh-CN" dirty="0"/>
              <a:t>AC adapter </a:t>
            </a:r>
            <a:r>
              <a:rPr lang="en-US" altLang="zh-CN" dirty="0" smtClean="0"/>
              <a:t>feature:</a:t>
            </a:r>
            <a:endParaRPr lang="en-US" altLang="zh-CN" dirty="0"/>
          </a:p>
          <a:p>
            <a:pPr lvl="1"/>
            <a:r>
              <a:rPr lang="en-US" altLang="zh-CN" dirty="0"/>
              <a:t>Device automatically switches from 110 V to 220 V AC power</a:t>
            </a:r>
          </a:p>
          <a:p>
            <a:r>
              <a:rPr lang="en-US" altLang="zh-CN" dirty="0"/>
              <a:t>Some </a:t>
            </a:r>
            <a:r>
              <a:rPr lang="en-US" altLang="zh-CN" dirty="0" smtClean="0"/>
              <a:t>mobile users like to keep an extra battery on hand in case the first one uses up its charge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805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Laptop Power Systems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If power is not getting to the system or battery indicator light is lit:</a:t>
            </a:r>
          </a:p>
          <a:p>
            <a:pPr lvl="1"/>
            <a:r>
              <a:rPr lang="en-US" altLang="zh-CN" dirty="0"/>
              <a:t>Verify the AC adapter is plugged into </a:t>
            </a:r>
            <a:r>
              <a:rPr lang="en-US" altLang="zh-CN" dirty="0" smtClean="0"/>
              <a:t>a live electrical </a:t>
            </a:r>
            <a:r>
              <a:rPr lang="en-US" altLang="zh-CN" dirty="0"/>
              <a:t>outlet</a:t>
            </a:r>
          </a:p>
          <a:p>
            <a:pPr lvl="1"/>
            <a:r>
              <a:rPr lang="en-US" altLang="zh-CN" dirty="0"/>
              <a:t>Check if AC adapter’s plug is secure </a:t>
            </a:r>
            <a:r>
              <a:rPr lang="en-US" altLang="zh-CN" dirty="0" smtClean="0"/>
              <a:t>in the outlet</a:t>
            </a:r>
            <a:endParaRPr lang="en-US" altLang="zh-CN" dirty="0"/>
          </a:p>
          <a:p>
            <a:pPr lvl="1"/>
            <a:r>
              <a:rPr lang="en-US" altLang="zh-CN" dirty="0"/>
              <a:t>Check connections on both sides of AC adapter transformer</a:t>
            </a:r>
          </a:p>
          <a:p>
            <a:pPr lvl="1"/>
            <a:r>
              <a:rPr lang="en-US" altLang="zh-CN" dirty="0"/>
              <a:t>Check connection at </a:t>
            </a:r>
            <a:r>
              <a:rPr lang="en-US" altLang="zh-CN" dirty="0" smtClean="0"/>
              <a:t>the DC jack on the laptop</a:t>
            </a:r>
            <a:endParaRPr lang="en-US" altLang="zh-CN" dirty="0"/>
          </a:p>
          <a:p>
            <a:r>
              <a:rPr lang="en-US" altLang="zh-CN" dirty="0"/>
              <a:t>If battery is not charging when AC adapter is plugged in, problem might be with battery or motherboard</a:t>
            </a:r>
          </a:p>
        </p:txBody>
      </p:sp>
    </p:spTree>
    <p:extLst>
      <p:ext uri="{BB962C8B-B14F-4D97-AF65-F5344CB8AC3E}">
        <p14:creationId xmlns:p14="http://schemas.microsoft.com/office/powerpoint/2010/main" val="2397644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the Motherboard, Processor, and RAM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Symptoms that a motherboard, processor, or memory is failing:</a:t>
            </a:r>
          </a:p>
          <a:p>
            <a:pPr lvl="1"/>
            <a:r>
              <a:rPr lang="en-US" altLang="zh-CN" dirty="0"/>
              <a:t>System begins to boot but then powers down</a:t>
            </a:r>
          </a:p>
          <a:p>
            <a:pPr lvl="1"/>
            <a:r>
              <a:rPr lang="en-US" altLang="zh-CN" dirty="0"/>
              <a:t>Error message is displayed during the boot</a:t>
            </a:r>
          </a:p>
          <a:p>
            <a:pPr lvl="1"/>
            <a:r>
              <a:rPr lang="en-US" altLang="zh-CN" dirty="0"/>
              <a:t>System reports less memory than installed</a:t>
            </a:r>
          </a:p>
          <a:p>
            <a:pPr lvl="1"/>
            <a:r>
              <a:rPr lang="en-US" altLang="zh-CN" dirty="0"/>
              <a:t>System becomes unstable, hangs, or freezes </a:t>
            </a:r>
          </a:p>
          <a:p>
            <a:pPr lvl="1"/>
            <a:r>
              <a:rPr lang="en-US" altLang="zh-CN" dirty="0"/>
              <a:t>Intermittent Windows or hard drive errors occur</a:t>
            </a:r>
          </a:p>
          <a:p>
            <a:pPr lvl="1"/>
            <a:r>
              <a:rPr lang="en-US" altLang="zh-CN" dirty="0"/>
              <a:t>Components on the motherboard or devices connected to it don’t work</a:t>
            </a:r>
          </a:p>
          <a:p>
            <a:r>
              <a:rPr lang="en-US" altLang="zh-CN" dirty="0"/>
              <a:t>Check simple things first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08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Coolers, Fans, and Heat Sinks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Computer systems use a cooling assembly designed for a specific processor to keep temperatures below the processor maximum temperature</a:t>
            </a:r>
          </a:p>
          <a:p>
            <a:r>
              <a:rPr lang="en-US" dirty="0"/>
              <a:t>Good processor coolers maintain a temperature of:</a:t>
            </a:r>
          </a:p>
          <a:p>
            <a:pPr lvl="1"/>
            <a:r>
              <a:rPr lang="en-US" dirty="0"/>
              <a:t>90-110 degrees F (32-43 degrees C)</a:t>
            </a:r>
          </a:p>
          <a:p>
            <a:r>
              <a:rPr lang="en-US" b="1" dirty="0"/>
              <a:t>Cooler</a:t>
            </a:r>
            <a:r>
              <a:rPr lang="en-US" dirty="0"/>
              <a:t>: sits on top of processor</a:t>
            </a:r>
          </a:p>
          <a:p>
            <a:pPr lvl="1"/>
            <a:r>
              <a:rPr lang="en-US" dirty="0"/>
              <a:t>Consists of a fan and heat sink</a:t>
            </a:r>
          </a:p>
          <a:p>
            <a:pPr lvl="1"/>
            <a:r>
              <a:rPr lang="en-US" b="1" dirty="0"/>
              <a:t>Heat sink</a:t>
            </a:r>
            <a:r>
              <a:rPr lang="en-US" dirty="0"/>
              <a:t>: uses fins that draw heat away from processor</a:t>
            </a:r>
          </a:p>
          <a:p>
            <a:pPr lvl="1"/>
            <a:r>
              <a:rPr lang="en-US" dirty="0"/>
              <a:t>Fan: blows drawn heat away from CPU unit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made of aluminum, copper or combination of </a:t>
            </a:r>
            <a:r>
              <a:rPr lang="en-US" dirty="0" smtClean="0"/>
              <a:t>both</a:t>
            </a:r>
            <a:endParaRPr lang="en-US" dirty="0"/>
          </a:p>
          <a:p>
            <a:pPr lvl="1"/>
            <a:r>
              <a:rPr lang="en-US" dirty="0"/>
              <a:t>Is bracketed to motherboard using a wire or plastic clip and thermal compound is placed between the bottom of the cooler heat sink and the top of the processor</a:t>
            </a:r>
          </a:p>
          <a:p>
            <a:pPr lvl="1"/>
            <a:r>
              <a:rPr lang="en-US" dirty="0"/>
              <a:t>Gets power by using a 4-pin fan header on the motherboard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85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the Motherboard, Processor, and RAM (2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 smtClean="0"/>
              <a:t>Follow these steps to find source of problem:</a:t>
            </a:r>
          </a:p>
          <a:p>
            <a:pPr lvl="1"/>
            <a:r>
              <a:rPr lang="en-US" altLang="zh-CN" dirty="0" smtClean="0"/>
              <a:t>1. If an error message appears, Google the error message </a:t>
            </a:r>
          </a:p>
          <a:p>
            <a:pPr lvl="1"/>
            <a:r>
              <a:rPr lang="en-US" altLang="zh-CN" dirty="0" smtClean="0"/>
              <a:t>2. Run antivirus software to check for viruses</a:t>
            </a:r>
          </a:p>
          <a:p>
            <a:pPr lvl="1"/>
            <a:r>
              <a:rPr lang="en-US" altLang="zh-CN" dirty="0" smtClean="0"/>
              <a:t>3. A memory module might be failing</a:t>
            </a:r>
          </a:p>
          <a:p>
            <a:pPr lvl="2"/>
            <a:r>
              <a:rPr lang="en-US" altLang="zh-CN" dirty="0" smtClean="0"/>
              <a:t>In Windows 10/8/7, use the </a:t>
            </a:r>
            <a:r>
              <a:rPr lang="en-US" altLang="zh-CN" b="1" dirty="0" smtClean="0"/>
              <a:t>Memory Diagnostics </a:t>
            </a:r>
            <a:r>
              <a:rPr lang="en-US" altLang="zh-CN" dirty="0" smtClean="0"/>
              <a:t>tool to test memory</a:t>
            </a:r>
          </a:p>
          <a:p>
            <a:pPr lvl="1"/>
            <a:r>
              <a:rPr lang="en-US" altLang="zh-CN" dirty="0" smtClean="0"/>
              <a:t>4. Check for potential hardware problems using Device Manager</a:t>
            </a:r>
          </a:p>
          <a:p>
            <a:pPr lvl="1"/>
            <a:r>
              <a:rPr lang="en-US" altLang="zh-CN" dirty="0" smtClean="0"/>
              <a:t>5. In Windows, check Event Viewer logs for a record about a hardware or application problem</a:t>
            </a:r>
          </a:p>
          <a:p>
            <a:pPr lvl="1"/>
            <a:r>
              <a:rPr lang="en-US" altLang="zh-CN" dirty="0" smtClean="0"/>
              <a:t>6. In Windows, download and install any Windows updates or patches</a:t>
            </a:r>
          </a:p>
          <a:p>
            <a:pPr lvl="1"/>
            <a:r>
              <a:rPr lang="en-US" altLang="zh-CN" dirty="0" smtClean="0"/>
              <a:t>7. If problem began after a change or new install, uninstall device or application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144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the Motherboard, Processor, and RAM (3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Follow these steps to find source of problem (</a:t>
            </a:r>
            <a:r>
              <a:rPr lang="en-US" altLang="zh-CN" dirty="0" smtClean="0"/>
              <a:t>continued):</a:t>
            </a:r>
            <a:endParaRPr lang="en-US" altLang="zh-CN" dirty="0"/>
          </a:p>
          <a:p>
            <a:pPr lvl="1"/>
            <a:r>
              <a:rPr lang="en-US" altLang="zh-CN" dirty="0" smtClean="0"/>
              <a:t>8. </a:t>
            </a:r>
            <a:r>
              <a:rPr lang="en-US" altLang="zh-CN" dirty="0"/>
              <a:t>Use </a:t>
            </a:r>
            <a:r>
              <a:rPr lang="en-US" altLang="zh-CN" dirty="0" smtClean="0"/>
              <a:t>the System </a:t>
            </a:r>
            <a:r>
              <a:rPr lang="en-US" altLang="zh-CN" dirty="0"/>
              <a:t>window to find out how much RAM </a:t>
            </a:r>
            <a:r>
              <a:rPr lang="en-US" altLang="zh-CN" dirty="0" smtClean="0"/>
              <a:t>is </a:t>
            </a:r>
            <a:r>
              <a:rPr lang="en-US" altLang="zh-CN" dirty="0"/>
              <a:t>installed (consider upgrading if not enough)</a:t>
            </a:r>
          </a:p>
          <a:p>
            <a:pPr lvl="1"/>
            <a:r>
              <a:rPr lang="en-US" altLang="zh-CN" dirty="0" smtClean="0"/>
              <a:t>9. </a:t>
            </a:r>
            <a:r>
              <a:rPr lang="en-US" altLang="zh-CN" dirty="0"/>
              <a:t>Check </a:t>
            </a:r>
            <a:r>
              <a:rPr lang="en-US" altLang="zh-CN" dirty="0" smtClean="0"/>
              <a:t>BIOS/UEFI </a:t>
            </a:r>
            <a:r>
              <a:rPr lang="en-US" altLang="zh-CN" dirty="0"/>
              <a:t>setup to ensure proper settings</a:t>
            </a:r>
          </a:p>
          <a:p>
            <a:pPr lvl="1"/>
            <a:r>
              <a:rPr lang="en-US" altLang="zh-CN" dirty="0" smtClean="0"/>
              <a:t>10. </a:t>
            </a:r>
            <a:r>
              <a:rPr lang="en-US" altLang="zh-CN" dirty="0"/>
              <a:t>Disable any quick booting features in </a:t>
            </a:r>
            <a:r>
              <a:rPr lang="en-US" altLang="zh-CN" dirty="0" smtClean="0"/>
              <a:t>BIOS/UEFI</a:t>
            </a:r>
            <a:endParaRPr lang="en-US" altLang="zh-CN" dirty="0"/>
          </a:p>
          <a:p>
            <a:pPr lvl="2"/>
            <a:r>
              <a:rPr lang="en-US" altLang="zh-CN" dirty="0"/>
              <a:t>Then look for errors reported during the boot</a:t>
            </a:r>
          </a:p>
          <a:p>
            <a:pPr lvl="1"/>
            <a:r>
              <a:rPr lang="en-US" altLang="zh-CN" dirty="0" smtClean="0"/>
              <a:t>11. </a:t>
            </a:r>
            <a:r>
              <a:rPr lang="en-US" altLang="zh-CN" dirty="0"/>
              <a:t>Flash </a:t>
            </a:r>
            <a:r>
              <a:rPr lang="en-US" altLang="zh-CN" dirty="0" smtClean="0"/>
              <a:t>BIOS/UEFI </a:t>
            </a:r>
            <a:r>
              <a:rPr lang="en-US" altLang="zh-CN" dirty="0"/>
              <a:t>to update firmware on the board</a:t>
            </a:r>
          </a:p>
          <a:p>
            <a:pPr lvl="1"/>
            <a:r>
              <a:rPr lang="en-US" altLang="zh-CN" dirty="0" smtClean="0"/>
              <a:t>12. </a:t>
            </a:r>
            <a:r>
              <a:rPr lang="en-US" altLang="zh-CN" dirty="0"/>
              <a:t>Check </a:t>
            </a:r>
            <a:r>
              <a:rPr lang="en-US" altLang="zh-CN" dirty="0" smtClean="0"/>
              <a:t>the motherboard manufacturer’s website for diagnostic software</a:t>
            </a:r>
            <a:endParaRPr lang="en-US" altLang="zh-CN" dirty="0"/>
          </a:p>
          <a:p>
            <a:pPr lvl="1"/>
            <a:r>
              <a:rPr lang="en-US" altLang="zh-CN" dirty="0" smtClean="0"/>
              <a:t>13. </a:t>
            </a:r>
            <a:r>
              <a:rPr lang="en-US" altLang="zh-CN" dirty="0"/>
              <a:t>Update all drivers of motherboard components that </a:t>
            </a:r>
            <a:r>
              <a:rPr lang="en-US" altLang="zh-CN" dirty="0" smtClean="0"/>
              <a:t>are </a:t>
            </a:r>
            <a:r>
              <a:rPr lang="en-US" altLang="zh-CN" dirty="0"/>
              <a:t>not working</a:t>
            </a:r>
          </a:p>
        </p:txBody>
      </p:sp>
    </p:spTree>
    <p:extLst>
      <p:ext uri="{BB962C8B-B14F-4D97-AF65-F5344CB8AC3E}">
        <p14:creationId xmlns:p14="http://schemas.microsoft.com/office/powerpoint/2010/main" val="117522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Troubleshooting the Motherboard, Processor, and RAM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Follow these steps to find source of problem (</a:t>
            </a:r>
            <a:r>
              <a:rPr lang="en-US" altLang="zh-CN" dirty="0" smtClean="0"/>
              <a:t>continued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 smtClean="0"/>
              <a:t>14. </a:t>
            </a:r>
            <a:r>
              <a:rPr lang="en-US" altLang="zh-CN" dirty="0"/>
              <a:t>If an onboard port </a:t>
            </a:r>
            <a:r>
              <a:rPr lang="en-US" altLang="zh-CN" dirty="0" smtClean="0"/>
              <a:t>or device is </a:t>
            </a:r>
            <a:r>
              <a:rPr lang="en-US" altLang="zh-CN" dirty="0"/>
              <a:t>not working:</a:t>
            </a:r>
          </a:p>
          <a:p>
            <a:pPr lvl="2"/>
            <a:r>
              <a:rPr lang="en-US" altLang="zh-CN" dirty="0"/>
              <a:t>Verify the problem is not with the device using the port</a:t>
            </a:r>
          </a:p>
          <a:p>
            <a:pPr lvl="2"/>
            <a:r>
              <a:rPr lang="en-US" altLang="zh-CN" dirty="0"/>
              <a:t>Go into </a:t>
            </a:r>
            <a:r>
              <a:rPr lang="en-US" altLang="zh-CN" dirty="0" smtClean="0"/>
              <a:t>BIOS/UEFI </a:t>
            </a:r>
            <a:r>
              <a:rPr lang="en-US" altLang="zh-CN" dirty="0"/>
              <a:t>setup and verify the port is enabled</a:t>
            </a:r>
          </a:p>
          <a:p>
            <a:pPr lvl="2"/>
            <a:r>
              <a:rPr lang="en-US" altLang="zh-CN" dirty="0"/>
              <a:t>Check Device Manager and verify Windows recognizes </a:t>
            </a:r>
            <a:r>
              <a:rPr lang="en-US" altLang="zh-CN" dirty="0" smtClean="0"/>
              <a:t>device or port </a:t>
            </a:r>
            <a:r>
              <a:rPr lang="en-US" altLang="zh-CN" dirty="0"/>
              <a:t>with no errors</a:t>
            </a:r>
          </a:p>
          <a:p>
            <a:pPr lvl="2"/>
            <a:r>
              <a:rPr lang="en-US" altLang="zh-CN" dirty="0"/>
              <a:t>Update motherboard drivers for this </a:t>
            </a:r>
            <a:r>
              <a:rPr lang="en-US" altLang="zh-CN" dirty="0" smtClean="0"/>
              <a:t>device or port </a:t>
            </a:r>
            <a:r>
              <a:rPr lang="en-US" altLang="zh-CN" dirty="0"/>
              <a:t>from manufacturer’s </a:t>
            </a:r>
            <a:r>
              <a:rPr lang="en-US" altLang="zh-CN" dirty="0" smtClean="0"/>
              <a:t>website</a:t>
            </a:r>
            <a:endParaRPr lang="en-US" altLang="zh-CN" dirty="0"/>
          </a:p>
          <a:p>
            <a:pPr lvl="2"/>
            <a:r>
              <a:rPr lang="en-US" altLang="zh-CN" dirty="0"/>
              <a:t>Use a loop-back plug to test the port</a:t>
            </a:r>
          </a:p>
          <a:p>
            <a:pPr lvl="2"/>
            <a:r>
              <a:rPr lang="en-US" altLang="zh-CN" dirty="0"/>
              <a:t>Disable the port in </a:t>
            </a:r>
            <a:r>
              <a:rPr lang="en-US" altLang="zh-CN" dirty="0" smtClean="0"/>
              <a:t>BIOS/UEFI </a:t>
            </a:r>
            <a:r>
              <a:rPr lang="en-US" altLang="zh-CN" dirty="0"/>
              <a:t>setup and install an expansion </a:t>
            </a:r>
            <a:r>
              <a:rPr lang="en-US" altLang="zh-CN" dirty="0" smtClean="0"/>
              <a:t>card to provide the same type of port or connector</a:t>
            </a:r>
          </a:p>
          <a:p>
            <a:pPr lvl="1"/>
            <a:r>
              <a:rPr lang="en-US" altLang="zh-CN" dirty="0" smtClean="0"/>
              <a:t>15. </a:t>
            </a:r>
            <a:r>
              <a:rPr lang="en-US" altLang="zh-CN" dirty="0"/>
              <a:t>Suspect the problem is a failing hard drive</a:t>
            </a:r>
          </a:p>
          <a:p>
            <a:pPr lvl="1"/>
            <a:r>
              <a:rPr lang="en-US" altLang="zh-CN" dirty="0" smtClean="0"/>
              <a:t>16. </a:t>
            </a:r>
            <a:r>
              <a:rPr lang="en-US" altLang="zh-CN" dirty="0"/>
              <a:t>Suspect the problem is caused by overheating</a:t>
            </a:r>
          </a:p>
          <a:p>
            <a:pPr lvl="1"/>
            <a:r>
              <a:rPr lang="en-US" altLang="zh-CN" dirty="0" smtClean="0"/>
              <a:t>17. </a:t>
            </a:r>
            <a:r>
              <a:rPr lang="en-US" altLang="zh-CN" dirty="0"/>
              <a:t>Verify the installed processor is supported by the </a:t>
            </a:r>
            <a:r>
              <a:rPr lang="en-US" altLang="zh-CN" dirty="0" smtClean="0"/>
              <a:t>motherboard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4553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Windows Startup Repair (1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For Windows </a:t>
            </a:r>
            <a:r>
              <a:rPr lang="en-US" altLang="zh-CN" dirty="0" smtClean="0"/>
              <a:t>10/8/7, </a:t>
            </a:r>
            <a:r>
              <a:rPr lang="en-US" altLang="zh-CN" dirty="0"/>
              <a:t>many continuous restart errors can be solved by performing a Startup Repair </a:t>
            </a:r>
            <a:r>
              <a:rPr lang="en-US" altLang="zh-CN" dirty="0" smtClean="0"/>
              <a:t>process</a:t>
            </a:r>
          </a:p>
          <a:p>
            <a:r>
              <a:rPr lang="en-US" altLang="zh-CN" dirty="0" smtClean="0"/>
              <a:t>The </a:t>
            </a:r>
            <a:r>
              <a:rPr lang="en-US" altLang="zh-CN" b="1" dirty="0" smtClean="0"/>
              <a:t>Startup Repair </a:t>
            </a:r>
            <a:r>
              <a:rPr lang="en-US" altLang="zh-CN" dirty="0" smtClean="0"/>
              <a:t>utility restores many of the Windows files needed for a successful boot</a:t>
            </a:r>
            <a:endParaRPr lang="en-US" altLang="zh-CN" dirty="0"/>
          </a:p>
          <a:p>
            <a:r>
              <a:rPr lang="en-US" altLang="zh-CN" dirty="0" smtClean="0"/>
              <a:t>Follow these steps to run Startup Repair from the Windows 10/8 setup DVD or USB drive:</a:t>
            </a:r>
          </a:p>
          <a:p>
            <a:pPr lvl="1"/>
            <a:r>
              <a:rPr lang="en-US" altLang="zh-CN" dirty="0" smtClean="0"/>
              <a:t>1. If necessary, change the boot priority order in BIOS/UEFI setup to boot first from the optical drive or USB drive</a:t>
            </a:r>
          </a:p>
          <a:p>
            <a:pPr lvl="1"/>
            <a:r>
              <a:rPr lang="en-US" altLang="zh-CN" dirty="0" smtClean="0"/>
              <a:t>2. On the opening screen, select your language and click Next. On the next screen, click </a:t>
            </a:r>
            <a:r>
              <a:rPr lang="en-US" altLang="zh-CN" b="1" dirty="0" smtClean="0"/>
              <a:t>Repair your computer</a:t>
            </a:r>
            <a:r>
              <a:rPr lang="en-US" altLang="zh-CN" dirty="0" smtClean="0"/>
              <a:t>. Next, choose </a:t>
            </a:r>
            <a:r>
              <a:rPr lang="en-US" altLang="zh-CN" b="1" dirty="0" smtClean="0"/>
              <a:t>Troubleshoot</a:t>
            </a:r>
            <a:r>
              <a:rPr lang="en-US" altLang="zh-CN" dirty="0" smtClean="0"/>
              <a:t> (for Windows 8, you must click </a:t>
            </a:r>
            <a:r>
              <a:rPr lang="en-US" altLang="zh-CN" b="1" dirty="0" smtClean="0"/>
              <a:t>Advanced options</a:t>
            </a:r>
            <a:r>
              <a:rPr lang="en-US" altLang="zh-CN" dirty="0" smtClean="0"/>
              <a:t>). </a:t>
            </a:r>
          </a:p>
          <a:p>
            <a:pPr lvl="2"/>
            <a:r>
              <a:rPr lang="en-US" altLang="zh-CN" dirty="0" smtClean="0"/>
              <a:t>On the Advanced Options screen, choose </a:t>
            </a:r>
            <a:r>
              <a:rPr lang="en-US" altLang="zh-CN" b="1" dirty="0" smtClean="0"/>
              <a:t>Startup Repair</a:t>
            </a:r>
          </a:p>
        </p:txBody>
      </p:sp>
    </p:spTree>
    <p:extLst>
      <p:ext uri="{BB962C8B-B14F-4D97-AF65-F5344CB8AC3E}">
        <p14:creationId xmlns:p14="http://schemas.microsoft.com/office/powerpoint/2010/main" val="1754919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Startup </a:t>
            </a:r>
            <a:r>
              <a:rPr lang="en-US" altLang="zh-CN" dirty="0" smtClean="0"/>
              <a:t>Repair (2 of 3)</a:t>
            </a:r>
            <a:endParaRPr lang="zh-CN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90" y="1555137"/>
            <a:ext cx="5484802" cy="412532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29200"/>
            <a:ext cx="3976406" cy="849620"/>
          </a:xfrm>
        </p:spPr>
        <p:txBody>
          <a:bodyPr/>
          <a:lstStyle/>
          <a:p>
            <a:r>
              <a:rPr lang="en-US" altLang="zh-CN" dirty="0" smtClean="0"/>
              <a:t>Figure 4-36  Press F8 during the boot to see the Windows 7 Advanced Boot Options menu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8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Windows Startup </a:t>
            </a:r>
            <a:r>
              <a:rPr lang="en-US" altLang="zh-CN" dirty="0" smtClean="0"/>
              <a:t>Repair (3 of 3)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If you have checked Windows and </a:t>
            </a:r>
            <a:r>
              <a:rPr lang="en-US" altLang="zh-CN" dirty="0" smtClean="0"/>
              <a:t>BIOS/UEFI </a:t>
            </a:r>
            <a:r>
              <a:rPr lang="en-US" altLang="zh-CN" dirty="0"/>
              <a:t>settings and have not identified the source of the problem, open the case and check inside</a:t>
            </a:r>
          </a:p>
          <a:p>
            <a:r>
              <a:rPr lang="en-US" altLang="zh-CN" dirty="0"/>
              <a:t>With the case open, follow these steps:</a:t>
            </a:r>
          </a:p>
          <a:p>
            <a:pPr lvl="1"/>
            <a:r>
              <a:rPr lang="en-US" altLang="zh-CN" dirty="0"/>
              <a:t>1. Check that all power and data cables are securely connected</a:t>
            </a:r>
          </a:p>
          <a:p>
            <a:pPr lvl="1"/>
            <a:r>
              <a:rPr lang="en-US" altLang="zh-CN" dirty="0"/>
              <a:t>2. Look for physical damage on the motherboard</a:t>
            </a:r>
          </a:p>
          <a:p>
            <a:pPr lvl="1"/>
            <a:r>
              <a:rPr lang="en-US" altLang="zh-CN" dirty="0"/>
              <a:t>3. Reduce the system to essentials</a:t>
            </a:r>
          </a:p>
          <a:p>
            <a:pPr lvl="1"/>
            <a:r>
              <a:rPr lang="en-US" altLang="zh-CN" dirty="0"/>
              <a:t>4. Try using a POST diagnostic card</a:t>
            </a:r>
          </a:p>
          <a:p>
            <a:pPr lvl="1"/>
            <a:r>
              <a:rPr lang="en-US" altLang="zh-CN" dirty="0"/>
              <a:t>5. Suspect the problem is caused by a failing power supply</a:t>
            </a:r>
          </a:p>
          <a:p>
            <a:pPr lvl="1"/>
            <a:r>
              <a:rPr lang="en-US" altLang="zh-CN" dirty="0" smtClean="0"/>
              <a:t>6. Exchange </a:t>
            </a:r>
            <a:r>
              <a:rPr lang="en-US" altLang="zh-CN" dirty="0"/>
              <a:t>the processor</a:t>
            </a:r>
          </a:p>
          <a:p>
            <a:pPr lvl="1"/>
            <a:r>
              <a:rPr lang="en-US" altLang="zh-CN" dirty="0"/>
              <a:t>7. Exchange the motherboard</a:t>
            </a:r>
          </a:p>
          <a:p>
            <a:pPr lvl="2"/>
            <a:r>
              <a:rPr lang="en-US" altLang="zh-CN" dirty="0"/>
              <a:t>Before you do this, measure the voltage output of the power supply or replace it (in case it damaged the motherboard)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339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Devices used to keep a processor and system cool include CPU coolers, fans, heat sinks, and liquid cooling</a:t>
            </a:r>
          </a:p>
          <a:p>
            <a:r>
              <a:rPr lang="en-US" dirty="0"/>
              <a:t>Liquid cooling system use liquids pumped through system to keep it cool</a:t>
            </a:r>
          </a:p>
          <a:p>
            <a:r>
              <a:rPr lang="en-US" dirty="0"/>
              <a:t>Important features of a power supply to consider when purchasing it are: form factor, wattage capacity, number and type of connectors, fan size, support dual video cards, and warranty</a:t>
            </a:r>
          </a:p>
          <a:p>
            <a:r>
              <a:rPr lang="en-US" dirty="0"/>
              <a:t>To decide on the wattage capacity of a power supply, add up the wattage requirements for all components and add 30 </a:t>
            </a:r>
            <a:r>
              <a:rPr lang="en-US" dirty="0" smtClean="0"/>
              <a:t>percent</a:t>
            </a:r>
          </a:p>
          <a:p>
            <a:r>
              <a:rPr lang="en-US" dirty="0" smtClean="0"/>
              <a:t>If possible, begin </a:t>
            </a:r>
            <a:r>
              <a:rPr lang="en-US" dirty="0"/>
              <a:t>troubleshooting by interviewing the user</a:t>
            </a:r>
          </a:p>
          <a:p>
            <a:r>
              <a:rPr lang="en-US" dirty="0"/>
              <a:t>When troubleshooting, check the simple things first</a:t>
            </a:r>
          </a:p>
          <a:p>
            <a:r>
              <a:rPr lang="en-US" dirty="0"/>
              <a:t>Decide if problem occurs before or after a successful boot and if it is caused by hardware or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54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(2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When troubleshooting </a:t>
            </a:r>
            <a:r>
              <a:rPr lang="en-US" dirty="0" smtClean="0"/>
              <a:t>laptops, </a:t>
            </a:r>
            <a:r>
              <a:rPr lang="en-US" dirty="0"/>
              <a:t>consider the warranty and that replacing a component might cost more than replacing the device</a:t>
            </a:r>
          </a:p>
          <a:p>
            <a:r>
              <a:rPr lang="en-US" dirty="0" smtClean="0"/>
              <a:t>To determine if </a:t>
            </a:r>
            <a:r>
              <a:rPr lang="en-US" dirty="0"/>
              <a:t>a system is getting </a:t>
            </a:r>
            <a:r>
              <a:rPr lang="en-US" dirty="0" smtClean="0"/>
              <a:t>power, listen </a:t>
            </a:r>
            <a:r>
              <a:rPr lang="en-US" dirty="0"/>
              <a:t>for spinning fans or drives and look for indicator lights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a power supply tester to test the power supply</a:t>
            </a:r>
          </a:p>
          <a:p>
            <a:r>
              <a:rPr lang="en-US" dirty="0"/>
              <a:t>Intermittent problems that come and go are the most difficult to solve</a:t>
            </a:r>
          </a:p>
          <a:p>
            <a:r>
              <a:rPr lang="en-US" dirty="0"/>
              <a:t>Removing dust from a system, providing for proper ventilation, and installing extra fans can help keep a system from overheating</a:t>
            </a:r>
          </a:p>
          <a:p>
            <a:r>
              <a:rPr lang="en-US" dirty="0"/>
              <a:t>The battery and DC jack in a laptop </a:t>
            </a:r>
            <a:r>
              <a:rPr lang="en-US" dirty="0" smtClean="0"/>
              <a:t>are </a:t>
            </a:r>
            <a:r>
              <a:rPr lang="en-US" dirty="0"/>
              <a:t>considered field replaceable units </a:t>
            </a:r>
            <a:r>
              <a:rPr lang="en-US" dirty="0" smtClean="0"/>
              <a:t>that </a:t>
            </a:r>
            <a:r>
              <a:rPr lang="en-US" dirty="0"/>
              <a:t>pertain to the power system</a:t>
            </a:r>
          </a:p>
          <a:p>
            <a:r>
              <a:rPr lang="en-US" dirty="0"/>
              <a:t>Use a multimeter to check the voltage output of an AC adapter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13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 (3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UEFI/BIOS gives beep codes when a POST error occurs during the boot before it tests video</a:t>
            </a:r>
          </a:p>
          <a:p>
            <a:r>
              <a:rPr lang="en-US" dirty="0"/>
              <a:t>Error messages on a black screen during the boot are usually put there by startup UEFI/BIOS during the </a:t>
            </a:r>
            <a:r>
              <a:rPr lang="en-US" dirty="0" smtClean="0"/>
              <a:t>POST</a:t>
            </a:r>
          </a:p>
          <a:p>
            <a:r>
              <a:rPr lang="en-US" dirty="0" smtClean="0"/>
              <a:t>Error messages on a blue screen during or after the boot are put there by Windows and are called the blue screen of death (BSOD)</a:t>
            </a:r>
          </a:p>
          <a:p>
            <a:r>
              <a:rPr lang="en-US" dirty="0" smtClean="0"/>
              <a:t>The motherboard, processor, RAM, processor cooler assembly, and CMOS battery are field replaceable units</a:t>
            </a:r>
            <a:endParaRPr lang="en-US" dirty="0"/>
          </a:p>
          <a:p>
            <a:r>
              <a:rPr lang="en-US" dirty="0"/>
              <a:t>An unstable system that freezes or hangs at odd times can be caused by a faulty power supply, RAM, hard drive, motherboard, processor, Windows error, or overheating</a:t>
            </a:r>
          </a:p>
          <a:p>
            <a:r>
              <a:rPr lang="en-US" dirty="0"/>
              <a:t>A POST diagnostic card can troubleshoot problems with the motherboard</a:t>
            </a:r>
          </a:p>
        </p:txBody>
      </p:sp>
    </p:spTree>
    <p:extLst>
      <p:ext uri="{BB962C8B-B14F-4D97-AF65-F5344CB8AC3E}">
        <p14:creationId xmlns:p14="http://schemas.microsoft.com/office/powerpoint/2010/main" val="287081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Coolers, Fans, and Heat </a:t>
            </a:r>
            <a:r>
              <a:rPr lang="en-US" dirty="0" smtClean="0"/>
              <a:t>Sinks (2 of 3)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70660"/>
            <a:ext cx="7044311" cy="250133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268191"/>
            <a:ext cx="3976406" cy="610629"/>
          </a:xfrm>
        </p:spPr>
        <p:txBody>
          <a:bodyPr/>
          <a:lstStyle/>
          <a:p>
            <a:r>
              <a:rPr lang="en-US" dirty="0" smtClean="0"/>
              <a:t>Figure 4-1  A cooler sits on top of a processor to help keep it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Coolers, Fans, and Heat </a:t>
            </a:r>
            <a:r>
              <a:rPr lang="en-US" dirty="0" smtClean="0"/>
              <a:t>Sinks (3 of 3)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58" y="1875588"/>
            <a:ext cx="7085522" cy="2989019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5049983"/>
            <a:ext cx="3976406" cy="828838"/>
          </a:xfrm>
        </p:spPr>
        <p:txBody>
          <a:bodyPr/>
          <a:lstStyle/>
          <a:p>
            <a:r>
              <a:rPr lang="en-US" dirty="0" smtClean="0"/>
              <a:t>Figure 4-3  A cooler fan gets its power from a 4-pin PWM header on the motherboard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Fans, Other Fans, and Heat Sinks (1 of 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To prevent overheating, you can also install additional case fans</a:t>
            </a:r>
          </a:p>
          <a:p>
            <a:r>
              <a:rPr lang="en-US" b="1" dirty="0" smtClean="0"/>
              <a:t>Case fans </a:t>
            </a:r>
            <a:r>
              <a:rPr lang="en-US" dirty="0"/>
              <a:t>help draw air out of the case to prevent overheating</a:t>
            </a:r>
          </a:p>
          <a:p>
            <a:pPr lvl="1"/>
            <a:r>
              <a:rPr lang="en-US" dirty="0"/>
              <a:t>Most cases have one or more positions on the case to hold a case fan</a:t>
            </a:r>
          </a:p>
          <a:p>
            <a:pPr lvl="1"/>
            <a:r>
              <a:rPr lang="en-US" dirty="0"/>
              <a:t>Large fans tend to perform better than small fans</a:t>
            </a:r>
          </a:p>
          <a:p>
            <a:r>
              <a:rPr lang="en-US" dirty="0"/>
              <a:t>Other fans:</a:t>
            </a:r>
          </a:p>
          <a:p>
            <a:pPr lvl="1"/>
            <a:r>
              <a:rPr lang="en-US" dirty="0"/>
              <a:t>Some graphics (video) cards come with a fan</a:t>
            </a:r>
          </a:p>
          <a:p>
            <a:pPr lvl="1"/>
            <a:r>
              <a:rPr lang="en-US" dirty="0"/>
              <a:t>Fan cards can be mounted next to graphics cards</a:t>
            </a:r>
          </a:p>
          <a:p>
            <a:pPr lvl="2"/>
            <a:r>
              <a:rPr lang="en-US" dirty="0"/>
              <a:t>Be sure to select a fan card that fits the expansion slot you plan to use</a:t>
            </a:r>
          </a:p>
          <a:p>
            <a:pPr lvl="1"/>
            <a:r>
              <a:rPr lang="en-US" dirty="0" smtClean="0"/>
              <a:t>A RAM cooler clips </a:t>
            </a:r>
            <a:r>
              <a:rPr lang="en-US" dirty="0"/>
              <a:t>over a DIMM memory module</a:t>
            </a:r>
          </a:p>
          <a:p>
            <a:pPr lvl="2"/>
            <a:r>
              <a:rPr lang="en-US" dirty="0"/>
              <a:t>May be powered by a SATA or 4-pin Molex power connector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6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Fans, Other Fans, and Heat </a:t>
            </a:r>
            <a:r>
              <a:rPr lang="en-US" dirty="0" smtClean="0"/>
              <a:t>Sinks (2 of 3)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102" y="1438388"/>
            <a:ext cx="5375074" cy="4254636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478972" y="4977245"/>
            <a:ext cx="3976406" cy="901575"/>
          </a:xfrm>
        </p:spPr>
        <p:txBody>
          <a:bodyPr/>
          <a:lstStyle/>
          <a:p>
            <a:r>
              <a:rPr lang="en-US" dirty="0" smtClean="0"/>
              <a:t>Figure 4-5  A PCI fan card by Vantec can be used next to a high-end graphics card to help keep it cool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2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E7F8E047CD1B4B8080E0C6917854E6" ma:contentTypeVersion="7" ma:contentTypeDescription="Create a new document." ma:contentTypeScope="" ma:versionID="29ea823494502e53152d8584c0cc8772">
  <xsd:schema xmlns:xsd="http://www.w3.org/2001/XMLSchema" xmlns:xs="http://www.w3.org/2001/XMLSchema" xmlns:p="http://schemas.microsoft.com/office/2006/metadata/properties" xmlns:ns2="cb2c73f9-b1ae-4d74-94e3-1ed1189efdaa" xmlns:ns3="aeb4a7c9-bc69-4a98-84ec-5a35baeb84bb" targetNamespace="http://schemas.microsoft.com/office/2006/metadata/properties" ma:root="true" ma:fieldsID="7cfbba57d59d7688cb9813f782b3007f" ns2:_="" ns3:_="">
    <xsd:import namespace="cb2c73f9-b1ae-4d74-94e3-1ed1189efdaa"/>
    <xsd:import namespace="aeb4a7c9-bc69-4a98-84ec-5a35baeb84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Doc_x0020_Type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2c73f9-b1ae-4d74-94e3-1ed1189ef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_x0020_Type" ma:index="10" nillable="true" ma:displayName="Doc Type" ma:format="Dropdown" ma:internalName="Doc_x0020_Type">
      <xsd:simpleType>
        <xsd:restriction base="dms:Choice">
          <xsd:enumeration value="1-pager Checklist"/>
          <xsd:enumeration value="Checklist"/>
          <xsd:enumeration value="Email template"/>
          <xsd:enumeration value="Example"/>
          <xsd:enumeration value="FAQ"/>
          <xsd:enumeration value="Standards/Guidelines"/>
          <xsd:enumeration value="Instructions/How to"/>
          <xsd:enumeration value="JobAid"/>
          <xsd:enumeration value="Policy"/>
          <xsd:enumeration value="Presentation"/>
          <xsd:enumeration value="Process"/>
          <xsd:enumeration value="Reference"/>
          <xsd:enumeration value="Template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a7c9-bc69-4a98-84ec-5a35baeb84b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_x0020_Type xmlns="cb2c73f9-b1ae-4d74-94e3-1ed1189efdaa" xsi:nil="true"/>
    <SharedWithUsers xmlns="aeb4a7c9-bc69-4a98-84ec-5a35baeb84b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823FA69-F723-4B34-AA3B-4CC1A67AD7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2c73f9-b1ae-4d74-94e3-1ed1189efdaa"/>
    <ds:schemaRef ds:uri="aeb4a7c9-bc69-4a98-84ec-5a35baeb8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cb2c73f9-b1ae-4d74-94e3-1ed1189efdaa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aeb4a7c9-bc69-4a98-84ec-5a35baeb84b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17168</TotalTime>
  <Words>4188</Words>
  <Application>Microsoft Office PowerPoint</Application>
  <PresentationFormat>Widescreen</PresentationFormat>
  <Paragraphs>423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DengXian</vt:lpstr>
      <vt:lpstr>LucidaGrande</vt:lpstr>
      <vt:lpstr>Open Sans</vt:lpstr>
      <vt:lpstr>Summer Font</vt:lpstr>
      <vt:lpstr>Arial</vt:lpstr>
      <vt:lpstr>Arial</vt:lpstr>
      <vt:lpstr>Calibri</vt:lpstr>
      <vt:lpstr>Helvetica</vt:lpstr>
      <vt:lpstr>Office Theme</vt:lpstr>
      <vt:lpstr>CompTIA A+ Guide to IT Technical Support</vt:lpstr>
      <vt:lpstr>Supporting the Power System and Troubleshooting Computers</vt:lpstr>
      <vt:lpstr>Objectives</vt:lpstr>
      <vt:lpstr>Cooling Methods and Devices</vt:lpstr>
      <vt:lpstr>Processor Coolers, Fans, and Heat Sinks (1 of 3)</vt:lpstr>
      <vt:lpstr>Processor Coolers, Fans, and Heat Sinks (2 of 3)</vt:lpstr>
      <vt:lpstr>Processor Coolers, Fans, and Heat Sinks (3 of 3)</vt:lpstr>
      <vt:lpstr>Case Fans, Other Fans, and Heat Sinks (1 of 3)</vt:lpstr>
      <vt:lpstr>Case Fans, Other Fans, and Heat Sinks (2 of 3)</vt:lpstr>
      <vt:lpstr>Case Fans, Other Fans, and Heat Sinks (3 of 3)</vt:lpstr>
      <vt:lpstr>Liquid Cooling Systems (1 of 2)</vt:lpstr>
      <vt:lpstr>Liquid Cooling Systems (2 of 2)</vt:lpstr>
      <vt:lpstr>Selecting a Power Supply</vt:lpstr>
      <vt:lpstr>Types and Characteristics of Power Supplies (1 of 3)</vt:lpstr>
      <vt:lpstr>Types and Characteristics of Power Supplies (2 of 3)</vt:lpstr>
      <vt:lpstr>Types and Characteristics of Power Supplies (3 of 3)</vt:lpstr>
      <vt:lpstr>How To Calculate Wattage Capacity (1 of 2)</vt:lpstr>
      <vt:lpstr>How To Calculate Wattage Capacity (2 of 2)</vt:lpstr>
      <vt:lpstr>Strategies to Troubleshoot Any Computer Problem (1 of 3)</vt:lpstr>
      <vt:lpstr>Strategies to Troubleshoot Any Computer Problem (2 of 3)</vt:lpstr>
      <vt:lpstr>Strategies to Troubleshoot Any Computer Problem (3 of 3)</vt:lpstr>
      <vt:lpstr>Step 1: Interviewing the User and Backing Up Data (1 of 2)</vt:lpstr>
      <vt:lpstr>Step 1: Interviewing the User and Backing Up Data (2 of 2)</vt:lpstr>
      <vt:lpstr>Step 2: Examining the System and Making Your Best Guess</vt:lpstr>
      <vt:lpstr>Step 3: Testing Your Theory (1 of 5)</vt:lpstr>
      <vt:lpstr>Step 3: Testing Your Theory (2 of 5)</vt:lpstr>
      <vt:lpstr>Step 3: Testing Your Theory (3 of 5)</vt:lpstr>
      <vt:lpstr>Step 3: Testing Your Theory (4 of 5)</vt:lpstr>
      <vt:lpstr>Step 3: Testing Your Theory (5 of 5)</vt:lpstr>
      <vt:lpstr>Step 4: Planning Your Solution and  </vt:lpstr>
      <vt:lpstr>Step 5: Verifying the Fix and Taking Preventative Action</vt:lpstr>
      <vt:lpstr>Step 6: Documenting What Happened</vt:lpstr>
      <vt:lpstr>Troubleshooting the Electrical System (1 of 3)</vt:lpstr>
      <vt:lpstr>Troubleshooting the Electrical System (2 of 3)</vt:lpstr>
      <vt:lpstr>Troubleshooting the Electrical System (3 of 3)</vt:lpstr>
      <vt:lpstr>Problems That Come and Go (1 of 2)</vt:lpstr>
      <vt:lpstr>Problems That Come and Go (2 of 2)</vt:lpstr>
      <vt:lpstr>Power Problems with the Motherboard</vt:lpstr>
      <vt:lpstr>Problems With Overheating (1 of 8)</vt:lpstr>
      <vt:lpstr>Problems With Overheating (2 of 8)</vt:lpstr>
      <vt:lpstr>Problems With Overheating (3 of 8)</vt:lpstr>
      <vt:lpstr>Problems With Overheating (4 of 8)</vt:lpstr>
      <vt:lpstr>Problems With Overheating (5 of 8)</vt:lpstr>
      <vt:lpstr>Problems With Overheating (6 of 8)</vt:lpstr>
      <vt:lpstr>Problems With Overheating (7 of 8)</vt:lpstr>
      <vt:lpstr>Problems With Overheating (8 of 8)</vt:lpstr>
      <vt:lpstr>Problems with Laptop Power Systems (1 of 2)</vt:lpstr>
      <vt:lpstr>Problems with Laptop Power Systems (2 of 2)</vt:lpstr>
      <vt:lpstr>Troubleshooting the Motherboard, Processor, and RAM (1 of 4)</vt:lpstr>
      <vt:lpstr>Troubleshooting the Motherboard, Processor, and RAM (2 of 4)</vt:lpstr>
      <vt:lpstr>Troubleshooting the Motherboard, Processor, and RAM (3 of 4)</vt:lpstr>
      <vt:lpstr>Troubleshooting the Motherboard, Processor, and RAM (4 of 4)</vt:lpstr>
      <vt:lpstr>Windows Startup Repair (1 of 3)</vt:lpstr>
      <vt:lpstr>Windows Startup Repair (2 of 3)</vt:lpstr>
      <vt:lpstr>Windows Startup Repair (3 of 3)</vt:lpstr>
      <vt:lpstr>Chapter Summary (1 of 3)</vt:lpstr>
      <vt:lpstr>Chapter Summary (2 of 3)</vt:lpstr>
      <vt:lpstr>Chapter Summary (3 of 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Greenhouse, Brooke</dc:creator>
  <cp:lastModifiedBy>Julie Tomsho</cp:lastModifiedBy>
  <cp:revision>301</cp:revision>
  <cp:lastPrinted>2016-10-03T15:29:39Z</cp:lastPrinted>
  <dcterms:created xsi:type="dcterms:W3CDTF">2018-10-31T14:29:44Z</dcterms:created>
  <dcterms:modified xsi:type="dcterms:W3CDTF">2019-01-31T22:18:06Z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0x0101000FE7F8E047CD1B4B8080E0C6917854E6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AdHocReviewCycleID">
    <vt:i4>2137869598</vt:i4>
  </property>
  <property fmtid="{D5CDD505-2E9C-101B-9397-08002B2CF9AE}" pid="15" name="_NewReviewCycle">
    <vt:lpwstr/>
  </property>
  <property fmtid="{D5CDD505-2E9C-101B-9397-08002B2CF9AE}" pid="16" name="_EmailSubject">
    <vt:lpwstr>PPT information</vt:lpwstr>
  </property>
  <property fmtid="{D5CDD505-2E9C-101B-9397-08002B2CF9AE}" pid="17" name="_AuthorEmail">
    <vt:lpwstr>Brooke.Greenhouse@cengage.com</vt:lpwstr>
  </property>
  <property fmtid="{D5CDD505-2E9C-101B-9397-08002B2CF9AE}" pid="18" name="_AuthorEmailDisplayName">
    <vt:lpwstr>Greenhouse, Brooke</vt:lpwstr>
  </property>
</Properties>
</file>