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8"/>
  </p:notesMasterIdLst>
  <p:handoutMasterIdLst>
    <p:handoutMasterId r:id="rId79"/>
  </p:handoutMasterIdLst>
  <p:sldIdLst>
    <p:sldId id="256" r:id="rId5"/>
    <p:sldId id="264" r:id="rId6"/>
    <p:sldId id="265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  <p:sldId id="472" r:id="rId66"/>
    <p:sldId id="473" r:id="rId67"/>
    <p:sldId id="474" r:id="rId68"/>
    <p:sldId id="475" r:id="rId69"/>
    <p:sldId id="476" r:id="rId70"/>
    <p:sldId id="477" r:id="rId71"/>
    <p:sldId id="478" r:id="rId72"/>
    <p:sldId id="479" r:id="rId73"/>
    <p:sldId id="480" r:id="rId74"/>
    <p:sldId id="342" r:id="rId75"/>
    <p:sldId id="412" r:id="rId76"/>
    <p:sldId id="413" r:id="rId7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6298"/>
    <a:srgbClr val="000000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6429"/>
  </p:normalViewPr>
  <p:slideViewPr>
    <p:cSldViewPr snapToGrid="0" snapToObjects="1">
      <p:cViewPr varScale="1">
        <p:scale>
          <a:sx n="78" d="100"/>
          <a:sy n="78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8T13:26:59.53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CompTIA A+ Guide to IT Technical Support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06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 and Form Factors of Hard </a:t>
            </a:r>
            <a:r>
              <a:rPr lang="en-US" altLang="zh-CN" dirty="0" smtClean="0"/>
              <a:t>Drives (6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Hybrid Hard Drives</a:t>
            </a:r>
          </a:p>
          <a:p>
            <a:pPr lvl="1"/>
            <a:r>
              <a:rPr lang="en-US" altLang="zh-CN" dirty="0" smtClean="0"/>
              <a:t>A hybrid hard drive (H-HDD) is sometimes called a solid-state hybrid drive (SSHD)</a:t>
            </a:r>
          </a:p>
          <a:p>
            <a:pPr lvl="1"/>
            <a:r>
              <a:rPr lang="en-US" altLang="zh-CN" dirty="0" smtClean="0"/>
              <a:t>Contains both magnetic and SSD technologies</a:t>
            </a:r>
          </a:p>
          <a:p>
            <a:pPr lvl="1"/>
            <a:r>
              <a:rPr lang="en-US" altLang="zh-CN" dirty="0" smtClean="0"/>
              <a:t>The magnetic drive in the housing permanently holds data </a:t>
            </a:r>
          </a:p>
          <a:p>
            <a:pPr lvl="1"/>
            <a:r>
              <a:rPr lang="en-US" altLang="zh-CN" dirty="0" smtClean="0"/>
              <a:t>The flash component serves as a buffer to improve drive performance</a:t>
            </a:r>
          </a:p>
          <a:p>
            <a:pPr lvl="1"/>
            <a:r>
              <a:rPr lang="en-US" altLang="zh-CN" dirty="0" smtClean="0"/>
              <a:t>The operating system must support a hybrid drive in order for it to function</a:t>
            </a:r>
          </a:p>
          <a:p>
            <a:r>
              <a:rPr lang="en-US" altLang="zh-CN" dirty="0" smtClean="0"/>
              <a:t>Logical Block Addressing and Capacity</a:t>
            </a:r>
          </a:p>
          <a:p>
            <a:pPr lvl="1"/>
            <a:r>
              <a:rPr lang="en-US" altLang="zh-CN" dirty="0"/>
              <a:t>Low-level formatting – sector markings are written to the hard drive at the factory </a:t>
            </a:r>
          </a:p>
          <a:p>
            <a:pPr lvl="2"/>
            <a:r>
              <a:rPr lang="en-US" altLang="zh-CN" dirty="0"/>
              <a:t>Not the same as high-level formatting performed for Operating System installation</a:t>
            </a:r>
          </a:p>
          <a:p>
            <a:pPr lvl="1"/>
            <a:r>
              <a:rPr lang="en-US" altLang="zh-CN" dirty="0"/>
              <a:t>Firmware, </a:t>
            </a:r>
            <a:r>
              <a:rPr lang="en-US" altLang="zh-CN" dirty="0" smtClean="0"/>
              <a:t>BIOS/UEFI, </a:t>
            </a:r>
            <a:r>
              <a:rPr lang="en-US" altLang="zh-CN" dirty="0"/>
              <a:t>and </a:t>
            </a:r>
            <a:r>
              <a:rPr lang="en-US" altLang="zh-CN" dirty="0" smtClean="0"/>
              <a:t>the OS </a:t>
            </a:r>
            <a:r>
              <a:rPr lang="en-US" altLang="zh-CN" dirty="0"/>
              <a:t>use logical block addressing (LBA) to address all hard drive sectors</a:t>
            </a:r>
          </a:p>
          <a:p>
            <a:pPr lvl="2"/>
            <a:r>
              <a:rPr lang="en-US" altLang="zh-CN" dirty="0"/>
              <a:t>Size of each </a:t>
            </a:r>
            <a:r>
              <a:rPr lang="en-US" altLang="zh-CN" dirty="0" smtClean="0"/>
              <a:t>block </a:t>
            </a:r>
            <a:r>
              <a:rPr lang="en-US" altLang="zh-CN" dirty="0"/>
              <a:t>+ total number of </a:t>
            </a:r>
            <a:r>
              <a:rPr lang="en-US" altLang="zh-CN" dirty="0" smtClean="0"/>
              <a:t>blocks </a:t>
            </a:r>
            <a:r>
              <a:rPr lang="en-US" altLang="zh-CN" dirty="0"/>
              <a:t>determine drive capacity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0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 and Form Factors of Hard </a:t>
            </a:r>
            <a:r>
              <a:rPr lang="en-US" altLang="zh-CN" dirty="0" smtClean="0"/>
              <a:t>Drives (7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S.M.A.R.T.</a:t>
            </a:r>
          </a:p>
          <a:p>
            <a:pPr lvl="1"/>
            <a:r>
              <a:rPr lang="en-US" altLang="zh-CN" dirty="0" smtClean="0"/>
              <a:t>S.M.A.R.T. (Self-Monitoring </a:t>
            </a:r>
            <a:r>
              <a:rPr lang="en-US" altLang="zh-CN" dirty="0"/>
              <a:t>Analysis ad Reporting </a:t>
            </a:r>
            <a:r>
              <a:rPr lang="en-US" altLang="zh-CN" dirty="0" smtClean="0"/>
              <a:t>Technology) is used </a:t>
            </a:r>
            <a:r>
              <a:rPr lang="en-US" altLang="zh-CN" dirty="0"/>
              <a:t>to predict when a drive is likely to fail</a:t>
            </a:r>
          </a:p>
          <a:p>
            <a:pPr lvl="1"/>
            <a:r>
              <a:rPr lang="en-US" altLang="zh-CN" dirty="0" smtClean="0"/>
              <a:t>System BIOS/UEFI uses S.M.A.R.T. to monitor:</a:t>
            </a:r>
          </a:p>
          <a:p>
            <a:pPr lvl="2"/>
            <a:r>
              <a:rPr lang="en-US" altLang="zh-CN" dirty="0" smtClean="0"/>
              <a:t>Drive performance, temperature, and other factors</a:t>
            </a:r>
          </a:p>
          <a:p>
            <a:pPr lvl="1"/>
            <a:r>
              <a:rPr lang="en-US" altLang="zh-CN" dirty="0" smtClean="0"/>
              <a:t>For magnetic drives, it monitors:</a:t>
            </a:r>
          </a:p>
          <a:p>
            <a:pPr lvl="2"/>
            <a:r>
              <a:rPr lang="en-US" altLang="zh-CN" dirty="0" smtClean="0"/>
              <a:t>Disk spin-up time, distance between the head and the disk, other mechanical activities of the drive</a:t>
            </a:r>
            <a:endParaRPr lang="en-US" altLang="zh-CN" dirty="0"/>
          </a:p>
          <a:p>
            <a:pPr lvl="1"/>
            <a:r>
              <a:rPr lang="en-US" altLang="zh-CN" dirty="0" smtClean="0"/>
              <a:t>If S.M.A.R.T. suspects a drive failure is about to happen, it displays a warning message</a:t>
            </a:r>
          </a:p>
          <a:p>
            <a:pPr lvl="1"/>
            <a:r>
              <a:rPr lang="en-US" altLang="zh-CN" dirty="0" smtClean="0"/>
              <a:t>It can be enabled and disabled in BIOS/UEFI setup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14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 Standards Used by Hard Drives (1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Four interface standards used by hard drives include:</a:t>
            </a:r>
          </a:p>
          <a:p>
            <a:pPr lvl="1"/>
            <a:r>
              <a:rPr lang="en-US" altLang="zh-CN" dirty="0" smtClean="0"/>
              <a:t>IDE (outdated)</a:t>
            </a:r>
          </a:p>
          <a:p>
            <a:pPr lvl="1"/>
            <a:r>
              <a:rPr lang="en-US" altLang="zh-CN" dirty="0" smtClean="0"/>
              <a:t>SCSI (outdated)</a:t>
            </a:r>
          </a:p>
          <a:p>
            <a:pPr lvl="1"/>
            <a:r>
              <a:rPr lang="en-US" altLang="zh-CN" dirty="0" smtClean="0"/>
              <a:t>SATA</a:t>
            </a:r>
          </a:p>
          <a:p>
            <a:pPr lvl="1"/>
            <a:r>
              <a:rPr lang="en-US" altLang="zh-CN" dirty="0" smtClean="0"/>
              <a:t>NVMe</a:t>
            </a:r>
          </a:p>
          <a:p>
            <a:r>
              <a:rPr lang="en-US" altLang="zh-CN" dirty="0" smtClean="0"/>
              <a:t>IDE</a:t>
            </a:r>
          </a:p>
          <a:p>
            <a:pPr lvl="1"/>
            <a:r>
              <a:rPr lang="en-US" altLang="zh-CN" dirty="0" smtClean="0"/>
              <a:t>Also known as the Parallel ATA (PATA) standards</a:t>
            </a:r>
          </a:p>
          <a:p>
            <a:pPr lvl="1"/>
            <a:r>
              <a:rPr lang="en-US" altLang="zh-CN" dirty="0" smtClean="0"/>
              <a:t>Allowed for one or two IDE connectors on a motherboard using a 40-pin data cable</a:t>
            </a:r>
          </a:p>
          <a:p>
            <a:pPr lvl="1"/>
            <a:r>
              <a:rPr lang="en-US" altLang="zh-CN" dirty="0" smtClean="0"/>
              <a:t>Two types of IDE cables are the older cable with a 40-pin connector with 40 wires and a newer cable with the same 40-pin connector and 80 thinner wires</a:t>
            </a:r>
          </a:p>
          <a:p>
            <a:pPr lvl="1"/>
            <a:r>
              <a:rPr lang="en-US" altLang="zh-CN" dirty="0" smtClean="0"/>
              <a:t>The maximum recommended length of an IDE cable is 18”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1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(2 of 11)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1" y="2240640"/>
            <a:ext cx="7041524" cy="192902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457700"/>
            <a:ext cx="3976406" cy="1421120"/>
          </a:xfrm>
        </p:spPr>
        <p:txBody>
          <a:bodyPr/>
          <a:lstStyle/>
          <a:p>
            <a:r>
              <a:rPr lang="en-US" altLang="zh-CN" dirty="0" smtClean="0"/>
              <a:t>Figure 5-8  In comparing the 80-conductor cable with the 40-conductor cable, note they are about the same width, but the 80-conductor cable has twice as many fine wires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06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(3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SCSI</a:t>
            </a:r>
          </a:p>
          <a:p>
            <a:pPr lvl="1"/>
            <a:r>
              <a:rPr lang="en-US" altLang="zh-CN" dirty="0" smtClean="0"/>
              <a:t>In the past, hard drives designed for high-end workstations used the </a:t>
            </a:r>
            <a:r>
              <a:rPr lang="en-US" altLang="zh-CN" b="1" dirty="0" smtClean="0"/>
              <a:t>SCSI (Small Computer System Interface)</a:t>
            </a:r>
            <a:r>
              <a:rPr lang="en-US" altLang="zh-CN" dirty="0" smtClean="0"/>
              <a:t> interface standard</a:t>
            </a:r>
          </a:p>
          <a:p>
            <a:pPr lvl="1"/>
            <a:r>
              <a:rPr lang="en-US" altLang="zh-CN" dirty="0" smtClean="0"/>
              <a:t>SCSI can support up to 7 or 15 SCSI-compliant devices in a system</a:t>
            </a:r>
          </a:p>
          <a:p>
            <a:pPr lvl="1"/>
            <a:r>
              <a:rPr lang="en-US" altLang="zh-CN" dirty="0" smtClean="0"/>
              <a:t>A SCSI expansion card, called the SCSI host adapter, used a PCIe slot and provided one external connector for an external SCSI device and one internal connector for internal SCSI devices</a:t>
            </a:r>
          </a:p>
        </p:txBody>
      </p:sp>
    </p:spTree>
    <p:extLst>
      <p:ext uri="{BB962C8B-B14F-4D97-AF65-F5344CB8AC3E}">
        <p14:creationId xmlns:p14="http://schemas.microsoft.com/office/powerpoint/2010/main" val="127464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(4 of 11)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04" y="1389888"/>
            <a:ext cx="5242504" cy="432477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60373"/>
            <a:ext cx="3976406" cy="818447"/>
          </a:xfrm>
        </p:spPr>
        <p:txBody>
          <a:bodyPr/>
          <a:lstStyle/>
          <a:p>
            <a:r>
              <a:rPr lang="en-US" altLang="zh-CN" dirty="0" smtClean="0"/>
              <a:t>Figure 5-10  This 68-pin internal SCSI ribbon cable can connect several SCSI devices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97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(5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SATA</a:t>
            </a:r>
          </a:p>
          <a:p>
            <a:pPr lvl="1"/>
            <a:r>
              <a:rPr lang="en-US" altLang="zh-CN" dirty="0" smtClean="0"/>
              <a:t>Most hard drives today use the serial ATA or SATA interface standard</a:t>
            </a:r>
          </a:p>
          <a:p>
            <a:pPr lvl="1"/>
            <a:r>
              <a:rPr lang="en-US" altLang="zh-CN" dirty="0" smtClean="0"/>
              <a:t>SATA uses a serial data path</a:t>
            </a:r>
          </a:p>
          <a:p>
            <a:pPr lvl="1"/>
            <a:r>
              <a:rPr lang="en-US" altLang="zh-CN" dirty="0" smtClean="0"/>
              <a:t>A SATA data cable can accommodate a single SATA drive</a:t>
            </a:r>
          </a:p>
          <a:p>
            <a:pPr lvl="1"/>
            <a:r>
              <a:rPr lang="en-US" altLang="zh-CN" dirty="0" smtClean="0"/>
              <a:t>Three SATA standards:</a:t>
            </a:r>
          </a:p>
          <a:p>
            <a:pPr lvl="2"/>
            <a:r>
              <a:rPr lang="en-US" altLang="zh-CN" dirty="0" smtClean="0"/>
              <a:t>SATA3 or SATA III</a:t>
            </a:r>
          </a:p>
          <a:p>
            <a:pPr lvl="2"/>
            <a:r>
              <a:rPr lang="en-US" altLang="zh-CN" dirty="0" smtClean="0"/>
              <a:t>SATA2 or SATA II</a:t>
            </a:r>
          </a:p>
          <a:p>
            <a:pPr lvl="2"/>
            <a:r>
              <a:rPr lang="en-US" altLang="zh-CN" dirty="0" smtClean="0"/>
              <a:t>SATA1 or SATA I</a:t>
            </a:r>
          </a:p>
          <a:p>
            <a:pPr lvl="1"/>
            <a:r>
              <a:rPr lang="en-US" altLang="zh-CN" dirty="0" smtClean="0"/>
              <a:t>SATA </a:t>
            </a:r>
            <a:r>
              <a:rPr lang="en-US" altLang="zh-CN" dirty="0"/>
              <a:t>standards are used by all drive types</a:t>
            </a:r>
          </a:p>
          <a:p>
            <a:pPr lvl="2"/>
            <a:r>
              <a:rPr lang="en-US" altLang="zh-CN" dirty="0"/>
              <a:t>Supports </a:t>
            </a:r>
            <a:r>
              <a:rPr lang="en-US" altLang="zh-CN" b="1" dirty="0"/>
              <a:t>hot-swapping (hot-plugging)</a:t>
            </a:r>
          </a:p>
          <a:p>
            <a:pPr lvl="3"/>
            <a:r>
              <a:rPr lang="en-US" altLang="zh-CN" dirty="0" smtClean="0"/>
              <a:t>Can connect </a:t>
            </a:r>
            <a:r>
              <a:rPr lang="en-US" altLang="zh-CN" dirty="0"/>
              <a:t>and disconnect </a:t>
            </a:r>
            <a:r>
              <a:rPr lang="en-US" altLang="zh-CN" dirty="0" smtClean="0"/>
              <a:t>a drive </a:t>
            </a:r>
            <a:r>
              <a:rPr lang="en-US" altLang="zh-CN" dirty="0"/>
              <a:t>while system is running</a:t>
            </a:r>
          </a:p>
          <a:p>
            <a:pPr lvl="2"/>
            <a:r>
              <a:rPr lang="en-US" altLang="zh-CN" dirty="0"/>
              <a:t>Connects to one internal SATA connector on the motherboard via a 7-pin </a:t>
            </a:r>
            <a:r>
              <a:rPr lang="en-US" altLang="zh-CN" dirty="0" smtClean="0"/>
              <a:t>data </a:t>
            </a:r>
            <a:r>
              <a:rPr lang="en-US" altLang="zh-CN" dirty="0"/>
              <a:t>cable</a:t>
            </a:r>
          </a:p>
          <a:p>
            <a:pPr lvl="3"/>
            <a:r>
              <a:rPr lang="en-US" altLang="zh-CN" dirty="0"/>
              <a:t>Uses a 15-pin SATA power connector</a:t>
            </a:r>
          </a:p>
          <a:p>
            <a:pPr lvl="2"/>
            <a:r>
              <a:rPr lang="en-US" altLang="zh-CN" dirty="0"/>
              <a:t>A motherboard might have two or more SATA connectors</a:t>
            </a:r>
          </a:p>
          <a:p>
            <a:pPr lvl="3"/>
            <a:r>
              <a:rPr lang="en-US" altLang="zh-CN" dirty="0"/>
              <a:t>Use connectors in the order recommended in the motherboard user guide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95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(6 of 11)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73" y="1729284"/>
            <a:ext cx="6004609" cy="391561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29200"/>
            <a:ext cx="3976406" cy="849620"/>
          </a:xfrm>
        </p:spPr>
        <p:txBody>
          <a:bodyPr/>
          <a:lstStyle/>
          <a:p>
            <a:r>
              <a:rPr lang="en-US" altLang="zh-CN" dirty="0" smtClean="0"/>
              <a:t>Figure 5-11  A SATA cable connects a single SATA drive to a motherboard SATA connector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24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(7 of 11)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773"/>
            <a:ext cx="7333461" cy="244037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26626"/>
            <a:ext cx="3976406" cy="652193"/>
          </a:xfrm>
        </p:spPr>
        <p:txBody>
          <a:bodyPr/>
          <a:lstStyle/>
          <a:p>
            <a:r>
              <a:rPr lang="en-US" altLang="zh-CN" dirty="0" smtClean="0"/>
              <a:t>Figure 5-12  A SATA data cable and SATA power cable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83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(8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SATA 3.2 revision allows for PCIe and SATA to work together in a technology called SATA Express</a:t>
            </a:r>
          </a:p>
          <a:p>
            <a:pPr lvl="1"/>
            <a:r>
              <a:rPr lang="en-US" altLang="zh-CN" dirty="0" smtClean="0"/>
              <a:t>Uses a new connector</a:t>
            </a:r>
          </a:p>
          <a:p>
            <a:pPr lvl="1"/>
            <a:r>
              <a:rPr lang="en-US" altLang="zh-CN" dirty="0" smtClean="0"/>
              <a:t>SATA Express is not as fast as NVMe</a:t>
            </a:r>
          </a:p>
          <a:p>
            <a:r>
              <a:rPr lang="en-US" altLang="zh-CN" dirty="0" smtClean="0"/>
              <a:t>A motherboard </a:t>
            </a:r>
            <a:r>
              <a:rPr lang="en-US" altLang="zh-CN" dirty="0"/>
              <a:t>or expansion card can provide </a:t>
            </a:r>
            <a:r>
              <a:rPr lang="en-US" altLang="zh-CN" b="1" dirty="0"/>
              <a:t>external SATA (eSATA) </a:t>
            </a:r>
            <a:r>
              <a:rPr lang="en-US" altLang="zh-CN" dirty="0"/>
              <a:t>ports for external drives</a:t>
            </a:r>
          </a:p>
          <a:p>
            <a:r>
              <a:rPr lang="en-US" altLang="zh-CN" dirty="0"/>
              <a:t>External SATA (eSATA)</a:t>
            </a:r>
          </a:p>
          <a:p>
            <a:pPr lvl="1"/>
            <a:r>
              <a:rPr lang="en-US" altLang="zh-CN" dirty="0"/>
              <a:t>eSATA drives use </a:t>
            </a:r>
            <a:r>
              <a:rPr lang="en-US" altLang="zh-CN" dirty="0" smtClean="0"/>
              <a:t>a special external </a:t>
            </a:r>
            <a:r>
              <a:rPr lang="en-US" altLang="zh-CN" dirty="0"/>
              <a:t>shielded serial ATA cable up to 2 meters long</a:t>
            </a:r>
          </a:p>
          <a:p>
            <a:r>
              <a:rPr lang="en-US" altLang="zh-CN" dirty="0"/>
              <a:t>Purchasing considerations</a:t>
            </a:r>
          </a:p>
          <a:p>
            <a:pPr lvl="1"/>
            <a:r>
              <a:rPr lang="en-US" altLang="zh-CN" dirty="0"/>
              <a:t>SATA standards for the drive and motherboard need to </a:t>
            </a:r>
            <a:r>
              <a:rPr lang="en-US" altLang="zh-CN" dirty="0" smtClean="0"/>
              <a:t>match</a:t>
            </a:r>
            <a:endParaRPr lang="en-US" altLang="zh-CN" dirty="0"/>
          </a:p>
          <a:p>
            <a:pPr lvl="1"/>
            <a:r>
              <a:rPr lang="en-US" altLang="zh-CN" dirty="0"/>
              <a:t>If </a:t>
            </a:r>
            <a:r>
              <a:rPr lang="en-US" altLang="zh-CN" dirty="0" smtClean="0"/>
              <a:t>they do not </a:t>
            </a:r>
            <a:r>
              <a:rPr lang="en-US" altLang="zh-CN" dirty="0"/>
              <a:t>match, </a:t>
            </a:r>
            <a:r>
              <a:rPr lang="en-US" altLang="zh-CN" dirty="0" smtClean="0"/>
              <a:t>the system </a:t>
            </a:r>
            <a:r>
              <a:rPr lang="en-US" altLang="zh-CN" dirty="0"/>
              <a:t>runs at the slower speed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23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Hard Drives and Other Storage Devices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(9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NVMe</a:t>
            </a:r>
          </a:p>
          <a:p>
            <a:pPr lvl="1"/>
            <a:r>
              <a:rPr lang="en-US" altLang="zh-CN" b="1" dirty="0" smtClean="0"/>
              <a:t>NVMe (Non-Volatile Memory Express or NVM Express)</a:t>
            </a:r>
            <a:r>
              <a:rPr lang="en-US" altLang="zh-CN" dirty="0" smtClean="0"/>
              <a:t> interface standard is used only by SSDs</a:t>
            </a:r>
          </a:p>
          <a:p>
            <a:pPr lvl="1"/>
            <a:r>
              <a:rPr lang="en-US" altLang="zh-CN" dirty="0" smtClean="0"/>
              <a:t>Comparisons:</a:t>
            </a:r>
          </a:p>
          <a:p>
            <a:pPr lvl="2"/>
            <a:r>
              <a:rPr lang="en-US" altLang="zh-CN" dirty="0" smtClean="0"/>
              <a:t>The most common SATA standard, SATA 3, transfers data at 6 Gb/sec</a:t>
            </a:r>
          </a:p>
          <a:p>
            <a:pPr lvl="2"/>
            <a:r>
              <a:rPr lang="en-US" altLang="zh-CN" dirty="0" smtClean="0"/>
              <a:t>NVMe uses the most common PCIe standard, PCIe 3.0, which transfers data at 32 Gb/sec</a:t>
            </a:r>
          </a:p>
          <a:p>
            <a:pPr lvl="1"/>
            <a:r>
              <a:rPr lang="en-US" altLang="zh-CN" dirty="0" smtClean="0"/>
              <a:t>The PCIe NVMe interface might be used in three ways:</a:t>
            </a:r>
          </a:p>
          <a:p>
            <a:pPr lvl="2"/>
            <a:r>
              <a:rPr lang="en-US" altLang="zh-CN" dirty="0" smtClean="0"/>
              <a:t>PCIe expansion card</a:t>
            </a:r>
          </a:p>
          <a:p>
            <a:pPr lvl="2"/>
            <a:r>
              <a:rPr lang="en-US" altLang="zh-CN" dirty="0" smtClean="0"/>
              <a:t>U.2 slot</a:t>
            </a:r>
          </a:p>
          <a:p>
            <a:pPr lvl="2"/>
            <a:r>
              <a:rPr lang="en-US" altLang="zh-CN" dirty="0" smtClean="0"/>
              <a:t>M.2 port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73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(10 of 11)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5" y="1826820"/>
            <a:ext cx="6215689" cy="389122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717473"/>
            <a:ext cx="3976406" cy="1161347"/>
          </a:xfrm>
        </p:spPr>
        <p:txBody>
          <a:bodyPr/>
          <a:lstStyle/>
          <a:p>
            <a:r>
              <a:rPr lang="en-US" altLang="zh-CN" dirty="0" smtClean="0"/>
              <a:t>Figure 5-16  A U.2 2.5” SSD uses the NVMe and PCIe interface standards and connects to a U.2 port on the motherboard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06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 Standards Used by Hard </a:t>
            </a:r>
            <a:r>
              <a:rPr lang="en-US" altLang="zh-CN" dirty="0" smtClean="0"/>
              <a:t>Drives (11 of 11)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718"/>
            <a:ext cx="6381893" cy="307234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717473"/>
            <a:ext cx="3976406" cy="1161347"/>
          </a:xfrm>
        </p:spPr>
        <p:txBody>
          <a:bodyPr/>
          <a:lstStyle/>
          <a:p>
            <a:r>
              <a:rPr lang="en-US" altLang="zh-CN" dirty="0" smtClean="0"/>
              <a:t>Figure 5-18  Install up to four M.2 SSDs in a bootable RAID array on this adapter card by Asus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118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Select and Install Hard Drives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Topics </a:t>
            </a:r>
            <a:r>
              <a:rPr lang="en-US" altLang="zh-CN" dirty="0" smtClean="0"/>
              <a:t>covered in this part of the chapter:</a:t>
            </a:r>
            <a:endParaRPr lang="en-US" altLang="zh-CN" dirty="0"/>
          </a:p>
          <a:p>
            <a:pPr lvl="1"/>
            <a:r>
              <a:rPr lang="en-US" altLang="zh-CN" dirty="0"/>
              <a:t>Selecting a hard drive</a:t>
            </a:r>
          </a:p>
          <a:p>
            <a:pPr lvl="1"/>
            <a:r>
              <a:rPr lang="en-US" altLang="zh-CN" dirty="0"/>
              <a:t>Installation details for a SATA drive</a:t>
            </a:r>
          </a:p>
          <a:p>
            <a:pPr lvl="1"/>
            <a:r>
              <a:rPr lang="en-US" altLang="zh-CN" dirty="0"/>
              <a:t>How to install </a:t>
            </a:r>
            <a:r>
              <a:rPr lang="en-US" altLang="zh-CN" dirty="0" smtClean="0"/>
              <a:t>a hard </a:t>
            </a:r>
            <a:r>
              <a:rPr lang="en-US" altLang="zh-CN" dirty="0"/>
              <a:t>drive in a bay too wide for </a:t>
            </a:r>
            <a:r>
              <a:rPr lang="en-US" altLang="zh-CN" dirty="0" smtClean="0"/>
              <a:t>the drive</a:t>
            </a:r>
          </a:p>
          <a:p>
            <a:pPr lvl="1"/>
            <a:r>
              <a:rPr lang="en-US" altLang="zh-CN" dirty="0" smtClean="0"/>
              <a:t>Special considerations to install a hard drive in a laptop</a:t>
            </a:r>
            <a:endParaRPr lang="en-US" altLang="zh-CN" dirty="0"/>
          </a:p>
          <a:p>
            <a:pPr lvl="1"/>
            <a:r>
              <a:rPr lang="en-US" altLang="zh-CN" dirty="0"/>
              <a:t>How to set up a RAID system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8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Selecting a Hard Drive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motherboard and hard drive must support the same interface standard</a:t>
            </a:r>
          </a:p>
          <a:p>
            <a:pPr lvl="1"/>
            <a:r>
              <a:rPr lang="en-US" altLang="zh-CN" dirty="0" smtClean="0"/>
              <a:t>Find out by reading the motherboard manual</a:t>
            </a:r>
          </a:p>
          <a:p>
            <a:r>
              <a:rPr lang="en-US" altLang="zh-CN" dirty="0" smtClean="0"/>
              <a:t>Options for compatibility:</a:t>
            </a:r>
          </a:p>
          <a:p>
            <a:pPr lvl="1"/>
            <a:r>
              <a:rPr lang="en-US" altLang="zh-CN" dirty="0" smtClean="0"/>
              <a:t>SATA ports on a motherboard are usually color-coded to indicate which SATA standard the port supports</a:t>
            </a:r>
          </a:p>
          <a:p>
            <a:pPr lvl="1"/>
            <a:r>
              <a:rPr lang="en-US" altLang="zh-CN" dirty="0" smtClean="0"/>
              <a:t>M.2 slots might support PCIe 3.0, PCIe 2.0, SATA2, SATA3, or USB 3.0</a:t>
            </a:r>
          </a:p>
          <a:p>
            <a:pPr lvl="1"/>
            <a:r>
              <a:rPr lang="en-US" altLang="zh-CN" dirty="0" smtClean="0"/>
              <a:t>When an M.2 port with a card installed is using the SATA bus, one of the SATA ports might be disabled</a:t>
            </a:r>
          </a:p>
          <a:p>
            <a:pPr lvl="1"/>
            <a:r>
              <a:rPr lang="en-US" altLang="zh-CN" dirty="0" smtClean="0"/>
              <a:t>NVMe expansion cards most likely use a PCIe x4 version 3.0 slot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0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Selecting a Hard Drive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Considerations when selecting a hard drive:</a:t>
            </a:r>
          </a:p>
          <a:p>
            <a:pPr lvl="1"/>
            <a:r>
              <a:rPr lang="en-US" altLang="zh-CN" dirty="0" smtClean="0"/>
              <a:t>Technology</a:t>
            </a:r>
          </a:p>
          <a:p>
            <a:pPr lvl="1"/>
            <a:r>
              <a:rPr lang="en-US" altLang="zh-CN" dirty="0" smtClean="0"/>
              <a:t>Form factor</a:t>
            </a:r>
          </a:p>
          <a:p>
            <a:pPr lvl="1"/>
            <a:r>
              <a:rPr lang="en-US" altLang="zh-CN" dirty="0" smtClean="0"/>
              <a:t>Capacity</a:t>
            </a:r>
          </a:p>
          <a:p>
            <a:pPr lvl="1"/>
            <a:r>
              <a:rPr lang="en-US" altLang="zh-CN" dirty="0" smtClean="0"/>
              <a:t>Data transfer rate as determined by the drive interface</a:t>
            </a:r>
          </a:p>
          <a:p>
            <a:pPr lvl="1"/>
            <a:r>
              <a:rPr lang="en-US" altLang="zh-CN" dirty="0" smtClean="0"/>
              <a:t>For magnetic drives, the spindle speed, which affects performance</a:t>
            </a:r>
          </a:p>
          <a:p>
            <a:pPr lvl="1"/>
            <a:r>
              <a:rPr lang="en-US" altLang="zh-CN" dirty="0" smtClean="0"/>
              <a:t>For hybrid drives, the cache or buffer size, which affects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9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a Hard </a:t>
            </a:r>
            <a:r>
              <a:rPr lang="en-US" altLang="zh-CN" dirty="0" smtClean="0"/>
              <a:t>Drive (3 of 3)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26194595"/>
              </p:ext>
            </p:extLst>
          </p:nvPr>
        </p:nvGraphicFramePr>
        <p:xfrm>
          <a:off x="1895475" y="20193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Manufacturer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Website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Kingston Technology (SSD only)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kingston.com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 (SSD only)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samsung.com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Seagate Technology (magnetic</a:t>
                      </a:r>
                      <a:r>
                        <a:rPr lang="en-US" altLang="zh-CN" baseline="0" dirty="0" smtClean="0"/>
                        <a:t> and SSD)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seagate.com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Western Digital (magnetic and SSD)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wdc.com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Toshiba (magnetic and SSD)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Toshiba.com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70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Steps to Install a SATA Drive (1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 SATA drive might have jumpers</a:t>
            </a:r>
          </a:p>
          <a:p>
            <a:pPr lvl="1"/>
            <a:r>
              <a:rPr lang="en-US" altLang="zh-CN" dirty="0"/>
              <a:t>Most likely set by factory as they should be</a:t>
            </a:r>
          </a:p>
          <a:p>
            <a:r>
              <a:rPr lang="en-US" altLang="zh-CN" dirty="0"/>
              <a:t>Some SATA drives have two power connectors</a:t>
            </a:r>
          </a:p>
          <a:p>
            <a:pPr lvl="1"/>
            <a:r>
              <a:rPr lang="en-US" altLang="zh-CN" dirty="0"/>
              <a:t>Choose only one to use</a:t>
            </a:r>
          </a:p>
          <a:p>
            <a:pPr lvl="1"/>
            <a:r>
              <a:rPr lang="en-US" altLang="zh-CN" dirty="0"/>
              <a:t>Never install two power cords at the same time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02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Install a SATA </a:t>
            </a:r>
            <a:r>
              <a:rPr lang="en-US" altLang="zh-CN" dirty="0" smtClean="0"/>
              <a:t>Drive (2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04962"/>
            <a:ext cx="6086253" cy="297663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590309"/>
            <a:ext cx="3976406" cy="288511"/>
          </a:xfrm>
        </p:spPr>
        <p:txBody>
          <a:bodyPr/>
          <a:lstStyle/>
          <a:p>
            <a:r>
              <a:rPr lang="en-US" altLang="zh-CN" dirty="0" smtClean="0"/>
              <a:t>Figure 5-19  The rear of a SATA drive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20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Install a SATA </a:t>
            </a:r>
            <a:r>
              <a:rPr lang="en-US" altLang="zh-CN" dirty="0" smtClean="0"/>
              <a:t>Drive (3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Step 1: As Best You Can, Protect the User’s Data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 up important data to other media and verify that you can access the data on that media</a:t>
            </a:r>
          </a:p>
          <a:p>
            <a:r>
              <a:rPr lang="en-US" altLang="zh-CN" dirty="0"/>
              <a:t>Step </a:t>
            </a:r>
            <a:r>
              <a:rPr lang="en-US" altLang="zh-CN" dirty="0" smtClean="0"/>
              <a:t>2: </a:t>
            </a:r>
            <a:r>
              <a:rPr lang="en-US" altLang="zh-CN" dirty="0"/>
              <a:t>Know </a:t>
            </a:r>
            <a:r>
              <a:rPr lang="en-US" altLang="zh-CN" dirty="0" smtClean="0"/>
              <a:t>Your Starting Point</a:t>
            </a:r>
            <a:endParaRPr lang="en-US" altLang="zh-CN" dirty="0"/>
          </a:p>
          <a:p>
            <a:pPr lvl="1"/>
            <a:r>
              <a:rPr lang="en-US" altLang="zh-CN" dirty="0"/>
              <a:t>How is your system configured?</a:t>
            </a:r>
          </a:p>
          <a:p>
            <a:pPr lvl="1"/>
            <a:r>
              <a:rPr lang="en-US" altLang="zh-CN" dirty="0"/>
              <a:t>Is everything working properly?</a:t>
            </a:r>
          </a:p>
          <a:p>
            <a:pPr lvl="1"/>
            <a:r>
              <a:rPr lang="en-US" altLang="zh-CN" dirty="0"/>
              <a:t>Write down what you know about the system</a:t>
            </a:r>
          </a:p>
          <a:p>
            <a:r>
              <a:rPr lang="en-US" altLang="zh-CN" dirty="0"/>
              <a:t>Step </a:t>
            </a:r>
            <a:r>
              <a:rPr lang="en-US" altLang="zh-CN" dirty="0" smtClean="0"/>
              <a:t>3: </a:t>
            </a:r>
            <a:r>
              <a:rPr lang="en-US" altLang="zh-CN" dirty="0"/>
              <a:t>Read the </a:t>
            </a:r>
            <a:r>
              <a:rPr lang="en-US" altLang="zh-CN" dirty="0" smtClean="0"/>
              <a:t>Documentation </a:t>
            </a:r>
            <a:r>
              <a:rPr lang="en-US" altLang="zh-CN" dirty="0"/>
              <a:t>and </a:t>
            </a:r>
            <a:r>
              <a:rPr lang="en-US" altLang="zh-CN" dirty="0" smtClean="0"/>
              <a:t>Prepare Your Work Area</a:t>
            </a:r>
            <a:endParaRPr lang="en-US" altLang="zh-CN" dirty="0"/>
          </a:p>
          <a:p>
            <a:pPr lvl="1"/>
            <a:r>
              <a:rPr lang="en-US" altLang="zh-CN" dirty="0"/>
              <a:t>Read all installation instructions first</a:t>
            </a:r>
          </a:p>
          <a:p>
            <a:pPr lvl="1"/>
            <a:r>
              <a:rPr lang="en-US" altLang="zh-CN" dirty="0"/>
              <a:t>Visualize all the </a:t>
            </a:r>
            <a:r>
              <a:rPr lang="en-US" altLang="zh-CN" dirty="0" smtClean="0"/>
              <a:t>steps in the installation</a:t>
            </a:r>
            <a:endParaRPr lang="en-US" altLang="zh-CN" dirty="0"/>
          </a:p>
          <a:p>
            <a:pPr lvl="1"/>
            <a:r>
              <a:rPr lang="en-US" altLang="zh-CN" dirty="0"/>
              <a:t>Protect against ESD and avoid working on carpet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5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Describe and contrast </a:t>
            </a:r>
            <a:r>
              <a:rPr lang="en-US" altLang="zh-CN" dirty="0"/>
              <a:t>technologies used inside a hard drive and how a computer communicates with a hard drive</a:t>
            </a:r>
          </a:p>
          <a:p>
            <a:r>
              <a:rPr lang="en-US" altLang="zh-CN" dirty="0" smtClean="0"/>
              <a:t>Select, install, </a:t>
            </a:r>
            <a:r>
              <a:rPr lang="en-US" altLang="zh-CN" dirty="0"/>
              <a:t>and support a hard drive</a:t>
            </a:r>
          </a:p>
          <a:p>
            <a:r>
              <a:rPr lang="en-US" altLang="zh-CN" dirty="0"/>
              <a:t>Identify tape drives and tape cartridges</a:t>
            </a:r>
          </a:p>
          <a:p>
            <a:r>
              <a:rPr lang="en-US" altLang="zh-CN" dirty="0"/>
              <a:t>Support optical </a:t>
            </a:r>
            <a:r>
              <a:rPr lang="en-US" altLang="zh-CN" dirty="0" smtClean="0"/>
              <a:t>drives, solid-state storage, and </a:t>
            </a:r>
            <a:r>
              <a:rPr lang="en-US" altLang="zh-CN" dirty="0"/>
              <a:t>flash memory devices</a:t>
            </a:r>
          </a:p>
          <a:p>
            <a:r>
              <a:rPr lang="en-US" altLang="zh-CN" dirty="0"/>
              <a:t>Troubleshoot hard drives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Install a SATA </a:t>
            </a:r>
            <a:r>
              <a:rPr lang="en-US" altLang="zh-CN" dirty="0" smtClean="0"/>
              <a:t>Drive (4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en-US" altLang="zh-CN" dirty="0"/>
              <a:t>Read the </a:t>
            </a:r>
            <a:r>
              <a:rPr lang="en-US" altLang="zh-CN" dirty="0" smtClean="0"/>
              <a:t>Documentation </a:t>
            </a:r>
            <a:r>
              <a:rPr lang="en-US" altLang="zh-CN" dirty="0"/>
              <a:t>and </a:t>
            </a:r>
            <a:r>
              <a:rPr lang="en-US" altLang="zh-CN" dirty="0" smtClean="0"/>
              <a:t>Prepare Your Work Area (continued)</a:t>
            </a:r>
            <a:endParaRPr lang="en-US" altLang="zh-CN" dirty="0"/>
          </a:p>
          <a:p>
            <a:pPr lvl="1"/>
            <a:r>
              <a:rPr lang="en-US" altLang="zh-CN" dirty="0" smtClean="0"/>
              <a:t>Added precautions:</a:t>
            </a:r>
          </a:p>
          <a:p>
            <a:pPr lvl="2"/>
            <a:r>
              <a:rPr lang="en-US" altLang="zh-CN" dirty="0"/>
              <a:t>Handle the drive carefully</a:t>
            </a:r>
          </a:p>
          <a:p>
            <a:pPr lvl="2"/>
            <a:r>
              <a:rPr lang="en-US" altLang="zh-CN" dirty="0"/>
              <a:t>Do not touch any exposed circuitry</a:t>
            </a:r>
          </a:p>
          <a:p>
            <a:pPr lvl="2"/>
            <a:r>
              <a:rPr lang="en-US" altLang="zh-CN" dirty="0"/>
              <a:t>Prevent other people from touching exposed microchips</a:t>
            </a:r>
          </a:p>
          <a:p>
            <a:pPr lvl="2"/>
            <a:r>
              <a:rPr lang="en-US" altLang="zh-CN" dirty="0"/>
              <a:t>Drain static electricity from the package and from your body by touching metal for at least 2 seconds</a:t>
            </a:r>
          </a:p>
          <a:p>
            <a:pPr lvl="2"/>
            <a:r>
              <a:rPr lang="en-US" altLang="zh-CN" dirty="0"/>
              <a:t>If you must set it down, place it component-side up</a:t>
            </a:r>
          </a:p>
          <a:p>
            <a:pPr lvl="2"/>
            <a:r>
              <a:rPr lang="en-US" altLang="zh-CN" dirty="0"/>
              <a:t>Do not place the drive on the computer case or on a metal table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36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Install a SATA </a:t>
            </a:r>
            <a:r>
              <a:rPr lang="en-US" altLang="zh-CN" dirty="0" smtClean="0"/>
              <a:t>Drive (5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4: </a:t>
            </a:r>
            <a:r>
              <a:rPr lang="en-US" altLang="zh-CN" dirty="0"/>
              <a:t>Install the </a:t>
            </a:r>
            <a:r>
              <a:rPr lang="en-US" altLang="zh-CN" dirty="0" smtClean="0"/>
              <a:t>Drive</a:t>
            </a:r>
            <a:endParaRPr lang="en-US" altLang="zh-CN" dirty="0"/>
          </a:p>
          <a:p>
            <a:pPr lvl="1"/>
            <a:r>
              <a:rPr lang="en-US" altLang="zh-CN" dirty="0"/>
              <a:t>Shut down the computer and unplug it</a:t>
            </a:r>
          </a:p>
          <a:p>
            <a:pPr lvl="1"/>
            <a:r>
              <a:rPr lang="en-US" altLang="zh-CN" dirty="0"/>
              <a:t>Decide which bay will hold the drive</a:t>
            </a:r>
          </a:p>
          <a:p>
            <a:pPr lvl="1"/>
            <a:r>
              <a:rPr lang="en-US" altLang="zh-CN" dirty="0"/>
              <a:t>Slide drive in the bay and secure it (use two screws on both sides)</a:t>
            </a:r>
          </a:p>
          <a:p>
            <a:pPr lvl="1"/>
            <a:r>
              <a:rPr lang="en-US" altLang="zh-CN" dirty="0"/>
              <a:t>Use correct motherboard SATA connector</a:t>
            </a:r>
          </a:p>
          <a:p>
            <a:pPr lvl="1"/>
            <a:r>
              <a:rPr lang="en-US" altLang="zh-CN" dirty="0"/>
              <a:t>Connect a 15-pin SATA or 4-pin Molex power connector from the power supply to the drive</a:t>
            </a:r>
          </a:p>
          <a:p>
            <a:pPr lvl="1"/>
            <a:r>
              <a:rPr lang="en-US" altLang="zh-CN" dirty="0"/>
              <a:t>Check all connections and power up the system</a:t>
            </a:r>
          </a:p>
          <a:p>
            <a:pPr lvl="1"/>
            <a:r>
              <a:rPr lang="en-US" altLang="zh-CN" dirty="0" smtClean="0"/>
              <a:t>Verify the </a:t>
            </a:r>
            <a:r>
              <a:rPr lang="en-US" altLang="zh-CN" dirty="0"/>
              <a:t>drive </a:t>
            </a:r>
            <a:r>
              <a:rPr lang="en-US" altLang="zh-CN" dirty="0" smtClean="0"/>
              <a:t>is recognized </a:t>
            </a:r>
            <a:r>
              <a:rPr lang="en-US" altLang="zh-CN" dirty="0"/>
              <a:t>correctly via </a:t>
            </a:r>
            <a:r>
              <a:rPr lang="en-US" altLang="zh-CN" dirty="0" smtClean="0"/>
              <a:t>BIOS/UEFI </a:t>
            </a:r>
            <a:r>
              <a:rPr lang="en-US" altLang="zh-CN" dirty="0"/>
              <a:t>setup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24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Install a SATA </a:t>
            </a:r>
            <a:r>
              <a:rPr lang="en-US" altLang="zh-CN" dirty="0" smtClean="0"/>
              <a:t>Drive (6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9" y="1619556"/>
            <a:ext cx="6001479" cy="374492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68191"/>
            <a:ext cx="3976406" cy="610629"/>
          </a:xfrm>
        </p:spPr>
        <p:txBody>
          <a:bodyPr/>
          <a:lstStyle/>
          <a:p>
            <a:r>
              <a:rPr lang="en-US" altLang="zh-CN" dirty="0" smtClean="0"/>
              <a:t>Figure 5-26  Connect the SATA power cord to the drive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2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Install a SATA </a:t>
            </a:r>
            <a:r>
              <a:rPr lang="en-US" altLang="zh-CN" dirty="0" smtClean="0"/>
              <a:t>Drive (7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8" y="1555709"/>
            <a:ext cx="5338498" cy="41822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60373"/>
            <a:ext cx="3976406" cy="818447"/>
          </a:xfrm>
        </p:spPr>
        <p:txBody>
          <a:bodyPr/>
          <a:lstStyle/>
          <a:p>
            <a:r>
              <a:rPr lang="en-US" altLang="zh-CN" dirty="0" smtClean="0"/>
              <a:t>Figure 5-27  A BIOS/UEFI setup screen showing a SATA hard drive and DVD drive installed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808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Install a SATA </a:t>
            </a:r>
            <a:r>
              <a:rPr lang="en-US" altLang="zh-CN" dirty="0" smtClean="0"/>
              <a:t>Drive (8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You are ready to prepare the hard drive for first use</a:t>
            </a:r>
          </a:p>
          <a:p>
            <a:pPr lvl="1"/>
            <a:r>
              <a:rPr lang="en-US" altLang="zh-CN" dirty="0"/>
              <a:t>Boot from Windows setup DVD</a:t>
            </a:r>
          </a:p>
          <a:p>
            <a:pPr lvl="2"/>
            <a:r>
              <a:rPr lang="en-US" altLang="zh-CN" dirty="0"/>
              <a:t>Follow directions on the screen to install Windows on the new drive</a:t>
            </a:r>
          </a:p>
          <a:p>
            <a:pPr lvl="1"/>
            <a:r>
              <a:rPr lang="en-US" altLang="zh-CN" dirty="0"/>
              <a:t>If installing a second hard drive with Windows installed </a:t>
            </a:r>
            <a:r>
              <a:rPr lang="en-US" altLang="zh-CN" dirty="0" smtClean="0"/>
              <a:t>on the </a:t>
            </a:r>
            <a:r>
              <a:rPr lang="en-US" altLang="zh-CN" dirty="0"/>
              <a:t>first drive use Windows Disk Management utility to partition and format the second drive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7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a Drive in a Removable Bay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Unplug the cage fan from its power source</a:t>
            </a:r>
          </a:p>
          <a:p>
            <a:r>
              <a:rPr lang="en-US" altLang="zh-CN" dirty="0"/>
              <a:t>Turn handle on each locking device counterclockwise to remove it</a:t>
            </a:r>
          </a:p>
          <a:p>
            <a:r>
              <a:rPr lang="en-US" altLang="zh-CN" dirty="0"/>
              <a:t>Slide the bay to the front and out of the case</a:t>
            </a:r>
          </a:p>
          <a:p>
            <a:r>
              <a:rPr lang="en-US" altLang="zh-CN" dirty="0"/>
              <a:t>Insert hard drive in the bay</a:t>
            </a:r>
          </a:p>
          <a:p>
            <a:pPr lvl="1"/>
            <a:r>
              <a:rPr lang="en-US" altLang="zh-CN" dirty="0"/>
              <a:t>Use two screws on each side to anchor the drive in the bay</a:t>
            </a:r>
          </a:p>
          <a:p>
            <a:r>
              <a:rPr lang="en-US" altLang="zh-CN" dirty="0"/>
              <a:t>Slide the bay back into the case</a:t>
            </a:r>
          </a:p>
          <a:p>
            <a:r>
              <a:rPr lang="en-US" altLang="zh-CN" dirty="0"/>
              <a:t>Reinstall the locking pins</a:t>
            </a:r>
          </a:p>
          <a:p>
            <a:r>
              <a:rPr lang="en-US" altLang="zh-CN" dirty="0"/>
              <a:t>Plug in the cage fan power cord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721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a Small Drive in a Wide Bay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Use a universal bay kit to securely fit a small drive into the bay</a:t>
            </a:r>
          </a:p>
          <a:p>
            <a:r>
              <a:rPr lang="en-US" altLang="zh-CN" dirty="0"/>
              <a:t>The adapter spans the distance between the sides of the drive and bay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543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Installing a Small Drive in a Wide </a:t>
            </a:r>
            <a:r>
              <a:rPr lang="en-US" altLang="zh-CN" dirty="0" smtClean="0"/>
              <a:t>Bay (2 of 2)</a:t>
            </a:r>
            <a:endParaRPr lang="zh-CN" altLang="en-US" b="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9640"/>
            <a:ext cx="6228093" cy="331816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5-30  Use the universal bay kit to make the drive fit the bay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08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an M.2 SSD Card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Read the motherboard manual to find out the types of M.2 cards the board supports</a:t>
            </a:r>
          </a:p>
          <a:p>
            <a:r>
              <a:rPr lang="en-US" altLang="zh-CN" dirty="0" smtClean="0"/>
              <a:t>Do the following to install the card:</a:t>
            </a:r>
          </a:p>
          <a:p>
            <a:pPr lvl="1"/>
            <a:r>
              <a:rPr lang="en-US" altLang="zh-CN" dirty="0" smtClean="0"/>
              <a:t>1. Measure the length of the card and decide which screw hole for the M.2 slot the card requires</a:t>
            </a:r>
          </a:p>
          <a:p>
            <a:pPr lvl="2"/>
            <a:r>
              <a:rPr lang="en-US" altLang="zh-CN" dirty="0" smtClean="0"/>
              <a:t>Install standoff in hole</a:t>
            </a:r>
          </a:p>
          <a:p>
            <a:pPr lvl="1"/>
            <a:r>
              <a:rPr lang="en-US" altLang="zh-CN" dirty="0" smtClean="0"/>
              <a:t>2. Slide the card straight into the slot, but not from an upward angle </a:t>
            </a:r>
          </a:p>
          <a:p>
            <a:pPr lvl="1"/>
            <a:r>
              <a:rPr lang="en-US" altLang="zh-CN" dirty="0" smtClean="0"/>
              <a:t>3. Install the one screw in the standoff to secure the card to the motherboard</a:t>
            </a:r>
          </a:p>
          <a:p>
            <a:pPr lvl="1"/>
            <a:r>
              <a:rPr lang="en-US" altLang="zh-CN" dirty="0" smtClean="0"/>
              <a:t>4. Start the system, go into BIOS/UEFI setup, and make sure the M.2 card is recognized by the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2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a Hard Drive in a Laptop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General guidelines:</a:t>
            </a:r>
          </a:p>
          <a:p>
            <a:pPr lvl="1"/>
            <a:r>
              <a:rPr lang="en-US" altLang="zh-CN" dirty="0"/>
              <a:t>See manufacturer’s documentation for drive </a:t>
            </a:r>
            <a:r>
              <a:rPr lang="en-US" altLang="zh-CN" dirty="0" smtClean="0"/>
              <a:t>sizes, form factors, and </a:t>
            </a:r>
            <a:r>
              <a:rPr lang="en-US" altLang="zh-CN" dirty="0"/>
              <a:t>connector types</a:t>
            </a:r>
          </a:p>
          <a:p>
            <a:pPr lvl="1"/>
            <a:r>
              <a:rPr lang="en-US" altLang="zh-CN" dirty="0"/>
              <a:t>Be aware of voiding manufacturer’s </a:t>
            </a:r>
            <a:r>
              <a:rPr lang="en-US" altLang="zh-CN" dirty="0" smtClean="0"/>
              <a:t>warranty</a:t>
            </a:r>
          </a:p>
          <a:p>
            <a:pPr lvl="1"/>
            <a:r>
              <a:rPr lang="en-US" altLang="zh-CN" dirty="0" smtClean="0"/>
              <a:t>If the old drive has crashed, you’ll need the recovery media to reinstall Windows and the drivers</a:t>
            </a:r>
          </a:p>
          <a:p>
            <a:pPr lvl="1"/>
            <a:r>
              <a:rPr lang="en-US" altLang="zh-CN" dirty="0" smtClean="0"/>
              <a:t>If you are upgrading from a low-capacity drive to a higher-capacity drive, you need to consider how you will transfer data from the old drive to the new one</a:t>
            </a:r>
            <a:endParaRPr lang="en-US" altLang="zh-CN" dirty="0"/>
          </a:p>
          <a:p>
            <a:r>
              <a:rPr lang="en-US" altLang="zh-CN" dirty="0"/>
              <a:t>Considerations when shopping for a laptop drive:</a:t>
            </a:r>
          </a:p>
          <a:p>
            <a:pPr lvl="1"/>
            <a:r>
              <a:rPr lang="en-US" altLang="zh-CN" dirty="0"/>
              <a:t>Laptop drive is 2.5 or 1.8 inches wide</a:t>
            </a:r>
          </a:p>
          <a:p>
            <a:pPr lvl="2"/>
            <a:r>
              <a:rPr lang="en-US" altLang="zh-CN" dirty="0" smtClean="0"/>
              <a:t>Some high-end laptops use an M.2 SSD</a:t>
            </a:r>
            <a:endParaRPr lang="en-US" altLang="zh-CN" dirty="0"/>
          </a:p>
          <a:p>
            <a:pPr lvl="1"/>
            <a:r>
              <a:rPr lang="en-US" altLang="zh-CN" dirty="0" smtClean="0"/>
              <a:t>For a 2.5” drive, expect it to use the SATA interface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16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Drive Technologies and Interface Standards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hard disk drive (HDD) is rated by its:</a:t>
            </a:r>
          </a:p>
          <a:p>
            <a:pPr lvl="1"/>
            <a:r>
              <a:rPr lang="en-US" altLang="zh-CN" dirty="0" smtClean="0"/>
              <a:t>Physical size</a:t>
            </a:r>
          </a:p>
          <a:p>
            <a:pPr lvl="1"/>
            <a:r>
              <a:rPr lang="en-US" altLang="zh-CN" dirty="0" smtClean="0"/>
              <a:t>Capacity</a:t>
            </a:r>
          </a:p>
          <a:p>
            <a:pPr lvl="1"/>
            <a:r>
              <a:rPr lang="en-US" altLang="zh-CN" dirty="0" smtClean="0"/>
              <a:t>Speed</a:t>
            </a:r>
          </a:p>
          <a:p>
            <a:pPr lvl="1"/>
            <a:r>
              <a:rPr lang="en-US" altLang="zh-CN" dirty="0" smtClean="0"/>
              <a:t>Technologies used inside the drive</a:t>
            </a:r>
          </a:p>
          <a:p>
            <a:pPr lvl="1"/>
            <a:r>
              <a:rPr lang="en-US" altLang="zh-CN" dirty="0" smtClean="0"/>
              <a:t>Interface standards</a:t>
            </a:r>
          </a:p>
        </p:txBody>
      </p:sp>
    </p:spTree>
    <p:extLst>
      <p:ext uri="{BB962C8B-B14F-4D97-AF65-F5344CB8AC3E}">
        <p14:creationId xmlns:p14="http://schemas.microsoft.com/office/powerpoint/2010/main" val="3420760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a Hard Drive in a Laptop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Older laptop computers required disassembly </a:t>
            </a:r>
          </a:p>
          <a:p>
            <a:r>
              <a:rPr lang="en-US" altLang="zh-CN" dirty="0"/>
              <a:t>Newer </a:t>
            </a:r>
            <a:r>
              <a:rPr lang="en-US" altLang="zh-CN" dirty="0" smtClean="0"/>
              <a:t>laptops should be </a:t>
            </a:r>
            <a:r>
              <a:rPr lang="en-US" altLang="zh-CN" dirty="0"/>
              <a:t>easy to replace</a:t>
            </a:r>
          </a:p>
          <a:p>
            <a:pPr lvl="1"/>
            <a:r>
              <a:rPr lang="en-US" altLang="zh-CN" dirty="0" smtClean="0"/>
              <a:t>Power down system, remove peripherals, and remove the battery pack</a:t>
            </a:r>
          </a:p>
          <a:p>
            <a:pPr lvl="1"/>
            <a:r>
              <a:rPr lang="en-US" altLang="zh-CN" dirty="0" smtClean="0"/>
              <a:t>Remove a screw that holds the drive in place</a:t>
            </a:r>
          </a:p>
          <a:p>
            <a:pPr lvl="1"/>
            <a:r>
              <a:rPr lang="en-US" altLang="zh-CN" dirty="0" smtClean="0"/>
              <a:t>Open the lid of the laptop slightly</a:t>
            </a:r>
          </a:p>
          <a:p>
            <a:pPr lvl="1"/>
            <a:r>
              <a:rPr lang="en-US" altLang="zh-CN" dirty="0" smtClean="0"/>
              <a:t>Turn the laptop on its side and push the drive out of its bay</a:t>
            </a:r>
          </a:p>
          <a:p>
            <a:pPr lvl="1"/>
            <a:r>
              <a:rPr lang="en-US" altLang="zh-CN" dirty="0" smtClean="0"/>
              <a:t>Remove the plastic cover from the drive and move the cover to the new drive</a:t>
            </a:r>
          </a:p>
          <a:p>
            <a:pPr lvl="1"/>
            <a:r>
              <a:rPr lang="en-US" altLang="zh-CN" dirty="0" smtClean="0"/>
              <a:t>Insert the new drive in the bay, replace the screw, and power up the system</a:t>
            </a:r>
          </a:p>
          <a:p>
            <a:pPr lvl="1"/>
            <a:r>
              <a:rPr lang="en-US" altLang="zh-CN" dirty="0" smtClean="0"/>
              <a:t>BIOS/UEFI should recognize the new drive and search for an OS</a:t>
            </a:r>
          </a:p>
          <a:p>
            <a:pPr lvl="1"/>
            <a:r>
              <a:rPr lang="en-US" altLang="zh-CN" dirty="0" smtClean="0"/>
              <a:t>If drive is new, boot from the Windows setup or recovery DVD and install the OS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999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Up Hardware RAID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/>
              <a:t>RAID (Redundant Array of Inexpensive Disks)</a:t>
            </a:r>
          </a:p>
          <a:p>
            <a:pPr lvl="1"/>
            <a:r>
              <a:rPr lang="en-US" altLang="zh-CN" dirty="0"/>
              <a:t>Also called: </a:t>
            </a:r>
            <a:r>
              <a:rPr lang="en-US" altLang="zh-CN" b="1" dirty="0"/>
              <a:t>Redundant Array of Independent Disks</a:t>
            </a:r>
          </a:p>
          <a:p>
            <a:pPr lvl="1"/>
            <a:r>
              <a:rPr lang="en-US" altLang="zh-CN" dirty="0"/>
              <a:t>A technology that configures two or more hard drives to work together as an array of drives</a:t>
            </a:r>
          </a:p>
          <a:p>
            <a:r>
              <a:rPr lang="en-US" altLang="zh-CN" dirty="0"/>
              <a:t>Why use RAID?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improve performance by writing data to two or more hard drives to that a single drive is not excessively </a:t>
            </a:r>
            <a:r>
              <a:rPr lang="en-US" altLang="zh-CN" dirty="0" smtClean="0"/>
              <a:t>used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improve fault tolerance by writing two copies of it, each to a different hard drive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0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RAID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200" b="1" dirty="0" smtClean="0"/>
              <a:t>Spanning: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sometimes called JBOD (just a bunch of disks)</a:t>
            </a:r>
          </a:p>
          <a:p>
            <a:pPr lvl="1"/>
            <a:r>
              <a:rPr lang="en-US" altLang="zh-CN" sz="2200" dirty="0"/>
              <a:t>Uses two hard drives to hold a single Windows volume</a:t>
            </a:r>
          </a:p>
          <a:p>
            <a:pPr lvl="1"/>
            <a:r>
              <a:rPr lang="en-US" altLang="zh-CN" sz="2200" dirty="0"/>
              <a:t>When one drive is full, data is written to second drive</a:t>
            </a:r>
          </a:p>
          <a:p>
            <a:r>
              <a:rPr lang="en-US" altLang="zh-CN" sz="2200" b="1" dirty="0"/>
              <a:t>RAID </a:t>
            </a:r>
            <a:r>
              <a:rPr lang="en-US" altLang="zh-CN" sz="2200" b="1" dirty="0" smtClean="0"/>
              <a:t>0</a:t>
            </a:r>
            <a:r>
              <a:rPr lang="en-US" altLang="zh-CN" sz="2200" dirty="0" smtClean="0"/>
              <a:t>: </a:t>
            </a:r>
            <a:r>
              <a:rPr lang="en-US" altLang="zh-CN" sz="2200" dirty="0"/>
              <a:t>uses two or more physical disks</a:t>
            </a:r>
          </a:p>
          <a:p>
            <a:pPr lvl="1"/>
            <a:r>
              <a:rPr lang="en-US" altLang="zh-CN" sz="2200" dirty="0"/>
              <a:t>Writes to physical disks evenly across all disks so that no one disk receives all activity</a:t>
            </a:r>
          </a:p>
          <a:p>
            <a:pPr lvl="1"/>
            <a:r>
              <a:rPr lang="en-US" altLang="zh-CN" sz="2200" dirty="0"/>
              <a:t>Windows calls RAID 0 a </a:t>
            </a:r>
            <a:r>
              <a:rPr lang="en-US" altLang="zh-CN" sz="2200" b="1" dirty="0"/>
              <a:t>striped volume</a:t>
            </a:r>
          </a:p>
          <a:p>
            <a:r>
              <a:rPr lang="en-US" altLang="zh-CN" sz="2200" b="1" dirty="0"/>
              <a:t>RAID 1</a:t>
            </a:r>
            <a:r>
              <a:rPr lang="en-US" altLang="zh-CN" sz="2200" dirty="0"/>
              <a:t>: </a:t>
            </a:r>
            <a:r>
              <a:rPr lang="en-US" altLang="zh-CN" sz="2200" dirty="0" smtClean="0"/>
              <a:t>Mirroring </a:t>
            </a:r>
            <a:r>
              <a:rPr lang="en-US" altLang="zh-CN" sz="2200" dirty="0"/>
              <a:t>(</a:t>
            </a:r>
            <a:r>
              <a:rPr lang="en-US" altLang="zh-CN" sz="2200" b="1" dirty="0"/>
              <a:t>mirrored volume</a:t>
            </a:r>
            <a:r>
              <a:rPr lang="en-US" altLang="zh-CN" sz="2200" dirty="0"/>
              <a:t>)</a:t>
            </a:r>
          </a:p>
          <a:p>
            <a:pPr lvl="1"/>
            <a:r>
              <a:rPr lang="en-US" altLang="zh-CN" sz="2200" dirty="0"/>
              <a:t>Duplicates data on one drive to another drive and is used for fault </a:t>
            </a:r>
            <a:r>
              <a:rPr lang="en-US" altLang="zh-CN" sz="2200" dirty="0" smtClean="0"/>
              <a:t>tolerance</a:t>
            </a:r>
            <a:endParaRPr lang="en-US" altLang="zh-CN" sz="2200" dirty="0"/>
          </a:p>
          <a:p>
            <a:r>
              <a:rPr lang="en-US" altLang="zh-CN" sz="2200" b="1" dirty="0"/>
              <a:t>RAID 5</a:t>
            </a:r>
            <a:r>
              <a:rPr lang="en-US" altLang="zh-CN" sz="2200" dirty="0"/>
              <a:t>: uses three or more drives</a:t>
            </a:r>
          </a:p>
          <a:p>
            <a:pPr lvl="1"/>
            <a:r>
              <a:rPr lang="en-US" altLang="zh-CN" sz="2200" dirty="0"/>
              <a:t>Stripes data across drives and uses parity </a:t>
            </a:r>
            <a:r>
              <a:rPr lang="en-US" altLang="zh-CN" sz="2200" dirty="0" smtClean="0"/>
              <a:t>checking and data </a:t>
            </a:r>
            <a:r>
              <a:rPr lang="en-US" altLang="zh-CN" sz="2200" dirty="0"/>
              <a:t>is not duplicated</a:t>
            </a:r>
          </a:p>
          <a:p>
            <a:r>
              <a:rPr lang="en-US" altLang="zh-CN" sz="2200" b="1" dirty="0"/>
              <a:t>RAID 10: RAID 1+0 </a:t>
            </a:r>
            <a:r>
              <a:rPr lang="en-US" altLang="zh-CN" sz="2200" dirty="0"/>
              <a:t>(pronounced RAID one zero)</a:t>
            </a:r>
          </a:p>
          <a:p>
            <a:pPr lvl="1"/>
            <a:r>
              <a:rPr lang="en-US" altLang="zh-CN" sz="2200" dirty="0"/>
              <a:t>Combination of RAID 1 and RAID 0</a:t>
            </a:r>
          </a:p>
          <a:p>
            <a:pPr lvl="1"/>
            <a:r>
              <a:rPr lang="en-US" altLang="zh-CN" sz="2200" dirty="0"/>
              <a:t>Takes at least 4 </a:t>
            </a:r>
            <a:r>
              <a:rPr lang="en-US" altLang="zh-CN" sz="2200" dirty="0" smtClean="0"/>
              <a:t>disks and data </a:t>
            </a:r>
            <a:r>
              <a:rPr lang="en-US" altLang="zh-CN" sz="2200" dirty="0"/>
              <a:t>is mirrored across pairs of disks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248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</a:t>
            </a:r>
            <a:r>
              <a:rPr lang="en-US" altLang="zh-CN" dirty="0" smtClean="0"/>
              <a:t>RAID (2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245"/>
            <a:ext cx="6190058" cy="335242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88973"/>
            <a:ext cx="3976406" cy="589847"/>
          </a:xfrm>
        </p:spPr>
        <p:txBody>
          <a:bodyPr/>
          <a:lstStyle/>
          <a:p>
            <a:r>
              <a:rPr lang="en-US" altLang="zh-CN" dirty="0" smtClean="0"/>
              <a:t>Figure 5-36  Ways that hard drives can work 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047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</a:t>
            </a:r>
            <a:r>
              <a:rPr lang="en-US" altLang="zh-CN" dirty="0" smtClean="0"/>
              <a:t>RAID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66" y="1353455"/>
            <a:ext cx="4960546" cy="408101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569527"/>
            <a:ext cx="3976406" cy="309293"/>
          </a:xfrm>
        </p:spPr>
        <p:txBody>
          <a:bodyPr/>
          <a:lstStyle/>
          <a:p>
            <a:r>
              <a:rPr lang="en-US" altLang="zh-CN" dirty="0" smtClean="0"/>
              <a:t>Figure 5-37  RAID 1 and RAID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20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Implement Hardware RAID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Hardware </a:t>
            </a:r>
            <a:r>
              <a:rPr lang="en-US" altLang="zh-CN" dirty="0" smtClean="0"/>
              <a:t>RAID can be set up by using:</a:t>
            </a:r>
          </a:p>
          <a:p>
            <a:pPr lvl="1"/>
            <a:r>
              <a:rPr lang="en-US" altLang="zh-CN" dirty="0" smtClean="0"/>
              <a:t>A RAID-enabled motherboard that is managed in BIOS/UEFI setup</a:t>
            </a:r>
            <a:endParaRPr lang="en-US" altLang="zh-CN" dirty="0"/>
          </a:p>
          <a:p>
            <a:pPr lvl="1"/>
            <a:r>
              <a:rPr lang="en-US" altLang="zh-CN" dirty="0" smtClean="0"/>
              <a:t>A RAID </a:t>
            </a:r>
            <a:r>
              <a:rPr lang="en-US" altLang="zh-CN" dirty="0"/>
              <a:t>controller card</a:t>
            </a:r>
          </a:p>
          <a:p>
            <a:r>
              <a:rPr lang="en-US" altLang="zh-CN" dirty="0" smtClean="0"/>
              <a:t>For best </a:t>
            </a:r>
            <a:r>
              <a:rPr lang="en-US" altLang="zh-CN" dirty="0"/>
              <a:t>RAID </a:t>
            </a:r>
            <a:r>
              <a:rPr lang="en-US" altLang="zh-CN" dirty="0" smtClean="0"/>
              <a:t>performance:</a:t>
            </a:r>
            <a:endParaRPr lang="en-US" altLang="zh-CN" dirty="0"/>
          </a:p>
          <a:p>
            <a:pPr lvl="1"/>
            <a:r>
              <a:rPr lang="en-US" altLang="zh-CN" dirty="0"/>
              <a:t>All hard drives in an array should be identical in brand, size, speed, other features</a:t>
            </a:r>
          </a:p>
          <a:p>
            <a:r>
              <a:rPr lang="en-US" altLang="zh-CN" dirty="0"/>
              <a:t>If Windows is to be installed on a RAID hard drive</a:t>
            </a:r>
          </a:p>
          <a:p>
            <a:pPr lvl="1"/>
            <a:r>
              <a:rPr lang="en-US" altLang="zh-CN" dirty="0"/>
              <a:t>RAID must be implemented before Windows </a:t>
            </a:r>
            <a:r>
              <a:rPr lang="en-US" altLang="zh-CN" dirty="0" smtClean="0"/>
              <a:t>is installed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625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Implement Hardware RAID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General directions to install </a:t>
            </a:r>
            <a:r>
              <a:rPr lang="en-US" altLang="zh-CN" dirty="0" smtClean="0"/>
              <a:t>a RAID </a:t>
            </a:r>
            <a:r>
              <a:rPr lang="en-US" altLang="zh-CN" dirty="0"/>
              <a:t>5 array using three matching SATA drives</a:t>
            </a:r>
          </a:p>
          <a:p>
            <a:pPr lvl="1"/>
            <a:r>
              <a:rPr lang="en-US" altLang="zh-CN" dirty="0"/>
              <a:t>Install drives in the computer case and connect each </a:t>
            </a:r>
            <a:r>
              <a:rPr lang="en-US" altLang="zh-CN" dirty="0" smtClean="0"/>
              <a:t>drive to </a:t>
            </a:r>
            <a:r>
              <a:rPr lang="en-US" altLang="zh-CN" dirty="0"/>
              <a:t>motherboard</a:t>
            </a:r>
          </a:p>
          <a:p>
            <a:pPr lvl="1"/>
            <a:r>
              <a:rPr lang="en-US" altLang="zh-CN" dirty="0"/>
              <a:t>Boot system and enter </a:t>
            </a:r>
            <a:r>
              <a:rPr lang="en-US" altLang="zh-CN" dirty="0" smtClean="0"/>
              <a:t>BIOS/</a:t>
            </a:r>
            <a:r>
              <a:rPr lang="en-US" altLang="zh-CN" dirty="0"/>
              <a:t>UEFI</a:t>
            </a:r>
            <a:r>
              <a:rPr lang="en-US" altLang="zh-CN" dirty="0" smtClean="0"/>
              <a:t> </a:t>
            </a:r>
            <a:r>
              <a:rPr lang="en-US" altLang="zh-CN" dirty="0"/>
              <a:t>setup</a:t>
            </a:r>
          </a:p>
          <a:p>
            <a:pPr lvl="2"/>
            <a:r>
              <a:rPr lang="en-US" altLang="zh-CN" dirty="0"/>
              <a:t>Verify drives </a:t>
            </a:r>
            <a:r>
              <a:rPr lang="en-US" altLang="zh-CN" dirty="0" smtClean="0"/>
              <a:t>are recognized</a:t>
            </a:r>
            <a:r>
              <a:rPr lang="en-US" altLang="zh-CN" dirty="0"/>
              <a:t>, select option to configure SATA, and select RAID</a:t>
            </a:r>
          </a:p>
          <a:p>
            <a:pPr lvl="1"/>
            <a:r>
              <a:rPr lang="en-US" altLang="zh-CN" dirty="0"/>
              <a:t>Reboot the system</a:t>
            </a:r>
          </a:p>
          <a:p>
            <a:pPr lvl="2"/>
            <a:r>
              <a:rPr lang="en-US" altLang="zh-CN" dirty="0"/>
              <a:t>Press </a:t>
            </a:r>
            <a:r>
              <a:rPr lang="en-US" altLang="zh-CN" dirty="0" smtClean="0"/>
              <a:t>&lt;Ctrl+I&gt; </a:t>
            </a:r>
            <a:r>
              <a:rPr lang="en-US" altLang="zh-CN" dirty="0"/>
              <a:t>to enter the RAID configuration utility</a:t>
            </a:r>
          </a:p>
          <a:p>
            <a:pPr lvl="1"/>
            <a:r>
              <a:rPr lang="en-US" altLang="zh-CN" dirty="0"/>
              <a:t>Select option 1 to “Create RAID Volume”</a:t>
            </a:r>
          </a:p>
          <a:p>
            <a:pPr lvl="1"/>
            <a:r>
              <a:rPr lang="en-US" altLang="zh-CN" dirty="0" smtClean="0"/>
              <a:t>Under RAID Level, select </a:t>
            </a:r>
            <a:r>
              <a:rPr lang="en-US" altLang="zh-CN" b="1" dirty="0"/>
              <a:t>RAID 5 (Parity</a:t>
            </a:r>
            <a:r>
              <a:rPr lang="en-US" altLang="zh-CN" b="1" dirty="0" smtClean="0"/>
              <a:t>) </a:t>
            </a:r>
            <a:r>
              <a:rPr lang="en-US" altLang="zh-CN" dirty="0" smtClean="0"/>
              <a:t>and Strip Size value</a:t>
            </a:r>
          </a:p>
          <a:p>
            <a:pPr lvl="1"/>
            <a:r>
              <a:rPr lang="en-US" altLang="zh-CN" dirty="0" smtClean="0"/>
              <a:t>Enter the size of the volume</a:t>
            </a:r>
            <a:endParaRPr lang="en-US" altLang="zh-CN" dirty="0"/>
          </a:p>
          <a:p>
            <a:pPr lvl="1"/>
            <a:r>
              <a:rPr lang="en-US" altLang="zh-CN" dirty="0" smtClean="0"/>
              <a:t>Select </a:t>
            </a:r>
            <a:r>
              <a:rPr lang="en-US" altLang="zh-CN" b="1" dirty="0" smtClean="0"/>
              <a:t>Create Volume </a:t>
            </a:r>
            <a:r>
              <a:rPr lang="en-US" altLang="zh-CN" dirty="0" smtClean="0"/>
              <a:t>to complete the RAID configuration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948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Hardware </a:t>
            </a:r>
            <a:r>
              <a:rPr lang="en-US" altLang="zh-CN" dirty="0" smtClean="0"/>
              <a:t>RAID (3 of 4)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556"/>
            <a:ext cx="6350660" cy="392780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 smtClean="0"/>
              <a:t>Figure 5-40 Use a BIOS/UEFI utility to configure a RAID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382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Hardware </a:t>
            </a:r>
            <a:r>
              <a:rPr lang="en-US" altLang="zh-CN" dirty="0" smtClean="0"/>
              <a:t>RAID (4 of 4)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2" y="1356504"/>
            <a:ext cx="5740834" cy="444358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 smtClean="0"/>
              <a:t>Figure 5-41 Make your choices for the RAID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630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Devices and External Storage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Hard drives are sometimes stored in </a:t>
            </a:r>
            <a:r>
              <a:rPr lang="en-US" altLang="zh-CN" b="1" dirty="0"/>
              <a:t>external enclosures</a:t>
            </a:r>
          </a:p>
          <a:p>
            <a:pPr lvl="1"/>
            <a:r>
              <a:rPr lang="en-US" altLang="zh-CN" dirty="0"/>
              <a:t>Make it easy to expand storage capacity of a single computer or make available hard drive storage to an entire network</a:t>
            </a:r>
          </a:p>
          <a:p>
            <a:r>
              <a:rPr lang="en-US" altLang="zh-CN" dirty="0"/>
              <a:t>For </a:t>
            </a:r>
            <a:r>
              <a:rPr lang="en-US" altLang="zh-CN" b="1" dirty="0"/>
              <a:t>network attached storage (NAS)</a:t>
            </a:r>
          </a:p>
          <a:p>
            <a:pPr lvl="1"/>
            <a:r>
              <a:rPr lang="en-US" altLang="zh-CN" dirty="0" smtClean="0"/>
              <a:t>The enclosure </a:t>
            </a:r>
            <a:r>
              <a:rPr lang="en-US" altLang="zh-CN" dirty="0"/>
              <a:t>connects to the network via </a:t>
            </a:r>
            <a:r>
              <a:rPr lang="en-US" altLang="zh-CN" dirty="0" smtClean="0"/>
              <a:t>an Ethernet </a:t>
            </a:r>
            <a:r>
              <a:rPr lang="en-US" altLang="zh-CN" dirty="0"/>
              <a:t>port</a:t>
            </a:r>
          </a:p>
          <a:p>
            <a:r>
              <a:rPr lang="en-US" altLang="zh-CN" dirty="0"/>
              <a:t>Hard drives inside the enclosure might use a SATA connection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94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Technologies and Form Factors of Hard Drives (1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Two types of hardware technologies used inside the drive are magnetic and solid-state</a:t>
            </a:r>
          </a:p>
          <a:p>
            <a:r>
              <a:rPr lang="en-US" altLang="zh-CN" b="1" dirty="0"/>
              <a:t>Magnetic </a:t>
            </a:r>
            <a:r>
              <a:rPr lang="en-US" altLang="zh-CN" b="1" dirty="0" smtClean="0"/>
              <a:t>Hard </a:t>
            </a:r>
            <a:r>
              <a:rPr lang="en-US" altLang="zh-CN" b="1" dirty="0"/>
              <a:t>D</a:t>
            </a:r>
            <a:r>
              <a:rPr lang="en-US" altLang="zh-CN" b="1" dirty="0" smtClean="0"/>
              <a:t>rives</a:t>
            </a:r>
            <a:endParaRPr lang="en-US" altLang="zh-CN" b="1" dirty="0"/>
          </a:p>
          <a:p>
            <a:pPr lvl="1"/>
            <a:r>
              <a:rPr lang="en-US" altLang="zh-CN" dirty="0"/>
              <a:t>One, two, or more platters, or disks</a:t>
            </a:r>
          </a:p>
          <a:p>
            <a:pPr lvl="2"/>
            <a:r>
              <a:rPr lang="en-US" altLang="zh-CN" dirty="0"/>
              <a:t>Stacked together, spinning in unison inside a sealed metal housing</a:t>
            </a:r>
          </a:p>
          <a:p>
            <a:pPr lvl="1"/>
            <a:r>
              <a:rPr lang="en-US" altLang="zh-CN" dirty="0"/>
              <a:t>Firmware controls data reading, writing and motherboard communication</a:t>
            </a:r>
          </a:p>
          <a:p>
            <a:pPr lvl="1"/>
            <a:r>
              <a:rPr lang="en-US" altLang="zh-CN" b="1" dirty="0"/>
              <a:t>Read/write heads </a:t>
            </a:r>
            <a:r>
              <a:rPr lang="en-US" altLang="zh-CN" dirty="0"/>
              <a:t>are controlled by an actuator</a:t>
            </a:r>
          </a:p>
          <a:p>
            <a:pPr lvl="1"/>
            <a:r>
              <a:rPr lang="en-US" altLang="zh-CN" dirty="0"/>
              <a:t>Data is organized in concentric circles, called tracks</a:t>
            </a:r>
          </a:p>
          <a:p>
            <a:pPr lvl="2"/>
            <a:r>
              <a:rPr lang="en-US" altLang="zh-CN" dirty="0"/>
              <a:t>Tracks are divided into segments called sectors</a:t>
            </a:r>
          </a:p>
          <a:p>
            <a:pPr lvl="1"/>
            <a:r>
              <a:rPr lang="en-US" altLang="zh-CN" dirty="0"/>
              <a:t>Most current drives use 4096-byte sectors</a:t>
            </a:r>
          </a:p>
          <a:p>
            <a:pPr lvl="1"/>
            <a:r>
              <a:rPr lang="en-US" altLang="zh-CN" dirty="0" smtClean="0"/>
              <a:t>Form factors for internal magnetic hard drives are 3.5” for desktops and 2.5” for laptop computers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350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Devices and External Storage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What to know about supporting external enclosures:</a:t>
            </a:r>
          </a:p>
          <a:p>
            <a:pPr lvl="1"/>
            <a:r>
              <a:rPr lang="en-US" altLang="zh-CN" dirty="0" smtClean="0"/>
              <a:t>An enclosure </a:t>
            </a:r>
            <a:r>
              <a:rPr lang="en-US" altLang="zh-CN" dirty="0"/>
              <a:t>might contain firmware that supports RAID</a:t>
            </a:r>
          </a:p>
          <a:p>
            <a:pPr lvl="1"/>
            <a:r>
              <a:rPr lang="en-US" altLang="zh-CN" dirty="0"/>
              <a:t>To replace a hard drive in an enclosure, see the documentation for the enclosure</a:t>
            </a:r>
          </a:p>
          <a:p>
            <a:pPr lvl="1"/>
            <a:r>
              <a:rPr lang="en-US" altLang="zh-CN" dirty="0"/>
              <a:t>If a computer case is overheating, remove hard drives from the case and install them in an external enclosure</a:t>
            </a:r>
          </a:p>
          <a:p>
            <a:pPr lvl="2"/>
            <a:r>
              <a:rPr lang="en-US" altLang="zh-CN" dirty="0"/>
              <a:t>It is better to leave the hard drive that contains the Windows installation in the </a:t>
            </a:r>
            <a:r>
              <a:rPr lang="en-US" altLang="zh-CN" dirty="0" smtClean="0"/>
              <a:t>case</a:t>
            </a:r>
            <a:endParaRPr lang="en-US" altLang="zh-CN" dirty="0"/>
          </a:p>
          <a:p>
            <a:pPr lvl="1"/>
            <a:r>
              <a:rPr lang="en-US" altLang="zh-CN" dirty="0" smtClean="0"/>
              <a:t>You can purchase a SATA controller card that provides external eSATA  connectors to be used when:</a:t>
            </a:r>
          </a:p>
          <a:p>
            <a:pPr lvl="2"/>
            <a:r>
              <a:rPr lang="en-US" altLang="zh-CN" dirty="0" smtClean="0"/>
              <a:t>The motherboard eSATA port is not functioning</a:t>
            </a:r>
          </a:p>
          <a:p>
            <a:pPr lvl="2"/>
            <a:r>
              <a:rPr lang="en-US" altLang="zh-CN" dirty="0" smtClean="0"/>
              <a:t>The motherboard does not support a fast SATA standard that your hard drives use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1645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Supporting Other Types of Storage Devices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This section covers:</a:t>
            </a:r>
          </a:p>
          <a:p>
            <a:pPr lvl="1"/>
            <a:r>
              <a:rPr lang="en-US" altLang="zh-CN" dirty="0" smtClean="0"/>
              <a:t>File systems that other types of storage devices use</a:t>
            </a:r>
          </a:p>
          <a:p>
            <a:pPr lvl="1"/>
            <a:r>
              <a:rPr lang="en-US" altLang="zh-CN" dirty="0" smtClean="0"/>
              <a:t>The following types of storage devices:</a:t>
            </a:r>
          </a:p>
          <a:p>
            <a:pPr lvl="2"/>
            <a:r>
              <a:rPr lang="en-US" altLang="zh-CN" dirty="0" smtClean="0"/>
              <a:t>Optical discs</a:t>
            </a:r>
          </a:p>
          <a:p>
            <a:pPr lvl="2"/>
            <a:r>
              <a:rPr lang="en-US" altLang="zh-CN" dirty="0" smtClean="0"/>
              <a:t>USB flash drives</a:t>
            </a:r>
          </a:p>
          <a:p>
            <a:pPr lvl="2"/>
            <a:r>
              <a:rPr lang="en-US" altLang="zh-CN" dirty="0" smtClean="0"/>
              <a:t>Memory cards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139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Systems Used By Storage Devices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File system – used to manage data stored on a device</a:t>
            </a:r>
          </a:p>
          <a:p>
            <a:pPr lvl="1"/>
            <a:r>
              <a:rPr lang="en-US" altLang="zh-CN" dirty="0"/>
              <a:t>Overall structure the OS uses to name, store, and organize files on a drive</a:t>
            </a:r>
          </a:p>
          <a:p>
            <a:pPr lvl="1"/>
            <a:r>
              <a:rPr lang="en-US" altLang="zh-CN" dirty="0"/>
              <a:t>In Windows, each storage </a:t>
            </a:r>
            <a:r>
              <a:rPr lang="en-US" altLang="zh-CN" dirty="0" smtClean="0"/>
              <a:t>device or group of devices (RAID) </a:t>
            </a:r>
            <a:r>
              <a:rPr lang="en-US" altLang="zh-CN" dirty="0"/>
              <a:t>is assigned a driver </a:t>
            </a:r>
            <a:r>
              <a:rPr lang="en-US" altLang="zh-CN" dirty="0" smtClean="0"/>
              <a:t>letter and is called a </a:t>
            </a:r>
            <a:r>
              <a:rPr lang="en-US" altLang="zh-CN" b="1" dirty="0" smtClean="0"/>
              <a:t>volume</a:t>
            </a:r>
            <a:endParaRPr lang="en-US" altLang="zh-CN" b="1" dirty="0"/>
          </a:p>
          <a:p>
            <a:r>
              <a:rPr lang="en-US" altLang="zh-CN" b="1" dirty="0"/>
              <a:t>Formatting</a:t>
            </a:r>
            <a:r>
              <a:rPr lang="en-US" altLang="zh-CN" dirty="0"/>
              <a:t> – installing a new file system on a device</a:t>
            </a:r>
          </a:p>
          <a:p>
            <a:r>
              <a:rPr lang="en-US" altLang="zh-CN" dirty="0"/>
              <a:t>Types of file systems:</a:t>
            </a:r>
          </a:p>
          <a:p>
            <a:pPr lvl="1"/>
            <a:r>
              <a:rPr lang="en-US" altLang="zh-CN" dirty="0" smtClean="0"/>
              <a:t>NTFS</a:t>
            </a:r>
          </a:p>
          <a:p>
            <a:pPr lvl="1"/>
            <a:r>
              <a:rPr lang="en-US" altLang="zh-CN" dirty="0" smtClean="0"/>
              <a:t>exFAT</a:t>
            </a:r>
          </a:p>
          <a:p>
            <a:pPr lvl="1"/>
            <a:r>
              <a:rPr lang="en-US" altLang="zh-CN" dirty="0" smtClean="0"/>
              <a:t>FAT32 </a:t>
            </a:r>
            <a:r>
              <a:rPr lang="en-US" altLang="zh-CN" dirty="0"/>
              <a:t>and </a:t>
            </a:r>
            <a:r>
              <a:rPr lang="en-US" altLang="zh-CN" dirty="0" smtClean="0"/>
              <a:t>FAT</a:t>
            </a:r>
          </a:p>
          <a:p>
            <a:pPr lvl="1"/>
            <a:r>
              <a:rPr lang="en-US" altLang="zh-CN" b="1" dirty="0" smtClean="0"/>
              <a:t>CDFS (Compact Disc File System) </a:t>
            </a:r>
            <a:r>
              <a:rPr lang="en-US" altLang="zh-CN" dirty="0" smtClean="0"/>
              <a:t>or </a:t>
            </a:r>
            <a:r>
              <a:rPr lang="en-US" altLang="zh-CN" b="1" dirty="0" smtClean="0"/>
              <a:t>UDF (Universal Disk Format)</a:t>
            </a:r>
          </a:p>
          <a:p>
            <a:pPr lvl="1"/>
            <a:r>
              <a:rPr lang="en-US" altLang="zh-CN" dirty="0" smtClean="0"/>
              <a:t>A newer version of UDF is used by DVDs and BDs (Blu-ray discs)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504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Systems Used By Storage </a:t>
            </a:r>
            <a:r>
              <a:rPr lang="en-US" altLang="zh-CN" dirty="0" smtClean="0"/>
              <a:t>Devices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9284"/>
            <a:ext cx="6342888" cy="347977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37018"/>
            <a:ext cx="3976406" cy="641802"/>
          </a:xfrm>
        </p:spPr>
        <p:txBody>
          <a:bodyPr/>
          <a:lstStyle/>
          <a:p>
            <a:r>
              <a:rPr lang="en-US" altLang="zh-CN" dirty="0" smtClean="0"/>
              <a:t>Figure 5-44  This 16-GB USB flash drive is using the FAT32 file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897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 Used By Optical Discs and Drives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CDs (compact discs), DVDs (digital versatile discs or digital video discs), </a:t>
            </a:r>
            <a:r>
              <a:rPr lang="en-US" altLang="zh-CN" dirty="0"/>
              <a:t>and </a:t>
            </a:r>
            <a:r>
              <a:rPr lang="en-US" altLang="zh-CN" dirty="0" smtClean="0"/>
              <a:t>BDs (Blu-ray discs) use </a:t>
            </a:r>
            <a:r>
              <a:rPr lang="en-US" altLang="zh-CN" dirty="0"/>
              <a:t>similar laser technologies</a:t>
            </a:r>
          </a:p>
          <a:p>
            <a:pPr lvl="1"/>
            <a:r>
              <a:rPr lang="en-US" altLang="zh-CN" dirty="0"/>
              <a:t>Tiny lands and pits on surface represent bits read by a laser beam</a:t>
            </a:r>
          </a:p>
          <a:p>
            <a:r>
              <a:rPr lang="en-US" altLang="zh-CN" dirty="0" smtClean="0"/>
              <a:t>Optical Discs: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can be written to:</a:t>
            </a:r>
          </a:p>
          <a:p>
            <a:pPr lvl="2"/>
            <a:r>
              <a:rPr lang="en-US" altLang="zh-CN" dirty="0"/>
              <a:t>One side of a CD</a:t>
            </a:r>
          </a:p>
          <a:p>
            <a:pPr lvl="2"/>
            <a:r>
              <a:rPr lang="en-US" altLang="zh-CN" dirty="0"/>
              <a:t>One or both sides of a DVD or Blu-ray disc</a:t>
            </a:r>
          </a:p>
          <a:p>
            <a:pPr lvl="1"/>
            <a:r>
              <a:rPr lang="en-US" altLang="zh-CN" dirty="0"/>
              <a:t>DVD or Blu-ray disc can hold </a:t>
            </a:r>
            <a:r>
              <a:rPr lang="en-US" altLang="zh-CN" dirty="0" smtClean="0"/>
              <a:t>data in </a:t>
            </a:r>
            <a:r>
              <a:rPr lang="en-US" altLang="zh-CN" dirty="0"/>
              <a:t>two layers on each side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698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Standards Used By Optical Discs and </a:t>
            </a:r>
            <a:r>
              <a:rPr lang="en-US" altLang="zh-CN" dirty="0" smtClean="0"/>
              <a:t>Drives (2 of 4)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2158410"/>
            <a:ext cx="6167582" cy="307860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37018"/>
            <a:ext cx="3976406" cy="641802"/>
          </a:xfrm>
        </p:spPr>
        <p:txBody>
          <a:bodyPr/>
          <a:lstStyle/>
          <a:p>
            <a:r>
              <a:rPr lang="en-US" altLang="zh-CN" dirty="0" smtClean="0"/>
              <a:t>Figure 5-47  Storage capacities for CDs, DVDs, and BDs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907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Standards Used By Optical Discs and </a:t>
            </a:r>
            <a:r>
              <a:rPr lang="en-US" altLang="zh-CN" dirty="0" smtClean="0"/>
              <a:t>Drives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Optical Drives and Burners:</a:t>
            </a:r>
          </a:p>
          <a:p>
            <a:pPr lvl="1"/>
            <a:r>
              <a:rPr lang="en-US" altLang="zh-CN" dirty="0" smtClean="0"/>
              <a:t>Blu-ray drives are backward compatible with DVD and CD technologies</a:t>
            </a:r>
          </a:p>
          <a:p>
            <a:pPr lvl="1"/>
            <a:r>
              <a:rPr lang="en-US" altLang="zh-CN" dirty="0" smtClean="0"/>
              <a:t>DVD drives are backward compatible with CD technologies</a:t>
            </a:r>
          </a:p>
          <a:p>
            <a:pPr lvl="1"/>
            <a:r>
              <a:rPr lang="en-US" altLang="zh-CN" dirty="0" smtClean="0"/>
              <a:t>Depending on the drive features, an optical drive might be able to read and write to BDs, DVDs, and CDs</a:t>
            </a:r>
          </a:p>
          <a:p>
            <a:pPr lvl="1"/>
            <a:r>
              <a:rPr lang="en-US" altLang="zh-CN" dirty="0" smtClean="0"/>
              <a:t>A drive that can write to discs is commonly called a burner</a:t>
            </a:r>
          </a:p>
          <a:p>
            <a:pPr lvl="1"/>
            <a:r>
              <a:rPr lang="en-US" altLang="zh-CN" dirty="0" smtClean="0"/>
              <a:t>Today’s internal optical drives interface with the motherboard via a SATA connection</a:t>
            </a:r>
          </a:p>
          <a:p>
            <a:pPr lvl="1"/>
            <a:r>
              <a:rPr lang="en-US" altLang="zh-CN" dirty="0" smtClean="0"/>
              <a:t>An external drive might use an eSATA or USB 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494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Standards Used By Optical Discs and </a:t>
            </a:r>
            <a:r>
              <a:rPr lang="en-US" altLang="zh-CN" dirty="0" smtClean="0"/>
              <a:t>Drives (4 of 4)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16" y="1802436"/>
            <a:ext cx="5965444" cy="375099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08418"/>
            <a:ext cx="3976406" cy="870402"/>
          </a:xfrm>
        </p:spPr>
        <p:txBody>
          <a:bodyPr/>
          <a:lstStyle/>
          <a:p>
            <a:r>
              <a:rPr lang="en-US" altLang="zh-CN" dirty="0" smtClean="0"/>
              <a:t>Figure 5-49  The PX-610U external DVD±RW drive by Plextor uses a USB 2.0 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0622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an Optical Drive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Internal optical drives on today’s computer use a SATA interface</a:t>
            </a:r>
          </a:p>
          <a:p>
            <a:r>
              <a:rPr lang="en-US" altLang="zh-CN" dirty="0" smtClean="0"/>
              <a:t>An optical drive is usually installed in the drive bay at the top of a desktop case</a:t>
            </a:r>
          </a:p>
          <a:p>
            <a:pPr lvl="1"/>
            <a:r>
              <a:rPr lang="en-US" altLang="zh-CN" dirty="0" smtClean="0"/>
              <a:t>After installed in the bay, connect the data and power cables</a:t>
            </a:r>
          </a:p>
          <a:p>
            <a:r>
              <a:rPr lang="en-US" altLang="zh-CN" dirty="0" smtClean="0"/>
              <a:t>Windows 10/8/7 supports optical drives using its own embedded drives without add-on drivers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961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Replacing an Optical Drive on a Laptop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For some systems, you will need to first remove the keyboard to expose an optical drive</a:t>
            </a:r>
          </a:p>
          <a:p>
            <a:r>
              <a:rPr lang="en-US" altLang="zh-CN" dirty="0" smtClean="0"/>
              <a:t>Replacing </a:t>
            </a:r>
            <a:r>
              <a:rPr lang="en-US" altLang="zh-CN" dirty="0"/>
              <a:t>optical drives:</a:t>
            </a:r>
          </a:p>
          <a:p>
            <a:pPr lvl="1"/>
            <a:r>
              <a:rPr lang="en-US" altLang="zh-CN" dirty="0" smtClean="0"/>
              <a:t>Shut down the system, unplug </a:t>
            </a:r>
            <a:r>
              <a:rPr lang="en-US" altLang="zh-CN" dirty="0"/>
              <a:t>the AC </a:t>
            </a:r>
            <a:r>
              <a:rPr lang="en-US" altLang="zh-CN" dirty="0" smtClean="0"/>
              <a:t>adapter, </a:t>
            </a:r>
            <a:r>
              <a:rPr lang="en-US" altLang="zh-CN" dirty="0"/>
              <a:t>and remove the battery pack</a:t>
            </a:r>
          </a:p>
          <a:p>
            <a:pPr lvl="1"/>
            <a:r>
              <a:rPr lang="en-US" altLang="zh-CN" dirty="0"/>
              <a:t>Remove </a:t>
            </a:r>
            <a:r>
              <a:rPr lang="en-US" altLang="zh-CN" dirty="0" smtClean="0"/>
              <a:t>the keyboard </a:t>
            </a:r>
            <a:r>
              <a:rPr lang="en-US" altLang="zh-CN" dirty="0"/>
              <a:t>(not all laptops require this step)</a:t>
            </a:r>
          </a:p>
          <a:p>
            <a:pPr lvl="1"/>
            <a:r>
              <a:rPr lang="en-US" altLang="zh-CN" dirty="0"/>
              <a:t>Remove </a:t>
            </a:r>
            <a:r>
              <a:rPr lang="en-US" altLang="zh-CN" dirty="0" smtClean="0"/>
              <a:t>the screw </a:t>
            </a:r>
            <a:r>
              <a:rPr lang="en-US" altLang="zh-CN" dirty="0"/>
              <a:t>holding DVD drive to the laptop </a:t>
            </a:r>
          </a:p>
          <a:p>
            <a:pPr lvl="1"/>
            <a:r>
              <a:rPr lang="en-US" altLang="zh-CN" dirty="0"/>
              <a:t>Slide drive out of the bay and new drive into the bay</a:t>
            </a:r>
          </a:p>
          <a:p>
            <a:pPr lvl="2"/>
            <a:r>
              <a:rPr lang="en-US" altLang="zh-CN" dirty="0"/>
              <a:t>Ensure connection with drive </a:t>
            </a:r>
            <a:r>
              <a:rPr lang="en-US" altLang="zh-CN" dirty="0" smtClean="0"/>
              <a:t>connector at the back of the bay</a:t>
            </a:r>
            <a:endParaRPr lang="en-US" altLang="zh-CN" dirty="0"/>
          </a:p>
          <a:p>
            <a:pPr lvl="2"/>
            <a:r>
              <a:rPr lang="en-US" altLang="zh-CN" dirty="0"/>
              <a:t>Replace the screw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61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 and Form Factors of Hard </a:t>
            </a:r>
            <a:r>
              <a:rPr lang="en-US" altLang="zh-CN" dirty="0" smtClean="0"/>
              <a:t>Drives (2 of 7)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41479"/>
            <a:ext cx="6396494" cy="332300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78582"/>
            <a:ext cx="3976406" cy="600238"/>
          </a:xfrm>
        </p:spPr>
        <p:txBody>
          <a:bodyPr/>
          <a:lstStyle/>
          <a:p>
            <a:r>
              <a:rPr lang="en-US" altLang="zh-CN" dirty="0" smtClean="0"/>
              <a:t>Figure 5-1  Inside a magnetic hard drive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6527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Replacing an Optical Drive on a </a:t>
            </a:r>
            <a:r>
              <a:rPr lang="en-US" altLang="zh-CN" dirty="0" smtClean="0"/>
              <a:t>Laptop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1" y="2021892"/>
            <a:ext cx="6488488" cy="289148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26627"/>
            <a:ext cx="3976406" cy="652193"/>
          </a:xfrm>
        </p:spPr>
        <p:txBody>
          <a:bodyPr/>
          <a:lstStyle/>
          <a:p>
            <a:r>
              <a:rPr lang="en-US" altLang="zh-CN" dirty="0" smtClean="0"/>
              <a:t>Figure 5-53  Remove the keyboard to expose the optical drive.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6701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Solid-State Storage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Solid-state </a:t>
            </a:r>
            <a:r>
              <a:rPr lang="en-US" altLang="zh-CN" dirty="0" smtClean="0"/>
              <a:t>storage includes:</a:t>
            </a:r>
            <a:endParaRPr lang="en-US" altLang="zh-CN" dirty="0"/>
          </a:p>
          <a:p>
            <a:pPr lvl="1"/>
            <a:r>
              <a:rPr lang="en-US" altLang="zh-CN" dirty="0" smtClean="0"/>
              <a:t>SSDs, </a:t>
            </a:r>
            <a:r>
              <a:rPr lang="en-US" altLang="zh-CN" dirty="0"/>
              <a:t>USB flash drives, and memory cards</a:t>
            </a:r>
          </a:p>
          <a:p>
            <a:r>
              <a:rPr lang="en-US" altLang="zh-CN" dirty="0"/>
              <a:t>USB flash drives go by many names:</a:t>
            </a:r>
          </a:p>
          <a:p>
            <a:pPr lvl="1"/>
            <a:r>
              <a:rPr lang="en-US" altLang="zh-CN" dirty="0"/>
              <a:t>Flash pen drive, jump drive, thumb drive, and key drive</a:t>
            </a:r>
          </a:p>
          <a:p>
            <a:pPr lvl="1"/>
            <a:r>
              <a:rPr lang="en-US" altLang="zh-CN" dirty="0" smtClean="0"/>
              <a:t>Flash drives might </a:t>
            </a:r>
            <a:r>
              <a:rPr lang="en-US" altLang="zh-CN" dirty="0"/>
              <a:t>work at USB 2.0 or USB 3.0 </a:t>
            </a:r>
            <a:r>
              <a:rPr lang="en-US" altLang="zh-CN" dirty="0" smtClean="0"/>
              <a:t>speed and use </a:t>
            </a:r>
            <a:r>
              <a:rPr lang="en-US" altLang="zh-CN" dirty="0"/>
              <a:t>FAT or exFAT file system</a:t>
            </a:r>
          </a:p>
          <a:p>
            <a:pPr lvl="1"/>
            <a:r>
              <a:rPr lang="en-US" altLang="zh-CN" dirty="0"/>
              <a:t>Windows </a:t>
            </a:r>
            <a:r>
              <a:rPr lang="en-US" altLang="zh-CN" dirty="0" smtClean="0"/>
              <a:t>10/8/7 </a:t>
            </a:r>
            <a:r>
              <a:rPr lang="en-US" altLang="zh-CN" dirty="0"/>
              <a:t>has embedded drivers to support flash drives</a:t>
            </a:r>
          </a:p>
          <a:p>
            <a:r>
              <a:rPr lang="en-US" altLang="zh-CN" dirty="0"/>
              <a:t>Memory cards might be used in:</a:t>
            </a:r>
          </a:p>
          <a:p>
            <a:pPr lvl="1"/>
            <a:r>
              <a:rPr lang="en-US" altLang="zh-CN" dirty="0"/>
              <a:t>Digital cameras, tablets, </a:t>
            </a:r>
            <a:r>
              <a:rPr lang="en-US" altLang="zh-CN" dirty="0" smtClean="0"/>
              <a:t>smartphones</a:t>
            </a:r>
            <a:r>
              <a:rPr lang="en-US" altLang="zh-CN" dirty="0"/>
              <a:t>, MP3 players, digital camcorders, etc…</a:t>
            </a:r>
          </a:p>
          <a:p>
            <a:pPr lvl="1"/>
            <a:r>
              <a:rPr lang="en-US" altLang="zh-CN" dirty="0"/>
              <a:t>Most laptops have memory card </a:t>
            </a:r>
            <a:r>
              <a:rPr lang="en-US" altLang="zh-CN" dirty="0" smtClean="0"/>
              <a:t>slots provided by a built-in </a:t>
            </a:r>
            <a:r>
              <a:rPr lang="en-US" altLang="zh-CN" b="1" dirty="0" smtClean="0"/>
              <a:t>smart card reader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865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Solid-State Storage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 smtClean="0"/>
              <a:t>Secure Digital (SD) cards </a:t>
            </a:r>
            <a:r>
              <a:rPr lang="en-US" altLang="zh-CN" dirty="0" smtClean="0"/>
              <a:t>are the most popular memory cards</a:t>
            </a:r>
          </a:p>
          <a:p>
            <a:r>
              <a:rPr lang="en-US" altLang="zh-CN" dirty="0" smtClean="0"/>
              <a:t>Three standards for capacity used by SD cards:</a:t>
            </a:r>
            <a:endParaRPr lang="en-US" altLang="zh-CN" dirty="0"/>
          </a:p>
          <a:p>
            <a:pPr lvl="1"/>
            <a:r>
              <a:rPr lang="en-US" altLang="zh-CN" dirty="0"/>
              <a:t>1.x (regular SD)</a:t>
            </a:r>
          </a:p>
          <a:p>
            <a:pPr lvl="1"/>
            <a:r>
              <a:rPr lang="en-US" altLang="zh-CN" dirty="0"/>
              <a:t>2.x (SD High Capacity or SDHC)</a:t>
            </a:r>
          </a:p>
          <a:p>
            <a:pPr lvl="1"/>
            <a:r>
              <a:rPr lang="en-US" altLang="zh-CN" dirty="0"/>
              <a:t>3.x (SD eXtended Capacity or SDXC)</a:t>
            </a:r>
          </a:p>
          <a:p>
            <a:r>
              <a:rPr lang="en-US" altLang="zh-CN" dirty="0"/>
              <a:t>SD cards come in three physical </a:t>
            </a:r>
            <a:r>
              <a:rPr lang="en-US" altLang="zh-CN" dirty="0" smtClean="0"/>
              <a:t>sizes:  full-size, MiniSD, and MicroSD</a:t>
            </a:r>
          </a:p>
          <a:p>
            <a:r>
              <a:rPr lang="en-US" altLang="zh-CN" dirty="0"/>
              <a:t>SDHC and SDXC slots are backward compatible with SD cards</a:t>
            </a:r>
          </a:p>
          <a:p>
            <a:r>
              <a:rPr lang="en-US" altLang="zh-CN" dirty="0"/>
              <a:t>Cannot use:</a:t>
            </a:r>
          </a:p>
          <a:p>
            <a:pPr lvl="1"/>
            <a:r>
              <a:rPr lang="en-US" altLang="zh-CN" dirty="0" smtClean="0"/>
              <a:t>An SDHC </a:t>
            </a:r>
            <a:r>
              <a:rPr lang="en-US" altLang="zh-CN" dirty="0"/>
              <a:t>card in an SD slot</a:t>
            </a:r>
          </a:p>
          <a:p>
            <a:pPr lvl="1"/>
            <a:r>
              <a:rPr lang="en-US" altLang="zh-CN" dirty="0" smtClean="0"/>
              <a:t>An SDXC </a:t>
            </a:r>
            <a:r>
              <a:rPr lang="en-US" altLang="zh-CN" dirty="0"/>
              <a:t>card in an SDHC or SD slot</a:t>
            </a:r>
          </a:p>
          <a:p>
            <a:r>
              <a:rPr lang="en-US" altLang="zh-CN" dirty="0"/>
              <a:t>SD and SDHC cards use FAT file system</a:t>
            </a:r>
          </a:p>
          <a:p>
            <a:r>
              <a:rPr lang="en-US" altLang="zh-CN" dirty="0"/>
              <a:t>SDXC cards use exFAT file system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304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Solid-State </a:t>
            </a:r>
            <a:r>
              <a:rPr lang="en-US" altLang="zh-CN" dirty="0" smtClean="0"/>
              <a:t>Storage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660"/>
            <a:ext cx="6483956" cy="306217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538355"/>
            <a:ext cx="3976406" cy="340465"/>
          </a:xfrm>
        </p:spPr>
        <p:txBody>
          <a:bodyPr/>
          <a:lstStyle/>
          <a:p>
            <a:r>
              <a:rPr lang="en-US" altLang="zh-CN" dirty="0" smtClean="0"/>
              <a:t>Figure 5-60  Flash memory cards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1390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Hard Drives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Problems caused by hard drive during the boot can be caused by:</a:t>
            </a:r>
          </a:p>
          <a:p>
            <a:pPr lvl="1"/>
            <a:r>
              <a:rPr lang="en-US" altLang="zh-CN" dirty="0"/>
              <a:t>Hard drive subsystem</a:t>
            </a:r>
          </a:p>
          <a:p>
            <a:pPr lvl="1"/>
            <a:r>
              <a:rPr lang="en-US" altLang="zh-CN" dirty="0"/>
              <a:t>File system on the drive</a:t>
            </a:r>
          </a:p>
          <a:p>
            <a:pPr lvl="1"/>
            <a:r>
              <a:rPr lang="en-US" altLang="zh-CN" dirty="0"/>
              <a:t>Files required by Windows when it begins to load</a:t>
            </a:r>
          </a:p>
          <a:p>
            <a:r>
              <a:rPr lang="en-US" altLang="zh-CN" dirty="0"/>
              <a:t>When trying to solve a problem with the boot</a:t>
            </a:r>
          </a:p>
          <a:p>
            <a:pPr lvl="1"/>
            <a:r>
              <a:rPr lang="en-US" altLang="zh-CN" dirty="0"/>
              <a:t>Decide if the problem is caused by hardware or software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236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Slow Performance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One of the most common complaints: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Computer is running slowly</a:t>
            </a:r>
          </a:p>
          <a:p>
            <a:r>
              <a:rPr lang="en-US" altLang="zh-CN" dirty="0" smtClean="0"/>
              <a:t>The overall performance of a system depends on the individual performances of:</a:t>
            </a:r>
          </a:p>
          <a:p>
            <a:pPr lvl="1"/>
            <a:r>
              <a:rPr lang="en-US" altLang="zh-CN" dirty="0" smtClean="0"/>
              <a:t>The processor, motherboard, memory, and hard drive</a:t>
            </a:r>
          </a:p>
          <a:p>
            <a:r>
              <a:rPr lang="en-US" altLang="zh-CN" dirty="0" smtClean="0"/>
              <a:t>To optimize a drive:</a:t>
            </a:r>
          </a:p>
          <a:p>
            <a:pPr lvl="1"/>
            <a:r>
              <a:rPr lang="en-US" altLang="zh-CN" dirty="0" smtClean="0"/>
              <a:t>You can use Windows tools or tools provided by the hard drive manufacturer</a:t>
            </a:r>
          </a:p>
          <a:p>
            <a:r>
              <a:rPr lang="en-US" altLang="zh-CN" dirty="0" smtClean="0"/>
              <a:t>Use the </a:t>
            </a:r>
            <a:r>
              <a:rPr lang="en-US" altLang="zh-CN" b="1" dirty="0" smtClean="0"/>
              <a:t>Windows Defrag and Optimization tool (dfrgui.exe) </a:t>
            </a:r>
            <a:r>
              <a:rPr lang="en-US" altLang="zh-CN" dirty="0" smtClean="0"/>
              <a:t>to verify that Windows is defragmenting a magnetic drive and trimming an SSD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812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Slow </a:t>
            </a:r>
            <a:r>
              <a:rPr lang="en-US" altLang="zh-CN" dirty="0" smtClean="0"/>
              <a:t>Performance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9" y="1673806"/>
            <a:ext cx="6619789" cy="347121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29200"/>
            <a:ext cx="3976406" cy="849620"/>
          </a:xfrm>
        </p:spPr>
        <p:txBody>
          <a:bodyPr/>
          <a:lstStyle/>
          <a:p>
            <a:r>
              <a:rPr lang="en-US" altLang="zh-CN" dirty="0" smtClean="0"/>
              <a:t>Figure 5-61  Windows reports volume C: is trimmed and volume D: is not fragmented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002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Drive Problems During the Boot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Hardware problems usually show up at POST</a:t>
            </a:r>
          </a:p>
          <a:p>
            <a:r>
              <a:rPr lang="en-US" altLang="zh-CN" dirty="0" smtClean="0"/>
              <a:t>If BIOS/UEFI cannot access the drive, the cause might be </a:t>
            </a:r>
            <a:r>
              <a:rPr lang="en-US" altLang="zh-CN" dirty="0"/>
              <a:t>due to the drive, data cable, electrical system, motherboard, or a loose connection</a:t>
            </a:r>
          </a:p>
          <a:p>
            <a:r>
              <a:rPr lang="en-US" altLang="zh-CN" dirty="0"/>
              <a:t>Things to do and check before opening case:</a:t>
            </a:r>
          </a:p>
          <a:p>
            <a:pPr lvl="1"/>
            <a:r>
              <a:rPr lang="en-US" altLang="zh-CN" dirty="0"/>
              <a:t>Check to see if BIOS/UEFI</a:t>
            </a:r>
            <a:r>
              <a:rPr lang="en-US" altLang="zh-CN" dirty="0" smtClean="0"/>
              <a:t> </a:t>
            </a:r>
            <a:r>
              <a:rPr lang="en-US" altLang="zh-CN" dirty="0"/>
              <a:t>displays a numeric error code or other message during POST</a:t>
            </a:r>
          </a:p>
          <a:p>
            <a:pPr lvl="1"/>
            <a:r>
              <a:rPr lang="en-US" altLang="zh-CN" dirty="0"/>
              <a:t>Check BIOS/UEFI</a:t>
            </a:r>
            <a:r>
              <a:rPr lang="en-US" altLang="zh-CN" dirty="0" smtClean="0"/>
              <a:t> </a:t>
            </a:r>
            <a:r>
              <a:rPr lang="en-US" altLang="zh-CN" dirty="0"/>
              <a:t>setup for errors in the hard drive configuration</a:t>
            </a:r>
          </a:p>
          <a:p>
            <a:pPr lvl="1"/>
            <a:r>
              <a:rPr lang="en-US" altLang="zh-CN" dirty="0"/>
              <a:t>Try booting from another bootable media</a:t>
            </a:r>
          </a:p>
          <a:p>
            <a:pPr lvl="1"/>
            <a:r>
              <a:rPr lang="en-US" altLang="zh-CN" dirty="0"/>
              <a:t>For a RAID array, use the firmware utility to check the status of each disk in the array and check for errors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6484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Drive Problems During the Boot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If the problem is still not solved, open case and check these things:</a:t>
            </a:r>
          </a:p>
          <a:p>
            <a:pPr lvl="1"/>
            <a:r>
              <a:rPr lang="en-US" altLang="zh-CN" dirty="0"/>
              <a:t>Remove and reattach all drive cables</a:t>
            </a:r>
          </a:p>
          <a:p>
            <a:pPr lvl="1"/>
            <a:r>
              <a:rPr lang="en-US" altLang="zh-CN" dirty="0"/>
              <a:t>If using a </a:t>
            </a:r>
            <a:r>
              <a:rPr lang="en-US" altLang="zh-CN" dirty="0" smtClean="0"/>
              <a:t>RAID or SATA controller </a:t>
            </a:r>
            <a:r>
              <a:rPr lang="en-US" altLang="zh-CN" dirty="0"/>
              <a:t>card, remove and reseat it or place in a different slot</a:t>
            </a:r>
          </a:p>
          <a:p>
            <a:pPr lvl="1"/>
            <a:r>
              <a:rPr lang="en-US" altLang="zh-CN" dirty="0"/>
              <a:t>Inspect drive for damage</a:t>
            </a:r>
          </a:p>
          <a:p>
            <a:pPr lvl="1"/>
            <a:r>
              <a:rPr lang="en-US" altLang="zh-CN" dirty="0"/>
              <a:t>Determine if </a:t>
            </a:r>
            <a:r>
              <a:rPr lang="en-US" altLang="zh-CN" dirty="0" smtClean="0"/>
              <a:t>hard </a:t>
            </a:r>
            <a:r>
              <a:rPr lang="en-US" altLang="zh-CN" dirty="0"/>
              <a:t>drive is spinning by listening to it</a:t>
            </a:r>
          </a:p>
          <a:p>
            <a:pPr lvl="1"/>
            <a:r>
              <a:rPr lang="en-US" altLang="zh-CN" dirty="0"/>
              <a:t>Check the cable for frayed edges</a:t>
            </a:r>
          </a:p>
          <a:p>
            <a:pPr lvl="1"/>
            <a:r>
              <a:rPr lang="en-US" altLang="zh-CN" dirty="0"/>
              <a:t>Check installation manual</a:t>
            </a:r>
          </a:p>
          <a:p>
            <a:pPr lvl="1"/>
            <a:r>
              <a:rPr lang="en-US" altLang="zh-CN" dirty="0"/>
              <a:t>S.M.A.R.T. errors mean data should be backed up and drive replaced as soon as </a:t>
            </a:r>
            <a:r>
              <a:rPr lang="en-US" altLang="zh-CN" dirty="0" smtClean="0"/>
              <a:t>possible</a:t>
            </a:r>
          </a:p>
          <a:p>
            <a:pPr lvl="1"/>
            <a:r>
              <a:rPr lang="en-US" altLang="zh-CN" dirty="0"/>
              <a:t>Use Windows tools for checking a hard drive</a:t>
            </a:r>
          </a:p>
          <a:p>
            <a:pPr lvl="2"/>
            <a:r>
              <a:rPr lang="en-US" altLang="zh-CN" dirty="0" smtClean="0"/>
              <a:t>Windows 10/8/7 Startup Repair</a:t>
            </a:r>
          </a:p>
          <a:p>
            <a:pPr lvl="2"/>
            <a:r>
              <a:rPr lang="en-US" altLang="zh-CN" dirty="0" smtClean="0"/>
              <a:t>chkdsk command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88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Drive Problems During the Boot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If the problem is still not solved, open case and check these </a:t>
            </a:r>
            <a:r>
              <a:rPr lang="en-US" altLang="zh-CN" dirty="0" smtClean="0"/>
              <a:t>things (continued):</a:t>
            </a:r>
            <a:endParaRPr lang="en-US" altLang="zh-CN" dirty="0"/>
          </a:p>
          <a:p>
            <a:pPr lvl="1"/>
            <a:r>
              <a:rPr lang="en-US" altLang="zh-CN" dirty="0" smtClean="0"/>
              <a:t>Steps to take to repair an MBR hard drive:</a:t>
            </a:r>
          </a:p>
          <a:p>
            <a:pPr lvl="2"/>
            <a:r>
              <a:rPr lang="en-US" altLang="zh-CN" dirty="0" smtClean="0"/>
              <a:t>Repair the BCD using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bootrec /RebuildBCD</a:t>
            </a:r>
          </a:p>
          <a:p>
            <a:pPr lvl="2"/>
            <a:r>
              <a:rPr lang="en-US" altLang="zh-CN" dirty="0" smtClean="0"/>
              <a:t>Repair the boot sector using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bootrec /FixBoot</a:t>
            </a:r>
          </a:p>
          <a:p>
            <a:pPr lvl="2"/>
            <a:r>
              <a:rPr lang="en-US" altLang="zh-CN" dirty="0" smtClean="0"/>
              <a:t>Repair the MBR using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bootrec /FixMBR</a:t>
            </a:r>
          </a:p>
          <a:p>
            <a:pPr lvl="1"/>
            <a:r>
              <a:rPr lang="en-US" altLang="zh-CN" dirty="0"/>
              <a:t>Check the drive manufacturer’s web site for diagnostic software</a:t>
            </a:r>
          </a:p>
          <a:p>
            <a:pPr lvl="1"/>
            <a:r>
              <a:rPr lang="en-US" altLang="zh-CN" dirty="0"/>
              <a:t>Move the device to a working computer and install it as a second drive</a:t>
            </a:r>
          </a:p>
          <a:p>
            <a:pPr lvl="1"/>
            <a:r>
              <a:rPr lang="en-US" altLang="zh-CN" dirty="0" smtClean="0"/>
              <a:t>Try these things to clean the drive and get a fresh start:</a:t>
            </a:r>
          </a:p>
          <a:p>
            <a:pPr lvl="2"/>
            <a:r>
              <a:rPr lang="en-US" altLang="zh-CN" i="1" dirty="0" smtClean="0"/>
              <a:t>Format a hard drive volume</a:t>
            </a:r>
          </a:p>
          <a:p>
            <a:pPr lvl="2"/>
            <a:r>
              <a:rPr lang="en-US" altLang="zh-CN" i="1" dirty="0" smtClean="0"/>
              <a:t>Use diskpart to start over with a fresh file system</a:t>
            </a:r>
            <a:endParaRPr lang="en-US" altLang="zh-CN" i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79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 and Form Factors of Hard </a:t>
            </a:r>
            <a:r>
              <a:rPr lang="en-US" altLang="zh-CN" dirty="0" smtClean="0"/>
              <a:t>Drives (3 of 7)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2204772"/>
            <a:ext cx="6531738" cy="237941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49982"/>
            <a:ext cx="3976406" cy="828838"/>
          </a:xfrm>
        </p:spPr>
        <p:txBody>
          <a:bodyPr/>
          <a:lstStyle/>
          <a:p>
            <a:r>
              <a:rPr lang="en-US" altLang="zh-CN" dirty="0" smtClean="0"/>
              <a:t>Figure 5-3  A magnetic hard drive for a desktop is larger than that used in laptops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5930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Drive Problems During the Boot (4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If the problem is still not solved, open case and check these </a:t>
            </a:r>
            <a:r>
              <a:rPr lang="en-US" altLang="zh-CN" dirty="0" smtClean="0"/>
              <a:t>things (continued):</a:t>
            </a:r>
            <a:endParaRPr lang="en-US" altLang="zh-CN" dirty="0"/>
          </a:p>
          <a:p>
            <a:pPr lvl="1"/>
            <a:r>
              <a:rPr lang="en-US" altLang="zh-CN" dirty="0" smtClean="0"/>
              <a:t>Exchange </a:t>
            </a:r>
            <a:r>
              <a:rPr lang="en-US" altLang="zh-CN" dirty="0"/>
              <a:t>the three field replaceable </a:t>
            </a:r>
            <a:r>
              <a:rPr lang="en-US" altLang="zh-CN" dirty="0" smtClean="0"/>
              <a:t>units-the data cable, the storage card, and the hard drive</a:t>
            </a:r>
            <a:endParaRPr lang="en-US" altLang="zh-CN" dirty="0"/>
          </a:p>
          <a:p>
            <a:pPr lvl="2"/>
            <a:r>
              <a:rPr lang="en-US" altLang="zh-CN" dirty="0" smtClean="0"/>
              <a:t>Try connecting the drive data cable to a different SATA connector</a:t>
            </a:r>
          </a:p>
          <a:p>
            <a:pPr lvl="2"/>
            <a:r>
              <a:rPr lang="en-US" altLang="zh-CN" dirty="0" smtClean="0"/>
              <a:t>Reconnect </a:t>
            </a:r>
            <a:r>
              <a:rPr lang="en-US" altLang="zh-CN" dirty="0"/>
              <a:t>or swap the </a:t>
            </a:r>
            <a:r>
              <a:rPr lang="en-US" altLang="zh-CN" dirty="0" smtClean="0"/>
              <a:t>drive data </a:t>
            </a:r>
            <a:r>
              <a:rPr lang="en-US" altLang="zh-CN" dirty="0"/>
              <a:t>cable</a:t>
            </a:r>
          </a:p>
          <a:p>
            <a:pPr lvl="2"/>
            <a:r>
              <a:rPr lang="en-US" altLang="zh-CN" dirty="0"/>
              <a:t>Reseat or exchange the </a:t>
            </a:r>
            <a:r>
              <a:rPr lang="en-US" altLang="zh-CN" dirty="0" smtClean="0"/>
              <a:t>drive controller </a:t>
            </a:r>
            <a:r>
              <a:rPr lang="en-US" altLang="zh-CN" dirty="0"/>
              <a:t>card</a:t>
            </a:r>
          </a:p>
          <a:p>
            <a:pPr lvl="2"/>
            <a:r>
              <a:rPr lang="en-US" altLang="zh-CN" dirty="0"/>
              <a:t>Exchange the hard drive for a known good drive</a:t>
            </a:r>
          </a:p>
          <a:p>
            <a:pPr lvl="1"/>
            <a:r>
              <a:rPr lang="en-US" altLang="zh-CN" dirty="0"/>
              <a:t>If your </a:t>
            </a:r>
            <a:r>
              <a:rPr lang="en-US" altLang="zh-CN" dirty="0" smtClean="0"/>
              <a:t>drive </a:t>
            </a:r>
            <a:r>
              <a:rPr lang="en-US" altLang="zh-CN" dirty="0"/>
              <a:t>whines loudly, try replacing it</a:t>
            </a:r>
          </a:p>
          <a:p>
            <a:pPr lvl="1"/>
            <a:r>
              <a:rPr lang="en-US" altLang="zh-CN" dirty="0"/>
              <a:t>A bad power supply or a bad motherboard also might cause a disk boot failure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8429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(1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hard </a:t>
            </a:r>
            <a:r>
              <a:rPr lang="en-US" altLang="zh-CN" dirty="0" smtClean="0"/>
              <a:t>disk drive (HDD) can </a:t>
            </a:r>
            <a:r>
              <a:rPr lang="en-US" altLang="zh-CN" dirty="0"/>
              <a:t>be magnetic, solid-state, or hybrid</a:t>
            </a:r>
          </a:p>
          <a:p>
            <a:r>
              <a:rPr lang="en-US" altLang="zh-CN" dirty="0" smtClean="0"/>
              <a:t>A solid-state drive contains NAND flash memory and is more expensive, faster, more reliable, and uses less power than a magnetic drive</a:t>
            </a:r>
          </a:p>
          <a:p>
            <a:r>
              <a:rPr lang="en-US" altLang="zh-CN" dirty="0" smtClean="0"/>
              <a:t>A hybrid hard drive (H-HDD) is a magnetic drive with an SSD buffer that improves performance</a:t>
            </a:r>
            <a:endParaRPr lang="en-US" altLang="zh-CN" dirty="0"/>
          </a:p>
          <a:p>
            <a:r>
              <a:rPr lang="en-US" altLang="zh-CN" dirty="0" smtClean="0"/>
              <a:t>S.M.A.R.T </a:t>
            </a:r>
            <a:r>
              <a:rPr lang="en-US" altLang="zh-CN" dirty="0"/>
              <a:t>is a self-monitoring technology whereby the </a:t>
            </a:r>
            <a:r>
              <a:rPr lang="en-US" altLang="zh-CN" dirty="0" smtClean="0"/>
              <a:t>BIOS/UEFI </a:t>
            </a:r>
            <a:r>
              <a:rPr lang="en-US" altLang="zh-CN" dirty="0"/>
              <a:t>monitors the health of a hard drive</a:t>
            </a:r>
          </a:p>
          <a:p>
            <a:r>
              <a:rPr lang="en-US" altLang="zh-CN" dirty="0"/>
              <a:t>Three SATA standards provide data rates of 1.5 Gb/sec, 3.0 Gb/sec, and 16.0 Gb/sec</a:t>
            </a:r>
          </a:p>
          <a:p>
            <a:r>
              <a:rPr lang="en-US" altLang="zh-CN" dirty="0"/>
              <a:t>When selecting a hard drive, consider </a:t>
            </a:r>
            <a:r>
              <a:rPr lang="en-US" altLang="zh-CN" dirty="0" smtClean="0"/>
              <a:t>the interface standards, storage </a:t>
            </a:r>
            <a:r>
              <a:rPr lang="en-US" altLang="zh-CN" dirty="0"/>
              <a:t>capacity, technology, spindle speed, interface standard, and buffer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54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(2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SATA drives require no configuration and are installed using a power cord and a data cable</a:t>
            </a:r>
          </a:p>
          <a:p>
            <a:r>
              <a:rPr lang="en-US" altLang="zh-CN" dirty="0"/>
              <a:t>Laptop hard drives plug directly into a SATA connection on the system board</a:t>
            </a:r>
          </a:p>
          <a:p>
            <a:r>
              <a:rPr lang="en-US" altLang="zh-CN" dirty="0"/>
              <a:t>RAID technology uses an array of hard drives to provide fault tolerance and/or improvement in </a:t>
            </a:r>
            <a:r>
              <a:rPr lang="en-US" altLang="zh-CN" dirty="0" smtClean="0"/>
              <a:t>performance</a:t>
            </a:r>
          </a:p>
          <a:p>
            <a:r>
              <a:rPr lang="en-US" altLang="zh-CN" dirty="0"/>
              <a:t>Hardware RAID is implemented using the motherboard </a:t>
            </a:r>
            <a:r>
              <a:rPr lang="en-US" altLang="zh-CN" dirty="0" smtClean="0"/>
              <a:t>BIOS/UEFI </a:t>
            </a:r>
            <a:r>
              <a:rPr lang="en-US" altLang="zh-CN" dirty="0"/>
              <a:t>or a RAID controller card</a:t>
            </a:r>
          </a:p>
          <a:p>
            <a:r>
              <a:rPr lang="en-US" altLang="zh-CN" dirty="0"/>
              <a:t>Software RAID is implemented in Windows</a:t>
            </a:r>
          </a:p>
          <a:p>
            <a:r>
              <a:rPr lang="en-US" altLang="zh-CN" dirty="0" smtClean="0"/>
              <a:t>Multiple hard drives can be installed in a single external enclosure to expand the storage capacity of a single computer or to make hard drive storage available on a network as network attached storage (NAS)</a:t>
            </a:r>
            <a:endParaRPr lang="en-US" altLang="zh-CN" dirty="0"/>
          </a:p>
          <a:p>
            <a:r>
              <a:rPr lang="en-US" altLang="zh-CN" dirty="0"/>
              <a:t>File systems a storage device might use in Windows include NTFS, exFAT</a:t>
            </a:r>
            <a:r>
              <a:rPr lang="en-US" altLang="zh-CN" dirty="0" smtClean="0"/>
              <a:t>, FAT32, FAT, CDFS, and UDF</a:t>
            </a:r>
            <a:endParaRPr lang="en-US" altLang="zh-CN" dirty="0"/>
          </a:p>
          <a:p>
            <a:r>
              <a:rPr lang="en-US" altLang="zh-CN" dirty="0"/>
              <a:t>Optical discs can be recordable (CD-R) or rewritable (DVD-RW)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38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(3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Flash memory cards are a type of solid-state storage</a:t>
            </a:r>
          </a:p>
          <a:p>
            <a:r>
              <a:rPr lang="en-US" dirty="0" smtClean="0"/>
              <a:t>Defragmenting a magnetic hard drive can sometimes improve slow performance of the drives</a:t>
            </a:r>
          </a:p>
          <a:p>
            <a:r>
              <a:rPr lang="en-US" dirty="0" smtClean="0"/>
              <a:t>Hard drive problems during the boot can be caused by the hard drive subsystem, the file system on the drive, or files required by Windows when it begins to load</a:t>
            </a:r>
          </a:p>
          <a:p>
            <a:r>
              <a:rPr lang="en-US" dirty="0" smtClean="0"/>
              <a:t>To determine if the hard drive is the problem when booting, try to boot from other media</a:t>
            </a:r>
          </a:p>
          <a:p>
            <a:r>
              <a:rPr lang="en-US" dirty="0" smtClean="0"/>
              <a:t>For problems with </a:t>
            </a:r>
            <a:r>
              <a:rPr lang="en-US" smtClean="0"/>
              <a:t>a RAID </a:t>
            </a:r>
            <a:r>
              <a:rPr lang="en-US" dirty="0" smtClean="0"/>
              <a:t>volume, use the RAID controller firmware or RAID management software in Windows to report the status of the array and to rebuild the RAID volume</a:t>
            </a:r>
          </a:p>
          <a:p>
            <a:r>
              <a:rPr lang="en-US" dirty="0" smtClean="0"/>
              <a:t>To determine if a drive has bad sectors, use the chkdsk command</a:t>
            </a:r>
          </a:p>
          <a:p>
            <a:r>
              <a:rPr lang="en-US" dirty="0" smtClean="0"/>
              <a:t>Use commands within the diskpart utility to completely erase a partition on a hard drive</a:t>
            </a:r>
          </a:p>
          <a:p>
            <a:r>
              <a:rPr lang="en-US" dirty="0" smtClean="0"/>
              <a:t>Field replaceable units in the hard drive subsystem are the data cable, optional storage card, and hard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1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 and Form Factors of Hard </a:t>
            </a:r>
            <a:r>
              <a:rPr lang="en-US" altLang="zh-CN" dirty="0" smtClean="0"/>
              <a:t>Drives (4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 smtClean="0"/>
              <a:t>Solid-state </a:t>
            </a:r>
            <a:r>
              <a:rPr lang="en-US" altLang="zh-CN" b="1" dirty="0"/>
              <a:t>drive (SSD)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Also called a solid-state </a:t>
            </a:r>
            <a:r>
              <a:rPr lang="en-US" altLang="zh-CN" dirty="0"/>
              <a:t>device </a:t>
            </a:r>
          </a:p>
          <a:p>
            <a:pPr lvl="1"/>
            <a:r>
              <a:rPr lang="en-US" altLang="zh-CN" dirty="0"/>
              <a:t>No moving parts</a:t>
            </a:r>
          </a:p>
          <a:p>
            <a:pPr lvl="1"/>
            <a:r>
              <a:rPr lang="en-US" altLang="zh-CN" dirty="0"/>
              <a:t>Built using </a:t>
            </a:r>
            <a:r>
              <a:rPr lang="en-US" altLang="zh-CN" dirty="0" smtClean="0"/>
              <a:t>nonvolatile memory, similar to that used for USB flash drives</a:t>
            </a:r>
            <a:endParaRPr lang="en-US" altLang="zh-CN" dirty="0"/>
          </a:p>
          <a:p>
            <a:pPr lvl="1"/>
            <a:r>
              <a:rPr lang="en-US" altLang="zh-CN" dirty="0"/>
              <a:t>Memory in an SSD is called </a:t>
            </a:r>
            <a:r>
              <a:rPr lang="en-US" altLang="zh-CN" b="1" dirty="0"/>
              <a:t>NAND flash memory</a:t>
            </a:r>
          </a:p>
          <a:p>
            <a:pPr lvl="1"/>
            <a:r>
              <a:rPr lang="en-US" altLang="zh-CN" dirty="0" smtClean="0"/>
              <a:t>Life span </a:t>
            </a:r>
            <a:r>
              <a:rPr lang="en-US" altLang="zh-CN" dirty="0"/>
              <a:t>is based on the number of write operations to the </a:t>
            </a:r>
            <a:r>
              <a:rPr lang="en-US" altLang="zh-CN" dirty="0" smtClean="0"/>
              <a:t>drive</a:t>
            </a:r>
          </a:p>
          <a:p>
            <a:pPr lvl="2"/>
            <a:r>
              <a:rPr lang="en-US" altLang="zh-CN" dirty="0" smtClean="0"/>
              <a:t>Expressed as TBW (TeraBytes Written) or DWPD (Drive Writes Per Day)</a:t>
            </a:r>
            <a:endParaRPr lang="en-US" altLang="zh-CN" dirty="0"/>
          </a:p>
          <a:p>
            <a:pPr lvl="1"/>
            <a:r>
              <a:rPr lang="en-US" altLang="zh-CN" dirty="0" smtClean="0"/>
              <a:t>Solid-state drives are more expensive than magnetic hard drives, but they are </a:t>
            </a:r>
            <a:r>
              <a:rPr lang="en-US" altLang="zh-CN" dirty="0"/>
              <a:t>faster, more reliable, last longer, and use less power than magnetic </a:t>
            </a:r>
            <a:r>
              <a:rPr lang="en-US" altLang="zh-CN" dirty="0" smtClean="0"/>
              <a:t>drives</a:t>
            </a:r>
          </a:p>
          <a:p>
            <a:pPr lvl="1"/>
            <a:r>
              <a:rPr lang="en-US" altLang="zh-CN" dirty="0" smtClean="0"/>
              <a:t>Three popular form factors used by SSDs:</a:t>
            </a:r>
          </a:p>
          <a:p>
            <a:pPr lvl="2"/>
            <a:r>
              <a:rPr lang="en-US" altLang="zh-CN" dirty="0" smtClean="0"/>
              <a:t>2.5” SSD, M.2 SSD card, and PCI Express SSD expansion card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9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 and Form Factors of Hard </a:t>
            </a:r>
            <a:r>
              <a:rPr lang="en-US" altLang="zh-CN" dirty="0" smtClean="0"/>
              <a:t>Drives (5 of 7)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1170"/>
            <a:ext cx="6402518" cy="187233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56464"/>
            <a:ext cx="3976406" cy="922356"/>
          </a:xfrm>
        </p:spPr>
        <p:txBody>
          <a:bodyPr/>
          <a:lstStyle/>
          <a:p>
            <a:r>
              <a:rPr lang="en-US" altLang="zh-CN" dirty="0" smtClean="0"/>
              <a:t>Figure 5-5  Solid-state drives in two form factors: 2.5” SSD and two lengths of M.2 SSD cards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37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9ea823494502e53152d8584c0cc8772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7cfbba57d59d7688cb9813f782b3007f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JobAid"/>
          <xsd:enumeration value="Policy"/>
          <xsd:enumeration value="Presentation"/>
          <xsd:enumeration value="Process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 xsi:nil="true"/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23FA69-F723-4B34-AA3B-4CC1A67AD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cb2c73f9-b1ae-4d74-94e3-1ed1189efdaa"/>
    <ds:schemaRef ds:uri="http://schemas.microsoft.com/office/2006/documentManagement/types"/>
    <ds:schemaRef ds:uri="aeb4a7c9-bc69-4a98-84ec-5a35baeb84bb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22850</TotalTime>
  <Words>4818</Words>
  <Application>Microsoft Office PowerPoint</Application>
  <PresentationFormat>Widescreen</PresentationFormat>
  <Paragraphs>483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DengXian</vt:lpstr>
      <vt:lpstr>LucidaGrande</vt:lpstr>
      <vt:lpstr>Open Sans</vt:lpstr>
      <vt:lpstr>Summer Font</vt:lpstr>
      <vt:lpstr>Arial</vt:lpstr>
      <vt:lpstr>Arial</vt:lpstr>
      <vt:lpstr>Calibri</vt:lpstr>
      <vt:lpstr>Courier New</vt:lpstr>
      <vt:lpstr>Helvetica</vt:lpstr>
      <vt:lpstr>Office Theme</vt:lpstr>
      <vt:lpstr>CompTIA A+ Guide to IT Technical Support</vt:lpstr>
      <vt:lpstr>Supporting Hard Drives and Other Storage Devices</vt:lpstr>
      <vt:lpstr>Objectives</vt:lpstr>
      <vt:lpstr>Hard Drive Technologies and Interface Standards</vt:lpstr>
      <vt:lpstr>Technologies and Form Factors of Hard Drives (1 of 7)</vt:lpstr>
      <vt:lpstr>Technologies and Form Factors of Hard Drives (2 of 7)</vt:lpstr>
      <vt:lpstr>Technologies and Form Factors of Hard Drives (3 of 7)</vt:lpstr>
      <vt:lpstr>Technologies and Form Factors of Hard Drives (4 of 7)</vt:lpstr>
      <vt:lpstr>Technologies and Form Factors of Hard Drives (5 of 7)</vt:lpstr>
      <vt:lpstr>Technologies and Form Factors of Hard Drives (6 of 7)</vt:lpstr>
      <vt:lpstr>Technologies and Form Factors of Hard Drives (7 of 7)</vt:lpstr>
      <vt:lpstr>Interface Standards Used by Hard Drives (1 of 11)</vt:lpstr>
      <vt:lpstr>Interface Standards Used by Hard Drives (2 of 11)</vt:lpstr>
      <vt:lpstr>Interface Standards Used by Hard Drives (3 of 11)</vt:lpstr>
      <vt:lpstr>Interface Standards Used by Hard Drives (4 of 11)</vt:lpstr>
      <vt:lpstr>Interface Standards Used by Hard Drives (5 of 11)</vt:lpstr>
      <vt:lpstr>Interface Standards Used by Hard Drives (6 of 11)</vt:lpstr>
      <vt:lpstr>Interface Standards Used by Hard Drives (7 of 11)</vt:lpstr>
      <vt:lpstr>Interface Standards Used by Hard Drives (8 of 11)</vt:lpstr>
      <vt:lpstr>Interface Standards Used by Hard Drives (9 of 11)</vt:lpstr>
      <vt:lpstr>Interface Standards Used by Hard Drives (10 of 11)</vt:lpstr>
      <vt:lpstr>Interface Standards Used by Hard Drives (11 of 11)</vt:lpstr>
      <vt:lpstr>How to Select and Install Hard Drives</vt:lpstr>
      <vt:lpstr>Selecting a Hard Drive (1 of 3)</vt:lpstr>
      <vt:lpstr>Selecting a Hard Drive (2 of 3)</vt:lpstr>
      <vt:lpstr>Selecting a Hard Drive (3 of 3)</vt:lpstr>
      <vt:lpstr>Steps to Install a SATA Drive (1 of 8)</vt:lpstr>
      <vt:lpstr>Steps to Install a SATA Drive (2 of 8)</vt:lpstr>
      <vt:lpstr>Steps to Install a SATA Drive (3 of 8)</vt:lpstr>
      <vt:lpstr>Steps to Install a SATA Drive (4 of 8)</vt:lpstr>
      <vt:lpstr>Steps to Install a SATA Drive (5 of 8)</vt:lpstr>
      <vt:lpstr>Steps to Install a SATA Drive (6 of 8)</vt:lpstr>
      <vt:lpstr>Steps to Install a SATA Drive (7 of 8)</vt:lpstr>
      <vt:lpstr>Steps to Install a SATA Drive (8 of 8)</vt:lpstr>
      <vt:lpstr>Installing a Drive in a Removable Bay</vt:lpstr>
      <vt:lpstr>Installing a Small Drive in a Wide Bay (1 of 2)</vt:lpstr>
      <vt:lpstr>Installing a Small Drive in a Wide Bay (2 of 2)</vt:lpstr>
      <vt:lpstr>Installing an M.2 SSD Card</vt:lpstr>
      <vt:lpstr>Installing a Hard Drive in a Laptop (1 of 2)</vt:lpstr>
      <vt:lpstr>Installing a Hard Drive in a Laptop (2 of 2)</vt:lpstr>
      <vt:lpstr>Setting Up Hardware RAID</vt:lpstr>
      <vt:lpstr>Types of RAID (1 of 3)</vt:lpstr>
      <vt:lpstr>Types of RAID (2 of 3)</vt:lpstr>
      <vt:lpstr>Types of RAID (3 of 3)</vt:lpstr>
      <vt:lpstr>How to Implement Hardware RAID (1 of 4)</vt:lpstr>
      <vt:lpstr>How to Implement Hardware RAID (2 of 4)</vt:lpstr>
      <vt:lpstr>How to Implement Hardware RAID (3 of 4)</vt:lpstr>
      <vt:lpstr>How to Implement Hardware RAID (4 of 4)</vt:lpstr>
      <vt:lpstr>NAS Devices and External Storage (1 of 2)</vt:lpstr>
      <vt:lpstr>NAS Devices and External Storage (2 of 2)</vt:lpstr>
      <vt:lpstr>Supporting Other Types of Storage Devices</vt:lpstr>
      <vt:lpstr>File Systems Used By Storage Devices (1 of 2)</vt:lpstr>
      <vt:lpstr>File Systems Used By Storage Devices (2 of 2)</vt:lpstr>
      <vt:lpstr>Standards Used By Optical Discs and Drives (1 of 4)</vt:lpstr>
      <vt:lpstr>Standards Used By Optical Discs and Drives (2 of 4)</vt:lpstr>
      <vt:lpstr>Standards Used By Optical Discs and Drives (3 of 4)</vt:lpstr>
      <vt:lpstr>Standards Used By Optical Discs and Drives (4 of 4)</vt:lpstr>
      <vt:lpstr>Installing an Optical Drive</vt:lpstr>
      <vt:lpstr>Replacing an Optical Drive on a Laptop (1 of 2)</vt:lpstr>
      <vt:lpstr>Replacing an Optical Drive on a Laptop (2 of 2)</vt:lpstr>
      <vt:lpstr>Solid-State Storage (1 of 3)</vt:lpstr>
      <vt:lpstr>Solid-State Storage (2 of 3)</vt:lpstr>
      <vt:lpstr>Solid-State Storage (3 of 3)</vt:lpstr>
      <vt:lpstr>Troubleshooting Hard Drives</vt:lpstr>
      <vt:lpstr>Slow Performance (1 of 2)</vt:lpstr>
      <vt:lpstr>Slow Performance (2 of 2)</vt:lpstr>
      <vt:lpstr>Hard Drive Problems During the Boot (1 of 4)</vt:lpstr>
      <vt:lpstr>Hard Drive Problems During the Boot (2 of 4)</vt:lpstr>
      <vt:lpstr>Hard Drive Problems During the Boot (3 of 4)</vt:lpstr>
      <vt:lpstr>Hard Drive Problems During the Boot (4 of 4)</vt:lpstr>
      <vt:lpstr>Chapter Summary (1 of 3)</vt:lpstr>
      <vt:lpstr>Chapter Summary (2 of 3)</vt:lpstr>
      <vt:lpstr>Chapter Summary (3 of 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Greenhouse, Brooke</dc:creator>
  <cp:lastModifiedBy>Julie Tomsho</cp:lastModifiedBy>
  <cp:revision>395</cp:revision>
  <cp:lastPrinted>2016-10-03T15:29:39Z</cp:lastPrinted>
  <dcterms:created xsi:type="dcterms:W3CDTF">2018-10-31T14:29:44Z</dcterms:created>
  <dcterms:modified xsi:type="dcterms:W3CDTF">2019-01-31T22:29:20Z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AdHocReviewCycleID">
    <vt:i4>2137869598</vt:i4>
  </property>
  <property fmtid="{D5CDD505-2E9C-101B-9397-08002B2CF9AE}" pid="15" name="_NewReviewCycle">
    <vt:lpwstr/>
  </property>
  <property fmtid="{D5CDD505-2E9C-101B-9397-08002B2CF9AE}" pid="16" name="_EmailSubject">
    <vt:lpwstr>PPT information</vt:lpwstr>
  </property>
  <property fmtid="{D5CDD505-2E9C-101B-9397-08002B2CF9AE}" pid="17" name="_AuthorEmail">
    <vt:lpwstr>Brooke.Greenhouse@cengage.com</vt:lpwstr>
  </property>
  <property fmtid="{D5CDD505-2E9C-101B-9397-08002B2CF9AE}" pid="18" name="_AuthorEmailDisplayName">
    <vt:lpwstr>Greenhouse, Brooke</vt:lpwstr>
  </property>
</Properties>
</file>