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0"/>
  </p:notesMasterIdLst>
  <p:handoutMasterIdLst>
    <p:handoutMasterId r:id="rId81"/>
  </p:handoutMasterIdLst>
  <p:sldIdLst>
    <p:sldId id="256" r:id="rId5"/>
    <p:sldId id="264" r:id="rId6"/>
    <p:sldId id="265" r:id="rId7"/>
    <p:sldId id="414" r:id="rId8"/>
    <p:sldId id="416" r:id="rId9"/>
    <p:sldId id="417" r:id="rId10"/>
    <p:sldId id="415" r:id="rId11"/>
    <p:sldId id="418" r:id="rId12"/>
    <p:sldId id="419" r:id="rId13"/>
    <p:sldId id="420" r:id="rId14"/>
    <p:sldId id="421" r:id="rId15"/>
    <p:sldId id="422" r:id="rId16"/>
    <p:sldId id="423" r:id="rId17"/>
    <p:sldId id="424" r:id="rId18"/>
    <p:sldId id="425" r:id="rId19"/>
    <p:sldId id="426" r:id="rId20"/>
    <p:sldId id="427" r:id="rId21"/>
    <p:sldId id="428" r:id="rId22"/>
    <p:sldId id="429" r:id="rId23"/>
    <p:sldId id="430" r:id="rId24"/>
    <p:sldId id="431" r:id="rId25"/>
    <p:sldId id="432" r:id="rId26"/>
    <p:sldId id="433" r:id="rId27"/>
    <p:sldId id="435" r:id="rId28"/>
    <p:sldId id="434" r:id="rId29"/>
    <p:sldId id="436" r:id="rId30"/>
    <p:sldId id="437" r:id="rId31"/>
    <p:sldId id="438" r:id="rId32"/>
    <p:sldId id="439" r:id="rId33"/>
    <p:sldId id="440" r:id="rId34"/>
    <p:sldId id="441" r:id="rId35"/>
    <p:sldId id="442" r:id="rId36"/>
    <p:sldId id="443" r:id="rId37"/>
    <p:sldId id="444" r:id="rId38"/>
    <p:sldId id="445" r:id="rId39"/>
    <p:sldId id="446" r:id="rId40"/>
    <p:sldId id="447" r:id="rId41"/>
    <p:sldId id="448" r:id="rId42"/>
    <p:sldId id="449" r:id="rId43"/>
    <p:sldId id="450" r:id="rId44"/>
    <p:sldId id="451" r:id="rId45"/>
    <p:sldId id="452" r:id="rId46"/>
    <p:sldId id="453" r:id="rId47"/>
    <p:sldId id="454" r:id="rId48"/>
    <p:sldId id="455" r:id="rId49"/>
    <p:sldId id="456" r:id="rId50"/>
    <p:sldId id="457" r:id="rId51"/>
    <p:sldId id="458" r:id="rId52"/>
    <p:sldId id="459" r:id="rId53"/>
    <p:sldId id="460" r:id="rId54"/>
    <p:sldId id="461" r:id="rId55"/>
    <p:sldId id="462" r:id="rId56"/>
    <p:sldId id="463" r:id="rId57"/>
    <p:sldId id="464" r:id="rId58"/>
    <p:sldId id="465" r:id="rId59"/>
    <p:sldId id="466" r:id="rId60"/>
    <p:sldId id="482" r:id="rId61"/>
    <p:sldId id="467" r:id="rId62"/>
    <p:sldId id="468" r:id="rId63"/>
    <p:sldId id="469" r:id="rId64"/>
    <p:sldId id="470" r:id="rId65"/>
    <p:sldId id="471" r:id="rId66"/>
    <p:sldId id="472" r:id="rId67"/>
    <p:sldId id="473" r:id="rId68"/>
    <p:sldId id="474" r:id="rId69"/>
    <p:sldId id="475" r:id="rId70"/>
    <p:sldId id="476" r:id="rId71"/>
    <p:sldId id="477" r:id="rId72"/>
    <p:sldId id="478" r:id="rId73"/>
    <p:sldId id="479" r:id="rId74"/>
    <p:sldId id="480" r:id="rId75"/>
    <p:sldId id="481" r:id="rId76"/>
    <p:sldId id="342" r:id="rId77"/>
    <p:sldId id="412" r:id="rId78"/>
    <p:sldId id="413" r:id="rId7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iola, Courtney A" initials="TCA" lastIdx="1" clrIdx="0">
    <p:extLst>
      <p:ext uri="{19B8F6BF-5375-455C-9EA6-DF929625EA0E}">
        <p15:presenceInfo xmlns:p15="http://schemas.microsoft.com/office/powerpoint/2012/main" userId="S-1-5-21-4027829005-1107895287-290554039-1564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A78"/>
    <a:srgbClr val="006298"/>
    <a:srgbClr val="000000"/>
    <a:srgbClr val="FF6300"/>
    <a:srgbClr val="E9255F"/>
    <a:srgbClr val="0098D4"/>
    <a:srgbClr val="00B8E7"/>
    <a:srgbClr val="81D0ED"/>
    <a:srgbClr val="F6B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86429"/>
  </p:normalViewPr>
  <p:slideViewPr>
    <p:cSldViewPr snapToGrid="0" snapToObjects="1">
      <p:cViewPr varScale="1">
        <p:scale>
          <a:sx n="78" d="100"/>
          <a:sy n="78" d="100"/>
        </p:scale>
        <p:origin x="90" y="3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09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viewProps" Target="viewProp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notesMaster" Target="notesMasters/notesMaster1.xml"/><Relationship Id="rId85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handoutMaster" Target="handoutMasters/handoutMaster1.xml"/><Relationship Id="rId86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61" Type="http://schemas.openxmlformats.org/officeDocument/2006/relationships/slide" Target="slides/slide57.xml"/><Relationship Id="rId8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08T13:26:59.532" idx="1">
    <p:pos x="10" y="10"/>
    <p:text/>
    <p:extLst>
      <p:ext uri="{C676402C-5697-4E1C-873F-D02D1690AC5C}">
        <p15:threadingInfo xmlns:p15="http://schemas.microsoft.com/office/powerpoint/2012/main" timeZoneBias="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AA413-85C6-40F2-B867-268CAAA7E377}" type="datetimeFigureOut">
              <a:rPr lang="en-US" smtClean="0"/>
              <a:t>1/31/2019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7803E-66EE-42CE-8DFB-98553954E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210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6680D68-05FF-7942-990A-B21BB8E6CE33}" type="datetimeFigureOut">
              <a:rPr lang="en-US"/>
              <a:pPr>
                <a:defRPr/>
              </a:pPr>
              <a:t>1/31/2019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1CAE60C-72A0-D14D-8733-C13212F694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91187"/>
            <a:ext cx="10515600" cy="68402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867275" y="3619985"/>
            <a:ext cx="2457450" cy="597477"/>
          </a:xfrm>
        </p:spPr>
        <p:txBody>
          <a:bodyPr>
            <a:norm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9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0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 smtClean="0"/>
              <a:t>Andrews/Dark/West, CompTIA A+ Guide to IT Technical Support, 10</a:t>
            </a:r>
            <a:r>
              <a:rPr lang="en-US" baseline="30000" dirty="0" smtClean="0"/>
              <a:t>th</a:t>
            </a:r>
            <a:r>
              <a:rPr lang="en-US" dirty="0" smtClean="0"/>
              <a:t>  Edition. © [2020] Cengage. All Rights Reserved. May not be scanned, copied or duplicated, or posted to a publicly accessible website, in whole or in part.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</a:t>
            </a:r>
          </a:p>
          <a:p>
            <a:pPr lvl="0"/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</a:t>
            </a:r>
          </a:p>
          <a:p>
            <a:pPr lvl="0"/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sz="1400" dirty="0" smtClean="0"/>
              <a:t>Andrews/Dark/West, CompTIA A+ Guide to IT Technical Support, 10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 Edition. © [2020] Cengage. All Rights Reserved. May not be scanned, copied or duplicated, or posted to a publicly accessible website, in whole or in part.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05811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457200" indent="-457200">
              <a:buClr>
                <a:srgbClr val="004A78"/>
              </a:buClr>
              <a:buFont typeface="+mj-lt"/>
              <a:buAutoNum type="arabicPeriod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</a:t>
            </a:r>
          </a:p>
          <a:p>
            <a:pPr lvl="0"/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</a:t>
            </a:r>
          </a:p>
          <a:p>
            <a:pPr lvl="0"/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734264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4A78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sz="1400" dirty="0" smtClean="0"/>
              <a:t>Andrews/Dark/West, CompTIA A+ Guide to IT Technical Support, 10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 Edition. © [2020] Cengage. All Rights Reserved. May not be scanned, copied or duplicated, or posted to a publicly accessible website, in whole or in part.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1895522" y="2019868"/>
            <a:ext cx="8128000" cy="3380095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6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sz="1400" dirty="0" smtClean="0"/>
              <a:t>Andrews/Dark/West, CompTIA A+ Guide to IT Technical Support, 10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 Edition. © [2020] Cengage. All Rights Reserved. May not be scanned, copied or duplicated, or posted to a publicly accessible website, in whole or in part.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274574" y="2193424"/>
            <a:ext cx="9642852" cy="618014"/>
          </a:xfrm>
        </p:spPr>
        <p:txBody>
          <a:bodyPr anchor="b">
            <a:noAutofit/>
          </a:bodyPr>
          <a:lstStyle>
            <a:lvl1pPr marL="0" indent="0" algn="ctr">
              <a:buNone/>
              <a:defRPr sz="5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9144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3716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Unit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96122"/>
            <a:ext cx="10515600" cy="6721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0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i="0" u="none" strike="noStrike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 smtClean="0"/>
              <a:t>Andrews/Dark/West, CompTIA A+ Guide to IT Technical Support, 10</a:t>
            </a:r>
            <a:r>
              <a:rPr lang="en-US" baseline="30000" dirty="0" smtClean="0"/>
              <a:t>th</a:t>
            </a:r>
            <a:r>
              <a:rPr lang="en-US" dirty="0" smtClean="0"/>
              <a:t>  Edition. © [2020] Cengage. All Rights Reserved. May not be scanned, copied or duplicated, or posted to a publicly accessible website, in whole or in part.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174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996910" y="3112899"/>
            <a:ext cx="3297426" cy="618014"/>
          </a:xfrm>
        </p:spPr>
        <p:txBody>
          <a:bodyPr anchor="b">
            <a:noAutofit/>
          </a:bodyPr>
          <a:lstStyle>
            <a:lvl1pPr marL="0" indent="0" algn="l">
              <a:buNone/>
              <a:defRPr sz="3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9144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3716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Chapter 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96910" y="4035474"/>
            <a:ext cx="6402684" cy="67210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246063" y="314482"/>
            <a:ext cx="3343275" cy="43180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0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i="0" u="none" strike="noStrike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 smtClean="0"/>
              <a:t>Andrews/Dark/West, CompTIA A+ Guide to IT Technical Support, 10</a:t>
            </a:r>
            <a:r>
              <a:rPr lang="en-US" baseline="30000" dirty="0" smtClean="0"/>
              <a:t>th</a:t>
            </a:r>
            <a:r>
              <a:rPr lang="en-US" dirty="0" smtClean="0"/>
              <a:t>  Edition. © [2020] Cengage. All Rights Reserved. May not be scanned, copied or duplicated, or posted to a publicly accessible website, in whole or in part.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80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3732692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107856"/>
            <a:ext cx="8956009" cy="692497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Andrews/Dark/West, CompTIA A+ Guide to IT Technical Support, 10</a:t>
            </a:r>
            <a:r>
              <a:rPr lang="en-US" sz="14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 Edition. © [2020] Cengage. All Rights Reserved. May not be scanned, copied or duplicated, or posted to a publicly accessible website, in whole or in part.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4" y="1290690"/>
            <a:ext cx="10711543" cy="348047"/>
          </a:xfrm>
        </p:spPr>
        <p:txBody>
          <a:bodyPr>
            <a:noAutofit/>
          </a:bodyPr>
          <a:lstStyle>
            <a:lvl1pPr marL="0" indent="0" algn="l">
              <a:buNone/>
              <a:defRPr sz="2400" b="1" i="0" baseline="0">
                <a:solidFill>
                  <a:srgbClr val="006298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43572" y="1737343"/>
            <a:ext cx="10711543" cy="1462674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3" y="3389727"/>
            <a:ext cx="10711543" cy="348047"/>
          </a:xfrm>
        </p:spPr>
        <p:txBody>
          <a:bodyPr>
            <a:noAutofit/>
          </a:bodyPr>
          <a:lstStyle>
            <a:lvl1pPr marL="0" indent="0" algn="l">
              <a:buNone/>
              <a:defRPr sz="2400" b="1" i="0" baseline="0">
                <a:solidFill>
                  <a:srgbClr val="006298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43572" y="3856204"/>
            <a:ext cx="10711543" cy="1462674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</a:t>
            </a:r>
          </a:p>
        </p:txBody>
      </p:sp>
      <p:sp>
        <p:nvSpPr>
          <p:cNvPr id="12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7936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43576" y="1579015"/>
            <a:ext cx="5084468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2202774"/>
            <a:ext cx="5084468" cy="3953578"/>
          </a:xfrm>
        </p:spPr>
        <p:txBody>
          <a:bodyPr>
            <a:normAutofit/>
          </a:bodyPr>
          <a:lstStyle>
            <a:lvl1pPr marL="2286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1pPr>
            <a:lvl2pPr marL="6858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2pPr>
            <a:lvl3pPr marL="11430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3pPr>
            <a:lvl4pPr marL="16002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4pPr>
            <a:lvl5pPr marL="20574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 Massa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fusce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nisi porta lorem. </a:t>
            </a:r>
            <a:r>
              <a:rPr lang="en-US" dirty="0" err="1"/>
              <a:t>Fermentum</a:t>
            </a:r>
            <a:r>
              <a:rPr lang="en-US" dirty="0"/>
              <a:t> et </a:t>
            </a:r>
            <a:r>
              <a:rPr lang="en-US" dirty="0" err="1"/>
              <a:t>sollicitudin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dui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id </a:t>
            </a:r>
            <a:r>
              <a:rPr lang="en-US" dirty="0" err="1"/>
              <a:t>venenatis</a:t>
            </a:r>
            <a:r>
              <a:rPr lang="en-US" dirty="0"/>
              <a:t> a </a:t>
            </a:r>
            <a:r>
              <a:rPr lang="en-US" dirty="0" err="1"/>
              <a:t>condimentum</a:t>
            </a:r>
            <a:r>
              <a:rPr lang="en-US" dirty="0"/>
              <a:t>. Non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20"/>
          </p:nvPr>
        </p:nvSpPr>
        <p:spPr>
          <a:xfrm>
            <a:off x="6370651" y="1579015"/>
            <a:ext cx="5084468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370651" y="2202774"/>
            <a:ext cx="5084468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Clr>
                <a:srgbClr val="004A78"/>
              </a:buClr>
              <a:buFontTx/>
              <a:buChar char="‒"/>
              <a:defRPr sz="1800">
                <a:solidFill>
                  <a:srgbClr val="000000"/>
                </a:solidFill>
              </a:defRPr>
            </a:lvl2pPr>
            <a:lvl3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3pPr>
            <a:lvl4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4pPr>
            <a:lvl5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 Massa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fusce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nisi porta lorem. </a:t>
            </a:r>
            <a:r>
              <a:rPr lang="en-US" dirty="0" err="1"/>
              <a:t>Fermentum</a:t>
            </a:r>
            <a:r>
              <a:rPr lang="en-US" dirty="0"/>
              <a:t> et </a:t>
            </a:r>
            <a:r>
              <a:rPr lang="en-US" dirty="0" err="1"/>
              <a:t>sollicitudin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dui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id </a:t>
            </a:r>
            <a:r>
              <a:rPr lang="en-US" dirty="0" err="1"/>
              <a:t>venenatis</a:t>
            </a:r>
            <a:r>
              <a:rPr lang="en-US" dirty="0"/>
              <a:t> a </a:t>
            </a:r>
            <a:r>
              <a:rPr lang="en-US" dirty="0" err="1"/>
              <a:t>condimentum</a:t>
            </a:r>
            <a:r>
              <a:rPr lang="en-US" dirty="0"/>
              <a:t>. Non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743576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2"/>
          </p:nvPr>
        </p:nvSpPr>
        <p:spPr>
          <a:xfrm>
            <a:off x="4445799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45799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23"/>
          </p:nvPr>
        </p:nvSpPr>
        <p:spPr>
          <a:xfrm>
            <a:off x="8145953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154717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10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2750053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740228" y="4846655"/>
            <a:ext cx="10711543" cy="825500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474805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33118" y="1619557"/>
            <a:ext cx="6477000" cy="4259263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478972" y="4070657"/>
            <a:ext cx="3976406" cy="180816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107856"/>
            <a:ext cx="8956009" cy="692497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Andrews/Dark/West, CompTIA A+ Guide to IT Technical Support, 10</a:t>
            </a:r>
            <a:r>
              <a:rPr lang="en-US" sz="14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 Edition. © [2020] Cengage. All Rights Reserved. May not be scanned, copied or duplicated, or posted to a publicly accessible website, in whole or in part.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19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67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43" y="6356350"/>
            <a:ext cx="157956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268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rgbClr val="006298"/>
                </a:solidFill>
                <a:latin typeface="arial" charset="0"/>
              </a:defRPr>
            </a:lvl1pPr>
          </a:lstStyle>
          <a:p>
            <a:r>
              <a:rPr lang="en-US" dirty="0" smtClean="0"/>
              <a:t>Andrews/Dark/West, CompTIA A+ Guide to IT Technical Support, 10</a:t>
            </a:r>
            <a:r>
              <a:rPr lang="en-US" baseline="30000" dirty="0" smtClean="0"/>
              <a:t>th</a:t>
            </a:r>
            <a:r>
              <a:rPr lang="en-US" dirty="0" smtClean="0"/>
              <a:t>  Edition. © [2020] Cengage. All Rights Reserved. May not be scanned, copied or duplicated, or posted to a publicly accessible website, in whole or in part.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21" r:id="rId2"/>
    <p:sldLayoutId id="2147483722" r:id="rId3"/>
    <p:sldLayoutId id="2147483714" r:id="rId4"/>
    <p:sldLayoutId id="2147483718" r:id="rId5"/>
    <p:sldLayoutId id="2147483715" r:id="rId6"/>
    <p:sldLayoutId id="2147483716" r:id="rId7"/>
    <p:sldLayoutId id="2147483719" r:id="rId8"/>
    <p:sldLayoutId id="2147483720" r:id="rId9"/>
    <p:sldLayoutId id="2147483723" r:id="rId10"/>
    <p:sldLayoutId id="2147483724" r:id="rId11"/>
    <p:sldLayoutId id="2147483713" r:id="rId12"/>
    <p:sldLayoutId id="2147483717" r:id="rId13"/>
  </p:sldLayoutIdLst>
  <p:hf sldNum="0" hdr="0" ft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 i="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9pPr>
    </p:titleStyle>
    <p:bodyStyle>
      <a:lvl1pPr marL="0" indent="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None/>
        <a:defRPr sz="28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9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CompTIA A+ Guide to IT Technical Support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10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Andrews/Dark/West, CompTIA A+ Guide to IT Technical Support, 10</a:t>
            </a:r>
            <a:r>
              <a:rPr lang="en-US" baseline="30000" dirty="0"/>
              <a:t>th</a:t>
            </a:r>
            <a:r>
              <a:rPr lang="en-US" dirty="0"/>
              <a:t>  Edition. © [2020]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947061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Connectors and Ports Used by Peripheral </a:t>
            </a:r>
            <a:r>
              <a:rPr lang="en-US" altLang="zh-CN" dirty="0" smtClean="0"/>
              <a:t>Devices (4 of 8)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67" y="2960676"/>
            <a:ext cx="5969353" cy="1123643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5257800"/>
            <a:ext cx="3976406" cy="621020"/>
          </a:xfrm>
        </p:spPr>
        <p:txBody>
          <a:bodyPr/>
          <a:lstStyle/>
          <a:p>
            <a:r>
              <a:rPr lang="en-US" altLang="zh-CN" dirty="0" smtClean="0"/>
              <a:t>Figure 6-3  Two types of DVI ports: (A) DVI-D, (B) DVI-I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2251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Connectors and Ports Used by Peripheral </a:t>
            </a:r>
            <a:r>
              <a:rPr lang="en-US" altLang="zh-CN" dirty="0" smtClean="0"/>
              <a:t>Devices (5 of 8)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6" y="1695036"/>
            <a:ext cx="4148328" cy="4183784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5257800"/>
            <a:ext cx="3976406" cy="621020"/>
          </a:xfrm>
        </p:spPr>
        <p:txBody>
          <a:bodyPr/>
          <a:lstStyle/>
          <a:p>
            <a:r>
              <a:rPr lang="en-US" altLang="zh-CN" dirty="0" smtClean="0"/>
              <a:t>Figure 6-5  A DisplayPort to Mini DisplayPort cable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6145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Connectors and Ports Used by Peripheral </a:t>
            </a:r>
            <a:r>
              <a:rPr lang="en-US" altLang="zh-CN" dirty="0" smtClean="0"/>
              <a:t>Devices (6 of 8)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97508"/>
            <a:ext cx="6356105" cy="3696155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5257800"/>
            <a:ext cx="3976406" cy="621020"/>
          </a:xfrm>
        </p:spPr>
        <p:txBody>
          <a:bodyPr/>
          <a:lstStyle/>
          <a:p>
            <a:r>
              <a:rPr lang="en-US" altLang="zh-CN" dirty="0" smtClean="0"/>
              <a:t>Figure 6-6  Use BIOS/UEFI setup to enable or disable onboard ports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6502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Connectors and Ports Used by Peripheral </a:t>
            </a:r>
            <a:r>
              <a:rPr lang="en-US" altLang="zh-CN" dirty="0" smtClean="0"/>
              <a:t>Devices (7 of 8)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486" y="1771790"/>
            <a:ext cx="5533570" cy="3964147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5257800"/>
            <a:ext cx="3976406" cy="621020"/>
          </a:xfrm>
        </p:spPr>
        <p:txBody>
          <a:bodyPr/>
          <a:lstStyle/>
          <a:p>
            <a:r>
              <a:rPr lang="en-US" altLang="zh-CN" dirty="0" smtClean="0"/>
              <a:t>Figure 6-7  An HDMI to mini-HDMI cable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3606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Connectors and Ports Used by Peripheral </a:t>
            </a:r>
            <a:r>
              <a:rPr lang="en-US" altLang="zh-CN" dirty="0" smtClean="0"/>
              <a:t>Devices (8 of 8)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Additional Connectors and Ports</a:t>
            </a:r>
          </a:p>
          <a:p>
            <a:pPr lvl="1"/>
            <a:r>
              <a:rPr lang="en-US" altLang="zh-CN" dirty="0" smtClean="0"/>
              <a:t>Thunderbolt is a multipurpose connector used for high-end displays, external storage devices, and to charge power for smartphones and laptops</a:t>
            </a:r>
          </a:p>
          <a:p>
            <a:pPr lvl="1"/>
            <a:r>
              <a:rPr lang="en-US" altLang="zh-CN" dirty="0" smtClean="0"/>
              <a:t>eSATA port is used for connecting external storage devices to a computer</a:t>
            </a:r>
          </a:p>
          <a:p>
            <a:pPr lvl="1"/>
            <a:r>
              <a:rPr lang="en-US" altLang="zh-CN" dirty="0" smtClean="0"/>
              <a:t>Lightning connector is an Apple-specific connector for its mobile devices</a:t>
            </a:r>
          </a:p>
          <a:p>
            <a:pPr lvl="1"/>
            <a:r>
              <a:rPr lang="en-US" altLang="zh-CN" dirty="0" smtClean="0"/>
              <a:t>BNC, RG-6, and RG-50</a:t>
            </a:r>
          </a:p>
          <a:p>
            <a:pPr lvl="2"/>
            <a:r>
              <a:rPr lang="en-US" altLang="zh-CN" dirty="0" smtClean="0"/>
              <a:t>Connectors for coaxial cable</a:t>
            </a:r>
          </a:p>
          <a:p>
            <a:pPr lvl="1"/>
            <a:r>
              <a:rPr lang="en-US" altLang="zh-CN" dirty="0" smtClean="0"/>
              <a:t>RS-232 connectors have been replaced primarily by USB or other connectors</a:t>
            </a:r>
          </a:p>
          <a:p>
            <a:pPr marL="914400" lvl="2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6423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Identifying and Installing I/O Peripheral Devices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Simple input devices (mouse and keyboard) </a:t>
            </a:r>
            <a:r>
              <a:rPr lang="en-US" altLang="zh-CN" dirty="0" smtClean="0"/>
              <a:t>can </a:t>
            </a:r>
            <a:r>
              <a:rPr lang="en-US" altLang="zh-CN" dirty="0"/>
              <a:t>be controlled by the </a:t>
            </a:r>
            <a:r>
              <a:rPr lang="en-US" altLang="zh-CN" dirty="0" smtClean="0"/>
              <a:t>BIOS/UEFI </a:t>
            </a:r>
            <a:r>
              <a:rPr lang="en-US" altLang="zh-CN" dirty="0"/>
              <a:t>or have embedded drivers built into the OS</a:t>
            </a:r>
          </a:p>
          <a:p>
            <a:r>
              <a:rPr lang="en-US" altLang="zh-CN" dirty="0"/>
              <a:t>General procedures to install any peripheral device:</a:t>
            </a:r>
          </a:p>
          <a:p>
            <a:pPr lvl="1"/>
            <a:r>
              <a:rPr lang="en-US" altLang="zh-CN" dirty="0"/>
              <a:t>1. Read the manufacturer’s directions</a:t>
            </a:r>
          </a:p>
          <a:p>
            <a:pPr lvl="1"/>
            <a:r>
              <a:rPr lang="en-US" altLang="zh-CN" dirty="0"/>
              <a:t>2. Make sure the drivers are written for the proper OS</a:t>
            </a:r>
          </a:p>
          <a:p>
            <a:pPr lvl="1"/>
            <a:r>
              <a:rPr lang="en-US" altLang="zh-CN" dirty="0"/>
              <a:t>3. Make sure the motherboard port you are using is enabled</a:t>
            </a:r>
          </a:p>
          <a:p>
            <a:pPr lvl="1"/>
            <a:r>
              <a:rPr lang="en-US" altLang="zh-CN" dirty="0"/>
              <a:t>4. Install drivers or plug in the device</a:t>
            </a:r>
          </a:p>
          <a:p>
            <a:pPr lvl="1"/>
            <a:r>
              <a:rPr lang="en-US" altLang="zh-CN" dirty="0"/>
              <a:t>5. Install the application software to use the device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535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Mouse or Keyboard (1 of 4)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Plug </a:t>
            </a:r>
            <a:r>
              <a:rPr lang="en-US" altLang="zh-CN" dirty="0" smtClean="0"/>
              <a:t>a mouse or keyboard into </a:t>
            </a:r>
            <a:r>
              <a:rPr lang="en-US" altLang="zh-CN" dirty="0"/>
              <a:t>a USB and </a:t>
            </a:r>
            <a:r>
              <a:rPr lang="en-US" altLang="zh-CN" dirty="0" smtClean="0"/>
              <a:t>Windows </a:t>
            </a:r>
            <a:r>
              <a:rPr lang="en-US" altLang="zh-CN" dirty="0"/>
              <a:t>should automatically recognize it and install generic drivers</a:t>
            </a:r>
          </a:p>
          <a:p>
            <a:pPr lvl="1"/>
            <a:r>
              <a:rPr lang="en-US" altLang="zh-CN" dirty="0"/>
              <a:t>Older PS/2 ports are not hot-pluggable, so you must restart Windows after plugging into this type of port</a:t>
            </a:r>
          </a:p>
          <a:p>
            <a:r>
              <a:rPr lang="en-US" altLang="zh-CN" dirty="0"/>
              <a:t>For keyboards with special features:</a:t>
            </a:r>
          </a:p>
          <a:p>
            <a:pPr lvl="2"/>
            <a:r>
              <a:rPr lang="en-US" altLang="zh-CN" dirty="0"/>
              <a:t>Install drivers that came with the keyboard</a:t>
            </a:r>
          </a:p>
          <a:p>
            <a:r>
              <a:rPr lang="en-US" altLang="zh-CN" dirty="0"/>
              <a:t>Use Device Manager to uninstall, disable, or enable most devices</a:t>
            </a:r>
          </a:p>
          <a:p>
            <a:pPr lvl="2"/>
            <a:r>
              <a:rPr lang="en-US" altLang="zh-CN" dirty="0"/>
              <a:t>USB devices are managed through </a:t>
            </a:r>
            <a:r>
              <a:rPr lang="en-US" altLang="zh-CN" b="1" dirty="0"/>
              <a:t>Programs and </a:t>
            </a:r>
            <a:r>
              <a:rPr lang="en-US" altLang="zh-CN" b="1" dirty="0" smtClean="0"/>
              <a:t>Features </a:t>
            </a:r>
            <a:r>
              <a:rPr lang="en-US" altLang="zh-CN" dirty="0" smtClean="0"/>
              <a:t>window</a:t>
            </a:r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2005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Mouse or </a:t>
            </a:r>
            <a:r>
              <a:rPr lang="en-US" altLang="zh-CN" dirty="0" smtClean="0"/>
              <a:t>Keyboard (2 of 4)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11670"/>
            <a:ext cx="6449468" cy="3208475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5320145"/>
            <a:ext cx="3976406" cy="558675"/>
          </a:xfrm>
        </p:spPr>
        <p:txBody>
          <a:bodyPr/>
          <a:lstStyle/>
          <a:p>
            <a:r>
              <a:rPr lang="en-US" altLang="zh-CN" dirty="0" smtClean="0"/>
              <a:t>Figure 6-17  USB devices are listed as installed programs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7569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Mouse or </a:t>
            </a:r>
            <a:r>
              <a:rPr lang="en-US" altLang="zh-CN" dirty="0" smtClean="0"/>
              <a:t>Keyboard (3 of 4)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Replace the Keyboard and Touch Pad in a Laptop</a:t>
            </a:r>
          </a:p>
          <a:p>
            <a:pPr lvl="1"/>
            <a:r>
              <a:rPr lang="en-US" altLang="zh-CN" dirty="0"/>
              <a:t>Power down </a:t>
            </a:r>
            <a:r>
              <a:rPr lang="en-US" altLang="zh-CN" dirty="0" smtClean="0"/>
              <a:t>the laptop and </a:t>
            </a:r>
            <a:r>
              <a:rPr lang="en-US" altLang="zh-CN" dirty="0"/>
              <a:t>remove AC adapter and battery pack</a:t>
            </a:r>
          </a:p>
          <a:p>
            <a:pPr lvl="1"/>
            <a:r>
              <a:rPr lang="en-US" altLang="zh-CN" dirty="0"/>
              <a:t>Remove screws on bottom of laptop</a:t>
            </a:r>
          </a:p>
          <a:p>
            <a:pPr lvl="1"/>
            <a:r>
              <a:rPr lang="en-US" altLang="zh-CN" dirty="0" smtClean="0"/>
              <a:t>Turn the laptop over and open </a:t>
            </a:r>
            <a:r>
              <a:rPr lang="en-US" altLang="zh-CN" dirty="0"/>
              <a:t>lid</a:t>
            </a:r>
          </a:p>
          <a:p>
            <a:pPr lvl="2"/>
            <a:r>
              <a:rPr lang="en-US" altLang="zh-CN" dirty="0"/>
              <a:t>Push keyboard toward lid while pulling it up to release it from the case</a:t>
            </a:r>
          </a:p>
          <a:p>
            <a:pPr lvl="1"/>
            <a:r>
              <a:rPr lang="en-US" altLang="zh-CN" dirty="0"/>
              <a:t>Bring keyboard out of the case and forward</a:t>
            </a:r>
          </a:p>
          <a:p>
            <a:pPr lvl="2"/>
            <a:r>
              <a:rPr lang="en-US" altLang="zh-CN" dirty="0"/>
              <a:t>Expose keyboard ribbon cable</a:t>
            </a:r>
          </a:p>
          <a:p>
            <a:pPr lvl="2"/>
            <a:r>
              <a:rPr lang="en-US" altLang="zh-CN" dirty="0"/>
              <a:t>Use </a:t>
            </a:r>
            <a:r>
              <a:rPr lang="en-US" altLang="zh-CN" dirty="0" smtClean="0"/>
              <a:t>spudger or tweezers </a:t>
            </a:r>
            <a:r>
              <a:rPr lang="en-US" altLang="zh-CN" dirty="0"/>
              <a:t>to lift cable connector up and out</a:t>
            </a:r>
          </a:p>
          <a:p>
            <a:pPr lvl="1"/>
            <a:r>
              <a:rPr lang="en-US" altLang="zh-CN" dirty="0"/>
              <a:t>Replace keyboard following steps in reverse order</a:t>
            </a:r>
          </a:p>
          <a:p>
            <a:pPr lvl="1"/>
            <a:r>
              <a:rPr lang="en-US" altLang="zh-CN" dirty="0"/>
              <a:t>If touchpad is part of keyboard bezel, remove keyboard before removing the keyboard bezel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8831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Mouse or </a:t>
            </a:r>
            <a:r>
              <a:rPr lang="en-US" altLang="zh-CN" dirty="0" smtClean="0"/>
              <a:t>Keyboard (4 of 4)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09700"/>
            <a:ext cx="6488488" cy="2891483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5278582"/>
            <a:ext cx="3976406" cy="600238"/>
          </a:xfrm>
        </p:spPr>
        <p:txBody>
          <a:bodyPr/>
          <a:lstStyle/>
          <a:p>
            <a:r>
              <a:rPr lang="en-US" altLang="zh-CN" dirty="0" smtClean="0"/>
              <a:t>Figure 6-20  Disconnect the keyboard cable from the motherboard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8592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altLang="zh-CN" dirty="0" smtClean="0"/>
              <a:t>6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Supporting </a:t>
            </a:r>
            <a:r>
              <a:rPr lang="en-US" altLang="zh-CN" dirty="0" smtClean="0"/>
              <a:t>I/O </a:t>
            </a:r>
            <a:r>
              <a:rPr lang="en-US" dirty="0" smtClean="0"/>
              <a:t>Devices</a:t>
            </a:r>
            <a:endParaRPr lang="en-US" dirty="0"/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" r="462"/>
          <a:stretch>
            <a:fillRect/>
          </a:stretch>
        </p:blipFill>
        <p:spPr/>
      </p:pic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Andrews/Dark/West, CompTIA A+ Guide to IT Technical Support, 10</a:t>
            </a:r>
            <a:r>
              <a:rPr lang="en-US" baseline="30000" dirty="0"/>
              <a:t>th</a:t>
            </a:r>
            <a:r>
              <a:rPr lang="en-US" dirty="0"/>
              <a:t>  Edition. © [2020]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607059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Barcode Readers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b="1" dirty="0" smtClean="0"/>
              <a:t>Barcode readers </a:t>
            </a:r>
            <a:r>
              <a:rPr lang="en-US" altLang="zh-CN" dirty="0" smtClean="0"/>
              <a:t>are used to scan </a:t>
            </a:r>
            <a:r>
              <a:rPr lang="en-US" altLang="zh-CN" dirty="0"/>
              <a:t>barcodes on </a:t>
            </a:r>
            <a:r>
              <a:rPr lang="en-US" altLang="zh-CN" dirty="0" smtClean="0"/>
              <a:t>products </a:t>
            </a:r>
            <a:r>
              <a:rPr lang="en-US" altLang="zh-CN" dirty="0"/>
              <a:t>at point of sale (POS)</a:t>
            </a:r>
          </a:p>
          <a:p>
            <a:r>
              <a:rPr lang="en-US" altLang="zh-CN" dirty="0"/>
              <a:t>Several interface </a:t>
            </a:r>
            <a:r>
              <a:rPr lang="en-US" altLang="zh-CN" dirty="0" smtClean="0"/>
              <a:t>methods:</a:t>
            </a:r>
            <a:endParaRPr lang="en-US" altLang="zh-CN" dirty="0"/>
          </a:p>
          <a:p>
            <a:pPr lvl="1"/>
            <a:r>
              <a:rPr lang="en-US" altLang="zh-CN" dirty="0"/>
              <a:t>Wireless connection, serial port, USB port, </a:t>
            </a:r>
            <a:r>
              <a:rPr lang="en-US" altLang="zh-CN" dirty="0" smtClean="0"/>
              <a:t>or keyboard port</a:t>
            </a:r>
          </a:p>
          <a:p>
            <a:r>
              <a:rPr lang="en-US" altLang="zh-CN" dirty="0" smtClean="0"/>
              <a:t>If the reader uses a keyboard port:</a:t>
            </a:r>
          </a:p>
          <a:p>
            <a:pPr lvl="1"/>
            <a:r>
              <a:rPr lang="en-US" altLang="zh-CN" dirty="0" smtClean="0"/>
              <a:t>It most likely contains a splitter (keyboard wedge) for the keyboard to use, and data read by the barcode reader is input into the system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1812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Pay Devices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A </a:t>
            </a:r>
            <a:r>
              <a:rPr lang="en-US" altLang="zh-CN" b="1" dirty="0" smtClean="0"/>
              <a:t>magnetic stripe reader </a:t>
            </a:r>
            <a:r>
              <a:rPr lang="en-US" altLang="zh-CN" dirty="0" smtClean="0"/>
              <a:t>and </a:t>
            </a:r>
            <a:r>
              <a:rPr lang="en-US" altLang="zh-CN" b="1" dirty="0" smtClean="0"/>
              <a:t>chip reader </a:t>
            </a:r>
            <a:r>
              <a:rPr lang="en-US" altLang="zh-CN" dirty="0" smtClean="0"/>
              <a:t>can read from the stripe or chip to pull information from a card or license</a:t>
            </a:r>
          </a:p>
          <a:p>
            <a:pPr lvl="1"/>
            <a:r>
              <a:rPr lang="en-US" altLang="zh-CN" dirty="0" smtClean="0"/>
              <a:t>Sends information to the computer through a serial connection, USB connection, Lightning connection, 3.5-mm headphone jack, or a stripe reader wedge mounted on a keyboard</a:t>
            </a:r>
          </a:p>
          <a:p>
            <a:r>
              <a:rPr lang="en-US" altLang="zh-CN" dirty="0" smtClean="0"/>
              <a:t>A </a:t>
            </a:r>
            <a:r>
              <a:rPr lang="en-US" altLang="zh-CN" b="1" dirty="0" smtClean="0"/>
              <a:t>tap pay device </a:t>
            </a:r>
            <a:r>
              <a:rPr lang="en-US" altLang="zh-CN" dirty="0" smtClean="0"/>
              <a:t>connects wirelessly or by cable to a computer or mobile device to turn it into a point-of-sale system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8197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Signature Pads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A </a:t>
            </a:r>
            <a:r>
              <a:rPr lang="en-US" altLang="zh-CN" b="1" dirty="0" smtClean="0"/>
              <a:t>signature pad </a:t>
            </a:r>
            <a:r>
              <a:rPr lang="en-US" altLang="zh-CN" dirty="0" smtClean="0"/>
              <a:t>uses a sensitive touch screen to capture a handwritten signature made using a stylus or finger for a receipt, contract, or ID card</a:t>
            </a:r>
          </a:p>
          <a:p>
            <a:r>
              <a:rPr lang="en-US" altLang="zh-CN" dirty="0" smtClean="0"/>
              <a:t>The signature pad LCD panel displays electronic ink</a:t>
            </a:r>
          </a:p>
          <a:p>
            <a:r>
              <a:rPr lang="en-US" altLang="zh-CN" dirty="0" smtClean="0"/>
              <a:t>Signature pads typically use a serial or USB connection and include software installed on the computer to process the signature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0572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Biometric Devices (1 of 2)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A biometric device inputs biological data about a person to identify the person’s fingerprint, handprint, face, voice, eye, or handwritten signature</a:t>
            </a:r>
          </a:p>
          <a:p>
            <a:r>
              <a:rPr lang="en-US" altLang="zh-CN" dirty="0"/>
              <a:t>Fingerprint </a:t>
            </a:r>
            <a:r>
              <a:rPr lang="en-US" altLang="zh-CN" dirty="0" smtClean="0"/>
              <a:t>readers </a:t>
            </a:r>
            <a:r>
              <a:rPr lang="en-US" altLang="zh-CN" dirty="0"/>
              <a:t>may:</a:t>
            </a:r>
          </a:p>
          <a:p>
            <a:pPr lvl="1"/>
            <a:r>
              <a:rPr lang="en-US" altLang="zh-CN" dirty="0"/>
              <a:t>Look like a mouse</a:t>
            </a:r>
          </a:p>
          <a:p>
            <a:pPr lvl="1"/>
            <a:r>
              <a:rPr lang="en-US" altLang="zh-CN" dirty="0"/>
              <a:t>Use wireless or USB connection</a:t>
            </a:r>
          </a:p>
          <a:p>
            <a:pPr lvl="1"/>
            <a:r>
              <a:rPr lang="en-US" altLang="zh-CN" dirty="0"/>
              <a:t>Be embedded on </a:t>
            </a:r>
            <a:r>
              <a:rPr lang="en-US" altLang="zh-CN" dirty="0" smtClean="0"/>
              <a:t>the side </a:t>
            </a:r>
            <a:r>
              <a:rPr lang="en-US" altLang="zh-CN" dirty="0"/>
              <a:t>of </a:t>
            </a:r>
            <a:r>
              <a:rPr lang="en-US" altLang="zh-CN" dirty="0" smtClean="0"/>
              <a:t>a keyboard</a:t>
            </a:r>
            <a:r>
              <a:rPr lang="en-US" altLang="zh-CN" dirty="0"/>
              <a:t>, flash drive or laptop</a:t>
            </a:r>
          </a:p>
          <a:p>
            <a:r>
              <a:rPr lang="en-US" altLang="zh-CN" dirty="0"/>
              <a:t>Read documentation to know if you should install drivers before plugging in device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16660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Biometric </a:t>
            </a:r>
            <a:r>
              <a:rPr lang="en-US" altLang="zh-CN" dirty="0" smtClean="0"/>
              <a:t>Devices (2 of 2)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93" y="2143812"/>
            <a:ext cx="6303090" cy="2690731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4956464"/>
            <a:ext cx="3976406" cy="922356"/>
          </a:xfrm>
        </p:spPr>
        <p:txBody>
          <a:bodyPr/>
          <a:lstStyle/>
          <a:p>
            <a:r>
              <a:rPr lang="en-US" altLang="zh-CN" dirty="0" smtClean="0"/>
              <a:t>Figure 6-25  Fingerprint readers can (A) look like a mouse, or (B) be embedded on a keyboard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5250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Webcams (1 of 2)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A webcam (web camera):</a:t>
            </a:r>
            <a:endParaRPr lang="en-US" altLang="zh-CN" dirty="0"/>
          </a:p>
          <a:p>
            <a:pPr lvl="1"/>
            <a:r>
              <a:rPr lang="en-US" altLang="zh-CN" dirty="0" smtClean="0"/>
              <a:t>Is embedded </a:t>
            </a:r>
            <a:r>
              <a:rPr lang="en-US" altLang="zh-CN" dirty="0"/>
              <a:t>on most laptops</a:t>
            </a:r>
          </a:p>
          <a:p>
            <a:pPr lvl="1"/>
            <a:r>
              <a:rPr lang="en-US" altLang="zh-CN" dirty="0"/>
              <a:t>Can be installed using a USB port or other port</a:t>
            </a:r>
          </a:p>
          <a:p>
            <a:pPr lvl="1"/>
            <a:r>
              <a:rPr lang="en-US" altLang="zh-CN" dirty="0"/>
              <a:t>Comes with built-in </a:t>
            </a:r>
            <a:r>
              <a:rPr lang="en-US" altLang="zh-CN" dirty="0" smtClean="0"/>
              <a:t>microphone</a:t>
            </a:r>
          </a:p>
          <a:p>
            <a:pPr lvl="2"/>
            <a:r>
              <a:rPr lang="en-US" altLang="zh-CN" dirty="0" smtClean="0"/>
              <a:t>Use this microphone or use the microphone port on the computer</a:t>
            </a:r>
          </a:p>
          <a:p>
            <a:pPr lvl="1"/>
            <a:r>
              <a:rPr lang="en-US" altLang="zh-CN" dirty="0" smtClean="0"/>
              <a:t>Use the setup CD to install the software and then plug in the webcam to a USB port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52645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Webcams (2 of 2)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678" y="1321169"/>
            <a:ext cx="3387778" cy="4435731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4966855"/>
            <a:ext cx="3976406" cy="911965"/>
          </a:xfrm>
        </p:spPr>
        <p:txBody>
          <a:bodyPr/>
          <a:lstStyle/>
          <a:p>
            <a:r>
              <a:rPr lang="en-US" altLang="zh-CN" dirty="0" smtClean="0"/>
              <a:t>Figure 6-27  The Camtasia Recorder application allows you to change the input devices used for video and sound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5717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Graphics Tablets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A </a:t>
            </a:r>
            <a:r>
              <a:rPr lang="en-US" altLang="zh-CN" b="1" dirty="0" smtClean="0"/>
              <a:t>graphics </a:t>
            </a:r>
            <a:r>
              <a:rPr lang="en-US" altLang="zh-CN" b="1" dirty="0"/>
              <a:t>t</a:t>
            </a:r>
            <a:r>
              <a:rPr lang="en-US" altLang="zh-CN" b="1" dirty="0" smtClean="0"/>
              <a:t>ablet </a:t>
            </a:r>
            <a:r>
              <a:rPr lang="en-US" altLang="zh-CN" dirty="0"/>
              <a:t>(also called </a:t>
            </a:r>
            <a:r>
              <a:rPr lang="en-US" altLang="zh-CN" b="1" dirty="0"/>
              <a:t>digitizing tablet</a:t>
            </a:r>
            <a:r>
              <a:rPr lang="en-US" altLang="zh-CN" dirty="0" smtClean="0"/>
              <a:t>) is used to hand draw</a:t>
            </a:r>
            <a:endParaRPr lang="en-US" altLang="zh-CN" dirty="0"/>
          </a:p>
          <a:p>
            <a:pPr lvl="1"/>
            <a:r>
              <a:rPr lang="en-US" altLang="zh-CN" dirty="0"/>
              <a:t>Likely to connect by a USB port</a:t>
            </a:r>
          </a:p>
          <a:p>
            <a:pPr lvl="1"/>
            <a:r>
              <a:rPr lang="en-US" altLang="zh-CN" dirty="0"/>
              <a:t>Comes with stylus that works like a </a:t>
            </a:r>
            <a:r>
              <a:rPr lang="en-US" altLang="zh-CN" dirty="0" smtClean="0"/>
              <a:t>pencil</a:t>
            </a:r>
          </a:p>
          <a:p>
            <a:pPr lvl="1"/>
            <a:r>
              <a:rPr lang="en-US" altLang="zh-CN" dirty="0" smtClean="0"/>
              <a:t>A graphics tablet and stylus can be a replacement for a mouse or touch pad</a:t>
            </a:r>
          </a:p>
          <a:p>
            <a:pPr lvl="1"/>
            <a:r>
              <a:rPr lang="en-US" altLang="zh-CN" dirty="0" smtClean="0"/>
              <a:t>Popular with graphic artists and others who use desktop publishing applications</a:t>
            </a:r>
            <a:endParaRPr lang="en-US" altLang="zh-CN" dirty="0"/>
          </a:p>
          <a:p>
            <a:pPr lvl="1"/>
            <a:r>
              <a:rPr lang="en-US" altLang="zh-CN" dirty="0"/>
              <a:t>Install the same way as other USB devices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19588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Touch Screens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A </a:t>
            </a:r>
            <a:r>
              <a:rPr lang="en-US" altLang="zh-CN" b="1" dirty="0" smtClean="0"/>
              <a:t>touch screen </a:t>
            </a:r>
            <a:r>
              <a:rPr lang="en-US" altLang="zh-CN" dirty="0" smtClean="0"/>
              <a:t>is an input </a:t>
            </a:r>
            <a:r>
              <a:rPr lang="en-US" altLang="zh-CN" dirty="0"/>
              <a:t>device that uses a monitor or LCD panel as the backdrop for input options</a:t>
            </a:r>
          </a:p>
          <a:p>
            <a:pPr lvl="1"/>
            <a:r>
              <a:rPr lang="en-US" altLang="zh-CN" dirty="0"/>
              <a:t>Some laptops and monitors for desktops have built-in touch screens</a:t>
            </a:r>
          </a:p>
          <a:p>
            <a:pPr lvl="1"/>
            <a:r>
              <a:rPr lang="en-US" altLang="zh-CN" dirty="0"/>
              <a:t>Can be installed as an add-on</a:t>
            </a:r>
          </a:p>
          <a:p>
            <a:pPr lvl="1"/>
            <a:r>
              <a:rPr lang="en-US" altLang="zh-CN" dirty="0"/>
              <a:t>For most installations, install drivers before connecting by way of a USB port</a:t>
            </a:r>
          </a:p>
          <a:p>
            <a:pPr lvl="1"/>
            <a:r>
              <a:rPr lang="en-US" altLang="zh-CN" dirty="0"/>
              <a:t>Use management software that came with the device to control and calibrate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98979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Virtual Reality Headsets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A </a:t>
            </a:r>
            <a:r>
              <a:rPr lang="en-US" altLang="zh-CN" b="1" dirty="0" smtClean="0"/>
              <a:t>VR (virtual reality) headset </a:t>
            </a:r>
            <a:r>
              <a:rPr lang="en-US" altLang="zh-CN" dirty="0" smtClean="0"/>
              <a:t>is a device worn on the head that creates a visual and audible virtual experience for the user using a lens display, speakers, microphone, and head-tracking sensors for interaction</a:t>
            </a:r>
          </a:p>
          <a:p>
            <a:pPr lvl="1"/>
            <a:r>
              <a:rPr lang="en-US" altLang="zh-CN" dirty="0" smtClean="0"/>
              <a:t>Often used for extreme gaming and military training</a:t>
            </a:r>
          </a:p>
          <a:p>
            <a:r>
              <a:rPr lang="en-US" altLang="zh-CN" dirty="0" smtClean="0"/>
              <a:t>VR headsets can be programmed independently of a computer</a:t>
            </a:r>
          </a:p>
          <a:p>
            <a:pPr lvl="1"/>
            <a:r>
              <a:rPr lang="en-US" altLang="zh-CN" dirty="0" smtClean="0"/>
              <a:t>Or the headset can be connected to a computer using USB for more programming input or recording the experience</a:t>
            </a:r>
          </a:p>
          <a:p>
            <a:r>
              <a:rPr lang="en-US" altLang="zh-CN" dirty="0" smtClean="0"/>
              <a:t>Some VR headsets include a dock for a smartphone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4812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Describe the general approach technicians use to install and support I/O devices</a:t>
            </a:r>
          </a:p>
          <a:p>
            <a:r>
              <a:rPr lang="en-US" altLang="zh-CN" dirty="0"/>
              <a:t>Install and configure several I/O devices, such as barcode readers, biometric devices, </a:t>
            </a:r>
            <a:r>
              <a:rPr lang="en-US" altLang="zh-CN" dirty="0" smtClean="0"/>
              <a:t>pay devices, webcams</a:t>
            </a:r>
            <a:r>
              <a:rPr lang="en-US" altLang="zh-CN" dirty="0"/>
              <a:t>, graphic tablets, </a:t>
            </a:r>
            <a:r>
              <a:rPr lang="en-US" altLang="zh-CN" dirty="0" smtClean="0"/>
              <a:t>signature pads, and </a:t>
            </a:r>
            <a:r>
              <a:rPr lang="en-US" altLang="zh-CN" dirty="0"/>
              <a:t>touch screens</a:t>
            </a:r>
          </a:p>
          <a:p>
            <a:r>
              <a:rPr lang="en-US" altLang="zh-CN" dirty="0"/>
              <a:t>Install and configure adapter cards</a:t>
            </a:r>
          </a:p>
          <a:p>
            <a:r>
              <a:rPr lang="en-US" altLang="zh-CN" dirty="0"/>
              <a:t>Support the video subsystem, including selecting a monitor and video card and supporting dual </a:t>
            </a:r>
            <a:r>
              <a:rPr lang="en-US" altLang="zh-CN" dirty="0" smtClean="0"/>
              <a:t>monitors</a:t>
            </a:r>
            <a:endParaRPr lang="en-US" altLang="zh-CN" dirty="0"/>
          </a:p>
          <a:p>
            <a:r>
              <a:rPr lang="en-US" altLang="zh-CN" dirty="0"/>
              <a:t>Troubleshoot common problems with I/O </a:t>
            </a:r>
            <a:r>
              <a:rPr lang="en-US" altLang="zh-CN" dirty="0" smtClean="0"/>
              <a:t>devices</a:t>
            </a:r>
          </a:p>
          <a:p>
            <a:r>
              <a:rPr lang="en-US" altLang="zh-CN" dirty="0" smtClean="0"/>
              <a:t>Customize a computer system to meet customer needs</a:t>
            </a:r>
            <a:endParaRPr lang="en-US" altLang="zh-CN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195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KVM Switches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A </a:t>
            </a:r>
            <a:r>
              <a:rPr lang="en-US" altLang="zh-CN" b="1" dirty="0" smtClean="0"/>
              <a:t>KVM (Keyboard</a:t>
            </a:r>
            <a:r>
              <a:rPr lang="en-US" altLang="zh-CN" b="1" dirty="0"/>
              <a:t>, Video, and </a:t>
            </a:r>
            <a:r>
              <a:rPr lang="en-US" altLang="zh-CN" b="1" dirty="0" smtClean="0"/>
              <a:t>Mouse) </a:t>
            </a:r>
            <a:r>
              <a:rPr lang="en-US" altLang="zh-CN" dirty="0" smtClean="0"/>
              <a:t>switch </a:t>
            </a:r>
            <a:r>
              <a:rPr lang="en-US" altLang="zh-CN" dirty="0"/>
              <a:t>allows the use of one keyboard, mouse, and monitor for multiple computers</a:t>
            </a:r>
          </a:p>
          <a:p>
            <a:pPr lvl="1"/>
            <a:r>
              <a:rPr lang="en-US" altLang="zh-CN" dirty="0"/>
              <a:t>Useful in a server room or testing lab</a:t>
            </a:r>
          </a:p>
          <a:p>
            <a:pPr lvl="1"/>
            <a:r>
              <a:rPr lang="en-US" altLang="zh-CN" dirty="0"/>
              <a:t>Does not require device drivers, just plug in cables form each computer to the device</a:t>
            </a:r>
          </a:p>
          <a:p>
            <a:pPr lvl="1"/>
            <a:r>
              <a:rPr lang="en-US" altLang="zh-CN" dirty="0"/>
              <a:t>Switch between computers by using a hot key on the keyboard, buttons on KVM switch, or a wired remote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89472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Installing and Configuring Adapter Cards (1 of 3)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When preparing to install </a:t>
            </a:r>
            <a:r>
              <a:rPr lang="en-US" altLang="zh-CN" dirty="0" smtClean="0"/>
              <a:t>an </a:t>
            </a:r>
            <a:r>
              <a:rPr lang="en-US" altLang="zh-CN" dirty="0"/>
              <a:t>adapter card:</a:t>
            </a:r>
          </a:p>
          <a:p>
            <a:pPr lvl="1"/>
            <a:r>
              <a:rPr lang="en-US" altLang="zh-CN" dirty="0"/>
              <a:t>Verify </a:t>
            </a:r>
            <a:r>
              <a:rPr lang="en-US" altLang="zh-CN" dirty="0" smtClean="0"/>
              <a:t>that the card </a:t>
            </a:r>
            <a:r>
              <a:rPr lang="en-US" altLang="zh-CN" dirty="0"/>
              <a:t>fits an empty expansion slot</a:t>
            </a:r>
          </a:p>
          <a:p>
            <a:pPr lvl="1"/>
            <a:r>
              <a:rPr lang="en-US" altLang="zh-CN" dirty="0"/>
              <a:t>Verify </a:t>
            </a:r>
            <a:r>
              <a:rPr lang="en-US" altLang="zh-CN" dirty="0" smtClean="0"/>
              <a:t>that the device </a:t>
            </a:r>
            <a:r>
              <a:rPr lang="en-US" altLang="zh-CN" dirty="0"/>
              <a:t>drivers for the OS are available</a:t>
            </a:r>
          </a:p>
          <a:p>
            <a:pPr lvl="1"/>
            <a:r>
              <a:rPr lang="en-US" altLang="zh-CN" dirty="0"/>
              <a:t>Back up important data not already backed up</a:t>
            </a:r>
          </a:p>
          <a:p>
            <a:pPr lvl="1"/>
            <a:r>
              <a:rPr lang="en-US" altLang="zh-CN" dirty="0"/>
              <a:t>Know your starting point</a:t>
            </a:r>
          </a:p>
          <a:p>
            <a:r>
              <a:rPr lang="en-US" altLang="zh-CN" dirty="0"/>
              <a:t>General directions to install an adapter card</a:t>
            </a:r>
          </a:p>
          <a:p>
            <a:pPr lvl="1"/>
            <a:r>
              <a:rPr lang="en-US" altLang="zh-CN" dirty="0"/>
              <a:t>Read the </a:t>
            </a:r>
            <a:r>
              <a:rPr lang="en-US" altLang="zh-CN" dirty="0" smtClean="0"/>
              <a:t>documentation for the card</a:t>
            </a:r>
            <a:endParaRPr lang="en-US" altLang="zh-CN" dirty="0"/>
          </a:p>
          <a:p>
            <a:pPr lvl="1"/>
            <a:r>
              <a:rPr lang="en-US" altLang="zh-CN" dirty="0"/>
              <a:t>If replacing an onboard port, disable port in </a:t>
            </a:r>
            <a:r>
              <a:rPr lang="en-US" altLang="zh-CN" dirty="0" smtClean="0"/>
              <a:t>BIOS/UEFI </a:t>
            </a:r>
            <a:r>
              <a:rPr lang="en-US" altLang="zh-CN" dirty="0"/>
              <a:t>setup</a:t>
            </a:r>
          </a:p>
          <a:p>
            <a:pPr lvl="1"/>
            <a:r>
              <a:rPr lang="en-US" altLang="zh-CN" dirty="0"/>
              <a:t>Wear ESD strap, shut down system, unplug power cords and cables, and drain power</a:t>
            </a:r>
          </a:p>
          <a:p>
            <a:pPr lvl="1"/>
            <a:r>
              <a:rPr lang="en-US" altLang="zh-CN" dirty="0"/>
              <a:t>Locate slot and prepare for installation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20230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Installing and Configuring Adapter Cards (2 of 3)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General </a:t>
            </a:r>
            <a:r>
              <a:rPr lang="en-US" altLang="zh-CN" dirty="0"/>
              <a:t>directions to install an adapter </a:t>
            </a:r>
            <a:r>
              <a:rPr lang="en-US" altLang="zh-CN" dirty="0" smtClean="0"/>
              <a:t>card (continued)</a:t>
            </a:r>
            <a:endParaRPr lang="en-US" altLang="zh-CN" dirty="0"/>
          </a:p>
          <a:p>
            <a:pPr lvl="1"/>
            <a:r>
              <a:rPr lang="en-US" altLang="zh-CN" dirty="0"/>
              <a:t>Insert card into expansion slot</a:t>
            </a:r>
          </a:p>
          <a:p>
            <a:pPr lvl="1"/>
            <a:r>
              <a:rPr lang="en-US" altLang="zh-CN" dirty="0"/>
              <a:t>Anchor card to top of the slot with screws</a:t>
            </a:r>
          </a:p>
          <a:p>
            <a:pPr lvl="1"/>
            <a:r>
              <a:rPr lang="en-US" altLang="zh-CN" dirty="0"/>
              <a:t>Connect any power cords or data cables</a:t>
            </a:r>
          </a:p>
          <a:p>
            <a:pPr lvl="1"/>
            <a:r>
              <a:rPr lang="en-US" altLang="zh-CN" dirty="0"/>
              <a:t>Replace the case cover, plug in any essential peripherals </a:t>
            </a:r>
          </a:p>
          <a:p>
            <a:pPr lvl="1"/>
            <a:r>
              <a:rPr lang="en-US" altLang="zh-CN" dirty="0"/>
              <a:t>Start the system – Windows should detect a new hardware device and attempt to automatically install the drivers</a:t>
            </a:r>
          </a:p>
          <a:p>
            <a:pPr lvl="1"/>
            <a:r>
              <a:rPr lang="en-US" altLang="zh-CN" dirty="0"/>
              <a:t>If a CD came with </a:t>
            </a:r>
            <a:r>
              <a:rPr lang="en-US" altLang="zh-CN" dirty="0" smtClean="0"/>
              <a:t>the device</a:t>
            </a:r>
            <a:r>
              <a:rPr lang="en-US" altLang="zh-CN" dirty="0"/>
              <a:t>, insert and run the setup program</a:t>
            </a:r>
          </a:p>
          <a:p>
            <a:pPr lvl="1"/>
            <a:r>
              <a:rPr lang="en-US" altLang="zh-CN" dirty="0" smtClean="0"/>
              <a:t>You may </a:t>
            </a:r>
            <a:r>
              <a:rPr lang="en-US" altLang="zh-CN" dirty="0"/>
              <a:t>have to restart the system</a:t>
            </a:r>
          </a:p>
          <a:p>
            <a:pPr lvl="2"/>
            <a:r>
              <a:rPr lang="en-US" altLang="zh-CN" dirty="0"/>
              <a:t>If </a:t>
            </a:r>
            <a:r>
              <a:rPr lang="en-US" altLang="zh-CN" dirty="0" smtClean="0"/>
              <a:t>there are any </a:t>
            </a:r>
            <a:r>
              <a:rPr lang="en-US" altLang="zh-CN" dirty="0"/>
              <a:t>problems with installation, turn to Device Manager to troubleshoot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47748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Installing and Configuring Adapter </a:t>
            </a:r>
            <a:r>
              <a:rPr lang="en-US" altLang="zh-CN" dirty="0" smtClean="0"/>
              <a:t>Cards (3 of 3)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70" y="1787416"/>
            <a:ext cx="5418468" cy="3784327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5299364"/>
            <a:ext cx="3976406" cy="579456"/>
          </a:xfrm>
        </p:spPr>
        <p:txBody>
          <a:bodyPr/>
          <a:lstStyle/>
          <a:p>
            <a:r>
              <a:rPr lang="en-US" altLang="zh-CN" dirty="0" smtClean="0"/>
              <a:t>Figure 6-35  An opening menu to install video drivers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66943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Sound Cards and Onboard Sound (1 of 2)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A </a:t>
            </a:r>
            <a:r>
              <a:rPr lang="en-US" altLang="zh-CN" b="1" dirty="0" smtClean="0"/>
              <a:t>sound card</a:t>
            </a:r>
            <a:r>
              <a:rPr lang="en-US" altLang="zh-CN" dirty="0" smtClean="0"/>
              <a:t> or onboard sound can play and record sound and save it in a file</a:t>
            </a:r>
          </a:p>
          <a:p>
            <a:r>
              <a:rPr lang="en-US" altLang="zh-CN" dirty="0" smtClean="0"/>
              <a:t>Color-coded speaker ports are for speakers and subwoofer</a:t>
            </a:r>
          </a:p>
          <a:p>
            <a:r>
              <a:rPr lang="en-US" altLang="zh-CN" dirty="0" smtClean="0"/>
              <a:t>Ports may also be available to connect to external sound equipment such as a CD or DVD player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93363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Sound Cards and Onboard </a:t>
            </a:r>
            <a:r>
              <a:rPr lang="en-US" altLang="zh-CN" dirty="0" smtClean="0"/>
              <a:t>Sound (2 of 2)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830" y="1612144"/>
            <a:ext cx="5362882" cy="4272764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4998027"/>
            <a:ext cx="3976406" cy="880793"/>
          </a:xfrm>
        </p:spPr>
        <p:txBody>
          <a:bodyPr/>
          <a:lstStyle/>
          <a:p>
            <a:r>
              <a:rPr lang="en-US" altLang="zh-CN" dirty="0" smtClean="0"/>
              <a:t>Figure 6-36  The Sound Blaster X-Fi Titanium sound card by Creative uses a PCIe x1 slot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5038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Replacing Expansion Cards in a Laptop (1 of 3)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Newer </a:t>
            </a:r>
            <a:r>
              <a:rPr lang="en-US" altLang="zh-CN" dirty="0" smtClean="0"/>
              <a:t>laptops are likely to </a:t>
            </a:r>
            <a:r>
              <a:rPr lang="en-US" altLang="zh-CN" dirty="0"/>
              <a:t>use </a:t>
            </a:r>
            <a:r>
              <a:rPr lang="en-US" altLang="zh-CN" b="1" dirty="0"/>
              <a:t>Mini PCI Express </a:t>
            </a:r>
            <a:r>
              <a:rPr lang="en-US" altLang="zh-CN" dirty="0"/>
              <a:t>slots (</a:t>
            </a:r>
            <a:r>
              <a:rPr lang="en-US" altLang="zh-CN" b="1" dirty="0"/>
              <a:t>Mini PCIe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Uses 52 pins on the edge connector</a:t>
            </a:r>
          </a:p>
          <a:p>
            <a:r>
              <a:rPr lang="en-US" altLang="zh-CN" dirty="0"/>
              <a:t>Older notebooks use a Mini PCI slot</a:t>
            </a:r>
          </a:p>
          <a:p>
            <a:r>
              <a:rPr lang="en-US" altLang="zh-CN" dirty="0"/>
              <a:t>For many laptops, remove a cover on the bottom of the laptop to expose expansion cards</a:t>
            </a:r>
          </a:p>
          <a:p>
            <a:pPr lvl="1"/>
            <a:r>
              <a:rPr lang="en-US" altLang="zh-CN" dirty="0"/>
              <a:t>For cards that have </a:t>
            </a:r>
            <a:r>
              <a:rPr lang="en-US" altLang="zh-CN" dirty="0" smtClean="0"/>
              <a:t>an antenna</a:t>
            </a:r>
            <a:r>
              <a:rPr lang="en-US" altLang="zh-CN" dirty="0"/>
              <a:t>, be sure to remove the antenna wires before replacing card</a:t>
            </a:r>
          </a:p>
          <a:p>
            <a:r>
              <a:rPr lang="en-US" altLang="zh-CN" dirty="0"/>
              <a:t>Use Device Manager to ensure the device is working properly after install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89930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Replacing Expansion Cards in a </a:t>
            </a:r>
            <a:r>
              <a:rPr lang="en-US" altLang="zh-CN" dirty="0" smtClean="0"/>
              <a:t>Laptop (2 of 3)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077" y="1966257"/>
            <a:ext cx="5747595" cy="3748011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5008418"/>
            <a:ext cx="3976406" cy="870402"/>
          </a:xfrm>
        </p:spPr>
        <p:txBody>
          <a:bodyPr/>
          <a:lstStyle/>
          <a:p>
            <a:r>
              <a:rPr lang="en-US" altLang="zh-CN" dirty="0" smtClean="0"/>
              <a:t>Figure 6-38  Removing the cover from the bottom of a laptop exposes several internal components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23617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Replacing Expansion Cards in a </a:t>
            </a:r>
            <a:r>
              <a:rPr lang="en-US" altLang="zh-CN" dirty="0" smtClean="0"/>
              <a:t>Laptop (3 of 3)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5" y="2172328"/>
            <a:ext cx="6355080" cy="3377148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5351318"/>
            <a:ext cx="3976406" cy="527502"/>
          </a:xfrm>
        </p:spPr>
        <p:txBody>
          <a:bodyPr/>
          <a:lstStyle/>
          <a:p>
            <a:r>
              <a:rPr lang="en-US" altLang="zh-CN" dirty="0" smtClean="0"/>
              <a:t>Figure 6-40  How to remove a Mini PCI Express card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81104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Supporting the Video Subsystem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A monitor is the </a:t>
            </a:r>
            <a:r>
              <a:rPr lang="en-US" altLang="zh-CN" dirty="0"/>
              <a:t>primary output device of a computer</a:t>
            </a:r>
          </a:p>
          <a:p>
            <a:r>
              <a:rPr lang="en-US" altLang="zh-CN" dirty="0"/>
              <a:t>Two necessary components for video output:</a:t>
            </a:r>
          </a:p>
          <a:p>
            <a:pPr lvl="1"/>
            <a:r>
              <a:rPr lang="en-US" altLang="zh-CN" dirty="0"/>
              <a:t>Monitor</a:t>
            </a:r>
          </a:p>
          <a:p>
            <a:pPr lvl="1"/>
            <a:r>
              <a:rPr lang="en-US" altLang="zh-CN" dirty="0"/>
              <a:t>Video card (also called video adapter or graphics card) or video port on motherboard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31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Basic Principles for Supporting Devices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I/O </a:t>
            </a:r>
            <a:r>
              <a:rPr lang="en-US" altLang="zh-CN" dirty="0" smtClean="0"/>
              <a:t>or storage devices </a:t>
            </a:r>
            <a:r>
              <a:rPr lang="en-US" altLang="zh-CN" dirty="0"/>
              <a:t>may be internal or external</a:t>
            </a:r>
          </a:p>
          <a:p>
            <a:r>
              <a:rPr lang="en-US" altLang="zh-CN" dirty="0" smtClean="0"/>
              <a:t>Basic principles apply to both internal and external devices:</a:t>
            </a:r>
            <a:endParaRPr lang="en-US" altLang="zh-CN" dirty="0"/>
          </a:p>
          <a:p>
            <a:pPr lvl="1"/>
            <a:r>
              <a:rPr lang="en-US" altLang="zh-CN" dirty="0"/>
              <a:t>Every device is controlled by software</a:t>
            </a:r>
          </a:p>
          <a:p>
            <a:pPr lvl="1"/>
            <a:r>
              <a:rPr lang="en-US" altLang="zh-CN" dirty="0"/>
              <a:t>Best guide for installation and </a:t>
            </a:r>
            <a:r>
              <a:rPr lang="en-US" altLang="zh-CN" dirty="0" smtClean="0"/>
              <a:t>support is the </a:t>
            </a:r>
            <a:r>
              <a:rPr lang="en-US" altLang="zh-CN" dirty="0"/>
              <a:t>manufacturer</a:t>
            </a:r>
          </a:p>
          <a:p>
            <a:pPr lvl="1"/>
            <a:r>
              <a:rPr lang="en-US" altLang="zh-CN" dirty="0"/>
              <a:t>Some devices need application </a:t>
            </a:r>
            <a:r>
              <a:rPr lang="en-US" altLang="zh-CN" dirty="0" smtClean="0"/>
              <a:t>software to use with the device</a:t>
            </a:r>
            <a:endParaRPr lang="en-US" altLang="zh-CN" dirty="0"/>
          </a:p>
          <a:p>
            <a:pPr lvl="1"/>
            <a:r>
              <a:rPr lang="en-US" altLang="zh-CN" dirty="0"/>
              <a:t>A device is no faster than the port/slot it is designed </a:t>
            </a:r>
            <a:r>
              <a:rPr lang="en-US" altLang="zh-CN" dirty="0" smtClean="0"/>
              <a:t>to use</a:t>
            </a:r>
            <a:endParaRPr lang="en-US" altLang="zh-CN" dirty="0"/>
          </a:p>
          <a:p>
            <a:pPr lvl="1"/>
            <a:r>
              <a:rPr lang="en-US" altLang="zh-CN" dirty="0"/>
              <a:t>Use an administrator account in Windows</a:t>
            </a:r>
          </a:p>
          <a:p>
            <a:pPr lvl="1"/>
            <a:r>
              <a:rPr lang="en-US" altLang="zh-CN" dirty="0"/>
              <a:t>Problems are sometimes solved by updating drivers or firmware</a:t>
            </a:r>
          </a:p>
          <a:p>
            <a:pPr lvl="1"/>
            <a:r>
              <a:rPr lang="en-US" altLang="zh-CN" dirty="0"/>
              <a:t>Install only one device at a time</a:t>
            </a:r>
          </a:p>
          <a:p>
            <a:r>
              <a:rPr lang="en-US" altLang="zh-CN" b="1" dirty="0"/>
              <a:t>Device Manager </a:t>
            </a:r>
            <a:r>
              <a:rPr lang="en-US" altLang="zh-CN" dirty="0"/>
              <a:t>(devmgmt.msc</a:t>
            </a:r>
            <a:r>
              <a:rPr lang="en-US" altLang="zh-CN" dirty="0" smtClean="0"/>
              <a:t>):</a:t>
            </a:r>
            <a:endParaRPr lang="en-US" altLang="zh-CN" dirty="0"/>
          </a:p>
          <a:p>
            <a:pPr lvl="1"/>
            <a:r>
              <a:rPr lang="en-US" altLang="zh-CN" dirty="0"/>
              <a:t>Primary Windows tool for managing hardware</a:t>
            </a:r>
          </a:p>
          <a:p>
            <a:r>
              <a:rPr lang="en-US" altLang="zh-CN" dirty="0"/>
              <a:t>Using Device Manager you can:</a:t>
            </a:r>
          </a:p>
          <a:p>
            <a:pPr lvl="1"/>
            <a:r>
              <a:rPr lang="en-US" altLang="zh-CN" dirty="0"/>
              <a:t>Disable or enable a </a:t>
            </a:r>
            <a:r>
              <a:rPr lang="en-US" altLang="zh-CN" dirty="0" smtClean="0"/>
              <a:t>device, update </a:t>
            </a:r>
            <a:r>
              <a:rPr lang="en-US" altLang="zh-CN" dirty="0"/>
              <a:t>its </a:t>
            </a:r>
            <a:r>
              <a:rPr lang="en-US" altLang="zh-CN" dirty="0" smtClean="0"/>
              <a:t>drivers, uninstall </a:t>
            </a:r>
            <a:r>
              <a:rPr lang="en-US" altLang="zh-CN" dirty="0"/>
              <a:t>a </a:t>
            </a:r>
            <a:r>
              <a:rPr lang="en-US" altLang="zh-CN" dirty="0" smtClean="0"/>
              <a:t>device, undo </a:t>
            </a:r>
            <a:r>
              <a:rPr lang="en-US" altLang="zh-CN" dirty="0"/>
              <a:t>a driver </a:t>
            </a:r>
            <a:r>
              <a:rPr lang="en-US" altLang="zh-CN" dirty="0" smtClean="0"/>
              <a:t>update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75449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Monitor Technologies and Features (1 of 5)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Types of </a:t>
            </a:r>
            <a:r>
              <a:rPr lang="en-US" altLang="zh-CN" dirty="0" smtClean="0"/>
              <a:t>monitors:</a:t>
            </a:r>
            <a:endParaRPr lang="en-US" altLang="zh-CN" dirty="0"/>
          </a:p>
          <a:p>
            <a:pPr lvl="1"/>
            <a:r>
              <a:rPr lang="en-US" altLang="zh-CN" b="1" dirty="0"/>
              <a:t>LCD (liquid crystal display) </a:t>
            </a:r>
            <a:r>
              <a:rPr lang="en-US" altLang="zh-CN" dirty="0"/>
              <a:t>- also called </a:t>
            </a:r>
            <a:r>
              <a:rPr lang="en-US" altLang="zh-CN" dirty="0" smtClean="0"/>
              <a:t>a </a:t>
            </a:r>
            <a:r>
              <a:rPr lang="en-US" altLang="zh-CN" b="1" dirty="0" smtClean="0"/>
              <a:t>flat-panel monitor</a:t>
            </a:r>
            <a:endParaRPr lang="en-US" altLang="zh-CN" b="1" dirty="0"/>
          </a:p>
          <a:p>
            <a:pPr lvl="2"/>
            <a:r>
              <a:rPr lang="en-US" altLang="zh-CN" dirty="0"/>
              <a:t>First used in laptops</a:t>
            </a:r>
          </a:p>
          <a:p>
            <a:pPr lvl="2"/>
            <a:r>
              <a:rPr lang="en-US" altLang="zh-CN" dirty="0"/>
              <a:t>At the center of layers is liquid crystal material </a:t>
            </a:r>
          </a:p>
          <a:p>
            <a:pPr lvl="2"/>
            <a:r>
              <a:rPr lang="en-US" altLang="zh-CN" dirty="0"/>
              <a:t>Layers are sandwiched between two grids of electrodes forming columns and rows</a:t>
            </a:r>
          </a:p>
          <a:p>
            <a:pPr lvl="2"/>
            <a:r>
              <a:rPr lang="en-US" altLang="zh-CN" dirty="0"/>
              <a:t>Each intersection of row and column forms a pixel</a:t>
            </a:r>
          </a:p>
          <a:p>
            <a:pPr lvl="1"/>
            <a:r>
              <a:rPr lang="en-US" altLang="zh-CN" b="1" dirty="0"/>
              <a:t>OLED (organic light-emitting Diode) </a:t>
            </a:r>
            <a:r>
              <a:rPr lang="en-US" altLang="zh-CN" dirty="0"/>
              <a:t>monitor uses a thin LED </a:t>
            </a:r>
            <a:r>
              <a:rPr lang="en-US" altLang="zh-CN" dirty="0" smtClean="0"/>
              <a:t>(light-emitting diode) layer </a:t>
            </a:r>
            <a:r>
              <a:rPr lang="en-US" altLang="zh-CN" dirty="0"/>
              <a:t>or film between two grids of </a:t>
            </a:r>
            <a:r>
              <a:rPr lang="en-US" altLang="zh-CN" dirty="0" smtClean="0"/>
              <a:t>electrodes and does </a:t>
            </a:r>
            <a:r>
              <a:rPr lang="en-US" altLang="zh-CN" dirty="0"/>
              <a:t>not use backlighting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Does not emit as much light as an LCD monitor, therefore, can produce deeper blacks, provide better contrast, work in darker rooms, and use less power than an LCD monitor</a:t>
            </a:r>
            <a:endParaRPr lang="en-US" altLang="zh-CN" dirty="0"/>
          </a:p>
          <a:p>
            <a:pPr marL="800100" lvl="2" indent="-342900">
              <a:spcBef>
                <a:spcPts val="1000"/>
              </a:spcBef>
              <a:buClr>
                <a:srgbClr val="004A78"/>
              </a:buClr>
            </a:pPr>
            <a:r>
              <a:rPr lang="en-US" altLang="zh-CN" b="1" dirty="0"/>
              <a:t>Projector</a:t>
            </a:r>
            <a:r>
              <a:rPr lang="en-US" altLang="zh-CN" dirty="0"/>
              <a:t> – used to shine a light that projects a transparent image onto a large screen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93041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Monitor Technologies and </a:t>
            </a:r>
            <a:r>
              <a:rPr lang="en-US" altLang="zh-CN" dirty="0" smtClean="0"/>
              <a:t>Features (2 of 5)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192" y="1836235"/>
            <a:ext cx="5936620" cy="3911185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5527964"/>
            <a:ext cx="3976406" cy="350856"/>
          </a:xfrm>
        </p:spPr>
        <p:txBody>
          <a:bodyPr/>
          <a:lstStyle/>
          <a:p>
            <a:r>
              <a:rPr lang="en-US" altLang="zh-CN" dirty="0" smtClean="0"/>
              <a:t>Figure 6-42  Layers of an LCD panel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86899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Monitor Technologies and </a:t>
            </a:r>
            <a:r>
              <a:rPr lang="en-US" altLang="zh-CN" dirty="0" smtClean="0"/>
              <a:t>Features (3 of 5)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95" y="2253540"/>
            <a:ext cx="6563778" cy="2440379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5330536"/>
            <a:ext cx="3976406" cy="548284"/>
          </a:xfrm>
        </p:spPr>
        <p:txBody>
          <a:bodyPr/>
          <a:lstStyle/>
          <a:p>
            <a:r>
              <a:rPr lang="en-US" altLang="zh-CN" dirty="0" smtClean="0"/>
              <a:t>Figure 6-43  A portable XGA projector by Panasonic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80178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Monitor Technologies and </a:t>
            </a:r>
            <a:r>
              <a:rPr lang="en-US" altLang="zh-CN" dirty="0" smtClean="0"/>
              <a:t>Features (4 of 5)</a:t>
            </a:r>
            <a:endParaRPr lang="zh-CN" altLang="en-US" dirty="0"/>
          </a:p>
        </p:txBody>
      </p:sp>
      <p:graphicFrame>
        <p:nvGraphicFramePr>
          <p:cNvPr id="4" name="Table Placeholder 3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341558063"/>
              </p:ext>
            </p:extLst>
          </p:nvPr>
        </p:nvGraphicFramePr>
        <p:xfrm>
          <a:off x="1895475" y="1364673"/>
          <a:ext cx="8128000" cy="422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9716"/>
                <a:gridCol w="589828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Monitor Characteristic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Description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+mn-lt"/>
                        </a:rPr>
                        <a:t>Screen size</a:t>
                      </a:r>
                      <a:endParaRPr lang="zh-CN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+mn-lt"/>
                        </a:rPr>
                        <a:t>The screen size is the diagonal length of the screen surface in inches.</a:t>
                      </a:r>
                      <a:endParaRPr lang="zh-CN" altLang="en-US" sz="12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+mn-lt"/>
                        </a:rPr>
                        <a:t>Refresh rate</a:t>
                      </a:r>
                      <a:endParaRPr lang="zh-CN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+mn-lt"/>
                        </a:rPr>
                        <a:t>The refresh rate is the number of times a monitor screen is built or refreshed in 1 second, measured</a:t>
                      </a:r>
                      <a:r>
                        <a:rPr lang="en-US" altLang="zh-CN" sz="1200" baseline="0" dirty="0" smtClean="0">
                          <a:latin typeface="+mn-lt"/>
                        </a:rPr>
                        <a:t> in Hz (cycles per second).</a:t>
                      </a:r>
                      <a:endParaRPr lang="zh-CN" altLang="en-US" sz="12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+mn-lt"/>
                        </a:rPr>
                        <a:t>Pixel pitch</a:t>
                      </a:r>
                      <a:endParaRPr lang="zh-CN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+mn-lt"/>
                        </a:rPr>
                        <a:t>A pixel is a spot</a:t>
                      </a:r>
                      <a:r>
                        <a:rPr lang="en-US" altLang="zh-CN" sz="1200" baseline="0" dirty="0" smtClean="0">
                          <a:latin typeface="+mn-lt"/>
                        </a:rPr>
                        <a:t> or dot on the screen that can be addressed by software. The pixel pitch is the distance between adjacent pixels on the screen-the smaller the number, the better.</a:t>
                      </a:r>
                      <a:endParaRPr lang="zh-CN" altLang="en-US" sz="12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+mn-lt"/>
                        </a:rPr>
                        <a:t>Resolution</a:t>
                      </a:r>
                      <a:endParaRPr lang="zh-CN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+mn-lt"/>
                        </a:rPr>
                        <a:t>The resolution is the number of spots or pixels on a</a:t>
                      </a:r>
                      <a:r>
                        <a:rPr lang="en-US" altLang="zh-CN" sz="1200" baseline="0" dirty="0" smtClean="0">
                          <a:latin typeface="+mn-lt"/>
                        </a:rPr>
                        <a:t> screen that can be addressed by software. </a:t>
                      </a:r>
                      <a:endParaRPr lang="zh-CN" altLang="en-US" sz="12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+mn-lt"/>
                        </a:rPr>
                        <a:t>Contrast ratio</a:t>
                      </a:r>
                      <a:endParaRPr lang="zh-CN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+mn-lt"/>
                        </a:rPr>
                        <a:t>Contrast ratio</a:t>
                      </a:r>
                      <a:r>
                        <a:rPr lang="en-US" altLang="zh-CN" sz="1200" baseline="0" dirty="0" smtClean="0">
                          <a:latin typeface="+mn-lt"/>
                        </a:rPr>
                        <a:t> is the contrast between true black and true white on the screen-the higher the contrast ratio, the better. </a:t>
                      </a:r>
                      <a:endParaRPr lang="zh-CN" altLang="en-US" sz="12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+mn-lt"/>
                        </a:rPr>
                        <a:t>Viewing angle</a:t>
                      </a:r>
                      <a:endParaRPr lang="zh-CN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+mn-lt"/>
                        </a:rPr>
                        <a:t>The viewing angle is the angle</a:t>
                      </a:r>
                      <a:r>
                        <a:rPr lang="en-US" altLang="zh-CN" sz="1200" baseline="0" dirty="0" smtClean="0">
                          <a:latin typeface="+mn-lt"/>
                        </a:rPr>
                        <a:t> at which a monitor becomes difficult to see from the side.</a:t>
                      </a:r>
                      <a:endParaRPr lang="zh-CN" altLang="en-US" sz="12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+mn-lt"/>
                        </a:rPr>
                        <a:t>Backlighting or brightness</a:t>
                      </a:r>
                      <a:endParaRPr lang="zh-CN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+mn-lt"/>
                        </a:rPr>
                        <a:t>Brightness is measured in cd/m</a:t>
                      </a:r>
                      <a:r>
                        <a:rPr lang="en-US" altLang="zh-CN" sz="1200" baseline="30000" dirty="0" smtClean="0">
                          <a:latin typeface="+mn-lt"/>
                        </a:rPr>
                        <a:t>2</a:t>
                      </a:r>
                      <a:r>
                        <a:rPr lang="en-US" altLang="zh-CN" sz="1200" baseline="0" dirty="0" smtClean="0">
                          <a:latin typeface="+mn-lt"/>
                        </a:rPr>
                        <a:t> , which is the same as lumens/m</a:t>
                      </a:r>
                      <a:r>
                        <a:rPr lang="en-US" altLang="zh-CN" sz="1200" baseline="30000" dirty="0" smtClean="0">
                          <a:latin typeface="+mn-lt"/>
                        </a:rPr>
                        <a:t>2</a:t>
                      </a:r>
                      <a:r>
                        <a:rPr lang="en-US" altLang="zh-CN" sz="1200" baseline="0" dirty="0" smtClean="0">
                          <a:latin typeface="+mn-lt"/>
                        </a:rPr>
                        <a:t>  .</a:t>
                      </a:r>
                      <a:endParaRPr lang="zh-CN" altLang="en-US" sz="12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+mn-lt"/>
                        </a:rPr>
                        <a:t>Connectors</a:t>
                      </a:r>
                      <a:endParaRPr lang="zh-CN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+mn-lt"/>
                        </a:rPr>
                        <a:t>Popular</a:t>
                      </a:r>
                      <a:r>
                        <a:rPr lang="en-US" altLang="zh-CN" sz="1200" baseline="0" dirty="0" smtClean="0">
                          <a:latin typeface="+mn-lt"/>
                        </a:rPr>
                        <a:t> options for connectors are VGA, DVI-I, DVI-D, HDMI, DisplayPort, and Apple’s Thunderbolt.</a:t>
                      </a:r>
                      <a:endParaRPr lang="zh-CN" altLang="en-US" sz="12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+mn-lt"/>
                        </a:rPr>
                        <a:t>Other features</a:t>
                      </a:r>
                      <a:endParaRPr lang="zh-CN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+mn-lt"/>
                        </a:rPr>
                        <a:t>LCD monitors can also provide a privacy or antiglare surface,</a:t>
                      </a:r>
                      <a:r>
                        <a:rPr lang="en-US" altLang="zh-CN" sz="1200" baseline="0" dirty="0" smtClean="0">
                          <a:latin typeface="+mn-lt"/>
                        </a:rPr>
                        <a:t> tilt screens, microphone input, speakers, USB ports, adjustable stands, and perhaps even an input for your smartphone.</a:t>
                      </a:r>
                      <a:endParaRPr lang="zh-CN" altLang="en-US" sz="12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3873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Monitor Technologies and </a:t>
            </a:r>
            <a:r>
              <a:rPr lang="en-US" altLang="zh-CN" dirty="0" smtClean="0"/>
              <a:t>Features (5 of 5)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32" y="2048256"/>
            <a:ext cx="6440884" cy="3572255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4478482"/>
            <a:ext cx="3976406" cy="1400338"/>
          </a:xfrm>
        </p:spPr>
        <p:txBody>
          <a:bodyPr/>
          <a:lstStyle/>
          <a:p>
            <a:r>
              <a:rPr lang="en-US" altLang="zh-CN" dirty="0" smtClean="0"/>
              <a:t>Figure 6-45  The rear of this LCD monitor shows digital and analog video ports to accommodate a video cable with either a 15-pin analog VGA connector or a digital DVI connector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89901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Changing Monitor Settings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Settings that apply to the monitor can be managed by using the monitor buttons, function keys on a keyboard, and Windows utilities</a:t>
            </a:r>
          </a:p>
          <a:p>
            <a:r>
              <a:rPr lang="en-US" altLang="zh-CN" dirty="0" smtClean="0"/>
              <a:t>Using the monitor buttons, you can:</a:t>
            </a:r>
            <a:endParaRPr lang="en-US" altLang="zh-CN" dirty="0"/>
          </a:p>
          <a:p>
            <a:pPr lvl="1"/>
            <a:r>
              <a:rPr lang="en-US" altLang="zh-CN" dirty="0" smtClean="0"/>
              <a:t>Adjust </a:t>
            </a:r>
            <a:r>
              <a:rPr lang="en-US" altLang="zh-CN" dirty="0"/>
              <a:t>horizontal and vertical position of the screen</a:t>
            </a:r>
          </a:p>
          <a:p>
            <a:pPr lvl="1"/>
            <a:r>
              <a:rPr lang="en-US" altLang="zh-CN" dirty="0" smtClean="0"/>
              <a:t>Change </a:t>
            </a:r>
            <a:r>
              <a:rPr lang="en-US" altLang="zh-CN" dirty="0"/>
              <a:t>the brightness and contrast settings</a:t>
            </a:r>
          </a:p>
          <a:p>
            <a:r>
              <a:rPr lang="en-US" altLang="zh-CN" dirty="0"/>
              <a:t>On laptops, function keys are usually used instead of buttons</a:t>
            </a:r>
          </a:p>
          <a:p>
            <a:r>
              <a:rPr lang="en-US" altLang="zh-CN" dirty="0"/>
              <a:t>Windows utilities can also be used to change monitor settings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85160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Troubleshooting I/O Devices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When troubleshooting peripheral devices:</a:t>
            </a:r>
          </a:p>
          <a:p>
            <a:pPr lvl="1"/>
            <a:r>
              <a:rPr lang="en-US" altLang="zh-CN" dirty="0"/>
              <a:t>Always try the least invasive and least expensive solutions first</a:t>
            </a:r>
          </a:p>
          <a:p>
            <a:r>
              <a:rPr lang="en-US" altLang="zh-CN" dirty="0"/>
              <a:t>This section covers how to handle some of the errors or problems you might encounter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36387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NumLock Indicator Light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When users complain that they cannot sign in to Windows even when entering the correct password:</a:t>
            </a:r>
          </a:p>
          <a:p>
            <a:pPr lvl="1"/>
            <a:r>
              <a:rPr lang="en-US" altLang="zh-CN" dirty="0"/>
              <a:t>Have them make sure the NumLock key is set correctly</a:t>
            </a:r>
          </a:p>
          <a:p>
            <a:pPr lvl="1"/>
            <a:r>
              <a:rPr lang="en-US" altLang="zh-CN" dirty="0"/>
              <a:t>Laptops use this key to toggle between the keys interpreted as letters and numbers</a:t>
            </a:r>
          </a:p>
          <a:p>
            <a:pPr lvl="1"/>
            <a:r>
              <a:rPr lang="en-US" altLang="zh-CN" dirty="0"/>
              <a:t>Most laptops have a NumLock indicator light near the keyboard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89470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Device Manager (1 of 2)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Device Manager is usually a good place to start troubleshooting</a:t>
            </a:r>
          </a:p>
          <a:p>
            <a:r>
              <a:rPr lang="en-US" altLang="zh-CN" dirty="0"/>
              <a:t>To see a device’s </a:t>
            </a:r>
            <a:r>
              <a:rPr lang="en-US" altLang="zh-CN" dirty="0" smtClean="0"/>
              <a:t>properties box, </a:t>
            </a:r>
            <a:r>
              <a:rPr lang="en-US" altLang="zh-CN" dirty="0"/>
              <a:t>right-click the device and click </a:t>
            </a:r>
            <a:r>
              <a:rPr lang="en-US" altLang="zh-CN" b="1" dirty="0"/>
              <a:t>Properties</a:t>
            </a:r>
          </a:p>
          <a:p>
            <a:r>
              <a:rPr lang="en-US" altLang="zh-CN" dirty="0"/>
              <a:t>Try updating the drivers</a:t>
            </a:r>
          </a:p>
          <a:p>
            <a:pPr lvl="1"/>
            <a:r>
              <a:rPr lang="en-US" altLang="zh-CN" dirty="0"/>
              <a:t>Click </a:t>
            </a:r>
            <a:r>
              <a:rPr lang="en-US" altLang="zh-CN" b="1" dirty="0"/>
              <a:t>Update Driver </a:t>
            </a:r>
            <a:r>
              <a:rPr lang="en-US" altLang="zh-CN" dirty="0"/>
              <a:t>on the General tab or Driver tab</a:t>
            </a:r>
          </a:p>
          <a:p>
            <a:pPr lvl="1"/>
            <a:r>
              <a:rPr lang="en-US" altLang="zh-CN" dirty="0"/>
              <a:t>If driver update creates a problem, roll </a:t>
            </a:r>
            <a:r>
              <a:rPr lang="en-US" altLang="zh-CN" dirty="0" smtClean="0"/>
              <a:t>back (undo) </a:t>
            </a:r>
            <a:r>
              <a:rPr lang="en-US" altLang="zh-CN" dirty="0"/>
              <a:t>the driver update if the previous drivers were working</a:t>
            </a:r>
          </a:p>
          <a:p>
            <a:r>
              <a:rPr lang="en-US" altLang="zh-CN" dirty="0"/>
              <a:t>Try to uninstall the device and reinstall it</a:t>
            </a:r>
          </a:p>
          <a:p>
            <a:pPr lvl="1"/>
            <a:r>
              <a:rPr lang="en-US" altLang="zh-CN" dirty="0"/>
              <a:t>Click </a:t>
            </a:r>
            <a:r>
              <a:rPr lang="en-US" altLang="zh-CN" b="1" dirty="0"/>
              <a:t>Uninstall </a:t>
            </a:r>
            <a:r>
              <a:rPr lang="en-US" altLang="zh-CN" dirty="0"/>
              <a:t>on the Driver tab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21979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Device Manager (2 of 2)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Update </a:t>
            </a:r>
            <a:r>
              <a:rPr lang="en-US" altLang="zh-CN" dirty="0"/>
              <a:t>Port or Slot Drivers on a Laptop</a:t>
            </a:r>
          </a:p>
          <a:p>
            <a:pPr lvl="1"/>
            <a:r>
              <a:rPr lang="en-US" altLang="zh-CN" dirty="0"/>
              <a:t>If you have a problem with a port or slot on a laptop, use Device Manager to see if errors are reported</a:t>
            </a:r>
          </a:p>
          <a:p>
            <a:pPr lvl="2"/>
            <a:r>
              <a:rPr lang="en-US" altLang="zh-CN" dirty="0"/>
              <a:t>Also you can update drivers for the port or slot</a:t>
            </a:r>
          </a:p>
          <a:p>
            <a:pPr lvl="1"/>
            <a:r>
              <a:rPr lang="en-US" altLang="zh-CN" dirty="0"/>
              <a:t>Manufacturers often store backups of the drivers on the hard drive under support tools</a:t>
            </a:r>
          </a:p>
          <a:p>
            <a:pPr lvl="2"/>
            <a:r>
              <a:rPr lang="en-US" altLang="zh-CN" dirty="0"/>
              <a:t>And on the recovery media, if available</a:t>
            </a:r>
          </a:p>
          <a:p>
            <a:pPr lvl="1"/>
            <a:r>
              <a:rPr lang="en-US" altLang="zh-CN" dirty="0"/>
              <a:t>Download the latest drivers from the manufacturer’s website</a:t>
            </a:r>
          </a:p>
          <a:p>
            <a:pPr lvl="1"/>
            <a:r>
              <a:rPr lang="en-US" altLang="zh-CN" dirty="0"/>
              <a:t>Still not solved, use Device Manager to uninstall the port or slot drivers and use support tools to reinstall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8849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Wired and Wireless Connection Standards Used by Peripheral </a:t>
            </a:r>
            <a:r>
              <a:rPr lang="en-US" altLang="zh-CN" dirty="0" smtClean="0"/>
              <a:t>Devices (1 of 2)</a:t>
            </a:r>
            <a:endParaRPr lang="zh-CN" altLang="en-US" dirty="0"/>
          </a:p>
        </p:txBody>
      </p:sp>
      <p:graphicFrame>
        <p:nvGraphicFramePr>
          <p:cNvPr id="4" name="Table Placeholder 3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083532375"/>
              </p:ext>
            </p:extLst>
          </p:nvPr>
        </p:nvGraphicFramePr>
        <p:xfrm>
          <a:off x="1822738" y="1790700"/>
          <a:ext cx="8127999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Port or Wireless Type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Maximum Speed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Maximum Cable Length or Wireless</a:t>
                      </a:r>
                      <a:r>
                        <a:rPr lang="en-US" altLang="zh-CN" sz="1400" baseline="0" dirty="0" smtClean="0"/>
                        <a:t> Range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+mn-lt"/>
                        </a:rPr>
                        <a:t>Thunderbolt 3</a:t>
                      </a:r>
                      <a:endParaRPr lang="zh-CN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40 Gbps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Copper cables up to 2 meters; requires</a:t>
                      </a:r>
                      <a:r>
                        <a:rPr lang="en-US" altLang="zh-CN" sz="1200" baseline="0" dirty="0" smtClean="0"/>
                        <a:t> USB-C connector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Thunderbolt</a:t>
                      </a:r>
                      <a:r>
                        <a:rPr lang="en-US" altLang="zh-CN" sz="1200" baseline="0" dirty="0" smtClean="0"/>
                        <a:t> 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20 Gbps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Copper cables up to 100 meters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SuperSpeed+</a:t>
                      </a:r>
                      <a:r>
                        <a:rPr lang="en-US" altLang="zh-CN" sz="1200" baseline="0" dirty="0" smtClean="0"/>
                        <a:t> USB (USB 3.2)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20 Gbps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For maximum</a:t>
                      </a:r>
                      <a:r>
                        <a:rPr lang="en-US" altLang="zh-CN" sz="1200" baseline="0" dirty="0" smtClean="0"/>
                        <a:t> speed, cable length up to 1 meter; requires USB-C connector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SuperSpeed+</a:t>
                      </a:r>
                      <a:r>
                        <a:rPr lang="en-US" altLang="zh-CN" sz="1200" baseline="0" dirty="0" smtClean="0"/>
                        <a:t> USB (USB 3.1)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10 Gbps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Cable lengths up to 3 meters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eSATA Version 3 (eSATA-600)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6.0 Gbps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Cable lengths up to 2 meters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SuperSpeed</a:t>
                      </a:r>
                      <a:r>
                        <a:rPr lang="en-US" altLang="zh-CN" sz="1200" baseline="0" dirty="0" smtClean="0"/>
                        <a:t> USB (USB 3.0)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5.0</a:t>
                      </a:r>
                      <a:r>
                        <a:rPr lang="en-US" altLang="zh-CN" sz="1200" baseline="0" dirty="0" smtClean="0"/>
                        <a:t> Gbps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Cable lengths up to 3 meters</a:t>
                      </a:r>
                      <a:endParaRPr lang="zh-CN" altLang="en-US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eSATA Version 2 (eSATA-300)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3.0 Gbps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Cable lengths up to 2 meters</a:t>
                      </a:r>
                      <a:endParaRPr lang="zh-CN" altLang="en-US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eSATA Version</a:t>
                      </a:r>
                      <a:r>
                        <a:rPr lang="en-US" altLang="zh-CN" sz="1200" baseline="0" dirty="0" smtClean="0"/>
                        <a:t> 1 (eSATA-150)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1.5 Gbps or 1500 Mbps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Cable lengths up to 2 meters</a:t>
                      </a:r>
                      <a:endParaRPr lang="zh-CN" altLang="en-US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Wi-Fi 802.11ac RF of 5.0 GHz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1.3 Gbps or 1300 Mbps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Range up to 70 meters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9051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Troubleshooting Video, Monitors, and Projectors (1 of </a:t>
            </a:r>
            <a:r>
              <a:rPr lang="en-US" altLang="zh-CN" dirty="0" smtClean="0"/>
              <a:t>9)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For monitor and video </a:t>
            </a:r>
            <a:r>
              <a:rPr lang="en-US" altLang="zh-CN" dirty="0" smtClean="0"/>
              <a:t>problems, try </a:t>
            </a:r>
            <a:r>
              <a:rPr lang="en-US" altLang="zh-CN" dirty="0"/>
              <a:t>easy things first such as:</a:t>
            </a:r>
          </a:p>
          <a:p>
            <a:pPr lvl="1"/>
            <a:r>
              <a:rPr lang="en-US" altLang="zh-CN" dirty="0"/>
              <a:t>Check cable </a:t>
            </a:r>
            <a:r>
              <a:rPr lang="en-US" altLang="zh-CN" dirty="0" smtClean="0"/>
              <a:t>connections and check </a:t>
            </a:r>
            <a:r>
              <a:rPr lang="en-US" altLang="zh-CN" dirty="0"/>
              <a:t>contrast/brightness adjustments</a:t>
            </a:r>
          </a:p>
          <a:p>
            <a:r>
              <a:rPr lang="en-US" altLang="zh-CN" dirty="0" smtClean="0"/>
              <a:t>Problems With Video Card Installations</a:t>
            </a:r>
          </a:p>
          <a:p>
            <a:pPr lvl="1"/>
            <a:r>
              <a:rPr lang="en-US" altLang="zh-CN" i="1" dirty="0" smtClean="0"/>
              <a:t>When </a:t>
            </a:r>
            <a:r>
              <a:rPr lang="en-US" altLang="zh-CN" i="1" dirty="0"/>
              <a:t>you first power up the system, you hear a whining sound</a:t>
            </a:r>
          </a:p>
          <a:p>
            <a:pPr lvl="2"/>
            <a:r>
              <a:rPr lang="en-US" altLang="zh-CN" dirty="0"/>
              <a:t>Caused by card not getting enough power (power supply might be </a:t>
            </a:r>
            <a:r>
              <a:rPr lang="en-US" altLang="zh-CN" dirty="0" smtClean="0"/>
              <a:t>inadequate)</a:t>
            </a:r>
            <a:endParaRPr lang="en-US" altLang="zh-CN" dirty="0"/>
          </a:p>
          <a:p>
            <a:pPr lvl="1"/>
            <a:r>
              <a:rPr lang="en-US" altLang="zh-CN" i="1" dirty="0"/>
              <a:t>When you first start the system, you see nothing but a black screen</a:t>
            </a:r>
          </a:p>
          <a:p>
            <a:pPr lvl="2"/>
            <a:r>
              <a:rPr lang="en-US" altLang="zh-CN" dirty="0"/>
              <a:t>Most likely caused by the onboard video port not being disabled in </a:t>
            </a:r>
            <a:r>
              <a:rPr lang="en-US" altLang="zh-CN" dirty="0" smtClean="0"/>
              <a:t>BIOS/UEFI setup</a:t>
            </a:r>
            <a:endParaRPr lang="en-US" altLang="zh-CN" dirty="0"/>
          </a:p>
          <a:p>
            <a:pPr lvl="1"/>
            <a:r>
              <a:rPr lang="en-US" altLang="zh-CN" i="1" dirty="0"/>
              <a:t>When you first start up the system, you hear a series of beeps</a:t>
            </a:r>
          </a:p>
          <a:p>
            <a:pPr lvl="2"/>
            <a:r>
              <a:rPr lang="en-US" altLang="zh-CN" dirty="0"/>
              <a:t>UEFI/BIOS cannot detect video card (try reseating)</a:t>
            </a:r>
          </a:p>
          <a:p>
            <a:pPr lvl="1"/>
            <a:r>
              <a:rPr lang="en-US" altLang="zh-CN" i="1" dirty="0"/>
              <a:t>Error messages about video appear when Windows starts</a:t>
            </a:r>
          </a:p>
          <a:p>
            <a:pPr lvl="2"/>
            <a:r>
              <a:rPr lang="en-US" altLang="zh-CN" dirty="0"/>
              <a:t>May be a conflict with onboard video port (disable port)</a:t>
            </a:r>
          </a:p>
          <a:p>
            <a:pPr lvl="1"/>
            <a:r>
              <a:rPr lang="en-US" altLang="zh-CN" i="1" dirty="0"/>
              <a:t>Games crash or lock up</a:t>
            </a:r>
          </a:p>
          <a:p>
            <a:pPr lvl="2"/>
            <a:r>
              <a:rPr lang="en-US" altLang="zh-CN" dirty="0"/>
              <a:t>Try updating the drivers for the motherboard, video card, and the sound card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61122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Troubleshooting Video, Monitors, and Projectors (2 of </a:t>
            </a:r>
            <a:r>
              <a:rPr lang="en-US" altLang="zh-CN" dirty="0" smtClean="0"/>
              <a:t>9)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Monitor Indicator Light Is Not On; No Image On Screen</a:t>
            </a:r>
          </a:p>
          <a:p>
            <a:pPr lvl="1"/>
            <a:r>
              <a:rPr lang="en-US" altLang="zh-CN" dirty="0"/>
              <a:t>Ask these questions and </a:t>
            </a:r>
            <a:r>
              <a:rPr lang="en-US" altLang="zh-CN" dirty="0" smtClean="0"/>
              <a:t>try these things:</a:t>
            </a:r>
            <a:endParaRPr lang="en-US" altLang="zh-CN" dirty="0"/>
          </a:p>
          <a:p>
            <a:pPr lvl="2"/>
            <a:r>
              <a:rPr lang="en-US" altLang="zh-CN" dirty="0"/>
              <a:t>Is the monitor power cable plugged in?</a:t>
            </a:r>
          </a:p>
          <a:p>
            <a:pPr lvl="2"/>
            <a:r>
              <a:rPr lang="en-US" altLang="zh-CN" dirty="0"/>
              <a:t>Is the monitor turned on? </a:t>
            </a:r>
          </a:p>
          <a:p>
            <a:pPr lvl="2"/>
            <a:r>
              <a:rPr lang="en-US" altLang="zh-CN" dirty="0"/>
              <a:t>Is the monitor cable plugged into the video port at the back of the PC?</a:t>
            </a:r>
          </a:p>
          <a:p>
            <a:pPr lvl="2"/>
            <a:r>
              <a:rPr lang="en-US" altLang="zh-CN" dirty="0"/>
              <a:t>Try a different monitor and a different monitor cable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95985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Troubleshooting Video, Monitors, and Projectors (3 of </a:t>
            </a:r>
            <a:r>
              <a:rPr lang="en-US" altLang="zh-CN" dirty="0" smtClean="0"/>
              <a:t>9)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Monitor Indicator Light Is On; No Image On Screen</a:t>
            </a:r>
          </a:p>
          <a:p>
            <a:pPr lvl="1"/>
            <a:r>
              <a:rPr lang="en-US" altLang="zh-CN" dirty="0" smtClean="0"/>
              <a:t>Try these things:</a:t>
            </a:r>
            <a:endParaRPr lang="en-US" altLang="zh-CN" dirty="0"/>
          </a:p>
          <a:p>
            <a:pPr lvl="2"/>
            <a:r>
              <a:rPr lang="en-US" altLang="zh-CN" dirty="0"/>
              <a:t>Ensure video cable is securely connected</a:t>
            </a:r>
          </a:p>
          <a:p>
            <a:pPr lvl="2"/>
            <a:r>
              <a:rPr lang="en-US" altLang="zh-CN" dirty="0"/>
              <a:t>If monitor displays POST but goes blank when Windows starts to load:</a:t>
            </a:r>
          </a:p>
          <a:p>
            <a:pPr lvl="3"/>
            <a:r>
              <a:rPr lang="en-US" altLang="zh-CN" dirty="0"/>
              <a:t>Problem is with Windows, not </a:t>
            </a:r>
            <a:r>
              <a:rPr lang="en-US" altLang="zh-CN" dirty="0" smtClean="0"/>
              <a:t>the monitor</a:t>
            </a:r>
            <a:endParaRPr lang="en-US" altLang="zh-CN" dirty="0"/>
          </a:p>
          <a:p>
            <a:pPr lvl="2"/>
            <a:r>
              <a:rPr lang="en-US" altLang="zh-CN" dirty="0"/>
              <a:t>Ensure monitor is set to correct voltage (110 vs. 220)</a:t>
            </a:r>
          </a:p>
          <a:p>
            <a:pPr lvl="2"/>
            <a:r>
              <a:rPr lang="en-US" altLang="zh-CN" dirty="0"/>
              <a:t>Might be </a:t>
            </a:r>
            <a:r>
              <a:rPr lang="en-US" altLang="zh-CN" dirty="0" smtClean="0"/>
              <a:t>a problem </a:t>
            </a:r>
            <a:r>
              <a:rPr lang="en-US" altLang="zh-CN" dirty="0"/>
              <a:t>with video card</a:t>
            </a:r>
          </a:p>
          <a:p>
            <a:pPr lvl="2"/>
            <a:r>
              <a:rPr lang="en-US" altLang="zh-CN" dirty="0"/>
              <a:t>Verify video cable connection inside case</a:t>
            </a:r>
          </a:p>
          <a:p>
            <a:pPr lvl="2"/>
            <a:r>
              <a:rPr lang="en-US" altLang="zh-CN" dirty="0"/>
              <a:t>Check the contrast adjustment</a:t>
            </a:r>
          </a:p>
          <a:p>
            <a:pPr lvl="2"/>
            <a:r>
              <a:rPr lang="en-US" altLang="zh-CN" dirty="0"/>
              <a:t>Check brightness or backlight adjustment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30406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Troubleshooting Video, Monitors, and Projectors (4 of </a:t>
            </a:r>
            <a:r>
              <a:rPr lang="en-US" altLang="zh-CN" dirty="0" smtClean="0"/>
              <a:t>9)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Monitor Indicator Light Is On; No Image On Screen (continued)</a:t>
            </a:r>
          </a:p>
          <a:p>
            <a:pPr lvl="1"/>
            <a:r>
              <a:rPr lang="en-US" altLang="zh-CN" dirty="0" smtClean="0"/>
              <a:t>Try these things:</a:t>
            </a:r>
            <a:endParaRPr lang="en-US" altLang="zh-CN" dirty="0"/>
          </a:p>
          <a:p>
            <a:pPr lvl="2"/>
            <a:r>
              <a:rPr lang="en-US" altLang="zh-CN" dirty="0"/>
              <a:t>Switch out monitor-to-computer cable</a:t>
            </a:r>
          </a:p>
          <a:p>
            <a:pPr lvl="2"/>
            <a:r>
              <a:rPr lang="en-US" altLang="zh-CN" dirty="0"/>
              <a:t>Test a monitor you know is good on the computer you suspect is bad</a:t>
            </a:r>
          </a:p>
          <a:p>
            <a:pPr lvl="2"/>
            <a:r>
              <a:rPr lang="en-US" altLang="zh-CN" dirty="0"/>
              <a:t>Check for loose socketed chips on the card</a:t>
            </a:r>
          </a:p>
          <a:p>
            <a:pPr lvl="2"/>
            <a:r>
              <a:rPr lang="en-US" altLang="zh-CN" dirty="0" smtClean="0"/>
              <a:t>Reseat the video card</a:t>
            </a:r>
          </a:p>
          <a:p>
            <a:pPr lvl="2"/>
            <a:r>
              <a:rPr lang="en-US" altLang="zh-CN" dirty="0" smtClean="0"/>
              <a:t>Trade </a:t>
            </a:r>
            <a:r>
              <a:rPr lang="en-US" altLang="zh-CN" dirty="0"/>
              <a:t>a good video for suspected bad video card</a:t>
            </a:r>
          </a:p>
          <a:p>
            <a:pPr lvl="2"/>
            <a:r>
              <a:rPr lang="en-US" altLang="zh-CN" dirty="0"/>
              <a:t>Test the RAM on the motherboard</a:t>
            </a:r>
          </a:p>
          <a:p>
            <a:pPr lvl="2"/>
            <a:r>
              <a:rPr lang="en-US" altLang="zh-CN" dirty="0"/>
              <a:t>Try using a backup PCI video card if using a PCI-Express card</a:t>
            </a:r>
          </a:p>
          <a:p>
            <a:pPr lvl="2"/>
            <a:r>
              <a:rPr lang="en-US" altLang="zh-CN" dirty="0"/>
              <a:t>Trade the motherboard for one you know is good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38642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Troubleshooting Video, Monitors, and Projectors (5 of </a:t>
            </a:r>
            <a:r>
              <a:rPr lang="en-US" altLang="zh-CN" dirty="0" smtClean="0"/>
              <a:t>9)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Screen Goes Blank 30 Seconds or One Minute After the Keyboard Is Left Untouched</a:t>
            </a:r>
            <a:endParaRPr lang="en-US" altLang="zh-CN" dirty="0"/>
          </a:p>
          <a:p>
            <a:pPr lvl="1"/>
            <a:r>
              <a:rPr lang="en-US" altLang="zh-CN" dirty="0"/>
              <a:t>If keyboard is a Green motherboard and is being used with an Energy Saver monitor</a:t>
            </a:r>
          </a:p>
          <a:p>
            <a:pPr lvl="2"/>
            <a:r>
              <a:rPr lang="en-US" altLang="zh-CN" dirty="0"/>
              <a:t>Monitor can be configured to go into standby or sleep mode after a period of inactivity</a:t>
            </a:r>
          </a:p>
          <a:p>
            <a:pPr lvl="2"/>
            <a:r>
              <a:rPr lang="en-US" altLang="zh-CN" dirty="0"/>
              <a:t>This feature can also help prevent </a:t>
            </a:r>
            <a:r>
              <a:rPr lang="en-US" altLang="zh-CN" b="1" dirty="0"/>
              <a:t>burn-in</a:t>
            </a:r>
            <a:r>
              <a:rPr lang="en-US" altLang="zh-CN" dirty="0"/>
              <a:t> (a permanent impression of an image is left on monitor)</a:t>
            </a:r>
          </a:p>
          <a:p>
            <a:pPr lvl="1"/>
            <a:r>
              <a:rPr lang="en-US" altLang="zh-CN" dirty="0"/>
              <a:t>Use the Power Options applet in Control Panel to configure the sleep settings on a computer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3255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Troubleshooting Video, Monitors, and Projectors (6 of </a:t>
            </a:r>
            <a:r>
              <a:rPr lang="en-US" altLang="zh-CN" dirty="0" smtClean="0"/>
              <a:t>9)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Poor Display</a:t>
            </a:r>
          </a:p>
          <a:p>
            <a:pPr lvl="1"/>
            <a:r>
              <a:rPr lang="en-US" altLang="zh-CN" dirty="0"/>
              <a:t>Solve these problems by using controls on the monitor and Windows settings - Do the following:</a:t>
            </a:r>
          </a:p>
          <a:p>
            <a:pPr lvl="2"/>
            <a:r>
              <a:rPr lang="en-US" altLang="zh-CN" dirty="0"/>
              <a:t>LCD monitor controls – usually located on front of monitor</a:t>
            </a:r>
          </a:p>
          <a:p>
            <a:pPr lvl="2"/>
            <a:r>
              <a:rPr lang="en-US" altLang="zh-CN" dirty="0"/>
              <a:t>Windows display settings – use to adjust font size, screen resolution, brightness, color, and Clear Type text</a:t>
            </a:r>
          </a:p>
          <a:p>
            <a:pPr lvl="2"/>
            <a:r>
              <a:rPr lang="en-US" altLang="zh-CN" dirty="0"/>
              <a:t>Update video drivers</a:t>
            </a:r>
          </a:p>
          <a:p>
            <a:pPr lvl="2"/>
            <a:r>
              <a:rPr lang="en-US" altLang="zh-CN" dirty="0"/>
              <a:t>Dead pixels – pixels that are not working</a:t>
            </a:r>
          </a:p>
          <a:p>
            <a:pPr lvl="2"/>
            <a:r>
              <a:rPr lang="en-US" altLang="zh-CN" dirty="0"/>
              <a:t>Dim image – laptops dim the LCD screen when the computer is running on battery</a:t>
            </a:r>
          </a:p>
          <a:p>
            <a:pPr lvl="3"/>
            <a:r>
              <a:rPr lang="en-US" altLang="zh-CN" dirty="0"/>
              <a:t>Brighten the screen using the Windows display settings</a:t>
            </a:r>
          </a:p>
          <a:p>
            <a:pPr lvl="2"/>
            <a:r>
              <a:rPr lang="en-US" altLang="zh-CN" b="1" dirty="0"/>
              <a:t>Artifacts</a:t>
            </a:r>
            <a:r>
              <a:rPr lang="en-US" altLang="zh-CN" dirty="0"/>
              <a:t> – horizontally torn images on-screen</a:t>
            </a:r>
          </a:p>
          <a:p>
            <a:pPr lvl="3"/>
            <a:r>
              <a:rPr lang="en-US" altLang="zh-CN" dirty="0"/>
              <a:t>Try updating video drivers</a:t>
            </a:r>
          </a:p>
          <a:p>
            <a:pPr lvl="3"/>
            <a:r>
              <a:rPr lang="en-US" altLang="zh-CN" dirty="0"/>
              <a:t>Overclocking can cause artifacts</a:t>
            </a:r>
          </a:p>
          <a:p>
            <a:pPr lvl="1"/>
            <a:r>
              <a:rPr lang="en-US" altLang="zh-CN" dirty="0"/>
              <a:t>Poor display might be caused by inadequate video RAM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04002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Troubleshooting Video, Monitors, and </a:t>
            </a:r>
            <a:r>
              <a:rPr lang="en-US" altLang="zh-CN" dirty="0" smtClean="0"/>
              <a:t>Projectors (7 of </a:t>
            </a:r>
            <a:r>
              <a:rPr lang="en-US" altLang="zh-CN" dirty="0" smtClean="0"/>
              <a:t>9)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990" y="1609344"/>
            <a:ext cx="5640370" cy="4458062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5010913"/>
            <a:ext cx="3976406" cy="867908"/>
          </a:xfrm>
        </p:spPr>
        <p:txBody>
          <a:bodyPr/>
          <a:lstStyle/>
          <a:p>
            <a:r>
              <a:rPr lang="en-US" altLang="zh-CN" dirty="0" smtClean="0"/>
              <a:t>Figure 6-51  Two screens in the Windows 10 color calibration </a:t>
            </a:r>
            <a:r>
              <a:rPr lang="en-US" altLang="zh-CN" dirty="0" smtClean="0"/>
              <a:t>wizard (A)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34667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Troubleshooting Video, Monitors, and </a:t>
            </a:r>
            <a:r>
              <a:rPr lang="en-US" altLang="zh-CN" dirty="0" smtClean="0"/>
              <a:t>Projectors </a:t>
            </a:r>
            <a:r>
              <a:rPr lang="en-US" altLang="zh-CN" dirty="0" smtClean="0"/>
              <a:t>(8 </a:t>
            </a:r>
            <a:r>
              <a:rPr lang="en-US" altLang="zh-CN" dirty="0" smtClean="0"/>
              <a:t>of </a:t>
            </a:r>
            <a:r>
              <a:rPr lang="en-US" altLang="zh-CN" dirty="0" smtClean="0"/>
              <a:t>9)</a:t>
            </a:r>
            <a:endParaRPr lang="zh-CN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4986529"/>
            <a:ext cx="3976406" cy="892292"/>
          </a:xfrm>
        </p:spPr>
        <p:txBody>
          <a:bodyPr/>
          <a:lstStyle/>
          <a:p>
            <a:r>
              <a:rPr lang="en-US" altLang="zh-CN" dirty="0" smtClean="0"/>
              <a:t>Figure 6-51  Two screens in the Windows 10 color calibration </a:t>
            </a:r>
            <a:r>
              <a:rPr lang="en-US" altLang="zh-CN" dirty="0" smtClean="0"/>
              <a:t>wizard (B)</a:t>
            </a:r>
            <a:endParaRPr lang="zh-CN" alt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062" y="1733064"/>
            <a:ext cx="5301922" cy="4180361"/>
          </a:xfrm>
        </p:spPr>
      </p:pic>
    </p:spTree>
    <p:extLst>
      <p:ext uri="{BB962C8B-B14F-4D97-AF65-F5344CB8AC3E}">
        <p14:creationId xmlns:p14="http://schemas.microsoft.com/office/powerpoint/2010/main" val="35912321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Troubleshooting Video, Monitors, and </a:t>
            </a:r>
            <a:r>
              <a:rPr lang="en-US" altLang="zh-CN" dirty="0" smtClean="0"/>
              <a:t>Projectors </a:t>
            </a:r>
            <a:r>
              <a:rPr lang="en-US" altLang="zh-CN" dirty="0" smtClean="0"/>
              <a:t>(9 </a:t>
            </a:r>
            <a:r>
              <a:rPr lang="en-US" altLang="zh-CN" dirty="0" smtClean="0"/>
              <a:t>of </a:t>
            </a:r>
            <a:r>
              <a:rPr lang="en-US" altLang="zh-CN" dirty="0" smtClean="0"/>
              <a:t>9)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Cannot Connect To External Monitor or Projector</a:t>
            </a:r>
          </a:p>
          <a:p>
            <a:pPr lvl="1"/>
            <a:r>
              <a:rPr lang="en-US" altLang="zh-CN" dirty="0" smtClean="0"/>
              <a:t>Try the following solutions:</a:t>
            </a:r>
          </a:p>
          <a:p>
            <a:pPr lvl="2"/>
            <a:r>
              <a:rPr lang="en-US" altLang="zh-CN" dirty="0" smtClean="0"/>
              <a:t>Make sure the monitor or projector is getting power</a:t>
            </a:r>
          </a:p>
          <a:p>
            <a:pPr lvl="2"/>
            <a:r>
              <a:rPr lang="en-US" altLang="zh-CN" dirty="0" smtClean="0"/>
              <a:t>Check the connection at both ends of the video cable</a:t>
            </a:r>
          </a:p>
          <a:p>
            <a:pPr lvl="2"/>
            <a:r>
              <a:rPr lang="en-US" altLang="zh-CN" dirty="0" smtClean="0"/>
              <a:t>Is the monitor or projector turned on?</a:t>
            </a:r>
          </a:p>
          <a:p>
            <a:pPr lvl="2"/>
            <a:r>
              <a:rPr lang="en-US" altLang="zh-CN" dirty="0" smtClean="0"/>
              <a:t>Use the function keys on a laptop to toggle between the laptop display and the external monitor or projector</a:t>
            </a:r>
          </a:p>
          <a:p>
            <a:pPr lvl="2"/>
            <a:r>
              <a:rPr lang="en-US" altLang="zh-CN" dirty="0" smtClean="0"/>
              <a:t>Try using a different video cable</a:t>
            </a:r>
          </a:p>
          <a:p>
            <a:pPr lvl="2"/>
            <a:r>
              <a:rPr lang="en-US" altLang="zh-CN" dirty="0" smtClean="0"/>
              <a:t>Try using a different video connection if the laptop and monitor have another option available</a:t>
            </a:r>
          </a:p>
          <a:p>
            <a:pPr lvl="2"/>
            <a:r>
              <a:rPr lang="en-US" altLang="zh-CN" dirty="0" smtClean="0"/>
              <a:t>If the projector shuts off unexpectedly, it might have entered sleep mode due to inactivity</a:t>
            </a:r>
          </a:p>
        </p:txBody>
      </p:sp>
    </p:spTree>
    <p:extLst>
      <p:ext uri="{BB962C8B-B14F-4D97-AF65-F5344CB8AC3E}">
        <p14:creationId xmlns:p14="http://schemas.microsoft.com/office/powerpoint/2010/main" val="26682740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Video System in a Laptop (1 of 5)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If LCD panel shows a black screen but power light is on:</a:t>
            </a:r>
          </a:p>
          <a:p>
            <a:pPr lvl="1"/>
            <a:r>
              <a:rPr lang="en-US" altLang="zh-CN" dirty="0"/>
              <a:t>Look for an LCD cutoff switch or button on laptop</a:t>
            </a:r>
          </a:p>
          <a:p>
            <a:pPr lvl="1"/>
            <a:r>
              <a:rPr lang="en-US" altLang="zh-CN" dirty="0"/>
              <a:t>Try to use the video port on the laptop to connect to an external monitor</a:t>
            </a:r>
          </a:p>
          <a:p>
            <a:pPr lvl="1"/>
            <a:r>
              <a:rPr lang="en-US" altLang="zh-CN" dirty="0"/>
              <a:t>If external monitor does work, problem is with the LCD panel assembly</a:t>
            </a:r>
          </a:p>
          <a:p>
            <a:pPr lvl="2"/>
            <a:r>
              <a:rPr lang="en-US" altLang="zh-CN" dirty="0"/>
              <a:t>Will need to replace inverter or LCD panel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5088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Wired and Wireless Connection Standards Used by Peripheral </a:t>
            </a:r>
            <a:r>
              <a:rPr lang="en-US" altLang="zh-CN" dirty="0" smtClean="0"/>
              <a:t>Devices (2 of 2)</a:t>
            </a:r>
            <a:endParaRPr lang="zh-CN" altLang="en-US" dirty="0"/>
          </a:p>
        </p:txBody>
      </p:sp>
      <p:graphicFrame>
        <p:nvGraphicFramePr>
          <p:cNvPr id="4" name="Table Placeholder 3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2727596303"/>
              </p:ext>
            </p:extLst>
          </p:nvPr>
        </p:nvGraphicFramePr>
        <p:xfrm>
          <a:off x="1822738" y="1790700"/>
          <a:ext cx="8127999" cy="394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Port or Wireless Type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Maximum Speed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Maximum Cable Length or Wireless</a:t>
                      </a:r>
                      <a:r>
                        <a:rPr lang="en-US" altLang="zh-CN" sz="1400" baseline="0" dirty="0" smtClean="0"/>
                        <a:t> Range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+mn-lt"/>
                        </a:rPr>
                        <a:t>Wi-Fi 802.11n</a:t>
                      </a:r>
                      <a:endParaRPr lang="zh-CN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Up to 600 Mbps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Range up to 70 meters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Lightning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480 Mbps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Cable lengths</a:t>
                      </a:r>
                      <a:r>
                        <a:rPr lang="en-US" altLang="zh-CN" sz="1200" baseline="0" dirty="0" smtClean="0"/>
                        <a:t> up to 2 meters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Hi-Speed USB (USB 2.0)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480 Mbps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Cable lengths up to 5 meters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Original USB (USB 1.1)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12 Mbps or 1.2 Mbps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Cable lengths up to 3 meters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Wi-Fi 802.11g RF of 2.4 GHz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Up</a:t>
                      </a:r>
                      <a:r>
                        <a:rPr lang="en-US" altLang="zh-CN" sz="1200" baseline="0" dirty="0" smtClean="0"/>
                        <a:t> to 54 Mbps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Range up to 100 meters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Wi-Fi</a:t>
                      </a:r>
                      <a:r>
                        <a:rPr lang="en-US" altLang="zh-CN" sz="1200" baseline="0" dirty="0" smtClean="0"/>
                        <a:t> 802.11a RF of 5.0 GHz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Up</a:t>
                      </a:r>
                      <a:r>
                        <a:rPr lang="en-US" altLang="zh-CN" sz="1200" baseline="0" dirty="0" smtClean="0"/>
                        <a:t> to 54 Mbps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Range up to 50 meters</a:t>
                      </a:r>
                      <a:endParaRPr lang="zh-CN" altLang="en-US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Wi-Fi</a:t>
                      </a:r>
                      <a:r>
                        <a:rPr lang="en-US" altLang="zh-CN" sz="1200" baseline="0" dirty="0" smtClean="0"/>
                        <a:t> 802.11b RF of 2.4 GHz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Up</a:t>
                      </a:r>
                      <a:r>
                        <a:rPr lang="en-US" altLang="zh-CN" sz="1200" baseline="0" dirty="0" smtClean="0"/>
                        <a:t> to 11 Mbps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Range</a:t>
                      </a:r>
                      <a:r>
                        <a:rPr lang="en-US" altLang="zh-CN" sz="1200" baseline="0" dirty="0" smtClean="0"/>
                        <a:t> up to 100 meters</a:t>
                      </a:r>
                      <a:endParaRPr lang="zh-CN" altLang="en-US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Bluetooth</a:t>
                      </a:r>
                      <a:r>
                        <a:rPr lang="en-US" altLang="zh-CN" sz="1200" baseline="0" dirty="0" smtClean="0"/>
                        <a:t> wireless RF of 2.45 GHz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Up to 3 Mbps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Range up to 10 meters</a:t>
                      </a:r>
                      <a:endParaRPr lang="zh-CN" altLang="en-US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Near Field Communication (NFC) RF of 13.56 MHz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Up to 424 kbps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Range up to 4 centimeters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616122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Video System in a Laptop (2 of 5)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Flickering, Dim, or Otherwise Poor Video</a:t>
            </a:r>
          </a:p>
          <a:p>
            <a:pPr lvl="1"/>
            <a:r>
              <a:rPr lang="en-US" altLang="zh-CN" dirty="0"/>
              <a:t>Tips to solve problems with bad video:</a:t>
            </a:r>
          </a:p>
          <a:p>
            <a:pPr lvl="2"/>
            <a:r>
              <a:rPr lang="en-US" altLang="zh-CN" dirty="0"/>
              <a:t>Verify Windows display settings</a:t>
            </a:r>
          </a:p>
          <a:p>
            <a:pPr lvl="2"/>
            <a:r>
              <a:rPr lang="en-US" altLang="zh-CN" dirty="0"/>
              <a:t>Adjust the brightness</a:t>
            </a:r>
          </a:p>
          <a:p>
            <a:pPr lvl="2"/>
            <a:r>
              <a:rPr lang="en-US" altLang="zh-CN" dirty="0"/>
              <a:t>Update the video </a:t>
            </a:r>
            <a:r>
              <a:rPr lang="en-US" altLang="zh-CN" dirty="0" smtClean="0"/>
              <a:t>drivers</a:t>
            </a:r>
          </a:p>
          <a:p>
            <a:pPr lvl="2"/>
            <a:r>
              <a:rPr lang="en-US" altLang="zh-CN" dirty="0" smtClean="0"/>
              <a:t>If the cursor drifts on the screen when the mouse or touch pad isn’t being used, try using a different port on the computer or replacing the batteries in the mouse</a:t>
            </a:r>
            <a:endParaRPr lang="en-US" altLang="zh-CN" dirty="0"/>
          </a:p>
          <a:p>
            <a:pPr lvl="2"/>
            <a:r>
              <a:rPr lang="en-US" altLang="zh-CN" dirty="0"/>
              <a:t>A flickering screen can be caused by bad video drivers, a low refresh rate, a bad inverter, or loose connections inside the laptop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61454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Video System in a Laptop (3 of 5)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Replace the LCD Panel in a Laptop</a:t>
            </a:r>
          </a:p>
          <a:p>
            <a:pPr lvl="1"/>
            <a:r>
              <a:rPr lang="en-US" altLang="zh-CN" dirty="0" smtClean="0"/>
              <a:t>If </a:t>
            </a:r>
            <a:r>
              <a:rPr lang="en-US" altLang="zh-CN" dirty="0"/>
              <a:t>LCD display </a:t>
            </a:r>
            <a:r>
              <a:rPr lang="en-US" altLang="zh-CN" dirty="0" smtClean="0"/>
              <a:t>is entirely black, </a:t>
            </a:r>
            <a:r>
              <a:rPr lang="en-US" altLang="zh-CN" dirty="0"/>
              <a:t>replace LCD assembly</a:t>
            </a:r>
          </a:p>
          <a:p>
            <a:pPr lvl="1"/>
            <a:r>
              <a:rPr lang="en-US" altLang="zh-CN" dirty="0"/>
              <a:t>If LCD </a:t>
            </a:r>
            <a:r>
              <a:rPr lang="en-US" altLang="zh-CN" dirty="0" smtClean="0"/>
              <a:t>display is dim, the </a:t>
            </a:r>
            <a:r>
              <a:rPr lang="en-US" altLang="zh-CN" dirty="0"/>
              <a:t>video inverter </a:t>
            </a:r>
            <a:r>
              <a:rPr lang="en-US" altLang="zh-CN" dirty="0" smtClean="0"/>
              <a:t>might be the problem</a:t>
            </a:r>
            <a:endParaRPr lang="en-US" altLang="zh-CN" dirty="0"/>
          </a:p>
          <a:p>
            <a:pPr lvl="2"/>
            <a:r>
              <a:rPr lang="en-US" altLang="zh-CN" dirty="0" smtClean="0"/>
              <a:t>Check with manufacturer before replacing the LCD panel</a:t>
            </a:r>
            <a:endParaRPr lang="en-US" altLang="zh-CN" dirty="0"/>
          </a:p>
          <a:p>
            <a:pPr lvl="1"/>
            <a:r>
              <a:rPr lang="en-US" altLang="zh-CN" dirty="0"/>
              <a:t>General directions to replace an LCD panel:</a:t>
            </a:r>
          </a:p>
          <a:p>
            <a:pPr lvl="2"/>
            <a:r>
              <a:rPr lang="en-US" altLang="zh-CN" dirty="0"/>
              <a:t>Remove AC adapter and battery pack</a:t>
            </a:r>
          </a:p>
          <a:p>
            <a:pPr lvl="2"/>
            <a:r>
              <a:rPr lang="en-US" altLang="zh-CN" dirty="0"/>
              <a:t>Remove the </a:t>
            </a:r>
            <a:r>
              <a:rPr lang="en-US" altLang="zh-CN" dirty="0" smtClean="0"/>
              <a:t>upper keyboard bezel and possibly, the keyboard</a:t>
            </a:r>
            <a:endParaRPr lang="en-US" altLang="zh-CN" dirty="0"/>
          </a:p>
          <a:p>
            <a:pPr lvl="2"/>
            <a:r>
              <a:rPr lang="en-US" altLang="zh-CN" dirty="0"/>
              <a:t>Remove screws holding hinge in </a:t>
            </a:r>
            <a:r>
              <a:rPr lang="en-US" altLang="zh-CN" dirty="0" smtClean="0"/>
              <a:t>place and remove </a:t>
            </a:r>
            <a:r>
              <a:rPr lang="en-US" altLang="zh-CN" dirty="0"/>
              <a:t>hinge cover</a:t>
            </a:r>
          </a:p>
          <a:p>
            <a:pPr lvl="2"/>
            <a:r>
              <a:rPr lang="en-US" altLang="zh-CN" dirty="0"/>
              <a:t>Remove screws holding LCD panel to the laptop</a:t>
            </a:r>
          </a:p>
          <a:p>
            <a:pPr lvl="2"/>
            <a:r>
              <a:rPr lang="en-US" altLang="zh-CN" dirty="0"/>
              <a:t>Remove LCD panel from the laptop</a:t>
            </a:r>
          </a:p>
          <a:p>
            <a:pPr lvl="2"/>
            <a:r>
              <a:rPr lang="en-US" altLang="zh-CN" dirty="0"/>
              <a:t>Remove screws holding the top cover and LCD panel</a:t>
            </a:r>
          </a:p>
          <a:p>
            <a:pPr lvl="2"/>
            <a:r>
              <a:rPr lang="en-US" altLang="zh-CN" dirty="0"/>
              <a:t>Disconnect old inverter and install the new one</a:t>
            </a:r>
          </a:p>
          <a:p>
            <a:pPr lvl="2"/>
            <a:r>
              <a:rPr lang="en-US" altLang="zh-CN" dirty="0"/>
              <a:t>Reattach LCD panel assembly to the laptop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5307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Video System in a </a:t>
            </a:r>
            <a:r>
              <a:rPr lang="en-US" altLang="zh-CN" dirty="0" smtClean="0"/>
              <a:t>Laptop (4 of 5)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11" y="2190512"/>
            <a:ext cx="6106083" cy="2783824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5195455"/>
            <a:ext cx="3976406" cy="683365"/>
          </a:xfrm>
        </p:spPr>
        <p:txBody>
          <a:bodyPr/>
          <a:lstStyle/>
          <a:p>
            <a:r>
              <a:rPr lang="en-US" altLang="zh-CN" dirty="0" smtClean="0"/>
              <a:t>Figure 6-60  The inverter is exposed and is compared with the new one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34557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Video System in a </a:t>
            </a:r>
            <a:r>
              <a:rPr lang="en-US" altLang="zh-CN" dirty="0" smtClean="0"/>
              <a:t>Laptop (5 of 5)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1205"/>
            <a:ext cx="6139278" cy="3209168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5060373"/>
            <a:ext cx="3976406" cy="818447"/>
          </a:xfrm>
        </p:spPr>
        <p:txBody>
          <a:bodyPr/>
          <a:lstStyle/>
          <a:p>
            <a:r>
              <a:rPr lang="en-US" altLang="zh-CN" dirty="0" smtClean="0"/>
              <a:t>Figure 6-61  Lift up on the ZIF connector locking mechanism before removing the ribbon cable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58602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Customizing Computer Systems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Important principles when customizing a system to meet customer needs:</a:t>
            </a:r>
          </a:p>
          <a:p>
            <a:pPr lvl="1"/>
            <a:r>
              <a:rPr lang="en-US" altLang="zh-CN" dirty="0" smtClean="0"/>
              <a:t>Meet application requirements</a:t>
            </a:r>
          </a:p>
          <a:p>
            <a:pPr lvl="1"/>
            <a:r>
              <a:rPr lang="en-US" altLang="zh-CN" dirty="0" smtClean="0"/>
              <a:t>Balance functionality and budget</a:t>
            </a:r>
          </a:p>
          <a:p>
            <a:pPr lvl="1"/>
            <a:r>
              <a:rPr lang="en-US" altLang="zh-CN" dirty="0" smtClean="0"/>
              <a:t>Consider hardware compatibility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710211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Graphics or CAD/CAM Design Workstation (1 of 2)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Graphics-intensive, advanced applications perform complex calculations, use large and complex files, and can benefit from the most powerful workstations</a:t>
            </a:r>
          </a:p>
          <a:p>
            <a:pPr lvl="1"/>
            <a:r>
              <a:rPr lang="en-US" altLang="zh-CN" dirty="0" smtClean="0"/>
              <a:t>Because 3D graphics is a requirement, a high-end or ultra-high-end video card is needed</a:t>
            </a:r>
          </a:p>
          <a:p>
            <a:r>
              <a:rPr lang="en-US" altLang="zh-CN" dirty="0" smtClean="0"/>
              <a:t>Requirements for high-end workstations:</a:t>
            </a:r>
          </a:p>
          <a:p>
            <a:pPr lvl="1"/>
            <a:r>
              <a:rPr lang="en-US" altLang="zh-CN" i="1" dirty="0" smtClean="0"/>
              <a:t>Motherboard that provides at least dual channels for memory and plenty of memory slots, and generous amounts of RAM</a:t>
            </a:r>
          </a:p>
          <a:p>
            <a:pPr lvl="1"/>
            <a:r>
              <a:rPr lang="en-US" altLang="zh-CN" i="1" dirty="0" smtClean="0"/>
              <a:t>Powerful multicore processor with a large CPU cache</a:t>
            </a:r>
          </a:p>
          <a:p>
            <a:pPr lvl="1"/>
            <a:r>
              <a:rPr lang="en-US" altLang="zh-CN" i="1" dirty="0" smtClean="0"/>
              <a:t>Fast hard drives with plenty of capacity</a:t>
            </a:r>
          </a:p>
          <a:p>
            <a:pPr lvl="1"/>
            <a:r>
              <a:rPr lang="en-US" altLang="zh-CN" i="1" dirty="0" smtClean="0"/>
              <a:t>High-end video card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135351166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Graphics or CAD/CAM Design </a:t>
            </a:r>
            <a:r>
              <a:rPr lang="en-US" altLang="zh-CN" dirty="0" smtClean="0"/>
              <a:t>Workstation (2 of 2)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36" y="1936904"/>
            <a:ext cx="6098136" cy="3464151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5070764"/>
            <a:ext cx="3976406" cy="808056"/>
          </a:xfrm>
        </p:spPr>
        <p:txBody>
          <a:bodyPr/>
          <a:lstStyle/>
          <a:p>
            <a:r>
              <a:rPr lang="en-US" altLang="zh-CN" dirty="0" smtClean="0"/>
              <a:t>Figure 6-62  A high-end CAD workstation customized for maximum performance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60503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Audio and Video Editing Workstation (1 of 2)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Audio- and video-editing applications are not usually as power-hungry as CAD/CAM and graphics applications</a:t>
            </a:r>
          </a:p>
          <a:p>
            <a:pPr lvl="1"/>
            <a:r>
              <a:rPr lang="en-US" altLang="zh-CN" dirty="0" smtClean="0"/>
              <a:t>You can get by with a less expensive graphics card and processor</a:t>
            </a:r>
          </a:p>
          <a:p>
            <a:r>
              <a:rPr lang="en-US" altLang="zh-CN" dirty="0" smtClean="0"/>
              <a:t>What you need for a mid-range to high-end audio/video editing workstation:</a:t>
            </a:r>
          </a:p>
          <a:p>
            <a:pPr lvl="1"/>
            <a:r>
              <a:rPr lang="en-US" altLang="zh-CN" dirty="0" smtClean="0"/>
              <a:t>Core i7 equivalent or higher processor</a:t>
            </a:r>
          </a:p>
          <a:p>
            <a:pPr lvl="1"/>
            <a:r>
              <a:rPr lang="en-US" altLang="zh-CN" dirty="0" smtClean="0"/>
              <a:t>High-end motherboard</a:t>
            </a:r>
          </a:p>
          <a:p>
            <a:pPr lvl="1"/>
            <a:r>
              <a:rPr lang="en-US" altLang="zh-CN" dirty="0" smtClean="0"/>
              <a:t>At least 16 GB of RAM</a:t>
            </a:r>
          </a:p>
          <a:p>
            <a:pPr lvl="1"/>
            <a:r>
              <a:rPr lang="en-US" altLang="zh-CN" dirty="0" smtClean="0"/>
              <a:t>Video card with a GeForce GTX graphics processor or better</a:t>
            </a:r>
          </a:p>
          <a:p>
            <a:pPr lvl="1"/>
            <a:r>
              <a:rPr lang="en-US" altLang="zh-CN" dirty="0" smtClean="0"/>
              <a:t>Audio card for higher-quality sound output</a:t>
            </a:r>
          </a:p>
          <a:p>
            <a:pPr lvl="1"/>
            <a:r>
              <a:rPr lang="en-US" altLang="zh-CN" dirty="0" smtClean="0"/>
              <a:t>Maximum storage space</a:t>
            </a:r>
          </a:p>
          <a:p>
            <a:pPr lvl="1"/>
            <a:r>
              <a:rPr lang="en-US" altLang="zh-CN" dirty="0" smtClean="0"/>
              <a:t>Double-sided, dual-layer DVD burner and possibly a Blu-ray burner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177012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Audio and Video Editing </a:t>
            </a:r>
            <a:r>
              <a:rPr lang="en-US" altLang="zh-CN" dirty="0" smtClean="0"/>
              <a:t>Workstation (2 of 2)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830" y="1482659"/>
            <a:ext cx="5350690" cy="4244581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4946073"/>
            <a:ext cx="3976406" cy="932747"/>
          </a:xfrm>
        </p:spPr>
        <p:txBody>
          <a:bodyPr/>
          <a:lstStyle/>
          <a:p>
            <a:r>
              <a:rPr lang="en-US" altLang="zh-CN" dirty="0" smtClean="0"/>
              <a:t>Figure 6-64  This mid-range video-editing workstation uses a Core i7 processor and GTX graphics processor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971910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Gaming PC (1 of 2)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Gaming computers benefit from a powerful multicore processor designed for gaming, a high-end video card, and a high-definition sound card</a:t>
            </a:r>
          </a:p>
          <a:p>
            <a:r>
              <a:rPr lang="en-US" altLang="zh-CN" dirty="0" smtClean="0"/>
              <a:t>Gamers might want to overclock their CPUs or use dual video cards</a:t>
            </a:r>
          </a:p>
          <a:p>
            <a:pPr lvl="1"/>
            <a:r>
              <a:rPr lang="en-US" altLang="zh-CN" dirty="0" smtClean="0"/>
              <a:t>Take extra care to make sure the cooling methods are adequate</a:t>
            </a:r>
          </a:p>
          <a:p>
            <a:r>
              <a:rPr lang="en-US" altLang="zh-CN" dirty="0" smtClean="0"/>
              <a:t>Most gaming computers use onboard surround sound</a:t>
            </a:r>
          </a:p>
          <a:p>
            <a:pPr lvl="1"/>
            <a:r>
              <a:rPr lang="en-US" altLang="zh-CN" dirty="0" smtClean="0"/>
              <a:t>Or you can use a sound card to improve sound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7352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Connectors and Ports Used by Peripheral Devices (1 of 8)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USB Connections and Ports</a:t>
            </a:r>
          </a:p>
          <a:p>
            <a:pPr lvl="1"/>
            <a:r>
              <a:rPr lang="en-US" altLang="zh-CN" dirty="0"/>
              <a:t>As many as 127 USB devices can be daisy chained together</a:t>
            </a:r>
          </a:p>
          <a:p>
            <a:pPr lvl="1"/>
            <a:r>
              <a:rPr lang="en-US" altLang="zh-CN" dirty="0"/>
              <a:t>USB uses serial transmissions and devices are </a:t>
            </a:r>
            <a:r>
              <a:rPr lang="en-US" altLang="zh-CN" b="1" dirty="0"/>
              <a:t>hot-swappable</a:t>
            </a:r>
            <a:r>
              <a:rPr lang="en-US" altLang="zh-CN" dirty="0"/>
              <a:t> (plug and unplug without powering down)</a:t>
            </a:r>
          </a:p>
          <a:p>
            <a:pPr lvl="1"/>
            <a:r>
              <a:rPr lang="en-US" altLang="zh-CN" dirty="0"/>
              <a:t>A USB  cable has four wires, two for power and two for communication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5824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Gaming </a:t>
            </a:r>
            <a:r>
              <a:rPr lang="en-US" altLang="zh-CN" dirty="0" smtClean="0"/>
              <a:t>PC (2 of 2)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00199"/>
            <a:ext cx="6358257" cy="3526428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5226627"/>
            <a:ext cx="3976406" cy="652193"/>
          </a:xfrm>
        </p:spPr>
        <p:txBody>
          <a:bodyPr/>
          <a:lstStyle/>
          <a:p>
            <a:r>
              <a:rPr lang="en-US" altLang="zh-CN" dirty="0" smtClean="0"/>
              <a:t>Figure 6-65  A group of Intel Core i7 gaming PCs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218949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NAS (Network Attached Storage) Device (1 of 2)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NAS devices can be used to serve up files and to stream media files and movies to client computers</a:t>
            </a:r>
          </a:p>
          <a:p>
            <a:r>
              <a:rPr lang="en-US" altLang="zh-CN" dirty="0" smtClean="0"/>
              <a:t>Features and hardware you need to consider when customizing a NAS device:</a:t>
            </a:r>
          </a:p>
          <a:p>
            <a:pPr lvl="1"/>
            <a:r>
              <a:rPr lang="en-US" altLang="zh-CN" dirty="0" smtClean="0"/>
              <a:t>Processor with moderate power</a:t>
            </a:r>
          </a:p>
          <a:p>
            <a:pPr lvl="1"/>
            <a:r>
              <a:rPr lang="en-US" altLang="zh-CN" dirty="0" smtClean="0"/>
              <a:t>RAID array</a:t>
            </a:r>
          </a:p>
          <a:p>
            <a:pPr lvl="1"/>
            <a:r>
              <a:rPr lang="en-US" altLang="zh-CN" dirty="0" smtClean="0"/>
              <a:t>Appropriately sized chassis</a:t>
            </a:r>
          </a:p>
          <a:p>
            <a:pPr lvl="1"/>
            <a:r>
              <a:rPr lang="en-US" altLang="zh-CN" dirty="0" smtClean="0"/>
              <a:t>Gigabit NIC</a:t>
            </a:r>
          </a:p>
          <a:p>
            <a:pPr lvl="1"/>
            <a:r>
              <a:rPr lang="en-US" altLang="zh-CN" dirty="0" smtClean="0"/>
              <a:t>Media streaming capability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68225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NAS (Network Attached Storage) </a:t>
            </a:r>
            <a:r>
              <a:rPr lang="en-US" altLang="zh-CN" dirty="0" smtClean="0"/>
              <a:t>Device (2 of 2)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72856"/>
            <a:ext cx="6486571" cy="3440391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5517573"/>
            <a:ext cx="3976406" cy="361247"/>
          </a:xfrm>
        </p:spPr>
        <p:txBody>
          <a:bodyPr/>
          <a:lstStyle/>
          <a:p>
            <a:r>
              <a:rPr lang="en-US" altLang="zh-CN" dirty="0" smtClean="0"/>
              <a:t>Figure 6-66  An eight-bay NAS device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051030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Summary (1 of 3)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Adding new devices to a computer require installing hardware and software</a:t>
            </a:r>
          </a:p>
          <a:p>
            <a:r>
              <a:rPr lang="en-US" altLang="zh-CN" dirty="0"/>
              <a:t>Use Device Manager to manage </a:t>
            </a:r>
            <a:r>
              <a:rPr lang="en-US" altLang="zh-CN" dirty="0" smtClean="0"/>
              <a:t>hardware devices and solve problems with them</a:t>
            </a:r>
          </a:p>
          <a:p>
            <a:r>
              <a:rPr lang="en-US" altLang="zh-CN" dirty="0" smtClean="0"/>
              <a:t>Wired data transmission types include USB, eSATA, Thunderbolt, and Lightning</a:t>
            </a:r>
          </a:p>
          <a:p>
            <a:pPr lvl="1"/>
            <a:r>
              <a:rPr lang="en-US" altLang="zh-CN" dirty="0" smtClean="0"/>
              <a:t>Wireless data transmission types include Wi-Fi, Bluetooth, and NFC</a:t>
            </a:r>
          </a:p>
          <a:p>
            <a:r>
              <a:rPr lang="en-US" altLang="zh-CN" dirty="0" smtClean="0"/>
              <a:t>USB </a:t>
            </a:r>
            <a:r>
              <a:rPr lang="en-US" altLang="zh-CN" dirty="0"/>
              <a:t>connectors include A-Male, B-Male, Mini-B, Micro-B, </a:t>
            </a:r>
            <a:r>
              <a:rPr lang="en-US" altLang="zh-CN" dirty="0" smtClean="0"/>
              <a:t>and USB-C</a:t>
            </a:r>
            <a:endParaRPr lang="en-US" altLang="zh-CN" dirty="0"/>
          </a:p>
          <a:p>
            <a:r>
              <a:rPr lang="en-US" altLang="zh-CN" dirty="0" smtClean="0"/>
              <a:t>Popular </a:t>
            </a:r>
            <a:r>
              <a:rPr lang="en-US" altLang="zh-CN" dirty="0"/>
              <a:t>I/O ports on a motherboard include </a:t>
            </a:r>
            <a:r>
              <a:rPr lang="en-US" altLang="zh-CN" dirty="0" smtClean="0"/>
              <a:t>eSATA and USB</a:t>
            </a:r>
          </a:p>
          <a:p>
            <a:r>
              <a:rPr lang="en-US" altLang="zh-CN" dirty="0" smtClean="0"/>
              <a:t>Video ports that a video card or motherboard might provide are VGA, DVI-I, DVI-D, DisplayPort, HDMI, HDMI mini, and multipurpose Thunderbolt ports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1075461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Summary (2 of 3)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When installing devices, use 32-bit drivers for a 32-bit OS and 64-bit drivers for a 64-bit OS</a:t>
            </a:r>
          </a:p>
          <a:p>
            <a:r>
              <a:rPr lang="en-US" altLang="zh-CN" dirty="0" smtClean="0"/>
              <a:t>A touch screen is likely to use a USB port</a:t>
            </a:r>
          </a:p>
          <a:p>
            <a:r>
              <a:rPr lang="en-US" altLang="zh-CN" dirty="0" smtClean="0"/>
              <a:t>Biometric </a:t>
            </a:r>
            <a:r>
              <a:rPr lang="en-US" altLang="zh-CN" dirty="0"/>
              <a:t>input devices collect biological data in order to authenticate access to a system</a:t>
            </a:r>
          </a:p>
          <a:p>
            <a:r>
              <a:rPr lang="en-US" altLang="zh-CN" dirty="0" smtClean="0"/>
              <a:t>A KVM switch lets you use one keyboard, monitor, and mouse with multiple computers</a:t>
            </a:r>
          </a:p>
          <a:p>
            <a:r>
              <a:rPr lang="en-US" altLang="zh-CN" dirty="0" smtClean="0"/>
              <a:t>Generally</a:t>
            </a:r>
            <a:r>
              <a:rPr lang="en-US" altLang="zh-CN" dirty="0"/>
              <a:t>, Windows detects new adapter cards and installs appropriate drivers</a:t>
            </a:r>
          </a:p>
          <a:p>
            <a:r>
              <a:rPr lang="en-US" altLang="zh-CN" dirty="0"/>
              <a:t>Types of monitors include </a:t>
            </a:r>
            <a:r>
              <a:rPr lang="en-US" altLang="zh-CN" dirty="0" smtClean="0"/>
              <a:t>LCD and OLED</a:t>
            </a:r>
            <a:endParaRPr lang="en-US" altLang="zh-CN" dirty="0"/>
          </a:p>
          <a:p>
            <a:r>
              <a:rPr lang="en-US" altLang="zh-CN" dirty="0" smtClean="0"/>
              <a:t>Use the Windows 10 Settings app or the Windows 8/7 Screen Resolution window to configure monitor resolution and configure dual monitors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21383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Summary (3 of 3)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Use Device Manager to update drivers on I/O devices giving trouble</a:t>
            </a:r>
          </a:p>
          <a:p>
            <a:r>
              <a:rPr lang="en-US" altLang="zh-CN" dirty="0"/>
              <a:t>Video problems can be caused by the monitor, video cable, video card, onboard video, video drivers, or Windows display settings</a:t>
            </a:r>
          </a:p>
          <a:p>
            <a:r>
              <a:rPr lang="en-US" altLang="zh-CN" dirty="0"/>
              <a:t>A few dead pixels on an LCD monitor screen are considered acceptable by the manufacturer</a:t>
            </a:r>
          </a:p>
          <a:p>
            <a:r>
              <a:rPr lang="en-US" altLang="zh-CN" dirty="0"/>
              <a:t>Artifacts on the monitor screen can be caused by hardware, software, overheating, or </a:t>
            </a:r>
            <a:r>
              <a:rPr lang="en-US" altLang="zh-CN" dirty="0" smtClean="0"/>
              <a:t>overclocking</a:t>
            </a:r>
          </a:p>
          <a:p>
            <a:r>
              <a:rPr lang="en-US" altLang="zh-CN" dirty="0" smtClean="0"/>
              <a:t>As a technician, you might be called on to customize a system for a customer</a:t>
            </a:r>
          </a:p>
          <a:p>
            <a:r>
              <a:rPr lang="en-US" altLang="zh-CN" dirty="0" smtClean="0"/>
              <a:t>A high-end video card is a requirement in a graphics, CAD/CAM, or video-editing workstation, or for a gaming PC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70819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Connectors and Ports Used by Peripheral </a:t>
            </a:r>
            <a:r>
              <a:rPr lang="en-US" altLang="zh-CN" dirty="0" smtClean="0"/>
              <a:t>Devices (2 of 8)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34" y="2924100"/>
            <a:ext cx="6781838" cy="1196795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4727864"/>
            <a:ext cx="3976406" cy="1150956"/>
          </a:xfrm>
        </p:spPr>
        <p:txBody>
          <a:bodyPr/>
          <a:lstStyle/>
          <a:p>
            <a:r>
              <a:rPr lang="en-US" altLang="zh-CN" dirty="0" smtClean="0"/>
              <a:t>Figure 6-1  SuperSpeed+, SuperSpeed, Hi-Speed, and Original USB logos appear on products certified by the USB Forum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2957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Connectors and Ports Used by Peripheral </a:t>
            </a:r>
            <a:r>
              <a:rPr lang="en-US" altLang="zh-CN" dirty="0" smtClean="0"/>
              <a:t>Devices (3 of 8)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Video Connectors and Ports</a:t>
            </a:r>
          </a:p>
          <a:p>
            <a:pPr lvl="1"/>
            <a:r>
              <a:rPr lang="en-US" altLang="zh-CN" dirty="0" smtClean="0"/>
              <a:t>Video ports are provided by a video card or the motherboard</a:t>
            </a:r>
          </a:p>
          <a:p>
            <a:pPr lvl="1"/>
            <a:r>
              <a:rPr lang="en-US" altLang="zh-CN" dirty="0" smtClean="0"/>
              <a:t>Video cards are sometimes called:</a:t>
            </a:r>
          </a:p>
          <a:p>
            <a:pPr lvl="2"/>
            <a:r>
              <a:rPr lang="en-US" altLang="zh-CN" dirty="0" smtClean="0"/>
              <a:t>Graphic adapters, graphics cards, or display cards</a:t>
            </a:r>
          </a:p>
          <a:p>
            <a:pPr lvl="1"/>
            <a:r>
              <a:rPr lang="en-US" altLang="zh-CN" dirty="0" smtClean="0"/>
              <a:t>Most motherboards sold today have one or more onboard video ports</a:t>
            </a:r>
          </a:p>
          <a:p>
            <a:pPr lvl="1"/>
            <a:r>
              <a:rPr lang="en-US" altLang="zh-CN" dirty="0" smtClean="0"/>
              <a:t>Types of video ports:</a:t>
            </a:r>
          </a:p>
          <a:p>
            <a:pPr lvl="2"/>
            <a:r>
              <a:rPr lang="en-US" altLang="zh-CN" dirty="0" smtClean="0"/>
              <a:t>VGA</a:t>
            </a:r>
          </a:p>
          <a:p>
            <a:pPr lvl="2"/>
            <a:r>
              <a:rPr lang="en-US" altLang="zh-CN" dirty="0" smtClean="0"/>
              <a:t>DVI</a:t>
            </a:r>
          </a:p>
          <a:p>
            <a:pPr lvl="2"/>
            <a:r>
              <a:rPr lang="en-US" altLang="zh-CN" dirty="0" smtClean="0"/>
              <a:t>DisplayPort</a:t>
            </a:r>
          </a:p>
          <a:p>
            <a:pPr lvl="2"/>
            <a:r>
              <a:rPr lang="en-US" altLang="zh-CN" dirty="0" smtClean="0"/>
              <a:t>HDMI and HDMI mini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0999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11892"/>
      </a:dk1>
      <a:lt1>
        <a:srgbClr val="FFFFFF"/>
      </a:lt1>
      <a:dk2>
        <a:srgbClr val="006198"/>
      </a:dk2>
      <a:lt2>
        <a:srgbClr val="E7E6E6"/>
      </a:lt2>
      <a:accent1>
        <a:srgbClr val="0098D4"/>
      </a:accent1>
      <a:accent2>
        <a:srgbClr val="00B7E6"/>
      </a:accent2>
      <a:accent3>
        <a:srgbClr val="81CFEC"/>
      </a:accent3>
      <a:accent4>
        <a:srgbClr val="E8255F"/>
      </a:accent4>
      <a:accent5>
        <a:srgbClr val="FF6300"/>
      </a:accent5>
      <a:accent6>
        <a:srgbClr val="F5B600"/>
      </a:accent6>
      <a:hlink>
        <a:srgbClr val="00B7E6"/>
      </a:hlink>
      <a:folHlink>
        <a:srgbClr val="0098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/>
      </a:spPr>
      <a:bodyPr wrap="square" lIns="0" tIns="0" rIns="0" rtlCol="0" anchor="b">
        <a:spAutoFit/>
      </a:bodyPr>
      <a:lstStyle>
        <a:defPPr>
          <a:defRPr sz="200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76F6C23-6457-4163-906F-9FD71B1D340C}" vid="{9A4A37B5-06EA-4573-8274-FD94E47E4E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E7F8E047CD1B4B8080E0C6917854E6" ma:contentTypeVersion="7" ma:contentTypeDescription="Create a new document." ma:contentTypeScope="" ma:versionID="29ea823494502e53152d8584c0cc8772">
  <xsd:schema xmlns:xsd="http://www.w3.org/2001/XMLSchema" xmlns:xs="http://www.w3.org/2001/XMLSchema" xmlns:p="http://schemas.microsoft.com/office/2006/metadata/properties" xmlns:ns2="cb2c73f9-b1ae-4d74-94e3-1ed1189efdaa" xmlns:ns3="aeb4a7c9-bc69-4a98-84ec-5a35baeb84bb" targetNamespace="http://schemas.microsoft.com/office/2006/metadata/properties" ma:root="true" ma:fieldsID="7cfbba57d59d7688cb9813f782b3007f" ns2:_="" ns3:_="">
    <xsd:import namespace="cb2c73f9-b1ae-4d74-94e3-1ed1189efdaa"/>
    <xsd:import namespace="aeb4a7c9-bc69-4a98-84ec-5a35baeb84b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Doc_x0020_Type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2c73f9-b1ae-4d74-94e3-1ed1189efd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_x0020_Type" ma:index="10" nillable="true" ma:displayName="Doc Type" ma:format="Dropdown" ma:internalName="Doc_x0020_Type">
      <xsd:simpleType>
        <xsd:restriction base="dms:Choice">
          <xsd:enumeration value="1-pager Checklist"/>
          <xsd:enumeration value="Checklist"/>
          <xsd:enumeration value="Email template"/>
          <xsd:enumeration value="Example"/>
          <xsd:enumeration value="FAQ"/>
          <xsd:enumeration value="Standards/Guidelines"/>
          <xsd:enumeration value="Instructions/How to"/>
          <xsd:enumeration value="JobAid"/>
          <xsd:enumeration value="Policy"/>
          <xsd:enumeration value="Presentation"/>
          <xsd:enumeration value="Process"/>
          <xsd:enumeration value="Reference"/>
          <xsd:enumeration value="Template"/>
        </xsd:restriction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b4a7c9-bc69-4a98-84ec-5a35baeb84bb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_x0020_Type xmlns="cb2c73f9-b1ae-4d74-94e3-1ed1189efdaa" xsi:nil="true"/>
    <SharedWithUsers xmlns="aeb4a7c9-bc69-4a98-84ec-5a35baeb84bb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E32CFAA7-E308-4DCB-89CD-C84C20E902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823FA69-F723-4B34-AA3B-4CC1A67AD7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2c73f9-b1ae-4d74-94e3-1ed1189efdaa"/>
    <ds:schemaRef ds:uri="aeb4a7c9-bc69-4a98-84ec-5a35baeb84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9BA192-EF86-48DF-982C-2C526A268392}">
  <ds:schemaRefs>
    <ds:schemaRef ds:uri="http://purl.org/dc/elements/1.1/"/>
    <ds:schemaRef ds:uri="http://purl.org/dc/dcmitype/"/>
    <ds:schemaRef ds:uri="http://schemas.microsoft.com/office/2006/metadata/properties"/>
    <ds:schemaRef ds:uri="aeb4a7c9-bc69-4a98-84ec-5a35baeb84bb"/>
    <ds:schemaRef ds:uri="http://schemas.openxmlformats.org/package/2006/metadata/core-properties"/>
    <ds:schemaRef ds:uri="http://purl.org/dc/terms/"/>
    <ds:schemaRef ds:uri="cb2c73f9-b1ae-4d74-94e3-1ed1189efdaa"/>
    <ds:schemaRef ds:uri="http://schemas.microsoft.com/office/2006/documentManagement/types"/>
    <ds:schemaRef ds:uri="http://www.w3.org/XML/1998/namespace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Accessible_PPT_Template_Cengage</Template>
  <TotalTime>27164</TotalTime>
  <Words>4942</Words>
  <Application>Microsoft Office PowerPoint</Application>
  <PresentationFormat>Widescreen</PresentationFormat>
  <Paragraphs>505</Paragraphs>
  <Slides>75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4" baseType="lpstr">
      <vt:lpstr>DengXian</vt:lpstr>
      <vt:lpstr>LucidaGrande</vt:lpstr>
      <vt:lpstr>Open Sans</vt:lpstr>
      <vt:lpstr>Summer Font</vt:lpstr>
      <vt:lpstr>Arial</vt:lpstr>
      <vt:lpstr>Arial</vt:lpstr>
      <vt:lpstr>Calibri</vt:lpstr>
      <vt:lpstr>Helvetica</vt:lpstr>
      <vt:lpstr>Office Theme</vt:lpstr>
      <vt:lpstr>CompTIA A+ Guide to IT Technical Support</vt:lpstr>
      <vt:lpstr>Supporting I/O Devices</vt:lpstr>
      <vt:lpstr>Objectives</vt:lpstr>
      <vt:lpstr>Basic Principles for Supporting Devices</vt:lpstr>
      <vt:lpstr>Wired and Wireless Connection Standards Used by Peripheral Devices (1 of 2)</vt:lpstr>
      <vt:lpstr>Wired and Wireless Connection Standards Used by Peripheral Devices (2 of 2)</vt:lpstr>
      <vt:lpstr>Connectors and Ports Used by Peripheral Devices (1 of 8)</vt:lpstr>
      <vt:lpstr>Connectors and Ports Used by Peripheral Devices (2 of 8)</vt:lpstr>
      <vt:lpstr>Connectors and Ports Used by Peripheral Devices (3 of 8)</vt:lpstr>
      <vt:lpstr>Connectors and Ports Used by Peripheral Devices (4 of 8)</vt:lpstr>
      <vt:lpstr>Connectors and Ports Used by Peripheral Devices (5 of 8)</vt:lpstr>
      <vt:lpstr>Connectors and Ports Used by Peripheral Devices (6 of 8)</vt:lpstr>
      <vt:lpstr>Connectors and Ports Used by Peripheral Devices (7 of 8)</vt:lpstr>
      <vt:lpstr>Connectors and Ports Used by Peripheral Devices (8 of 8)</vt:lpstr>
      <vt:lpstr>Identifying and Installing I/O Peripheral Devices</vt:lpstr>
      <vt:lpstr>Mouse or Keyboard (1 of 4)</vt:lpstr>
      <vt:lpstr>Mouse or Keyboard (2 of 4)</vt:lpstr>
      <vt:lpstr>Mouse or Keyboard (3 of 4)</vt:lpstr>
      <vt:lpstr>Mouse or Keyboard (4 of 4)</vt:lpstr>
      <vt:lpstr>Barcode Readers</vt:lpstr>
      <vt:lpstr>Pay Devices</vt:lpstr>
      <vt:lpstr>Signature Pads</vt:lpstr>
      <vt:lpstr>Biometric Devices (1 of 2)</vt:lpstr>
      <vt:lpstr>Biometric Devices (2 of 2)</vt:lpstr>
      <vt:lpstr>Webcams (1 of 2)</vt:lpstr>
      <vt:lpstr>Webcams (2 of 2)</vt:lpstr>
      <vt:lpstr>Graphics Tablets</vt:lpstr>
      <vt:lpstr>Touch Screens</vt:lpstr>
      <vt:lpstr>Virtual Reality Headsets</vt:lpstr>
      <vt:lpstr>KVM Switches</vt:lpstr>
      <vt:lpstr>Installing and Configuring Adapter Cards (1 of 3)</vt:lpstr>
      <vt:lpstr>Installing and Configuring Adapter Cards (2 of 3)</vt:lpstr>
      <vt:lpstr>Installing and Configuring Adapter Cards (3 of 3)</vt:lpstr>
      <vt:lpstr>Sound Cards and Onboard Sound (1 of 2)</vt:lpstr>
      <vt:lpstr>Sound Cards and Onboard Sound (2 of 2)</vt:lpstr>
      <vt:lpstr>Replacing Expansion Cards in a Laptop (1 of 3)</vt:lpstr>
      <vt:lpstr>Replacing Expansion Cards in a Laptop (2 of 3)</vt:lpstr>
      <vt:lpstr>Replacing Expansion Cards in a Laptop (3 of 3)</vt:lpstr>
      <vt:lpstr>Supporting the Video Subsystem</vt:lpstr>
      <vt:lpstr>Monitor Technologies and Features (1 of 5)</vt:lpstr>
      <vt:lpstr>Monitor Technologies and Features (2 of 5)</vt:lpstr>
      <vt:lpstr>Monitor Technologies and Features (3 of 5)</vt:lpstr>
      <vt:lpstr>Monitor Technologies and Features (4 of 5)</vt:lpstr>
      <vt:lpstr>Monitor Technologies and Features (5 of 5)</vt:lpstr>
      <vt:lpstr>Changing Monitor Settings</vt:lpstr>
      <vt:lpstr>Troubleshooting I/O Devices</vt:lpstr>
      <vt:lpstr>NumLock Indicator Light</vt:lpstr>
      <vt:lpstr>Device Manager (1 of 2)</vt:lpstr>
      <vt:lpstr>Device Manager (2 of 2)</vt:lpstr>
      <vt:lpstr>Troubleshooting Video, Monitors, and Projectors (1 of 9)</vt:lpstr>
      <vt:lpstr>Troubleshooting Video, Monitors, and Projectors (2 of 9)</vt:lpstr>
      <vt:lpstr>Troubleshooting Video, Monitors, and Projectors (3 of 9)</vt:lpstr>
      <vt:lpstr>Troubleshooting Video, Monitors, and Projectors (4 of 9)</vt:lpstr>
      <vt:lpstr>Troubleshooting Video, Monitors, and Projectors (5 of 9)</vt:lpstr>
      <vt:lpstr>Troubleshooting Video, Monitors, and Projectors (6 of 9)</vt:lpstr>
      <vt:lpstr>Troubleshooting Video, Monitors, and Projectors (7 of 9)</vt:lpstr>
      <vt:lpstr>Troubleshooting Video, Monitors, and Projectors (8 of 9)</vt:lpstr>
      <vt:lpstr>Troubleshooting Video, Monitors, and Projectors (9 of 9)</vt:lpstr>
      <vt:lpstr>Video System in a Laptop (1 of 5)</vt:lpstr>
      <vt:lpstr>Video System in a Laptop (2 of 5)</vt:lpstr>
      <vt:lpstr>Video System in a Laptop (3 of 5)</vt:lpstr>
      <vt:lpstr>Video System in a Laptop (4 of 5)</vt:lpstr>
      <vt:lpstr>Video System in a Laptop (5 of 5)</vt:lpstr>
      <vt:lpstr>Customizing Computer Systems</vt:lpstr>
      <vt:lpstr>Graphics or CAD/CAM Design Workstation (1 of 2)</vt:lpstr>
      <vt:lpstr>Graphics or CAD/CAM Design Workstation (2 of 2)</vt:lpstr>
      <vt:lpstr>Audio and Video Editing Workstation (1 of 2)</vt:lpstr>
      <vt:lpstr>Audio and Video Editing Workstation (2 of 2)</vt:lpstr>
      <vt:lpstr>Gaming PC (1 of 2)</vt:lpstr>
      <vt:lpstr>Gaming PC (2 of 2)</vt:lpstr>
      <vt:lpstr>NAS (Network Attached Storage) Device (1 of 2)</vt:lpstr>
      <vt:lpstr>NAS (Network Attached Storage) Device (2 of 2)</vt:lpstr>
      <vt:lpstr>Chapter Summary (1 of 3)</vt:lpstr>
      <vt:lpstr>Chapter Summary (2 of 3)</vt:lpstr>
      <vt:lpstr>Chapter Summary (3 of 3)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Greenhouse, Brooke</dc:creator>
  <cp:lastModifiedBy>Julie Tomsho</cp:lastModifiedBy>
  <cp:revision>467</cp:revision>
  <cp:lastPrinted>2016-10-03T15:29:39Z</cp:lastPrinted>
  <dcterms:created xsi:type="dcterms:W3CDTF">2018-10-31T14:29:44Z</dcterms:created>
  <dcterms:modified xsi:type="dcterms:W3CDTF">2019-01-31T22:43:08Z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0x0101000FE7F8E047CD1B4B8080E0C6917854E6</vt:lpwstr>
  </property>
  <property fmtid="{D5CDD505-2E9C-101B-9397-08002B2CF9AE}" pid="3" name="Order">
    <vt:r8>112600</vt:r8>
  </property>
  <property fmtid="{D5CDD505-2E9C-101B-9397-08002B2CF9AE}" pid="4" name="Category">
    <vt:lpwstr>Accessibility</vt:lpwstr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Document Type">
    <vt:lpwstr>Template</vt:lpwstr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Audience">
    <vt:lpwstr>Content Developer</vt:lpwstr>
  </property>
  <property fmtid="{D5CDD505-2E9C-101B-9397-08002B2CF9AE}" pid="11" name="Department">
    <vt:lpwstr>GPM Training</vt:lpwstr>
  </property>
  <property fmtid="{D5CDD505-2E9C-101B-9397-08002B2CF9AE}" pid="12" name="ComplianceAssetId">
    <vt:lpwstr/>
  </property>
  <property fmtid="{D5CDD505-2E9C-101B-9397-08002B2CF9AE}" pid="13" name="TemplateUrl">
    <vt:lpwstr/>
  </property>
  <property fmtid="{D5CDD505-2E9C-101B-9397-08002B2CF9AE}" pid="14" name="_AdHocReviewCycleID">
    <vt:i4>2137869598</vt:i4>
  </property>
  <property fmtid="{D5CDD505-2E9C-101B-9397-08002B2CF9AE}" pid="15" name="_NewReviewCycle">
    <vt:lpwstr/>
  </property>
  <property fmtid="{D5CDD505-2E9C-101B-9397-08002B2CF9AE}" pid="16" name="_EmailSubject">
    <vt:lpwstr>PPT information</vt:lpwstr>
  </property>
  <property fmtid="{D5CDD505-2E9C-101B-9397-08002B2CF9AE}" pid="17" name="_AuthorEmail">
    <vt:lpwstr>Brooke.Greenhouse@cengage.com</vt:lpwstr>
  </property>
  <property fmtid="{D5CDD505-2E9C-101B-9397-08002B2CF9AE}" pid="18" name="_AuthorEmailDisplayName">
    <vt:lpwstr>Greenhouse, Brooke</vt:lpwstr>
  </property>
</Properties>
</file>