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6" r:id="rId5"/>
    <p:sldId id="264" r:id="rId6"/>
    <p:sldId id="265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  <p:sldId id="475" r:id="rId69"/>
    <p:sldId id="476" r:id="rId70"/>
    <p:sldId id="477" r:id="rId71"/>
    <p:sldId id="478" r:id="rId72"/>
    <p:sldId id="479" r:id="rId73"/>
    <p:sldId id="342" r:id="rId74"/>
    <p:sldId id="412" r:id="rId7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76" d="100"/>
          <a:sy n="76" d="100"/>
        </p:scale>
        <p:origin x="31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/>
              <a:t>Andrews/Dark/West, CompTIA A+ Guide to IT Technical Support, 10</a:t>
            </a:r>
            <a:r>
              <a:rPr lang="en-US" sz="1400" baseline="30000" dirty="0"/>
              <a:t>th</a:t>
            </a:r>
            <a:r>
              <a:rPr lang="en-US" sz="1400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/>
              <a:t>Andrews/Dark/West, CompTIA A+ Guide to IT Technical Support, 10</a:t>
            </a:r>
            <a:r>
              <a:rPr lang="en-US" sz="1400" baseline="30000" dirty="0"/>
              <a:t>th</a:t>
            </a:r>
            <a:r>
              <a:rPr lang="en-US" sz="1400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/>
              <a:t>Andrews/Dark/West, CompTIA A+ Guide to IT Technical Support, 10</a:t>
            </a:r>
            <a:r>
              <a:rPr lang="en-US" sz="1400" baseline="30000" dirty="0"/>
              <a:t>th</a:t>
            </a:r>
            <a:r>
              <a:rPr lang="en-US" sz="1400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CompTIA A+ Guide to IT Technical Support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(6 of 13)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112"/>
            <a:ext cx="7568416" cy="211152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98026"/>
            <a:ext cx="3976406" cy="880793"/>
          </a:xfrm>
        </p:spPr>
        <p:txBody>
          <a:bodyPr/>
          <a:lstStyle/>
          <a:p>
            <a:r>
              <a:rPr lang="en-US" altLang="zh-CN" dirty="0"/>
              <a:t>Figure 7-4  Use a cable modem to connect the ISP’s coaxial cable to the LAN’s Ethernet cable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6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(7 of 13)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Dedicated Line Using Fiber Optic</a:t>
            </a:r>
          </a:p>
          <a:p>
            <a:pPr lvl="1"/>
            <a:r>
              <a:rPr lang="en-US" altLang="zh-CN" b="1" dirty="0"/>
              <a:t>Fiber optic </a:t>
            </a:r>
            <a:r>
              <a:rPr lang="en-US" altLang="zh-CN" dirty="0"/>
              <a:t>is a dedicated point-to-point (PTP) connection</a:t>
            </a:r>
          </a:p>
          <a:p>
            <a:pPr lvl="2"/>
            <a:r>
              <a:rPr lang="en-US" altLang="zh-CN" dirty="0"/>
              <a:t>No line sharing</a:t>
            </a:r>
          </a:p>
          <a:p>
            <a:pPr lvl="2"/>
            <a:r>
              <a:rPr lang="en-US" altLang="zh-CN" dirty="0"/>
              <a:t>Television, Internet data, and voice communication all share the broadband </a:t>
            </a:r>
            <a:r>
              <a:rPr lang="en-US" altLang="zh-CN" b="1" dirty="0"/>
              <a:t>fiber-optic cable</a:t>
            </a:r>
          </a:p>
          <a:p>
            <a:pPr lvl="2"/>
            <a:r>
              <a:rPr lang="en-US" altLang="zh-CN" dirty="0"/>
              <a:t>Upstream and downstream speeds and prices vary</a:t>
            </a:r>
          </a:p>
          <a:p>
            <a:r>
              <a:rPr lang="en-US" altLang="zh-CN" dirty="0"/>
              <a:t>Satellite</a:t>
            </a:r>
          </a:p>
          <a:p>
            <a:pPr lvl="1"/>
            <a:r>
              <a:rPr lang="en-US" altLang="zh-CN" dirty="0"/>
              <a:t>Satellite provides high-speed Internet connections in remote areas</a:t>
            </a:r>
          </a:p>
          <a:p>
            <a:pPr lvl="1"/>
            <a:r>
              <a:rPr lang="en-US" altLang="zh-CN" dirty="0"/>
              <a:t>Available everywhere (even airplanes)</a:t>
            </a:r>
          </a:p>
          <a:p>
            <a:pPr lvl="1"/>
            <a:r>
              <a:rPr lang="en-US" altLang="zh-CN" dirty="0"/>
              <a:t>Disadvantages: requires </a:t>
            </a:r>
            <a:r>
              <a:rPr lang="en-US" altLang="zh-CN" b="1" dirty="0"/>
              <a:t>line-of-site wireless connectivity </a:t>
            </a:r>
            <a:r>
              <a:rPr lang="en-US" altLang="zh-CN" dirty="0"/>
              <a:t>and latency occurs when uploading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7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(8 of 13)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Dial-Up</a:t>
            </a:r>
          </a:p>
          <a:p>
            <a:pPr lvl="1"/>
            <a:r>
              <a:rPr lang="en-US" altLang="zh-CN" dirty="0"/>
              <a:t>Dial-up or POTS (plain old telephone service) is the least expensive and slowest connection to the Internet</a:t>
            </a:r>
          </a:p>
          <a:p>
            <a:r>
              <a:rPr lang="en-US" altLang="zh-CN" dirty="0"/>
              <a:t>Cellular WAN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wireless wide area network </a:t>
            </a:r>
            <a:r>
              <a:rPr lang="en-US" altLang="zh-CN" dirty="0"/>
              <a:t>(</a:t>
            </a:r>
            <a:r>
              <a:rPr lang="en-US" altLang="zh-CN" b="1" dirty="0"/>
              <a:t>WWAN</a:t>
            </a:r>
            <a:r>
              <a:rPr lang="en-US" altLang="zh-CN" dirty="0"/>
              <a:t>), also called a cellular network or </a:t>
            </a:r>
            <a:r>
              <a:rPr lang="en-US" altLang="zh-CN" b="1" dirty="0"/>
              <a:t>cellular WAN</a:t>
            </a:r>
            <a:r>
              <a:rPr lang="en-US" altLang="zh-CN" dirty="0"/>
              <a:t>, covers a wide area</a:t>
            </a:r>
          </a:p>
          <a:p>
            <a:pPr lvl="1"/>
            <a:r>
              <a:rPr lang="en-US" altLang="zh-CN" dirty="0"/>
              <a:t>Made up of cells created by base stations</a:t>
            </a:r>
          </a:p>
          <a:p>
            <a:pPr lvl="1"/>
            <a:r>
              <a:rPr lang="en-US" altLang="zh-CN" dirty="0"/>
              <a:t>A base station might include more than one transceiver and antenna on the same tower</a:t>
            </a:r>
          </a:p>
          <a:p>
            <a:pPr lvl="2"/>
            <a:r>
              <a:rPr lang="en-US" altLang="zh-CN" dirty="0"/>
              <a:t>To support multiple technologies </a:t>
            </a:r>
          </a:p>
          <a:p>
            <a:pPr lvl="1"/>
            <a:r>
              <a:rPr lang="en-US" altLang="zh-CN" dirty="0"/>
              <a:t>Two established cellular technologies are GSM and CDMA</a:t>
            </a:r>
          </a:p>
          <a:p>
            <a:pPr lvl="1"/>
            <a:r>
              <a:rPr lang="en-US" altLang="zh-CN" b="1" dirty="0"/>
              <a:t>Long Term Evolution </a:t>
            </a:r>
            <a:r>
              <a:rPr lang="en-US" altLang="zh-CN" dirty="0"/>
              <a:t>(</a:t>
            </a:r>
            <a:r>
              <a:rPr lang="en-US" altLang="zh-CN" b="1" dirty="0"/>
              <a:t>LTE</a:t>
            </a:r>
            <a:r>
              <a:rPr lang="en-US" altLang="zh-CN" dirty="0"/>
              <a:t>) and Voice over LTE (VoLTE) are expected to ultimately replace GSM and CDMA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41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(9 of 13)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Cellular WAN (continued)</a:t>
            </a:r>
          </a:p>
          <a:p>
            <a:pPr lvl="1"/>
            <a:r>
              <a:rPr lang="en-US" altLang="zh-CN" dirty="0"/>
              <a:t>To connect a computer using mobile broadband to a cellular network, you need the hardware and software to connect and, for most networks, a </a:t>
            </a:r>
            <a:r>
              <a:rPr lang="en-US" altLang="zh-CN" b="1" dirty="0"/>
              <a:t>SIM</a:t>
            </a:r>
            <a:r>
              <a:rPr lang="en-US" altLang="zh-CN" dirty="0"/>
              <a:t> (</a:t>
            </a:r>
            <a:r>
              <a:rPr lang="en-US" altLang="zh-CN" b="1" dirty="0"/>
              <a:t>Subscriber Identification Module</a:t>
            </a:r>
            <a:r>
              <a:rPr lang="en-US" altLang="zh-CN" dirty="0"/>
              <a:t>) card</a:t>
            </a:r>
          </a:p>
          <a:p>
            <a:pPr lvl="1"/>
            <a:r>
              <a:rPr lang="en-US" altLang="zh-CN" dirty="0"/>
              <a:t>Options for software and hardware devices that can connect to a cellular network:</a:t>
            </a:r>
          </a:p>
          <a:p>
            <a:pPr lvl="2"/>
            <a:r>
              <a:rPr lang="en-US" altLang="zh-CN" i="1" dirty="0"/>
              <a:t>Embedded mobile broadband modem</a:t>
            </a:r>
          </a:p>
          <a:p>
            <a:pPr lvl="2"/>
            <a:r>
              <a:rPr lang="en-US" altLang="zh-CN" i="1" dirty="0"/>
              <a:t>Cell phone tethering</a:t>
            </a:r>
          </a:p>
          <a:p>
            <a:pPr lvl="2"/>
            <a:r>
              <a:rPr lang="en-US" altLang="zh-CN" i="1" dirty="0"/>
              <a:t>USB broadband modem</a:t>
            </a:r>
          </a:p>
          <a:p>
            <a:pPr lvl="2"/>
            <a:r>
              <a:rPr lang="en-US" altLang="zh-CN" i="1" dirty="0"/>
              <a:t>LTE installed Internet</a:t>
            </a:r>
          </a:p>
          <a:p>
            <a:pPr lvl="2"/>
            <a:r>
              <a:rPr lang="en-US" altLang="zh-CN" i="1" dirty="0"/>
              <a:t>Mobile hotspot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02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(10 of 13)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08418"/>
            <a:ext cx="3976406" cy="870402"/>
          </a:xfrm>
        </p:spPr>
        <p:txBody>
          <a:bodyPr/>
          <a:lstStyle/>
          <a:p>
            <a:r>
              <a:rPr lang="en-US" altLang="zh-CN" dirty="0"/>
              <a:t>Figure 7-6  A cellular WAN is made up of many cells that provide coverage over a wide area</a:t>
            </a:r>
            <a:endParaRPr lang="zh-CN" alt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EF5A088-9AF7-4077-88BE-49984EB3E8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307549" y="1770980"/>
            <a:ext cx="5129916" cy="3916387"/>
          </a:xfrm>
        </p:spPr>
      </p:pic>
    </p:spTree>
    <p:extLst>
      <p:ext uri="{BB962C8B-B14F-4D97-AF65-F5344CB8AC3E}">
        <p14:creationId xmlns:p14="http://schemas.microsoft.com/office/powerpoint/2010/main" val="349274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(11 of 13)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08418"/>
            <a:ext cx="3976406" cy="870402"/>
          </a:xfrm>
        </p:spPr>
        <p:txBody>
          <a:bodyPr/>
          <a:lstStyle/>
          <a:p>
            <a:r>
              <a:rPr lang="en-US" altLang="zh-CN" dirty="0"/>
              <a:t>Figure 7-7  A SIM card contains proof that your device can use a cellular network</a:t>
            </a:r>
            <a:endParaRPr lang="zh-CN" alt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D4E9344-E727-4281-BD28-69BA634757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08712" y="1619556"/>
            <a:ext cx="6745567" cy="3741239"/>
          </a:xfrm>
        </p:spPr>
      </p:pic>
    </p:spTree>
    <p:extLst>
      <p:ext uri="{BB962C8B-B14F-4D97-AF65-F5344CB8AC3E}">
        <p14:creationId xmlns:p14="http://schemas.microsoft.com/office/powerpoint/2010/main" val="52847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(12 of 13)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64282"/>
            <a:ext cx="3976406" cy="714538"/>
          </a:xfrm>
        </p:spPr>
        <p:txBody>
          <a:bodyPr/>
          <a:lstStyle/>
          <a:p>
            <a:r>
              <a:rPr lang="en-US" altLang="zh-CN" dirty="0"/>
              <a:t>Figure 7-8  Tether your laptop to your cell phone using a USB cable</a:t>
            </a:r>
            <a:endParaRPr lang="zh-CN" alt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E0B1216-D3E5-4A99-8092-B0A0BDEB71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736622" y="1765258"/>
            <a:ext cx="6089972" cy="3670900"/>
          </a:xfrm>
        </p:spPr>
      </p:pic>
    </p:spTree>
    <p:extLst>
      <p:ext uri="{BB962C8B-B14F-4D97-AF65-F5344CB8AC3E}">
        <p14:creationId xmlns:p14="http://schemas.microsoft.com/office/powerpoint/2010/main" val="350496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(13 of 13)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6CD3DB8-E686-4724-B330-2152E8227E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50412" y="1619557"/>
            <a:ext cx="6282951" cy="398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164282"/>
            <a:ext cx="3976406" cy="714538"/>
          </a:xfrm>
        </p:spPr>
        <p:txBody>
          <a:bodyPr/>
          <a:lstStyle/>
          <a:p>
            <a:r>
              <a:rPr lang="en-US" altLang="zh-CN" dirty="0"/>
              <a:t>Figure 7-9  A USB broadband modem by Sierra Wireless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26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Connecting a Computer to a Local Network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Connecting a laptop or desktop computer to a network is quick and easy in most situations</a:t>
            </a:r>
          </a:p>
          <a:p>
            <a:r>
              <a:rPr lang="en-US" altLang="zh-CN" dirty="0"/>
              <a:t>Topics covered in this section:</a:t>
            </a:r>
          </a:p>
          <a:p>
            <a:pPr lvl="1"/>
            <a:r>
              <a:rPr lang="en-US" altLang="zh-CN" dirty="0"/>
              <a:t>How to connect to a wired or wireless network</a:t>
            </a:r>
          </a:p>
          <a:p>
            <a:pPr lvl="1"/>
            <a:r>
              <a:rPr lang="en-US" altLang="zh-CN" dirty="0"/>
              <a:t>How to connect to a VPN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0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Connecting to an Ethernet Wired or Wi-Fi Wireless Local Network (1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To connect a computer to a network using a wired or wireless connection, follow these steps:</a:t>
            </a:r>
          </a:p>
          <a:p>
            <a:pPr lvl="1"/>
            <a:r>
              <a:rPr lang="en-US" altLang="zh-CN" dirty="0"/>
              <a:t>1. Install network adapter and drivers</a:t>
            </a:r>
          </a:p>
          <a:p>
            <a:pPr lvl="1"/>
            <a:r>
              <a:rPr lang="en-US" altLang="zh-CN" dirty="0"/>
              <a:t>2. For a wired network: </a:t>
            </a:r>
          </a:p>
          <a:p>
            <a:pPr lvl="2"/>
            <a:r>
              <a:rPr lang="en-US" altLang="zh-CN" dirty="0"/>
              <a:t>Connect network cable to Ethernet </a:t>
            </a:r>
            <a:r>
              <a:rPr lang="en-US" altLang="zh-CN" b="1" dirty="0"/>
              <a:t>RJ-45</a:t>
            </a:r>
            <a:r>
              <a:rPr lang="en-US" altLang="zh-CN" dirty="0"/>
              <a:t> port and network port</a:t>
            </a:r>
          </a:p>
          <a:p>
            <a:pPr lvl="2"/>
            <a:r>
              <a:rPr lang="en-US" altLang="zh-CN" dirty="0"/>
              <a:t>Verify lights</a:t>
            </a:r>
          </a:p>
          <a:p>
            <a:pPr lvl="2"/>
            <a:r>
              <a:rPr lang="en-US" altLang="zh-CN" dirty="0"/>
              <a:t>Windows should automatically configure connection</a:t>
            </a:r>
          </a:p>
          <a:p>
            <a:pPr lvl="1"/>
            <a:r>
              <a:rPr lang="en-US" altLang="zh-CN" dirty="0"/>
              <a:t>   For a wireless network:</a:t>
            </a:r>
          </a:p>
          <a:p>
            <a:pPr lvl="2"/>
            <a:r>
              <a:rPr lang="en-US" altLang="zh-CN" dirty="0"/>
              <a:t>Click the </a:t>
            </a:r>
            <a:r>
              <a:rPr lang="en-US" altLang="zh-CN" b="1" dirty="0"/>
              <a:t>Network</a:t>
            </a:r>
            <a:r>
              <a:rPr lang="en-US" altLang="zh-CN" dirty="0"/>
              <a:t> icon and select a wireless network, click </a:t>
            </a:r>
            <a:r>
              <a:rPr lang="en-US" altLang="zh-CN" b="1" dirty="0"/>
              <a:t>Connect</a:t>
            </a:r>
          </a:p>
          <a:p>
            <a:pPr lvl="2"/>
            <a:r>
              <a:rPr lang="en-US" altLang="zh-CN" dirty="0"/>
              <a:t>If network is secured, must enter a security 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4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Local Network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Connecting to an Ethernet Wired or Wi-Fi Wireless Local Network (2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To connect a computer to a network using a wired or wireless connection, follow these steps (continued):</a:t>
            </a:r>
          </a:p>
          <a:p>
            <a:pPr lvl="1"/>
            <a:r>
              <a:rPr lang="en-US" altLang="zh-CN" dirty="0"/>
              <a:t>3. If this is the first time you’ve connected to a local network, you will be asked if you want to make the PC discoverable</a:t>
            </a:r>
          </a:p>
          <a:p>
            <a:pPr lvl="2"/>
            <a:r>
              <a:rPr lang="en-US" altLang="zh-CN" dirty="0"/>
              <a:t>For private networks, click </a:t>
            </a:r>
            <a:r>
              <a:rPr lang="en-US" altLang="zh-CN" b="1" dirty="0"/>
              <a:t>Yes</a:t>
            </a:r>
            <a:r>
              <a:rPr lang="en-US" altLang="zh-CN" dirty="0"/>
              <a:t> and for public networks, click </a:t>
            </a:r>
            <a:r>
              <a:rPr lang="en-US" altLang="zh-CN" b="1" dirty="0"/>
              <a:t>No</a:t>
            </a:r>
          </a:p>
          <a:p>
            <a:pPr lvl="1"/>
            <a:r>
              <a:rPr lang="en-US" altLang="zh-CN" dirty="0"/>
              <a:t>4. Open browser and verify Internet connectivity</a:t>
            </a:r>
          </a:p>
          <a:p>
            <a:pPr lvl="2"/>
            <a:r>
              <a:rPr lang="en-US" altLang="zh-CN" dirty="0"/>
              <a:t>For some hotspots, an initial page (called a captive portal) appears and you must enter a code or agree to the terms of use</a:t>
            </a:r>
          </a:p>
          <a:p>
            <a:pPr lvl="2"/>
            <a:r>
              <a:rPr lang="en-US" altLang="zh-CN" dirty="0"/>
              <a:t>On a private network, open File Explorer or Windows Explorer and drill down into the Network group to verify that network resources are available</a:t>
            </a:r>
          </a:p>
          <a:p>
            <a:pPr lvl="2"/>
            <a:r>
              <a:rPr lang="en-US" altLang="zh-CN" dirty="0"/>
              <a:t>To view and change network security settings in Windows 10, open the Setting app and click </a:t>
            </a:r>
            <a:r>
              <a:rPr lang="en-US" altLang="zh-CN" b="1" dirty="0"/>
              <a:t>Network &amp; Internet</a:t>
            </a:r>
          </a:p>
          <a:p>
            <a:pPr lvl="3"/>
            <a:r>
              <a:rPr lang="en-US" altLang="zh-CN" dirty="0"/>
              <a:t>Click </a:t>
            </a:r>
            <a:r>
              <a:rPr lang="en-US" altLang="zh-CN" b="1" dirty="0"/>
              <a:t>Change connection properties</a:t>
            </a:r>
            <a:r>
              <a:rPr lang="en-US" altLang="zh-CN" dirty="0"/>
              <a:t>, and then select either </a:t>
            </a:r>
            <a:r>
              <a:rPr lang="en-US" altLang="zh-CN" b="1" dirty="0"/>
              <a:t>Public</a:t>
            </a:r>
            <a:r>
              <a:rPr lang="en-US" altLang="zh-CN" dirty="0"/>
              <a:t> or </a:t>
            </a:r>
            <a:r>
              <a:rPr lang="en-US" altLang="zh-CN" b="1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0696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Connecting to an Ethernet Wired or Wi-Fi Wireless Local Network (3 of 6)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DDE6C9-B980-4F80-A201-4C69B8AF48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65994" y="1664775"/>
            <a:ext cx="6634243" cy="384674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/>
              <a:t>Figure 7-12  File Explorer shows resources on the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86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Connecting to an Ethernet Wired or Wi-Fi Wireless Local Network (4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For wireless connections, view the status of the connection:</a:t>
            </a:r>
          </a:p>
          <a:p>
            <a:pPr lvl="1"/>
            <a:r>
              <a:rPr lang="en-US" altLang="zh-CN" dirty="0"/>
              <a:t>1. Open </a:t>
            </a:r>
            <a:r>
              <a:rPr lang="en-US" altLang="zh-CN" b="1" dirty="0"/>
              <a:t>Control Panel </a:t>
            </a:r>
            <a:r>
              <a:rPr lang="en-US" altLang="zh-CN" dirty="0"/>
              <a:t>and open </a:t>
            </a:r>
            <a:r>
              <a:rPr lang="en-US" altLang="zh-CN" b="1" dirty="0"/>
              <a:t>Network and Sharing Center</a:t>
            </a:r>
          </a:p>
          <a:p>
            <a:pPr lvl="2"/>
            <a:r>
              <a:rPr lang="en-US" altLang="zh-CN" dirty="0"/>
              <a:t>Click </a:t>
            </a:r>
            <a:r>
              <a:rPr lang="en-US" altLang="zh-CN" b="1" dirty="0"/>
              <a:t>Change adapter settings </a:t>
            </a:r>
            <a:r>
              <a:rPr lang="en-US" altLang="zh-CN" dirty="0"/>
              <a:t>and the Network Connections window appears</a:t>
            </a:r>
          </a:p>
          <a:p>
            <a:pPr lvl="1"/>
            <a:r>
              <a:rPr lang="en-US" altLang="zh-CN" dirty="0"/>
              <a:t>2. In the Network Connections window, right-click the </a:t>
            </a:r>
            <a:r>
              <a:rPr lang="en-US" altLang="zh-CN" b="1" dirty="0"/>
              <a:t>Wi-Fi</a:t>
            </a:r>
            <a:r>
              <a:rPr lang="en-US" altLang="zh-CN" dirty="0"/>
              <a:t> connection and click </a:t>
            </a:r>
            <a:r>
              <a:rPr lang="en-US" altLang="zh-CN" b="1" dirty="0"/>
              <a:t>Status</a:t>
            </a:r>
          </a:p>
          <a:p>
            <a:pPr lvl="2"/>
            <a:r>
              <a:rPr lang="en-US" altLang="zh-CN" dirty="0"/>
              <a:t>In the Wi-Fi Status box, click </a:t>
            </a:r>
            <a:r>
              <a:rPr lang="en-US" altLang="zh-CN" b="1" dirty="0"/>
              <a:t>Wireless Properties</a:t>
            </a:r>
            <a:r>
              <a:rPr lang="en-US" altLang="zh-CN" dirty="0"/>
              <a:t>, select the </a:t>
            </a:r>
            <a:r>
              <a:rPr lang="en-US" altLang="zh-CN" b="1" dirty="0"/>
              <a:t>Security</a:t>
            </a:r>
            <a:r>
              <a:rPr lang="en-US" altLang="zh-CN" dirty="0"/>
              <a:t> tab</a:t>
            </a:r>
          </a:p>
          <a:p>
            <a:pPr lvl="2"/>
            <a:r>
              <a:rPr lang="en-US" altLang="zh-CN" dirty="0"/>
              <a:t>To view the security key, check </a:t>
            </a:r>
            <a:r>
              <a:rPr lang="en-US" altLang="zh-CN" b="1" dirty="0"/>
              <a:t>Show characters</a:t>
            </a:r>
          </a:p>
          <a:p>
            <a:r>
              <a:rPr lang="en-US" altLang="zh-CN" dirty="0"/>
              <a:t>If you have a problem making a network connection, you can reset the connection</a:t>
            </a:r>
          </a:p>
          <a:p>
            <a:pPr lvl="1"/>
            <a:r>
              <a:rPr lang="en-US" altLang="zh-CN" dirty="0"/>
              <a:t>Open the Network Connections window and right-click the network connection</a:t>
            </a:r>
          </a:p>
          <a:p>
            <a:pPr lvl="1"/>
            <a:r>
              <a:rPr lang="en-US" altLang="zh-CN" dirty="0"/>
              <a:t>Select </a:t>
            </a:r>
            <a:r>
              <a:rPr lang="en-US" altLang="zh-CN" b="1" dirty="0"/>
              <a:t>Disable</a:t>
            </a:r>
            <a:r>
              <a:rPr lang="en-US" altLang="zh-CN" dirty="0"/>
              <a:t> from the shortcut menu</a:t>
            </a:r>
          </a:p>
          <a:p>
            <a:pPr lvl="1"/>
            <a:r>
              <a:rPr lang="en-US" altLang="zh-CN" dirty="0"/>
              <a:t>Right-click the connection again and select </a:t>
            </a:r>
            <a:r>
              <a:rPr lang="en-US" altLang="zh-CN" b="1" dirty="0"/>
              <a:t>Enable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31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Connecting to an Ethernet Wired or Wi-Fi Wireless Local Network (5 of 6)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8E21CB-99F3-4A5A-BFC3-9E0686D077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724624" y="1961200"/>
            <a:ext cx="6693060" cy="290220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39591"/>
            <a:ext cx="3976406" cy="839229"/>
          </a:xfrm>
        </p:spPr>
        <p:txBody>
          <a:bodyPr/>
          <a:lstStyle/>
          <a:p>
            <a:r>
              <a:rPr lang="en-US" altLang="zh-CN" dirty="0"/>
              <a:t>Figure 7-15  Verify that the Network security key for the wireless network is correct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53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Connecting to an Ethernet Wired or Wi-Fi Wireless Local Network (6 of 6)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BAA8433-A21E-4E16-A8A4-CCCD06DBC9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838199" y="2373630"/>
            <a:ext cx="6697067" cy="311779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/>
              <a:t>Figure 7-16  To repair a connection, disable and then enable the 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9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VPN Connection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virtual private network (VPN)</a:t>
            </a:r>
            <a:r>
              <a:rPr lang="en-US" altLang="zh-CN" dirty="0"/>
              <a:t> is used by telecommuting employees to connect to a corporate network by way of the Internet</a:t>
            </a:r>
          </a:p>
          <a:p>
            <a:pPr lvl="1"/>
            <a:r>
              <a:rPr lang="en-US" altLang="zh-CN" dirty="0"/>
              <a:t>Data is encrypted using a technique called a tunnel or tunneling</a:t>
            </a:r>
          </a:p>
          <a:p>
            <a:r>
              <a:rPr lang="en-US" altLang="zh-CN" dirty="0"/>
              <a:t>The VPN can be managed by operating systems, routers, or third-party software</a:t>
            </a:r>
          </a:p>
          <a:p>
            <a:r>
              <a:rPr lang="en-US" altLang="zh-CN" dirty="0"/>
              <a:t>VPN connection is a virtual connection</a:t>
            </a:r>
          </a:p>
          <a:p>
            <a:pPr lvl="1"/>
            <a:r>
              <a:rPr lang="en-US" altLang="zh-CN" dirty="0"/>
              <a:t>Setting up a tunnel over an existing connection</a:t>
            </a:r>
          </a:p>
          <a:p>
            <a:r>
              <a:rPr lang="en-US" altLang="zh-CN" dirty="0"/>
              <a:t>When creating a VPN connection, always follow directions given by the network administrator who hosts the VPN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1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VPN Connection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General steps to connect to VPN using Windows:</a:t>
            </a:r>
          </a:p>
          <a:p>
            <a:pPr lvl="1"/>
            <a:r>
              <a:rPr lang="en-US" altLang="zh-CN" dirty="0"/>
              <a:t>1. In Network and Sharing Center, click </a:t>
            </a:r>
            <a:r>
              <a:rPr lang="en-US" altLang="zh-CN" b="1" dirty="0"/>
              <a:t>Set up a new connection or network</a:t>
            </a:r>
            <a:r>
              <a:rPr lang="en-US" altLang="zh-CN" dirty="0"/>
              <a:t>, click </a:t>
            </a:r>
            <a:r>
              <a:rPr lang="en-US" altLang="zh-CN" b="1" dirty="0"/>
              <a:t>Connect to a workplace – Set up a dial-up or VPN connection to your workplace</a:t>
            </a:r>
            <a:r>
              <a:rPr lang="en-US" altLang="zh-CN" dirty="0"/>
              <a:t>, click </a:t>
            </a:r>
            <a:r>
              <a:rPr lang="en-US" altLang="zh-CN" b="1" dirty="0"/>
              <a:t>Next</a:t>
            </a:r>
          </a:p>
          <a:p>
            <a:pPr lvl="1"/>
            <a:r>
              <a:rPr lang="en-US" altLang="zh-CN" dirty="0"/>
              <a:t>2. In the Connect to a Workplace box, click </a:t>
            </a:r>
            <a:r>
              <a:rPr lang="en-US" altLang="zh-CN" b="1" dirty="0"/>
              <a:t>Use my Internet connection (VPN)</a:t>
            </a:r>
            <a:r>
              <a:rPr lang="en-US" altLang="zh-CN" dirty="0"/>
              <a:t>,</a:t>
            </a:r>
            <a:r>
              <a:rPr lang="en-US" altLang="zh-CN" b="1" dirty="0"/>
              <a:t> </a:t>
            </a:r>
            <a:r>
              <a:rPr lang="en-US" altLang="zh-CN" dirty="0"/>
              <a:t>enter IP address or domain name of the network, name the VPN connection and click </a:t>
            </a:r>
            <a:r>
              <a:rPr lang="en-US" altLang="zh-CN" b="1" dirty="0"/>
              <a:t>Create</a:t>
            </a:r>
          </a:p>
          <a:p>
            <a:r>
              <a:rPr lang="en-US" altLang="zh-CN" dirty="0"/>
              <a:t>Whenever you want to use the VPN connection, click the </a:t>
            </a:r>
            <a:r>
              <a:rPr lang="en-US" altLang="zh-CN" b="1" dirty="0"/>
              <a:t>Network</a:t>
            </a:r>
            <a:r>
              <a:rPr lang="en-US" altLang="zh-CN" dirty="0"/>
              <a:t> icon in the taskbar</a:t>
            </a:r>
          </a:p>
          <a:p>
            <a:pPr lvl="1"/>
            <a:r>
              <a:rPr lang="en-US" altLang="zh-CN" dirty="0"/>
              <a:t>In the list of available networks, click the </a:t>
            </a:r>
            <a:r>
              <a:rPr lang="en-US" altLang="zh-CN" b="1" dirty="0"/>
              <a:t>VPN connection </a:t>
            </a:r>
            <a:r>
              <a:rPr lang="en-US" altLang="zh-CN" dirty="0"/>
              <a:t>and click </a:t>
            </a:r>
            <a:r>
              <a:rPr lang="en-US" altLang="zh-CN" b="1" dirty="0"/>
              <a:t>Connect</a:t>
            </a:r>
          </a:p>
          <a:p>
            <a:pPr lvl="1"/>
            <a:r>
              <a:rPr lang="en-US" altLang="zh-CN" dirty="0"/>
              <a:t>Enter your user name and password and click </a:t>
            </a:r>
            <a:r>
              <a:rPr lang="en-US" altLang="zh-CN" b="1" dirty="0"/>
              <a:t>OK</a:t>
            </a:r>
          </a:p>
          <a:p>
            <a:r>
              <a:rPr lang="en-US" altLang="zh-CN" dirty="0"/>
              <a:t>Problems connecting to a VPN can be caused by the wrong authentication protocols used when passing the user name and password</a:t>
            </a:r>
          </a:p>
          <a:p>
            <a:pPr lvl="1"/>
            <a:r>
              <a:rPr lang="en-US" altLang="zh-CN" dirty="0"/>
              <a:t>Click on the Properties of the VPN Connection to configure security settings</a:t>
            </a:r>
          </a:p>
        </p:txBody>
      </p:sp>
    </p:spTree>
    <p:extLst>
      <p:ext uri="{BB962C8B-B14F-4D97-AF65-F5344CB8AC3E}">
        <p14:creationId xmlns:p14="http://schemas.microsoft.com/office/powerpoint/2010/main" val="264721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VPN Connection (3 of 3)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05845"/>
            <a:ext cx="3976406" cy="672975"/>
          </a:xfrm>
        </p:spPr>
        <p:txBody>
          <a:bodyPr/>
          <a:lstStyle/>
          <a:p>
            <a:r>
              <a:rPr lang="en-US" altLang="zh-CN" dirty="0"/>
              <a:t>Figure 7-21  Configure the VPN’s security settings</a:t>
            </a:r>
            <a:endParaRPr lang="zh-CN" alt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153CBA9-FA38-46D2-93A1-735F1D8241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085" r="80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539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Dial-Up Connection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Bare-bones installation steps:</a:t>
            </a:r>
          </a:p>
          <a:p>
            <a:pPr lvl="1"/>
            <a:r>
              <a:rPr lang="en-US" altLang="zh-CN" dirty="0"/>
              <a:t>Install internal or external dial-up modem</a:t>
            </a:r>
          </a:p>
          <a:p>
            <a:pPr lvl="1"/>
            <a:r>
              <a:rPr lang="en-US" altLang="zh-CN" dirty="0"/>
              <a:t>Plug phone line into computer modem port and wall jack</a:t>
            </a:r>
          </a:p>
          <a:p>
            <a:pPr lvl="1"/>
            <a:r>
              <a:rPr lang="en-US" altLang="zh-CN" dirty="0"/>
              <a:t>Open Network and Sharing Center window, click </a:t>
            </a:r>
            <a:r>
              <a:rPr lang="en-US" altLang="zh-CN" b="1" dirty="0"/>
              <a:t>Set up a connection or network</a:t>
            </a:r>
            <a:r>
              <a:rPr lang="en-US" altLang="zh-CN" dirty="0"/>
              <a:t>, select </a:t>
            </a:r>
            <a:r>
              <a:rPr lang="en-US" altLang="zh-CN" b="1" dirty="0"/>
              <a:t>Connect to the Internet - Set up a broadband or dial-up connection</a:t>
            </a:r>
            <a:r>
              <a:rPr lang="en-US" altLang="zh-CN" dirty="0"/>
              <a:t>, click </a:t>
            </a:r>
            <a:r>
              <a:rPr lang="en-US" altLang="zh-CN" b="1" dirty="0"/>
              <a:t>Next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Dial-up</a:t>
            </a:r>
            <a:r>
              <a:rPr lang="en-US" altLang="zh-CN" dirty="0"/>
              <a:t>, enter ISP information, click </a:t>
            </a:r>
            <a:r>
              <a:rPr lang="en-US" altLang="zh-CN" b="1" dirty="0"/>
              <a:t>Create</a:t>
            </a:r>
          </a:p>
          <a:p>
            <a:r>
              <a:rPr lang="en-US" altLang="zh-CN" dirty="0"/>
              <a:t>To use the connection:</a:t>
            </a:r>
          </a:p>
          <a:p>
            <a:pPr lvl="1"/>
            <a:r>
              <a:rPr lang="en-US" altLang="zh-CN" dirty="0"/>
              <a:t>Click your Network icon in the taskbar</a:t>
            </a:r>
          </a:p>
          <a:p>
            <a:pPr lvl="2"/>
            <a:r>
              <a:rPr lang="en-US" altLang="zh-CN" dirty="0"/>
              <a:t>Select dial-up connection, click </a:t>
            </a:r>
            <a:r>
              <a:rPr lang="en-US" altLang="zh-CN" b="1" dirty="0"/>
              <a:t>Connect</a:t>
            </a:r>
            <a:r>
              <a:rPr lang="en-US" altLang="zh-CN" dirty="0"/>
              <a:t>, click </a:t>
            </a:r>
            <a:r>
              <a:rPr lang="en-US" altLang="zh-CN" b="1" dirty="0"/>
              <a:t>Dia</a:t>
            </a:r>
            <a:r>
              <a:rPr lang="en-US" altLang="zh-CN" dirty="0"/>
              <a:t>l</a:t>
            </a:r>
          </a:p>
          <a:p>
            <a:pPr lvl="2"/>
            <a:r>
              <a:rPr lang="en-US" altLang="zh-CN" dirty="0"/>
              <a:t>You will hear modem dial up the ISP and make the connection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41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Dial-Up Connection (2 of 2)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BC4913-0BBE-4BF3-A283-4BA7D44F1F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619556"/>
            <a:ext cx="6252206" cy="391206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77245"/>
            <a:ext cx="3976406" cy="901575"/>
          </a:xfrm>
        </p:spPr>
        <p:txBody>
          <a:bodyPr/>
          <a:lstStyle/>
          <a:p>
            <a:r>
              <a:rPr lang="en-US" altLang="zh-CN" dirty="0"/>
              <a:t>Figure 7-23  (A) Select your dial-up connection, and (B) enter the password to your ISP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83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Describe network types and the Internet connections they use</a:t>
            </a:r>
          </a:p>
          <a:p>
            <a:r>
              <a:rPr lang="en-US" altLang="zh-CN" dirty="0"/>
              <a:t>Connect a computer to a wired or wireless network</a:t>
            </a:r>
          </a:p>
          <a:p>
            <a:r>
              <a:rPr lang="en-US" altLang="zh-CN" dirty="0"/>
              <a:t>Configure and secure a multifunction router on a local network</a:t>
            </a:r>
          </a:p>
          <a:p>
            <a:r>
              <a:rPr lang="en-US" altLang="zh-CN" dirty="0"/>
              <a:t>Troubleshoot network connections using the command line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and Static IP Configurations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Computers use IP addresses to find each other on a network</a:t>
            </a:r>
          </a:p>
          <a:p>
            <a:r>
              <a:rPr lang="en-US" altLang="zh-CN" dirty="0"/>
              <a:t>An </a:t>
            </a:r>
            <a:r>
              <a:rPr lang="en-US" altLang="zh-CN" b="1" dirty="0"/>
              <a:t>IP address </a:t>
            </a:r>
            <a:r>
              <a:rPr lang="en-US" altLang="zh-CN" dirty="0"/>
              <a:t>is assigned to a network connection when the connection is first made and can be:</a:t>
            </a:r>
          </a:p>
          <a:p>
            <a:pPr lvl="1"/>
            <a:r>
              <a:rPr lang="en-US" altLang="zh-CN" dirty="0"/>
              <a:t>A 32-bit string, written as four decimal numbers called octets and separated by periods</a:t>
            </a:r>
          </a:p>
          <a:p>
            <a:pPr lvl="1"/>
            <a:r>
              <a:rPr lang="en-US" altLang="zh-CN" dirty="0"/>
              <a:t>A 128-bit string, written as eight hexadecimal numbers separated by colons</a:t>
            </a:r>
          </a:p>
          <a:p>
            <a:r>
              <a:rPr lang="en-US" altLang="zh-CN" dirty="0"/>
              <a:t>Most networks use 32-bit IP addresses</a:t>
            </a:r>
          </a:p>
          <a:p>
            <a:pPr lvl="1"/>
            <a:r>
              <a:rPr lang="en-US" altLang="zh-CN" dirty="0"/>
              <a:t>Defined by </a:t>
            </a:r>
            <a:r>
              <a:rPr lang="en-US" altLang="zh-CN" b="1" dirty="0"/>
              <a:t>IPv4</a:t>
            </a:r>
            <a:r>
              <a:rPr lang="en-US" altLang="zh-CN" dirty="0"/>
              <a:t> (</a:t>
            </a:r>
            <a:r>
              <a:rPr lang="en-US" altLang="zh-CN" b="1" dirty="0"/>
              <a:t>Internet Protocol version 4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Some networks use both 32-bit addresses and 128-bit addresses</a:t>
            </a:r>
          </a:p>
          <a:p>
            <a:pPr lvl="1"/>
            <a:r>
              <a:rPr lang="en-US" altLang="zh-CN" dirty="0"/>
              <a:t>128-bit addresses are defined by </a:t>
            </a:r>
            <a:r>
              <a:rPr lang="en-US" altLang="zh-CN" b="1" dirty="0"/>
              <a:t>IPv6</a:t>
            </a:r>
            <a:r>
              <a:rPr lang="en-US" altLang="zh-CN" dirty="0"/>
              <a:t> (</a:t>
            </a:r>
            <a:r>
              <a:rPr lang="en-US" altLang="zh-CN" b="1" dirty="0"/>
              <a:t>Internet Protocol version 6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50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and Static IP Configurations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host</a:t>
            </a:r>
            <a:r>
              <a:rPr lang="en-US" altLang="zh-CN" dirty="0"/>
              <a:t> is any device on a network that requests or serves up data or services to other devices</a:t>
            </a:r>
          </a:p>
          <a:p>
            <a:r>
              <a:rPr lang="en-US" altLang="zh-CN" dirty="0"/>
              <a:t>To communicate on a network or the Internet, a host needs:</a:t>
            </a:r>
          </a:p>
          <a:p>
            <a:pPr lvl="1"/>
            <a:r>
              <a:rPr lang="en-US" altLang="zh-CN" dirty="0"/>
              <a:t>Its own IP address – for example, 192.168.100.4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subnet mask </a:t>
            </a:r>
            <a:r>
              <a:rPr lang="en-US" altLang="zh-CN" dirty="0"/>
              <a:t>– for example, 255.255.255.0</a:t>
            </a:r>
          </a:p>
          <a:p>
            <a:pPr lvl="1"/>
            <a:r>
              <a:rPr lang="en-US" altLang="zh-CN" dirty="0"/>
              <a:t>The IP address of a </a:t>
            </a:r>
            <a:r>
              <a:rPr lang="en-US" altLang="zh-CN" b="1" dirty="0"/>
              <a:t>default gateway</a:t>
            </a:r>
            <a:r>
              <a:rPr lang="en-US" altLang="zh-CN" dirty="0"/>
              <a:t>, which is used to send data to other networks</a:t>
            </a:r>
          </a:p>
          <a:p>
            <a:pPr lvl="1"/>
            <a:r>
              <a:rPr lang="en-US" altLang="zh-CN" dirty="0"/>
              <a:t>The IP address of one or more </a:t>
            </a:r>
            <a:r>
              <a:rPr lang="en-US" altLang="zh-CN" b="1" dirty="0"/>
              <a:t>DNS</a:t>
            </a:r>
            <a:r>
              <a:rPr lang="en-US" altLang="zh-CN" dirty="0"/>
              <a:t> (</a:t>
            </a:r>
            <a:r>
              <a:rPr lang="en-US" altLang="zh-CN" b="1" dirty="0"/>
              <a:t>Domain Name System</a:t>
            </a:r>
            <a:r>
              <a:rPr lang="en-US" altLang="zh-CN" dirty="0"/>
              <a:t>) servers</a:t>
            </a:r>
          </a:p>
          <a:p>
            <a:r>
              <a:rPr lang="en-US" altLang="zh-CN" dirty="0"/>
              <a:t>The above information can be manually assigned to a computer’s network connection</a:t>
            </a:r>
          </a:p>
          <a:p>
            <a:pPr lvl="1"/>
            <a:r>
              <a:rPr lang="en-US" altLang="zh-CN" dirty="0"/>
              <a:t>The computer’s IP address would then be called a </a:t>
            </a:r>
            <a:r>
              <a:rPr lang="en-US" altLang="zh-CN" b="1" dirty="0"/>
              <a:t>static IP address</a:t>
            </a:r>
          </a:p>
          <a:p>
            <a:r>
              <a:rPr lang="en-US" altLang="zh-CN" dirty="0"/>
              <a:t>This information can be requested from a server on the network (called a </a:t>
            </a:r>
            <a:r>
              <a:rPr lang="en-US" altLang="zh-CN" b="1" dirty="0"/>
              <a:t>DHCP</a:t>
            </a:r>
            <a:r>
              <a:rPr lang="en-US" altLang="zh-CN" dirty="0"/>
              <a:t> or </a:t>
            </a:r>
            <a:r>
              <a:rPr lang="en-US" altLang="zh-CN" b="1" dirty="0"/>
              <a:t>Dynamic Host Configuration Protocol server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 address received is called a </a:t>
            </a:r>
            <a:r>
              <a:rPr lang="en-US" altLang="zh-CN" b="1" dirty="0"/>
              <a:t>dynamic IP address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5369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and Static IP Configurations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To configure dynamic and static IP addresses:</a:t>
            </a:r>
          </a:p>
          <a:p>
            <a:pPr lvl="1"/>
            <a:r>
              <a:rPr lang="en-US" altLang="zh-CN" dirty="0"/>
              <a:t>Open </a:t>
            </a:r>
            <a:r>
              <a:rPr lang="en-US" altLang="zh-CN" b="1" dirty="0"/>
              <a:t>Network Connections </a:t>
            </a:r>
            <a:r>
              <a:rPr lang="en-US" altLang="zh-CN" dirty="0"/>
              <a:t>window, right-click network connection and select </a:t>
            </a:r>
            <a:r>
              <a:rPr lang="en-US" altLang="zh-CN" b="1" dirty="0"/>
              <a:t>Properties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On properties box, click </a:t>
            </a:r>
            <a:r>
              <a:rPr lang="en-US" altLang="zh-CN" b="1" dirty="0"/>
              <a:t>Networking</a:t>
            </a:r>
            <a:r>
              <a:rPr lang="en-US" altLang="zh-CN" dirty="0"/>
              <a:t> tab</a:t>
            </a:r>
          </a:p>
          <a:p>
            <a:pPr lvl="1"/>
            <a:r>
              <a:rPr lang="en-US" altLang="zh-CN" dirty="0"/>
              <a:t>Select </a:t>
            </a:r>
            <a:r>
              <a:rPr lang="en-US" altLang="zh-CN" b="1" dirty="0"/>
              <a:t>Internet Protocol Version 4 </a:t>
            </a:r>
            <a:r>
              <a:rPr lang="en-US" altLang="zh-CN" dirty="0"/>
              <a:t>(</a:t>
            </a:r>
            <a:r>
              <a:rPr lang="en-US" altLang="zh-CN" b="1" dirty="0"/>
              <a:t>TCP/IPv4</a:t>
            </a:r>
            <a:r>
              <a:rPr lang="en-US" altLang="zh-CN" dirty="0"/>
              <a:t>) and click </a:t>
            </a:r>
            <a:r>
              <a:rPr lang="en-US" altLang="zh-CN" b="1" dirty="0"/>
              <a:t>Properties</a:t>
            </a:r>
          </a:p>
          <a:p>
            <a:pPr lvl="1"/>
            <a:r>
              <a:rPr lang="en-US" altLang="zh-CN" dirty="0"/>
              <a:t>Default setting is dynamic IP addressing</a:t>
            </a:r>
          </a:p>
          <a:p>
            <a:pPr lvl="1"/>
            <a:r>
              <a:rPr lang="en-US" altLang="zh-CN" dirty="0"/>
              <a:t>To change to static select </a:t>
            </a:r>
            <a:r>
              <a:rPr lang="en-US" altLang="zh-CN" b="1" dirty="0"/>
              <a:t>Use the following IP address</a:t>
            </a:r>
          </a:p>
          <a:p>
            <a:pPr lvl="2"/>
            <a:r>
              <a:rPr lang="en-US" altLang="zh-CN" dirty="0"/>
              <a:t>Enter IP address, subnet mask, and default gateway</a:t>
            </a:r>
          </a:p>
          <a:p>
            <a:pPr lvl="2"/>
            <a:r>
              <a:rPr lang="en-US" altLang="zh-CN" dirty="0"/>
              <a:t>If your network administrator has given you the IP addresses of DNS server, select </a:t>
            </a:r>
            <a:r>
              <a:rPr lang="en-US" altLang="zh-CN" b="1" dirty="0"/>
              <a:t>Use the following DNS server addresses </a:t>
            </a:r>
            <a:r>
              <a:rPr lang="en-US" altLang="zh-CN" dirty="0"/>
              <a:t>and enter up to two IP addresses</a:t>
            </a:r>
          </a:p>
        </p:txBody>
      </p:sp>
    </p:spTree>
    <p:extLst>
      <p:ext uri="{BB962C8B-B14F-4D97-AF65-F5344CB8AC3E}">
        <p14:creationId xmlns:p14="http://schemas.microsoft.com/office/powerpoint/2010/main" val="758509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and Static IP Configurations (4 of 4)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68191"/>
            <a:ext cx="3976406" cy="610629"/>
          </a:xfrm>
        </p:spPr>
        <p:txBody>
          <a:bodyPr/>
          <a:lstStyle/>
          <a:p>
            <a:r>
              <a:rPr lang="en-US" altLang="zh-CN" dirty="0"/>
              <a:t>Figure 7-25  Set static IP addressing information in the Settings app</a:t>
            </a:r>
            <a:endParaRPr lang="zh-CN" alt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9F9A900-F3B1-4FF2-8D0D-D19442556E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361" b="33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0552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Alternate IP Address Configuration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using a laptop that moves from one network to another and one network uses static:</a:t>
            </a:r>
          </a:p>
          <a:p>
            <a:pPr lvl="1"/>
            <a:r>
              <a:rPr lang="en-US" altLang="zh-CN" dirty="0"/>
              <a:t>Use the General tab of the TCP/IPv4 Properties box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Alternate Configuration </a:t>
            </a:r>
            <a:r>
              <a:rPr lang="en-US" altLang="zh-CN" dirty="0"/>
              <a:t>tab</a:t>
            </a:r>
            <a:r>
              <a:rPr lang="en-US" altLang="zh-CN" b="1" dirty="0"/>
              <a:t> </a:t>
            </a:r>
            <a:r>
              <a:rPr lang="en-US" altLang="zh-CN" dirty="0"/>
              <a:t>and select </a:t>
            </a:r>
            <a:r>
              <a:rPr lang="en-US" altLang="zh-CN" b="1" dirty="0"/>
              <a:t>User configured</a:t>
            </a:r>
            <a:r>
              <a:rPr lang="en-US" altLang="zh-CN" dirty="0"/>
              <a:t> to enter static IP address information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OK</a:t>
            </a:r>
            <a:r>
              <a:rPr lang="en-US" altLang="zh-CN" dirty="0"/>
              <a:t> and close all boxes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18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Alternate IP Address Configuration (2 of 2)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CD7BA96-B9CC-4EB3-BE05-B5649FE742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014283" y="1220996"/>
            <a:ext cx="4014728" cy="457679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99364"/>
            <a:ext cx="3976406" cy="579456"/>
          </a:xfrm>
        </p:spPr>
        <p:txBody>
          <a:bodyPr/>
          <a:lstStyle/>
          <a:p>
            <a:r>
              <a:rPr lang="en-US" altLang="zh-CN" dirty="0"/>
              <a:t>Figure 7-26  Create an alternate static IP address 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183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Network Adapters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computer makes a wired or wireless connection to a local network using a network adapter</a:t>
            </a:r>
          </a:p>
          <a:p>
            <a:pPr lvl="1"/>
            <a:r>
              <a:rPr lang="en-US" altLang="zh-CN" dirty="0"/>
              <a:t>It might be a network port on the motherboard or a </a:t>
            </a:r>
            <a:r>
              <a:rPr lang="en-US" altLang="zh-CN" b="1" dirty="0"/>
              <a:t>network interface card</a:t>
            </a:r>
            <a:r>
              <a:rPr lang="en-US" altLang="zh-CN" dirty="0"/>
              <a:t> (</a:t>
            </a:r>
            <a:r>
              <a:rPr lang="en-US" altLang="zh-CN" b="1" dirty="0"/>
              <a:t>NIC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It may also be an external device connected via a USB port</a:t>
            </a:r>
          </a:p>
          <a:p>
            <a:r>
              <a:rPr lang="en-US" altLang="zh-CN" dirty="0"/>
              <a:t>Features to be aware of on an adapter:</a:t>
            </a:r>
          </a:p>
          <a:p>
            <a:pPr lvl="1"/>
            <a:r>
              <a:rPr lang="en-US" altLang="zh-CN" i="1" dirty="0"/>
              <a:t>The drivers a NIC uses</a:t>
            </a:r>
          </a:p>
          <a:p>
            <a:pPr lvl="1"/>
            <a:r>
              <a:rPr lang="en-US" altLang="zh-CN" i="1" dirty="0"/>
              <a:t>Ethernet speeds</a:t>
            </a:r>
          </a:p>
          <a:p>
            <a:pPr lvl="2"/>
            <a:r>
              <a:rPr lang="en-US" altLang="zh-CN" b="1" dirty="0"/>
              <a:t>Full duplex </a:t>
            </a:r>
            <a:r>
              <a:rPr lang="en-US" altLang="zh-CN" dirty="0"/>
              <a:t>sends and receives transmissions at the same time</a:t>
            </a:r>
          </a:p>
          <a:p>
            <a:pPr lvl="2"/>
            <a:r>
              <a:rPr lang="en-US" altLang="zh-CN" b="1" dirty="0"/>
              <a:t>Half duplex </a:t>
            </a:r>
            <a:r>
              <a:rPr lang="en-US" altLang="zh-CN" dirty="0"/>
              <a:t>works in only one direction at a time</a:t>
            </a:r>
          </a:p>
          <a:p>
            <a:pPr lvl="1"/>
            <a:r>
              <a:rPr lang="en-US" altLang="zh-CN" i="1" dirty="0"/>
              <a:t>MAC address </a:t>
            </a:r>
            <a:r>
              <a:rPr lang="en-US" altLang="zh-CN" dirty="0"/>
              <a:t>– every network adapter has one</a:t>
            </a:r>
          </a:p>
          <a:p>
            <a:pPr lvl="2"/>
            <a:r>
              <a:rPr lang="en-US" altLang="zh-CN" dirty="0"/>
              <a:t>48-bit unique ID number hard-coded by manufacturer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63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Network Adapters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Features to be aware of on an adapter (continued):</a:t>
            </a:r>
          </a:p>
          <a:p>
            <a:pPr lvl="1"/>
            <a:r>
              <a:rPr lang="en-US" altLang="zh-CN" i="1" dirty="0"/>
              <a:t>Status indicator lights</a:t>
            </a:r>
          </a:p>
          <a:p>
            <a:pPr lvl="1"/>
            <a:r>
              <a:rPr lang="en-US" altLang="zh-CN" i="1" dirty="0"/>
              <a:t>Wake-on-LAN</a:t>
            </a:r>
            <a:r>
              <a:rPr lang="en-US" altLang="zh-CN" dirty="0"/>
              <a:t> – wakes up the computer when it receives certain communication on the network</a:t>
            </a:r>
          </a:p>
          <a:p>
            <a:pPr lvl="2"/>
            <a:r>
              <a:rPr lang="en-US" altLang="zh-CN" dirty="0"/>
              <a:t>For an onboard NIC, you must enable Wake-on-LAN in BIOS/UEFI setup</a:t>
            </a:r>
          </a:p>
          <a:p>
            <a:pPr lvl="1"/>
            <a:r>
              <a:rPr lang="en-US" altLang="zh-CN" i="1" dirty="0"/>
              <a:t>Quality of Service (QoS)</a:t>
            </a:r>
          </a:p>
          <a:p>
            <a:pPr lvl="2"/>
            <a:r>
              <a:rPr lang="en-US" altLang="zh-CN" dirty="0"/>
              <a:t>Ability to control which applications have priority on the network</a:t>
            </a:r>
          </a:p>
          <a:p>
            <a:pPr lvl="2"/>
            <a:r>
              <a:rPr lang="en-US" altLang="zh-CN" dirty="0"/>
              <a:t>Must be configured on the router and the network adapter of each computer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874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Multifunction Router for a SOHO Network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In order to setup a SOHO (small office or home office) network you need to know:</a:t>
            </a:r>
          </a:p>
          <a:p>
            <a:pPr lvl="1"/>
            <a:r>
              <a:rPr lang="en-US" altLang="zh-CN" dirty="0"/>
              <a:t>How to configure a multipurpose router to stand between the network and the Internet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router</a:t>
            </a:r>
            <a:r>
              <a:rPr lang="en-US" altLang="zh-CN" dirty="0"/>
              <a:t> is a device that manages traffic between two or more networks</a:t>
            </a:r>
          </a:p>
          <a:p>
            <a:pPr lvl="1"/>
            <a:r>
              <a:rPr lang="en-US" altLang="zh-CN" dirty="0"/>
              <a:t>Can help find the best path for traffic to get from one network to another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28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of a SOHO Router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 typical SOHO router usually combines these features:</a:t>
            </a:r>
          </a:p>
          <a:p>
            <a:pPr lvl="1"/>
            <a:r>
              <a:rPr lang="en-US" altLang="zh-CN" dirty="0"/>
              <a:t>As a router, it stands between the ISP network and the local network, routes traffic between </a:t>
            </a:r>
          </a:p>
          <a:p>
            <a:pPr lvl="1"/>
            <a:r>
              <a:rPr lang="en-US" altLang="zh-CN" dirty="0"/>
              <a:t>As a </a:t>
            </a:r>
            <a:r>
              <a:rPr lang="en-US" altLang="zh-CN" b="1" dirty="0"/>
              <a:t>switch</a:t>
            </a:r>
            <a:r>
              <a:rPr lang="en-US" altLang="zh-CN" dirty="0"/>
              <a:t>, it manages several network ports that can be connected to wired computers or other network devices</a:t>
            </a:r>
          </a:p>
          <a:p>
            <a:pPr lvl="1"/>
            <a:r>
              <a:rPr lang="en-US" altLang="zh-CN" dirty="0"/>
              <a:t>As a DHCP server, all computers receive their IP address from this server</a:t>
            </a:r>
          </a:p>
          <a:p>
            <a:pPr lvl="1"/>
            <a:r>
              <a:rPr lang="en-US" altLang="zh-CN" dirty="0"/>
              <a:t>As a </a:t>
            </a:r>
            <a:r>
              <a:rPr lang="en-US" altLang="zh-CN" b="1" dirty="0"/>
              <a:t>wireless access point </a:t>
            </a:r>
            <a:r>
              <a:rPr lang="en-US" altLang="zh-CN" dirty="0"/>
              <a:t>(</a:t>
            </a:r>
            <a:r>
              <a:rPr lang="en-US" altLang="zh-CN" b="1" dirty="0"/>
              <a:t>WAP</a:t>
            </a:r>
            <a:r>
              <a:rPr lang="en-US" altLang="zh-CN" dirty="0"/>
              <a:t>), a wireless computer can connect to the Internet</a:t>
            </a:r>
          </a:p>
          <a:p>
            <a:pPr lvl="1"/>
            <a:r>
              <a:rPr lang="en-US" altLang="zh-CN" dirty="0"/>
              <a:t>As a firewall, it blocks unwanted traffic from the Internet and can restrict Internet access for local devices behind the firewall</a:t>
            </a:r>
          </a:p>
          <a:p>
            <a:pPr lvl="1"/>
            <a:r>
              <a:rPr lang="en-US" altLang="zh-CN" dirty="0"/>
              <a:t>If the router is used as an </a:t>
            </a:r>
            <a:r>
              <a:rPr lang="en-US" altLang="zh-CN" b="1" dirty="0"/>
              <a:t>FTP</a:t>
            </a:r>
            <a:r>
              <a:rPr lang="en-US" altLang="zh-CN" dirty="0"/>
              <a:t> (</a:t>
            </a:r>
            <a:r>
              <a:rPr lang="en-US" altLang="zh-CN" b="1" dirty="0"/>
              <a:t>File Transfer Protocol</a:t>
            </a:r>
            <a:r>
              <a:rPr lang="en-US" altLang="zh-CN" dirty="0"/>
              <a:t>) server, you can connect an external hard drive and FTP firmware on router can be used to share files with network users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7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Networks and Network Connections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Networks can be categorized by technology used and size of the network</a:t>
            </a:r>
          </a:p>
          <a:p>
            <a:pPr lvl="1"/>
            <a:r>
              <a:rPr lang="en-US" altLang="zh-CN" b="1" dirty="0"/>
              <a:t>PAN (personal area network): </a:t>
            </a:r>
            <a:r>
              <a:rPr lang="en-US" altLang="zh-CN" dirty="0"/>
              <a:t>consists of personal devices such as a cell phone and laptop</a:t>
            </a:r>
          </a:p>
          <a:p>
            <a:pPr lvl="1"/>
            <a:r>
              <a:rPr lang="en-US" altLang="zh-CN" b="1" dirty="0"/>
              <a:t>LAN (local area network): </a:t>
            </a:r>
            <a:r>
              <a:rPr lang="en-US" altLang="zh-CN" dirty="0"/>
              <a:t>covers a small local area such as a home, office, or other building</a:t>
            </a:r>
          </a:p>
          <a:p>
            <a:pPr lvl="1"/>
            <a:r>
              <a:rPr lang="en-US" altLang="zh-CN" b="1" dirty="0"/>
              <a:t>WMN (wireless mesh network): </a:t>
            </a:r>
            <a:r>
              <a:rPr lang="en-US" altLang="zh-CN" dirty="0"/>
              <a:t>covers a limited geographic area and is popular in places where cables are difficult to install</a:t>
            </a:r>
          </a:p>
          <a:p>
            <a:pPr lvl="1"/>
            <a:r>
              <a:rPr lang="en-US" altLang="zh-CN" b="1" dirty="0"/>
              <a:t>MAN (metropolitan area network): </a:t>
            </a:r>
            <a:r>
              <a:rPr lang="en-US" altLang="zh-CN" dirty="0"/>
              <a:t>covers a large campus or city</a:t>
            </a:r>
          </a:p>
          <a:p>
            <a:pPr lvl="1"/>
            <a:r>
              <a:rPr lang="en-US" altLang="zh-CN" b="1" dirty="0"/>
              <a:t>WAN (wide area network): </a:t>
            </a:r>
            <a:r>
              <a:rPr lang="en-US" altLang="zh-CN" dirty="0"/>
              <a:t>covers a large geographic area and is made up of small networks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52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Installing and Configuring a Router on the Local Network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deciding where to physically place a router, consider its physical security</a:t>
            </a:r>
          </a:p>
          <a:p>
            <a:pPr lvl="1"/>
            <a:r>
              <a:rPr lang="en-US" altLang="zh-CN" dirty="0"/>
              <a:t>For best security, place the router behind a locked door accessible only to authorized personnel</a:t>
            </a:r>
          </a:p>
          <a:p>
            <a:pPr lvl="1"/>
            <a:r>
              <a:rPr lang="en-US" altLang="zh-CN" dirty="0"/>
              <a:t>Also, make sure it is centrally located to create the best Wi-Fi hotspot for users</a:t>
            </a:r>
          </a:p>
          <a:p>
            <a:r>
              <a:rPr lang="en-US" altLang="zh-CN" dirty="0"/>
              <a:t>For routers that have external antennas, raise the antennas to vertical positions</a:t>
            </a:r>
          </a:p>
          <a:p>
            <a:r>
              <a:rPr lang="en-US" altLang="zh-CN" dirty="0"/>
              <a:t>General steps to configure a router:</a:t>
            </a:r>
          </a:p>
          <a:p>
            <a:pPr lvl="1"/>
            <a:r>
              <a:rPr lang="en-US" altLang="zh-CN" dirty="0"/>
              <a:t>1. Open browser and enter IP address of router</a:t>
            </a:r>
          </a:p>
          <a:p>
            <a:pPr lvl="2"/>
            <a:r>
              <a:rPr lang="en-US" altLang="zh-CN" dirty="0"/>
              <a:t>Enter </a:t>
            </a:r>
            <a:r>
              <a:rPr lang="en-US" altLang="zh-CN" b="1" dirty="0"/>
              <a:t>admin</a:t>
            </a:r>
            <a:r>
              <a:rPr lang="en-US" altLang="zh-CN" dirty="0"/>
              <a:t> as the user name (or whatever user name is assigned)</a:t>
            </a:r>
          </a:p>
          <a:p>
            <a:pPr lvl="1"/>
            <a:r>
              <a:rPr lang="en-US" altLang="zh-CN" dirty="0"/>
              <a:t>2. Use menus on the main setup page of the router firmware to change router’s configuration</a:t>
            </a:r>
          </a:p>
          <a:p>
            <a:pPr lvl="2"/>
            <a:r>
              <a:rPr lang="en-US" altLang="zh-CN" dirty="0"/>
              <a:t>Every router is different so poke around until you find the setting you need to configure</a:t>
            </a:r>
          </a:p>
          <a:p>
            <a:pPr lvl="2"/>
            <a:r>
              <a:rPr lang="en-US" altLang="zh-CN" dirty="0"/>
              <a:t>When finished, save changes, click </a:t>
            </a:r>
            <a:r>
              <a:rPr lang="en-US" altLang="zh-CN" b="1" dirty="0"/>
              <a:t>Logout</a:t>
            </a:r>
            <a:r>
              <a:rPr lang="en-US" altLang="zh-CN" dirty="0"/>
              <a:t>, and close browser window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Installing and Configuring a Router on the Local Network (2 of 3)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C55DAF-2ED3-4428-99EC-203DEC87DD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89962" y="1835596"/>
            <a:ext cx="6619729" cy="353793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68191"/>
            <a:ext cx="3976406" cy="610629"/>
          </a:xfrm>
        </p:spPr>
        <p:txBody>
          <a:bodyPr/>
          <a:lstStyle/>
          <a:p>
            <a:r>
              <a:rPr lang="en-US" altLang="zh-CN" dirty="0"/>
              <a:t>Figure 7-39  The main screen for router firmware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455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Installing and Configuring a Router on the Local Network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Changes you might need to make to the router’s configuration:</a:t>
            </a:r>
          </a:p>
          <a:p>
            <a:pPr lvl="1"/>
            <a:r>
              <a:rPr lang="en-US" altLang="zh-CN" dirty="0"/>
              <a:t>Change the router password</a:t>
            </a:r>
          </a:p>
          <a:p>
            <a:pPr lvl="1"/>
            <a:r>
              <a:rPr lang="en-US" altLang="zh-CN" dirty="0"/>
              <a:t>Configure the DHCP server</a:t>
            </a:r>
          </a:p>
          <a:p>
            <a:pPr lvl="1"/>
            <a:r>
              <a:rPr lang="en-US" altLang="zh-CN" dirty="0"/>
              <a:t>Reserve IP addresses</a:t>
            </a:r>
          </a:p>
          <a:p>
            <a:pPr lvl="1"/>
            <a:r>
              <a:rPr lang="en-US" altLang="zh-CN" dirty="0"/>
              <a:t>MAC address filtering</a:t>
            </a:r>
          </a:p>
          <a:p>
            <a:pPr lvl="1"/>
            <a:r>
              <a:rPr lang="en-US" altLang="zh-CN" dirty="0"/>
              <a:t>QOS for an application or device</a:t>
            </a:r>
          </a:p>
          <a:p>
            <a:pPr lvl="1"/>
            <a:r>
              <a:rPr lang="en-US" altLang="zh-CN" dirty="0"/>
              <a:t>Universal Plug and Play (UPnP)</a:t>
            </a:r>
          </a:p>
          <a:p>
            <a:pPr lvl="1"/>
            <a:r>
              <a:rPr lang="en-US" altLang="zh-CN" dirty="0"/>
              <a:t>Update router firmware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587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(1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 router’s firewall can examine each message coming from the Internet</a:t>
            </a:r>
          </a:p>
          <a:p>
            <a:pPr lvl="1"/>
            <a:r>
              <a:rPr lang="en-US" altLang="zh-CN" dirty="0"/>
              <a:t>Decides if the message is allowed onto the network</a:t>
            </a:r>
          </a:p>
          <a:p>
            <a:r>
              <a:rPr lang="en-US" altLang="zh-CN" dirty="0"/>
              <a:t>A message is directed to a particular computer and to a particular application running on that computer</a:t>
            </a:r>
          </a:p>
          <a:p>
            <a:pPr lvl="1"/>
            <a:r>
              <a:rPr lang="en-US" altLang="zh-CN" dirty="0"/>
              <a:t>The application is identified by a port number, also called a port or </a:t>
            </a:r>
            <a:r>
              <a:rPr lang="en-US" altLang="zh-CN" b="1" dirty="0"/>
              <a:t>port address</a:t>
            </a:r>
          </a:p>
          <a:p>
            <a:r>
              <a:rPr lang="en-US" altLang="zh-CN" dirty="0"/>
              <a:t>Routers offer the option to disable (close) all ports</a:t>
            </a:r>
          </a:p>
          <a:p>
            <a:pPr lvl="1"/>
            <a:r>
              <a:rPr lang="en-US" altLang="zh-CN" dirty="0"/>
              <a:t>Means no activity from the Internet can get in</a:t>
            </a:r>
          </a:p>
          <a:p>
            <a:pPr lvl="1"/>
            <a:r>
              <a:rPr lang="en-US" altLang="zh-CN" dirty="0"/>
              <a:t>You must specify exceptions to this firewall rule in order to allow unsolicited traffic from the Internet</a:t>
            </a:r>
          </a:p>
          <a:p>
            <a:r>
              <a:rPr lang="en-US" altLang="zh-CN" dirty="0"/>
              <a:t>Exceptions are allowed using port forwarding or a DMZ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217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(2 of 8)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C109814-551C-4384-BD5E-98776487EC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097953" y="1770282"/>
            <a:ext cx="5937098" cy="383167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18809"/>
            <a:ext cx="3976406" cy="860011"/>
          </a:xfrm>
        </p:spPr>
        <p:txBody>
          <a:bodyPr/>
          <a:lstStyle/>
          <a:p>
            <a:r>
              <a:rPr lang="en-US" altLang="zh-CN" dirty="0"/>
              <a:t>Figure 7-48  Each server application running on a computer is addressed by a unique port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109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(3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Port Forwarding</a:t>
            </a:r>
          </a:p>
          <a:p>
            <a:pPr lvl="1"/>
            <a:r>
              <a:rPr lang="en-US" altLang="zh-CN" b="1" dirty="0"/>
              <a:t>Port Forwarding</a:t>
            </a:r>
            <a:r>
              <a:rPr lang="en-US" altLang="zh-CN" dirty="0"/>
              <a:t>: when a firewall receives a request for communication from the Internet to a specific computer and port, the request will be allowed and forwarded to that computer</a:t>
            </a:r>
          </a:p>
          <a:p>
            <a:r>
              <a:rPr lang="en-US" altLang="zh-CN" dirty="0"/>
              <a:t>Tips when using port forwarding:</a:t>
            </a:r>
          </a:p>
          <a:p>
            <a:pPr lvl="1"/>
            <a:r>
              <a:rPr lang="en-US" altLang="zh-CN" dirty="0"/>
              <a:t>You must lease a static IP address from your ISP</a:t>
            </a:r>
          </a:p>
          <a:p>
            <a:pPr lvl="1"/>
            <a:r>
              <a:rPr lang="en-US" altLang="zh-CN" dirty="0"/>
              <a:t>For port forwarding to work, the computer on your network must have a static IP address</a:t>
            </a:r>
          </a:p>
          <a:p>
            <a:pPr lvl="1"/>
            <a:r>
              <a:rPr lang="en-US" altLang="zh-CN" dirty="0"/>
              <a:t>Using port forwarding, your computer and network are more vulnerable</a:t>
            </a:r>
          </a:p>
          <a:p>
            <a:pPr lvl="2"/>
            <a:r>
              <a:rPr lang="en-US" altLang="zh-CN" dirty="0"/>
              <a:t>You are allowing external users directly into your private network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229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(4 of 8)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648C0F-C7BE-4181-9C51-1B8850872E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784698" y="1715016"/>
            <a:ext cx="6360380" cy="372137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340927"/>
            <a:ext cx="3976406" cy="537893"/>
          </a:xfrm>
        </p:spPr>
        <p:txBody>
          <a:bodyPr/>
          <a:lstStyle/>
          <a:p>
            <a:r>
              <a:rPr lang="en-US" altLang="zh-CN" dirty="0"/>
              <a:t>Figure 7-49  Port forwarding on a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339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(5 of 8)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6D87CA-2738-4628-8050-6C98B3BAD0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94117" y="1539170"/>
            <a:ext cx="6773189" cy="354027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69427"/>
            <a:ext cx="3976406" cy="1109393"/>
          </a:xfrm>
        </p:spPr>
        <p:txBody>
          <a:bodyPr/>
          <a:lstStyle/>
          <a:p>
            <a:r>
              <a:rPr lang="en-US" altLang="zh-CN" dirty="0"/>
              <a:t>Figure 7-50  Using port forwarding, activity initiated from the Internet is allowed access to a computer on the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427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(6 of 8)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A70DB7-933B-4F8A-BAA8-43EEEB809F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775307"/>
            <a:ext cx="6446811" cy="288210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69427"/>
            <a:ext cx="3976406" cy="1109393"/>
          </a:xfrm>
        </p:spPr>
        <p:txBody>
          <a:bodyPr/>
          <a:lstStyle/>
          <a:p>
            <a:r>
              <a:rPr lang="en-US" altLang="zh-CN" dirty="0"/>
              <a:t>Figure 7-51  With port forwarding, a router allows messages past the firewall that are initiated outside the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023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(7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DMZ</a:t>
            </a:r>
          </a:p>
          <a:p>
            <a:pPr lvl="1"/>
            <a:r>
              <a:rPr lang="en-US" altLang="zh-CN" b="1" dirty="0"/>
              <a:t>A DMZ (demilitarized zone)</a:t>
            </a:r>
            <a:r>
              <a:rPr lang="en-US" altLang="zh-CN" dirty="0"/>
              <a:t> is a computer or network that is not protected by a firewall</a:t>
            </a:r>
          </a:p>
          <a:p>
            <a:pPr lvl="2"/>
            <a:r>
              <a:rPr lang="en-US" altLang="zh-CN" dirty="0"/>
              <a:t>If having problems getting port forwarding to work, put it in the DMZ zone</a:t>
            </a:r>
          </a:p>
          <a:p>
            <a:r>
              <a:rPr lang="en-US" altLang="zh-CN" dirty="0"/>
              <a:t>Content Filtering and Parental Controls</a:t>
            </a:r>
          </a:p>
          <a:p>
            <a:pPr lvl="1"/>
            <a:r>
              <a:rPr lang="en-US" altLang="zh-CN" dirty="0"/>
              <a:t>Routers normally provide a way for employers and parents to limit the content computers on the local network can access on the Internet</a:t>
            </a:r>
          </a:p>
          <a:p>
            <a:pPr lvl="2"/>
            <a:r>
              <a:rPr lang="en-US" altLang="zh-CN" dirty="0"/>
              <a:t>Can apply to specific computers, users, websites, categories of websites, keywords, services, time of day, and day of week</a:t>
            </a:r>
          </a:p>
          <a:p>
            <a:pPr lvl="1"/>
            <a:r>
              <a:rPr lang="en-US" altLang="zh-CN" dirty="0"/>
              <a:t>Criteria for filtering can draw from </a:t>
            </a:r>
            <a:r>
              <a:rPr lang="en-US" altLang="zh-CN" b="1" dirty="0"/>
              <a:t>blacklists</a:t>
            </a:r>
            <a:r>
              <a:rPr lang="en-US" altLang="zh-CN" dirty="0"/>
              <a:t> (lists of what cannot be accessed) or </a:t>
            </a:r>
            <a:r>
              <a:rPr lang="en-US" altLang="zh-CN" b="1" dirty="0"/>
              <a:t>whitelists</a:t>
            </a:r>
            <a:r>
              <a:rPr lang="en-US" altLang="zh-CN" dirty="0"/>
              <a:t> (lists of what can be accessed)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2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(1 of 13)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/>
              <a:t>Internet Service Provider (ISP): </a:t>
            </a:r>
            <a:r>
              <a:rPr lang="en-US" altLang="zh-CN" dirty="0"/>
              <a:t>used to connect to the Internet</a:t>
            </a:r>
          </a:p>
          <a:p>
            <a:pPr lvl="1"/>
            <a:r>
              <a:rPr lang="en-US" altLang="zh-CN" dirty="0"/>
              <a:t>Most common type of connections are DSL and cable Internet (cable modem)</a:t>
            </a:r>
          </a:p>
          <a:p>
            <a:pPr lvl="1"/>
            <a:r>
              <a:rPr lang="en-US" altLang="zh-CN" dirty="0"/>
              <a:t>ISPs devote more available bandwidth to downloading and less of it to uploading</a:t>
            </a:r>
          </a:p>
          <a:p>
            <a:r>
              <a:rPr lang="en-US" altLang="zh-CN" b="1" dirty="0"/>
              <a:t>Bandwidth</a:t>
            </a:r>
            <a:r>
              <a:rPr lang="en-US" altLang="zh-CN" dirty="0"/>
              <a:t>: measure of the maximum data transmission rate</a:t>
            </a:r>
          </a:p>
          <a:p>
            <a:r>
              <a:rPr lang="en-US" altLang="zh-CN" b="1" dirty="0"/>
              <a:t>Data throughput</a:t>
            </a:r>
            <a:r>
              <a:rPr lang="en-US" altLang="zh-CN" dirty="0"/>
              <a:t>: actual network transmission speed</a:t>
            </a:r>
          </a:p>
          <a:p>
            <a:r>
              <a:rPr lang="en-US" altLang="zh-CN" b="1" dirty="0"/>
              <a:t>Latency: </a:t>
            </a:r>
            <a:r>
              <a:rPr lang="en-US" altLang="zh-CN" dirty="0"/>
              <a:t>delays in network transmissions</a:t>
            </a:r>
          </a:p>
          <a:p>
            <a:pPr lvl="1"/>
            <a:r>
              <a:rPr lang="en-US" altLang="zh-CN" dirty="0"/>
              <a:t>Measured by the round-trip time it takes for a data packet to travel from source to destination and 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523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Limiting Internet Traffic on Your Network (8 of 8)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1F841A4-26F3-446E-AE51-6BD8F8C7FB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300424" y="1254105"/>
            <a:ext cx="5572648" cy="44393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88973"/>
            <a:ext cx="3976406" cy="589847"/>
          </a:xfrm>
        </p:spPr>
        <p:txBody>
          <a:bodyPr/>
          <a:lstStyle/>
          <a:p>
            <a:r>
              <a:rPr lang="en-US" altLang="zh-CN" dirty="0"/>
              <a:t>Figure 7-53  Block sites by keyword or domain names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373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Wireless Network (1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/>
              <a:t>Wi-Fi </a:t>
            </a:r>
            <a:r>
              <a:rPr lang="en-US" altLang="zh-CN" dirty="0"/>
              <a:t>(</a:t>
            </a:r>
            <a:r>
              <a:rPr lang="en-US" altLang="zh-CN" b="1" dirty="0"/>
              <a:t>Wireless Fidelity</a:t>
            </a:r>
            <a:r>
              <a:rPr lang="en-US" altLang="zh-CN" dirty="0"/>
              <a:t>) standards have evolved over the years</a:t>
            </a:r>
          </a:p>
          <a:p>
            <a:pPr lvl="1"/>
            <a:r>
              <a:rPr lang="en-US" altLang="zh-CN" dirty="0"/>
              <a:t>Technical name is IEEE 802.11 standards</a:t>
            </a:r>
          </a:p>
          <a:p>
            <a:r>
              <a:rPr lang="en-US" altLang="zh-CN" dirty="0"/>
              <a:t>Wi-Fi standards:</a:t>
            </a:r>
          </a:p>
          <a:p>
            <a:pPr lvl="1"/>
            <a:r>
              <a:rPr lang="en-US" altLang="zh-CN" dirty="0"/>
              <a:t>802.11a – range up to 50 meters and radio frequency of 5.0 GHz</a:t>
            </a:r>
          </a:p>
          <a:p>
            <a:pPr lvl="1"/>
            <a:r>
              <a:rPr lang="en-US" altLang="zh-CN" dirty="0"/>
              <a:t>802.11b – range of 100 meters and radio frequency of 2.4 GHz</a:t>
            </a:r>
          </a:p>
          <a:p>
            <a:pPr lvl="1"/>
            <a:r>
              <a:rPr lang="en-US" altLang="zh-CN" dirty="0"/>
              <a:t>802.11g – same range and frequency as 802.11b but with faster speeds up to 54 Mbps</a:t>
            </a:r>
          </a:p>
          <a:p>
            <a:pPr lvl="1"/>
            <a:r>
              <a:rPr lang="en-US" altLang="zh-CN" dirty="0"/>
              <a:t>802.11n – uses either 5.0-GHz or 2.4-GHz frequency with an indoor range up to 70 meters and outdoor range up to 250 meters</a:t>
            </a:r>
          </a:p>
          <a:p>
            <a:pPr lvl="1"/>
            <a:r>
              <a:rPr lang="en-US" altLang="zh-CN" dirty="0"/>
              <a:t>802.11ac – uses the 5.0-GHz frequency and has the same ranges as 802.11n, except performance stays stronger at the edges of its 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073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Wireless Network (2 of 7)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D792876-70C6-4034-962E-FDE31C6179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325970" y="1312650"/>
            <a:ext cx="5135119" cy="44198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87636"/>
            <a:ext cx="3976406" cy="891184"/>
          </a:xfrm>
        </p:spPr>
        <p:txBody>
          <a:bodyPr/>
          <a:lstStyle/>
          <a:p>
            <a:r>
              <a:rPr lang="en-US" altLang="zh-CN" dirty="0"/>
              <a:t>Figure 7-54  A wireless network adapter with two antennas supports 802.11a/b/g/n/ac Wi-Fi standards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003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Wireless Network (3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Security Key</a:t>
            </a:r>
          </a:p>
          <a:p>
            <a:pPr lvl="1"/>
            <a:r>
              <a:rPr lang="en-US" altLang="zh-CN" dirty="0"/>
              <a:t>Most common and effective method of securing a wireless network is to require a security key</a:t>
            </a:r>
          </a:p>
          <a:p>
            <a:pPr lvl="1"/>
            <a:r>
              <a:rPr lang="en-US" altLang="zh-CN" dirty="0"/>
              <a:t>Data is encrypted using an encryption standard</a:t>
            </a:r>
          </a:p>
          <a:p>
            <a:pPr lvl="1"/>
            <a:r>
              <a:rPr lang="en-US" altLang="zh-CN" dirty="0"/>
              <a:t>Use the router firmware to set the security key</a:t>
            </a:r>
          </a:p>
          <a:p>
            <a:pPr lvl="1"/>
            <a:r>
              <a:rPr lang="en-US" altLang="zh-CN" dirty="0"/>
              <a:t>Best to enter a security key that is different from the password you use to the router utility</a:t>
            </a:r>
          </a:p>
        </p:txBody>
      </p:sp>
    </p:spTree>
    <p:extLst>
      <p:ext uri="{BB962C8B-B14F-4D97-AF65-F5344CB8AC3E}">
        <p14:creationId xmlns:p14="http://schemas.microsoft.com/office/powerpoint/2010/main" val="3846635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Wireless Network (4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Set Encryption</a:t>
            </a:r>
          </a:p>
          <a:p>
            <a:pPr lvl="1"/>
            <a:r>
              <a:rPr lang="en-US" altLang="zh-CN" dirty="0"/>
              <a:t>The main security standards for 802.11 wireless networks:</a:t>
            </a:r>
          </a:p>
          <a:p>
            <a:pPr lvl="2"/>
            <a:r>
              <a:rPr lang="en-US" altLang="zh-CN" dirty="0"/>
              <a:t>WEP (Wired Equivalent Privacy) – no longer considered secure because key used for encryption is static</a:t>
            </a:r>
          </a:p>
          <a:p>
            <a:pPr lvl="2"/>
            <a:r>
              <a:rPr lang="en-US" altLang="zh-CN" dirty="0"/>
              <a:t>WPA (Wi-Fi Protected Access) – also called TKIP and is stronger than WEP because encryptions keys are constantly changing</a:t>
            </a:r>
          </a:p>
          <a:p>
            <a:pPr lvl="2"/>
            <a:r>
              <a:rPr lang="en-US" altLang="zh-CN" dirty="0"/>
              <a:t>WPA2 (also called 802.11i standard) – latest and best encryption standard</a:t>
            </a:r>
          </a:p>
          <a:p>
            <a:pPr lvl="2"/>
            <a:r>
              <a:rPr lang="en-US" altLang="zh-CN" dirty="0"/>
              <a:t>WPA3 offers better encryption and additional features over WPA2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0222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Wireless Network (5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Change the Default SSID and Disable SSID Broadcasting</a:t>
            </a:r>
            <a:endParaRPr lang="en-US" altLang="zh-CN" b="1" i="1" dirty="0"/>
          </a:p>
          <a:p>
            <a:pPr lvl="1"/>
            <a:r>
              <a:rPr lang="en-US" altLang="zh-CN" dirty="0"/>
              <a:t>The </a:t>
            </a:r>
            <a:r>
              <a:rPr lang="en-US" altLang="zh-CN" b="1" dirty="0"/>
              <a:t>Service Set Identifier </a:t>
            </a:r>
            <a:r>
              <a:rPr lang="en-US" altLang="zh-CN" dirty="0"/>
              <a:t>(</a:t>
            </a:r>
            <a:r>
              <a:rPr lang="en-US" altLang="zh-CN" b="1" dirty="0"/>
              <a:t>SSID</a:t>
            </a:r>
            <a:r>
              <a:rPr lang="en-US" altLang="zh-CN" dirty="0"/>
              <a:t>) is the name of the wireless network</a:t>
            </a:r>
          </a:p>
          <a:p>
            <a:pPr lvl="1"/>
            <a:r>
              <a:rPr lang="en-US" altLang="zh-CN" dirty="0"/>
              <a:t>Not considered a strong security method because software can be used to discover an SSID that is not broadcasted</a:t>
            </a:r>
          </a:p>
          <a:p>
            <a:r>
              <a:rPr lang="en-US" altLang="zh-CN" dirty="0"/>
              <a:t>Select Channels for the WLAN</a:t>
            </a:r>
          </a:p>
          <a:p>
            <a:pPr lvl="1"/>
            <a:r>
              <a:rPr lang="en-US" altLang="zh-CN" dirty="0"/>
              <a:t>Channel: a specific radio frequency within a broader frequency</a:t>
            </a:r>
          </a:p>
          <a:p>
            <a:pPr lvl="2"/>
            <a:r>
              <a:rPr lang="en-US" altLang="zh-CN" dirty="0"/>
              <a:t>In the US, 11 channels are available for wireless networks</a:t>
            </a:r>
          </a:p>
          <a:p>
            <a:pPr lvl="2"/>
            <a:r>
              <a:rPr lang="en-US" altLang="zh-CN" dirty="0"/>
              <a:t>If experiencing interference, you can set each network to a different channel</a:t>
            </a:r>
          </a:p>
          <a:p>
            <a:r>
              <a:rPr lang="en-US" altLang="zh-CN" dirty="0"/>
              <a:t>Radio Power Levels</a:t>
            </a:r>
          </a:p>
          <a:p>
            <a:pPr lvl="1"/>
            <a:r>
              <a:rPr lang="en-US" altLang="zh-CN" dirty="0"/>
              <a:t>Some high-end APs allow you to adjust radio power levels to reduce interference, limit the range of the network, or to save on electricity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8672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Wireless Network (6 of 7)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37824FF-D089-4C0D-94A0-10B15C31C4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929060" y="1472837"/>
            <a:ext cx="6084689" cy="419281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320145"/>
            <a:ext cx="3976406" cy="558675"/>
          </a:xfrm>
        </p:spPr>
        <p:txBody>
          <a:bodyPr/>
          <a:lstStyle/>
          <a:p>
            <a:r>
              <a:rPr lang="en-US" altLang="zh-CN" dirty="0"/>
              <a:t>Figure 7-56  Select a channel in the 2.4-GHz 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342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a Wireless Network (7 of 7)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Wireless QoS</a:t>
            </a:r>
          </a:p>
          <a:p>
            <a:pPr lvl="1"/>
            <a:r>
              <a:rPr lang="en-US" altLang="zh-CN" dirty="0"/>
              <a:t>For wireless devices, you can improve QoS by enabling WMM (Wi-Fi Multimedia)</a:t>
            </a:r>
          </a:p>
          <a:p>
            <a:pPr lvl="1"/>
            <a:r>
              <a:rPr lang="en-US" altLang="zh-CN" dirty="0"/>
              <a:t>When WMM is enabled, the wireless access point will prioritize wireless traffic for audio, video, and voice over other types of wireless network traffic</a:t>
            </a:r>
          </a:p>
          <a:p>
            <a:r>
              <a:rPr lang="en-US" altLang="zh-CN" dirty="0"/>
              <a:t>Wi-Fi Protected Setup (WPS)</a:t>
            </a:r>
          </a:p>
          <a:p>
            <a:pPr lvl="1"/>
            <a:r>
              <a:rPr lang="en-US" altLang="zh-CN" dirty="0"/>
              <a:t>Generates the SSID and security key using a random string of hard-to-guess letters and numbers</a:t>
            </a:r>
          </a:p>
          <a:p>
            <a:pPr lvl="1"/>
            <a:r>
              <a:rPr lang="en-US" altLang="zh-CN" dirty="0"/>
              <a:t>WPS might be a security risk if not managed well</a:t>
            </a:r>
          </a:p>
          <a:p>
            <a:pPr lvl="2"/>
            <a:r>
              <a:rPr lang="en-US" altLang="zh-CN" dirty="0"/>
              <a:t>Turn on auto disable so that WPS will disable after a few failed PIN entries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159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Troubleshooting Network Connections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Windows includes several utilities you can use to troubleshoot networking problems:</a:t>
            </a:r>
          </a:p>
          <a:p>
            <a:pPr lvl="1"/>
            <a:r>
              <a:rPr lang="en-US" altLang="zh-CN" dirty="0"/>
              <a:t>ping</a:t>
            </a:r>
          </a:p>
          <a:p>
            <a:pPr lvl="1"/>
            <a:r>
              <a:rPr lang="en-US" altLang="zh-CN" dirty="0"/>
              <a:t>ipconfig</a:t>
            </a:r>
          </a:p>
          <a:p>
            <a:pPr lvl="1"/>
            <a:r>
              <a:rPr lang="en-US" altLang="zh-CN" dirty="0"/>
              <a:t>nslookup</a:t>
            </a:r>
          </a:p>
          <a:p>
            <a:pPr lvl="1"/>
            <a:r>
              <a:rPr lang="en-US" altLang="zh-CN" dirty="0"/>
              <a:t>tracert</a:t>
            </a:r>
          </a:p>
          <a:p>
            <a:pPr lvl="1"/>
            <a:r>
              <a:rPr lang="en-US" altLang="zh-CN" dirty="0"/>
              <a:t>Two net commands</a:t>
            </a:r>
          </a:p>
          <a:p>
            <a:pPr lvl="1"/>
            <a:r>
              <a:rPr lang="en-US" altLang="zh-CN" dirty="0"/>
              <a:t>netstat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7745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Ping [-A] [-T] [</a:t>
            </a:r>
            <a:r>
              <a:rPr lang="en-US" altLang="zh-CN" i="1" dirty="0"/>
              <a:t>Targetname</a:t>
            </a:r>
            <a:r>
              <a:rPr lang="en-US" altLang="zh-CN" dirty="0"/>
              <a:t>]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ping</a:t>
            </a:r>
            <a:r>
              <a:rPr lang="en-US" altLang="zh-CN" dirty="0"/>
              <a:t> command tests connectivity by sending an echo request to a remote computer</a:t>
            </a:r>
          </a:p>
          <a:p>
            <a:pPr lvl="1"/>
            <a:r>
              <a:rPr lang="en-US" altLang="zh-CN" dirty="0"/>
              <a:t>If the remote computer is online, detects the signal, and is configured to respond to a ping, it responds</a:t>
            </a:r>
          </a:p>
          <a:p>
            <a:r>
              <a:rPr lang="en-US" altLang="zh-CN" dirty="0"/>
              <a:t>Use ping to test for connectivity or to verify that DNS is working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(2 of 13)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615"/>
            <a:ext cx="7102729" cy="218453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78582"/>
            <a:ext cx="3976406" cy="600238"/>
          </a:xfrm>
        </p:spPr>
        <p:txBody>
          <a:bodyPr/>
          <a:lstStyle/>
          <a:p>
            <a:r>
              <a:rPr lang="en-US" altLang="zh-CN" dirty="0"/>
              <a:t>Figure 7-1  An ISP stands between a LAN and the Internet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757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Ping [-A] [-T] [</a:t>
            </a:r>
            <a:r>
              <a:rPr lang="en-US" altLang="zh-CN" i="1" dirty="0"/>
              <a:t>Targetname</a:t>
            </a:r>
            <a:r>
              <a:rPr lang="en-US" altLang="zh-CN" dirty="0"/>
              <a:t>] (2 of 2)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81342961"/>
              </p:ext>
            </p:extLst>
          </p:nvPr>
        </p:nvGraphicFramePr>
        <p:xfrm>
          <a:off x="1895475" y="1863437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Ping 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ping 69.32.208.75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Ping tests for connectivity using an IP address. If the remote computer responds, the round-trip</a:t>
                      </a:r>
                      <a:r>
                        <a:rPr lang="en-US" altLang="zh-CN" sz="1400" baseline="0" dirty="0"/>
                        <a:t> times are displayed.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ping –a 69.32.208.75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The</a:t>
                      </a:r>
                      <a:r>
                        <a:rPr lang="en-US" altLang="zh-CN" sz="1400" baseline="0" dirty="0"/>
                        <a:t> –a parameter tests for name resolution. Use it to display the host name and verify that DNS is working.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ping –t 69.32.208.75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The –t parameter causes pinging to continue until interrupted. To display</a:t>
                      </a:r>
                      <a:r>
                        <a:rPr lang="en-US" altLang="zh-CN" sz="1400" baseline="0" dirty="0"/>
                        <a:t> statistics, press Ctrl+Break. To stop pinging, press Ctrl+C.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ping 127.0.0.1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This is</a:t>
                      </a:r>
                      <a:r>
                        <a:rPr lang="en-US" altLang="zh-CN" sz="1400" baseline="0" dirty="0"/>
                        <a:t> called a loopback address test. The IP address 127.0.0.1 always refers to the local computer. If the local computer does not respond, you can assume there is a problem with the network connection’s configuration.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ping cengage.com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 a host name to find out the IP address of a remote computer.  If the computer does not respond,</a:t>
                      </a:r>
                      <a:r>
                        <a:rPr lang="en-US" altLang="zh-CN" sz="1400" baseline="0" dirty="0"/>
                        <a:t> suspect there is a problem with DNS. On the other hand, some computers are not configured to respond to pings.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344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Ipconfig [/all] [/release] [/renew] [/displaydns] [/flushdns]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ipconfig</a:t>
            </a:r>
            <a:r>
              <a:rPr lang="en-US" altLang="zh-CN" dirty="0"/>
              <a:t> (</a:t>
            </a:r>
            <a:r>
              <a:rPr lang="en-US" altLang="zh-CN" b="1" dirty="0"/>
              <a:t>IP configuration</a:t>
            </a:r>
            <a:r>
              <a:rPr lang="en-US" altLang="zh-CN" dirty="0"/>
              <a:t>) command can display network configuration information</a:t>
            </a:r>
          </a:p>
          <a:p>
            <a:pPr lvl="1"/>
            <a:r>
              <a:rPr lang="en-US" altLang="zh-CN" dirty="0"/>
              <a:t>And refresh the TCP/IP assignments for a connection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39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Ipconfig [/all] [/release] [/renew] [/displaydns] [/flushdns] (2 of 2)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88492226"/>
              </p:ext>
            </p:extLst>
          </p:nvPr>
        </p:nvGraphicFramePr>
        <p:xfrm>
          <a:off x="1895475" y="1915391"/>
          <a:ext cx="81280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</a:t>
                      </a:r>
                      <a:r>
                        <a:rPr lang="en-US" altLang="zh-CN" sz="1400" baseline="0" dirty="0"/>
                        <a:t> 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 /all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Displays a network connection’s configuration information, including the MAC address.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 /release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Releases the IP address and other TCP/IP assignments when dynamic IP addressing is being used.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 /release6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Releases an IPv6 address and other</a:t>
                      </a:r>
                      <a:r>
                        <a:rPr lang="en-US" altLang="zh-CN" sz="1400" baseline="0" dirty="0"/>
                        <a:t> TCP/IP assignments.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 /renew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Leases a new IP address from a DHCP server. Make sure you release the IP address before you renew it.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 /renew6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Leases a new IPv6 address from a DHCP IPv6 server. Make sure you release the IPv6 address before you renew it.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 /displaydns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Displays information about name</a:t>
                      </a:r>
                      <a:r>
                        <a:rPr lang="en-US" altLang="zh-CN" sz="1400" baseline="0" dirty="0"/>
                        <a:t> resolutions that Windows currently holds in the DNS resolver cache.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ipconfig /flushdns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Flushes the name resolver cache, which might solve a problem when the browser</a:t>
                      </a:r>
                      <a:r>
                        <a:rPr lang="en-US" altLang="zh-CN" sz="1400" baseline="0" dirty="0"/>
                        <a:t> cannot find a host on the Internet.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1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Nslookup [</a:t>
            </a:r>
            <a:r>
              <a:rPr lang="en-US" altLang="zh-CN" i="1" dirty="0"/>
              <a:t>Computername</a:t>
            </a:r>
            <a:r>
              <a:rPr lang="en-US" altLang="zh-CN" dirty="0"/>
              <a:t>]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nslookup </a:t>
            </a:r>
            <a:r>
              <a:rPr lang="en-US" altLang="zh-CN" dirty="0"/>
              <a:t>(</a:t>
            </a:r>
            <a:r>
              <a:rPr lang="en-US" altLang="zh-CN" b="1" dirty="0"/>
              <a:t>namespace lookup </a:t>
            </a:r>
            <a:r>
              <a:rPr lang="en-US" altLang="zh-CN" dirty="0"/>
              <a:t>or </a:t>
            </a:r>
            <a:r>
              <a:rPr lang="en-US" altLang="zh-CN" b="1" dirty="0"/>
              <a:t>name server lookup</a:t>
            </a:r>
            <a:r>
              <a:rPr lang="en-US" altLang="zh-CN" dirty="0"/>
              <a:t>) command is used to test name resolution problems with DNS servers</a:t>
            </a:r>
          </a:p>
          <a:p>
            <a:pPr lvl="1"/>
            <a:r>
              <a:rPr lang="en-US" altLang="zh-CN" dirty="0"/>
              <a:t>Allows you to request information from a DNS server’s zone data</a:t>
            </a:r>
          </a:p>
          <a:p>
            <a:r>
              <a:rPr lang="en-US" altLang="zh-CN" dirty="0"/>
              <a:t>Zone data is the portion of the DNS namespace that the server knows about</a:t>
            </a:r>
          </a:p>
          <a:p>
            <a:pPr marL="342900" lvl="1" indent="-342900">
              <a:spcBef>
                <a:spcPts val="1000"/>
              </a:spcBef>
              <a:buClr>
                <a:srgbClr val="004A78"/>
              </a:buClr>
            </a:pPr>
            <a:r>
              <a:rPr lang="en-US" altLang="zh-CN" dirty="0"/>
              <a:t>A </a:t>
            </a:r>
            <a:r>
              <a:rPr lang="en-US" altLang="zh-CN" b="1" dirty="0"/>
              <a:t>reverse lookup </a:t>
            </a:r>
            <a:r>
              <a:rPr lang="en-US" altLang="zh-CN" dirty="0"/>
              <a:t>is when you use the nslookup command to find the host name when you know the IP address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2313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Nslookup [</a:t>
            </a:r>
            <a:r>
              <a:rPr lang="en-US" altLang="zh-CN" i="1" dirty="0"/>
              <a:t>Computername</a:t>
            </a:r>
            <a:r>
              <a:rPr lang="en-US" altLang="zh-CN" dirty="0"/>
              <a:t>] (2 of 2)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DA7171-B645-43D8-AA44-BA015154062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65518" y="1735113"/>
            <a:ext cx="7405080" cy="291225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66855"/>
            <a:ext cx="3976406" cy="911965"/>
          </a:xfrm>
        </p:spPr>
        <p:txBody>
          <a:bodyPr/>
          <a:lstStyle/>
          <a:p>
            <a:r>
              <a:rPr lang="en-US" altLang="zh-CN" dirty="0"/>
              <a:t>Figure 7-60  The nslookup command reports information about the Internet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0374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Tracert [</a:t>
            </a:r>
            <a:r>
              <a:rPr lang="en-US" altLang="zh-CN" i="1" dirty="0"/>
              <a:t>targetname</a:t>
            </a:r>
            <a:r>
              <a:rPr lang="en-US" altLang="zh-CN" dirty="0"/>
              <a:t>]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The tracert (trace route) command can be useful when trying to resolve a problem reaching a destination host</a:t>
            </a:r>
          </a:p>
          <a:p>
            <a:r>
              <a:rPr lang="en-US" altLang="zh-CN" dirty="0"/>
              <a:t>The command sends a series of requests to the destination computer and displays each hop to the destination</a:t>
            </a:r>
          </a:p>
          <a:p>
            <a:pPr lvl="2"/>
            <a:r>
              <a:rPr lang="en-US" altLang="zh-CN" dirty="0"/>
              <a:t>A hop happens when a packet moves from one router to another</a:t>
            </a:r>
          </a:p>
          <a:p>
            <a:r>
              <a:rPr lang="en-US" altLang="zh-CN" dirty="0"/>
              <a:t>A message is assigned a Time To Live (TTL), which is the number of hop counts it can make before a router drops the packet and sends an ICMP message back to the host that sent packet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198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Tracert [</a:t>
            </a:r>
            <a:r>
              <a:rPr lang="en-US" altLang="zh-CN" i="1" dirty="0"/>
              <a:t>targetname</a:t>
            </a:r>
            <a:r>
              <a:rPr lang="en-US" altLang="zh-CN" dirty="0"/>
              <a:t>] (2 of 2)</a:t>
            </a:r>
            <a:endParaRPr lang="zh-CN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859DAC8-A482-477E-A0F5-8DBAF00D31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978997" y="1637141"/>
            <a:ext cx="5863737" cy="354780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/>
              <a:t>Figure 7-61  The tracert command traces a path to a destination computer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6856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Net Commands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The net command is several commands in one</a:t>
            </a:r>
          </a:p>
          <a:p>
            <a:pPr lvl="1"/>
            <a:r>
              <a:rPr lang="en-US" altLang="zh-CN" dirty="0"/>
              <a:t>Most require an elevated command prompt window</a:t>
            </a:r>
          </a:p>
          <a:p>
            <a:r>
              <a:rPr lang="en-US" altLang="zh-CN" b="1" dirty="0"/>
              <a:t>Net use </a:t>
            </a:r>
            <a:r>
              <a:rPr lang="en-US" altLang="zh-CN" dirty="0"/>
              <a:t>command connects or disconnects a computer from a shared resource</a:t>
            </a:r>
          </a:p>
          <a:p>
            <a:r>
              <a:rPr lang="en-US" altLang="zh-CN" dirty="0"/>
              <a:t>Use the following command to pass a user name and password to the \\bluelight remote computer, and then map a network drive to the /Medical folder on that computer: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net use \\bluelight\Medical /user:”Jean Andrews” mypassword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net use z: \\bluelight\Medical</a:t>
            </a:r>
          </a:p>
          <a:p>
            <a:r>
              <a:rPr lang="en-US" altLang="zh-CN" b="1" dirty="0"/>
              <a:t>Net user </a:t>
            </a:r>
            <a:r>
              <a:rPr lang="en-US" altLang="zh-CN" dirty="0"/>
              <a:t>command manages user accounts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9400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Netstat [-A] [-B] [-O]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The netstat (network statistics) command gives statistics about network activity and includes several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197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Netstat [-A] [-B] [-O] (2 of 2)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54141533"/>
              </p:ext>
            </p:extLst>
          </p:nvPr>
        </p:nvGraphicFramePr>
        <p:xfrm>
          <a:off x="1895475" y="2019300"/>
          <a:ext cx="8128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Netstat 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netstat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Lists statistics about the network connection, including the IP</a:t>
                      </a:r>
                      <a:r>
                        <a:rPr lang="en-US" altLang="zh-CN" sz="1400" baseline="0" dirty="0"/>
                        <a:t> addresses of active connections.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netstat &gt;&gt;netlog.txt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Directs output to a text file.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netstat –b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Lists programs</a:t>
                      </a:r>
                      <a:r>
                        <a:rPr lang="en-US" altLang="zh-CN" sz="1400" baseline="0" dirty="0"/>
                        <a:t> that are using the connection and is useful for finding malware that might be using the network. The –b switch requires an elevated command prompt.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netstat –b –o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Includes the process ID of each program listed. When you know the process ID, you can use the taskkill command to kill the process.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netstat –a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Lists statistics about all active</a:t>
                      </a:r>
                      <a:r>
                        <a:rPr lang="en-US" altLang="zh-CN" sz="1400" baseline="0" dirty="0"/>
                        <a:t> connections and the ports the computer is listening on.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2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(3 of 13)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Compare Cable Internet and DSL</a:t>
            </a:r>
          </a:p>
          <a:p>
            <a:pPr lvl="1"/>
            <a:r>
              <a:rPr lang="en-US" altLang="zh-CN" b="1" dirty="0"/>
              <a:t>Cable Internet</a:t>
            </a:r>
            <a:endParaRPr lang="en-US" altLang="zh-CN" dirty="0"/>
          </a:p>
          <a:p>
            <a:pPr lvl="2"/>
            <a:r>
              <a:rPr lang="en-US" altLang="zh-CN" dirty="0"/>
              <a:t>Uses existing TV cable lines and is always connected (always up)</a:t>
            </a:r>
          </a:p>
          <a:p>
            <a:pPr lvl="2"/>
            <a:r>
              <a:rPr lang="en-US" altLang="zh-CN" dirty="0"/>
              <a:t>TV signals and PC data signals share the same </a:t>
            </a:r>
            <a:r>
              <a:rPr lang="en-US" altLang="zh-CN" b="1" dirty="0"/>
              <a:t>coax cable</a:t>
            </a:r>
          </a:p>
          <a:p>
            <a:pPr lvl="2"/>
            <a:r>
              <a:rPr lang="en-US" altLang="zh-CN" b="1" dirty="0"/>
              <a:t>Cable modem</a:t>
            </a:r>
            <a:r>
              <a:rPr lang="en-US" altLang="zh-CN" dirty="0"/>
              <a:t> converts PC’s digital signals to analog</a:t>
            </a:r>
          </a:p>
          <a:p>
            <a:pPr lvl="3"/>
            <a:r>
              <a:rPr lang="en-US" altLang="zh-CN" dirty="0"/>
              <a:t>And converts incoming analog data to digital</a:t>
            </a:r>
          </a:p>
          <a:p>
            <a:pPr lvl="1"/>
            <a:r>
              <a:rPr lang="en-US" altLang="zh-CN" b="1" dirty="0"/>
              <a:t>DSL (Digital Subscriber Line)</a:t>
            </a:r>
          </a:p>
          <a:p>
            <a:pPr lvl="2"/>
            <a:r>
              <a:rPr lang="en-US" altLang="zh-CN" dirty="0"/>
              <a:t>A group of broadband technologies that covers a wide range of speeds</a:t>
            </a:r>
          </a:p>
          <a:p>
            <a:pPr lvl="2"/>
            <a:r>
              <a:rPr lang="en-US" altLang="zh-CN" dirty="0"/>
              <a:t>Uses ordinary copper phone lines and unused voice frequencies</a:t>
            </a:r>
          </a:p>
          <a:p>
            <a:pPr lvl="2"/>
            <a:r>
              <a:rPr lang="en-US" altLang="zh-CN" dirty="0"/>
              <a:t>Always connected</a:t>
            </a:r>
          </a:p>
          <a:p>
            <a:pPr lvl="2"/>
            <a:r>
              <a:rPr lang="en-US" altLang="zh-CN" dirty="0"/>
              <a:t>Can use the same phone line for voice and DSL at the same time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27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Networks are categorized in size as a PAN, LAN, Wireless LAN, MAN, or WAN</a:t>
            </a:r>
          </a:p>
          <a:p>
            <a:r>
              <a:rPr lang="en-US" altLang="zh-CN" dirty="0"/>
              <a:t>Network performance is measured in bandwidth and latency</a:t>
            </a:r>
          </a:p>
          <a:p>
            <a:r>
              <a:rPr lang="en-US" altLang="zh-CN" dirty="0"/>
              <a:t>Two most popular ways to connect to the Internet are cable Internet and DSL</a:t>
            </a:r>
          </a:p>
          <a:p>
            <a:r>
              <a:rPr lang="en-US" altLang="zh-CN" dirty="0"/>
              <a:t>A VPN protects data by encrypting it from the time it leaves the remote computer until it reaches a server on the corporate network</a:t>
            </a:r>
          </a:p>
          <a:p>
            <a:r>
              <a:rPr lang="en-US" altLang="zh-CN" dirty="0"/>
              <a:t>A host needs an IP address, subnet mask, default gateway, and IP addresses for DNS servers to communicate with other hosts on the local or remote networks</a:t>
            </a:r>
          </a:p>
          <a:p>
            <a:r>
              <a:rPr lang="en-US" altLang="zh-CN" dirty="0"/>
              <a:t>Network adapters, commonly called NICs, are rated by speed and each has a MAC address</a:t>
            </a:r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 multifunction router for a SOHO network might serve several functions including a router, a switch, a DHCP server, a wireless access point, a firewall, and an FTP server</a:t>
            </a:r>
          </a:p>
          <a:p>
            <a:r>
              <a:rPr lang="en-US" altLang="zh-CN" dirty="0"/>
              <a:t>Change the router’s password as soon as you install it</a:t>
            </a:r>
          </a:p>
          <a:p>
            <a:r>
              <a:rPr lang="en-US" altLang="zh-CN" dirty="0"/>
              <a:t>To allow certain traffic initiated from the Internet past your firewall, you can use port forwarding, a DMZ, and content filtering with whitelists or blacklists</a:t>
            </a:r>
          </a:p>
          <a:p>
            <a:r>
              <a:rPr lang="en-US" altLang="zh-CN" dirty="0"/>
              <a:t>To secure a wireless access point, require a security key, disable SSID broadcasting, and enable encryption (WPA2, WPA, or WEP)</a:t>
            </a:r>
          </a:p>
          <a:p>
            <a:r>
              <a:rPr lang="en-US" altLang="zh-CN" dirty="0"/>
              <a:t>Useful Windows command-line utilities for network troubleshooting are ping, ipconfig, nslookup, tracert, net use, net user, and netstat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(4 of 13)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deciding between cable Internet vs. DSL:</a:t>
            </a:r>
          </a:p>
          <a:p>
            <a:pPr lvl="1"/>
            <a:r>
              <a:rPr lang="en-US" altLang="zh-CN" dirty="0"/>
              <a:t>Both can sometimes be purchased on a sliding scale</a:t>
            </a:r>
          </a:p>
          <a:p>
            <a:pPr lvl="1"/>
            <a:r>
              <a:rPr lang="en-US" altLang="zh-CN" dirty="0"/>
              <a:t>Cable modem shares TV cable infrastructure with neighbors</a:t>
            </a:r>
          </a:p>
          <a:p>
            <a:pPr lvl="2"/>
            <a:r>
              <a:rPr lang="en-US" altLang="zh-CN" dirty="0"/>
              <a:t>Service may become degraded</a:t>
            </a:r>
          </a:p>
          <a:p>
            <a:pPr lvl="1"/>
            <a:r>
              <a:rPr lang="en-US" altLang="zh-CN" dirty="0"/>
              <a:t>DSL uses dedicated phone line</a:t>
            </a:r>
          </a:p>
          <a:p>
            <a:pPr lvl="2"/>
            <a:r>
              <a:rPr lang="en-US" altLang="zh-CN" dirty="0"/>
              <a:t>Must filter phone line static</a:t>
            </a:r>
          </a:p>
          <a:p>
            <a:pPr lvl="1"/>
            <a:r>
              <a:rPr lang="en-US" altLang="zh-CN" dirty="0"/>
              <a:t>Similar setup for both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07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Connection Technologies (5 of 13)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88" y="1247516"/>
            <a:ext cx="3839412" cy="436296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59036"/>
            <a:ext cx="3976406" cy="1119784"/>
          </a:xfrm>
        </p:spPr>
        <p:txBody>
          <a:bodyPr/>
          <a:lstStyle/>
          <a:p>
            <a:r>
              <a:rPr lang="en-US" altLang="zh-CN" dirty="0"/>
              <a:t>Figure 7-2  When DSL is used in your home, filters are needed on every phone jack except the one used by the DSL modem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58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aeb4a7c9-bc69-4a98-84ec-5a35baeb84bb"/>
    <ds:schemaRef ds:uri="cb2c73f9-b1ae-4d74-94e3-1ed1189efda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28946</TotalTime>
  <Words>5013</Words>
  <Application>Microsoft Office PowerPoint</Application>
  <PresentationFormat>Widescreen</PresentationFormat>
  <Paragraphs>427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Arial</vt:lpstr>
      <vt:lpstr>Calibri</vt:lpstr>
      <vt:lpstr>Courier New</vt:lpstr>
      <vt:lpstr>Helvetica</vt:lpstr>
      <vt:lpstr>LucidaGrande</vt:lpstr>
      <vt:lpstr>Open Sans</vt:lpstr>
      <vt:lpstr>Summer Font</vt:lpstr>
      <vt:lpstr>Office Theme</vt:lpstr>
      <vt:lpstr>CompTIA A+ Guide to IT Technical Support</vt:lpstr>
      <vt:lpstr>Setting Up a Local Network</vt:lpstr>
      <vt:lpstr>Objectives</vt:lpstr>
      <vt:lpstr>Types of Networks and Network Connections</vt:lpstr>
      <vt:lpstr>Internet Connection Technologies (1 of 13)</vt:lpstr>
      <vt:lpstr>Internet Connection Technologies (2 of 13)</vt:lpstr>
      <vt:lpstr>Internet Connection Technologies (3 of 13)</vt:lpstr>
      <vt:lpstr>Internet Connection Technologies (4 of 13)</vt:lpstr>
      <vt:lpstr>Internet Connection Technologies (5 of 13)</vt:lpstr>
      <vt:lpstr>Internet Connection Technologies (6 of 13)</vt:lpstr>
      <vt:lpstr>Internet Connection Technologies (7 of 13)</vt:lpstr>
      <vt:lpstr>Internet Connection Technologies (8 of 13)</vt:lpstr>
      <vt:lpstr>Internet Connection Technologies (9 of 13)</vt:lpstr>
      <vt:lpstr>Internet Connection Technologies (10 of 13)</vt:lpstr>
      <vt:lpstr>Internet Connection Technologies (11 of 13)</vt:lpstr>
      <vt:lpstr>Internet Connection Technologies (12 of 13)</vt:lpstr>
      <vt:lpstr>Internet Connection Technologies (13 of 13)</vt:lpstr>
      <vt:lpstr>Connecting a Computer to a Local Network</vt:lpstr>
      <vt:lpstr>Connecting to an Ethernet Wired or Wi-Fi Wireless Local Network (1 of 6)</vt:lpstr>
      <vt:lpstr>Connecting to an Ethernet Wired or Wi-Fi Wireless Local Network (2 of 6)</vt:lpstr>
      <vt:lpstr>Connecting to an Ethernet Wired or Wi-Fi Wireless Local Network (3 of 6)</vt:lpstr>
      <vt:lpstr>Connecting to an Ethernet Wired or Wi-Fi Wireless Local Network (4 of 6)</vt:lpstr>
      <vt:lpstr>Connecting to an Ethernet Wired or Wi-Fi Wireless Local Network (5 of 6)</vt:lpstr>
      <vt:lpstr>Connecting to an Ethernet Wired or Wi-Fi Wireless Local Network (6 of 6)</vt:lpstr>
      <vt:lpstr>Creating a VPN Connection (1 of 3)</vt:lpstr>
      <vt:lpstr>Creating a VPN Connection (2 of 3)</vt:lpstr>
      <vt:lpstr>Creating a VPN Connection (3 of 3)</vt:lpstr>
      <vt:lpstr>Creating a Dial-Up Connection (1 of 2)</vt:lpstr>
      <vt:lpstr>Creating a Dial-Up Connection (2 of 2)</vt:lpstr>
      <vt:lpstr>Dynamic and Static IP Configurations (1 of 4)</vt:lpstr>
      <vt:lpstr>Dynamic and Static IP Configurations (2 of 4)</vt:lpstr>
      <vt:lpstr>Dynamic and Static IP Configurations (3 of 4)</vt:lpstr>
      <vt:lpstr>Dynamic and Static IP Configurations (4 of 4)</vt:lpstr>
      <vt:lpstr>Alternate IP Address Configuration (1 of 2)</vt:lpstr>
      <vt:lpstr>Alternate IP Address Configuration (2 of 2)</vt:lpstr>
      <vt:lpstr>Managing Network Adapters (1 of 2)</vt:lpstr>
      <vt:lpstr>Managing Network Adapters (2 of 2)</vt:lpstr>
      <vt:lpstr>Setting Up a Multifunction Router for a SOHO Network</vt:lpstr>
      <vt:lpstr>Functions of a SOHO Router</vt:lpstr>
      <vt:lpstr>Installing and Configuring a Router on the Local Network (1 of 3)</vt:lpstr>
      <vt:lpstr>Installing and Configuring a Router on the Local Network (2 of 3)</vt:lpstr>
      <vt:lpstr>Installing and Configuring a Router on the Local Network (3 of 3)</vt:lpstr>
      <vt:lpstr>Limiting Internet Traffic on Your Network (1 of 8)</vt:lpstr>
      <vt:lpstr>Limiting Internet Traffic on Your Network (2 of 8)</vt:lpstr>
      <vt:lpstr>Limiting Internet Traffic on Your Network (3 of 8)</vt:lpstr>
      <vt:lpstr>Limiting Internet Traffic on Your Network (4 of 8)</vt:lpstr>
      <vt:lpstr>Limiting Internet Traffic on Your Network (5 of 8)</vt:lpstr>
      <vt:lpstr>Limiting Internet Traffic on Your Network (6 of 8)</vt:lpstr>
      <vt:lpstr>Limiting Internet Traffic on Your Network (7 of 8)</vt:lpstr>
      <vt:lpstr>Limiting Internet Traffic on Your Network (8 of 8)</vt:lpstr>
      <vt:lpstr>Setting Up a Wireless Network (1 of 7)</vt:lpstr>
      <vt:lpstr>Setting Up a Wireless Network (2 of 7)</vt:lpstr>
      <vt:lpstr>Setting Up a Wireless Network (3 of 7)</vt:lpstr>
      <vt:lpstr>Setting Up a Wireless Network (4 of 7)</vt:lpstr>
      <vt:lpstr>Setting Up a Wireless Network (5 of 7)</vt:lpstr>
      <vt:lpstr>Setting Up a Wireless Network (6 of 7)</vt:lpstr>
      <vt:lpstr>Setting Up a Wireless Network (7 of 7)</vt:lpstr>
      <vt:lpstr>Troubleshooting Network Connections</vt:lpstr>
      <vt:lpstr>Ping [-A] [-T] [Targetname] (1 of 2)</vt:lpstr>
      <vt:lpstr>Ping [-A] [-T] [Targetname] (2 of 2)</vt:lpstr>
      <vt:lpstr>Ipconfig [/all] [/release] [/renew] [/displaydns] [/flushdns] (1 of 2)</vt:lpstr>
      <vt:lpstr>Ipconfig [/all] [/release] [/renew] [/displaydns] [/flushdns] (2 of 2)</vt:lpstr>
      <vt:lpstr>Nslookup [Computername] (1 of 2)</vt:lpstr>
      <vt:lpstr>Nslookup [Computername] (2 of 2)</vt:lpstr>
      <vt:lpstr>Tracert [targetname] (1 of 2)</vt:lpstr>
      <vt:lpstr>Tracert [targetname] (2 of 2)</vt:lpstr>
      <vt:lpstr>The Net Commands</vt:lpstr>
      <vt:lpstr>Netstat [-A] [-B] [-O] (1 of 2)</vt:lpstr>
      <vt:lpstr>Netstat [-A] [-B] [-O] (2 of 2)</vt:lpstr>
      <vt:lpstr>Chapter Summary (1 of 2)</vt:lpstr>
      <vt:lpstr>Chapter 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556</cp:revision>
  <cp:lastPrinted>2016-10-03T15:29:39Z</cp:lastPrinted>
  <dcterms:created xsi:type="dcterms:W3CDTF">2018-10-31T14:29:44Z</dcterms:created>
  <dcterms:modified xsi:type="dcterms:W3CDTF">2019-02-08T20:46:42Z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