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2"/>
  </p:notesMasterIdLst>
  <p:handoutMasterIdLst>
    <p:handoutMasterId r:id="rId73"/>
  </p:handoutMasterIdLst>
  <p:sldIdLst>
    <p:sldId id="256" r:id="rId5"/>
    <p:sldId id="264" r:id="rId6"/>
    <p:sldId id="265" r:id="rId7"/>
    <p:sldId id="414" r:id="rId8"/>
    <p:sldId id="415" r:id="rId9"/>
    <p:sldId id="416" r:id="rId10"/>
    <p:sldId id="417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64" r:id="rId57"/>
    <p:sldId id="465" r:id="rId58"/>
    <p:sldId id="466" r:id="rId59"/>
    <p:sldId id="467" r:id="rId60"/>
    <p:sldId id="468" r:id="rId61"/>
    <p:sldId id="469" r:id="rId62"/>
    <p:sldId id="470" r:id="rId63"/>
    <p:sldId id="471" r:id="rId64"/>
    <p:sldId id="472" r:id="rId65"/>
    <p:sldId id="473" r:id="rId66"/>
    <p:sldId id="474" r:id="rId67"/>
    <p:sldId id="475" r:id="rId68"/>
    <p:sldId id="342" r:id="rId69"/>
    <p:sldId id="412" r:id="rId70"/>
    <p:sldId id="413" r:id="rId7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(6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Features</a:t>
            </a:r>
          </a:p>
          <a:p>
            <a:pPr lvl="1"/>
            <a:r>
              <a:rPr lang="en-US" altLang="zh-CN" dirty="0" smtClean="0"/>
              <a:t>Action Center – used to toggle several Windows features on and off, access the Settings app, and view notifications</a:t>
            </a:r>
          </a:p>
          <a:p>
            <a:pPr lvl="1"/>
            <a:r>
              <a:rPr lang="en-US" altLang="zh-CN" dirty="0" smtClean="0"/>
              <a:t>Cortana – Windows 10’s digital assistant that can learn your speech, handwriting patterns, and typing history to assist with user input</a:t>
            </a:r>
          </a:p>
          <a:p>
            <a:pPr lvl="1"/>
            <a:r>
              <a:rPr lang="en-US" altLang="zh-CN" dirty="0" smtClean="0"/>
              <a:t>Snap Assist – used to snap windows to an edge or corner and allows for half and quadrant snapping</a:t>
            </a:r>
            <a:endParaRPr lang="en-US" altLang="zh-CN" dirty="0"/>
          </a:p>
          <a:p>
            <a:pPr lvl="1"/>
            <a:r>
              <a:rPr lang="en-US" altLang="zh-CN" dirty="0" smtClean="0"/>
              <a:t>Task View – used to create multiple virtual desktops so you can flip through to the desired desktop as needed</a:t>
            </a:r>
          </a:p>
        </p:txBody>
      </p:sp>
    </p:spTree>
    <p:extLst>
      <p:ext uri="{BB962C8B-B14F-4D97-AF65-F5344CB8AC3E}">
        <p14:creationId xmlns:p14="http://schemas.microsoft.com/office/powerpoint/2010/main" val="61631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(7 of </a:t>
            </a:r>
            <a:r>
              <a:rPr lang="en-US" altLang="zh-CN" dirty="0"/>
              <a:t>7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540"/>
            <a:ext cx="6017497" cy="265983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95455"/>
            <a:ext cx="3976406" cy="683365"/>
          </a:xfrm>
        </p:spPr>
        <p:txBody>
          <a:bodyPr/>
          <a:lstStyle/>
          <a:p>
            <a:r>
              <a:rPr lang="en-US" altLang="zh-CN" dirty="0" smtClean="0"/>
              <a:t>Figure 11-10  Use Task View to organize your open apps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02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a Windows Edition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editions for personal computers include Windows 10 Home, Windows 10 Pro, Windows 10 Enterprise, and Windows 10 Education</a:t>
            </a:r>
          </a:p>
          <a:p>
            <a:r>
              <a:rPr lang="en-US" altLang="zh-CN" dirty="0" smtClean="0"/>
              <a:t>Windows 8 options are Windows 8.1 Core, Windows 8.1 Pro, and Windows 8.1 Enterprise</a:t>
            </a:r>
          </a:p>
          <a:p>
            <a:r>
              <a:rPr lang="en-US" altLang="zh-CN" dirty="0" smtClean="0"/>
              <a:t>Windows 7 options are Windows 7 Home Basic and Premium, Windows 7 Professional, and Windows 7 Enterprise</a:t>
            </a:r>
          </a:p>
          <a:p>
            <a:r>
              <a:rPr lang="en-US" altLang="zh-CN" dirty="0" smtClean="0"/>
              <a:t>Select Windows 10 if possible:</a:t>
            </a:r>
          </a:p>
          <a:p>
            <a:pPr lvl="1"/>
            <a:r>
              <a:rPr lang="en-US" altLang="zh-CN" dirty="0" smtClean="0"/>
              <a:t>Microsoft support for its latest OS will last longer and Windows 10 is an improvement</a:t>
            </a:r>
          </a:p>
          <a:p>
            <a:r>
              <a:rPr lang="en-US" altLang="zh-CN" dirty="0" smtClean="0"/>
              <a:t>When choosing an edition of Windows, consider the purposes for using 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6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a Windows Edition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Consider the following features that the user or organization might require (not available in the Home edition):</a:t>
            </a:r>
          </a:p>
          <a:p>
            <a:pPr lvl="1"/>
            <a:r>
              <a:rPr lang="en-US" altLang="zh-CN" dirty="0" smtClean="0"/>
              <a:t>Domain access</a:t>
            </a:r>
          </a:p>
          <a:p>
            <a:pPr lvl="1"/>
            <a:r>
              <a:rPr lang="en-US" altLang="zh-CN" dirty="0" smtClean="0"/>
              <a:t>BitLocker</a:t>
            </a:r>
          </a:p>
          <a:p>
            <a:pPr lvl="1"/>
            <a:r>
              <a:rPr lang="en-US" altLang="zh-CN" dirty="0" smtClean="0"/>
              <a:t>Encryption File System (EFS)</a:t>
            </a:r>
          </a:p>
          <a:p>
            <a:pPr lvl="1"/>
            <a:r>
              <a:rPr lang="en-US" altLang="zh-CN" dirty="0" smtClean="0"/>
              <a:t>Branchcache</a:t>
            </a:r>
          </a:p>
          <a:p>
            <a:pPr lvl="1"/>
            <a:r>
              <a:rPr lang="en-US" altLang="zh-CN" dirty="0" smtClean="0"/>
              <a:t>Media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2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Tools for Users and Technicians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All users need to know how to use File Explorer or Windows Explorer</a:t>
            </a:r>
          </a:p>
          <a:p>
            <a:r>
              <a:rPr lang="en-US" altLang="zh-CN" dirty="0"/>
              <a:t>A technician also needs to know how to use:</a:t>
            </a:r>
          </a:p>
          <a:p>
            <a:pPr lvl="1"/>
            <a:r>
              <a:rPr lang="en-US" altLang="zh-CN" dirty="0"/>
              <a:t>Control Panel</a:t>
            </a:r>
          </a:p>
          <a:p>
            <a:pPr lvl="1"/>
            <a:r>
              <a:rPr lang="en-US" altLang="zh-CN" dirty="0"/>
              <a:t>Power Options</a:t>
            </a:r>
          </a:p>
          <a:p>
            <a:pPr lvl="1"/>
            <a:r>
              <a:rPr lang="en-US" altLang="zh-CN" dirty="0"/>
              <a:t>System </a:t>
            </a:r>
            <a:r>
              <a:rPr lang="en-US" altLang="zh-CN" dirty="0" smtClean="0"/>
              <a:t>window</a:t>
            </a:r>
            <a:endParaRPr lang="en-US" altLang="zh-CN" dirty="0"/>
          </a:p>
          <a:p>
            <a:pPr lvl="1"/>
            <a:r>
              <a:rPr lang="en-US" altLang="zh-CN" dirty="0"/>
              <a:t>System </a:t>
            </a:r>
            <a:r>
              <a:rPr lang="en-US" altLang="zh-CN" dirty="0" smtClean="0"/>
              <a:t>information </a:t>
            </a:r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Action </a:t>
            </a:r>
            <a:r>
              <a:rPr lang="en-US" altLang="zh-CN" dirty="0" smtClean="0"/>
              <a:t>Center (for Windows 8/7)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74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10/8 File Explorer and Windows 7 Windows Explorer (1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To Open File Explorer or Windows Explorer</a:t>
            </a:r>
          </a:p>
          <a:p>
            <a:pPr lvl="1"/>
            <a:r>
              <a:rPr lang="en-US" altLang="zh-CN" dirty="0"/>
              <a:t>Click the yellow File Explorer or Windows Explorer icon in the taskbar</a:t>
            </a:r>
          </a:p>
          <a:p>
            <a:pPr lvl="1"/>
            <a:r>
              <a:rPr lang="en-US" altLang="zh-CN" dirty="0"/>
              <a:t>From Windows </a:t>
            </a:r>
            <a:r>
              <a:rPr lang="en-US" altLang="zh-CN" dirty="0" smtClean="0"/>
              <a:t>10/8 </a:t>
            </a:r>
            <a:r>
              <a:rPr lang="en-US" altLang="zh-CN" dirty="0"/>
              <a:t>desktop:</a:t>
            </a:r>
          </a:p>
          <a:p>
            <a:pPr lvl="2"/>
            <a:r>
              <a:rPr lang="en-US" altLang="zh-CN" dirty="0"/>
              <a:t>Open the Quick Launch menu (press </a:t>
            </a:r>
            <a:r>
              <a:rPr lang="en-US" altLang="zh-CN" b="1" dirty="0"/>
              <a:t>Win+X</a:t>
            </a:r>
            <a:r>
              <a:rPr lang="en-US" altLang="zh-CN" dirty="0"/>
              <a:t>) and click </a:t>
            </a:r>
            <a:r>
              <a:rPr lang="en-US" altLang="zh-CN" b="1" dirty="0"/>
              <a:t>File Explorer </a:t>
            </a:r>
            <a:r>
              <a:rPr lang="en-US" altLang="zh-CN" dirty="0"/>
              <a:t>in the menu</a:t>
            </a:r>
          </a:p>
          <a:p>
            <a:pPr lvl="2"/>
            <a:r>
              <a:rPr lang="en-US" altLang="zh-CN" dirty="0"/>
              <a:t>For Windows 7:</a:t>
            </a:r>
          </a:p>
          <a:p>
            <a:pPr lvl="3"/>
            <a:r>
              <a:rPr lang="en-US" altLang="zh-CN" dirty="0"/>
              <a:t>Right-click </a:t>
            </a:r>
            <a:r>
              <a:rPr lang="en-US" altLang="zh-CN" b="1" dirty="0"/>
              <a:t>Start</a:t>
            </a:r>
            <a:r>
              <a:rPr lang="en-US" altLang="zh-CN" dirty="0"/>
              <a:t> and select </a:t>
            </a:r>
            <a:r>
              <a:rPr lang="en-US" altLang="zh-CN" b="1" dirty="0"/>
              <a:t>Open Windows Explorer </a:t>
            </a:r>
            <a:r>
              <a:rPr lang="en-US" altLang="zh-CN" dirty="0"/>
              <a:t>from the </a:t>
            </a:r>
            <a:r>
              <a:rPr lang="en-US" altLang="zh-CN" dirty="0" smtClean="0"/>
              <a:t>menu</a:t>
            </a:r>
          </a:p>
          <a:p>
            <a:pPr lvl="1"/>
            <a:r>
              <a:rPr lang="en-US" altLang="zh-CN" dirty="0" smtClean="0"/>
              <a:t>For Windows 10:</a:t>
            </a:r>
          </a:p>
          <a:p>
            <a:pPr lvl="2"/>
            <a:r>
              <a:rPr lang="en-US" altLang="zh-CN" dirty="0" smtClean="0"/>
              <a:t>Enter </a:t>
            </a:r>
            <a:r>
              <a:rPr lang="en-US" altLang="zh-CN" b="1" dirty="0" smtClean="0"/>
              <a:t>explorer</a:t>
            </a:r>
            <a:r>
              <a:rPr lang="en-US" altLang="zh-CN" dirty="0" smtClean="0"/>
              <a:t> in the search box</a:t>
            </a:r>
          </a:p>
          <a:p>
            <a:pPr lvl="1"/>
            <a:r>
              <a:rPr lang="en-US" altLang="zh-CN" dirty="0" smtClean="0"/>
              <a:t>In Windows 10:</a:t>
            </a:r>
          </a:p>
          <a:p>
            <a:pPr lvl="2"/>
            <a:r>
              <a:rPr lang="en-US" altLang="zh-CN" dirty="0" smtClean="0"/>
              <a:t>Click the microphone button in the search box and tell Cortana to “</a:t>
            </a:r>
            <a:r>
              <a:rPr lang="en-US" altLang="zh-CN" b="1" dirty="0" smtClean="0"/>
              <a:t>Open File Explorer</a:t>
            </a:r>
            <a:r>
              <a:rPr lang="en-US" altLang="zh-CN" dirty="0" smtClean="0"/>
              <a:t>”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74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(2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45" y="2277924"/>
            <a:ext cx="6080004" cy="28305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8809"/>
            <a:ext cx="3976406" cy="860011"/>
          </a:xfrm>
        </p:spPr>
        <p:txBody>
          <a:bodyPr/>
          <a:lstStyle/>
          <a:p>
            <a:r>
              <a:rPr lang="en-US" altLang="zh-CN" dirty="0" smtClean="0"/>
              <a:t>Figure 11-19  The Windows 10 File Explorer window with the Home ribbon show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8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(3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6" y="1619557"/>
            <a:ext cx="6219559" cy="351222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8809"/>
            <a:ext cx="3976406" cy="860011"/>
          </a:xfrm>
        </p:spPr>
        <p:txBody>
          <a:bodyPr/>
          <a:lstStyle/>
          <a:p>
            <a:r>
              <a:rPr lang="en-US" altLang="zh-CN" dirty="0" smtClean="0"/>
              <a:t>Figure 11-20  The Windows 7 Windows Explorer window with the Computer item selected in the left pane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10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(4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Files and Directories</a:t>
            </a:r>
          </a:p>
          <a:p>
            <a:pPr lvl="1"/>
            <a:r>
              <a:rPr lang="en-US" altLang="zh-CN" dirty="0"/>
              <a:t>Every OS manages a hard drive, optical drive, USB drive, or other type of drive by using directories (also called folders), subdirectories, and files</a:t>
            </a:r>
          </a:p>
          <a:p>
            <a:pPr lvl="1"/>
            <a:r>
              <a:rPr lang="en-US" altLang="zh-CN" dirty="0" smtClean="0"/>
              <a:t>The drive </a:t>
            </a:r>
            <a:r>
              <a:rPr lang="en-US" altLang="zh-CN" dirty="0"/>
              <a:t>is organized with a single </a:t>
            </a:r>
            <a:r>
              <a:rPr lang="en-US" altLang="zh-CN" b="1" dirty="0"/>
              <a:t>root directory</a:t>
            </a:r>
          </a:p>
          <a:p>
            <a:pPr lvl="2"/>
            <a:r>
              <a:rPr lang="en-US" altLang="zh-CN" dirty="0" smtClean="0"/>
              <a:t>Located at the top </a:t>
            </a:r>
            <a:r>
              <a:rPr lang="en-US" altLang="zh-CN" dirty="0"/>
              <a:t>of the top-down hierarchical structure of subdirectories</a:t>
            </a:r>
          </a:p>
          <a:p>
            <a:pPr lvl="2"/>
            <a:r>
              <a:rPr lang="en-US" altLang="zh-CN" dirty="0"/>
              <a:t>Exception: </a:t>
            </a:r>
            <a:r>
              <a:rPr lang="en-US" altLang="zh-CN" dirty="0" smtClean="0"/>
              <a:t>a hard </a:t>
            </a:r>
            <a:r>
              <a:rPr lang="en-US" altLang="zh-CN" dirty="0"/>
              <a:t>drive</a:t>
            </a:r>
          </a:p>
          <a:p>
            <a:pPr lvl="3"/>
            <a:r>
              <a:rPr lang="en-US" altLang="zh-CN" dirty="0"/>
              <a:t>Divided into partitions</a:t>
            </a:r>
          </a:p>
          <a:p>
            <a:pPr lvl="3"/>
            <a:r>
              <a:rPr lang="en-US" altLang="zh-CN" dirty="0"/>
              <a:t>Each volume has its own root directory and hierarchical structure of </a:t>
            </a:r>
            <a:r>
              <a:rPr lang="en-US" altLang="zh-CN" dirty="0" smtClean="0"/>
              <a:t>subdirectories</a:t>
            </a:r>
          </a:p>
          <a:p>
            <a:pPr lvl="1"/>
            <a:r>
              <a:rPr lang="en-US" altLang="zh-CN" dirty="0" smtClean="0"/>
              <a:t>The root </a:t>
            </a:r>
            <a:r>
              <a:rPr lang="en-US" altLang="zh-CN" dirty="0"/>
              <a:t>directory can hold files or other directories</a:t>
            </a:r>
          </a:p>
          <a:p>
            <a:pPr lvl="2"/>
            <a:r>
              <a:rPr lang="en-US" altLang="zh-CN" dirty="0"/>
              <a:t>These directories are called </a:t>
            </a:r>
            <a:r>
              <a:rPr lang="en-US" altLang="zh-CN" b="1" dirty="0"/>
              <a:t>subdirectories</a:t>
            </a:r>
            <a:r>
              <a:rPr lang="en-US" altLang="zh-CN" dirty="0"/>
              <a:t>, </a:t>
            </a:r>
            <a:r>
              <a:rPr lang="en-US" altLang="zh-CN" b="1" dirty="0"/>
              <a:t>child directories</a:t>
            </a:r>
            <a:r>
              <a:rPr lang="en-US" altLang="zh-CN" dirty="0"/>
              <a:t>, or </a:t>
            </a:r>
            <a:r>
              <a:rPr lang="en-US" altLang="zh-CN" b="1" dirty="0"/>
              <a:t>folders</a:t>
            </a:r>
          </a:p>
          <a:p>
            <a:pPr lvl="2"/>
            <a:r>
              <a:rPr lang="en-US" altLang="zh-CN" dirty="0"/>
              <a:t>Any directory can have files and other subdirectories in it</a:t>
            </a:r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17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(5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357"/>
            <a:ext cx="6287648" cy="34766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675909"/>
            <a:ext cx="3976406" cy="1202911"/>
          </a:xfrm>
        </p:spPr>
        <p:txBody>
          <a:bodyPr/>
          <a:lstStyle/>
          <a:p>
            <a:r>
              <a:rPr lang="en-US" altLang="zh-CN" dirty="0" smtClean="0"/>
              <a:t>Figure 11-21  Storage devices such as a USB drive, DVD, or hard drive are organized into directories and subdirectories that contain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47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Versions and Customer Service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(6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6" y="1765860"/>
            <a:ext cx="5991800" cy="37159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675909"/>
            <a:ext cx="3976406" cy="1202911"/>
          </a:xfrm>
        </p:spPr>
        <p:txBody>
          <a:bodyPr/>
          <a:lstStyle/>
          <a:p>
            <a:r>
              <a:rPr lang="en-US" altLang="zh-CN" dirty="0" smtClean="0"/>
              <a:t>Figure 11-22  A hard drive can be divided into one or more partitions that can each contain a volume such as drive C: or drive D: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21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(7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3" y="2570532"/>
            <a:ext cx="5790218" cy="239161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197927"/>
            <a:ext cx="3976406" cy="1680893"/>
          </a:xfrm>
        </p:spPr>
        <p:txBody>
          <a:bodyPr/>
          <a:lstStyle/>
          <a:p>
            <a:r>
              <a:rPr lang="en-US" altLang="zh-CN" dirty="0" smtClean="0"/>
              <a:t>Figure 11-23  The complete path to a file includes the volume letter, directories, file name, and file extension; the colon, backslashes, and period are required to separate items in the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4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(8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Navigate the Folder Structure</a:t>
            </a:r>
          </a:p>
          <a:p>
            <a:pPr lvl="1"/>
            <a:r>
              <a:rPr lang="en-US" altLang="zh-CN" dirty="0"/>
              <a:t>Tips to navigate when working with File Explorer or Windows Explorer </a:t>
            </a:r>
          </a:p>
          <a:p>
            <a:pPr lvl="2"/>
            <a:r>
              <a:rPr lang="en-US" altLang="zh-CN" dirty="0"/>
              <a:t>Click or double-click items in the left pane (called </a:t>
            </a:r>
            <a:r>
              <a:rPr lang="en-US" altLang="zh-CN" b="1" dirty="0"/>
              <a:t>navigation pane</a:t>
            </a:r>
            <a:r>
              <a:rPr lang="en-US" altLang="zh-CN" dirty="0"/>
              <a:t>) to drill down to subfolders </a:t>
            </a:r>
          </a:p>
          <a:p>
            <a:pPr lvl="2"/>
            <a:r>
              <a:rPr lang="en-US" altLang="zh-CN" dirty="0"/>
              <a:t>To control how files appear in the right pane in Windows </a:t>
            </a:r>
            <a:r>
              <a:rPr lang="en-US" altLang="zh-CN" dirty="0" smtClean="0"/>
              <a:t>10/8</a:t>
            </a:r>
            <a:r>
              <a:rPr lang="en-US" altLang="zh-CN" dirty="0"/>
              <a:t>, click one of the icons in the lower-right corner to select Thumbnail view or Details view</a:t>
            </a:r>
          </a:p>
          <a:p>
            <a:pPr lvl="3"/>
            <a:r>
              <a:rPr lang="en-US" altLang="zh-CN" dirty="0"/>
              <a:t>For Windows 7, click the View icon and select your </a:t>
            </a:r>
            <a:r>
              <a:rPr lang="en-US" altLang="zh-CN" dirty="0" smtClean="0"/>
              <a:t>view</a:t>
            </a:r>
          </a:p>
          <a:p>
            <a:pPr marL="1257300" lvl="3" indent="-342900">
              <a:spcBef>
                <a:spcPts val="1000"/>
              </a:spcBef>
              <a:buClr>
                <a:srgbClr val="004A78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To control column headings that appear in the Details view, right-click a column heading and select the headings that you want to appear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74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(9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Navigate the Folder Structure (continued)</a:t>
            </a:r>
          </a:p>
          <a:p>
            <a:pPr lvl="1"/>
            <a:r>
              <a:rPr lang="en-US" altLang="zh-CN" dirty="0"/>
              <a:t>Tips to navigate when working with File Explorer or Windows Explorer </a:t>
            </a:r>
            <a:r>
              <a:rPr lang="en-US" altLang="zh-CN" dirty="0" smtClean="0"/>
              <a:t>(continued)</a:t>
            </a:r>
            <a:endParaRPr lang="en-US" altLang="zh-CN" dirty="0"/>
          </a:p>
          <a:p>
            <a:pPr lvl="2"/>
            <a:r>
              <a:rPr lang="en-US" altLang="zh-CN" dirty="0"/>
              <a:t>Use the Search box in the upper-right corner of the window</a:t>
            </a:r>
          </a:p>
          <a:p>
            <a:pPr lvl="2"/>
            <a:r>
              <a:rPr lang="en-US" altLang="zh-CN" dirty="0"/>
              <a:t>Use the forward and back arrows in upper-left corner to move forward and backward to previous views</a:t>
            </a:r>
          </a:p>
          <a:p>
            <a:pPr lvl="2"/>
            <a:r>
              <a:rPr lang="en-US" altLang="zh-CN" dirty="0"/>
              <a:t>Click a right arrow in the path displayed in the address bar at the top of the Explorer widows to see a drop-down list of subfolder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45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(10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276"/>
            <a:ext cx="6266634" cy="339135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98027"/>
            <a:ext cx="3976406" cy="880793"/>
          </a:xfrm>
        </p:spPr>
        <p:txBody>
          <a:bodyPr/>
          <a:lstStyle/>
          <a:p>
            <a:r>
              <a:rPr lang="en-US" altLang="zh-CN" dirty="0" smtClean="0"/>
              <a:t>Figure 11-26  Click a right arrow in the address bar to move up the folder tree and down to a new 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20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(11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Create a </a:t>
            </a:r>
            <a:r>
              <a:rPr lang="en-US" altLang="zh-CN" dirty="0" smtClean="0"/>
              <a:t>Folder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 smtClean="0"/>
              <a:t>the parent </a:t>
            </a:r>
            <a:r>
              <a:rPr lang="en-US" altLang="zh-CN" dirty="0"/>
              <a:t>folder</a:t>
            </a:r>
          </a:p>
          <a:p>
            <a:pPr lvl="1"/>
            <a:r>
              <a:rPr lang="en-US" altLang="zh-CN" dirty="0"/>
              <a:t>Use one of these methods to create a folder:</a:t>
            </a:r>
          </a:p>
          <a:p>
            <a:pPr lvl="2"/>
            <a:r>
              <a:rPr lang="en-US" altLang="zh-CN" dirty="0"/>
              <a:t>In Windows </a:t>
            </a:r>
            <a:r>
              <a:rPr lang="en-US" altLang="zh-CN" dirty="0" smtClean="0"/>
              <a:t>10/8</a:t>
            </a:r>
            <a:r>
              <a:rPr lang="en-US" altLang="zh-CN" dirty="0"/>
              <a:t>, select the </a:t>
            </a:r>
            <a:r>
              <a:rPr lang="en-US" altLang="zh-CN" b="1" dirty="0"/>
              <a:t>Home</a:t>
            </a:r>
            <a:r>
              <a:rPr lang="en-US" altLang="zh-CN" dirty="0"/>
              <a:t> ribbon and click </a:t>
            </a:r>
            <a:r>
              <a:rPr lang="en-US" altLang="zh-CN" b="1" dirty="0"/>
              <a:t>New folder</a:t>
            </a:r>
          </a:p>
          <a:p>
            <a:pPr lvl="3"/>
            <a:r>
              <a:rPr lang="en-US" altLang="zh-CN" dirty="0"/>
              <a:t>In Windows 7, click </a:t>
            </a:r>
            <a:r>
              <a:rPr lang="en-US" altLang="zh-CN" b="1" dirty="0"/>
              <a:t>New folder </a:t>
            </a:r>
            <a:r>
              <a:rPr lang="en-US" altLang="zh-CN" dirty="0"/>
              <a:t>on the menu bar</a:t>
            </a:r>
          </a:p>
          <a:p>
            <a:pPr lvl="2"/>
            <a:r>
              <a:rPr lang="en-US" altLang="zh-CN" dirty="0"/>
              <a:t>Right-click in the white area of the right pane</a:t>
            </a:r>
          </a:p>
          <a:p>
            <a:pPr lvl="3"/>
            <a:r>
              <a:rPr lang="en-US" altLang="zh-CN" dirty="0"/>
              <a:t>Select </a:t>
            </a:r>
            <a:r>
              <a:rPr lang="en-US" altLang="zh-CN" b="1" dirty="0"/>
              <a:t>New</a:t>
            </a:r>
            <a:r>
              <a:rPr lang="en-US" altLang="zh-CN" dirty="0"/>
              <a:t> from the shortcut menu</a:t>
            </a:r>
          </a:p>
          <a:p>
            <a:pPr lvl="3"/>
            <a:r>
              <a:rPr lang="en-US" altLang="zh-CN" dirty="0"/>
              <a:t>Click </a:t>
            </a:r>
            <a:r>
              <a:rPr lang="en-US" altLang="zh-CN" b="1" dirty="0"/>
              <a:t>Folder</a:t>
            </a:r>
            <a:r>
              <a:rPr lang="en-US" altLang="zh-CN" dirty="0"/>
              <a:t> to create a regular folder </a:t>
            </a:r>
            <a:r>
              <a:rPr lang="en-US" altLang="zh-CN" dirty="0" smtClean="0"/>
              <a:t>or </a:t>
            </a:r>
            <a:r>
              <a:rPr lang="en-US" altLang="zh-CN" dirty="0"/>
              <a:t>click </a:t>
            </a:r>
            <a:r>
              <a:rPr lang="en-US" altLang="zh-CN" b="1" dirty="0"/>
              <a:t>Compressed Folder </a:t>
            </a:r>
            <a:r>
              <a:rPr lang="en-US" altLang="zh-CN" dirty="0"/>
              <a:t>to create a compressed folder</a:t>
            </a:r>
          </a:p>
          <a:p>
            <a:pPr lvl="1"/>
            <a:r>
              <a:rPr lang="en-US" altLang="zh-CN" dirty="0"/>
              <a:t>Folder is created and highlighted so that it may be renamed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24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(12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73144"/>
            <a:ext cx="6440707" cy="19159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11-28  Edit the new folder’s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8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(13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Create a File</a:t>
            </a:r>
          </a:p>
          <a:p>
            <a:pPr lvl="1"/>
            <a:r>
              <a:rPr lang="en-US" altLang="zh-CN" dirty="0"/>
              <a:t>Use a particular application</a:t>
            </a:r>
          </a:p>
          <a:p>
            <a:pPr lvl="1"/>
            <a:r>
              <a:rPr lang="en-US" altLang="zh-CN" dirty="0"/>
              <a:t>Use File Explorer or Windows Explorer </a:t>
            </a:r>
          </a:p>
          <a:p>
            <a:pPr lvl="2"/>
            <a:r>
              <a:rPr lang="en-US" altLang="zh-CN" dirty="0"/>
              <a:t>Right-click in the unused white area in the right pane of the window and point to </a:t>
            </a:r>
            <a:r>
              <a:rPr lang="en-US" altLang="zh-CN" b="1" dirty="0"/>
              <a:t>New</a:t>
            </a:r>
          </a:p>
          <a:p>
            <a:pPr lvl="2"/>
            <a:r>
              <a:rPr lang="en-US" altLang="zh-CN" dirty="0"/>
              <a:t>Click the application you want to use in order to create a file</a:t>
            </a:r>
          </a:p>
          <a:p>
            <a:pPr lvl="2"/>
            <a:r>
              <a:rPr lang="en-US" altLang="zh-CN" dirty="0"/>
              <a:t>You can rename the filename (keep </a:t>
            </a:r>
            <a:r>
              <a:rPr lang="en-US" altLang="zh-CN" dirty="0" smtClean="0"/>
              <a:t>the file </a:t>
            </a:r>
            <a:r>
              <a:rPr lang="en-US" altLang="zh-CN" dirty="0"/>
              <a:t>extension the same)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86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(14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Copy, Move, Rename, or Delete Files or Folders</a:t>
            </a:r>
          </a:p>
          <a:p>
            <a:pPr lvl="1"/>
            <a:r>
              <a:rPr lang="en-US" altLang="zh-CN" dirty="0" smtClean="0"/>
              <a:t>To copy a file or folder, right-click </a:t>
            </a:r>
            <a:r>
              <a:rPr lang="en-US" altLang="zh-CN" dirty="0"/>
              <a:t>file, select </a:t>
            </a:r>
            <a:r>
              <a:rPr lang="en-US" altLang="zh-CN" b="1" dirty="0"/>
              <a:t>Copy</a:t>
            </a:r>
            <a:r>
              <a:rPr lang="en-US" altLang="zh-CN" dirty="0"/>
              <a:t> from the shortcut menu</a:t>
            </a:r>
          </a:p>
          <a:p>
            <a:pPr lvl="2"/>
            <a:r>
              <a:rPr lang="en-US" altLang="zh-CN" dirty="0" smtClean="0"/>
              <a:t>Right-click </a:t>
            </a:r>
            <a:r>
              <a:rPr lang="en-US" altLang="zh-CN" dirty="0"/>
              <a:t>in folder white area where the copied item goes</a:t>
            </a:r>
          </a:p>
          <a:p>
            <a:pPr lvl="2"/>
            <a:r>
              <a:rPr lang="en-US" altLang="zh-CN" dirty="0"/>
              <a:t>Select </a:t>
            </a:r>
            <a:r>
              <a:rPr lang="en-US" altLang="zh-CN" b="1" dirty="0"/>
              <a:t>Paste</a:t>
            </a:r>
            <a:r>
              <a:rPr lang="en-US" altLang="zh-CN" dirty="0"/>
              <a:t> from the shortcut menu</a:t>
            </a:r>
          </a:p>
          <a:p>
            <a:pPr lvl="1"/>
            <a:r>
              <a:rPr lang="en-US" altLang="zh-CN" dirty="0" smtClean="0"/>
              <a:t>Drag </a:t>
            </a:r>
            <a:r>
              <a:rPr lang="en-US" altLang="zh-CN" dirty="0"/>
              <a:t>and drop item to its new location (move)</a:t>
            </a:r>
          </a:p>
          <a:p>
            <a:pPr lvl="2"/>
            <a:r>
              <a:rPr lang="en-US" altLang="zh-CN" dirty="0"/>
              <a:t>To copy, hold down the Ctrl key while you drag and drop</a:t>
            </a:r>
          </a:p>
          <a:p>
            <a:pPr lvl="1"/>
            <a:r>
              <a:rPr lang="en-US" altLang="zh-CN" dirty="0" smtClean="0"/>
              <a:t>To rename </a:t>
            </a:r>
            <a:r>
              <a:rPr lang="en-US" altLang="zh-CN" dirty="0"/>
              <a:t>a file or </a:t>
            </a:r>
            <a:r>
              <a:rPr lang="en-US" altLang="zh-CN" dirty="0" smtClean="0"/>
              <a:t>folder, right-click </a:t>
            </a:r>
            <a:r>
              <a:rPr lang="en-US" altLang="zh-CN" dirty="0"/>
              <a:t>it and select </a:t>
            </a:r>
            <a:r>
              <a:rPr lang="en-US" altLang="zh-CN" dirty="0" smtClean="0"/>
              <a:t>Rename from the shortcut menu</a:t>
            </a:r>
            <a:endParaRPr lang="en-US" altLang="zh-CN" dirty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d</a:t>
            </a:r>
            <a:r>
              <a:rPr lang="en-US" altLang="zh-CN" dirty="0" smtClean="0"/>
              <a:t>elete </a:t>
            </a:r>
            <a:r>
              <a:rPr lang="en-US" altLang="zh-CN" dirty="0"/>
              <a:t>a file or </a:t>
            </a:r>
            <a:r>
              <a:rPr lang="en-US" altLang="zh-CN" dirty="0" smtClean="0"/>
              <a:t>folder, select </a:t>
            </a:r>
            <a:r>
              <a:rPr lang="en-US" altLang="zh-CN" dirty="0"/>
              <a:t>the item and press the </a:t>
            </a:r>
            <a:r>
              <a:rPr lang="en-US" altLang="zh-CN" b="1" dirty="0"/>
              <a:t>Delete</a:t>
            </a:r>
            <a:r>
              <a:rPr lang="en-US" altLang="zh-CN" dirty="0"/>
              <a:t> key</a:t>
            </a:r>
          </a:p>
          <a:p>
            <a:pPr lvl="2"/>
            <a:r>
              <a:rPr lang="en-US" altLang="zh-CN" dirty="0"/>
              <a:t>Can </a:t>
            </a:r>
            <a:r>
              <a:rPr lang="en-US" altLang="zh-CN" dirty="0" smtClean="0"/>
              <a:t>also </a:t>
            </a:r>
            <a:r>
              <a:rPr lang="en-US" altLang="zh-CN" dirty="0"/>
              <a:t>right-click on the item and select </a:t>
            </a:r>
            <a:r>
              <a:rPr lang="en-US" altLang="zh-CN" b="1" dirty="0"/>
              <a:t>Delete</a:t>
            </a:r>
            <a:r>
              <a:rPr lang="en-US" altLang="zh-CN" dirty="0"/>
              <a:t> from the shortcut menu</a:t>
            </a:r>
          </a:p>
          <a:p>
            <a:pPr lvl="1"/>
            <a:r>
              <a:rPr lang="en-US" altLang="zh-CN" dirty="0"/>
              <a:t>To select multiple items to delete, copy, or move at the same time, hold down the </a:t>
            </a:r>
            <a:r>
              <a:rPr lang="en-US" altLang="zh-CN" b="1" dirty="0"/>
              <a:t>Shift</a:t>
            </a:r>
            <a:r>
              <a:rPr lang="en-US" altLang="zh-CN" dirty="0"/>
              <a:t> or </a:t>
            </a:r>
            <a:r>
              <a:rPr lang="en-US" altLang="zh-CN" b="1" dirty="0"/>
              <a:t>Ctrl</a:t>
            </a:r>
            <a:r>
              <a:rPr lang="en-US" altLang="zh-CN" dirty="0"/>
              <a:t> key as you click</a:t>
            </a:r>
          </a:p>
          <a:p>
            <a:pPr lvl="2"/>
            <a:r>
              <a:rPr lang="en-US" altLang="zh-CN" b="1" dirty="0"/>
              <a:t>Shift </a:t>
            </a:r>
            <a:r>
              <a:rPr lang="en-US" altLang="zh-CN" dirty="0"/>
              <a:t>key selects adjacent items in a list</a:t>
            </a:r>
          </a:p>
          <a:p>
            <a:pPr lvl="2"/>
            <a:r>
              <a:rPr lang="en-US" altLang="zh-CN" b="1" dirty="0"/>
              <a:t>Ctrl </a:t>
            </a:r>
            <a:r>
              <a:rPr lang="en-US" altLang="zh-CN" dirty="0"/>
              <a:t>key selects nonadjacent items in a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57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(15 of 16)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 a Shortcut</a:t>
            </a:r>
          </a:p>
          <a:p>
            <a:pPr lvl="1"/>
            <a:r>
              <a:rPr lang="en-US" altLang="zh-CN" dirty="0"/>
              <a:t>Use File Explorer or Windows Explorer to locate the data file or program file</a:t>
            </a:r>
          </a:p>
          <a:p>
            <a:pPr lvl="2"/>
            <a:r>
              <a:rPr lang="en-US" altLang="zh-CN" dirty="0"/>
              <a:t>Right-click, click </a:t>
            </a:r>
            <a:r>
              <a:rPr lang="en-US" altLang="zh-CN" b="1" dirty="0"/>
              <a:t>Create shortcut </a:t>
            </a:r>
            <a:r>
              <a:rPr lang="en-US" altLang="zh-CN" dirty="0"/>
              <a:t>in the menu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27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Use Windows to interface with users, files and folders, applications, and hardware</a:t>
            </a:r>
          </a:p>
          <a:p>
            <a:r>
              <a:rPr lang="en-US" altLang="zh-CN" dirty="0"/>
              <a:t>Use Windows tools to examine and support the </a:t>
            </a:r>
            <a:r>
              <a:rPr lang="en-US" altLang="zh-CN" dirty="0" smtClean="0"/>
              <a:t>system</a:t>
            </a:r>
          </a:p>
          <a:p>
            <a:r>
              <a:rPr lang="en-US" dirty="0" smtClean="0"/>
              <a:t>Explain the various ways Windows secures resources on the network and secures a network connection</a:t>
            </a:r>
          </a:p>
          <a:p>
            <a:r>
              <a:rPr lang="en-US" dirty="0" smtClean="0"/>
              <a:t>Support customers with professionalism and respect, in addition to your technical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File Explorer and Windows 7 Windows </a:t>
            </a:r>
            <a:r>
              <a:rPr lang="en-US" altLang="zh-CN" dirty="0" smtClean="0"/>
              <a:t>Explorer (16 of 16)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3" y="2265732"/>
            <a:ext cx="5934842" cy="31718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11-29  Place a shortcut to a program file on the Windows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89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Panel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Control Panel </a:t>
            </a:r>
            <a:r>
              <a:rPr lang="en-US" altLang="zh-CN" dirty="0" smtClean="0"/>
              <a:t>is a window containing </a:t>
            </a:r>
            <a:r>
              <a:rPr lang="en-US" altLang="zh-CN" dirty="0"/>
              <a:t>applets used to </a:t>
            </a:r>
            <a:r>
              <a:rPr lang="en-US" altLang="zh-CN" dirty="0" smtClean="0"/>
              <a:t>manage hardware, software, users, and the system</a:t>
            </a:r>
          </a:p>
          <a:p>
            <a:r>
              <a:rPr lang="en-US" altLang="zh-CN" dirty="0" smtClean="0"/>
              <a:t>To access Control Panel in Windows 10, type Control Panel in the search box on taskbar</a:t>
            </a:r>
            <a:endParaRPr lang="en-US" altLang="zh-CN" dirty="0"/>
          </a:p>
          <a:p>
            <a:pPr lvl="1"/>
            <a:r>
              <a:rPr lang="en-US" altLang="zh-CN" dirty="0"/>
              <a:t>Accessing Control Panel in </a:t>
            </a:r>
            <a:r>
              <a:rPr lang="en-US" altLang="zh-CN" dirty="0" smtClean="0"/>
              <a:t>Windows 8:</a:t>
            </a:r>
            <a:endParaRPr lang="en-US" altLang="zh-CN" dirty="0"/>
          </a:p>
          <a:p>
            <a:pPr lvl="2"/>
            <a:r>
              <a:rPr lang="en-US" altLang="zh-CN" dirty="0"/>
              <a:t>Right-click </a:t>
            </a:r>
            <a:r>
              <a:rPr lang="en-US" altLang="zh-CN" b="1" dirty="0"/>
              <a:t>Start</a:t>
            </a:r>
            <a:r>
              <a:rPr lang="en-US" altLang="zh-CN" dirty="0"/>
              <a:t> (click </a:t>
            </a:r>
            <a:r>
              <a:rPr lang="en-US" altLang="zh-CN" b="1" dirty="0"/>
              <a:t>Start</a:t>
            </a:r>
            <a:r>
              <a:rPr lang="en-US" altLang="zh-CN" dirty="0"/>
              <a:t> in Windows 7) and the click </a:t>
            </a:r>
            <a:r>
              <a:rPr lang="en-US" altLang="zh-CN" b="1" dirty="0"/>
              <a:t>Control Panel</a:t>
            </a:r>
          </a:p>
          <a:p>
            <a:r>
              <a:rPr lang="en-US" altLang="zh-CN" dirty="0"/>
              <a:t>By default, Control Panel appears in </a:t>
            </a:r>
            <a:r>
              <a:rPr lang="en-US" altLang="zh-CN" b="1" dirty="0" smtClean="0"/>
              <a:t>Category </a:t>
            </a:r>
            <a:r>
              <a:rPr lang="en-US" altLang="zh-CN" b="1" dirty="0"/>
              <a:t>view</a:t>
            </a:r>
          </a:p>
          <a:p>
            <a:pPr lvl="1"/>
            <a:r>
              <a:rPr lang="en-US" altLang="zh-CN" dirty="0"/>
              <a:t>Utilities are grouped by category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witch </a:t>
            </a:r>
            <a:r>
              <a:rPr lang="en-US" altLang="zh-CN" dirty="0"/>
              <a:t>to classic view by clicking </a:t>
            </a:r>
            <a:r>
              <a:rPr lang="en-US" altLang="zh-CN" b="1" dirty="0" smtClean="0"/>
              <a:t>Category </a:t>
            </a:r>
            <a:r>
              <a:rPr lang="en-US" altLang="zh-CN" dirty="0" smtClean="0"/>
              <a:t>and select either Large icons or Small icons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4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Panel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01" y="2138827"/>
            <a:ext cx="6552933" cy="255509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 smtClean="0"/>
              <a:t>Figure 11-30  Many technicians prefer to use Control Panel in Classic view to more easily access utilities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File Explorer Options or Windows 8/7 Folder Options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File Explorer Options applet or the Windows 8/7 Folder </a:t>
            </a:r>
            <a:r>
              <a:rPr lang="en-US" altLang="zh-CN" dirty="0"/>
              <a:t>Options applet in Control Panel can be used to view and change options assigned to folders</a:t>
            </a:r>
          </a:p>
          <a:p>
            <a:pPr lvl="1"/>
            <a:r>
              <a:rPr lang="en-US" altLang="zh-CN" dirty="0"/>
              <a:t>Controls how users view files in a folder, what users can do with the files</a:t>
            </a:r>
          </a:p>
          <a:p>
            <a:pPr lvl="1"/>
            <a:r>
              <a:rPr lang="en-US" altLang="zh-CN" dirty="0"/>
              <a:t>File </a:t>
            </a:r>
            <a:r>
              <a:rPr lang="en-US" altLang="zh-CN" dirty="0" smtClean="0"/>
              <a:t>extensions:</a:t>
            </a:r>
            <a:endParaRPr lang="en-US" altLang="zh-CN" dirty="0"/>
          </a:p>
          <a:p>
            <a:pPr lvl="2"/>
            <a:r>
              <a:rPr lang="en-US" altLang="zh-CN" dirty="0"/>
              <a:t>Used to identify file types</a:t>
            </a:r>
          </a:p>
          <a:p>
            <a:pPr lvl="2"/>
            <a:r>
              <a:rPr lang="en-US" altLang="zh-CN" dirty="0"/>
              <a:t>Windows does not show file extensions if it knows which application is associated with a file extension</a:t>
            </a:r>
          </a:p>
          <a:p>
            <a:pPr lvl="2"/>
            <a:r>
              <a:rPr lang="en-US" altLang="zh-CN" dirty="0"/>
              <a:t>Windows hides system files until you force it to show them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Options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Power </a:t>
            </a:r>
            <a:r>
              <a:rPr lang="en-US" altLang="zh-CN" b="1" dirty="0"/>
              <a:t>Options </a:t>
            </a:r>
            <a:r>
              <a:rPr lang="en-US" altLang="zh-CN" dirty="0"/>
              <a:t>applet of Control Panel can help you conserve power and increase the time before a battery pack on a laptop needs recharging</a:t>
            </a:r>
          </a:p>
          <a:p>
            <a:r>
              <a:rPr lang="en-US" altLang="zh-CN" dirty="0"/>
              <a:t>Different power-saving states:</a:t>
            </a:r>
          </a:p>
          <a:p>
            <a:pPr lvl="1"/>
            <a:r>
              <a:rPr lang="en-US" altLang="zh-CN" b="1" i="1" dirty="0"/>
              <a:t>Sleep mode </a:t>
            </a:r>
            <a:r>
              <a:rPr lang="en-US" altLang="zh-CN" dirty="0" smtClean="0"/>
              <a:t>(also called standby mode or suspend </a:t>
            </a:r>
            <a:r>
              <a:rPr lang="en-US" altLang="zh-CN" dirty="0"/>
              <a:t>mode) – Windows saves current state including open files to memory</a:t>
            </a:r>
          </a:p>
          <a:p>
            <a:pPr lvl="2"/>
            <a:r>
              <a:rPr lang="en-US" altLang="zh-CN" dirty="0"/>
              <a:t>Everything is shut down except memory and enough </a:t>
            </a:r>
            <a:r>
              <a:rPr lang="en-US" altLang="zh-CN" dirty="0" smtClean="0"/>
              <a:t>of the </a:t>
            </a:r>
            <a:r>
              <a:rPr lang="en-US" altLang="zh-CN" dirty="0"/>
              <a:t>system to respond to a </a:t>
            </a:r>
            <a:r>
              <a:rPr lang="en-US" altLang="zh-CN" dirty="0" smtClean="0"/>
              <a:t>wake-up</a:t>
            </a:r>
          </a:p>
          <a:p>
            <a:pPr lvl="2"/>
            <a:r>
              <a:rPr lang="en-US" altLang="zh-CN" dirty="0" smtClean="0"/>
              <a:t>Windows can still perform Windows updates and scheduled tasks</a:t>
            </a:r>
          </a:p>
          <a:p>
            <a:pPr lvl="2"/>
            <a:r>
              <a:rPr lang="en-US" altLang="zh-CN" dirty="0" smtClean="0"/>
              <a:t>Windows can be configured to go to sleep after a period of inactivity, or you can manually put it to sleep</a:t>
            </a:r>
            <a:endParaRPr lang="en-US" altLang="zh-CN" dirty="0"/>
          </a:p>
          <a:p>
            <a:pPr lvl="1"/>
            <a:r>
              <a:rPr lang="en-US" altLang="zh-CN" b="1" i="1" dirty="0"/>
              <a:t>Hibernation </a:t>
            </a:r>
            <a:r>
              <a:rPr lang="en-US" altLang="zh-CN" dirty="0"/>
              <a:t>– saves all work to the hard drive and powers down the system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66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Window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System window</a:t>
            </a:r>
            <a:r>
              <a:rPr lang="en-US" altLang="zh-CN" dirty="0" smtClean="0"/>
              <a:t> </a:t>
            </a:r>
            <a:r>
              <a:rPr lang="en-US" altLang="zh-CN" dirty="0"/>
              <a:t>can give you a quick look at what hardware and software is installed</a:t>
            </a:r>
          </a:p>
          <a:p>
            <a:r>
              <a:rPr lang="en-US" altLang="zh-CN" dirty="0" smtClean="0"/>
              <a:t>To open in Windows 10:</a:t>
            </a:r>
          </a:p>
          <a:p>
            <a:pPr lvl="1"/>
            <a:r>
              <a:rPr lang="en-US" altLang="zh-CN" dirty="0" smtClean="0"/>
              <a:t>Open </a:t>
            </a:r>
            <a:r>
              <a:rPr lang="en-US" altLang="zh-CN" b="1" dirty="0" smtClean="0"/>
              <a:t>Control Panel </a:t>
            </a:r>
            <a:r>
              <a:rPr lang="en-US" altLang="zh-CN" dirty="0" smtClean="0"/>
              <a:t>and click </a:t>
            </a:r>
            <a:r>
              <a:rPr lang="en-US" altLang="zh-CN" b="1" dirty="0" smtClean="0"/>
              <a:t>System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open the System window in Windows 8:</a:t>
            </a:r>
          </a:p>
          <a:p>
            <a:pPr lvl="1"/>
            <a:r>
              <a:rPr lang="en-US" altLang="zh-CN" dirty="0"/>
              <a:t>Open the Quick Launch menu (press </a:t>
            </a:r>
            <a:r>
              <a:rPr lang="en-US" altLang="zh-CN" b="1" dirty="0"/>
              <a:t>Win+X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System</a:t>
            </a:r>
          </a:p>
          <a:p>
            <a:r>
              <a:rPr lang="en-US" altLang="zh-CN" dirty="0"/>
              <a:t>In Windows 7: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Start</a:t>
            </a:r>
          </a:p>
          <a:p>
            <a:pPr lvl="1"/>
            <a:r>
              <a:rPr lang="en-US" altLang="zh-CN" dirty="0"/>
              <a:t>Right-click </a:t>
            </a:r>
            <a:r>
              <a:rPr lang="en-US" altLang="zh-CN" b="1" dirty="0"/>
              <a:t>Computer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b="1" dirty="0"/>
              <a:t>Properties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101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Window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" y="1753668"/>
            <a:ext cx="6329535" cy="379772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85064"/>
            <a:ext cx="3976406" cy="693756"/>
          </a:xfrm>
        </p:spPr>
        <p:txBody>
          <a:bodyPr/>
          <a:lstStyle/>
          <a:p>
            <a:r>
              <a:rPr lang="en-US" altLang="zh-CN" dirty="0" smtClean="0"/>
              <a:t>Figure 11-35  The System window reports Windows 10 Pro is installed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054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Information Window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System Information </a:t>
            </a:r>
            <a:r>
              <a:rPr lang="en-US" altLang="zh-CN" dirty="0" smtClean="0"/>
              <a:t>window is used </a:t>
            </a:r>
            <a:r>
              <a:rPr lang="en-US" altLang="zh-CN" dirty="0"/>
              <a:t>to view detailed information about the system</a:t>
            </a:r>
          </a:p>
          <a:p>
            <a:r>
              <a:rPr lang="en-US" altLang="zh-CN" dirty="0"/>
              <a:t>Important </a:t>
            </a:r>
            <a:r>
              <a:rPr lang="en-US" altLang="zh-CN" dirty="0" smtClean="0"/>
              <a:t>information </a:t>
            </a:r>
            <a:r>
              <a:rPr lang="en-US" altLang="zh-CN" dirty="0"/>
              <a:t>to </a:t>
            </a:r>
            <a:r>
              <a:rPr lang="en-US" altLang="zh-CN" dirty="0" smtClean="0"/>
              <a:t>view:</a:t>
            </a:r>
            <a:endParaRPr lang="en-US" altLang="zh-CN" dirty="0"/>
          </a:p>
          <a:p>
            <a:pPr lvl="1"/>
            <a:r>
              <a:rPr lang="en-US" altLang="zh-CN" dirty="0" smtClean="0"/>
              <a:t>BIOS/UEFI </a:t>
            </a:r>
            <a:r>
              <a:rPr lang="en-US" altLang="zh-CN" dirty="0"/>
              <a:t>version installed</a:t>
            </a:r>
          </a:p>
          <a:p>
            <a:pPr lvl="1"/>
            <a:r>
              <a:rPr lang="en-US" altLang="zh-CN" dirty="0" smtClean="0"/>
              <a:t>How much RAM </a:t>
            </a:r>
            <a:r>
              <a:rPr lang="en-US" altLang="zh-CN" dirty="0"/>
              <a:t>is installed</a:t>
            </a:r>
          </a:p>
          <a:p>
            <a:pPr lvl="1"/>
            <a:r>
              <a:rPr lang="en-US" altLang="zh-CN" dirty="0"/>
              <a:t>OS installation directory</a:t>
            </a:r>
          </a:p>
          <a:p>
            <a:pPr lvl="1"/>
            <a:r>
              <a:rPr lang="en-US" altLang="zh-CN" dirty="0"/>
              <a:t>Hard drive size</a:t>
            </a:r>
          </a:p>
          <a:p>
            <a:pPr lvl="1"/>
            <a:r>
              <a:rPr lang="en-US" altLang="zh-CN" dirty="0"/>
              <a:t>Names of currently running drivers</a:t>
            </a:r>
          </a:p>
          <a:p>
            <a:pPr lvl="2"/>
            <a:r>
              <a:rPr lang="en-US" altLang="zh-CN" b="1" dirty="0"/>
              <a:t>Device drivers</a:t>
            </a:r>
            <a:r>
              <a:rPr lang="en-US" altLang="zh-CN" dirty="0"/>
              <a:t>: small programs stored on hard drive that tell the computer how to communicate with a specific hardware device</a:t>
            </a:r>
          </a:p>
          <a:p>
            <a:pPr lvl="1"/>
            <a:r>
              <a:rPr lang="en-US" altLang="zh-CN" dirty="0" smtClean="0"/>
              <a:t>List of startup programs</a:t>
            </a:r>
          </a:p>
          <a:p>
            <a:pPr lvl="1"/>
            <a:r>
              <a:rPr lang="en-US" altLang="zh-CN" dirty="0" smtClean="0"/>
              <a:t>Print jobs in progress and currently running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804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Information Window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run System Information in Windows 10:</a:t>
            </a:r>
          </a:p>
          <a:p>
            <a:pPr lvl="1"/>
            <a:r>
              <a:rPr lang="en-US" altLang="zh-CN" dirty="0" smtClean="0"/>
              <a:t>Enter </a:t>
            </a:r>
            <a:r>
              <a:rPr lang="en-US" altLang="zh-CN" b="1" dirty="0" smtClean="0"/>
              <a:t>msinfo32</a:t>
            </a:r>
            <a:r>
              <a:rPr lang="en-US" altLang="zh-CN" dirty="0" smtClean="0"/>
              <a:t> in the search box</a:t>
            </a:r>
          </a:p>
          <a:p>
            <a:r>
              <a:rPr lang="en-US" altLang="zh-CN" dirty="0" smtClean="0"/>
              <a:t>For Windows </a:t>
            </a:r>
            <a:r>
              <a:rPr lang="en-US" altLang="zh-CN" dirty="0"/>
              <a:t>8:</a:t>
            </a:r>
          </a:p>
          <a:p>
            <a:pPr lvl="1"/>
            <a:r>
              <a:rPr lang="en-US" altLang="zh-CN" dirty="0"/>
              <a:t>Open the </a:t>
            </a:r>
            <a:r>
              <a:rPr lang="en-US" altLang="zh-CN" b="1" dirty="0"/>
              <a:t>Quick Launch menu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Run</a:t>
            </a:r>
          </a:p>
          <a:p>
            <a:pPr lvl="1"/>
            <a:r>
              <a:rPr lang="en-US" altLang="zh-CN" dirty="0"/>
              <a:t>Enter </a:t>
            </a:r>
            <a:r>
              <a:rPr lang="en-US" altLang="zh-CN" b="1" dirty="0"/>
              <a:t>msinfo32.exe</a:t>
            </a:r>
            <a:r>
              <a:rPr lang="en-US" altLang="zh-CN" dirty="0"/>
              <a:t> in the Run box and press </a:t>
            </a:r>
            <a:r>
              <a:rPr lang="en-US" altLang="zh-CN" b="1" dirty="0"/>
              <a:t>Enter</a:t>
            </a:r>
          </a:p>
          <a:p>
            <a:r>
              <a:rPr lang="en-US" altLang="zh-CN" dirty="0" smtClean="0"/>
              <a:t>For Windows </a:t>
            </a:r>
            <a:r>
              <a:rPr lang="en-US" altLang="zh-CN" dirty="0"/>
              <a:t>7: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Start</a:t>
            </a:r>
          </a:p>
          <a:p>
            <a:pPr lvl="1"/>
            <a:r>
              <a:rPr lang="en-US" altLang="zh-CN" dirty="0"/>
              <a:t>Enter </a:t>
            </a:r>
            <a:r>
              <a:rPr lang="en-US" altLang="zh-CN" b="1" dirty="0"/>
              <a:t>Msinfo32.exe</a:t>
            </a:r>
            <a:r>
              <a:rPr lang="en-US" altLang="zh-CN" dirty="0"/>
              <a:t> in the Search box and press </a:t>
            </a:r>
            <a:r>
              <a:rPr lang="en-US" altLang="zh-CN" b="1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977023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Settings App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Windows 10 Settings app is a user-friendly interface to access Windows settings</a:t>
            </a:r>
          </a:p>
          <a:p>
            <a:r>
              <a:rPr lang="en-US" altLang="zh-CN" dirty="0" smtClean="0"/>
              <a:t>Open the app from the Start menu, the Quick Launch menu, or by pressing Win+I</a:t>
            </a:r>
          </a:p>
          <a:p>
            <a:r>
              <a:rPr lang="en-US" altLang="zh-CN" dirty="0" smtClean="0"/>
              <a:t>The primary menu includes settings for the following:</a:t>
            </a:r>
          </a:p>
          <a:p>
            <a:pPr lvl="1"/>
            <a:r>
              <a:rPr lang="en-US" altLang="zh-CN" dirty="0" smtClean="0"/>
              <a:t>System </a:t>
            </a:r>
          </a:p>
          <a:p>
            <a:pPr lvl="1"/>
            <a:r>
              <a:rPr lang="en-US" altLang="zh-CN" dirty="0" smtClean="0"/>
              <a:t>Devices</a:t>
            </a:r>
          </a:p>
          <a:p>
            <a:pPr lvl="1"/>
            <a:r>
              <a:rPr lang="en-US" altLang="zh-CN" dirty="0" smtClean="0"/>
              <a:t>Network &amp; Internet</a:t>
            </a:r>
          </a:p>
          <a:p>
            <a:pPr lvl="1"/>
            <a:r>
              <a:rPr lang="en-US" altLang="zh-CN" dirty="0" smtClean="0"/>
              <a:t>Personalization</a:t>
            </a:r>
          </a:p>
          <a:p>
            <a:pPr lvl="1"/>
            <a:r>
              <a:rPr lang="en-US" altLang="zh-CN" dirty="0" smtClean="0"/>
              <a:t>Apps</a:t>
            </a:r>
          </a:p>
          <a:p>
            <a:pPr lvl="1"/>
            <a:r>
              <a:rPr lang="en-US" altLang="zh-CN" dirty="0" smtClean="0"/>
              <a:t>Accounts</a:t>
            </a:r>
          </a:p>
          <a:p>
            <a:pPr lvl="1"/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Gaming</a:t>
            </a:r>
          </a:p>
          <a:p>
            <a:pPr lvl="1"/>
            <a:r>
              <a:rPr lang="en-US" altLang="zh-CN" dirty="0" smtClean="0"/>
              <a:t>Ease of Access, Privacy, and Update &amp;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Interfaces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An operating system (OS) is software that controls a computer</a:t>
            </a:r>
          </a:p>
          <a:p>
            <a:r>
              <a:rPr lang="en-US" altLang="zh-CN" dirty="0" smtClean="0"/>
              <a:t>All OSs share the following four main functions:</a:t>
            </a:r>
          </a:p>
          <a:p>
            <a:pPr lvl="1"/>
            <a:r>
              <a:rPr lang="en-US" altLang="zh-CN" dirty="0" smtClean="0"/>
              <a:t>Provide a user interface</a:t>
            </a:r>
          </a:p>
          <a:p>
            <a:pPr lvl="1"/>
            <a:r>
              <a:rPr lang="en-US" altLang="zh-CN" dirty="0" smtClean="0"/>
              <a:t>Manage files</a:t>
            </a:r>
          </a:p>
          <a:p>
            <a:pPr lvl="1"/>
            <a:r>
              <a:rPr lang="en-US" altLang="zh-CN" dirty="0" smtClean="0"/>
              <a:t>Manage hardware</a:t>
            </a:r>
          </a:p>
          <a:p>
            <a:pPr lvl="1"/>
            <a:r>
              <a:rPr lang="en-US" altLang="zh-CN" dirty="0" smtClean="0"/>
              <a:t>Manage applications</a:t>
            </a:r>
          </a:p>
          <a:p>
            <a:r>
              <a:rPr lang="en-US" altLang="zh-CN" dirty="0" smtClean="0"/>
              <a:t>Windows 10 is the latest Microsoft OS and is an upgrade to Windows 8</a:t>
            </a:r>
          </a:p>
          <a:p>
            <a:pPr lvl="1"/>
            <a:r>
              <a:rPr lang="en-US" altLang="zh-CN" dirty="0" smtClean="0"/>
              <a:t>Which was preceded by Windows 7</a:t>
            </a:r>
          </a:p>
          <a:p>
            <a:r>
              <a:rPr lang="en-US" altLang="zh-CN" dirty="0" smtClean="0"/>
              <a:t>Every Windows OS offers a graphical user interface (GUI)</a:t>
            </a:r>
          </a:p>
          <a:p>
            <a:pPr lvl="1"/>
            <a:r>
              <a:rPr lang="en-US" altLang="zh-CN" dirty="0" smtClean="0"/>
              <a:t>Uses graphics instead of a command-driven interface</a:t>
            </a:r>
          </a:p>
          <a:p>
            <a:r>
              <a:rPr lang="en-US" altLang="zh-CN" dirty="0" smtClean="0"/>
              <a:t>Windows 10 offers two GUIs: the desktop and Tablet mode via a feature called Continuum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53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Settings </a:t>
            </a:r>
            <a:r>
              <a:rPr lang="en-US" altLang="zh-CN" dirty="0" smtClean="0"/>
              <a:t>App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43" y="2070660"/>
            <a:ext cx="6224628" cy="345231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11-38  The new Windows 10 Settings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401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Windows Controls Access to Network Resources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a network is public (public hotspot) resources are not shared</a:t>
            </a:r>
          </a:p>
          <a:p>
            <a:r>
              <a:rPr lang="en-US" altLang="zh-CN" dirty="0"/>
              <a:t>Private networks often share their resources</a:t>
            </a:r>
          </a:p>
          <a:p>
            <a:r>
              <a:rPr lang="en-US" altLang="zh-CN" dirty="0"/>
              <a:t>Windows offers three ways to share resources:</a:t>
            </a:r>
          </a:p>
          <a:p>
            <a:pPr lvl="1"/>
            <a:r>
              <a:rPr lang="en-US" altLang="zh-CN" dirty="0"/>
              <a:t>Workgroups</a:t>
            </a:r>
          </a:p>
          <a:p>
            <a:pPr lvl="1"/>
            <a:r>
              <a:rPr lang="en-US" altLang="zh-CN" dirty="0"/>
              <a:t>Homegroups</a:t>
            </a:r>
          </a:p>
          <a:p>
            <a:pPr lvl="1"/>
            <a:r>
              <a:rPr lang="en-US" altLang="zh-CN" dirty="0" smtClean="0"/>
              <a:t>Domains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260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Workgroup and Homegroup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Peer-to-peer (P2P) </a:t>
            </a:r>
            <a:r>
              <a:rPr lang="en-US" altLang="zh-CN" dirty="0" smtClean="0"/>
              <a:t>network:</a:t>
            </a:r>
            <a:endParaRPr lang="en-US" altLang="zh-CN" dirty="0"/>
          </a:p>
          <a:p>
            <a:pPr lvl="1"/>
            <a:r>
              <a:rPr lang="en-US" altLang="zh-CN" dirty="0"/>
              <a:t>A network that doesn’t have centralized control</a:t>
            </a:r>
          </a:p>
          <a:p>
            <a:r>
              <a:rPr lang="en-US" altLang="zh-CN" dirty="0"/>
              <a:t>In a Windows </a:t>
            </a:r>
            <a:r>
              <a:rPr lang="en-US" altLang="zh-CN" dirty="0" smtClean="0"/>
              <a:t>workgroup:</a:t>
            </a:r>
            <a:endParaRPr lang="en-US" altLang="zh-CN" dirty="0"/>
          </a:p>
          <a:p>
            <a:pPr lvl="1"/>
            <a:r>
              <a:rPr lang="en-US" altLang="zh-CN" dirty="0"/>
              <a:t>Each computer maintains a list of users and their rights on that particular computer</a:t>
            </a:r>
          </a:p>
          <a:p>
            <a:r>
              <a:rPr lang="en-US" altLang="zh-CN" dirty="0"/>
              <a:t>In a </a:t>
            </a:r>
            <a:r>
              <a:rPr lang="en-US" altLang="zh-CN" dirty="0" smtClean="0"/>
              <a:t>homegroup:</a:t>
            </a:r>
            <a:endParaRPr lang="en-US" altLang="zh-CN" dirty="0"/>
          </a:p>
          <a:p>
            <a:pPr lvl="1"/>
            <a:r>
              <a:rPr lang="en-US" altLang="zh-CN" dirty="0"/>
              <a:t>Each computer shares files, folders, libraries, and printers with other computer in the homegroup</a:t>
            </a:r>
          </a:p>
          <a:p>
            <a:pPr lvl="1"/>
            <a:r>
              <a:rPr lang="en-US" altLang="zh-CN" dirty="0"/>
              <a:t>Provides less security than a workgroup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54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Workgroup and </a:t>
            </a:r>
            <a:r>
              <a:rPr lang="en-US" altLang="zh-CN" dirty="0" smtClean="0"/>
              <a:t>Homegroup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6" y="1653094"/>
            <a:ext cx="5513832" cy="422572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395355"/>
            <a:ext cx="3976406" cy="1483465"/>
          </a:xfrm>
        </p:spPr>
        <p:txBody>
          <a:bodyPr/>
          <a:lstStyle/>
          <a:p>
            <a:r>
              <a:rPr lang="en-US" altLang="zh-CN" dirty="0" smtClean="0"/>
              <a:t>Figure 11-42  A Windows workgroup is a type of peer-to-peer network where no single computer controls the network and each computer controls its own resources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114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Domain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Windows </a:t>
            </a:r>
            <a:r>
              <a:rPr lang="en-US" altLang="zh-CN" b="1" dirty="0"/>
              <a:t>domain</a:t>
            </a:r>
            <a:r>
              <a:rPr lang="en-US" altLang="zh-CN" dirty="0"/>
              <a:t> is implemented on a larger, private </a:t>
            </a:r>
            <a:r>
              <a:rPr lang="en-US" altLang="zh-CN" dirty="0" smtClean="0"/>
              <a:t>network:</a:t>
            </a:r>
            <a:endParaRPr lang="en-US" altLang="zh-CN" dirty="0"/>
          </a:p>
          <a:p>
            <a:pPr lvl="1"/>
            <a:r>
              <a:rPr lang="en-US" altLang="zh-CN" dirty="0"/>
              <a:t>Forms a logical group of networked computers that share a centralized directory database of user account information and </a:t>
            </a:r>
            <a:r>
              <a:rPr lang="en-US" altLang="zh-CN" dirty="0" smtClean="0"/>
              <a:t>security</a:t>
            </a:r>
            <a:endParaRPr lang="en-US" altLang="zh-CN" dirty="0"/>
          </a:p>
          <a:p>
            <a:pPr lvl="1"/>
            <a:r>
              <a:rPr lang="en-US" altLang="zh-CN" dirty="0"/>
              <a:t>A type of </a:t>
            </a:r>
            <a:r>
              <a:rPr lang="en-US" altLang="zh-CN" b="1" dirty="0" smtClean="0"/>
              <a:t>client/server</a:t>
            </a:r>
            <a:r>
              <a:rPr lang="en-US" altLang="zh-CN" dirty="0" smtClean="0"/>
              <a:t> </a:t>
            </a:r>
            <a:r>
              <a:rPr lang="en-US" altLang="zh-CN" dirty="0"/>
              <a:t>network where resources are managed by centralized computers</a:t>
            </a:r>
          </a:p>
          <a:p>
            <a:pPr lvl="1"/>
            <a:r>
              <a:rPr lang="en-US" altLang="zh-CN" dirty="0"/>
              <a:t>The directory database is controlled by a network operating system (NOS)</a:t>
            </a:r>
          </a:p>
          <a:p>
            <a:r>
              <a:rPr lang="en-US" altLang="zh-CN" dirty="0" smtClean="0"/>
              <a:t>Windows 10/8 allows three types of accounts to sign in to Windows: a local account, a Microsoft account, and a network ID</a:t>
            </a:r>
          </a:p>
          <a:p>
            <a:pPr lvl="1"/>
            <a:r>
              <a:rPr lang="en-US" altLang="zh-CN" dirty="0" smtClean="0"/>
              <a:t>Windows 7 uses local accounts and network IDs but does not use Microsoft accounts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229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Domain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Microsoft offers two options for managing a domain:</a:t>
            </a:r>
          </a:p>
          <a:p>
            <a:pPr lvl="1"/>
            <a:r>
              <a:rPr lang="en-US" altLang="zh-CN" dirty="0" smtClean="0"/>
              <a:t>Active Directory: Windows Server controls a network using this directory database</a:t>
            </a:r>
          </a:p>
          <a:p>
            <a:pPr lvl="1"/>
            <a:r>
              <a:rPr lang="en-US" altLang="zh-CN" dirty="0" smtClean="0"/>
              <a:t>Azure Active Directory: manages users in the cloud and creates a virtual network of users connected through the Internet</a:t>
            </a:r>
          </a:p>
          <a:p>
            <a:r>
              <a:rPr lang="en-US" altLang="zh-CN" dirty="0" smtClean="0"/>
              <a:t>Windows 10 offers three ways to authenticate a user:</a:t>
            </a:r>
          </a:p>
          <a:p>
            <a:pPr lvl="1"/>
            <a:r>
              <a:rPr lang="en-US" altLang="zh-CN" dirty="0" smtClean="0"/>
              <a:t>Domain join</a:t>
            </a:r>
          </a:p>
          <a:p>
            <a:pPr lvl="1"/>
            <a:r>
              <a:rPr lang="en-US" altLang="zh-CN" dirty="0" smtClean="0"/>
              <a:t>Azure AD join</a:t>
            </a:r>
          </a:p>
          <a:p>
            <a:pPr lvl="1"/>
            <a:r>
              <a:rPr lang="en-US" altLang="zh-CN" dirty="0" smtClean="0"/>
              <a:t>Bring your own device (BYOD) experience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956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smtClean="0"/>
              <a:t>Domain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9" y="2192581"/>
            <a:ext cx="6582409" cy="248914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88973"/>
            <a:ext cx="3976406" cy="589847"/>
          </a:xfrm>
        </p:spPr>
        <p:txBody>
          <a:bodyPr/>
          <a:lstStyle/>
          <a:p>
            <a:r>
              <a:rPr lang="en-US" altLang="zh-CN" dirty="0" smtClean="0"/>
              <a:t>Figure 11-45  Three ways to join a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299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 Setup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change the way Windows connects to the network:</a:t>
            </a:r>
          </a:p>
          <a:p>
            <a:pPr lvl="1"/>
            <a:r>
              <a:rPr lang="en-US" altLang="zh-CN" dirty="0" smtClean="0"/>
              <a:t>You’ll need the network ID and password to the domain provided by the network administrator</a:t>
            </a:r>
          </a:p>
          <a:p>
            <a:pPr lvl="1"/>
            <a:r>
              <a:rPr lang="en-US" altLang="zh-CN" dirty="0" smtClean="0"/>
              <a:t>Open the System window</a:t>
            </a:r>
          </a:p>
          <a:p>
            <a:pPr lvl="1"/>
            <a:r>
              <a:rPr lang="en-US" altLang="zh-CN" dirty="0" smtClean="0"/>
              <a:t>Under Computer name, domain, and workgroup settings, click </a:t>
            </a:r>
            <a:r>
              <a:rPr lang="en-US" altLang="zh-CN" b="1" dirty="0" smtClean="0"/>
              <a:t>Change settings</a:t>
            </a:r>
          </a:p>
          <a:p>
            <a:pPr lvl="1"/>
            <a:r>
              <a:rPr lang="en-US" altLang="zh-CN" dirty="0" smtClean="0"/>
              <a:t>In the System Properties box, click </a:t>
            </a:r>
            <a:r>
              <a:rPr lang="en-US" altLang="zh-CN" b="1" dirty="0" smtClean="0"/>
              <a:t>Network ID </a:t>
            </a:r>
            <a:r>
              <a:rPr lang="en-US" altLang="zh-CN" dirty="0" smtClean="0"/>
              <a:t>and follow the directions on the screen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90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and Private Networks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smtClean="0"/>
              <a:t>10/8 </a:t>
            </a:r>
            <a:r>
              <a:rPr lang="en-US" altLang="zh-CN" dirty="0"/>
              <a:t>offers </a:t>
            </a:r>
            <a:r>
              <a:rPr lang="en-US" altLang="zh-CN" dirty="0" smtClean="0"/>
              <a:t>three </a:t>
            </a:r>
            <a:r>
              <a:rPr lang="en-US" altLang="zh-CN" dirty="0"/>
              <a:t>types of network security:</a:t>
            </a:r>
          </a:p>
          <a:p>
            <a:pPr lvl="1"/>
            <a:r>
              <a:rPr lang="en-US" altLang="zh-CN" i="1" dirty="0"/>
              <a:t>Public network </a:t>
            </a:r>
            <a:r>
              <a:rPr lang="en-US" altLang="zh-CN" dirty="0" smtClean="0"/>
              <a:t>– </a:t>
            </a:r>
            <a:r>
              <a:rPr lang="en-US" altLang="zh-CN" dirty="0"/>
              <a:t>Windows configures strong firewall settings and you cannot join a homegroup or domain</a:t>
            </a:r>
          </a:p>
          <a:p>
            <a:pPr lvl="1"/>
            <a:r>
              <a:rPr lang="en-US" altLang="zh-CN" i="1" dirty="0"/>
              <a:t>Private network </a:t>
            </a:r>
            <a:r>
              <a:rPr lang="en-US" altLang="zh-CN" dirty="0" smtClean="0"/>
              <a:t>– </a:t>
            </a:r>
            <a:r>
              <a:rPr lang="en-US" altLang="zh-CN" dirty="0"/>
              <a:t>you can join a homegroup or domain and share files and </a:t>
            </a:r>
            <a:r>
              <a:rPr lang="en-US" altLang="zh-CN" dirty="0" smtClean="0"/>
              <a:t>printers</a:t>
            </a:r>
          </a:p>
          <a:p>
            <a:pPr lvl="1"/>
            <a:r>
              <a:rPr lang="en-US" altLang="zh-CN" i="1" dirty="0" smtClean="0"/>
              <a:t>Domain network </a:t>
            </a:r>
            <a:r>
              <a:rPr lang="en-US" altLang="zh-CN" dirty="0" smtClean="0"/>
              <a:t>– the domain yields control for authenticating users and sharing files, folders, and printers to settings in Active Directory or Azure AD managing the domain</a:t>
            </a:r>
            <a:endParaRPr lang="en-US" altLang="zh-CN" dirty="0"/>
          </a:p>
          <a:p>
            <a:r>
              <a:rPr lang="en-US" altLang="zh-CN" dirty="0"/>
              <a:t>Windows 7 security options:</a:t>
            </a:r>
          </a:p>
          <a:p>
            <a:pPr lvl="1"/>
            <a:r>
              <a:rPr lang="en-US" altLang="zh-CN" i="1" dirty="0"/>
              <a:t>Public network </a:t>
            </a:r>
            <a:r>
              <a:rPr lang="en-US" altLang="zh-CN" dirty="0"/>
              <a:t>– Network Discovery is turned off</a:t>
            </a:r>
          </a:p>
          <a:p>
            <a:pPr lvl="1"/>
            <a:r>
              <a:rPr lang="en-US" altLang="zh-CN" i="1" dirty="0"/>
              <a:t>Home network </a:t>
            </a:r>
            <a:r>
              <a:rPr lang="en-US" altLang="zh-CN" dirty="0"/>
              <a:t>– Network Discovery is on and can join a homegroup</a:t>
            </a:r>
          </a:p>
          <a:p>
            <a:pPr lvl="1"/>
            <a:r>
              <a:rPr lang="en-US" altLang="zh-CN" i="1" dirty="0"/>
              <a:t>Work network </a:t>
            </a:r>
            <a:r>
              <a:rPr lang="en-US" altLang="zh-CN" dirty="0"/>
              <a:t>– Network Discovery is on and you can join a domain, but not a </a:t>
            </a:r>
            <a:r>
              <a:rPr lang="en-US" altLang="zh-CN" dirty="0" smtClean="0"/>
              <a:t>homegroup</a:t>
            </a:r>
          </a:p>
          <a:p>
            <a:pPr lvl="1"/>
            <a:r>
              <a:rPr lang="en-US" altLang="zh-CN" i="1" dirty="0"/>
              <a:t>Domain network </a:t>
            </a:r>
            <a:r>
              <a:rPr lang="en-US" altLang="zh-CN" dirty="0" smtClean="0"/>
              <a:t>- </a:t>
            </a:r>
            <a:r>
              <a:rPr lang="en-US" altLang="zh-CN" dirty="0"/>
              <a:t>the domain yields control for authenticating users and sharing files, folders, and printers to settings in Active Directory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542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Customers Want: Beyond the Technical Know-How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An IT support technician should commit </a:t>
            </a:r>
            <a:r>
              <a:rPr lang="en-US" altLang="zh-CN" dirty="0"/>
              <a:t>to providing excellent service and to treating customers as you would want to be treated in a similar situation</a:t>
            </a:r>
          </a:p>
          <a:p>
            <a:r>
              <a:rPr lang="en-US" altLang="zh-CN" dirty="0" smtClean="0"/>
              <a:t>It is important </a:t>
            </a:r>
            <a:r>
              <a:rPr lang="en-US" altLang="zh-CN" dirty="0"/>
              <a:t>to be </a:t>
            </a:r>
            <a:r>
              <a:rPr lang="en-US" altLang="zh-CN" dirty="0" smtClean="0"/>
              <a:t>prepared:</a:t>
            </a:r>
            <a:endParaRPr lang="en-US" altLang="zh-CN" dirty="0"/>
          </a:p>
          <a:p>
            <a:pPr lvl="1"/>
            <a:r>
              <a:rPr lang="en-US" altLang="zh-CN" dirty="0"/>
              <a:t>Includes knowing what customers want, what they don’t like, and what they expect from an IT technician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Interface (1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Desktop</a:t>
            </a:r>
          </a:p>
          <a:p>
            <a:pPr lvl="1"/>
            <a:r>
              <a:rPr lang="en-US" altLang="zh-CN" dirty="0" smtClean="0"/>
              <a:t>Tools used by technicians to support, secure, and troubleshoot Windows, as well as productivity software, can be accessed from the Start menu, desktop, and taskbar</a:t>
            </a:r>
          </a:p>
          <a:p>
            <a:pPr lvl="1"/>
            <a:r>
              <a:rPr lang="en-US" altLang="zh-CN" dirty="0" smtClean="0"/>
              <a:t>Taskbar:</a:t>
            </a:r>
          </a:p>
          <a:p>
            <a:pPr lvl="2"/>
            <a:r>
              <a:rPr lang="en-US" altLang="zh-CN" dirty="0" smtClean="0"/>
              <a:t>Usually located at the bottom of the Windows desktop</a:t>
            </a:r>
          </a:p>
          <a:p>
            <a:pPr lvl="2"/>
            <a:r>
              <a:rPr lang="en-US" altLang="zh-CN" dirty="0" smtClean="0"/>
              <a:t>Displays information about open programs and provides quick access to others</a:t>
            </a:r>
          </a:p>
          <a:p>
            <a:pPr lvl="1"/>
            <a:r>
              <a:rPr lang="en-US" altLang="zh-CN" dirty="0" smtClean="0"/>
              <a:t>By default, Windows 10 pins the Task View, Microsoft Edge, File Explorer, and Store icons in the Quick Launch toolbar on the left side of the taskbar</a:t>
            </a:r>
          </a:p>
          <a:p>
            <a:pPr lvl="1"/>
            <a:r>
              <a:rPr lang="en-US" altLang="zh-CN" dirty="0" smtClean="0"/>
              <a:t>The Start Menu has live tiles on the right side of the menu that offer continuous real-time updates</a:t>
            </a:r>
          </a:p>
          <a:p>
            <a:pPr lvl="1"/>
            <a:r>
              <a:rPr lang="en-US" altLang="zh-CN" dirty="0" smtClean="0"/>
              <a:t>The bottom-left corner of the Start menu has a few icons that you can use to access important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2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Becoming a Competent and Helpful Support Technician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Traits of a competent and helpful technician:</a:t>
            </a:r>
          </a:p>
          <a:p>
            <a:pPr lvl="1"/>
            <a:r>
              <a:rPr lang="en-US" altLang="zh-CN" dirty="0" smtClean="0"/>
              <a:t>Be </a:t>
            </a:r>
            <a:r>
              <a:rPr lang="en-US" altLang="zh-CN" dirty="0"/>
              <a:t>dependable and reliable</a:t>
            </a:r>
          </a:p>
          <a:p>
            <a:pPr lvl="1"/>
            <a:r>
              <a:rPr lang="en-US" altLang="zh-CN" dirty="0" smtClean="0"/>
              <a:t>Keep </a:t>
            </a:r>
            <a:r>
              <a:rPr lang="en-US" altLang="zh-CN" dirty="0"/>
              <a:t>a positive and helpful attitude</a:t>
            </a:r>
          </a:p>
          <a:p>
            <a:pPr lvl="1"/>
            <a:r>
              <a:rPr lang="en-US" altLang="zh-CN" dirty="0" smtClean="0"/>
              <a:t>Listening </a:t>
            </a:r>
            <a:r>
              <a:rPr lang="en-US" altLang="zh-CN" dirty="0"/>
              <a:t>without interrupting your customer</a:t>
            </a:r>
          </a:p>
          <a:p>
            <a:pPr lvl="1"/>
            <a:r>
              <a:rPr lang="en-US" altLang="zh-CN" dirty="0" smtClean="0"/>
              <a:t>Use proper </a:t>
            </a:r>
            <a:r>
              <a:rPr lang="en-US" altLang="zh-CN" dirty="0"/>
              <a:t>and polite language</a:t>
            </a:r>
          </a:p>
          <a:p>
            <a:pPr lvl="1"/>
            <a:r>
              <a:rPr lang="en-US" altLang="zh-CN" dirty="0" smtClean="0"/>
              <a:t>Show </a:t>
            </a:r>
            <a:r>
              <a:rPr lang="en-US" altLang="zh-CN" dirty="0"/>
              <a:t>sensitivity to cultural </a:t>
            </a:r>
            <a:r>
              <a:rPr lang="en-US" altLang="zh-CN" dirty="0" smtClean="0"/>
              <a:t>differences</a:t>
            </a:r>
          </a:p>
          <a:p>
            <a:pPr lvl="1"/>
            <a:r>
              <a:rPr lang="en-US" altLang="zh-CN" dirty="0" smtClean="0"/>
              <a:t>Express patience and honor to those with physical disabilities</a:t>
            </a:r>
            <a:endParaRPr lang="en-US" altLang="zh-CN" dirty="0"/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ownership of the problem</a:t>
            </a:r>
          </a:p>
          <a:p>
            <a:pPr lvl="1"/>
            <a:r>
              <a:rPr lang="en-US" altLang="zh-CN" dirty="0"/>
              <a:t>Portray credibility</a:t>
            </a:r>
          </a:p>
          <a:p>
            <a:pPr lvl="1"/>
            <a:r>
              <a:rPr lang="en-US" altLang="zh-CN" dirty="0" smtClean="0"/>
              <a:t>Work </a:t>
            </a:r>
            <a:r>
              <a:rPr lang="en-US" altLang="zh-CN" dirty="0"/>
              <a:t>with integrity and honesty</a:t>
            </a:r>
          </a:p>
          <a:p>
            <a:pPr lvl="1"/>
            <a:r>
              <a:rPr lang="en-US" altLang="zh-CN" dirty="0" smtClean="0"/>
              <a:t>Know </a:t>
            </a:r>
            <a:r>
              <a:rPr lang="en-US" altLang="zh-CN" dirty="0"/>
              <a:t>the law with respect to your work</a:t>
            </a:r>
          </a:p>
          <a:p>
            <a:pPr lvl="1"/>
            <a:r>
              <a:rPr lang="en-US" altLang="zh-CN" dirty="0" smtClean="0"/>
              <a:t>Dress </a:t>
            </a:r>
            <a:r>
              <a:rPr lang="en-US" altLang="zh-CN" dirty="0"/>
              <a:t>and behave professionally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67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(1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Key to success:  Don’t allow circumstances or personalities to affect your commitment to excellence</a:t>
            </a:r>
            <a:endParaRPr lang="en-US" altLang="zh-CN" dirty="0"/>
          </a:p>
          <a:p>
            <a:r>
              <a:rPr lang="en-US" altLang="zh-CN" dirty="0"/>
              <a:t>Most good service for customers of IT support begins with entries in call tracking software</a:t>
            </a:r>
          </a:p>
          <a:p>
            <a:r>
              <a:rPr lang="en-US" altLang="zh-CN" dirty="0" smtClean="0"/>
              <a:t>Call Tracking Software</a:t>
            </a:r>
          </a:p>
          <a:p>
            <a:pPr lvl="1"/>
            <a:r>
              <a:rPr lang="en-US" altLang="zh-CN" b="1" dirty="0"/>
              <a:t>Call tracking software </a:t>
            </a:r>
            <a:r>
              <a:rPr lang="en-US" altLang="zh-CN" dirty="0" smtClean="0"/>
              <a:t>tracks </a:t>
            </a:r>
            <a:r>
              <a:rPr lang="en-US" altLang="zh-CN" dirty="0"/>
              <a:t>support calls and gives technicians a place to keep their call notes</a:t>
            </a:r>
          </a:p>
          <a:p>
            <a:pPr lvl="1"/>
            <a:r>
              <a:rPr lang="en-US" altLang="zh-CN" dirty="0"/>
              <a:t>Initial call for help starts the process by creating a </a:t>
            </a:r>
            <a:r>
              <a:rPr lang="en-US" altLang="zh-CN" b="1" dirty="0"/>
              <a:t>ticket</a:t>
            </a:r>
          </a:p>
          <a:p>
            <a:pPr lvl="2"/>
            <a:r>
              <a:rPr lang="en-US" altLang="zh-CN" dirty="0" smtClean="0"/>
              <a:t>Ticket is a </a:t>
            </a:r>
            <a:r>
              <a:rPr lang="en-US" altLang="zh-CN" dirty="0"/>
              <a:t>record of the request and what is happening to resolve it</a:t>
            </a:r>
          </a:p>
          <a:p>
            <a:pPr lvl="2"/>
            <a:r>
              <a:rPr lang="en-US" altLang="zh-CN" dirty="0"/>
              <a:t>Stays open until the issue is resolved</a:t>
            </a:r>
          </a:p>
          <a:p>
            <a:pPr lvl="2"/>
            <a:r>
              <a:rPr lang="en-US" altLang="zh-CN" dirty="0"/>
              <a:t>Support staff assigned to the ticket </a:t>
            </a:r>
            <a:r>
              <a:rPr lang="en-US" altLang="zh-CN" dirty="0" smtClean="0"/>
              <a:t>document </a:t>
            </a:r>
            <a:r>
              <a:rPr lang="en-US" altLang="zh-CN" dirty="0"/>
              <a:t>progress in the call tracking system</a:t>
            </a:r>
          </a:p>
          <a:p>
            <a:pPr lvl="2"/>
            <a:r>
              <a:rPr lang="en-US" altLang="zh-CN" dirty="0"/>
              <a:t>As an open ticket ages, more attention and resources are assigned to 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390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(2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Initial Contact with a Customer</a:t>
            </a:r>
          </a:p>
          <a:p>
            <a:pPr lvl="1"/>
            <a:r>
              <a:rPr lang="en-US" altLang="zh-CN" dirty="0"/>
              <a:t>Customers expect both technical and interpersonal skills</a:t>
            </a:r>
          </a:p>
          <a:p>
            <a:pPr lvl="1"/>
            <a:r>
              <a:rPr lang="en-US" altLang="zh-CN" dirty="0"/>
              <a:t>Beginning a phone call professionally</a:t>
            </a:r>
          </a:p>
          <a:p>
            <a:pPr lvl="2"/>
            <a:r>
              <a:rPr lang="en-US" altLang="zh-CN" dirty="0"/>
              <a:t>Identify yourself and your organization</a:t>
            </a:r>
          </a:p>
          <a:p>
            <a:pPr lvl="2"/>
            <a:r>
              <a:rPr lang="en-US" altLang="zh-CN" dirty="0"/>
              <a:t>Ask for and write down name and number of caller</a:t>
            </a:r>
          </a:p>
          <a:p>
            <a:pPr lvl="2"/>
            <a:r>
              <a:rPr lang="en-US" altLang="zh-CN" dirty="0"/>
              <a:t>Follow company polices to obtain further information</a:t>
            </a:r>
          </a:p>
          <a:p>
            <a:pPr lvl="2"/>
            <a:r>
              <a:rPr lang="en-US" altLang="zh-CN" dirty="0"/>
              <a:t>Be familiar with your company’s customer service policies</a:t>
            </a:r>
          </a:p>
          <a:p>
            <a:pPr lvl="2"/>
            <a:r>
              <a:rPr lang="en-US" altLang="zh-CN" dirty="0"/>
              <a:t>Open up the conversation for the caller to describe the problem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61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(3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Initial Contact with a Customer (continued)</a:t>
            </a:r>
          </a:p>
          <a:p>
            <a:pPr lvl="1"/>
            <a:r>
              <a:rPr lang="en-US" altLang="zh-CN" dirty="0"/>
              <a:t>Technicians should be prepared to:</a:t>
            </a:r>
          </a:p>
          <a:p>
            <a:pPr lvl="2"/>
            <a:r>
              <a:rPr lang="en-US" altLang="zh-CN" dirty="0"/>
              <a:t>Know:</a:t>
            </a:r>
          </a:p>
          <a:p>
            <a:pPr lvl="3"/>
            <a:r>
              <a:rPr lang="en-US" altLang="zh-CN" dirty="0"/>
              <a:t>The problem to be addressed</a:t>
            </a:r>
          </a:p>
          <a:p>
            <a:pPr lvl="3"/>
            <a:r>
              <a:rPr lang="en-US" altLang="zh-CN" dirty="0"/>
              <a:t>The urgency of the situation</a:t>
            </a:r>
          </a:p>
          <a:p>
            <a:pPr lvl="3"/>
            <a:r>
              <a:rPr lang="en-US" altLang="zh-CN" dirty="0"/>
              <a:t>What computer, software, and hardware need servicing</a:t>
            </a:r>
          </a:p>
          <a:p>
            <a:pPr lvl="2"/>
            <a:r>
              <a:rPr lang="en-US" altLang="zh-CN" dirty="0"/>
              <a:t>Arrive with a complete set of equipment needed</a:t>
            </a:r>
          </a:p>
          <a:p>
            <a:pPr lvl="2"/>
            <a:r>
              <a:rPr lang="en-US" altLang="zh-CN" dirty="0"/>
              <a:t>Greet customer in a friendly manner and shake hands</a:t>
            </a:r>
          </a:p>
          <a:p>
            <a:pPr lvl="2"/>
            <a:r>
              <a:rPr lang="en-US" altLang="zh-CN" dirty="0"/>
              <a:t>Listen and ask questions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41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(4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Interview the Customer</a:t>
            </a:r>
          </a:p>
          <a:p>
            <a:pPr lvl="1"/>
            <a:r>
              <a:rPr lang="en-US" altLang="zh-CN" dirty="0"/>
              <a:t>As you ask questions:</a:t>
            </a:r>
          </a:p>
          <a:p>
            <a:pPr lvl="2"/>
            <a:r>
              <a:rPr lang="en-US" altLang="zh-CN" dirty="0" smtClean="0"/>
              <a:t>Take </a:t>
            </a:r>
            <a:r>
              <a:rPr lang="en-US" altLang="zh-CN" dirty="0"/>
              <a:t>notes</a:t>
            </a:r>
          </a:p>
          <a:p>
            <a:pPr lvl="2"/>
            <a:r>
              <a:rPr lang="en-US" altLang="zh-CN" dirty="0"/>
              <a:t>Keep asking questions until you thoroughly understand the problems</a:t>
            </a:r>
          </a:p>
          <a:p>
            <a:pPr lvl="2"/>
            <a:r>
              <a:rPr lang="en-US" altLang="zh-CN" dirty="0"/>
              <a:t>Have customers reproduce the problem</a:t>
            </a:r>
          </a:p>
          <a:p>
            <a:pPr lvl="2"/>
            <a:r>
              <a:rPr lang="en-US" altLang="zh-CN" dirty="0"/>
              <a:t>Use diplomacy and good manners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6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(5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Set and Meet Customer Expectations</a:t>
            </a:r>
          </a:p>
          <a:p>
            <a:pPr lvl="1"/>
            <a:r>
              <a:rPr lang="en-US" altLang="zh-CN" dirty="0" smtClean="0"/>
              <a:t>It is important </a:t>
            </a:r>
            <a:r>
              <a:rPr lang="en-US" altLang="zh-CN" dirty="0"/>
              <a:t>to create an expectation of certainty with customers</a:t>
            </a:r>
          </a:p>
          <a:p>
            <a:pPr lvl="1"/>
            <a:r>
              <a:rPr lang="en-US" altLang="zh-CN" dirty="0"/>
              <a:t>Establish a timeline with your customer for completion of a project</a:t>
            </a:r>
          </a:p>
          <a:p>
            <a:pPr lvl="2"/>
            <a:r>
              <a:rPr lang="en-US" altLang="zh-CN" dirty="0"/>
              <a:t>Keep customer informed of progress</a:t>
            </a:r>
          </a:p>
          <a:p>
            <a:pPr lvl="1"/>
            <a:r>
              <a:rPr lang="en-US" altLang="zh-CN" dirty="0"/>
              <a:t>Give the customer an opportunity to make decisions about repairs</a:t>
            </a:r>
          </a:p>
          <a:p>
            <a:pPr lvl="2"/>
            <a:r>
              <a:rPr lang="en-US" altLang="zh-CN" dirty="0"/>
              <a:t>Repair or replace?</a:t>
            </a:r>
          </a:p>
          <a:p>
            <a:pPr lvl="2"/>
            <a:r>
              <a:rPr lang="en-US" altLang="zh-CN" dirty="0"/>
              <a:t>Help them decide which is to their advantage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370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(6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 With a Customer On Site</a:t>
            </a:r>
          </a:p>
          <a:p>
            <a:pPr lvl="1"/>
            <a:r>
              <a:rPr lang="en-US" altLang="zh-CN" dirty="0"/>
              <a:t>Avoid distractions</a:t>
            </a:r>
          </a:p>
          <a:p>
            <a:pPr lvl="1"/>
            <a:r>
              <a:rPr lang="en-US" altLang="zh-CN" dirty="0"/>
              <a:t>Don’t accept personal calls on your cell phone</a:t>
            </a:r>
          </a:p>
          <a:p>
            <a:pPr lvl="2"/>
            <a:r>
              <a:rPr lang="en-US" altLang="zh-CN" dirty="0"/>
              <a:t>Or use social media</a:t>
            </a:r>
          </a:p>
          <a:p>
            <a:pPr lvl="1"/>
            <a:r>
              <a:rPr lang="en-US" altLang="zh-CN" dirty="0"/>
              <a:t>Answer calls from work, but keep call to a minimum</a:t>
            </a:r>
          </a:p>
          <a:p>
            <a:pPr lvl="1"/>
            <a:r>
              <a:rPr lang="en-US" altLang="zh-CN" dirty="0"/>
              <a:t>If you must excuse yourself, explain to the customer and return as soon as possible</a:t>
            </a:r>
          </a:p>
          <a:p>
            <a:pPr lvl="1"/>
            <a:r>
              <a:rPr lang="en-US" altLang="zh-CN" dirty="0"/>
              <a:t>When working at a user’s desk:</a:t>
            </a:r>
          </a:p>
          <a:p>
            <a:pPr lvl="2"/>
            <a:r>
              <a:rPr lang="en-US" altLang="zh-CN" dirty="0"/>
              <a:t>Be as unobtrusive as possible as you work</a:t>
            </a:r>
          </a:p>
          <a:p>
            <a:pPr lvl="2"/>
            <a:r>
              <a:rPr lang="en-US" altLang="zh-CN" dirty="0" smtClean="0"/>
              <a:t>Protect </a:t>
            </a:r>
            <a:r>
              <a:rPr lang="en-US" altLang="zh-CN" dirty="0"/>
              <a:t>customer’s confidential materials</a:t>
            </a:r>
          </a:p>
          <a:p>
            <a:pPr lvl="2"/>
            <a:r>
              <a:rPr lang="en-US" altLang="zh-CN" dirty="0"/>
              <a:t>Don’t take over the mouse or keyboard without permission</a:t>
            </a:r>
          </a:p>
          <a:p>
            <a:pPr lvl="2"/>
            <a:r>
              <a:rPr lang="en-US" altLang="zh-CN" dirty="0"/>
              <a:t>Ask permission to use the printer or other equipment</a:t>
            </a:r>
          </a:p>
          <a:p>
            <a:pPr lvl="2"/>
            <a:r>
              <a:rPr lang="en-US" altLang="zh-CN" dirty="0"/>
              <a:t>Don’t use the phone without permission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42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(7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 With a Customer On Site (continued):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working at a user’s </a:t>
            </a:r>
            <a:r>
              <a:rPr lang="en-US" altLang="zh-CN" dirty="0" smtClean="0"/>
              <a:t>desk (continued):</a:t>
            </a:r>
            <a:endParaRPr lang="en-US" altLang="zh-CN" dirty="0"/>
          </a:p>
          <a:p>
            <a:pPr lvl="2"/>
            <a:r>
              <a:rPr lang="en-US" altLang="zh-CN" dirty="0" smtClean="0"/>
              <a:t>Accept </a:t>
            </a:r>
            <a:r>
              <a:rPr lang="en-US" altLang="zh-CN" dirty="0"/>
              <a:t>personal inconvenience to accommodate the user’s urgent business needs</a:t>
            </a:r>
          </a:p>
          <a:p>
            <a:pPr lvl="2"/>
            <a:r>
              <a:rPr lang="en-US" altLang="zh-CN" dirty="0"/>
              <a:t>If user is present, ask before making a software or hardware change</a:t>
            </a:r>
          </a:p>
          <a:p>
            <a:pPr lvl="2"/>
            <a:r>
              <a:rPr lang="en-US" altLang="zh-CN" dirty="0"/>
              <a:t>Don’t disclose information on social </a:t>
            </a:r>
            <a:r>
              <a:rPr lang="en-US" altLang="zh-CN" dirty="0" smtClean="0"/>
              <a:t>media</a:t>
            </a:r>
          </a:p>
          <a:p>
            <a:pPr lvl="1"/>
            <a:r>
              <a:rPr lang="en-US" altLang="zh-CN" dirty="0" smtClean="0"/>
              <a:t>Your goals can include educating the user as well as repairing the computer</a:t>
            </a:r>
          </a:p>
          <a:p>
            <a:pPr lvl="2"/>
            <a:r>
              <a:rPr lang="en-US" altLang="zh-CN" dirty="0" smtClean="0"/>
              <a:t>Explain how to fix the problem and walk them through the process if necessary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820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 for Good Service (8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 With a Customer on the Phone</a:t>
            </a:r>
          </a:p>
          <a:p>
            <a:pPr lvl="1"/>
            <a:r>
              <a:rPr lang="en-US" altLang="zh-CN" dirty="0"/>
              <a:t>Requires more interaction with customers</a:t>
            </a:r>
          </a:p>
          <a:p>
            <a:pPr lvl="1"/>
            <a:r>
              <a:rPr lang="en-US" altLang="zh-CN" dirty="0" smtClean="0"/>
              <a:t>Technicians must </a:t>
            </a:r>
            <a:r>
              <a:rPr lang="en-US" altLang="zh-CN" dirty="0"/>
              <a:t>be able to visualize what the customer sees</a:t>
            </a:r>
          </a:p>
          <a:p>
            <a:pPr lvl="1"/>
            <a:r>
              <a:rPr lang="en-US" altLang="zh-CN" dirty="0"/>
              <a:t>Patience is required if dealing with </a:t>
            </a:r>
            <a:r>
              <a:rPr lang="en-US" altLang="zh-CN" dirty="0" smtClean="0"/>
              <a:t>a novice </a:t>
            </a:r>
            <a:r>
              <a:rPr lang="en-US" altLang="zh-CN" dirty="0"/>
              <a:t>user</a:t>
            </a:r>
          </a:p>
          <a:p>
            <a:pPr lvl="1"/>
            <a:r>
              <a:rPr lang="en-US" altLang="zh-CN" dirty="0"/>
              <a:t>If call is disconnected, call back immediately</a:t>
            </a:r>
          </a:p>
          <a:p>
            <a:pPr lvl="1"/>
            <a:r>
              <a:rPr lang="en-US" altLang="zh-CN" dirty="0"/>
              <a:t>Don’t eat or drink while on the phone</a:t>
            </a:r>
          </a:p>
          <a:p>
            <a:pPr lvl="1"/>
            <a:r>
              <a:rPr lang="en-US" altLang="zh-CN" dirty="0"/>
              <a:t>If caller must be put on hold, tell them how long it will be before you get back to them</a:t>
            </a:r>
          </a:p>
          <a:p>
            <a:pPr lvl="1"/>
            <a:r>
              <a:rPr lang="en-US" altLang="zh-CN" dirty="0"/>
              <a:t>Speak clearly and </a:t>
            </a:r>
            <a:r>
              <a:rPr lang="en-US" altLang="zh-CN" dirty="0" smtClean="0"/>
              <a:t>slowly</a:t>
            </a:r>
          </a:p>
          <a:p>
            <a:pPr lvl="1"/>
            <a:r>
              <a:rPr lang="en-US" altLang="zh-CN" dirty="0" smtClean="0"/>
              <a:t>Don’t complain about your job</a:t>
            </a:r>
            <a:endParaRPr lang="en-US" altLang="zh-CN" dirty="0"/>
          </a:p>
          <a:p>
            <a:pPr lvl="1"/>
            <a:r>
              <a:rPr lang="en-US" altLang="zh-CN" dirty="0"/>
              <a:t>Keep small talk upbeat and positive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664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Deal With Difficult Customers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</a:t>
            </a:r>
            <a:r>
              <a:rPr lang="en-US" altLang="zh-CN" dirty="0" smtClean="0"/>
              <a:t>The Customer </a:t>
            </a:r>
            <a:r>
              <a:rPr lang="en-US" altLang="zh-CN" dirty="0"/>
              <a:t>is </a:t>
            </a:r>
            <a:r>
              <a:rPr lang="en-US" altLang="zh-CN" dirty="0" smtClean="0"/>
              <a:t>Not Knowledgeable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Be specific with your instructions</a:t>
            </a:r>
          </a:p>
          <a:p>
            <a:pPr lvl="1"/>
            <a:r>
              <a:rPr lang="en-US" altLang="zh-CN" dirty="0"/>
              <a:t>Don’t ask the customer to do something that might destroy settings or files without having them back up first</a:t>
            </a:r>
          </a:p>
          <a:p>
            <a:pPr lvl="1"/>
            <a:r>
              <a:rPr lang="en-US" altLang="zh-CN" dirty="0"/>
              <a:t>Ask customer what is displayed on the screen to help track keystrokes</a:t>
            </a:r>
          </a:p>
          <a:p>
            <a:pPr lvl="1"/>
            <a:r>
              <a:rPr lang="en-US" altLang="zh-CN" dirty="0"/>
              <a:t>Follow along at your own computer</a:t>
            </a:r>
          </a:p>
          <a:p>
            <a:pPr lvl="1"/>
            <a:r>
              <a:rPr lang="en-US" altLang="zh-CN" dirty="0"/>
              <a:t>Give the customer plenty of opportunity to ask questions</a:t>
            </a:r>
          </a:p>
          <a:p>
            <a:pPr lvl="1"/>
            <a:r>
              <a:rPr lang="en-US" altLang="zh-CN" dirty="0"/>
              <a:t>Compliment the customer whenever you can</a:t>
            </a:r>
          </a:p>
          <a:p>
            <a:pPr lvl="1"/>
            <a:r>
              <a:rPr lang="en-US" altLang="zh-CN" dirty="0"/>
              <a:t>If customer cannot help you solve the problem without a lot of coaching, tactfully request that the caller have someone with more experience call you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75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(2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5455"/>
            <a:ext cx="6328288" cy="315882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91545"/>
            <a:ext cx="3976406" cy="787275"/>
          </a:xfrm>
        </p:spPr>
        <p:txBody>
          <a:bodyPr/>
          <a:lstStyle/>
          <a:p>
            <a:r>
              <a:rPr lang="en-US" altLang="zh-CN" dirty="0" smtClean="0"/>
              <a:t>Figure 11-2  Windows 10 uses a Start menu with live tiles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6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Deal With Difficult Customers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</a:t>
            </a:r>
            <a:r>
              <a:rPr lang="en-US" altLang="zh-CN" dirty="0" smtClean="0"/>
              <a:t>The Customer </a:t>
            </a:r>
            <a:r>
              <a:rPr lang="en-US" altLang="zh-CN" dirty="0"/>
              <a:t>is </a:t>
            </a:r>
            <a:r>
              <a:rPr lang="en-US" altLang="zh-CN" dirty="0" smtClean="0"/>
              <a:t>Overly Confident:</a:t>
            </a:r>
            <a:endParaRPr lang="en-US" altLang="zh-CN" dirty="0"/>
          </a:p>
          <a:p>
            <a:pPr lvl="1"/>
            <a:r>
              <a:rPr lang="en-US" altLang="zh-CN" dirty="0"/>
              <a:t>Compliment the customer’s knowledge, experience, or insight</a:t>
            </a:r>
          </a:p>
          <a:p>
            <a:pPr lvl="1"/>
            <a:r>
              <a:rPr lang="en-US" altLang="zh-CN" dirty="0"/>
              <a:t>Slow the conversation down</a:t>
            </a:r>
          </a:p>
          <a:p>
            <a:pPr lvl="1"/>
            <a:r>
              <a:rPr lang="en-US" altLang="zh-CN" dirty="0"/>
              <a:t>Don’t back off from using problem solving skills</a:t>
            </a:r>
          </a:p>
          <a:p>
            <a:pPr lvl="1"/>
            <a:r>
              <a:rPr lang="en-US" altLang="zh-CN" dirty="0"/>
              <a:t>Be careful not to accuse the customer of making a mistake</a:t>
            </a:r>
          </a:p>
          <a:p>
            <a:pPr lvl="1"/>
            <a:r>
              <a:rPr lang="en-US" altLang="zh-CN" dirty="0"/>
              <a:t>Even though the customer might be using technical jargon, do not use jargon back to the customer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986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Deal With Difficult Customers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</a:t>
            </a:r>
            <a:r>
              <a:rPr lang="en-US" altLang="zh-CN" dirty="0" smtClean="0"/>
              <a:t>The Customer Complains:</a:t>
            </a:r>
            <a:endParaRPr lang="en-US" altLang="zh-CN" dirty="0"/>
          </a:p>
          <a:p>
            <a:pPr lvl="1"/>
            <a:r>
              <a:rPr lang="en-US" altLang="zh-CN" dirty="0"/>
              <a:t>Be an active listener, and let customers know they are not being ignored</a:t>
            </a:r>
          </a:p>
          <a:p>
            <a:pPr lvl="1"/>
            <a:r>
              <a:rPr lang="en-US" altLang="zh-CN" dirty="0"/>
              <a:t>Give the customer a little time to vent, and apologize when you can</a:t>
            </a:r>
          </a:p>
          <a:p>
            <a:pPr lvl="1"/>
            <a:r>
              <a:rPr lang="en-US" altLang="zh-CN" dirty="0" smtClean="0"/>
              <a:t>Don’t </a:t>
            </a:r>
            <a:r>
              <a:rPr lang="en-US" altLang="zh-CN" dirty="0"/>
              <a:t>be defensive</a:t>
            </a:r>
          </a:p>
          <a:p>
            <a:pPr lvl="1"/>
            <a:r>
              <a:rPr lang="en-US" altLang="zh-CN" dirty="0"/>
              <a:t>Know how your employer wants you to handle a situation where you were verbally abused</a:t>
            </a:r>
          </a:p>
          <a:p>
            <a:pPr lvl="1"/>
            <a:r>
              <a:rPr lang="en-US" altLang="zh-CN" dirty="0"/>
              <a:t>If the customer is complaining about a product or service that is not from you company, don’t say “That’s not our problem”</a:t>
            </a:r>
          </a:p>
          <a:p>
            <a:pPr lvl="1"/>
            <a:r>
              <a:rPr lang="en-US" altLang="zh-CN" dirty="0"/>
              <a:t>If the complaint is against you or your product, identify the underlying problem if you can</a:t>
            </a:r>
          </a:p>
          <a:p>
            <a:pPr lvl="1"/>
            <a:r>
              <a:rPr lang="en-US" altLang="zh-CN" dirty="0"/>
              <a:t>Sometimes simply making progress or reducing the problem to a manageable state reduces the customer’s anxiety</a:t>
            </a:r>
          </a:p>
          <a:p>
            <a:pPr lvl="1"/>
            <a:r>
              <a:rPr lang="en-US" altLang="zh-CN" dirty="0"/>
              <a:t>Point out ways you think communication could be improved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89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Customer Decides When the Work Is Done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you think a problem is solved, allow </a:t>
            </a:r>
            <a:r>
              <a:rPr lang="en-US" altLang="zh-CN" dirty="0" smtClean="0"/>
              <a:t>the customer </a:t>
            </a:r>
            <a:r>
              <a:rPr lang="en-US" altLang="zh-CN" dirty="0"/>
              <a:t>to decide when the service is finished</a:t>
            </a:r>
          </a:p>
          <a:p>
            <a:r>
              <a:rPr lang="en-US" altLang="zh-CN" dirty="0"/>
              <a:t>Complete these tasks before closing the call:</a:t>
            </a:r>
          </a:p>
          <a:p>
            <a:pPr lvl="1"/>
            <a:r>
              <a:rPr lang="en-US" altLang="zh-CN" dirty="0"/>
              <a:t>Reboot computer to make sure you have not caused a problem with the boot</a:t>
            </a:r>
          </a:p>
          <a:p>
            <a:pPr lvl="1"/>
            <a:r>
              <a:rPr lang="en-US" altLang="zh-CN" dirty="0"/>
              <a:t>Allow the customer enough time to be fully satisfied that all is working</a:t>
            </a:r>
          </a:p>
          <a:p>
            <a:pPr lvl="1"/>
            <a:r>
              <a:rPr lang="en-US" altLang="zh-CN" dirty="0"/>
              <a:t>Ask user to verify any restored data</a:t>
            </a:r>
          </a:p>
          <a:p>
            <a:pPr lvl="1"/>
            <a:r>
              <a:rPr lang="en-US" altLang="zh-CN" dirty="0"/>
              <a:t>Review service call with the customer</a:t>
            </a:r>
          </a:p>
          <a:p>
            <a:pPr lvl="1"/>
            <a:r>
              <a:rPr lang="en-US" altLang="zh-CN" dirty="0"/>
              <a:t>Explain preventative maintenance to the customer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59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Sometime You Must Escalate A 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Every technician does not know how to solve every problem with a computer</a:t>
            </a:r>
          </a:p>
          <a:p>
            <a:pPr lvl="1"/>
            <a:r>
              <a:rPr lang="en-US" altLang="zh-CN" dirty="0"/>
              <a:t>Sometimes, a problem needs to be assigned to someone higher in the support chain</a:t>
            </a:r>
          </a:p>
          <a:p>
            <a:pPr lvl="1"/>
            <a:r>
              <a:rPr lang="en-US" altLang="zh-CN" dirty="0"/>
              <a:t>If that happens, follow through to make sure the customer and new support person have made contact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535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With CoWorkers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Learn to be a professional when working with coworkers</a:t>
            </a:r>
          </a:p>
          <a:p>
            <a:r>
              <a:rPr lang="en-US" altLang="zh-CN" dirty="0" smtClean="0"/>
              <a:t>Put </a:t>
            </a:r>
            <a:r>
              <a:rPr lang="en-US" altLang="zh-CN" dirty="0"/>
              <a:t>business matters above personal matters</a:t>
            </a:r>
          </a:p>
          <a:p>
            <a:pPr lvl="1"/>
            <a:r>
              <a:rPr lang="en-US" altLang="zh-CN" dirty="0"/>
              <a:t>Do not be personally offended when someone lets you down or does not please you</a:t>
            </a:r>
          </a:p>
          <a:p>
            <a:r>
              <a:rPr lang="en-US" altLang="zh-CN" dirty="0"/>
              <a:t>Keep negative opinions to </a:t>
            </a:r>
            <a:r>
              <a:rPr lang="en-US" altLang="zh-CN" dirty="0" smtClean="0"/>
              <a:t>yourself</a:t>
            </a:r>
          </a:p>
          <a:p>
            <a:pPr lvl="1"/>
            <a:r>
              <a:rPr lang="en-US" altLang="zh-CN" dirty="0" smtClean="0"/>
              <a:t>When a coworker starts to gossip, try to politely change the subject</a:t>
            </a:r>
            <a:endParaRPr lang="en-US" altLang="zh-CN" dirty="0"/>
          </a:p>
          <a:p>
            <a:r>
              <a:rPr lang="en-US" altLang="zh-CN" dirty="0" smtClean="0"/>
              <a:t>Know </a:t>
            </a:r>
            <a:r>
              <a:rPr lang="en-US" altLang="zh-CN" dirty="0"/>
              <a:t>your limitations and be willing to admit when you can’t do something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53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OS manages hardware, runs applications, provides an interface for users, and stores, retrieves, and manipulates files</a:t>
            </a:r>
          </a:p>
          <a:p>
            <a:r>
              <a:rPr lang="en-US" altLang="zh-CN" dirty="0" smtClean="0"/>
              <a:t>Windows 10 offers two GUI: the desktop and Tablet mode</a:t>
            </a:r>
          </a:p>
          <a:p>
            <a:r>
              <a:rPr lang="en-US" altLang="zh-CN" dirty="0" smtClean="0"/>
              <a:t>Ways to launch a program from the Windows 10 desktop include using the Start menu, the search box, the Quick Launch menu, an icon pinned to the taskbar, File Explorer, a shortcut on the desktop, and the Run option on the Quick Launch menu</a:t>
            </a:r>
          </a:p>
          <a:p>
            <a:r>
              <a:rPr lang="en-US" altLang="zh-CN" dirty="0" smtClean="0"/>
              <a:t>Windows 10/8 File Explorer and Windows 7 Windows Explorer are used to manage files and folders on storage devices</a:t>
            </a:r>
          </a:p>
          <a:p>
            <a:r>
              <a:rPr lang="en-US" altLang="zh-CN" dirty="0" smtClean="0"/>
              <a:t>The file extension indicates how file contents are organized and formatted and what program uses the file</a:t>
            </a:r>
          </a:p>
          <a:p>
            <a:r>
              <a:rPr lang="en-US" altLang="zh-CN" dirty="0" smtClean="0"/>
              <a:t>Control Panel gives access to a group of utility programs used to manage the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Windows 10 File Explorer Options and Windows 8/7 Folder Options applets in Control Panel change the way files and folders are displayed in Explorer</a:t>
            </a:r>
          </a:p>
          <a:p>
            <a:r>
              <a:rPr lang="en-US" altLang="zh-CN" dirty="0" smtClean="0"/>
              <a:t>The System window gives a quick overview of the system, including which edition and version of Windows is installed and the amount of memory installed</a:t>
            </a:r>
          </a:p>
          <a:p>
            <a:r>
              <a:rPr lang="en-US" altLang="zh-CN" dirty="0" smtClean="0"/>
              <a:t>The System Information window gives much more information about the computer than the System window, including information on hardware, device drivers, the OS, and applications</a:t>
            </a:r>
          </a:p>
          <a:p>
            <a:r>
              <a:rPr lang="en-US" altLang="zh-CN" dirty="0" smtClean="0"/>
              <a:t>The Settings app is a centralized location for users to access common Windows 10 settings</a:t>
            </a:r>
          </a:p>
          <a:p>
            <a:r>
              <a:rPr lang="en-US" altLang="zh-CN" dirty="0" smtClean="0"/>
              <a:t>Windows 10/8/7 supports workgroups and domains to manage resources on a private network</a:t>
            </a:r>
          </a:p>
          <a:p>
            <a:r>
              <a:rPr lang="en-US" altLang="zh-CN" dirty="0" smtClean="0"/>
              <a:t>Windows 10/8 supports public and private settings to secure a network connection</a:t>
            </a:r>
          </a:p>
          <a:p>
            <a:r>
              <a:rPr lang="en-US" altLang="zh-CN" dirty="0" smtClean="0"/>
              <a:t>Use the Settings app to set up a computer to connect to a workgroup or to authenticate a user so that the computer can join a domain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the Network and Sharing Center to change the security settings for a Windows network connection</a:t>
            </a:r>
          </a:p>
          <a:p>
            <a:r>
              <a:rPr lang="en-US" altLang="zh-CN" dirty="0" smtClean="0"/>
              <a:t>Customers expect their first contact with you to be professional and friendly, and expect that listening to their problem or request will be your first priority</a:t>
            </a:r>
          </a:p>
          <a:p>
            <a:r>
              <a:rPr lang="en-US" altLang="zh-CN" dirty="0" smtClean="0"/>
              <a:t>Know how to ask penetrating questions when interviewing a customer about a problem</a:t>
            </a:r>
          </a:p>
          <a:p>
            <a:r>
              <a:rPr lang="en-US" altLang="zh-CN" dirty="0" smtClean="0"/>
              <a:t>Set and meet customer expectations by using good communication about what you are doing or intending to do and allowing the customer to make decisions where appropriate</a:t>
            </a:r>
          </a:p>
          <a:p>
            <a:r>
              <a:rPr lang="en-US" altLang="zh-CN" dirty="0" smtClean="0"/>
              <a:t>Deal confidently and gracefully with customers who are difficult, including those who are not knowledgeable, are overly confident, or complain</a:t>
            </a:r>
          </a:p>
          <a:p>
            <a:r>
              <a:rPr lang="en-US" altLang="zh-CN" dirty="0" smtClean="0"/>
              <a:t>When you first start a new job, find out how to escalate a problem you cannot solve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(3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Desktop (continued):</a:t>
            </a:r>
          </a:p>
          <a:p>
            <a:pPr lvl="1"/>
            <a:r>
              <a:rPr lang="en-US" altLang="zh-CN" dirty="0" smtClean="0"/>
              <a:t>To launch a program from the desktop, use one of these methods:</a:t>
            </a:r>
          </a:p>
          <a:p>
            <a:pPr lvl="2"/>
            <a:r>
              <a:rPr lang="en-US" altLang="zh-CN" dirty="0" smtClean="0"/>
              <a:t>Start menu</a:t>
            </a:r>
          </a:p>
          <a:p>
            <a:pPr lvl="2"/>
            <a:r>
              <a:rPr lang="en-US" altLang="zh-CN" dirty="0" smtClean="0"/>
              <a:t>Windows 10 search box with Cortana</a:t>
            </a:r>
          </a:p>
          <a:p>
            <a:pPr lvl="2"/>
            <a:r>
              <a:rPr lang="en-US" altLang="zh-CN" dirty="0" smtClean="0"/>
              <a:t>Quick Launch menu</a:t>
            </a:r>
          </a:p>
          <a:p>
            <a:pPr lvl="2"/>
            <a:r>
              <a:rPr lang="en-US" altLang="zh-CN" dirty="0" smtClean="0"/>
              <a:t>Pin to taskbar</a:t>
            </a:r>
          </a:p>
          <a:p>
            <a:pPr lvl="2"/>
            <a:r>
              <a:rPr lang="en-US" altLang="zh-CN" dirty="0" smtClean="0"/>
              <a:t>Double-click the program file name in File Explorer</a:t>
            </a:r>
          </a:p>
          <a:p>
            <a:pPr lvl="2"/>
            <a:r>
              <a:rPr lang="en-US" altLang="zh-CN" dirty="0" smtClean="0"/>
              <a:t>Shortcut on the desktop</a:t>
            </a:r>
          </a:p>
          <a:p>
            <a:pPr lvl="2"/>
            <a:r>
              <a:rPr lang="en-US" altLang="zh-CN" dirty="0" smtClean="0"/>
              <a:t>Run box or search box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02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(4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4" y="1741477"/>
            <a:ext cx="6772824" cy="35059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11-5  Right-click an app to pin it to the taskbar from the Start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43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</a:t>
            </a:r>
            <a:r>
              <a:rPr lang="en-US" altLang="zh-CN" dirty="0" smtClean="0"/>
              <a:t>Interface (5 of 7)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2" y="1851205"/>
            <a:ext cx="6202024" cy="369982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altLang="zh-CN" dirty="0" smtClean="0"/>
              <a:t>Figure 11-7  Use the Run box to launch a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cb2c73f9-b1ae-4d74-94e3-1ed1189efdaa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eb4a7c9-bc69-4a98-84ec-5a35baeb84b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53903</TotalTime>
  <Words>4610</Words>
  <Application>Microsoft Office PowerPoint</Application>
  <PresentationFormat>Widescreen</PresentationFormat>
  <Paragraphs>456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LucidaGrande</vt:lpstr>
      <vt:lpstr>Open Sans</vt:lpstr>
      <vt:lpstr>Summer Font</vt:lpstr>
      <vt:lpstr>Arial</vt:lpstr>
      <vt:lpstr>Arial</vt:lpstr>
      <vt:lpstr>Calibri</vt:lpstr>
      <vt:lpstr>Helvetica</vt:lpstr>
      <vt:lpstr>Wingdings</vt:lpstr>
      <vt:lpstr>Office Theme</vt:lpstr>
      <vt:lpstr>CompTIA A+ Guide to IT Technical Support</vt:lpstr>
      <vt:lpstr>Windows Versions and Customer Service</vt:lpstr>
      <vt:lpstr>Objectives</vt:lpstr>
      <vt:lpstr>Windows Interfaces</vt:lpstr>
      <vt:lpstr>Windows 10 Interface (1 of 7)</vt:lpstr>
      <vt:lpstr>Windows 10 Interface (2 of 7)</vt:lpstr>
      <vt:lpstr>Windows 10 Interface (3 of 7)</vt:lpstr>
      <vt:lpstr>Windows 10 Interface (4 of 7)</vt:lpstr>
      <vt:lpstr>Windows 10 Interface (5 of 7)</vt:lpstr>
      <vt:lpstr>Windows 10 Interface (6 of 7)</vt:lpstr>
      <vt:lpstr>Windows 10 Interface (7 of 7)</vt:lpstr>
      <vt:lpstr>Choosing a Windows Edition (1 of 2)</vt:lpstr>
      <vt:lpstr>Choosing a Windows Edition (2 of 2)</vt:lpstr>
      <vt:lpstr>Windows Tools for Users and Technicians</vt:lpstr>
      <vt:lpstr>Windows 10/8 File Explorer and Windows 7 Windows Explorer (1 of 16)</vt:lpstr>
      <vt:lpstr>Windows 10/8 File Explorer and Windows 7 Windows Explorer (2 of 16)</vt:lpstr>
      <vt:lpstr>Windows 10/8 File Explorer and Windows 7 Windows Explorer (3 of 16)</vt:lpstr>
      <vt:lpstr>Windows 10/8 File Explorer and Windows 7 Windows Explorer (4 of 16)</vt:lpstr>
      <vt:lpstr>Windows 10/8 File Explorer and Windows 7 Windows Explorer (5 of 16)</vt:lpstr>
      <vt:lpstr>Windows 10/8 File Explorer and Windows 7 Windows Explorer (6 of 16)</vt:lpstr>
      <vt:lpstr>Windows 10/8 File Explorer and Windows 7 Windows Explorer (7 of 16)</vt:lpstr>
      <vt:lpstr>Windows 10/8 File Explorer and Windows 7 Windows Explorer (8 of 16)</vt:lpstr>
      <vt:lpstr>Windows 10/8 File Explorer and Windows 7 Windows Explorer (9 of 16)</vt:lpstr>
      <vt:lpstr>Windows 10/8 File Explorer and Windows 7 Windows Explorer (10 of 16)</vt:lpstr>
      <vt:lpstr>Windows 10/8 File Explorer and Windows 7 Windows Explorer (11 of 16)</vt:lpstr>
      <vt:lpstr>Windows 10/8 File Explorer and Windows 7 Windows Explorer (12 of 16)</vt:lpstr>
      <vt:lpstr>Windows 10/8 File Explorer and Windows 7 Windows Explorer (13 of 16)</vt:lpstr>
      <vt:lpstr>Windows 10/8 File Explorer and Windows 7 Windows Explorer (14 of 16)</vt:lpstr>
      <vt:lpstr>Windows 10/8 File Explorer and Windows 7 Windows Explorer (15 of 16)</vt:lpstr>
      <vt:lpstr>Windows 10/8 File Explorer and Windows 7 Windows Explorer (16 of 16)</vt:lpstr>
      <vt:lpstr>Control Panel (1 of 2)</vt:lpstr>
      <vt:lpstr>Control Panel (2 of 2)</vt:lpstr>
      <vt:lpstr>Windows 10 File Explorer Options or Windows 8/7 Folder Options</vt:lpstr>
      <vt:lpstr>Power Options</vt:lpstr>
      <vt:lpstr>System Window (1 of 2)</vt:lpstr>
      <vt:lpstr>System Window (2 of 2)</vt:lpstr>
      <vt:lpstr>System Information Window (1 of 2)</vt:lpstr>
      <vt:lpstr>System Information Window (2 of 2)</vt:lpstr>
      <vt:lpstr>Windows 10 Settings App (1 of 2)</vt:lpstr>
      <vt:lpstr>Windows 10 Settings App (2 of 2)</vt:lpstr>
      <vt:lpstr>How Windows Controls Access to Network Resources</vt:lpstr>
      <vt:lpstr>Windows Workgroup and Homegroup (1 of 2)</vt:lpstr>
      <vt:lpstr>Windows Workgroup and Homegroup (2 of 2)</vt:lpstr>
      <vt:lpstr>Windows Domain (1 of 3)</vt:lpstr>
      <vt:lpstr>Windows Domain (2 of 3)</vt:lpstr>
      <vt:lpstr>Windows Domain (3 of 3)</vt:lpstr>
      <vt:lpstr>Domain Setup</vt:lpstr>
      <vt:lpstr>Public and Private Networks</vt:lpstr>
      <vt:lpstr>What Customers Want: Beyond the Technical Know-How</vt:lpstr>
      <vt:lpstr>Becoming a Competent and Helpful Support Technician</vt:lpstr>
      <vt:lpstr>Planning for Good Service (1 of 8)</vt:lpstr>
      <vt:lpstr>Planning for Good Service (2 of 8)</vt:lpstr>
      <vt:lpstr>Planning for Good Service (3 of 8)</vt:lpstr>
      <vt:lpstr>Planning for Good Service (4 of 8)</vt:lpstr>
      <vt:lpstr>Planning for Good Service (5 of 8)</vt:lpstr>
      <vt:lpstr>Planning for Good Service (6 of 8)</vt:lpstr>
      <vt:lpstr>Planning for Good Service (7 of 8)</vt:lpstr>
      <vt:lpstr>Planning for Good Service (8 of 8)</vt:lpstr>
      <vt:lpstr>Deal With Difficult Customers (1 of 3)</vt:lpstr>
      <vt:lpstr>Deal With Difficult Customers (2 of 3)</vt:lpstr>
      <vt:lpstr>Deal With Difficult Customers (3 of 3)</vt:lpstr>
      <vt:lpstr>The Customer Decides When the Work Is Done</vt:lpstr>
      <vt:lpstr>Sometime You Must Escalate A Problem</vt:lpstr>
      <vt:lpstr>Work With CoWorkers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895</cp:revision>
  <cp:lastPrinted>2016-10-03T15:29:39Z</cp:lastPrinted>
  <dcterms:created xsi:type="dcterms:W3CDTF">2018-10-31T14:29:44Z</dcterms:created>
  <dcterms:modified xsi:type="dcterms:W3CDTF">2019-02-01T16:44:07Z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