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74"/>
  </p:notesMasterIdLst>
  <p:handoutMasterIdLst>
    <p:handoutMasterId r:id="rId75"/>
  </p:handoutMasterIdLst>
  <p:sldIdLst>
    <p:sldId id="256" r:id="rId5"/>
    <p:sldId id="264" r:id="rId6"/>
    <p:sldId id="265" r:id="rId7"/>
    <p:sldId id="414" r:id="rId8"/>
    <p:sldId id="415" r:id="rId9"/>
    <p:sldId id="416" r:id="rId10"/>
    <p:sldId id="417" r:id="rId11"/>
    <p:sldId id="418" r:id="rId12"/>
    <p:sldId id="419" r:id="rId13"/>
    <p:sldId id="420" r:id="rId14"/>
    <p:sldId id="421" r:id="rId15"/>
    <p:sldId id="422" r:id="rId16"/>
    <p:sldId id="423" r:id="rId17"/>
    <p:sldId id="424" r:id="rId18"/>
    <p:sldId id="425" r:id="rId19"/>
    <p:sldId id="428" r:id="rId20"/>
    <p:sldId id="427" r:id="rId21"/>
    <p:sldId id="430" r:id="rId22"/>
    <p:sldId id="431" r:id="rId23"/>
    <p:sldId id="429" r:id="rId24"/>
    <p:sldId id="432" r:id="rId25"/>
    <p:sldId id="433" r:id="rId26"/>
    <p:sldId id="434" r:id="rId27"/>
    <p:sldId id="435" r:id="rId28"/>
    <p:sldId id="436" r:id="rId29"/>
    <p:sldId id="440" r:id="rId30"/>
    <p:sldId id="437" r:id="rId31"/>
    <p:sldId id="441" r:id="rId32"/>
    <p:sldId id="438" r:id="rId33"/>
    <p:sldId id="439" r:id="rId34"/>
    <p:sldId id="442" r:id="rId35"/>
    <p:sldId id="443" r:id="rId36"/>
    <p:sldId id="444" r:id="rId37"/>
    <p:sldId id="445" r:id="rId38"/>
    <p:sldId id="446" r:id="rId39"/>
    <p:sldId id="447" r:id="rId40"/>
    <p:sldId id="448" r:id="rId41"/>
    <p:sldId id="449" r:id="rId42"/>
    <p:sldId id="450" r:id="rId43"/>
    <p:sldId id="451" r:id="rId44"/>
    <p:sldId id="452" r:id="rId45"/>
    <p:sldId id="453" r:id="rId46"/>
    <p:sldId id="454" r:id="rId47"/>
    <p:sldId id="455" r:id="rId48"/>
    <p:sldId id="456" r:id="rId49"/>
    <p:sldId id="457" r:id="rId50"/>
    <p:sldId id="458" r:id="rId51"/>
    <p:sldId id="459" r:id="rId52"/>
    <p:sldId id="460" r:id="rId53"/>
    <p:sldId id="461" r:id="rId54"/>
    <p:sldId id="462" r:id="rId55"/>
    <p:sldId id="463" r:id="rId56"/>
    <p:sldId id="464" r:id="rId57"/>
    <p:sldId id="465" r:id="rId58"/>
    <p:sldId id="466" r:id="rId59"/>
    <p:sldId id="467" r:id="rId60"/>
    <p:sldId id="468" r:id="rId61"/>
    <p:sldId id="469" r:id="rId62"/>
    <p:sldId id="470" r:id="rId63"/>
    <p:sldId id="471" r:id="rId64"/>
    <p:sldId id="472" r:id="rId65"/>
    <p:sldId id="473" r:id="rId66"/>
    <p:sldId id="474" r:id="rId67"/>
    <p:sldId id="475" r:id="rId68"/>
    <p:sldId id="476" r:id="rId69"/>
    <p:sldId id="477" r:id="rId70"/>
    <p:sldId id="342" r:id="rId71"/>
    <p:sldId id="412" r:id="rId72"/>
    <p:sldId id="413" r:id="rId7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78"/>
    <a:srgbClr val="006298"/>
    <a:srgbClr val="000000"/>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6" autoAdjust="0"/>
    <p:restoredTop sz="86429"/>
  </p:normalViewPr>
  <p:slideViewPr>
    <p:cSldViewPr snapToGrid="0" snapToObjects="1">
      <p:cViewPr varScale="1">
        <p:scale>
          <a:sx n="78" d="100"/>
          <a:sy n="78" d="100"/>
        </p:scale>
        <p:origin x="90" y="3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2-08T13:26:59.532" idx="1">
    <p:pos x="10" y="10"/>
    <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2/1/2019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2/1/2019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a:t>Click to edit Master title style</a:t>
            </a:r>
            <a:endParaRPr lang="en-US" dirty="0"/>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smtClean="0"/>
              <a:t>Andrews/Dark/West, CompTIA A+ Guide to IT Technical Support, 10</a:t>
            </a:r>
            <a:r>
              <a:rPr lang="en-US" baseline="30000" dirty="0" smtClean="0"/>
              <a:t>th</a:t>
            </a:r>
            <a:r>
              <a:rPr lang="en-US" dirty="0" smtClean="0"/>
              <a:t>  Edition. © [2020] Cengage.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sz="1400" dirty="0" smtClean="0"/>
              <a:t>Andrews/Dark/West, CompTIA A+ Guide to IT Technical Support, 10</a:t>
            </a:r>
            <a:r>
              <a:rPr lang="en-US" sz="1400" baseline="30000" dirty="0" smtClean="0"/>
              <a:t>th</a:t>
            </a:r>
            <a:r>
              <a:rPr lang="en-US" sz="1400" dirty="0" smtClean="0"/>
              <a:t>  Edition. © [2020] Cengage. All Rights Reserved. May not be scanned, copied or duplicated, or posted to a publicly accessible website, in whole or in part.</a:t>
            </a:r>
            <a:endParaRPr lang="en-US" sz="1400" dirty="0"/>
          </a:p>
        </p:txBody>
      </p:sp>
    </p:spTree>
    <p:extLst>
      <p:ext uri="{BB962C8B-B14F-4D97-AF65-F5344CB8AC3E}">
        <p14:creationId xmlns:p14="http://schemas.microsoft.com/office/powerpoint/2010/main" val="905811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sz="1400" dirty="0" smtClean="0"/>
              <a:t>Andrews/Dark/West, CompTIA A+ Guide to IT Technical Support, 10</a:t>
            </a:r>
            <a:r>
              <a:rPr lang="en-US" sz="1400" baseline="30000" dirty="0" smtClean="0"/>
              <a:t>th</a:t>
            </a:r>
            <a:r>
              <a:rPr lang="en-US" sz="1400" dirty="0" smtClean="0"/>
              <a:t>  Edition. © [2020] Cengage. All Rights Reserved. May not be scanned, copied or duplicated, or posted to a publicly accessible website, in whole or in part.</a:t>
            </a:r>
            <a:endParaRPr lang="en-US" sz="1400" dirty="0"/>
          </a:p>
        </p:txBody>
      </p:sp>
    </p:spTree>
    <p:extLst>
      <p:ext uri="{BB962C8B-B14F-4D97-AF65-F5344CB8AC3E}">
        <p14:creationId xmlns:p14="http://schemas.microsoft.com/office/powerpoint/2010/main" val="915173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sz="1400" dirty="0" smtClean="0"/>
              <a:t>Andrews/Dark/West, CompTIA A+ Guide to IT Technical Support, 10</a:t>
            </a:r>
            <a:r>
              <a:rPr lang="en-US" sz="1400" baseline="30000" dirty="0" smtClean="0"/>
              <a:t>th</a:t>
            </a:r>
            <a:r>
              <a:rPr lang="en-US" sz="1400" dirty="0" smtClean="0"/>
              <a:t>  Edition. © [2020] Cengage. All Rights Reserved. May not be scanned, copied or duplicated, or posted to a publicly accessible website, in whole or in part.</a:t>
            </a:r>
            <a:endParaRPr lang="en-US" sz="1400" dirty="0"/>
          </a:p>
        </p:txBody>
      </p:sp>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lang="en-US" sz="1400" b="0" i="0" u="none" strike="noStrike" baseline="0" smtClean="0">
                <a:solidFill>
                  <a:schemeClr val="bg1"/>
                </a:solidFill>
                <a:latin typeface="arial" charset="0"/>
              </a:defRPr>
            </a:lvl1pPr>
          </a:lstStyle>
          <a:p>
            <a:r>
              <a:rPr lang="en-US" dirty="0" smtClean="0"/>
              <a:t>Andrews/Dark/West, CompTIA A+ Guide to IT Technical Support, 10</a:t>
            </a:r>
            <a:r>
              <a:rPr lang="en-US" baseline="30000" dirty="0" smtClean="0"/>
              <a:t>th</a:t>
            </a:r>
            <a:r>
              <a:rPr lang="en-US" dirty="0" smtClean="0"/>
              <a:t>  Edition. © [2020] Cengage. All Rights Reserved. May not be scanned, copied or duplicated, or posted to a publicly accessible website, in whole or in part.</a:t>
            </a:r>
          </a:p>
          <a:p>
            <a:endParaRPr lang="en-US" dirty="0"/>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lang="en-US" sz="1400" b="0" i="0" u="none" strike="noStrike" baseline="0" smtClean="0">
                <a:solidFill>
                  <a:schemeClr val="bg1"/>
                </a:solidFill>
                <a:latin typeface="arial" charset="0"/>
              </a:defRPr>
            </a:lvl1pPr>
          </a:lstStyle>
          <a:p>
            <a:r>
              <a:rPr lang="en-US" dirty="0" smtClean="0"/>
              <a:t>Andrews/Dark/West, CompTIA A+ Guide to IT Technical Support, 10</a:t>
            </a:r>
            <a:r>
              <a:rPr lang="en-US" baseline="30000" dirty="0" smtClean="0"/>
              <a:t>th</a:t>
            </a:r>
            <a:r>
              <a:rPr lang="en-US" dirty="0" smtClean="0"/>
              <a:t>  Edition. © [2020] Cengage. All Rights Reserved. May not be scanned, copied or duplicated, or posted to a publicly accessible website, in whole or in part.</a:t>
            </a:r>
          </a:p>
          <a:p>
            <a:endParaRPr lang="en-US" dirty="0"/>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107856"/>
            <a:ext cx="8956009" cy="692497"/>
          </a:xfrm>
          <a:prstGeom prst="rect">
            <a:avLst/>
          </a:prstGeom>
          <a:noFill/>
          <a:effectLst/>
        </p:spPr>
        <p:txBody>
          <a:bodyPr wrap="square" lIns="0" tIns="0" rIns="0" rtlCol="0" anchor="b">
            <a:spAutoFit/>
          </a:bodyPr>
          <a:lstStyle/>
          <a:p>
            <a:r>
              <a:rPr lang="en-US" sz="1400" dirty="0" smtClean="0">
                <a:latin typeface="Arial" panose="020B0604020202020204" pitchFamily="34" charset="0"/>
                <a:cs typeface="Arial" panose="020B0604020202020204" pitchFamily="34" charset="0"/>
              </a:rPr>
              <a:t>Andrews/Dark/West, CompTIA A+ Guide to IT Technical Support, 10</a:t>
            </a:r>
            <a:r>
              <a:rPr lang="en-US" sz="1400" baseline="30000" dirty="0" smtClean="0">
                <a:latin typeface="Arial" panose="020B0604020202020204" pitchFamily="34" charset="0"/>
                <a:cs typeface="Arial" panose="020B0604020202020204" pitchFamily="34" charset="0"/>
              </a:rPr>
              <a:t>th</a:t>
            </a:r>
            <a:r>
              <a:rPr lang="en-US" sz="1400" dirty="0" smtClean="0">
                <a:latin typeface="Arial" panose="020B0604020202020204" pitchFamily="34" charset="0"/>
                <a:cs typeface="Arial" panose="020B0604020202020204" pitchFamily="34" charset="0"/>
              </a:rPr>
              <a:t>  Edition. © [2020] Cengage. All Rights Reserved. May not be scanned, copied or duplicated, or posted to a publicly accessible website, in whole or in part.</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107856"/>
            <a:ext cx="8956009" cy="692497"/>
          </a:xfrm>
          <a:prstGeom prst="rect">
            <a:avLst/>
          </a:prstGeom>
          <a:noFill/>
          <a:effectLst/>
        </p:spPr>
        <p:txBody>
          <a:bodyPr wrap="square" lIns="0" tIns="0" rIns="0" rtlCol="0" anchor="b">
            <a:spAutoFit/>
          </a:bodyPr>
          <a:lstStyle/>
          <a:p>
            <a:r>
              <a:rPr lang="en-US" sz="1400" dirty="0" smtClean="0">
                <a:latin typeface="Arial" panose="020B0604020202020204" pitchFamily="34" charset="0"/>
                <a:cs typeface="Arial" panose="020B0604020202020204" pitchFamily="34" charset="0"/>
              </a:rPr>
              <a:t>Andrews/Dark/West, CompTIA A+ Guide to IT Technical Support, 10</a:t>
            </a:r>
            <a:r>
              <a:rPr lang="en-US" sz="1400" baseline="30000" dirty="0" smtClean="0">
                <a:latin typeface="Arial" panose="020B0604020202020204" pitchFamily="34" charset="0"/>
                <a:cs typeface="Arial" panose="020B0604020202020204" pitchFamily="34" charset="0"/>
              </a:rPr>
              <a:t>th</a:t>
            </a:r>
            <a:r>
              <a:rPr lang="en-US" sz="1400" dirty="0" smtClean="0">
                <a:latin typeface="Arial" panose="020B0604020202020204" pitchFamily="34" charset="0"/>
                <a:cs typeface="Arial" panose="020B0604020202020204" pitchFamily="34" charset="0"/>
              </a:rPr>
              <a:t>  Edition. © [2020] Cengage. All Rights Reserved. May not be scanned, copied or duplicated, or posted to a publicly accessible website, in whole or in part.</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1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dirty="0" smtClean="0"/>
              <a:t>Andrews/Dark/West, CompTIA A+ Guide to IT Technical Support, 10</a:t>
            </a:r>
            <a:r>
              <a:rPr lang="en-US" baseline="30000" dirty="0" smtClean="0"/>
              <a:t>th</a:t>
            </a:r>
            <a:r>
              <a:rPr lang="en-US" dirty="0" smtClean="0"/>
              <a:t>  Edition. © [2020] Cengage. All Rights Reserved. May not be scanned, copied or duplicated, or posted to a publicly accessible website, in whole or in part.</a:t>
            </a:r>
            <a:endParaRPr lang="en-US" dirty="0"/>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18" r:id="rId5"/>
    <p:sldLayoutId id="2147483715" r:id="rId6"/>
    <p:sldLayoutId id="2147483716" r:id="rId7"/>
    <p:sldLayoutId id="2147483719" r:id="rId8"/>
    <p:sldLayoutId id="2147483720" r:id="rId9"/>
    <p:sldLayoutId id="2147483723" r:id="rId10"/>
    <p:sldLayoutId id="2147483724" r:id="rId11"/>
    <p:sldLayoutId id="2147483713" r:id="rId12"/>
    <p:sldLayoutId id="2147483717" r:id="rId13"/>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CompTIA A+ Guide to IT Technical Support</a:t>
            </a:r>
            <a:endParaRPr lang="en-US" dirty="0"/>
          </a:p>
        </p:txBody>
      </p:sp>
      <p:sp>
        <p:nvSpPr>
          <p:cNvPr id="8" name="Text Placeholder 7"/>
          <p:cNvSpPr>
            <a:spLocks noGrp="1"/>
          </p:cNvSpPr>
          <p:nvPr>
            <p:ph type="body" sz="quarter" idx="10"/>
          </p:nvPr>
        </p:nvSpPr>
        <p:spPr/>
        <p:txBody>
          <a:bodyPr/>
          <a:lstStyle/>
          <a:p>
            <a:r>
              <a:rPr lang="en-US" dirty="0" smtClean="0"/>
              <a:t>10</a:t>
            </a:r>
            <a:r>
              <a:rPr lang="en-US" baseline="30000" dirty="0" smtClean="0"/>
              <a:t>th</a:t>
            </a:r>
            <a:r>
              <a:rPr lang="en-US" dirty="0" smtClean="0"/>
              <a:t> Edition</a:t>
            </a:r>
            <a:endParaRPr lang="en-US" dirty="0"/>
          </a:p>
        </p:txBody>
      </p:sp>
      <p:sp>
        <p:nvSpPr>
          <p:cNvPr id="5" name="Footer Placeholder 4"/>
          <p:cNvSpPr>
            <a:spLocks noGrp="1"/>
          </p:cNvSpPr>
          <p:nvPr>
            <p:ph type="ftr" sz="quarter" idx="3"/>
          </p:nvPr>
        </p:nvSpPr>
        <p:spPr/>
        <p:txBody>
          <a:bodyPr/>
          <a:lstStyle/>
          <a:p>
            <a:r>
              <a:rPr lang="en-US" dirty="0"/>
              <a:t>Andrews/Dark/West, CompTIA A+ Guide to IT Technical Support, 10</a:t>
            </a:r>
            <a:r>
              <a:rPr lang="en-US" baseline="30000" dirty="0"/>
              <a:t>th</a:t>
            </a:r>
            <a:r>
              <a:rPr lang="en-US" dirty="0"/>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947061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Verifying That Your System Qualifies for </a:t>
            </a:r>
            <a:r>
              <a:rPr lang="en-US" altLang="zh-CN" dirty="0" smtClean="0"/>
              <a:t>Windows (3 of 7)</a:t>
            </a:r>
            <a:endParaRPr lang="zh-CN" altLang="en-US" dirty="0"/>
          </a:p>
        </p:txBody>
      </p:sp>
      <p:sp>
        <p:nvSpPr>
          <p:cNvPr id="3" name="Text Placeholder 2"/>
          <p:cNvSpPr>
            <a:spLocks noGrp="1"/>
          </p:cNvSpPr>
          <p:nvPr>
            <p:ph type="body" sz="quarter" idx="17"/>
          </p:nvPr>
        </p:nvSpPr>
        <p:spPr/>
        <p:txBody>
          <a:bodyPr/>
          <a:lstStyle/>
          <a:p>
            <a:r>
              <a:rPr lang="en-US" altLang="zh-CN" dirty="0" smtClean="0"/>
              <a:t>BIOS/UEFI Firmware on the Motherboard</a:t>
            </a:r>
          </a:p>
          <a:p>
            <a:pPr lvl="1"/>
            <a:r>
              <a:rPr lang="en-US" altLang="zh-CN" dirty="0"/>
              <a:t>To understand if a system qualifies for Windows 8/7, it helps to understand how Windows relates to hardware by using device drivers and </a:t>
            </a:r>
            <a:r>
              <a:rPr lang="en-US" altLang="zh-CN" dirty="0" smtClean="0"/>
              <a:t>firmware on the motherboard</a:t>
            </a:r>
            <a:endParaRPr lang="en-US" altLang="zh-CN" dirty="0"/>
          </a:p>
          <a:p>
            <a:r>
              <a:rPr lang="en-US" altLang="zh-CN" dirty="0"/>
              <a:t>When system is turned on:</a:t>
            </a:r>
          </a:p>
          <a:p>
            <a:pPr lvl="1"/>
            <a:r>
              <a:rPr lang="en-US" altLang="zh-CN" dirty="0"/>
              <a:t>The motherboard </a:t>
            </a:r>
            <a:r>
              <a:rPr lang="en-US" altLang="zh-CN" dirty="0" smtClean="0"/>
              <a:t>BIOS/UEFI </a:t>
            </a:r>
            <a:r>
              <a:rPr lang="en-US" altLang="zh-CN" dirty="0"/>
              <a:t>manages essential devices such as keyboard, monitor, and hard drive</a:t>
            </a:r>
          </a:p>
          <a:p>
            <a:pPr lvl="1"/>
            <a:r>
              <a:rPr lang="en-US" altLang="zh-CN" dirty="0"/>
              <a:t>Motherboard </a:t>
            </a:r>
            <a:r>
              <a:rPr lang="en-US" altLang="zh-CN" dirty="0" smtClean="0"/>
              <a:t>BIOS/UEFI </a:t>
            </a:r>
            <a:r>
              <a:rPr lang="en-US" altLang="zh-CN" dirty="0"/>
              <a:t>is contained on a chip on the motherboard and is called a firmware chip</a:t>
            </a:r>
          </a:p>
          <a:p>
            <a:r>
              <a:rPr lang="en-US" altLang="zh-CN" dirty="0" smtClean="0"/>
              <a:t>All modern motherboard use </a:t>
            </a:r>
            <a:r>
              <a:rPr lang="en-US" altLang="zh-CN" b="1" dirty="0" smtClean="0"/>
              <a:t>UEFI</a:t>
            </a:r>
            <a:r>
              <a:rPr lang="en-US" altLang="zh-CN" dirty="0" smtClean="0"/>
              <a:t> (</a:t>
            </a:r>
            <a:r>
              <a:rPr lang="en-US" altLang="zh-CN" b="1" dirty="0" smtClean="0"/>
              <a:t>Unified Extensible Firmware Interface</a:t>
            </a:r>
            <a:r>
              <a:rPr lang="en-US" altLang="zh-CN" dirty="0" smtClean="0"/>
              <a:t>)</a:t>
            </a:r>
          </a:p>
          <a:p>
            <a:pPr lvl="1"/>
            <a:r>
              <a:rPr lang="en-US" altLang="zh-CN" dirty="0" smtClean="0"/>
              <a:t>UEFI is a much improved replacement for </a:t>
            </a:r>
            <a:r>
              <a:rPr lang="en-US" altLang="zh-CN" b="1" dirty="0" smtClean="0"/>
              <a:t>BIOS</a:t>
            </a:r>
            <a:r>
              <a:rPr lang="en-US" altLang="zh-CN" dirty="0" smtClean="0"/>
              <a:t> (</a:t>
            </a:r>
            <a:r>
              <a:rPr lang="en-US" altLang="zh-CN" b="1" dirty="0" smtClean="0"/>
              <a:t>basic input/output system</a:t>
            </a:r>
            <a:r>
              <a:rPr lang="en-US" altLang="zh-CN" dirty="0" smtClean="0"/>
              <a:t>)</a:t>
            </a:r>
          </a:p>
          <a:p>
            <a:pPr lvl="1"/>
            <a:r>
              <a:rPr lang="en-US" altLang="zh-CN" dirty="0" smtClean="0"/>
              <a:t>Offers legacy support for BIOS compatibility</a:t>
            </a:r>
            <a:endParaRPr lang="en-US" altLang="zh-CN" dirty="0"/>
          </a:p>
          <a:p>
            <a:endParaRPr lang="zh-CN" altLang="en-US" dirty="0"/>
          </a:p>
        </p:txBody>
      </p:sp>
    </p:spTree>
    <p:extLst>
      <p:ext uri="{BB962C8B-B14F-4D97-AF65-F5344CB8AC3E}">
        <p14:creationId xmlns:p14="http://schemas.microsoft.com/office/powerpoint/2010/main" val="3702397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Verifying That Your System Qualifies for </a:t>
            </a:r>
            <a:r>
              <a:rPr lang="en-US" altLang="zh-CN" dirty="0" smtClean="0"/>
              <a:t>Windows (4 of 7)</a:t>
            </a:r>
            <a:endParaRPr lang="zh-CN" altLang="en-US" dirty="0"/>
          </a:p>
        </p:txBody>
      </p:sp>
      <p:sp>
        <p:nvSpPr>
          <p:cNvPr id="3" name="Text Placeholder 2"/>
          <p:cNvSpPr>
            <a:spLocks noGrp="1"/>
          </p:cNvSpPr>
          <p:nvPr>
            <p:ph type="body" sz="quarter" idx="17"/>
          </p:nvPr>
        </p:nvSpPr>
        <p:spPr/>
        <p:txBody>
          <a:bodyPr/>
          <a:lstStyle/>
          <a:p>
            <a:r>
              <a:rPr lang="en-US" altLang="zh-CN" dirty="0" smtClean="0"/>
              <a:t>BIOS/UEFI Firmware on the Motherboard (continued):</a:t>
            </a:r>
          </a:p>
          <a:p>
            <a:pPr lvl="1"/>
            <a:r>
              <a:rPr lang="en-US" altLang="zh-CN" dirty="0"/>
              <a:t>Motherboard UEFI/BIOS provides three functions:</a:t>
            </a:r>
          </a:p>
          <a:p>
            <a:pPr lvl="2"/>
            <a:r>
              <a:rPr lang="en-US" altLang="zh-CN" b="1" dirty="0"/>
              <a:t>System </a:t>
            </a:r>
            <a:r>
              <a:rPr lang="en-US" altLang="zh-CN" b="1" dirty="0" smtClean="0"/>
              <a:t>BIOS/UEFI</a:t>
            </a:r>
            <a:r>
              <a:rPr lang="en-US" altLang="zh-CN" dirty="0" smtClean="0"/>
              <a:t> </a:t>
            </a:r>
            <a:r>
              <a:rPr lang="en-US" altLang="zh-CN" dirty="0"/>
              <a:t>contains instructions for running hardware devices before an OS is started</a:t>
            </a:r>
          </a:p>
          <a:p>
            <a:pPr lvl="2"/>
            <a:r>
              <a:rPr lang="en-US" altLang="zh-CN" b="1" dirty="0"/>
              <a:t>Startup </a:t>
            </a:r>
            <a:r>
              <a:rPr lang="en-US" altLang="zh-CN" b="1" dirty="0" smtClean="0"/>
              <a:t>BIOS/UEFI </a:t>
            </a:r>
            <a:r>
              <a:rPr lang="en-US" altLang="zh-CN" dirty="0"/>
              <a:t>starts the computer and finds a boot device that contains an OS</a:t>
            </a:r>
          </a:p>
          <a:p>
            <a:pPr lvl="3"/>
            <a:r>
              <a:rPr lang="en-US" altLang="zh-CN" dirty="0"/>
              <a:t>Then turns the startup process over to the OS</a:t>
            </a:r>
          </a:p>
          <a:p>
            <a:pPr lvl="2"/>
            <a:r>
              <a:rPr lang="en-US" altLang="zh-CN" b="1" dirty="0"/>
              <a:t>Setup </a:t>
            </a:r>
            <a:r>
              <a:rPr lang="en-US" altLang="zh-CN" b="1" dirty="0" smtClean="0"/>
              <a:t>BIOS/UEFI </a:t>
            </a:r>
            <a:r>
              <a:rPr lang="en-US" altLang="zh-CN" dirty="0"/>
              <a:t>is used to change motherboard settings</a:t>
            </a:r>
          </a:p>
          <a:p>
            <a:pPr lvl="3"/>
            <a:r>
              <a:rPr lang="en-US" altLang="zh-CN" dirty="0"/>
              <a:t>Can use it to enable or disable a device on the motherboard, change data and time, or select the order of boot devices for startup BIOS to search</a:t>
            </a:r>
          </a:p>
          <a:p>
            <a:endParaRPr lang="zh-CN" altLang="en-US" dirty="0"/>
          </a:p>
        </p:txBody>
      </p:sp>
    </p:spTree>
    <p:extLst>
      <p:ext uri="{BB962C8B-B14F-4D97-AF65-F5344CB8AC3E}">
        <p14:creationId xmlns:p14="http://schemas.microsoft.com/office/powerpoint/2010/main" val="157459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Verifying That Your System Qualifies for </a:t>
            </a:r>
            <a:r>
              <a:rPr lang="en-US" altLang="zh-CN" dirty="0" smtClean="0"/>
              <a:t>Windows (5 of 7)</a:t>
            </a:r>
            <a:endParaRPr lang="zh-CN" altLang="en-US" dirty="0"/>
          </a:p>
        </p:txBody>
      </p:sp>
      <p:sp>
        <p:nvSpPr>
          <p:cNvPr id="3" name="Text Placeholder 2"/>
          <p:cNvSpPr>
            <a:spLocks noGrp="1"/>
          </p:cNvSpPr>
          <p:nvPr>
            <p:ph type="body" sz="quarter" idx="17"/>
          </p:nvPr>
        </p:nvSpPr>
        <p:spPr/>
        <p:txBody>
          <a:bodyPr/>
          <a:lstStyle/>
          <a:p>
            <a:r>
              <a:rPr lang="en-US" altLang="zh-CN" dirty="0" smtClean="0"/>
              <a:t>BIOS/UEFI Firmware on the Motherboard (continued):</a:t>
            </a:r>
          </a:p>
          <a:p>
            <a:pPr lvl="1"/>
            <a:r>
              <a:rPr lang="en-US" altLang="zh-CN" dirty="0"/>
              <a:t>Most computers today give you the option of using UEFI or legacy </a:t>
            </a:r>
            <a:r>
              <a:rPr lang="en-US" altLang="zh-CN" dirty="0" smtClean="0"/>
              <a:t>BIOS, which is </a:t>
            </a:r>
            <a:r>
              <a:rPr lang="en-US" altLang="zh-CN" dirty="0"/>
              <a:t>called UEFI CSM</a:t>
            </a:r>
          </a:p>
          <a:p>
            <a:pPr lvl="1"/>
            <a:r>
              <a:rPr lang="en-US" altLang="zh-CN" dirty="0"/>
              <a:t>Consider the following:</a:t>
            </a:r>
          </a:p>
          <a:p>
            <a:pPr lvl="2"/>
            <a:r>
              <a:rPr lang="en-US" altLang="zh-CN" dirty="0" smtClean="0"/>
              <a:t>UEFI mode is required if the hard drive is larger than 2.2 TB or is using the GPT partitioning system</a:t>
            </a:r>
          </a:p>
          <a:p>
            <a:pPr lvl="2"/>
            <a:r>
              <a:rPr lang="en-US" altLang="zh-CN" dirty="0" smtClean="0"/>
              <a:t>UEFI </a:t>
            </a:r>
            <a:r>
              <a:rPr lang="en-US" altLang="zh-CN" dirty="0"/>
              <a:t>and the GPT partitioning system work only with 64-bit versions of Windows </a:t>
            </a:r>
            <a:r>
              <a:rPr lang="en-US" altLang="zh-CN" dirty="0" smtClean="0"/>
              <a:t>10/8/7</a:t>
            </a:r>
            <a:endParaRPr lang="en-US" altLang="zh-CN" dirty="0"/>
          </a:p>
          <a:p>
            <a:pPr lvl="2"/>
            <a:r>
              <a:rPr lang="en-US" altLang="zh-CN" dirty="0" smtClean="0"/>
              <a:t>UEFI </a:t>
            </a:r>
            <a:r>
              <a:rPr lang="en-US" altLang="zh-CN" dirty="0"/>
              <a:t>has a security system called </a:t>
            </a:r>
            <a:r>
              <a:rPr lang="en-US" altLang="zh-CN" b="1" dirty="0"/>
              <a:t>Secure Boot</a:t>
            </a:r>
            <a:r>
              <a:rPr lang="en-US" altLang="zh-CN" dirty="0"/>
              <a:t>, </a:t>
            </a:r>
            <a:r>
              <a:rPr lang="en-US" altLang="zh-CN" dirty="0" smtClean="0"/>
              <a:t>which helps </a:t>
            </a:r>
            <a:r>
              <a:rPr lang="en-US" altLang="zh-CN" dirty="0"/>
              <a:t>prevent malware from hijacking a </a:t>
            </a:r>
            <a:r>
              <a:rPr lang="en-US" altLang="zh-CN" dirty="0" smtClean="0"/>
              <a:t>system during or before the operating system load</a:t>
            </a:r>
          </a:p>
          <a:p>
            <a:pPr lvl="2"/>
            <a:r>
              <a:rPr lang="en-US" altLang="zh-CN" dirty="0" smtClean="0"/>
              <a:t>The only times you might select CSM mode are when you use a legacy MBR hard drive or install a 32-bit version of Windows 10/8/7</a:t>
            </a:r>
            <a:endParaRPr lang="en-US" altLang="zh-CN" dirty="0"/>
          </a:p>
          <a:p>
            <a:endParaRPr lang="zh-CN" altLang="en-US" dirty="0"/>
          </a:p>
        </p:txBody>
      </p:sp>
    </p:spTree>
    <p:extLst>
      <p:ext uri="{BB962C8B-B14F-4D97-AF65-F5344CB8AC3E}">
        <p14:creationId xmlns:p14="http://schemas.microsoft.com/office/powerpoint/2010/main" val="2318359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Verifying That Your System Qualifies for </a:t>
            </a:r>
            <a:r>
              <a:rPr lang="en-US" altLang="zh-CN" dirty="0" smtClean="0"/>
              <a:t>Windows (6 of 7)</a:t>
            </a:r>
            <a:endParaRPr lang="zh-CN" altLang="en-US" dirty="0"/>
          </a:p>
        </p:txBody>
      </p:sp>
      <p:sp>
        <p:nvSpPr>
          <p:cNvPr id="3" name="Text Placeholder 2"/>
          <p:cNvSpPr>
            <a:spLocks noGrp="1"/>
          </p:cNvSpPr>
          <p:nvPr>
            <p:ph type="body" sz="quarter" idx="17"/>
          </p:nvPr>
        </p:nvSpPr>
        <p:spPr/>
        <p:txBody>
          <a:bodyPr/>
          <a:lstStyle/>
          <a:p>
            <a:r>
              <a:rPr lang="en-US" altLang="zh-CN" dirty="0" smtClean="0"/>
              <a:t>Application and Hardware Compatibility</a:t>
            </a:r>
          </a:p>
          <a:p>
            <a:pPr lvl="1"/>
            <a:r>
              <a:rPr lang="en-US" altLang="zh-CN" b="1" dirty="0"/>
              <a:t>Device </a:t>
            </a:r>
            <a:r>
              <a:rPr lang="en-US" altLang="zh-CN" b="1" dirty="0" smtClean="0"/>
              <a:t>drivers</a:t>
            </a:r>
            <a:r>
              <a:rPr lang="en-US" altLang="zh-CN" dirty="0"/>
              <a:t> </a:t>
            </a:r>
            <a:r>
              <a:rPr lang="en-US" altLang="zh-CN" dirty="0" smtClean="0"/>
              <a:t>are small </a:t>
            </a:r>
            <a:r>
              <a:rPr lang="en-US" altLang="zh-CN" dirty="0"/>
              <a:t>programs stored on the hard drive that tell the computer how to communicate with a specific hardware device</a:t>
            </a:r>
          </a:p>
          <a:p>
            <a:pPr lvl="2"/>
            <a:r>
              <a:rPr lang="en-US" altLang="zh-CN" dirty="0"/>
              <a:t>32-bit OS requires 32-bit drivers and 64-bit OS requires 64-bit drivers</a:t>
            </a:r>
          </a:p>
          <a:p>
            <a:pPr lvl="2"/>
            <a:r>
              <a:rPr lang="en-US" altLang="zh-CN" dirty="0"/>
              <a:t>Device drivers can be downloaded from the manufacturer’s website or found on installation DVDs</a:t>
            </a:r>
          </a:p>
          <a:p>
            <a:pPr lvl="2"/>
            <a:r>
              <a:rPr lang="en-US" altLang="zh-CN" dirty="0"/>
              <a:t>When installing, be sure to have correct Windows device drivers for all critical devices</a:t>
            </a:r>
          </a:p>
          <a:p>
            <a:pPr lvl="1"/>
            <a:r>
              <a:rPr lang="en-US" altLang="zh-CN" dirty="0"/>
              <a:t>Not sure if devices will work with Windows </a:t>
            </a:r>
            <a:r>
              <a:rPr lang="en-US" altLang="zh-CN" dirty="0" smtClean="0"/>
              <a:t>10/8/7</a:t>
            </a:r>
            <a:r>
              <a:rPr lang="en-US" altLang="zh-CN" dirty="0"/>
              <a:t>?</a:t>
            </a:r>
          </a:p>
          <a:p>
            <a:pPr lvl="2"/>
            <a:r>
              <a:rPr lang="en-US" altLang="zh-CN" dirty="0"/>
              <a:t>Set up a </a:t>
            </a:r>
            <a:r>
              <a:rPr lang="en-US" altLang="zh-CN" b="1" dirty="0"/>
              <a:t>dual boot </a:t>
            </a:r>
            <a:r>
              <a:rPr lang="en-US" altLang="zh-CN" dirty="0"/>
              <a:t>(also </a:t>
            </a:r>
            <a:r>
              <a:rPr lang="en-US" altLang="zh-CN" dirty="0" smtClean="0"/>
              <a:t>called </a:t>
            </a:r>
            <a:r>
              <a:rPr lang="en-US" altLang="zh-CN" b="1" dirty="0" smtClean="0"/>
              <a:t>multiboot</a:t>
            </a:r>
            <a:r>
              <a:rPr lang="en-US" altLang="zh-CN" dirty="0" smtClean="0"/>
              <a:t>)</a:t>
            </a:r>
          </a:p>
          <a:p>
            <a:pPr lvl="2"/>
            <a:r>
              <a:rPr lang="en-US" altLang="zh-CN" dirty="0" smtClean="0"/>
              <a:t>After installation, test your software or hardware</a:t>
            </a:r>
          </a:p>
          <a:p>
            <a:pPr lvl="2"/>
            <a:r>
              <a:rPr lang="en-US" altLang="zh-CN" dirty="0" smtClean="0"/>
              <a:t>If they work under the new OS, you can delete the old one</a:t>
            </a:r>
            <a:endParaRPr lang="en-US" altLang="zh-CN" dirty="0"/>
          </a:p>
          <a:p>
            <a:endParaRPr lang="zh-CN" altLang="en-US" dirty="0"/>
          </a:p>
        </p:txBody>
      </p:sp>
    </p:spTree>
    <p:extLst>
      <p:ext uri="{BB962C8B-B14F-4D97-AF65-F5344CB8AC3E}">
        <p14:creationId xmlns:p14="http://schemas.microsoft.com/office/powerpoint/2010/main" val="672900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Verifying That Your System Qualifies for </a:t>
            </a:r>
            <a:r>
              <a:rPr lang="en-US" altLang="zh-CN" dirty="0" smtClean="0"/>
              <a:t>Windows (7 of 7)</a:t>
            </a:r>
            <a:endParaRPr lang="zh-CN" altLang="en-US" dirty="0"/>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379294" y="1996440"/>
            <a:ext cx="5765218" cy="3856398"/>
          </a:xfrm>
        </p:spPr>
      </p:pic>
      <p:sp>
        <p:nvSpPr>
          <p:cNvPr id="4" name="Text Placeholder 3"/>
          <p:cNvSpPr>
            <a:spLocks noGrp="1"/>
          </p:cNvSpPr>
          <p:nvPr>
            <p:ph type="body" sz="quarter" idx="11"/>
          </p:nvPr>
        </p:nvSpPr>
        <p:spPr>
          <a:xfrm>
            <a:off x="7478972" y="5029200"/>
            <a:ext cx="3976406" cy="849620"/>
          </a:xfrm>
        </p:spPr>
        <p:txBody>
          <a:bodyPr/>
          <a:lstStyle/>
          <a:p>
            <a:r>
              <a:rPr lang="en-US" altLang="zh-CN" dirty="0" smtClean="0"/>
              <a:t>Figure 12-7  A device such as this video card comes packaged with its device drivers stored on a CD</a:t>
            </a:r>
            <a:endParaRPr lang="zh-CN" altLang="en-US" dirty="0"/>
          </a:p>
        </p:txBody>
      </p:sp>
    </p:spTree>
    <p:extLst>
      <p:ext uri="{BB962C8B-B14F-4D97-AF65-F5344CB8AC3E}">
        <p14:creationId xmlns:p14="http://schemas.microsoft.com/office/powerpoint/2010/main" val="2015035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Choosing the Type of Installation: In-Place Upgrade, Clean Install, or Dual Boot (1 of 2)</a:t>
            </a:r>
            <a:endParaRPr lang="zh-CN" altLang="en-US" dirty="0"/>
          </a:p>
        </p:txBody>
      </p:sp>
      <p:sp>
        <p:nvSpPr>
          <p:cNvPr id="3" name="Text Placeholder 2"/>
          <p:cNvSpPr>
            <a:spLocks noGrp="1"/>
          </p:cNvSpPr>
          <p:nvPr>
            <p:ph type="body" sz="quarter" idx="17"/>
          </p:nvPr>
        </p:nvSpPr>
        <p:spPr/>
        <p:txBody>
          <a:bodyPr/>
          <a:lstStyle/>
          <a:p>
            <a:r>
              <a:rPr lang="en-US" altLang="zh-CN" dirty="0" smtClean="0"/>
              <a:t>If a </a:t>
            </a:r>
            <a:r>
              <a:rPr lang="en-US" altLang="zh-CN" dirty="0"/>
              <a:t>hard drive is new, a clean install must be installed</a:t>
            </a:r>
          </a:p>
          <a:p>
            <a:r>
              <a:rPr lang="en-US" altLang="zh-CN" dirty="0"/>
              <a:t>If an OS is already installed, you have three options</a:t>
            </a:r>
          </a:p>
          <a:p>
            <a:pPr lvl="1"/>
            <a:r>
              <a:rPr lang="en-US" altLang="zh-CN" b="1" dirty="0"/>
              <a:t>Clean install</a:t>
            </a:r>
            <a:r>
              <a:rPr lang="en-US" altLang="zh-CN" dirty="0"/>
              <a:t>: overwrites the existing OS and </a:t>
            </a:r>
            <a:r>
              <a:rPr lang="en-US" altLang="zh-CN" dirty="0" smtClean="0"/>
              <a:t>applications</a:t>
            </a:r>
          </a:p>
          <a:p>
            <a:pPr lvl="2"/>
            <a:r>
              <a:rPr lang="en-US" altLang="zh-CN" dirty="0" smtClean="0"/>
              <a:t>In the Windows setup program, a clean install is called a </a:t>
            </a:r>
            <a:r>
              <a:rPr lang="en-US" altLang="zh-CN" b="1" dirty="0" smtClean="0"/>
              <a:t>custom installation</a:t>
            </a:r>
            <a:endParaRPr lang="en-US" altLang="zh-CN" b="1" dirty="0"/>
          </a:p>
          <a:p>
            <a:pPr lvl="2"/>
            <a:r>
              <a:rPr lang="en-US" altLang="zh-CN" dirty="0"/>
              <a:t>Advantage: get a fresh start</a:t>
            </a:r>
          </a:p>
          <a:p>
            <a:pPr lvl="1"/>
            <a:r>
              <a:rPr lang="en-US" altLang="zh-CN" b="1" dirty="0"/>
              <a:t>In-place upgrade</a:t>
            </a:r>
            <a:r>
              <a:rPr lang="en-US" altLang="zh-CN" dirty="0"/>
              <a:t>: a Windows installation </a:t>
            </a:r>
            <a:r>
              <a:rPr lang="en-US" altLang="zh-CN" dirty="0" smtClean="0"/>
              <a:t>that is launched </a:t>
            </a:r>
            <a:r>
              <a:rPr lang="en-US" altLang="zh-CN" dirty="0"/>
              <a:t>from the Windows desktop and keeps user settings and installed applications from the old OS </a:t>
            </a:r>
          </a:p>
          <a:p>
            <a:pPr lvl="2"/>
            <a:r>
              <a:rPr lang="en-US" altLang="zh-CN" dirty="0"/>
              <a:t>Requires qualifying OSs called upgrade paths</a:t>
            </a:r>
          </a:p>
          <a:p>
            <a:pPr lvl="1"/>
            <a:r>
              <a:rPr lang="en-US" altLang="zh-CN" b="1" dirty="0"/>
              <a:t>Multiboot</a:t>
            </a:r>
            <a:r>
              <a:rPr lang="en-US" altLang="zh-CN" dirty="0"/>
              <a:t>: </a:t>
            </a:r>
            <a:r>
              <a:rPr lang="en-US" altLang="zh-CN" dirty="0" smtClean="0"/>
              <a:t>you can </a:t>
            </a:r>
            <a:r>
              <a:rPr lang="en-US" altLang="zh-CN" dirty="0"/>
              <a:t>install Windows in a second </a:t>
            </a:r>
            <a:r>
              <a:rPr lang="en-US" altLang="zh-CN" dirty="0" smtClean="0"/>
              <a:t>partition and create a dual-boot situation</a:t>
            </a:r>
            <a:endParaRPr lang="en-US" altLang="zh-CN" dirty="0"/>
          </a:p>
          <a:p>
            <a:pPr lvl="2"/>
            <a:r>
              <a:rPr lang="en-US" altLang="zh-CN" dirty="0"/>
              <a:t>Need at least two partitions or a second hard drive</a:t>
            </a:r>
          </a:p>
          <a:p>
            <a:endParaRPr lang="zh-CN" altLang="en-US" dirty="0"/>
          </a:p>
        </p:txBody>
      </p:sp>
    </p:spTree>
    <p:extLst>
      <p:ext uri="{BB962C8B-B14F-4D97-AF65-F5344CB8AC3E}">
        <p14:creationId xmlns:p14="http://schemas.microsoft.com/office/powerpoint/2010/main" val="3421490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Choosing the Type of Installation: In-Place Upgrade, Clean Install, or Dual Boot (2 of 2)</a:t>
            </a:r>
            <a:endParaRPr lang="zh-CN" altLang="en-US" dirty="0"/>
          </a:p>
        </p:txBody>
      </p:sp>
      <p:sp>
        <p:nvSpPr>
          <p:cNvPr id="3" name="Text Placeholder 2"/>
          <p:cNvSpPr>
            <a:spLocks noGrp="1"/>
          </p:cNvSpPr>
          <p:nvPr>
            <p:ph type="body" sz="quarter" idx="17"/>
          </p:nvPr>
        </p:nvSpPr>
        <p:spPr/>
        <p:txBody>
          <a:bodyPr/>
          <a:lstStyle/>
          <a:p>
            <a:r>
              <a:rPr lang="en-US" altLang="zh-CN" dirty="0"/>
              <a:t>Other tips to keep in mind:</a:t>
            </a:r>
          </a:p>
          <a:p>
            <a:pPr lvl="1"/>
            <a:r>
              <a:rPr lang="en-US" altLang="zh-CN" dirty="0"/>
              <a:t>A 64-bit version of Windows can only be upgraded to a 64-bit OS</a:t>
            </a:r>
          </a:p>
          <a:p>
            <a:pPr lvl="2"/>
            <a:r>
              <a:rPr lang="en-US" altLang="zh-CN" dirty="0"/>
              <a:t>A 32-bit OS can only be upgraded to a 32-bit OS</a:t>
            </a:r>
          </a:p>
          <a:p>
            <a:pPr lvl="1"/>
            <a:r>
              <a:rPr lang="en-US" altLang="zh-CN" dirty="0"/>
              <a:t>If you want to install a 64-bit version of Windows over a 32-bit OS, a clean install must be performed</a:t>
            </a:r>
          </a:p>
          <a:p>
            <a:endParaRPr lang="zh-CN" altLang="en-US" dirty="0"/>
          </a:p>
        </p:txBody>
      </p:sp>
    </p:spTree>
    <p:extLst>
      <p:ext uri="{BB962C8B-B14F-4D97-AF65-F5344CB8AC3E}">
        <p14:creationId xmlns:p14="http://schemas.microsoft.com/office/powerpoint/2010/main" val="1253128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Understanding the Choices You’ll Make During the Installation</a:t>
            </a:r>
            <a:endParaRPr lang="zh-CN" altLang="en-US" dirty="0"/>
          </a:p>
        </p:txBody>
      </p:sp>
      <p:sp>
        <p:nvSpPr>
          <p:cNvPr id="3" name="Text Placeholder 2"/>
          <p:cNvSpPr>
            <a:spLocks noGrp="1"/>
          </p:cNvSpPr>
          <p:nvPr>
            <p:ph type="body" sz="quarter" idx="17"/>
          </p:nvPr>
        </p:nvSpPr>
        <p:spPr/>
        <p:txBody>
          <a:bodyPr/>
          <a:lstStyle/>
          <a:p>
            <a:r>
              <a:rPr lang="en-US" altLang="zh-CN" dirty="0" smtClean="0"/>
              <a:t>The Size </a:t>
            </a:r>
            <a:r>
              <a:rPr lang="en-US" altLang="zh-CN" dirty="0"/>
              <a:t>of the Windows Partition</a:t>
            </a:r>
          </a:p>
          <a:p>
            <a:pPr lvl="1"/>
            <a:r>
              <a:rPr lang="en-US" altLang="zh-CN" dirty="0"/>
              <a:t>You can decide </a:t>
            </a:r>
            <a:r>
              <a:rPr lang="en-US" altLang="zh-CN" dirty="0" smtClean="0"/>
              <a:t>not to use </a:t>
            </a:r>
            <a:r>
              <a:rPr lang="en-US" altLang="zh-CN" dirty="0"/>
              <a:t>all the available space on the drive for the Windows partition</a:t>
            </a:r>
          </a:p>
          <a:p>
            <a:pPr lvl="1"/>
            <a:r>
              <a:rPr lang="en-US" altLang="zh-CN" dirty="0"/>
              <a:t>Reasons not to use all available space:</a:t>
            </a:r>
          </a:p>
          <a:p>
            <a:pPr lvl="2"/>
            <a:r>
              <a:rPr lang="en-US" altLang="zh-CN" i="1" dirty="0"/>
              <a:t>You plan to install more than one OS on the hard drive, creating a dual-boot system</a:t>
            </a:r>
          </a:p>
          <a:p>
            <a:pPr lvl="2"/>
            <a:r>
              <a:rPr lang="en-US" altLang="zh-CN" i="1" dirty="0"/>
              <a:t>Some people prefer to use more than one partition or volume to organize data on their hard drives</a:t>
            </a:r>
          </a:p>
          <a:p>
            <a:r>
              <a:rPr lang="en-US" altLang="zh-CN" dirty="0"/>
              <a:t>Network Configuration</a:t>
            </a:r>
          </a:p>
          <a:p>
            <a:pPr lvl="1"/>
            <a:r>
              <a:rPr lang="en-US" altLang="zh-CN" dirty="0"/>
              <a:t>To join a domain, you’ll need the network ID and password assigned to you by the network administrator</a:t>
            </a:r>
          </a:p>
          <a:p>
            <a:pPr lvl="1"/>
            <a:r>
              <a:rPr lang="en-US" altLang="zh-CN" dirty="0"/>
              <a:t>To join a homegroup, you’ll need the password to the homegroup</a:t>
            </a:r>
          </a:p>
          <a:p>
            <a:pPr lvl="1"/>
            <a:r>
              <a:rPr lang="en-US" altLang="zh-CN" dirty="0"/>
              <a:t>To </a:t>
            </a:r>
            <a:r>
              <a:rPr lang="en-US" altLang="zh-CN" dirty="0" smtClean="0"/>
              <a:t>use </a:t>
            </a:r>
            <a:r>
              <a:rPr lang="en-US" altLang="zh-CN" dirty="0"/>
              <a:t>a workgroup, </a:t>
            </a:r>
            <a:r>
              <a:rPr lang="en-US" altLang="zh-CN" dirty="0" smtClean="0"/>
              <a:t>you configure each computer to share its folders and files to specific people</a:t>
            </a:r>
            <a:endParaRPr lang="en-US" altLang="zh-CN" dirty="0"/>
          </a:p>
          <a:p>
            <a:pPr lvl="1"/>
            <a:r>
              <a:rPr lang="en-US" altLang="zh-CN" dirty="0" smtClean="0"/>
              <a:t>You might </a:t>
            </a:r>
            <a:r>
              <a:rPr lang="en-US" altLang="zh-CN" dirty="0"/>
              <a:t>need to know how the IP address is assigned (dynamically or statically)</a:t>
            </a:r>
          </a:p>
          <a:p>
            <a:endParaRPr lang="zh-CN" altLang="en-US" dirty="0"/>
          </a:p>
        </p:txBody>
      </p:sp>
    </p:spTree>
    <p:extLst>
      <p:ext uri="{BB962C8B-B14F-4D97-AF65-F5344CB8AC3E}">
        <p14:creationId xmlns:p14="http://schemas.microsoft.com/office/powerpoint/2010/main" val="2553095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Final Checklist Before Beginning the </a:t>
            </a:r>
            <a:r>
              <a:rPr lang="en-US" altLang="zh-CN" dirty="0" smtClean="0"/>
              <a:t>Installation (1 of 6)</a:t>
            </a:r>
            <a:endParaRPr lang="zh-CN" altLang="en-US" dirty="0"/>
          </a:p>
        </p:txBody>
      </p:sp>
      <p:graphicFrame>
        <p:nvGraphicFramePr>
          <p:cNvPr id="4" name="Table Placeholder 3"/>
          <p:cNvGraphicFramePr>
            <a:graphicFrameLocks noGrp="1"/>
          </p:cNvGraphicFramePr>
          <p:nvPr>
            <p:ph type="tbl" sz="quarter" idx="10"/>
            <p:extLst>
              <p:ext uri="{D42A27DB-BD31-4B8C-83A1-F6EECF244321}">
                <p14:modId xmlns:p14="http://schemas.microsoft.com/office/powerpoint/2010/main" val="3477668577"/>
              </p:ext>
            </p:extLst>
          </p:nvPr>
        </p:nvGraphicFramePr>
        <p:xfrm>
          <a:off x="1822739" y="1780309"/>
          <a:ext cx="8128000" cy="351028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altLang="zh-CN" sz="1400" dirty="0" smtClean="0"/>
                        <a:t>Questions to Answer</a:t>
                      </a:r>
                      <a:endParaRPr lang="zh-CN" altLang="en-US" sz="1400" dirty="0"/>
                    </a:p>
                  </a:txBody>
                  <a:tcPr/>
                </a:tc>
                <a:tc>
                  <a:txBody>
                    <a:bodyPr/>
                    <a:lstStyle/>
                    <a:p>
                      <a:r>
                        <a:rPr lang="en-US" altLang="zh-CN" sz="1400" dirty="0" smtClean="0"/>
                        <a:t>Further Information</a:t>
                      </a:r>
                      <a:endParaRPr lang="zh-CN" altLang="en-US" sz="1400" dirty="0"/>
                    </a:p>
                  </a:txBody>
                  <a:tcPr/>
                </a:tc>
              </a:tr>
              <a:tr h="370840">
                <a:tc>
                  <a:txBody>
                    <a:bodyPr/>
                    <a:lstStyle/>
                    <a:p>
                      <a:r>
                        <a:rPr lang="en-US" altLang="zh-CN" sz="1400" dirty="0" smtClean="0"/>
                        <a:t>Does the computer meet the minimum</a:t>
                      </a:r>
                      <a:r>
                        <a:rPr lang="en-US" altLang="zh-CN" sz="1400" baseline="0" dirty="0" smtClean="0"/>
                        <a:t> or recommended hardware requirement?</a:t>
                      </a:r>
                      <a:endParaRPr lang="zh-CN" altLang="en-US" sz="1400" dirty="0"/>
                    </a:p>
                  </a:txBody>
                  <a:tcPr/>
                </a:tc>
                <a:tc>
                  <a:txBody>
                    <a:bodyPr/>
                    <a:lstStyle/>
                    <a:p>
                      <a:r>
                        <a:rPr lang="en-US" altLang="zh-CN" sz="1400" dirty="0" smtClean="0"/>
                        <a:t>CPU:</a:t>
                      </a:r>
                    </a:p>
                    <a:p>
                      <a:r>
                        <a:rPr lang="en-US" altLang="zh-CN" sz="1400" dirty="0" smtClean="0"/>
                        <a:t>RAM:</a:t>
                      </a:r>
                    </a:p>
                    <a:p>
                      <a:r>
                        <a:rPr lang="en-US" altLang="zh-CN" sz="1400" dirty="0" smtClean="0"/>
                        <a:t>Hard</a:t>
                      </a:r>
                      <a:r>
                        <a:rPr lang="en-US" altLang="zh-CN" sz="1400" baseline="0" dirty="0" smtClean="0"/>
                        <a:t> drive partition size:</a:t>
                      </a:r>
                    </a:p>
                    <a:p>
                      <a:r>
                        <a:rPr lang="en-US" altLang="zh-CN" sz="1400" baseline="0" dirty="0" smtClean="0"/>
                        <a:t>Free space on the partition:</a:t>
                      </a:r>
                      <a:endParaRPr lang="zh-CN" altLang="en-US" sz="1400" dirty="0"/>
                    </a:p>
                  </a:txBody>
                  <a:tcPr/>
                </a:tc>
              </a:tr>
              <a:tr h="370840">
                <a:tc>
                  <a:txBody>
                    <a:bodyPr/>
                    <a:lstStyle/>
                    <a:p>
                      <a:r>
                        <a:rPr lang="en-US" altLang="zh-CN" sz="1400" dirty="0" smtClean="0"/>
                        <a:t>Do you have the</a:t>
                      </a:r>
                      <a:r>
                        <a:rPr lang="en-US" altLang="zh-CN" sz="1400" baseline="0" dirty="0" smtClean="0"/>
                        <a:t> Windows device drivers for your hardware devices and application setup CDs?</a:t>
                      </a:r>
                      <a:endParaRPr lang="zh-CN" altLang="en-US" sz="1400" dirty="0"/>
                    </a:p>
                  </a:txBody>
                  <a:tcPr/>
                </a:tc>
                <a:tc>
                  <a:txBody>
                    <a:bodyPr/>
                    <a:lstStyle/>
                    <a:p>
                      <a:r>
                        <a:rPr lang="en-US" altLang="zh-CN" sz="1400" dirty="0" smtClean="0"/>
                        <a:t>List hardware and software that need</a:t>
                      </a:r>
                      <a:r>
                        <a:rPr lang="en-US" altLang="zh-CN" sz="1400" baseline="0" dirty="0" smtClean="0"/>
                        <a:t> to be upgraded:</a:t>
                      </a:r>
                      <a:endParaRPr lang="zh-CN" altLang="en-US" sz="1400" dirty="0"/>
                    </a:p>
                  </a:txBody>
                  <a:tcPr/>
                </a:tc>
              </a:tr>
              <a:tr h="370840">
                <a:tc>
                  <a:txBody>
                    <a:bodyPr/>
                    <a:lstStyle/>
                    <a:p>
                      <a:r>
                        <a:rPr lang="en-US" altLang="zh-CN" sz="1400" dirty="0" smtClean="0"/>
                        <a:t>Do you have the product key available? (It might not be required if you are reinstalling</a:t>
                      </a:r>
                      <a:r>
                        <a:rPr lang="en-US" altLang="zh-CN" sz="1400" baseline="0" dirty="0" smtClean="0"/>
                        <a:t> Windows 10.)</a:t>
                      </a:r>
                      <a:endParaRPr lang="zh-CN" altLang="en-US" sz="1400" dirty="0"/>
                    </a:p>
                  </a:txBody>
                  <a:tcPr/>
                </a:tc>
                <a:tc>
                  <a:txBody>
                    <a:bodyPr/>
                    <a:lstStyle/>
                    <a:p>
                      <a:r>
                        <a:rPr lang="en-US" altLang="zh-CN" sz="1400" dirty="0" smtClean="0"/>
                        <a:t>Product key:</a:t>
                      </a:r>
                    </a:p>
                  </a:txBody>
                  <a:tcPr/>
                </a:tc>
              </a:tr>
              <a:tr h="370840">
                <a:tc>
                  <a:txBody>
                    <a:bodyPr/>
                    <a:lstStyle/>
                    <a:p>
                      <a:r>
                        <a:rPr lang="en-US" altLang="zh-CN" sz="1400" dirty="0" smtClean="0"/>
                        <a:t>How will users be recognized on the network?</a:t>
                      </a:r>
                      <a:endParaRPr lang="zh-CN" altLang="en-US" sz="1400" dirty="0"/>
                    </a:p>
                  </a:txBody>
                  <a:tcPr/>
                </a:tc>
                <a:tc>
                  <a:txBody>
                    <a:bodyPr/>
                    <a:lstStyle/>
                    <a:p>
                      <a:r>
                        <a:rPr lang="en-US" altLang="zh-CN" sz="1400" dirty="0" smtClean="0"/>
                        <a:t>Homegroup password</a:t>
                      </a:r>
                      <a:r>
                        <a:rPr lang="en-US" altLang="zh-CN" sz="1400" baseline="0" dirty="0" smtClean="0"/>
                        <a:t> (for Windows 8/7):</a:t>
                      </a:r>
                    </a:p>
                    <a:p>
                      <a:r>
                        <a:rPr lang="en-US" altLang="zh-CN" sz="1400" baseline="0" dirty="0" smtClean="0"/>
                        <a:t>Domain name:</a:t>
                      </a:r>
                    </a:p>
                    <a:p>
                      <a:r>
                        <a:rPr lang="en-US" altLang="zh-CN" sz="1400" baseline="0" dirty="0" smtClean="0"/>
                        <a:t>Computer name:</a:t>
                      </a:r>
                    </a:p>
                    <a:p>
                      <a:r>
                        <a:rPr lang="en-US" altLang="zh-CN" sz="1400" baseline="0" dirty="0" smtClean="0"/>
                        <a:t>Network ID:</a:t>
                      </a:r>
                    </a:p>
                    <a:p>
                      <a:r>
                        <a:rPr lang="en-US" altLang="zh-CN" sz="1400" baseline="0" dirty="0" smtClean="0"/>
                        <a:t>Network password:</a:t>
                      </a:r>
                      <a:endParaRPr lang="zh-CN" altLang="en-US" sz="1400" dirty="0"/>
                    </a:p>
                  </a:txBody>
                  <a:tcPr/>
                </a:tc>
              </a:tr>
            </a:tbl>
          </a:graphicData>
        </a:graphic>
      </p:graphicFrame>
    </p:spTree>
    <p:extLst>
      <p:ext uri="{BB962C8B-B14F-4D97-AF65-F5344CB8AC3E}">
        <p14:creationId xmlns:p14="http://schemas.microsoft.com/office/powerpoint/2010/main" val="2573480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Final Checklist Before Beginning the </a:t>
            </a:r>
            <a:r>
              <a:rPr lang="en-US" altLang="zh-CN" dirty="0" smtClean="0"/>
              <a:t>Installation (2 of 6)</a:t>
            </a:r>
            <a:endParaRPr lang="zh-CN" altLang="en-US" dirty="0"/>
          </a:p>
        </p:txBody>
      </p:sp>
      <p:graphicFrame>
        <p:nvGraphicFramePr>
          <p:cNvPr id="4" name="Table Placeholder 3"/>
          <p:cNvGraphicFramePr>
            <a:graphicFrameLocks noGrp="1"/>
          </p:cNvGraphicFramePr>
          <p:nvPr>
            <p:ph type="tbl" sz="quarter" idx="10"/>
            <p:extLst>
              <p:ext uri="{D42A27DB-BD31-4B8C-83A1-F6EECF244321}">
                <p14:modId xmlns:p14="http://schemas.microsoft.com/office/powerpoint/2010/main" val="1396499343"/>
              </p:ext>
            </p:extLst>
          </p:nvPr>
        </p:nvGraphicFramePr>
        <p:xfrm>
          <a:off x="1822739" y="1780309"/>
          <a:ext cx="8128000" cy="265684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altLang="zh-CN" sz="1400" dirty="0" smtClean="0"/>
                        <a:t>Questions to Answer</a:t>
                      </a:r>
                      <a:endParaRPr lang="zh-CN" altLang="en-US" sz="1400" dirty="0"/>
                    </a:p>
                  </a:txBody>
                  <a:tcPr/>
                </a:tc>
                <a:tc>
                  <a:txBody>
                    <a:bodyPr/>
                    <a:lstStyle/>
                    <a:p>
                      <a:r>
                        <a:rPr lang="en-US" altLang="zh-CN" sz="1400" dirty="0" smtClean="0"/>
                        <a:t>Further Information</a:t>
                      </a:r>
                      <a:endParaRPr lang="zh-CN" altLang="en-US" sz="1400" dirty="0"/>
                    </a:p>
                  </a:txBody>
                  <a:tcPr/>
                </a:tc>
              </a:tr>
              <a:tr h="370840">
                <a:tc>
                  <a:txBody>
                    <a:bodyPr/>
                    <a:lstStyle/>
                    <a:p>
                      <a:r>
                        <a:rPr lang="en-US" altLang="zh-CN" sz="1400" dirty="0" smtClean="0"/>
                        <a:t>How will the computer be recognized on the network?</a:t>
                      </a:r>
                      <a:endParaRPr lang="zh-CN" altLang="en-US" sz="1400" dirty="0"/>
                    </a:p>
                  </a:txBody>
                  <a:tcPr/>
                </a:tc>
                <a:tc>
                  <a:txBody>
                    <a:bodyPr/>
                    <a:lstStyle/>
                    <a:p>
                      <a:r>
                        <a:rPr lang="en-US" altLang="zh-CN" sz="1400" dirty="0" smtClean="0"/>
                        <a:t>Static or dynamic IP addressing:</a:t>
                      </a:r>
                    </a:p>
                    <a:p>
                      <a:r>
                        <a:rPr lang="en-US" altLang="zh-CN" sz="1400" dirty="0" smtClean="0"/>
                        <a:t>IP address (for static addressing):</a:t>
                      </a:r>
                      <a:endParaRPr lang="zh-CN" altLang="en-US" sz="1400" dirty="0"/>
                    </a:p>
                  </a:txBody>
                  <a:tcPr/>
                </a:tc>
              </a:tr>
              <a:tr h="370840">
                <a:tc>
                  <a:txBody>
                    <a:bodyPr/>
                    <a:lstStyle/>
                    <a:p>
                      <a:r>
                        <a:rPr lang="en-US" altLang="zh-CN" sz="1400" dirty="0" smtClean="0"/>
                        <a:t>Will you do an upgrade or a clean install?</a:t>
                      </a:r>
                      <a:endParaRPr lang="zh-CN" altLang="en-US" sz="1400" dirty="0"/>
                    </a:p>
                  </a:txBody>
                  <a:tcPr/>
                </a:tc>
                <a:tc>
                  <a:txBody>
                    <a:bodyPr/>
                    <a:lstStyle/>
                    <a:p>
                      <a:r>
                        <a:rPr lang="en-US" altLang="zh-CN" sz="1400" dirty="0" smtClean="0"/>
                        <a:t>Current operating system:</a:t>
                      </a:r>
                    </a:p>
                    <a:p>
                      <a:r>
                        <a:rPr lang="en-US" altLang="zh-CN" sz="1400" dirty="0" smtClean="0"/>
                        <a:t>Does the old OS qualify for an upgrade?</a:t>
                      </a:r>
                    </a:p>
                  </a:txBody>
                  <a:tcPr/>
                </a:tc>
              </a:tr>
              <a:tr h="370840">
                <a:tc>
                  <a:txBody>
                    <a:bodyPr/>
                    <a:lstStyle/>
                    <a:p>
                      <a:r>
                        <a:rPr lang="en-US" altLang="zh-CN" sz="1400" dirty="0" smtClean="0"/>
                        <a:t>For a clean install, will you set up a dual boot?</a:t>
                      </a:r>
                      <a:endParaRPr lang="zh-CN" altLang="en-US" sz="1400" dirty="0"/>
                    </a:p>
                  </a:txBody>
                  <a:tcPr/>
                </a:tc>
                <a:tc>
                  <a:txBody>
                    <a:bodyPr/>
                    <a:lstStyle/>
                    <a:p>
                      <a:r>
                        <a:rPr lang="en-US" altLang="zh-CN" sz="1400" dirty="0" smtClean="0"/>
                        <a:t>List reasons for a dual boot:</a:t>
                      </a:r>
                    </a:p>
                    <a:p>
                      <a:r>
                        <a:rPr lang="en-US" altLang="zh-CN" sz="1400" dirty="0" smtClean="0"/>
                        <a:t>Size of the second partition:</a:t>
                      </a:r>
                    </a:p>
                    <a:p>
                      <a:r>
                        <a:rPr lang="en-US" altLang="zh-CN" sz="1400" dirty="0" smtClean="0"/>
                        <a:t>Free space on the second partition:</a:t>
                      </a:r>
                    </a:p>
                  </a:txBody>
                  <a:tcPr/>
                </a:tc>
              </a:tr>
              <a:tr h="370840">
                <a:tc>
                  <a:txBody>
                    <a:bodyPr/>
                    <a:lstStyle/>
                    <a:p>
                      <a:r>
                        <a:rPr lang="en-US" altLang="zh-CN" sz="1400" dirty="0" smtClean="0"/>
                        <a:t>Have you backed up important data on your hard drive?</a:t>
                      </a:r>
                      <a:endParaRPr lang="zh-CN" altLang="en-US" sz="1400" dirty="0"/>
                    </a:p>
                  </a:txBody>
                  <a:tcPr/>
                </a:tc>
                <a:tc>
                  <a:txBody>
                    <a:bodyPr/>
                    <a:lstStyle/>
                    <a:p>
                      <a:r>
                        <a:rPr lang="en-US" altLang="zh-CN" sz="1400" dirty="0" smtClean="0"/>
                        <a:t>Location of backup:</a:t>
                      </a:r>
                      <a:endParaRPr lang="zh-CN" altLang="en-US" sz="1400" dirty="0"/>
                    </a:p>
                  </a:txBody>
                  <a:tcPr/>
                </a:tc>
              </a:tr>
            </a:tbl>
          </a:graphicData>
        </a:graphic>
      </p:graphicFrame>
    </p:spTree>
    <p:extLst>
      <p:ext uri="{BB962C8B-B14F-4D97-AF65-F5344CB8AC3E}">
        <p14:creationId xmlns:p14="http://schemas.microsoft.com/office/powerpoint/2010/main" val="1433145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smtClean="0"/>
              <a:t>Chapter 12</a:t>
            </a:r>
            <a:endParaRPr lang="en-US" dirty="0"/>
          </a:p>
        </p:txBody>
      </p:sp>
      <p:sp>
        <p:nvSpPr>
          <p:cNvPr id="5" name="Title 4"/>
          <p:cNvSpPr>
            <a:spLocks noGrp="1"/>
          </p:cNvSpPr>
          <p:nvPr>
            <p:ph type="title"/>
          </p:nvPr>
        </p:nvSpPr>
        <p:spPr/>
        <p:txBody>
          <a:bodyPr/>
          <a:lstStyle/>
          <a:p>
            <a:r>
              <a:rPr lang="en-US" dirty="0" smtClean="0"/>
              <a:t>Installing Windows</a:t>
            </a:r>
            <a:endParaRPr lang="en-US" dirty="0"/>
          </a:p>
        </p:txBody>
      </p:sp>
      <p:pic>
        <p:nvPicPr>
          <p:cNvPr id="2" name="Picture Placeholder 1"/>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462" r="462"/>
          <a:stretch>
            <a:fillRect/>
          </a:stretch>
        </p:blipFill>
        <p:spPr/>
      </p:pic>
      <p:sp>
        <p:nvSpPr>
          <p:cNvPr id="8" name="Footer Placeholder 7"/>
          <p:cNvSpPr>
            <a:spLocks noGrp="1"/>
          </p:cNvSpPr>
          <p:nvPr>
            <p:ph type="ftr" sz="quarter" idx="3"/>
          </p:nvPr>
        </p:nvSpPr>
        <p:spPr/>
        <p:txBody>
          <a:bodyPr/>
          <a:lstStyle/>
          <a:p>
            <a:r>
              <a:rPr lang="en-US" dirty="0"/>
              <a:t>Andrews/Dark/West, CompTIA A+ Guide to IT Technical Support, 10</a:t>
            </a:r>
            <a:r>
              <a:rPr lang="en-US" baseline="30000" dirty="0"/>
              <a:t>th</a:t>
            </a:r>
            <a:r>
              <a:rPr lang="en-US" dirty="0"/>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607059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Final Checklist Before Beginning the Installation (3 of 6)</a:t>
            </a:r>
            <a:endParaRPr lang="zh-CN" altLang="en-US" dirty="0"/>
          </a:p>
        </p:txBody>
      </p:sp>
      <p:sp>
        <p:nvSpPr>
          <p:cNvPr id="3" name="Text Placeholder 2"/>
          <p:cNvSpPr>
            <a:spLocks noGrp="1"/>
          </p:cNvSpPr>
          <p:nvPr>
            <p:ph type="body" sz="quarter" idx="17"/>
          </p:nvPr>
        </p:nvSpPr>
        <p:spPr/>
        <p:txBody>
          <a:bodyPr/>
          <a:lstStyle/>
          <a:p>
            <a:r>
              <a:rPr lang="en-US" altLang="zh-CN" dirty="0" smtClean="0"/>
              <a:t>General tips for installing Windows:</a:t>
            </a:r>
          </a:p>
          <a:p>
            <a:pPr lvl="1"/>
            <a:r>
              <a:rPr lang="en-US" altLang="zh-CN" dirty="0" smtClean="0"/>
              <a:t>Verify </a:t>
            </a:r>
            <a:r>
              <a:rPr lang="en-US" altLang="zh-CN" dirty="0"/>
              <a:t>all application software DVDs and device drivers are available</a:t>
            </a:r>
          </a:p>
          <a:p>
            <a:pPr lvl="1"/>
            <a:r>
              <a:rPr lang="en-US" altLang="zh-CN" dirty="0"/>
              <a:t>Back up all important data</a:t>
            </a:r>
          </a:p>
          <a:p>
            <a:pPr lvl="1"/>
            <a:r>
              <a:rPr lang="en-US" altLang="zh-CN" dirty="0"/>
              <a:t>If not reformatting the drive, run antivirus software to ensure the drive is free from malware</a:t>
            </a:r>
          </a:p>
          <a:p>
            <a:pPr lvl="1"/>
            <a:r>
              <a:rPr lang="en-US" altLang="zh-CN" dirty="0"/>
              <a:t>Use </a:t>
            </a:r>
            <a:r>
              <a:rPr lang="en-US" altLang="zh-CN" dirty="0" smtClean="0"/>
              <a:t>BIOS/UEFI </a:t>
            </a:r>
            <a:r>
              <a:rPr lang="en-US" altLang="zh-CN" dirty="0"/>
              <a:t>setup to verify the boot sequence needed for installation</a:t>
            </a:r>
          </a:p>
          <a:p>
            <a:pPr lvl="1"/>
            <a:r>
              <a:rPr lang="en-US" altLang="zh-CN" dirty="0" smtClean="0"/>
              <a:t>In BIOS/UEFI setups, disable </a:t>
            </a:r>
            <a:r>
              <a:rPr lang="en-US" altLang="zh-CN" dirty="0"/>
              <a:t>any virus protection setting that might prevent the boot area of the drive from being </a:t>
            </a:r>
            <a:r>
              <a:rPr lang="en-US" altLang="zh-CN" dirty="0" smtClean="0"/>
              <a:t>altered</a:t>
            </a:r>
          </a:p>
          <a:p>
            <a:pPr lvl="1"/>
            <a:r>
              <a:rPr lang="en-US" altLang="zh-CN" dirty="0" smtClean="0"/>
              <a:t>Set BIOS/UEFI to use UEFI mode or UEFI CSM mode</a:t>
            </a:r>
            <a:endParaRPr lang="en-US" altLang="zh-CN" dirty="0"/>
          </a:p>
          <a:p>
            <a:pPr lvl="1"/>
            <a:r>
              <a:rPr lang="en-US" altLang="zh-CN" dirty="0"/>
              <a:t>For laptops, use AC adapter so you don’t run out of battery</a:t>
            </a:r>
          </a:p>
          <a:p>
            <a:endParaRPr lang="zh-CN" altLang="en-US" dirty="0"/>
          </a:p>
        </p:txBody>
      </p:sp>
    </p:spTree>
    <p:extLst>
      <p:ext uri="{BB962C8B-B14F-4D97-AF65-F5344CB8AC3E}">
        <p14:creationId xmlns:p14="http://schemas.microsoft.com/office/powerpoint/2010/main" val="1007763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Final Checklist Before Beginning the Installation (4 of 6)</a:t>
            </a:r>
            <a:endParaRPr lang="zh-CN" altLang="en-US" dirty="0"/>
          </a:p>
        </p:txBody>
      </p:sp>
      <p:sp>
        <p:nvSpPr>
          <p:cNvPr id="3" name="Text Placeholder 2"/>
          <p:cNvSpPr>
            <a:spLocks noGrp="1"/>
          </p:cNvSpPr>
          <p:nvPr>
            <p:ph type="body" sz="quarter" idx="17"/>
          </p:nvPr>
        </p:nvSpPr>
        <p:spPr/>
        <p:txBody>
          <a:bodyPr/>
          <a:lstStyle/>
          <a:p>
            <a:r>
              <a:rPr lang="en-US" altLang="zh-CN" dirty="0" smtClean="0"/>
              <a:t>Verify That You Have the Windows 10 Product Key</a:t>
            </a:r>
          </a:p>
          <a:p>
            <a:pPr lvl="1"/>
            <a:r>
              <a:rPr lang="en-US" altLang="zh-CN" dirty="0" smtClean="0"/>
              <a:t>Typically, you’ll purchase Windows 10 online and product key will be emailed to the Microsoft account used to make the purchase</a:t>
            </a:r>
          </a:p>
          <a:p>
            <a:pPr lvl="1"/>
            <a:r>
              <a:rPr lang="en-US" altLang="zh-CN" dirty="0" smtClean="0"/>
              <a:t>If purchased on a USB flash drive, look for the product key printed on the cover of the flash drive case, on a card inside the case, or affixed to the back of the Windows documentation booklet</a:t>
            </a:r>
          </a:p>
          <a:p>
            <a:pPr lvl="1"/>
            <a:r>
              <a:rPr lang="en-US" altLang="zh-CN" dirty="0" smtClean="0"/>
              <a:t>The product key might not be required to reinstall Windows</a:t>
            </a:r>
          </a:p>
          <a:p>
            <a:pPr lvl="1"/>
            <a:r>
              <a:rPr lang="en-US" altLang="zh-CN" dirty="0" smtClean="0"/>
              <a:t>For a laptop, all-in-one, or other brand-name computer, the computer manufacturer might have stored the Windows product key on motherboard firmware</a:t>
            </a:r>
            <a:endParaRPr lang="en-US" altLang="zh-CN" dirty="0"/>
          </a:p>
          <a:p>
            <a:endParaRPr lang="zh-CN" altLang="en-US" dirty="0"/>
          </a:p>
        </p:txBody>
      </p:sp>
    </p:spTree>
    <p:extLst>
      <p:ext uri="{BB962C8B-B14F-4D97-AF65-F5344CB8AC3E}">
        <p14:creationId xmlns:p14="http://schemas.microsoft.com/office/powerpoint/2010/main" val="1378198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Final Checklist Before Beginning the </a:t>
            </a:r>
            <a:r>
              <a:rPr lang="en-US" altLang="zh-CN" dirty="0" smtClean="0"/>
              <a:t>Installation (5 of 6)</a:t>
            </a:r>
            <a:endParaRPr lang="zh-CN" altLang="en-US" dirty="0"/>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704088" y="2021892"/>
            <a:ext cx="6882456" cy="3123131"/>
          </a:xfrm>
        </p:spPr>
      </p:pic>
      <p:sp>
        <p:nvSpPr>
          <p:cNvPr id="4" name="Text Placeholder 3"/>
          <p:cNvSpPr>
            <a:spLocks noGrp="1"/>
          </p:cNvSpPr>
          <p:nvPr>
            <p:ph type="body" sz="quarter" idx="11"/>
          </p:nvPr>
        </p:nvSpPr>
        <p:spPr>
          <a:xfrm>
            <a:off x="7478972" y="4707082"/>
            <a:ext cx="3976406" cy="1171738"/>
          </a:xfrm>
        </p:spPr>
        <p:txBody>
          <a:bodyPr/>
          <a:lstStyle/>
          <a:p>
            <a:r>
              <a:rPr lang="en-US" altLang="zh-CN" dirty="0" smtClean="0"/>
              <a:t>Figure 12-8  This installation of Windows was activated using a digital license stored on Microsoft activation servers</a:t>
            </a:r>
            <a:endParaRPr lang="zh-CN" altLang="en-US" dirty="0"/>
          </a:p>
        </p:txBody>
      </p:sp>
    </p:spTree>
    <p:extLst>
      <p:ext uri="{BB962C8B-B14F-4D97-AF65-F5344CB8AC3E}">
        <p14:creationId xmlns:p14="http://schemas.microsoft.com/office/powerpoint/2010/main" val="2892117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Final Checklist Before Beginning the </a:t>
            </a:r>
            <a:r>
              <a:rPr lang="en-US" altLang="zh-CN" dirty="0" smtClean="0"/>
              <a:t>Installation (6 of 6)</a:t>
            </a:r>
            <a:endParaRPr lang="zh-CN" altLang="en-US" dirty="0"/>
          </a:p>
        </p:txBody>
      </p:sp>
      <p:sp>
        <p:nvSpPr>
          <p:cNvPr id="3" name="Text Placeholder 2"/>
          <p:cNvSpPr>
            <a:spLocks noGrp="1"/>
          </p:cNvSpPr>
          <p:nvPr>
            <p:ph type="body" sz="quarter" idx="17"/>
          </p:nvPr>
        </p:nvSpPr>
        <p:spPr/>
        <p:txBody>
          <a:bodyPr/>
          <a:lstStyle/>
          <a:p>
            <a:r>
              <a:rPr lang="en-US" altLang="zh-CN" dirty="0" smtClean="0"/>
              <a:t>Useful information about an ISO file:</a:t>
            </a:r>
          </a:p>
          <a:p>
            <a:pPr lvl="1"/>
            <a:r>
              <a:rPr lang="en-US" altLang="zh-CN" dirty="0" smtClean="0"/>
              <a:t>An </a:t>
            </a:r>
            <a:r>
              <a:rPr lang="en-US" altLang="zh-CN" b="1" dirty="0" smtClean="0"/>
              <a:t>ISO file </a:t>
            </a:r>
            <a:r>
              <a:rPr lang="en-US" altLang="zh-CN" dirty="0" smtClean="0"/>
              <a:t>is an image of an optical disc, including its file system and all its files and folders</a:t>
            </a:r>
          </a:p>
          <a:p>
            <a:pPr lvl="2"/>
            <a:r>
              <a:rPr lang="en-US" altLang="zh-CN" dirty="0" smtClean="0"/>
              <a:t>Also called an </a:t>
            </a:r>
            <a:r>
              <a:rPr lang="en-US" altLang="zh-CN" b="1" dirty="0" smtClean="0"/>
              <a:t>ISO image </a:t>
            </a:r>
            <a:r>
              <a:rPr lang="en-US" altLang="zh-CN" dirty="0" smtClean="0"/>
              <a:t>or disc image</a:t>
            </a:r>
          </a:p>
          <a:p>
            <a:pPr lvl="1"/>
            <a:r>
              <a:rPr lang="en-US" altLang="zh-CN" dirty="0" smtClean="0"/>
              <a:t>To see the contents of an ISO file, open File Explorer or Windows Explorer, right-click the file, and click </a:t>
            </a:r>
            <a:r>
              <a:rPr lang="en-US" altLang="zh-CN" b="1" dirty="0" smtClean="0"/>
              <a:t>Mount</a:t>
            </a:r>
          </a:p>
          <a:p>
            <a:pPr lvl="2"/>
            <a:r>
              <a:rPr lang="en-US" altLang="zh-CN" dirty="0" smtClean="0"/>
              <a:t>The ISO file is assigned a drive letter</a:t>
            </a:r>
          </a:p>
          <a:p>
            <a:pPr lvl="1"/>
            <a:r>
              <a:rPr lang="en-US" altLang="zh-CN" dirty="0" smtClean="0"/>
              <a:t>If you have an optical drive that can write to DVDs, you can burn a DVD from an ISO file</a:t>
            </a:r>
          </a:p>
          <a:p>
            <a:pPr lvl="1"/>
            <a:r>
              <a:rPr lang="en-US" altLang="zh-CN" dirty="0" smtClean="0"/>
              <a:t>Later in the chapter, you learn how to mount an ISO file to virtual DVD drive in a virtual machine and use it to install Windows in the VM</a:t>
            </a:r>
            <a:endParaRPr lang="zh-CN" altLang="en-US" dirty="0"/>
          </a:p>
        </p:txBody>
      </p:sp>
    </p:spTree>
    <p:extLst>
      <p:ext uri="{BB962C8B-B14F-4D97-AF65-F5344CB8AC3E}">
        <p14:creationId xmlns:p14="http://schemas.microsoft.com/office/powerpoint/2010/main" val="3226390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Installing Windows 10, Windows 8.1, and Windows 7</a:t>
            </a:r>
            <a:endParaRPr lang="zh-CN" altLang="en-US" dirty="0"/>
          </a:p>
        </p:txBody>
      </p:sp>
      <p:sp>
        <p:nvSpPr>
          <p:cNvPr id="3" name="Text Placeholder 2"/>
          <p:cNvSpPr>
            <a:spLocks noGrp="1"/>
          </p:cNvSpPr>
          <p:nvPr>
            <p:ph type="body" sz="quarter" idx="17"/>
          </p:nvPr>
        </p:nvSpPr>
        <p:spPr/>
        <p:txBody>
          <a:bodyPr/>
          <a:lstStyle/>
          <a:p>
            <a:r>
              <a:rPr lang="en-US" altLang="zh-CN" dirty="0"/>
              <a:t>Topics covered</a:t>
            </a:r>
          </a:p>
          <a:p>
            <a:pPr lvl="1"/>
            <a:r>
              <a:rPr lang="en-US" altLang="zh-CN" dirty="0"/>
              <a:t>Learn how to install Windows </a:t>
            </a:r>
            <a:r>
              <a:rPr lang="en-US" altLang="zh-CN" dirty="0" smtClean="0"/>
              <a:t>as </a:t>
            </a:r>
            <a:r>
              <a:rPr lang="en-US" altLang="zh-CN" dirty="0"/>
              <a:t>an:</a:t>
            </a:r>
          </a:p>
          <a:p>
            <a:pPr lvl="2"/>
            <a:r>
              <a:rPr lang="en-US" altLang="zh-CN" dirty="0"/>
              <a:t>In-place upgrade</a:t>
            </a:r>
          </a:p>
          <a:p>
            <a:pPr lvl="2"/>
            <a:r>
              <a:rPr lang="en-US" altLang="zh-CN" dirty="0"/>
              <a:t>Clean install</a:t>
            </a:r>
          </a:p>
          <a:p>
            <a:pPr lvl="2"/>
            <a:r>
              <a:rPr lang="en-US" altLang="zh-CN" dirty="0"/>
              <a:t>Dual boot</a:t>
            </a:r>
          </a:p>
          <a:p>
            <a:pPr lvl="2"/>
            <a:r>
              <a:rPr lang="en-US" altLang="zh-CN" dirty="0"/>
              <a:t>How to handle using a Windows upgrade product key to install Windows on a new hard </a:t>
            </a:r>
            <a:r>
              <a:rPr lang="en-US" altLang="zh-CN" dirty="0" smtClean="0"/>
              <a:t>drive</a:t>
            </a:r>
          </a:p>
          <a:p>
            <a:r>
              <a:rPr lang="en-US" altLang="zh-CN" dirty="0" smtClean="0"/>
              <a:t>Make </a:t>
            </a:r>
            <a:r>
              <a:rPr lang="en-US" altLang="zh-CN" dirty="0"/>
              <a:t>sure you document what you did during the installation</a:t>
            </a:r>
          </a:p>
          <a:p>
            <a:pPr lvl="1"/>
            <a:r>
              <a:rPr lang="en-US" altLang="zh-CN" dirty="0"/>
              <a:t>Documentation might be helpful for future maintenance and troubleshooting</a:t>
            </a:r>
          </a:p>
          <a:p>
            <a:endParaRPr lang="zh-CN" altLang="en-US" dirty="0"/>
          </a:p>
        </p:txBody>
      </p:sp>
    </p:spTree>
    <p:extLst>
      <p:ext uri="{BB962C8B-B14F-4D97-AF65-F5344CB8AC3E}">
        <p14:creationId xmlns:p14="http://schemas.microsoft.com/office/powerpoint/2010/main" val="2669376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Windows 10 In-Place Upgrade (1 of 5)</a:t>
            </a:r>
            <a:endParaRPr lang="zh-CN" altLang="en-US" dirty="0"/>
          </a:p>
        </p:txBody>
      </p:sp>
      <p:sp>
        <p:nvSpPr>
          <p:cNvPr id="3" name="Text Placeholder 2"/>
          <p:cNvSpPr>
            <a:spLocks noGrp="1"/>
          </p:cNvSpPr>
          <p:nvPr>
            <p:ph type="body" sz="quarter" idx="17"/>
          </p:nvPr>
        </p:nvSpPr>
        <p:spPr/>
        <p:txBody>
          <a:bodyPr/>
          <a:lstStyle/>
          <a:p>
            <a:r>
              <a:rPr lang="en-US" altLang="zh-CN" dirty="0"/>
              <a:t>Steps to upgrade from Windows </a:t>
            </a:r>
            <a:r>
              <a:rPr lang="en-US" altLang="zh-CN" dirty="0" smtClean="0"/>
              <a:t>8.1 </a:t>
            </a:r>
            <a:r>
              <a:rPr lang="en-US" altLang="zh-CN" dirty="0"/>
              <a:t>to Windows </a:t>
            </a:r>
            <a:r>
              <a:rPr lang="en-US" altLang="zh-CN" dirty="0" smtClean="0"/>
              <a:t>10</a:t>
            </a:r>
            <a:endParaRPr lang="en-US" altLang="zh-CN" dirty="0"/>
          </a:p>
          <a:p>
            <a:pPr lvl="1"/>
            <a:r>
              <a:rPr lang="en-US" altLang="zh-CN" dirty="0" smtClean="0"/>
              <a:t>1. Sign in to Windows using an administrator account</a:t>
            </a:r>
          </a:p>
          <a:p>
            <a:pPr lvl="1"/>
            <a:r>
              <a:rPr lang="en-US" altLang="zh-CN" dirty="0" smtClean="0"/>
              <a:t>2. </a:t>
            </a:r>
            <a:r>
              <a:rPr lang="en-US" altLang="zh-CN" dirty="0"/>
              <a:t>Before you start the upgrade, do the following:</a:t>
            </a:r>
          </a:p>
          <a:p>
            <a:pPr lvl="2"/>
            <a:r>
              <a:rPr lang="en-US" altLang="zh-CN" dirty="0"/>
              <a:t>Scan the system for malware</a:t>
            </a:r>
          </a:p>
          <a:p>
            <a:pPr lvl="2"/>
            <a:r>
              <a:rPr lang="en-US" altLang="zh-CN" dirty="0"/>
              <a:t>Uninstall any applications or device drivers you don’t intend to use in the new installation</a:t>
            </a:r>
          </a:p>
          <a:p>
            <a:pPr lvl="2"/>
            <a:r>
              <a:rPr lang="en-US" altLang="zh-CN" dirty="0"/>
              <a:t>Make sure your backups are up to date</a:t>
            </a:r>
          </a:p>
          <a:p>
            <a:pPr lvl="1"/>
            <a:r>
              <a:rPr lang="en-US" altLang="zh-CN" dirty="0" smtClean="0"/>
              <a:t>3. </a:t>
            </a:r>
            <a:r>
              <a:rPr lang="en-US" altLang="zh-CN" dirty="0"/>
              <a:t>Insert Windows </a:t>
            </a:r>
            <a:r>
              <a:rPr lang="en-US" altLang="zh-CN" dirty="0" smtClean="0"/>
              <a:t>10 setup DVD or flash drive or mount the setup ISO file</a:t>
            </a:r>
            <a:endParaRPr lang="en-US" altLang="zh-CN" dirty="0"/>
          </a:p>
          <a:p>
            <a:pPr lvl="1"/>
            <a:r>
              <a:rPr lang="en-US" altLang="zh-CN" dirty="0" smtClean="0"/>
              <a:t>4. Open </a:t>
            </a:r>
            <a:r>
              <a:rPr lang="en-US" altLang="zh-CN" b="1" dirty="0" smtClean="0"/>
              <a:t>File Explorer </a:t>
            </a:r>
            <a:r>
              <a:rPr lang="en-US" altLang="zh-CN" dirty="0" smtClean="0"/>
              <a:t>and double </a:t>
            </a:r>
            <a:r>
              <a:rPr lang="en-US" altLang="zh-CN" dirty="0"/>
              <a:t>click </a:t>
            </a:r>
            <a:r>
              <a:rPr lang="en-US" altLang="zh-CN" b="1" dirty="0"/>
              <a:t>setup.exe</a:t>
            </a:r>
          </a:p>
          <a:p>
            <a:pPr lvl="1"/>
            <a:r>
              <a:rPr lang="en-US" altLang="zh-CN" dirty="0" smtClean="0"/>
              <a:t>5. </a:t>
            </a:r>
            <a:r>
              <a:rPr lang="en-US" altLang="zh-CN" dirty="0"/>
              <a:t>At the next window, enter the product key and Windows verifies the key is a valid key</a:t>
            </a:r>
          </a:p>
          <a:p>
            <a:pPr lvl="2"/>
            <a:r>
              <a:rPr lang="en-US" altLang="zh-CN" dirty="0"/>
              <a:t>If connected to Internet, setup will activate Windows</a:t>
            </a:r>
          </a:p>
          <a:p>
            <a:endParaRPr lang="zh-CN" altLang="en-US" b="1" dirty="0"/>
          </a:p>
        </p:txBody>
      </p:sp>
    </p:spTree>
    <p:extLst>
      <p:ext uri="{BB962C8B-B14F-4D97-AF65-F5344CB8AC3E}">
        <p14:creationId xmlns:p14="http://schemas.microsoft.com/office/powerpoint/2010/main" val="292584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Windows 10 In-Place </a:t>
            </a:r>
            <a:r>
              <a:rPr lang="en-US" altLang="zh-CN" dirty="0" smtClean="0"/>
              <a:t>Upgrade (2 of 5)</a:t>
            </a:r>
            <a:endParaRPr lang="zh-CN" altLang="en-US" dirty="0"/>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147646" y="1334844"/>
            <a:ext cx="5728642" cy="4486634"/>
          </a:xfrm>
        </p:spPr>
      </p:pic>
      <p:sp>
        <p:nvSpPr>
          <p:cNvPr id="4" name="Text Placeholder 3"/>
          <p:cNvSpPr>
            <a:spLocks noGrp="1"/>
          </p:cNvSpPr>
          <p:nvPr>
            <p:ph type="body" sz="quarter" idx="11"/>
          </p:nvPr>
        </p:nvSpPr>
        <p:spPr>
          <a:xfrm>
            <a:off x="7478972" y="4987636"/>
            <a:ext cx="3976406" cy="891184"/>
          </a:xfrm>
        </p:spPr>
        <p:txBody>
          <a:bodyPr/>
          <a:lstStyle/>
          <a:p>
            <a:r>
              <a:rPr lang="en-US" altLang="zh-CN" dirty="0" smtClean="0"/>
              <a:t>Figure 12-13  </a:t>
            </a:r>
            <a:r>
              <a:rPr lang="en-US" altLang="zh-CN" dirty="0"/>
              <a:t>The product key is verified as valid during the setup process</a:t>
            </a:r>
            <a:endParaRPr lang="zh-CN" altLang="en-US" dirty="0"/>
          </a:p>
        </p:txBody>
      </p:sp>
    </p:spTree>
    <p:extLst>
      <p:ext uri="{BB962C8B-B14F-4D97-AF65-F5344CB8AC3E}">
        <p14:creationId xmlns:p14="http://schemas.microsoft.com/office/powerpoint/2010/main" val="34076607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Windows 10 In-Place Upgrade (3 of 5)</a:t>
            </a:r>
            <a:endParaRPr lang="zh-CN" altLang="en-US" dirty="0"/>
          </a:p>
        </p:txBody>
      </p:sp>
      <p:sp>
        <p:nvSpPr>
          <p:cNvPr id="3" name="Text Placeholder 2"/>
          <p:cNvSpPr>
            <a:spLocks noGrp="1"/>
          </p:cNvSpPr>
          <p:nvPr>
            <p:ph type="body" sz="quarter" idx="17"/>
          </p:nvPr>
        </p:nvSpPr>
        <p:spPr/>
        <p:txBody>
          <a:bodyPr/>
          <a:lstStyle/>
          <a:p>
            <a:r>
              <a:rPr lang="en-US" altLang="zh-CN" dirty="0"/>
              <a:t>Steps to upgrade from Windows </a:t>
            </a:r>
            <a:r>
              <a:rPr lang="en-US" altLang="zh-CN" dirty="0" smtClean="0"/>
              <a:t>8.1 </a:t>
            </a:r>
            <a:r>
              <a:rPr lang="en-US" altLang="zh-CN" dirty="0"/>
              <a:t>to Windows </a:t>
            </a:r>
            <a:r>
              <a:rPr lang="en-US" altLang="zh-CN" dirty="0" smtClean="0"/>
              <a:t>10 (continued)</a:t>
            </a:r>
            <a:endParaRPr lang="en-US" altLang="zh-CN" dirty="0"/>
          </a:p>
          <a:p>
            <a:pPr lvl="1"/>
            <a:r>
              <a:rPr lang="en-US" altLang="zh-CN" dirty="0" smtClean="0"/>
              <a:t>6. </a:t>
            </a:r>
            <a:r>
              <a:rPr lang="en-US" altLang="zh-CN" dirty="0"/>
              <a:t>Accept the license terms</a:t>
            </a:r>
          </a:p>
          <a:p>
            <a:pPr lvl="1"/>
            <a:r>
              <a:rPr lang="en-US" altLang="zh-CN" dirty="0" smtClean="0"/>
              <a:t>7. Wait for updates to download, then verify that </a:t>
            </a:r>
            <a:r>
              <a:rPr lang="en-US" altLang="zh-CN" b="1" dirty="0" smtClean="0"/>
              <a:t>Keep personal files and apps </a:t>
            </a:r>
            <a:r>
              <a:rPr lang="en-US" altLang="zh-CN" dirty="0" smtClean="0"/>
              <a:t>is selected</a:t>
            </a:r>
          </a:p>
          <a:p>
            <a:pPr lvl="1"/>
            <a:r>
              <a:rPr lang="en-US" altLang="zh-CN" dirty="0" smtClean="0"/>
              <a:t>8. </a:t>
            </a:r>
            <a:r>
              <a:rPr lang="en-US" altLang="zh-CN" dirty="0"/>
              <a:t>On the </a:t>
            </a:r>
            <a:r>
              <a:rPr lang="en-US" altLang="zh-CN" i="1" dirty="0"/>
              <a:t>Choose what to keep </a:t>
            </a:r>
            <a:r>
              <a:rPr lang="en-US" altLang="zh-CN" dirty="0"/>
              <a:t>screen, decide what you want to do with Windows settings:</a:t>
            </a:r>
          </a:p>
          <a:p>
            <a:pPr lvl="2"/>
            <a:r>
              <a:rPr lang="en-US" altLang="zh-CN" dirty="0"/>
              <a:t>First two options perform upgrades to Windows </a:t>
            </a:r>
            <a:r>
              <a:rPr lang="en-US" altLang="zh-CN" dirty="0" smtClean="0"/>
              <a:t>10</a:t>
            </a:r>
            <a:endParaRPr lang="en-US" altLang="zh-CN" dirty="0"/>
          </a:p>
          <a:p>
            <a:pPr lvl="2"/>
            <a:r>
              <a:rPr lang="en-US" altLang="zh-CN" dirty="0"/>
              <a:t>The Nothing option performs a clean install of Windows </a:t>
            </a:r>
            <a:r>
              <a:rPr lang="en-US" altLang="zh-CN" dirty="0" smtClean="0"/>
              <a:t>10</a:t>
            </a:r>
          </a:p>
          <a:p>
            <a:pPr lvl="1"/>
            <a:r>
              <a:rPr lang="en-US" altLang="zh-CN" dirty="0" smtClean="0"/>
              <a:t>9. On the </a:t>
            </a:r>
            <a:r>
              <a:rPr lang="en-US" altLang="zh-CN" i="1" dirty="0" smtClean="0"/>
              <a:t>Ready to install </a:t>
            </a:r>
            <a:r>
              <a:rPr lang="en-US" altLang="zh-CN" dirty="0" smtClean="0"/>
              <a:t>window, verify the choices listed and click </a:t>
            </a:r>
            <a:r>
              <a:rPr lang="en-US" altLang="zh-CN" b="1" dirty="0" smtClean="0"/>
              <a:t>Install</a:t>
            </a:r>
            <a:endParaRPr lang="en-US" altLang="zh-CN" b="1" dirty="0"/>
          </a:p>
          <a:p>
            <a:pPr lvl="1"/>
            <a:r>
              <a:rPr lang="en-US" altLang="zh-CN" dirty="0" smtClean="0"/>
              <a:t>10. </a:t>
            </a:r>
            <a:r>
              <a:rPr lang="en-US" altLang="zh-CN" dirty="0"/>
              <a:t>During installation, setup may restart system several </a:t>
            </a:r>
            <a:r>
              <a:rPr lang="en-US" altLang="zh-CN" dirty="0" smtClean="0"/>
              <a:t>times</a:t>
            </a:r>
          </a:p>
          <a:p>
            <a:pPr lvl="2"/>
            <a:r>
              <a:rPr lang="en-US" altLang="zh-CN" dirty="0" smtClean="0"/>
              <a:t>When the </a:t>
            </a:r>
            <a:r>
              <a:rPr lang="en-US" altLang="zh-CN" i="1" dirty="0" smtClean="0"/>
              <a:t>Welcome to Windows 10! </a:t>
            </a:r>
            <a:r>
              <a:rPr lang="en-US" altLang="zh-CN" dirty="0" smtClean="0"/>
              <a:t>screen appears, click </a:t>
            </a:r>
            <a:r>
              <a:rPr lang="en-US" altLang="zh-CN" b="1" dirty="0" smtClean="0"/>
              <a:t>Next</a:t>
            </a:r>
            <a:endParaRPr lang="en-US" altLang="zh-CN" b="1" dirty="0"/>
          </a:p>
          <a:p>
            <a:endParaRPr lang="zh-CN" altLang="en-US" b="1" dirty="0"/>
          </a:p>
        </p:txBody>
      </p:sp>
    </p:spTree>
    <p:extLst>
      <p:ext uri="{BB962C8B-B14F-4D97-AF65-F5344CB8AC3E}">
        <p14:creationId xmlns:p14="http://schemas.microsoft.com/office/powerpoint/2010/main" val="2930786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Windows 10 In-Place </a:t>
            </a:r>
            <a:r>
              <a:rPr lang="en-US" altLang="zh-CN" dirty="0" smtClean="0"/>
              <a:t>Upgrade (4 of 5)</a:t>
            </a:r>
            <a:endParaRPr lang="zh-CN" altLang="en-US" dirty="0"/>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996696" y="1826821"/>
            <a:ext cx="6135624" cy="3815430"/>
          </a:xfrm>
        </p:spPr>
      </p:pic>
      <p:sp>
        <p:nvSpPr>
          <p:cNvPr id="4" name="Text Placeholder 3"/>
          <p:cNvSpPr>
            <a:spLocks noGrp="1"/>
          </p:cNvSpPr>
          <p:nvPr>
            <p:ph type="body" sz="quarter" idx="11"/>
          </p:nvPr>
        </p:nvSpPr>
        <p:spPr>
          <a:xfrm>
            <a:off x="7478972" y="4977245"/>
            <a:ext cx="3976406" cy="901575"/>
          </a:xfrm>
        </p:spPr>
        <p:txBody>
          <a:bodyPr/>
          <a:lstStyle/>
          <a:p>
            <a:r>
              <a:rPr lang="en-US" altLang="zh-CN" dirty="0" smtClean="0"/>
              <a:t>Figure 12-14  Windows is ready to install as an upgrade, but you can still change what to keep</a:t>
            </a:r>
            <a:endParaRPr lang="zh-CN" altLang="en-US" dirty="0"/>
          </a:p>
        </p:txBody>
      </p:sp>
    </p:spTree>
    <p:extLst>
      <p:ext uri="{BB962C8B-B14F-4D97-AF65-F5344CB8AC3E}">
        <p14:creationId xmlns:p14="http://schemas.microsoft.com/office/powerpoint/2010/main" val="1724759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Windows 10 In-Place Upgrade (5 of 5)</a:t>
            </a:r>
            <a:endParaRPr lang="zh-CN" altLang="en-US" dirty="0"/>
          </a:p>
        </p:txBody>
      </p:sp>
      <p:sp>
        <p:nvSpPr>
          <p:cNvPr id="3" name="Text Placeholder 2"/>
          <p:cNvSpPr>
            <a:spLocks noGrp="1"/>
          </p:cNvSpPr>
          <p:nvPr>
            <p:ph type="body" sz="quarter" idx="17"/>
          </p:nvPr>
        </p:nvSpPr>
        <p:spPr/>
        <p:txBody>
          <a:bodyPr/>
          <a:lstStyle/>
          <a:p>
            <a:r>
              <a:rPr lang="en-US" altLang="zh-CN" dirty="0"/>
              <a:t>Steps to upgrade from Windows </a:t>
            </a:r>
            <a:r>
              <a:rPr lang="en-US" altLang="zh-CN" dirty="0" smtClean="0"/>
              <a:t>8.1 </a:t>
            </a:r>
            <a:r>
              <a:rPr lang="en-US" altLang="zh-CN" dirty="0"/>
              <a:t>to Windows </a:t>
            </a:r>
            <a:r>
              <a:rPr lang="en-US" altLang="zh-CN" dirty="0" smtClean="0"/>
              <a:t>10 (continued)</a:t>
            </a:r>
            <a:endParaRPr lang="en-US" altLang="zh-CN" dirty="0"/>
          </a:p>
          <a:p>
            <a:pPr lvl="1"/>
            <a:r>
              <a:rPr lang="en-US" altLang="zh-CN" dirty="0" smtClean="0"/>
              <a:t>11. On the </a:t>
            </a:r>
            <a:r>
              <a:rPr lang="en-US" altLang="zh-CN" i="1" dirty="0" smtClean="0"/>
              <a:t>Choose privacy settings for your device </a:t>
            </a:r>
            <a:r>
              <a:rPr lang="en-US" altLang="zh-CN" dirty="0" smtClean="0"/>
              <a:t>screen, select the privacy settings for location, speech recognition, diagnostics, tailored experiences with diagnostic data, and relevant ads, and then click </a:t>
            </a:r>
            <a:r>
              <a:rPr lang="en-US" altLang="zh-CN" b="1" dirty="0" smtClean="0"/>
              <a:t>Accept</a:t>
            </a:r>
          </a:p>
          <a:p>
            <a:pPr lvl="1"/>
            <a:r>
              <a:rPr lang="en-US" altLang="zh-CN" dirty="0" smtClean="0"/>
              <a:t>12. On the </a:t>
            </a:r>
            <a:r>
              <a:rPr lang="en-US" altLang="zh-CN" i="1" dirty="0" smtClean="0"/>
              <a:t>Meet Cortana </a:t>
            </a:r>
            <a:r>
              <a:rPr lang="en-US" altLang="zh-CN" dirty="0" smtClean="0"/>
              <a:t>screen, you can decide to give Microsoft permission to use your information to personalize your experience with Cortana</a:t>
            </a:r>
          </a:p>
          <a:p>
            <a:pPr lvl="1"/>
            <a:r>
              <a:rPr lang="en-US" altLang="zh-CN" dirty="0" smtClean="0"/>
              <a:t>13. The </a:t>
            </a:r>
            <a:r>
              <a:rPr lang="en-US" altLang="zh-CN" i="1" dirty="0" smtClean="0"/>
              <a:t>New apps for the new Windows </a:t>
            </a:r>
            <a:r>
              <a:rPr lang="en-US" altLang="zh-CN" dirty="0" smtClean="0"/>
              <a:t>screen appears</a:t>
            </a:r>
          </a:p>
          <a:p>
            <a:pPr lvl="2"/>
            <a:r>
              <a:rPr lang="en-US" altLang="zh-CN" dirty="0" smtClean="0"/>
              <a:t>Review the new apps and click </a:t>
            </a:r>
            <a:r>
              <a:rPr lang="en-US" altLang="zh-CN" b="1" dirty="0" smtClean="0"/>
              <a:t>Next</a:t>
            </a:r>
          </a:p>
          <a:p>
            <a:pPr lvl="1"/>
            <a:r>
              <a:rPr lang="en-US" altLang="zh-CN" dirty="0" smtClean="0"/>
              <a:t>14. Settings are applied and the Windows 10 sign-on screen appears</a:t>
            </a:r>
            <a:endParaRPr lang="en-US" altLang="zh-CN" dirty="0"/>
          </a:p>
          <a:p>
            <a:endParaRPr lang="zh-CN" altLang="en-US" b="1" dirty="0"/>
          </a:p>
        </p:txBody>
      </p:sp>
    </p:spTree>
    <p:extLst>
      <p:ext uri="{BB962C8B-B14F-4D97-AF65-F5344CB8AC3E}">
        <p14:creationId xmlns:p14="http://schemas.microsoft.com/office/powerpoint/2010/main" val="4129101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7"/>
          </p:nvPr>
        </p:nvSpPr>
        <p:spPr/>
        <p:txBody>
          <a:bodyPr/>
          <a:lstStyle/>
          <a:p>
            <a:r>
              <a:rPr lang="en-US" altLang="zh-CN" dirty="0"/>
              <a:t>Plan a Windows installation</a:t>
            </a:r>
          </a:p>
          <a:p>
            <a:r>
              <a:rPr lang="en-US" altLang="zh-CN" dirty="0"/>
              <a:t>Install Windows </a:t>
            </a:r>
            <a:r>
              <a:rPr lang="en-US" altLang="zh-CN" dirty="0" smtClean="0"/>
              <a:t>10, Windows 8.1, </a:t>
            </a:r>
            <a:r>
              <a:rPr lang="en-US" altLang="zh-CN" dirty="0"/>
              <a:t>and Windows 7</a:t>
            </a:r>
          </a:p>
          <a:p>
            <a:r>
              <a:rPr lang="en-US" altLang="zh-CN" dirty="0"/>
              <a:t>Configure Windows settings after the installation</a:t>
            </a:r>
          </a:p>
          <a:p>
            <a:r>
              <a:rPr lang="en-US" altLang="zh-CN" dirty="0" smtClean="0"/>
              <a:t>Describe special </a:t>
            </a:r>
            <a:r>
              <a:rPr lang="en-US" altLang="zh-CN" dirty="0"/>
              <a:t>concerns when installing Windows in a large enterprise</a:t>
            </a:r>
          </a:p>
        </p:txBody>
      </p:sp>
    </p:spTree>
    <p:extLst>
      <p:ext uri="{BB962C8B-B14F-4D97-AF65-F5344CB8AC3E}">
        <p14:creationId xmlns:p14="http://schemas.microsoft.com/office/powerpoint/2010/main" val="114419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Windows 10 Clean Install (1 of 4)</a:t>
            </a:r>
            <a:endParaRPr lang="zh-CN" altLang="en-US" dirty="0"/>
          </a:p>
        </p:txBody>
      </p:sp>
      <p:sp>
        <p:nvSpPr>
          <p:cNvPr id="3" name="Text Placeholder 2"/>
          <p:cNvSpPr>
            <a:spLocks noGrp="1"/>
          </p:cNvSpPr>
          <p:nvPr>
            <p:ph type="body" sz="quarter" idx="17"/>
          </p:nvPr>
        </p:nvSpPr>
        <p:spPr/>
        <p:txBody>
          <a:bodyPr/>
          <a:lstStyle/>
          <a:p>
            <a:r>
              <a:rPr lang="en-US" altLang="zh-CN" dirty="0" smtClean="0"/>
              <a:t>If you have a Windows 8/7 installation that qualifies for a Windows 10 upgrade and you need to do a clean install, follow these steps:</a:t>
            </a:r>
          </a:p>
          <a:p>
            <a:pPr lvl="1"/>
            <a:r>
              <a:rPr lang="en-US" altLang="zh-CN" dirty="0" smtClean="0"/>
              <a:t>1. Start the installation from the Windows desktop</a:t>
            </a:r>
          </a:p>
          <a:p>
            <a:pPr lvl="1"/>
            <a:r>
              <a:rPr lang="en-US" altLang="zh-CN" dirty="0" smtClean="0"/>
              <a:t>2. Follow the previous steps for an in-place upgrade to enter the product key, accept license terms, and download updates</a:t>
            </a:r>
          </a:p>
          <a:p>
            <a:pPr lvl="1"/>
            <a:r>
              <a:rPr lang="en-US" altLang="zh-CN" dirty="0" smtClean="0"/>
              <a:t>3. When you get to the </a:t>
            </a:r>
            <a:r>
              <a:rPr lang="en-US" altLang="zh-CN" i="1" dirty="0" smtClean="0"/>
              <a:t>Ready to install </a:t>
            </a:r>
            <a:r>
              <a:rPr lang="en-US" altLang="zh-CN" dirty="0" smtClean="0"/>
              <a:t>window, click </a:t>
            </a:r>
            <a:r>
              <a:rPr lang="en-US" altLang="zh-CN" b="1" dirty="0" smtClean="0"/>
              <a:t>Change what to keep</a:t>
            </a:r>
          </a:p>
          <a:p>
            <a:pPr lvl="1"/>
            <a:r>
              <a:rPr lang="en-US" altLang="zh-CN" dirty="0" smtClean="0"/>
              <a:t>4. On the </a:t>
            </a:r>
            <a:r>
              <a:rPr lang="en-US" altLang="zh-CN" i="1" dirty="0" smtClean="0"/>
              <a:t>Choose what to keep </a:t>
            </a:r>
            <a:r>
              <a:rPr lang="en-US" altLang="zh-CN" dirty="0" smtClean="0"/>
              <a:t>window, click </a:t>
            </a:r>
            <a:r>
              <a:rPr lang="en-US" altLang="zh-CN" b="1" dirty="0" smtClean="0"/>
              <a:t>Nothing</a:t>
            </a:r>
            <a:r>
              <a:rPr lang="en-US" altLang="zh-CN" dirty="0" smtClean="0"/>
              <a:t> and click </a:t>
            </a:r>
            <a:r>
              <a:rPr lang="en-US" altLang="zh-CN" b="1" dirty="0" smtClean="0"/>
              <a:t>Next</a:t>
            </a:r>
            <a:endParaRPr lang="zh-CN" altLang="en-US" b="1" dirty="0"/>
          </a:p>
        </p:txBody>
      </p:sp>
    </p:spTree>
    <p:extLst>
      <p:ext uri="{BB962C8B-B14F-4D97-AF65-F5344CB8AC3E}">
        <p14:creationId xmlns:p14="http://schemas.microsoft.com/office/powerpoint/2010/main" val="36056493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Windows 10 Clean Install (2 of 4)</a:t>
            </a:r>
            <a:endParaRPr lang="zh-CN" altLang="en-US" dirty="0"/>
          </a:p>
        </p:txBody>
      </p:sp>
      <p:sp>
        <p:nvSpPr>
          <p:cNvPr id="3" name="Text Placeholder 2"/>
          <p:cNvSpPr>
            <a:spLocks noGrp="1"/>
          </p:cNvSpPr>
          <p:nvPr>
            <p:ph type="body" sz="quarter" idx="17"/>
          </p:nvPr>
        </p:nvSpPr>
        <p:spPr/>
        <p:txBody>
          <a:bodyPr/>
          <a:lstStyle/>
          <a:p>
            <a:r>
              <a:rPr lang="en-US" altLang="zh-CN" dirty="0" smtClean="0"/>
              <a:t>Use the following steps to perform a clean install on a newly installed hard drive, on a new computer you’re building, or on a computer that has a corrupted Windows installation:</a:t>
            </a:r>
          </a:p>
          <a:p>
            <a:pPr lvl="1"/>
            <a:r>
              <a:rPr lang="en-US" altLang="zh-CN" dirty="0" smtClean="0"/>
              <a:t>1. Boot </a:t>
            </a:r>
            <a:r>
              <a:rPr lang="en-US" altLang="zh-CN" dirty="0"/>
              <a:t>from Windows setup DVD or USB flash drive and choose </a:t>
            </a:r>
            <a:r>
              <a:rPr lang="en-US" altLang="zh-CN" b="1" dirty="0"/>
              <a:t>Install now</a:t>
            </a:r>
          </a:p>
          <a:p>
            <a:pPr lvl="1"/>
            <a:r>
              <a:rPr lang="en-US" altLang="zh-CN" dirty="0" smtClean="0"/>
              <a:t>2. Enter </a:t>
            </a:r>
            <a:r>
              <a:rPr lang="en-US" altLang="zh-CN" dirty="0"/>
              <a:t>your product key, click </a:t>
            </a:r>
            <a:r>
              <a:rPr lang="en-US" altLang="zh-CN" b="1" dirty="0"/>
              <a:t>Next</a:t>
            </a:r>
          </a:p>
          <a:p>
            <a:pPr lvl="1"/>
            <a:r>
              <a:rPr lang="en-US" altLang="zh-CN" dirty="0" smtClean="0"/>
              <a:t>3. Accept </a:t>
            </a:r>
            <a:r>
              <a:rPr lang="en-US" altLang="zh-CN" dirty="0"/>
              <a:t>the license agreement, click </a:t>
            </a:r>
            <a:r>
              <a:rPr lang="en-US" altLang="zh-CN" b="1" dirty="0"/>
              <a:t>Next</a:t>
            </a:r>
          </a:p>
          <a:p>
            <a:pPr lvl="2"/>
            <a:r>
              <a:rPr lang="en-US" altLang="zh-CN" dirty="0"/>
              <a:t>Click </a:t>
            </a:r>
            <a:r>
              <a:rPr lang="en-US" altLang="zh-CN" b="1" dirty="0"/>
              <a:t>Custom: Install Windows only (advanced)</a:t>
            </a:r>
          </a:p>
          <a:p>
            <a:pPr lvl="1"/>
            <a:r>
              <a:rPr lang="en-US" altLang="zh-CN" dirty="0" smtClean="0"/>
              <a:t>4. On the </a:t>
            </a:r>
            <a:r>
              <a:rPr lang="en-US" altLang="zh-CN" i="1" dirty="0" smtClean="0"/>
              <a:t>Where do you want to install Windows? </a:t>
            </a:r>
            <a:r>
              <a:rPr lang="en-US" altLang="zh-CN" dirty="0" smtClean="0"/>
              <a:t>screen, select </a:t>
            </a:r>
            <a:r>
              <a:rPr lang="en-US" altLang="zh-CN" dirty="0"/>
              <a:t>the drive and volume where you want to install Windows</a:t>
            </a:r>
          </a:p>
          <a:p>
            <a:pPr lvl="2"/>
            <a:r>
              <a:rPr lang="en-US" altLang="zh-CN" dirty="0"/>
              <a:t>If you want to use only a portion of the volume, click </a:t>
            </a:r>
            <a:r>
              <a:rPr lang="en-US" altLang="zh-CN" b="1" dirty="0"/>
              <a:t>New</a:t>
            </a:r>
            <a:r>
              <a:rPr lang="en-US" altLang="zh-CN" dirty="0"/>
              <a:t> and enter the size of the </a:t>
            </a:r>
            <a:r>
              <a:rPr lang="en-US" altLang="zh-CN" dirty="0" smtClean="0"/>
              <a:t>volume</a:t>
            </a:r>
          </a:p>
          <a:p>
            <a:pPr lvl="2"/>
            <a:r>
              <a:rPr lang="en-US" altLang="zh-CN" dirty="0" smtClean="0"/>
              <a:t>Click </a:t>
            </a:r>
            <a:r>
              <a:rPr lang="en-US" altLang="zh-CN" b="1" dirty="0" smtClean="0"/>
              <a:t>Next</a:t>
            </a:r>
            <a:r>
              <a:rPr lang="en-US" altLang="zh-CN" dirty="0" smtClean="0"/>
              <a:t> to continue</a:t>
            </a:r>
            <a:endParaRPr lang="en-US" altLang="zh-CN" dirty="0"/>
          </a:p>
          <a:p>
            <a:pPr lvl="1"/>
            <a:r>
              <a:rPr lang="en-US" altLang="zh-CN" dirty="0" smtClean="0"/>
              <a:t>5. Installation </a:t>
            </a:r>
            <a:r>
              <a:rPr lang="en-US" altLang="zh-CN" dirty="0"/>
              <a:t>begins, system might restart several </a:t>
            </a:r>
            <a:r>
              <a:rPr lang="en-US" altLang="zh-CN" dirty="0" smtClean="0"/>
              <a:t>times</a:t>
            </a:r>
          </a:p>
          <a:p>
            <a:pPr lvl="2"/>
            <a:r>
              <a:rPr lang="en-US" altLang="zh-CN" dirty="0" smtClean="0"/>
              <a:t>Choose your region and click </a:t>
            </a:r>
            <a:r>
              <a:rPr lang="en-US" altLang="zh-CN" b="1" dirty="0" smtClean="0"/>
              <a:t>Yes</a:t>
            </a:r>
            <a:endParaRPr lang="en-US" altLang="zh-CN" b="1" dirty="0"/>
          </a:p>
          <a:p>
            <a:pPr lvl="1"/>
            <a:endParaRPr lang="zh-CN" altLang="en-US" b="1" dirty="0"/>
          </a:p>
        </p:txBody>
      </p:sp>
    </p:spTree>
    <p:extLst>
      <p:ext uri="{BB962C8B-B14F-4D97-AF65-F5344CB8AC3E}">
        <p14:creationId xmlns:p14="http://schemas.microsoft.com/office/powerpoint/2010/main" val="2256786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Windows 10 Clean Install (3 of 4)</a:t>
            </a:r>
            <a:endParaRPr lang="zh-CN" altLang="en-US" dirty="0"/>
          </a:p>
        </p:txBody>
      </p:sp>
      <p:sp>
        <p:nvSpPr>
          <p:cNvPr id="3" name="Text Placeholder 2"/>
          <p:cNvSpPr>
            <a:spLocks noGrp="1"/>
          </p:cNvSpPr>
          <p:nvPr>
            <p:ph type="body" sz="quarter" idx="17"/>
          </p:nvPr>
        </p:nvSpPr>
        <p:spPr/>
        <p:txBody>
          <a:bodyPr/>
          <a:lstStyle/>
          <a:p>
            <a:r>
              <a:rPr lang="en-US" altLang="zh-CN" dirty="0"/>
              <a:t>S</a:t>
            </a:r>
            <a:r>
              <a:rPr lang="en-US" altLang="zh-CN" dirty="0" smtClean="0"/>
              <a:t>teps to perform a clean install on a newly installed hard drive, on a new computer you’re building, or on a computer that has a corrupted Windows installation (continued):</a:t>
            </a:r>
          </a:p>
          <a:p>
            <a:pPr lvl="1"/>
            <a:r>
              <a:rPr lang="en-US" altLang="zh-CN" dirty="0" smtClean="0"/>
              <a:t>6. On the next screen, choose the right keyboard layout and click </a:t>
            </a:r>
            <a:r>
              <a:rPr lang="en-US" altLang="zh-CN" b="1" dirty="0" smtClean="0"/>
              <a:t>Yes</a:t>
            </a:r>
          </a:p>
          <a:p>
            <a:pPr lvl="2"/>
            <a:r>
              <a:rPr lang="en-US" altLang="zh-CN" dirty="0" smtClean="0"/>
              <a:t>You will be given the option to add a second keyboard layout, click </a:t>
            </a:r>
            <a:r>
              <a:rPr lang="en-US" altLang="zh-CN" b="1" dirty="0" smtClean="0"/>
              <a:t>Skip</a:t>
            </a:r>
          </a:p>
          <a:p>
            <a:pPr lvl="1"/>
            <a:r>
              <a:rPr lang="en-US" altLang="zh-CN" dirty="0" smtClean="0"/>
              <a:t>7. The setup program detects if your computer is connected to the Internet, checks for updates, and moves on to the next screen</a:t>
            </a:r>
          </a:p>
          <a:p>
            <a:pPr lvl="2"/>
            <a:r>
              <a:rPr lang="en-US" altLang="zh-CN" dirty="0" smtClean="0"/>
              <a:t>The next steps assume you have an Internet connection, if not, click </a:t>
            </a:r>
            <a:r>
              <a:rPr lang="en-US" altLang="zh-CN" b="1" dirty="0" smtClean="0"/>
              <a:t>Ethernet</a:t>
            </a:r>
            <a:r>
              <a:rPr lang="en-US" altLang="zh-CN" dirty="0" smtClean="0"/>
              <a:t> to make the connection</a:t>
            </a:r>
          </a:p>
          <a:p>
            <a:pPr lvl="1"/>
            <a:r>
              <a:rPr lang="en-US" altLang="zh-CN" dirty="0" smtClean="0"/>
              <a:t>8. On the </a:t>
            </a:r>
            <a:r>
              <a:rPr lang="en-US" altLang="zh-CN" i="1" dirty="0" smtClean="0"/>
              <a:t>How would you like to set up? </a:t>
            </a:r>
            <a:r>
              <a:rPr lang="en-US" altLang="zh-CN" dirty="0" smtClean="0"/>
              <a:t>screen, you can choose to set up the computer on a school or business network and have limited control</a:t>
            </a:r>
          </a:p>
          <a:p>
            <a:pPr lvl="2"/>
            <a:r>
              <a:rPr lang="en-US" altLang="zh-CN" dirty="0" smtClean="0"/>
              <a:t>Select </a:t>
            </a:r>
            <a:r>
              <a:rPr lang="en-US" altLang="zh-CN" b="1" dirty="0" smtClean="0"/>
              <a:t>Set up for personal use </a:t>
            </a:r>
            <a:r>
              <a:rPr lang="en-US" altLang="zh-CN" dirty="0" smtClean="0"/>
              <a:t>and click </a:t>
            </a:r>
            <a:r>
              <a:rPr lang="en-US" altLang="zh-CN" b="1" dirty="0" smtClean="0"/>
              <a:t>Next</a:t>
            </a:r>
          </a:p>
          <a:p>
            <a:pPr lvl="1"/>
            <a:r>
              <a:rPr lang="en-US" altLang="zh-CN" dirty="0" smtClean="0"/>
              <a:t>9. On the </a:t>
            </a:r>
            <a:r>
              <a:rPr lang="en-US" altLang="zh-CN" i="1" dirty="0" smtClean="0"/>
              <a:t>Sign in with Microsoft screen</a:t>
            </a:r>
            <a:r>
              <a:rPr lang="en-US" altLang="zh-CN" dirty="0" smtClean="0"/>
              <a:t>, you can choose to use an existing Microsoft account, create a new one, or create an offline account</a:t>
            </a:r>
            <a:endParaRPr lang="en-US" altLang="zh-CN" dirty="0"/>
          </a:p>
          <a:p>
            <a:pPr lvl="1"/>
            <a:endParaRPr lang="zh-CN" altLang="en-US" b="1" dirty="0"/>
          </a:p>
        </p:txBody>
      </p:sp>
    </p:spTree>
    <p:extLst>
      <p:ext uri="{BB962C8B-B14F-4D97-AF65-F5344CB8AC3E}">
        <p14:creationId xmlns:p14="http://schemas.microsoft.com/office/powerpoint/2010/main" val="28677531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Windows 10 Clean Install (4 of 4)</a:t>
            </a:r>
            <a:endParaRPr lang="zh-CN" altLang="en-US" dirty="0"/>
          </a:p>
        </p:txBody>
      </p:sp>
      <p:sp>
        <p:nvSpPr>
          <p:cNvPr id="3" name="Text Placeholder 2"/>
          <p:cNvSpPr>
            <a:spLocks noGrp="1"/>
          </p:cNvSpPr>
          <p:nvPr>
            <p:ph type="body" sz="quarter" idx="17"/>
          </p:nvPr>
        </p:nvSpPr>
        <p:spPr/>
        <p:txBody>
          <a:bodyPr/>
          <a:lstStyle/>
          <a:p>
            <a:r>
              <a:rPr lang="en-US" altLang="zh-CN" dirty="0"/>
              <a:t>S</a:t>
            </a:r>
            <a:r>
              <a:rPr lang="en-US" altLang="zh-CN" dirty="0" smtClean="0"/>
              <a:t>teps to perform a clean install on a newly installed hard drive, on a new computer you’re building, or on a computer that has a corrupted Windows installation (continued):</a:t>
            </a:r>
          </a:p>
          <a:p>
            <a:pPr lvl="1"/>
            <a:r>
              <a:rPr lang="en-US" altLang="zh-CN" dirty="0" smtClean="0"/>
              <a:t>10. On the </a:t>
            </a:r>
            <a:r>
              <a:rPr lang="en-US" altLang="zh-CN" i="1" dirty="0" smtClean="0"/>
              <a:t>Sign in with Microsoft instead? </a:t>
            </a:r>
            <a:r>
              <a:rPr lang="en-US" altLang="zh-CN" dirty="0" smtClean="0"/>
              <a:t>screen, Microsoft encourages you to use a Microsoft account instead of offline account, click </a:t>
            </a:r>
            <a:r>
              <a:rPr lang="en-US" altLang="zh-CN" b="1" dirty="0" smtClean="0"/>
              <a:t>No</a:t>
            </a:r>
          </a:p>
          <a:p>
            <a:pPr lvl="1"/>
            <a:r>
              <a:rPr lang="en-US" altLang="zh-CN" dirty="0" smtClean="0"/>
              <a:t>11. Enter the name for the user of the local account, click </a:t>
            </a:r>
            <a:r>
              <a:rPr lang="en-US" altLang="zh-CN" b="1" dirty="0" smtClean="0"/>
              <a:t>Next</a:t>
            </a:r>
            <a:r>
              <a:rPr lang="en-US" altLang="zh-CN" dirty="0" smtClean="0"/>
              <a:t>, enter a password for the offline account, click </a:t>
            </a:r>
            <a:r>
              <a:rPr lang="en-US" altLang="zh-CN" b="1" dirty="0" smtClean="0"/>
              <a:t>Next</a:t>
            </a:r>
            <a:r>
              <a:rPr lang="en-US" altLang="zh-CN" dirty="0" smtClean="0"/>
              <a:t>, confirm password, click </a:t>
            </a:r>
            <a:r>
              <a:rPr lang="en-US" altLang="zh-CN" b="1" dirty="0" smtClean="0"/>
              <a:t>Next</a:t>
            </a:r>
            <a:r>
              <a:rPr lang="en-US" altLang="zh-CN" dirty="0" smtClean="0"/>
              <a:t>, create a password hint, click </a:t>
            </a:r>
            <a:r>
              <a:rPr lang="en-US" altLang="zh-CN" b="1" dirty="0" smtClean="0"/>
              <a:t>Next</a:t>
            </a:r>
          </a:p>
          <a:p>
            <a:pPr lvl="1"/>
            <a:r>
              <a:rPr lang="en-US" altLang="zh-CN" dirty="0" smtClean="0"/>
              <a:t>12. On the </a:t>
            </a:r>
            <a:r>
              <a:rPr lang="en-US" altLang="zh-CN" i="1" dirty="0" smtClean="0"/>
              <a:t>Make Cortana your personal assistant? </a:t>
            </a:r>
            <a:r>
              <a:rPr lang="en-US" altLang="zh-CN" dirty="0" smtClean="0"/>
              <a:t>screen, click </a:t>
            </a:r>
            <a:r>
              <a:rPr lang="en-US" altLang="zh-CN" i="1" dirty="0" smtClean="0"/>
              <a:t>Yes</a:t>
            </a:r>
            <a:r>
              <a:rPr lang="en-US" altLang="zh-CN" dirty="0" smtClean="0"/>
              <a:t> to accept Cortana</a:t>
            </a:r>
          </a:p>
          <a:p>
            <a:pPr lvl="1"/>
            <a:r>
              <a:rPr lang="en-US" altLang="zh-CN" dirty="0" smtClean="0"/>
              <a:t>13. Select the devices privacy settings and then click </a:t>
            </a:r>
            <a:r>
              <a:rPr lang="en-US" altLang="zh-CN" b="1" dirty="0" smtClean="0"/>
              <a:t>Accept</a:t>
            </a:r>
          </a:p>
          <a:p>
            <a:pPr lvl="1"/>
            <a:r>
              <a:rPr lang="en-US" altLang="zh-CN" dirty="0" smtClean="0"/>
              <a:t>14. Installation continues, settings are applied, and the Windows desktop appears</a:t>
            </a:r>
            <a:endParaRPr lang="en-US" altLang="zh-CN" dirty="0"/>
          </a:p>
          <a:p>
            <a:pPr lvl="1"/>
            <a:endParaRPr lang="zh-CN" altLang="en-US" b="1" dirty="0"/>
          </a:p>
        </p:txBody>
      </p:sp>
    </p:spTree>
    <p:extLst>
      <p:ext uri="{BB962C8B-B14F-4D97-AF65-F5344CB8AC3E}">
        <p14:creationId xmlns:p14="http://schemas.microsoft.com/office/powerpoint/2010/main" val="5781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Multiboot Installations (1 of 2)</a:t>
            </a:r>
            <a:endParaRPr lang="zh-CN" altLang="en-US" dirty="0"/>
          </a:p>
        </p:txBody>
      </p:sp>
      <p:sp>
        <p:nvSpPr>
          <p:cNvPr id="3" name="Text Placeholder 2"/>
          <p:cNvSpPr>
            <a:spLocks noGrp="1"/>
          </p:cNvSpPr>
          <p:nvPr>
            <p:ph type="body" sz="quarter" idx="17"/>
          </p:nvPr>
        </p:nvSpPr>
        <p:spPr/>
        <p:txBody>
          <a:bodyPr/>
          <a:lstStyle/>
          <a:p>
            <a:r>
              <a:rPr lang="en-US" altLang="zh-CN" dirty="0"/>
              <a:t>In a multiboot, each OS must have its own hard drive partition with enough free space to hold </a:t>
            </a:r>
            <a:r>
              <a:rPr lang="en-US" altLang="zh-CN" dirty="0" smtClean="0"/>
              <a:t>OS with room for applications, data, and OS working space</a:t>
            </a:r>
            <a:endParaRPr lang="en-US" altLang="zh-CN" dirty="0"/>
          </a:p>
          <a:p>
            <a:r>
              <a:rPr lang="en-US" altLang="zh-CN" dirty="0"/>
              <a:t>Steps to set up a dual boot system:</a:t>
            </a:r>
          </a:p>
          <a:p>
            <a:pPr lvl="1"/>
            <a:r>
              <a:rPr lang="en-US" altLang="zh-CN" dirty="0" smtClean="0"/>
              <a:t>1</a:t>
            </a:r>
            <a:r>
              <a:rPr lang="en-US" altLang="zh-CN" dirty="0"/>
              <a:t>: Install Windows </a:t>
            </a:r>
            <a:r>
              <a:rPr lang="en-US" altLang="zh-CN" dirty="0" smtClean="0"/>
              <a:t>8.1, </a:t>
            </a:r>
            <a:r>
              <a:rPr lang="en-US" altLang="zh-CN" dirty="0"/>
              <a:t>leaving some unallocated space for Windows </a:t>
            </a:r>
            <a:r>
              <a:rPr lang="en-US" altLang="zh-CN" dirty="0" smtClean="0"/>
              <a:t>10 </a:t>
            </a:r>
            <a:r>
              <a:rPr lang="en-US" altLang="zh-CN" dirty="0"/>
              <a:t>partition</a:t>
            </a:r>
          </a:p>
          <a:p>
            <a:pPr lvl="1"/>
            <a:r>
              <a:rPr lang="en-US" altLang="zh-CN" dirty="0" smtClean="0"/>
              <a:t>2</a:t>
            </a:r>
            <a:r>
              <a:rPr lang="en-US" altLang="zh-CN" dirty="0"/>
              <a:t>: To install Windows </a:t>
            </a:r>
            <a:r>
              <a:rPr lang="en-US" altLang="zh-CN" dirty="0" smtClean="0"/>
              <a:t>10, </a:t>
            </a:r>
            <a:r>
              <a:rPr lang="en-US" altLang="zh-CN" dirty="0"/>
              <a:t>make sure you have a second partition with enough unallocated space</a:t>
            </a:r>
          </a:p>
          <a:p>
            <a:pPr lvl="1"/>
            <a:r>
              <a:rPr lang="en-US" altLang="zh-CN" dirty="0" smtClean="0"/>
              <a:t>3</a:t>
            </a:r>
            <a:r>
              <a:rPr lang="en-US" altLang="zh-CN" dirty="0"/>
              <a:t>: Start the Windows </a:t>
            </a:r>
            <a:r>
              <a:rPr lang="en-US" altLang="zh-CN" dirty="0" smtClean="0"/>
              <a:t>10 </a:t>
            </a:r>
            <a:r>
              <a:rPr lang="en-US" altLang="zh-CN" dirty="0"/>
              <a:t>installation by booting from the Windows </a:t>
            </a:r>
            <a:r>
              <a:rPr lang="en-US" altLang="zh-CN" dirty="0" smtClean="0"/>
              <a:t>10 </a:t>
            </a:r>
            <a:r>
              <a:rPr lang="en-US" altLang="zh-CN" dirty="0"/>
              <a:t>setup DVD or USB flash drive</a:t>
            </a:r>
          </a:p>
          <a:p>
            <a:pPr lvl="1"/>
            <a:r>
              <a:rPr lang="en-US" altLang="zh-CN" dirty="0"/>
              <a:t>Step 4: Select the partition or unallocated space to hold the installation</a:t>
            </a:r>
          </a:p>
          <a:p>
            <a:endParaRPr lang="zh-CN" altLang="en-US" dirty="0"/>
          </a:p>
        </p:txBody>
      </p:sp>
    </p:spTree>
    <p:extLst>
      <p:ext uri="{BB962C8B-B14F-4D97-AF65-F5344CB8AC3E}">
        <p14:creationId xmlns:p14="http://schemas.microsoft.com/office/powerpoint/2010/main" val="25189097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Multiboot </a:t>
            </a:r>
            <a:r>
              <a:rPr lang="en-US" altLang="zh-CN" dirty="0" smtClean="0"/>
              <a:t>Installations (2 of 2)</a:t>
            </a:r>
            <a:endParaRPr lang="zh-CN" altLang="en-US" dirty="0"/>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232990" y="1506271"/>
            <a:ext cx="5960290" cy="4217281"/>
          </a:xfrm>
        </p:spPr>
      </p:pic>
      <p:sp>
        <p:nvSpPr>
          <p:cNvPr id="4" name="Text Placeholder 3"/>
          <p:cNvSpPr>
            <a:spLocks noGrp="1"/>
          </p:cNvSpPr>
          <p:nvPr>
            <p:ph type="body" sz="quarter" idx="11"/>
          </p:nvPr>
        </p:nvSpPr>
        <p:spPr>
          <a:xfrm>
            <a:off x="7478972" y="4966855"/>
            <a:ext cx="3976406" cy="911965"/>
          </a:xfrm>
        </p:spPr>
        <p:txBody>
          <a:bodyPr/>
          <a:lstStyle/>
          <a:p>
            <a:r>
              <a:rPr lang="en-US" altLang="zh-CN" dirty="0" smtClean="0"/>
              <a:t>Figure 12-22  Select unallocated space or a partition other than the one used by the first OS installation</a:t>
            </a:r>
            <a:endParaRPr lang="zh-CN" altLang="en-US" dirty="0"/>
          </a:p>
        </p:txBody>
      </p:sp>
    </p:spTree>
    <p:extLst>
      <p:ext uri="{BB962C8B-B14F-4D97-AF65-F5344CB8AC3E}">
        <p14:creationId xmlns:p14="http://schemas.microsoft.com/office/powerpoint/2010/main" val="11102923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Solving Problems with Installations (1 of 2)</a:t>
            </a:r>
            <a:endParaRPr lang="zh-CN" altLang="en-US" dirty="0"/>
          </a:p>
        </p:txBody>
      </p:sp>
      <p:sp>
        <p:nvSpPr>
          <p:cNvPr id="3" name="Text Placeholder 2"/>
          <p:cNvSpPr>
            <a:spLocks noGrp="1"/>
          </p:cNvSpPr>
          <p:nvPr>
            <p:ph type="body" sz="quarter" idx="17"/>
          </p:nvPr>
        </p:nvSpPr>
        <p:spPr/>
        <p:txBody>
          <a:bodyPr/>
          <a:lstStyle/>
          <a:p>
            <a:r>
              <a:rPr lang="en-US" altLang="zh-CN" dirty="0" smtClean="0"/>
              <a:t>Use an Upgrade Product Key on a New Hard Drive</a:t>
            </a:r>
          </a:p>
          <a:p>
            <a:pPr lvl="1"/>
            <a:r>
              <a:rPr lang="en-US" altLang="zh-CN" dirty="0"/>
              <a:t>Sometimes you might need to use the upgrade key to install Windows when replacing a hard drive</a:t>
            </a:r>
          </a:p>
          <a:p>
            <a:pPr lvl="2"/>
            <a:r>
              <a:rPr lang="en-US" altLang="zh-CN" dirty="0" smtClean="0"/>
              <a:t>The first free releases of Windows 10 can be activated using Windows 8.1 , 8, or 7 product keys</a:t>
            </a:r>
          </a:p>
          <a:p>
            <a:pPr lvl="2"/>
            <a:r>
              <a:rPr lang="en-US" altLang="zh-CN" dirty="0" smtClean="0"/>
              <a:t>For Version 1607 or later, reinstall Windows 10 by logging in with your Microsoft account and activate Windows using the Activation troubleshooter in the Settings app</a:t>
            </a:r>
            <a:endParaRPr lang="en-US" altLang="zh-CN" dirty="0"/>
          </a:p>
          <a:p>
            <a:r>
              <a:rPr lang="en-US" altLang="zh-CN" dirty="0" smtClean="0"/>
              <a:t>In a situation where a Windows 7 system was upgraded to Windows 8.0 and then updated to Windows 8.1:</a:t>
            </a:r>
            <a:endParaRPr lang="en-US" altLang="zh-CN" dirty="0"/>
          </a:p>
          <a:p>
            <a:pPr lvl="1"/>
            <a:r>
              <a:rPr lang="en-US" altLang="zh-CN" dirty="0" smtClean="0"/>
              <a:t>1. Reinstall </a:t>
            </a:r>
            <a:r>
              <a:rPr lang="en-US" altLang="zh-CN" dirty="0"/>
              <a:t>Windows </a:t>
            </a:r>
            <a:r>
              <a:rPr lang="en-US" altLang="zh-CN" dirty="0" smtClean="0"/>
              <a:t>7</a:t>
            </a:r>
          </a:p>
          <a:p>
            <a:pPr lvl="1"/>
            <a:r>
              <a:rPr lang="en-US" altLang="zh-CN" dirty="0" smtClean="0"/>
              <a:t>2. Reinstall </a:t>
            </a:r>
            <a:r>
              <a:rPr lang="en-US" altLang="zh-CN" dirty="0"/>
              <a:t>Windows 8.0 </a:t>
            </a:r>
            <a:r>
              <a:rPr lang="en-US" altLang="zh-CN" dirty="0" smtClean="0"/>
              <a:t>using the upgrade product key and activate Windows 8</a:t>
            </a:r>
          </a:p>
          <a:p>
            <a:pPr lvl="1"/>
            <a:r>
              <a:rPr lang="en-US" altLang="zh-CN" dirty="0" smtClean="0"/>
              <a:t>3. Download </a:t>
            </a:r>
            <a:r>
              <a:rPr lang="en-US" altLang="zh-CN" dirty="0"/>
              <a:t>and install Windows 8.1 upgrade</a:t>
            </a:r>
          </a:p>
          <a:p>
            <a:endParaRPr lang="zh-CN" altLang="en-US" dirty="0"/>
          </a:p>
        </p:txBody>
      </p:sp>
    </p:spTree>
    <p:extLst>
      <p:ext uri="{BB962C8B-B14F-4D97-AF65-F5344CB8AC3E}">
        <p14:creationId xmlns:p14="http://schemas.microsoft.com/office/powerpoint/2010/main" val="2949101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Solving Problems with Installations (2 of 2)</a:t>
            </a:r>
            <a:endParaRPr lang="zh-CN" altLang="en-US" dirty="0"/>
          </a:p>
        </p:txBody>
      </p:sp>
      <p:sp>
        <p:nvSpPr>
          <p:cNvPr id="3" name="Text Placeholder 2"/>
          <p:cNvSpPr>
            <a:spLocks noGrp="1"/>
          </p:cNvSpPr>
          <p:nvPr>
            <p:ph type="body" sz="quarter" idx="17"/>
          </p:nvPr>
        </p:nvSpPr>
        <p:spPr/>
        <p:txBody>
          <a:bodyPr/>
          <a:lstStyle/>
          <a:p>
            <a:r>
              <a:rPr lang="en-US" altLang="zh-CN" dirty="0" smtClean="0"/>
              <a:t>Repair a Damaged Hard Drive</a:t>
            </a:r>
          </a:p>
          <a:p>
            <a:pPr lvl="1"/>
            <a:r>
              <a:rPr lang="en-US" altLang="zh-CN" dirty="0" smtClean="0"/>
              <a:t>Besides disport, you can also use the format command</a:t>
            </a:r>
          </a:p>
          <a:p>
            <a:pPr lvl="1"/>
            <a:r>
              <a:rPr lang="en-US" altLang="zh-CN" dirty="0" smtClean="0"/>
              <a:t>Two types of formats:</a:t>
            </a:r>
          </a:p>
          <a:p>
            <a:pPr lvl="2"/>
            <a:r>
              <a:rPr lang="en-US" altLang="zh-CN" b="1" dirty="0" smtClean="0"/>
              <a:t>Quick format</a:t>
            </a:r>
            <a:r>
              <a:rPr lang="en-US" altLang="zh-CN" dirty="0" smtClean="0"/>
              <a:t>, which creates an empty root directory for a volume</a:t>
            </a:r>
          </a:p>
          <a:p>
            <a:pPr lvl="2"/>
            <a:r>
              <a:rPr lang="en-US" altLang="zh-CN" b="1" dirty="0" smtClean="0"/>
              <a:t>Full format</a:t>
            </a:r>
            <a:r>
              <a:rPr lang="en-US" altLang="zh-CN" dirty="0" smtClean="0"/>
              <a:t>, which creates an empty root directory, checks each sector on the volume for errors, and marks bad sectors so they will not be used by the file system</a:t>
            </a:r>
          </a:p>
          <a:p>
            <a:pPr lvl="1"/>
            <a:r>
              <a:rPr lang="en-US" altLang="zh-CN" dirty="0" smtClean="0"/>
              <a:t>If you suspect the hard drive is damaged and Windows will not start:</a:t>
            </a:r>
          </a:p>
          <a:p>
            <a:pPr lvl="2"/>
            <a:r>
              <a:rPr lang="en-US" altLang="zh-CN" dirty="0" smtClean="0"/>
              <a:t>Launch the command prompt windows from Windows setup media and perform a full format</a:t>
            </a:r>
            <a:endParaRPr lang="zh-CN" altLang="en-US" dirty="0"/>
          </a:p>
        </p:txBody>
      </p:sp>
    </p:spTree>
    <p:extLst>
      <p:ext uri="{BB962C8B-B14F-4D97-AF65-F5344CB8AC3E}">
        <p14:creationId xmlns:p14="http://schemas.microsoft.com/office/powerpoint/2010/main" val="6888273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What To Do After a Windows Installation</a:t>
            </a:r>
            <a:endParaRPr lang="zh-CN" altLang="en-US" dirty="0"/>
          </a:p>
        </p:txBody>
      </p:sp>
      <p:sp>
        <p:nvSpPr>
          <p:cNvPr id="3" name="Text Placeholder 2"/>
          <p:cNvSpPr>
            <a:spLocks noGrp="1"/>
          </p:cNvSpPr>
          <p:nvPr>
            <p:ph type="body" sz="quarter" idx="17"/>
          </p:nvPr>
        </p:nvSpPr>
        <p:spPr/>
        <p:txBody>
          <a:bodyPr/>
          <a:lstStyle/>
          <a:p>
            <a:r>
              <a:rPr lang="en-US" altLang="zh-CN" dirty="0" smtClean="0"/>
              <a:t>After installing Windows, do the following:</a:t>
            </a:r>
          </a:p>
          <a:p>
            <a:pPr lvl="1"/>
            <a:r>
              <a:rPr lang="en-US" altLang="zh-CN" dirty="0"/>
              <a:t>Verify network access</a:t>
            </a:r>
          </a:p>
          <a:p>
            <a:pPr lvl="1"/>
            <a:r>
              <a:rPr lang="en-US" altLang="zh-CN" dirty="0"/>
              <a:t>Activate Windows</a:t>
            </a:r>
          </a:p>
          <a:p>
            <a:pPr lvl="1"/>
            <a:r>
              <a:rPr lang="en-US" altLang="zh-CN" dirty="0"/>
              <a:t>Install Windows updates </a:t>
            </a:r>
            <a:r>
              <a:rPr lang="en-US" altLang="zh-CN" dirty="0" smtClean="0"/>
              <a:t>and verify update settings and malware settings</a:t>
            </a:r>
            <a:endParaRPr lang="en-US" altLang="zh-CN" dirty="0"/>
          </a:p>
          <a:p>
            <a:pPr lvl="1"/>
            <a:r>
              <a:rPr lang="en-US" altLang="zh-CN" dirty="0"/>
              <a:t>Install </a:t>
            </a:r>
            <a:r>
              <a:rPr lang="en-US" altLang="zh-CN" dirty="0" smtClean="0"/>
              <a:t>hardware</a:t>
            </a:r>
          </a:p>
          <a:p>
            <a:pPr lvl="1"/>
            <a:r>
              <a:rPr lang="en-US" altLang="zh-CN" dirty="0" smtClean="0"/>
              <a:t>Set up user accounts and transfer or restore user data and preferences from backups to the new system</a:t>
            </a:r>
            <a:endParaRPr lang="en-US" altLang="zh-CN" dirty="0"/>
          </a:p>
          <a:p>
            <a:pPr lvl="1"/>
            <a:r>
              <a:rPr lang="en-US" altLang="zh-CN" dirty="0"/>
              <a:t>Install </a:t>
            </a:r>
            <a:r>
              <a:rPr lang="en-US" altLang="zh-CN" dirty="0" smtClean="0"/>
              <a:t>applications</a:t>
            </a:r>
            <a:endParaRPr lang="en-US" altLang="zh-CN" dirty="0"/>
          </a:p>
          <a:p>
            <a:pPr lvl="1"/>
            <a:r>
              <a:rPr lang="en-US" altLang="zh-CN" dirty="0" smtClean="0"/>
              <a:t>Turn </a:t>
            </a:r>
            <a:r>
              <a:rPr lang="en-US" altLang="zh-CN" dirty="0"/>
              <a:t>Windows features on or off</a:t>
            </a:r>
          </a:p>
          <a:p>
            <a:pPr lvl="1"/>
            <a:r>
              <a:rPr lang="en-US" altLang="zh-CN" dirty="0" smtClean="0"/>
              <a:t>For laptops, use Control Panel to configure power-management settings</a:t>
            </a:r>
            <a:endParaRPr lang="zh-CN" altLang="en-US" dirty="0"/>
          </a:p>
        </p:txBody>
      </p:sp>
    </p:spTree>
    <p:extLst>
      <p:ext uri="{BB962C8B-B14F-4D97-AF65-F5344CB8AC3E}">
        <p14:creationId xmlns:p14="http://schemas.microsoft.com/office/powerpoint/2010/main" val="40371526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Verifying Network Access</a:t>
            </a:r>
            <a:endParaRPr lang="zh-CN" altLang="en-US" dirty="0"/>
          </a:p>
        </p:txBody>
      </p:sp>
      <p:sp>
        <p:nvSpPr>
          <p:cNvPr id="3" name="Text Placeholder 2"/>
          <p:cNvSpPr>
            <a:spLocks noGrp="1"/>
          </p:cNvSpPr>
          <p:nvPr>
            <p:ph type="body" sz="quarter" idx="17"/>
          </p:nvPr>
        </p:nvSpPr>
        <p:spPr/>
        <p:txBody>
          <a:bodyPr/>
          <a:lstStyle/>
          <a:p>
            <a:r>
              <a:rPr lang="en-US" altLang="zh-CN" dirty="0" smtClean="0"/>
              <a:t>1. To make a wired connection, plug in the network cable and let Windows do the rest</a:t>
            </a:r>
          </a:p>
          <a:p>
            <a:pPr lvl="1"/>
            <a:r>
              <a:rPr lang="en-US" altLang="zh-CN" dirty="0" smtClean="0"/>
              <a:t>To create a wireless connection, click the network icon in the taskbar and select the wireless network (may need to enter a password to the Wi-Fi network)</a:t>
            </a:r>
          </a:p>
          <a:p>
            <a:r>
              <a:rPr lang="en-US" altLang="zh-CN" dirty="0" smtClean="0"/>
              <a:t>2. To </a:t>
            </a:r>
            <a:r>
              <a:rPr lang="en-US" altLang="zh-CN" dirty="0"/>
              <a:t>verify you have access to the local network:</a:t>
            </a:r>
          </a:p>
          <a:p>
            <a:pPr lvl="1"/>
            <a:r>
              <a:rPr lang="en-US" altLang="zh-CN" dirty="0"/>
              <a:t>Open File Explorer or Windows Explorer and verify that you can see other computers on the </a:t>
            </a:r>
            <a:r>
              <a:rPr lang="en-US" altLang="zh-CN" dirty="0" smtClean="0"/>
              <a:t>network</a:t>
            </a:r>
          </a:p>
          <a:p>
            <a:r>
              <a:rPr lang="en-US" altLang="zh-CN" dirty="0" smtClean="0"/>
              <a:t>3. To verify Internet access:</a:t>
            </a:r>
            <a:endParaRPr lang="en-US" altLang="zh-CN" dirty="0"/>
          </a:p>
          <a:p>
            <a:pPr lvl="1"/>
            <a:r>
              <a:rPr lang="en-US" altLang="zh-CN" dirty="0"/>
              <a:t>Open Internet Explorer and try to navigate to websites</a:t>
            </a:r>
          </a:p>
          <a:p>
            <a:r>
              <a:rPr lang="en-US" altLang="zh-CN" dirty="0"/>
              <a:t>If a problem arises, consider that </a:t>
            </a:r>
            <a:r>
              <a:rPr lang="en-US" altLang="zh-CN" dirty="0" smtClean="0"/>
              <a:t>the problem might be:</a:t>
            </a:r>
          </a:p>
          <a:p>
            <a:pPr lvl="1"/>
            <a:r>
              <a:rPr lang="en-US" altLang="zh-CN" dirty="0" smtClean="0"/>
              <a:t>You need to install the drivers for the motherboard/onboard network port</a:t>
            </a:r>
            <a:endParaRPr lang="en-US" altLang="zh-CN" dirty="0"/>
          </a:p>
          <a:p>
            <a:pPr lvl="1"/>
            <a:r>
              <a:rPr lang="en-US" altLang="zh-CN" dirty="0"/>
              <a:t>IP address, wireless network, or network security settings </a:t>
            </a:r>
            <a:r>
              <a:rPr lang="en-US" altLang="zh-CN" dirty="0" smtClean="0"/>
              <a:t>are wrong</a:t>
            </a:r>
            <a:endParaRPr lang="en-US" altLang="zh-CN" dirty="0"/>
          </a:p>
          <a:p>
            <a:endParaRPr lang="zh-CN" altLang="en-US" dirty="0"/>
          </a:p>
        </p:txBody>
      </p:sp>
    </p:spTree>
    <p:extLst>
      <p:ext uri="{BB962C8B-B14F-4D97-AF65-F5344CB8AC3E}">
        <p14:creationId xmlns:p14="http://schemas.microsoft.com/office/powerpoint/2010/main" val="1140616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How to Plan a Windows Installation</a:t>
            </a:r>
            <a:endParaRPr lang="zh-CN" altLang="en-US" dirty="0"/>
          </a:p>
        </p:txBody>
      </p:sp>
      <p:sp>
        <p:nvSpPr>
          <p:cNvPr id="3" name="Text Placeholder 2"/>
          <p:cNvSpPr>
            <a:spLocks noGrp="1"/>
          </p:cNvSpPr>
          <p:nvPr>
            <p:ph type="body" sz="quarter" idx="17"/>
          </p:nvPr>
        </p:nvSpPr>
        <p:spPr/>
        <p:txBody>
          <a:bodyPr/>
          <a:lstStyle/>
          <a:p>
            <a:r>
              <a:rPr lang="en-US" altLang="zh-CN" dirty="0"/>
              <a:t>Situations requiring a Windows installation</a:t>
            </a:r>
          </a:p>
          <a:p>
            <a:pPr lvl="1"/>
            <a:r>
              <a:rPr lang="en-US" altLang="zh-CN" dirty="0"/>
              <a:t>New hard drive</a:t>
            </a:r>
          </a:p>
          <a:p>
            <a:pPr lvl="1"/>
            <a:r>
              <a:rPr lang="en-US" altLang="zh-CN" dirty="0"/>
              <a:t>Existing Windows version </a:t>
            </a:r>
            <a:r>
              <a:rPr lang="en-US" altLang="zh-CN" dirty="0" smtClean="0"/>
              <a:t>has become corrupted</a:t>
            </a:r>
            <a:endParaRPr lang="en-US" altLang="zh-CN" dirty="0"/>
          </a:p>
          <a:p>
            <a:pPr lvl="1"/>
            <a:r>
              <a:rPr lang="en-US" altLang="zh-CN" dirty="0"/>
              <a:t>Operating System </a:t>
            </a:r>
            <a:r>
              <a:rPr lang="en-US" altLang="zh-CN" dirty="0" smtClean="0"/>
              <a:t>upgrade</a:t>
            </a:r>
          </a:p>
          <a:p>
            <a:r>
              <a:rPr lang="en-US" altLang="zh-CN" dirty="0" smtClean="0"/>
              <a:t>Many decisions need to be made before the installation</a:t>
            </a:r>
          </a:p>
          <a:p>
            <a:pPr lvl="1"/>
            <a:r>
              <a:rPr lang="en-US" altLang="zh-CN" dirty="0" smtClean="0"/>
              <a:t>Most of these decisions apply to any Windows operating system</a:t>
            </a:r>
            <a:endParaRPr lang="en-US" altLang="zh-CN" dirty="0"/>
          </a:p>
          <a:p>
            <a:endParaRPr lang="zh-CN" altLang="en-US" dirty="0"/>
          </a:p>
        </p:txBody>
      </p:sp>
    </p:spTree>
    <p:extLst>
      <p:ext uri="{BB962C8B-B14F-4D97-AF65-F5344CB8AC3E}">
        <p14:creationId xmlns:p14="http://schemas.microsoft.com/office/powerpoint/2010/main" val="23091320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Activating Windows (1 of 2)</a:t>
            </a:r>
            <a:endParaRPr lang="zh-CN" altLang="en-US" dirty="0"/>
          </a:p>
        </p:txBody>
      </p:sp>
      <p:sp>
        <p:nvSpPr>
          <p:cNvPr id="3" name="Text Placeholder 2"/>
          <p:cNvSpPr>
            <a:spLocks noGrp="1"/>
          </p:cNvSpPr>
          <p:nvPr>
            <p:ph type="body" sz="quarter" idx="17"/>
          </p:nvPr>
        </p:nvSpPr>
        <p:spPr/>
        <p:txBody>
          <a:bodyPr/>
          <a:lstStyle/>
          <a:p>
            <a:r>
              <a:rPr lang="en-US" altLang="zh-CN" dirty="0"/>
              <a:t>Microsoft requires </a:t>
            </a:r>
            <a:r>
              <a:rPr lang="en-US" altLang="zh-CN" b="1" dirty="0"/>
              <a:t>product activation </a:t>
            </a:r>
          </a:p>
          <a:p>
            <a:pPr lvl="1"/>
            <a:r>
              <a:rPr lang="en-US" altLang="zh-CN" dirty="0"/>
              <a:t>Ensures a valid Windows license has been purchased</a:t>
            </a:r>
          </a:p>
          <a:p>
            <a:r>
              <a:rPr lang="en-US" altLang="zh-CN" dirty="0" smtClean="0"/>
              <a:t>If you entered a product key during the installation:</a:t>
            </a:r>
          </a:p>
          <a:p>
            <a:pPr lvl="1"/>
            <a:r>
              <a:rPr lang="en-US" altLang="zh-CN" dirty="0" smtClean="0"/>
              <a:t>Windows is already activated</a:t>
            </a:r>
          </a:p>
          <a:p>
            <a:r>
              <a:rPr lang="en-US" altLang="zh-CN" dirty="0" smtClean="0"/>
              <a:t>To view activation status, open the </a:t>
            </a:r>
            <a:r>
              <a:rPr lang="en-US" altLang="zh-CN" b="1" dirty="0" smtClean="0"/>
              <a:t>Settings</a:t>
            </a:r>
            <a:r>
              <a:rPr lang="en-US" altLang="zh-CN" dirty="0" smtClean="0"/>
              <a:t> app, select the </a:t>
            </a:r>
            <a:r>
              <a:rPr lang="en-US" altLang="zh-CN" b="1" dirty="0" smtClean="0"/>
              <a:t>Update &amp; security </a:t>
            </a:r>
            <a:r>
              <a:rPr lang="en-US" altLang="zh-CN" dirty="0" smtClean="0"/>
              <a:t>group, and then select </a:t>
            </a:r>
            <a:r>
              <a:rPr lang="en-US" altLang="zh-CN" b="1" dirty="0" smtClean="0"/>
              <a:t>Activation</a:t>
            </a:r>
          </a:p>
          <a:p>
            <a:r>
              <a:rPr lang="en-US" altLang="zh-CN" dirty="0" smtClean="0"/>
              <a:t>Problems With Activation</a:t>
            </a:r>
          </a:p>
          <a:p>
            <a:pPr lvl="1"/>
            <a:r>
              <a:rPr lang="en-US" altLang="zh-CN" i="1" dirty="0" smtClean="0"/>
              <a:t>Replacing a failed hard drive</a:t>
            </a:r>
          </a:p>
          <a:p>
            <a:pPr lvl="1"/>
            <a:r>
              <a:rPr lang="en-US" altLang="zh-CN" i="1" dirty="0" smtClean="0"/>
              <a:t>Upgrading the motherboard</a:t>
            </a:r>
          </a:p>
          <a:p>
            <a:pPr lvl="1"/>
            <a:r>
              <a:rPr lang="en-US" altLang="zh-CN" i="1" dirty="0" smtClean="0"/>
              <a:t>Replacing a failed motherboard</a:t>
            </a:r>
          </a:p>
          <a:p>
            <a:pPr lvl="1"/>
            <a:r>
              <a:rPr lang="en-US" altLang="zh-CN" i="1" dirty="0" smtClean="0"/>
              <a:t>Upgrading from Windows 8 Home to Windows 10 Pro</a:t>
            </a:r>
          </a:p>
          <a:p>
            <a:pPr lvl="1"/>
            <a:r>
              <a:rPr lang="en-US" altLang="zh-CN" i="1" dirty="0" smtClean="0"/>
              <a:t>Reinstalling Windows 10 Pro</a:t>
            </a:r>
            <a:endParaRPr lang="en-US" altLang="zh-CN" i="1" dirty="0"/>
          </a:p>
          <a:p>
            <a:endParaRPr lang="zh-CN" altLang="en-US" dirty="0"/>
          </a:p>
        </p:txBody>
      </p:sp>
    </p:spTree>
    <p:extLst>
      <p:ext uri="{BB962C8B-B14F-4D97-AF65-F5344CB8AC3E}">
        <p14:creationId xmlns:p14="http://schemas.microsoft.com/office/powerpoint/2010/main" val="1797246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Activating </a:t>
            </a:r>
            <a:r>
              <a:rPr lang="en-US" altLang="zh-CN" dirty="0" smtClean="0"/>
              <a:t>Windows (2 of 2)</a:t>
            </a:r>
            <a:endParaRPr lang="zh-CN" altLang="en-US" dirty="0"/>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123738" y="1724485"/>
            <a:ext cx="6257698" cy="3828238"/>
          </a:xfrm>
        </p:spPr>
      </p:pic>
      <p:sp>
        <p:nvSpPr>
          <p:cNvPr id="4" name="Text Placeholder 3"/>
          <p:cNvSpPr>
            <a:spLocks noGrp="1"/>
          </p:cNvSpPr>
          <p:nvPr>
            <p:ph type="body" sz="quarter" idx="11"/>
          </p:nvPr>
        </p:nvSpPr>
        <p:spPr>
          <a:xfrm>
            <a:off x="7478972" y="5226627"/>
            <a:ext cx="3976406" cy="652193"/>
          </a:xfrm>
        </p:spPr>
        <p:txBody>
          <a:bodyPr/>
          <a:lstStyle/>
          <a:p>
            <a:r>
              <a:rPr lang="en-US" altLang="zh-CN" dirty="0" smtClean="0"/>
              <a:t>Figure 12-28  View the activation status using the Settings app</a:t>
            </a:r>
            <a:endParaRPr lang="zh-CN" altLang="en-US" dirty="0"/>
          </a:p>
        </p:txBody>
      </p:sp>
    </p:spTree>
    <p:extLst>
      <p:ext uri="{BB962C8B-B14F-4D97-AF65-F5344CB8AC3E}">
        <p14:creationId xmlns:p14="http://schemas.microsoft.com/office/powerpoint/2010/main" val="9177841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Installing Windows Updates (1 of 3)</a:t>
            </a:r>
            <a:endParaRPr lang="zh-CN" altLang="en-US" dirty="0"/>
          </a:p>
        </p:txBody>
      </p:sp>
      <p:sp>
        <p:nvSpPr>
          <p:cNvPr id="3" name="Text Placeholder 2"/>
          <p:cNvSpPr>
            <a:spLocks noGrp="1"/>
          </p:cNvSpPr>
          <p:nvPr>
            <p:ph type="body" sz="quarter" idx="17"/>
          </p:nvPr>
        </p:nvSpPr>
        <p:spPr/>
        <p:txBody>
          <a:bodyPr/>
          <a:lstStyle/>
          <a:p>
            <a:r>
              <a:rPr lang="en-US" altLang="zh-CN" dirty="0" smtClean="0"/>
              <a:t>Windows 10 updates automatically by default</a:t>
            </a:r>
          </a:p>
          <a:p>
            <a:r>
              <a:rPr lang="en-US" altLang="zh-CN" dirty="0" smtClean="0"/>
              <a:t>To apply any pending Windows 10 updates, open the </a:t>
            </a:r>
            <a:r>
              <a:rPr lang="en-US" altLang="zh-CN" b="1" dirty="0" smtClean="0"/>
              <a:t>Settings</a:t>
            </a:r>
            <a:r>
              <a:rPr lang="en-US" altLang="zh-CN" dirty="0" smtClean="0"/>
              <a:t> app and click the </a:t>
            </a:r>
            <a:r>
              <a:rPr lang="en-US" altLang="zh-CN" b="1" dirty="0" smtClean="0"/>
              <a:t>Update &amp; security</a:t>
            </a:r>
            <a:r>
              <a:rPr lang="en-US" altLang="zh-CN" dirty="0" smtClean="0"/>
              <a:t> group</a:t>
            </a:r>
          </a:p>
          <a:p>
            <a:pPr lvl="1"/>
            <a:r>
              <a:rPr lang="en-US" altLang="zh-CN" dirty="0" smtClean="0"/>
              <a:t>In the Windows update window, view the update status and install any available updates</a:t>
            </a:r>
          </a:p>
          <a:p>
            <a:pPr lvl="1"/>
            <a:r>
              <a:rPr lang="en-US" altLang="zh-CN" dirty="0" smtClean="0"/>
              <a:t>You might click </a:t>
            </a:r>
            <a:r>
              <a:rPr lang="en-US" altLang="zh-CN" b="1" dirty="0" smtClean="0"/>
              <a:t>Restart now </a:t>
            </a:r>
            <a:r>
              <a:rPr lang="en-US" altLang="zh-CN" dirty="0" smtClean="0"/>
              <a:t>to finish installing updates, click </a:t>
            </a:r>
            <a:r>
              <a:rPr lang="en-US" altLang="zh-CN" b="1" dirty="0" smtClean="0"/>
              <a:t>Install now </a:t>
            </a:r>
            <a:r>
              <a:rPr lang="en-US" altLang="zh-CN" dirty="0" smtClean="0"/>
              <a:t>to install available updates, or click </a:t>
            </a:r>
            <a:r>
              <a:rPr lang="en-US" altLang="zh-CN" b="1" dirty="0" smtClean="0"/>
              <a:t>Check for updates </a:t>
            </a:r>
            <a:r>
              <a:rPr lang="en-US" altLang="zh-CN" dirty="0" smtClean="0"/>
              <a:t>if no updates are available</a:t>
            </a:r>
          </a:p>
          <a:p>
            <a:r>
              <a:rPr lang="en-US" altLang="zh-CN" dirty="0" smtClean="0"/>
              <a:t>Tools to manage updates settings include the Settings app, Group Policy, and registry editor</a:t>
            </a:r>
          </a:p>
          <a:p>
            <a:r>
              <a:rPr lang="en-US" altLang="zh-CN" dirty="0" smtClean="0"/>
              <a:t>Options for managing updates from the Settings app:</a:t>
            </a:r>
          </a:p>
          <a:p>
            <a:pPr lvl="1"/>
            <a:r>
              <a:rPr lang="en-US" altLang="zh-CN" i="1" dirty="0" smtClean="0"/>
              <a:t>View or uninstall an update</a:t>
            </a:r>
          </a:p>
          <a:p>
            <a:pPr lvl="1"/>
            <a:r>
              <a:rPr lang="en-US" altLang="zh-CN" i="1" dirty="0" smtClean="0"/>
              <a:t>Schedule restarts and active hours</a:t>
            </a:r>
          </a:p>
          <a:p>
            <a:pPr lvl="1"/>
            <a:r>
              <a:rPr lang="en-US" altLang="zh-CN" i="1" dirty="0" smtClean="0"/>
              <a:t>Update other Microsoft products and Windows features</a:t>
            </a:r>
          </a:p>
          <a:p>
            <a:pPr lvl="1"/>
            <a:r>
              <a:rPr lang="en-US" altLang="zh-CN" i="1" dirty="0" smtClean="0"/>
              <a:t>Defer or pause updates</a:t>
            </a:r>
          </a:p>
        </p:txBody>
      </p:sp>
    </p:spTree>
    <p:extLst>
      <p:ext uri="{BB962C8B-B14F-4D97-AF65-F5344CB8AC3E}">
        <p14:creationId xmlns:p14="http://schemas.microsoft.com/office/powerpoint/2010/main" val="33652907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Installing Windows </a:t>
            </a:r>
            <a:r>
              <a:rPr lang="en-US" altLang="zh-CN" dirty="0" smtClean="0"/>
              <a:t>Updates (2 of 3)</a:t>
            </a:r>
            <a:endParaRPr lang="zh-CN" altLang="en-US" dirty="0"/>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269566" y="1260929"/>
            <a:ext cx="5753026" cy="4476724"/>
          </a:xfrm>
        </p:spPr>
      </p:pic>
      <p:sp>
        <p:nvSpPr>
          <p:cNvPr id="4" name="Text Placeholder 3"/>
          <p:cNvSpPr>
            <a:spLocks noGrp="1"/>
          </p:cNvSpPr>
          <p:nvPr>
            <p:ph type="body" sz="quarter" idx="11"/>
          </p:nvPr>
        </p:nvSpPr>
        <p:spPr>
          <a:xfrm>
            <a:off x="7478972" y="5237018"/>
            <a:ext cx="3976406" cy="641802"/>
          </a:xfrm>
        </p:spPr>
        <p:txBody>
          <a:bodyPr/>
          <a:lstStyle/>
          <a:p>
            <a:r>
              <a:rPr lang="en-US" altLang="zh-CN" dirty="0" smtClean="0"/>
              <a:t>Figure 12-31  View and manage Windows 10 updates</a:t>
            </a:r>
            <a:endParaRPr lang="zh-CN" altLang="en-US" dirty="0"/>
          </a:p>
        </p:txBody>
      </p:sp>
    </p:spTree>
    <p:extLst>
      <p:ext uri="{BB962C8B-B14F-4D97-AF65-F5344CB8AC3E}">
        <p14:creationId xmlns:p14="http://schemas.microsoft.com/office/powerpoint/2010/main" val="11102945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Installing Windows </a:t>
            </a:r>
            <a:r>
              <a:rPr lang="en-US" altLang="zh-CN" dirty="0" smtClean="0"/>
              <a:t>Updates (3 of 3)</a:t>
            </a:r>
            <a:endParaRPr lang="zh-CN" altLang="en-US" dirty="0"/>
          </a:p>
        </p:txBody>
      </p:sp>
      <p:sp>
        <p:nvSpPr>
          <p:cNvPr id="3" name="Text Placeholder 2"/>
          <p:cNvSpPr>
            <a:spLocks noGrp="1"/>
          </p:cNvSpPr>
          <p:nvPr>
            <p:ph type="body" sz="quarter" idx="17"/>
          </p:nvPr>
        </p:nvSpPr>
        <p:spPr/>
        <p:txBody>
          <a:bodyPr/>
          <a:lstStyle/>
          <a:p>
            <a:r>
              <a:rPr lang="en-US" altLang="zh-CN" dirty="0" smtClean="0"/>
              <a:t>Malware Protection</a:t>
            </a:r>
          </a:p>
          <a:p>
            <a:pPr lvl="1"/>
            <a:r>
              <a:rPr lang="en-US" altLang="zh-CN" dirty="0" smtClean="0"/>
              <a:t>Windows includes its own preinstalled, anti-malware software called Windows Defender Antivirus in Windows 10 (Windows Defender in Windows 8/7)</a:t>
            </a:r>
          </a:p>
          <a:p>
            <a:pPr lvl="1"/>
            <a:r>
              <a:rPr lang="en-US" altLang="zh-CN" dirty="0" smtClean="0"/>
              <a:t>To verify the utility is running in Windows 10:</a:t>
            </a:r>
          </a:p>
          <a:p>
            <a:pPr lvl="2"/>
            <a:r>
              <a:rPr lang="en-US" altLang="zh-CN" dirty="0" smtClean="0"/>
              <a:t>Open </a:t>
            </a:r>
            <a:r>
              <a:rPr lang="en-US" altLang="zh-CN" b="1" dirty="0" smtClean="0"/>
              <a:t>Control Panel</a:t>
            </a:r>
            <a:r>
              <a:rPr lang="en-US" altLang="zh-CN" dirty="0" smtClean="0"/>
              <a:t>, click </a:t>
            </a:r>
            <a:r>
              <a:rPr lang="en-US" altLang="zh-CN" b="1" dirty="0"/>
              <a:t>Security and Maintenance</a:t>
            </a:r>
            <a:r>
              <a:rPr lang="en-US" altLang="zh-CN" dirty="0" smtClean="0"/>
              <a:t>, and expand the Security group</a:t>
            </a:r>
          </a:p>
          <a:p>
            <a:pPr lvl="1"/>
            <a:r>
              <a:rPr lang="en-US" altLang="zh-CN" dirty="0" smtClean="0"/>
              <a:t>To verify protection in Windows 8:</a:t>
            </a:r>
          </a:p>
          <a:p>
            <a:pPr lvl="2"/>
            <a:r>
              <a:rPr lang="en-US" altLang="zh-CN" dirty="0" smtClean="0"/>
              <a:t>Launch </a:t>
            </a:r>
            <a:r>
              <a:rPr lang="en-US" altLang="zh-CN" b="1" dirty="0"/>
              <a:t>Windows Defender </a:t>
            </a:r>
            <a:r>
              <a:rPr lang="en-US" altLang="zh-CN" dirty="0" smtClean="0"/>
              <a:t>from the Start screen or menu</a:t>
            </a:r>
          </a:p>
          <a:p>
            <a:pPr lvl="2"/>
            <a:r>
              <a:rPr lang="en-US" altLang="zh-CN" dirty="0" smtClean="0"/>
              <a:t>On the Settings tab, verify that </a:t>
            </a:r>
            <a:r>
              <a:rPr lang="en-US" altLang="zh-CN" b="1" dirty="0"/>
              <a:t>Real-time protection </a:t>
            </a:r>
            <a:r>
              <a:rPr lang="en-US" altLang="zh-CN" dirty="0" smtClean="0"/>
              <a:t>is turned on</a:t>
            </a:r>
            <a:endParaRPr lang="zh-CN" altLang="en-US" dirty="0"/>
          </a:p>
        </p:txBody>
      </p:sp>
    </p:spTree>
    <p:extLst>
      <p:ext uri="{BB962C8B-B14F-4D97-AF65-F5344CB8AC3E}">
        <p14:creationId xmlns:p14="http://schemas.microsoft.com/office/powerpoint/2010/main" val="31320117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Installing Hardware (1 of 4)</a:t>
            </a:r>
            <a:endParaRPr lang="zh-CN" altLang="en-US" dirty="0"/>
          </a:p>
        </p:txBody>
      </p:sp>
      <p:sp>
        <p:nvSpPr>
          <p:cNvPr id="3" name="Text Placeholder 2"/>
          <p:cNvSpPr>
            <a:spLocks noGrp="1"/>
          </p:cNvSpPr>
          <p:nvPr>
            <p:ph type="body" sz="quarter" idx="17"/>
          </p:nvPr>
        </p:nvSpPr>
        <p:spPr/>
        <p:txBody>
          <a:bodyPr/>
          <a:lstStyle/>
          <a:p>
            <a:r>
              <a:rPr lang="en-US" altLang="zh-CN" dirty="0"/>
              <a:t>Devices that were not automatically installed during the installation must be installed</a:t>
            </a:r>
          </a:p>
          <a:p>
            <a:r>
              <a:rPr lang="en-US" altLang="zh-CN" dirty="0"/>
              <a:t>As you install each device, reboot and verify operation before moving on to next device</a:t>
            </a:r>
          </a:p>
          <a:p>
            <a:r>
              <a:rPr lang="en-US" altLang="zh-CN" dirty="0"/>
              <a:t>You may need </a:t>
            </a:r>
            <a:r>
              <a:rPr lang="en-US" altLang="zh-CN" dirty="0" smtClean="0"/>
              <a:t>to do the following:</a:t>
            </a:r>
            <a:endParaRPr lang="en-US" altLang="zh-CN" dirty="0"/>
          </a:p>
          <a:p>
            <a:pPr lvl="1"/>
            <a:r>
              <a:rPr lang="en-US" altLang="zh-CN" dirty="0"/>
              <a:t>Install </a:t>
            </a:r>
            <a:r>
              <a:rPr lang="en-US" altLang="zh-CN" dirty="0" smtClean="0"/>
              <a:t>the drivers </a:t>
            </a:r>
            <a:r>
              <a:rPr lang="en-US" altLang="zh-CN" dirty="0"/>
              <a:t>for the motherboard</a:t>
            </a:r>
          </a:p>
          <a:p>
            <a:pPr lvl="1"/>
            <a:r>
              <a:rPr lang="en-US" altLang="zh-CN" dirty="0"/>
              <a:t>Install </a:t>
            </a:r>
            <a:r>
              <a:rPr lang="en-US" altLang="zh-CN" dirty="0" smtClean="0"/>
              <a:t>the drivers </a:t>
            </a:r>
            <a:r>
              <a:rPr lang="en-US" altLang="zh-CN" dirty="0"/>
              <a:t>that came with </a:t>
            </a:r>
            <a:r>
              <a:rPr lang="en-US" altLang="zh-CN" dirty="0" smtClean="0"/>
              <a:t>the video card so you can use all the features the card offers</a:t>
            </a:r>
            <a:endParaRPr lang="en-US" altLang="zh-CN" dirty="0"/>
          </a:p>
          <a:p>
            <a:pPr lvl="1"/>
            <a:r>
              <a:rPr lang="en-US" altLang="zh-CN" dirty="0"/>
              <a:t>Install </a:t>
            </a:r>
            <a:r>
              <a:rPr lang="en-US" altLang="zh-CN" dirty="0" smtClean="0"/>
              <a:t>printers</a:t>
            </a:r>
            <a:endParaRPr lang="en-US" altLang="zh-CN" dirty="0"/>
          </a:p>
          <a:p>
            <a:pPr lvl="1"/>
            <a:r>
              <a:rPr lang="en-US" altLang="zh-CN" dirty="0"/>
              <a:t>For other hardware devices, read and follow manufacturer </a:t>
            </a:r>
            <a:r>
              <a:rPr lang="en-US" altLang="zh-CN" dirty="0" smtClean="0"/>
              <a:t>directions for the installation</a:t>
            </a:r>
            <a:endParaRPr lang="en-US" altLang="zh-CN" dirty="0"/>
          </a:p>
          <a:p>
            <a:endParaRPr lang="zh-CN" altLang="en-US" dirty="0"/>
          </a:p>
        </p:txBody>
      </p:sp>
    </p:spTree>
    <p:extLst>
      <p:ext uri="{BB962C8B-B14F-4D97-AF65-F5344CB8AC3E}">
        <p14:creationId xmlns:p14="http://schemas.microsoft.com/office/powerpoint/2010/main" val="13415590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Installing </a:t>
            </a:r>
            <a:r>
              <a:rPr lang="en-US" altLang="zh-CN" dirty="0" smtClean="0"/>
              <a:t>Hardware (2 of 4)</a:t>
            </a:r>
            <a:endParaRPr lang="zh-CN" altLang="en-US" dirty="0"/>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001475" y="2046276"/>
            <a:ext cx="6122207" cy="3549851"/>
          </a:xfrm>
        </p:spPr>
      </p:pic>
      <p:sp>
        <p:nvSpPr>
          <p:cNvPr id="4" name="Text Placeholder 3"/>
          <p:cNvSpPr>
            <a:spLocks noGrp="1"/>
          </p:cNvSpPr>
          <p:nvPr>
            <p:ph type="body" sz="quarter" idx="11"/>
          </p:nvPr>
        </p:nvSpPr>
        <p:spPr>
          <a:xfrm>
            <a:off x="7478972" y="4966855"/>
            <a:ext cx="3976406" cy="911965"/>
          </a:xfrm>
        </p:spPr>
        <p:txBody>
          <a:bodyPr/>
          <a:lstStyle/>
          <a:p>
            <a:r>
              <a:rPr lang="en-US" altLang="zh-CN" dirty="0" smtClean="0"/>
              <a:t>Figure 12-36  Use the Troubleshooting app in Control Panel to resolve hardware installation problems</a:t>
            </a:r>
            <a:endParaRPr lang="zh-CN" altLang="en-US" dirty="0"/>
          </a:p>
        </p:txBody>
      </p:sp>
    </p:spTree>
    <p:extLst>
      <p:ext uri="{BB962C8B-B14F-4D97-AF65-F5344CB8AC3E}">
        <p14:creationId xmlns:p14="http://schemas.microsoft.com/office/powerpoint/2010/main" val="7050580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Installing </a:t>
            </a:r>
            <a:r>
              <a:rPr lang="en-US" altLang="zh-CN" dirty="0" smtClean="0"/>
              <a:t>Hardware (3 of 4)</a:t>
            </a:r>
            <a:endParaRPr lang="zh-CN" altLang="en-US" dirty="0"/>
          </a:p>
        </p:txBody>
      </p:sp>
      <p:sp>
        <p:nvSpPr>
          <p:cNvPr id="3" name="Text Placeholder 2"/>
          <p:cNvSpPr>
            <a:spLocks noGrp="1"/>
          </p:cNvSpPr>
          <p:nvPr>
            <p:ph type="body" sz="quarter" idx="17"/>
          </p:nvPr>
        </p:nvSpPr>
        <p:spPr/>
        <p:txBody>
          <a:bodyPr/>
          <a:lstStyle/>
          <a:p>
            <a:r>
              <a:rPr lang="en-US" altLang="zh-CN" dirty="0" smtClean="0"/>
              <a:t>Use Device Manager</a:t>
            </a:r>
          </a:p>
          <a:p>
            <a:pPr lvl="1"/>
            <a:r>
              <a:rPr lang="en-US" altLang="zh-CN" b="1" dirty="0"/>
              <a:t>Device Manager</a:t>
            </a:r>
            <a:r>
              <a:rPr lang="en-US" altLang="zh-CN" dirty="0"/>
              <a:t>: the primary Windows tool for managing hardware</a:t>
            </a:r>
          </a:p>
          <a:p>
            <a:pPr lvl="2"/>
            <a:r>
              <a:rPr lang="en-US" altLang="zh-CN" dirty="0"/>
              <a:t>You can disable or enable a device, update its drivers, uninstall a device, and undo a driver update</a:t>
            </a:r>
          </a:p>
          <a:p>
            <a:pPr lvl="1"/>
            <a:r>
              <a:rPr lang="en-US" altLang="zh-CN" dirty="0" smtClean="0"/>
              <a:t>To access Device Manager, use one of these methods:</a:t>
            </a:r>
          </a:p>
          <a:p>
            <a:pPr lvl="2"/>
            <a:r>
              <a:rPr lang="en-US" altLang="zh-CN" dirty="0" smtClean="0"/>
              <a:t>For Windows 10/8, right-click </a:t>
            </a:r>
            <a:r>
              <a:rPr lang="en-US" altLang="zh-CN" b="1" dirty="0" smtClean="0"/>
              <a:t>Start</a:t>
            </a:r>
            <a:r>
              <a:rPr lang="en-US" altLang="zh-CN" dirty="0" smtClean="0"/>
              <a:t> and select </a:t>
            </a:r>
            <a:r>
              <a:rPr lang="en-US" altLang="zh-CN" b="1" dirty="0" smtClean="0"/>
              <a:t>Device Manager</a:t>
            </a:r>
          </a:p>
          <a:p>
            <a:pPr lvl="2"/>
            <a:r>
              <a:rPr lang="en-US" altLang="zh-CN" dirty="0" smtClean="0"/>
              <a:t>Open the System window and click </a:t>
            </a:r>
            <a:r>
              <a:rPr lang="en-US" altLang="zh-CN" b="1" dirty="0" smtClean="0"/>
              <a:t>Device Manager</a:t>
            </a:r>
          </a:p>
          <a:p>
            <a:pPr lvl="2"/>
            <a:r>
              <a:rPr lang="en-US" altLang="zh-CN" dirty="0" smtClean="0"/>
              <a:t>Enter the </a:t>
            </a:r>
            <a:r>
              <a:rPr lang="en-US" altLang="zh-CN" b="1" dirty="0" smtClean="0"/>
              <a:t>devmgmt.msc</a:t>
            </a:r>
            <a:r>
              <a:rPr lang="en-US" altLang="zh-CN" dirty="0" smtClean="0"/>
              <a:t> command in the Windows 10/7 search box or the Windows 8 Run box</a:t>
            </a:r>
          </a:p>
          <a:p>
            <a:pPr lvl="1"/>
            <a:r>
              <a:rPr lang="en-US" altLang="zh-CN" dirty="0" smtClean="0"/>
              <a:t>Ways </a:t>
            </a:r>
            <a:r>
              <a:rPr lang="en-US" altLang="zh-CN" dirty="0"/>
              <a:t>to use Device Manager to solve problems:</a:t>
            </a:r>
          </a:p>
          <a:p>
            <a:pPr lvl="2"/>
            <a:r>
              <a:rPr lang="en-US" altLang="zh-CN" i="1" dirty="0" smtClean="0"/>
              <a:t>Uninstall </a:t>
            </a:r>
            <a:r>
              <a:rPr lang="en-US" altLang="zh-CN" i="1" dirty="0"/>
              <a:t>and </a:t>
            </a:r>
            <a:r>
              <a:rPr lang="en-US" altLang="zh-CN" i="1" dirty="0" smtClean="0"/>
              <a:t>reinstall </a:t>
            </a:r>
            <a:r>
              <a:rPr lang="en-US" altLang="zh-CN" i="1" dirty="0"/>
              <a:t>the device</a:t>
            </a:r>
          </a:p>
          <a:p>
            <a:pPr lvl="2"/>
            <a:r>
              <a:rPr lang="en-US" altLang="zh-CN" i="1" dirty="0"/>
              <a:t>Look for error messages offered by Device Manager</a:t>
            </a:r>
          </a:p>
          <a:p>
            <a:pPr lvl="2"/>
            <a:r>
              <a:rPr lang="en-US" altLang="zh-CN" i="1" dirty="0"/>
              <a:t>Update </a:t>
            </a:r>
            <a:r>
              <a:rPr lang="en-US" altLang="zh-CN" i="1" dirty="0" smtClean="0"/>
              <a:t>or roll back the </a:t>
            </a:r>
            <a:r>
              <a:rPr lang="en-US" altLang="zh-CN" i="1" dirty="0"/>
              <a:t>drivers</a:t>
            </a:r>
          </a:p>
          <a:p>
            <a:endParaRPr lang="zh-CN" altLang="en-US" dirty="0"/>
          </a:p>
        </p:txBody>
      </p:sp>
    </p:spTree>
    <p:extLst>
      <p:ext uri="{BB962C8B-B14F-4D97-AF65-F5344CB8AC3E}">
        <p14:creationId xmlns:p14="http://schemas.microsoft.com/office/powerpoint/2010/main" val="41590405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Installing </a:t>
            </a:r>
            <a:r>
              <a:rPr lang="en-US" altLang="zh-CN" dirty="0" smtClean="0"/>
              <a:t>Hardware (4 of 4)</a:t>
            </a:r>
            <a:endParaRPr lang="zh-CN" altLang="en-US" dirty="0"/>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002566" y="2363268"/>
            <a:ext cx="6149531" cy="3110939"/>
          </a:xfrm>
        </p:spPr>
      </p:pic>
      <p:sp>
        <p:nvSpPr>
          <p:cNvPr id="4" name="Text Placeholder 3"/>
          <p:cNvSpPr>
            <a:spLocks noGrp="1"/>
          </p:cNvSpPr>
          <p:nvPr>
            <p:ph type="body" sz="quarter" idx="11"/>
          </p:nvPr>
        </p:nvSpPr>
        <p:spPr>
          <a:xfrm>
            <a:off x="7478972" y="4727864"/>
            <a:ext cx="3976406" cy="1150956"/>
          </a:xfrm>
        </p:spPr>
        <p:txBody>
          <a:bodyPr/>
          <a:lstStyle/>
          <a:p>
            <a:r>
              <a:rPr lang="en-US" altLang="zh-CN" dirty="0" smtClean="0"/>
              <a:t>Figure 12-38  (A) Use the device’s Properties box to uninstall a device and (B) solve problems with device drivers</a:t>
            </a:r>
            <a:endParaRPr lang="zh-CN" altLang="en-US" dirty="0"/>
          </a:p>
        </p:txBody>
      </p:sp>
    </p:spTree>
    <p:extLst>
      <p:ext uri="{BB962C8B-B14F-4D97-AF65-F5344CB8AC3E}">
        <p14:creationId xmlns:p14="http://schemas.microsoft.com/office/powerpoint/2010/main" val="39939491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Setting Up User Accounts (1 of 7)</a:t>
            </a:r>
            <a:endParaRPr lang="zh-CN" altLang="en-US" dirty="0"/>
          </a:p>
        </p:txBody>
      </p:sp>
      <p:sp>
        <p:nvSpPr>
          <p:cNvPr id="3" name="Text Placeholder 2"/>
          <p:cNvSpPr>
            <a:spLocks noGrp="1"/>
          </p:cNvSpPr>
          <p:nvPr>
            <p:ph type="body" sz="quarter" idx="17"/>
          </p:nvPr>
        </p:nvSpPr>
        <p:spPr/>
        <p:txBody>
          <a:bodyPr/>
          <a:lstStyle/>
          <a:p>
            <a:r>
              <a:rPr lang="en-US" altLang="zh-CN" dirty="0" smtClean="0"/>
              <a:t>Types of user account and the privileges associated with them:</a:t>
            </a:r>
          </a:p>
          <a:p>
            <a:pPr lvl="1"/>
            <a:r>
              <a:rPr lang="en-US" altLang="zh-CN" i="1" dirty="0" smtClean="0"/>
              <a:t>The scope of the account</a:t>
            </a:r>
            <a:r>
              <a:rPr lang="en-US" altLang="zh-CN" dirty="0" smtClean="0"/>
              <a:t> (Windows offers three types of user accounts):</a:t>
            </a:r>
          </a:p>
          <a:p>
            <a:pPr lvl="2"/>
            <a:r>
              <a:rPr lang="en-US" altLang="zh-CN" i="1" dirty="0" smtClean="0"/>
              <a:t>Local account </a:t>
            </a:r>
            <a:r>
              <a:rPr lang="en-US" altLang="zh-CN" dirty="0" smtClean="0"/>
              <a:t>– created on the local computer and is recognized only on the local computer</a:t>
            </a:r>
          </a:p>
          <a:p>
            <a:pPr lvl="2"/>
            <a:r>
              <a:rPr lang="en-US" altLang="zh-CN" i="1" dirty="0" smtClean="0"/>
              <a:t>Network ID </a:t>
            </a:r>
            <a:r>
              <a:rPr lang="en-US" altLang="zh-CN" dirty="0" smtClean="0"/>
              <a:t>– Professional and business editions allow a user to sign in to Windows with a network ID and password created and maintained on a Windows domain in Active Directory or Azure Active Directory</a:t>
            </a:r>
          </a:p>
          <a:p>
            <a:pPr lvl="2"/>
            <a:r>
              <a:rPr lang="en-US" altLang="zh-CN" i="1" dirty="0" smtClean="0"/>
              <a:t>Microsoft account </a:t>
            </a:r>
            <a:r>
              <a:rPr lang="en-US" altLang="zh-CN" dirty="0" smtClean="0"/>
              <a:t>– for Windows 10/8; an email address initially set up at the Microsoft website, </a:t>
            </a:r>
            <a:r>
              <a:rPr lang="en-US" altLang="zh-CN" i="1" dirty="0" smtClean="0"/>
              <a:t>live.com</a:t>
            </a:r>
          </a:p>
          <a:p>
            <a:pPr lvl="3"/>
            <a:r>
              <a:rPr lang="en-US" altLang="zh-CN" dirty="0" smtClean="0"/>
              <a:t>Gives you access to several types of online accounts</a:t>
            </a:r>
          </a:p>
          <a:p>
            <a:pPr lvl="3"/>
            <a:r>
              <a:rPr lang="en-US" altLang="zh-CN" dirty="0" smtClean="0"/>
              <a:t>You can associate or link a Microsoft account to a local account or network ID</a:t>
            </a:r>
          </a:p>
          <a:p>
            <a:pPr lvl="1"/>
            <a:r>
              <a:rPr lang="en-US" altLang="zh-CN" i="1" dirty="0" smtClean="0"/>
              <a:t>Privileges for the account</a:t>
            </a:r>
            <a:r>
              <a:rPr lang="en-US" altLang="zh-CN" dirty="0" smtClean="0"/>
              <a:t>:</a:t>
            </a:r>
          </a:p>
          <a:p>
            <a:pPr lvl="2"/>
            <a:r>
              <a:rPr lang="en-US" altLang="zh-CN" dirty="0" smtClean="0"/>
              <a:t>Administrator account or standard account</a:t>
            </a:r>
            <a:endParaRPr lang="zh-CN" altLang="en-US" dirty="0"/>
          </a:p>
        </p:txBody>
      </p:sp>
    </p:spTree>
    <p:extLst>
      <p:ext uri="{BB962C8B-B14F-4D97-AF65-F5344CB8AC3E}">
        <p14:creationId xmlns:p14="http://schemas.microsoft.com/office/powerpoint/2010/main" val="2241992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Choosing the Edition, License, and Version of Windows (1 of 3)</a:t>
            </a:r>
            <a:endParaRPr lang="zh-CN" altLang="en-US" dirty="0"/>
          </a:p>
        </p:txBody>
      </p:sp>
      <p:sp>
        <p:nvSpPr>
          <p:cNvPr id="3" name="Text Placeholder 2"/>
          <p:cNvSpPr>
            <a:spLocks noGrp="1"/>
          </p:cNvSpPr>
          <p:nvPr>
            <p:ph type="body" sz="quarter" idx="17"/>
          </p:nvPr>
        </p:nvSpPr>
        <p:spPr/>
        <p:txBody>
          <a:bodyPr/>
          <a:lstStyle/>
          <a:p>
            <a:r>
              <a:rPr lang="en-US" altLang="zh-CN" dirty="0" smtClean="0"/>
              <a:t>OEM or Retail License</a:t>
            </a:r>
            <a:endParaRPr lang="en-US" altLang="zh-CN" dirty="0"/>
          </a:p>
          <a:p>
            <a:pPr lvl="1"/>
            <a:r>
              <a:rPr lang="en-US" altLang="zh-CN" dirty="0" smtClean="0"/>
              <a:t>You can purchase a retail license or an Original </a:t>
            </a:r>
            <a:r>
              <a:rPr lang="en-US" altLang="zh-CN" dirty="0"/>
              <a:t>Equipment Manufacturer (OEM</a:t>
            </a:r>
            <a:r>
              <a:rPr lang="en-US" altLang="zh-CN" dirty="0" smtClean="0"/>
              <a:t>) license</a:t>
            </a:r>
            <a:endParaRPr lang="en-US" altLang="zh-CN" dirty="0"/>
          </a:p>
          <a:p>
            <a:pPr lvl="2"/>
            <a:r>
              <a:rPr lang="en-US" altLang="zh-CN" dirty="0" smtClean="0"/>
              <a:t>Options for both types of licenses include 32-bit and 64-bit</a:t>
            </a:r>
          </a:p>
          <a:p>
            <a:pPr lvl="1"/>
            <a:r>
              <a:rPr lang="en-US" altLang="zh-CN" dirty="0" smtClean="0"/>
              <a:t>Key differences between OEM and retail:</a:t>
            </a:r>
          </a:p>
          <a:p>
            <a:pPr lvl="2"/>
            <a:r>
              <a:rPr lang="en-US" altLang="zh-CN" dirty="0" smtClean="0"/>
              <a:t>OEM license is for builders and manufacturers of computers and can be installed only on a new computer</a:t>
            </a:r>
          </a:p>
          <a:p>
            <a:pPr lvl="2"/>
            <a:r>
              <a:rPr lang="en-US" altLang="zh-CN" dirty="0" smtClean="0"/>
              <a:t>OEM allows all hardware upgrades except for an upgrade to a different model of motherboard</a:t>
            </a:r>
          </a:p>
          <a:p>
            <a:pPr lvl="2"/>
            <a:r>
              <a:rPr lang="en-US" altLang="zh-CN" dirty="0" smtClean="0"/>
              <a:t>An OEM license costs less than a retail license</a:t>
            </a:r>
          </a:p>
          <a:p>
            <a:pPr lvl="2"/>
            <a:r>
              <a:rPr lang="en-US" altLang="zh-CN" dirty="0" smtClean="0"/>
              <a:t>Retail licenses can be purchased from the Microsoft online store </a:t>
            </a:r>
          </a:p>
          <a:p>
            <a:pPr lvl="2"/>
            <a:r>
              <a:rPr lang="en-US" altLang="zh-CN" dirty="0" smtClean="0"/>
              <a:t>The benefit of a retail license over OEM is that it can be transferred to a different computer and you get Microsoft direct support from Microsoft support personnel </a:t>
            </a:r>
            <a:endParaRPr lang="en-US" altLang="zh-CN" dirty="0"/>
          </a:p>
          <a:p>
            <a:endParaRPr lang="zh-CN" altLang="en-US" dirty="0"/>
          </a:p>
        </p:txBody>
      </p:sp>
    </p:spTree>
    <p:extLst>
      <p:ext uri="{BB962C8B-B14F-4D97-AF65-F5344CB8AC3E}">
        <p14:creationId xmlns:p14="http://schemas.microsoft.com/office/powerpoint/2010/main" val="32018463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Setting Up User Accounts (2 of 7)</a:t>
            </a:r>
            <a:endParaRPr lang="zh-CN" altLang="en-US" dirty="0"/>
          </a:p>
        </p:txBody>
      </p:sp>
      <p:sp>
        <p:nvSpPr>
          <p:cNvPr id="3" name="Text Placeholder 2"/>
          <p:cNvSpPr>
            <a:spLocks noGrp="1"/>
          </p:cNvSpPr>
          <p:nvPr>
            <p:ph type="body" sz="quarter" idx="17"/>
          </p:nvPr>
        </p:nvSpPr>
        <p:spPr/>
        <p:txBody>
          <a:bodyPr/>
          <a:lstStyle/>
          <a:p>
            <a:r>
              <a:rPr lang="en-US" altLang="zh-CN" dirty="0" smtClean="0"/>
              <a:t>Use a Microsoft Account with Windows 10/8</a:t>
            </a:r>
          </a:p>
          <a:p>
            <a:pPr lvl="1"/>
            <a:r>
              <a:rPr lang="en-US" altLang="zh-CN" dirty="0" smtClean="0"/>
              <a:t>You can associate your local account with your Microsoft account or set up Windows to sign in with your Microsoft account in order to get easy access to Microsoft resources in the cloud</a:t>
            </a:r>
          </a:p>
          <a:p>
            <a:pPr lvl="2"/>
            <a:r>
              <a:rPr lang="en-US" altLang="zh-CN" dirty="0" smtClean="0"/>
              <a:t>Anyone with administrative rights to the computer can access your Microsoft private settings, apps, online account, and OneDrive stored on the local computer</a:t>
            </a:r>
          </a:p>
          <a:p>
            <a:pPr lvl="1"/>
            <a:r>
              <a:rPr lang="en-US" altLang="zh-CN" i="1" dirty="0" smtClean="0"/>
              <a:t>For Windows 10 </a:t>
            </a:r>
            <a:r>
              <a:rPr lang="en-US" altLang="zh-CN" dirty="0" smtClean="0"/>
              <a:t>– open the </a:t>
            </a:r>
            <a:r>
              <a:rPr lang="en-US" altLang="zh-CN" b="1" dirty="0" smtClean="0"/>
              <a:t>Settings</a:t>
            </a:r>
            <a:r>
              <a:rPr lang="en-US" altLang="zh-CN" dirty="0" smtClean="0"/>
              <a:t> app, click </a:t>
            </a:r>
            <a:r>
              <a:rPr lang="en-US" altLang="zh-CN" b="1" dirty="0" smtClean="0"/>
              <a:t>Users</a:t>
            </a:r>
            <a:r>
              <a:rPr lang="en-US" altLang="zh-CN" dirty="0" smtClean="0"/>
              <a:t> and then click </a:t>
            </a:r>
            <a:r>
              <a:rPr lang="en-US" altLang="zh-CN" b="1" dirty="0" smtClean="0"/>
              <a:t>Sign in with a Microsoft account instead</a:t>
            </a:r>
            <a:r>
              <a:rPr lang="en-US" altLang="zh-CN" dirty="0" smtClean="0"/>
              <a:t> (follow on-screen directions)</a:t>
            </a:r>
          </a:p>
          <a:p>
            <a:pPr lvl="1"/>
            <a:r>
              <a:rPr lang="en-US" altLang="zh-CN" i="1" dirty="0" smtClean="0"/>
              <a:t>For Windows 8 </a:t>
            </a:r>
            <a:r>
              <a:rPr lang="en-US" altLang="zh-CN" dirty="0" smtClean="0"/>
              <a:t>– open the </a:t>
            </a:r>
            <a:r>
              <a:rPr lang="en-US" altLang="zh-CN" b="1" dirty="0" smtClean="0"/>
              <a:t>charms</a:t>
            </a:r>
            <a:r>
              <a:rPr lang="en-US" altLang="zh-CN" dirty="0" smtClean="0"/>
              <a:t> bar, select the </a:t>
            </a:r>
            <a:r>
              <a:rPr lang="en-US" altLang="zh-CN" b="1" dirty="0" smtClean="0"/>
              <a:t>Settings</a:t>
            </a:r>
            <a:r>
              <a:rPr lang="en-US" altLang="zh-CN" dirty="0" smtClean="0"/>
              <a:t> charm, select </a:t>
            </a:r>
            <a:r>
              <a:rPr lang="en-US" altLang="zh-CN" b="1" dirty="0" smtClean="0"/>
              <a:t>Change PC settings</a:t>
            </a:r>
            <a:r>
              <a:rPr lang="en-US" altLang="zh-CN" dirty="0" smtClean="0"/>
              <a:t>, click </a:t>
            </a:r>
            <a:r>
              <a:rPr lang="en-US" altLang="zh-CN" b="1" dirty="0" smtClean="0"/>
              <a:t>Accounts</a:t>
            </a:r>
            <a:r>
              <a:rPr lang="en-US" altLang="zh-CN" dirty="0" smtClean="0"/>
              <a:t>, select </a:t>
            </a:r>
            <a:r>
              <a:rPr lang="en-US" altLang="zh-CN" b="1" dirty="0" smtClean="0"/>
              <a:t>Your account </a:t>
            </a:r>
            <a:r>
              <a:rPr lang="en-US" altLang="zh-CN" dirty="0" smtClean="0"/>
              <a:t>and click </a:t>
            </a:r>
            <a:r>
              <a:rPr lang="en-US" altLang="zh-CN" b="1" dirty="0" smtClean="0"/>
              <a:t>Connect to a Microsoft account </a:t>
            </a:r>
            <a:r>
              <a:rPr lang="en-US" altLang="zh-CN" dirty="0" smtClean="0"/>
              <a:t>(follow on-screen directions)</a:t>
            </a:r>
            <a:endParaRPr lang="zh-CN" altLang="en-US" dirty="0"/>
          </a:p>
        </p:txBody>
      </p:sp>
    </p:spTree>
    <p:extLst>
      <p:ext uri="{BB962C8B-B14F-4D97-AF65-F5344CB8AC3E}">
        <p14:creationId xmlns:p14="http://schemas.microsoft.com/office/powerpoint/2010/main" val="19551854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Setting Up User </a:t>
            </a:r>
            <a:r>
              <a:rPr lang="en-US" altLang="zh-CN" dirty="0" smtClean="0"/>
              <a:t>Accounts (3 of 7)</a:t>
            </a:r>
            <a:endParaRPr lang="zh-CN" altLang="en-US" dirty="0"/>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838200" y="2107237"/>
            <a:ext cx="6470646" cy="3306011"/>
          </a:xfrm>
        </p:spPr>
      </p:pic>
      <p:sp>
        <p:nvSpPr>
          <p:cNvPr id="4" name="Text Placeholder 3"/>
          <p:cNvSpPr>
            <a:spLocks noGrp="1"/>
          </p:cNvSpPr>
          <p:nvPr>
            <p:ph type="body" sz="quarter" idx="11"/>
          </p:nvPr>
        </p:nvSpPr>
        <p:spPr>
          <a:xfrm>
            <a:off x="7478972" y="5257800"/>
            <a:ext cx="3976406" cy="621020"/>
          </a:xfrm>
        </p:spPr>
        <p:txBody>
          <a:bodyPr/>
          <a:lstStyle/>
          <a:p>
            <a:r>
              <a:rPr lang="en-US" altLang="zh-CN" dirty="0" smtClean="0"/>
              <a:t>Figure 12-41  Associate a local account with a Microsoft account</a:t>
            </a:r>
            <a:endParaRPr lang="zh-CN" altLang="en-US" dirty="0"/>
          </a:p>
        </p:txBody>
      </p:sp>
    </p:spTree>
    <p:extLst>
      <p:ext uri="{BB962C8B-B14F-4D97-AF65-F5344CB8AC3E}">
        <p14:creationId xmlns:p14="http://schemas.microsoft.com/office/powerpoint/2010/main" val="27886716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Setting Up User </a:t>
            </a:r>
            <a:r>
              <a:rPr lang="en-US" altLang="zh-CN" dirty="0" smtClean="0"/>
              <a:t>Accounts (4 of 7)</a:t>
            </a:r>
            <a:endParaRPr lang="zh-CN" altLang="en-US" dirty="0"/>
          </a:p>
        </p:txBody>
      </p:sp>
      <p:sp>
        <p:nvSpPr>
          <p:cNvPr id="3" name="Text Placeholder 2"/>
          <p:cNvSpPr>
            <a:spLocks noGrp="1"/>
          </p:cNvSpPr>
          <p:nvPr>
            <p:ph type="body" sz="quarter" idx="17"/>
          </p:nvPr>
        </p:nvSpPr>
        <p:spPr/>
        <p:txBody>
          <a:bodyPr/>
          <a:lstStyle/>
          <a:p>
            <a:r>
              <a:rPr lang="en-US" altLang="zh-CN" dirty="0" smtClean="0"/>
              <a:t>As you consider the differences among accounts, consider where the account is authenticated:</a:t>
            </a:r>
          </a:p>
          <a:p>
            <a:pPr lvl="1"/>
            <a:r>
              <a:rPr lang="en-US" altLang="zh-CN" dirty="0" smtClean="0"/>
              <a:t>A local account is authenticated on the local computer and gives access to the local computer</a:t>
            </a:r>
          </a:p>
          <a:p>
            <a:pPr lvl="1"/>
            <a:r>
              <a:rPr lang="en-US" altLang="zh-CN" dirty="0" smtClean="0"/>
              <a:t>A network ID is authenticated by a computer on the network, which gives access to the local computer and other resources on the Windows domain</a:t>
            </a:r>
          </a:p>
          <a:p>
            <a:pPr lvl="1"/>
            <a:r>
              <a:rPr lang="en-US" altLang="zh-CN" dirty="0" smtClean="0"/>
              <a:t>A Microsoft account is authenticated on the </a:t>
            </a:r>
            <a:r>
              <a:rPr lang="en-US" altLang="zh-CN" i="1" dirty="0" smtClean="0"/>
              <a:t>live.com</a:t>
            </a:r>
            <a:r>
              <a:rPr lang="en-US" altLang="zh-CN" dirty="0" smtClean="0"/>
              <a:t> website, which gives access to the local computer and online resources</a:t>
            </a:r>
          </a:p>
          <a:p>
            <a:pPr lvl="2"/>
            <a:r>
              <a:rPr lang="en-US" altLang="zh-CN" dirty="0" smtClean="0"/>
              <a:t>A Microsoft account can be a standard account or an administrator account</a:t>
            </a:r>
          </a:p>
          <a:p>
            <a:pPr lvl="2"/>
            <a:r>
              <a:rPr lang="en-US" altLang="zh-CN" dirty="0" smtClean="0"/>
              <a:t>It can be associated with a network ID so that you can sign in with the Microsoft account and be authenticated to the Windows network as well as to </a:t>
            </a:r>
            <a:r>
              <a:rPr lang="en-US" altLang="zh-CN" i="1" dirty="0" smtClean="0"/>
              <a:t>live.com</a:t>
            </a:r>
            <a:endParaRPr lang="zh-CN" altLang="en-US" i="1" dirty="0"/>
          </a:p>
        </p:txBody>
      </p:sp>
    </p:spTree>
    <p:extLst>
      <p:ext uri="{BB962C8B-B14F-4D97-AF65-F5344CB8AC3E}">
        <p14:creationId xmlns:p14="http://schemas.microsoft.com/office/powerpoint/2010/main" val="3420891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Setting Up User </a:t>
            </a:r>
            <a:r>
              <a:rPr lang="en-US" altLang="zh-CN" dirty="0" smtClean="0"/>
              <a:t>Accounts (5 of 7)</a:t>
            </a:r>
            <a:endParaRPr lang="zh-CN" altLang="en-US" dirty="0"/>
          </a:p>
        </p:txBody>
      </p:sp>
      <p:sp>
        <p:nvSpPr>
          <p:cNvPr id="3" name="Text Placeholder 2"/>
          <p:cNvSpPr>
            <a:spLocks noGrp="1"/>
          </p:cNvSpPr>
          <p:nvPr>
            <p:ph type="body" sz="quarter" idx="17"/>
          </p:nvPr>
        </p:nvSpPr>
        <p:spPr/>
        <p:txBody>
          <a:bodyPr/>
          <a:lstStyle/>
          <a:p>
            <a:r>
              <a:rPr lang="en-US" altLang="zh-CN" dirty="0" smtClean="0"/>
              <a:t>User Account Control Dialog Box</a:t>
            </a:r>
          </a:p>
          <a:p>
            <a:pPr lvl="1"/>
            <a:r>
              <a:rPr lang="en-US" altLang="zh-CN" dirty="0" smtClean="0"/>
              <a:t>Purposes of the User Account Control (UAC) dialog box:</a:t>
            </a:r>
          </a:p>
          <a:p>
            <a:pPr lvl="2"/>
            <a:r>
              <a:rPr lang="en-US" altLang="zh-CN" dirty="0" smtClean="0"/>
              <a:t>To prevent malicious background tasks from gaining administrative privileges when the administrator is signed in</a:t>
            </a:r>
          </a:p>
          <a:p>
            <a:pPr lvl="2"/>
            <a:r>
              <a:rPr lang="en-US" altLang="zh-CN" dirty="0" smtClean="0"/>
              <a:t>To make it easier for an administrator to sign in using a less powerful user account for normal desktop activities, but still be able to perform administrative tasks while signed in as a regular user</a:t>
            </a:r>
          </a:p>
          <a:p>
            <a:pPr lvl="1"/>
            <a:r>
              <a:rPr lang="en-US" altLang="zh-CN" dirty="0" smtClean="0"/>
              <a:t>You can control how the UAC works</a:t>
            </a:r>
          </a:p>
          <a:p>
            <a:pPr lvl="2"/>
            <a:r>
              <a:rPr lang="en-US" altLang="zh-CN" dirty="0" smtClean="0"/>
              <a:t>In Control Panel, click User Accounts and click Change User Account Control settings (see Figure 12-43)</a:t>
            </a:r>
            <a:endParaRPr lang="zh-CN" altLang="en-US" dirty="0"/>
          </a:p>
        </p:txBody>
      </p:sp>
    </p:spTree>
    <p:extLst>
      <p:ext uri="{BB962C8B-B14F-4D97-AF65-F5344CB8AC3E}">
        <p14:creationId xmlns:p14="http://schemas.microsoft.com/office/powerpoint/2010/main" val="7925241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Setting Up User </a:t>
            </a:r>
            <a:r>
              <a:rPr lang="en-US" altLang="zh-CN" dirty="0" smtClean="0"/>
              <a:t>Accounts (6 of 7)</a:t>
            </a:r>
            <a:endParaRPr lang="zh-CN" altLang="en-US" dirty="0"/>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838200" y="2363268"/>
            <a:ext cx="6280894" cy="2976827"/>
          </a:xfrm>
        </p:spPr>
      </p:pic>
      <p:sp>
        <p:nvSpPr>
          <p:cNvPr id="4" name="Text Placeholder 3"/>
          <p:cNvSpPr>
            <a:spLocks noGrp="1"/>
          </p:cNvSpPr>
          <p:nvPr>
            <p:ph type="body" sz="quarter" idx="11"/>
          </p:nvPr>
        </p:nvSpPr>
        <p:spPr/>
        <p:txBody>
          <a:bodyPr/>
          <a:lstStyle/>
          <a:p>
            <a:r>
              <a:rPr lang="en-US" altLang="zh-CN" dirty="0" smtClean="0"/>
              <a:t>Figure 12-42  (A) The User Account Control box of an administrator does not require an administrative password; (B) the UAC box of a standard user requires an administrative password</a:t>
            </a:r>
            <a:endParaRPr lang="zh-CN" altLang="en-US" dirty="0"/>
          </a:p>
        </p:txBody>
      </p:sp>
    </p:spTree>
    <p:extLst>
      <p:ext uri="{BB962C8B-B14F-4D97-AF65-F5344CB8AC3E}">
        <p14:creationId xmlns:p14="http://schemas.microsoft.com/office/powerpoint/2010/main" val="10745372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Setting Up User </a:t>
            </a:r>
            <a:r>
              <a:rPr lang="en-US" altLang="zh-CN" dirty="0" smtClean="0"/>
              <a:t>Accounts (7 of 7)</a:t>
            </a:r>
            <a:endParaRPr lang="zh-CN" altLang="en-US" dirty="0"/>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237942" y="2117082"/>
            <a:ext cx="6045838" cy="3342993"/>
          </a:xfrm>
        </p:spPr>
      </p:pic>
      <p:sp>
        <p:nvSpPr>
          <p:cNvPr id="4" name="Text Placeholder 3"/>
          <p:cNvSpPr>
            <a:spLocks noGrp="1"/>
          </p:cNvSpPr>
          <p:nvPr>
            <p:ph type="body" sz="quarter" idx="11"/>
          </p:nvPr>
        </p:nvSpPr>
        <p:spPr>
          <a:xfrm>
            <a:off x="7478972" y="5216236"/>
            <a:ext cx="3976406" cy="662584"/>
          </a:xfrm>
        </p:spPr>
        <p:txBody>
          <a:bodyPr/>
          <a:lstStyle/>
          <a:p>
            <a:r>
              <a:rPr lang="en-US" altLang="zh-CN" dirty="0" smtClean="0"/>
              <a:t>Figure 12-43  Windows provides options to control the UAC box</a:t>
            </a:r>
            <a:endParaRPr lang="zh-CN" altLang="en-US" dirty="0"/>
          </a:p>
        </p:txBody>
      </p:sp>
    </p:spTree>
    <p:extLst>
      <p:ext uri="{BB962C8B-B14F-4D97-AF65-F5344CB8AC3E}">
        <p14:creationId xmlns:p14="http://schemas.microsoft.com/office/powerpoint/2010/main" val="11428826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Installing Applications (1 of 2)</a:t>
            </a:r>
            <a:endParaRPr lang="zh-CN" altLang="en-US" dirty="0"/>
          </a:p>
        </p:txBody>
      </p:sp>
      <p:sp>
        <p:nvSpPr>
          <p:cNvPr id="3" name="Text Placeholder 2"/>
          <p:cNvSpPr>
            <a:spLocks noGrp="1"/>
          </p:cNvSpPr>
          <p:nvPr>
            <p:ph type="body" sz="quarter" idx="17"/>
          </p:nvPr>
        </p:nvSpPr>
        <p:spPr/>
        <p:txBody>
          <a:bodyPr/>
          <a:lstStyle/>
          <a:p>
            <a:r>
              <a:rPr lang="en-US" altLang="zh-CN" dirty="0" smtClean="0"/>
              <a:t>Before installing an application, consider:</a:t>
            </a:r>
          </a:p>
          <a:p>
            <a:pPr lvl="1"/>
            <a:r>
              <a:rPr lang="en-US" altLang="zh-CN" i="1" dirty="0" smtClean="0"/>
              <a:t>System requirements</a:t>
            </a:r>
          </a:p>
          <a:p>
            <a:pPr lvl="1"/>
            <a:r>
              <a:rPr lang="en-US" altLang="zh-CN" i="1" dirty="0" smtClean="0"/>
              <a:t>Compatibility with the OS</a:t>
            </a:r>
          </a:p>
          <a:p>
            <a:pPr lvl="1"/>
            <a:r>
              <a:rPr lang="en-US" altLang="zh-CN" i="1" dirty="0" smtClean="0"/>
              <a:t>Impact to network performance</a:t>
            </a:r>
          </a:p>
          <a:p>
            <a:pPr lvl="1"/>
            <a:r>
              <a:rPr lang="en-US" altLang="zh-CN" i="1" dirty="0" smtClean="0"/>
              <a:t>Impact to device security</a:t>
            </a:r>
          </a:p>
          <a:p>
            <a:pPr lvl="1"/>
            <a:r>
              <a:rPr lang="en-US" altLang="zh-CN" i="1" dirty="0" smtClean="0"/>
              <a:t>Local user permissions</a:t>
            </a:r>
          </a:p>
          <a:p>
            <a:r>
              <a:rPr lang="en-US" altLang="zh-CN" dirty="0" smtClean="0"/>
              <a:t>Applications can be installed from:</a:t>
            </a:r>
          </a:p>
          <a:p>
            <a:pPr lvl="1"/>
            <a:r>
              <a:rPr lang="en-US" altLang="zh-CN" dirty="0" smtClean="0"/>
              <a:t>CD, DVD, or USB flash drive, from a downloaded application file, directly from the web, from the Windows 10/8 Windows Store, or from a folder shared by another computer on the network</a:t>
            </a:r>
          </a:p>
          <a:p>
            <a:r>
              <a:rPr lang="en-US" altLang="zh-CN" dirty="0" smtClean="0"/>
              <a:t>Use File Explorer or Windows Explorer to locate and double-click the setup program file</a:t>
            </a:r>
          </a:p>
          <a:p>
            <a:pPr lvl="1"/>
            <a:r>
              <a:rPr lang="en-US" altLang="zh-CN" dirty="0" smtClean="0"/>
              <a:t>When installing from the web, click the link on the website and follow on-screen directions</a:t>
            </a:r>
            <a:endParaRPr lang="zh-CN" altLang="en-US" dirty="0"/>
          </a:p>
        </p:txBody>
      </p:sp>
    </p:spTree>
    <p:extLst>
      <p:ext uri="{BB962C8B-B14F-4D97-AF65-F5344CB8AC3E}">
        <p14:creationId xmlns:p14="http://schemas.microsoft.com/office/powerpoint/2010/main" val="20705771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Installing Applications (2 of 2)</a:t>
            </a:r>
            <a:endParaRPr lang="zh-CN" altLang="en-US" dirty="0"/>
          </a:p>
        </p:txBody>
      </p:sp>
      <p:sp>
        <p:nvSpPr>
          <p:cNvPr id="3" name="Text Placeholder 2"/>
          <p:cNvSpPr>
            <a:spLocks noGrp="1"/>
          </p:cNvSpPr>
          <p:nvPr>
            <p:ph type="body" sz="quarter" idx="17"/>
          </p:nvPr>
        </p:nvSpPr>
        <p:spPr/>
        <p:txBody>
          <a:bodyPr/>
          <a:lstStyle/>
          <a:p>
            <a:r>
              <a:rPr lang="en-US" altLang="zh-CN" dirty="0" smtClean="0"/>
              <a:t>Uninstall Applications</a:t>
            </a:r>
          </a:p>
          <a:p>
            <a:pPr lvl="1"/>
            <a:r>
              <a:rPr lang="en-US" altLang="zh-CN" dirty="0" smtClean="0"/>
              <a:t>For Windows 10/8/7, open </a:t>
            </a:r>
            <a:r>
              <a:rPr lang="en-US" altLang="zh-CN" b="1" dirty="0" smtClean="0"/>
              <a:t>Control Panel </a:t>
            </a:r>
            <a:r>
              <a:rPr lang="en-US" altLang="zh-CN" dirty="0" smtClean="0"/>
              <a:t>and click </a:t>
            </a:r>
            <a:r>
              <a:rPr lang="en-US" altLang="zh-CN" b="1" dirty="0" smtClean="0"/>
              <a:t>Programs and Features</a:t>
            </a:r>
          </a:p>
          <a:p>
            <a:pPr lvl="1"/>
            <a:r>
              <a:rPr lang="en-US" altLang="zh-CN" dirty="0" smtClean="0"/>
              <a:t>For Windows 10, right click </a:t>
            </a:r>
            <a:r>
              <a:rPr lang="en-US" altLang="zh-CN" b="1" dirty="0" smtClean="0"/>
              <a:t>Start</a:t>
            </a:r>
            <a:r>
              <a:rPr lang="en-US" altLang="zh-CN" dirty="0" smtClean="0"/>
              <a:t> or press </a:t>
            </a:r>
            <a:r>
              <a:rPr lang="en-US" altLang="zh-CN" b="1" dirty="0" smtClean="0"/>
              <a:t>Win+X</a:t>
            </a:r>
            <a:r>
              <a:rPr lang="en-US" altLang="zh-CN" dirty="0" smtClean="0"/>
              <a:t>, click </a:t>
            </a:r>
            <a:r>
              <a:rPr lang="en-US" altLang="zh-CN" b="1" dirty="0" smtClean="0"/>
              <a:t>Apps and Features</a:t>
            </a:r>
          </a:p>
          <a:p>
            <a:pPr lvl="1"/>
            <a:r>
              <a:rPr lang="en-US" altLang="zh-CN" dirty="0" smtClean="0"/>
              <a:t>For Windows 8, right-click </a:t>
            </a:r>
            <a:r>
              <a:rPr lang="en-US" altLang="zh-CN" b="1" dirty="0" smtClean="0"/>
              <a:t>Start</a:t>
            </a:r>
            <a:r>
              <a:rPr lang="en-US" altLang="zh-CN" dirty="0" smtClean="0"/>
              <a:t> or press </a:t>
            </a:r>
            <a:r>
              <a:rPr lang="en-US" altLang="zh-CN" b="1" dirty="0" smtClean="0"/>
              <a:t>Win+X</a:t>
            </a:r>
            <a:r>
              <a:rPr lang="en-US" altLang="zh-CN" dirty="0" smtClean="0"/>
              <a:t>, click </a:t>
            </a:r>
            <a:r>
              <a:rPr lang="en-US" altLang="zh-CN" b="1" dirty="0" smtClean="0"/>
              <a:t>Programs and Features</a:t>
            </a:r>
          </a:p>
          <a:p>
            <a:pPr lvl="1"/>
            <a:r>
              <a:rPr lang="en-US" altLang="zh-CN" dirty="0" smtClean="0"/>
              <a:t>Using either the </a:t>
            </a:r>
            <a:r>
              <a:rPr lang="en-US" altLang="zh-CN" b="1" dirty="0" smtClean="0"/>
              <a:t>Programs and Features </a:t>
            </a:r>
            <a:r>
              <a:rPr lang="en-US" altLang="zh-CN" dirty="0" smtClean="0"/>
              <a:t>window or the </a:t>
            </a:r>
            <a:r>
              <a:rPr lang="en-US" altLang="zh-CN" b="1" dirty="0" smtClean="0"/>
              <a:t>Apps and Features </a:t>
            </a:r>
            <a:r>
              <a:rPr lang="en-US" altLang="zh-CN" dirty="0" smtClean="0"/>
              <a:t>window:</a:t>
            </a:r>
          </a:p>
          <a:p>
            <a:pPr lvl="2"/>
            <a:r>
              <a:rPr lang="en-US" altLang="zh-CN" dirty="0" smtClean="0"/>
              <a:t>Select an app and click </a:t>
            </a:r>
            <a:r>
              <a:rPr lang="en-US" altLang="zh-CN" b="1" dirty="0" smtClean="0"/>
              <a:t>Uninstall</a:t>
            </a:r>
          </a:p>
          <a:p>
            <a:pPr lvl="1"/>
            <a:r>
              <a:rPr lang="en-US" altLang="zh-CN" dirty="0" smtClean="0"/>
              <a:t>You can also uninstall a Windows 10/8 app that provides a tile on the Start menu or Start screen:</a:t>
            </a:r>
          </a:p>
          <a:p>
            <a:pPr lvl="2"/>
            <a:r>
              <a:rPr lang="en-US" altLang="zh-CN" dirty="0" smtClean="0"/>
              <a:t>Right-click the app tile and then click </a:t>
            </a:r>
            <a:r>
              <a:rPr lang="en-US" altLang="zh-CN" b="1" dirty="0" smtClean="0"/>
              <a:t>Uninstall</a:t>
            </a:r>
            <a:endParaRPr lang="zh-CN" altLang="en-US" b="1" dirty="0"/>
          </a:p>
        </p:txBody>
      </p:sp>
    </p:spTree>
    <p:extLst>
      <p:ext uri="{BB962C8B-B14F-4D97-AF65-F5344CB8AC3E}">
        <p14:creationId xmlns:p14="http://schemas.microsoft.com/office/powerpoint/2010/main" val="21732823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Turning Windows Features On or Off (1 of 2)</a:t>
            </a:r>
            <a:endParaRPr lang="zh-CN" altLang="en-US" dirty="0"/>
          </a:p>
        </p:txBody>
      </p:sp>
      <p:sp>
        <p:nvSpPr>
          <p:cNvPr id="3" name="Text Placeholder 2"/>
          <p:cNvSpPr>
            <a:spLocks noGrp="1"/>
          </p:cNvSpPr>
          <p:nvPr>
            <p:ph type="body" sz="quarter" idx="17"/>
          </p:nvPr>
        </p:nvSpPr>
        <p:spPr/>
        <p:txBody>
          <a:bodyPr/>
          <a:lstStyle/>
          <a:p>
            <a:r>
              <a:rPr lang="en-US" altLang="zh-CN" dirty="0"/>
              <a:t>Save on system resources by turning off Windows features you will not use</a:t>
            </a:r>
          </a:p>
          <a:p>
            <a:r>
              <a:rPr lang="en-US" altLang="zh-CN" dirty="0"/>
              <a:t>In the left pane of the Programs and Features window, click </a:t>
            </a:r>
            <a:r>
              <a:rPr lang="en-US" altLang="zh-CN" b="1" dirty="0"/>
              <a:t>Turn Windows features on or off</a:t>
            </a:r>
          </a:p>
          <a:p>
            <a:pPr lvl="1"/>
            <a:r>
              <a:rPr lang="en-US" altLang="zh-CN" dirty="0" smtClean="0"/>
              <a:t>Check or uncheck the features you want or don’t want and then click OK</a:t>
            </a:r>
          </a:p>
          <a:p>
            <a:pPr lvl="1"/>
            <a:r>
              <a:rPr lang="en-US" altLang="zh-CN" dirty="0" smtClean="0"/>
              <a:t>Sometimes a restart is necessary</a:t>
            </a:r>
          </a:p>
          <a:p>
            <a:pPr lvl="1"/>
            <a:r>
              <a:rPr lang="en-US" altLang="zh-CN" dirty="0" smtClean="0"/>
              <a:t>Make one last check that all is well and document what you did</a:t>
            </a:r>
            <a:endParaRPr lang="zh-CN" altLang="en-US" dirty="0"/>
          </a:p>
        </p:txBody>
      </p:sp>
    </p:spTree>
    <p:extLst>
      <p:ext uri="{BB962C8B-B14F-4D97-AF65-F5344CB8AC3E}">
        <p14:creationId xmlns:p14="http://schemas.microsoft.com/office/powerpoint/2010/main" val="21566991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Turning Windows Features On or </a:t>
            </a:r>
            <a:r>
              <a:rPr lang="en-US" altLang="zh-CN" dirty="0" smtClean="0"/>
              <a:t>Off (2 of 2)</a:t>
            </a:r>
            <a:endParaRPr lang="zh-CN" altLang="en-US" dirty="0"/>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2793566" y="1662683"/>
            <a:ext cx="3985186" cy="4086661"/>
          </a:xfrm>
        </p:spPr>
      </p:pic>
      <p:sp>
        <p:nvSpPr>
          <p:cNvPr id="4" name="Text Placeholder 3"/>
          <p:cNvSpPr>
            <a:spLocks noGrp="1"/>
          </p:cNvSpPr>
          <p:nvPr>
            <p:ph type="body" sz="quarter" idx="11"/>
          </p:nvPr>
        </p:nvSpPr>
        <p:spPr>
          <a:xfrm>
            <a:off x="7478972" y="5257800"/>
            <a:ext cx="3976406" cy="621020"/>
          </a:xfrm>
        </p:spPr>
        <p:txBody>
          <a:bodyPr/>
          <a:lstStyle/>
          <a:p>
            <a:r>
              <a:rPr lang="en-US" altLang="zh-CN" dirty="0" smtClean="0"/>
              <a:t>Figure 12-45  Turn Windows features on or off</a:t>
            </a:r>
            <a:endParaRPr lang="zh-CN" altLang="en-US" dirty="0"/>
          </a:p>
        </p:txBody>
      </p:sp>
    </p:spTree>
    <p:extLst>
      <p:ext uri="{BB962C8B-B14F-4D97-AF65-F5344CB8AC3E}">
        <p14:creationId xmlns:p14="http://schemas.microsoft.com/office/powerpoint/2010/main" val="2699787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Choosing the Edition, License, and Version of Windows (2 of 3)</a:t>
            </a:r>
            <a:endParaRPr lang="zh-CN" altLang="en-US" dirty="0"/>
          </a:p>
        </p:txBody>
      </p:sp>
      <p:sp>
        <p:nvSpPr>
          <p:cNvPr id="3" name="Text Placeholder 2"/>
          <p:cNvSpPr>
            <a:spLocks noGrp="1"/>
          </p:cNvSpPr>
          <p:nvPr>
            <p:ph type="body" sz="quarter" idx="17"/>
          </p:nvPr>
        </p:nvSpPr>
        <p:spPr/>
        <p:txBody>
          <a:bodyPr/>
          <a:lstStyle/>
          <a:p>
            <a:r>
              <a:rPr lang="en-US" altLang="zh-CN" dirty="0" smtClean="0"/>
              <a:t>32-Bit or 64-Bit Architecture</a:t>
            </a:r>
          </a:p>
          <a:p>
            <a:pPr lvl="1"/>
            <a:r>
              <a:rPr lang="en-US" altLang="zh-CN" dirty="0"/>
              <a:t>64-bit installation </a:t>
            </a:r>
            <a:r>
              <a:rPr lang="en-US" altLang="zh-CN" dirty="0" smtClean="0"/>
              <a:t>generally </a:t>
            </a:r>
            <a:r>
              <a:rPr lang="en-US" altLang="zh-CN" dirty="0"/>
              <a:t>performs better than 32-bit</a:t>
            </a:r>
          </a:p>
          <a:p>
            <a:pPr lvl="2"/>
            <a:r>
              <a:rPr lang="en-US" altLang="zh-CN" dirty="0"/>
              <a:t>Can also support 64-bit applications, which run faster</a:t>
            </a:r>
          </a:p>
          <a:p>
            <a:pPr lvl="1"/>
            <a:r>
              <a:rPr lang="en-US" altLang="zh-CN" dirty="0"/>
              <a:t>64-bit installations of Windows require 64-bit device drivers</a:t>
            </a:r>
          </a:p>
          <a:p>
            <a:pPr lvl="1"/>
            <a:r>
              <a:rPr lang="en-US" altLang="zh-CN" dirty="0"/>
              <a:t>Must have enough RAM to support 64-bit installation</a:t>
            </a:r>
          </a:p>
          <a:p>
            <a:endParaRPr lang="zh-CN" altLang="en-US" dirty="0"/>
          </a:p>
        </p:txBody>
      </p:sp>
    </p:spTree>
    <p:extLst>
      <p:ext uri="{BB962C8B-B14F-4D97-AF65-F5344CB8AC3E}">
        <p14:creationId xmlns:p14="http://schemas.microsoft.com/office/powerpoint/2010/main" val="9905900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Installation in a Virtual Machine (1 of 3)</a:t>
            </a:r>
            <a:endParaRPr lang="zh-CN" altLang="en-US" dirty="0"/>
          </a:p>
        </p:txBody>
      </p:sp>
      <p:sp>
        <p:nvSpPr>
          <p:cNvPr id="3" name="Text Placeholder 2"/>
          <p:cNvSpPr>
            <a:spLocks noGrp="1"/>
          </p:cNvSpPr>
          <p:nvPr>
            <p:ph type="body" sz="quarter" idx="17"/>
          </p:nvPr>
        </p:nvSpPr>
        <p:spPr/>
        <p:txBody>
          <a:bodyPr/>
          <a:lstStyle/>
          <a:p>
            <a:r>
              <a:rPr lang="en-US" altLang="zh-CN" dirty="0" smtClean="0"/>
              <a:t>A virtual computer or </a:t>
            </a:r>
            <a:r>
              <a:rPr lang="en-US" altLang="zh-CN" b="1" dirty="0" smtClean="0"/>
              <a:t>virtual machine </a:t>
            </a:r>
            <a:r>
              <a:rPr lang="en-US" altLang="zh-CN" dirty="0" smtClean="0"/>
              <a:t>(</a:t>
            </a:r>
            <a:r>
              <a:rPr lang="en-US" altLang="zh-CN" b="1" dirty="0" smtClean="0"/>
              <a:t>VM</a:t>
            </a:r>
            <a:r>
              <a:rPr lang="en-US" altLang="zh-CN" dirty="0" smtClean="0"/>
              <a:t>) is software that simulates the hardware of a physical computer</a:t>
            </a:r>
          </a:p>
          <a:p>
            <a:pPr lvl="1"/>
            <a:r>
              <a:rPr lang="en-US" altLang="zh-CN" dirty="0" smtClean="0"/>
              <a:t>You can install and run multiple OSs at the same time on a single computer (called the host machine)</a:t>
            </a:r>
          </a:p>
          <a:p>
            <a:r>
              <a:rPr lang="en-US" altLang="zh-CN" dirty="0" smtClean="0"/>
              <a:t>Software used to manage VMs installed on a workstation is called a </a:t>
            </a:r>
            <a:r>
              <a:rPr lang="en-US" altLang="zh-CN" b="1" dirty="0" smtClean="0"/>
              <a:t>hypervisor</a:t>
            </a:r>
          </a:p>
          <a:p>
            <a:r>
              <a:rPr lang="en-US" altLang="zh-CN" dirty="0" smtClean="0"/>
              <a:t>Popular hypervisors for Windows:</a:t>
            </a:r>
          </a:p>
          <a:p>
            <a:pPr lvl="1"/>
            <a:r>
              <a:rPr lang="en-US" altLang="zh-CN" dirty="0" smtClean="0"/>
              <a:t>Client Hyper-V and Virtual PC by Microsoft, VirtualBox by Oracle, and VMware Player by VMware</a:t>
            </a:r>
          </a:p>
          <a:p>
            <a:r>
              <a:rPr lang="en-US" altLang="zh-CN" dirty="0" smtClean="0"/>
              <a:t>Client Hyper-V is embedded in Windows 10/8 Pro or Enterprise </a:t>
            </a:r>
          </a:p>
          <a:p>
            <a:r>
              <a:rPr lang="en-US" altLang="zh-CN" dirty="0" smtClean="0"/>
              <a:t>VM programs require a lot of memory and might slow down your system</a:t>
            </a:r>
            <a:endParaRPr lang="zh-CN" altLang="en-US" dirty="0"/>
          </a:p>
        </p:txBody>
      </p:sp>
    </p:spTree>
    <p:extLst>
      <p:ext uri="{BB962C8B-B14F-4D97-AF65-F5344CB8AC3E}">
        <p14:creationId xmlns:p14="http://schemas.microsoft.com/office/powerpoint/2010/main" val="19983737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Installation in a Virtual </a:t>
            </a:r>
            <a:r>
              <a:rPr lang="en-US" altLang="zh-CN" dirty="0" smtClean="0"/>
              <a:t>Machine (2 of 3)</a:t>
            </a:r>
            <a:endParaRPr lang="zh-CN" altLang="en-US" dirty="0"/>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838199" y="2006246"/>
            <a:ext cx="6598877" cy="3382618"/>
          </a:xfrm>
        </p:spPr>
      </p:pic>
      <p:sp>
        <p:nvSpPr>
          <p:cNvPr id="4" name="Text Placeholder 3"/>
          <p:cNvSpPr>
            <a:spLocks noGrp="1"/>
          </p:cNvSpPr>
          <p:nvPr>
            <p:ph type="body" sz="quarter" idx="11"/>
          </p:nvPr>
        </p:nvSpPr>
        <p:spPr>
          <a:xfrm>
            <a:off x="7478972" y="5299364"/>
            <a:ext cx="3976406" cy="579456"/>
          </a:xfrm>
        </p:spPr>
        <p:txBody>
          <a:bodyPr/>
          <a:lstStyle/>
          <a:p>
            <a:r>
              <a:rPr lang="en-US" altLang="zh-CN" dirty="0" smtClean="0"/>
              <a:t>Figure 12-46  Two virtual machines running under VirtualBox</a:t>
            </a:r>
            <a:endParaRPr lang="zh-CN" altLang="en-US" dirty="0"/>
          </a:p>
        </p:txBody>
      </p:sp>
    </p:spTree>
    <p:extLst>
      <p:ext uri="{BB962C8B-B14F-4D97-AF65-F5344CB8AC3E}">
        <p14:creationId xmlns:p14="http://schemas.microsoft.com/office/powerpoint/2010/main" val="16928998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Installation in a Virtual </a:t>
            </a:r>
            <a:r>
              <a:rPr lang="en-US" altLang="zh-CN" dirty="0" smtClean="0"/>
              <a:t>Machine (3 of 3)</a:t>
            </a:r>
            <a:endParaRPr lang="zh-CN" altLang="en-US" dirty="0"/>
          </a:p>
        </p:txBody>
      </p:sp>
      <p:sp>
        <p:nvSpPr>
          <p:cNvPr id="3" name="Text Placeholder 2"/>
          <p:cNvSpPr>
            <a:spLocks noGrp="1"/>
          </p:cNvSpPr>
          <p:nvPr>
            <p:ph type="body" sz="quarter" idx="17"/>
          </p:nvPr>
        </p:nvSpPr>
        <p:spPr/>
        <p:txBody>
          <a:bodyPr/>
          <a:lstStyle/>
          <a:p>
            <a:r>
              <a:rPr lang="en-US" altLang="zh-CN" dirty="0" smtClean="0"/>
              <a:t>Install Windows in a Client Hyper-V VM</a:t>
            </a:r>
          </a:p>
          <a:p>
            <a:pPr lvl="1"/>
            <a:r>
              <a:rPr lang="en-US" altLang="zh-CN" dirty="0" smtClean="0"/>
              <a:t>Client Hyper-V is part of 64-bit Windows 10 Pro</a:t>
            </a:r>
          </a:p>
          <a:p>
            <a:pPr lvl="2"/>
            <a:r>
              <a:rPr lang="en-US" altLang="zh-CN" dirty="0" smtClean="0"/>
              <a:t>Your processor and motherboard must support hardware-assisted virtualization (HAV)</a:t>
            </a:r>
          </a:p>
          <a:p>
            <a:pPr lvl="1"/>
            <a:r>
              <a:rPr lang="en-US" altLang="zh-CN" dirty="0" smtClean="0"/>
              <a:t>Generation 1 VMs allow either a 32-bit or 64-bit installation of an OS in a VM</a:t>
            </a:r>
          </a:p>
          <a:p>
            <a:pPr lvl="1"/>
            <a:r>
              <a:rPr lang="en-US" altLang="zh-CN" dirty="0" smtClean="0"/>
              <a:t>Generation 2 VMs require a 64-bit guest OS</a:t>
            </a:r>
          </a:p>
          <a:p>
            <a:pPr lvl="1"/>
            <a:r>
              <a:rPr lang="en-US" altLang="zh-CN" dirty="0" smtClean="0"/>
              <a:t>Hyper-V can connect a VM to the local network</a:t>
            </a:r>
          </a:p>
          <a:p>
            <a:pPr lvl="1"/>
            <a:r>
              <a:rPr lang="en-US" altLang="zh-CN" dirty="0" smtClean="0"/>
              <a:t>Client Hyper-V supports dynamically expanding virtual hard drives and dynamically allocated memory</a:t>
            </a:r>
            <a:endParaRPr lang="zh-CN" altLang="en-US" dirty="0"/>
          </a:p>
        </p:txBody>
      </p:sp>
    </p:spTree>
    <p:extLst>
      <p:ext uri="{BB962C8B-B14F-4D97-AF65-F5344CB8AC3E}">
        <p14:creationId xmlns:p14="http://schemas.microsoft.com/office/powerpoint/2010/main" val="35704018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Special Concerns When Working in a Large Enterprise</a:t>
            </a:r>
            <a:endParaRPr lang="zh-CN" altLang="en-US" dirty="0"/>
          </a:p>
        </p:txBody>
      </p:sp>
      <p:sp>
        <p:nvSpPr>
          <p:cNvPr id="3" name="Text Placeholder 2"/>
          <p:cNvSpPr>
            <a:spLocks noGrp="1"/>
          </p:cNvSpPr>
          <p:nvPr>
            <p:ph type="body" sz="quarter" idx="17"/>
          </p:nvPr>
        </p:nvSpPr>
        <p:spPr/>
        <p:txBody>
          <a:bodyPr/>
          <a:lstStyle/>
          <a:p>
            <a:r>
              <a:rPr lang="en-US" altLang="zh-CN" dirty="0"/>
              <a:t>Working as an IT support technician in a large corporate environment is different from working in a small company or with individuals</a:t>
            </a:r>
          </a:p>
          <a:p>
            <a:r>
              <a:rPr lang="en-US" altLang="zh-CN" dirty="0" smtClean="0"/>
              <a:t>This part of the chapter introduces you to how Windows is installed on computer in an enterprise</a:t>
            </a:r>
          </a:p>
          <a:p>
            <a:pPr lvl="1"/>
            <a:r>
              <a:rPr lang="en-US" altLang="zh-CN" dirty="0" smtClean="0"/>
              <a:t>Called deployment strategies</a:t>
            </a:r>
          </a:p>
          <a:p>
            <a:r>
              <a:rPr lang="en-US" altLang="zh-CN" dirty="0" smtClean="0"/>
              <a:t>Beginning with Windows 10, Microsoft expanded the methods it offers to deploy Windows in an enterprise</a:t>
            </a:r>
          </a:p>
          <a:p>
            <a:pPr lvl="1"/>
            <a:r>
              <a:rPr lang="en-US" altLang="zh-CN" dirty="0" smtClean="0"/>
              <a:t>These methods are listed in Table 12-6</a:t>
            </a:r>
            <a:endParaRPr lang="zh-CN" altLang="en-US" dirty="0"/>
          </a:p>
        </p:txBody>
      </p:sp>
    </p:spTree>
    <p:extLst>
      <p:ext uri="{BB962C8B-B14F-4D97-AF65-F5344CB8AC3E}">
        <p14:creationId xmlns:p14="http://schemas.microsoft.com/office/powerpoint/2010/main" val="7838876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Methods to Deploy a Standard Image (1 of 2)</a:t>
            </a:r>
            <a:endParaRPr lang="zh-CN" altLang="en-US" dirty="0"/>
          </a:p>
        </p:txBody>
      </p:sp>
      <p:sp>
        <p:nvSpPr>
          <p:cNvPr id="3" name="Text Placeholder 2"/>
          <p:cNvSpPr>
            <a:spLocks noGrp="1"/>
          </p:cNvSpPr>
          <p:nvPr>
            <p:ph type="body" sz="quarter" idx="17"/>
          </p:nvPr>
        </p:nvSpPr>
        <p:spPr/>
        <p:txBody>
          <a:bodyPr/>
          <a:lstStyle/>
          <a:p>
            <a:r>
              <a:rPr lang="en-US" altLang="zh-CN" dirty="0" smtClean="0"/>
              <a:t>A standard image contains the entire Windows volume in a single Windows Imaging (WIM) file</a:t>
            </a:r>
          </a:p>
          <a:p>
            <a:pPr lvl="1"/>
            <a:r>
              <a:rPr lang="en-US" altLang="zh-CN" dirty="0" smtClean="0"/>
              <a:t>Has a .wim file extension</a:t>
            </a:r>
          </a:p>
          <a:p>
            <a:r>
              <a:rPr lang="en-US" altLang="zh-CN" dirty="0" smtClean="0"/>
              <a:t>Installing Windows on a computer via a standard image is called </a:t>
            </a:r>
            <a:r>
              <a:rPr lang="en-US" altLang="zh-CN" b="1" dirty="0" smtClean="0"/>
              <a:t>image deployment</a:t>
            </a:r>
            <a:r>
              <a:rPr lang="en-US" altLang="zh-CN" dirty="0" smtClean="0"/>
              <a:t>:</a:t>
            </a:r>
          </a:p>
          <a:p>
            <a:pPr lvl="1"/>
            <a:r>
              <a:rPr lang="en-US" altLang="zh-CN" dirty="0" smtClean="0"/>
              <a:t>A standard image is hardware independent</a:t>
            </a:r>
          </a:p>
          <a:p>
            <a:pPr lvl="1"/>
            <a:r>
              <a:rPr lang="en-US" altLang="zh-CN" dirty="0" smtClean="0"/>
              <a:t>A standard image is created in a process called </a:t>
            </a:r>
            <a:r>
              <a:rPr lang="en-US" altLang="zh-CN" b="1" dirty="0" smtClean="0"/>
              <a:t>drive imaging</a:t>
            </a:r>
          </a:p>
          <a:p>
            <a:pPr lvl="1"/>
            <a:r>
              <a:rPr lang="en-US" altLang="zh-CN" dirty="0" smtClean="0"/>
              <a:t>Deploying a standard image always results in a clean install rather than an upgrade</a:t>
            </a:r>
          </a:p>
        </p:txBody>
      </p:sp>
    </p:spTree>
    <p:extLst>
      <p:ext uri="{BB962C8B-B14F-4D97-AF65-F5344CB8AC3E}">
        <p14:creationId xmlns:p14="http://schemas.microsoft.com/office/powerpoint/2010/main" val="23565446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Methods to Deploy a Standard Image (2 of 2)</a:t>
            </a:r>
            <a:endParaRPr lang="zh-CN" altLang="en-US" dirty="0"/>
          </a:p>
        </p:txBody>
      </p:sp>
      <p:sp>
        <p:nvSpPr>
          <p:cNvPr id="3" name="Text Placeholder 2"/>
          <p:cNvSpPr>
            <a:spLocks noGrp="1"/>
          </p:cNvSpPr>
          <p:nvPr>
            <p:ph type="body" sz="quarter" idx="17"/>
          </p:nvPr>
        </p:nvSpPr>
        <p:spPr/>
        <p:txBody>
          <a:bodyPr/>
          <a:lstStyle/>
          <a:p>
            <a:r>
              <a:rPr lang="en-US" altLang="zh-CN" dirty="0"/>
              <a:t>Image deployment can be started using one of these methods:</a:t>
            </a:r>
          </a:p>
          <a:p>
            <a:pPr lvl="1"/>
            <a:r>
              <a:rPr lang="en-US" altLang="zh-CN" i="1" dirty="0"/>
              <a:t>Local </a:t>
            </a:r>
            <a:r>
              <a:rPr lang="en-US" altLang="zh-CN" i="1" dirty="0" smtClean="0"/>
              <a:t>installation</a:t>
            </a:r>
          </a:p>
          <a:p>
            <a:pPr lvl="2"/>
            <a:r>
              <a:rPr lang="en-US" altLang="zh-CN" dirty="0" smtClean="0"/>
              <a:t>Can use a bootable flash drive or DVD that contains the image</a:t>
            </a:r>
          </a:p>
          <a:p>
            <a:pPr lvl="2"/>
            <a:r>
              <a:rPr lang="en-US" altLang="zh-CN" dirty="0" smtClean="0"/>
              <a:t>Windows Preinstallation Environment (Windows PE) is launched; this is a minimum OS used to start the installation</a:t>
            </a:r>
            <a:endParaRPr lang="en-US" altLang="zh-CN" dirty="0"/>
          </a:p>
          <a:p>
            <a:pPr lvl="1"/>
            <a:r>
              <a:rPr lang="en-US" altLang="zh-CN" i="1" dirty="0"/>
              <a:t>Network </a:t>
            </a:r>
            <a:r>
              <a:rPr lang="en-US" altLang="zh-CN" i="1" dirty="0" smtClean="0"/>
              <a:t>installation</a:t>
            </a:r>
          </a:p>
          <a:p>
            <a:pPr lvl="2"/>
            <a:r>
              <a:rPr lang="en-US" altLang="zh-CN" dirty="0" smtClean="0"/>
              <a:t>Boot to the network and deploy the image from a server</a:t>
            </a:r>
            <a:endParaRPr lang="en-US" altLang="zh-CN" dirty="0"/>
          </a:p>
          <a:p>
            <a:pPr lvl="1"/>
            <a:r>
              <a:rPr lang="en-US" altLang="zh-CN" i="1" dirty="0"/>
              <a:t>Push automation </a:t>
            </a:r>
            <a:endParaRPr lang="en-US" altLang="zh-CN" i="1" dirty="0" smtClean="0"/>
          </a:p>
          <a:p>
            <a:pPr lvl="2"/>
            <a:r>
              <a:rPr lang="en-US" altLang="zh-CN" dirty="0" smtClean="0"/>
              <a:t>A technician does not start the image deployment</a:t>
            </a:r>
          </a:p>
          <a:p>
            <a:pPr lvl="2"/>
            <a:r>
              <a:rPr lang="en-US" altLang="zh-CN" dirty="0" smtClean="0"/>
              <a:t>The entire </a:t>
            </a:r>
            <a:r>
              <a:rPr lang="en-US" altLang="zh-CN" b="1" dirty="0" smtClean="0"/>
              <a:t>remote network installation </a:t>
            </a:r>
            <a:r>
              <a:rPr lang="en-US" altLang="zh-CN" dirty="0" smtClean="0"/>
              <a:t>is automated and no user intervention is required</a:t>
            </a:r>
          </a:p>
          <a:p>
            <a:r>
              <a:rPr lang="en-US" altLang="zh-CN" dirty="0" smtClean="0"/>
              <a:t>An </a:t>
            </a:r>
            <a:r>
              <a:rPr lang="en-US" altLang="zh-CN" b="1" dirty="0" smtClean="0"/>
              <a:t>unattended installation </a:t>
            </a:r>
            <a:r>
              <a:rPr lang="en-US" altLang="zh-CN" dirty="0" smtClean="0"/>
              <a:t>uses an </a:t>
            </a:r>
            <a:r>
              <a:rPr lang="en-US" altLang="zh-CN" b="1" dirty="0" smtClean="0"/>
              <a:t>answer file </a:t>
            </a:r>
            <a:r>
              <a:rPr lang="en-US" altLang="zh-CN" dirty="0" smtClean="0"/>
              <a:t>where responses are stored</a:t>
            </a:r>
            <a:endParaRPr lang="zh-CN" altLang="en-US" dirty="0"/>
          </a:p>
        </p:txBody>
      </p:sp>
    </p:spTree>
    <p:extLst>
      <p:ext uri="{BB962C8B-B14F-4D97-AF65-F5344CB8AC3E}">
        <p14:creationId xmlns:p14="http://schemas.microsoft.com/office/powerpoint/2010/main" val="14750838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Using USMT Software</a:t>
            </a:r>
            <a:endParaRPr lang="zh-CN" altLang="en-US" dirty="0"/>
          </a:p>
        </p:txBody>
      </p:sp>
      <p:sp>
        <p:nvSpPr>
          <p:cNvPr id="3" name="Text Placeholder 2"/>
          <p:cNvSpPr>
            <a:spLocks noGrp="1"/>
          </p:cNvSpPr>
          <p:nvPr>
            <p:ph type="body" sz="quarter" idx="17"/>
          </p:nvPr>
        </p:nvSpPr>
        <p:spPr/>
        <p:txBody>
          <a:bodyPr/>
          <a:lstStyle/>
          <a:p>
            <a:r>
              <a:rPr lang="en-US" altLang="zh-CN" dirty="0" smtClean="0"/>
              <a:t>The User State Migration Tool (USMT) can be used when deploying Windows in a Windows domain</a:t>
            </a:r>
          </a:p>
          <a:p>
            <a:pPr lvl="1"/>
            <a:r>
              <a:rPr lang="en-US" altLang="zh-CN" dirty="0" smtClean="0"/>
              <a:t>Copies user files and settings from one computer to another</a:t>
            </a:r>
          </a:p>
          <a:p>
            <a:r>
              <a:rPr lang="en-US" altLang="zh-CN" dirty="0" smtClean="0"/>
              <a:t>What to expect when using the following USMT commands:</a:t>
            </a:r>
          </a:p>
          <a:p>
            <a:pPr lvl="1"/>
            <a:r>
              <a:rPr lang="en-US" altLang="zh-CN" dirty="0" smtClean="0"/>
              <a:t>scanstate: copies user settings and files from the source computer to a safe location</a:t>
            </a:r>
          </a:p>
          <a:p>
            <a:pPr lvl="1"/>
            <a:r>
              <a:rPr lang="en-US" altLang="zh-CN" dirty="0" smtClean="0"/>
              <a:t>loadstate: applies these settings and files to the destination computer</a:t>
            </a:r>
          </a:p>
          <a:p>
            <a:pPr lvl="1"/>
            <a:r>
              <a:rPr lang="en-US" altLang="zh-CN" dirty="0" smtClean="0"/>
              <a:t>usmtutils: provides encryption options and hard drive management</a:t>
            </a:r>
          </a:p>
          <a:p>
            <a:r>
              <a:rPr lang="en-US" altLang="zh-CN" dirty="0" smtClean="0"/>
              <a:t>These command lines can be lengthy </a:t>
            </a:r>
          </a:p>
          <a:p>
            <a:pPr lvl="1"/>
            <a:r>
              <a:rPr lang="en-US" altLang="zh-CN" dirty="0" smtClean="0"/>
              <a:t>Most likely, the commands are stored in </a:t>
            </a:r>
            <a:r>
              <a:rPr lang="en-US" altLang="zh-CN" b="1" dirty="0" smtClean="0"/>
              <a:t>batch</a:t>
            </a:r>
            <a:r>
              <a:rPr lang="en-US" altLang="zh-CN" dirty="0" smtClean="0"/>
              <a:t> files provided by the system administrator</a:t>
            </a:r>
            <a:endParaRPr lang="zh-CN" altLang="en-US" dirty="0"/>
          </a:p>
        </p:txBody>
      </p:sp>
    </p:spTree>
    <p:extLst>
      <p:ext uri="{BB962C8B-B14F-4D97-AF65-F5344CB8AC3E}">
        <p14:creationId xmlns:p14="http://schemas.microsoft.com/office/powerpoint/2010/main" val="11082109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 (1 of 3)</a:t>
            </a:r>
            <a:endParaRPr lang="en-US" dirty="0"/>
          </a:p>
        </p:txBody>
      </p:sp>
      <p:sp>
        <p:nvSpPr>
          <p:cNvPr id="3" name="Text Placeholder 2"/>
          <p:cNvSpPr>
            <a:spLocks noGrp="1"/>
          </p:cNvSpPr>
          <p:nvPr>
            <p:ph type="body" sz="quarter" idx="17"/>
          </p:nvPr>
        </p:nvSpPr>
        <p:spPr/>
        <p:txBody>
          <a:bodyPr>
            <a:normAutofit/>
          </a:bodyPr>
          <a:lstStyle/>
          <a:p>
            <a:r>
              <a:rPr lang="en-US" altLang="zh-CN" dirty="0" smtClean="0"/>
              <a:t>Windows can be purchased as a less expensive OEM version or a more expensive retail version</a:t>
            </a:r>
          </a:p>
          <a:p>
            <a:r>
              <a:rPr lang="en-US" altLang="zh-CN" dirty="0" smtClean="0"/>
              <a:t>Each edition of Windows 10, Windows 8, and Windows 7 is available in either 32- or 64-bit versions</a:t>
            </a:r>
          </a:p>
          <a:p>
            <a:r>
              <a:rPr lang="en-US" altLang="zh-CN" dirty="0" smtClean="0"/>
              <a:t>Before purchasing Windows, make sure your system meets the minimum hardware requirements and that all the hardware and applications will work under the OS</a:t>
            </a:r>
          </a:p>
          <a:p>
            <a:r>
              <a:rPr lang="en-US" altLang="zh-CN" dirty="0" smtClean="0"/>
              <a:t>A hard drive contains one or more partitions or volumes and can use the MBR or GPT partitioning system</a:t>
            </a:r>
          </a:p>
          <a:p>
            <a:r>
              <a:rPr lang="en-US" altLang="zh-CN" dirty="0" smtClean="0"/>
              <a:t>A computer might have legacy BIOS installed on the motherboard or have the newer UEFI firmware installed</a:t>
            </a:r>
          </a:p>
          <a:p>
            <a:r>
              <a:rPr lang="en-US" altLang="zh-CN" dirty="0" smtClean="0"/>
              <a:t>Windows can be installed as an in-place upgrade, a clean installation, or in a multiboot environment with another OS</a:t>
            </a:r>
            <a:endParaRPr lang="en-US" altLang="zh-CN" dirty="0"/>
          </a:p>
        </p:txBody>
      </p:sp>
    </p:spTree>
    <p:extLst>
      <p:ext uri="{BB962C8B-B14F-4D97-AF65-F5344CB8AC3E}">
        <p14:creationId xmlns:p14="http://schemas.microsoft.com/office/powerpoint/2010/main" val="17107546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 (2 of 3)</a:t>
            </a:r>
            <a:endParaRPr lang="en-US" dirty="0"/>
          </a:p>
        </p:txBody>
      </p:sp>
      <p:sp>
        <p:nvSpPr>
          <p:cNvPr id="3" name="Text Placeholder 2"/>
          <p:cNvSpPr>
            <a:spLocks noGrp="1"/>
          </p:cNvSpPr>
          <p:nvPr>
            <p:ph type="body" sz="quarter" idx="17"/>
          </p:nvPr>
        </p:nvSpPr>
        <p:spPr/>
        <p:txBody>
          <a:bodyPr>
            <a:normAutofit/>
          </a:bodyPr>
          <a:lstStyle/>
          <a:p>
            <a:r>
              <a:rPr lang="en-US" altLang="zh-CN" dirty="0" smtClean="0"/>
              <a:t>Windows can be installed from the setup DVD, a USB flash drive, files downloaded from the Internet via the Media Creation Tool, or in a virtual machine</a:t>
            </a:r>
          </a:p>
          <a:p>
            <a:r>
              <a:rPr lang="en-US" altLang="zh-CN" dirty="0" smtClean="0"/>
              <a:t>A technician needs to know how to perform an in-place upgrade, a clean install, or a multiboot with Windows</a:t>
            </a:r>
          </a:p>
          <a:p>
            <a:r>
              <a:rPr lang="en-US" altLang="zh-CN" dirty="0" smtClean="0"/>
              <a:t>The steps for installing or upgrading Windows 8.1 are about the same as those for Windows 10</a:t>
            </a:r>
          </a:p>
          <a:p>
            <a:r>
              <a:rPr lang="en-US" altLang="zh-CN" dirty="0" smtClean="0"/>
              <a:t>A clean install is the best options to use if the current installation is sluggish or giving problems, or if you’re installing Windows on a new desktop computer that you’re building</a:t>
            </a:r>
          </a:p>
          <a:p>
            <a:r>
              <a:rPr lang="en-US" altLang="zh-CN" dirty="0" smtClean="0"/>
              <a:t>After a Windows installation, verify network access, activate Windows, install any Windows updates or Windows 7 service packs, verify that automatic updates are configured correctly, install hardware and applications, create user accounts and transfer or restore user data and preferences from backups, and turn Windows features on or off</a:t>
            </a:r>
            <a:endParaRPr lang="en-US" altLang="zh-CN" dirty="0"/>
          </a:p>
        </p:txBody>
      </p:sp>
    </p:spTree>
    <p:extLst>
      <p:ext uri="{BB962C8B-B14F-4D97-AF65-F5344CB8AC3E}">
        <p14:creationId xmlns:p14="http://schemas.microsoft.com/office/powerpoint/2010/main" val="23142138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 (3 of 3)</a:t>
            </a:r>
            <a:endParaRPr lang="en-US" dirty="0"/>
          </a:p>
        </p:txBody>
      </p:sp>
      <p:sp>
        <p:nvSpPr>
          <p:cNvPr id="3" name="Text Placeholder 2"/>
          <p:cNvSpPr>
            <a:spLocks noGrp="1"/>
          </p:cNvSpPr>
          <p:nvPr>
            <p:ph type="body" sz="quarter" idx="17"/>
          </p:nvPr>
        </p:nvSpPr>
        <p:spPr/>
        <p:txBody>
          <a:bodyPr/>
          <a:lstStyle/>
          <a:p>
            <a:r>
              <a:rPr lang="en-US" altLang="zh-CN" dirty="0" smtClean="0"/>
              <a:t>Virtual machine software can provide multiple instances of operating systems for training users, running legacy software, and supporting multiple operating systems</a:t>
            </a:r>
          </a:p>
          <a:p>
            <a:r>
              <a:rPr lang="en-US" altLang="zh-CN" dirty="0" smtClean="0"/>
              <a:t>Three types of deployments for installing Windows in a large enterprise are modern deployments, dynamic deployments, and traditional image deployments</a:t>
            </a:r>
          </a:p>
          <a:p>
            <a:r>
              <a:rPr lang="en-US" altLang="zh-CN" dirty="0" smtClean="0"/>
              <a:t>Zero-touch deployments require the most time to set up, but do not require a technician to be at the computer when the installation happens</a:t>
            </a:r>
            <a:endParaRPr lang="en-US" altLang="zh-CN" dirty="0"/>
          </a:p>
          <a:p>
            <a:endParaRPr lang="en-US" altLang="zh-CN" dirty="0"/>
          </a:p>
          <a:p>
            <a:endParaRPr lang="en-US" dirty="0"/>
          </a:p>
        </p:txBody>
      </p:sp>
    </p:spTree>
    <p:extLst>
      <p:ext uri="{BB962C8B-B14F-4D97-AF65-F5344CB8AC3E}">
        <p14:creationId xmlns:p14="http://schemas.microsoft.com/office/powerpoint/2010/main" val="534888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Choosing the Edition, License, and Version of </a:t>
            </a:r>
            <a:r>
              <a:rPr lang="en-US" altLang="zh-CN" dirty="0" smtClean="0"/>
              <a:t>Windows (3 of 3)</a:t>
            </a:r>
            <a:endParaRPr lang="zh-CN" altLang="en-US" dirty="0"/>
          </a:p>
        </p:txBody>
      </p:sp>
      <p:graphicFrame>
        <p:nvGraphicFramePr>
          <p:cNvPr id="4" name="Table Placeholder 3"/>
          <p:cNvGraphicFramePr>
            <a:graphicFrameLocks noGrp="1"/>
          </p:cNvGraphicFramePr>
          <p:nvPr>
            <p:ph type="tbl" sz="quarter" idx="10"/>
            <p:extLst>
              <p:ext uri="{D42A27DB-BD31-4B8C-83A1-F6EECF244321}">
                <p14:modId xmlns:p14="http://schemas.microsoft.com/office/powerpoint/2010/main" val="1988194126"/>
              </p:ext>
            </p:extLst>
          </p:nvPr>
        </p:nvGraphicFramePr>
        <p:xfrm>
          <a:off x="1895475" y="2019300"/>
          <a:ext cx="8127999" cy="293624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en-US" altLang="zh-CN" sz="1400" dirty="0" smtClean="0"/>
                        <a:t>Operating System</a:t>
                      </a:r>
                      <a:endParaRPr lang="zh-CN" altLang="en-US" sz="1400" dirty="0"/>
                    </a:p>
                  </a:txBody>
                  <a:tcPr/>
                </a:tc>
                <a:tc>
                  <a:txBody>
                    <a:bodyPr/>
                    <a:lstStyle/>
                    <a:p>
                      <a:r>
                        <a:rPr lang="en-US" altLang="zh-CN" sz="1400" dirty="0" smtClean="0"/>
                        <a:t>32-Bit Architecture</a:t>
                      </a:r>
                      <a:endParaRPr lang="zh-CN" altLang="en-US" sz="1400" dirty="0"/>
                    </a:p>
                  </a:txBody>
                  <a:tcPr/>
                </a:tc>
                <a:tc>
                  <a:txBody>
                    <a:bodyPr/>
                    <a:lstStyle/>
                    <a:p>
                      <a:r>
                        <a:rPr lang="en-US" altLang="zh-CN" sz="1400" dirty="0" smtClean="0"/>
                        <a:t>64-Bit Architecture</a:t>
                      </a:r>
                      <a:endParaRPr lang="zh-CN" altLang="en-US" sz="1400" dirty="0"/>
                    </a:p>
                  </a:txBody>
                  <a:tcPr/>
                </a:tc>
              </a:tr>
              <a:tr h="370840">
                <a:tc>
                  <a:txBody>
                    <a:bodyPr/>
                    <a:lstStyle/>
                    <a:p>
                      <a:r>
                        <a:rPr lang="en-US" altLang="zh-CN" sz="1400" dirty="0" smtClean="0"/>
                        <a:t>Windows 10 Home</a:t>
                      </a:r>
                    </a:p>
                    <a:p>
                      <a:r>
                        <a:rPr lang="en-US" altLang="zh-CN" sz="1400" dirty="0" smtClean="0"/>
                        <a:t>Windows 8.1</a:t>
                      </a:r>
                      <a:endParaRPr lang="zh-CN" altLang="en-US" sz="1400" dirty="0"/>
                    </a:p>
                  </a:txBody>
                  <a:tcPr/>
                </a:tc>
                <a:tc>
                  <a:txBody>
                    <a:bodyPr/>
                    <a:lstStyle/>
                    <a:p>
                      <a:r>
                        <a:rPr lang="en-US" altLang="zh-CN" sz="1400" dirty="0" smtClean="0"/>
                        <a:t>4 GB</a:t>
                      </a:r>
                      <a:endParaRPr lang="zh-CN" altLang="en-US" sz="1400" dirty="0"/>
                    </a:p>
                  </a:txBody>
                  <a:tcPr/>
                </a:tc>
                <a:tc>
                  <a:txBody>
                    <a:bodyPr/>
                    <a:lstStyle/>
                    <a:p>
                      <a:r>
                        <a:rPr lang="en-US" altLang="zh-CN" sz="1400" dirty="0" smtClean="0"/>
                        <a:t>128 GB</a:t>
                      </a:r>
                      <a:endParaRPr lang="zh-CN" altLang="en-US" sz="1400" dirty="0"/>
                    </a:p>
                  </a:txBody>
                  <a:tcPr/>
                </a:tc>
              </a:tr>
              <a:tr h="370840">
                <a:tc>
                  <a:txBody>
                    <a:bodyPr/>
                    <a:lstStyle/>
                    <a:p>
                      <a:r>
                        <a:rPr lang="en-US" altLang="zh-CN" sz="1400" dirty="0" smtClean="0"/>
                        <a:t>Windows 10 Pro</a:t>
                      </a:r>
                    </a:p>
                    <a:p>
                      <a:r>
                        <a:rPr lang="en-US" altLang="zh-CN" sz="1400" dirty="0" smtClean="0"/>
                        <a:t>Windows 10 Enterprise</a:t>
                      </a:r>
                    </a:p>
                    <a:p>
                      <a:r>
                        <a:rPr lang="en-US" altLang="zh-CN" sz="1400" dirty="0" smtClean="0"/>
                        <a:t>Windows 8.1 Pro</a:t>
                      </a:r>
                    </a:p>
                    <a:p>
                      <a:r>
                        <a:rPr lang="en-US" altLang="zh-CN" sz="1400" dirty="0" smtClean="0"/>
                        <a:t>Windows</a:t>
                      </a:r>
                      <a:r>
                        <a:rPr lang="en-US" altLang="zh-CN" sz="1400" baseline="0" dirty="0" smtClean="0"/>
                        <a:t> 8.1 Enterprise</a:t>
                      </a:r>
                      <a:endParaRPr lang="zh-CN" altLang="en-US" sz="1400" dirty="0"/>
                    </a:p>
                  </a:txBody>
                  <a:tcPr/>
                </a:tc>
                <a:tc>
                  <a:txBody>
                    <a:bodyPr/>
                    <a:lstStyle/>
                    <a:p>
                      <a:r>
                        <a:rPr lang="en-US" altLang="zh-CN" sz="1400" dirty="0" smtClean="0"/>
                        <a:t>4 GB</a:t>
                      </a:r>
                      <a:endParaRPr lang="zh-CN" altLang="en-US" sz="1400" dirty="0"/>
                    </a:p>
                  </a:txBody>
                  <a:tcPr/>
                </a:tc>
                <a:tc>
                  <a:txBody>
                    <a:bodyPr/>
                    <a:lstStyle/>
                    <a:p>
                      <a:r>
                        <a:rPr lang="en-US" altLang="zh-CN" sz="1400" dirty="0" smtClean="0"/>
                        <a:t>512 GB</a:t>
                      </a:r>
                      <a:endParaRPr lang="zh-CN" altLang="en-US" sz="1400" dirty="0"/>
                    </a:p>
                  </a:txBody>
                  <a:tcPr/>
                </a:tc>
              </a:tr>
              <a:tr h="370840">
                <a:tc>
                  <a:txBody>
                    <a:bodyPr/>
                    <a:lstStyle/>
                    <a:p>
                      <a:r>
                        <a:rPr lang="en-US" altLang="zh-CN" sz="1400" dirty="0" smtClean="0"/>
                        <a:t>Windows</a:t>
                      </a:r>
                      <a:r>
                        <a:rPr lang="en-US" altLang="zh-CN" sz="1400" baseline="0" dirty="0" smtClean="0"/>
                        <a:t> 7 Home Premium</a:t>
                      </a:r>
                      <a:endParaRPr lang="zh-CN" altLang="en-US" sz="1400" dirty="0"/>
                    </a:p>
                  </a:txBody>
                  <a:tcPr/>
                </a:tc>
                <a:tc>
                  <a:txBody>
                    <a:bodyPr/>
                    <a:lstStyle/>
                    <a:p>
                      <a:r>
                        <a:rPr lang="en-US" altLang="zh-CN" sz="1400" dirty="0" smtClean="0"/>
                        <a:t>4 GB</a:t>
                      </a:r>
                      <a:endParaRPr lang="zh-CN" altLang="en-US" sz="1400" dirty="0"/>
                    </a:p>
                  </a:txBody>
                  <a:tcPr/>
                </a:tc>
                <a:tc>
                  <a:txBody>
                    <a:bodyPr/>
                    <a:lstStyle/>
                    <a:p>
                      <a:r>
                        <a:rPr lang="en-US" altLang="zh-CN" sz="1400" dirty="0" smtClean="0"/>
                        <a:t>16 GB</a:t>
                      </a:r>
                      <a:endParaRPr lang="zh-CN" altLang="en-US" sz="1400" dirty="0"/>
                    </a:p>
                  </a:txBody>
                  <a:tcPr/>
                </a:tc>
              </a:tr>
              <a:tr h="370840">
                <a:tc>
                  <a:txBody>
                    <a:bodyPr/>
                    <a:lstStyle/>
                    <a:p>
                      <a:r>
                        <a:rPr lang="en-US" altLang="zh-CN" sz="1400" dirty="0" smtClean="0"/>
                        <a:t>Windows 7 Professional </a:t>
                      </a:r>
                    </a:p>
                    <a:p>
                      <a:r>
                        <a:rPr lang="en-US" altLang="zh-CN" sz="1400" dirty="0" smtClean="0"/>
                        <a:t>Windows 7 Enterprise</a:t>
                      </a:r>
                    </a:p>
                    <a:p>
                      <a:r>
                        <a:rPr lang="en-US" altLang="zh-CN" sz="1400" dirty="0" smtClean="0"/>
                        <a:t>Windows 7 Ultimate</a:t>
                      </a:r>
                      <a:endParaRPr lang="zh-CN" altLang="en-US" sz="1400" dirty="0"/>
                    </a:p>
                  </a:txBody>
                  <a:tcPr/>
                </a:tc>
                <a:tc>
                  <a:txBody>
                    <a:bodyPr/>
                    <a:lstStyle/>
                    <a:p>
                      <a:r>
                        <a:rPr lang="en-US" altLang="zh-CN" sz="1400" dirty="0" smtClean="0"/>
                        <a:t>4 GB</a:t>
                      </a:r>
                      <a:endParaRPr lang="zh-CN" altLang="en-US" sz="1400" dirty="0"/>
                    </a:p>
                  </a:txBody>
                  <a:tcPr/>
                </a:tc>
                <a:tc>
                  <a:txBody>
                    <a:bodyPr/>
                    <a:lstStyle/>
                    <a:p>
                      <a:r>
                        <a:rPr lang="en-US" altLang="zh-CN" sz="1400" dirty="0" smtClean="0"/>
                        <a:t>192</a:t>
                      </a:r>
                      <a:r>
                        <a:rPr lang="en-US" altLang="zh-CN" sz="1400" baseline="0" dirty="0" smtClean="0"/>
                        <a:t> GB</a:t>
                      </a:r>
                      <a:endParaRPr lang="zh-CN" altLang="en-US" sz="1400" dirty="0"/>
                    </a:p>
                  </a:txBody>
                  <a:tcPr/>
                </a:tc>
              </a:tr>
            </a:tbl>
          </a:graphicData>
        </a:graphic>
      </p:graphicFrame>
    </p:spTree>
    <p:extLst>
      <p:ext uri="{BB962C8B-B14F-4D97-AF65-F5344CB8AC3E}">
        <p14:creationId xmlns:p14="http://schemas.microsoft.com/office/powerpoint/2010/main" val="3956229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Verifying That Your System Qualifies for Windows (1 of 7)</a:t>
            </a:r>
            <a:endParaRPr lang="zh-CN" altLang="en-US" dirty="0"/>
          </a:p>
        </p:txBody>
      </p:sp>
      <p:sp>
        <p:nvSpPr>
          <p:cNvPr id="3" name="Text Placeholder 2"/>
          <p:cNvSpPr>
            <a:spLocks noGrp="1"/>
          </p:cNvSpPr>
          <p:nvPr>
            <p:ph type="body" sz="quarter" idx="17"/>
          </p:nvPr>
        </p:nvSpPr>
        <p:spPr/>
        <p:txBody>
          <a:bodyPr/>
          <a:lstStyle/>
          <a:p>
            <a:r>
              <a:rPr lang="en-US" altLang="zh-CN" dirty="0" smtClean="0"/>
              <a:t>The minimum hardware requirements for Windows 10/8/7 are listed in Table 12-2</a:t>
            </a:r>
            <a:r>
              <a:rPr lang="zh-CN" altLang="en-US" dirty="0" smtClean="0"/>
              <a:t> </a:t>
            </a:r>
            <a:r>
              <a:rPr lang="en-US" altLang="zh-CN" dirty="0" smtClean="0"/>
              <a:t>(see next slide)</a:t>
            </a:r>
          </a:p>
          <a:p>
            <a:r>
              <a:rPr lang="en-US" altLang="zh-CN" dirty="0" smtClean="0"/>
              <a:t>Beginning with Windows 8:</a:t>
            </a:r>
          </a:p>
          <a:p>
            <a:pPr lvl="1"/>
            <a:r>
              <a:rPr lang="en-US" altLang="zh-CN" dirty="0" smtClean="0"/>
              <a:t>Microsoft requires three technologies used by the processor (NX, PAE, and SSE2)</a:t>
            </a:r>
          </a:p>
          <a:p>
            <a:pPr lvl="1"/>
            <a:r>
              <a:rPr lang="en-US" altLang="zh-CN" dirty="0" smtClean="0"/>
              <a:t>All processors built in the last 10 years use these technologies</a:t>
            </a:r>
          </a:p>
          <a:p>
            <a:r>
              <a:rPr lang="en-US" altLang="zh-CN" dirty="0"/>
              <a:t>MBR or GPT Partitioning System</a:t>
            </a:r>
          </a:p>
          <a:p>
            <a:pPr lvl="1"/>
            <a:r>
              <a:rPr lang="en-US" altLang="zh-CN" dirty="0"/>
              <a:t>Windows can use one of two methods to partition a hard drive:</a:t>
            </a:r>
          </a:p>
          <a:p>
            <a:pPr lvl="2"/>
            <a:r>
              <a:rPr lang="en-US" altLang="zh-CN" b="1" dirty="0"/>
              <a:t>Master boot record </a:t>
            </a:r>
            <a:r>
              <a:rPr lang="en-US" altLang="zh-CN" dirty="0"/>
              <a:t>(</a:t>
            </a:r>
            <a:r>
              <a:rPr lang="en-US" altLang="zh-CN" b="1" dirty="0"/>
              <a:t>MBR</a:t>
            </a:r>
            <a:r>
              <a:rPr lang="en-US" altLang="zh-CN" dirty="0"/>
              <a:t>)</a:t>
            </a:r>
          </a:p>
          <a:p>
            <a:pPr lvl="2"/>
            <a:r>
              <a:rPr lang="en-US" altLang="zh-CN" b="1" dirty="0"/>
              <a:t>GUID Partition Table </a:t>
            </a:r>
            <a:r>
              <a:rPr lang="en-US" altLang="zh-CN" dirty="0"/>
              <a:t>(</a:t>
            </a:r>
            <a:r>
              <a:rPr lang="en-US" altLang="zh-CN" b="1" dirty="0"/>
              <a:t>GPT</a:t>
            </a:r>
            <a:r>
              <a:rPr lang="en-US" altLang="zh-CN" dirty="0"/>
              <a:t>)</a:t>
            </a:r>
          </a:p>
          <a:p>
            <a:pPr lvl="1"/>
            <a:r>
              <a:rPr lang="en-US" altLang="zh-CN" dirty="0"/>
              <a:t>Windows is always installed on a </a:t>
            </a:r>
            <a:r>
              <a:rPr lang="en-US" altLang="zh-CN" b="1" dirty="0"/>
              <a:t>volume</a:t>
            </a:r>
            <a:r>
              <a:rPr lang="en-US" altLang="zh-CN" dirty="0"/>
              <a:t> that uses the NTFS </a:t>
            </a:r>
            <a:r>
              <a:rPr lang="en-US" altLang="zh-CN" b="1" dirty="0"/>
              <a:t>file system</a:t>
            </a:r>
          </a:p>
          <a:p>
            <a:pPr lvl="1"/>
            <a:r>
              <a:rPr lang="en-US" altLang="zh-CN" dirty="0"/>
              <a:t>For most installations, install Windows on the only hard drive in the computer and allocate all space to one partition that Windows setup calls drive C:</a:t>
            </a:r>
          </a:p>
          <a:p>
            <a:pPr lvl="2"/>
            <a:r>
              <a:rPr lang="en-US" altLang="zh-CN" dirty="0"/>
              <a:t>Installs Windows in the C:\Windows folder</a:t>
            </a:r>
          </a:p>
          <a:p>
            <a:endParaRPr lang="en-US" altLang="zh-CN" dirty="0" smtClean="0"/>
          </a:p>
        </p:txBody>
      </p:sp>
    </p:spTree>
    <p:extLst>
      <p:ext uri="{BB962C8B-B14F-4D97-AF65-F5344CB8AC3E}">
        <p14:creationId xmlns:p14="http://schemas.microsoft.com/office/powerpoint/2010/main" val="2532951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Verifying That Your System Qualifies for </a:t>
            </a:r>
            <a:r>
              <a:rPr lang="en-US" altLang="zh-CN" dirty="0" smtClean="0"/>
              <a:t>Windows (2 of 7)</a:t>
            </a:r>
            <a:endParaRPr lang="zh-CN" altLang="en-US" dirty="0"/>
          </a:p>
        </p:txBody>
      </p:sp>
      <p:graphicFrame>
        <p:nvGraphicFramePr>
          <p:cNvPr id="4" name="Table Placeholder 3"/>
          <p:cNvGraphicFramePr>
            <a:graphicFrameLocks noGrp="1"/>
          </p:cNvGraphicFramePr>
          <p:nvPr>
            <p:ph type="tbl" sz="quarter" idx="10"/>
            <p:extLst>
              <p:ext uri="{D42A27DB-BD31-4B8C-83A1-F6EECF244321}">
                <p14:modId xmlns:p14="http://schemas.microsoft.com/office/powerpoint/2010/main" val="200217675"/>
              </p:ext>
            </p:extLst>
          </p:nvPr>
        </p:nvGraphicFramePr>
        <p:xfrm>
          <a:off x="1895475" y="2019300"/>
          <a:ext cx="8127999" cy="214884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en-US" altLang="zh-CN" sz="1400" dirty="0" smtClean="0"/>
                        <a:t>Hardware</a:t>
                      </a:r>
                      <a:endParaRPr lang="zh-CN" altLang="en-US" sz="1400" dirty="0"/>
                    </a:p>
                  </a:txBody>
                  <a:tcPr/>
                </a:tc>
                <a:tc>
                  <a:txBody>
                    <a:bodyPr/>
                    <a:lstStyle/>
                    <a:p>
                      <a:r>
                        <a:rPr lang="en-US" altLang="zh-CN" sz="1400" dirty="0" smtClean="0"/>
                        <a:t>For 32-Bit Windows </a:t>
                      </a:r>
                      <a:endParaRPr lang="zh-CN" altLang="en-US" sz="1400" dirty="0"/>
                    </a:p>
                  </a:txBody>
                  <a:tcPr/>
                </a:tc>
                <a:tc>
                  <a:txBody>
                    <a:bodyPr/>
                    <a:lstStyle/>
                    <a:p>
                      <a:r>
                        <a:rPr lang="en-US" altLang="zh-CN" sz="1400" dirty="0" smtClean="0"/>
                        <a:t>For 64-Bit Windows</a:t>
                      </a:r>
                      <a:endParaRPr lang="zh-CN" altLang="en-US" sz="1400" dirty="0"/>
                    </a:p>
                  </a:txBody>
                  <a:tcPr/>
                </a:tc>
              </a:tr>
              <a:tr h="370840">
                <a:tc>
                  <a:txBody>
                    <a:bodyPr/>
                    <a:lstStyle/>
                    <a:p>
                      <a:r>
                        <a:rPr lang="en-US" altLang="zh-CN" sz="1400" dirty="0" smtClean="0"/>
                        <a:t>Processor</a:t>
                      </a:r>
                      <a:endParaRPr lang="zh-CN" altLang="en-US" sz="1400" dirty="0"/>
                    </a:p>
                  </a:txBody>
                  <a:tcPr/>
                </a:tc>
                <a:tc>
                  <a:txBody>
                    <a:bodyPr/>
                    <a:lstStyle/>
                    <a:p>
                      <a:r>
                        <a:rPr lang="en-US" altLang="zh-CN" sz="1400" dirty="0" smtClean="0"/>
                        <a:t>1 GHz for faster; for Windows 10/8, must</a:t>
                      </a:r>
                      <a:r>
                        <a:rPr lang="en-US" altLang="zh-CN" sz="1400" baseline="0" dirty="0" smtClean="0"/>
                        <a:t> support NX, PAE, and SSE2</a:t>
                      </a:r>
                      <a:endParaRPr lang="zh-CN" altLang="en-US" sz="1400" dirty="0"/>
                    </a:p>
                  </a:txBody>
                  <a:tcPr/>
                </a:tc>
                <a:tc>
                  <a:txBody>
                    <a:bodyPr/>
                    <a:lstStyle/>
                    <a:p>
                      <a:endParaRPr lang="zh-CN" altLang="en-US" sz="1400" dirty="0"/>
                    </a:p>
                  </a:txBody>
                  <a:tcPr/>
                </a:tc>
              </a:tr>
              <a:tr h="370840">
                <a:tc>
                  <a:txBody>
                    <a:bodyPr/>
                    <a:lstStyle/>
                    <a:p>
                      <a:r>
                        <a:rPr lang="en-US" altLang="zh-CN" sz="1400" dirty="0" smtClean="0"/>
                        <a:t>Memory (RAM)</a:t>
                      </a:r>
                      <a:endParaRPr lang="zh-CN" altLang="en-US" sz="1400" dirty="0"/>
                    </a:p>
                  </a:txBody>
                  <a:tcPr/>
                </a:tc>
                <a:tc>
                  <a:txBody>
                    <a:bodyPr/>
                    <a:lstStyle/>
                    <a:p>
                      <a:r>
                        <a:rPr lang="en-US" altLang="zh-CN" sz="1400" dirty="0" smtClean="0"/>
                        <a:t>1 GB</a:t>
                      </a:r>
                      <a:endParaRPr lang="zh-CN" altLang="en-US" sz="1400" dirty="0"/>
                    </a:p>
                  </a:txBody>
                  <a:tcPr/>
                </a:tc>
                <a:tc>
                  <a:txBody>
                    <a:bodyPr/>
                    <a:lstStyle/>
                    <a:p>
                      <a:r>
                        <a:rPr lang="en-US" altLang="zh-CN" sz="1400" dirty="0" smtClean="0"/>
                        <a:t>2 GB</a:t>
                      </a:r>
                      <a:endParaRPr lang="zh-CN" altLang="en-US" sz="1400" dirty="0"/>
                    </a:p>
                  </a:txBody>
                  <a:tcPr/>
                </a:tc>
              </a:tr>
              <a:tr h="370840">
                <a:tc>
                  <a:txBody>
                    <a:bodyPr/>
                    <a:lstStyle/>
                    <a:p>
                      <a:r>
                        <a:rPr lang="en-US" altLang="zh-CN" sz="1400" dirty="0" smtClean="0"/>
                        <a:t>Free</a:t>
                      </a:r>
                      <a:r>
                        <a:rPr lang="en-US" altLang="zh-CN" sz="1400" baseline="0" dirty="0" smtClean="0"/>
                        <a:t> hard drive space</a:t>
                      </a:r>
                      <a:endParaRPr lang="zh-CN" altLang="en-US" sz="1400" dirty="0"/>
                    </a:p>
                  </a:txBody>
                  <a:tcPr/>
                </a:tc>
                <a:tc>
                  <a:txBody>
                    <a:bodyPr/>
                    <a:lstStyle/>
                    <a:p>
                      <a:r>
                        <a:rPr lang="en-US" altLang="zh-CN" sz="1400" dirty="0" smtClean="0"/>
                        <a:t>16 GB</a:t>
                      </a:r>
                      <a:endParaRPr lang="zh-CN" altLang="en-US" sz="1400" dirty="0"/>
                    </a:p>
                  </a:txBody>
                  <a:tcPr/>
                </a:tc>
                <a:tc>
                  <a:txBody>
                    <a:bodyPr/>
                    <a:lstStyle/>
                    <a:p>
                      <a:r>
                        <a:rPr lang="en-US" altLang="zh-CN" sz="1400" dirty="0" smtClean="0"/>
                        <a:t>20 GB</a:t>
                      </a:r>
                      <a:endParaRPr lang="zh-CN" altLang="en-US" sz="1400" dirty="0"/>
                    </a:p>
                  </a:txBody>
                  <a:tcPr/>
                </a:tc>
              </a:tr>
              <a:tr h="370840">
                <a:tc>
                  <a:txBody>
                    <a:bodyPr/>
                    <a:lstStyle/>
                    <a:p>
                      <a:r>
                        <a:rPr lang="en-US" altLang="zh-CN" sz="1400" dirty="0" smtClean="0"/>
                        <a:t>Video device and driver</a:t>
                      </a:r>
                      <a:endParaRPr lang="zh-CN" altLang="en-US" sz="1400" dirty="0"/>
                    </a:p>
                  </a:txBody>
                  <a:tcPr/>
                </a:tc>
                <a:tc>
                  <a:txBody>
                    <a:bodyPr/>
                    <a:lstStyle/>
                    <a:p>
                      <a:r>
                        <a:rPr lang="en-US" altLang="zh-CN" sz="1400" dirty="0" smtClean="0"/>
                        <a:t>DirectX</a:t>
                      </a:r>
                      <a:r>
                        <a:rPr lang="en-US" altLang="zh-CN" sz="1400" baseline="0" dirty="0" smtClean="0"/>
                        <a:t> 9 device with WDDM 1.0 or higher driver</a:t>
                      </a:r>
                      <a:endParaRPr lang="zh-CN" altLang="en-US" sz="1400" dirty="0"/>
                    </a:p>
                  </a:txBody>
                  <a:tcPr/>
                </a:tc>
                <a:tc>
                  <a:txBody>
                    <a:bodyPr/>
                    <a:lstStyle/>
                    <a:p>
                      <a:endParaRPr lang="zh-CN" altLang="en-US" sz="1400" dirty="0"/>
                    </a:p>
                  </a:txBody>
                  <a:tcPr/>
                </a:tc>
              </a:tr>
            </a:tbl>
          </a:graphicData>
        </a:graphic>
      </p:graphicFrame>
    </p:spTree>
    <p:extLst>
      <p:ext uri="{BB962C8B-B14F-4D97-AF65-F5344CB8AC3E}">
        <p14:creationId xmlns:p14="http://schemas.microsoft.com/office/powerpoint/2010/main" val="2823517857"/>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oc_x0020_Type xmlns="cb2c73f9-b1ae-4d74-94e3-1ed1189efdaa" xsi:nil="true"/>
    <SharedWithUsers xmlns="aeb4a7c9-bc69-4a98-84ec-5a35baeb84bb">
      <UserInfo>
        <DisplayName/>
        <AccountId xsi:nil="true"/>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E7F8E047CD1B4B8080E0C6917854E6" ma:contentTypeVersion="7" ma:contentTypeDescription="Create a new document." ma:contentTypeScope="" ma:versionID="29ea823494502e53152d8584c0cc8772">
  <xsd:schema xmlns:xsd="http://www.w3.org/2001/XMLSchema" xmlns:xs="http://www.w3.org/2001/XMLSchema" xmlns:p="http://schemas.microsoft.com/office/2006/metadata/properties" xmlns:ns2="cb2c73f9-b1ae-4d74-94e3-1ed1189efdaa" xmlns:ns3="aeb4a7c9-bc69-4a98-84ec-5a35baeb84bb" targetNamespace="http://schemas.microsoft.com/office/2006/metadata/properties" ma:root="true" ma:fieldsID="7cfbba57d59d7688cb9813f782b3007f" ns2:_="" ns3:_="">
    <xsd:import namespace="cb2c73f9-b1ae-4d74-94e3-1ed1189efdaa"/>
    <xsd:import namespace="aeb4a7c9-bc69-4a98-84ec-5a35baeb84bb"/>
    <xsd:element name="properties">
      <xsd:complexType>
        <xsd:sequence>
          <xsd:element name="documentManagement">
            <xsd:complexType>
              <xsd:all>
                <xsd:element ref="ns2:MediaServiceMetadata" minOccurs="0"/>
                <xsd:element ref="ns2:MediaServiceFastMetadata" minOccurs="0"/>
                <xsd:element ref="ns2:Doc_x0020_Type" minOccurs="0"/>
                <xsd:element ref="ns3:SharedWithUsers" minOccurs="0"/>
                <xsd:element ref="ns3:SharedWithDetails"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2c73f9-b1ae-4d74-94e3-1ed1189efd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_x0020_Type" ma:index="10" nillable="true" ma:displayName="Doc Type" ma:format="Dropdown" ma:internalName="Doc_x0020_Type">
      <xsd:simpleType>
        <xsd:restriction base="dms:Choice">
          <xsd:enumeration value="1-pager Checklist"/>
          <xsd:enumeration value="Checklist"/>
          <xsd:enumeration value="Email template"/>
          <xsd:enumeration value="Example"/>
          <xsd:enumeration value="FAQ"/>
          <xsd:enumeration value="Standards/Guidelines"/>
          <xsd:enumeration value="Instructions/How to"/>
          <xsd:enumeration value="JobAid"/>
          <xsd:enumeration value="Policy"/>
          <xsd:enumeration value="Presentation"/>
          <xsd:enumeration value="Process"/>
          <xsd:enumeration value="Reference"/>
          <xsd:enumeration value="Template"/>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eb4a7c9-bc69-4a98-84ec-5a35baeb84b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2.xml><?xml version="1.0" encoding="utf-8"?>
<ds:datastoreItem xmlns:ds="http://schemas.openxmlformats.org/officeDocument/2006/customXml" ds:itemID="{BA9BA192-EF86-48DF-982C-2C526A268392}">
  <ds:schemaRefs>
    <ds:schemaRef ds:uri="http://purl.org/dc/dcmitype/"/>
    <ds:schemaRef ds:uri="http://schemas.microsoft.com/office/infopath/2007/PartnerControls"/>
    <ds:schemaRef ds:uri="http://schemas.microsoft.com/office/2006/documentManagement/types"/>
    <ds:schemaRef ds:uri="http://purl.org/dc/terms/"/>
    <ds:schemaRef ds:uri="aeb4a7c9-bc69-4a98-84ec-5a35baeb84bb"/>
    <ds:schemaRef ds:uri="http://purl.org/dc/elements/1.1/"/>
    <ds:schemaRef ds:uri="http://schemas.microsoft.com/office/2006/metadata/properties"/>
    <ds:schemaRef ds:uri="http://schemas.openxmlformats.org/package/2006/metadata/core-properties"/>
    <ds:schemaRef ds:uri="cb2c73f9-b1ae-4d74-94e3-1ed1189efdaa"/>
    <ds:schemaRef ds:uri="http://www.w3.org/XML/1998/namespace"/>
  </ds:schemaRefs>
</ds:datastoreItem>
</file>

<file path=customXml/itemProps3.xml><?xml version="1.0" encoding="utf-8"?>
<ds:datastoreItem xmlns:ds="http://schemas.openxmlformats.org/officeDocument/2006/customXml" ds:itemID="{5823FA69-F723-4B34-AA3B-4CC1A67AD7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2c73f9-b1ae-4d74-94e3-1ed1189efdaa"/>
    <ds:schemaRef ds:uri="aeb4a7c9-bc69-4a98-84ec-5a35baeb84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57088</TotalTime>
  <Words>6010</Words>
  <Application>Microsoft Office PowerPoint</Application>
  <PresentationFormat>Widescreen</PresentationFormat>
  <Paragraphs>514</Paragraphs>
  <Slides>69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69</vt:i4>
      </vt:variant>
    </vt:vector>
  </HeadingPairs>
  <TitlesOfParts>
    <vt:vector size="78" baseType="lpstr">
      <vt:lpstr>DengXian</vt:lpstr>
      <vt:lpstr>LucidaGrande</vt:lpstr>
      <vt:lpstr>Open Sans</vt:lpstr>
      <vt:lpstr>Summer Font</vt:lpstr>
      <vt:lpstr>Arial</vt:lpstr>
      <vt:lpstr>Arial</vt:lpstr>
      <vt:lpstr>Calibri</vt:lpstr>
      <vt:lpstr>Helvetica</vt:lpstr>
      <vt:lpstr>Office Theme</vt:lpstr>
      <vt:lpstr>CompTIA A+ Guide to IT Technical Support</vt:lpstr>
      <vt:lpstr>Installing Windows</vt:lpstr>
      <vt:lpstr>Objectives</vt:lpstr>
      <vt:lpstr>How to Plan a Windows Installation</vt:lpstr>
      <vt:lpstr>Choosing the Edition, License, and Version of Windows (1 of 3)</vt:lpstr>
      <vt:lpstr>Choosing the Edition, License, and Version of Windows (2 of 3)</vt:lpstr>
      <vt:lpstr>Choosing the Edition, License, and Version of Windows (3 of 3)</vt:lpstr>
      <vt:lpstr>Verifying That Your System Qualifies for Windows (1 of 7)</vt:lpstr>
      <vt:lpstr>Verifying That Your System Qualifies for Windows (2 of 7)</vt:lpstr>
      <vt:lpstr>Verifying That Your System Qualifies for Windows (3 of 7)</vt:lpstr>
      <vt:lpstr>Verifying That Your System Qualifies for Windows (4 of 7)</vt:lpstr>
      <vt:lpstr>Verifying That Your System Qualifies for Windows (5 of 7)</vt:lpstr>
      <vt:lpstr>Verifying That Your System Qualifies for Windows (6 of 7)</vt:lpstr>
      <vt:lpstr>Verifying That Your System Qualifies for Windows (7 of 7)</vt:lpstr>
      <vt:lpstr>Choosing the Type of Installation: In-Place Upgrade, Clean Install, or Dual Boot (1 of 2)</vt:lpstr>
      <vt:lpstr>Choosing the Type of Installation: In-Place Upgrade, Clean Install, or Dual Boot (2 of 2)</vt:lpstr>
      <vt:lpstr>Understanding the Choices You’ll Make During the Installation</vt:lpstr>
      <vt:lpstr>Final Checklist Before Beginning the Installation (1 of 6)</vt:lpstr>
      <vt:lpstr>Final Checklist Before Beginning the Installation (2 of 6)</vt:lpstr>
      <vt:lpstr>Final Checklist Before Beginning the Installation (3 of 6)</vt:lpstr>
      <vt:lpstr>Final Checklist Before Beginning the Installation (4 of 6)</vt:lpstr>
      <vt:lpstr>Final Checklist Before Beginning the Installation (5 of 6)</vt:lpstr>
      <vt:lpstr>Final Checklist Before Beginning the Installation (6 of 6)</vt:lpstr>
      <vt:lpstr>Installing Windows 10, Windows 8.1, and Windows 7</vt:lpstr>
      <vt:lpstr>Windows 10 In-Place Upgrade (1 of 5)</vt:lpstr>
      <vt:lpstr>Windows 10 In-Place Upgrade (2 of 5)</vt:lpstr>
      <vt:lpstr>Windows 10 In-Place Upgrade (3 of 5)</vt:lpstr>
      <vt:lpstr>Windows 10 In-Place Upgrade (4 of 5)</vt:lpstr>
      <vt:lpstr>Windows 10 In-Place Upgrade (5 of 5)</vt:lpstr>
      <vt:lpstr>Windows 10 Clean Install (1 of 4)</vt:lpstr>
      <vt:lpstr>Windows 10 Clean Install (2 of 4)</vt:lpstr>
      <vt:lpstr>Windows 10 Clean Install (3 of 4)</vt:lpstr>
      <vt:lpstr>Windows 10 Clean Install (4 of 4)</vt:lpstr>
      <vt:lpstr>Multiboot Installations (1 of 2)</vt:lpstr>
      <vt:lpstr>Multiboot Installations (2 of 2)</vt:lpstr>
      <vt:lpstr>Solving Problems with Installations (1 of 2)</vt:lpstr>
      <vt:lpstr>Solving Problems with Installations (2 of 2)</vt:lpstr>
      <vt:lpstr>What To Do After a Windows Installation</vt:lpstr>
      <vt:lpstr>Verifying Network Access</vt:lpstr>
      <vt:lpstr>Activating Windows (1 of 2)</vt:lpstr>
      <vt:lpstr>Activating Windows (2 of 2)</vt:lpstr>
      <vt:lpstr>Installing Windows Updates (1 of 3)</vt:lpstr>
      <vt:lpstr>Installing Windows Updates (2 of 3)</vt:lpstr>
      <vt:lpstr>Installing Windows Updates (3 of 3)</vt:lpstr>
      <vt:lpstr>Installing Hardware (1 of 4)</vt:lpstr>
      <vt:lpstr>Installing Hardware (2 of 4)</vt:lpstr>
      <vt:lpstr>Installing Hardware (3 of 4)</vt:lpstr>
      <vt:lpstr>Installing Hardware (4 of 4)</vt:lpstr>
      <vt:lpstr>Setting Up User Accounts (1 of 7)</vt:lpstr>
      <vt:lpstr>Setting Up User Accounts (2 of 7)</vt:lpstr>
      <vt:lpstr>Setting Up User Accounts (3 of 7)</vt:lpstr>
      <vt:lpstr>Setting Up User Accounts (4 of 7)</vt:lpstr>
      <vt:lpstr>Setting Up User Accounts (5 of 7)</vt:lpstr>
      <vt:lpstr>Setting Up User Accounts (6 of 7)</vt:lpstr>
      <vt:lpstr>Setting Up User Accounts (7 of 7)</vt:lpstr>
      <vt:lpstr>Installing Applications (1 of 2)</vt:lpstr>
      <vt:lpstr>Installing Applications (2 of 2)</vt:lpstr>
      <vt:lpstr>Turning Windows Features On or Off (1 of 2)</vt:lpstr>
      <vt:lpstr>Turning Windows Features On or Off (2 of 2)</vt:lpstr>
      <vt:lpstr>Installation in a Virtual Machine (1 of 3)</vt:lpstr>
      <vt:lpstr>Installation in a Virtual Machine (2 of 3)</vt:lpstr>
      <vt:lpstr>Installation in a Virtual Machine (3 of 3)</vt:lpstr>
      <vt:lpstr>Special Concerns When Working in a Large Enterprise</vt:lpstr>
      <vt:lpstr>Methods to Deploy a Standard Image (1 of 2)</vt:lpstr>
      <vt:lpstr>Methods to Deploy a Standard Image (2 of 2)</vt:lpstr>
      <vt:lpstr>Using USMT Software</vt:lpstr>
      <vt:lpstr>Chapter Summary (1 of 3)</vt:lpstr>
      <vt:lpstr>Chapter Summary (2 of 3)</vt:lpstr>
      <vt:lpstr>Chapter Summary (3 of 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Greenhouse, Brooke</dc:creator>
  <cp:lastModifiedBy>Julie Tomsho</cp:lastModifiedBy>
  <cp:revision>979</cp:revision>
  <cp:lastPrinted>2016-10-03T15:29:39Z</cp:lastPrinted>
  <dcterms:created xsi:type="dcterms:W3CDTF">2018-10-31T14:29:44Z</dcterms:created>
  <dcterms:modified xsi:type="dcterms:W3CDTF">2019-02-01T16:50:19Z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0x0101000FE7F8E047CD1B4B8080E0C6917854E6</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_SourceUrl">
    <vt:lpwstr/>
  </property>
  <property fmtid="{D5CDD505-2E9C-101B-9397-08002B2CF9AE}" pid="9" name="_SharedFileIndex">
    <vt:lpwstr/>
  </property>
  <property fmtid="{D5CDD505-2E9C-101B-9397-08002B2CF9AE}" pid="10" name="Audience">
    <vt:lpwstr>Content Developer</vt:lpwstr>
  </property>
  <property fmtid="{D5CDD505-2E9C-101B-9397-08002B2CF9AE}" pid="11" name="Department">
    <vt:lpwstr>GPM Training</vt:lpwstr>
  </property>
  <property fmtid="{D5CDD505-2E9C-101B-9397-08002B2CF9AE}" pid="12" name="ComplianceAssetId">
    <vt:lpwstr/>
  </property>
  <property fmtid="{D5CDD505-2E9C-101B-9397-08002B2CF9AE}" pid="13" name="TemplateUrl">
    <vt:lpwstr/>
  </property>
  <property fmtid="{D5CDD505-2E9C-101B-9397-08002B2CF9AE}" pid="14" name="_AdHocReviewCycleID">
    <vt:i4>2137869598</vt:i4>
  </property>
  <property fmtid="{D5CDD505-2E9C-101B-9397-08002B2CF9AE}" pid="15" name="_NewReviewCycle">
    <vt:lpwstr/>
  </property>
  <property fmtid="{D5CDD505-2E9C-101B-9397-08002B2CF9AE}" pid="16" name="_EmailSubject">
    <vt:lpwstr>PPT information</vt:lpwstr>
  </property>
  <property fmtid="{D5CDD505-2E9C-101B-9397-08002B2CF9AE}" pid="17" name="_AuthorEmail">
    <vt:lpwstr>Brooke.Greenhouse@cengage.com</vt:lpwstr>
  </property>
  <property fmtid="{D5CDD505-2E9C-101B-9397-08002B2CF9AE}" pid="18" name="_AuthorEmailDisplayName">
    <vt:lpwstr>Greenhouse, Brooke</vt:lpwstr>
  </property>
</Properties>
</file>