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4"/>
  </p:notesMasterIdLst>
  <p:handoutMasterIdLst>
    <p:handoutMasterId r:id="rId75"/>
  </p:handoutMasterIdLst>
  <p:sldIdLst>
    <p:sldId id="256" r:id="rId5"/>
    <p:sldId id="264" r:id="rId6"/>
    <p:sldId id="265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1" r:id="rId65"/>
    <p:sldId id="472" r:id="rId66"/>
    <p:sldId id="473" r:id="rId67"/>
    <p:sldId id="474" r:id="rId68"/>
    <p:sldId id="475" r:id="rId69"/>
    <p:sldId id="476" r:id="rId70"/>
    <p:sldId id="342" r:id="rId71"/>
    <p:sldId id="412" r:id="rId72"/>
    <p:sldId id="413" r:id="rId7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6298"/>
    <a:srgbClr val="000000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6429"/>
  </p:normalViewPr>
  <p:slideViewPr>
    <p:cSldViewPr snapToGrid="0" snapToObjects="1">
      <p:cViewPr varScale="1">
        <p:scale>
          <a:sx n="78" d="100"/>
          <a:sy n="78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8T13:26:59.53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file:///\\computername" TargetMode="Externa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CompTIA A+ Guide to IT Technical Support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4706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Disaster Recovery (3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After backup plan is in place, test the recovery plan</a:t>
            </a:r>
          </a:p>
          <a:p>
            <a:pPr lvl="1"/>
            <a:r>
              <a:rPr lang="en-US" altLang="zh-CN" i="1" dirty="0"/>
              <a:t>Test the recovery process</a:t>
            </a:r>
          </a:p>
          <a:p>
            <a:pPr lvl="2"/>
            <a:r>
              <a:rPr lang="en-US" altLang="zh-CN" dirty="0"/>
              <a:t>Erase a file and use the recovery procedures to verify that you can restore the file from backup</a:t>
            </a:r>
          </a:p>
          <a:p>
            <a:pPr lvl="1"/>
            <a:r>
              <a:rPr lang="en-US" altLang="zh-CN" i="1" dirty="0"/>
              <a:t>Keep backups in a safe place and routinely test them</a:t>
            </a:r>
          </a:p>
          <a:p>
            <a:pPr lvl="2"/>
            <a:r>
              <a:rPr lang="en-US" altLang="zh-CN" dirty="0"/>
              <a:t>Should be kept under lock and key</a:t>
            </a:r>
          </a:p>
          <a:p>
            <a:pPr lvl="2"/>
            <a:r>
              <a:rPr lang="en-US" altLang="zh-CN" dirty="0"/>
              <a:t>In case of fire, keep backups off-site</a:t>
            </a:r>
          </a:p>
          <a:p>
            <a:pPr lvl="2"/>
            <a:r>
              <a:rPr lang="en-US" altLang="zh-CN" dirty="0"/>
              <a:t>Routinely verify backups are good by performing a test recovery of a backed-up file or folder</a:t>
            </a:r>
          </a:p>
        </p:txBody>
      </p:sp>
    </p:spTree>
    <p:extLst>
      <p:ext uri="{BB962C8B-B14F-4D97-AF65-F5344CB8AC3E}">
        <p14:creationId xmlns:p14="http://schemas.microsoft.com/office/powerpoint/2010/main" val="197856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Backing Up User Data and the System Image (1 of 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Tools offered by Windows 10/8/7 for backups:</a:t>
            </a:r>
          </a:p>
          <a:p>
            <a:pPr lvl="1"/>
            <a:r>
              <a:rPr lang="en-US" altLang="zh-CN" dirty="0" smtClean="0"/>
              <a:t>Windows 10 offers File History or Backup and Restore</a:t>
            </a:r>
          </a:p>
          <a:p>
            <a:pPr lvl="1"/>
            <a:r>
              <a:rPr lang="en-US" altLang="zh-CN" dirty="0" smtClean="0"/>
              <a:t>Windows 8 uses File History but not Backup and Restore</a:t>
            </a:r>
          </a:p>
          <a:p>
            <a:pPr lvl="2"/>
            <a:r>
              <a:rPr lang="en-US" altLang="zh-CN" dirty="0" smtClean="0"/>
              <a:t>Windows 8 offers the recimg command to create a custom refresh image</a:t>
            </a:r>
          </a:p>
          <a:p>
            <a:pPr lvl="1"/>
            <a:r>
              <a:rPr lang="en-US" altLang="zh-CN" dirty="0" smtClean="0"/>
              <a:t>Windows 7 offers Backup and Restore to back up user data and to create a system image</a:t>
            </a:r>
          </a:p>
          <a:p>
            <a:r>
              <a:rPr lang="en-US" altLang="zh-CN" dirty="0" smtClean="0"/>
              <a:t>A </a:t>
            </a:r>
            <a:r>
              <a:rPr lang="en-US" altLang="zh-CN" b="1" dirty="0" smtClean="0"/>
              <a:t>system image </a:t>
            </a:r>
            <a:r>
              <a:rPr lang="en-US" altLang="zh-CN" dirty="0" smtClean="0"/>
              <a:t>is a backup of the entire Windows volume, including:</a:t>
            </a:r>
          </a:p>
          <a:p>
            <a:pPr lvl="1"/>
            <a:r>
              <a:rPr lang="en-US" altLang="zh-CN" dirty="0" smtClean="0"/>
              <a:t>The Windows installation, applications, user settings, and data</a:t>
            </a:r>
          </a:p>
          <a:p>
            <a:pPr lvl="1"/>
            <a:r>
              <a:rPr lang="en-US" altLang="zh-CN" dirty="0" smtClean="0"/>
              <a:t>The image is stored in a single file with a .wim file extension and is a compressed file that contains many related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47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Backing Up User Data and the System Image (2 of 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10/8 File History</a:t>
            </a:r>
          </a:p>
          <a:p>
            <a:pPr lvl="1"/>
            <a:r>
              <a:rPr lang="en-US" altLang="zh-CN" dirty="0" smtClean="0"/>
              <a:t>Backs </a:t>
            </a:r>
            <a:r>
              <a:rPr lang="en-US" altLang="zh-CN" dirty="0"/>
              <a:t>up user data stored in several locations, including:</a:t>
            </a:r>
          </a:p>
          <a:p>
            <a:pPr lvl="2"/>
            <a:r>
              <a:rPr lang="en-US" altLang="zh-CN" dirty="0" smtClean="0"/>
              <a:t>Documents, Music, Videos, and Desktop folders, </a:t>
            </a:r>
            <a:r>
              <a:rPr lang="en-US" altLang="zh-CN" dirty="0"/>
              <a:t>and offline OneDrive </a:t>
            </a:r>
            <a:r>
              <a:rPr lang="en-US" altLang="zh-CN" dirty="0" smtClean="0"/>
              <a:t>files</a:t>
            </a:r>
          </a:p>
          <a:p>
            <a:pPr lvl="1"/>
            <a:r>
              <a:rPr lang="en-US" altLang="zh-CN" dirty="0"/>
              <a:t>To use:</a:t>
            </a:r>
          </a:p>
          <a:p>
            <a:pPr lvl="2"/>
            <a:r>
              <a:rPr lang="en-US" altLang="zh-CN" dirty="0"/>
              <a:t>Connect your backup device and </a:t>
            </a:r>
            <a:r>
              <a:rPr lang="en-US" altLang="zh-CN" dirty="0" smtClean="0"/>
              <a:t>in the Settings app, click </a:t>
            </a:r>
            <a:r>
              <a:rPr lang="en-US" altLang="zh-CN" b="1" dirty="0" smtClean="0"/>
              <a:t>Update &amp; Security</a:t>
            </a:r>
            <a:r>
              <a:rPr lang="en-US" altLang="zh-CN" dirty="0" smtClean="0"/>
              <a:t>, then click </a:t>
            </a:r>
            <a:r>
              <a:rPr lang="en-US" altLang="zh-CN" b="1" dirty="0" smtClean="0"/>
              <a:t>Backup</a:t>
            </a:r>
            <a:endParaRPr lang="en-US" altLang="zh-CN" b="1" dirty="0"/>
          </a:p>
          <a:p>
            <a:pPr lvl="2"/>
            <a:r>
              <a:rPr lang="en-US" altLang="zh-CN" dirty="0" smtClean="0"/>
              <a:t>When you click </a:t>
            </a:r>
            <a:r>
              <a:rPr lang="en-US" altLang="zh-CN" b="1" dirty="0" smtClean="0"/>
              <a:t>Add a drive</a:t>
            </a:r>
            <a:r>
              <a:rPr lang="en-US" altLang="zh-CN" dirty="0" smtClean="0"/>
              <a:t>, Windows searches for a useable drive</a:t>
            </a:r>
          </a:p>
          <a:p>
            <a:pPr lvl="3"/>
            <a:r>
              <a:rPr lang="en-US" altLang="zh-CN" dirty="0" smtClean="0"/>
              <a:t>Select the drive or click </a:t>
            </a:r>
            <a:r>
              <a:rPr lang="en-US" altLang="zh-CN" b="1" dirty="0" smtClean="0"/>
              <a:t>Show all network locations </a:t>
            </a:r>
            <a:r>
              <a:rPr lang="en-US" altLang="zh-CN" dirty="0" smtClean="0"/>
              <a:t>to find and select a drive on the network</a:t>
            </a:r>
            <a:endParaRPr lang="en-US" altLang="zh-CN" dirty="0"/>
          </a:p>
          <a:p>
            <a:pPr lvl="2"/>
            <a:r>
              <a:rPr lang="en-US" altLang="zh-CN" dirty="0"/>
              <a:t>To manage backups, click </a:t>
            </a:r>
            <a:r>
              <a:rPr lang="en-US" altLang="zh-CN" b="1" dirty="0" smtClean="0"/>
              <a:t>More Options</a:t>
            </a:r>
            <a:endParaRPr lang="en-US" altLang="zh-CN" b="1" dirty="0"/>
          </a:p>
          <a:p>
            <a:pPr lvl="2"/>
            <a:r>
              <a:rPr lang="en-US" altLang="zh-CN" dirty="0"/>
              <a:t>On the </a:t>
            </a:r>
            <a:r>
              <a:rPr lang="en-US" altLang="zh-CN" dirty="0" smtClean="0"/>
              <a:t>Backup options window</a:t>
            </a:r>
            <a:r>
              <a:rPr lang="en-US" altLang="zh-CN" dirty="0"/>
              <a:t>, set how often backups are made and how long old backups should be kept</a:t>
            </a:r>
          </a:p>
          <a:p>
            <a:pPr lvl="1"/>
            <a:r>
              <a:rPr lang="en-US" altLang="zh-CN" dirty="0" smtClean="0"/>
              <a:t>File History can also be accessed through Control Panel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001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Backing Up User Data and the System </a:t>
            </a:r>
            <a:r>
              <a:rPr lang="en-US" altLang="zh-CN" dirty="0" smtClean="0"/>
              <a:t>Image (3 of 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66" y="1546369"/>
            <a:ext cx="3473122" cy="433245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37018"/>
            <a:ext cx="3976406" cy="641802"/>
          </a:xfrm>
        </p:spPr>
        <p:txBody>
          <a:bodyPr/>
          <a:lstStyle/>
          <a:p>
            <a:r>
              <a:rPr lang="en-US" altLang="zh-CN" dirty="0" smtClean="0"/>
              <a:t>Figure 13-2  Backup options for File History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67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Backing Up User Data and the System </a:t>
            </a:r>
            <a:r>
              <a:rPr lang="en-US" altLang="zh-CN" dirty="0" smtClean="0"/>
              <a:t>Image (4 of 9)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37018"/>
            <a:ext cx="3976406" cy="641802"/>
          </a:xfrm>
        </p:spPr>
        <p:txBody>
          <a:bodyPr/>
          <a:lstStyle/>
          <a:p>
            <a:r>
              <a:rPr lang="en-US" altLang="zh-CN" dirty="0" smtClean="0"/>
              <a:t>Figure 13-3  Control File History settings and restore files from backup</a:t>
            </a:r>
            <a:endParaRPr lang="zh-CN" alt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5" y="2009700"/>
            <a:ext cx="6161092" cy="3562043"/>
          </a:xfrm>
        </p:spPr>
      </p:pic>
    </p:spTree>
    <p:extLst>
      <p:ext uri="{BB962C8B-B14F-4D97-AF65-F5344CB8AC3E}">
        <p14:creationId xmlns:p14="http://schemas.microsoft.com/office/powerpoint/2010/main" val="22798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Backing Up User Data and the System </a:t>
            </a:r>
            <a:r>
              <a:rPr lang="en-US" altLang="zh-CN" dirty="0" smtClean="0"/>
              <a:t>Image (5 of 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Restore Files and Folders in File History</a:t>
            </a:r>
          </a:p>
          <a:p>
            <a:pPr lvl="1"/>
            <a:r>
              <a:rPr lang="en-US" altLang="zh-CN" dirty="0"/>
              <a:t>To </a:t>
            </a:r>
            <a:r>
              <a:rPr lang="en-US" altLang="zh-CN" dirty="0" smtClean="0"/>
              <a:t>restore a file or folder from backup:</a:t>
            </a:r>
          </a:p>
          <a:p>
            <a:pPr lvl="2"/>
            <a:r>
              <a:rPr lang="en-US" altLang="zh-CN" dirty="0" smtClean="0"/>
              <a:t>Open the File History window from Control Panel and </a:t>
            </a:r>
            <a:r>
              <a:rPr lang="en-US" altLang="zh-CN" dirty="0"/>
              <a:t>click </a:t>
            </a:r>
            <a:r>
              <a:rPr lang="en-US" altLang="zh-CN" b="1" dirty="0"/>
              <a:t>Restore</a:t>
            </a:r>
            <a:r>
              <a:rPr lang="en-US" altLang="zh-CN" dirty="0"/>
              <a:t> </a:t>
            </a:r>
            <a:r>
              <a:rPr lang="en-US" altLang="zh-CN" b="1" dirty="0"/>
              <a:t>personal files 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Use </a:t>
            </a:r>
            <a:r>
              <a:rPr lang="en-US" altLang="zh-CN" dirty="0"/>
              <a:t>left/right arrow keys on either side of the green button at the bottom of the window to select a backup and drill down into a backup to find the file or folder </a:t>
            </a:r>
          </a:p>
          <a:p>
            <a:pPr lvl="2"/>
            <a:r>
              <a:rPr lang="en-US" altLang="zh-CN" dirty="0"/>
              <a:t>Select an item and click </a:t>
            </a:r>
            <a:r>
              <a:rPr lang="en-US" altLang="zh-CN" b="1" dirty="0"/>
              <a:t>Restore</a:t>
            </a:r>
            <a:r>
              <a:rPr lang="en-US" altLang="zh-CN" dirty="0"/>
              <a:t> button</a:t>
            </a:r>
          </a:p>
          <a:p>
            <a:pPr lvl="2"/>
            <a:r>
              <a:rPr lang="en-US" altLang="zh-CN" dirty="0"/>
              <a:t>To save in a different location, right-click the </a:t>
            </a:r>
            <a:r>
              <a:rPr lang="en-US" altLang="zh-CN" b="1" dirty="0"/>
              <a:t>Restore</a:t>
            </a:r>
            <a:r>
              <a:rPr lang="en-US" altLang="zh-CN" dirty="0"/>
              <a:t> button and click </a:t>
            </a:r>
            <a:r>
              <a:rPr lang="en-US" altLang="zh-CN" b="1" dirty="0"/>
              <a:t>Restore to</a:t>
            </a:r>
          </a:p>
          <a:p>
            <a:pPr lvl="1"/>
            <a:r>
              <a:rPr lang="en-US" altLang="zh-CN" dirty="0" smtClean="0"/>
              <a:t>Another way to restore a file or folder from backup is to use File Explorer or Windows Explorer</a:t>
            </a:r>
          </a:p>
          <a:p>
            <a:pPr lvl="2"/>
            <a:r>
              <a:rPr lang="en-US" altLang="zh-CN" dirty="0" smtClean="0"/>
              <a:t>Right-click the file or folder and select </a:t>
            </a:r>
            <a:r>
              <a:rPr lang="en-US" altLang="zh-CN" b="1" dirty="0" smtClean="0"/>
              <a:t>Restore previous versions </a:t>
            </a:r>
            <a:r>
              <a:rPr lang="en-US" altLang="zh-CN" dirty="0" smtClean="0"/>
              <a:t>from the shortcut menu</a:t>
            </a:r>
          </a:p>
          <a:p>
            <a:pPr lvl="3"/>
            <a:r>
              <a:rPr lang="en-US" altLang="zh-CN" dirty="0" smtClean="0"/>
              <a:t>Copy the original file or folder before you restore in case you need to revert back to the 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36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Backing Up User Data and the System </a:t>
            </a:r>
            <a:r>
              <a:rPr lang="en-US" altLang="zh-CN" dirty="0" smtClean="0"/>
              <a:t>Image (6 of 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9042"/>
            <a:ext cx="6444175" cy="310836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47409"/>
            <a:ext cx="3976406" cy="631411"/>
          </a:xfrm>
        </p:spPr>
        <p:txBody>
          <a:bodyPr/>
          <a:lstStyle/>
          <a:p>
            <a:r>
              <a:rPr lang="en-US" altLang="zh-CN" dirty="0" smtClean="0"/>
              <a:t>Figure 13-4  Drill down into backups to find what you want to restore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86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Backing Up User Data and the System </a:t>
            </a:r>
            <a:r>
              <a:rPr lang="en-US" altLang="zh-CN" dirty="0" smtClean="0"/>
              <a:t>Image (7 of 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82" y="1475801"/>
            <a:ext cx="5448226" cy="422123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47409"/>
            <a:ext cx="3976406" cy="631411"/>
          </a:xfrm>
        </p:spPr>
        <p:txBody>
          <a:bodyPr/>
          <a:lstStyle/>
          <a:p>
            <a:r>
              <a:rPr lang="en-US" altLang="zh-CN" dirty="0" smtClean="0"/>
              <a:t>Figure 13-5  Restore a file or folder from a previous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96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Backing Up User Data and the System </a:t>
            </a:r>
            <a:r>
              <a:rPr lang="en-US" altLang="zh-CN" dirty="0" smtClean="0"/>
              <a:t>Image (8 of 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10/7 Backup and Restore</a:t>
            </a:r>
          </a:p>
          <a:p>
            <a:pPr lvl="1"/>
            <a:r>
              <a:rPr lang="en-US" altLang="zh-CN" dirty="0" smtClean="0"/>
              <a:t>To save a backup and set up an ongoing backup schedule using Backup and Restore: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en-US" altLang="zh-CN" dirty="0"/>
              <a:t>Open </a:t>
            </a:r>
            <a:r>
              <a:rPr lang="en-US" altLang="zh-CN" dirty="0" smtClean="0"/>
              <a:t>Control Panel and click </a:t>
            </a:r>
            <a:r>
              <a:rPr lang="en-US" altLang="zh-CN" b="1" dirty="0" smtClean="0"/>
              <a:t>Backup </a:t>
            </a:r>
            <a:r>
              <a:rPr lang="en-US" altLang="zh-CN" b="1" dirty="0"/>
              <a:t>and </a:t>
            </a:r>
            <a:r>
              <a:rPr lang="en-US" altLang="zh-CN" b="1" dirty="0" smtClean="0"/>
              <a:t>Restore</a:t>
            </a:r>
            <a:endParaRPr lang="en-US" altLang="zh-CN" b="1" dirty="0"/>
          </a:p>
          <a:p>
            <a:pPr lvl="2"/>
            <a:r>
              <a:rPr lang="en-US" altLang="zh-CN" dirty="0"/>
              <a:t>2. Select the </a:t>
            </a:r>
            <a:r>
              <a:rPr lang="en-US" altLang="zh-CN" dirty="0" smtClean="0"/>
              <a:t>device or location </a:t>
            </a:r>
            <a:r>
              <a:rPr lang="en-US" altLang="zh-CN" dirty="0"/>
              <a:t>to hold the backup</a:t>
            </a:r>
          </a:p>
          <a:p>
            <a:pPr lvl="2"/>
            <a:r>
              <a:rPr lang="en-US" altLang="zh-CN" dirty="0"/>
              <a:t>3. In the next box, select </a:t>
            </a:r>
            <a:r>
              <a:rPr lang="en-US" altLang="zh-CN" b="1" dirty="0"/>
              <a:t>Let me choose </a:t>
            </a:r>
            <a:r>
              <a:rPr lang="en-US" altLang="zh-CN" dirty="0"/>
              <a:t>so you can select the folder to backup, then click </a:t>
            </a:r>
            <a:r>
              <a:rPr lang="en-US" altLang="zh-CN" b="1" dirty="0"/>
              <a:t>Next</a:t>
            </a:r>
          </a:p>
          <a:p>
            <a:pPr lvl="2"/>
            <a:r>
              <a:rPr lang="en-US" altLang="zh-CN" dirty="0"/>
              <a:t>4. In the next box, select the </a:t>
            </a:r>
            <a:r>
              <a:rPr lang="en-US" altLang="zh-CN" dirty="0" smtClean="0"/>
              <a:t>folders </a:t>
            </a:r>
            <a:r>
              <a:rPr lang="en-US" altLang="zh-CN" dirty="0"/>
              <a:t>you want to back up, click </a:t>
            </a:r>
            <a:r>
              <a:rPr lang="en-US" altLang="zh-CN" b="1" dirty="0"/>
              <a:t>Next</a:t>
            </a:r>
            <a:r>
              <a:rPr lang="en-US" altLang="zh-CN" dirty="0"/>
              <a:t> to continue</a:t>
            </a:r>
          </a:p>
          <a:p>
            <a:pPr lvl="2"/>
            <a:r>
              <a:rPr lang="en-US" altLang="zh-CN" dirty="0" smtClean="0"/>
              <a:t>5</a:t>
            </a:r>
            <a:r>
              <a:rPr lang="en-US" altLang="zh-CN" dirty="0"/>
              <a:t>. Verify the correct folders and libraries are </a:t>
            </a:r>
            <a:r>
              <a:rPr lang="en-US" altLang="zh-CN" dirty="0" smtClean="0"/>
              <a:t>selected and click </a:t>
            </a:r>
            <a:r>
              <a:rPr lang="en-US" altLang="zh-CN" b="1" dirty="0" smtClean="0"/>
              <a:t>OK</a:t>
            </a:r>
            <a:endParaRPr lang="en-US" altLang="zh-CN" b="1" dirty="0"/>
          </a:p>
          <a:p>
            <a:pPr lvl="3"/>
            <a:r>
              <a:rPr lang="en-US" altLang="zh-CN" dirty="0" smtClean="0"/>
              <a:t>You </a:t>
            </a:r>
            <a:r>
              <a:rPr lang="en-US" altLang="zh-CN" dirty="0"/>
              <a:t>can also change the frequency in this step</a:t>
            </a:r>
          </a:p>
          <a:p>
            <a:pPr lvl="2"/>
            <a:r>
              <a:rPr lang="en-US" altLang="zh-CN" dirty="0"/>
              <a:t>6. </a:t>
            </a:r>
            <a:r>
              <a:rPr lang="en-US" altLang="zh-CN" dirty="0" smtClean="0"/>
              <a:t>Review </a:t>
            </a:r>
            <a:r>
              <a:rPr lang="en-US" altLang="zh-CN" dirty="0"/>
              <a:t>your backup settings and click </a:t>
            </a:r>
            <a:r>
              <a:rPr lang="en-US" altLang="zh-CN" b="1" dirty="0"/>
              <a:t>Save settings and run backup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7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Backing Up User Data and the System </a:t>
            </a:r>
            <a:r>
              <a:rPr lang="en-US" altLang="zh-CN" dirty="0" smtClean="0"/>
              <a:t>Image (9 of 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Maintain a System Image</a:t>
            </a:r>
          </a:p>
          <a:p>
            <a:pPr lvl="1"/>
            <a:r>
              <a:rPr lang="en-US" altLang="zh-CN" dirty="0" smtClean="0"/>
              <a:t>Points to keep in mind when creating a system image and using it to recover a failed Windows volume:</a:t>
            </a:r>
          </a:p>
          <a:p>
            <a:pPr lvl="2"/>
            <a:r>
              <a:rPr lang="en-US" altLang="zh-CN" i="1" dirty="0" smtClean="0"/>
              <a:t>Creating a system image takes some time</a:t>
            </a:r>
          </a:p>
          <a:p>
            <a:pPr lvl="2"/>
            <a:r>
              <a:rPr lang="en-US" altLang="zh-CN" i="1" dirty="0" smtClean="0"/>
              <a:t>A system image includes the entire drive C: or other drive on which Windows is installed</a:t>
            </a:r>
          </a:p>
          <a:p>
            <a:pPr lvl="2"/>
            <a:r>
              <a:rPr lang="en-US" altLang="zh-CN" i="1" dirty="0" smtClean="0"/>
              <a:t>Don’t depend just on the system image as your backup</a:t>
            </a:r>
          </a:p>
          <a:p>
            <a:pPr lvl="2"/>
            <a:r>
              <a:rPr lang="en-US" altLang="zh-CN" i="1" dirty="0" smtClean="0"/>
              <a:t>You can create a system image any time after Windows is installed, and then you can use this image to recover from a failed hard drive</a:t>
            </a:r>
            <a:endParaRPr lang="en-US" altLang="zh-CN" i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67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Windows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Backing Up Windows System Files with System Protection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/>
              <a:t>Windows System Protection </a:t>
            </a:r>
            <a:r>
              <a:rPr lang="en-US" altLang="zh-CN" dirty="0"/>
              <a:t>– automatically backs up system files and stores them at regular </a:t>
            </a:r>
            <a:r>
              <a:rPr lang="en-US" altLang="zh-CN" dirty="0" smtClean="0"/>
              <a:t>intervals</a:t>
            </a:r>
          </a:p>
          <a:p>
            <a:r>
              <a:rPr lang="en-US" altLang="zh-CN" dirty="0" smtClean="0"/>
              <a:t>These snapshots of the system are called </a:t>
            </a:r>
            <a:r>
              <a:rPr lang="en-US" altLang="zh-CN" b="1" dirty="0" smtClean="0"/>
              <a:t>restore points</a:t>
            </a:r>
            <a:endParaRPr lang="en-US" altLang="zh-CN" b="1" dirty="0"/>
          </a:p>
          <a:p>
            <a:pPr lvl="1"/>
            <a:r>
              <a:rPr lang="en-US" altLang="zh-CN" dirty="0" smtClean="0"/>
              <a:t>Includes </a:t>
            </a:r>
            <a:r>
              <a:rPr lang="en-US" altLang="zh-CN" dirty="0"/>
              <a:t>Windows system </a:t>
            </a:r>
            <a:r>
              <a:rPr lang="en-US" altLang="zh-CN" dirty="0" smtClean="0"/>
              <a:t>files that have changed since the last restore point was made</a:t>
            </a:r>
            <a:endParaRPr lang="en-US" altLang="zh-CN" dirty="0"/>
          </a:p>
          <a:p>
            <a:r>
              <a:rPr lang="en-US" altLang="zh-CN" b="1" dirty="0" smtClean="0"/>
              <a:t>System Restore </a:t>
            </a:r>
            <a:r>
              <a:rPr lang="en-US" altLang="zh-CN" dirty="0" smtClean="0"/>
              <a:t>(rstrui.exe) restores the system to its condition at the time a restore point was made</a:t>
            </a:r>
          </a:p>
          <a:p>
            <a:pPr lvl="1"/>
            <a:r>
              <a:rPr lang="en-US" altLang="zh-CN" dirty="0" smtClean="0"/>
              <a:t>User data on the hard drive will not be altered</a:t>
            </a:r>
          </a:p>
          <a:p>
            <a:pPr lvl="1"/>
            <a:r>
              <a:rPr lang="en-US" altLang="zh-CN" dirty="0" smtClean="0"/>
              <a:t>But, you can affect installed software and hardware, user settings and passwords, and OS configuration settings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12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Backing Up Windows System Files with System Protection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Enable System Protection</a:t>
            </a:r>
          </a:p>
          <a:p>
            <a:pPr lvl="1"/>
            <a:r>
              <a:rPr lang="en-US" altLang="zh-CN" dirty="0" smtClean="0"/>
              <a:t>System Protection is turned off by default in Windows 10</a:t>
            </a:r>
          </a:p>
          <a:p>
            <a:pPr lvl="1"/>
            <a:r>
              <a:rPr lang="en-US" altLang="zh-CN" dirty="0" smtClean="0"/>
              <a:t>To enable:</a:t>
            </a:r>
          </a:p>
          <a:p>
            <a:pPr lvl="2"/>
            <a:r>
              <a:rPr lang="en-US" altLang="zh-CN" dirty="0" smtClean="0"/>
              <a:t>Open Control Panel and open the System window</a:t>
            </a:r>
          </a:p>
          <a:p>
            <a:pPr lvl="2"/>
            <a:r>
              <a:rPr lang="en-US" altLang="zh-CN" dirty="0" smtClean="0"/>
              <a:t>Click System protection and make sure protection is turned on for the drive containing Windows</a:t>
            </a:r>
          </a:p>
          <a:p>
            <a:pPr lvl="1"/>
            <a:r>
              <a:rPr lang="en-US" altLang="zh-CN" dirty="0" smtClean="0"/>
              <a:t>Restore points are normally kept in a folder named C:\System Volume Information</a:t>
            </a:r>
          </a:p>
          <a:p>
            <a:pPr lvl="1"/>
            <a:r>
              <a:rPr lang="en-US" altLang="zh-CN" dirty="0"/>
              <a:t>Restore points are taken at least every 24 hours</a:t>
            </a:r>
          </a:p>
          <a:p>
            <a:pPr lvl="1"/>
            <a:r>
              <a:rPr lang="en-US" altLang="zh-CN" dirty="0"/>
              <a:t>Can use up to 15 percent of disk space</a:t>
            </a:r>
          </a:p>
          <a:p>
            <a:pPr lvl="2"/>
            <a:r>
              <a:rPr lang="en-US" altLang="zh-CN" dirty="0"/>
              <a:t>If disk space gets too low, restore points are no longer made</a:t>
            </a:r>
          </a:p>
          <a:p>
            <a:r>
              <a:rPr lang="en-US" altLang="zh-CN" dirty="0" smtClean="0"/>
              <a:t>You can </a:t>
            </a:r>
            <a:r>
              <a:rPr lang="en-US" altLang="zh-CN" dirty="0"/>
              <a:t>manually create restore </a:t>
            </a:r>
            <a:r>
              <a:rPr lang="en-US" altLang="zh-CN" dirty="0" smtClean="0"/>
              <a:t>points </a:t>
            </a:r>
            <a:r>
              <a:rPr lang="en-US" altLang="zh-CN" dirty="0"/>
              <a:t>at any time using the System Protection tab of System Properties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11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Backing Up Windows System Files with System </a:t>
            </a:r>
            <a:r>
              <a:rPr lang="en-US" altLang="zh-CN" dirty="0" smtClean="0"/>
              <a:t>Protection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87" y="2170314"/>
            <a:ext cx="5791307" cy="357211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66855"/>
            <a:ext cx="3976406" cy="911965"/>
          </a:xfrm>
        </p:spPr>
        <p:txBody>
          <a:bodyPr/>
          <a:lstStyle/>
          <a:p>
            <a:r>
              <a:rPr lang="en-US" altLang="zh-CN" dirty="0" smtClean="0"/>
              <a:t>Figure 13-9  Make sure System Protection is turned on for the volume on which Windows is installed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74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Managing Files, Folders, and Storage Devices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In this part of the chapter, you learn:</a:t>
            </a:r>
          </a:p>
          <a:p>
            <a:pPr lvl="1"/>
            <a:r>
              <a:rPr lang="en-US" altLang="zh-CN" dirty="0" smtClean="0"/>
              <a:t>How files, folders, and volumes on a hard drive are organized</a:t>
            </a:r>
          </a:p>
          <a:p>
            <a:pPr lvl="1"/>
            <a:r>
              <a:rPr lang="en-US" altLang="zh-CN" dirty="0" smtClean="0"/>
              <a:t>How to manage hard drive partitions and volumes using the Disk Management utility</a:t>
            </a:r>
          </a:p>
          <a:p>
            <a:pPr lvl="1"/>
            <a:r>
              <a:rPr lang="en-US" altLang="zh-CN" dirty="0" smtClean="0"/>
              <a:t>How to improve hard drive performance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01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Partitions and File Systems Work (1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 smtClean="0"/>
              <a:t>Low-level formatting </a:t>
            </a:r>
            <a:r>
              <a:rPr lang="en-US" altLang="zh-CN" dirty="0" smtClean="0"/>
              <a:t>is a </a:t>
            </a:r>
            <a:r>
              <a:rPr lang="en-US" altLang="zh-CN" dirty="0"/>
              <a:t>process (usually performed at the factory) that </a:t>
            </a:r>
            <a:r>
              <a:rPr lang="en-US" altLang="zh-CN" dirty="0" smtClean="0"/>
              <a:t>organizes the space in a long series of logical blocks; this is called Logical Block Addressing (LBA)</a:t>
            </a:r>
          </a:p>
          <a:p>
            <a:r>
              <a:rPr lang="en-US" altLang="zh-CN" dirty="0" smtClean="0"/>
              <a:t>The drive is further organized into one or more partitions using one of two partitioning systems:</a:t>
            </a:r>
          </a:p>
          <a:p>
            <a:pPr lvl="1"/>
            <a:r>
              <a:rPr lang="en-US" altLang="zh-CN" i="1" dirty="0" smtClean="0"/>
              <a:t>MBR partitions </a:t>
            </a:r>
            <a:r>
              <a:rPr lang="en-US" altLang="zh-CN" dirty="0" smtClean="0"/>
              <a:t>– keeps a map of partitions in a partition table stored at the beginning of the hard drive called the MBR</a:t>
            </a:r>
          </a:p>
          <a:p>
            <a:pPr lvl="2"/>
            <a:r>
              <a:rPr lang="en-US" altLang="zh-CN" dirty="0"/>
              <a:t>Can have up to three primary partitions (also called volumes) </a:t>
            </a:r>
          </a:p>
          <a:p>
            <a:pPr lvl="2"/>
            <a:r>
              <a:rPr lang="en-US" altLang="zh-CN" dirty="0"/>
              <a:t>A fourth partition (called extended partition) can hold one or more volumes called logical drives</a:t>
            </a:r>
          </a:p>
          <a:p>
            <a:pPr lvl="1"/>
            <a:r>
              <a:rPr lang="en-US" altLang="zh-CN" i="1" dirty="0" smtClean="0"/>
              <a:t>GPT partitions </a:t>
            </a:r>
            <a:r>
              <a:rPr lang="en-US" altLang="zh-CN" dirty="0" smtClean="0"/>
              <a:t>– the Globally Unique Identifier Partition Table (GUID or GPT) system can support up to 128 partitions and is required for drives larger than 2.2 TB</a:t>
            </a:r>
          </a:p>
          <a:p>
            <a:pPr lvl="2"/>
            <a:r>
              <a:rPr lang="en-US" altLang="zh-CN" dirty="0"/>
              <a:t>First sector in a GPT system contains the protective MBR, which provides information to legacy software that does not support GPT</a:t>
            </a:r>
          </a:p>
          <a:p>
            <a:pPr lvl="2"/>
            <a:r>
              <a:rPr lang="en-US" altLang="zh-CN" dirty="0"/>
              <a:t>All partitions are tracked in a single partition table, stored in the GPT header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81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Partitions and File Systems </a:t>
            </a:r>
            <a:r>
              <a:rPr lang="en-US" altLang="zh-CN" dirty="0" smtClean="0"/>
              <a:t>Work (2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6" y="1626093"/>
            <a:ext cx="5594530" cy="412380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37018"/>
            <a:ext cx="3976406" cy="641802"/>
          </a:xfrm>
        </p:spPr>
        <p:txBody>
          <a:bodyPr/>
          <a:lstStyle/>
          <a:p>
            <a:r>
              <a:rPr lang="en-US" altLang="zh-CN" dirty="0" smtClean="0"/>
              <a:t>Figure 13-11  A hard drive using GPT partitioning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26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Partitions and File Systems </a:t>
            </a:r>
            <a:r>
              <a:rPr lang="en-US" altLang="zh-CN" dirty="0" smtClean="0"/>
              <a:t>Work (3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Windows File Systems</a:t>
            </a:r>
          </a:p>
          <a:p>
            <a:pPr lvl="1"/>
            <a:r>
              <a:rPr lang="en-US" altLang="zh-CN" dirty="0" smtClean="0"/>
              <a:t>Before a partition or drive </a:t>
            </a:r>
            <a:r>
              <a:rPr lang="en-US" altLang="zh-CN" dirty="0"/>
              <a:t>can be used it must be:</a:t>
            </a:r>
          </a:p>
          <a:p>
            <a:pPr lvl="2"/>
            <a:r>
              <a:rPr lang="en-US" altLang="zh-CN" dirty="0"/>
              <a:t>Assigned a drive letter (C: or D:)</a:t>
            </a:r>
          </a:p>
          <a:p>
            <a:pPr lvl="2"/>
            <a:r>
              <a:rPr lang="en-US" altLang="zh-CN" dirty="0"/>
              <a:t>Formatted using a file system</a:t>
            </a:r>
          </a:p>
          <a:p>
            <a:pPr lvl="3"/>
            <a:r>
              <a:rPr lang="en-US" altLang="zh-CN" dirty="0"/>
              <a:t>File system is </a:t>
            </a:r>
            <a:r>
              <a:rPr lang="en-US" altLang="zh-CN" dirty="0" smtClean="0"/>
              <a:t>the overall </a:t>
            </a:r>
            <a:r>
              <a:rPr lang="en-US" altLang="zh-CN" dirty="0"/>
              <a:t>structure an OS uses to name, store, and organize files on a drive</a:t>
            </a:r>
          </a:p>
          <a:p>
            <a:pPr lvl="1"/>
            <a:r>
              <a:rPr lang="en-US" altLang="zh-CN" dirty="0" smtClean="0"/>
              <a:t>File </a:t>
            </a:r>
            <a:r>
              <a:rPr lang="en-US" altLang="zh-CN" dirty="0"/>
              <a:t>systems supported by </a:t>
            </a:r>
            <a:r>
              <a:rPr lang="en-US" altLang="zh-CN" dirty="0" smtClean="0"/>
              <a:t>Windows:</a:t>
            </a:r>
            <a:endParaRPr lang="en-US" altLang="zh-CN" dirty="0"/>
          </a:p>
          <a:p>
            <a:pPr lvl="2"/>
            <a:r>
              <a:rPr lang="en-US" altLang="zh-CN" b="1" dirty="0"/>
              <a:t>NTFS</a:t>
            </a:r>
            <a:r>
              <a:rPr lang="en-US" altLang="zh-CN" dirty="0"/>
              <a:t> – uses smaller allocation unit or cluster sizes than FAT32 (more efficient)</a:t>
            </a:r>
          </a:p>
          <a:p>
            <a:pPr lvl="2"/>
            <a:r>
              <a:rPr lang="en-US" altLang="zh-CN" b="1" dirty="0"/>
              <a:t>ReFS </a:t>
            </a:r>
            <a:r>
              <a:rPr lang="en-US" altLang="zh-CN" dirty="0"/>
              <a:t>– Resilient File System (ReFS) </a:t>
            </a:r>
            <a:r>
              <a:rPr lang="en-US" altLang="zh-CN" dirty="0" smtClean="0"/>
              <a:t>is designed </a:t>
            </a:r>
            <a:r>
              <a:rPr lang="en-US" altLang="zh-CN" dirty="0"/>
              <a:t>to improve on the NTFS file system by offering better fault tolerance and allowing for better compatibility with virtualization and data </a:t>
            </a:r>
            <a:r>
              <a:rPr lang="en-US" altLang="zh-CN" dirty="0" smtClean="0"/>
              <a:t>redundancy</a:t>
            </a:r>
          </a:p>
          <a:p>
            <a:pPr lvl="2"/>
            <a:r>
              <a:rPr lang="en-US" altLang="zh-CN" b="1" dirty="0" smtClean="0"/>
              <a:t>NFS – </a:t>
            </a:r>
            <a:r>
              <a:rPr lang="en-US" altLang="zh-CN" dirty="0" smtClean="0"/>
              <a:t>Network File System is a client/server file system that supports file sharing over a network across platforms</a:t>
            </a:r>
            <a:endParaRPr lang="en-US" altLang="zh-CN" b="1" dirty="0"/>
          </a:p>
          <a:p>
            <a:endParaRPr lang="en-US" altLang="zh-CN" sz="2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681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Partitions and File Systems </a:t>
            </a:r>
            <a:r>
              <a:rPr lang="en-US" altLang="zh-CN" dirty="0" smtClean="0"/>
              <a:t>Work (4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Windows File Systems (continued)</a:t>
            </a:r>
          </a:p>
          <a:p>
            <a:pPr lvl="1"/>
            <a:r>
              <a:rPr lang="en-US" altLang="zh-CN" dirty="0" smtClean="0"/>
              <a:t>File </a:t>
            </a:r>
            <a:r>
              <a:rPr lang="en-US" altLang="zh-CN" dirty="0"/>
              <a:t>systems supported by </a:t>
            </a:r>
            <a:r>
              <a:rPr lang="en-US" altLang="zh-CN" dirty="0" smtClean="0"/>
              <a:t>Windows (continued):</a:t>
            </a:r>
            <a:endParaRPr lang="en-US" altLang="zh-CN" dirty="0"/>
          </a:p>
          <a:p>
            <a:pPr lvl="2"/>
            <a:r>
              <a:rPr lang="en-US" altLang="zh-CN" b="1" dirty="0" smtClean="0"/>
              <a:t>exFAT</a:t>
            </a:r>
            <a:r>
              <a:rPr lang="en-US" altLang="zh-CN" dirty="0" smtClean="0"/>
              <a:t> </a:t>
            </a:r>
            <a:r>
              <a:rPr lang="en-US" altLang="zh-CN" dirty="0"/>
              <a:t>– use for large external storage devices to be used with other operating systems</a:t>
            </a:r>
          </a:p>
          <a:p>
            <a:pPr lvl="2"/>
            <a:r>
              <a:rPr lang="en-US" altLang="zh-CN" b="1" dirty="0"/>
              <a:t>FAT32</a:t>
            </a:r>
            <a:r>
              <a:rPr lang="en-US" altLang="zh-CN" dirty="0"/>
              <a:t> – use for small hard drives or USB flash drives</a:t>
            </a:r>
          </a:p>
          <a:p>
            <a:pPr lvl="2"/>
            <a:r>
              <a:rPr lang="en-US" altLang="zh-CN" b="1" dirty="0"/>
              <a:t>CDFS(Compact Disc File System) and UDF </a:t>
            </a:r>
            <a:r>
              <a:rPr lang="en-US" altLang="zh-CN" dirty="0"/>
              <a:t>– CDFS is an older file system </a:t>
            </a:r>
            <a:r>
              <a:rPr lang="en-US" altLang="zh-CN" dirty="0" smtClean="0"/>
              <a:t>used </a:t>
            </a:r>
            <a:r>
              <a:rPr lang="en-US" altLang="zh-CN" dirty="0"/>
              <a:t>by optical discs and is being replaced by UDF (Universal Disc Format)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467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Partitions and File Systems </a:t>
            </a:r>
            <a:r>
              <a:rPr lang="en-US" altLang="zh-CN" dirty="0" smtClean="0"/>
              <a:t>Work (5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Partitions are Used During the Boot</a:t>
            </a:r>
          </a:p>
          <a:p>
            <a:pPr lvl="1"/>
            <a:r>
              <a:rPr lang="en-US" altLang="zh-CN" dirty="0" smtClean="0"/>
              <a:t>With MBR hard drives, one of the primary partitions is designated the </a:t>
            </a:r>
            <a:r>
              <a:rPr lang="en-US" altLang="zh-CN" b="1" dirty="0" smtClean="0"/>
              <a:t>active partition</a:t>
            </a:r>
            <a:r>
              <a:rPr lang="en-US" altLang="zh-CN" dirty="0" smtClean="0"/>
              <a:t>, which is the bootable partition that startup BIOS/UEFI look to when searching for an OS</a:t>
            </a:r>
          </a:p>
          <a:p>
            <a:pPr lvl="1"/>
            <a:r>
              <a:rPr lang="en-US" altLang="zh-CN" dirty="0" smtClean="0"/>
              <a:t>In GPT system, the bootable partition is called the </a:t>
            </a:r>
            <a:r>
              <a:rPr lang="en-US" altLang="zh-CN" b="1" dirty="0" smtClean="0"/>
              <a:t>EFI System Partition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ESP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UEFI turns to it to find and start the OS</a:t>
            </a:r>
          </a:p>
          <a:p>
            <a:pPr lvl="1"/>
            <a:r>
              <a:rPr lang="en-US" altLang="zh-CN" dirty="0" smtClean="0"/>
              <a:t>In Windows, the MBR active partition or the GPT ESP is called the </a:t>
            </a:r>
            <a:r>
              <a:rPr lang="en-US" altLang="zh-CN" b="1" dirty="0" smtClean="0"/>
              <a:t>system partition</a:t>
            </a:r>
          </a:p>
          <a:p>
            <a:pPr lvl="1"/>
            <a:r>
              <a:rPr lang="en-US" altLang="zh-CN" dirty="0" smtClean="0"/>
              <a:t>For Windows 10/8/7, the boot manager program is named </a:t>
            </a:r>
            <a:r>
              <a:rPr lang="en-US" altLang="zh-CN" b="1" dirty="0" smtClean="0"/>
              <a:t>BootMgr</a:t>
            </a:r>
            <a:r>
              <a:rPr lang="en-US" altLang="zh-CN" dirty="0" smtClean="0"/>
              <a:t> (no file extension)</a:t>
            </a:r>
          </a:p>
          <a:p>
            <a:pPr lvl="2"/>
            <a:r>
              <a:rPr lang="en-US" altLang="zh-CN" dirty="0" smtClean="0"/>
              <a:t>Boot manager turns to the volume that is designated the </a:t>
            </a:r>
            <a:r>
              <a:rPr lang="en-US" altLang="zh-CN" b="1" dirty="0" smtClean="0"/>
              <a:t>boot partition</a:t>
            </a:r>
            <a:r>
              <a:rPr lang="en-US" altLang="zh-CN" dirty="0" smtClean="0"/>
              <a:t>, where the Windows OS is stored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13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Disk Management to Manage Hard Drives (1 of 19)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Disk Management is the primary tool for managing hard drives</a:t>
            </a:r>
          </a:p>
          <a:p>
            <a:pPr lvl="1"/>
            <a:r>
              <a:rPr lang="en-US" altLang="zh-CN" dirty="0"/>
              <a:t>Manage partitions, prepare a new drive for first use, mount a drive, use Windows dynamic disks, </a:t>
            </a:r>
            <a:r>
              <a:rPr lang="en-US" altLang="zh-CN" dirty="0" smtClean="0"/>
              <a:t>and </a:t>
            </a:r>
            <a:r>
              <a:rPr lang="en-US" altLang="zh-CN" dirty="0"/>
              <a:t>troubleshoot problems with the hard </a:t>
            </a:r>
            <a:r>
              <a:rPr lang="en-US" altLang="zh-CN" dirty="0" smtClean="0"/>
              <a:t>drive</a:t>
            </a:r>
          </a:p>
          <a:p>
            <a:r>
              <a:rPr lang="en-US" altLang="zh-CN" dirty="0" smtClean="0"/>
              <a:t>Resize, Create, and Delete Partitions</a:t>
            </a:r>
          </a:p>
          <a:p>
            <a:pPr lvl="1"/>
            <a:r>
              <a:rPr lang="en-US" altLang="zh-CN" dirty="0" smtClean="0"/>
              <a:t>To shrink a volume using Disk Management, right-click in the partition space and select </a:t>
            </a:r>
            <a:r>
              <a:rPr lang="en-US" altLang="zh-CN" b="1" dirty="0" smtClean="0"/>
              <a:t>Shrink Volume </a:t>
            </a:r>
            <a:r>
              <a:rPr lang="en-US" altLang="zh-CN" dirty="0" smtClean="0"/>
              <a:t>from the shortcut menu</a:t>
            </a:r>
          </a:p>
          <a:p>
            <a:pPr lvl="1"/>
            <a:r>
              <a:rPr lang="en-US" altLang="zh-CN" dirty="0" smtClean="0"/>
              <a:t>Enter the amount in MB to shrink the partition (be sure to leave at least 20 percent free space on the existing partition), click </a:t>
            </a:r>
            <a:r>
              <a:rPr lang="en-US" altLang="zh-CN" b="1" dirty="0" smtClean="0"/>
              <a:t>Shrink</a:t>
            </a:r>
          </a:p>
          <a:p>
            <a:pPr lvl="1"/>
            <a:r>
              <a:rPr lang="en-US" altLang="zh-CN" dirty="0" smtClean="0"/>
              <a:t>To create a new partition in the unallocated space, right-click the space and select </a:t>
            </a:r>
            <a:r>
              <a:rPr lang="en-US" altLang="zh-CN" b="1" dirty="0" smtClean="0"/>
              <a:t>New Simple Volume</a:t>
            </a:r>
          </a:p>
          <a:p>
            <a:pPr lvl="1"/>
            <a:r>
              <a:rPr lang="en-US" altLang="zh-CN" dirty="0" smtClean="0"/>
              <a:t>Follow the onscreen directions to enter the size of the volume in MB, select a drive letter for the volume, and select a file system (leave the Allocation unit size at Default)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33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Set up and perform scheduled preventive maintenance tasks to keep Windows healthy</a:t>
            </a:r>
          </a:p>
          <a:p>
            <a:r>
              <a:rPr lang="en-US" altLang="zh-CN" dirty="0"/>
              <a:t>Prepare for disaster by keeping good backups of user </a:t>
            </a:r>
            <a:r>
              <a:rPr lang="en-US" altLang="zh-CN" dirty="0" smtClean="0"/>
              <a:t>data, the Windows volume, </a:t>
            </a:r>
            <a:r>
              <a:rPr lang="en-US" altLang="zh-CN" dirty="0"/>
              <a:t>and Windows system files</a:t>
            </a:r>
          </a:p>
          <a:p>
            <a:r>
              <a:rPr lang="en-US" altLang="zh-CN" dirty="0" smtClean="0"/>
              <a:t>Use Windows tools, including Disk Management, to manage hard drives</a:t>
            </a:r>
          </a:p>
          <a:p>
            <a:r>
              <a:rPr lang="en-US" altLang="zh-CN" dirty="0" smtClean="0"/>
              <a:t>Use </a:t>
            </a:r>
            <a:r>
              <a:rPr lang="en-US" altLang="zh-CN" dirty="0"/>
              <a:t>commands to manage </a:t>
            </a:r>
            <a:r>
              <a:rPr lang="en-US" altLang="zh-CN" dirty="0" smtClean="0"/>
              <a:t>files, folders </a:t>
            </a:r>
            <a:r>
              <a:rPr lang="en-US" altLang="zh-CN" dirty="0"/>
              <a:t>and </a:t>
            </a:r>
            <a:r>
              <a:rPr lang="en-US" altLang="zh-CN" dirty="0" smtClean="0"/>
              <a:t>to </a:t>
            </a:r>
            <a:r>
              <a:rPr lang="en-US" altLang="zh-CN" dirty="0"/>
              <a:t>manage hard </a:t>
            </a:r>
            <a:r>
              <a:rPr lang="en-US" altLang="zh-CN" dirty="0" smtClean="0"/>
              <a:t>drives</a:t>
            </a:r>
          </a:p>
          <a:p>
            <a:r>
              <a:rPr lang="en-US" altLang="zh-CN" dirty="0" smtClean="0"/>
              <a:t>Connect to remote computers for screen and file sharing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1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(2 of 19)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5" y="2070660"/>
            <a:ext cx="6313385" cy="358642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37018"/>
            <a:ext cx="3976406" cy="641802"/>
          </a:xfrm>
        </p:spPr>
        <p:txBody>
          <a:bodyPr/>
          <a:lstStyle/>
          <a:p>
            <a:r>
              <a:rPr lang="en-US" altLang="zh-CN" dirty="0" smtClean="0"/>
              <a:t>Figure 13-14  Shrink a volume to make room for a new partition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274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(3 of 19)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79" y="2096994"/>
            <a:ext cx="6377419" cy="292611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37018"/>
            <a:ext cx="3976406" cy="641802"/>
          </a:xfrm>
        </p:spPr>
        <p:txBody>
          <a:bodyPr/>
          <a:lstStyle/>
          <a:p>
            <a:r>
              <a:rPr lang="en-US" altLang="zh-CN" dirty="0" smtClean="0"/>
              <a:t>Figure 13-15  Use unallocated space to create a new partition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360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(4 of 19)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Prepare a Drive For First Use</a:t>
            </a:r>
          </a:p>
          <a:p>
            <a:pPr lvl="1"/>
            <a:r>
              <a:rPr lang="en-US" altLang="zh-CN" dirty="0" smtClean="0"/>
              <a:t>To prepare </a:t>
            </a:r>
            <a:r>
              <a:rPr lang="en-US" altLang="zh-CN" dirty="0"/>
              <a:t>a drive for first </a:t>
            </a:r>
            <a:r>
              <a:rPr lang="en-US" altLang="zh-CN" dirty="0" smtClean="0"/>
              <a:t>use:</a:t>
            </a:r>
            <a:endParaRPr lang="en-US" altLang="zh-CN" dirty="0"/>
          </a:p>
          <a:p>
            <a:pPr lvl="2"/>
            <a:r>
              <a:rPr lang="en-US" altLang="zh-CN" dirty="0"/>
              <a:t>Step 1: </a:t>
            </a:r>
            <a:r>
              <a:rPr lang="en-US" altLang="zh-CN" i="1" dirty="0"/>
              <a:t>Initialize the </a:t>
            </a:r>
            <a:r>
              <a:rPr lang="en-US" altLang="zh-CN" i="1" dirty="0" smtClean="0"/>
              <a:t>disk </a:t>
            </a:r>
            <a:endParaRPr lang="en-US" altLang="zh-CN" i="1" dirty="0"/>
          </a:p>
          <a:p>
            <a:pPr lvl="3"/>
            <a:r>
              <a:rPr lang="en-US" altLang="zh-CN" dirty="0"/>
              <a:t>When initialized, Windows identifies the disk as a </a:t>
            </a:r>
            <a:r>
              <a:rPr lang="en-US" altLang="zh-CN" b="1" dirty="0"/>
              <a:t>basic disk</a:t>
            </a:r>
            <a:r>
              <a:rPr lang="en-US" altLang="zh-CN" dirty="0"/>
              <a:t>, which is a single hard drive that works independently of other hard drives</a:t>
            </a:r>
          </a:p>
          <a:p>
            <a:pPr lvl="2"/>
            <a:r>
              <a:rPr lang="en-US" altLang="zh-CN" dirty="0"/>
              <a:t>Step 2: </a:t>
            </a:r>
            <a:r>
              <a:rPr lang="en-US" altLang="zh-CN" i="1" dirty="0"/>
              <a:t>Create a </a:t>
            </a:r>
            <a:r>
              <a:rPr lang="en-US" altLang="zh-CN" i="1" dirty="0" smtClean="0"/>
              <a:t>volume </a:t>
            </a:r>
            <a:r>
              <a:rPr lang="en-US" altLang="zh-CN" i="1" dirty="0"/>
              <a:t>and </a:t>
            </a:r>
            <a:r>
              <a:rPr lang="en-US" altLang="zh-CN" i="1" dirty="0" smtClean="0"/>
              <a:t>format it </a:t>
            </a:r>
            <a:r>
              <a:rPr lang="en-US" altLang="zh-CN" i="1" dirty="0"/>
              <a:t>with a </a:t>
            </a:r>
            <a:r>
              <a:rPr lang="en-US" altLang="zh-CN" i="1" dirty="0" smtClean="0"/>
              <a:t>file system</a:t>
            </a:r>
            <a:endParaRPr lang="en-US" altLang="zh-CN" i="1" dirty="0"/>
          </a:p>
          <a:p>
            <a:pPr lvl="3"/>
            <a:r>
              <a:rPr lang="en-US" altLang="zh-CN" dirty="0"/>
              <a:t>Right-click in the unallocated space, select </a:t>
            </a:r>
            <a:r>
              <a:rPr lang="en-US" altLang="zh-CN" b="1" dirty="0"/>
              <a:t>New Simple Volume </a:t>
            </a:r>
            <a:r>
              <a:rPr lang="en-US" altLang="zh-CN" dirty="0"/>
              <a:t>from the shortcut menu, and follow directions on-screen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517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(5 of 19)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30" y="1803169"/>
            <a:ext cx="5606722" cy="397653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18809"/>
            <a:ext cx="3976406" cy="860011"/>
          </a:xfrm>
        </p:spPr>
        <p:txBody>
          <a:bodyPr/>
          <a:lstStyle/>
          <a:p>
            <a:r>
              <a:rPr lang="en-US" altLang="zh-CN" dirty="0" smtClean="0"/>
              <a:t>Figure 13-16  Use the Initialize Disk box to set up a partitioning system on new hard drives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311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(6 of 19)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How to Mount a Drive</a:t>
            </a:r>
          </a:p>
          <a:p>
            <a:pPr lvl="1"/>
            <a:r>
              <a:rPr lang="en-US" altLang="zh-CN" dirty="0" smtClean="0"/>
              <a:t>A mounted </a:t>
            </a:r>
            <a:r>
              <a:rPr lang="en-US" altLang="zh-CN" dirty="0"/>
              <a:t>drive is a volume accessible by a folder on another volume</a:t>
            </a:r>
          </a:p>
          <a:p>
            <a:pPr lvl="2"/>
            <a:r>
              <a:rPr lang="en-US" altLang="zh-CN" dirty="0" smtClean="0"/>
              <a:t>So the folder </a:t>
            </a:r>
            <a:r>
              <a:rPr lang="en-US" altLang="zh-CN" dirty="0"/>
              <a:t>has more available </a:t>
            </a:r>
            <a:r>
              <a:rPr lang="en-US" altLang="zh-CN" dirty="0" smtClean="0"/>
              <a:t>space</a:t>
            </a:r>
          </a:p>
          <a:p>
            <a:pPr lvl="2"/>
            <a:r>
              <a:rPr lang="en-US" altLang="zh-CN" dirty="0" smtClean="0"/>
              <a:t>Useful when a folder is on a volume that is too small to hold all the data </a:t>
            </a:r>
          </a:p>
          <a:p>
            <a:pPr lvl="2"/>
            <a:r>
              <a:rPr lang="en-US" altLang="zh-CN" b="1" dirty="0" smtClean="0"/>
              <a:t>Mount </a:t>
            </a:r>
            <a:r>
              <a:rPr lang="en-US" altLang="zh-CN" b="1" dirty="0"/>
              <a:t>point</a:t>
            </a:r>
            <a:r>
              <a:rPr lang="en-US" altLang="zh-CN" dirty="0"/>
              <a:t>: C:\Projects </a:t>
            </a:r>
            <a:r>
              <a:rPr lang="en-US" altLang="zh-CN" dirty="0" smtClean="0"/>
              <a:t>folder</a:t>
            </a:r>
          </a:p>
          <a:p>
            <a:pPr lvl="1"/>
            <a:r>
              <a:rPr lang="en-US" altLang="zh-CN" dirty="0" smtClean="0"/>
              <a:t>Follow these steps:</a:t>
            </a:r>
          </a:p>
          <a:p>
            <a:pPr lvl="2"/>
            <a:r>
              <a:rPr lang="en-US" altLang="zh-CN" dirty="0" smtClean="0"/>
              <a:t>Volume that will host the mounted drive must use NTFS file system</a:t>
            </a:r>
          </a:p>
          <a:p>
            <a:pPr lvl="2"/>
            <a:r>
              <a:rPr lang="en-US" altLang="zh-CN" dirty="0" smtClean="0"/>
              <a:t>Using Disk Management, right-click in the unallocated space, select </a:t>
            </a:r>
            <a:r>
              <a:rPr lang="en-US" altLang="zh-CN" b="1" dirty="0" smtClean="0"/>
              <a:t>New Simple Volume </a:t>
            </a:r>
            <a:r>
              <a:rPr lang="en-US" altLang="zh-CN" dirty="0" smtClean="0"/>
              <a:t>and use the wizard to specify the amount of unallocated space you want to devote to the volume</a:t>
            </a:r>
          </a:p>
          <a:p>
            <a:pPr lvl="2"/>
            <a:r>
              <a:rPr lang="en-US" altLang="zh-CN" dirty="0" smtClean="0"/>
              <a:t>Follow steps in the wizard and select </a:t>
            </a:r>
            <a:r>
              <a:rPr lang="en-US" altLang="zh-CN" b="1" dirty="0" smtClean="0"/>
              <a:t>Mount in the following empty NTFS folder</a:t>
            </a:r>
            <a:r>
              <a:rPr lang="en-US" altLang="zh-CN" dirty="0" smtClean="0"/>
              <a:t>, browse for existing folder or click New Folder to create a new folder on drive C: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716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(7 of 19)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67" y="2266639"/>
            <a:ext cx="6195812" cy="240289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195455"/>
            <a:ext cx="3976406" cy="683365"/>
          </a:xfrm>
        </p:spPr>
        <p:txBody>
          <a:bodyPr/>
          <a:lstStyle/>
          <a:p>
            <a:r>
              <a:rPr lang="en-US" altLang="zh-CN" dirty="0" smtClean="0"/>
              <a:t>Figure 13-17  The C:\Projects folder is the mount point for the mounted drive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80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(8 of 19)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7" y="1871233"/>
            <a:ext cx="6418199" cy="321449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195455"/>
            <a:ext cx="3976406" cy="683365"/>
          </a:xfrm>
        </p:spPr>
        <p:txBody>
          <a:bodyPr/>
          <a:lstStyle/>
          <a:p>
            <a:r>
              <a:rPr lang="en-US" altLang="zh-CN" dirty="0" smtClean="0"/>
              <a:t>Figure 13-18  Select the folder that will be the mount point for the new volume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600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(9 of 19)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8" y="1887780"/>
            <a:ext cx="5802165" cy="377384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195455"/>
            <a:ext cx="3976406" cy="683365"/>
          </a:xfrm>
        </p:spPr>
        <p:txBody>
          <a:bodyPr/>
          <a:lstStyle/>
          <a:p>
            <a:r>
              <a:rPr lang="en-US" altLang="zh-CN" dirty="0" smtClean="0"/>
              <a:t>Figure 13-19  The mounted drive in Explorer appears as a very large folder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130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(10 of 19)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Dynamic Disks</a:t>
            </a:r>
          </a:p>
          <a:p>
            <a:pPr lvl="1"/>
            <a:r>
              <a:rPr lang="en-US" altLang="zh-CN" dirty="0" smtClean="0"/>
              <a:t>Several </a:t>
            </a:r>
            <a:r>
              <a:rPr lang="en-US" altLang="zh-CN" b="1" dirty="0"/>
              <a:t>dynamic disks </a:t>
            </a:r>
            <a:r>
              <a:rPr lang="en-US" altLang="zh-CN" dirty="0"/>
              <a:t>can work together to collectively present a single </a:t>
            </a:r>
            <a:r>
              <a:rPr lang="en-US" altLang="zh-CN" b="1" dirty="0"/>
              <a:t>dynamic volume</a:t>
            </a:r>
          </a:p>
          <a:p>
            <a:pPr lvl="1"/>
            <a:r>
              <a:rPr lang="en-US" altLang="zh-CN" dirty="0"/>
              <a:t>Data to configure each hard drive is stored in a disk management database (resides in last 1 MB of space on each hard drive)</a:t>
            </a:r>
          </a:p>
          <a:p>
            <a:pPr lvl="1"/>
            <a:r>
              <a:rPr lang="en-US" altLang="zh-CN" dirty="0" smtClean="0"/>
              <a:t>Three uses of dynamic disks:</a:t>
            </a:r>
          </a:p>
          <a:p>
            <a:pPr lvl="2"/>
            <a:r>
              <a:rPr lang="en-US" altLang="zh-CN" dirty="0" smtClean="0"/>
              <a:t>For better reliability, configure a hard drive as a dynamic disk and allocate the space as a simple volume</a:t>
            </a:r>
          </a:p>
          <a:p>
            <a:pPr lvl="2"/>
            <a:r>
              <a:rPr lang="en-US" altLang="zh-CN" dirty="0" smtClean="0"/>
              <a:t>Implement dynamic disks on multiple hard drives to extend a volume across these drives (called spanning)</a:t>
            </a:r>
          </a:p>
          <a:p>
            <a:pPr lvl="2"/>
            <a:r>
              <a:rPr lang="en-US" altLang="zh-CN" dirty="0" smtClean="0"/>
              <a:t>Can be used to piece data across multiple hard drives to improve performance and/or provide fault tolerance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820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(11 of 19)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Dynamic Disks (continued)</a:t>
            </a:r>
          </a:p>
          <a:p>
            <a:pPr lvl="1"/>
            <a:r>
              <a:rPr lang="en-US" altLang="zh-CN" b="1" dirty="0" smtClean="0"/>
              <a:t>RAID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redundant array of inexpensive disks </a:t>
            </a:r>
            <a:r>
              <a:rPr lang="en-US" altLang="zh-CN" dirty="0" smtClean="0"/>
              <a:t>or </a:t>
            </a:r>
            <a:r>
              <a:rPr lang="en-US" altLang="zh-CN" b="1" dirty="0" smtClean="0"/>
              <a:t>redundant array of independent disks</a:t>
            </a:r>
            <a:r>
              <a:rPr lang="en-US" altLang="zh-CN" dirty="0" smtClean="0"/>
              <a:t>) is the technology to configure two or more hard drives to work together as an array of drives</a:t>
            </a:r>
          </a:p>
          <a:p>
            <a:pPr lvl="2"/>
            <a:r>
              <a:rPr lang="en-US" altLang="zh-CN" dirty="0" smtClean="0"/>
              <a:t>Joining hard drives to improve performance is called </a:t>
            </a:r>
            <a:r>
              <a:rPr lang="en-US" altLang="zh-CN" b="1" dirty="0" smtClean="0"/>
              <a:t>striping</a:t>
            </a:r>
            <a:r>
              <a:rPr lang="en-US" altLang="zh-CN" dirty="0" smtClean="0"/>
              <a:t> or </a:t>
            </a:r>
            <a:r>
              <a:rPr lang="en-US" altLang="zh-CN" b="1" dirty="0" smtClean="0"/>
              <a:t>RAID 0</a:t>
            </a:r>
            <a:r>
              <a:rPr lang="en-US" altLang="zh-CN" dirty="0" smtClean="0"/>
              <a:t> (work is shared between two hard drives but does not provide fault tolerance)</a:t>
            </a:r>
          </a:p>
          <a:p>
            <a:pPr lvl="2"/>
            <a:r>
              <a:rPr lang="en-US" altLang="zh-CN" dirty="0" smtClean="0"/>
              <a:t>Copying one hard drive to another as a backup is called </a:t>
            </a:r>
            <a:r>
              <a:rPr lang="en-US" altLang="zh-CN" b="1" dirty="0" smtClean="0"/>
              <a:t>mirroring</a:t>
            </a:r>
            <a:r>
              <a:rPr lang="en-US" altLang="zh-CN" dirty="0" smtClean="0"/>
              <a:t> or </a:t>
            </a:r>
            <a:r>
              <a:rPr lang="en-US" altLang="zh-CN" b="1" dirty="0" smtClean="0"/>
              <a:t>RAID 1</a:t>
            </a:r>
            <a:r>
              <a:rPr lang="en-US" altLang="zh-CN" dirty="0" smtClean="0"/>
              <a:t> (improves fault tolerance because if one drive fails, you have another copy)</a:t>
            </a:r>
          </a:p>
          <a:p>
            <a:pPr lvl="1"/>
            <a:r>
              <a:rPr lang="en-US" altLang="zh-CN" dirty="0" smtClean="0"/>
              <a:t>RAID implemented using Disk Management is called </a:t>
            </a:r>
            <a:r>
              <a:rPr lang="en-US" altLang="zh-CN" b="1" dirty="0" smtClean="0"/>
              <a:t>software RAID</a:t>
            </a:r>
          </a:p>
          <a:p>
            <a:pPr lvl="2"/>
            <a:r>
              <a:rPr lang="en-US" altLang="zh-CN" dirty="0" smtClean="0"/>
              <a:t>Use BIOS/UEFI setup on a motherboard that support RAID, which is called </a:t>
            </a:r>
            <a:r>
              <a:rPr lang="en-US" altLang="zh-CN" b="1" dirty="0" smtClean="0"/>
              <a:t>hardware RAID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37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Scheduling Preventative Maintenance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Regular preventative maintenance can keep a Windows computer performing well for years</a:t>
            </a:r>
          </a:p>
          <a:p>
            <a:r>
              <a:rPr lang="en-US" altLang="zh-CN" dirty="0" smtClean="0"/>
              <a:t>At least once a month, you need to:</a:t>
            </a:r>
          </a:p>
          <a:p>
            <a:pPr lvl="1"/>
            <a:r>
              <a:rPr lang="en-US" altLang="zh-CN" dirty="0" smtClean="0"/>
              <a:t>Verify critical Windows settings</a:t>
            </a:r>
          </a:p>
          <a:p>
            <a:pPr lvl="1"/>
            <a:r>
              <a:rPr lang="en-US" altLang="zh-CN" dirty="0" smtClean="0"/>
              <a:t>Clean up the hard drive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436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(12 of 19)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16" y="2546148"/>
            <a:ext cx="6367889" cy="172105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686300"/>
            <a:ext cx="3976406" cy="1192520"/>
          </a:xfrm>
        </p:spPr>
        <p:txBody>
          <a:bodyPr/>
          <a:lstStyle/>
          <a:p>
            <a:r>
              <a:rPr lang="en-US" altLang="zh-CN" dirty="0" smtClean="0"/>
              <a:t>Figure 13-20  A simple volume is stored on a single disk, but a striped volume or a mirrored volume is stored on an array of dynamic disks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629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(13 of 19)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Windows Dynamic Disks (continued)</a:t>
            </a:r>
          </a:p>
          <a:p>
            <a:pPr lvl="1"/>
            <a:r>
              <a:rPr lang="en-US" altLang="zh-CN" dirty="0" smtClean="0"/>
              <a:t>You can use Disk Management to convert two or more basic disks to dynamic disks</a:t>
            </a:r>
          </a:p>
          <a:p>
            <a:pPr lvl="2"/>
            <a:r>
              <a:rPr lang="en-US" altLang="zh-CN" dirty="0" smtClean="0"/>
              <a:t>Use unallocated space on these disks to create a simple volume or a Windows </a:t>
            </a:r>
            <a:r>
              <a:rPr lang="en-US" altLang="zh-CN" b="1" dirty="0" smtClean="0"/>
              <a:t>array</a:t>
            </a:r>
            <a:r>
              <a:rPr lang="en-US" altLang="zh-CN" dirty="0" smtClean="0"/>
              <a:t> of disks using a spanned, striped, or mirrored volume</a:t>
            </a:r>
          </a:p>
          <a:p>
            <a:pPr lvl="1"/>
            <a:r>
              <a:rPr lang="en-US" altLang="zh-CN" dirty="0" smtClean="0"/>
              <a:t>To convert a basic disk to dynamic, right-click the Disk area and select </a:t>
            </a:r>
            <a:r>
              <a:rPr lang="en-US" altLang="zh-CN" b="1" dirty="0" smtClean="0"/>
              <a:t>Convert to Dynamic Disk</a:t>
            </a:r>
            <a:r>
              <a:rPr lang="en-US" altLang="zh-CN" dirty="0" smtClean="0"/>
              <a:t> from the shortcut menu</a:t>
            </a:r>
          </a:p>
          <a:p>
            <a:pPr lvl="2"/>
            <a:r>
              <a:rPr lang="en-US" altLang="zh-CN" dirty="0" smtClean="0"/>
              <a:t>Right-click free space on the disk and select </a:t>
            </a:r>
            <a:r>
              <a:rPr lang="en-US" altLang="zh-CN" b="1" dirty="0" smtClean="0"/>
              <a:t>New Simple Volume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New Spanned Volume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New Striped Volume</a:t>
            </a:r>
            <a:r>
              <a:rPr lang="en-US" altLang="zh-CN" dirty="0" smtClean="0"/>
              <a:t>, or </a:t>
            </a:r>
            <a:r>
              <a:rPr lang="en-US" altLang="zh-CN" b="1" dirty="0" smtClean="0"/>
              <a:t>New Mirrored Volume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8580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(14 of 19)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58" y="1859849"/>
            <a:ext cx="5594530" cy="395848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57800"/>
            <a:ext cx="3976406" cy="621020"/>
          </a:xfrm>
        </p:spPr>
        <p:txBody>
          <a:bodyPr/>
          <a:lstStyle/>
          <a:p>
            <a:r>
              <a:rPr lang="en-US" altLang="zh-CN" dirty="0" smtClean="0"/>
              <a:t>Figure 13-21  Convert a basic disk to a dynamic disk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992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(15 of 19)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Storage Spaces</a:t>
            </a:r>
          </a:p>
          <a:p>
            <a:pPr lvl="1"/>
            <a:r>
              <a:rPr lang="en-US" altLang="zh-CN" dirty="0" smtClean="0"/>
              <a:t>Storage Spaces in Windows 10/8 is a potential replacement for software RAID</a:t>
            </a:r>
          </a:p>
          <a:p>
            <a:pPr lvl="1"/>
            <a:r>
              <a:rPr lang="en-US" altLang="zh-CN" dirty="0" smtClean="0"/>
              <a:t>With </a:t>
            </a:r>
            <a:r>
              <a:rPr lang="en-US" altLang="zh-CN" b="1" dirty="0"/>
              <a:t>Storage Spaces</a:t>
            </a:r>
            <a:r>
              <a:rPr lang="en-US" altLang="zh-CN" dirty="0"/>
              <a:t>, you can create a storage pool using any number of internal and external backup drives</a:t>
            </a:r>
          </a:p>
          <a:p>
            <a:pPr lvl="2"/>
            <a:r>
              <a:rPr lang="en-US" altLang="zh-CN" dirty="0"/>
              <a:t>Create one or more virtual drives, called spaces, from this pool</a:t>
            </a:r>
          </a:p>
          <a:p>
            <a:pPr lvl="2"/>
            <a:r>
              <a:rPr lang="en-US" altLang="zh-CN" dirty="0"/>
              <a:t>Appear as normal drives in File Explorer</a:t>
            </a:r>
          </a:p>
          <a:p>
            <a:pPr lvl="1"/>
            <a:r>
              <a:rPr lang="en-US" altLang="zh-CN" dirty="0"/>
              <a:t>Storage spaces is designed for </a:t>
            </a:r>
            <a:r>
              <a:rPr lang="en-US" altLang="zh-CN" dirty="0" smtClean="0"/>
              <a:t>resiliency, which resists data loss in the event of drive failure</a:t>
            </a:r>
            <a:endParaRPr lang="en-US" altLang="zh-CN" dirty="0"/>
          </a:p>
          <a:p>
            <a:pPr lvl="1"/>
            <a:r>
              <a:rPr lang="en-US" altLang="zh-CN" dirty="0"/>
              <a:t>Storage options:</a:t>
            </a:r>
          </a:p>
          <a:p>
            <a:pPr lvl="2"/>
            <a:r>
              <a:rPr lang="en-US" altLang="zh-CN" i="1" dirty="0"/>
              <a:t>Simple</a:t>
            </a:r>
          </a:p>
          <a:p>
            <a:pPr lvl="2"/>
            <a:r>
              <a:rPr lang="en-US" altLang="zh-CN" i="1" dirty="0"/>
              <a:t>Two-way mirroring</a:t>
            </a:r>
          </a:p>
          <a:p>
            <a:pPr lvl="2"/>
            <a:r>
              <a:rPr lang="en-US" altLang="zh-CN" i="1" dirty="0"/>
              <a:t>Three-way mirroring</a:t>
            </a:r>
          </a:p>
          <a:p>
            <a:pPr lvl="2"/>
            <a:r>
              <a:rPr lang="en-US" altLang="zh-CN" i="1" dirty="0"/>
              <a:t>Parity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755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(16 of 19)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" y="1924357"/>
            <a:ext cx="6159522" cy="328162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655127"/>
            <a:ext cx="3976406" cy="1223693"/>
          </a:xfrm>
        </p:spPr>
        <p:txBody>
          <a:bodyPr/>
          <a:lstStyle/>
          <a:p>
            <a:r>
              <a:rPr lang="en-US" altLang="zh-CN" dirty="0" smtClean="0"/>
              <a:t>Figure 13-22 Thin provisioning allows for additional physical devices as needed without reconfiguring space available for to users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955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(17 of 19)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To set up a system to use Storage Spaces, do the following:	</a:t>
            </a:r>
          </a:p>
          <a:p>
            <a:pPr lvl="1"/>
            <a:r>
              <a:rPr lang="en-US" altLang="zh-CN" dirty="0" smtClean="0"/>
              <a:t>Attach any drives to the computer you intend to use for your storage pool</a:t>
            </a:r>
          </a:p>
          <a:p>
            <a:pPr lvl="1"/>
            <a:r>
              <a:rPr lang="en-US" altLang="zh-CN" dirty="0" smtClean="0"/>
              <a:t>In Classic view of Control Panel, click </a:t>
            </a:r>
            <a:r>
              <a:rPr lang="en-US" altLang="zh-CN" b="1" dirty="0" smtClean="0"/>
              <a:t>Storage Spaces</a:t>
            </a:r>
            <a:r>
              <a:rPr lang="en-US" altLang="zh-CN" dirty="0" smtClean="0"/>
              <a:t>, click </a:t>
            </a:r>
            <a:r>
              <a:rPr lang="en-US" altLang="zh-CN" b="1" dirty="0" smtClean="0"/>
              <a:t>Create a new pool and storage space</a:t>
            </a:r>
            <a:r>
              <a:rPr lang="en-US" altLang="zh-CN" dirty="0" smtClean="0"/>
              <a:t>, respond to the UAC box</a:t>
            </a:r>
          </a:p>
          <a:p>
            <a:pPr lvl="1"/>
            <a:r>
              <a:rPr lang="en-US" altLang="zh-CN" dirty="0" smtClean="0"/>
              <a:t>Any drives that are compatible with Storage Spaces will be listed</a:t>
            </a:r>
          </a:p>
          <a:p>
            <a:pPr lvl="2"/>
            <a:r>
              <a:rPr lang="en-US" altLang="zh-CN" dirty="0" smtClean="0"/>
              <a:t>Select the drives to format, click </a:t>
            </a:r>
            <a:r>
              <a:rPr lang="en-US" altLang="zh-CN" b="1" dirty="0" smtClean="0"/>
              <a:t>Create pool </a:t>
            </a:r>
            <a:r>
              <a:rPr lang="en-US" altLang="zh-CN" dirty="0" smtClean="0"/>
              <a:t>to prepare the drives</a:t>
            </a:r>
          </a:p>
          <a:p>
            <a:pPr lvl="1"/>
            <a:r>
              <a:rPr lang="en-US" altLang="zh-CN" dirty="0" smtClean="0"/>
              <a:t>After the drives are ready, use the Create a storage space window to assign a name and drive letter for the storage space and select a file system</a:t>
            </a:r>
          </a:p>
          <a:p>
            <a:pPr lvl="1"/>
            <a:r>
              <a:rPr lang="en-US" altLang="zh-CN" dirty="0" smtClean="0"/>
              <a:t>Select a resiliency type, adjust the maximum size of the storage pool (if you plan to use thin provisioning), click </a:t>
            </a:r>
            <a:r>
              <a:rPr lang="en-US" altLang="zh-CN" b="1" dirty="0" smtClean="0"/>
              <a:t>Create storage space</a:t>
            </a:r>
          </a:p>
          <a:p>
            <a:pPr lvl="1"/>
            <a:r>
              <a:rPr lang="en-US" altLang="zh-CN" dirty="0" smtClean="0"/>
              <a:t>After the storage space is created, you can return to the Storage Spaces window to change the name, drive letter, and size of an existing storage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105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(18 of 19)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36" y="1674490"/>
            <a:ext cx="4850892" cy="416606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57800"/>
            <a:ext cx="3976406" cy="621020"/>
          </a:xfrm>
        </p:spPr>
        <p:txBody>
          <a:bodyPr/>
          <a:lstStyle/>
          <a:p>
            <a:r>
              <a:rPr lang="en-US" altLang="zh-CN" dirty="0" smtClean="0"/>
              <a:t>Figure 13-23  Define the resiliency type for the new storage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578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Disk Management to Manage Hard </a:t>
            </a:r>
            <a:r>
              <a:rPr lang="en-US" altLang="zh-CN" dirty="0" smtClean="0"/>
              <a:t>Drives (19 of 19)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Use Disk Management to Troubleshoot Hard Drive Problems</a:t>
            </a:r>
          </a:p>
          <a:p>
            <a:pPr lvl="1"/>
            <a:r>
              <a:rPr lang="en-US" altLang="zh-CN" dirty="0"/>
              <a:t>Drive and volume statuses:</a:t>
            </a:r>
          </a:p>
          <a:p>
            <a:pPr lvl="2"/>
            <a:r>
              <a:rPr lang="en-US" altLang="zh-CN" dirty="0"/>
              <a:t>Healthy</a:t>
            </a:r>
          </a:p>
          <a:p>
            <a:pPr lvl="2"/>
            <a:r>
              <a:rPr lang="en-US" altLang="zh-CN" dirty="0"/>
              <a:t>Failed</a:t>
            </a:r>
          </a:p>
          <a:p>
            <a:pPr lvl="2"/>
            <a:r>
              <a:rPr lang="en-US" altLang="zh-CN" dirty="0"/>
              <a:t>Online</a:t>
            </a:r>
          </a:p>
          <a:p>
            <a:pPr lvl="2"/>
            <a:r>
              <a:rPr lang="en-US" altLang="zh-CN" dirty="0"/>
              <a:t>Active</a:t>
            </a:r>
          </a:p>
          <a:p>
            <a:pPr lvl="2"/>
            <a:r>
              <a:rPr lang="en-US" altLang="zh-CN" dirty="0"/>
              <a:t>EFI System Partition</a:t>
            </a:r>
          </a:p>
          <a:p>
            <a:pPr lvl="2"/>
            <a:r>
              <a:rPr lang="en-US" altLang="zh-CN" dirty="0"/>
              <a:t>Unallocated</a:t>
            </a:r>
          </a:p>
          <a:p>
            <a:pPr lvl="2"/>
            <a:r>
              <a:rPr lang="en-US" altLang="zh-CN" dirty="0"/>
              <a:t>Formatting</a:t>
            </a:r>
          </a:p>
          <a:p>
            <a:pPr lvl="2"/>
            <a:r>
              <a:rPr lang="en-US" altLang="zh-CN" dirty="0"/>
              <a:t>Basic</a:t>
            </a:r>
          </a:p>
          <a:p>
            <a:pPr lvl="2"/>
            <a:r>
              <a:rPr lang="en-US" altLang="zh-CN" dirty="0"/>
              <a:t>Dynamic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174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Improving Hard Drive Performance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needs at least 15 percent free space on the hard drive</a:t>
            </a:r>
          </a:p>
          <a:p>
            <a:pPr lvl="1"/>
            <a:r>
              <a:rPr lang="en-US" altLang="zh-CN" dirty="0" smtClean="0"/>
              <a:t>Uses it as working space</a:t>
            </a:r>
          </a:p>
          <a:p>
            <a:pPr lvl="1"/>
            <a:r>
              <a:rPr lang="en-US" altLang="zh-CN" dirty="0" smtClean="0"/>
              <a:t>Uninstall software you no longer need and delete unneeded files occasionally</a:t>
            </a:r>
          </a:p>
          <a:p>
            <a:r>
              <a:rPr lang="en-US" altLang="zh-CN" dirty="0" smtClean="0"/>
              <a:t>Disk Management includes a Disk Cleanup (cleanmgr.exe) utility</a:t>
            </a:r>
          </a:p>
          <a:p>
            <a:pPr lvl="1"/>
            <a:r>
              <a:rPr lang="en-US" altLang="zh-CN" dirty="0" smtClean="0"/>
              <a:t>Deletes temporary files on the drive</a:t>
            </a:r>
          </a:p>
          <a:p>
            <a:r>
              <a:rPr lang="en-US" altLang="zh-CN" dirty="0" smtClean="0"/>
              <a:t>A hard drive can be optimized to improve performance:</a:t>
            </a:r>
          </a:p>
          <a:p>
            <a:pPr lvl="1"/>
            <a:r>
              <a:rPr lang="en-US" altLang="zh-CN" dirty="0" smtClean="0"/>
              <a:t>For magnetic hard drives, Windows automatically defragments the drive once a week</a:t>
            </a:r>
          </a:p>
          <a:p>
            <a:pPr lvl="2"/>
            <a:r>
              <a:rPr lang="en-US" altLang="zh-CN" dirty="0" smtClean="0"/>
              <a:t>To </a:t>
            </a:r>
            <a:r>
              <a:rPr lang="en-US" altLang="zh-CN" b="1" dirty="0" smtClean="0"/>
              <a:t>defragment</a:t>
            </a:r>
            <a:r>
              <a:rPr lang="en-US" altLang="zh-CN" dirty="0" smtClean="0"/>
              <a:t> is to rearrange fragments or parts of files on the drive so each file is stored on the drive in contiguous clusters</a:t>
            </a:r>
          </a:p>
          <a:p>
            <a:pPr lvl="1"/>
            <a:r>
              <a:rPr lang="en-US" altLang="zh-CN" dirty="0" smtClean="0"/>
              <a:t>For SSDs, Windows automatically trims the drive weekly</a:t>
            </a:r>
          </a:p>
          <a:p>
            <a:pPr lvl="2"/>
            <a:r>
              <a:rPr lang="en-US" altLang="zh-CN" dirty="0" smtClean="0"/>
              <a:t>To </a:t>
            </a:r>
            <a:r>
              <a:rPr lang="en-US" altLang="zh-CN" b="1" dirty="0" smtClean="0"/>
              <a:t>trim</a:t>
            </a:r>
            <a:r>
              <a:rPr lang="en-US" altLang="zh-CN" dirty="0" smtClean="0"/>
              <a:t> an SSD is to erase a block on the drive that is filled with unused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09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a Command-Line Interface (CLI)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Windows has two levels of command prompt windows</a:t>
            </a:r>
          </a:p>
          <a:p>
            <a:pPr lvl="1"/>
            <a:r>
              <a:rPr lang="en-US" altLang="zh-CN" dirty="0"/>
              <a:t>Standard window – </a:t>
            </a:r>
            <a:r>
              <a:rPr lang="en-US" altLang="zh-CN" dirty="0" smtClean="0"/>
              <a:t>the default </a:t>
            </a:r>
            <a:r>
              <a:rPr lang="en-US" altLang="zh-CN" dirty="0"/>
              <a:t>directory is the currently </a:t>
            </a:r>
            <a:r>
              <a:rPr lang="en-US" altLang="zh-CN" dirty="0" smtClean="0"/>
              <a:t>signed-in user’s </a:t>
            </a:r>
            <a:r>
              <a:rPr lang="en-US" altLang="zh-CN" dirty="0"/>
              <a:t>folder</a:t>
            </a:r>
          </a:p>
          <a:p>
            <a:pPr lvl="2"/>
            <a:r>
              <a:rPr lang="en-US" altLang="zh-CN" dirty="0"/>
              <a:t>Commands requiring administrative privileges will not </a:t>
            </a:r>
            <a:r>
              <a:rPr lang="en-US" altLang="zh-CN" dirty="0" smtClean="0"/>
              <a:t>work</a:t>
            </a:r>
          </a:p>
          <a:p>
            <a:pPr lvl="2"/>
            <a:r>
              <a:rPr lang="en-US" altLang="zh-CN" dirty="0" smtClean="0"/>
              <a:t>To open a standard command prompt window:</a:t>
            </a:r>
          </a:p>
          <a:p>
            <a:pPr lvl="3"/>
            <a:r>
              <a:rPr lang="en-US" altLang="zh-CN" dirty="0" smtClean="0"/>
              <a:t>Enter </a:t>
            </a:r>
            <a:r>
              <a:rPr lang="en-US" altLang="zh-CN" b="1" dirty="0" smtClean="0"/>
              <a:t>command</a:t>
            </a:r>
            <a:r>
              <a:rPr lang="en-US" altLang="zh-CN" dirty="0" smtClean="0"/>
              <a:t> or </a:t>
            </a:r>
            <a:r>
              <a:rPr lang="en-US" altLang="zh-CN" b="1" dirty="0" smtClean="0"/>
              <a:t>cmd</a:t>
            </a:r>
            <a:r>
              <a:rPr lang="en-US" altLang="zh-CN" dirty="0" smtClean="0"/>
              <a:t> in the Windows 10/7 search box or the Windows 8 Run box, then click </a:t>
            </a:r>
            <a:r>
              <a:rPr lang="en-US" altLang="zh-CN" b="1" dirty="0" smtClean="0"/>
              <a:t>Command Prompt</a:t>
            </a:r>
            <a:endParaRPr lang="en-US" altLang="zh-CN" b="1" dirty="0"/>
          </a:p>
          <a:p>
            <a:pPr lvl="1"/>
            <a:r>
              <a:rPr lang="en-US" altLang="zh-CN" dirty="0"/>
              <a:t>Elevated window – requires the user to </a:t>
            </a:r>
            <a:r>
              <a:rPr lang="en-US" altLang="zh-CN" dirty="0" smtClean="0"/>
              <a:t>be signed-in as </a:t>
            </a:r>
            <a:r>
              <a:rPr lang="en-US" altLang="zh-CN" dirty="0"/>
              <a:t>an administrator</a:t>
            </a:r>
          </a:p>
          <a:p>
            <a:pPr lvl="2"/>
            <a:r>
              <a:rPr lang="en-US" altLang="zh-CN" dirty="0"/>
              <a:t>The word </a:t>
            </a:r>
            <a:r>
              <a:rPr lang="en-US" altLang="zh-CN" dirty="0" smtClean="0"/>
              <a:t>“Administrator</a:t>
            </a:r>
            <a:r>
              <a:rPr lang="en-US" altLang="zh-CN" dirty="0"/>
              <a:t>” will appear in the title bar</a:t>
            </a:r>
          </a:p>
          <a:p>
            <a:pPr lvl="2"/>
            <a:r>
              <a:rPr lang="en-US" altLang="zh-CN" dirty="0"/>
              <a:t>Default directory will be C:\Windows\system32</a:t>
            </a:r>
          </a:p>
          <a:p>
            <a:pPr lvl="2"/>
            <a:r>
              <a:rPr lang="en-US" altLang="zh-CN" dirty="0" smtClean="0"/>
              <a:t>To open an elevated command prompt window:	</a:t>
            </a:r>
          </a:p>
          <a:p>
            <a:pPr lvl="3"/>
            <a:r>
              <a:rPr lang="en-US" altLang="zh-CN" dirty="0" smtClean="0"/>
              <a:t>Type </a:t>
            </a:r>
            <a:r>
              <a:rPr lang="en-US" altLang="zh-CN" b="1" dirty="0" smtClean="0"/>
              <a:t>cmd</a:t>
            </a:r>
            <a:r>
              <a:rPr lang="en-US" altLang="zh-CN" dirty="0" smtClean="0"/>
              <a:t> or </a:t>
            </a:r>
            <a:r>
              <a:rPr lang="en-US" altLang="zh-CN" b="1" dirty="0" smtClean="0"/>
              <a:t>command</a:t>
            </a:r>
            <a:r>
              <a:rPr lang="en-US" altLang="zh-CN" dirty="0" smtClean="0"/>
              <a:t> in the Windows 10/7 search box or the Windows 8 Run box, right-click </a:t>
            </a:r>
            <a:r>
              <a:rPr lang="en-US" altLang="zh-CN" b="1" dirty="0" smtClean="0"/>
              <a:t>Command Prompt</a:t>
            </a:r>
            <a:r>
              <a:rPr lang="en-US" altLang="zh-CN" dirty="0" smtClean="0"/>
              <a:t>, and click </a:t>
            </a:r>
            <a:r>
              <a:rPr lang="en-US" altLang="zh-CN" b="1" dirty="0" smtClean="0"/>
              <a:t>Run as administrator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5875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Verifying Critical Windows Settings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Critical Windows settings that need to be verified:</a:t>
            </a:r>
          </a:p>
          <a:p>
            <a:pPr lvl="1"/>
            <a:r>
              <a:rPr lang="en-US" altLang="zh-CN" i="1" dirty="0" smtClean="0"/>
              <a:t>Windows updates</a:t>
            </a:r>
          </a:p>
          <a:p>
            <a:pPr lvl="1"/>
            <a:r>
              <a:rPr lang="en-US" altLang="zh-CN" i="1" dirty="0" smtClean="0"/>
              <a:t>Antivirus/anti-malware software</a:t>
            </a:r>
          </a:p>
          <a:p>
            <a:pPr lvl="1"/>
            <a:r>
              <a:rPr lang="en-US" altLang="zh-CN" i="1" dirty="0" smtClean="0"/>
              <a:t>Network security setting</a:t>
            </a:r>
          </a:p>
          <a:p>
            <a:pPr lvl="1"/>
            <a:r>
              <a:rPr lang="en-US" altLang="zh-CN" i="1" dirty="0" smtClean="0"/>
              <a:t>Backups of user data, the Windows volume, and system files</a:t>
            </a:r>
          </a:p>
          <a:p>
            <a:r>
              <a:rPr lang="en-US" altLang="zh-CN" dirty="0" smtClean="0"/>
              <a:t>To keep Windows performing well, do the following:</a:t>
            </a:r>
          </a:p>
          <a:p>
            <a:pPr lvl="1"/>
            <a:r>
              <a:rPr lang="en-US" altLang="zh-CN" i="1" dirty="0" smtClean="0"/>
              <a:t>Uninstall software you no longer need</a:t>
            </a:r>
          </a:p>
          <a:p>
            <a:pPr lvl="1"/>
            <a:r>
              <a:rPr lang="en-US" altLang="zh-CN" i="1" dirty="0" smtClean="0"/>
              <a:t>Clean up the hard drive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851107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a Command-Line Interface (CLI)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Tips for working in a command prompt window:</a:t>
            </a:r>
          </a:p>
          <a:p>
            <a:pPr lvl="1"/>
            <a:r>
              <a:rPr lang="en-US" altLang="zh-CN" dirty="0"/>
              <a:t>Type </a:t>
            </a:r>
            <a:r>
              <a:rPr lang="en-US" altLang="zh-CN" b="1" dirty="0"/>
              <a:t>cls</a:t>
            </a:r>
            <a:r>
              <a:rPr lang="en-US" altLang="zh-CN" dirty="0"/>
              <a:t> and press </a:t>
            </a:r>
            <a:r>
              <a:rPr lang="en-US" altLang="zh-CN" b="1" dirty="0"/>
              <a:t>Enter</a:t>
            </a:r>
            <a:r>
              <a:rPr lang="en-US" altLang="zh-CN" dirty="0"/>
              <a:t> to clear the window</a:t>
            </a:r>
          </a:p>
          <a:p>
            <a:pPr lvl="1"/>
            <a:r>
              <a:rPr lang="en-US" altLang="zh-CN" dirty="0"/>
              <a:t>Press the up arrow to retrieve the last command</a:t>
            </a:r>
          </a:p>
          <a:p>
            <a:pPr lvl="1"/>
            <a:r>
              <a:rPr lang="en-US" altLang="zh-CN" dirty="0"/>
              <a:t>Press the right arrow to retrieve the last command line one character at a time</a:t>
            </a:r>
          </a:p>
          <a:p>
            <a:pPr lvl="1"/>
            <a:r>
              <a:rPr lang="en-US" altLang="zh-CN" dirty="0"/>
              <a:t>Press </a:t>
            </a:r>
            <a:r>
              <a:rPr lang="en-US" altLang="zh-CN" b="1" dirty="0"/>
              <a:t>Ctrl+C</a:t>
            </a:r>
            <a:r>
              <a:rPr lang="en-US" altLang="zh-CN" dirty="0"/>
              <a:t>, </a:t>
            </a:r>
            <a:r>
              <a:rPr lang="en-US" altLang="zh-CN" b="1" dirty="0"/>
              <a:t>Ctrl+Break</a:t>
            </a:r>
            <a:r>
              <a:rPr lang="en-US" altLang="zh-CN" dirty="0"/>
              <a:t> or </a:t>
            </a:r>
            <a:r>
              <a:rPr lang="en-US" altLang="zh-CN" b="1" dirty="0"/>
              <a:t>Ctrl+Pause</a:t>
            </a:r>
            <a:r>
              <a:rPr lang="en-US" altLang="zh-CN" dirty="0"/>
              <a:t> to terminate a command before it is finished</a:t>
            </a:r>
          </a:p>
          <a:p>
            <a:pPr lvl="1"/>
            <a:r>
              <a:rPr lang="en-US" altLang="zh-CN" dirty="0" smtClean="0"/>
              <a:t>To access settings for the command prompt window, right-click the title bar and click </a:t>
            </a:r>
            <a:r>
              <a:rPr lang="en-US" altLang="zh-CN" b="1" dirty="0" smtClean="0"/>
              <a:t>Properties</a:t>
            </a:r>
          </a:p>
          <a:p>
            <a:pPr lvl="1"/>
            <a:r>
              <a:rPr lang="en-US" altLang="zh-CN" dirty="0" smtClean="0"/>
              <a:t>Type </a:t>
            </a:r>
            <a:r>
              <a:rPr lang="en-US" altLang="zh-CN" b="1" dirty="0"/>
              <a:t>exit</a:t>
            </a:r>
            <a:r>
              <a:rPr lang="en-US" altLang="zh-CN" dirty="0"/>
              <a:t> and press </a:t>
            </a:r>
            <a:r>
              <a:rPr lang="en-US" altLang="zh-CN" b="1" dirty="0"/>
              <a:t>Enter</a:t>
            </a:r>
            <a:r>
              <a:rPr lang="en-US" altLang="zh-CN" dirty="0"/>
              <a:t> to close the window</a:t>
            </a:r>
          </a:p>
        </p:txBody>
      </p:sp>
    </p:spTree>
    <p:extLst>
      <p:ext uri="{BB962C8B-B14F-4D97-AF65-F5344CB8AC3E}">
        <p14:creationId xmlns:p14="http://schemas.microsoft.com/office/powerpoint/2010/main" val="777830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Commands to Manage Files and Folders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File-Naming Conventions</a:t>
            </a:r>
            <a:endParaRPr lang="en-US" altLang="zh-CN" dirty="0"/>
          </a:p>
          <a:p>
            <a:pPr lvl="1"/>
            <a:r>
              <a:rPr lang="en-US" altLang="zh-CN" dirty="0"/>
              <a:t>Filename and file extension </a:t>
            </a:r>
            <a:r>
              <a:rPr lang="en-US" altLang="zh-CN" dirty="0" smtClean="0"/>
              <a:t>characters can be:</a:t>
            </a:r>
            <a:endParaRPr lang="en-US" altLang="zh-CN" dirty="0"/>
          </a:p>
          <a:p>
            <a:pPr lvl="2"/>
            <a:r>
              <a:rPr lang="en-US" altLang="zh-CN" dirty="0"/>
              <a:t>Letters a through z and numbers 0 through 9</a:t>
            </a:r>
          </a:p>
          <a:p>
            <a:pPr lvl="2"/>
            <a:r>
              <a:rPr lang="en-US" altLang="zh-CN" dirty="0"/>
              <a:t>Characters: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 ^ $~ ! # % &amp; – { } ( ) @ ' `</a:t>
            </a:r>
          </a:p>
          <a:p>
            <a:pPr lvl="1"/>
            <a:r>
              <a:rPr lang="en-US" altLang="zh-CN" dirty="0"/>
              <a:t>Filename with spaces:</a:t>
            </a:r>
          </a:p>
          <a:p>
            <a:pPr lvl="2"/>
            <a:r>
              <a:rPr lang="en-US" altLang="zh-CN" dirty="0"/>
              <a:t>Enclose filename in double quotation marks</a:t>
            </a:r>
          </a:p>
          <a:p>
            <a:r>
              <a:rPr lang="en-US" altLang="zh-CN" dirty="0"/>
              <a:t>Wildcard </a:t>
            </a:r>
            <a:r>
              <a:rPr lang="en-US" altLang="zh-CN" dirty="0" smtClean="0"/>
              <a:t>Characters </a:t>
            </a:r>
            <a:r>
              <a:rPr lang="en-US" altLang="zh-CN" dirty="0"/>
              <a:t>in </a:t>
            </a:r>
            <a:r>
              <a:rPr lang="en-US" altLang="zh-CN" dirty="0" smtClean="0"/>
              <a:t>Command Lines</a:t>
            </a:r>
            <a:endParaRPr lang="en-US" altLang="zh-CN" dirty="0"/>
          </a:p>
          <a:p>
            <a:pPr lvl="1"/>
            <a:r>
              <a:rPr lang="en-US" altLang="zh-CN" dirty="0"/>
              <a:t>Question mark </a:t>
            </a:r>
            <a:r>
              <a:rPr lang="en-US" altLang="zh-CN" dirty="0" smtClean="0"/>
              <a:t>(?) is a </a:t>
            </a:r>
            <a:r>
              <a:rPr lang="en-US" altLang="zh-CN" b="1" dirty="0"/>
              <a:t>wildcard</a:t>
            </a:r>
            <a:r>
              <a:rPr lang="en-US" altLang="zh-CN" dirty="0"/>
              <a:t> for one character</a:t>
            </a:r>
          </a:p>
          <a:p>
            <a:pPr lvl="1"/>
            <a:r>
              <a:rPr lang="en-US" altLang="zh-CN" dirty="0"/>
              <a:t>Asterisk </a:t>
            </a:r>
            <a:r>
              <a:rPr lang="en-US" altLang="zh-CN" dirty="0" smtClean="0"/>
              <a:t>(*) is a </a:t>
            </a:r>
            <a:r>
              <a:rPr lang="en-US" altLang="zh-CN" dirty="0"/>
              <a:t>wildcard for one or more </a:t>
            </a:r>
            <a:r>
              <a:rPr lang="en-US" altLang="zh-CN" dirty="0" smtClean="0"/>
              <a:t>characters</a:t>
            </a:r>
          </a:p>
          <a:p>
            <a:pPr lvl="1"/>
            <a:r>
              <a:rPr lang="en-US" altLang="zh-CN" dirty="0" smtClean="0"/>
              <a:t>Example, if you want to find all files in a directory that start with A and have a three-letter file extension, use the following command:</a:t>
            </a:r>
          </a:p>
          <a:p>
            <a:pPr lvl="2"/>
            <a:r>
              <a:rPr lang="en-US" altLang="zh-CN" dirty="0" smtClean="0"/>
              <a:t>dir a*.???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00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Commands to Manage Files and Folders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elp </a:t>
            </a:r>
            <a:r>
              <a:rPr lang="en-US" altLang="zh-CN" dirty="0"/>
              <a:t>or &lt;command name&gt; </a:t>
            </a:r>
            <a:r>
              <a:rPr lang="en-US" altLang="zh-CN" dirty="0" smtClean="0"/>
              <a:t>/?</a:t>
            </a:r>
          </a:p>
          <a:p>
            <a:pPr lvl="1"/>
            <a:r>
              <a:rPr lang="en-US" altLang="zh-CN" dirty="0" smtClean="0"/>
              <a:t>Use the </a:t>
            </a:r>
            <a:r>
              <a:rPr lang="en-US" altLang="zh-CN" b="1" dirty="0" smtClean="0"/>
              <a:t>help</a:t>
            </a:r>
            <a:r>
              <a:rPr lang="en-US" altLang="zh-CN" dirty="0" smtClean="0"/>
              <a:t> command to get help about any command</a:t>
            </a:r>
          </a:p>
          <a:p>
            <a:pPr lvl="1"/>
            <a:r>
              <a:rPr lang="en-US" altLang="zh-CN" dirty="0" smtClean="0"/>
              <a:t>Enter help followed by the command name or enter the command name followed by /?</a:t>
            </a:r>
            <a:endParaRPr lang="en-US" altLang="zh-CN" dirty="0"/>
          </a:p>
          <a:p>
            <a:r>
              <a:rPr lang="en-US" altLang="zh-CN" dirty="0"/>
              <a:t>dir [&lt;filename&gt;] [/p] [/s] [/w]</a:t>
            </a:r>
          </a:p>
          <a:p>
            <a:pPr lvl="1"/>
            <a:r>
              <a:rPr lang="en-US" altLang="zh-CN" dirty="0"/>
              <a:t>List files and directories</a:t>
            </a:r>
          </a:p>
          <a:p>
            <a:r>
              <a:rPr lang="en-US" altLang="zh-CN" dirty="0"/>
              <a:t>cd </a:t>
            </a:r>
            <a:r>
              <a:rPr lang="en-US" altLang="zh-CN" dirty="0" smtClean="0"/>
              <a:t>[&lt;drive&gt;:\[path]] or </a:t>
            </a:r>
            <a:r>
              <a:rPr lang="en-US" altLang="zh-CN" dirty="0"/>
              <a:t>cd..</a:t>
            </a:r>
          </a:p>
          <a:p>
            <a:pPr lvl="1"/>
            <a:r>
              <a:rPr lang="en-US" altLang="zh-CN" dirty="0"/>
              <a:t>Changes current default directory</a:t>
            </a:r>
          </a:p>
          <a:p>
            <a:pPr lvl="1"/>
            <a:r>
              <a:rPr lang="en-US" altLang="zh-CN" dirty="0"/>
              <a:t>Use .. after CD to move from child directory to its parent </a:t>
            </a:r>
            <a:r>
              <a:rPr lang="en-US" altLang="zh-CN" dirty="0" smtClean="0"/>
              <a:t>directory</a:t>
            </a:r>
          </a:p>
          <a:p>
            <a:pPr lvl="1"/>
            <a:r>
              <a:rPr lang="en-US" altLang="zh-CN" dirty="0" smtClean="0"/>
              <a:t>Example:</a:t>
            </a:r>
          </a:p>
          <a:p>
            <a:pPr lvl="2"/>
            <a:r>
              <a:rPr lang="en-US" altLang="zh-CN" dirty="0" smtClean="0"/>
              <a:t>C:\&gt; </a:t>
            </a:r>
            <a:r>
              <a:rPr lang="en-US" altLang="zh-CN" b="1" dirty="0" smtClean="0"/>
              <a:t>cd C:\game\chess </a:t>
            </a:r>
          </a:p>
          <a:p>
            <a:pPr lvl="2"/>
            <a:r>
              <a:rPr lang="en-US" altLang="zh-CN" dirty="0" smtClean="0"/>
              <a:t>The command prompt now looks like this:</a:t>
            </a:r>
          </a:p>
          <a:p>
            <a:pPr lvl="2"/>
            <a:r>
              <a:rPr lang="en-US" altLang="zh-CN" dirty="0" smtClean="0"/>
              <a:t>C:\game\chess&gt;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989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Commands to Manage Files and Folders (3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copy [/v] [/y</a:t>
            </a:r>
            <a:r>
              <a:rPr lang="en-US" altLang="zh-CN" dirty="0" smtClean="0"/>
              <a:t>] &lt;</a:t>
            </a:r>
            <a:r>
              <a:rPr lang="en-US" altLang="zh-CN" dirty="0"/>
              <a:t>source&gt; [&lt;destination&gt;]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b="1" dirty="0" smtClean="0"/>
              <a:t>copy</a:t>
            </a:r>
            <a:r>
              <a:rPr lang="en-US" altLang="zh-CN" dirty="0" smtClean="0"/>
              <a:t> command copies a single file or group of files</a:t>
            </a:r>
            <a:endParaRPr lang="en-US" altLang="zh-CN" dirty="0"/>
          </a:p>
          <a:p>
            <a:pPr lvl="1"/>
            <a:r>
              <a:rPr lang="en-US" altLang="zh-CN" dirty="0" smtClean="0"/>
              <a:t>To copy a file from one drive to another, use a command similar to this one:</a:t>
            </a:r>
          </a:p>
          <a:p>
            <a:pPr lvl="1"/>
            <a:r>
              <a:rPr lang="en-US" altLang="zh-CN" dirty="0" smtClean="0"/>
              <a:t>E:\&gt; copy C:\Data\Myfile.txt E:\mydata\Newfile.txt</a:t>
            </a:r>
          </a:p>
          <a:p>
            <a:pPr lvl="1"/>
            <a:r>
              <a:rPr lang="en-US" altLang="zh-CN" dirty="0" smtClean="0"/>
              <a:t>Useful </a:t>
            </a:r>
            <a:r>
              <a:rPr lang="en-US" altLang="zh-CN" dirty="0"/>
              <a:t>switches or parameters</a:t>
            </a:r>
          </a:p>
          <a:p>
            <a:pPr lvl="2"/>
            <a:r>
              <a:rPr lang="en-US" altLang="zh-CN" dirty="0"/>
              <a:t>/v</a:t>
            </a:r>
            <a:r>
              <a:rPr lang="en-US" altLang="zh-CN" dirty="0" smtClean="0"/>
              <a:t>: the </a:t>
            </a:r>
            <a:r>
              <a:rPr lang="en-US" altLang="zh-CN" dirty="0"/>
              <a:t>size of each new file compared to the size of original file</a:t>
            </a:r>
          </a:p>
          <a:p>
            <a:pPr lvl="2"/>
            <a:r>
              <a:rPr lang="en-US" altLang="zh-CN" dirty="0"/>
              <a:t>/y: </a:t>
            </a:r>
            <a:r>
              <a:rPr lang="en-US" altLang="zh-CN" dirty="0" smtClean="0"/>
              <a:t>a confirmation </a:t>
            </a:r>
            <a:r>
              <a:rPr lang="en-US" altLang="zh-CN" dirty="0"/>
              <a:t>message does not </a:t>
            </a:r>
            <a:r>
              <a:rPr lang="en-US" altLang="zh-CN" dirty="0" smtClean="0"/>
              <a:t>ask you to </a:t>
            </a:r>
            <a:r>
              <a:rPr lang="en-US" altLang="zh-CN" dirty="0"/>
              <a:t>confirm before overwriting a </a:t>
            </a:r>
            <a:r>
              <a:rPr lang="en-US" altLang="zh-CN" dirty="0" smtClean="0"/>
              <a:t>file</a:t>
            </a:r>
          </a:p>
          <a:p>
            <a:r>
              <a:rPr lang="en-US" altLang="zh-CN" dirty="0"/>
              <a:t>xcopy &lt;source&gt; [&lt;destination&gt;] [/s] [/c] [/y] [/d:date]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b="1" dirty="0" smtClean="0"/>
              <a:t>xcopy </a:t>
            </a:r>
            <a:r>
              <a:rPr lang="en-US" altLang="zh-CN" dirty="0" smtClean="0"/>
              <a:t>command is more powerful than the copy command</a:t>
            </a:r>
          </a:p>
          <a:p>
            <a:r>
              <a:rPr lang="en-US" altLang="zh-CN" dirty="0"/>
              <a:t>robocopy &lt;source&gt; [&lt;destination&gt;] [/s] [/e] [/log:filename] [/log+:filename] [/move] [/purge]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b="1" dirty="0" smtClean="0"/>
              <a:t>robocopy</a:t>
            </a:r>
            <a:r>
              <a:rPr lang="en-US" altLang="zh-CN" dirty="0" smtClean="0"/>
              <a:t> (robust file copy) command is similar to xcopy, but offers more options than xcopy and is intended to replace xcopy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2472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Commands to Manage Hard Drives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chkdsk </a:t>
            </a:r>
            <a:r>
              <a:rPr lang="en-US" altLang="zh-CN" dirty="0" smtClean="0"/>
              <a:t>[&lt;volume&gt;:] </a:t>
            </a:r>
            <a:r>
              <a:rPr lang="en-US" altLang="zh-CN" dirty="0"/>
              <a:t>[/f] [/r]</a:t>
            </a:r>
          </a:p>
          <a:p>
            <a:pPr lvl="1"/>
            <a:r>
              <a:rPr lang="en-US" altLang="zh-CN" dirty="0"/>
              <a:t>Fixes file system errors </a:t>
            </a:r>
            <a:r>
              <a:rPr lang="en-US" altLang="zh-CN" dirty="0" smtClean="0"/>
              <a:t>and recovers </a:t>
            </a:r>
            <a:r>
              <a:rPr lang="en-US" altLang="zh-CN" dirty="0"/>
              <a:t>data from bad </a:t>
            </a:r>
            <a:r>
              <a:rPr lang="en-US" altLang="zh-CN" dirty="0" smtClean="0"/>
              <a:t>sectors</a:t>
            </a:r>
          </a:p>
          <a:p>
            <a:pPr lvl="1"/>
            <a:r>
              <a:rPr lang="en-US" altLang="zh-CN" dirty="0" smtClean="0"/>
              <a:t>Used with the /f parameter, chkdsk searches for and fixes two types of file system errors made by the FAT or MFT:</a:t>
            </a:r>
          </a:p>
          <a:p>
            <a:pPr lvl="2"/>
            <a:r>
              <a:rPr lang="en-US" altLang="zh-CN" dirty="0" smtClean="0"/>
              <a:t>Lost clusters (also called lost allocation units)</a:t>
            </a:r>
          </a:p>
          <a:p>
            <a:pPr lvl="2"/>
            <a:r>
              <a:rPr lang="en-US" altLang="zh-CN" dirty="0" smtClean="0"/>
              <a:t>Cross-linked clusters</a:t>
            </a:r>
          </a:p>
          <a:p>
            <a:pPr lvl="1"/>
            <a:r>
              <a:rPr lang="en-US" altLang="zh-CN" dirty="0" smtClean="0"/>
              <a:t>Used with the /r parameter, chkdsk checks for lost clusters, cross-linked clusters, and bad sectors on the drive</a:t>
            </a:r>
          </a:p>
          <a:p>
            <a:pPr lvl="1"/>
            <a:r>
              <a:rPr lang="en-US" altLang="zh-CN" dirty="0" smtClean="0"/>
              <a:t>To check the hard drive for file system errors and repair them, use this command:’	</a:t>
            </a:r>
          </a:p>
          <a:p>
            <a:pPr lvl="2"/>
            <a:r>
              <a:rPr lang="en-US" altLang="zh-CN" dirty="0" smtClean="0"/>
              <a:t>chkdsk c:/f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065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Commands to Manage Hard Drives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defrag </a:t>
            </a:r>
            <a:r>
              <a:rPr lang="en-US" altLang="zh-CN" dirty="0" smtClean="0"/>
              <a:t>[&lt;volume&gt;:] </a:t>
            </a:r>
            <a:r>
              <a:rPr lang="en-US" altLang="zh-CN" dirty="0"/>
              <a:t>[/C]</a:t>
            </a:r>
          </a:p>
          <a:p>
            <a:pPr lvl="1"/>
            <a:r>
              <a:rPr lang="en-US" altLang="zh-CN" dirty="0"/>
              <a:t>Examines a </a:t>
            </a:r>
            <a:r>
              <a:rPr lang="en-US" altLang="zh-CN" dirty="0" smtClean="0"/>
              <a:t>magnetic hard drive </a:t>
            </a:r>
            <a:r>
              <a:rPr lang="en-US" altLang="zh-CN" dirty="0"/>
              <a:t>for fragmented </a:t>
            </a:r>
            <a:r>
              <a:rPr lang="en-US" altLang="zh-CN" dirty="0" smtClean="0"/>
              <a:t>files and rewrites </a:t>
            </a:r>
            <a:r>
              <a:rPr lang="en-US" altLang="zh-CN" dirty="0"/>
              <a:t>fragmented files </a:t>
            </a:r>
            <a:r>
              <a:rPr lang="en-US" altLang="zh-CN" dirty="0" smtClean="0"/>
              <a:t>to the drive in contiguous clusters</a:t>
            </a:r>
          </a:p>
          <a:p>
            <a:pPr lvl="1"/>
            <a:r>
              <a:rPr lang="en-US" altLang="zh-CN" dirty="0" smtClean="0"/>
              <a:t>Requires an elevated command prompt window in Windows</a:t>
            </a:r>
            <a:endParaRPr lang="en-US" altLang="zh-CN" dirty="0"/>
          </a:p>
          <a:p>
            <a:r>
              <a:rPr lang="en-US" altLang="zh-CN" dirty="0"/>
              <a:t>format </a:t>
            </a:r>
            <a:r>
              <a:rPr lang="en-US" altLang="zh-CN" dirty="0" smtClean="0"/>
              <a:t>&lt;volume:&gt; </a:t>
            </a:r>
            <a:r>
              <a:rPr lang="en-US" altLang="zh-CN" dirty="0"/>
              <a:t>[/q] [fs:&lt;filesystem&gt;]</a:t>
            </a:r>
          </a:p>
          <a:p>
            <a:pPr lvl="1"/>
            <a:r>
              <a:rPr lang="en-US" altLang="zh-CN" dirty="0"/>
              <a:t>Used to format a hard drive or other storage device</a:t>
            </a:r>
          </a:p>
          <a:p>
            <a:r>
              <a:rPr lang="en-US" altLang="zh-CN" dirty="0"/>
              <a:t>shutdown </a:t>
            </a:r>
            <a:r>
              <a:rPr lang="en-US" altLang="zh-CN" dirty="0" smtClean="0"/>
              <a:t>[/</a:t>
            </a:r>
            <a:r>
              <a:rPr lang="en-US" altLang="zh-CN" dirty="0"/>
              <a:t>i] [/r] [/s] [/m</a:t>
            </a:r>
            <a:r>
              <a:rPr lang="en-US" altLang="zh-CN" dirty="0">
                <a:hlinkClick r:id="rId2" action="ppaction://hlinkfile"/>
              </a:rPr>
              <a:t> </a:t>
            </a:r>
            <a:r>
              <a:rPr lang="en-US" altLang="zh-CN" dirty="0" smtClean="0"/>
              <a:t>\\&lt;computername&gt;] [/</a:t>
            </a:r>
            <a:r>
              <a:rPr lang="en-US" altLang="zh-CN" dirty="0"/>
              <a:t>t xx]</a:t>
            </a:r>
          </a:p>
          <a:p>
            <a:pPr lvl="1"/>
            <a:r>
              <a:rPr lang="en-US" altLang="zh-CN" dirty="0"/>
              <a:t>Shut down the local computer or a remote </a:t>
            </a:r>
            <a:r>
              <a:rPr lang="en-US" altLang="zh-CN" dirty="0" smtClean="0"/>
              <a:t>computer</a:t>
            </a:r>
          </a:p>
          <a:p>
            <a:pPr lvl="1"/>
            <a:r>
              <a:rPr lang="en-US" altLang="zh-CN" dirty="0" smtClean="0"/>
              <a:t>You must be signed in with an administrator account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700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PowerShell and Ubuntu Bash Interfaces (1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The three CLI offered by Windows 10 are the Command Prompt, PowerShell, and Linux shell interfaces</a:t>
            </a:r>
          </a:p>
          <a:p>
            <a:r>
              <a:rPr lang="en-US" altLang="zh-CN" dirty="0" smtClean="0"/>
              <a:t>PowerShell</a:t>
            </a:r>
          </a:p>
          <a:p>
            <a:pPr lvl="1"/>
            <a:r>
              <a:rPr lang="en-US" altLang="zh-CN" dirty="0" smtClean="0"/>
              <a:t>Designed to replace the command prompt utility</a:t>
            </a:r>
          </a:p>
          <a:p>
            <a:pPr lvl="1"/>
            <a:r>
              <a:rPr lang="en-US" altLang="zh-CN" dirty="0" smtClean="0"/>
              <a:t>Processes objects called cmdlets that essentially run prebuilt programs, similar to batch files</a:t>
            </a:r>
          </a:p>
          <a:p>
            <a:pPr lvl="1"/>
            <a:r>
              <a:rPr lang="en-US" altLang="zh-CN" dirty="0" smtClean="0"/>
              <a:t>Technicians or programmers who program their own cmdlets can build customized objects using existing cmdlets as building blocks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215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PowerShell and Ubuntu Bash Interfaces (2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PowerShell Cmdlet Syntax</a:t>
            </a:r>
          </a:p>
          <a:p>
            <a:pPr lvl="1"/>
            <a:r>
              <a:rPr lang="en-US" altLang="zh-CN" dirty="0" smtClean="0"/>
              <a:t>Native PowerShell cmdlet syntax almost always starts with a verb followed by a noun, connected by a hyphen</a:t>
            </a:r>
          </a:p>
          <a:p>
            <a:pPr lvl="1"/>
            <a:r>
              <a:rPr lang="en-US" altLang="zh-CN" dirty="0" smtClean="0"/>
              <a:t>Example:</a:t>
            </a:r>
          </a:p>
          <a:p>
            <a:pPr lvl="2"/>
            <a:r>
              <a:rPr lang="en-US" altLang="zh-CN" dirty="0" smtClean="0"/>
              <a:t>Get-ChildItem</a:t>
            </a:r>
          </a:p>
          <a:p>
            <a:pPr lvl="1"/>
            <a:r>
              <a:rPr lang="en-US" altLang="zh-CN" dirty="0" smtClean="0"/>
              <a:t>Some cmdlets have parameters, such as –Depth in the GetChildItem cmdlet</a:t>
            </a:r>
          </a:p>
          <a:p>
            <a:pPr lvl="2"/>
            <a:r>
              <a:rPr lang="en-US" altLang="zh-CN" dirty="0" smtClean="0"/>
              <a:t>Allows you specify how many layers to search in the targeted location</a:t>
            </a:r>
          </a:p>
          <a:p>
            <a:pPr lvl="2"/>
            <a:r>
              <a:rPr lang="en-US" altLang="zh-CN" dirty="0" smtClean="0"/>
              <a:t>Example:</a:t>
            </a:r>
          </a:p>
          <a:p>
            <a:pPr lvl="3"/>
            <a:r>
              <a:rPr lang="en-US" altLang="zh-CN" dirty="0" smtClean="0"/>
              <a:t>Get-ChildItem –Recurse –Depth 2 delivers a list of items in the current folder, that folder’s child folders, and the folders within those child folders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088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PowerShell and Ubuntu Bash </a:t>
            </a:r>
            <a:r>
              <a:rPr lang="en-US" altLang="zh-CN" dirty="0" smtClean="0"/>
              <a:t>Interfaces (3 of 6)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442544270"/>
              </p:ext>
            </p:extLst>
          </p:nvPr>
        </p:nvGraphicFramePr>
        <p:xfrm>
          <a:off x="1895475" y="1956955"/>
          <a:ext cx="8128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889"/>
                <a:gridCol w="5867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Cmdlet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Description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Get-Item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Retrieves files</a:t>
                      </a:r>
                      <a:r>
                        <a:rPr lang="en-US" altLang="zh-CN" sz="1400" baseline="0" dirty="0" smtClean="0"/>
                        <a:t> and folders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Get-Process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Retrieves the processes</a:t>
                      </a:r>
                      <a:r>
                        <a:rPr lang="en-US" altLang="zh-CN" sz="1400" baseline="0" dirty="0" smtClean="0"/>
                        <a:t> running on a computer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Set-Location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Changes</a:t>
                      </a:r>
                      <a:r>
                        <a:rPr lang="en-US" altLang="zh-CN" sz="1400" baseline="0" dirty="0" smtClean="0"/>
                        <a:t> the current working location to a specified location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Copy-Item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Copies an item to a specified location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Remove-Item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Deletes an item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Get-Verb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Shows a list of all cmdlet verbs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Get-Verb *.Location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Shows a list of all cmdlet verbs available for a specific noun, where the asterisk is a wildcard in place of any verb attached to the noun </a:t>
                      </a:r>
                      <a:r>
                        <a:rPr lang="en-US" altLang="zh-CN" sz="1400" i="1" dirty="0" smtClean="0"/>
                        <a:t>Location</a:t>
                      </a:r>
                      <a:endParaRPr lang="zh-CN" altLang="en-US" sz="14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Get-Command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Shows a list of all available cmdlets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89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PowerShell and Ubuntu Bash </a:t>
            </a:r>
            <a:r>
              <a:rPr lang="en-US" altLang="zh-CN" dirty="0" smtClean="0"/>
              <a:t>Interfaces (4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Basic cmdlet features you should know:</a:t>
            </a:r>
          </a:p>
          <a:p>
            <a:pPr lvl="1"/>
            <a:r>
              <a:rPr lang="en-US" altLang="zh-CN" i="1" dirty="0" smtClean="0"/>
              <a:t>Aliases for command prompt commands</a:t>
            </a:r>
          </a:p>
          <a:p>
            <a:pPr lvl="2"/>
            <a:r>
              <a:rPr lang="en-US" altLang="zh-CN" dirty="0" smtClean="0"/>
              <a:t>An alias is a nickname or shortcut for a cmdlet</a:t>
            </a:r>
          </a:p>
          <a:p>
            <a:pPr lvl="2"/>
            <a:r>
              <a:rPr lang="en-US" altLang="zh-CN" dirty="0" smtClean="0"/>
              <a:t>Example: one default alias for Get-ChildItem is dir</a:t>
            </a:r>
          </a:p>
          <a:p>
            <a:pPr lvl="1"/>
            <a:r>
              <a:rPr lang="en-US" altLang="zh-CN" i="1" dirty="0" smtClean="0"/>
              <a:t>List of aliases</a:t>
            </a:r>
          </a:p>
          <a:p>
            <a:pPr lvl="2"/>
            <a:r>
              <a:rPr lang="en-US" altLang="zh-CN" dirty="0" smtClean="0"/>
              <a:t>Get-Alias shows all the available aliases in the current session</a:t>
            </a:r>
          </a:p>
          <a:p>
            <a:pPr lvl="1"/>
            <a:r>
              <a:rPr lang="en-US" altLang="zh-CN" i="1" dirty="0" smtClean="0"/>
              <a:t>Help</a:t>
            </a:r>
          </a:p>
          <a:p>
            <a:pPr lvl="2"/>
            <a:r>
              <a:rPr lang="en-US" altLang="zh-CN" dirty="0" smtClean="0"/>
              <a:t>To find the cmdlet assigned to a specific alias, use the Help cmdlet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98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Patch Management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Microsoft or some other manufacturer may have a fix or patch for Windows, a device driver, or an application</a:t>
            </a:r>
          </a:p>
          <a:p>
            <a:r>
              <a:rPr lang="en-US" altLang="zh-CN" dirty="0" smtClean="0"/>
              <a:t>Guidelines </a:t>
            </a:r>
            <a:r>
              <a:rPr lang="en-US" altLang="zh-CN" dirty="0"/>
              <a:t>for reading error messages or documentation:</a:t>
            </a:r>
          </a:p>
          <a:p>
            <a:pPr lvl="1"/>
            <a:r>
              <a:rPr lang="en-US" altLang="zh-CN" dirty="0"/>
              <a:t>The term </a:t>
            </a:r>
            <a:r>
              <a:rPr lang="en-US" altLang="zh-CN" i="1" dirty="0"/>
              <a:t>x86</a:t>
            </a:r>
            <a:r>
              <a:rPr lang="en-US" altLang="zh-CN" dirty="0"/>
              <a:t> refers to 32-bit CPUs and OSs</a:t>
            </a:r>
          </a:p>
          <a:p>
            <a:pPr lvl="1"/>
            <a:r>
              <a:rPr lang="en-US" altLang="zh-CN" dirty="0"/>
              <a:t>The term </a:t>
            </a:r>
            <a:r>
              <a:rPr lang="en-US" altLang="zh-CN" i="1" dirty="0"/>
              <a:t>x64</a:t>
            </a:r>
            <a:r>
              <a:rPr lang="en-US" altLang="zh-CN" dirty="0"/>
              <a:t> refers to 64-bit OSs</a:t>
            </a:r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CPUs installed in personal computers today are hybrid processors that can process either 32 bits or 64 bits</a:t>
            </a:r>
          </a:p>
          <a:p>
            <a:pPr lvl="1"/>
            <a:r>
              <a:rPr lang="en-US" altLang="zh-CN" dirty="0"/>
              <a:t>The term </a:t>
            </a:r>
            <a:r>
              <a:rPr lang="en-US" altLang="zh-CN" i="1" dirty="0"/>
              <a:t>IA64</a:t>
            </a:r>
            <a:r>
              <a:rPr lang="en-US" altLang="zh-CN" dirty="0"/>
              <a:t> refers specifically to 64-bit Intel processors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3777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PowerShell and Ubuntu Bash </a:t>
            </a:r>
            <a:r>
              <a:rPr lang="en-US" altLang="zh-CN" dirty="0" smtClean="0"/>
              <a:t>Interfaces (5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Ubuntu Bash on Windows</a:t>
            </a:r>
          </a:p>
          <a:p>
            <a:pPr lvl="1"/>
            <a:r>
              <a:rPr lang="en-US" altLang="zh-CN" dirty="0" smtClean="0"/>
              <a:t>Microsoft built a Linux shell into Windows 10 that provides a shell prompt to enter Linux commands</a:t>
            </a:r>
          </a:p>
          <a:p>
            <a:pPr lvl="1"/>
            <a:r>
              <a:rPr lang="en-US" altLang="zh-CN" dirty="0" smtClean="0"/>
              <a:t>The new shell requires a Windows component, </a:t>
            </a:r>
            <a:r>
              <a:rPr lang="en-US" altLang="zh-CN" b="1" dirty="0" smtClean="0"/>
              <a:t>Windows Subsystem for Linux 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WSL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Installs a subset of the Ubuntu distribution of Linux</a:t>
            </a:r>
          </a:p>
          <a:p>
            <a:pPr lvl="1"/>
            <a:r>
              <a:rPr lang="en-US" altLang="zh-CN" dirty="0" smtClean="0"/>
              <a:t>Ubuntu provides Bash (the most popular shell)</a:t>
            </a:r>
          </a:p>
          <a:p>
            <a:pPr lvl="2"/>
            <a:r>
              <a:rPr lang="en-US" altLang="zh-CN" dirty="0" smtClean="0"/>
              <a:t>Called </a:t>
            </a:r>
            <a:r>
              <a:rPr lang="en-US" altLang="zh-CN" b="1" dirty="0" smtClean="0"/>
              <a:t>Bash on Ubuntu on Windows</a:t>
            </a:r>
            <a:r>
              <a:rPr lang="en-US" altLang="zh-CN" dirty="0" smtClean="0"/>
              <a:t>, Bash on Windows, or Ubuntu Bash</a:t>
            </a:r>
          </a:p>
          <a:p>
            <a:pPr lvl="1"/>
            <a:r>
              <a:rPr lang="en-US" altLang="zh-CN" dirty="0" smtClean="0"/>
              <a:t>WSL runs on any 64-bit Windows 10 system with the Anniversary Update build 14393 or later</a:t>
            </a:r>
          </a:p>
          <a:p>
            <a:pPr lvl="2"/>
            <a:r>
              <a:rPr lang="en-US" altLang="zh-CN" dirty="0" smtClean="0"/>
              <a:t>You must first turn on Developer Mode and then enable the Windows Subsystem for Linux (Beta)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896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PowerShell and Ubuntu Bash </a:t>
            </a:r>
            <a:r>
              <a:rPr lang="en-US" altLang="zh-CN" dirty="0" smtClean="0"/>
              <a:t>Interfaces (6 of 6)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181698294"/>
              </p:ext>
            </p:extLst>
          </p:nvPr>
        </p:nvGraphicFramePr>
        <p:xfrm>
          <a:off x="1895475" y="2019300"/>
          <a:ext cx="812799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Command Prompt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PowerShell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Ubuntu Bash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Get-ChildItem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ls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ipconfig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Get-NetIPConfiguration</a:t>
                      </a:r>
                    </a:p>
                    <a:p>
                      <a:r>
                        <a:rPr lang="en-US" altLang="zh-CN" sz="1400" dirty="0" smtClean="0"/>
                        <a:t>Get-NetIPAddress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ifconfig</a:t>
                      </a:r>
                    </a:p>
                    <a:p>
                      <a:r>
                        <a:rPr lang="en-US" altLang="zh-CN" sz="1400" dirty="0" smtClean="0"/>
                        <a:t>iwconfig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Test-NetConnection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ping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Set-Location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cd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tasklist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Get-Process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ps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help </a:t>
                      </a:r>
                      <a:r>
                        <a:rPr lang="en-US" altLang="zh-CN" sz="1400" i="1" dirty="0" smtClean="0"/>
                        <a:t>command</a:t>
                      </a:r>
                    </a:p>
                    <a:p>
                      <a:r>
                        <a:rPr lang="en-US" altLang="zh-CN" sz="1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n-US" altLang="zh-CN" sz="1400" dirty="0" smtClean="0"/>
                        <a:t> /?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Get-Help </a:t>
                      </a:r>
                      <a:r>
                        <a:rPr lang="en-US" altLang="zh-CN" sz="1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zh-CN" alt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ommand</a:t>
                      </a:r>
                      <a:r>
                        <a:rPr lang="en-US" altLang="zh-CN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-help</a:t>
                      </a:r>
                      <a:endParaRPr lang="zh-CN" alt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exit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171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Remote Connections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10/8/7 offers:</a:t>
            </a:r>
          </a:p>
          <a:p>
            <a:pPr lvl="1"/>
            <a:r>
              <a:rPr lang="en-US" altLang="zh-CN" dirty="0" smtClean="0"/>
              <a:t>Remote Desktop Connection (RDC) for screen and file sharing </a:t>
            </a:r>
          </a:p>
          <a:p>
            <a:pPr lvl="1"/>
            <a:r>
              <a:rPr lang="en-US" altLang="zh-CN" dirty="0" smtClean="0"/>
              <a:t>Remote Assistance to assist users by screen sharing</a:t>
            </a:r>
          </a:p>
          <a:p>
            <a:r>
              <a:rPr lang="en-US" altLang="zh-CN" dirty="0" smtClean="0"/>
              <a:t>Windows 10 offers a new option to remotely assist a user:</a:t>
            </a:r>
          </a:p>
          <a:p>
            <a:pPr lvl="1"/>
            <a:r>
              <a:rPr lang="en-US" altLang="zh-CN" dirty="0" smtClean="0"/>
              <a:t>Quick Assist</a:t>
            </a:r>
          </a:p>
          <a:p>
            <a:r>
              <a:rPr lang="en-US" altLang="zh-CN" dirty="0" smtClean="0"/>
              <a:t>Third-party software for a remote connection is also available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88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Remote Desktop Connection (RDC)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Remote </a:t>
            </a:r>
            <a:r>
              <a:rPr lang="en-US" altLang="zh-CN" dirty="0"/>
              <a:t>Desktop </a:t>
            </a:r>
            <a:r>
              <a:rPr lang="en-US" altLang="zh-CN" dirty="0" smtClean="0"/>
              <a:t>Connection (RDC) gives </a:t>
            </a:r>
            <a:r>
              <a:rPr lang="en-US" altLang="zh-CN" dirty="0"/>
              <a:t>a user access to a Windows desktop from anywhere on the </a:t>
            </a:r>
            <a:r>
              <a:rPr lang="en-US" altLang="zh-CN" dirty="0" smtClean="0"/>
              <a:t>Internet</a:t>
            </a:r>
          </a:p>
          <a:p>
            <a:pPr lvl="1"/>
            <a:r>
              <a:rPr lang="en-US" altLang="zh-CN" dirty="0" smtClean="0"/>
              <a:t>RDC is also called Remote Desktop</a:t>
            </a:r>
            <a:endParaRPr lang="en-US" altLang="zh-CN" dirty="0"/>
          </a:p>
          <a:p>
            <a:r>
              <a:rPr lang="en-US" altLang="zh-CN" dirty="0"/>
              <a:t>To use Remote Desktop, the computer you want to remotely access (the server) must be running business or professional editions of Windows </a:t>
            </a:r>
            <a:r>
              <a:rPr lang="en-US" altLang="zh-CN" dirty="0" smtClean="0"/>
              <a:t>10/8/7</a:t>
            </a:r>
            <a:endParaRPr lang="en-US" altLang="zh-CN" dirty="0"/>
          </a:p>
          <a:p>
            <a:pPr lvl="1"/>
            <a:r>
              <a:rPr lang="en-US" altLang="zh-CN" dirty="0" smtClean="0"/>
              <a:t>The computer you’re using to access it </a:t>
            </a:r>
            <a:r>
              <a:rPr lang="en-US" altLang="zh-CN" dirty="0"/>
              <a:t>can be running any version of Windows</a:t>
            </a:r>
          </a:p>
          <a:p>
            <a:r>
              <a:rPr lang="en-US" altLang="zh-CN" dirty="0"/>
              <a:t>Computers set to serve up Remote Desktop are not as secure</a:t>
            </a:r>
          </a:p>
          <a:p>
            <a:pPr lvl="1"/>
            <a:r>
              <a:rPr lang="en-US" altLang="zh-CN" dirty="0" smtClean="0"/>
              <a:t>Take this into account when you decide to use Remote Desktop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10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Remote Assistance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Remote </a:t>
            </a:r>
            <a:r>
              <a:rPr lang="en-US" altLang="zh-CN" dirty="0" smtClean="0"/>
              <a:t>Assistance differs from Remote Desktop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user on the server computer can remain signed in during the remote session, retains control of the session, and can see the screen</a:t>
            </a:r>
          </a:p>
          <a:p>
            <a:pPr lvl="1"/>
            <a:r>
              <a:rPr lang="en-US" altLang="zh-CN" dirty="0"/>
              <a:t>Helpful when troubleshooting problems </a:t>
            </a:r>
            <a:r>
              <a:rPr lang="en-US" altLang="zh-CN" dirty="0" smtClean="0"/>
              <a:t>on a computer</a:t>
            </a:r>
            <a:endParaRPr lang="en-US" altLang="zh-CN" dirty="0"/>
          </a:p>
          <a:p>
            <a:r>
              <a:rPr lang="en-US" altLang="zh-CN" dirty="0" smtClean="0"/>
              <a:t>Ways to initiate a Remote Assistance session:</a:t>
            </a:r>
          </a:p>
          <a:p>
            <a:pPr lvl="1"/>
            <a:r>
              <a:rPr lang="en-US" altLang="zh-CN" dirty="0" smtClean="0"/>
              <a:t>User saves an invitation file and then sends that file to the technician</a:t>
            </a:r>
          </a:p>
          <a:p>
            <a:pPr lvl="1"/>
            <a:r>
              <a:rPr lang="en-US" altLang="zh-CN" dirty="0" smtClean="0"/>
              <a:t>User can send an automated email through the Remote Assistance app</a:t>
            </a:r>
          </a:p>
          <a:p>
            <a:pPr lvl="1"/>
            <a:r>
              <a:rPr lang="en-US" altLang="zh-CN" dirty="0" smtClean="0"/>
              <a:t>The user can use Easy Connect (both computers used for the connection must be using Windows)</a:t>
            </a:r>
          </a:p>
          <a:p>
            <a:pPr lvl="1"/>
            <a:r>
              <a:rPr lang="en-US" altLang="zh-CN" dirty="0" smtClean="0"/>
              <a:t>The technician can initiate a session</a:t>
            </a:r>
          </a:p>
          <a:p>
            <a:r>
              <a:rPr lang="en-US" altLang="zh-CN" dirty="0"/>
              <a:t>Follow steps outlined in text to see how to initiate a Remote Assistance connection </a:t>
            </a:r>
            <a:r>
              <a:rPr lang="en-US" altLang="zh-CN" dirty="0" smtClean="0"/>
              <a:t>by sending an invitation to the technician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0155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Remote Assistance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Things you can do during a Remote Assistance session:</a:t>
            </a:r>
          </a:p>
          <a:p>
            <a:pPr lvl="1"/>
            <a:r>
              <a:rPr lang="en-US" altLang="zh-CN" dirty="0"/>
              <a:t>Chat</a:t>
            </a:r>
          </a:p>
          <a:p>
            <a:pPr lvl="1"/>
            <a:r>
              <a:rPr lang="en-US" altLang="zh-CN" dirty="0"/>
              <a:t>Request control</a:t>
            </a:r>
          </a:p>
          <a:p>
            <a:pPr lvl="1"/>
            <a:r>
              <a:rPr lang="en-US" altLang="zh-CN" dirty="0"/>
              <a:t>Pause </a:t>
            </a:r>
            <a:r>
              <a:rPr lang="en-US" altLang="zh-CN" dirty="0" smtClean="0"/>
              <a:t>– user can hide his desktop from you at any time by clicking </a:t>
            </a:r>
            <a:r>
              <a:rPr lang="en-US" altLang="zh-CN" b="1" dirty="0" smtClean="0"/>
              <a:t>Pause</a:t>
            </a:r>
            <a:endParaRPr lang="en-US" altLang="zh-CN" b="1" dirty="0"/>
          </a:p>
          <a:p>
            <a:pPr lvl="1"/>
            <a:r>
              <a:rPr lang="en-US" altLang="zh-CN" dirty="0"/>
              <a:t>Disconnect or Stop sharing</a:t>
            </a:r>
          </a:p>
          <a:p>
            <a:pPr lvl="1"/>
            <a:r>
              <a:rPr lang="en-US" altLang="zh-CN" dirty="0"/>
              <a:t>Log activity in a log file</a:t>
            </a:r>
          </a:p>
          <a:p>
            <a:pPr lvl="1"/>
            <a:r>
              <a:rPr lang="en-US" altLang="zh-CN" dirty="0"/>
              <a:t>Change expiration of invitations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62807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Third-Party Remote Access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Remote Desktop and Remote Assistance require you to open a port on your network</a:t>
            </a:r>
          </a:p>
          <a:p>
            <a:pPr lvl="1"/>
            <a:r>
              <a:rPr lang="en-US" altLang="zh-CN" dirty="0" smtClean="0"/>
              <a:t>A security risk</a:t>
            </a:r>
          </a:p>
          <a:p>
            <a:r>
              <a:rPr lang="en-US" altLang="zh-CN" dirty="0" smtClean="0"/>
              <a:t>Third-party remote access software executed from a browser window is more secure</a:t>
            </a:r>
          </a:p>
          <a:p>
            <a:pPr lvl="1"/>
            <a:r>
              <a:rPr lang="en-US" altLang="zh-CN" dirty="0" smtClean="0"/>
              <a:t>The browser initiates communication outside the protected network</a:t>
            </a:r>
          </a:p>
          <a:p>
            <a:pPr lvl="1"/>
            <a:r>
              <a:rPr lang="en-US" altLang="zh-CN" dirty="0" smtClean="0"/>
              <a:t>Open listening ports are not required</a:t>
            </a:r>
          </a:p>
          <a:p>
            <a:r>
              <a:rPr lang="en-US" altLang="zh-CN" dirty="0" smtClean="0"/>
              <a:t>Examples of this type of software:</a:t>
            </a:r>
          </a:p>
          <a:p>
            <a:pPr lvl="1"/>
            <a:r>
              <a:rPr lang="en-US" altLang="zh-CN" dirty="0" smtClean="0"/>
              <a:t>TeamViewer</a:t>
            </a:r>
          </a:p>
          <a:p>
            <a:pPr lvl="1"/>
            <a:r>
              <a:rPr lang="en-US" altLang="zh-CN" dirty="0" smtClean="0"/>
              <a:t>GoToMyPC by Citrix</a:t>
            </a:r>
          </a:p>
          <a:p>
            <a:pPr lvl="1"/>
            <a:r>
              <a:rPr lang="en-US" altLang="zh-CN" dirty="0" smtClean="0"/>
              <a:t>LogMeIn</a:t>
            </a:r>
          </a:p>
          <a:p>
            <a:pPr lvl="1"/>
            <a:r>
              <a:rPr lang="en-US" altLang="zh-CN" dirty="0" smtClean="0"/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13086455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(1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Regular preventative maintenance includes verifying Windows Update, anti-malware, and network security settings, uninstalling software you no longer need, and cleaning up and optimizing the hard drive</a:t>
            </a:r>
          </a:p>
          <a:p>
            <a:r>
              <a:rPr lang="en-US" altLang="zh-CN" dirty="0"/>
              <a:t>Apply 32-bit patches to 32-bit applications and OSs and 64-bit patches to 64-bit applications and OSs</a:t>
            </a:r>
          </a:p>
          <a:p>
            <a:r>
              <a:rPr lang="en-US" altLang="zh-CN" dirty="0"/>
              <a:t>You need a plan for disaster recovery in the event the hard drive fails</a:t>
            </a:r>
          </a:p>
          <a:p>
            <a:r>
              <a:rPr lang="en-US" altLang="zh-CN" dirty="0"/>
              <a:t>You can back up to local storage or to the cloud</a:t>
            </a:r>
          </a:p>
          <a:p>
            <a:r>
              <a:rPr lang="en-US" altLang="zh-CN" dirty="0"/>
              <a:t>Windows 10/8 File History and Windows 10/7 Backup and Restore can be used to schedule routine backups of user data files</a:t>
            </a:r>
          </a:p>
          <a:p>
            <a:r>
              <a:rPr lang="en-US" altLang="zh-CN" dirty="0"/>
              <a:t>The best time to create a system image is right after you’ve installed Windows, hardware, applications, and user accounts and customized Windows settings</a:t>
            </a:r>
          </a:p>
          <a:p>
            <a:r>
              <a:rPr lang="en-US" altLang="zh-CN" dirty="0"/>
              <a:t>A Windows 8 custom refresh image backs up the entire Windows volume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754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(2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 Protection creates restore points, which include Windows system files that have changed since the last restore point was made</a:t>
            </a:r>
          </a:p>
          <a:p>
            <a:r>
              <a:rPr lang="en-US" altLang="zh-CN" dirty="0" smtClean="0"/>
              <a:t>The MBR partitioning system can support only three primary partitions and one extended partition</a:t>
            </a:r>
          </a:p>
          <a:p>
            <a:r>
              <a:rPr lang="en-US" altLang="zh-CN" dirty="0" smtClean="0"/>
              <a:t>The GPT partitioning system can support up to 128 partitions and hard drives larger than 2.2 TB</a:t>
            </a:r>
          </a:p>
          <a:p>
            <a:r>
              <a:rPr lang="en-US" altLang="zh-CN" dirty="0" smtClean="0"/>
              <a:t>Windows file systems include NTFS, ReFS, NFS, exFAT, FAT32, CDFS, and UDF</a:t>
            </a:r>
          </a:p>
          <a:p>
            <a:r>
              <a:rPr lang="en-US" altLang="zh-CN" dirty="0" smtClean="0"/>
              <a:t>An MBR hard drive has a designated active partition and GPT drives have a designated EFI </a:t>
            </a:r>
            <a:r>
              <a:rPr lang="en-US" altLang="zh-CN" dirty="0"/>
              <a:t>S</a:t>
            </a:r>
            <a:r>
              <a:rPr lang="en-US" altLang="zh-CN" dirty="0" smtClean="0"/>
              <a:t>ystem Partition that contains the Windows boot manager program</a:t>
            </a:r>
          </a:p>
          <a:p>
            <a:r>
              <a:rPr lang="en-US" altLang="zh-CN" dirty="0" smtClean="0"/>
              <a:t>Use Disk Management to manage hard drives and partitions</a:t>
            </a:r>
          </a:p>
          <a:p>
            <a:r>
              <a:rPr lang="en-US" altLang="zh-CN" dirty="0" smtClean="0"/>
              <a:t>Windows Storage Spaces is expected to replace the Windows solution for software RAID and can support thin provisioning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42138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(3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To improve hard drive performance, use the Disk Cleanup tool and the Defragment and Optimize Drives tool to clean and optimize the drive</a:t>
            </a:r>
          </a:p>
          <a:p>
            <a:r>
              <a:rPr lang="en-US" dirty="0" smtClean="0"/>
              <a:t>Command used to manage files, folder, and storage media include help, dir, cd, copy, xcopy, robocopy, chkdsk, defrag, format, and shutdown</a:t>
            </a:r>
          </a:p>
          <a:p>
            <a:r>
              <a:rPr lang="en-US" dirty="0" smtClean="0"/>
              <a:t>The PowerShell command-line interface uses cmdlets with parameters</a:t>
            </a:r>
          </a:p>
          <a:p>
            <a:r>
              <a:rPr lang="en-US" dirty="0" smtClean="0"/>
              <a:t>Remote Desktop gives you access to your Windows desktop and file sharing from anywhere on the Internet</a:t>
            </a:r>
          </a:p>
          <a:p>
            <a:r>
              <a:rPr lang="en-US" dirty="0" smtClean="0"/>
              <a:t>When using Remote Assistance, the user on the host computer can remain signed in during the remote session, retains control of the session, and can see the screen</a:t>
            </a:r>
          </a:p>
          <a:p>
            <a:r>
              <a:rPr lang="en-US" dirty="0" smtClean="0"/>
              <a:t>When evaluating third-party remote access applications, consider how screens and files are shared and the security of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53488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 Procedures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</a:p>
          <a:p>
            <a:pPr lvl="1"/>
            <a:r>
              <a:rPr lang="en-US" altLang="zh-CN" dirty="0"/>
              <a:t>Extra copy of a data or software file </a:t>
            </a:r>
          </a:p>
          <a:p>
            <a:pPr lvl="2"/>
            <a:r>
              <a:rPr lang="en-US" altLang="zh-CN" dirty="0"/>
              <a:t>Use if original file becomes damaged or destroyed</a:t>
            </a:r>
          </a:p>
          <a:p>
            <a:r>
              <a:rPr lang="en-US" altLang="zh-CN" dirty="0"/>
              <a:t>Ways to lose data	</a:t>
            </a:r>
          </a:p>
          <a:p>
            <a:pPr lvl="1"/>
            <a:r>
              <a:rPr lang="en-US" altLang="zh-CN" dirty="0"/>
              <a:t>System failure, virus, file corruption, or some other problem</a:t>
            </a:r>
          </a:p>
          <a:p>
            <a:r>
              <a:rPr lang="en-US" altLang="zh-CN" dirty="0"/>
              <a:t>Never trust important data to only one media</a:t>
            </a:r>
          </a:p>
          <a:p>
            <a:pPr lvl="1"/>
            <a:r>
              <a:rPr lang="en-US" altLang="zh-CN" dirty="0" smtClean="0"/>
              <a:t>Always keep a copy of the data on another device or in the 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10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Disaster Recovery(1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Decisions to make for a backup and recovery </a:t>
            </a:r>
            <a:r>
              <a:rPr lang="en-US" altLang="zh-CN" dirty="0" smtClean="0"/>
              <a:t>plan:</a:t>
            </a:r>
            <a:endParaRPr lang="en-US" altLang="zh-CN" dirty="0"/>
          </a:p>
          <a:p>
            <a:pPr lvl="1"/>
            <a:r>
              <a:rPr lang="en-US" altLang="zh-CN" i="1" dirty="0" smtClean="0"/>
              <a:t>Decide on the type of backup</a:t>
            </a:r>
          </a:p>
          <a:p>
            <a:pPr lvl="2"/>
            <a:r>
              <a:rPr lang="en-US" altLang="zh-CN" b="1" dirty="0" smtClean="0"/>
              <a:t>File-level backup</a:t>
            </a:r>
          </a:p>
          <a:p>
            <a:pPr lvl="2"/>
            <a:r>
              <a:rPr lang="en-US" altLang="zh-CN" b="1" dirty="0" smtClean="0"/>
              <a:t>Image-level backup</a:t>
            </a:r>
          </a:p>
          <a:p>
            <a:pPr lvl="2"/>
            <a:r>
              <a:rPr lang="en-US" altLang="zh-CN" dirty="0" smtClean="0"/>
              <a:t>Separate backup plan for </a:t>
            </a:r>
            <a:r>
              <a:rPr lang="en-US" altLang="zh-CN" b="1" dirty="0" smtClean="0"/>
              <a:t>critical applications</a:t>
            </a:r>
          </a:p>
          <a:p>
            <a:pPr lvl="1"/>
            <a:r>
              <a:rPr lang="en-US" altLang="zh-CN" i="1" dirty="0" smtClean="0"/>
              <a:t>Decide </a:t>
            </a:r>
            <a:r>
              <a:rPr lang="en-US" altLang="zh-CN" i="1" dirty="0"/>
              <a:t>on backup destination</a:t>
            </a:r>
          </a:p>
          <a:p>
            <a:pPr lvl="1"/>
            <a:r>
              <a:rPr lang="en-US" altLang="zh-CN" i="1" dirty="0"/>
              <a:t>Decide on the backup software</a:t>
            </a:r>
          </a:p>
          <a:p>
            <a:pPr lvl="2"/>
            <a:r>
              <a:rPr lang="en-US" altLang="zh-CN" dirty="0"/>
              <a:t>Consider purchasing third-party backup software</a:t>
            </a:r>
          </a:p>
          <a:p>
            <a:pPr lvl="3"/>
            <a:r>
              <a:rPr lang="en-US" altLang="zh-CN" dirty="0" smtClean="0"/>
              <a:t>May offer </a:t>
            </a:r>
            <a:r>
              <a:rPr lang="en-US" altLang="zh-CN" dirty="0"/>
              <a:t>more features than Microsoft utility</a:t>
            </a:r>
          </a:p>
          <a:p>
            <a:pPr lvl="1"/>
            <a:r>
              <a:rPr lang="en-US" altLang="zh-CN" i="1" dirty="0"/>
              <a:t>Decide how simple or complex your backup strategy should be</a:t>
            </a:r>
          </a:p>
          <a:p>
            <a:pPr lvl="2"/>
            <a:r>
              <a:rPr lang="en-US" altLang="zh-CN" dirty="0"/>
              <a:t>Large organizations might require backups be documented daily, scheduled at certain times of the day or night, and recovery plans tested regularly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19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Disaster Recovery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Decisions to make for a backup and recovery </a:t>
            </a:r>
            <a:r>
              <a:rPr lang="en-US" altLang="zh-CN" dirty="0" smtClean="0"/>
              <a:t>plan (continued):</a:t>
            </a:r>
            <a:endParaRPr lang="en-US" altLang="zh-CN" dirty="0"/>
          </a:p>
          <a:p>
            <a:pPr lvl="1"/>
            <a:r>
              <a:rPr lang="en-US" altLang="zh-CN" i="1" dirty="0" smtClean="0"/>
              <a:t>Consider ways of ensuring business continuity</a:t>
            </a:r>
          </a:p>
          <a:p>
            <a:pPr lvl="2"/>
            <a:r>
              <a:rPr lang="en-US" altLang="zh-CN" dirty="0" smtClean="0"/>
              <a:t>A loss of power or Internet connection can interfere with business productivity</a:t>
            </a:r>
            <a:endParaRPr lang="en-US" altLang="zh-CN" dirty="0"/>
          </a:p>
          <a:p>
            <a:pPr lvl="2"/>
            <a:r>
              <a:rPr lang="en-US" altLang="zh-CN" dirty="0" smtClean="0"/>
              <a:t>Use an </a:t>
            </a:r>
            <a:r>
              <a:rPr lang="en-US" altLang="zh-CN" b="1" dirty="0" smtClean="0"/>
              <a:t>uninterruptible power supply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UPS</a:t>
            </a:r>
            <a:r>
              <a:rPr lang="en-US" altLang="zh-CN" dirty="0" smtClean="0"/>
              <a:t>) to supply power when voltage drops during brownouts or short-term blackouts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01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9ea823494502e53152d8584c0cc8772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7cfbba57d59d7688cb9813f782b3007f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JobAid"/>
          <xsd:enumeration value="Policy"/>
          <xsd:enumeration value="Presentation"/>
          <xsd:enumeration value="Process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 xsi:nil="true"/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23FA69-F723-4B34-AA3B-4CC1A67AD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eb4a7c9-bc69-4a98-84ec-5a35baeb84bb"/>
    <ds:schemaRef ds:uri="cb2c73f9-b1ae-4d74-94e3-1ed1189efda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61639</TotalTime>
  <Words>5424</Words>
  <Application>Microsoft Office PowerPoint</Application>
  <PresentationFormat>Widescreen</PresentationFormat>
  <Paragraphs>511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DengXian</vt:lpstr>
      <vt:lpstr>LucidaGrande</vt:lpstr>
      <vt:lpstr>Open Sans</vt:lpstr>
      <vt:lpstr>Summer Font</vt:lpstr>
      <vt:lpstr>Arial</vt:lpstr>
      <vt:lpstr>Arial</vt:lpstr>
      <vt:lpstr>Calibri</vt:lpstr>
      <vt:lpstr>Courier New</vt:lpstr>
      <vt:lpstr>Helvetica</vt:lpstr>
      <vt:lpstr>Office Theme</vt:lpstr>
      <vt:lpstr>CompTIA A+ Guide to IT Technical Support</vt:lpstr>
      <vt:lpstr>Maintaining Windows</vt:lpstr>
      <vt:lpstr>Objectives</vt:lpstr>
      <vt:lpstr>Scheduling Preventative Maintenance</vt:lpstr>
      <vt:lpstr>Verifying Critical Windows Settings</vt:lpstr>
      <vt:lpstr>Patch Management</vt:lpstr>
      <vt:lpstr>Backup Procedures</vt:lpstr>
      <vt:lpstr>Planning for Disaster Recovery(1 of 3)</vt:lpstr>
      <vt:lpstr>Planning for Disaster Recovery (2 of 3)</vt:lpstr>
      <vt:lpstr>Planning for Disaster Recovery (3 of 3)</vt:lpstr>
      <vt:lpstr>Backing Up User Data and the System Image (1 of 9)</vt:lpstr>
      <vt:lpstr>Backing Up User Data and the System Image (2 of 9)</vt:lpstr>
      <vt:lpstr>Backing Up User Data and the System Image (3 of 9)</vt:lpstr>
      <vt:lpstr>Backing Up User Data and the System Image (4 of 9)</vt:lpstr>
      <vt:lpstr>Backing Up User Data and the System Image (5 of 9)</vt:lpstr>
      <vt:lpstr>Backing Up User Data and the System Image (6 of 9)</vt:lpstr>
      <vt:lpstr>Backing Up User Data and the System Image (7 of 9)</vt:lpstr>
      <vt:lpstr>Backing Up User Data and the System Image (8 of 9)</vt:lpstr>
      <vt:lpstr>Backing Up User Data and the System Image (9 of 9)</vt:lpstr>
      <vt:lpstr>Backing Up Windows System Files with System Protection (1 of 3)</vt:lpstr>
      <vt:lpstr>Backing Up Windows System Files with System Protection (2 of 3)</vt:lpstr>
      <vt:lpstr>Backing Up Windows System Files with System Protection (3 of 3)</vt:lpstr>
      <vt:lpstr>Managing Files, Folders, and Storage Devices</vt:lpstr>
      <vt:lpstr>How Partitions and File Systems Work (1 of 5)</vt:lpstr>
      <vt:lpstr>How Partitions and File Systems Work (2 of 5)</vt:lpstr>
      <vt:lpstr>How Partitions and File Systems Work (3 of 5)</vt:lpstr>
      <vt:lpstr>How Partitions and File Systems Work (4 of 5)</vt:lpstr>
      <vt:lpstr>How Partitions and File Systems Work (5 of 5)</vt:lpstr>
      <vt:lpstr>Using Disk Management to Manage Hard Drives (1 of 19)</vt:lpstr>
      <vt:lpstr>Using Disk Management to Manage Hard Drives (2 of 19)</vt:lpstr>
      <vt:lpstr>Using Disk Management to Manage Hard Drives (3 of 19)</vt:lpstr>
      <vt:lpstr>Using Disk Management to Manage Hard Drives (4 of 19)</vt:lpstr>
      <vt:lpstr>Using Disk Management to Manage Hard Drives (5 of 19)</vt:lpstr>
      <vt:lpstr>Using Disk Management to Manage Hard Drives (6 of 19)</vt:lpstr>
      <vt:lpstr>Using Disk Management to Manage Hard Drives (7 of 19)</vt:lpstr>
      <vt:lpstr>Using Disk Management to Manage Hard Drives (8 of 19)</vt:lpstr>
      <vt:lpstr>Using Disk Management to Manage Hard Drives (9 of 19)</vt:lpstr>
      <vt:lpstr>Using Disk Management to Manage Hard Drives (10 of 19)</vt:lpstr>
      <vt:lpstr>Using Disk Management to Manage Hard Drives (11 of 19)</vt:lpstr>
      <vt:lpstr>Using Disk Management to Manage Hard Drives (12 of 19)</vt:lpstr>
      <vt:lpstr>Using Disk Management to Manage Hard Drives (13 of 19)</vt:lpstr>
      <vt:lpstr>Using Disk Management to Manage Hard Drives (14 of 19)</vt:lpstr>
      <vt:lpstr>Using Disk Management to Manage Hard Drives (15 of 19)</vt:lpstr>
      <vt:lpstr>Using Disk Management to Manage Hard Drives (16 of 19)</vt:lpstr>
      <vt:lpstr>Using Disk Management to Manage Hard Drives (17 of 19)</vt:lpstr>
      <vt:lpstr>Using Disk Management to Manage Hard Drives (18 of 19)</vt:lpstr>
      <vt:lpstr>Using Disk Management to Manage Hard Drives (19 of 19)</vt:lpstr>
      <vt:lpstr>Improving Hard Drive Performance</vt:lpstr>
      <vt:lpstr>Using a Command-Line Interface (CLI) (1 of 2)</vt:lpstr>
      <vt:lpstr>Using a Command-Line Interface (CLI) (2 of 2)</vt:lpstr>
      <vt:lpstr>Commands to Manage Files and Folders (1 of 3)</vt:lpstr>
      <vt:lpstr>Commands to Manage Files and Folders (2 of 3)</vt:lpstr>
      <vt:lpstr>Commands to Manage Files and Folders (3 of 3)</vt:lpstr>
      <vt:lpstr>Commands to Manage Hard Drives (1 of 2)</vt:lpstr>
      <vt:lpstr>Commands to Manage Hard Drives (2 of 2)</vt:lpstr>
      <vt:lpstr>Windows 10 PowerShell and Ubuntu Bash Interfaces (1 of 6)</vt:lpstr>
      <vt:lpstr>Windows 10 PowerShell and Ubuntu Bash Interfaces (2 of 6)</vt:lpstr>
      <vt:lpstr>Windows 10 PowerShell and Ubuntu Bash Interfaces (3 of 6)</vt:lpstr>
      <vt:lpstr>Windows 10 PowerShell and Ubuntu Bash Interfaces (4 of 6)</vt:lpstr>
      <vt:lpstr>Windows 10 PowerShell and Ubuntu Bash Interfaces (5 of 6)</vt:lpstr>
      <vt:lpstr>Windows 10 PowerShell and Ubuntu Bash Interfaces (6 of 6)</vt:lpstr>
      <vt:lpstr>Remote Connections</vt:lpstr>
      <vt:lpstr>Remote Desktop Connection (RDC)</vt:lpstr>
      <vt:lpstr>Remote Assistance (1 of 2)</vt:lpstr>
      <vt:lpstr>Remote Assistance (2 of 2)</vt:lpstr>
      <vt:lpstr>Third-Party Remote Access</vt:lpstr>
      <vt:lpstr>Chapter Summary (1 of 3)</vt:lpstr>
      <vt:lpstr>Chapter Summary (2 of 3)</vt:lpstr>
      <vt:lpstr>Chapter Summary (3 of 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Greenhouse, Brooke</dc:creator>
  <cp:lastModifiedBy>Julie Tomsho</cp:lastModifiedBy>
  <cp:revision>1058</cp:revision>
  <cp:lastPrinted>2016-10-03T15:29:39Z</cp:lastPrinted>
  <dcterms:created xsi:type="dcterms:W3CDTF">2018-10-31T14:29:44Z</dcterms:created>
  <dcterms:modified xsi:type="dcterms:W3CDTF">2019-02-01T16:58:21Z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AdHocReviewCycleID">
    <vt:i4>2137869598</vt:i4>
  </property>
  <property fmtid="{D5CDD505-2E9C-101B-9397-08002B2CF9AE}" pid="15" name="_NewReviewCycle">
    <vt:lpwstr/>
  </property>
  <property fmtid="{D5CDD505-2E9C-101B-9397-08002B2CF9AE}" pid="16" name="_EmailSubject">
    <vt:lpwstr>PPT information</vt:lpwstr>
  </property>
  <property fmtid="{D5CDD505-2E9C-101B-9397-08002B2CF9AE}" pid="17" name="_AuthorEmail">
    <vt:lpwstr>Brooke.Greenhouse@cengage.com</vt:lpwstr>
  </property>
  <property fmtid="{D5CDD505-2E9C-101B-9397-08002B2CF9AE}" pid="18" name="_AuthorEmailDisplayName">
    <vt:lpwstr>Greenhouse, Brooke</vt:lpwstr>
  </property>
</Properties>
</file>