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4"/>
  </p:notesMasterIdLst>
  <p:handoutMasterIdLst>
    <p:handoutMasterId r:id="rId75"/>
  </p:handoutMasterIdLst>
  <p:sldIdLst>
    <p:sldId id="256" r:id="rId5"/>
    <p:sldId id="264" r:id="rId6"/>
    <p:sldId id="265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1" r:id="rId24"/>
    <p:sldId id="430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447" r:id="rId41"/>
    <p:sldId id="448" r:id="rId42"/>
    <p:sldId id="449" r:id="rId43"/>
    <p:sldId id="450" r:id="rId44"/>
    <p:sldId id="451" r:id="rId45"/>
    <p:sldId id="452" r:id="rId46"/>
    <p:sldId id="453" r:id="rId47"/>
    <p:sldId id="455" r:id="rId48"/>
    <p:sldId id="456" r:id="rId49"/>
    <p:sldId id="457" r:id="rId50"/>
    <p:sldId id="458" r:id="rId51"/>
    <p:sldId id="459" r:id="rId52"/>
    <p:sldId id="460" r:id="rId53"/>
    <p:sldId id="461" r:id="rId54"/>
    <p:sldId id="462" r:id="rId55"/>
    <p:sldId id="463" r:id="rId56"/>
    <p:sldId id="464" r:id="rId57"/>
    <p:sldId id="465" r:id="rId58"/>
    <p:sldId id="467" r:id="rId59"/>
    <p:sldId id="466" r:id="rId60"/>
    <p:sldId id="468" r:id="rId61"/>
    <p:sldId id="469" r:id="rId62"/>
    <p:sldId id="470" r:id="rId63"/>
    <p:sldId id="471" r:id="rId64"/>
    <p:sldId id="472" r:id="rId65"/>
    <p:sldId id="473" r:id="rId66"/>
    <p:sldId id="474" r:id="rId67"/>
    <p:sldId id="475" r:id="rId68"/>
    <p:sldId id="476" r:id="rId69"/>
    <p:sldId id="477" r:id="rId70"/>
    <p:sldId id="342" r:id="rId71"/>
    <p:sldId id="412" r:id="rId72"/>
    <p:sldId id="413" r:id="rId7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78"/>
    <a:srgbClr val="006298"/>
    <a:srgbClr val="000000"/>
    <a:srgbClr val="FF6300"/>
    <a:srgbClr val="E9255F"/>
    <a:srgbClr val="0098D4"/>
    <a:srgbClr val="00B8E7"/>
    <a:srgbClr val="81D0ED"/>
    <a:srgbClr val="F6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86429"/>
  </p:normalViewPr>
  <p:slideViewPr>
    <p:cSldViewPr snapToGrid="0" snapToObjects="1">
      <p:cViewPr varScale="1">
        <p:scale>
          <a:sx n="78" d="100"/>
          <a:sy n="78" d="100"/>
        </p:scale>
        <p:origin x="90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commentAuthors" Target="commentAuthor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8T13:26:59.532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2/1/2019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5"/>
            <a:ext cx="2457450" cy="597477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Andrews/Dark/West, CompTIA A+ Guide to IT Technical Support, 10</a:t>
            </a:r>
            <a:r>
              <a:rPr lang="en-US" baseline="30000" dirty="0" smtClean="0"/>
              <a:t>th</a:t>
            </a:r>
            <a:r>
              <a:rPr lang="en-US" dirty="0" smtClean="0"/>
              <a:t>  Edition. © [2020] Cengage. All Rights Reserved. May not be scanned, copied or duplicated, or posted to a publicly accessible website, in whole or in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/>
              <a:t>Andrews/Dark/West, CompTIA A+ Guide to IT Technical Support, 10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 Edition. © [2020] Cengage. All Rights Reserved. May not be scanned, copied or duplicated, or posted to a publicly accessible website, in whole or in part.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/>
              <a:t>Andrews/Dark/West, CompTIA A+ Guide to IT Technical Support, 10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 Edition. © [2020] Cengage. All Rights Reserved. May not be scanned, copied or duplicated, or posted to a publicly accessible website, in whole or in part.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/>
              <a:t>Andrews/Dark/West, CompTIA A+ Guide to IT Technical Support, 10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 Edition. © [2020] Cengage. All Rights Reserved. May not be scanned, copied or duplicated, or posted to a publicly accessible website, in whole or in part.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4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Andrews/Dark/West, CompTIA A+ Guide to IT Technical Support, 10</a:t>
            </a:r>
            <a:r>
              <a:rPr lang="en-US" baseline="30000" dirty="0" smtClean="0"/>
              <a:t>th</a:t>
            </a:r>
            <a:r>
              <a:rPr lang="en-US" dirty="0" smtClean="0"/>
              <a:t>  Edition. © [2020] Cengage. All Rights Reserved. May not be scanned, copied or duplicated, or posted to a publicly accessible website, in whole or in part.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Andrews/Dark/West, CompTIA A+ Guide to IT Technical Support, 10</a:t>
            </a:r>
            <a:r>
              <a:rPr lang="en-US" baseline="30000" dirty="0" smtClean="0"/>
              <a:t>th</a:t>
            </a:r>
            <a:r>
              <a:rPr lang="en-US" dirty="0" smtClean="0"/>
              <a:t>  Edition. © [2020] Cengage. All Rights Reserved. May not be scanned, copied or duplicated, or posted to a publicly accessible website, in whole or in part.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107856"/>
            <a:ext cx="8956009" cy="692497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Andrews/Dark/West, CompTIA A+ Guide to IT Technical Support, 10</a:t>
            </a:r>
            <a:r>
              <a:rPr lang="en-US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 Edition. © [2020] Cengage. All Rights Reserved. May not be scanned, copied or duplicated, or posted to a publicly accessible website, in whole or in part.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0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107856"/>
            <a:ext cx="8956009" cy="692497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Andrews/Dark/West, CompTIA A+ Guide to IT Technical Support, 10</a:t>
            </a:r>
            <a:r>
              <a:rPr lang="en-US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 Edition. © [2020] Cengage. All Rights Reserved. May not be scanned, copied or duplicated, or posted to a publicly accessible website, in whole or in part.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0"/>
            <a:ext cx="1579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r>
              <a:rPr lang="en-US" dirty="0" smtClean="0"/>
              <a:t>Andrews/Dark/West, CompTIA A+ Guide to IT Technical Support, 10</a:t>
            </a:r>
            <a:r>
              <a:rPr lang="en-US" baseline="30000" dirty="0" smtClean="0"/>
              <a:t>th</a:t>
            </a:r>
            <a:r>
              <a:rPr lang="en-US" dirty="0" smtClean="0"/>
              <a:t>  Edition. © [2020] Cengage. All Rights Reserved. May not be scanned, copied or duplicated, or posted to a publicly accessible website, in whole or in part.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1" r:id="rId2"/>
    <p:sldLayoutId id="2147483722" r:id="rId3"/>
    <p:sldLayoutId id="2147483714" r:id="rId4"/>
    <p:sldLayoutId id="2147483718" r:id="rId5"/>
    <p:sldLayoutId id="2147483715" r:id="rId6"/>
    <p:sldLayoutId id="2147483716" r:id="rId7"/>
    <p:sldLayoutId id="2147483719" r:id="rId8"/>
    <p:sldLayoutId id="2147483720" r:id="rId9"/>
    <p:sldLayoutId id="2147483723" r:id="rId10"/>
    <p:sldLayoutId id="2147483724" r:id="rId11"/>
    <p:sldLayoutId id="2147483713" r:id="rId12"/>
    <p:sldLayoutId id="2147483717" r:id="rId13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CompTIA A+ Guide to IT Technical Support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Andrews/Dark/West, CompTIA A+ Guide to IT Technical Support, 10</a:t>
            </a:r>
            <a:r>
              <a:rPr lang="en-US" baseline="30000" dirty="0"/>
              <a:t>th</a:t>
            </a:r>
            <a:r>
              <a:rPr lang="en-US" dirty="0"/>
              <a:t>  Edition. © [2020]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4706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Windows Manages </a:t>
            </a:r>
            <a:r>
              <a:rPr lang="en-US" altLang="zh-CN" dirty="0" smtClean="0"/>
              <a:t>Applications (2 of 2)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94" y="1412084"/>
            <a:ext cx="5131234" cy="4332186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16236"/>
            <a:ext cx="3976406" cy="662584"/>
          </a:xfrm>
        </p:spPr>
        <p:txBody>
          <a:bodyPr/>
          <a:lstStyle/>
          <a:p>
            <a:r>
              <a:rPr lang="en-US" altLang="zh-CN" dirty="0" smtClean="0"/>
              <a:t>Figure 14-2  A process with more than one thread is called multithreading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253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Survey of Windows Tools and Techniques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Windows provides many useful tools and techniques for managing and troubleshooting Windows, applications, users, hardware, and networks</a:t>
            </a:r>
          </a:p>
          <a:p>
            <a:pPr lvl="1"/>
            <a:r>
              <a:rPr lang="en-US" altLang="zh-CN" dirty="0" smtClean="0"/>
              <a:t>See Table 14-1 for a list of many of these tools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7175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Best Practices To Troubleshoot Windows-Related Problems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This section gives you a general strategy to follow when solving any problems with Windows, an applications, or hardware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640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1: Interview the User and Back Up Data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When the user is available, start troubleshooting:</a:t>
            </a:r>
          </a:p>
          <a:p>
            <a:pPr lvl="1"/>
            <a:r>
              <a:rPr lang="en-US" altLang="zh-CN" dirty="0" smtClean="0"/>
              <a:t>Interview the user and back up data</a:t>
            </a:r>
          </a:p>
          <a:p>
            <a:pPr lvl="1"/>
            <a:r>
              <a:rPr lang="en-US" altLang="zh-CN" dirty="0" smtClean="0"/>
              <a:t>Ask the user to reproduce the problem while you watch</a:t>
            </a:r>
          </a:p>
          <a:p>
            <a:pPr lvl="1"/>
            <a:r>
              <a:rPr lang="en-US" altLang="zh-CN" dirty="0" smtClean="0"/>
              <a:t>Try a reboot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817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2: Error Messages, The Web, Coworkers, and Logs Might Help (1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Use Event Viewer and Reliability Monitor to Look For Clues</a:t>
            </a:r>
          </a:p>
          <a:p>
            <a:pPr lvl="1"/>
            <a:r>
              <a:rPr lang="en-US" altLang="zh-CN" dirty="0" smtClean="0"/>
              <a:t>Event Viewer logs might give clues about hardware or network failure, OS error messages, a device or service that has failed to start, or general protection faults</a:t>
            </a:r>
          </a:p>
          <a:p>
            <a:pPr lvl="1"/>
            <a:r>
              <a:rPr lang="en-US" altLang="zh-CN" dirty="0" smtClean="0"/>
              <a:t>Use Reliability Monitor to look for errors with applications or with key hardware components such as the hard drive</a:t>
            </a:r>
          </a:p>
          <a:p>
            <a:pPr lvl="1"/>
            <a:r>
              <a:rPr lang="en-US" altLang="zh-CN" dirty="0" smtClean="0"/>
              <a:t>Logs that are most useful:</a:t>
            </a:r>
          </a:p>
          <a:p>
            <a:pPr lvl="2"/>
            <a:r>
              <a:rPr lang="en-US" altLang="zh-CN" i="1" dirty="0" smtClean="0"/>
              <a:t>Administrative Events log</a:t>
            </a:r>
          </a:p>
          <a:p>
            <a:pPr lvl="2"/>
            <a:r>
              <a:rPr lang="en-US" altLang="zh-CN" i="1" dirty="0" smtClean="0"/>
              <a:t>Application log</a:t>
            </a:r>
          </a:p>
          <a:p>
            <a:pPr lvl="2"/>
            <a:r>
              <a:rPr lang="en-US" altLang="zh-CN" i="1" dirty="0" smtClean="0"/>
              <a:t>Security log</a:t>
            </a:r>
          </a:p>
          <a:p>
            <a:pPr lvl="2"/>
            <a:r>
              <a:rPr lang="en-US" altLang="zh-CN" i="1" dirty="0" smtClean="0"/>
              <a:t>Setup log</a:t>
            </a:r>
          </a:p>
          <a:p>
            <a:pPr lvl="2"/>
            <a:r>
              <a:rPr lang="en-US" altLang="zh-CN" i="1" dirty="0" smtClean="0"/>
              <a:t>System log</a:t>
            </a:r>
          </a:p>
          <a:p>
            <a:pPr lvl="2"/>
            <a:r>
              <a:rPr lang="en-US" altLang="zh-CN" i="1" dirty="0" smtClean="0"/>
              <a:t>Forwarded Events log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599129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2: Error Messages, The Web, Coworkers, and Logs Might Help (2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Try the Troubleshooting Applet and Device Manager</a:t>
            </a:r>
          </a:p>
          <a:p>
            <a:pPr lvl="1"/>
            <a:r>
              <a:rPr lang="en-US" altLang="zh-CN" dirty="0" smtClean="0"/>
              <a:t>Drill down into a category in this window to see what Windows offers to solve a problem</a:t>
            </a:r>
          </a:p>
          <a:p>
            <a:pPr lvl="1"/>
            <a:r>
              <a:rPr lang="en-US" altLang="zh-CN" dirty="0" smtClean="0"/>
              <a:t>When the problem is hardware related, check Device Manager</a:t>
            </a:r>
          </a:p>
          <a:p>
            <a:pPr lvl="2"/>
            <a:r>
              <a:rPr lang="en-US" altLang="zh-CN" dirty="0" smtClean="0"/>
              <a:t>Sometimes uninstalling a device and then reinstalling it solves the problem</a:t>
            </a:r>
          </a:p>
          <a:p>
            <a:r>
              <a:rPr lang="en-US" altLang="zh-CN" dirty="0" smtClean="0"/>
              <a:t>Find and Ask for Help</a:t>
            </a:r>
          </a:p>
          <a:p>
            <a:pPr lvl="1"/>
            <a:r>
              <a:rPr lang="en-US" altLang="zh-CN" dirty="0" smtClean="0"/>
              <a:t>Search for the error message or description of the problem on the web</a:t>
            </a:r>
          </a:p>
          <a:p>
            <a:pPr lvl="2"/>
            <a:r>
              <a:rPr lang="en-US" altLang="zh-CN" dirty="0" smtClean="0"/>
              <a:t>Add </a:t>
            </a:r>
            <a:r>
              <a:rPr lang="en-US" altLang="zh-CN" dirty="0" err="1" smtClean="0"/>
              <a:t>site:microsoft.com</a:t>
            </a:r>
            <a:r>
              <a:rPr lang="en-US" altLang="zh-CN" dirty="0" smtClean="0"/>
              <a:t> to the end of the search text to target your search to Microsoft websites</a:t>
            </a:r>
          </a:p>
          <a:p>
            <a:pPr lvl="1"/>
            <a:r>
              <a:rPr lang="en-US" altLang="zh-CN" dirty="0" smtClean="0"/>
              <a:t>Look for forums where others have posted the same problem with the same app or device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27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2: Error Messages, The Web, Coworkers, and Logs Might </a:t>
            </a:r>
            <a:r>
              <a:rPr lang="en-US" altLang="zh-CN" dirty="0" smtClean="0"/>
              <a:t>Help (3 of 3)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70" y="2095044"/>
            <a:ext cx="5975949" cy="3585569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488873"/>
            <a:ext cx="3976406" cy="1389947"/>
          </a:xfrm>
        </p:spPr>
        <p:txBody>
          <a:bodyPr/>
          <a:lstStyle/>
          <a:p>
            <a:r>
              <a:rPr lang="en-US" altLang="zh-CN" dirty="0" smtClean="0"/>
              <a:t>Figure 14-7  Use the Troubleshooting applet early in the troubleshooting process to solve simple Windows, application, hardware, network, and security problems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546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3: Consider That the Data or the Application Might Be Corrupted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For general problems with applications, consider and do these things:</a:t>
            </a:r>
          </a:p>
          <a:p>
            <a:pPr lvl="1"/>
            <a:r>
              <a:rPr lang="en-US" altLang="zh-CN" dirty="0" smtClean="0"/>
              <a:t>Consider data corruption</a:t>
            </a:r>
          </a:p>
          <a:p>
            <a:pPr lvl="1"/>
            <a:r>
              <a:rPr lang="en-US" altLang="zh-CN" dirty="0" smtClean="0"/>
              <a:t>Check application settings and logs for errors</a:t>
            </a:r>
          </a:p>
          <a:p>
            <a:pPr lvl="1"/>
            <a:r>
              <a:rPr lang="en-US" altLang="zh-CN" dirty="0" smtClean="0"/>
              <a:t>Repair the application</a:t>
            </a:r>
          </a:p>
          <a:p>
            <a:pPr lvl="1"/>
            <a:r>
              <a:rPr lang="en-US" altLang="zh-CN" dirty="0" smtClean="0"/>
              <a:t>Uninstall and reinstall the application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740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4: Consider Outside Interference (1 of 5)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Malware is at Work</a:t>
            </a:r>
          </a:p>
          <a:p>
            <a:pPr lvl="1"/>
            <a:r>
              <a:rPr lang="en-US" altLang="zh-CN" dirty="0" smtClean="0"/>
              <a:t>Scan the system for malware using up-to-date anti-malware software</a:t>
            </a:r>
          </a:p>
          <a:p>
            <a:r>
              <a:rPr lang="en-US" altLang="zh-CN" dirty="0" smtClean="0"/>
              <a:t>Faulty Memory</a:t>
            </a:r>
          </a:p>
          <a:p>
            <a:pPr lvl="1"/>
            <a:r>
              <a:rPr lang="en-US" altLang="zh-CN" dirty="0" smtClean="0"/>
              <a:t>Start the Windows Memory Diagnostics tool by using one of the following methods:</a:t>
            </a:r>
          </a:p>
          <a:p>
            <a:pPr lvl="2"/>
            <a:r>
              <a:rPr lang="en-US" altLang="zh-CN" dirty="0" smtClean="0"/>
              <a:t>Use the mdsched.exe command</a:t>
            </a:r>
          </a:p>
          <a:p>
            <a:pPr lvl="2"/>
            <a:r>
              <a:rPr lang="en-US" altLang="zh-CN" dirty="0" smtClean="0"/>
              <a:t>Boot from Windows setup media</a:t>
            </a:r>
          </a:p>
          <a:p>
            <a:r>
              <a:rPr lang="en-US" altLang="zh-CN" dirty="0" smtClean="0"/>
              <a:t>Corrupted Hard Drive</a:t>
            </a:r>
          </a:p>
          <a:p>
            <a:pPr lvl="1"/>
            <a:r>
              <a:rPr lang="en-US" altLang="zh-CN" dirty="0" smtClean="0"/>
              <a:t>Use the chkdsk c: /r command to check the hard drive</a:t>
            </a:r>
          </a:p>
          <a:p>
            <a:pPr lvl="2"/>
            <a:r>
              <a:rPr lang="en-US" altLang="zh-CN" dirty="0" smtClean="0"/>
              <a:t>Searches for bad sectors on a volume and recovers the data from them if possible</a:t>
            </a:r>
          </a:p>
          <a:p>
            <a:pPr lvl="1"/>
            <a:r>
              <a:rPr lang="en-US" altLang="zh-CN" dirty="0" smtClean="0"/>
              <a:t>Also check Event Viewer for warnings or errors regarding the hard drive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557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4: Consider Outside Interference (2 of 5)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Low on System Resources</a:t>
            </a:r>
          </a:p>
          <a:p>
            <a:pPr lvl="1"/>
            <a:r>
              <a:rPr lang="en-US" altLang="zh-CN" dirty="0" smtClean="0"/>
              <a:t>Use Task Manager to verify that a process is not using excessive system resources</a:t>
            </a:r>
          </a:p>
          <a:p>
            <a:pPr lvl="1"/>
            <a:r>
              <a:rPr lang="en-US" altLang="zh-CN" dirty="0" smtClean="0"/>
              <a:t>Ways to access Task Manager:</a:t>
            </a:r>
          </a:p>
          <a:p>
            <a:pPr lvl="2"/>
            <a:r>
              <a:rPr lang="en-US" altLang="zh-CN" dirty="0" smtClean="0"/>
              <a:t>Press </a:t>
            </a:r>
            <a:r>
              <a:rPr lang="en-US" altLang="zh-CN" b="1" dirty="0" smtClean="0"/>
              <a:t>Ctrl+Alt+Del</a:t>
            </a:r>
          </a:p>
          <a:p>
            <a:pPr lvl="2"/>
            <a:r>
              <a:rPr lang="en-US" altLang="zh-CN" dirty="0" smtClean="0"/>
              <a:t>Press </a:t>
            </a:r>
            <a:r>
              <a:rPr lang="en-US" altLang="zh-CN" b="1" dirty="0" smtClean="0"/>
              <a:t>Ctrl+Shift+Esc</a:t>
            </a:r>
          </a:p>
          <a:p>
            <a:pPr lvl="2"/>
            <a:r>
              <a:rPr lang="en-US" altLang="zh-CN" dirty="0" smtClean="0"/>
              <a:t>For Windows 10/8, press </a:t>
            </a:r>
            <a:r>
              <a:rPr lang="en-US" altLang="zh-CN" b="1" dirty="0" smtClean="0"/>
              <a:t>Win+X</a:t>
            </a:r>
            <a:r>
              <a:rPr lang="en-US" altLang="zh-CN" dirty="0" smtClean="0"/>
              <a:t> and click </a:t>
            </a:r>
            <a:r>
              <a:rPr lang="en-US" altLang="zh-CN" b="1" dirty="0" smtClean="0"/>
              <a:t>Task Manager </a:t>
            </a:r>
            <a:r>
              <a:rPr lang="en-US" altLang="zh-CN" dirty="0" smtClean="0"/>
              <a:t>in the Quick Launch menu</a:t>
            </a:r>
          </a:p>
          <a:p>
            <a:pPr lvl="2"/>
            <a:r>
              <a:rPr lang="en-US" altLang="zh-CN" dirty="0" smtClean="0"/>
              <a:t>For Windows 7, click </a:t>
            </a:r>
            <a:r>
              <a:rPr lang="en-US" altLang="zh-CN" b="1" dirty="0" smtClean="0"/>
              <a:t>Start</a:t>
            </a:r>
            <a:r>
              <a:rPr lang="en-US" altLang="zh-CN" dirty="0" smtClean="0"/>
              <a:t>, enter </a:t>
            </a:r>
            <a:r>
              <a:rPr lang="en-US" altLang="zh-CN" b="1" dirty="0" smtClean="0"/>
              <a:t>taskmgr.exe</a:t>
            </a:r>
            <a:r>
              <a:rPr lang="en-US" altLang="zh-CN" dirty="0" smtClean="0"/>
              <a:t> in the search box and press </a:t>
            </a:r>
            <a:r>
              <a:rPr lang="en-US" altLang="zh-CN" b="1" dirty="0" smtClean="0"/>
              <a:t>Enter</a:t>
            </a:r>
          </a:p>
        </p:txBody>
      </p:sp>
    </p:spTree>
    <p:extLst>
      <p:ext uri="{BB962C8B-B14F-4D97-AF65-F5344CB8AC3E}">
        <p14:creationId xmlns:p14="http://schemas.microsoft.com/office/powerpoint/2010/main" val="112371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Chapter 14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Windows After Startup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" r="462"/>
          <a:stretch>
            <a:fillRect/>
          </a:stretch>
        </p:blipFill>
        <p:spPr/>
      </p:pic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Andrews/Dark/West, CompTIA A+ Guide to IT Technical Support, 10</a:t>
            </a:r>
            <a:r>
              <a:rPr lang="en-US" baseline="30000" dirty="0"/>
              <a:t>th</a:t>
            </a:r>
            <a:r>
              <a:rPr lang="en-US" dirty="0"/>
              <a:t>  Edition. © [2020]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07059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4: Consider Outside Interference (3 of 5)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Low on System Resources (continued)</a:t>
            </a:r>
          </a:p>
          <a:p>
            <a:pPr lvl="1"/>
            <a:r>
              <a:rPr lang="en-US" altLang="zh-CN" dirty="0" smtClean="0"/>
              <a:t>Tabs in Task Manager include:</a:t>
            </a:r>
          </a:p>
          <a:p>
            <a:pPr lvl="2"/>
            <a:r>
              <a:rPr lang="en-US" altLang="zh-CN" dirty="0" smtClean="0"/>
              <a:t>Processes tab and Details tab</a:t>
            </a:r>
          </a:p>
          <a:p>
            <a:pPr lvl="2"/>
            <a:r>
              <a:rPr lang="en-US" altLang="zh-CN" dirty="0" smtClean="0"/>
              <a:t>Performance tab</a:t>
            </a:r>
          </a:p>
          <a:p>
            <a:pPr lvl="2"/>
            <a:r>
              <a:rPr lang="en-US" altLang="zh-CN" dirty="0" smtClean="0"/>
              <a:t>App history tab</a:t>
            </a:r>
          </a:p>
          <a:p>
            <a:pPr lvl="2"/>
            <a:r>
              <a:rPr lang="en-US" altLang="zh-CN" dirty="0" smtClean="0"/>
              <a:t>Startup tab</a:t>
            </a:r>
          </a:p>
          <a:p>
            <a:pPr lvl="2"/>
            <a:r>
              <a:rPr lang="en-US" altLang="zh-CN" dirty="0" smtClean="0"/>
              <a:t>Users tab</a:t>
            </a:r>
          </a:p>
          <a:p>
            <a:pPr lvl="2"/>
            <a:r>
              <a:rPr lang="en-US" altLang="zh-CN" dirty="0" smtClean="0"/>
              <a:t>Service tab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528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4: Consider Outside </a:t>
            </a:r>
            <a:r>
              <a:rPr lang="en-US" altLang="zh-CN" dirty="0" smtClean="0"/>
              <a:t>Interference (4 of 5)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86" y="1491053"/>
            <a:ext cx="6009058" cy="4292184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977245"/>
            <a:ext cx="3976406" cy="901575"/>
          </a:xfrm>
        </p:spPr>
        <p:txBody>
          <a:bodyPr/>
          <a:lstStyle/>
          <a:p>
            <a:r>
              <a:rPr lang="en-US" altLang="zh-CN" dirty="0" smtClean="0"/>
              <a:t>Figure 14-13  The Windows 10 Task Manager window with the Processes tab selected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790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4: Consider Outside </a:t>
            </a:r>
            <a:r>
              <a:rPr lang="en-US" altLang="zh-CN" dirty="0" smtClean="0"/>
              <a:t>Interference (5 of 5)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Incompatible Applications or Third-Party Services</a:t>
            </a:r>
          </a:p>
          <a:p>
            <a:pPr lvl="1"/>
            <a:r>
              <a:rPr lang="en-US" altLang="zh-CN" dirty="0" smtClean="0"/>
              <a:t>To eliminate conflicts or compatibility issues with other software, run the application causing problems after a clean boot</a:t>
            </a:r>
          </a:p>
          <a:p>
            <a:pPr lvl="1"/>
            <a:r>
              <a:rPr lang="en-US" altLang="zh-CN" dirty="0" smtClean="0"/>
              <a:t>A clean boot eliminates third-party software from starting during the boot and is done using System Configuration and Task Manager</a:t>
            </a:r>
          </a:p>
          <a:p>
            <a:pPr lvl="1"/>
            <a:r>
              <a:rPr lang="en-US" altLang="zh-CN" dirty="0" smtClean="0"/>
              <a:t>If a clean boot allows the application to run without errors:</a:t>
            </a:r>
          </a:p>
          <a:p>
            <a:pPr lvl="2"/>
            <a:r>
              <a:rPr lang="en-US" altLang="zh-CN" dirty="0" smtClean="0"/>
              <a:t>Zero in on the third-party software until you discover the one in conflict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002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5: Consider That Windows Might Be the Problem (1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An application or device might be giving problems because Windows system files are missing or corrupted</a:t>
            </a:r>
          </a:p>
          <a:p>
            <a:r>
              <a:rPr lang="en-US" altLang="zh-CN" dirty="0" smtClean="0"/>
              <a:t>Update Windows</a:t>
            </a:r>
          </a:p>
          <a:p>
            <a:pPr lvl="1"/>
            <a:r>
              <a:rPr lang="en-US" altLang="zh-CN" dirty="0" smtClean="0"/>
              <a:t>Make sure all critical and important Windows updates are installed</a:t>
            </a:r>
          </a:p>
          <a:p>
            <a:r>
              <a:rPr lang="en-US" altLang="zh-CN" dirty="0" smtClean="0"/>
              <a:t>Use System File Checker</a:t>
            </a:r>
          </a:p>
          <a:p>
            <a:pPr lvl="1"/>
            <a:r>
              <a:rPr lang="en-US" altLang="zh-CN" dirty="0" smtClean="0"/>
              <a:t>Use System File Check (SFC) to verify and replace system files</a:t>
            </a:r>
          </a:p>
          <a:p>
            <a:pPr lvl="2"/>
            <a:r>
              <a:rPr lang="en-US" altLang="zh-CN" dirty="0" smtClean="0"/>
              <a:t>Open an elevated command prompt window and enter the </a:t>
            </a:r>
            <a:r>
              <a:rPr lang="en-US" altLang="zh-CN" b="1" dirty="0" smtClean="0"/>
              <a:t>sfc</a:t>
            </a:r>
            <a:r>
              <a:rPr lang="en-US" altLang="zh-CN" b="1" dirty="0"/>
              <a:t> </a:t>
            </a:r>
            <a:r>
              <a:rPr lang="en-US" altLang="zh-CN" b="1" dirty="0" smtClean="0"/>
              <a:t>/scannow </a:t>
            </a:r>
            <a:r>
              <a:rPr lang="en-US" altLang="zh-CN" dirty="0" smtClean="0"/>
              <a:t>command</a:t>
            </a:r>
          </a:p>
          <a:p>
            <a:r>
              <a:rPr lang="en-US" altLang="zh-CN" dirty="0" smtClean="0"/>
              <a:t>Use DISM to Repair System Files</a:t>
            </a:r>
          </a:p>
          <a:p>
            <a:pPr lvl="1"/>
            <a:r>
              <a:rPr lang="en-US" altLang="zh-CN" dirty="0" smtClean="0"/>
              <a:t>You can use DISM commands to repair an existing Windows installation</a:t>
            </a:r>
          </a:p>
          <a:p>
            <a:pPr lvl="1"/>
            <a:r>
              <a:rPr lang="en-US" altLang="zh-CN" dirty="0" smtClean="0"/>
              <a:t>Try SFC first, if that doesn’t work, turn to DISM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529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5: Consider That Windows Might Be the Problem (2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Use DISM to Repair System Files (continued)</a:t>
            </a:r>
          </a:p>
          <a:p>
            <a:pPr lvl="1"/>
            <a:r>
              <a:rPr lang="en-US" altLang="zh-CN" dirty="0" smtClean="0"/>
              <a:t>Some useful DISM commands:</a:t>
            </a:r>
          </a:p>
          <a:p>
            <a:pPr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dism /online /cleanup-image /scanhealth</a:t>
            </a:r>
          </a:p>
          <a:p>
            <a:pPr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dism /online /cleanup-image /checkhealth</a:t>
            </a:r>
          </a:p>
          <a:p>
            <a:pPr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dism /online /cleanup-image /restorehealth</a:t>
            </a:r>
          </a:p>
          <a:p>
            <a:pPr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dism /online /cleanup-image /restorehealth /source: install.wim /limitaccess</a:t>
            </a:r>
          </a:p>
          <a:p>
            <a:r>
              <a:rPr lang="en-US" altLang="zh-CN" dirty="0" smtClean="0"/>
              <a:t>Boot Windows in Safe Mode</a:t>
            </a:r>
          </a:p>
          <a:p>
            <a:pPr lvl="1"/>
            <a:r>
              <a:rPr lang="en-US" altLang="zh-CN" dirty="0" smtClean="0"/>
              <a:t>Safe Mode loads Windows with a minimum configuration and can create a stable environment when Windows gets corrupted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724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5: Consider That Windows Might Be the Problem (3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Use System Restore</a:t>
            </a:r>
          </a:p>
          <a:p>
            <a:pPr lvl="1"/>
            <a:r>
              <a:rPr lang="en-US" altLang="zh-CN" dirty="0" smtClean="0"/>
              <a:t>Use System Restore if you know the approximate date the error started</a:t>
            </a:r>
          </a:p>
          <a:p>
            <a:pPr lvl="1"/>
            <a:r>
              <a:rPr lang="en-US" altLang="zh-CN" dirty="0" smtClean="0"/>
              <a:t>Points to keep in mind:</a:t>
            </a:r>
          </a:p>
          <a:p>
            <a:pPr lvl="2"/>
            <a:r>
              <a:rPr lang="en-US" altLang="zh-CN" dirty="0" smtClean="0"/>
              <a:t>System Restore might make many changes to a system</a:t>
            </a:r>
          </a:p>
          <a:p>
            <a:pPr lvl="2"/>
            <a:r>
              <a:rPr lang="en-US" altLang="zh-CN" dirty="0" smtClean="0"/>
              <a:t>System Restore won’t help you if you don’t have restore points to use</a:t>
            </a:r>
          </a:p>
          <a:p>
            <a:pPr lvl="2"/>
            <a:r>
              <a:rPr lang="en-US" altLang="zh-CN" dirty="0" smtClean="0"/>
              <a:t>Restore points replace certain keys in the registry but cannot completely rebuild a totally corrupted registry</a:t>
            </a:r>
          </a:p>
          <a:p>
            <a:pPr lvl="2"/>
            <a:r>
              <a:rPr lang="en-US" altLang="zh-CN" dirty="0" smtClean="0"/>
              <a:t>The restore process cannot remove a virus or worm infection</a:t>
            </a:r>
          </a:p>
          <a:p>
            <a:pPr lvl="2"/>
            <a:r>
              <a:rPr lang="en-US" altLang="zh-CN" dirty="0" smtClean="0"/>
              <a:t>System Restore might create a new problem</a:t>
            </a:r>
          </a:p>
          <a:p>
            <a:pPr lvl="2"/>
            <a:r>
              <a:rPr lang="en-US" altLang="zh-CN" dirty="0" smtClean="0"/>
              <a:t>Restore points are kept in a hidden folder on the hard drive</a:t>
            </a:r>
          </a:p>
          <a:p>
            <a:pPr lvl="2"/>
            <a:r>
              <a:rPr lang="en-US" altLang="zh-CN" dirty="0" smtClean="0"/>
              <a:t>Viruses and other malware sometimes hide in restore points</a:t>
            </a:r>
          </a:p>
          <a:p>
            <a:pPr lvl="2"/>
            <a:r>
              <a:rPr lang="en-US" altLang="zh-CN" dirty="0" smtClean="0"/>
              <a:t>If Windows will not start, you can launch System Restore using startup recovery tools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486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5: Consider That Windows Might Be the </a:t>
            </a:r>
            <a:r>
              <a:rPr lang="en-US" altLang="zh-CN" dirty="0" smtClean="0"/>
              <a:t>Problem (4 of 4)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04" y="1706881"/>
            <a:ext cx="4875076" cy="417194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476009"/>
            <a:ext cx="3976406" cy="402811"/>
          </a:xfrm>
        </p:spPr>
        <p:txBody>
          <a:bodyPr/>
          <a:lstStyle/>
          <a:p>
            <a:r>
              <a:rPr lang="en-US" altLang="zh-CN" dirty="0" smtClean="0"/>
              <a:t>Figure 14-28  Select a restore point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547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Slow Startup and Slow Performance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If Windows starts slowly or performs slowly:</a:t>
            </a:r>
          </a:p>
          <a:p>
            <a:pPr lvl="1"/>
            <a:r>
              <a:rPr lang="en-US" altLang="zh-CN" dirty="0" smtClean="0"/>
              <a:t>Use the following steps to clean up the startup process and improve performance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928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1: Observe Startup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To get a benchmark of how fast Windows starts, do the following:</a:t>
            </a:r>
          </a:p>
          <a:p>
            <a:pPr lvl="1"/>
            <a:r>
              <a:rPr lang="en-US" altLang="zh-CN" dirty="0" smtClean="0"/>
              <a:t>Use a stopwatch to time a normal startup from the moment you press the power button until the wait icon on the Windows desktop disappears</a:t>
            </a:r>
          </a:p>
          <a:p>
            <a:pPr lvl="1"/>
            <a:r>
              <a:rPr lang="en-US" altLang="zh-CN" dirty="0" smtClean="0"/>
              <a:t>Follow the steps given earlier in the chapter to set up a clean boot and time the boot again, this time using a clean boot</a:t>
            </a:r>
          </a:p>
          <a:p>
            <a:r>
              <a:rPr lang="en-US" altLang="zh-CN" dirty="0" smtClean="0"/>
              <a:t>If there is no difference, you can assume startup processes are not the source of the problem</a:t>
            </a:r>
          </a:p>
          <a:p>
            <a:r>
              <a:rPr lang="en-US" altLang="zh-CN" dirty="0" smtClean="0"/>
              <a:t>If the difference is significant, follow the steps in this part of the chapter to reduce Windows startup to essentials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44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2: Back Up User Data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If valuable data is not backed up:</a:t>
            </a:r>
          </a:p>
          <a:p>
            <a:pPr lvl="1"/>
            <a:r>
              <a:rPr lang="en-US" altLang="zh-CN" dirty="0" smtClean="0"/>
              <a:t>Back it up before you apply any of the fixes in this chapter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38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Explain the concepts and describe Windows tools used to solve problems with Windows, applications, and hardware</a:t>
            </a:r>
          </a:p>
          <a:p>
            <a:r>
              <a:rPr lang="en-US" altLang="zh-CN" dirty="0" smtClean="0"/>
              <a:t>Apply recommended best practices to troubleshoot Windows-related problems</a:t>
            </a:r>
          </a:p>
          <a:p>
            <a:r>
              <a:rPr lang="en-US" altLang="zh-CN" dirty="0" smtClean="0"/>
              <a:t>Troubleshoot problems with slow startup and slow performance</a:t>
            </a:r>
          </a:p>
          <a:p>
            <a:r>
              <a:rPr lang="en-US" altLang="zh-CN" dirty="0" smtClean="0"/>
              <a:t>Troubleshoot application errors and crashes</a:t>
            </a:r>
          </a:p>
          <a:p>
            <a:r>
              <a:rPr lang="en-US" altLang="zh-CN" dirty="0" smtClean="0"/>
              <a:t>Manually remove software when an application fails to uninstall</a:t>
            </a:r>
          </a:p>
          <a:p>
            <a:r>
              <a:rPr lang="en-US" altLang="zh-CN" dirty="0" smtClean="0"/>
              <a:t>Troubleshoot hardware problems in Windows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419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3: Perform Routine Maintenance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Perform some of the routine maintenance tasks that you learned in Chapter 13:</a:t>
            </a:r>
          </a:p>
          <a:p>
            <a:pPr lvl="1"/>
            <a:r>
              <a:rPr lang="en-US" altLang="zh-CN" dirty="0" smtClean="0"/>
              <a:t>Verify critical Windows settings</a:t>
            </a:r>
          </a:p>
          <a:p>
            <a:pPr lvl="1"/>
            <a:r>
              <a:rPr lang="en-US" altLang="zh-CN" dirty="0" smtClean="0"/>
              <a:t>Uninstall software you no longer need and optimize the hard drive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795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4: Investigate and Eliminate Startup Programs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Tools to help search for unnecessary startup programs are System Configuration (msconfig.exe), startup folders, and Task Manager</a:t>
            </a:r>
          </a:p>
          <a:p>
            <a:r>
              <a:rPr lang="en-US" altLang="zh-CN" dirty="0" smtClean="0"/>
              <a:t>Follow these steps to investigate startup:</a:t>
            </a:r>
          </a:p>
          <a:p>
            <a:pPr lvl="1"/>
            <a:r>
              <a:rPr lang="en-US" altLang="zh-CN" dirty="0" smtClean="0"/>
              <a:t>Open the Startup tab in Windows 10/8 Task Manager or the Startup tab in Windows 7 System Configuration</a:t>
            </a:r>
          </a:p>
          <a:p>
            <a:pPr lvl="2"/>
            <a:r>
              <a:rPr lang="en-US" altLang="zh-CN" dirty="0" smtClean="0"/>
              <a:t>In the list of startup items, look for a specific startup program you don’t want</a:t>
            </a:r>
          </a:p>
          <a:p>
            <a:pPr lvl="1"/>
            <a:r>
              <a:rPr lang="en-US" altLang="zh-CN" dirty="0" smtClean="0"/>
              <a:t>If you want to find out whether disabling a startup entry gives problems or improves performance, temporarily disable it using Windows 10/8 Task Manager or Windows 7 System Configuration</a:t>
            </a:r>
          </a:p>
          <a:p>
            <a:pPr lvl="1"/>
            <a:r>
              <a:rPr lang="en-US" altLang="zh-CN" dirty="0" smtClean="0"/>
              <a:t>As you research startup processes, Task Manager can tell you what processes are currently running</a:t>
            </a:r>
          </a:p>
          <a:p>
            <a:pPr lvl="2"/>
            <a:r>
              <a:rPr lang="en-US" altLang="zh-CN" dirty="0" smtClean="0"/>
              <a:t>Open Task Manager and select the </a:t>
            </a:r>
            <a:r>
              <a:rPr lang="en-US" altLang="zh-CN" b="1" dirty="0" smtClean="0"/>
              <a:t>Processes</a:t>
            </a:r>
            <a:r>
              <a:rPr lang="en-US" altLang="zh-CN" dirty="0" smtClean="0"/>
              <a:t> tab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87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5: Check for Unwanted Scheduled Tasks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When applications install:</a:t>
            </a:r>
          </a:p>
          <a:p>
            <a:pPr lvl="1"/>
            <a:r>
              <a:rPr lang="en-US" altLang="zh-CN" dirty="0" smtClean="0"/>
              <a:t>They often schedule tasks to check for and download program updates</a:t>
            </a:r>
          </a:p>
          <a:p>
            <a:r>
              <a:rPr lang="en-US" altLang="zh-CN" dirty="0" smtClean="0"/>
              <a:t>Malware sometimes hides as a scheduled task</a:t>
            </a:r>
          </a:p>
          <a:p>
            <a:r>
              <a:rPr lang="en-US" altLang="zh-CN" dirty="0" smtClean="0"/>
              <a:t>Best way to uninstall a scheduled task is to uninstall the software that is responsible for the task</a:t>
            </a:r>
          </a:p>
          <a:p>
            <a:r>
              <a:rPr lang="en-US" altLang="zh-CN" dirty="0" smtClean="0"/>
              <a:t>Open the Task Scheduler window:</a:t>
            </a:r>
          </a:p>
          <a:p>
            <a:pPr lvl="1"/>
            <a:r>
              <a:rPr lang="en-US" altLang="zh-CN" dirty="0" smtClean="0"/>
              <a:t>Search through tasks to find those you think are unnecessary or causing trouble</a:t>
            </a:r>
          </a:p>
          <a:p>
            <a:pPr lvl="1"/>
            <a:r>
              <a:rPr lang="en-US" altLang="zh-CN" dirty="0" smtClean="0"/>
              <a:t>Decide if you want to uninstall the software or disable the task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197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6: Check for Low System Resources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Follow directions in the “Low on System Resources” section earlier in this chapter to check a hardware component that might be a bottleneck</a:t>
            </a:r>
          </a:p>
          <a:p>
            <a:r>
              <a:rPr lang="en-US" altLang="zh-CN" dirty="0" smtClean="0"/>
              <a:t>You may also improve performance by moving the </a:t>
            </a:r>
            <a:r>
              <a:rPr lang="en-US" altLang="zh-CN" b="1" dirty="0" smtClean="0"/>
              <a:t>virtual memory file </a:t>
            </a:r>
            <a:r>
              <a:rPr lang="en-US" altLang="zh-CN" dirty="0" smtClean="0"/>
              <a:t>(pagefile.sys)</a:t>
            </a:r>
          </a:p>
          <a:p>
            <a:pPr lvl="1"/>
            <a:r>
              <a:rPr lang="en-US" altLang="zh-CN" dirty="0" smtClean="0"/>
              <a:t>Windows uses this file in the same way it uses memory to enhance the amount of RAM in a system</a:t>
            </a:r>
          </a:p>
          <a:p>
            <a:pPr lvl="1"/>
            <a:r>
              <a:rPr lang="en-US" altLang="zh-CN" dirty="0" smtClean="0"/>
              <a:t>Try moving it to another volume on the same hard drive or to a different hard drive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077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Errors and Crashes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In this part of the chapter, you learn to deal with specific application errors and crashes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411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Hangs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If an application locks up, use Task Manager to end it</a:t>
            </a:r>
          </a:p>
          <a:p>
            <a:r>
              <a:rPr lang="en-US" altLang="zh-CN" dirty="0" smtClean="0"/>
              <a:t>If Task Manager can’t end a process, use the tasklist and taskkill commands</a:t>
            </a:r>
          </a:p>
          <a:p>
            <a:pPr lvl="1"/>
            <a:r>
              <a:rPr lang="en-US" altLang="zh-CN" dirty="0" smtClean="0"/>
              <a:t>Tasklist command returns the process identifier (PID)</a:t>
            </a:r>
          </a:p>
          <a:p>
            <a:pPr lvl="1"/>
            <a:r>
              <a:rPr lang="en-US" altLang="zh-CN" dirty="0" smtClean="0"/>
              <a:t>Taskkill command uses the process ID to kill the process</a:t>
            </a:r>
          </a:p>
          <a:p>
            <a:r>
              <a:rPr lang="en-US" altLang="zh-CN" dirty="0" smtClean="0"/>
              <a:t>How to use the commands, using Notepad as our sample application:</a:t>
            </a:r>
          </a:p>
          <a:p>
            <a:pPr lvl="1"/>
            <a:r>
              <a:rPr lang="en-US" altLang="zh-CN" dirty="0" smtClean="0"/>
              <a:t>Start Notepad</a:t>
            </a:r>
          </a:p>
          <a:p>
            <a:pPr lvl="1"/>
            <a:r>
              <a:rPr lang="en-US" altLang="zh-CN" dirty="0" smtClean="0"/>
              <a:t>Use the </a:t>
            </a:r>
            <a:r>
              <a:rPr lang="en-US" altLang="zh-CN" b="1" dirty="0" smtClean="0"/>
              <a:t>tasklist | more </a:t>
            </a:r>
            <a:r>
              <a:rPr lang="en-US" altLang="zh-CN" dirty="0" smtClean="0"/>
              <a:t>command to see a list of running processes and note the PID of the Notepad process (7132)</a:t>
            </a:r>
          </a:p>
          <a:p>
            <a:pPr lvl="1"/>
            <a:r>
              <a:rPr lang="en-US" altLang="zh-CN" dirty="0" smtClean="0"/>
              <a:t>Enter the command </a:t>
            </a:r>
            <a:r>
              <a:rPr lang="en-US" altLang="zh-CN" b="1" dirty="0" smtClean="0"/>
              <a:t>taskkill /f /pid:7132 </a:t>
            </a:r>
            <a:r>
              <a:rPr lang="en-US" altLang="zh-CN" dirty="0" smtClean="0"/>
              <a:t>to forcefully kill the process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51338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Slow-Performing Application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Each application running on your computer is assigned a priority level</a:t>
            </a:r>
          </a:p>
          <a:p>
            <a:pPr lvl="1"/>
            <a:r>
              <a:rPr lang="en-US" altLang="zh-CN" dirty="0" smtClean="0"/>
              <a:t>Determines its position in the queue for CPU resources</a:t>
            </a:r>
          </a:p>
          <a:p>
            <a:r>
              <a:rPr lang="en-US" altLang="zh-CN" dirty="0" smtClean="0"/>
              <a:t>You can use Task Manager to change the priority level for an application that is already open</a:t>
            </a:r>
          </a:p>
          <a:p>
            <a:r>
              <a:rPr lang="en-US" altLang="zh-CN" dirty="0" smtClean="0"/>
              <a:t>1. In Task Manager, click the </a:t>
            </a:r>
            <a:r>
              <a:rPr lang="en-US" altLang="zh-CN" b="1" dirty="0" smtClean="0"/>
              <a:t>Processes</a:t>
            </a:r>
            <a:r>
              <a:rPr lang="en-US" altLang="zh-CN" dirty="0" smtClean="0"/>
              <a:t> tab, right-click the application, and click </a:t>
            </a:r>
            <a:r>
              <a:rPr lang="en-US" altLang="zh-CN" b="1" dirty="0" smtClean="0"/>
              <a:t>Go to details</a:t>
            </a:r>
          </a:p>
          <a:p>
            <a:r>
              <a:rPr lang="en-US" altLang="zh-CN" dirty="0" smtClean="0"/>
              <a:t>2. On the Details tab, right-click the selected program and point to </a:t>
            </a:r>
            <a:r>
              <a:rPr lang="en-US" altLang="zh-CN" b="1" dirty="0" smtClean="0"/>
              <a:t>Set priority</a:t>
            </a:r>
          </a:p>
          <a:p>
            <a:pPr lvl="1"/>
            <a:r>
              <a:rPr lang="en-US" altLang="zh-CN" dirty="0" smtClean="0"/>
              <a:t>Set the new priority to </a:t>
            </a:r>
            <a:r>
              <a:rPr lang="en-US" altLang="zh-CN" b="1" dirty="0" smtClean="0"/>
              <a:t>Above normal </a:t>
            </a:r>
            <a:r>
              <a:rPr lang="en-US" altLang="zh-CN" dirty="0" smtClean="0"/>
              <a:t>or </a:t>
            </a:r>
            <a:r>
              <a:rPr lang="en-US" altLang="zh-CN" b="1" dirty="0" smtClean="0"/>
              <a:t>High</a:t>
            </a:r>
          </a:p>
          <a:p>
            <a:r>
              <a:rPr lang="en-US" altLang="zh-CN" dirty="0" smtClean="0"/>
              <a:t>Changes you make to an application’s priority level affect only the current session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226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Slow-Performing </a:t>
            </a:r>
            <a:r>
              <a:rPr lang="en-US" altLang="zh-CN" dirty="0" smtClean="0"/>
              <a:t>Application (2 of 2)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19" y="2037834"/>
            <a:ext cx="6324403" cy="3411989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16236"/>
            <a:ext cx="3976406" cy="662584"/>
          </a:xfrm>
        </p:spPr>
        <p:txBody>
          <a:bodyPr/>
          <a:lstStyle/>
          <a:p>
            <a:r>
              <a:rPr lang="en-US" altLang="zh-CN" dirty="0" smtClean="0"/>
              <a:t>Figure 14-33  Change the priority level of a running application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7563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Fails to Start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An error results when an application expects a background service to be running but it failed to start</a:t>
            </a:r>
          </a:p>
          <a:p>
            <a:r>
              <a:rPr lang="en-US" altLang="zh-CN" dirty="0" smtClean="0"/>
              <a:t>To manage services, enter the services.msc command to open the Services console</a:t>
            </a:r>
          </a:p>
          <a:p>
            <a:pPr lvl="1"/>
            <a:r>
              <a:rPr lang="en-US" altLang="zh-CN" dirty="0" smtClean="0"/>
              <a:t>If the Extended tab at the bottom of the window is not selected, click it</a:t>
            </a:r>
          </a:p>
          <a:p>
            <a:r>
              <a:rPr lang="en-US" altLang="zh-CN" dirty="0" smtClean="0"/>
              <a:t>To get more information about a service or to stop a service, right-click its name and select </a:t>
            </a:r>
            <a:r>
              <a:rPr lang="en-US" altLang="zh-CN" b="1" dirty="0" smtClean="0"/>
              <a:t>Properties</a:t>
            </a:r>
            <a:r>
              <a:rPr lang="en-US" altLang="zh-CN" dirty="0" smtClean="0"/>
              <a:t> from the shortcut menu</a:t>
            </a:r>
          </a:p>
          <a:p>
            <a:r>
              <a:rPr lang="en-US" altLang="zh-CN" dirty="0" smtClean="0"/>
              <a:t>Use the Services console to make sure the service an application requires has started</a:t>
            </a:r>
          </a:p>
          <a:p>
            <a:pPr lvl="1"/>
            <a:r>
              <a:rPr lang="en-US" altLang="zh-CN" dirty="0" smtClean="0"/>
              <a:t>If the service has failed to start, make sure it has an Automatic or Manual setting</a:t>
            </a:r>
          </a:p>
          <a:p>
            <a:r>
              <a:rPr lang="en-US" altLang="zh-CN" dirty="0" smtClean="0"/>
              <a:t>Other problems with a service can sometimes be resolved by stopping and restarting a service</a:t>
            </a:r>
          </a:p>
          <a:p>
            <a:pPr lvl="1"/>
            <a:r>
              <a:rPr lang="en-US" altLang="zh-CN" dirty="0" smtClean="0"/>
              <a:t>To stop or restart, right-click the service and use the shortcut menu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431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Fails to Open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Windows depends on the file extension to associate a data file with an application used to open it</a:t>
            </a:r>
          </a:p>
          <a:p>
            <a:pPr lvl="1"/>
            <a:r>
              <a:rPr lang="en-US" altLang="zh-CN" dirty="0"/>
              <a:t>Called a </a:t>
            </a:r>
            <a:r>
              <a:rPr lang="en-US" altLang="zh-CN" b="1" dirty="0"/>
              <a:t>file association</a:t>
            </a:r>
          </a:p>
          <a:p>
            <a:r>
              <a:rPr lang="en-US" altLang="zh-CN" dirty="0"/>
              <a:t>A program associated with a file extension is called a </a:t>
            </a:r>
            <a:r>
              <a:rPr lang="en-US" altLang="zh-CN" b="1" dirty="0"/>
              <a:t>default program</a:t>
            </a:r>
          </a:p>
          <a:p>
            <a:r>
              <a:rPr lang="en-US" altLang="zh-CN" dirty="0"/>
              <a:t>When Windows doesn’t know which application to call on to open a file, it displays an error message</a:t>
            </a:r>
          </a:p>
          <a:p>
            <a:r>
              <a:rPr lang="en-US" altLang="zh-CN" dirty="0"/>
              <a:t>Solution: change the file association for the data file’s file extension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8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 and Windows Tools for Solving Problems With Windows, Applications, and Hardware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This part of the chapter covers:</a:t>
            </a:r>
          </a:p>
          <a:p>
            <a:pPr lvl="1"/>
            <a:r>
              <a:rPr lang="en-US" altLang="zh-CN" dirty="0" smtClean="0"/>
              <a:t>How Windows works and how it is structured</a:t>
            </a:r>
          </a:p>
          <a:p>
            <a:pPr lvl="1"/>
            <a:r>
              <a:rPr lang="en-US" altLang="zh-CN" dirty="0" smtClean="0"/>
              <a:t>Windows tools that are useful when solving a problem with Windows, applications, Windows users, networks, and hardware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732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Missing DLL or Component Not Registered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Most applications have many small programs called components that serve the main program</a:t>
            </a:r>
          </a:p>
          <a:p>
            <a:pPr lvl="1"/>
            <a:r>
              <a:rPr lang="en-US" altLang="zh-CN" dirty="0"/>
              <a:t>These small component services often have a .DLL extension (Dynamic Link Library)</a:t>
            </a:r>
          </a:p>
          <a:p>
            <a:r>
              <a:rPr lang="en-US" altLang="zh-CN" dirty="0"/>
              <a:t>When an error message </a:t>
            </a:r>
            <a:r>
              <a:rPr lang="en-US" altLang="zh-CN" dirty="0" smtClean="0"/>
              <a:t>appears </a:t>
            </a:r>
            <a:r>
              <a:rPr lang="en-US" altLang="zh-CN" dirty="0"/>
              <a:t>about a missing DLL</a:t>
            </a:r>
          </a:p>
          <a:p>
            <a:pPr lvl="1"/>
            <a:r>
              <a:rPr lang="en-US" altLang="zh-CN" dirty="0"/>
              <a:t>Reinstall the application</a:t>
            </a:r>
          </a:p>
          <a:p>
            <a:pPr lvl="1"/>
            <a:r>
              <a:rPr lang="en-US" altLang="zh-CN" dirty="0"/>
              <a:t>Recover it from backup or from the application installation files</a:t>
            </a:r>
          </a:p>
          <a:p>
            <a:r>
              <a:rPr lang="en-US" altLang="zh-CN" dirty="0"/>
              <a:t>The relationship between the main program and the component might be broken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smtClean="0"/>
              <a:t>Component </a:t>
            </a:r>
            <a:r>
              <a:rPr lang="en-US" altLang="zh-CN" dirty="0"/>
              <a:t>Services (COM</a:t>
            </a:r>
            <a:r>
              <a:rPr lang="en-US" altLang="zh-CN" dirty="0" smtClean="0"/>
              <a:t>+) in the Administrative Tools group </a:t>
            </a:r>
            <a:r>
              <a:rPr lang="en-US" altLang="zh-CN" dirty="0"/>
              <a:t>to register components</a:t>
            </a:r>
          </a:p>
          <a:p>
            <a:pPr lvl="1"/>
            <a:r>
              <a:rPr lang="en-US" altLang="zh-CN" dirty="0" smtClean="0"/>
              <a:t>To open the tool, open Control Panel and click </a:t>
            </a:r>
            <a:r>
              <a:rPr lang="en-US" altLang="zh-CN" b="1" dirty="0" smtClean="0"/>
              <a:t>Administrative Tools</a:t>
            </a:r>
            <a:r>
              <a:rPr lang="en-US" altLang="zh-CN" dirty="0" smtClean="0"/>
              <a:t>, then double-click </a:t>
            </a:r>
            <a:r>
              <a:rPr lang="en-US" altLang="zh-CN" b="1" dirty="0" smtClean="0"/>
              <a:t>Component Services 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4719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Missing DLL or Component Not </a:t>
            </a:r>
            <a:r>
              <a:rPr lang="en-US" altLang="zh-CN" dirty="0" smtClean="0"/>
              <a:t>Registered (2 of 2)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4713"/>
            <a:ext cx="6571526" cy="2694878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039591"/>
            <a:ext cx="3976406" cy="839229"/>
          </a:xfrm>
        </p:spPr>
        <p:txBody>
          <a:bodyPr/>
          <a:lstStyle/>
          <a:p>
            <a:r>
              <a:rPr lang="en-US" altLang="zh-CN" dirty="0" smtClean="0"/>
              <a:t>Figure 14-37  Use the Component Services window to register components used by an application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014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Has Never Worked (1 of 5)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If an application has never worked or stops working after the OS has been upgraded:</a:t>
            </a:r>
          </a:p>
          <a:p>
            <a:pPr lvl="1"/>
            <a:r>
              <a:rPr lang="en-US" altLang="zh-CN" dirty="0" smtClean="0"/>
              <a:t>Update </a:t>
            </a:r>
            <a:r>
              <a:rPr lang="en-US" altLang="zh-CN" dirty="0"/>
              <a:t>Windows and search the web</a:t>
            </a:r>
          </a:p>
          <a:p>
            <a:pPr lvl="1"/>
            <a:r>
              <a:rPr lang="en-US" altLang="zh-CN" dirty="0"/>
              <a:t>Run the installation program or application as an administrator</a:t>
            </a:r>
          </a:p>
          <a:p>
            <a:pPr lvl="1"/>
            <a:r>
              <a:rPr lang="en-US" altLang="zh-CN" dirty="0"/>
              <a:t>Consider whether an older application is having compatibility problems with Windows</a:t>
            </a:r>
          </a:p>
          <a:p>
            <a:pPr lvl="1"/>
            <a:r>
              <a:rPr lang="en-US" altLang="zh-CN" dirty="0"/>
              <a:t>Verify that the application is digitally signed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2635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Has Never </a:t>
            </a:r>
            <a:r>
              <a:rPr lang="en-US" altLang="zh-CN" dirty="0" smtClean="0"/>
              <a:t>Worked (2 of 5)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90" y="1577904"/>
            <a:ext cx="6009058" cy="4029604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195455"/>
            <a:ext cx="3976406" cy="683365"/>
          </a:xfrm>
        </p:spPr>
        <p:txBody>
          <a:bodyPr/>
          <a:lstStyle/>
          <a:p>
            <a:r>
              <a:rPr lang="en-US" altLang="zh-CN" dirty="0" smtClean="0"/>
              <a:t>Figure 14-38  Execute a program using administrative privileges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48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Has Never </a:t>
            </a:r>
            <a:r>
              <a:rPr lang="en-US" altLang="zh-CN" dirty="0" smtClean="0"/>
              <a:t>Worked (3 of 5)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909" y="1705942"/>
            <a:ext cx="5850563" cy="400198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195455"/>
            <a:ext cx="3976406" cy="683365"/>
          </a:xfrm>
        </p:spPr>
        <p:txBody>
          <a:bodyPr/>
          <a:lstStyle/>
          <a:p>
            <a:r>
              <a:rPr lang="en-US" altLang="zh-CN" dirty="0" smtClean="0"/>
              <a:t>Figure 14-40  This program is digitally signed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4137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Has Never </a:t>
            </a:r>
            <a:r>
              <a:rPr lang="en-US" altLang="zh-CN" dirty="0" smtClean="0"/>
              <a:t>Worked (4 of 5)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ODBC Data Sources</a:t>
            </a:r>
          </a:p>
          <a:p>
            <a:pPr lvl="1"/>
            <a:r>
              <a:rPr lang="en-US" altLang="zh-CN" dirty="0" smtClean="0"/>
              <a:t>Open Database Connectivity (ODBC) is the technology used to create the data source</a:t>
            </a:r>
          </a:p>
          <a:p>
            <a:pPr lvl="2"/>
            <a:r>
              <a:rPr lang="en-US" altLang="zh-CN" dirty="0" smtClean="0"/>
              <a:t>Which provides access to a database and includes the drivers required to interface between Access and the data</a:t>
            </a:r>
          </a:p>
          <a:p>
            <a:pPr lvl="1"/>
            <a:r>
              <a:rPr lang="en-US" altLang="zh-CN" dirty="0" smtClean="0"/>
              <a:t>Drivers for Microsoft SQL Server must be installed on the local computer</a:t>
            </a:r>
          </a:p>
          <a:p>
            <a:pPr lvl="2"/>
            <a:r>
              <a:rPr lang="en-US" altLang="zh-CN" dirty="0" smtClean="0"/>
              <a:t>Then you can use the ODBC Data Sources tool in the Administrative tools group of Control Panel to configure the data source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2306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Has Never </a:t>
            </a:r>
            <a:r>
              <a:rPr lang="en-US" altLang="zh-CN" dirty="0" smtClean="0"/>
              <a:t>Worked (5 of 5)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90" y="2494556"/>
            <a:ext cx="6304782" cy="1992099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018809"/>
            <a:ext cx="3976406" cy="860011"/>
          </a:xfrm>
        </p:spPr>
        <p:txBody>
          <a:bodyPr/>
          <a:lstStyle/>
          <a:p>
            <a:r>
              <a:rPr lang="en-US" altLang="zh-CN" dirty="0" smtClean="0"/>
              <a:t>Figure 14-41  Microsoft Access connects to an ODBC data source on a corporate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0483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Application Fails to Uninstall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Normally, you use the Programs and Features window to uninstall an application</a:t>
            </a:r>
          </a:p>
          <a:p>
            <a:r>
              <a:rPr lang="en-US" altLang="zh-CN" dirty="0" smtClean="0"/>
              <a:t>Some uninstall routines get corrupted and you need to manually uninstall an application</a:t>
            </a:r>
          </a:p>
          <a:p>
            <a:pPr lvl="1"/>
            <a:r>
              <a:rPr lang="en-US" altLang="zh-CN" dirty="0" smtClean="0"/>
              <a:t>You need to know how to use the Windows Registry Editor (regedit.exe)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189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Registry Editor (1 of 5)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Changes to the registry can include adding or removing keys and their values</a:t>
            </a:r>
          </a:p>
          <a:p>
            <a:pPr lvl="1"/>
            <a:r>
              <a:rPr lang="en-US" altLang="zh-CN" dirty="0" smtClean="0"/>
              <a:t>Or editing the values assigned to existing keys</a:t>
            </a:r>
          </a:p>
          <a:p>
            <a:r>
              <a:rPr lang="en-US" altLang="zh-CN" dirty="0" smtClean="0"/>
              <a:t>How the Registry is Organized</a:t>
            </a:r>
          </a:p>
          <a:p>
            <a:pPr lvl="1"/>
            <a:r>
              <a:rPr lang="en-US" altLang="zh-CN" dirty="0" smtClean="0"/>
              <a:t>The registry is a database designed with a treelike structure (called a hierarchical database)</a:t>
            </a:r>
          </a:p>
          <a:p>
            <a:pPr lvl="1"/>
            <a:r>
              <a:rPr lang="en-US" altLang="zh-CN" dirty="0" smtClean="0"/>
              <a:t>Contains configuration information for Windows, users, software applications, and installed hardware devices</a:t>
            </a:r>
          </a:p>
          <a:p>
            <a:pPr lvl="1"/>
            <a:r>
              <a:rPr lang="en-US" altLang="zh-CN" dirty="0"/>
              <a:t>Registry is built in memory at startup</a:t>
            </a:r>
          </a:p>
          <a:p>
            <a:pPr lvl="2"/>
            <a:r>
              <a:rPr lang="en-US" altLang="zh-CN" dirty="0"/>
              <a:t>Windows uses current hardware configuration and information taken from </a:t>
            </a:r>
            <a:r>
              <a:rPr lang="en-US" altLang="zh-CN" dirty="0" smtClean="0"/>
              <a:t>files</a:t>
            </a:r>
            <a:endParaRPr lang="en-US" altLang="zh-CN" dirty="0"/>
          </a:p>
          <a:p>
            <a:pPr lvl="1"/>
            <a:r>
              <a:rPr lang="en-US" altLang="zh-CN" dirty="0"/>
              <a:t>Five files used to build registry are called hives:</a:t>
            </a:r>
          </a:p>
          <a:p>
            <a:pPr lvl="2"/>
            <a:r>
              <a:rPr lang="en-US" altLang="zh-CN" dirty="0"/>
              <a:t>SAM (Security Accounts Manager), SECURITY, SOFTWARE, SYSTEM, and DEFAULT hives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9937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Registry Editor (2 of 5)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200" dirty="0"/>
              <a:t>How the Registry is </a:t>
            </a:r>
            <a:r>
              <a:rPr lang="en-US" altLang="zh-CN" sz="2200" dirty="0" smtClean="0"/>
              <a:t>Organized (continued)</a:t>
            </a:r>
          </a:p>
          <a:p>
            <a:pPr lvl="1"/>
            <a:r>
              <a:rPr lang="en-US" altLang="zh-CN" sz="2200" dirty="0" smtClean="0"/>
              <a:t>Registry is then organized </a:t>
            </a:r>
            <a:r>
              <a:rPr lang="en-US" altLang="zh-CN" sz="2200" dirty="0"/>
              <a:t>into five </a:t>
            </a:r>
            <a:r>
              <a:rPr lang="en-US" altLang="zh-CN" sz="2200" dirty="0" smtClean="0"/>
              <a:t>high-level keys</a:t>
            </a:r>
            <a:endParaRPr lang="en-US" altLang="zh-CN" sz="2200" dirty="0"/>
          </a:p>
          <a:p>
            <a:pPr lvl="2"/>
            <a:r>
              <a:rPr lang="en-US" altLang="zh-CN" sz="2200" dirty="0"/>
              <a:t>Each key can have </a:t>
            </a:r>
            <a:r>
              <a:rPr lang="en-US" altLang="zh-CN" sz="2200" dirty="0" smtClean="0"/>
              <a:t>subkeys</a:t>
            </a:r>
            <a:endParaRPr lang="en-US" altLang="zh-CN" sz="2200" dirty="0"/>
          </a:p>
          <a:p>
            <a:pPr lvl="1"/>
            <a:r>
              <a:rPr lang="en-US" altLang="zh-CN" sz="2200" dirty="0" smtClean="0"/>
              <a:t>Five </a:t>
            </a:r>
            <a:r>
              <a:rPr lang="en-US" altLang="zh-CN" sz="2200" dirty="0"/>
              <a:t>keys:</a:t>
            </a:r>
          </a:p>
          <a:p>
            <a:pPr lvl="2"/>
            <a:r>
              <a:rPr lang="en-US" altLang="zh-CN" sz="2200" dirty="0"/>
              <a:t>HKEY_LOCAL_MACHINE (HKLM)</a:t>
            </a:r>
          </a:p>
          <a:p>
            <a:pPr lvl="3"/>
            <a:r>
              <a:rPr lang="en-US" altLang="zh-CN" sz="1900" dirty="0"/>
              <a:t>Contains hardware, software, and security data</a:t>
            </a:r>
          </a:p>
          <a:p>
            <a:pPr lvl="2"/>
            <a:r>
              <a:rPr lang="en-US" altLang="zh-CN" sz="2200" dirty="0"/>
              <a:t>HKEY_CURRENT_CONFIG (HKCC)</a:t>
            </a:r>
          </a:p>
          <a:p>
            <a:pPr lvl="3"/>
            <a:r>
              <a:rPr lang="en-US" altLang="zh-CN" sz="1900" dirty="0"/>
              <a:t>Used to identify each hardware device</a:t>
            </a:r>
          </a:p>
          <a:p>
            <a:pPr lvl="2"/>
            <a:r>
              <a:rPr lang="en-US" altLang="zh-CN" sz="2200" dirty="0"/>
              <a:t>HKEY_CLASSES_ROOT (HKCR)</a:t>
            </a:r>
          </a:p>
          <a:p>
            <a:pPr lvl="3"/>
            <a:r>
              <a:rPr lang="en-US" altLang="zh-CN" sz="1900" dirty="0"/>
              <a:t>Used to determine which application opens</a:t>
            </a:r>
          </a:p>
          <a:p>
            <a:pPr lvl="2"/>
            <a:r>
              <a:rPr lang="en-US" altLang="zh-CN" sz="2200" dirty="0"/>
              <a:t>HKEY_USERS (HKU)</a:t>
            </a:r>
          </a:p>
          <a:p>
            <a:pPr lvl="3"/>
            <a:r>
              <a:rPr lang="en-US" altLang="zh-CN" sz="1900" dirty="0"/>
              <a:t>Contains data about all users</a:t>
            </a:r>
          </a:p>
          <a:p>
            <a:pPr lvl="2"/>
            <a:r>
              <a:rPr lang="en-US" altLang="zh-CN" sz="2200" dirty="0"/>
              <a:t>HKEY_CURRENT_USER (HKCU)</a:t>
            </a:r>
          </a:p>
          <a:p>
            <a:pPr lvl="3"/>
            <a:r>
              <a:rPr lang="en-US" altLang="zh-CN" sz="1900" dirty="0"/>
              <a:t>Contains data about the current user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323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are the Shell and the Kernel?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The Windows </a:t>
            </a:r>
            <a:r>
              <a:rPr lang="en-US" altLang="zh-CN" b="1" dirty="0" smtClean="0"/>
              <a:t>Shell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portion </a:t>
            </a:r>
            <a:r>
              <a:rPr lang="en-US" altLang="zh-CN" dirty="0"/>
              <a:t>of an OS that relates to the user and to applications</a:t>
            </a:r>
          </a:p>
          <a:p>
            <a:pPr lvl="1"/>
            <a:r>
              <a:rPr lang="en-US" altLang="zh-CN" dirty="0"/>
              <a:t>Provides tools such as File Explorer and the Windows desktop</a:t>
            </a:r>
          </a:p>
          <a:p>
            <a:pPr lvl="1"/>
            <a:r>
              <a:rPr lang="en-US" altLang="zh-CN" dirty="0"/>
              <a:t>Made up of subsystems that operate in </a:t>
            </a:r>
            <a:r>
              <a:rPr lang="en-US" altLang="zh-CN" b="1" dirty="0"/>
              <a:t>user </a:t>
            </a:r>
            <a:r>
              <a:rPr lang="en-US" altLang="zh-CN" b="1" dirty="0" smtClean="0"/>
              <a:t>mode</a:t>
            </a:r>
          </a:p>
          <a:p>
            <a:pPr lvl="2"/>
            <a:r>
              <a:rPr lang="en-US" altLang="zh-CN" dirty="0" smtClean="0"/>
              <a:t>Means these subsystems have only limited access to system information</a:t>
            </a:r>
            <a:endParaRPr lang="en-US" altLang="zh-CN" dirty="0"/>
          </a:p>
          <a:p>
            <a:r>
              <a:rPr lang="en-US" altLang="zh-CN" dirty="0" smtClean="0"/>
              <a:t>The Windows </a:t>
            </a:r>
            <a:r>
              <a:rPr lang="en-US" altLang="zh-CN" b="1" dirty="0" smtClean="0"/>
              <a:t>Kernel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Responsible </a:t>
            </a:r>
            <a:r>
              <a:rPr lang="en-US" altLang="zh-CN" dirty="0"/>
              <a:t>for interacting with hardware</a:t>
            </a:r>
          </a:p>
          <a:p>
            <a:pPr lvl="1"/>
            <a:r>
              <a:rPr lang="en-US" altLang="zh-CN" dirty="0"/>
              <a:t>Known as the “core” of the OS</a:t>
            </a:r>
          </a:p>
          <a:p>
            <a:pPr lvl="1"/>
            <a:r>
              <a:rPr lang="en-US" altLang="zh-CN" dirty="0"/>
              <a:t>Has two main components:</a:t>
            </a:r>
          </a:p>
          <a:p>
            <a:pPr lvl="2"/>
            <a:r>
              <a:rPr lang="en-US" altLang="zh-CN" b="1" dirty="0"/>
              <a:t>HAL</a:t>
            </a:r>
            <a:r>
              <a:rPr lang="en-US" altLang="zh-CN" dirty="0"/>
              <a:t> (</a:t>
            </a:r>
            <a:r>
              <a:rPr lang="en-US" altLang="zh-CN" b="1" dirty="0"/>
              <a:t>hardware abstraction layer</a:t>
            </a:r>
            <a:r>
              <a:rPr lang="en-US" altLang="zh-CN" dirty="0"/>
              <a:t>) – layer closest to hardware</a:t>
            </a:r>
          </a:p>
          <a:p>
            <a:pPr lvl="2"/>
            <a:r>
              <a:rPr lang="en-US" altLang="zh-CN" b="1" dirty="0"/>
              <a:t>Executive services </a:t>
            </a:r>
            <a:r>
              <a:rPr lang="en-US" altLang="zh-CN" dirty="0"/>
              <a:t>interface – operate between the user mode subsystems and the HAL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855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Registry Editor (3 of 5)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Before You Edit the Registry, Back It Up!</a:t>
            </a:r>
          </a:p>
          <a:p>
            <a:pPr lvl="1"/>
            <a:r>
              <a:rPr lang="en-US" altLang="zh-CN" dirty="0"/>
              <a:t>W</a:t>
            </a:r>
            <a:r>
              <a:rPr lang="en-US" altLang="zh-CN" dirty="0" smtClean="0"/>
              <a:t>ays to back up the registry:</a:t>
            </a:r>
          </a:p>
          <a:p>
            <a:pPr lvl="2"/>
            <a:r>
              <a:rPr lang="en-US" altLang="zh-CN" dirty="0"/>
              <a:t>Use System Protection to create a restore point</a:t>
            </a:r>
          </a:p>
          <a:p>
            <a:pPr lvl="2"/>
            <a:r>
              <a:rPr lang="en-US" altLang="zh-CN" dirty="0"/>
              <a:t>Back up a single registry key just before editing the key</a:t>
            </a:r>
          </a:p>
          <a:p>
            <a:pPr lvl="2"/>
            <a:r>
              <a:rPr lang="en-US" altLang="zh-CN" dirty="0"/>
              <a:t>Make an extra copy of the C:\Windows\System32\config folder</a:t>
            </a:r>
          </a:p>
          <a:p>
            <a:r>
              <a:rPr lang="en-US" altLang="zh-CN" dirty="0"/>
              <a:t>Back </a:t>
            </a:r>
            <a:r>
              <a:rPr lang="en-US" altLang="zh-CN" dirty="0" smtClean="0"/>
              <a:t>Up, Edit, and Restore Individual Keys </a:t>
            </a:r>
          </a:p>
          <a:p>
            <a:pPr lvl="1"/>
            <a:r>
              <a:rPr lang="en-US" altLang="zh-CN" dirty="0" smtClean="0"/>
              <a:t>Instead </a:t>
            </a:r>
            <a:r>
              <a:rPr lang="en-US" altLang="zh-CN" dirty="0"/>
              <a:t>of the whole registry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15450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Registry </a:t>
            </a:r>
            <a:r>
              <a:rPr lang="en-US" altLang="zh-CN" dirty="0" smtClean="0"/>
              <a:t>Editor (4 of 5)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84" y="2023872"/>
            <a:ext cx="6786227" cy="353568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987636"/>
            <a:ext cx="3976406" cy="891184"/>
          </a:xfrm>
        </p:spPr>
        <p:txBody>
          <a:bodyPr/>
          <a:lstStyle/>
          <a:p>
            <a:r>
              <a:rPr lang="en-US" altLang="zh-CN" dirty="0" smtClean="0"/>
              <a:t>Figure 14-45  The Registry Editor showing the five main keys, subkeys, values, and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6281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Registry </a:t>
            </a:r>
            <a:r>
              <a:rPr lang="en-US" altLang="zh-CN" dirty="0" smtClean="0"/>
              <a:t>Editor (5 of 5)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6" y="2648543"/>
            <a:ext cx="6596021" cy="2339093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987636"/>
            <a:ext cx="3976406" cy="891184"/>
          </a:xfrm>
        </p:spPr>
        <p:txBody>
          <a:bodyPr/>
          <a:lstStyle/>
          <a:p>
            <a:r>
              <a:rPr lang="en-US" altLang="zh-CN" dirty="0" smtClean="0"/>
              <a:t>Figure 14-46  Using the Registry Editor, you can back up a key and its subkeys with the Export command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7489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Manually Removing Software (1 of 6)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Programs refusing to uninstall or giving errors when </a:t>
            </a:r>
            <a:r>
              <a:rPr lang="en-US" altLang="zh-CN" dirty="0" smtClean="0"/>
              <a:t>uninstalling can be manually removed</a:t>
            </a:r>
            <a:endParaRPr lang="en-US" altLang="zh-CN" dirty="0"/>
          </a:p>
          <a:p>
            <a:pPr lvl="1"/>
            <a:r>
              <a:rPr lang="en-US" altLang="zh-CN" dirty="0"/>
              <a:t>Use as a last resort</a:t>
            </a:r>
          </a:p>
          <a:p>
            <a:r>
              <a:rPr lang="en-US" altLang="zh-CN" dirty="0" smtClean="0"/>
              <a:t>High-level steps:</a:t>
            </a:r>
          </a:p>
          <a:p>
            <a:pPr lvl="1"/>
            <a:r>
              <a:rPr lang="en-US" altLang="zh-CN" dirty="0" smtClean="0"/>
              <a:t>Try </a:t>
            </a:r>
            <a:r>
              <a:rPr lang="en-US" altLang="zh-CN" dirty="0"/>
              <a:t>program’s uninstall routine</a:t>
            </a:r>
          </a:p>
          <a:p>
            <a:pPr lvl="1"/>
            <a:r>
              <a:rPr lang="en-US" altLang="zh-CN" dirty="0"/>
              <a:t>Delete the program folders and files</a:t>
            </a:r>
          </a:p>
          <a:p>
            <a:pPr lvl="1"/>
            <a:r>
              <a:rPr lang="en-US" altLang="zh-CN" dirty="0"/>
              <a:t>Delete the registry entries used by the software</a:t>
            </a:r>
          </a:p>
          <a:p>
            <a:pPr lvl="1"/>
            <a:r>
              <a:rPr lang="en-US" altLang="zh-CN" dirty="0"/>
              <a:t>Remove entries in the Start menu and delete shortcuts</a:t>
            </a:r>
          </a:p>
          <a:p>
            <a:pPr lvl="1"/>
            <a:r>
              <a:rPr lang="en-US" altLang="zh-CN" dirty="0"/>
              <a:t>Remove any entries that launch processes at startup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285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Manually Removing Software (2 of 6)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Step 1: First try the uninstall routine</a:t>
            </a:r>
          </a:p>
          <a:p>
            <a:pPr lvl="1"/>
            <a:r>
              <a:rPr lang="en-US" altLang="zh-CN" dirty="0"/>
              <a:t>Can be accessed from the Windows Programs and Features window</a:t>
            </a:r>
          </a:p>
          <a:p>
            <a:pPr lvl="1"/>
            <a:r>
              <a:rPr lang="en-US" altLang="zh-CN" dirty="0" smtClean="0"/>
              <a:t>Or launched from the Windows 10/7 Start menu or Windows </a:t>
            </a:r>
            <a:r>
              <a:rPr lang="en-US" altLang="zh-CN" dirty="0"/>
              <a:t>8 </a:t>
            </a:r>
            <a:r>
              <a:rPr lang="en-US" altLang="zh-CN" dirty="0" smtClean="0"/>
              <a:t>Start </a:t>
            </a:r>
            <a:r>
              <a:rPr lang="en-US" altLang="zh-CN" dirty="0"/>
              <a:t>screen</a:t>
            </a:r>
          </a:p>
          <a:p>
            <a:r>
              <a:rPr lang="en-US" altLang="zh-CN" dirty="0"/>
              <a:t>Step 2: Delete Program files</a:t>
            </a:r>
          </a:p>
          <a:p>
            <a:pPr lvl="1"/>
            <a:r>
              <a:rPr lang="en-US" altLang="zh-CN" dirty="0"/>
              <a:t>Look for the program folder in one of these folders:</a:t>
            </a:r>
          </a:p>
          <a:p>
            <a:pPr lvl="2"/>
            <a:r>
              <a:rPr lang="en-US" altLang="zh-CN" dirty="0"/>
              <a:t>C:/Program </a:t>
            </a:r>
            <a:r>
              <a:rPr lang="en-US" altLang="zh-CN" dirty="0" smtClean="0"/>
              <a:t>Files or C</a:t>
            </a:r>
            <a:r>
              <a:rPr lang="en-US" altLang="zh-CN" dirty="0"/>
              <a:t>:/Program Files (x86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Delete the </a:t>
            </a:r>
            <a:r>
              <a:rPr lang="en-US" altLang="zh-CN" b="1" dirty="0" smtClean="0"/>
              <a:t>RegServe</a:t>
            </a:r>
            <a:r>
              <a:rPr lang="en-US" altLang="zh-CN" dirty="0" smtClean="0"/>
              <a:t> folder and all its contents</a:t>
            </a:r>
          </a:p>
          <a:p>
            <a:pPr lvl="2"/>
            <a:r>
              <a:rPr lang="en-US" altLang="zh-CN" dirty="0" smtClean="0"/>
              <a:t>If you get a message that the program is in use, you will need to stop it using Task Manager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85883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Manually Removing </a:t>
            </a:r>
            <a:r>
              <a:rPr lang="en-US" altLang="zh-CN" dirty="0" smtClean="0"/>
              <a:t>Software (3 of 6)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17" y="2327762"/>
            <a:ext cx="6821765" cy="225643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998027"/>
            <a:ext cx="3976406" cy="880793"/>
          </a:xfrm>
        </p:spPr>
        <p:txBody>
          <a:bodyPr/>
          <a:lstStyle/>
          <a:p>
            <a:r>
              <a:rPr lang="en-US" altLang="zh-CN" dirty="0" smtClean="0"/>
              <a:t>Figure 14-49  A running  process prevents the RegServe folder and its running process from being deleted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0078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Manually Removing Software (4 of 6)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Step 3: Delete Registry entries</a:t>
            </a:r>
          </a:p>
          <a:p>
            <a:pPr lvl="1"/>
            <a:r>
              <a:rPr lang="en-US" altLang="zh-CN" dirty="0"/>
              <a:t>Editing the registry can be dangerous – back up first!</a:t>
            </a:r>
          </a:p>
          <a:p>
            <a:pPr lvl="1"/>
            <a:r>
              <a:rPr lang="en-US" altLang="zh-CN" dirty="0"/>
              <a:t>Follow steps outlined in the </a:t>
            </a:r>
            <a:r>
              <a:rPr lang="en-US" altLang="zh-CN" dirty="0" smtClean="0"/>
              <a:t>text</a:t>
            </a:r>
          </a:p>
          <a:p>
            <a:r>
              <a:rPr lang="en-US" altLang="zh-CN" dirty="0"/>
              <a:t>Step 4: Remove Program Shortcuts</a:t>
            </a:r>
          </a:p>
          <a:p>
            <a:r>
              <a:rPr lang="en-US" altLang="zh-CN" dirty="0"/>
              <a:t>Step 5: Remove Startup Processes</a:t>
            </a:r>
          </a:p>
          <a:p>
            <a:pPr lvl="1"/>
            <a:r>
              <a:rPr lang="en-US" altLang="zh-CN" dirty="0"/>
              <a:t>Restart the system and watch for any startup errors about a missing program file</a:t>
            </a:r>
          </a:p>
          <a:p>
            <a:pPr lvl="1"/>
            <a:r>
              <a:rPr lang="en-US" altLang="zh-CN" dirty="0"/>
              <a:t>Use System Configuration or Task Manager to find out how the program is set to start</a:t>
            </a:r>
          </a:p>
          <a:p>
            <a:pPr lvl="2"/>
            <a:r>
              <a:rPr lang="en-US" altLang="zh-CN" dirty="0"/>
              <a:t>This entry point is called an orphaned entry</a:t>
            </a:r>
          </a:p>
          <a:p>
            <a:pPr lvl="1"/>
            <a:r>
              <a:rPr lang="en-US" altLang="zh-CN" dirty="0"/>
              <a:t>You’ll need to delete this startup entry by editing the registry, deleting a shortcut in a startup folder, or disabling a service using the Services console</a:t>
            </a:r>
          </a:p>
          <a:p>
            <a:pPr lvl="1"/>
            <a:endParaRPr lang="en-US" altLang="zh-CN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949475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Manually Removing </a:t>
            </a:r>
            <a:r>
              <a:rPr lang="en-US" altLang="zh-CN" dirty="0" smtClean="0"/>
              <a:t>Software (5 of 6)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22872"/>
            <a:ext cx="6681635" cy="2549128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738255"/>
            <a:ext cx="3976406" cy="1140565"/>
          </a:xfrm>
        </p:spPr>
        <p:txBody>
          <a:bodyPr/>
          <a:lstStyle/>
          <a:p>
            <a:r>
              <a:rPr lang="en-US" altLang="zh-CN" dirty="0" smtClean="0"/>
              <a:t>Figure 14-50  Select a subkey under the Uninstall key to display its values and data in the right pane and to delete the subkey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9681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Manually Removing </a:t>
            </a:r>
            <a:r>
              <a:rPr lang="en-US" altLang="zh-CN" dirty="0" smtClean="0"/>
              <a:t>Software (6 of 6)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56" y="1386825"/>
            <a:ext cx="5094732" cy="4418289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78582"/>
            <a:ext cx="3976406" cy="600238"/>
          </a:xfrm>
        </p:spPr>
        <p:txBody>
          <a:bodyPr/>
          <a:lstStyle/>
          <a:p>
            <a:r>
              <a:rPr lang="en-US" altLang="zh-CN" dirty="0" smtClean="0"/>
              <a:t>Figure 14-51  Remove an app from the Windows Start menu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2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Troubleshooting Hardware Problems in Windows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This section discusses how to deal with:</a:t>
            </a:r>
          </a:p>
          <a:p>
            <a:pPr lvl="1"/>
            <a:r>
              <a:rPr lang="en-US" altLang="zh-CN" dirty="0" smtClean="0"/>
              <a:t>Display problems</a:t>
            </a:r>
          </a:p>
          <a:p>
            <a:pPr lvl="1"/>
            <a:r>
              <a:rPr lang="en-US" altLang="zh-CN" dirty="0" smtClean="0"/>
              <a:t>Network printing problems</a:t>
            </a:r>
          </a:p>
          <a:p>
            <a:pPr lvl="1"/>
            <a:r>
              <a:rPr lang="en-US" altLang="zh-CN" dirty="0" smtClean="0"/>
              <a:t>Limited network connectivity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57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are the Shell and the Kernel</a:t>
            </a:r>
            <a:r>
              <a:rPr lang="en-US" altLang="zh-CN" dirty="0" smtClean="0"/>
              <a:t>? (2 of 2)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58" y="1190177"/>
            <a:ext cx="5326306" cy="464597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029200"/>
            <a:ext cx="3976406" cy="849620"/>
          </a:xfrm>
        </p:spPr>
        <p:txBody>
          <a:bodyPr/>
          <a:lstStyle/>
          <a:p>
            <a:r>
              <a:rPr lang="en-US" altLang="zh-CN" dirty="0" smtClean="0"/>
              <a:t>Figure 14-1  Inside an operating system, different components perform various functions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252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Display Settings and Graphics Software (1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Access the display settings by right-clicking the desktop and clicking </a:t>
            </a:r>
            <a:r>
              <a:rPr lang="en-US" altLang="zh-CN" b="1" dirty="0" smtClean="0"/>
              <a:t>Display settings</a:t>
            </a:r>
          </a:p>
          <a:p>
            <a:pPr lvl="1"/>
            <a:r>
              <a:rPr lang="en-US" altLang="zh-CN" dirty="0" smtClean="0"/>
              <a:t>You can also click </a:t>
            </a:r>
            <a:r>
              <a:rPr lang="en-US" altLang="zh-CN" b="1" dirty="0" smtClean="0"/>
              <a:t>Display</a:t>
            </a:r>
            <a:r>
              <a:rPr lang="en-US" altLang="zh-CN" dirty="0" smtClean="0"/>
              <a:t> in the Settings window</a:t>
            </a:r>
          </a:p>
          <a:p>
            <a:r>
              <a:rPr lang="en-US" altLang="zh-CN" dirty="0" smtClean="0"/>
              <a:t>Basic display settings:</a:t>
            </a:r>
          </a:p>
          <a:p>
            <a:pPr lvl="1"/>
            <a:r>
              <a:rPr lang="en-US" altLang="zh-CN" dirty="0"/>
              <a:t>To adjust resolution, click </a:t>
            </a:r>
            <a:r>
              <a:rPr lang="en-US" altLang="zh-CN" dirty="0" smtClean="0"/>
              <a:t>the</a:t>
            </a:r>
            <a:r>
              <a:rPr lang="en-US" altLang="zh-CN" b="1" dirty="0" smtClean="0"/>
              <a:t> Resolution </a:t>
            </a:r>
            <a:r>
              <a:rPr lang="en-US" altLang="zh-CN" dirty="0" smtClean="0"/>
              <a:t>drop-down menu</a:t>
            </a:r>
            <a:endParaRPr lang="en-US" altLang="zh-CN" b="1" dirty="0"/>
          </a:p>
          <a:p>
            <a:pPr lvl="2"/>
            <a:r>
              <a:rPr lang="en-US" altLang="zh-CN" dirty="0"/>
              <a:t>Select the highest or recommended resolution</a:t>
            </a:r>
          </a:p>
          <a:p>
            <a:pPr lvl="1"/>
            <a:r>
              <a:rPr lang="en-US" altLang="zh-CN" b="1" dirty="0"/>
              <a:t>Refresh rate </a:t>
            </a:r>
            <a:r>
              <a:rPr lang="en-US" altLang="zh-CN" dirty="0"/>
              <a:t>is the number of times a monitor refreshes the screen in one second</a:t>
            </a:r>
          </a:p>
          <a:p>
            <a:pPr lvl="2"/>
            <a:r>
              <a:rPr lang="en-US" altLang="zh-CN" dirty="0"/>
              <a:t>To set the rate, click </a:t>
            </a:r>
            <a:r>
              <a:rPr lang="en-US" altLang="zh-CN" b="1" dirty="0"/>
              <a:t>Advanced </a:t>
            </a:r>
            <a:r>
              <a:rPr lang="en-US" altLang="zh-CN" b="1" dirty="0" smtClean="0"/>
              <a:t>display settings</a:t>
            </a:r>
            <a:r>
              <a:rPr lang="en-US" altLang="zh-CN" dirty="0" smtClean="0"/>
              <a:t>, click </a:t>
            </a:r>
            <a:r>
              <a:rPr lang="en-US" altLang="zh-CN" b="1" dirty="0" smtClean="0"/>
              <a:t>Display adapter properties for Display</a:t>
            </a:r>
            <a:r>
              <a:rPr lang="en-US" altLang="zh-CN" dirty="0" smtClean="0"/>
              <a:t> and click </a:t>
            </a:r>
            <a:r>
              <a:rPr lang="en-US" altLang="zh-CN" b="1" dirty="0"/>
              <a:t>Monitor</a:t>
            </a:r>
            <a:r>
              <a:rPr lang="en-US" altLang="zh-CN" dirty="0"/>
              <a:t> tab and select the highest value available under Screen </a:t>
            </a:r>
            <a:r>
              <a:rPr lang="en-US" altLang="zh-CN" dirty="0" smtClean="0"/>
              <a:t>refresh </a:t>
            </a:r>
            <a:r>
              <a:rPr lang="en-US" altLang="zh-CN" dirty="0"/>
              <a:t>rate </a:t>
            </a:r>
          </a:p>
          <a:p>
            <a:pPr lvl="1"/>
            <a:r>
              <a:rPr lang="en-US" altLang="zh-CN" dirty="0" smtClean="0"/>
              <a:t>For a dual-monitor setup, you can configure multiple display</a:t>
            </a:r>
          </a:p>
          <a:p>
            <a:pPr lvl="2"/>
            <a:r>
              <a:rPr lang="en-US" altLang="zh-CN" dirty="0" smtClean="0"/>
              <a:t>Drag the two monitor boxes so they represent the relative positions of each monitor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0544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Display Settings and Graphics Software (2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Color Depth</a:t>
            </a:r>
          </a:p>
          <a:p>
            <a:pPr lvl="1"/>
            <a:r>
              <a:rPr lang="en-US" altLang="zh-CN" dirty="0" smtClean="0"/>
              <a:t>Accurate color representation on a monitor screen is called </a:t>
            </a:r>
            <a:r>
              <a:rPr lang="en-US" altLang="zh-CN" b="1" dirty="0" smtClean="0"/>
              <a:t>color depth</a:t>
            </a:r>
          </a:p>
          <a:p>
            <a:pPr lvl="1"/>
            <a:r>
              <a:rPr lang="en-US" altLang="zh-CN" dirty="0" smtClean="0"/>
              <a:t>To get optimum color depth, you can download and apply a color profile for the monitor from the monitor manufacturer</a:t>
            </a:r>
          </a:p>
          <a:p>
            <a:r>
              <a:rPr lang="en-US" altLang="zh-CN" dirty="0" smtClean="0"/>
              <a:t>Update DirectX</a:t>
            </a:r>
          </a:p>
          <a:p>
            <a:pPr lvl="1"/>
            <a:r>
              <a:rPr lang="en-US" altLang="zh-CN" dirty="0" smtClean="0"/>
              <a:t>DirectX is a Microsoft software development tool that developers can use to write multimedia applications</a:t>
            </a:r>
          </a:p>
          <a:p>
            <a:pPr lvl="1"/>
            <a:r>
              <a:rPr lang="en-US" altLang="zh-CN" dirty="0"/>
              <a:t>Use the </a:t>
            </a:r>
            <a:r>
              <a:rPr lang="en-US" altLang="zh-CN" b="1" dirty="0"/>
              <a:t>dxdiag.exe</a:t>
            </a:r>
            <a:r>
              <a:rPr lang="en-US" altLang="zh-CN" dirty="0"/>
              <a:t> command to display information about hardware and diagnose problems with DirectX 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1162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Settings and Graphics </a:t>
            </a:r>
            <a:r>
              <a:rPr lang="en-US" altLang="zh-CN" dirty="0" smtClean="0"/>
              <a:t>Software (3 of 3)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18" y="1696119"/>
            <a:ext cx="5301922" cy="4101103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998027"/>
            <a:ext cx="3976406" cy="880793"/>
          </a:xfrm>
        </p:spPr>
        <p:txBody>
          <a:bodyPr/>
          <a:lstStyle/>
          <a:p>
            <a:r>
              <a:rPr lang="en-US" altLang="zh-CN" dirty="0" smtClean="0"/>
              <a:t>Figure 14-54  Use the Color Management box to apply a color profile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4120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Print Management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Windows professional and business editions offer the Print Management </a:t>
            </a:r>
            <a:r>
              <a:rPr lang="en-US" altLang="zh-CN" dirty="0" smtClean="0"/>
              <a:t>(printmanagement.msc) console</a:t>
            </a:r>
            <a:endParaRPr lang="en-US" altLang="zh-CN" dirty="0"/>
          </a:p>
          <a:p>
            <a:pPr lvl="1"/>
            <a:r>
              <a:rPr lang="en-US" altLang="zh-CN" dirty="0"/>
              <a:t>In the Administrative Tools group of Control Panel</a:t>
            </a:r>
          </a:p>
          <a:p>
            <a:r>
              <a:rPr lang="en-US" altLang="zh-CN" dirty="0"/>
              <a:t>Use it to monitor and manage printer queues for all printers on the network</a:t>
            </a:r>
          </a:p>
          <a:p>
            <a:r>
              <a:rPr lang="en-US" altLang="zh-CN" dirty="0"/>
              <a:t>Each computer on the network that shares a printer to other computers on the network is considered a print server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8331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Limited Connectivity (1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List of what to try when the local network has no connectivity or limited connectivity:</a:t>
            </a:r>
          </a:p>
          <a:p>
            <a:pPr lvl="1"/>
            <a:r>
              <a:rPr lang="en-US" altLang="zh-CN" dirty="0" smtClean="0"/>
              <a:t>1. Verify that the network cable between computer and router or wall jack is not damaged and is securely connected at both ends</a:t>
            </a:r>
          </a:p>
          <a:p>
            <a:pPr lvl="1"/>
            <a:r>
              <a:rPr lang="en-US" altLang="zh-CN" dirty="0" smtClean="0"/>
              <a:t>2. For SOHO router, connect the cable to a different port on the router</a:t>
            </a:r>
          </a:p>
          <a:p>
            <a:pPr lvl="1"/>
            <a:r>
              <a:rPr lang="en-US" altLang="zh-CN" dirty="0" smtClean="0"/>
              <a:t>3. Go to Device Manager on the computer and disable then enable the network adapter</a:t>
            </a:r>
          </a:p>
          <a:p>
            <a:pPr lvl="2"/>
            <a:r>
              <a:rPr lang="en-US" altLang="zh-CN" dirty="0" smtClean="0"/>
              <a:t>Update device drivers</a:t>
            </a:r>
          </a:p>
          <a:p>
            <a:pPr lvl="1"/>
            <a:r>
              <a:rPr lang="en-US" altLang="zh-CN" dirty="0" smtClean="0"/>
              <a:t>4. Go to the TCP/IP Properties box and verify the TCP/IP configuration for the connection</a:t>
            </a:r>
          </a:p>
          <a:p>
            <a:pPr lvl="2"/>
            <a:r>
              <a:rPr lang="en-US" altLang="zh-CN" dirty="0" smtClean="0"/>
              <a:t>Verify the computer is getting a unique IP address from the router</a:t>
            </a:r>
          </a:p>
          <a:p>
            <a:pPr lvl="1"/>
            <a:r>
              <a:rPr lang="en-US" altLang="zh-CN" dirty="0" smtClean="0"/>
              <a:t>5. Update the network settings and try using the following two commands:</a:t>
            </a:r>
          </a:p>
          <a:p>
            <a:pPr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ipconfig /release</a:t>
            </a:r>
          </a:p>
          <a:p>
            <a:pPr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ipconfig /renew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4604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Limited Connectivity (2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List of what to try when the local network has no connectivity or limited connectivity (continued):</a:t>
            </a:r>
          </a:p>
          <a:p>
            <a:pPr lvl="1"/>
            <a:r>
              <a:rPr lang="en-US" altLang="zh-CN" dirty="0" smtClean="0"/>
              <a:t>6. Try resetting the modem and router</a:t>
            </a:r>
          </a:p>
          <a:p>
            <a:pPr lvl="1"/>
            <a:r>
              <a:rPr lang="en-US" altLang="zh-CN" dirty="0" smtClean="0"/>
              <a:t>7. The computer might have malware, try running anti-malware software</a:t>
            </a:r>
          </a:p>
          <a:p>
            <a:pPr lvl="1"/>
            <a:r>
              <a:rPr lang="en-US" altLang="zh-CN" dirty="0" smtClean="0"/>
              <a:t>8. For wireless connections, check these things:</a:t>
            </a:r>
          </a:p>
          <a:p>
            <a:pPr lvl="2"/>
            <a:r>
              <a:rPr lang="en-US" altLang="zh-CN" dirty="0" smtClean="0"/>
              <a:t>For a laptop, is the wireless switch turned on?</a:t>
            </a:r>
          </a:p>
          <a:p>
            <a:pPr lvl="2"/>
            <a:r>
              <a:rPr lang="en-US" altLang="zh-CN" dirty="0" smtClean="0"/>
              <a:t>Disconnect and reconnect to the wireless network</a:t>
            </a:r>
          </a:p>
          <a:p>
            <a:pPr lvl="2"/>
            <a:r>
              <a:rPr lang="en-US" altLang="zh-CN" dirty="0" smtClean="0"/>
              <a:t>For Mac address filtering, is the computer’s MAC address allowed on the network?</a:t>
            </a:r>
          </a:p>
          <a:p>
            <a:pPr lvl="2"/>
            <a:r>
              <a:rPr lang="en-US" altLang="zh-CN" dirty="0" smtClean="0"/>
              <a:t>Is the wireless device too far from the wireless access point so that the signal is too weak?</a:t>
            </a:r>
          </a:p>
          <a:p>
            <a:pPr lvl="1"/>
            <a:endParaRPr lang="en-US" altLang="zh-CN" dirty="0" smtClean="0">
              <a:latin typeface="+mn-lt"/>
              <a:cs typeface="Courier New" panose="02070309020205020404" pitchFamily="49" charset="0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3090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Limited Connectivity (3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List of what to try when the local network has no connectivity or limited connectivity (continued):</a:t>
            </a:r>
          </a:p>
          <a:p>
            <a:pPr lvl="1"/>
            <a:r>
              <a:rPr lang="en-US" altLang="zh-CN" dirty="0" smtClean="0"/>
              <a:t>9. For Internet connectivity, do the following:</a:t>
            </a:r>
          </a:p>
          <a:p>
            <a:pPr lvl="2"/>
            <a:r>
              <a:rPr lang="en-US" altLang="zh-CN" dirty="0" smtClean="0"/>
              <a:t>To eliminate DNS as the problem, try this command:</a:t>
            </a:r>
          </a:p>
          <a:p>
            <a:pPr lvl="3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ping www.cengage.com</a:t>
            </a:r>
          </a:p>
          <a:p>
            <a:pPr lvl="2"/>
            <a:r>
              <a:rPr lang="en-US" altLang="zh-CN" dirty="0" smtClean="0"/>
              <a:t>If you are unable to access a particular computer on the Internet, try using the tracert command:</a:t>
            </a:r>
          </a:p>
          <a:p>
            <a:pPr lvl="3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tracert www.cengage.com</a:t>
            </a:r>
          </a:p>
          <a:p>
            <a:pPr lvl="2"/>
            <a:r>
              <a:rPr lang="en-US" altLang="zh-CN" dirty="0" smtClean="0"/>
              <a:t>If you can access resources on the local network but don’t have Internet connectivity, contact your ISP and ask them to reset the connection at their end</a:t>
            </a:r>
          </a:p>
          <a:p>
            <a:pPr lvl="1"/>
            <a:endParaRPr lang="en-US" altLang="zh-CN" dirty="0" smtClean="0">
              <a:latin typeface="+mn-lt"/>
              <a:cs typeface="Courier New" panose="02070309020205020404" pitchFamily="49" charset="0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3032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 (1 of 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Windows OS is made up of two main components:  the shell and the kernel</a:t>
            </a:r>
          </a:p>
          <a:p>
            <a:r>
              <a:rPr lang="en-US" altLang="zh-CN" dirty="0" smtClean="0"/>
              <a:t>A process is a program running under the shell, together with all the resources assigned to it</a:t>
            </a:r>
          </a:p>
          <a:p>
            <a:r>
              <a:rPr lang="en-US" altLang="zh-CN" dirty="0" smtClean="0"/>
              <a:t>Windows tools that access and manage other Windows tools are Control Panel, Administrative Tools, Computer Management, and Microsoft Management Control (MMC)</a:t>
            </a:r>
          </a:p>
          <a:p>
            <a:r>
              <a:rPr lang="en-US" altLang="zh-CN" dirty="0" smtClean="0"/>
              <a:t>Tools to observe, track, and log Windows, user, network, application, and hardware activities are Event Viewer, Performance Monitor, Reliability Monitor, and Resource Monitor</a:t>
            </a:r>
          </a:p>
          <a:p>
            <a:r>
              <a:rPr lang="en-US" altLang="zh-CN" dirty="0" smtClean="0"/>
              <a:t>Tools for solving Windows, application, networking, and Windows user problems are Task Manager, System Configuration, the Services console, the Troubleshooting applet, Group Policy, Local Group Policy, and the Registry Editor</a:t>
            </a:r>
          </a:p>
          <a:p>
            <a:r>
              <a:rPr lang="en-US" altLang="zh-CN" dirty="0" smtClean="0"/>
              <a:t>Other tools are System File Checker, DISM, Windows Updates, a clean boot, Safe Mode (Safe boot), and System Restore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07546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 (2 of 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Tools for solving application errors and crashes are Programs and Features, tasklist, taskkill, Component Services, secondary logons, Compatibility mode, digital signatures, Data Sources, and Task Scheduler</a:t>
            </a:r>
          </a:p>
          <a:p>
            <a:r>
              <a:rPr lang="en-US" altLang="zh-CN" dirty="0" smtClean="0"/>
              <a:t>Tools for solving problems with hardware are Device Manager, Print Management, the Display applet, DxDiag, Memory Diagnostics, chkdsk, and Disk Defragmenter</a:t>
            </a:r>
          </a:p>
          <a:p>
            <a:r>
              <a:rPr lang="en-US" altLang="zh-CN" dirty="0" smtClean="0"/>
              <a:t>The commands taskkill and tasklist can be used to forcefully end an application that is hung</a:t>
            </a:r>
          </a:p>
          <a:p>
            <a:r>
              <a:rPr lang="en-US" altLang="zh-CN" dirty="0" smtClean="0"/>
              <a:t>Task Manager can change the priority level to improve performance of an application</a:t>
            </a:r>
          </a:p>
          <a:p>
            <a:r>
              <a:rPr lang="en-US" altLang="zh-CN" dirty="0" smtClean="0"/>
              <a:t>The Services console is used to change the way a background service is started</a:t>
            </a:r>
          </a:p>
          <a:p>
            <a:r>
              <a:rPr lang="en-US" altLang="zh-CN" dirty="0" smtClean="0"/>
              <a:t>Use Component Services to solve the problem that causes an error message to appear for an unregistered component or missing DLL</a:t>
            </a:r>
          </a:p>
          <a:p>
            <a:r>
              <a:rPr lang="en-US" altLang="zh-CN" dirty="0" smtClean="0"/>
              <a:t>When an application fails to uninstall, you might need to manually edit Windows registry using the Registry Editor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42138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 (3 of 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Always back up registry keys before editing them</a:t>
            </a:r>
          </a:p>
          <a:p>
            <a:r>
              <a:rPr lang="en-US" dirty="0" smtClean="0"/>
              <a:t>Use Display settings to adjust the resolution, refresh rate, multiple monitor orientation, and color depth for monitors</a:t>
            </a:r>
          </a:p>
          <a:p>
            <a:r>
              <a:rPr lang="en-US" dirty="0" smtClean="0"/>
              <a:t>Use the dxdiag command to determine which version of DirectX is installed</a:t>
            </a:r>
          </a:p>
          <a:p>
            <a:r>
              <a:rPr lang="en-US" dirty="0" smtClean="0"/>
              <a:t>Print Management makes it easy to manage network printers and their connections with workstations on the network</a:t>
            </a:r>
          </a:p>
          <a:p>
            <a:r>
              <a:rPr lang="en-US" dirty="0" smtClean="0"/>
              <a:t>Limited network connectivity problems can be solved by verifying network cable connections, network port activity, NIC device drivers, TCP/IP configuration (network settings), cable or DSL modem connectivity to the ISP, wireless connectivity and access, and DNS name resolution</a:t>
            </a:r>
          </a:p>
        </p:txBody>
      </p:sp>
    </p:spTree>
    <p:extLst>
      <p:ext uri="{BB962C8B-B14F-4D97-AF65-F5344CB8AC3E}">
        <p14:creationId xmlns:p14="http://schemas.microsoft.com/office/powerpoint/2010/main" val="53488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Directory Structures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User Profile Namespace</a:t>
            </a:r>
          </a:p>
          <a:p>
            <a:pPr lvl="1"/>
            <a:r>
              <a:rPr lang="en-US" altLang="zh-CN" dirty="0" smtClean="0"/>
              <a:t>When a user first signs in to Windows, a user profile is created and consists of two general items:</a:t>
            </a:r>
          </a:p>
          <a:p>
            <a:pPr lvl="2"/>
            <a:r>
              <a:rPr lang="en-US" altLang="zh-CN" dirty="0" smtClean="0"/>
              <a:t>A user folder together with its subfolders</a:t>
            </a:r>
          </a:p>
          <a:p>
            <a:pPr lvl="2"/>
            <a:r>
              <a:rPr lang="en-US" altLang="zh-CN" dirty="0" smtClean="0"/>
              <a:t>NTUSER.DAT – a hidden file stored in the C:\Users\</a:t>
            </a:r>
            <a:r>
              <a:rPr lang="en-US" altLang="zh-CN" i="1" dirty="0" smtClean="0"/>
              <a:t>username</a:t>
            </a:r>
            <a:r>
              <a:rPr lang="en-US" altLang="zh-CN" dirty="0" smtClean="0"/>
              <a:t> folder that contains user settings</a:t>
            </a:r>
          </a:p>
          <a:p>
            <a:r>
              <a:rPr lang="en-US" altLang="zh-CN" dirty="0" smtClean="0"/>
              <a:t>Program Files</a:t>
            </a:r>
          </a:p>
          <a:p>
            <a:pPr lvl="1"/>
            <a:r>
              <a:rPr lang="en-US" altLang="zh-CN" dirty="0" smtClean="0"/>
              <a:t>Program files are stored in C:\Program Files</a:t>
            </a:r>
          </a:p>
          <a:p>
            <a:pPr lvl="2"/>
            <a:r>
              <a:rPr lang="en-US" altLang="zh-CN" dirty="0" smtClean="0"/>
              <a:t>In 64-bit versions of Windows, 64-bit programs are stored here and 32-bit programs are stored in C:\Program Files (x86)</a:t>
            </a:r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3477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Directory Structures (2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Folders for Windows Data</a:t>
            </a:r>
          </a:p>
          <a:p>
            <a:pPr lvl="1"/>
            <a:r>
              <a:rPr lang="en-US" altLang="zh-CN" dirty="0" smtClean="0"/>
              <a:t>Windows uses a database called the </a:t>
            </a:r>
            <a:r>
              <a:rPr lang="en-US" altLang="zh-CN" b="1" dirty="0" smtClean="0"/>
              <a:t>registry</a:t>
            </a:r>
            <a:r>
              <a:rPr lang="en-US" altLang="zh-CN" dirty="0" smtClean="0"/>
              <a:t> to store hardware and software configuration information, user preferences, and application settings</a:t>
            </a:r>
          </a:p>
          <a:p>
            <a:pPr lvl="1"/>
            <a:r>
              <a:rPr lang="en-US" altLang="zh-CN" dirty="0" smtClean="0"/>
              <a:t>Windows also keeps some data in text files called </a:t>
            </a:r>
            <a:r>
              <a:rPr lang="en-US" altLang="zh-CN" b="1" dirty="0" smtClean="0"/>
              <a:t>initialization files</a:t>
            </a:r>
          </a:p>
          <a:p>
            <a:pPr lvl="1"/>
            <a:r>
              <a:rPr lang="en-US" altLang="zh-CN" dirty="0" smtClean="0"/>
              <a:t>Important folder locations used for the registry and other Windows data:</a:t>
            </a:r>
          </a:p>
          <a:p>
            <a:pPr lvl="2"/>
            <a:r>
              <a:rPr lang="en-US" altLang="zh-CN" dirty="0" smtClean="0"/>
              <a:t>Registry location: C:\Windows\System32\config folder</a:t>
            </a:r>
          </a:p>
          <a:p>
            <a:pPr lvl="2"/>
            <a:r>
              <a:rPr lang="en-US" altLang="zh-CN" dirty="0" smtClean="0"/>
              <a:t>Backup of the registry: </a:t>
            </a:r>
            <a:r>
              <a:rPr lang="en-US" altLang="zh-CN" dirty="0"/>
              <a:t>C:\</a:t>
            </a:r>
            <a:r>
              <a:rPr lang="en-US" altLang="zh-CN" dirty="0" smtClean="0"/>
              <a:t>Windows\System32\config\RegBack</a:t>
            </a:r>
          </a:p>
          <a:p>
            <a:pPr lvl="2"/>
            <a:r>
              <a:rPr lang="en-US" altLang="zh-CN" dirty="0" smtClean="0"/>
              <a:t>Fonts: C</a:t>
            </a:r>
            <a:r>
              <a:rPr lang="en-US" altLang="zh-CN" dirty="0" smtClean="0">
                <a:sym typeface="Wingdings" panose="05000000000000000000" pitchFamily="2" charset="2"/>
              </a:rPr>
              <a:t>:\Windows\Fonts</a:t>
            </a:r>
          </a:p>
          <a:p>
            <a:pPr lvl="2"/>
            <a:r>
              <a:rPr lang="en-US" altLang="zh-CN" dirty="0" smtClean="0">
                <a:sym typeface="Wingdings" panose="05000000000000000000" pitchFamily="2" charset="2"/>
              </a:rPr>
              <a:t>Temporary files: C:\Windows\Temp</a:t>
            </a:r>
          </a:p>
          <a:p>
            <a:pPr lvl="2"/>
            <a:r>
              <a:rPr lang="en-US" altLang="zh-CN" dirty="0" smtClean="0">
                <a:sym typeface="Wingdings" panose="05000000000000000000" pitchFamily="2" charset="2"/>
              </a:rPr>
              <a:t>Offline files: C:\Windows\CSC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9142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Windows Manages Applications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b="1" dirty="0" smtClean="0"/>
              <a:t>process</a:t>
            </a:r>
            <a:r>
              <a:rPr lang="en-US" altLang="zh-CN" dirty="0" smtClean="0"/>
              <a:t> is </a:t>
            </a:r>
            <a:r>
              <a:rPr lang="en-US" altLang="zh-CN" dirty="0"/>
              <a:t>a program that is running under the authority of the shell, together with the system resources assigned to it</a:t>
            </a:r>
          </a:p>
          <a:p>
            <a:pPr lvl="1"/>
            <a:r>
              <a:rPr lang="en-US" altLang="zh-CN" dirty="0"/>
              <a:t>When a process makes a request for resources to the Win32 subsystem the request is known as a </a:t>
            </a:r>
            <a:r>
              <a:rPr lang="en-US" altLang="zh-CN" b="1" dirty="0"/>
              <a:t>thread</a:t>
            </a:r>
          </a:p>
          <a:p>
            <a:pPr lvl="1"/>
            <a:r>
              <a:rPr lang="en-US" altLang="zh-CN" dirty="0"/>
              <a:t> A thread is a single task, such as printing a file that the process requests from the kernel</a:t>
            </a:r>
          </a:p>
          <a:p>
            <a:pPr lvl="1"/>
            <a:r>
              <a:rPr lang="en-US" altLang="zh-CN" dirty="0"/>
              <a:t>Sometimes a process is called an instance</a:t>
            </a:r>
          </a:p>
          <a:p>
            <a:pPr lvl="1"/>
            <a:r>
              <a:rPr lang="en-US" altLang="zh-CN" dirty="0"/>
              <a:t>A process with more than one thread is called multithreading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091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_x0020_Type xmlns="cb2c73f9-b1ae-4d74-94e3-1ed1189efdaa" xsi:nil="true"/>
    <SharedWithUsers xmlns="aeb4a7c9-bc69-4a98-84ec-5a35baeb84bb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E7F8E047CD1B4B8080E0C6917854E6" ma:contentTypeVersion="7" ma:contentTypeDescription="Create a new document." ma:contentTypeScope="" ma:versionID="29ea823494502e53152d8584c0cc8772">
  <xsd:schema xmlns:xsd="http://www.w3.org/2001/XMLSchema" xmlns:xs="http://www.w3.org/2001/XMLSchema" xmlns:p="http://schemas.microsoft.com/office/2006/metadata/properties" xmlns:ns2="cb2c73f9-b1ae-4d74-94e3-1ed1189efdaa" xmlns:ns3="aeb4a7c9-bc69-4a98-84ec-5a35baeb84bb" targetNamespace="http://schemas.microsoft.com/office/2006/metadata/properties" ma:root="true" ma:fieldsID="7cfbba57d59d7688cb9813f782b3007f" ns2:_="" ns3:_="">
    <xsd:import namespace="cb2c73f9-b1ae-4d74-94e3-1ed1189efdaa"/>
    <xsd:import namespace="aeb4a7c9-bc69-4a98-84ec-5a35baeb84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Doc_x0020_Type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c73f9-b1ae-4d74-94e3-1ed1189efd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_x0020_Type" ma:index="10" nillable="true" ma:displayName="Doc Type" ma:format="Dropdown" ma:internalName="Doc_x0020_Type">
      <xsd:simpleType>
        <xsd:restriction base="dms:Choice">
          <xsd:enumeration value="1-pager Checklist"/>
          <xsd:enumeration value="Checklist"/>
          <xsd:enumeration value="Email template"/>
          <xsd:enumeration value="Example"/>
          <xsd:enumeration value="FAQ"/>
          <xsd:enumeration value="Standards/Guidelines"/>
          <xsd:enumeration value="Instructions/How to"/>
          <xsd:enumeration value="JobAid"/>
          <xsd:enumeration value="Policy"/>
          <xsd:enumeration value="Presentation"/>
          <xsd:enumeration value="Process"/>
          <xsd:enumeration value="Reference"/>
          <xsd:enumeration value="Template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4a7c9-bc69-4a98-84ec-5a35baeb84b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9BA192-EF86-48DF-982C-2C526A268392}">
  <ds:schemaRefs>
    <ds:schemaRef ds:uri="http://www.w3.org/XML/1998/namespace"/>
    <ds:schemaRef ds:uri="cb2c73f9-b1ae-4d74-94e3-1ed1189efdaa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aeb4a7c9-bc69-4a98-84ec-5a35baeb84bb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23FA69-F723-4B34-AA3B-4CC1A67AD7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c73f9-b1ae-4d74-94e3-1ed1189efdaa"/>
    <ds:schemaRef ds:uri="aeb4a7c9-bc69-4a98-84ec-5a35baeb84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Accessible_PPT_Template_Cengage</Template>
  <TotalTime>63179</TotalTime>
  <Words>4601</Words>
  <Application>Microsoft Office PowerPoint</Application>
  <PresentationFormat>Widescreen</PresentationFormat>
  <Paragraphs>419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LucidaGrande</vt:lpstr>
      <vt:lpstr>Open Sans</vt:lpstr>
      <vt:lpstr>Summer Font</vt:lpstr>
      <vt:lpstr>Arial</vt:lpstr>
      <vt:lpstr>Arial</vt:lpstr>
      <vt:lpstr>Calibri</vt:lpstr>
      <vt:lpstr>Courier New</vt:lpstr>
      <vt:lpstr>Helvetica</vt:lpstr>
      <vt:lpstr>Wingdings</vt:lpstr>
      <vt:lpstr>Office Theme</vt:lpstr>
      <vt:lpstr>CompTIA A+ Guide to IT Technical Support</vt:lpstr>
      <vt:lpstr>Troubleshooting Windows After Startup</vt:lpstr>
      <vt:lpstr>Objectives</vt:lpstr>
      <vt:lpstr>Concepts and Windows Tools for Solving Problems With Windows, Applications, and Hardware</vt:lpstr>
      <vt:lpstr>What are the Shell and the Kernel? (1 of 2)</vt:lpstr>
      <vt:lpstr>What are the Shell and the Kernel? (2 of 2)</vt:lpstr>
      <vt:lpstr>Directory Structures (1 of 2)</vt:lpstr>
      <vt:lpstr>Directory Structures (2 of 2)</vt:lpstr>
      <vt:lpstr>How Windows Manages Applications (1 of 2)</vt:lpstr>
      <vt:lpstr>How Windows Manages Applications (2 of 2)</vt:lpstr>
      <vt:lpstr>Survey of Windows Tools and Techniques</vt:lpstr>
      <vt:lpstr>Best Practices To Troubleshoot Windows-Related Problems</vt:lpstr>
      <vt:lpstr>Step 1: Interview the User and Back Up Data</vt:lpstr>
      <vt:lpstr>Step 2: Error Messages, The Web, Coworkers, and Logs Might Help (1 of 3)</vt:lpstr>
      <vt:lpstr>Step 2: Error Messages, The Web, Coworkers, and Logs Might Help (2 of 3)</vt:lpstr>
      <vt:lpstr>Step 2: Error Messages, The Web, Coworkers, and Logs Might Help (3 of 3)</vt:lpstr>
      <vt:lpstr>Step 3: Consider That the Data or the Application Might Be Corrupted</vt:lpstr>
      <vt:lpstr>Step 4: Consider Outside Interference (1 of 5)</vt:lpstr>
      <vt:lpstr>Step 4: Consider Outside Interference (2 of 5)</vt:lpstr>
      <vt:lpstr>Step 4: Consider Outside Interference (3 of 5)</vt:lpstr>
      <vt:lpstr>Step 4: Consider Outside Interference (4 of 5)</vt:lpstr>
      <vt:lpstr>Step 4: Consider Outside Interference (5 of 5)</vt:lpstr>
      <vt:lpstr>Step 5: Consider That Windows Might Be the Problem (1 of 4)</vt:lpstr>
      <vt:lpstr>Step 5: Consider That Windows Might Be the Problem (2 of 4)</vt:lpstr>
      <vt:lpstr>Step 5: Consider That Windows Might Be the Problem (3 of 4)</vt:lpstr>
      <vt:lpstr>Step 5: Consider That Windows Might Be the Problem (4 of 4)</vt:lpstr>
      <vt:lpstr>Slow Startup and Slow Performance</vt:lpstr>
      <vt:lpstr>Step 1: Observe Startup</vt:lpstr>
      <vt:lpstr>Step 2: Back Up User Data</vt:lpstr>
      <vt:lpstr>Step 3: Perform Routine Maintenance</vt:lpstr>
      <vt:lpstr>Step 4: Investigate and Eliminate Startup Programs</vt:lpstr>
      <vt:lpstr>Step 5: Check for Unwanted Scheduled Tasks</vt:lpstr>
      <vt:lpstr>Step 6: Check for Low System Resources</vt:lpstr>
      <vt:lpstr>Application Errors and Crashes</vt:lpstr>
      <vt:lpstr>Application Hangs</vt:lpstr>
      <vt:lpstr>Slow-Performing Application (1 of 2)</vt:lpstr>
      <vt:lpstr>Slow-Performing Application (2 of 2)</vt:lpstr>
      <vt:lpstr>Service Fails to Start</vt:lpstr>
      <vt:lpstr>File Fails to Open</vt:lpstr>
      <vt:lpstr>Missing DLL or Component Not Registered (1 of 2)</vt:lpstr>
      <vt:lpstr>Missing DLL or Component Not Registered (2 of 2)</vt:lpstr>
      <vt:lpstr>Application Has Never Worked (1 of 5)</vt:lpstr>
      <vt:lpstr>Application Has Never Worked (2 of 5)</vt:lpstr>
      <vt:lpstr>Application Has Never Worked (3 of 5)</vt:lpstr>
      <vt:lpstr>Application Has Never Worked (4 of 5)</vt:lpstr>
      <vt:lpstr>Application Has Never Worked (5 of 5)</vt:lpstr>
      <vt:lpstr>An Application Fails to Uninstall</vt:lpstr>
      <vt:lpstr>Registry Editor (1 of 5)</vt:lpstr>
      <vt:lpstr>Registry Editor (2 of 5)</vt:lpstr>
      <vt:lpstr>Registry Editor (3 of 5)</vt:lpstr>
      <vt:lpstr>Registry Editor (4 of 5)</vt:lpstr>
      <vt:lpstr>Registry Editor (5 of 5)</vt:lpstr>
      <vt:lpstr>Manually Removing Software (1 of 6)</vt:lpstr>
      <vt:lpstr>Manually Removing Software (2 of 6)</vt:lpstr>
      <vt:lpstr>Manually Removing Software (3 of 6)</vt:lpstr>
      <vt:lpstr>Manually Removing Software (4 of 6)</vt:lpstr>
      <vt:lpstr>Manually Removing Software (5 of 6)</vt:lpstr>
      <vt:lpstr>Manually Removing Software (6 of 6)</vt:lpstr>
      <vt:lpstr>Troubleshooting Hardware Problems in Windows</vt:lpstr>
      <vt:lpstr>Display Settings and Graphics Software (1 of 3)</vt:lpstr>
      <vt:lpstr>Display Settings and Graphics Software (2 of 3)</vt:lpstr>
      <vt:lpstr>Display Settings and Graphics Software (3 of 3)</vt:lpstr>
      <vt:lpstr>Print Management</vt:lpstr>
      <vt:lpstr>Limited Connectivity (1 of 3)</vt:lpstr>
      <vt:lpstr>Limited Connectivity (2 of 3)</vt:lpstr>
      <vt:lpstr>Limited Connectivity (3 of 3)</vt:lpstr>
      <vt:lpstr>Chapter Summary (1 of 3)</vt:lpstr>
      <vt:lpstr>Chapter Summary (2 of 3)</vt:lpstr>
      <vt:lpstr>Chapter Summary (3 of 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Greenhouse, Brooke</dc:creator>
  <cp:lastModifiedBy>Julie Tomsho</cp:lastModifiedBy>
  <cp:revision>1123</cp:revision>
  <cp:lastPrinted>2016-10-03T15:29:39Z</cp:lastPrinted>
  <dcterms:created xsi:type="dcterms:W3CDTF">2018-10-31T14:29:44Z</dcterms:created>
  <dcterms:modified xsi:type="dcterms:W3CDTF">2019-02-01T17:06:56Z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0x0101000FE7F8E047CD1B4B8080E0C6917854E6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Audience">
    <vt:lpwstr>Content Developer</vt:lpwstr>
  </property>
  <property fmtid="{D5CDD505-2E9C-101B-9397-08002B2CF9AE}" pid="11" name="Department">
    <vt:lpwstr>GPM Training</vt:lpwstr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AdHocReviewCycleID">
    <vt:i4>2137869598</vt:i4>
  </property>
  <property fmtid="{D5CDD505-2E9C-101B-9397-08002B2CF9AE}" pid="15" name="_NewReviewCycle">
    <vt:lpwstr/>
  </property>
  <property fmtid="{D5CDD505-2E9C-101B-9397-08002B2CF9AE}" pid="16" name="_EmailSubject">
    <vt:lpwstr>PPT information</vt:lpwstr>
  </property>
  <property fmtid="{D5CDD505-2E9C-101B-9397-08002B2CF9AE}" pid="17" name="_AuthorEmail">
    <vt:lpwstr>Brooke.Greenhouse@cengage.com</vt:lpwstr>
  </property>
  <property fmtid="{D5CDD505-2E9C-101B-9397-08002B2CF9AE}" pid="18" name="_AuthorEmailDisplayName">
    <vt:lpwstr>Greenhouse, Brooke</vt:lpwstr>
  </property>
</Properties>
</file>