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6"/>
  </p:notesMasterIdLst>
  <p:handoutMasterIdLst>
    <p:handoutMasterId r:id="rId67"/>
  </p:handoutMasterIdLst>
  <p:sldIdLst>
    <p:sldId id="256" r:id="rId5"/>
    <p:sldId id="264" r:id="rId6"/>
    <p:sldId id="265" r:id="rId7"/>
    <p:sldId id="414" r:id="rId8"/>
    <p:sldId id="415" r:id="rId9"/>
    <p:sldId id="417" r:id="rId10"/>
    <p:sldId id="416" r:id="rId11"/>
    <p:sldId id="418" r:id="rId12"/>
    <p:sldId id="419" r:id="rId13"/>
    <p:sldId id="420" r:id="rId14"/>
    <p:sldId id="421" r:id="rId15"/>
    <p:sldId id="423" r:id="rId16"/>
    <p:sldId id="422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56" r:id="rId50"/>
    <p:sldId id="457" r:id="rId51"/>
    <p:sldId id="458" r:id="rId52"/>
    <p:sldId id="459" r:id="rId53"/>
    <p:sldId id="460" r:id="rId54"/>
    <p:sldId id="461" r:id="rId55"/>
    <p:sldId id="462" r:id="rId56"/>
    <p:sldId id="463" r:id="rId57"/>
    <p:sldId id="465" r:id="rId58"/>
    <p:sldId id="464" r:id="rId59"/>
    <p:sldId id="466" r:id="rId60"/>
    <p:sldId id="467" r:id="rId61"/>
    <p:sldId id="468" r:id="rId62"/>
    <p:sldId id="469" r:id="rId63"/>
    <p:sldId id="342" r:id="rId64"/>
    <p:sldId id="412" r:id="rId6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78"/>
    <a:srgbClr val="006298"/>
    <a:srgbClr val="000000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86429"/>
  </p:normalViewPr>
  <p:slideViewPr>
    <p:cSldViewPr snapToGrid="0" snapToObjects="1">
      <p:cViewPr varScale="1">
        <p:scale>
          <a:sx n="92" d="100"/>
          <a:sy n="92" d="100"/>
        </p:scale>
        <p:origin x="25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8T13:26:59.532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/>
              <a:t>Andrews/Dark/West, CompTIA A+ Guide to IT Technical Support,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 Edition. © [2020] Cengage. All Rights Reserved. May not be scanned, copied or duplicated, or posted to a publicly accessible website, in whole or in part.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/>
              <a:t>Andrews/Dark/West, CompTIA A+ Guide to IT Technical Support,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 Edition. © [2020] Cengage. All Rights Reserved. May not be scanned, copied or duplicated, or posted to a publicly accessible website, in whole or in part.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/>
              <a:t>Andrews/Dark/West, CompTIA A+ Guide to IT Technical Support,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 Edition. © [2020] Cengage. All Rights Reserved. May not be scanned, copied or duplicated, or posted to a publicly accessible website, in whole or in part.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107856"/>
            <a:ext cx="8956009" cy="692497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Andrews/Dark/West, CompTIA A+ Guide to IT Technical Support, 10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 Edition. © [2020] Cengage. All Rights Reserved. May not be scanned, copied or duplicated, or posted to a publicly accessible website, in whole or in part.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107856"/>
            <a:ext cx="8956009" cy="692497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Andrews/Dark/West, CompTIA A+ Guide to IT Technical Support, 10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 Edition. © [2020] Cengage. All Rights Reserved. May not be scanned, copied or duplicated, or posted to a publicly accessible website, in whole or in part.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18" r:id="rId5"/>
    <p:sldLayoutId id="2147483715" r:id="rId6"/>
    <p:sldLayoutId id="2147483716" r:id="rId7"/>
    <p:sldLayoutId id="2147483719" r:id="rId8"/>
    <p:sldLayoutId id="2147483720" r:id="rId9"/>
    <p:sldLayoutId id="2147483723" r:id="rId10"/>
    <p:sldLayoutId id="2147483724" r:id="rId11"/>
    <p:sldLayoutId id="2147483713" r:id="rId12"/>
    <p:sldLayoutId id="2147483717" r:id="rId13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CompTIA A+ Guide to IT Technical Support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Andrews/Dark/West, CompTIA A+ Guide to IT Technical Support, 10</a:t>
            </a:r>
            <a:r>
              <a:rPr lang="en-US" baseline="30000" dirty="0"/>
              <a:t>th</a:t>
            </a:r>
            <a:r>
              <a:rPr lang="en-US" dirty="0"/>
              <a:t>  Edition. © [2020]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4706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 to Boot the Computer and Start </a:t>
            </a:r>
            <a:r>
              <a:rPr lang="en-US" altLang="zh-CN" dirty="0" smtClean="0"/>
              <a:t>Windows (4  of 5) 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454" y="1301035"/>
            <a:ext cx="4436290" cy="457778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26627"/>
            <a:ext cx="3976406" cy="652193"/>
          </a:xfrm>
        </p:spPr>
        <p:txBody>
          <a:bodyPr/>
          <a:lstStyle/>
          <a:p>
            <a:r>
              <a:rPr lang="en-US" altLang="zh-CN" dirty="0" smtClean="0"/>
              <a:t>Figure 15-2  Steps to booting the computer and loading Windows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62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Steps to Boot the Computer and Start </a:t>
            </a:r>
            <a:r>
              <a:rPr lang="en-US" altLang="zh-CN" dirty="0" smtClean="0"/>
              <a:t>Windows (5 of 5) 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758" y="1294356"/>
            <a:ext cx="3692578" cy="458446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26627"/>
            <a:ext cx="3976406" cy="652193"/>
          </a:xfrm>
        </p:spPr>
        <p:txBody>
          <a:bodyPr/>
          <a:lstStyle/>
          <a:p>
            <a:r>
              <a:rPr lang="en-US" altLang="zh-CN" dirty="0" smtClean="0"/>
              <a:t>Figure 15-3  Steps to complete loading Windows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57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To Do Before a Problem </a:t>
            </a:r>
            <a:r>
              <a:rPr lang="en-US" altLang="zh-CN" dirty="0" smtClean="0"/>
              <a:t>Occurs (1 of 3)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003" y="1347688"/>
            <a:ext cx="4680597" cy="453113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707082"/>
            <a:ext cx="3976406" cy="1171738"/>
          </a:xfrm>
        </p:spPr>
        <p:txBody>
          <a:bodyPr/>
          <a:lstStyle/>
          <a:p>
            <a:r>
              <a:rPr lang="en-US" altLang="zh-CN" dirty="0" smtClean="0"/>
              <a:t>Figure 15-9  Methods to boot the system, menus that appear, and tools available on menus used to troubleshoot startup problems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54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To Do Before a Problem Occurs (2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While computer is still healthy:</a:t>
            </a:r>
          </a:p>
          <a:p>
            <a:pPr lvl="1"/>
            <a:r>
              <a:rPr lang="en-US" altLang="zh-CN" dirty="0"/>
              <a:t>Keep good backups</a:t>
            </a:r>
          </a:p>
          <a:p>
            <a:pPr lvl="1"/>
            <a:r>
              <a:rPr lang="en-US" altLang="zh-CN" dirty="0"/>
              <a:t>Create a </a:t>
            </a:r>
            <a:r>
              <a:rPr lang="en-US" altLang="zh-CN" dirty="0" smtClean="0"/>
              <a:t>system image</a:t>
            </a:r>
            <a:endParaRPr lang="en-US" altLang="zh-CN" dirty="0"/>
          </a:p>
          <a:p>
            <a:pPr lvl="1"/>
            <a:r>
              <a:rPr lang="en-US" altLang="zh-CN" dirty="0"/>
              <a:t>Configure Windows </a:t>
            </a:r>
            <a:r>
              <a:rPr lang="en-US" altLang="zh-CN" dirty="0" smtClean="0"/>
              <a:t>10/8 </a:t>
            </a:r>
            <a:r>
              <a:rPr lang="en-US" altLang="zh-CN" dirty="0"/>
              <a:t>to use the F8 key at startup</a:t>
            </a:r>
          </a:p>
          <a:p>
            <a:pPr lvl="2"/>
            <a:r>
              <a:rPr lang="en-US" altLang="zh-CN" dirty="0" smtClean="0"/>
              <a:t>Gives </a:t>
            </a:r>
            <a:r>
              <a:rPr lang="en-US" altLang="zh-CN" dirty="0"/>
              <a:t>you access to the Advanced Boot Options menu in Windows</a:t>
            </a:r>
          </a:p>
          <a:p>
            <a:pPr lvl="1"/>
            <a:r>
              <a:rPr lang="en-US" altLang="zh-CN" dirty="0"/>
              <a:t>Create </a:t>
            </a:r>
            <a:r>
              <a:rPr lang="en-US" altLang="zh-CN" dirty="0" smtClean="0"/>
              <a:t>recovery boot media</a:t>
            </a:r>
          </a:p>
          <a:p>
            <a:pPr lvl="2"/>
            <a:r>
              <a:rPr lang="en-US" altLang="zh-CN" dirty="0" smtClean="0"/>
              <a:t>Windows 10/7 DVD system repair disc</a:t>
            </a:r>
          </a:p>
          <a:p>
            <a:pPr lvl="2"/>
            <a:r>
              <a:rPr lang="en-US" altLang="zh-CN" dirty="0" smtClean="0"/>
              <a:t>Windows 10/8 USB recovery drive</a:t>
            </a:r>
          </a:p>
          <a:p>
            <a:pPr lvl="2"/>
            <a:r>
              <a:rPr lang="en-US" altLang="zh-CN" dirty="0" smtClean="0"/>
              <a:t>Windows 10 setup media created by the Media Creation Tool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84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To Do Before a Problem </a:t>
            </a:r>
            <a:r>
              <a:rPr lang="en-US" altLang="zh-CN" dirty="0" smtClean="0"/>
              <a:t>Occurs (3 of 3)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02" y="1654864"/>
            <a:ext cx="5472610" cy="4102158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35682"/>
            <a:ext cx="3976406" cy="943138"/>
          </a:xfrm>
        </p:spPr>
        <p:txBody>
          <a:bodyPr/>
          <a:lstStyle/>
          <a:p>
            <a:r>
              <a:rPr lang="en-US" altLang="zh-CN" dirty="0" smtClean="0"/>
              <a:t>Figure 15-10  Use the Advanced Boot Options menu to troubleshoot difficult startup problems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47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10/7 System Repair Disc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Create a system repair disc</a:t>
            </a:r>
          </a:p>
          <a:p>
            <a:pPr lvl="1"/>
            <a:r>
              <a:rPr lang="en-US" altLang="zh-CN" dirty="0"/>
              <a:t>You can use it to launch Windows RE</a:t>
            </a:r>
          </a:p>
          <a:p>
            <a:r>
              <a:rPr lang="en-US" altLang="zh-CN" dirty="0"/>
              <a:t>To create:</a:t>
            </a:r>
          </a:p>
          <a:p>
            <a:pPr lvl="1"/>
            <a:r>
              <a:rPr lang="en-US" altLang="zh-CN" dirty="0"/>
              <a:t>Click </a:t>
            </a:r>
            <a:r>
              <a:rPr lang="en-US" altLang="zh-CN" b="1" dirty="0"/>
              <a:t>Create a system repair disc </a:t>
            </a:r>
            <a:r>
              <a:rPr lang="en-US" altLang="zh-CN" dirty="0"/>
              <a:t>in the </a:t>
            </a:r>
            <a:r>
              <a:rPr lang="en-US" altLang="zh-CN" dirty="0" smtClean="0"/>
              <a:t>Backup </a:t>
            </a:r>
            <a:r>
              <a:rPr lang="en-US" altLang="zh-CN" dirty="0"/>
              <a:t>and Restore </a:t>
            </a:r>
            <a:r>
              <a:rPr lang="en-US" altLang="zh-CN" dirty="0" smtClean="0"/>
              <a:t>(</a:t>
            </a:r>
            <a:r>
              <a:rPr lang="en-US" altLang="zh-CN" dirty="0"/>
              <a:t>Windows </a:t>
            </a:r>
            <a:r>
              <a:rPr lang="en-US" altLang="zh-CN" dirty="0" smtClean="0"/>
              <a:t>7) window</a:t>
            </a:r>
            <a:endParaRPr lang="en-US" altLang="zh-CN" dirty="0"/>
          </a:p>
          <a:p>
            <a:pPr lvl="1"/>
            <a:r>
              <a:rPr lang="en-US" altLang="zh-CN" dirty="0" smtClean="0"/>
              <a:t>A 32-bit </a:t>
            </a:r>
            <a:r>
              <a:rPr lang="en-US" altLang="zh-CN" dirty="0"/>
              <a:t>installation </a:t>
            </a:r>
            <a:r>
              <a:rPr lang="en-US" altLang="zh-CN" dirty="0" smtClean="0"/>
              <a:t>will create a 32-bit version of the repair disc and </a:t>
            </a:r>
            <a:r>
              <a:rPr lang="en-US" altLang="zh-CN" dirty="0"/>
              <a:t>a </a:t>
            </a:r>
            <a:r>
              <a:rPr lang="en-US" altLang="zh-CN" dirty="0" smtClean="0"/>
              <a:t>64-bit </a:t>
            </a:r>
            <a:r>
              <a:rPr lang="en-US" altLang="zh-CN" dirty="0"/>
              <a:t>Windows installation </a:t>
            </a:r>
            <a:r>
              <a:rPr lang="en-US" altLang="zh-CN" dirty="0" smtClean="0"/>
              <a:t>will create a 64-bit version of the repair disc</a:t>
            </a:r>
          </a:p>
          <a:p>
            <a:r>
              <a:rPr lang="en-US" altLang="zh-CN" dirty="0" smtClean="0"/>
              <a:t>Windows 8 has the option to create a system repair disc, but it is hidden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5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10/7 System Repair </a:t>
            </a:r>
            <a:r>
              <a:rPr lang="en-US" altLang="zh-CN" dirty="0" smtClean="0"/>
              <a:t>Disc (2 of 2)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1006"/>
            <a:ext cx="6311618" cy="280044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56464"/>
            <a:ext cx="3976406" cy="922356"/>
          </a:xfrm>
        </p:spPr>
        <p:txBody>
          <a:bodyPr/>
          <a:lstStyle/>
          <a:p>
            <a:r>
              <a:rPr lang="en-US" altLang="zh-CN" dirty="0" smtClean="0"/>
              <a:t>Figure 15-11  Create a system image or a system repair disc from Control Panel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13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10/8 Recovery Drive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Most computers include an OEM recovery partition on the hard drive that contains the drivers specific for the computer</a:t>
            </a:r>
          </a:p>
          <a:p>
            <a:r>
              <a:rPr lang="en-US" altLang="zh-CN" dirty="0" smtClean="0"/>
              <a:t>Before a problem occurs, back up this OEM partition to a Windows recovery drive </a:t>
            </a:r>
          </a:p>
          <a:p>
            <a:pPr lvl="1"/>
            <a:r>
              <a:rPr lang="en-US" altLang="zh-CN" dirty="0" smtClean="0"/>
              <a:t>A bootable USB flash drive that can access Windows 10/8 repair tools</a:t>
            </a:r>
          </a:p>
          <a:p>
            <a:r>
              <a:rPr lang="en-US" altLang="zh-CN" dirty="0" smtClean="0"/>
              <a:t>To create a recovery drive:</a:t>
            </a:r>
          </a:p>
          <a:p>
            <a:pPr lvl="1"/>
            <a:r>
              <a:rPr lang="en-US" altLang="zh-CN" dirty="0" smtClean="0"/>
              <a:t>Open Control Panel and click </a:t>
            </a:r>
            <a:r>
              <a:rPr lang="en-US" altLang="zh-CN" b="1" dirty="0" smtClean="0"/>
              <a:t>Recovery</a:t>
            </a:r>
            <a:r>
              <a:rPr lang="en-US" altLang="zh-CN" dirty="0" smtClean="0"/>
              <a:t>, click </a:t>
            </a:r>
            <a:r>
              <a:rPr lang="en-US" altLang="zh-CN" b="1" dirty="0" smtClean="0"/>
              <a:t>Create a recovery drive </a:t>
            </a:r>
            <a:r>
              <a:rPr lang="en-US" altLang="zh-CN" dirty="0" smtClean="0"/>
              <a:t>and respond to the UAC dialog box</a:t>
            </a:r>
          </a:p>
          <a:p>
            <a:pPr lvl="1"/>
            <a:r>
              <a:rPr lang="en-US" altLang="zh-CN" dirty="0" smtClean="0"/>
              <a:t>Choose whether to include system files, click </a:t>
            </a:r>
            <a:r>
              <a:rPr lang="en-US" altLang="zh-CN" b="1" dirty="0" smtClean="0"/>
              <a:t>Next</a:t>
            </a:r>
          </a:p>
          <a:p>
            <a:pPr lvl="1"/>
            <a:r>
              <a:rPr lang="en-US" altLang="zh-CN" dirty="0" smtClean="0"/>
              <a:t>Windows reports the size of the USB flash drive needed, insert drive</a:t>
            </a:r>
          </a:p>
          <a:p>
            <a:pPr lvl="1"/>
            <a:r>
              <a:rPr lang="en-US" altLang="zh-CN" dirty="0" smtClean="0"/>
              <a:t>Windows inspects the size of the drive</a:t>
            </a:r>
          </a:p>
          <a:p>
            <a:pPr lvl="2"/>
            <a:r>
              <a:rPr lang="en-US" altLang="zh-CN" dirty="0" smtClean="0"/>
              <a:t>If large enough, you see it listed among available devices, click </a:t>
            </a:r>
            <a:r>
              <a:rPr lang="en-US" altLang="zh-CN" b="1" dirty="0" smtClean="0"/>
              <a:t>Next</a:t>
            </a:r>
            <a:r>
              <a:rPr lang="en-US" altLang="zh-CN" dirty="0" smtClean="0"/>
              <a:t>, click </a:t>
            </a:r>
            <a:r>
              <a:rPr lang="en-US" altLang="zh-CN" b="1" dirty="0" smtClean="0"/>
              <a:t>Create</a:t>
            </a:r>
            <a:r>
              <a:rPr lang="en-US" altLang="zh-CN" dirty="0" smtClean="0"/>
              <a:t> to begin the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078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10/8 Recovery </a:t>
            </a:r>
            <a:r>
              <a:rPr lang="en-US" altLang="zh-CN" dirty="0" smtClean="0"/>
              <a:t>Drive (2 of 2)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58" y="1465159"/>
            <a:ext cx="5204386" cy="436468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46073"/>
            <a:ext cx="3976406" cy="932747"/>
          </a:xfrm>
        </p:spPr>
        <p:txBody>
          <a:bodyPr/>
          <a:lstStyle/>
          <a:p>
            <a:r>
              <a:rPr lang="en-US" altLang="zh-CN" dirty="0" smtClean="0"/>
              <a:t>Figure 15-13  Windows reports the size of the USB flash drive needed to hold the recovery drive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581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10 Media Creation Tool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You can launch Windows Re from a Windows setup DVD or flash drive</a:t>
            </a:r>
          </a:p>
          <a:p>
            <a:r>
              <a:rPr lang="en-US" altLang="zh-CN" dirty="0" smtClean="0"/>
              <a:t>For Windows 10:</a:t>
            </a:r>
          </a:p>
          <a:p>
            <a:pPr lvl="1"/>
            <a:r>
              <a:rPr lang="en-US" altLang="zh-CN" dirty="0" smtClean="0"/>
              <a:t>You can use the Media Creation Tool on a working computer to create a bootable Windows setup ISO file, DVD, or flash drive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11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r>
              <a:rPr lang="en-US" altLang="zh-CN" dirty="0" smtClean="0"/>
              <a:t>5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Windows </a:t>
            </a:r>
            <a:r>
              <a:rPr lang="en-US" altLang="zh-CN" dirty="0" smtClean="0"/>
              <a:t>S</a:t>
            </a:r>
            <a:r>
              <a:rPr lang="en-US" dirty="0" smtClean="0"/>
              <a:t>tartup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r="462"/>
          <a:stretch>
            <a:fillRect/>
          </a:stretch>
        </p:blipFill>
        <p:spPr/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Andrews/Dark/West, CompTIA A+ Guide to IT Technical Support, 10</a:t>
            </a:r>
            <a:r>
              <a:rPr lang="en-US" baseline="30000" dirty="0"/>
              <a:t>th</a:t>
            </a:r>
            <a:r>
              <a:rPr lang="en-US" dirty="0"/>
              <a:t>  Edition. © [2020]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07059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 for Least Invasive Solutions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If Windows works well enough to get to the Windows desktop, use one of the following methods to launch Windows RE:</a:t>
            </a:r>
          </a:p>
          <a:p>
            <a:pPr lvl="1"/>
            <a:r>
              <a:rPr lang="en-US" altLang="zh-CN" i="1" dirty="0" smtClean="0"/>
              <a:t>Windows 10 Settings app</a:t>
            </a:r>
          </a:p>
          <a:p>
            <a:pPr lvl="2"/>
            <a:r>
              <a:rPr lang="en-US" altLang="zh-CN" dirty="0" smtClean="0"/>
              <a:t>Under Advanced startup, click Restart now</a:t>
            </a:r>
          </a:p>
          <a:p>
            <a:pPr lvl="1"/>
            <a:r>
              <a:rPr lang="en-US" altLang="zh-CN" i="1" dirty="0" smtClean="0"/>
              <a:t>Shift + Restart</a:t>
            </a:r>
          </a:p>
          <a:p>
            <a:pPr lvl="2"/>
            <a:r>
              <a:rPr lang="en-US" altLang="zh-CN" dirty="0" smtClean="0"/>
              <a:t>Click the Power icon, press and hold Shift and click Restart</a:t>
            </a:r>
          </a:p>
          <a:p>
            <a:pPr lvl="1"/>
            <a:r>
              <a:rPr lang="en-US" altLang="zh-CN" i="1" dirty="0" smtClean="0"/>
              <a:t>Command prompt</a:t>
            </a:r>
          </a:p>
          <a:p>
            <a:pPr lvl="2"/>
            <a:r>
              <a:rPr lang="en-US" altLang="zh-CN" dirty="0" smtClean="0"/>
              <a:t>Enter shutdown /r /o</a:t>
            </a:r>
          </a:p>
          <a:p>
            <a:r>
              <a:rPr lang="en-US" altLang="zh-CN" dirty="0"/>
              <a:t>Methods to launch Windows RE when Windows cannot start normally:</a:t>
            </a:r>
          </a:p>
          <a:p>
            <a:pPr lvl="1"/>
            <a:r>
              <a:rPr lang="en-US" altLang="zh-CN" i="1" dirty="0"/>
              <a:t>Windows detects startup problems and launches automatic diagnostics and repairs</a:t>
            </a:r>
          </a:p>
          <a:p>
            <a:pPr lvl="1"/>
            <a:r>
              <a:rPr lang="en-US" altLang="zh-CN" i="1" dirty="0"/>
              <a:t>Boot from a USB recovery drive, DVD system repair disc, or Windows setup DVD or USB drive</a:t>
            </a:r>
          </a:p>
          <a:p>
            <a:pPr lvl="1"/>
            <a:r>
              <a:rPr lang="en-US" altLang="zh-CN" i="1" dirty="0"/>
              <a:t>Press F8 during startup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161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Startup Repair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b="1" dirty="0" smtClean="0"/>
              <a:t>Startup repair </a:t>
            </a:r>
            <a:r>
              <a:rPr lang="en-US" altLang="zh-CN" dirty="0" smtClean="0"/>
              <a:t>is a </a:t>
            </a:r>
            <a:r>
              <a:rPr lang="en-US" altLang="zh-CN" dirty="0"/>
              <a:t>built-in diagnostic and repair tool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Can </a:t>
            </a:r>
            <a:r>
              <a:rPr lang="en-US" altLang="zh-CN" dirty="0"/>
              <a:t>fix Windows system files without changing Windows settings, user data, or applications</a:t>
            </a:r>
          </a:p>
          <a:p>
            <a:r>
              <a:rPr lang="en-US" altLang="zh-CN" dirty="0" smtClean="0"/>
              <a:t>To run startup repair in Windows RE:</a:t>
            </a:r>
          </a:p>
          <a:p>
            <a:pPr lvl="1"/>
            <a:r>
              <a:rPr lang="en-US" altLang="zh-CN" dirty="0" smtClean="0"/>
              <a:t>Drill down to the Advanced options screen and click </a:t>
            </a:r>
            <a:r>
              <a:rPr lang="en-US" altLang="zh-CN" b="1" dirty="0" smtClean="0"/>
              <a:t>Startup Repair</a:t>
            </a:r>
          </a:p>
          <a:p>
            <a:r>
              <a:rPr lang="en-US" altLang="zh-CN" dirty="0" smtClean="0"/>
              <a:t>Windows RE examines the system, fixes problems, reports what it did, and might offer suggestions for further fixes</a:t>
            </a:r>
          </a:p>
          <a:p>
            <a:r>
              <a:rPr lang="en-US" altLang="zh-CN" dirty="0" smtClean="0"/>
              <a:t>A log file of the process can be found at:</a:t>
            </a:r>
          </a:p>
          <a:p>
            <a:pPr lvl="1"/>
            <a:r>
              <a:rPr lang="en-US" altLang="zh-CN" dirty="0" smtClean="0"/>
              <a:t>C:\Windows\System32\LogFiles\SRT\SRTTrail.txt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966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Changing Startup Settings (1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The Startup </a:t>
            </a:r>
            <a:r>
              <a:rPr lang="en-US" altLang="zh-CN" dirty="0"/>
              <a:t>Settings option on the Advanced options screen is available only when Windows RE is launched from the hard drive</a:t>
            </a:r>
          </a:p>
          <a:p>
            <a:pPr lvl="1"/>
            <a:r>
              <a:rPr lang="en-US" altLang="zh-CN" dirty="0"/>
              <a:t>Rather than another </a:t>
            </a:r>
            <a:r>
              <a:rPr lang="en-US" altLang="zh-CN" dirty="0" smtClean="0"/>
              <a:t>media</a:t>
            </a:r>
          </a:p>
          <a:p>
            <a:r>
              <a:rPr lang="en-US" altLang="zh-CN" dirty="0" smtClean="0"/>
              <a:t>What these tools can do:</a:t>
            </a:r>
          </a:p>
          <a:p>
            <a:pPr lvl="1"/>
            <a:r>
              <a:rPr lang="en-US" altLang="zh-CN" dirty="0"/>
              <a:t>Press 1 or F1: Enable Debugging</a:t>
            </a:r>
          </a:p>
          <a:p>
            <a:pPr lvl="2"/>
            <a:r>
              <a:rPr lang="en-US" altLang="zh-CN" dirty="0"/>
              <a:t>Moves system boot logs from the failing computer to another computer for evaluation</a:t>
            </a:r>
          </a:p>
          <a:p>
            <a:pPr lvl="1"/>
            <a:r>
              <a:rPr lang="en-US" altLang="zh-CN" dirty="0"/>
              <a:t>Press 2 or F2: Enable Boot Logging</a:t>
            </a:r>
          </a:p>
          <a:p>
            <a:pPr lvl="2"/>
            <a:r>
              <a:rPr lang="en-US" altLang="zh-CN" dirty="0"/>
              <a:t>Windows loads normally</a:t>
            </a:r>
          </a:p>
          <a:p>
            <a:pPr lvl="2"/>
            <a:r>
              <a:rPr lang="en-US" altLang="zh-CN" dirty="0" smtClean="0"/>
              <a:t>All </a:t>
            </a:r>
            <a:r>
              <a:rPr lang="en-US" altLang="zh-CN" dirty="0"/>
              <a:t>files used during load process are recorded </a:t>
            </a:r>
          </a:p>
          <a:p>
            <a:pPr lvl="3"/>
            <a:r>
              <a:rPr lang="en-US" altLang="zh-CN" dirty="0"/>
              <a:t>C:\Windows\Ntbtlog.txt</a:t>
            </a:r>
          </a:p>
          <a:p>
            <a:pPr lvl="2"/>
            <a:r>
              <a:rPr lang="en-US" altLang="zh-CN" dirty="0"/>
              <a:t>See what did and did not load during the boot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330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Changing Startup </a:t>
            </a:r>
            <a:r>
              <a:rPr lang="en-US" altLang="zh-CN" dirty="0" smtClean="0"/>
              <a:t>Settings (2 of 5)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98" y="2288408"/>
            <a:ext cx="5959565" cy="297978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68191"/>
            <a:ext cx="3976406" cy="610629"/>
          </a:xfrm>
        </p:spPr>
        <p:txBody>
          <a:bodyPr/>
          <a:lstStyle/>
          <a:p>
            <a:r>
              <a:rPr lang="en-US" altLang="zh-CN" dirty="0" smtClean="0"/>
              <a:t>Figure 15-23  A sample C:\Windows\Ntbtlog.txt log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787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Changing Startup Settings (3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200" dirty="0" smtClean="0"/>
              <a:t>What these tools can do (continued):</a:t>
            </a:r>
          </a:p>
          <a:p>
            <a:pPr lvl="1"/>
            <a:r>
              <a:rPr lang="en-US" altLang="zh-CN" sz="2200" dirty="0"/>
              <a:t>Press 3 or F3: Enable Low-Resolution Video</a:t>
            </a:r>
          </a:p>
          <a:p>
            <a:pPr lvl="2"/>
            <a:r>
              <a:rPr lang="en-US" altLang="zh-CN" dirty="0"/>
              <a:t>Used when </a:t>
            </a:r>
            <a:r>
              <a:rPr lang="en-US" altLang="zh-CN" dirty="0" smtClean="0"/>
              <a:t>the video </a:t>
            </a:r>
            <a:r>
              <a:rPr lang="en-US" altLang="zh-CN" dirty="0"/>
              <a:t>setting does not allow screen to display </a:t>
            </a:r>
            <a:r>
              <a:rPr lang="en-US" altLang="zh-CN" dirty="0" smtClean="0"/>
              <a:t>well enough to </a:t>
            </a:r>
            <a:r>
              <a:rPr lang="en-US" altLang="zh-CN" dirty="0"/>
              <a:t>fix a bad setting</a:t>
            </a:r>
          </a:p>
          <a:p>
            <a:pPr lvl="2"/>
            <a:r>
              <a:rPr lang="en-US" altLang="zh-CN" dirty="0"/>
              <a:t>Can also use this option </a:t>
            </a:r>
            <a:r>
              <a:rPr lang="en-US" altLang="zh-CN" dirty="0" smtClean="0"/>
              <a:t>for problems with video drivers</a:t>
            </a:r>
          </a:p>
          <a:p>
            <a:pPr lvl="1"/>
            <a:r>
              <a:rPr lang="en-US" altLang="zh-CN" sz="2200" dirty="0"/>
              <a:t>Press 4 or F4: Enable Safe Mode</a:t>
            </a:r>
          </a:p>
          <a:p>
            <a:pPr lvl="2"/>
            <a:r>
              <a:rPr lang="en-US" altLang="zh-CN" dirty="0" smtClean="0"/>
              <a:t>Launch </a:t>
            </a:r>
            <a:r>
              <a:rPr lang="en-US" altLang="zh-CN" dirty="0"/>
              <a:t>antivirus software</a:t>
            </a:r>
          </a:p>
          <a:p>
            <a:pPr lvl="2"/>
            <a:r>
              <a:rPr lang="en-US" altLang="zh-CN" dirty="0"/>
              <a:t>Open Event Viewer</a:t>
            </a:r>
          </a:p>
          <a:p>
            <a:pPr lvl="2"/>
            <a:r>
              <a:rPr lang="en-US" altLang="zh-CN" dirty="0"/>
              <a:t>Run the System File Checker command</a:t>
            </a:r>
          </a:p>
          <a:p>
            <a:pPr lvl="2"/>
            <a:r>
              <a:rPr lang="en-US" altLang="zh-CN" dirty="0"/>
              <a:t>Use Device Manager to roll back a driver</a:t>
            </a:r>
          </a:p>
          <a:p>
            <a:pPr lvl="2"/>
            <a:r>
              <a:rPr lang="en-US" altLang="zh-CN" dirty="0"/>
              <a:t>Use Memory Diagnostics to verify memory</a:t>
            </a:r>
          </a:p>
          <a:p>
            <a:pPr lvl="2"/>
            <a:r>
              <a:rPr lang="en-US" altLang="zh-CN" dirty="0"/>
              <a:t>Use the chkdsk /r command to check for file system errors</a:t>
            </a:r>
          </a:p>
          <a:p>
            <a:pPr lvl="2"/>
            <a:r>
              <a:rPr lang="en-US" altLang="zh-CN" dirty="0"/>
              <a:t>Configure Windows for a clean boot on next restart</a:t>
            </a:r>
          </a:p>
          <a:p>
            <a:pPr lvl="2"/>
            <a:r>
              <a:rPr lang="en-US" altLang="zh-CN" dirty="0"/>
              <a:t>Perform other troubleshooting tasks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959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Changing Startup Settings (4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 these tools can do (continued):</a:t>
            </a:r>
          </a:p>
          <a:p>
            <a:pPr lvl="1"/>
            <a:r>
              <a:rPr lang="en-US" altLang="zh-CN" dirty="0"/>
              <a:t>Press 5 or F5: Enable Safe Mode with Networking</a:t>
            </a:r>
          </a:p>
          <a:p>
            <a:pPr lvl="2"/>
            <a:r>
              <a:rPr lang="en-US" altLang="zh-CN" dirty="0"/>
              <a:t>Use when solving a problem with booting and network access is needed</a:t>
            </a:r>
          </a:p>
          <a:p>
            <a:pPr lvl="2"/>
            <a:r>
              <a:rPr lang="en-US" altLang="zh-CN" dirty="0"/>
              <a:t>Also use when the Windows installation files are available on the network</a:t>
            </a:r>
          </a:p>
          <a:p>
            <a:pPr lvl="1"/>
            <a:r>
              <a:rPr lang="en-US" altLang="zh-CN" dirty="0"/>
              <a:t>Press 6 or F6: Enable Safe Mode with Command Prompt</a:t>
            </a:r>
          </a:p>
          <a:p>
            <a:pPr lvl="2"/>
            <a:r>
              <a:rPr lang="en-US" altLang="zh-CN" dirty="0"/>
              <a:t>Use the </a:t>
            </a:r>
            <a:r>
              <a:rPr lang="en-US" altLang="zh-CN" b="1" dirty="0"/>
              <a:t>sfc /scannow </a:t>
            </a:r>
            <a:r>
              <a:rPr lang="en-US" altLang="zh-CN" dirty="0"/>
              <a:t>command to verify system files</a:t>
            </a:r>
          </a:p>
          <a:p>
            <a:pPr lvl="2"/>
            <a:r>
              <a:rPr lang="en-US" altLang="zh-CN" dirty="0"/>
              <a:t>If problem not solved, launch System Restore</a:t>
            </a:r>
          </a:p>
          <a:p>
            <a:pPr lvl="3"/>
            <a:r>
              <a:rPr lang="en-US" altLang="zh-CN" dirty="0"/>
              <a:t>C:\Windows\system32\rstrui.exe</a:t>
            </a:r>
          </a:p>
          <a:p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905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Changing Startup Settings (5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 these tools can do (continued):</a:t>
            </a:r>
          </a:p>
          <a:p>
            <a:pPr lvl="1"/>
            <a:r>
              <a:rPr lang="en-US" altLang="zh-CN" dirty="0"/>
              <a:t>Press 7 or F7: Disable Driver Signature Enforcement</a:t>
            </a:r>
          </a:p>
          <a:p>
            <a:pPr lvl="2"/>
            <a:r>
              <a:rPr lang="en-US" altLang="zh-CN" dirty="0"/>
              <a:t>All 64-bit editions of Windows require that kernel-mode drivers be digitally signed</a:t>
            </a:r>
          </a:p>
          <a:p>
            <a:pPr lvl="2"/>
            <a:r>
              <a:rPr lang="en-US" altLang="zh-CN" dirty="0"/>
              <a:t>Disabling this option is used by developers who are testing kernel-mode device drivers</a:t>
            </a:r>
          </a:p>
          <a:p>
            <a:pPr lvl="1"/>
            <a:r>
              <a:rPr lang="en-US" altLang="zh-CN" dirty="0"/>
              <a:t>Press 8 or F8: Disable Early Launch Anti-Malware Driver</a:t>
            </a:r>
          </a:p>
          <a:p>
            <a:pPr lvl="2"/>
            <a:r>
              <a:rPr lang="en-US" altLang="zh-CN" dirty="0"/>
              <a:t>Windows </a:t>
            </a:r>
            <a:r>
              <a:rPr lang="en-US" altLang="zh-CN" dirty="0" smtClean="0"/>
              <a:t>10/8 </a:t>
            </a:r>
            <a:r>
              <a:rPr lang="en-US" altLang="zh-CN" dirty="0"/>
              <a:t>allow antivirus software to launch a driver before any third-party drivers are launch so it can scan drivers for malware</a:t>
            </a:r>
          </a:p>
          <a:p>
            <a:pPr lvl="1"/>
            <a:r>
              <a:rPr lang="en-US" altLang="zh-CN" dirty="0"/>
              <a:t>Press 9 or F9: Disable Automatic Restart on System</a:t>
            </a:r>
          </a:p>
          <a:p>
            <a:pPr lvl="2"/>
            <a:r>
              <a:rPr lang="en-US" altLang="zh-CN" dirty="0"/>
              <a:t>Stop rebooting upon encountering a system failure</a:t>
            </a:r>
          </a:p>
          <a:p>
            <a:pPr lvl="1"/>
            <a:r>
              <a:rPr lang="en-US" altLang="zh-CN" dirty="0"/>
              <a:t>Press F10: Return to the Startup Settings Screen</a:t>
            </a:r>
          </a:p>
          <a:p>
            <a:pPr lvl="2"/>
            <a:r>
              <a:rPr lang="en-US" altLang="zh-CN" dirty="0"/>
              <a:t>Return to Windows </a:t>
            </a:r>
            <a:r>
              <a:rPr lang="en-US" altLang="zh-CN" dirty="0" smtClean="0"/>
              <a:t>Startup </a:t>
            </a:r>
            <a:r>
              <a:rPr lang="en-US" altLang="zh-CN" dirty="0"/>
              <a:t>Menu screen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360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Restore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You can select System Restore from:</a:t>
            </a:r>
          </a:p>
          <a:p>
            <a:pPr lvl="1"/>
            <a:r>
              <a:rPr lang="en-US" altLang="zh-CN" dirty="0"/>
              <a:t>The Windows </a:t>
            </a:r>
            <a:r>
              <a:rPr lang="en-US" altLang="zh-CN" dirty="0" smtClean="0"/>
              <a:t>RE Advanced options screen</a:t>
            </a:r>
            <a:endParaRPr lang="en-US" altLang="zh-CN" dirty="0"/>
          </a:p>
          <a:p>
            <a:pPr lvl="1"/>
            <a:r>
              <a:rPr lang="en-US" altLang="zh-CN" dirty="0"/>
              <a:t>The Windows 7 </a:t>
            </a:r>
            <a:r>
              <a:rPr lang="en-US" altLang="zh-CN" dirty="0" smtClean="0"/>
              <a:t>System Recovery Options screen</a:t>
            </a:r>
            <a:endParaRPr lang="en-US" altLang="zh-CN" dirty="0"/>
          </a:p>
          <a:p>
            <a:pPr lvl="1"/>
            <a:r>
              <a:rPr lang="en-US" altLang="zh-CN" dirty="0"/>
              <a:t>Within Safe Mode</a:t>
            </a:r>
          </a:p>
          <a:p>
            <a:pPr lvl="1"/>
            <a:r>
              <a:rPr lang="en-US" altLang="zh-CN" dirty="0"/>
              <a:t>A command </a:t>
            </a:r>
            <a:r>
              <a:rPr lang="en-US" altLang="zh-CN" dirty="0" smtClean="0"/>
              <a:t>prompt with the </a:t>
            </a:r>
            <a:r>
              <a:rPr lang="en-US" altLang="zh-CN" b="1" dirty="0" smtClean="0"/>
              <a:t>rstrui</a:t>
            </a:r>
            <a:r>
              <a:rPr lang="en-US" altLang="zh-CN" dirty="0" smtClean="0"/>
              <a:t> command</a:t>
            </a:r>
            <a:endParaRPr lang="en-US" altLang="zh-CN" dirty="0"/>
          </a:p>
          <a:p>
            <a:r>
              <a:rPr lang="en-US" altLang="zh-CN" dirty="0"/>
              <a:t>System Restore can cause a problem of its own</a:t>
            </a:r>
          </a:p>
          <a:p>
            <a:pPr lvl="1"/>
            <a:r>
              <a:rPr lang="en-US" altLang="zh-CN" dirty="0"/>
              <a:t>Windows updates and updates to </a:t>
            </a:r>
            <a:r>
              <a:rPr lang="en-US" altLang="zh-CN" dirty="0" smtClean="0"/>
              <a:t>anti-malware </a:t>
            </a:r>
            <a:r>
              <a:rPr lang="en-US" altLang="zh-CN" dirty="0"/>
              <a:t>software can be lost and hardware devices and apps might need to be reinstalled</a:t>
            </a:r>
          </a:p>
          <a:p>
            <a:r>
              <a:rPr lang="en-US" altLang="zh-CN" dirty="0"/>
              <a:t>Won’t help if the file system or registry is corrupted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561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Command Prompt Window in Windows RE (1 of 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Use this when the graphical interface is missing or corrupted</a:t>
            </a:r>
          </a:p>
          <a:p>
            <a:pPr lvl="1"/>
            <a:r>
              <a:rPr lang="en-US" altLang="zh-CN" dirty="0"/>
              <a:t>Or if you want to use a specific command to fix a problem when Windows refuses to start</a:t>
            </a:r>
          </a:p>
          <a:p>
            <a:r>
              <a:rPr lang="en-US" altLang="zh-CN" dirty="0"/>
              <a:t>You have administrator privileges and full read and write access to all files on all drives</a:t>
            </a:r>
          </a:p>
          <a:p>
            <a:r>
              <a:rPr lang="en-US" altLang="zh-CN" dirty="0"/>
              <a:t>To access the Windows RE command </a:t>
            </a:r>
            <a:r>
              <a:rPr lang="en-US" altLang="zh-CN" dirty="0" smtClean="0"/>
              <a:t>prompt:</a:t>
            </a:r>
          </a:p>
          <a:p>
            <a:pPr lvl="1"/>
            <a:r>
              <a:rPr lang="en-US" altLang="zh-CN" dirty="0" smtClean="0"/>
              <a:t>Click Command Prompt on the Windows 10/8 Advanced options screen or the Windows 7 System Recovery Options screen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06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Command Prompt Window in Windows RE (2 of 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Manage Data Files and System Files</a:t>
            </a:r>
          </a:p>
          <a:p>
            <a:pPr lvl="1"/>
            <a:r>
              <a:rPr lang="en-US" altLang="zh-CN" dirty="0"/>
              <a:t>Use the </a:t>
            </a:r>
            <a:r>
              <a:rPr lang="en-US" altLang="zh-CN" dirty="0" smtClean="0"/>
              <a:t>SFC or DISM commands </a:t>
            </a:r>
            <a:r>
              <a:rPr lang="en-US" altLang="zh-CN" dirty="0"/>
              <a:t>to restore critical Windows system files</a:t>
            </a:r>
          </a:p>
          <a:p>
            <a:pPr lvl="1"/>
            <a:r>
              <a:rPr lang="en-US" altLang="zh-CN" dirty="0"/>
              <a:t>Use cd, copy, rename, and delete commands to manage data and system files</a:t>
            </a:r>
          </a:p>
          <a:p>
            <a:pPr lvl="1"/>
            <a:r>
              <a:rPr lang="en-US" altLang="zh-CN" dirty="0"/>
              <a:t>Restore registry files using those saved in the RegBack folder</a:t>
            </a:r>
          </a:p>
          <a:p>
            <a:pPr lvl="1"/>
            <a:r>
              <a:rPr lang="en-US" altLang="zh-CN" dirty="0"/>
              <a:t>After each fix, reboot the system to see if problem was solved</a:t>
            </a:r>
          </a:p>
          <a:p>
            <a:pPr lvl="1"/>
            <a:r>
              <a:rPr lang="en-US" altLang="zh-CN" dirty="0"/>
              <a:t>Use commands in Table </a:t>
            </a:r>
            <a:r>
              <a:rPr lang="en-US" altLang="zh-CN" dirty="0" smtClean="0"/>
              <a:t>15-2 </a:t>
            </a:r>
            <a:r>
              <a:rPr lang="en-US" altLang="zh-CN" dirty="0"/>
              <a:t>(see next slide) to restore registry files</a:t>
            </a:r>
          </a:p>
        </p:txBody>
      </p:sp>
    </p:spTree>
    <p:extLst>
      <p:ext uri="{BB962C8B-B14F-4D97-AF65-F5344CB8AC3E}">
        <p14:creationId xmlns:p14="http://schemas.microsoft.com/office/powerpoint/2010/main" val="45173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Describe the boot process from the time you press the power button until the </a:t>
            </a:r>
            <a:r>
              <a:rPr lang="en-US" altLang="zh-CN" dirty="0" smtClean="0"/>
              <a:t>Windows desktop or </a:t>
            </a:r>
            <a:r>
              <a:rPr lang="en-US" altLang="zh-CN" dirty="0"/>
              <a:t>Start </a:t>
            </a:r>
            <a:r>
              <a:rPr lang="en-US" altLang="zh-CN" dirty="0" smtClean="0"/>
              <a:t>screen </a:t>
            </a:r>
            <a:r>
              <a:rPr lang="en-US" altLang="zh-CN" dirty="0"/>
              <a:t>loads</a:t>
            </a:r>
          </a:p>
          <a:p>
            <a:r>
              <a:rPr lang="en-US" altLang="zh-CN" dirty="0" smtClean="0"/>
              <a:t>Create bootable media and backups to prepare for Windows startup problems</a:t>
            </a:r>
          </a:p>
          <a:p>
            <a:r>
              <a:rPr lang="en-US" altLang="zh-CN" dirty="0" smtClean="0"/>
              <a:t>Implement </a:t>
            </a:r>
            <a:r>
              <a:rPr lang="en-US" altLang="zh-CN" dirty="0"/>
              <a:t>appropriate Windows tools to solve Windows startup problems</a:t>
            </a:r>
          </a:p>
          <a:p>
            <a:r>
              <a:rPr lang="en-US" altLang="zh-CN" dirty="0" smtClean="0"/>
              <a:t>Implement appropriate Windows tools to reimage or reload Windows</a:t>
            </a:r>
          </a:p>
          <a:p>
            <a:r>
              <a:rPr lang="en-US" altLang="zh-CN" dirty="0" smtClean="0"/>
              <a:t>Troubleshoot </a:t>
            </a:r>
            <a:r>
              <a:rPr lang="en-US" altLang="zh-CN" dirty="0"/>
              <a:t>Windows startup problems</a:t>
            </a:r>
          </a:p>
        </p:txBody>
      </p:sp>
    </p:spTree>
    <p:extLst>
      <p:ext uri="{BB962C8B-B14F-4D97-AF65-F5344CB8AC3E}">
        <p14:creationId xmlns:p14="http://schemas.microsoft.com/office/powerpoint/2010/main" val="114419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Command Prompt Window in Windows </a:t>
            </a:r>
            <a:r>
              <a:rPr lang="en-US" altLang="zh-CN" dirty="0" smtClean="0"/>
              <a:t>RE (3 of 6)</a:t>
            </a:r>
            <a:endParaRPr lang="zh-CN" altLang="en-US" dirty="0"/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539527512"/>
              </p:ext>
            </p:extLst>
          </p:nvPr>
        </p:nvGraphicFramePr>
        <p:xfrm>
          <a:off x="1750002" y="1468582"/>
          <a:ext cx="81280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4443"/>
                <a:gridCol w="44435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Command Line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Description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</a:t>
                      </a:r>
                      <a:r>
                        <a:rPr lang="en-US" altLang="zh-CN" sz="1400" baseline="0" dirty="0" smtClean="0"/>
                        <a:t> c: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Makes drive C: the current drive. The default directory is root.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2. dir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Examines the contents of drive C:. If</a:t>
                      </a:r>
                      <a:r>
                        <a:rPr lang="en-US" altLang="zh-CN" sz="1400" baseline="0" dirty="0" smtClean="0"/>
                        <a:t> this is not your Windows volume, try a different drive letter.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 cd \windows\system32\</a:t>
                      </a:r>
                      <a:r>
                        <a:rPr lang="en-US" altLang="zh-CN" sz="1400" dirty="0" err="1" smtClean="0"/>
                        <a:t>config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Makes the Windows registry folder the current folder.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4. ren default default.save</a:t>
                      </a:r>
                    </a:p>
                    <a:p>
                      <a:r>
                        <a:rPr lang="en-US" altLang="zh-CN" sz="1400" dirty="0" smtClean="0"/>
                        <a:t>5. ren sam sam.save</a:t>
                      </a:r>
                    </a:p>
                    <a:p>
                      <a:r>
                        <a:rPr lang="en-US" altLang="zh-CN" sz="1400" dirty="0" smtClean="0"/>
                        <a:t>6. ren security security.save</a:t>
                      </a:r>
                    </a:p>
                    <a:p>
                      <a:r>
                        <a:rPr lang="en-US" altLang="zh-CN" sz="1400" dirty="0" smtClean="0"/>
                        <a:t>7. ren software software.save</a:t>
                      </a:r>
                    </a:p>
                    <a:p>
                      <a:r>
                        <a:rPr lang="en-US" altLang="zh-CN" sz="1400" dirty="0" smtClean="0"/>
                        <a:t>8. ren system system.save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Renames the five</a:t>
                      </a:r>
                      <a:r>
                        <a:rPr lang="en-US" altLang="zh-CN" sz="1400" baseline="0" dirty="0" smtClean="0"/>
                        <a:t> registry files.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9. cd regback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Makes the registry backup folder the current folder.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10. copy system c:\windows\system32\config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For hardware</a:t>
                      </a:r>
                      <a:r>
                        <a:rPr lang="en-US" altLang="zh-CN" sz="1400" baseline="0" dirty="0" smtClean="0"/>
                        <a:t> problems, first try copying just the System hive from the backup folder to the registry folder and then reboot.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182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Command Prompt Window in Windows </a:t>
            </a:r>
            <a:r>
              <a:rPr lang="en-US" altLang="zh-CN" dirty="0" smtClean="0"/>
              <a:t>RE (4 of 6)</a:t>
            </a:r>
            <a:endParaRPr lang="zh-CN" altLang="en-US" dirty="0"/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247250140"/>
              </p:ext>
            </p:extLst>
          </p:nvPr>
        </p:nvGraphicFramePr>
        <p:xfrm>
          <a:off x="1750002" y="2299855"/>
          <a:ext cx="8128000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480"/>
                <a:gridCol w="4256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Command Line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Description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11. copy software c:\windows\system32\config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For software problems, first try</a:t>
                      </a:r>
                      <a:r>
                        <a:rPr lang="en-US" altLang="zh-CN" sz="1400" baseline="0" dirty="0" smtClean="0"/>
                        <a:t> copying just the Software hive to the registry folder and then reboot.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12. copy system c:\windows\system32\config</a:t>
                      </a:r>
                    </a:p>
                    <a:p>
                      <a:r>
                        <a:rPr lang="en-US" altLang="zh-CN" sz="1400" dirty="0" smtClean="0"/>
                        <a:t>13. copy software c:\windows\system32\config</a:t>
                      </a:r>
                    </a:p>
                    <a:p>
                      <a:r>
                        <a:rPr lang="en-US" altLang="zh-CN" sz="1400" dirty="0" smtClean="0"/>
                        <a:t>14.</a:t>
                      </a:r>
                      <a:r>
                        <a:rPr lang="en-US" altLang="zh-CN" sz="1400" baseline="0" dirty="0" smtClean="0"/>
                        <a:t> copy default c:\windows\system32\config</a:t>
                      </a:r>
                    </a:p>
                    <a:p>
                      <a:r>
                        <a:rPr lang="en-US" altLang="zh-CN" sz="1400" baseline="0" dirty="0" smtClean="0"/>
                        <a:t>15. copy sam c:\windows\system32\config</a:t>
                      </a:r>
                    </a:p>
                    <a:p>
                      <a:r>
                        <a:rPr lang="en-US" altLang="zh-CN" sz="1400" baseline="0" dirty="0" smtClean="0"/>
                        <a:t>16. copy security c:\windows\system32\config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If the problem is still not solved, try copying</a:t>
                      </a:r>
                      <a:r>
                        <a:rPr lang="en-US" altLang="zh-CN" sz="1400" baseline="0" dirty="0" smtClean="0"/>
                        <a:t> all five hives to the registry folder and reboot.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712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Command Prompt Window in Windows </a:t>
            </a:r>
            <a:r>
              <a:rPr lang="en-US" altLang="zh-CN" dirty="0" smtClean="0"/>
              <a:t>RE (5 of 6)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Repair </a:t>
            </a:r>
            <a:r>
              <a:rPr lang="en-US" altLang="zh-CN" dirty="0" smtClean="0"/>
              <a:t>the Hard Drive File Systems and Partitions</a:t>
            </a:r>
            <a:endParaRPr lang="en-US" altLang="zh-CN" dirty="0"/>
          </a:p>
          <a:p>
            <a:pPr lvl="1"/>
            <a:r>
              <a:rPr lang="en-US" altLang="zh-CN" dirty="0"/>
              <a:t>Use </a:t>
            </a:r>
            <a:r>
              <a:rPr lang="en-US" altLang="zh-CN" b="1" dirty="0"/>
              <a:t>chkdsk /r</a:t>
            </a:r>
            <a:r>
              <a:rPr lang="en-US" altLang="zh-CN" dirty="0"/>
              <a:t> to repair the file </a:t>
            </a:r>
            <a:r>
              <a:rPr lang="en-US" altLang="zh-CN" dirty="0" smtClean="0"/>
              <a:t>system</a:t>
            </a:r>
            <a:endParaRPr lang="en-US" altLang="zh-CN" dirty="0"/>
          </a:p>
          <a:p>
            <a:pPr lvl="1"/>
            <a:r>
              <a:rPr lang="en-US" altLang="zh-CN" dirty="0"/>
              <a:t>Use </a:t>
            </a:r>
            <a:r>
              <a:rPr lang="en-US" altLang="zh-CN" b="1" dirty="0"/>
              <a:t>diskpart</a:t>
            </a:r>
            <a:r>
              <a:rPr lang="en-US" altLang="zh-CN" dirty="0"/>
              <a:t> to manage hard drives, partitions, and volumes</a:t>
            </a:r>
          </a:p>
          <a:p>
            <a:r>
              <a:rPr lang="en-US" altLang="zh-CN" dirty="0" smtClean="0"/>
              <a:t>Enable </a:t>
            </a:r>
            <a:r>
              <a:rPr lang="en-US" altLang="zh-CN" dirty="0"/>
              <a:t>Networking</a:t>
            </a:r>
          </a:p>
          <a:p>
            <a:pPr lvl="1"/>
            <a:r>
              <a:rPr lang="en-US" altLang="zh-CN" dirty="0"/>
              <a:t>Networking is not normally </a:t>
            </a:r>
            <a:r>
              <a:rPr lang="en-US" altLang="zh-CN" dirty="0" smtClean="0"/>
              <a:t>available from the Windows RE command prompt</a:t>
            </a:r>
            <a:endParaRPr lang="en-US" altLang="zh-CN" dirty="0"/>
          </a:p>
          <a:p>
            <a:pPr lvl="1"/>
            <a:r>
              <a:rPr lang="en-US" altLang="zh-CN" dirty="0"/>
              <a:t>Use the </a:t>
            </a:r>
            <a:r>
              <a:rPr lang="en-US" altLang="zh-CN" b="1" dirty="0"/>
              <a:t>wpeinit </a:t>
            </a:r>
            <a:r>
              <a:rPr lang="en-US" altLang="zh-CN" dirty="0"/>
              <a:t>command to enable networking</a:t>
            </a:r>
          </a:p>
          <a:p>
            <a:r>
              <a:rPr lang="en-US" altLang="zh-CN" dirty="0"/>
              <a:t>Use Bootrec and Bcdedit to Repair the File System and Key Boot Files</a:t>
            </a:r>
          </a:p>
          <a:p>
            <a:pPr lvl="1"/>
            <a:r>
              <a:rPr lang="en-US" altLang="zh-CN" dirty="0"/>
              <a:t>Use the </a:t>
            </a:r>
            <a:r>
              <a:rPr lang="en-US" altLang="zh-CN" b="1" dirty="0"/>
              <a:t>bootrec</a:t>
            </a:r>
            <a:r>
              <a:rPr lang="en-US" altLang="zh-CN" dirty="0"/>
              <a:t> command to repair the BCD and boot sectors</a:t>
            </a:r>
          </a:p>
          <a:p>
            <a:pPr lvl="1"/>
            <a:r>
              <a:rPr lang="en-US" altLang="zh-CN" dirty="0"/>
              <a:t>Use the </a:t>
            </a:r>
            <a:r>
              <a:rPr lang="en-US" altLang="zh-CN" b="1" dirty="0"/>
              <a:t>bcdedit</a:t>
            </a:r>
            <a:r>
              <a:rPr lang="en-US" altLang="zh-CN" dirty="0"/>
              <a:t> command to manually edit the BCD</a:t>
            </a:r>
          </a:p>
          <a:p>
            <a:pPr lvl="1"/>
            <a:r>
              <a:rPr lang="en-US" altLang="zh-CN" dirty="0"/>
              <a:t>Use the </a:t>
            </a:r>
            <a:r>
              <a:rPr lang="en-US" altLang="zh-CN" b="1" dirty="0"/>
              <a:t>bootsect </a:t>
            </a:r>
            <a:r>
              <a:rPr lang="en-US" altLang="zh-CN" dirty="0"/>
              <a:t>command to repair a dual boot system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062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Command Prompt Window in Windows </a:t>
            </a:r>
            <a:r>
              <a:rPr lang="en-US" altLang="zh-CN" dirty="0" smtClean="0"/>
              <a:t>RE (6 of 6)</a:t>
            </a:r>
            <a:endParaRPr lang="zh-CN" altLang="en-US" dirty="0"/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231573396"/>
              </p:ext>
            </p:extLst>
          </p:nvPr>
        </p:nvGraphicFramePr>
        <p:xfrm>
          <a:off x="1895475" y="2019300"/>
          <a:ext cx="812800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598"/>
                <a:gridCol w="50774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Command</a:t>
                      </a:r>
                      <a:r>
                        <a:rPr lang="en-US" altLang="zh-CN" sz="1400" baseline="0" dirty="0" smtClean="0"/>
                        <a:t> Line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Description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bootrec /scanOS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Scans the hard drive for Windows installations not stored in the BCD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bootrec</a:t>
                      </a:r>
                      <a:r>
                        <a:rPr lang="en-US" altLang="zh-CN" sz="1400" baseline="0" dirty="0" smtClean="0"/>
                        <a:t> /rebuildBCD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Scans for Windows</a:t>
                      </a:r>
                      <a:r>
                        <a:rPr lang="en-US" altLang="zh-CN" sz="1400" baseline="0" dirty="0" smtClean="0"/>
                        <a:t> installations and rebuilds the BCD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bootrec /fixboot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Repairs the boot sector of the system partition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bootrec /fixmbr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Repairs the MBR for hard drives using the MBR partitioning system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bcdedit</a:t>
                      </a:r>
                      <a:r>
                        <a:rPr lang="en-US" altLang="zh-CN" sz="1400" baseline="0" dirty="0" smtClean="0"/>
                        <a:t> /enum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Displays the contents of the BCD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846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Options to Reinstall Windows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After you have made reasonable efforts to repair a Windows installation, your next option is to reinstall Windows </a:t>
            </a:r>
          </a:p>
          <a:p>
            <a:r>
              <a:rPr lang="en-US" altLang="zh-CN" dirty="0" smtClean="0"/>
              <a:t>List of options, starting with the least intrusive solution:</a:t>
            </a:r>
          </a:p>
          <a:p>
            <a:pPr lvl="1"/>
            <a:r>
              <a:rPr lang="en-US" altLang="zh-CN" i="1" dirty="0" smtClean="0"/>
              <a:t>Windows 10/8 previous version</a:t>
            </a:r>
          </a:p>
          <a:p>
            <a:pPr lvl="1"/>
            <a:r>
              <a:rPr lang="en-US" altLang="zh-CN" i="1" dirty="0" smtClean="0"/>
              <a:t>Windows 10 repair upgrade</a:t>
            </a:r>
          </a:p>
          <a:p>
            <a:pPr lvl="1"/>
            <a:r>
              <a:rPr lang="en-US" altLang="zh-CN" i="1" dirty="0" smtClean="0"/>
              <a:t>Windows 10 Fresh Start</a:t>
            </a:r>
          </a:p>
          <a:p>
            <a:pPr lvl="1"/>
            <a:r>
              <a:rPr lang="en-US" altLang="zh-CN" i="1" dirty="0" smtClean="0"/>
              <a:t>Windows 10 reset</a:t>
            </a:r>
          </a:p>
          <a:p>
            <a:pPr lvl="1"/>
            <a:r>
              <a:rPr lang="en-US" altLang="zh-CN" i="1" dirty="0" smtClean="0"/>
              <a:t>Windows 8 refresh</a:t>
            </a:r>
          </a:p>
          <a:p>
            <a:pPr lvl="1"/>
            <a:r>
              <a:rPr lang="en-US" altLang="zh-CN" i="1" dirty="0" smtClean="0"/>
              <a:t>Apply a Windows 10/7 system image</a:t>
            </a:r>
          </a:p>
          <a:p>
            <a:pPr lvl="1"/>
            <a:r>
              <a:rPr lang="en-US" altLang="zh-CN" i="1" dirty="0" smtClean="0"/>
              <a:t>Windows 8 reset</a:t>
            </a:r>
          </a:p>
          <a:p>
            <a:pPr lvl="1"/>
            <a:r>
              <a:rPr lang="en-US" altLang="zh-CN" i="1" dirty="0" smtClean="0"/>
              <a:t>Install Windows 10/8/7 from the OEM recovery partition</a:t>
            </a:r>
          </a:p>
          <a:p>
            <a:pPr lvl="1"/>
            <a:r>
              <a:rPr lang="en-US" altLang="zh-CN" i="1" dirty="0" smtClean="0"/>
              <a:t>Windows 10/8/7 clean install from setup media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853523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10 Previous Version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Minor updates to Windows are distributed on the second Tuesday of each month</a:t>
            </a:r>
          </a:p>
          <a:p>
            <a:r>
              <a:rPr lang="en-US" altLang="zh-CN" dirty="0" smtClean="0"/>
              <a:t>Major updates are called versions are distributed once or twice a year</a:t>
            </a:r>
          </a:p>
          <a:p>
            <a:r>
              <a:rPr lang="en-US" altLang="zh-CN" dirty="0" smtClean="0"/>
              <a:t>If a new version if giving you problems:</a:t>
            </a:r>
          </a:p>
          <a:p>
            <a:pPr lvl="1"/>
            <a:r>
              <a:rPr lang="en-US" altLang="zh-CN" dirty="0" smtClean="0"/>
              <a:t>You can revert your system back to the earlier version as long as:</a:t>
            </a:r>
          </a:p>
          <a:p>
            <a:pPr lvl="2"/>
            <a:r>
              <a:rPr lang="en-US" altLang="zh-CN" dirty="0" smtClean="0"/>
              <a:t>(1) the version was installed within the last 10 days</a:t>
            </a:r>
          </a:p>
          <a:p>
            <a:pPr lvl="2"/>
            <a:r>
              <a:rPr lang="en-US" altLang="zh-CN" dirty="0" smtClean="0"/>
              <a:t>(2) you have not reset your computer during this time</a:t>
            </a:r>
          </a:p>
          <a:p>
            <a:pPr lvl="2"/>
            <a:r>
              <a:rPr lang="en-US" altLang="zh-CN" dirty="0" smtClean="0"/>
              <a:t>(3) the </a:t>
            </a:r>
            <a:r>
              <a:rPr lang="en-US" altLang="zh-CN" dirty="0" err="1" smtClean="0"/>
              <a:t>Windows.Old</a:t>
            </a:r>
            <a:r>
              <a:rPr lang="en-US" altLang="zh-CN" dirty="0" smtClean="0"/>
              <a:t> folder has not been deleted</a:t>
            </a:r>
          </a:p>
        </p:txBody>
      </p:sp>
    </p:spTree>
    <p:extLst>
      <p:ext uri="{BB962C8B-B14F-4D97-AF65-F5344CB8AC3E}">
        <p14:creationId xmlns:p14="http://schemas.microsoft.com/office/powerpoint/2010/main" val="1024962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10 Previous Version (2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To roll back Windows updates:</a:t>
            </a:r>
          </a:p>
          <a:p>
            <a:pPr lvl="1"/>
            <a:r>
              <a:rPr lang="en-US" altLang="zh-CN" dirty="0" smtClean="0"/>
              <a:t>From the Windows desktop:</a:t>
            </a:r>
          </a:p>
          <a:p>
            <a:pPr lvl="2"/>
            <a:r>
              <a:rPr lang="en-US" altLang="zh-CN" dirty="0" smtClean="0"/>
              <a:t>Open </a:t>
            </a:r>
            <a:r>
              <a:rPr lang="en-US" altLang="zh-CN" b="1" dirty="0" smtClean="0"/>
              <a:t>Settings</a:t>
            </a:r>
            <a:r>
              <a:rPr lang="en-US" altLang="zh-CN" dirty="0" smtClean="0"/>
              <a:t> app, click </a:t>
            </a:r>
            <a:r>
              <a:rPr lang="en-US" altLang="zh-CN" b="1" dirty="0" smtClean="0"/>
              <a:t>Update &amp; security</a:t>
            </a:r>
            <a:r>
              <a:rPr lang="en-US" altLang="zh-CN" dirty="0" smtClean="0"/>
              <a:t>, and then click </a:t>
            </a:r>
            <a:r>
              <a:rPr lang="en-US" altLang="zh-CN" b="1" dirty="0" smtClean="0"/>
              <a:t>Recovery</a:t>
            </a:r>
          </a:p>
          <a:p>
            <a:pPr lvl="3"/>
            <a:r>
              <a:rPr lang="en-US" altLang="zh-CN" dirty="0" smtClean="0"/>
              <a:t>Under </a:t>
            </a:r>
            <a:r>
              <a:rPr lang="en-US" altLang="zh-CN" i="1" dirty="0" smtClean="0"/>
              <a:t>Go back to the previous version of Windows 10</a:t>
            </a:r>
            <a:r>
              <a:rPr lang="en-US" altLang="zh-CN" dirty="0" smtClean="0"/>
              <a:t>, click </a:t>
            </a:r>
            <a:r>
              <a:rPr lang="en-US" altLang="zh-CN" b="1" dirty="0" smtClean="0"/>
              <a:t>Get started</a:t>
            </a:r>
          </a:p>
          <a:p>
            <a:pPr lvl="1"/>
            <a:r>
              <a:rPr lang="en-US" altLang="zh-CN" dirty="0" smtClean="0"/>
              <a:t>From Windows RE:</a:t>
            </a:r>
          </a:p>
          <a:p>
            <a:pPr lvl="2"/>
            <a:r>
              <a:rPr lang="en-US" altLang="zh-CN" dirty="0" smtClean="0"/>
              <a:t>If the option is available, you can see it on the Advanced options screen in Windows RE</a:t>
            </a:r>
          </a:p>
          <a:p>
            <a:pPr lvl="3"/>
            <a:r>
              <a:rPr lang="en-US" altLang="zh-CN" dirty="0" smtClean="0"/>
              <a:t>Use this method when a new version has caused the system to fail to start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937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10 Repair Upgrade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 repair upgrade is a nondestructive installation of Windows 10 over an existing Windows installation</a:t>
            </a:r>
          </a:p>
          <a:p>
            <a:r>
              <a:rPr lang="en-US" altLang="zh-CN" dirty="0" smtClean="0"/>
              <a:t>Keep these points in mind when doing a repair upgrade:</a:t>
            </a:r>
          </a:p>
          <a:p>
            <a:pPr lvl="1"/>
            <a:r>
              <a:rPr lang="en-US" altLang="zh-CN" dirty="0" smtClean="0"/>
              <a:t>Create Windows setup media, either on DVD or USB, or save an ISO file on the local hard drive</a:t>
            </a:r>
          </a:p>
          <a:p>
            <a:pPr lvl="1"/>
            <a:r>
              <a:rPr lang="en-US" altLang="zh-CN" dirty="0" smtClean="0"/>
              <a:t>Make sure that you can fully boot into Windows 10</a:t>
            </a:r>
          </a:p>
          <a:p>
            <a:pPr lvl="1"/>
            <a:r>
              <a:rPr lang="en-US" altLang="zh-CN" dirty="0" smtClean="0"/>
              <a:t>Even though all data, apps, and settings should be protected in a repair upgrade, make a backup just in case</a:t>
            </a:r>
          </a:p>
          <a:p>
            <a:pPr lvl="1"/>
            <a:r>
              <a:rPr lang="en-US" altLang="zh-CN" dirty="0" smtClean="0"/>
              <a:t>Gather all product keys for all installed apps to make reinstallation of these apps easier should it become necessary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399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10 Fresh Start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 Fresh Start performs a clean installation of the most recent version of Windows 10 and is often used to remove manufacturer bloatware</a:t>
            </a:r>
          </a:p>
          <a:p>
            <a:r>
              <a:rPr lang="en-US" altLang="zh-CN" dirty="0" smtClean="0"/>
              <a:t>What is installed, kept, and not kept with a Fresh Start:</a:t>
            </a:r>
          </a:p>
          <a:p>
            <a:pPr lvl="1"/>
            <a:r>
              <a:rPr lang="en-US" altLang="zh-CN" dirty="0" smtClean="0"/>
              <a:t>Installed: the latest generic copy of Windows, free from manufacturer bloatware</a:t>
            </a:r>
          </a:p>
          <a:p>
            <a:pPr lvl="1"/>
            <a:r>
              <a:rPr lang="en-US" altLang="zh-CN" dirty="0" smtClean="0"/>
              <a:t>Kept: user accounts, their settings, and personal data are kept as well as some Windows settings</a:t>
            </a:r>
          </a:p>
          <a:p>
            <a:pPr lvl="2"/>
            <a:r>
              <a:rPr lang="en-US" altLang="zh-CN" dirty="0" smtClean="0"/>
              <a:t>Microsoft apps that are natively integrated in Windows and Microsoft store apps installed by the computer manufacturer are also kept</a:t>
            </a:r>
          </a:p>
          <a:p>
            <a:pPr lvl="1"/>
            <a:r>
              <a:rPr lang="en-US" altLang="zh-CN" dirty="0" smtClean="0"/>
              <a:t>Not kept: all apps are removed, except as stated above</a:t>
            </a:r>
          </a:p>
          <a:p>
            <a:pPr lvl="2"/>
            <a:r>
              <a:rPr lang="en-US" altLang="zh-CN" dirty="0" smtClean="0"/>
              <a:t>A list of removed apps is displayed on the desktop after the Fresh Start completes</a:t>
            </a:r>
          </a:p>
          <a:p>
            <a:pPr lvl="2"/>
            <a:r>
              <a:rPr lang="en-US" altLang="zh-CN" dirty="0" smtClean="0"/>
              <a:t>You also lose any manufacturer drivers or OEM system files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591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10 Fresh Start (2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To install a fresh copy of Windows 10:</a:t>
            </a:r>
          </a:p>
          <a:p>
            <a:pPr lvl="1"/>
            <a:r>
              <a:rPr lang="en-US" altLang="zh-CN" dirty="0" smtClean="0"/>
              <a:t>Make sure you’re connected to the Internet and you have sufficient storage space</a:t>
            </a:r>
          </a:p>
          <a:p>
            <a:pPr lvl="1"/>
            <a:r>
              <a:rPr lang="en-US" altLang="zh-CN" dirty="0" smtClean="0"/>
              <a:t>Open the Settings app, click </a:t>
            </a:r>
            <a:r>
              <a:rPr lang="en-US" altLang="zh-CN" b="1" dirty="0" smtClean="0"/>
              <a:t>Update &amp; security</a:t>
            </a:r>
            <a:r>
              <a:rPr lang="en-US" altLang="zh-CN" dirty="0" smtClean="0"/>
              <a:t>, and then click </a:t>
            </a:r>
            <a:r>
              <a:rPr lang="en-US" altLang="zh-CN" b="1" dirty="0" smtClean="0"/>
              <a:t>Recovery</a:t>
            </a:r>
          </a:p>
          <a:p>
            <a:pPr lvl="1"/>
            <a:r>
              <a:rPr lang="en-US" altLang="zh-CN" dirty="0" smtClean="0"/>
              <a:t>Under </a:t>
            </a:r>
            <a:r>
              <a:rPr lang="en-US" altLang="zh-CN" i="1" dirty="0" smtClean="0"/>
              <a:t>More recovery options</a:t>
            </a:r>
            <a:r>
              <a:rPr lang="en-US" altLang="zh-CN" dirty="0" smtClean="0"/>
              <a:t>, click </a:t>
            </a:r>
            <a:r>
              <a:rPr lang="en-US" altLang="zh-CN" b="1" dirty="0" smtClean="0"/>
              <a:t>Learn how to start fresh with a clean installation of Windows</a:t>
            </a:r>
          </a:p>
          <a:p>
            <a:pPr lvl="2"/>
            <a:r>
              <a:rPr lang="en-US" altLang="zh-CN" dirty="0" smtClean="0"/>
              <a:t>Then click </a:t>
            </a:r>
            <a:r>
              <a:rPr lang="en-US" altLang="zh-CN" b="1" dirty="0" smtClean="0"/>
              <a:t>Yes</a:t>
            </a:r>
            <a:r>
              <a:rPr lang="en-US" altLang="zh-CN" dirty="0" smtClean="0"/>
              <a:t> to switch to the Fresh start page</a:t>
            </a:r>
          </a:p>
          <a:p>
            <a:pPr lvl="1"/>
            <a:r>
              <a:rPr lang="en-US" altLang="zh-CN" dirty="0" smtClean="0"/>
              <a:t>Click </a:t>
            </a:r>
            <a:r>
              <a:rPr lang="en-US" altLang="zh-CN" b="1" dirty="0" smtClean="0"/>
              <a:t>Get Started </a:t>
            </a:r>
            <a:r>
              <a:rPr lang="en-US" altLang="zh-CN" dirty="0" smtClean="0"/>
              <a:t>to begin the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33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Understanding the Boot Process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The better you understand what happens when you first turn on a computer until Windows is </a:t>
            </a:r>
            <a:r>
              <a:rPr lang="en-US" altLang="zh-CN" dirty="0" smtClean="0"/>
              <a:t>loaded, the </a:t>
            </a:r>
            <a:r>
              <a:rPr lang="en-US" altLang="zh-CN" dirty="0"/>
              <a:t>more likely you will be able to solve a problem when Windows cannot start</a:t>
            </a:r>
          </a:p>
          <a:p>
            <a:r>
              <a:rPr lang="en-US" altLang="zh-CN" dirty="0"/>
              <a:t>Begin by noting the differences between a hard boot and a soft boot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340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10 Fresh </a:t>
            </a:r>
            <a:r>
              <a:rPr lang="en-US" altLang="zh-CN" dirty="0" smtClean="0"/>
              <a:t>Start (3 of 3)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7657"/>
            <a:ext cx="6214854" cy="304997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87636"/>
            <a:ext cx="3976406" cy="891184"/>
          </a:xfrm>
        </p:spPr>
        <p:txBody>
          <a:bodyPr/>
          <a:lstStyle/>
          <a:p>
            <a:r>
              <a:rPr lang="en-US" altLang="zh-CN" dirty="0" smtClean="0"/>
              <a:t>Figure 15-31 Personal files are kept when executing a Fresh Start for Windows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9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10 Reset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Windows 10 reset reinstalls Windows with the option of keeping:</a:t>
            </a:r>
          </a:p>
          <a:p>
            <a:pPr lvl="1"/>
            <a:r>
              <a:rPr lang="en-US" altLang="zh-CN" dirty="0" smtClean="0"/>
              <a:t>User accounts, some Windows settings, and all personal data files</a:t>
            </a:r>
          </a:p>
          <a:p>
            <a:r>
              <a:rPr lang="en-US" altLang="zh-CN" dirty="0" smtClean="0"/>
              <a:t>During a reset:</a:t>
            </a:r>
          </a:p>
          <a:p>
            <a:pPr lvl="1"/>
            <a:r>
              <a:rPr lang="en-US" altLang="zh-CN" dirty="0" smtClean="0"/>
              <a:t>Any apps or drivers that were installed from third-party providers will be removed</a:t>
            </a:r>
          </a:p>
          <a:p>
            <a:pPr lvl="1"/>
            <a:r>
              <a:rPr lang="en-US" altLang="zh-CN" dirty="0" smtClean="0"/>
              <a:t>Some changes made to Windows settings will be lost</a:t>
            </a:r>
          </a:p>
          <a:p>
            <a:r>
              <a:rPr lang="en-US" altLang="zh-CN" dirty="0" smtClean="0"/>
              <a:t>If you’re using a Microsoft account, you can choose to have many Windows settings automatically resynced to the device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322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Applying a Windows 10/7 System Image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To recover Windows 10/8 using a system image file:</a:t>
            </a:r>
          </a:p>
          <a:p>
            <a:pPr lvl="1"/>
            <a:r>
              <a:rPr lang="en-US" altLang="zh-CN" dirty="0" smtClean="0"/>
              <a:t>Reboot the computer into Windows RE, drill down to the </a:t>
            </a:r>
            <a:r>
              <a:rPr lang="en-US" altLang="zh-CN" b="1" dirty="0" smtClean="0"/>
              <a:t>Advanced options </a:t>
            </a:r>
            <a:r>
              <a:rPr lang="en-US" altLang="zh-CN" dirty="0" smtClean="0"/>
              <a:t>screen, and select </a:t>
            </a:r>
            <a:r>
              <a:rPr lang="en-US" altLang="zh-CN" b="1" dirty="0" smtClean="0"/>
              <a:t>System Image Recovery</a:t>
            </a:r>
          </a:p>
          <a:p>
            <a:r>
              <a:rPr lang="en-US" altLang="zh-CN" dirty="0" smtClean="0"/>
              <a:t>For Windows 7:</a:t>
            </a:r>
          </a:p>
          <a:p>
            <a:pPr lvl="1"/>
            <a:r>
              <a:rPr lang="en-US" altLang="zh-CN" dirty="0" smtClean="0"/>
              <a:t>Select </a:t>
            </a:r>
            <a:r>
              <a:rPr lang="en-US" altLang="zh-CN" b="1" dirty="0" smtClean="0"/>
              <a:t>System Image Recovery </a:t>
            </a:r>
            <a:r>
              <a:rPr lang="en-US" altLang="zh-CN" dirty="0" smtClean="0"/>
              <a:t>on the </a:t>
            </a:r>
            <a:r>
              <a:rPr lang="en-US" altLang="zh-CN" b="1" dirty="0" smtClean="0"/>
              <a:t>System Recovery Options </a:t>
            </a:r>
            <a:r>
              <a:rPr lang="en-US" altLang="zh-CN" dirty="0" smtClean="0"/>
              <a:t>screen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354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OEM Factory Recovery Partition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Laptops and </a:t>
            </a:r>
            <a:r>
              <a:rPr lang="en-US" altLang="zh-CN" dirty="0"/>
              <a:t>brand-name </a:t>
            </a:r>
            <a:r>
              <a:rPr lang="en-US" altLang="zh-CN" dirty="0" smtClean="0"/>
              <a:t>desktops </a:t>
            </a:r>
            <a:r>
              <a:rPr lang="en-US" altLang="zh-CN" dirty="0"/>
              <a:t>likely have a recovery partition on the hard drive</a:t>
            </a:r>
          </a:p>
          <a:p>
            <a:pPr lvl="1"/>
            <a:r>
              <a:rPr lang="en-US" altLang="zh-CN" dirty="0"/>
              <a:t>Contains a copy of the OS build, device drivers, diagnostics programs, and preinstalled applications </a:t>
            </a:r>
          </a:p>
          <a:p>
            <a:pPr lvl="1"/>
            <a:r>
              <a:rPr lang="en-US" altLang="zh-CN" dirty="0"/>
              <a:t>Partition might or might not be hidden</a:t>
            </a:r>
          </a:p>
          <a:p>
            <a:r>
              <a:rPr lang="en-US" altLang="zh-CN" dirty="0"/>
              <a:t>To know how to access the recovery tools stored on the recovery partition</a:t>
            </a:r>
          </a:p>
          <a:p>
            <a:pPr lvl="1"/>
            <a:r>
              <a:rPr lang="en-US" altLang="zh-CN" dirty="0"/>
              <a:t>See the manufacturer’s website or look for a message at the beginning of the boot</a:t>
            </a:r>
          </a:p>
          <a:p>
            <a:r>
              <a:rPr lang="en-US" altLang="zh-CN" dirty="0" smtClean="0"/>
              <a:t>If the laptop doesn’t have a recovery partition or the partition is corrupted:</a:t>
            </a:r>
          </a:p>
          <a:p>
            <a:pPr lvl="1"/>
            <a:r>
              <a:rPr lang="en-US" altLang="zh-CN" dirty="0" smtClean="0"/>
              <a:t>Look for the option to download recovery media from the manufacturer’s website and use it to create a bootable USB flash drive or DVD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131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OEM Factory Recovery </a:t>
            </a:r>
            <a:r>
              <a:rPr lang="en-US" altLang="zh-CN" dirty="0" smtClean="0"/>
              <a:t>Partition (2 of 3)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64" y="1875588"/>
            <a:ext cx="5989473" cy="328162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35682"/>
            <a:ext cx="3976406" cy="943138"/>
          </a:xfrm>
        </p:spPr>
        <p:txBody>
          <a:bodyPr/>
          <a:lstStyle/>
          <a:p>
            <a:r>
              <a:rPr lang="en-US" altLang="zh-CN" dirty="0" smtClean="0"/>
              <a:t>Figure 15-36  This laptop hard drive has a 16.38-GB recovery partition that can be used to recover the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062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OEM Factory Recovery </a:t>
            </a:r>
            <a:r>
              <a:rPr lang="en-US" altLang="zh-CN" dirty="0" smtClean="0"/>
              <a:t>Partition (3 of 3)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41" y="2064436"/>
            <a:ext cx="6195268" cy="2519756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35682"/>
            <a:ext cx="3976406" cy="943138"/>
          </a:xfrm>
        </p:spPr>
        <p:txBody>
          <a:bodyPr/>
          <a:lstStyle/>
          <a:p>
            <a:r>
              <a:rPr lang="en-US" altLang="zh-CN" dirty="0" smtClean="0"/>
              <a:t>Figure 15-37  For this laptop, press the Assist button during the boot to launch programs on the recovery partition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0279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Installing Windows Over the Network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You must boot the computer to the network </a:t>
            </a:r>
          </a:p>
          <a:p>
            <a:pPr lvl="1"/>
            <a:r>
              <a:rPr lang="en-US" altLang="zh-CN" dirty="0"/>
              <a:t>Where it finds and loads Windows PE on the deployment server</a:t>
            </a:r>
          </a:p>
          <a:p>
            <a:r>
              <a:rPr lang="en-US" altLang="zh-CN" dirty="0" smtClean="0"/>
              <a:t>Go into BIOS/UEFI setup, </a:t>
            </a:r>
            <a:r>
              <a:rPr lang="en-US" altLang="zh-CN" dirty="0"/>
              <a:t>look for an advanced setup screen </a:t>
            </a:r>
            <a:r>
              <a:rPr lang="en-US" altLang="zh-CN" dirty="0" smtClean="0"/>
              <a:t>to </a:t>
            </a:r>
            <a:r>
              <a:rPr lang="en-US" altLang="zh-CN" dirty="0"/>
              <a:t>enable PXE Support</a:t>
            </a:r>
          </a:p>
          <a:p>
            <a:r>
              <a:rPr lang="en-US" altLang="zh-CN" dirty="0"/>
              <a:t>Computer then boots to the Preboot eXecution Environment (PXE)</a:t>
            </a:r>
          </a:p>
          <a:p>
            <a:pPr lvl="1"/>
            <a:r>
              <a:rPr lang="en-US" altLang="zh-CN" dirty="0"/>
              <a:t>PXE searches for a server to provide Windows PE and the deployment image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004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Troubleshooting Specific Windows Startup Problems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When troubleshooting a startup problem:</a:t>
            </a:r>
          </a:p>
          <a:p>
            <a:pPr lvl="1"/>
            <a:r>
              <a:rPr lang="en-US" altLang="zh-CN" dirty="0"/>
              <a:t>Follow procedures to interview the user</a:t>
            </a:r>
          </a:p>
          <a:p>
            <a:pPr lvl="1"/>
            <a:r>
              <a:rPr lang="en-US" altLang="zh-CN" dirty="0"/>
              <a:t>Back up important data or verify you have current backups</a:t>
            </a:r>
          </a:p>
          <a:p>
            <a:pPr lvl="1"/>
            <a:r>
              <a:rPr lang="en-US" altLang="zh-CN" dirty="0"/>
              <a:t>Research and identify any error messages</a:t>
            </a:r>
          </a:p>
          <a:p>
            <a:pPr lvl="1"/>
            <a:r>
              <a:rPr lang="en-US" altLang="zh-CN" dirty="0"/>
              <a:t>Determine what has just changed that might be the source of the problem</a:t>
            </a:r>
          </a:p>
          <a:p>
            <a:r>
              <a:rPr lang="en-US" altLang="zh-CN" dirty="0"/>
              <a:t>When you know the source, decide which tool will be the least invasive to use, yet still fix the problem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9972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Important Data on the Hard Drive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Always start with the question:</a:t>
            </a:r>
          </a:p>
          <a:p>
            <a:pPr lvl="1"/>
            <a:r>
              <a:rPr lang="en-US" altLang="zh-CN" dirty="0"/>
              <a:t>“Is there important data on the hard drive not backed up?”</a:t>
            </a:r>
          </a:p>
          <a:p>
            <a:r>
              <a:rPr lang="en-US" altLang="zh-CN" dirty="0"/>
              <a:t>If data is lost or corrupted:</a:t>
            </a:r>
          </a:p>
          <a:p>
            <a:pPr lvl="1"/>
            <a:r>
              <a:rPr lang="en-US" altLang="zh-CN" dirty="0"/>
              <a:t>Use Windows tools, third party software, or commercial data recovery services</a:t>
            </a:r>
          </a:p>
          <a:p>
            <a:pPr lvl="1"/>
            <a:r>
              <a:rPr lang="en-US" altLang="zh-CN" dirty="0"/>
              <a:t>Use a SATA-to-USB converter kit to temporarily connect a desktop or laptop hard drive to a USB port on a working computer</a:t>
            </a:r>
          </a:p>
          <a:p>
            <a:pPr lvl="2"/>
            <a:r>
              <a:rPr lang="en-US" altLang="zh-CN" dirty="0"/>
              <a:t>Use </a:t>
            </a:r>
            <a:r>
              <a:rPr lang="en-US" altLang="zh-CN" dirty="0" smtClean="0"/>
              <a:t>File Explorer or Windows Explorer </a:t>
            </a:r>
            <a:r>
              <a:rPr lang="en-US" altLang="zh-CN" dirty="0"/>
              <a:t>to copy data to other media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914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 Messages and Problems (1 of 11)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Problems that prevent Windows from booting can be caused by hardware, device drivers, services, application, or Windows</a:t>
            </a:r>
          </a:p>
          <a:p>
            <a:r>
              <a:rPr lang="en-US" altLang="zh-CN" dirty="0" smtClean="0"/>
              <a:t>Startup Error Messages on a Black Screen</a:t>
            </a:r>
          </a:p>
          <a:p>
            <a:pPr lvl="1"/>
            <a:r>
              <a:rPr lang="en-US" altLang="zh-CN" dirty="0" smtClean="0"/>
              <a:t>Problems usually caused by hardware:</a:t>
            </a:r>
          </a:p>
          <a:p>
            <a:pPr lvl="2"/>
            <a:r>
              <a:rPr lang="en-US" altLang="zh-CN" dirty="0" smtClean="0"/>
              <a:t>No OS found</a:t>
            </a:r>
          </a:p>
          <a:p>
            <a:pPr lvl="2"/>
            <a:r>
              <a:rPr lang="en-US" altLang="zh-CN" dirty="0" smtClean="0"/>
              <a:t>A disk read error occurred</a:t>
            </a:r>
          </a:p>
          <a:p>
            <a:pPr lvl="2"/>
            <a:r>
              <a:rPr lang="en-US" altLang="zh-CN" dirty="0" smtClean="0"/>
              <a:t>Invalid boot disk</a:t>
            </a:r>
          </a:p>
          <a:p>
            <a:pPr lvl="2"/>
            <a:r>
              <a:rPr lang="en-US" altLang="zh-CN" dirty="0" smtClean="0"/>
              <a:t>Hard drive not found</a:t>
            </a:r>
          </a:p>
          <a:p>
            <a:pPr lvl="2"/>
            <a:r>
              <a:rPr lang="en-US" altLang="zh-CN" dirty="0" smtClean="0"/>
              <a:t>Disk boot failure</a:t>
            </a:r>
          </a:p>
          <a:p>
            <a:pPr lvl="2"/>
            <a:r>
              <a:rPr lang="en-US" altLang="zh-CN" dirty="0" smtClean="0"/>
              <a:t>No boot device found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55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Different Ways to Boot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Two fundamental ways to boot a computer are:</a:t>
            </a:r>
            <a:endParaRPr lang="en-US" altLang="zh-CN" dirty="0"/>
          </a:p>
          <a:p>
            <a:pPr lvl="1"/>
            <a:r>
              <a:rPr lang="en-US" altLang="zh-CN" dirty="0"/>
              <a:t>Hard boot (cold boot): turning on the power with the on/off switch</a:t>
            </a:r>
          </a:p>
          <a:p>
            <a:pPr lvl="2"/>
            <a:r>
              <a:rPr lang="en-US" altLang="zh-CN" dirty="0"/>
              <a:t>Takes more time than a soft boot</a:t>
            </a:r>
          </a:p>
          <a:p>
            <a:pPr lvl="2"/>
            <a:r>
              <a:rPr lang="en-US" altLang="zh-CN" dirty="0"/>
              <a:t>Initializes the processor and clears memory</a:t>
            </a:r>
          </a:p>
          <a:p>
            <a:pPr lvl="1"/>
            <a:r>
              <a:rPr lang="en-US" altLang="zh-CN" dirty="0"/>
              <a:t>Soft boot (warm boot): using the OS to reboot</a:t>
            </a:r>
          </a:p>
          <a:p>
            <a:pPr lvl="2"/>
            <a:r>
              <a:rPr lang="en-US" altLang="zh-CN" dirty="0"/>
              <a:t>Initial steps performed by UEFI/UEFI/BIOS in a hard boot don’t happen</a:t>
            </a:r>
          </a:p>
          <a:p>
            <a:pPr lvl="2"/>
            <a:r>
              <a:rPr lang="en-US" altLang="zh-CN" dirty="0"/>
              <a:t>To save time use the soft boot to restart</a:t>
            </a:r>
          </a:p>
          <a:p>
            <a:pPr lvl="2"/>
            <a:r>
              <a:rPr lang="en-US" altLang="zh-CN" dirty="0"/>
              <a:t>If a soft boot doesn’t work, use a hard boot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306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Error Messages and Problems (2 of 11)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Problems With User Profiles</a:t>
            </a:r>
          </a:p>
          <a:p>
            <a:pPr lvl="1"/>
            <a:r>
              <a:rPr lang="en-US" altLang="zh-CN" dirty="0" smtClean="0"/>
              <a:t>To fix a slow profile load:</a:t>
            </a:r>
          </a:p>
          <a:p>
            <a:pPr lvl="2"/>
            <a:r>
              <a:rPr lang="en-US" altLang="zh-CN" dirty="0" smtClean="0"/>
              <a:t>Try the Windows Troubleshooting applet</a:t>
            </a:r>
          </a:p>
          <a:p>
            <a:pPr lvl="2"/>
            <a:r>
              <a:rPr lang="en-US" altLang="zh-CN" dirty="0" smtClean="0"/>
              <a:t>Make sure Windows updates are applied</a:t>
            </a:r>
          </a:p>
          <a:p>
            <a:pPr lvl="2"/>
            <a:r>
              <a:rPr lang="en-US" altLang="zh-CN" dirty="0" smtClean="0"/>
              <a:t>Run sfc /scannow to fix problems with system files</a:t>
            </a:r>
          </a:p>
          <a:p>
            <a:pPr lvl="2"/>
            <a:r>
              <a:rPr lang="en-US" altLang="zh-CN" dirty="0" smtClean="0"/>
              <a:t>Reduce startup items</a:t>
            </a:r>
          </a:p>
          <a:p>
            <a:pPr lvl="2"/>
            <a:r>
              <a:rPr lang="en-US" altLang="zh-CN" dirty="0" smtClean="0"/>
              <a:t>Apply a restore point that was created before the problem started</a:t>
            </a:r>
          </a:p>
          <a:p>
            <a:pPr lvl="2"/>
            <a:r>
              <a:rPr lang="en-US" altLang="zh-CN" dirty="0" smtClean="0"/>
              <a:t>For Windows 10, try a repair upgrade</a:t>
            </a:r>
          </a:p>
          <a:p>
            <a:pPr lvl="2"/>
            <a:r>
              <a:rPr lang="en-US" altLang="zh-CN" dirty="0" smtClean="0"/>
              <a:t>Create a new user profile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891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Messages and </a:t>
            </a:r>
            <a:r>
              <a:rPr lang="en-US" altLang="zh-CN" dirty="0" smtClean="0"/>
              <a:t>Problems (3 of 11)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13" y="2351076"/>
            <a:ext cx="6276691" cy="225749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77245"/>
            <a:ext cx="3976406" cy="901575"/>
          </a:xfrm>
        </p:spPr>
        <p:txBody>
          <a:bodyPr/>
          <a:lstStyle/>
          <a:p>
            <a:r>
              <a:rPr lang="en-US" altLang="zh-CN" dirty="0" smtClean="0"/>
              <a:t>Figure 15-39  Delete a user account and its settings and keep the files in the user profile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595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Messages and </a:t>
            </a:r>
            <a:r>
              <a:rPr lang="en-US" altLang="zh-CN" dirty="0" smtClean="0"/>
              <a:t>Problems (4 of 11)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8" y="1595173"/>
            <a:ext cx="6233197" cy="378182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486400"/>
            <a:ext cx="3976406" cy="392420"/>
          </a:xfrm>
        </p:spPr>
        <p:txBody>
          <a:bodyPr/>
          <a:lstStyle/>
          <a:p>
            <a:r>
              <a:rPr lang="en-US" altLang="zh-CN" dirty="0" smtClean="0"/>
              <a:t>Figure 15-41  Delete the user profile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3761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Messages and </a:t>
            </a:r>
            <a:r>
              <a:rPr lang="en-US" altLang="zh-CN" dirty="0" smtClean="0"/>
              <a:t>Problems (5 of 11)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Error Messages on a Blue Screen</a:t>
            </a:r>
          </a:p>
          <a:p>
            <a:pPr lvl="1"/>
            <a:r>
              <a:rPr lang="en-US" altLang="zh-CN" dirty="0" smtClean="0"/>
              <a:t>Blue screen of death (BSOD) errors are also called stop </a:t>
            </a:r>
            <a:r>
              <a:rPr lang="en-US" altLang="zh-CN" dirty="0"/>
              <a:t>Errors</a:t>
            </a:r>
          </a:p>
          <a:p>
            <a:pPr lvl="2"/>
            <a:r>
              <a:rPr lang="en-US" altLang="zh-CN" dirty="0" smtClean="0"/>
              <a:t>They happen </a:t>
            </a:r>
            <a:r>
              <a:rPr lang="en-US" altLang="zh-CN" dirty="0"/>
              <a:t>when processes running in kernel mode encounter a problem and Windows must stop the system</a:t>
            </a:r>
          </a:p>
          <a:p>
            <a:pPr lvl="1"/>
            <a:r>
              <a:rPr lang="en-US" altLang="zh-CN" dirty="0" smtClean="0"/>
              <a:t>A stop error can </a:t>
            </a:r>
            <a:r>
              <a:rPr lang="en-US" altLang="zh-CN" dirty="0"/>
              <a:t>be caused by a corrupted registry, a system file that is missing or damaged, a device driver that is missing or damaged, bad memory, or a corrupted or failing hard </a:t>
            </a:r>
            <a:r>
              <a:rPr lang="en-US" altLang="zh-CN" dirty="0" smtClean="0"/>
              <a:t>drive</a:t>
            </a:r>
          </a:p>
          <a:p>
            <a:pPr lvl="1"/>
            <a:r>
              <a:rPr lang="en-US" altLang="zh-CN" dirty="0" smtClean="0"/>
              <a:t>Stop errors can occur during or after startup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1568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Messages and </a:t>
            </a:r>
            <a:r>
              <a:rPr lang="en-US" altLang="zh-CN" dirty="0" smtClean="0"/>
              <a:t>Problems (6 of 11)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78" y="1717092"/>
            <a:ext cx="6232959" cy="3708348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56464"/>
            <a:ext cx="3976406" cy="922356"/>
          </a:xfrm>
        </p:spPr>
        <p:txBody>
          <a:bodyPr/>
          <a:lstStyle/>
          <a:p>
            <a:r>
              <a:rPr lang="en-US" altLang="zh-CN" dirty="0" smtClean="0"/>
              <a:t>Figure 15-42  A blue screen of death (BSOD) is definitively not a good sign; time to start troubleshooting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2592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Messages and </a:t>
            </a:r>
            <a:r>
              <a:rPr lang="en-US" altLang="zh-CN" dirty="0" smtClean="0"/>
              <a:t>Problems (7 of 11)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Error Messages on a Blue Screen (continued)</a:t>
            </a:r>
          </a:p>
          <a:p>
            <a:pPr lvl="1"/>
            <a:r>
              <a:rPr lang="en-US" altLang="zh-CN" dirty="0" smtClean="0"/>
              <a:t>What to do when you get a stop error:</a:t>
            </a:r>
          </a:p>
          <a:p>
            <a:pPr lvl="2"/>
            <a:r>
              <a:rPr lang="en-US" altLang="zh-CN" dirty="0" smtClean="0"/>
              <a:t>Search Microsoft websites for the error</a:t>
            </a:r>
          </a:p>
          <a:p>
            <a:pPr lvl="2"/>
            <a:r>
              <a:rPr lang="en-US" altLang="zh-CN" dirty="0" smtClean="0"/>
              <a:t>Disconnect any peripheral devices that might be causing trouble</a:t>
            </a:r>
          </a:p>
          <a:p>
            <a:pPr lvl="2"/>
            <a:r>
              <a:rPr lang="en-US" altLang="zh-CN" dirty="0" smtClean="0"/>
              <a:t>Reboot the system and read information in Windows error message box or bubble</a:t>
            </a:r>
          </a:p>
          <a:p>
            <a:pPr lvl="2"/>
            <a:r>
              <a:rPr lang="en-US" altLang="zh-CN" dirty="0" smtClean="0"/>
              <a:t>If possible, restart the system and enable boot logging</a:t>
            </a:r>
          </a:p>
          <a:p>
            <a:pPr lvl="2"/>
            <a:r>
              <a:rPr lang="en-US" altLang="zh-CN" dirty="0" smtClean="0"/>
              <a:t>Restart a couple times</a:t>
            </a:r>
          </a:p>
          <a:p>
            <a:pPr lvl="3"/>
            <a:r>
              <a:rPr lang="en-US" altLang="zh-CN" dirty="0" smtClean="0"/>
              <a:t>If that doesn’t fix the problem, launch Windows RE and restart Windows in </a:t>
            </a:r>
            <a:r>
              <a:rPr lang="en-US" altLang="zh-CN" b="1" dirty="0" smtClean="0"/>
              <a:t>Safe Mode with Networking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296813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Messages and </a:t>
            </a:r>
            <a:r>
              <a:rPr lang="en-US" altLang="zh-CN" dirty="0" smtClean="0"/>
              <a:t>Problems (8 of 11)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Errors With Hardware and Device Drivers</a:t>
            </a:r>
          </a:p>
          <a:p>
            <a:pPr lvl="1"/>
            <a:r>
              <a:rPr lang="en-US" altLang="zh-CN" dirty="0" smtClean="0"/>
              <a:t>If the blue screen names a device or device driver that caused the problem:</a:t>
            </a:r>
          </a:p>
          <a:p>
            <a:pPr lvl="2"/>
            <a:r>
              <a:rPr lang="en-US" altLang="zh-CN" dirty="0" smtClean="0"/>
              <a:t>If driver has been recently updated and the Safe Mode desktop is loaded, open Device Manager and roll back the driver</a:t>
            </a:r>
          </a:p>
          <a:p>
            <a:pPr lvl="2"/>
            <a:r>
              <a:rPr lang="en-US" altLang="zh-CN" dirty="0" smtClean="0"/>
              <a:t>Consider the device driver might have been updated along with a Windows update, try returning to a previous version of Windows</a:t>
            </a:r>
          </a:p>
          <a:p>
            <a:pPr lvl="2"/>
            <a:r>
              <a:rPr lang="en-US" altLang="zh-CN" dirty="0" smtClean="0"/>
              <a:t>A Windows update might fix the problem</a:t>
            </a:r>
          </a:p>
          <a:p>
            <a:pPr lvl="2"/>
            <a:r>
              <a:rPr lang="en-US" altLang="zh-CN" dirty="0" smtClean="0"/>
              <a:t>Use Device Manager to uninstall the device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6199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Messages and </a:t>
            </a:r>
            <a:r>
              <a:rPr lang="en-US" altLang="zh-CN" dirty="0" smtClean="0"/>
              <a:t>Problems (9 of 11)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Errors With Hardware and Device Drivers (continued)</a:t>
            </a:r>
          </a:p>
          <a:p>
            <a:pPr lvl="1"/>
            <a:r>
              <a:rPr lang="en-US" altLang="zh-CN" dirty="0" smtClean="0"/>
              <a:t>If the blue screen does not identify a device but names a program file:</a:t>
            </a:r>
          </a:p>
          <a:p>
            <a:pPr lvl="2"/>
            <a:r>
              <a:rPr lang="en-US" altLang="zh-CN" dirty="0" smtClean="0"/>
              <a:t>Open File Explorer or Windows Explorer to locate the program file, right-click the file and select Properties from the shortcut menu</a:t>
            </a:r>
          </a:p>
          <a:p>
            <a:pPr lvl="3"/>
            <a:r>
              <a:rPr lang="en-US" altLang="zh-CN" dirty="0" smtClean="0"/>
              <a:t>The Details tab tells you the purpose of the file</a:t>
            </a:r>
          </a:p>
          <a:p>
            <a:pPr lvl="3"/>
            <a:r>
              <a:rPr lang="en-US" altLang="zh-CN" dirty="0" smtClean="0"/>
              <a:t>Reinstall the device or program that caused the problem</a:t>
            </a:r>
          </a:p>
          <a:p>
            <a:pPr lvl="1"/>
            <a:r>
              <a:rPr lang="en-US" altLang="zh-CN" dirty="0" smtClean="0"/>
              <a:t>If you cannot start Windows in Safe mode:</a:t>
            </a:r>
          </a:p>
          <a:p>
            <a:pPr lvl="2"/>
            <a:r>
              <a:rPr lang="en-US" altLang="zh-CN" dirty="0" smtClean="0"/>
              <a:t>Use Windows RE to open a command prompt window, back up the registry, open the Registry Editor</a:t>
            </a:r>
          </a:p>
          <a:p>
            <a:pPr lvl="3"/>
            <a:r>
              <a:rPr lang="en-US" altLang="zh-CN" dirty="0" smtClean="0"/>
              <a:t>Drill down to the service or device key</a:t>
            </a:r>
          </a:p>
          <a:p>
            <a:pPr lvl="3"/>
            <a:r>
              <a:rPr lang="en-US" altLang="zh-CN" dirty="0" smtClean="0"/>
              <a:t>Disable the service or driver by changing the Start value to 0x4</a:t>
            </a:r>
          </a:p>
          <a:p>
            <a:pPr lvl="2"/>
            <a:r>
              <a:rPr lang="en-US" altLang="zh-CN" dirty="0" smtClean="0"/>
              <a:t>Reboot</a:t>
            </a:r>
          </a:p>
        </p:txBody>
      </p:sp>
    </p:spTree>
    <p:extLst>
      <p:ext uri="{BB962C8B-B14F-4D97-AF65-F5344CB8AC3E}">
        <p14:creationId xmlns:p14="http://schemas.microsoft.com/office/powerpoint/2010/main" val="30855566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Messages and </a:t>
            </a:r>
            <a:r>
              <a:rPr lang="en-US" altLang="zh-CN" dirty="0" smtClean="0"/>
              <a:t>Problems (10 of 11)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Errors With Services or Other Programs</a:t>
            </a:r>
          </a:p>
          <a:p>
            <a:pPr lvl="1"/>
            <a:r>
              <a:rPr lang="en-US" altLang="zh-CN" dirty="0" smtClean="0"/>
              <a:t>Check Event Viewer (critical errors and warnings are recorded in the Administrative Events log)</a:t>
            </a:r>
          </a:p>
          <a:p>
            <a:pPr lvl="1"/>
            <a:r>
              <a:rPr lang="en-US" altLang="zh-CN" dirty="0" smtClean="0"/>
              <a:t>Use Task Manager to stop the service or other program causing the error</a:t>
            </a:r>
          </a:p>
          <a:p>
            <a:pPr lvl="1"/>
            <a:r>
              <a:rPr lang="en-US" altLang="zh-CN" dirty="0" smtClean="0"/>
              <a:t>Use Task Manager or the Service console to disable the service from launching at startup</a:t>
            </a:r>
          </a:p>
          <a:p>
            <a:pPr lvl="1"/>
            <a:r>
              <a:rPr lang="en-US" altLang="zh-CN" dirty="0" smtClean="0"/>
              <a:t>Update Windows</a:t>
            </a:r>
          </a:p>
          <a:p>
            <a:pPr lvl="1"/>
            <a:r>
              <a:rPr lang="en-US" altLang="zh-CN" dirty="0" smtClean="0"/>
              <a:t>If you are not sure which service or program is causing the problem, perform a clean boot or a Safe boot</a:t>
            </a:r>
          </a:p>
          <a:p>
            <a:pPr lvl="1"/>
            <a:r>
              <a:rPr lang="en-US" altLang="zh-CN" dirty="0" smtClean="0"/>
              <a:t>Undo any recent changes to the system</a:t>
            </a:r>
          </a:p>
          <a:p>
            <a:pPr lvl="2"/>
            <a:r>
              <a:rPr lang="en-US" altLang="zh-CN" dirty="0" smtClean="0"/>
              <a:t>Consider using System Restore</a:t>
            </a:r>
          </a:p>
          <a:p>
            <a:pPr lvl="1"/>
            <a:r>
              <a:rPr lang="en-US" altLang="zh-CN" dirty="0" smtClean="0"/>
              <a:t>Use the Memory Diagnostics tool to check memory and use the chkdsk /r command to check the hard drive for errors</a:t>
            </a:r>
          </a:p>
        </p:txBody>
      </p:sp>
    </p:spTree>
    <p:extLst>
      <p:ext uri="{BB962C8B-B14F-4D97-AF65-F5344CB8AC3E}">
        <p14:creationId xmlns:p14="http://schemas.microsoft.com/office/powerpoint/2010/main" val="27301970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Messages and </a:t>
            </a:r>
            <a:r>
              <a:rPr lang="en-US" altLang="zh-CN" dirty="0" smtClean="0"/>
              <a:t>Problems (11 of 11)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Windows is Corrupted</a:t>
            </a:r>
          </a:p>
          <a:p>
            <a:pPr lvl="1"/>
            <a:r>
              <a:rPr lang="en-US" altLang="zh-CN" dirty="0" smtClean="0"/>
              <a:t>Some possible problems with Windows system files and what to do about them:</a:t>
            </a:r>
          </a:p>
          <a:p>
            <a:pPr lvl="2"/>
            <a:r>
              <a:rPr lang="en-US" altLang="zh-CN" i="1" dirty="0" smtClean="0"/>
              <a:t>Missing Boot Configuration Data</a:t>
            </a:r>
          </a:p>
          <a:p>
            <a:pPr lvl="3"/>
            <a:r>
              <a:rPr lang="en-US" altLang="zh-CN" dirty="0" smtClean="0"/>
              <a:t>Try using the bootrec /rebuildBCD command</a:t>
            </a:r>
          </a:p>
          <a:p>
            <a:pPr lvl="2"/>
            <a:r>
              <a:rPr lang="en-US" altLang="zh-CN" i="1" dirty="0" smtClean="0"/>
              <a:t>Improper Shutdown</a:t>
            </a:r>
          </a:p>
          <a:p>
            <a:pPr lvl="3"/>
            <a:r>
              <a:rPr lang="en-US" altLang="zh-CN" dirty="0" smtClean="0"/>
              <a:t>Check Event Viewer for clues, apply Windows updates, verify memory with Memory Diagnostics, and use chkdsk /r to check the hard drive for errors</a:t>
            </a:r>
          </a:p>
          <a:p>
            <a:pPr lvl="2"/>
            <a:r>
              <a:rPr lang="en-US" altLang="zh-CN" i="1" dirty="0" smtClean="0"/>
              <a:t>No graphics appear</a:t>
            </a:r>
          </a:p>
          <a:p>
            <a:pPr lvl="3"/>
            <a:r>
              <a:rPr lang="en-US" altLang="zh-CN" dirty="0" smtClean="0"/>
              <a:t>Try a different monitor or onboard video port</a:t>
            </a:r>
          </a:p>
          <a:p>
            <a:pPr lvl="3"/>
            <a:r>
              <a:rPr lang="en-US" altLang="zh-CN" dirty="0" smtClean="0"/>
              <a:t>Try launching a command prompt in Windows RE and use it to perform a System Restore</a:t>
            </a:r>
          </a:p>
        </p:txBody>
      </p:sp>
    </p:spTree>
    <p:extLst>
      <p:ext uri="{BB962C8B-B14F-4D97-AF65-F5344CB8AC3E}">
        <p14:creationId xmlns:p14="http://schemas.microsoft.com/office/powerpoint/2010/main" val="180046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Different Ways to Boot (2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Power buttons and switches work like this:</a:t>
            </a:r>
          </a:p>
          <a:p>
            <a:pPr lvl="1"/>
            <a:r>
              <a:rPr lang="en-US" altLang="zh-CN" dirty="0"/>
              <a:t>Power button in front can be configured as a “soft” power button, causing a Windows restart</a:t>
            </a:r>
          </a:p>
          <a:p>
            <a:pPr lvl="1"/>
            <a:r>
              <a:rPr lang="en-US" altLang="zh-CN" dirty="0"/>
              <a:t>The reset button initializes the CPU</a:t>
            </a:r>
          </a:p>
          <a:p>
            <a:pPr lvl="2"/>
            <a:r>
              <a:rPr lang="en-US" altLang="zh-CN" dirty="0"/>
              <a:t>Restarts at the beginning of the </a:t>
            </a:r>
            <a:r>
              <a:rPr lang="en-US" altLang="zh-CN" dirty="0" smtClean="0"/>
              <a:t>BIOS/UEFI </a:t>
            </a:r>
            <a:r>
              <a:rPr lang="en-US" altLang="zh-CN" dirty="0"/>
              <a:t>startup</a:t>
            </a:r>
          </a:p>
          <a:p>
            <a:pPr lvl="1"/>
            <a:r>
              <a:rPr lang="en-US" altLang="zh-CN" dirty="0"/>
              <a:t>Switch on the rear of the case turns off the power abruptly and is a “hard” power </a:t>
            </a:r>
            <a:r>
              <a:rPr lang="en-US" altLang="zh-CN" dirty="0" smtClean="0"/>
              <a:t>button</a:t>
            </a:r>
          </a:p>
          <a:p>
            <a:r>
              <a:rPr lang="en-US" altLang="zh-CN" dirty="0" smtClean="0"/>
              <a:t>When Windows hangs, first try a restart</a:t>
            </a:r>
          </a:p>
          <a:p>
            <a:pPr lvl="1"/>
            <a:r>
              <a:rPr lang="en-US" altLang="zh-CN" dirty="0" smtClean="0"/>
              <a:t>If that doesn’t work, try a shutdown and then power the system back up</a:t>
            </a:r>
          </a:p>
          <a:p>
            <a:pPr lvl="1"/>
            <a:r>
              <a:rPr lang="en-US" altLang="zh-CN" dirty="0" smtClean="0"/>
              <a:t>If that doesn’t work, press the reset button on the front of the case</a:t>
            </a:r>
          </a:p>
          <a:p>
            <a:pPr lvl="1"/>
            <a:r>
              <a:rPr lang="en-US" altLang="zh-CN" dirty="0" smtClean="0"/>
              <a:t>If that doesn’t work, turn off the power switch on rear of case, wait 30 seconds, turn it back on, and then press power button on the front of the case</a:t>
            </a:r>
          </a:p>
        </p:txBody>
      </p:sp>
    </p:spTree>
    <p:extLst>
      <p:ext uri="{BB962C8B-B14F-4D97-AF65-F5344CB8AC3E}">
        <p14:creationId xmlns:p14="http://schemas.microsoft.com/office/powerpoint/2010/main" val="40789715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 (1 of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When a system is turned on, startup </a:t>
            </a:r>
            <a:r>
              <a:rPr lang="en-US" altLang="zh-CN" dirty="0" smtClean="0"/>
              <a:t>BIOS/</a:t>
            </a:r>
            <a:r>
              <a:rPr lang="en-US" altLang="zh-CN" dirty="0"/>
              <a:t>UEFI</a:t>
            </a:r>
            <a:r>
              <a:rPr lang="en-US" altLang="zh-CN" dirty="0" smtClean="0"/>
              <a:t> </a:t>
            </a:r>
            <a:r>
              <a:rPr lang="en-US" altLang="zh-CN" dirty="0"/>
              <a:t>takes control </a:t>
            </a:r>
            <a:r>
              <a:rPr lang="en-US" altLang="zh-CN" dirty="0" smtClean="0"/>
              <a:t>and performs POST to </a:t>
            </a:r>
            <a:r>
              <a:rPr lang="en-US" altLang="zh-CN" dirty="0"/>
              <a:t>examine hardware components and find an OS to load</a:t>
            </a:r>
          </a:p>
          <a:p>
            <a:r>
              <a:rPr lang="en-US" altLang="zh-CN" dirty="0"/>
              <a:t>Windows startup is managed by the Windows Boot Manager</a:t>
            </a:r>
          </a:p>
          <a:p>
            <a:r>
              <a:rPr lang="en-US" altLang="zh-CN" dirty="0"/>
              <a:t>Before a problem occurs, make sure you have good backups of user data and a </a:t>
            </a:r>
            <a:r>
              <a:rPr lang="en-US" altLang="zh-CN" dirty="0" smtClean="0"/>
              <a:t>system image, configure the F8 key at startup, and create recovery boot media</a:t>
            </a:r>
            <a:endParaRPr lang="en-US" altLang="zh-CN" dirty="0"/>
          </a:p>
          <a:p>
            <a:r>
              <a:rPr lang="en-US" altLang="zh-CN" dirty="0"/>
              <a:t>Windows RE can be started from within Windows, from the Windows setup DVD, </a:t>
            </a:r>
            <a:r>
              <a:rPr lang="en-US" altLang="zh-CN" dirty="0" smtClean="0"/>
              <a:t>from </a:t>
            </a:r>
            <a:r>
              <a:rPr lang="en-US" altLang="zh-CN" dirty="0"/>
              <a:t>a recovery </a:t>
            </a:r>
            <a:r>
              <a:rPr lang="en-US" altLang="zh-CN" dirty="0" smtClean="0"/>
              <a:t>drive, or from a system repair disc</a:t>
            </a:r>
          </a:p>
          <a:p>
            <a:r>
              <a:rPr lang="en-US" altLang="zh-CN" dirty="0"/>
              <a:t>Tools for startup troubleshooting include startup repair, </a:t>
            </a:r>
            <a:r>
              <a:rPr lang="en-US" altLang="zh-CN" dirty="0" smtClean="0"/>
              <a:t>startup settings, </a:t>
            </a:r>
            <a:r>
              <a:rPr lang="en-US" altLang="zh-CN" dirty="0"/>
              <a:t>System Restore, Safe Mode, enabling boot logging, </a:t>
            </a:r>
            <a:r>
              <a:rPr lang="en-US" altLang="zh-CN" dirty="0" smtClean="0"/>
              <a:t>SFC, and the chkdsk, diskpart, bootrec, and bootsect commands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07546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 (2 of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Tools that can be used to reinstall Windows are the Windows 10 previous version, a repair upgrade, Fresh Start, and a reset</a:t>
            </a:r>
          </a:p>
          <a:p>
            <a:r>
              <a:rPr lang="en-US" altLang="zh-CN" dirty="0" smtClean="0"/>
              <a:t>If </a:t>
            </a:r>
            <a:r>
              <a:rPr lang="en-US" altLang="zh-CN" dirty="0"/>
              <a:t>a hard drive contains valuable data but will not boot, you might be able to recover data by installing the drive in another </a:t>
            </a:r>
            <a:r>
              <a:rPr lang="en-US" altLang="zh-CN" dirty="0" smtClean="0"/>
              <a:t>system</a:t>
            </a:r>
          </a:p>
          <a:p>
            <a:r>
              <a:rPr lang="en-US" altLang="zh-CN" dirty="0"/>
              <a:t>Use the web to research stop errors on the error title and error number listed on the blue screen</a:t>
            </a:r>
          </a:p>
          <a:p>
            <a:r>
              <a:rPr lang="en-US" altLang="zh-CN" dirty="0"/>
              <a:t>Improper shutdowns are most likely hardware related</a:t>
            </a:r>
          </a:p>
          <a:p>
            <a:r>
              <a:rPr lang="en-US" altLang="zh-CN" dirty="0"/>
              <a:t>When a device or service causes the system to hang during a normal boot, boot into Safe Mode and disable the device or service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421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Steps to Boot the Computer and Start Windows (1 of 5) 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Use Table 15-1 in the text as a guide to study the steps to boot the computer</a:t>
            </a:r>
          </a:p>
          <a:p>
            <a:r>
              <a:rPr lang="en-US" altLang="zh-CN" dirty="0" smtClean="0"/>
              <a:t>1. Startup BIOS/UEFI is responsible for the early steps in the boot process</a:t>
            </a:r>
          </a:p>
          <a:p>
            <a:pPr lvl="1"/>
            <a:r>
              <a:rPr lang="en-US" altLang="zh-CN" dirty="0" smtClean="0"/>
              <a:t>Onboard RAM holds an inventory of hardware devices, hardware settings, security passwords, date and time, and startup settings</a:t>
            </a:r>
          </a:p>
          <a:p>
            <a:pPr lvl="1"/>
            <a:r>
              <a:rPr lang="en-US" altLang="zh-CN" dirty="0" smtClean="0"/>
              <a:t>BIOS/UEFI reads this information and surveys the hardware devices it finds against the list kept in RAM</a:t>
            </a:r>
          </a:p>
          <a:p>
            <a:r>
              <a:rPr lang="en-US" altLang="zh-CN" dirty="0" smtClean="0"/>
              <a:t>2. Startup BIOS/UEFI runs POST (power-on self test), which is a series of tests to find out if the firmware can communicate correctly with essential hardware components</a:t>
            </a:r>
          </a:p>
          <a:p>
            <a:r>
              <a:rPr lang="en-US" altLang="zh-CN" dirty="0" smtClean="0"/>
              <a:t>3. Startup UEFI loads the UEFI boot manager and device drivers</a:t>
            </a:r>
          </a:p>
          <a:p>
            <a:r>
              <a:rPr lang="en-US" altLang="zh-CN" dirty="0" smtClean="0"/>
              <a:t>4. The Windows Boot Manger reads the settings in the BCD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53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Steps to Boot the Computer and Start Windows (2 of 5) 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5. Windows Boot Loader (winload.exe) is responsible for loading Windows components</a:t>
            </a:r>
          </a:p>
          <a:p>
            <a:r>
              <a:rPr lang="en-US" altLang="zh-CN" dirty="0" smtClean="0"/>
              <a:t>6. The kernel (Ntoskrnl.exe) does the following:</a:t>
            </a:r>
          </a:p>
          <a:p>
            <a:pPr lvl="1"/>
            <a:r>
              <a:rPr lang="en-US" altLang="zh-CN" dirty="0" smtClean="0"/>
              <a:t>Activates the HAL, reads more information from the registry, and builds into memory the registry key HKEY_LOCAL_MACHINE\HARDWARE</a:t>
            </a:r>
          </a:p>
          <a:p>
            <a:pPr lvl="1"/>
            <a:r>
              <a:rPr lang="en-US" altLang="zh-CN" dirty="0" smtClean="0"/>
              <a:t>Starts critical services and drivers that are configured to be started by the kernel</a:t>
            </a:r>
          </a:p>
          <a:p>
            <a:pPr lvl="1"/>
            <a:r>
              <a:rPr lang="en-US" altLang="zh-CN" dirty="0" smtClean="0"/>
              <a:t>After the kernel starts all services and drivers, it starts the Session Manager (Smss.exe), which runs in user mode</a:t>
            </a:r>
          </a:p>
          <a:p>
            <a:r>
              <a:rPr lang="en-US" altLang="zh-CN" dirty="0" smtClean="0"/>
              <a:t>7. The Session Manager (Smss.exe) loads the graphical interface and starts the client/server run-time subsystem (csrss.exe)</a:t>
            </a:r>
          </a:p>
          <a:p>
            <a:r>
              <a:rPr lang="en-US" altLang="zh-CN" dirty="0" smtClean="0"/>
              <a:t>8. Smss.exe starts the Logon Manager (winlogon.exe) and reads and executes other commands stored in the registry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6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Steps to Boot the Computer and Start Windows (3 of 5) 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9. Winlogon.exe does the following:</a:t>
            </a:r>
          </a:p>
          <a:p>
            <a:pPr lvl="1"/>
            <a:r>
              <a:rPr lang="en-US" altLang="zh-CN" dirty="0" smtClean="0"/>
              <a:t>Starts the Service Control Manager (services.exe)</a:t>
            </a:r>
          </a:p>
          <a:p>
            <a:pPr lvl="1"/>
            <a:r>
              <a:rPr lang="en-US" altLang="zh-CN" dirty="0" smtClean="0"/>
              <a:t>Starts the Local Security Authority process (lsass.exe)</a:t>
            </a:r>
          </a:p>
          <a:p>
            <a:pPr lvl="2"/>
            <a:r>
              <a:rPr lang="en-US" altLang="zh-CN" dirty="0" smtClean="0"/>
              <a:t>The sign-in screen appears and the user account and password are passed to the lsass.exe process for authenticating</a:t>
            </a:r>
          </a:p>
          <a:p>
            <a:pPr lvl="1"/>
            <a:r>
              <a:rPr lang="en-US" altLang="zh-CN" dirty="0" smtClean="0"/>
              <a:t>Launches userinit.exe</a:t>
            </a:r>
          </a:p>
          <a:p>
            <a:r>
              <a:rPr lang="en-US" altLang="zh-CN" dirty="0" smtClean="0"/>
              <a:t>10. Userinit.exe applies Group Policy settings and any programs not trumped by Group Policy that are stored in startup folders and startup registry keys</a:t>
            </a:r>
          </a:p>
          <a:p>
            <a:r>
              <a:rPr lang="en-US" altLang="zh-CN" dirty="0" smtClean="0"/>
              <a:t>The Windows startup is officially completed with the Windows desktop or Start screen appears and the pinwheel wait icon disappears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44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_x0020_Type xmlns="cb2c73f9-b1ae-4d74-94e3-1ed1189efdaa" xsi:nil="true"/>
    <SharedWithUsers xmlns="aeb4a7c9-bc69-4a98-84ec-5a35baeb84bb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E7F8E047CD1B4B8080E0C6917854E6" ma:contentTypeVersion="7" ma:contentTypeDescription="Create a new document." ma:contentTypeScope="" ma:versionID="29ea823494502e53152d8584c0cc8772">
  <xsd:schema xmlns:xsd="http://www.w3.org/2001/XMLSchema" xmlns:xs="http://www.w3.org/2001/XMLSchema" xmlns:p="http://schemas.microsoft.com/office/2006/metadata/properties" xmlns:ns2="cb2c73f9-b1ae-4d74-94e3-1ed1189efdaa" xmlns:ns3="aeb4a7c9-bc69-4a98-84ec-5a35baeb84bb" targetNamespace="http://schemas.microsoft.com/office/2006/metadata/properties" ma:root="true" ma:fieldsID="7cfbba57d59d7688cb9813f782b3007f" ns2:_="" ns3:_="">
    <xsd:import namespace="cb2c73f9-b1ae-4d74-94e3-1ed1189efdaa"/>
    <xsd:import namespace="aeb4a7c9-bc69-4a98-84ec-5a35baeb84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Doc_x0020_Type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c73f9-b1ae-4d74-94e3-1ed1189ef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_x0020_Type" ma:index="10" nillable="true" ma:displayName="Doc Type" ma:format="Dropdown" ma:internalName="Doc_x0020_Type">
      <xsd:simpleType>
        <xsd:restriction base="dms:Choice">
          <xsd:enumeration value="1-pager Checklist"/>
          <xsd:enumeration value="Checklist"/>
          <xsd:enumeration value="Email template"/>
          <xsd:enumeration value="Example"/>
          <xsd:enumeration value="FAQ"/>
          <xsd:enumeration value="Standards/Guidelines"/>
          <xsd:enumeration value="Instructions/How to"/>
          <xsd:enumeration value="JobAid"/>
          <xsd:enumeration value="Policy"/>
          <xsd:enumeration value="Presentation"/>
          <xsd:enumeration value="Process"/>
          <xsd:enumeration value="Reference"/>
          <xsd:enumeration value="Template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4a7c9-bc69-4a98-84ec-5a35baeb84b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9BA192-EF86-48DF-982C-2C526A268392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  <ds:schemaRef ds:uri="cb2c73f9-b1ae-4d74-94e3-1ed1189efdaa"/>
    <ds:schemaRef ds:uri="aeb4a7c9-bc69-4a98-84ec-5a35baeb84bb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23FA69-F723-4B34-AA3B-4CC1A67AD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c73f9-b1ae-4d74-94e3-1ed1189efdaa"/>
    <ds:schemaRef ds:uri="aeb4a7c9-bc69-4a98-84ec-5a35baeb84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63517</TotalTime>
  <Words>4623</Words>
  <Application>Microsoft Office PowerPoint</Application>
  <PresentationFormat>Widescreen</PresentationFormat>
  <Paragraphs>440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DengXian</vt:lpstr>
      <vt:lpstr>LucidaGrande</vt:lpstr>
      <vt:lpstr>Open Sans</vt:lpstr>
      <vt:lpstr>Summer Font</vt:lpstr>
      <vt:lpstr>Arial</vt:lpstr>
      <vt:lpstr>Arial</vt:lpstr>
      <vt:lpstr>Calibri</vt:lpstr>
      <vt:lpstr>Helvetica</vt:lpstr>
      <vt:lpstr>Office Theme</vt:lpstr>
      <vt:lpstr>CompTIA A+ Guide to IT Technical Support</vt:lpstr>
      <vt:lpstr>Troubleshooting Windows Startup</vt:lpstr>
      <vt:lpstr>Objectives</vt:lpstr>
      <vt:lpstr>Understanding the Boot Process</vt:lpstr>
      <vt:lpstr>Different Ways to Boot (1 of 2)</vt:lpstr>
      <vt:lpstr>Different Ways to Boot (2 of 2)</vt:lpstr>
      <vt:lpstr>Steps to Boot the Computer and Start Windows (1 of 5) </vt:lpstr>
      <vt:lpstr>Steps to Boot the Computer and Start Windows (2 of 5) </vt:lpstr>
      <vt:lpstr>Steps to Boot the Computer and Start Windows (3 of 5) </vt:lpstr>
      <vt:lpstr>Steps to Boot the Computer and Start Windows (4  of 5) </vt:lpstr>
      <vt:lpstr>Steps to Boot the Computer and Start Windows (5 of 5) </vt:lpstr>
      <vt:lpstr>What To Do Before a Problem Occurs (1 of 3)</vt:lpstr>
      <vt:lpstr>What To Do Before a Problem Occurs (2 of 3)</vt:lpstr>
      <vt:lpstr>What To Do Before a Problem Occurs (3 of 3)</vt:lpstr>
      <vt:lpstr>Windows 10/7 System Repair Disc (1 of 2)</vt:lpstr>
      <vt:lpstr>Windows 10/7 System Repair Disc (2 of 2)</vt:lpstr>
      <vt:lpstr>Windows 10/8 Recovery Drive (1 of 2)</vt:lpstr>
      <vt:lpstr>Windows 10/8 Recovery Drive (2 of 2)</vt:lpstr>
      <vt:lpstr>Windows 10 Media Creation Tool</vt:lpstr>
      <vt:lpstr>Tools for Least Invasive Solutions</vt:lpstr>
      <vt:lpstr>Startup Repair</vt:lpstr>
      <vt:lpstr>Changing Startup Settings (1 of 5)</vt:lpstr>
      <vt:lpstr>Changing Startup Settings (2 of 5)</vt:lpstr>
      <vt:lpstr>Changing Startup Settings (3 of 5)</vt:lpstr>
      <vt:lpstr>Changing Startup Settings (4 of 5)</vt:lpstr>
      <vt:lpstr>Changing Startup Settings (5 of 5)</vt:lpstr>
      <vt:lpstr>System Restore</vt:lpstr>
      <vt:lpstr>The Command Prompt Window in Windows RE (1 of 6)</vt:lpstr>
      <vt:lpstr>The Command Prompt Window in Windows RE (2 of 6)</vt:lpstr>
      <vt:lpstr>The Command Prompt Window in Windows RE (3 of 6)</vt:lpstr>
      <vt:lpstr>The Command Prompt Window in Windows RE (4 of 6)</vt:lpstr>
      <vt:lpstr>The Command Prompt Window in Windows RE (5 of 6)</vt:lpstr>
      <vt:lpstr>The Command Prompt Window in Windows RE (6 of 6)</vt:lpstr>
      <vt:lpstr>Options to Reinstall Windows</vt:lpstr>
      <vt:lpstr>Windows 10 Previous Version (1 of 2)</vt:lpstr>
      <vt:lpstr>Windows 10 Previous Version (2 of 2)</vt:lpstr>
      <vt:lpstr>Windows 10 Repair Upgrade</vt:lpstr>
      <vt:lpstr>Windows 10 Fresh Start (1 of 3)</vt:lpstr>
      <vt:lpstr>Windows 10 Fresh Start (2 of 3)</vt:lpstr>
      <vt:lpstr>Windows 10 Fresh Start (3 of 3)</vt:lpstr>
      <vt:lpstr>Windows 10 Reset</vt:lpstr>
      <vt:lpstr>Applying a Windows 10/7 System Image</vt:lpstr>
      <vt:lpstr>OEM Factory Recovery Partition (1 of 3)</vt:lpstr>
      <vt:lpstr>OEM Factory Recovery Partition (2 of 3)</vt:lpstr>
      <vt:lpstr>OEM Factory Recovery Partition (3 of 3)</vt:lpstr>
      <vt:lpstr>Installing Windows Over the Network</vt:lpstr>
      <vt:lpstr>Troubleshooting Specific Windows Startup Problems</vt:lpstr>
      <vt:lpstr>Important Data on the Hard Drive</vt:lpstr>
      <vt:lpstr>Error Messages and Problems (1 of 11)</vt:lpstr>
      <vt:lpstr>Error Messages and Problems (2 of 11)</vt:lpstr>
      <vt:lpstr>Error Messages and Problems (3 of 11)</vt:lpstr>
      <vt:lpstr>Error Messages and Problems (4 of 11)</vt:lpstr>
      <vt:lpstr>Error Messages and Problems (5 of 11)</vt:lpstr>
      <vt:lpstr>Error Messages and Problems (6 of 11)</vt:lpstr>
      <vt:lpstr>Error Messages and Problems (7 of 11)</vt:lpstr>
      <vt:lpstr>Error Messages and Problems (8 of 11)</vt:lpstr>
      <vt:lpstr>Error Messages and Problems (9 of 11)</vt:lpstr>
      <vt:lpstr>Error Messages and Problems (10 of 11)</vt:lpstr>
      <vt:lpstr>Error Messages and Problems (11 of 11)</vt:lpstr>
      <vt:lpstr>Chapter Summary (1 of 2)</vt:lpstr>
      <vt:lpstr>Chapter Summary (2 of 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Greenhouse, Brooke</dc:creator>
  <cp:lastModifiedBy>Julie Tomsho</cp:lastModifiedBy>
  <cp:revision>1166</cp:revision>
  <cp:lastPrinted>2016-10-03T15:29:39Z</cp:lastPrinted>
  <dcterms:created xsi:type="dcterms:W3CDTF">2018-10-31T14:29:44Z</dcterms:created>
  <dcterms:modified xsi:type="dcterms:W3CDTF">2019-02-01T17:13:43Z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0x0101000FE7F8E047CD1B4B8080E0C6917854E6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Audience">
    <vt:lpwstr>Content Developer</vt:lpwstr>
  </property>
  <property fmtid="{D5CDD505-2E9C-101B-9397-08002B2CF9AE}" pid="11" name="Department">
    <vt:lpwstr>GPM Training</vt:lpwstr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AdHocReviewCycleID">
    <vt:i4>2137869598</vt:i4>
  </property>
  <property fmtid="{D5CDD505-2E9C-101B-9397-08002B2CF9AE}" pid="15" name="_NewReviewCycle">
    <vt:lpwstr/>
  </property>
  <property fmtid="{D5CDD505-2E9C-101B-9397-08002B2CF9AE}" pid="16" name="_EmailSubject">
    <vt:lpwstr>PPT information</vt:lpwstr>
  </property>
  <property fmtid="{D5CDD505-2E9C-101B-9397-08002B2CF9AE}" pid="17" name="_AuthorEmail">
    <vt:lpwstr>Brooke.Greenhouse@cengage.com</vt:lpwstr>
  </property>
  <property fmtid="{D5CDD505-2E9C-101B-9397-08002B2CF9AE}" pid="18" name="_AuthorEmailDisplayName">
    <vt:lpwstr>Greenhouse, Brooke</vt:lpwstr>
  </property>
</Properties>
</file>