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373" r:id="rId3"/>
    <p:sldId id="311" r:id="rId4"/>
    <p:sldId id="379" r:id="rId5"/>
    <p:sldId id="375" r:id="rId6"/>
    <p:sldId id="376" r:id="rId7"/>
    <p:sldId id="377" r:id="rId8"/>
    <p:sldId id="378" r:id="rId9"/>
    <p:sldId id="315" r:id="rId10"/>
    <p:sldId id="317" r:id="rId11"/>
    <p:sldId id="318" r:id="rId12"/>
    <p:sldId id="319" r:id="rId13"/>
    <p:sldId id="320" r:id="rId14"/>
    <p:sldId id="321" r:id="rId15"/>
    <p:sldId id="364" r:id="rId16"/>
    <p:sldId id="322" r:id="rId17"/>
    <p:sldId id="380" r:id="rId18"/>
    <p:sldId id="325" r:id="rId19"/>
    <p:sldId id="362" r:id="rId20"/>
    <p:sldId id="370" r:id="rId21"/>
    <p:sldId id="365" r:id="rId22"/>
    <p:sldId id="366" r:id="rId23"/>
    <p:sldId id="360" r:id="rId24"/>
    <p:sldId id="363" r:id="rId25"/>
    <p:sldId id="327" r:id="rId26"/>
    <p:sldId id="328" r:id="rId27"/>
    <p:sldId id="329" r:id="rId28"/>
    <p:sldId id="335" r:id="rId29"/>
    <p:sldId id="338" r:id="rId30"/>
    <p:sldId id="339" r:id="rId31"/>
    <p:sldId id="340" r:id="rId32"/>
    <p:sldId id="371" r:id="rId33"/>
    <p:sldId id="372" r:id="rId34"/>
    <p:sldId id="367" r:id="rId35"/>
    <p:sldId id="368" r:id="rId36"/>
    <p:sldId id="369" r:id="rId37"/>
    <p:sldId id="342" r:id="rId38"/>
    <p:sldId id="343" r:id="rId39"/>
    <p:sldId id="344" r:id="rId40"/>
    <p:sldId id="345" r:id="rId41"/>
    <p:sldId id="351" r:id="rId42"/>
    <p:sldId id="352" r:id="rId43"/>
    <p:sldId id="353" r:id="rId44"/>
    <p:sldId id="354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41" autoAdjust="0"/>
    <p:restoredTop sz="94660"/>
  </p:normalViewPr>
  <p:slideViewPr>
    <p:cSldViewPr>
      <p:cViewPr varScale="1">
        <p:scale>
          <a:sx n="107" d="100"/>
          <a:sy n="107" d="100"/>
        </p:scale>
        <p:origin x="25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BCA05-0D48-4B2D-ABF3-FE89C56203C4}" type="datetimeFigureOut">
              <a:rPr lang="en-CA" smtClean="0"/>
              <a:t>2022-03-12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46E4-653E-4ACA-BA4F-8CDCC90CC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72">
              <a:defRPr sz="2500">
                <a:solidFill>
                  <a:schemeClr val="tx1"/>
                </a:solidFill>
                <a:latin typeface="Arial" charset="0"/>
              </a:defRPr>
            </a:lvl1pPr>
            <a:lvl2pPr marL="788493" indent="-303266" defTabSz="935072">
              <a:defRPr sz="2500">
                <a:solidFill>
                  <a:schemeClr val="tx1"/>
                </a:solidFill>
                <a:latin typeface="Arial" charset="0"/>
              </a:defRPr>
            </a:lvl2pPr>
            <a:lvl3pPr marL="1213066" indent="-242613" defTabSz="935072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98292" indent="-242613" defTabSz="935072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83519" indent="-242613" defTabSz="935072">
              <a:defRPr sz="2500">
                <a:solidFill>
                  <a:schemeClr val="tx1"/>
                </a:solidFill>
                <a:latin typeface="Arial" charset="0"/>
              </a:defRPr>
            </a:lvl5pPr>
            <a:lvl6pPr marL="2668745" indent="-242613" algn="ctr" defTabSz="9350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153971" indent="-242613" algn="ctr" defTabSz="9350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639198" indent="-242613" algn="ctr" defTabSz="9350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4124424" indent="-242613" algn="ctr" defTabSz="9350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A19C13-8625-4889-A78A-91F8DDF9DE1B}" type="slidenum">
              <a:rPr lang="en-US" altLang="fr-FR" sz="800">
                <a:solidFill>
                  <a:prstClr val="black"/>
                </a:solidFill>
              </a:rPr>
              <a:pPr/>
              <a:t>1</a:t>
            </a:fld>
            <a:endParaRPr lang="en-US" altLang="fr-FR" sz="8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7B6A653-DB2A-455B-9AA8-FC636D005A63}" type="slidenum">
              <a:rPr lang="en-US" sz="1000">
                <a:solidFill>
                  <a:srgbClr val="D3D3D3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33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9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697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8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3875" y="1500188"/>
            <a:ext cx="74771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fr-FR" sz="4800" b="0">
                <a:solidFill>
                  <a:srgbClr val="595959"/>
                </a:solidFill>
                <a:latin typeface="Segoe UI Light" pitchFamily="34" charset="0"/>
                <a:cs typeface="Segoe UI" pitchFamily="34" charset="0"/>
              </a:rPr>
              <a:t>Microsoft</a:t>
            </a:r>
            <a:r>
              <a:rPr lang="en-US" altLang="fr-FR" b="0" baseline="100000">
                <a:solidFill>
                  <a:srgbClr val="595959"/>
                </a:solidFill>
                <a:latin typeface="Segoe UI Light" pitchFamily="34" charset="0"/>
                <a:cs typeface="Segoe UI" pitchFamily="34" charset="0"/>
              </a:rPr>
              <a:t>®</a:t>
            </a:r>
            <a:r>
              <a:rPr lang="en-US" altLang="fr-FR" sz="4400" b="0">
                <a:solidFill>
                  <a:srgbClr val="595959"/>
                </a:solidFill>
                <a:latin typeface="Segoe UI Light" pitchFamily="34" charset="0"/>
                <a:cs typeface="Segoe UI" pitchFamily="34" charset="0"/>
              </a:rPr>
              <a:t> </a:t>
            </a:r>
            <a:r>
              <a:rPr lang="en-US" altLang="fr-FR" sz="4800" b="0">
                <a:solidFill>
                  <a:srgbClr val="595959"/>
                </a:solidFill>
                <a:latin typeface="Segoe UI Light" pitchFamily="34" charset="0"/>
                <a:cs typeface="Segoe UI" pitchFamily="34" charset="0"/>
              </a:rPr>
              <a:t>Official Course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248400"/>
            <a:ext cx="1413823" cy="230205"/>
          </a:xfrm>
          <a:prstGeom prst="rect">
            <a:avLst/>
          </a:prstGeom>
        </p:spPr>
      </p:pic>
      <p:pic>
        <p:nvPicPr>
          <p:cNvPr id="7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06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106782" y="2774735"/>
            <a:ext cx="5732417" cy="1129607"/>
          </a:xfrm>
          <a:ln algn="ctr"/>
        </p:spPr>
        <p:txBody>
          <a:bodyPr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1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44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8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77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297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74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971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05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1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54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9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9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6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5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48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06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29536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6AB6B7-7461-43A7-8CB8-A6CBC0087980}" type="slidenum">
              <a:rPr lang="en-US" sz="1000">
                <a:solidFill>
                  <a:srgbClr val="D3D3D3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536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  <p:extLst>
      <p:ext uri="{BB962C8B-B14F-4D97-AF65-F5344CB8AC3E}">
        <p14:creationId xmlns:p14="http://schemas.microsoft.com/office/powerpoint/2010/main" val="16016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altLang="fr-FR" b="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Slide Title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0763"/>
            <a:ext cx="8118475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Body Text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0" fontAlgn="base" hangingPunct="0"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0" fontAlgn="base" hangingPunct="0"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0" fontAlgn="base" hangingPunct="0"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charset="0"/>
        <a:buChar char="•"/>
        <a:defRPr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0" fontAlgn="base" hangingPunct="0"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charset="0"/>
        <a:buChar char="•"/>
        <a:defRPr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Placeholder 4"/>
          <p:cNvSpPr>
            <a:spLocks noGrp="1"/>
          </p:cNvSpPr>
          <p:nvPr>
            <p:ph type="body" idx="1"/>
          </p:nvPr>
        </p:nvSpPr>
        <p:spPr>
          <a:xfrm>
            <a:off x="722313" y="2111375"/>
            <a:ext cx="7772400" cy="1720850"/>
          </a:xfrm>
        </p:spPr>
        <p:txBody>
          <a:bodyPr/>
          <a:lstStyle/>
          <a:p>
            <a:pPr algn="ctr"/>
            <a:r>
              <a:rPr lang="en-US" altLang="fr-FR" sz="3600" b="1" dirty="0">
                <a:solidFill>
                  <a:srgbClr val="0070C0"/>
                </a:solidFill>
              </a:rPr>
              <a:t>04-Managing Files and Directories</a:t>
            </a:r>
            <a:endParaRPr lang="en-US" altLang="fr-FR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8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Files with </a:t>
            </a:r>
            <a:r>
              <a:rPr lang="en-CA" b="1" dirty="0" err="1"/>
              <a:t>rm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The file and its contents are removed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dirty="0"/>
              <a:t>There is no recycle bin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dirty="0"/>
              <a:t>There is no ‘</a:t>
            </a:r>
            <a:r>
              <a:rPr lang="en-US" sz="3600" dirty="0" err="1"/>
              <a:t>unrm</a:t>
            </a:r>
            <a:r>
              <a:rPr lang="en-US" sz="3600" dirty="0"/>
              <a:t>’ command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Wingdings" pitchFamily="2" charset="2"/>
              <a:buChar char="q"/>
            </a:pPr>
            <a:r>
              <a:rPr lang="en-US" sz="3600" dirty="0"/>
              <a:t>The ls command can be used to confirm the deletion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8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 with </a:t>
            </a:r>
            <a:r>
              <a:rPr lang="en-US" b="1" dirty="0" err="1"/>
              <a:t>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Typically, succesful commands do not give any output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Messages are displayed in the case of errors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b="1" dirty="0" err="1"/>
              <a:t>rm</a:t>
            </a:r>
            <a:r>
              <a:rPr lang="en-US" dirty="0"/>
              <a:t> command is typical</a:t>
            </a:r>
          </a:p>
          <a:p>
            <a:r>
              <a:rPr lang="en-US" dirty="0"/>
              <a:t> If it manages to delete the specified file, it does so silently</a:t>
            </a:r>
          </a:p>
          <a:p>
            <a:r>
              <a:rPr lang="en-US" dirty="0"/>
              <a:t>There is no  message saying that the file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85316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Files with </a:t>
            </a:r>
            <a:r>
              <a:rPr lang="en-CA" b="1" dirty="0" err="1"/>
              <a:t>rm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[alex@server1 ~]$ vi </a:t>
            </a:r>
            <a:r>
              <a:rPr lang="en-US" sz="2800" b="1" dirty="0" err="1"/>
              <a:t>trip_notes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Departure</a:t>
            </a:r>
          </a:p>
          <a:p>
            <a:pPr marL="0" indent="0">
              <a:buNone/>
            </a:pPr>
            <a:r>
              <a:rPr lang="en-US" sz="2800" dirty="0"/>
              <a:t>Arrival</a:t>
            </a:r>
          </a:p>
          <a:p>
            <a:pPr marL="0" indent="0">
              <a:buNone/>
            </a:pPr>
            <a:r>
              <a:rPr lang="en-US" sz="2800" dirty="0"/>
              <a:t>Visit1</a:t>
            </a:r>
          </a:p>
          <a:p>
            <a:pPr marL="0" indent="0">
              <a:buNone/>
            </a:pPr>
            <a:r>
              <a:rPr lang="en-US" sz="2800" dirty="0"/>
              <a:t>Visit2</a:t>
            </a:r>
          </a:p>
          <a:p>
            <a:pPr marL="0" indent="0">
              <a:buNone/>
            </a:pPr>
            <a:r>
              <a:rPr lang="en-US" sz="2800" dirty="0"/>
              <a:t>Return</a:t>
            </a:r>
          </a:p>
          <a:p>
            <a:pPr marL="0" indent="0">
              <a:buNone/>
            </a:pPr>
            <a:r>
              <a:rPr lang="en-US" sz="2800" b="1" dirty="0"/>
              <a:t>[alex@server1 ~]$ ls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Desktop    Downloads  Pictures  Templates   Videos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Documents  Music      Public    </a:t>
            </a:r>
            <a:r>
              <a:rPr lang="en-US" sz="2800" b="1" dirty="0" err="1"/>
              <a:t>trip_notes</a:t>
            </a:r>
            <a:endParaRPr lang="en-US" sz="28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30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 with </a:t>
            </a:r>
            <a:r>
              <a:rPr lang="en-US" b="1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400" dirty="0"/>
              <a:t>The silence can be off-putting  by using the option( –</a:t>
            </a:r>
            <a:r>
              <a:rPr lang="en-US" sz="3400" dirty="0" err="1"/>
              <a:t>i</a:t>
            </a:r>
            <a:r>
              <a:rPr lang="en-US" sz="3400" dirty="0"/>
              <a:t>)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[alex@server1 ~]$ rm -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trip_notes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rm</a:t>
            </a:r>
            <a:r>
              <a:rPr lang="en-US" b="1" dirty="0"/>
              <a:t>: remove regular file `</a:t>
            </a:r>
            <a:r>
              <a:rPr lang="en-US" b="1" dirty="0" err="1"/>
              <a:t>trip_notes</a:t>
            </a:r>
            <a:r>
              <a:rPr lang="en-US" b="1" dirty="0"/>
              <a:t>'? no</a:t>
            </a:r>
          </a:p>
          <a:p>
            <a:pPr>
              <a:buNone/>
            </a:pPr>
            <a:r>
              <a:rPr lang="en-US" b="1" dirty="0"/>
              <a:t>[alex@server1 ~]$ ls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Desktop    Downloads  Pictures  Templates   Videos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Documents  Music      Public    </a:t>
            </a:r>
            <a:r>
              <a:rPr lang="en-US" b="1" dirty="0" err="1"/>
              <a:t>trip_notes</a:t>
            </a:r>
            <a:endParaRPr lang="en-US" b="1" dirty="0"/>
          </a:p>
          <a:p>
            <a:pPr>
              <a:buNone/>
            </a:pPr>
            <a:r>
              <a:rPr lang="en-US" b="1" dirty="0"/>
              <a:t>[alex@server1 ~]$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But if the command fails for whatever reason, a message is displayed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[alex@server1 ~]$ rm </a:t>
            </a:r>
            <a:r>
              <a:rPr lang="en-US" b="1" dirty="0" err="1"/>
              <a:t>Trip_Notes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rm</a:t>
            </a:r>
            <a:r>
              <a:rPr lang="en-US" b="1" dirty="0"/>
              <a:t>: cannot remove `</a:t>
            </a:r>
            <a:r>
              <a:rPr lang="en-US" b="1" dirty="0" err="1"/>
              <a:t>Trip_Notes</a:t>
            </a:r>
            <a:r>
              <a:rPr lang="en-US" b="1" dirty="0"/>
              <a:t>': No such file or directory</a:t>
            </a:r>
          </a:p>
          <a:p>
            <a:pPr>
              <a:buNone/>
            </a:pPr>
            <a:r>
              <a:rPr lang="en-US" b="1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420901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Files with </a:t>
            </a:r>
            <a:r>
              <a:rPr lang="en-CA" b="1" dirty="0" err="1"/>
              <a:t>cp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To copy files, you use the </a:t>
            </a:r>
            <a:r>
              <a:rPr lang="en-CA" b="1" dirty="0" err="1"/>
              <a:t>cp</a:t>
            </a:r>
            <a:r>
              <a:rPr lang="en-CA" dirty="0"/>
              <a:t> command. The following will copy file1 to file2. Note that if file2 doesn't exist, it'll be created, but if it exists, it'll be overwritten:</a:t>
            </a:r>
          </a:p>
          <a:p>
            <a:pPr marL="0" indent="0">
              <a:buNone/>
            </a:pPr>
            <a:r>
              <a:rPr lang="en-CA" b="1" dirty="0"/>
              <a:t>$ </a:t>
            </a:r>
            <a:r>
              <a:rPr lang="en-CA" b="1" dirty="0" err="1"/>
              <a:t>cp</a:t>
            </a:r>
            <a:r>
              <a:rPr lang="en-CA" b="1" dirty="0"/>
              <a:t> file1 file2</a:t>
            </a:r>
          </a:p>
          <a:p>
            <a:pPr marL="0" indent="0">
              <a:buNone/>
            </a:pPr>
            <a:r>
              <a:rPr lang="en-CA" dirty="0"/>
              <a:t>There aren't any undo commands in the Linux CLI , So it's a good idea to use the </a:t>
            </a:r>
            <a:r>
              <a:rPr lang="en-CA" b="1" dirty="0"/>
              <a:t>-</a:t>
            </a:r>
            <a:r>
              <a:rPr lang="en-CA" b="1" dirty="0" err="1"/>
              <a:t>i</a:t>
            </a:r>
            <a:r>
              <a:rPr lang="en-CA" b="1" dirty="0"/>
              <a:t> </a:t>
            </a:r>
            <a:r>
              <a:rPr lang="en-CA" dirty="0"/>
              <a:t>option whenever you're dealing with important files you don't want to lose!</a:t>
            </a:r>
          </a:p>
          <a:p>
            <a:pPr marL="0" indent="0">
              <a:buNone/>
            </a:pPr>
            <a:r>
              <a:rPr lang="en-CA" b="1" dirty="0"/>
              <a:t>$ </a:t>
            </a:r>
            <a:r>
              <a:rPr lang="en-CA" b="1" dirty="0" err="1"/>
              <a:t>cp</a:t>
            </a:r>
            <a:r>
              <a:rPr lang="en-CA" b="1" dirty="0"/>
              <a:t> -</a:t>
            </a:r>
            <a:r>
              <a:rPr lang="en-CA" b="1" dirty="0" err="1"/>
              <a:t>i</a:t>
            </a:r>
            <a:r>
              <a:rPr lang="en-CA" b="1" dirty="0"/>
              <a:t> file1 file2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cp</a:t>
            </a:r>
            <a:r>
              <a:rPr lang="en-CA" dirty="0"/>
              <a:t>: overwrite `file2'? n</a:t>
            </a:r>
          </a:p>
          <a:p>
            <a:pPr marL="0" indent="0">
              <a:buNone/>
            </a:pPr>
            <a:r>
              <a:rPr lang="en-CA" b="1" dirty="0"/>
              <a:t> $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3138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Copying Files with </a:t>
            </a:r>
            <a:r>
              <a:rPr lang="en-US" b="1" dirty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3100" b="1" dirty="0"/>
              <a:t>[alex@server1 ~]$ cp </a:t>
            </a:r>
            <a:r>
              <a:rPr lang="en-US" sz="3100" b="1" dirty="0" err="1"/>
              <a:t>trip_notes</a:t>
            </a:r>
            <a:r>
              <a:rPr lang="en-US" sz="3100" b="1" dirty="0"/>
              <a:t> trip1_notes</a:t>
            </a:r>
          </a:p>
          <a:p>
            <a:pPr>
              <a:buNone/>
            </a:pPr>
            <a:r>
              <a:rPr lang="en-US" sz="3100" b="1" dirty="0"/>
              <a:t>[alex@server1 ~]$ ls</a:t>
            </a:r>
          </a:p>
          <a:p>
            <a:pPr>
              <a:buNone/>
            </a:pPr>
            <a:r>
              <a:rPr lang="en-US" sz="3100" b="1" dirty="0"/>
              <a:t>Desktop    </a:t>
            </a:r>
            <a:r>
              <a:rPr lang="en-US" sz="3100" b="1" dirty="0">
                <a:solidFill>
                  <a:srgbClr val="00B0F0"/>
                </a:solidFill>
              </a:rPr>
              <a:t>Downloads  Pictures  Templates    </a:t>
            </a:r>
            <a:r>
              <a:rPr lang="en-US" sz="3100" b="1" dirty="0" err="1"/>
              <a:t>trip_notes</a:t>
            </a:r>
            <a:endParaRPr lang="en-US" sz="3100" b="1" dirty="0"/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</a:rPr>
              <a:t>Documents  Music      Public    </a:t>
            </a:r>
            <a:r>
              <a:rPr lang="en-US" sz="3100" b="1" dirty="0"/>
              <a:t>trip1_notes  </a:t>
            </a:r>
            <a:r>
              <a:rPr lang="en-US" sz="3100" b="1" dirty="0">
                <a:solidFill>
                  <a:srgbClr val="00B0F0"/>
                </a:solidFill>
              </a:rPr>
              <a:t>Videos</a:t>
            </a:r>
          </a:p>
          <a:p>
            <a:pPr>
              <a:buNone/>
            </a:pPr>
            <a:r>
              <a:rPr lang="en-US" sz="3100" b="1" dirty="0"/>
              <a:t>[alex@server1 ~]$ cat trip1_notes</a:t>
            </a:r>
          </a:p>
          <a:p>
            <a:pPr>
              <a:buNone/>
            </a:pPr>
            <a:r>
              <a:rPr lang="en-US" sz="3100" dirty="0"/>
              <a:t>Departure</a:t>
            </a:r>
          </a:p>
          <a:p>
            <a:pPr>
              <a:buNone/>
            </a:pPr>
            <a:r>
              <a:rPr lang="en-US" sz="3100" dirty="0"/>
              <a:t>Arrival</a:t>
            </a:r>
          </a:p>
          <a:p>
            <a:pPr>
              <a:buNone/>
            </a:pPr>
            <a:r>
              <a:rPr lang="en-US" sz="3100" dirty="0"/>
              <a:t>Visit1</a:t>
            </a:r>
          </a:p>
          <a:p>
            <a:pPr>
              <a:buNone/>
            </a:pPr>
            <a:r>
              <a:rPr lang="en-US" sz="3100" dirty="0"/>
              <a:t>Visit2</a:t>
            </a:r>
          </a:p>
          <a:p>
            <a:pPr>
              <a:buNone/>
            </a:pPr>
            <a:r>
              <a:rPr lang="en-US" sz="3100" dirty="0"/>
              <a:t>Return</a:t>
            </a:r>
          </a:p>
          <a:p>
            <a:pPr>
              <a:buNone/>
            </a:pPr>
            <a:r>
              <a:rPr lang="en-US" sz="3100" b="1" dirty="0"/>
              <a:t>[alex@server1 ~]$</a:t>
            </a:r>
          </a:p>
          <a:p>
            <a:pPr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719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Copying</a:t>
            </a:r>
            <a:r>
              <a:rPr lang="fr-CA" dirty="0"/>
              <a:t> Files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cp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sz="5100" b="1" dirty="0"/>
              <a:t>[alex@server1 ~]$ vi  list1</a:t>
            </a:r>
          </a:p>
          <a:p>
            <a:pPr marL="0" indent="0">
              <a:buNone/>
            </a:pPr>
            <a:r>
              <a:rPr lang="en-CA" sz="5100" dirty="0"/>
              <a:t>bread</a:t>
            </a:r>
          </a:p>
          <a:p>
            <a:pPr marL="0" indent="0">
              <a:buNone/>
            </a:pPr>
            <a:r>
              <a:rPr lang="en-CA" sz="5100" dirty="0"/>
              <a:t>milk</a:t>
            </a:r>
          </a:p>
          <a:p>
            <a:pPr marL="0" indent="0">
              <a:buNone/>
            </a:pPr>
            <a:r>
              <a:rPr lang="en-CA" sz="5100" b="1" dirty="0"/>
              <a:t>[alex@server1 ~]$ vi list2</a:t>
            </a:r>
          </a:p>
          <a:p>
            <a:pPr marL="0" indent="0">
              <a:buNone/>
            </a:pPr>
            <a:r>
              <a:rPr lang="en-CA" sz="5100" dirty="0"/>
              <a:t>meat</a:t>
            </a:r>
          </a:p>
          <a:p>
            <a:pPr marL="0" indent="0">
              <a:buNone/>
            </a:pPr>
            <a:r>
              <a:rPr lang="en-CA" sz="5100" dirty="0"/>
              <a:t>fish</a:t>
            </a:r>
          </a:p>
          <a:p>
            <a:pPr marL="0" indent="0">
              <a:buNone/>
            </a:pPr>
            <a:r>
              <a:rPr lang="en-CA" sz="5100" dirty="0"/>
              <a:t>eggs</a:t>
            </a:r>
          </a:p>
          <a:p>
            <a:pPr marL="0" indent="0">
              <a:buNone/>
            </a:pPr>
            <a:r>
              <a:rPr lang="en-CA" sz="5100" b="1" dirty="0"/>
              <a:t>[alex@server1 ~]$</a:t>
            </a:r>
          </a:p>
          <a:p>
            <a:pPr marL="0" indent="0">
              <a:buNone/>
            </a:pPr>
            <a:endParaRPr lang="en-CA" sz="5100" dirty="0"/>
          </a:p>
          <a:p>
            <a:pPr marL="0" indent="0">
              <a:buNone/>
            </a:pPr>
            <a:r>
              <a:rPr lang="en-CA" sz="5100" b="1" dirty="0"/>
              <a:t>[alex@server1 ~]$ cat list1</a:t>
            </a:r>
          </a:p>
          <a:p>
            <a:pPr marL="0" indent="0">
              <a:buNone/>
            </a:pPr>
            <a:r>
              <a:rPr lang="en-CA" sz="5100" dirty="0"/>
              <a:t>bread</a:t>
            </a:r>
          </a:p>
          <a:p>
            <a:pPr marL="0" indent="0">
              <a:buNone/>
            </a:pPr>
            <a:r>
              <a:rPr lang="en-CA" sz="5100" dirty="0"/>
              <a:t>milk</a:t>
            </a:r>
          </a:p>
          <a:p>
            <a:pPr marL="0" indent="0">
              <a:buNone/>
            </a:pPr>
            <a:r>
              <a:rPr lang="en-CA" sz="5100" b="1" dirty="0"/>
              <a:t>[alex@server1 ~]$ cat list2</a:t>
            </a:r>
          </a:p>
          <a:p>
            <a:pPr marL="0" indent="0">
              <a:buNone/>
            </a:pPr>
            <a:r>
              <a:rPr lang="en-CA" sz="5100" dirty="0"/>
              <a:t>meat</a:t>
            </a:r>
          </a:p>
          <a:p>
            <a:pPr marL="0" indent="0">
              <a:buNone/>
            </a:pPr>
            <a:r>
              <a:rPr lang="en-CA" sz="5100" dirty="0"/>
              <a:t>fish</a:t>
            </a:r>
          </a:p>
          <a:p>
            <a:pPr marL="0" indent="0">
              <a:buNone/>
            </a:pPr>
            <a:r>
              <a:rPr lang="en-CA" sz="5100" dirty="0"/>
              <a:t>eggs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3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Copying Files with </a:t>
            </a:r>
            <a:r>
              <a:rPr lang="en-US" b="1" dirty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[alex@server1 ~]$ cp list1 list2</a:t>
            </a:r>
          </a:p>
          <a:p>
            <a:pPr>
              <a:buNone/>
            </a:pPr>
            <a:r>
              <a:rPr lang="en-US" b="1" dirty="0"/>
              <a:t>[alex@server1 ~]$ ls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Desktop </a:t>
            </a:r>
            <a:r>
              <a:rPr lang="en-US" b="1" dirty="0"/>
              <a:t>   list1  </a:t>
            </a:r>
            <a:r>
              <a:rPr lang="en-US" b="1" dirty="0">
                <a:solidFill>
                  <a:srgbClr val="00B0F0"/>
                </a:solidFill>
              </a:rPr>
              <a:t>Pictures</a:t>
            </a:r>
            <a:r>
              <a:rPr lang="en-US" b="1" dirty="0"/>
              <a:t>   trip1_notes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Documents</a:t>
            </a:r>
            <a:r>
              <a:rPr lang="en-US" b="1" dirty="0"/>
              <a:t>  list2 </a:t>
            </a:r>
            <a:r>
              <a:rPr lang="en-US" b="1" dirty="0">
                <a:solidFill>
                  <a:srgbClr val="00B0F0"/>
                </a:solidFill>
              </a:rPr>
              <a:t> Public     </a:t>
            </a:r>
            <a:r>
              <a:rPr lang="en-US" b="1" dirty="0" err="1"/>
              <a:t>trip_notes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Downloads  Music  Templates  Videos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[alex@server1 ~]$ cat list2</a:t>
            </a:r>
          </a:p>
          <a:p>
            <a:pPr>
              <a:buNone/>
            </a:pPr>
            <a:r>
              <a:rPr lang="en-US" b="1" dirty="0"/>
              <a:t>bread</a:t>
            </a:r>
          </a:p>
          <a:p>
            <a:pPr>
              <a:buNone/>
            </a:pPr>
            <a:r>
              <a:rPr lang="en-US" b="1" dirty="0"/>
              <a:t>milk</a:t>
            </a:r>
          </a:p>
          <a:p>
            <a:pPr>
              <a:buNone/>
            </a:pPr>
            <a:r>
              <a:rPr lang="en-US" b="1" dirty="0"/>
              <a:t>[alex@server1 ~]$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Files with </a:t>
            </a:r>
            <a:r>
              <a:rPr lang="en-CA" b="1" dirty="0" err="1"/>
              <a:t>cp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CA" dirty="0"/>
              <a:t>If you want to copy file1 into  an existing directory dir1:</a:t>
            </a:r>
          </a:p>
          <a:p>
            <a:pPr marL="0" indent="0">
              <a:buNone/>
            </a:pPr>
            <a:r>
              <a:rPr lang="en-CA" sz="3400" b="1" dirty="0"/>
              <a:t>$ </a:t>
            </a:r>
            <a:r>
              <a:rPr lang="en-CA" sz="3400" b="1" dirty="0" err="1"/>
              <a:t>cp</a:t>
            </a:r>
            <a:r>
              <a:rPr lang="en-CA" sz="3400" b="1" dirty="0"/>
              <a:t> file1 dir1</a:t>
            </a:r>
          </a:p>
          <a:p>
            <a:pPr marL="0" indent="0">
              <a:buNone/>
            </a:pPr>
            <a:endParaRPr lang="en-CA" sz="3400" b="1" dirty="0"/>
          </a:p>
          <a:p>
            <a:pPr marL="0" indent="0">
              <a:buNone/>
            </a:pPr>
            <a:r>
              <a:rPr lang="en-CA" sz="3400" dirty="0">
                <a:solidFill>
                  <a:srgbClr val="FF0000"/>
                </a:solidFill>
              </a:rPr>
              <a:t>If dir1 does not exist , </a:t>
            </a:r>
            <a:r>
              <a:rPr lang="en-CA" sz="3400" b="1" dirty="0">
                <a:solidFill>
                  <a:srgbClr val="FF0000"/>
                </a:solidFill>
              </a:rPr>
              <a:t>it will not be created </a:t>
            </a:r>
            <a:r>
              <a:rPr lang="en-CA" sz="3400" dirty="0">
                <a:solidFill>
                  <a:srgbClr val="FF0000"/>
                </a:solidFill>
              </a:rPr>
              <a:t>(a file with name dir1 will be created)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q"/>
            </a:pPr>
            <a:r>
              <a:rPr lang="en-CA" dirty="0"/>
              <a:t>The following would do the same as the above, copy file1 into dir1, but under a different name:</a:t>
            </a:r>
          </a:p>
          <a:p>
            <a:pPr marL="0" indent="0">
              <a:buNone/>
            </a:pPr>
            <a:r>
              <a:rPr lang="en-CA" sz="3400" b="1" dirty="0"/>
              <a:t>$ </a:t>
            </a:r>
            <a:r>
              <a:rPr lang="en-CA" sz="3400" b="1" dirty="0" err="1"/>
              <a:t>cp</a:t>
            </a:r>
            <a:r>
              <a:rPr lang="en-CA" sz="3400" b="1" dirty="0"/>
              <a:t> file1 dir1/file2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q"/>
            </a:pPr>
            <a:r>
              <a:rPr lang="en-CA" dirty="0"/>
              <a:t>You can also copy multiple files into one directory with a single command:</a:t>
            </a:r>
          </a:p>
          <a:p>
            <a:pPr marL="0" indent="0">
              <a:buNone/>
            </a:pPr>
            <a:r>
              <a:rPr lang="en-CA" sz="3400" b="1" dirty="0"/>
              <a:t>$ </a:t>
            </a:r>
            <a:r>
              <a:rPr lang="en-CA" sz="3400" b="1" dirty="0" err="1"/>
              <a:t>cp</a:t>
            </a:r>
            <a:r>
              <a:rPr lang="en-CA" sz="3400" b="1" dirty="0"/>
              <a:t> file1 file2 file3 dir1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Note that if the last argument (dir1) isn't an existing  directory, you'll get an error message complaining about it.</a:t>
            </a:r>
          </a:p>
        </p:txBody>
      </p:sp>
    </p:spTree>
    <p:extLst>
      <p:ext uri="{BB962C8B-B14F-4D97-AF65-F5344CB8AC3E}">
        <p14:creationId xmlns:p14="http://schemas.microsoft.com/office/powerpoint/2010/main" val="25901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Files with </a:t>
            </a:r>
            <a:r>
              <a:rPr lang="en-CA" b="1" dirty="0" err="1"/>
              <a:t>cp</a:t>
            </a:r>
            <a:endParaRPr lang="en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[alex@server3 ~]$ vi list1</a:t>
            </a:r>
          </a:p>
          <a:p>
            <a:pPr marL="0" indent="0">
              <a:buNone/>
            </a:pPr>
            <a:r>
              <a:rPr lang="en-CA" dirty="0"/>
              <a:t>milk</a:t>
            </a:r>
          </a:p>
          <a:p>
            <a:pPr marL="0" indent="0">
              <a:buNone/>
            </a:pPr>
            <a:r>
              <a:rPr lang="en-CA" dirty="0"/>
              <a:t>bread</a:t>
            </a:r>
          </a:p>
          <a:p>
            <a:pPr marL="0" indent="0">
              <a:buNone/>
            </a:pPr>
            <a:r>
              <a:rPr lang="en-CA" b="1" dirty="0"/>
              <a:t>[alex@server3 ~]$ cp list1 list2</a:t>
            </a:r>
          </a:p>
          <a:p>
            <a:pPr marL="0" indent="0">
              <a:buNone/>
            </a:pPr>
            <a:r>
              <a:rPr lang="en-CA" b="1" dirty="0"/>
              <a:t>[alex@server3 ~]$ cat list2</a:t>
            </a:r>
          </a:p>
          <a:p>
            <a:pPr marL="0" indent="0">
              <a:buNone/>
            </a:pPr>
            <a:r>
              <a:rPr lang="en-CA" dirty="0"/>
              <a:t>milk</a:t>
            </a:r>
          </a:p>
          <a:p>
            <a:pPr marL="0" indent="0">
              <a:buNone/>
            </a:pPr>
            <a:r>
              <a:rPr lang="en-CA" dirty="0"/>
              <a:t>bread</a:t>
            </a:r>
          </a:p>
          <a:p>
            <a:pPr marL="0" indent="0">
              <a:buNone/>
            </a:pPr>
            <a:r>
              <a:rPr lang="en-CA" b="1" dirty="0"/>
              <a:t>[alex@server3 ~]$</a:t>
            </a:r>
          </a:p>
        </p:txBody>
      </p:sp>
    </p:spTree>
    <p:extLst>
      <p:ext uri="{BB962C8B-B14F-4D97-AF65-F5344CB8AC3E}">
        <p14:creationId xmlns:p14="http://schemas.microsoft.com/office/powerpoint/2010/main" val="221397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name &amp; Directory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6095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The Permitted characters  for a file name or a Directory name include letters, digits, hyphens (-), underscores (_), and dots (.)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Case-Sensitive</a:t>
            </a:r>
            <a:r>
              <a:rPr lang="en-US" sz="3600" dirty="0"/>
              <a:t> : both, file name and directory name are Case-Sensitive. For example the name Project is different than the name project.</a:t>
            </a:r>
          </a:p>
        </p:txBody>
      </p:sp>
    </p:spTree>
    <p:extLst>
      <p:ext uri="{BB962C8B-B14F-4D97-AF65-F5344CB8AC3E}">
        <p14:creationId xmlns:p14="http://schemas.microsoft.com/office/powerpoint/2010/main" val="385995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Renaming Files with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To rename a file use the </a:t>
            </a:r>
            <a:r>
              <a:rPr lang="en-US" b="1" dirty="0"/>
              <a:t>mv</a:t>
            </a:r>
            <a:r>
              <a:rPr lang="en-US" dirty="0"/>
              <a:t> command: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None/>
            </a:pPr>
            <a:r>
              <a:rPr lang="en-US" dirty="0"/>
              <a:t>[alex@server1 ~]$ ls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Desktop</a:t>
            </a:r>
            <a:r>
              <a:rPr lang="en-US" dirty="0"/>
              <a:t>    list1  </a:t>
            </a:r>
            <a:r>
              <a:rPr lang="en-US" dirty="0">
                <a:solidFill>
                  <a:srgbClr val="00B0F0"/>
                </a:solidFill>
              </a:rPr>
              <a:t>Pictures </a:t>
            </a:r>
            <a:r>
              <a:rPr lang="en-US" dirty="0"/>
              <a:t>  trip1_notes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Documents</a:t>
            </a:r>
            <a:r>
              <a:rPr lang="en-US" dirty="0"/>
              <a:t>  list2 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    </a:t>
            </a:r>
            <a:r>
              <a:rPr lang="en-US" dirty="0" err="1"/>
              <a:t>trip_notes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Downloads  Music  Templates  Videos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3000" b="1" dirty="0"/>
              <a:t>[alex@server1 ~]$ mv list2 list3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dirty="0"/>
              <a:t>[alex@server1 ~]$ ls</a:t>
            </a:r>
          </a:p>
          <a:p>
            <a:pPr>
              <a:buNone/>
            </a:pPr>
            <a:r>
              <a:rPr lang="en-US" sz="2800" dirty="0">
                <a:solidFill>
                  <a:srgbClr val="00B0F0"/>
                </a:solidFill>
              </a:rPr>
              <a:t>Desktop </a:t>
            </a:r>
            <a:r>
              <a:rPr lang="en-US" sz="2800" dirty="0"/>
              <a:t>   list1  </a:t>
            </a:r>
            <a:r>
              <a:rPr lang="en-US" sz="2800" dirty="0">
                <a:solidFill>
                  <a:srgbClr val="00B0F0"/>
                </a:solidFill>
              </a:rPr>
              <a:t>Pictures</a:t>
            </a:r>
            <a:r>
              <a:rPr lang="en-US" sz="2800" dirty="0"/>
              <a:t>   trip1_notes</a:t>
            </a:r>
          </a:p>
          <a:p>
            <a:pPr>
              <a:buNone/>
            </a:pPr>
            <a:r>
              <a:rPr lang="en-US" sz="2800" dirty="0">
                <a:solidFill>
                  <a:srgbClr val="00B0F0"/>
                </a:solidFill>
              </a:rPr>
              <a:t>Documents</a:t>
            </a:r>
            <a:r>
              <a:rPr lang="en-US" sz="2800" dirty="0"/>
              <a:t>  list3  </a:t>
            </a:r>
            <a:r>
              <a:rPr lang="en-US" sz="2800" dirty="0">
                <a:solidFill>
                  <a:srgbClr val="00B0F0"/>
                </a:solidFill>
              </a:rPr>
              <a:t>Public </a:t>
            </a:r>
            <a:r>
              <a:rPr lang="en-US" sz="2800" dirty="0"/>
              <a:t>    </a:t>
            </a:r>
            <a:r>
              <a:rPr lang="en-US" sz="2800" dirty="0" err="1"/>
              <a:t>trip_notes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00B0F0"/>
                </a:solidFill>
              </a:rPr>
              <a:t>Downloads  Music  Templates  Videos</a:t>
            </a:r>
          </a:p>
        </p:txBody>
      </p:sp>
    </p:spTree>
    <p:extLst>
      <p:ext uri="{BB962C8B-B14F-4D97-AF65-F5344CB8AC3E}">
        <p14:creationId xmlns:p14="http://schemas.microsoft.com/office/powerpoint/2010/main" val="22396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Renaming Files with </a:t>
            </a:r>
            <a:r>
              <a:rPr lang="en-CA" b="1" dirty="0"/>
              <a:t>mv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$ mv file1 file2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If file2 doesn't exist, it'll be created, but if it exists, it'll be overwritten. If you want to be prompted before overwriting files, you can use the </a:t>
            </a:r>
            <a:r>
              <a:rPr lang="en-CA" b="1" dirty="0">
                <a:solidFill>
                  <a:srgbClr val="FF0000"/>
                </a:solidFill>
              </a:rPr>
              <a:t>-</a:t>
            </a:r>
            <a:r>
              <a:rPr lang="en-CA" b="1" dirty="0" err="1">
                <a:solidFill>
                  <a:srgbClr val="FF0000"/>
                </a:solidFill>
              </a:rPr>
              <a:t>i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option</a:t>
            </a:r>
          </a:p>
          <a:p>
            <a:pPr marL="0" indent="0">
              <a:buNone/>
            </a:pPr>
            <a:r>
              <a:rPr lang="en-CA" b="1" dirty="0"/>
              <a:t>$ mv -</a:t>
            </a:r>
            <a:r>
              <a:rPr lang="en-CA" b="1" dirty="0" err="1"/>
              <a:t>i</a:t>
            </a:r>
            <a:r>
              <a:rPr lang="en-CA" b="1" dirty="0"/>
              <a:t> file1 file2</a:t>
            </a:r>
          </a:p>
          <a:p>
            <a:pPr marL="0" indent="0">
              <a:buNone/>
            </a:pPr>
            <a:r>
              <a:rPr lang="en-CA" b="1" dirty="0"/>
              <a:t> mv: overwrite `file2'? y</a:t>
            </a:r>
          </a:p>
          <a:p>
            <a:pPr marL="0" indent="0">
              <a:buNone/>
            </a:pPr>
            <a:r>
              <a:rPr lang="en-CA" b="1" dirty="0"/>
              <a:t> $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10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files with </a:t>
            </a:r>
            <a:r>
              <a:rPr lang="en-CA" b="1" dirty="0"/>
              <a:t>mv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CA" dirty="0"/>
              <a:t>To move a file use the </a:t>
            </a:r>
            <a:r>
              <a:rPr lang="en-CA" b="1" dirty="0"/>
              <a:t>mv</a:t>
            </a:r>
            <a:r>
              <a:rPr lang="en-CA" dirty="0"/>
              <a:t> (move) command: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 move the file1 into another directory dir1:</a:t>
            </a:r>
          </a:p>
          <a:p>
            <a:pPr marL="0" indent="0">
              <a:buNone/>
            </a:pPr>
            <a:r>
              <a:rPr lang="en-CA" b="1" dirty="0"/>
              <a:t>$ mv file1 dir1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q"/>
            </a:pPr>
            <a:r>
              <a:rPr lang="en-CA" dirty="0"/>
              <a:t>If you want to rename the file1 to file2 and move it into another directory:</a:t>
            </a:r>
          </a:p>
          <a:p>
            <a:pPr marL="0" indent="0">
              <a:buNone/>
            </a:pPr>
            <a:r>
              <a:rPr lang="en-CA" b="1" dirty="0"/>
              <a:t>$ mv file1 dir1/file2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01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files with </a:t>
            </a:r>
            <a:r>
              <a:rPr lang="en-CA" b="1" dirty="0"/>
              <a:t>mv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[alex@server3 ~]$ ls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0B0F0"/>
                </a:solidFill>
              </a:rPr>
              <a:t>Desktop    Downloads  Folder1  Pictures  Templates</a:t>
            </a:r>
          </a:p>
          <a:p>
            <a:pPr marL="0" indent="0">
              <a:buNone/>
            </a:pPr>
            <a:r>
              <a:rPr lang="en-CA" sz="2800" b="1" dirty="0">
                <a:solidFill>
                  <a:srgbClr val="00B0F0"/>
                </a:solidFill>
              </a:rPr>
              <a:t>Documents </a:t>
            </a:r>
            <a:r>
              <a:rPr lang="en-CA" sz="2800" b="1" dirty="0"/>
              <a:t> file1      </a:t>
            </a:r>
            <a:r>
              <a:rPr lang="en-CA" sz="2800" b="1" dirty="0">
                <a:solidFill>
                  <a:srgbClr val="00B0F0"/>
                </a:solidFill>
              </a:rPr>
              <a:t>Music    Public    Videos</a:t>
            </a:r>
          </a:p>
          <a:p>
            <a:pPr marL="0" indent="0">
              <a:buNone/>
            </a:pPr>
            <a:r>
              <a:rPr lang="en-CA" b="1" dirty="0"/>
              <a:t>[alex@server3 ~]$ mv file1 Folder1</a:t>
            </a:r>
          </a:p>
          <a:p>
            <a:pPr marL="0" indent="0">
              <a:buNone/>
            </a:pPr>
            <a:r>
              <a:rPr lang="en-CA" b="1" dirty="0"/>
              <a:t>[alex@server3 ~]$ cd Folder1</a:t>
            </a:r>
          </a:p>
          <a:p>
            <a:pPr marL="0" indent="0">
              <a:buNone/>
            </a:pPr>
            <a:r>
              <a:rPr lang="en-CA" b="1" dirty="0"/>
              <a:t>[alex@server3 Folder1]$ ls</a:t>
            </a:r>
          </a:p>
          <a:p>
            <a:pPr marL="0" indent="0">
              <a:buNone/>
            </a:pPr>
            <a:r>
              <a:rPr lang="en-CA" b="1" dirty="0"/>
              <a:t>file1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878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A </a:t>
            </a:r>
            <a:r>
              <a:rPr lang="en-US" b="1" dirty="0"/>
              <a:t>directory is a collection of files and or other directories</a:t>
            </a:r>
          </a:p>
          <a:p>
            <a:r>
              <a:rPr lang="en-US" dirty="0"/>
              <a:t>Because a directory can contain other directories, we get a directory </a:t>
            </a:r>
            <a:r>
              <a:rPr lang="en-US" b="1" dirty="0"/>
              <a:t>hierarchy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‘top level’ of the hierarchy is the </a:t>
            </a:r>
            <a:r>
              <a:rPr lang="en-US" b="1" dirty="0"/>
              <a:t>root directory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Directories can be named by a </a:t>
            </a:r>
            <a:r>
              <a:rPr lang="en-US" b="1" dirty="0"/>
              <a:t>path</a:t>
            </a:r>
          </a:p>
          <a:p>
            <a:r>
              <a:rPr lang="en-US" dirty="0"/>
              <a:t>The root directory is referred to as </a:t>
            </a:r>
            <a:r>
              <a:rPr lang="en-US" i="1" dirty="0"/>
              <a:t>/</a:t>
            </a:r>
          </a:p>
          <a:p>
            <a:r>
              <a:rPr lang="en-US" dirty="0"/>
              <a:t>Other directories are referred to by name, and their names are separated by slashes (/)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 a path refers to a directory it can end in </a:t>
            </a:r>
            <a:r>
              <a:rPr lang="en-US" i="1" dirty="0"/>
              <a:t>/</a:t>
            </a:r>
          </a:p>
          <a:p>
            <a:r>
              <a:rPr lang="en-US" dirty="0"/>
              <a:t> Usually an extra slash at the end of a path makes no difference</a:t>
            </a:r>
          </a:p>
        </p:txBody>
      </p:sp>
    </p:spTree>
    <p:extLst>
      <p:ext uri="{BB962C8B-B14F-4D97-AF65-F5344CB8AC3E}">
        <p14:creationId xmlns:p14="http://schemas.microsoft.com/office/powerpoint/2010/main" val="316235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absolute path starts from the root directory </a:t>
            </a:r>
          </a:p>
          <a:p>
            <a:pPr>
              <a:buNone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/hostname</a:t>
            </a:r>
          </a:p>
          <a:p>
            <a:r>
              <a:rPr lang="en-US" dirty="0"/>
              <a:t>Meaning the file called </a:t>
            </a:r>
            <a:r>
              <a:rPr lang="en-US" i="1" dirty="0"/>
              <a:t>hostname in the directory etc in the root directory (/)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We can use </a:t>
            </a:r>
            <a:r>
              <a:rPr lang="en-US" b="1" dirty="0" err="1"/>
              <a:t>ls</a:t>
            </a:r>
            <a:r>
              <a:rPr lang="en-US" dirty="0"/>
              <a:t> to list files in a specific directory by specifying the absolute path:</a:t>
            </a:r>
          </a:p>
          <a:p>
            <a:r>
              <a:rPr lang="en-US" dirty="0"/>
              <a:t>$ </a:t>
            </a:r>
            <a:r>
              <a:rPr lang="en-US" b="1" dirty="0" err="1"/>
              <a:t>ls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/share/doc/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0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070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Paths don’t have to start from the root directory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path which doesn’t start with </a:t>
            </a:r>
            <a:r>
              <a:rPr lang="en-US" b="1" dirty="0"/>
              <a:t>/</a:t>
            </a:r>
            <a:r>
              <a:rPr lang="en-US" dirty="0"/>
              <a:t> is a </a:t>
            </a:r>
            <a:r>
              <a:rPr lang="en-US" b="1" dirty="0"/>
              <a:t>relative path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usually the current directory is relative to some other directories.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long absolute path can be replaced by a short relative path.</a:t>
            </a:r>
          </a:p>
          <a:p>
            <a:pPr marL="0" indent="0">
              <a:buNone/>
            </a:pPr>
            <a:r>
              <a:rPr lang="en-US" sz="2400" b="1" dirty="0"/>
              <a:t>alex@server1 ~]$ </a:t>
            </a:r>
            <a:r>
              <a:rPr lang="en-US" b="1" dirty="0"/>
              <a:t>ls  /home/</a:t>
            </a:r>
            <a:r>
              <a:rPr lang="en-US" b="1" dirty="0" err="1"/>
              <a:t>alex</a:t>
            </a:r>
            <a:r>
              <a:rPr lang="en-US" b="1" dirty="0"/>
              <a:t> /DATA/DOCS</a:t>
            </a:r>
          </a:p>
          <a:p>
            <a:pPr marL="0" indent="0">
              <a:buNone/>
            </a:pPr>
            <a:r>
              <a:rPr lang="en-US" dirty="0"/>
              <a:t>Can be replaced by </a:t>
            </a:r>
          </a:p>
          <a:p>
            <a:pPr marL="0" indent="0">
              <a:buNone/>
            </a:pPr>
            <a:r>
              <a:rPr lang="en-CA" b="1" dirty="0"/>
              <a:t>[alex@server1 ~]$ ls DATA/DOCS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</a:t>
            </a:r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dirty="0"/>
              <a:t>command makes new, empty, directories</a:t>
            </a:r>
            <a:endParaRPr lang="en-US" b="1" dirty="0"/>
          </a:p>
          <a:p>
            <a:pPr>
              <a:buNone/>
            </a:pPr>
            <a:r>
              <a:rPr lang="en-US" b="1" dirty="0"/>
              <a:t>[alex@server1 ~]$ </a:t>
            </a:r>
            <a:r>
              <a:rPr lang="en-US" b="1" dirty="0" err="1"/>
              <a:t>mkdir</a:t>
            </a:r>
            <a:r>
              <a:rPr lang="en-US" b="1" dirty="0"/>
              <a:t> Trips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[alex@server1 ~]$ </a:t>
            </a:r>
            <a:r>
              <a:rPr lang="en-US" b="1" dirty="0" err="1"/>
              <a:t>mkdir</a:t>
            </a:r>
            <a:r>
              <a:rPr lang="en-US" b="1" dirty="0"/>
              <a:t> Trip1 Trip2 Trip3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CA" dirty="0"/>
              <a:t>For creating many sub directories at a time (directory tree)</a:t>
            </a:r>
          </a:p>
          <a:p>
            <a:pPr marL="0" indent="0">
              <a:buNone/>
            </a:pPr>
            <a:r>
              <a:rPr lang="en-US" sz="2400" b="1" dirty="0"/>
              <a:t>[alex@server1 ~] $ </a:t>
            </a:r>
            <a:r>
              <a:rPr lang="en-US" sz="2400" b="1" dirty="0" err="1"/>
              <a:t>mkdir</a:t>
            </a:r>
            <a:r>
              <a:rPr lang="en-US" sz="2400" b="1" dirty="0"/>
              <a:t> –p Pro/Pro1/Pro11/Pro111/ABC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19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Deleting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If you want to delete a directory and all of its contents, use the command </a:t>
            </a:r>
            <a:r>
              <a:rPr lang="en-US" b="1" dirty="0" err="1"/>
              <a:t>rm</a:t>
            </a:r>
            <a:r>
              <a:rPr lang="en-US" b="1" dirty="0"/>
              <a:t> -r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-r </a:t>
            </a:r>
            <a:r>
              <a:rPr lang="en-US" dirty="0"/>
              <a:t>(recursive) — Deletes a directory and all files and subdirectories it contains.</a:t>
            </a:r>
          </a:p>
          <a:p>
            <a:pPr>
              <a:buNone/>
            </a:pPr>
            <a:r>
              <a:rPr lang="en-US" b="1" dirty="0"/>
              <a:t>-</a:t>
            </a:r>
            <a:r>
              <a:rPr lang="en-CA" b="1" dirty="0" err="1"/>
              <a:t>i</a:t>
            </a:r>
            <a:r>
              <a:rPr lang="en-CA" b="1" dirty="0"/>
              <a:t> </a:t>
            </a:r>
            <a:r>
              <a:rPr lang="en-CA" dirty="0"/>
              <a:t>(interactive) - Prompts you to confirm the deletion. This option can stop you from deleting a file or directory by mistake.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-f </a:t>
            </a:r>
            <a:r>
              <a:rPr lang="en-US" dirty="0"/>
              <a:t>(force)—Overrides interactive mode and removes all write protected files and subdirectories without prompting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7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4200" b="1" dirty="0"/>
              <a:t>[alex@server1 ~]$ rm -r Trip1</a:t>
            </a:r>
          </a:p>
          <a:p>
            <a:pPr>
              <a:buNone/>
            </a:pPr>
            <a:endParaRPr lang="pt-BR" sz="4200" b="1" dirty="0"/>
          </a:p>
          <a:p>
            <a:pPr>
              <a:buNone/>
            </a:pPr>
            <a:r>
              <a:rPr lang="pt-BR" sz="4200" b="1" dirty="0"/>
              <a:t>[alex@server1 ~]$ mkdir Trip2</a:t>
            </a:r>
          </a:p>
          <a:p>
            <a:pPr>
              <a:buNone/>
            </a:pPr>
            <a:r>
              <a:rPr lang="pt-BR" sz="4200" b="1" dirty="0"/>
              <a:t>[alex@server1 ~]$ cp trip_notes Trip2</a:t>
            </a:r>
          </a:p>
          <a:p>
            <a:pPr>
              <a:buNone/>
            </a:pPr>
            <a:endParaRPr lang="en-CA" sz="4200" b="1" dirty="0"/>
          </a:p>
          <a:p>
            <a:pPr>
              <a:buNone/>
            </a:pPr>
            <a:r>
              <a:rPr lang="en-CA" sz="4200" b="1" dirty="0"/>
              <a:t>[alex@server1 ~]$ rm -</a:t>
            </a:r>
            <a:r>
              <a:rPr lang="en-CA" sz="4200" b="1" dirty="0" err="1"/>
              <a:t>ri</a:t>
            </a:r>
            <a:r>
              <a:rPr lang="en-CA" sz="4200" b="1" dirty="0"/>
              <a:t> Trip2</a:t>
            </a:r>
          </a:p>
          <a:p>
            <a:pPr>
              <a:buNone/>
            </a:pPr>
            <a:r>
              <a:rPr lang="en-CA" sz="4200" b="1" dirty="0" err="1"/>
              <a:t>rm</a:t>
            </a:r>
            <a:r>
              <a:rPr lang="en-CA" sz="4200" b="1" dirty="0"/>
              <a:t>: descend into directory `Trip2'? y</a:t>
            </a:r>
          </a:p>
          <a:p>
            <a:pPr>
              <a:buNone/>
            </a:pPr>
            <a:r>
              <a:rPr lang="en-CA" sz="4200" b="1" dirty="0" err="1"/>
              <a:t>rm</a:t>
            </a:r>
            <a:r>
              <a:rPr lang="en-CA" sz="4200" b="1" dirty="0"/>
              <a:t>: remove regular file `Trip2/</a:t>
            </a:r>
            <a:r>
              <a:rPr lang="en-CA" sz="4200" b="1" dirty="0" err="1"/>
              <a:t>trip_notes</a:t>
            </a:r>
            <a:r>
              <a:rPr lang="en-CA" sz="4200" b="1" dirty="0"/>
              <a:t>'? y</a:t>
            </a:r>
          </a:p>
          <a:p>
            <a:pPr>
              <a:buNone/>
            </a:pPr>
            <a:r>
              <a:rPr lang="en-CA" sz="4200" b="1" dirty="0" err="1"/>
              <a:t>rm</a:t>
            </a:r>
            <a:r>
              <a:rPr lang="en-CA" sz="4200" b="1" dirty="0"/>
              <a:t>: remove directory `Trip2'? y</a:t>
            </a:r>
          </a:p>
          <a:p>
            <a:pPr>
              <a:buNone/>
            </a:pPr>
            <a:endParaRPr lang="en-CA" sz="4200" b="1" dirty="0"/>
          </a:p>
          <a:p>
            <a:pPr>
              <a:buNone/>
            </a:pPr>
            <a:r>
              <a:rPr lang="en-CA" sz="4200" b="1" dirty="0"/>
              <a:t>[alex@server1 ~]$ </a:t>
            </a:r>
            <a:r>
              <a:rPr lang="en-CA" sz="4200" b="1" dirty="0" err="1"/>
              <a:t>mkdir</a:t>
            </a:r>
            <a:r>
              <a:rPr lang="en-CA" sz="4200" b="1" dirty="0"/>
              <a:t> Trip3</a:t>
            </a:r>
          </a:p>
          <a:p>
            <a:pPr>
              <a:buNone/>
            </a:pPr>
            <a:r>
              <a:rPr lang="en-CA" sz="4200" b="1" dirty="0"/>
              <a:t>[alex@server1 ~]$ cp </a:t>
            </a:r>
            <a:r>
              <a:rPr lang="en-CA" sz="4200" b="1" dirty="0" err="1"/>
              <a:t>trip_notes</a:t>
            </a:r>
            <a:r>
              <a:rPr lang="en-CA" sz="4200" b="1" dirty="0"/>
              <a:t> Trip3</a:t>
            </a:r>
          </a:p>
          <a:p>
            <a:pPr>
              <a:buNone/>
            </a:pPr>
            <a:endParaRPr lang="en-CA" sz="4200" b="1" dirty="0"/>
          </a:p>
          <a:p>
            <a:pPr>
              <a:buNone/>
            </a:pPr>
            <a:r>
              <a:rPr lang="en-CA" sz="4200" b="1" dirty="0"/>
              <a:t>[alex@server1 ~]$ rm -rf Trip3</a:t>
            </a:r>
          </a:p>
          <a:p>
            <a:pPr>
              <a:buNone/>
            </a:pPr>
            <a:r>
              <a:rPr lang="en-CA" sz="4200" b="1" dirty="0"/>
              <a:t>[alex@server1 ~]$</a:t>
            </a:r>
          </a:p>
          <a:p>
            <a:pPr>
              <a:buNone/>
            </a:pPr>
            <a:r>
              <a:rPr lang="pt-BR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60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Files with </a:t>
            </a:r>
            <a:r>
              <a:rPr lang="en-US" b="1" dirty="0"/>
              <a:t>touch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easiest way to create an empty file is to use the command </a:t>
            </a:r>
            <a:r>
              <a:rPr lang="en-US" b="1" dirty="0"/>
              <a:t>touch</a:t>
            </a:r>
          </a:p>
          <a:p>
            <a:pPr>
              <a:buNone/>
            </a:pPr>
            <a:r>
              <a:rPr lang="en-US" b="1" dirty="0"/>
              <a:t>$ touch file1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[alex@server1 ~]$ touch file1</a:t>
            </a:r>
          </a:p>
          <a:p>
            <a:pPr>
              <a:buNone/>
            </a:pPr>
            <a:r>
              <a:rPr lang="en-US" b="1" dirty="0"/>
              <a:t>[alex@server1 ~]$  ls</a:t>
            </a:r>
          </a:p>
          <a:p>
            <a:pPr>
              <a:buNone/>
            </a:pPr>
            <a:r>
              <a:rPr lang="en-US" b="1" dirty="0"/>
              <a:t>file1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create multiple files</a:t>
            </a:r>
          </a:p>
          <a:p>
            <a:pPr>
              <a:buNone/>
            </a:pPr>
            <a:r>
              <a:rPr lang="en-US" b="1" dirty="0"/>
              <a:t>[alex@server1 ~]$ touch doc1 doc2 doc3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50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7300" dirty="0"/>
              <a:t> </a:t>
            </a:r>
            <a:r>
              <a:rPr lang="en-US" sz="6500" dirty="0"/>
              <a:t>The command </a:t>
            </a:r>
            <a:r>
              <a:rPr lang="en-US" sz="6500" b="1" dirty="0"/>
              <a:t>cp</a:t>
            </a:r>
            <a:r>
              <a:rPr lang="en-US" sz="6500" dirty="0"/>
              <a:t> with option </a:t>
            </a:r>
            <a:r>
              <a:rPr lang="en-US" sz="6500" b="1" dirty="0"/>
              <a:t>-r</a:t>
            </a:r>
            <a:r>
              <a:rPr lang="en-US" sz="6500" dirty="0"/>
              <a:t> copies directories recursively</a:t>
            </a:r>
          </a:p>
          <a:p>
            <a:pPr>
              <a:buFont typeface="Wingdings" pitchFamily="2" charset="2"/>
              <a:buChar char="q"/>
            </a:pPr>
            <a:endParaRPr lang="en-US" sz="6500" dirty="0"/>
          </a:p>
          <a:p>
            <a:pPr marL="0" indent="0">
              <a:buNone/>
            </a:pPr>
            <a:r>
              <a:rPr lang="en-US" sz="6500" b="1" dirty="0"/>
              <a:t>$</a:t>
            </a:r>
            <a:r>
              <a:rPr lang="en-US" sz="6500" b="1" dirty="0" err="1"/>
              <a:t>cp</a:t>
            </a:r>
            <a:r>
              <a:rPr lang="en-US" sz="6500" b="1" dirty="0"/>
              <a:t> –r dir1 dir2</a:t>
            </a:r>
          </a:p>
          <a:p>
            <a:pPr marL="0" indent="0">
              <a:buNone/>
            </a:pPr>
            <a:endParaRPr lang="en-CA" sz="6500" dirty="0"/>
          </a:p>
          <a:p>
            <a:pPr marL="0" indent="0">
              <a:buNone/>
            </a:pPr>
            <a:r>
              <a:rPr lang="en-CA" sz="6500" dirty="0">
                <a:solidFill>
                  <a:srgbClr val="FF0000"/>
                </a:solidFill>
              </a:rPr>
              <a:t>The above command creates a directory named dir2 whose contents will be identical to dir1. However, if dir2 already exists, nothing will be overwritten: the directory dir1 will be copied into the dir2 directory under the name dir2/dir1.</a:t>
            </a:r>
          </a:p>
          <a:p>
            <a:pPr marL="0" indent="0">
              <a:buNone/>
            </a:pP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202634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Copy Directories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[alex@server1 ~]$ </a:t>
            </a:r>
            <a:r>
              <a:rPr lang="en-CA" dirty="0" err="1"/>
              <a:t>mkdir</a:t>
            </a:r>
            <a:r>
              <a:rPr lang="en-CA" dirty="0"/>
              <a:t> Trip1</a:t>
            </a:r>
          </a:p>
          <a:p>
            <a:pPr marL="0" indent="0">
              <a:buNone/>
            </a:pPr>
            <a:r>
              <a:rPr lang="en-CA" dirty="0"/>
              <a:t>[alex@server1 ~]$ cp trip1_notes Trip1 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>
                <a:solidFill>
                  <a:srgbClr val="FF0000"/>
                </a:solidFill>
              </a:rPr>
              <a:t>(copy the file trip1_notes  to the directory Trip1 )</a:t>
            </a:r>
          </a:p>
          <a:p>
            <a:pPr marL="0" indent="0">
              <a:buNone/>
            </a:pPr>
            <a:r>
              <a:rPr lang="en-CA" b="1" dirty="0"/>
              <a:t>[alex@server1 ~]$ cp -r Trip1 Trip2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(creates a directory named Trip2 whose contents will be identical to Trip1)</a:t>
            </a:r>
          </a:p>
          <a:p>
            <a:pPr marL="0" indent="0">
              <a:buNone/>
            </a:pPr>
            <a:r>
              <a:rPr lang="en-CA" dirty="0"/>
              <a:t>[alex@server1 ~]$ cd Trip2</a:t>
            </a:r>
          </a:p>
          <a:p>
            <a:pPr marL="0" indent="0">
              <a:buNone/>
            </a:pPr>
            <a:r>
              <a:rPr lang="en-CA" dirty="0"/>
              <a:t>[alex@server1 Trip2]$ ls</a:t>
            </a:r>
          </a:p>
          <a:p>
            <a:pPr marL="0" indent="0">
              <a:buNone/>
            </a:pPr>
            <a:r>
              <a:rPr lang="en-CA" dirty="0"/>
              <a:t>trip1_notes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29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 Directories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[alex@server1 ~]$ </a:t>
            </a:r>
            <a:r>
              <a:rPr lang="en-CA" dirty="0" err="1"/>
              <a:t>mkdir</a:t>
            </a:r>
            <a:r>
              <a:rPr lang="en-CA" dirty="0"/>
              <a:t> Trip3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[alex@server1 ~]$ cp -r Trip1 Trip3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 (Trip3 already exists, nothing will be overwritten: the directory Trip1 will be copied into the Trip3 directory under the name Trip3/Trip1)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[alex@server1 ~]$ cd Trip3</a:t>
            </a:r>
          </a:p>
          <a:p>
            <a:pPr marL="0" indent="0">
              <a:buNone/>
            </a:pPr>
            <a:r>
              <a:rPr lang="en-CA" dirty="0"/>
              <a:t>[alex@server1 Trip3]$ ls</a:t>
            </a:r>
          </a:p>
          <a:p>
            <a:pPr marL="0" indent="0">
              <a:buNone/>
            </a:pPr>
            <a:r>
              <a:rPr lang="en-CA" dirty="0"/>
              <a:t>Trip1</a:t>
            </a:r>
          </a:p>
          <a:p>
            <a:pPr marL="0" indent="0">
              <a:buNone/>
            </a:pPr>
            <a:r>
              <a:rPr lang="en-CA" dirty="0"/>
              <a:t>[alex@server1 Trip3]$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090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Renaming and moving directories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When renaming and moving  directories, you use the </a:t>
            </a:r>
            <a:r>
              <a:rPr lang="en-CA" b="1" dirty="0"/>
              <a:t>mv</a:t>
            </a:r>
            <a:r>
              <a:rPr lang="en-CA" dirty="0"/>
              <a:t> command.</a:t>
            </a:r>
          </a:p>
          <a:p>
            <a:pPr marL="0" indent="0">
              <a:buNone/>
            </a:pPr>
            <a:r>
              <a:rPr lang="en-CA" b="1" dirty="0"/>
              <a:t>$ mv dir1 dir2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If dir2 doesn't exist, the above will rename dir1 to dir2, but if dir2 exists, the directory dir1 will be moved into the dir2 directory under the name dir2/dir1.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6793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Renaming and moving directories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[alex@server3 ~]$ </a:t>
            </a:r>
            <a:r>
              <a:rPr lang="en-CA" b="1" dirty="0" err="1"/>
              <a:t>mkdir</a:t>
            </a:r>
            <a:r>
              <a:rPr lang="en-CA" b="1" dirty="0"/>
              <a:t> dir1</a:t>
            </a:r>
          </a:p>
          <a:p>
            <a:pPr marL="0" indent="0">
              <a:buNone/>
            </a:pPr>
            <a:r>
              <a:rPr lang="en-CA" b="1" dirty="0"/>
              <a:t>[alex@server3 ~]$ ls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F0"/>
                </a:solidFill>
              </a:rPr>
              <a:t>Desktop  Documents  Folder1  Pictures  Templates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F0"/>
                </a:solidFill>
              </a:rPr>
              <a:t>dir1     Downloads  Music    Public    Videos</a:t>
            </a:r>
          </a:p>
          <a:p>
            <a:pPr marL="0" indent="0">
              <a:buNone/>
            </a:pPr>
            <a:r>
              <a:rPr lang="en-CA" b="1" dirty="0"/>
              <a:t>[alex@server3 ~]$ mv dir1 dir2</a:t>
            </a:r>
          </a:p>
          <a:p>
            <a:pPr marL="0" indent="0">
              <a:buNone/>
            </a:pPr>
            <a:r>
              <a:rPr lang="en-CA" b="1" dirty="0"/>
              <a:t>[alex@server3 ~]$ ls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F0"/>
                </a:solidFill>
              </a:rPr>
              <a:t>Desktop  Documents  Folder1  Pictures  Templates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F0"/>
                </a:solidFill>
              </a:rPr>
              <a:t>dir2     Downloads  Music    Public    Videos</a:t>
            </a:r>
          </a:p>
          <a:p>
            <a:pPr marL="0" indent="0">
              <a:buNone/>
            </a:pPr>
            <a:r>
              <a:rPr lang="en-CA" b="1" dirty="0"/>
              <a:t>[alex@server3 ~]$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137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Renaming and moving directories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[alex@server3 ~]$ ls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Desktop  Documents  Folder1  Pictures  Templates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dir2     Downloads  Music    Public    Videos</a:t>
            </a:r>
          </a:p>
          <a:p>
            <a:pPr marL="0" indent="0">
              <a:buNone/>
            </a:pPr>
            <a:r>
              <a:rPr lang="en-CA" dirty="0"/>
              <a:t>[alex@server3 ~]$ </a:t>
            </a:r>
            <a:r>
              <a:rPr lang="en-CA" dirty="0" err="1"/>
              <a:t>mkdir</a:t>
            </a:r>
            <a:r>
              <a:rPr lang="en-CA" dirty="0"/>
              <a:t> dir3</a:t>
            </a:r>
          </a:p>
          <a:p>
            <a:pPr marL="0" indent="0">
              <a:buNone/>
            </a:pPr>
            <a:r>
              <a:rPr lang="en-CA" dirty="0"/>
              <a:t>[alex@server3 ~]$ mv dir3 dir2</a:t>
            </a:r>
          </a:p>
          <a:p>
            <a:pPr marL="0" indent="0">
              <a:buNone/>
            </a:pPr>
            <a:r>
              <a:rPr lang="en-CA" dirty="0"/>
              <a:t>[alex@server3 ~]$ ls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Desktop  Documents  Folder1  Pictures  Templates</a:t>
            </a: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dir2     Downloads  Music    Public    Videos</a:t>
            </a:r>
          </a:p>
          <a:p>
            <a:pPr marL="0" indent="0">
              <a:buNone/>
            </a:pPr>
            <a:r>
              <a:rPr lang="fr-CA" dirty="0"/>
              <a:t>[alex@server3 ~]$ ls dir2</a:t>
            </a:r>
          </a:p>
          <a:p>
            <a:pPr marL="0" indent="0">
              <a:buNone/>
            </a:pPr>
            <a:r>
              <a:rPr lang="fr-CA" dirty="0">
                <a:solidFill>
                  <a:srgbClr val="00B0F0"/>
                </a:solidFill>
              </a:rPr>
              <a:t>dir3</a:t>
            </a:r>
          </a:p>
          <a:p>
            <a:pPr marL="0" indent="0">
              <a:buNone/>
            </a:pPr>
            <a:r>
              <a:rPr lang="fr-CA" dirty="0"/>
              <a:t>[alex@server3 ~]$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6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List the Contents of a 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command </a:t>
            </a:r>
            <a:r>
              <a:rPr lang="en-US" b="1" dirty="0" err="1"/>
              <a:t>ls</a:t>
            </a:r>
            <a:r>
              <a:rPr lang="en-US" dirty="0"/>
              <a:t> is used to list the contents of a directory.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None/>
            </a:pPr>
            <a:r>
              <a:rPr lang="en-CA" b="1" dirty="0"/>
              <a:t>[alex@server1 ~]$ ls</a:t>
            </a:r>
          </a:p>
          <a:p>
            <a:pPr>
              <a:buNone/>
            </a:pPr>
            <a:r>
              <a:rPr lang="en-CA" b="1" dirty="0">
                <a:solidFill>
                  <a:srgbClr val="00B0F0"/>
                </a:solidFill>
              </a:rPr>
              <a:t>Desktop</a:t>
            </a:r>
            <a:r>
              <a:rPr lang="en-CA" b="1" dirty="0"/>
              <a:t>    list4     </a:t>
            </a:r>
            <a:r>
              <a:rPr lang="en-CA" b="1" dirty="0">
                <a:solidFill>
                  <a:srgbClr val="00B0F0"/>
                </a:solidFill>
              </a:rPr>
              <a:t>Public </a:t>
            </a:r>
            <a:r>
              <a:rPr lang="en-CA" b="1" dirty="0"/>
              <a:t>    trip1_notes  </a:t>
            </a:r>
            <a:r>
              <a:rPr lang="en-CA" b="1" dirty="0" err="1"/>
              <a:t>trip_notes</a:t>
            </a:r>
            <a:endParaRPr lang="en-CA" b="1" dirty="0"/>
          </a:p>
          <a:p>
            <a:pPr>
              <a:buNone/>
            </a:pPr>
            <a:r>
              <a:rPr lang="en-CA" b="1" dirty="0">
                <a:solidFill>
                  <a:srgbClr val="00B0F0"/>
                </a:solidFill>
              </a:rPr>
              <a:t>Documents  Music     Templates  Trip2        Videos</a:t>
            </a:r>
          </a:p>
          <a:p>
            <a:pPr>
              <a:buNone/>
            </a:pPr>
            <a:r>
              <a:rPr lang="en-CA" b="1" dirty="0">
                <a:solidFill>
                  <a:srgbClr val="00B0F0"/>
                </a:solidFill>
              </a:rPr>
              <a:t>Downloads  Pictures  Trip1      Trip3</a:t>
            </a:r>
          </a:p>
          <a:p>
            <a:pPr>
              <a:buNone/>
            </a:pPr>
            <a:r>
              <a:rPr lang="en-CA" b="1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1928580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the Contents of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7912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2300" dirty="0"/>
              <a:t>  </a:t>
            </a:r>
            <a:r>
              <a:rPr lang="en-US" sz="12300" b="1" dirty="0"/>
              <a:t>$ ls –a        list hidden files</a:t>
            </a:r>
          </a:p>
          <a:p>
            <a:pPr>
              <a:buFont typeface="Wingdings" pitchFamily="2" charset="2"/>
              <a:buChar char="q"/>
            </a:pPr>
            <a:endParaRPr lang="en-US" sz="7600" dirty="0"/>
          </a:p>
          <a:p>
            <a:pPr>
              <a:buNone/>
            </a:pPr>
            <a:r>
              <a:rPr lang="en-US" sz="11200" dirty="0"/>
              <a:t>[alex@server1 ~]$ ls -a</a:t>
            </a:r>
          </a:p>
          <a:p>
            <a:pPr>
              <a:buNone/>
            </a:pPr>
            <a:r>
              <a:rPr lang="en-US" sz="5500" dirty="0"/>
              <a:t>.              .gnome2           .pulse-cookie</a:t>
            </a:r>
          </a:p>
          <a:p>
            <a:pPr>
              <a:buNone/>
            </a:pPr>
            <a:r>
              <a:rPr lang="en-US" sz="5500" dirty="0"/>
              <a:t>..             .gnome2_private   .recently-</a:t>
            </a:r>
            <a:r>
              <a:rPr lang="en-US" sz="5500" dirty="0" err="1"/>
              <a:t>used.xbel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bash_history</a:t>
            </a:r>
            <a:r>
              <a:rPr lang="en-US" sz="5500" dirty="0"/>
              <a:t>  .gstreamer-0.10   .</a:t>
            </a:r>
            <a:r>
              <a:rPr lang="en-US" sz="5500" dirty="0" err="1"/>
              <a:t>ssh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bash_logout</a:t>
            </a:r>
            <a:r>
              <a:rPr lang="en-US" sz="5500" dirty="0"/>
              <a:t>   .</a:t>
            </a:r>
            <a:r>
              <a:rPr lang="en-US" sz="5500" dirty="0" err="1"/>
              <a:t>gtk</a:t>
            </a:r>
            <a:r>
              <a:rPr lang="en-US" sz="5500" dirty="0"/>
              <a:t>-bookmarks    Templates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bash_profile</a:t>
            </a:r>
            <a:r>
              <a:rPr lang="en-US" sz="5500" dirty="0"/>
              <a:t>  .</a:t>
            </a:r>
            <a:r>
              <a:rPr lang="en-US" sz="5500" dirty="0" err="1"/>
              <a:t>gvfs</a:t>
            </a:r>
            <a:r>
              <a:rPr lang="en-US" sz="5500" dirty="0"/>
              <a:t>             .thumbnails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bashrc</a:t>
            </a:r>
            <a:r>
              <a:rPr lang="en-US" sz="5500" dirty="0"/>
              <a:t>        .</a:t>
            </a:r>
            <a:r>
              <a:rPr lang="en-US" sz="5500" dirty="0" err="1"/>
              <a:t>ICEauthority</a:t>
            </a:r>
            <a:r>
              <a:rPr lang="en-US" sz="5500" dirty="0"/>
              <a:t>     Trip1</a:t>
            </a:r>
          </a:p>
          <a:p>
            <a:pPr>
              <a:buNone/>
            </a:pPr>
            <a:r>
              <a:rPr lang="en-US" sz="5500" dirty="0"/>
              <a:t>.cache         .imsettings.log   trip1_notes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config</a:t>
            </a:r>
            <a:r>
              <a:rPr lang="en-US" sz="5500" dirty="0"/>
              <a:t>        list4             Trip2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dbus</a:t>
            </a:r>
            <a:r>
              <a:rPr lang="en-US" sz="5500" dirty="0"/>
              <a:t>          .local            Trip3</a:t>
            </a:r>
          </a:p>
          <a:p>
            <a:pPr>
              <a:buNone/>
            </a:pPr>
            <a:r>
              <a:rPr lang="en-US" sz="5500" dirty="0"/>
              <a:t>Desktop        .mission-control  </a:t>
            </a:r>
            <a:r>
              <a:rPr lang="en-US" sz="5500" dirty="0" err="1"/>
              <a:t>trip_notes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dmrc</a:t>
            </a:r>
            <a:r>
              <a:rPr lang="en-US" sz="5500" dirty="0"/>
              <a:t>          .</a:t>
            </a:r>
            <a:r>
              <a:rPr lang="en-US" sz="5500" dirty="0" err="1"/>
              <a:t>mozilla</a:t>
            </a:r>
            <a:r>
              <a:rPr lang="en-US" sz="5500" dirty="0"/>
              <a:t>          Videos</a:t>
            </a:r>
          </a:p>
          <a:p>
            <a:pPr>
              <a:buNone/>
            </a:pPr>
            <a:r>
              <a:rPr lang="en-US" sz="5500" dirty="0"/>
              <a:t>Documents      Music             .</a:t>
            </a:r>
            <a:r>
              <a:rPr lang="en-US" sz="5500" dirty="0" err="1"/>
              <a:t>viminfo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Downloads      .nautilus         .</a:t>
            </a:r>
            <a:r>
              <a:rPr lang="en-US" sz="5500" dirty="0" err="1"/>
              <a:t>xsession</a:t>
            </a:r>
            <a:r>
              <a:rPr lang="en-US" sz="5500" dirty="0"/>
              <a:t>-errors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esd_auth</a:t>
            </a:r>
            <a:r>
              <a:rPr lang="en-US" sz="5500" dirty="0"/>
              <a:t>      Pictures          .</a:t>
            </a:r>
            <a:r>
              <a:rPr lang="en-US" sz="5500" dirty="0" err="1"/>
              <a:t>xsession-errors.old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gconf</a:t>
            </a:r>
            <a:r>
              <a:rPr lang="en-US" sz="5500" dirty="0"/>
              <a:t>         Public</a:t>
            </a:r>
          </a:p>
          <a:p>
            <a:pPr>
              <a:buNone/>
            </a:pPr>
            <a:r>
              <a:rPr lang="en-US" sz="5500" dirty="0"/>
              <a:t>.</a:t>
            </a:r>
            <a:r>
              <a:rPr lang="en-US" sz="5500" dirty="0" err="1"/>
              <a:t>gconfd</a:t>
            </a:r>
            <a:r>
              <a:rPr lang="en-US" sz="5500" dirty="0"/>
              <a:t>        .pulse</a:t>
            </a:r>
          </a:p>
          <a:p>
            <a:pPr>
              <a:buNone/>
            </a:pPr>
            <a:r>
              <a:rPr lang="en-US" sz="5500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191407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the Contents of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448800" cy="60960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7600" dirty="0"/>
              <a:t> </a:t>
            </a:r>
            <a:r>
              <a:rPr lang="en-US" sz="12300" b="1" dirty="0"/>
              <a:t>$ </a:t>
            </a:r>
            <a:r>
              <a:rPr lang="en-US" sz="12300" b="1" dirty="0" err="1"/>
              <a:t>ls</a:t>
            </a:r>
            <a:r>
              <a:rPr lang="en-US" sz="12300" b="1" dirty="0"/>
              <a:t> –l       long listing</a:t>
            </a:r>
          </a:p>
          <a:p>
            <a:pPr marL="0" indent="0">
              <a:buNone/>
            </a:pPr>
            <a:r>
              <a:rPr lang="en-US" sz="10000" b="1" dirty="0"/>
              <a:t>[alex@server1 ~]$ ls -l</a:t>
            </a:r>
          </a:p>
          <a:p>
            <a:pPr marL="0" indent="0">
              <a:buNone/>
            </a:pPr>
            <a:r>
              <a:rPr lang="en-US" sz="7200" b="1" dirty="0"/>
              <a:t>total 52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06:03 Desktop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Documents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Downloads</a:t>
            </a:r>
          </a:p>
          <a:p>
            <a:pPr marL="0" indent="0">
              <a:buNone/>
            </a:pP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-r--. 1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   0 Sep  9 07:39 list4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Music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Pictures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Public</a:t>
            </a:r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Templates</a:t>
            </a:r>
          </a:p>
          <a:p>
            <a:pPr marL="0" indent="0">
              <a:buNone/>
            </a:pPr>
            <a:r>
              <a:rPr lang="en-US" sz="7200" b="1" dirty="0" err="1"/>
              <a:t>drwxrwxr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Sep 16 18:05 Trip1</a:t>
            </a:r>
          </a:p>
          <a:p>
            <a:pPr marL="0" indent="0">
              <a:buNone/>
            </a:pP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-r--. 1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  39 Sep  7 10:41 trip1_notes</a:t>
            </a:r>
          </a:p>
          <a:p>
            <a:pPr marL="0" indent="0">
              <a:buNone/>
            </a:pPr>
            <a:r>
              <a:rPr lang="en-US" sz="7200" b="1" dirty="0" err="1"/>
              <a:t>drwxrwxr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Sep 16 18:06 Trip2</a:t>
            </a:r>
          </a:p>
          <a:p>
            <a:pPr marL="0" indent="0">
              <a:buNone/>
            </a:pPr>
            <a:r>
              <a:rPr lang="en-US" sz="7200" b="1" dirty="0" err="1"/>
              <a:t>drwxrwxr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Sep 16 18:10 Trip3</a:t>
            </a:r>
          </a:p>
          <a:p>
            <a:pPr marL="0" indent="0">
              <a:buNone/>
            </a:pP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</a:t>
            </a:r>
            <a:r>
              <a:rPr lang="en-US" sz="7200" b="1" dirty="0" err="1"/>
              <a:t>rw</a:t>
            </a:r>
            <a:r>
              <a:rPr lang="en-US" sz="7200" b="1" dirty="0"/>
              <a:t>-r--. 1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  39 Sep  7 10:25 </a:t>
            </a:r>
            <a:r>
              <a:rPr lang="en-US" sz="7200" b="1" dirty="0" err="1"/>
              <a:t>trip_notes</a:t>
            </a:r>
            <a:endParaRPr lang="en-US" sz="7200" b="1" dirty="0"/>
          </a:p>
          <a:p>
            <a:pPr marL="0" indent="0">
              <a:buNone/>
            </a:pPr>
            <a:r>
              <a:rPr lang="en-US" sz="7200" b="1" dirty="0" err="1"/>
              <a:t>drwxr</a:t>
            </a:r>
            <a:r>
              <a:rPr lang="en-US" sz="7200" b="1" dirty="0"/>
              <a:t>-</a:t>
            </a:r>
            <a:r>
              <a:rPr lang="en-US" sz="7200" b="1" dirty="0" err="1"/>
              <a:t>xr</a:t>
            </a:r>
            <a:r>
              <a:rPr lang="en-US" sz="7200" b="1" dirty="0"/>
              <a:t>-x. 2 </a:t>
            </a:r>
            <a:r>
              <a:rPr lang="en-US" sz="7200" b="1" dirty="0" err="1"/>
              <a:t>alex</a:t>
            </a:r>
            <a:r>
              <a:rPr lang="en-US" sz="7200" b="1" dirty="0"/>
              <a:t> </a:t>
            </a:r>
            <a:r>
              <a:rPr lang="en-US" sz="7200" b="1" dirty="0" err="1"/>
              <a:t>alex</a:t>
            </a:r>
            <a:r>
              <a:rPr lang="en-US" sz="7200" b="1" dirty="0"/>
              <a:t> 4096 Mar 27 06:01 Videos</a:t>
            </a:r>
          </a:p>
          <a:p>
            <a:pPr marL="0" indent="0">
              <a:buNone/>
            </a:pPr>
            <a:r>
              <a:rPr lang="en-US" sz="7200" b="1" dirty="0"/>
              <a:t>[alex@server1 ~]$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5774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the Contents of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5800" b="1" dirty="0"/>
              <a:t>$ ls –R       will list the current directory and all other directories within current directory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600" b="1" dirty="0"/>
              <a:t>[alex@server1 ~]$ ls -R Trips</a:t>
            </a:r>
          </a:p>
          <a:p>
            <a:pPr marL="0" indent="0">
              <a:buNone/>
            </a:pPr>
            <a:r>
              <a:rPr lang="en-CA" sz="3600" b="1" dirty="0"/>
              <a:t>Trips/:</a:t>
            </a:r>
          </a:p>
          <a:p>
            <a:pPr marL="0" indent="0">
              <a:buNone/>
            </a:pPr>
            <a:r>
              <a:rPr lang="en-CA" sz="3600" b="1" dirty="0"/>
              <a:t>Trip3  Trip4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r>
              <a:rPr lang="en-CA" sz="3600" b="1" dirty="0"/>
              <a:t>Trips/Trip3:</a:t>
            </a:r>
          </a:p>
          <a:p>
            <a:pPr marL="0" indent="0">
              <a:buNone/>
            </a:pPr>
            <a:r>
              <a:rPr lang="en-CA" sz="3600" b="1" dirty="0"/>
              <a:t>trip1_notes</a:t>
            </a:r>
          </a:p>
          <a:p>
            <a:pPr marL="0" indent="0">
              <a:buNone/>
            </a:pPr>
            <a:endParaRPr lang="en-CA" sz="3600" b="1" dirty="0"/>
          </a:p>
          <a:p>
            <a:pPr marL="0" indent="0">
              <a:buNone/>
            </a:pPr>
            <a:r>
              <a:rPr lang="en-CA" sz="3600" b="1" dirty="0"/>
              <a:t>Trips/Trip4:</a:t>
            </a:r>
          </a:p>
          <a:p>
            <a:pPr marL="0" indent="0">
              <a:buNone/>
            </a:pPr>
            <a:r>
              <a:rPr lang="en-CA" sz="3600" b="1" dirty="0"/>
              <a:t>trip1_notes</a:t>
            </a:r>
          </a:p>
          <a:p>
            <a:pPr marL="0" indent="0">
              <a:buNone/>
            </a:pPr>
            <a:r>
              <a:rPr lang="en-CA" sz="3600" b="1" dirty="0"/>
              <a:t>[alex@server1 ~]$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b="1" dirty="0"/>
              <a:t>Editing Files with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The vi (visual instrument) editor comes with every version of Linux or Unix. When using vi,</a:t>
            </a:r>
            <a:r>
              <a:rPr lang="en-US" sz="2800" b="1" dirty="0"/>
              <a:t> </a:t>
            </a:r>
            <a:r>
              <a:rPr lang="en-US" sz="2800" dirty="0"/>
              <a:t>you're always in either </a:t>
            </a:r>
            <a:r>
              <a:rPr lang="en-US" sz="2800" b="1" dirty="0"/>
              <a:t>Command</a:t>
            </a:r>
            <a:r>
              <a:rPr lang="en-US" sz="2800" dirty="0"/>
              <a:t> or </a:t>
            </a:r>
            <a:r>
              <a:rPr lang="en-US" sz="2800" b="1" dirty="0"/>
              <a:t>Input</a:t>
            </a:r>
            <a:r>
              <a:rPr lang="en-US" sz="2800" dirty="0"/>
              <a:t> mode.</a:t>
            </a:r>
            <a:br>
              <a:rPr lang="en-US" sz="2800" dirty="0"/>
            </a:br>
            <a:r>
              <a:rPr lang="en-US" sz="2800" dirty="0"/>
              <a:t>When you start vi, you're in Command mode.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enter Input mode, type the letter </a:t>
            </a:r>
            <a:r>
              <a:rPr lang="en-US" sz="2800" b="1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 (lowercase only)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to switch back to Command mode at any time.</a:t>
            </a:r>
            <a:br>
              <a:rPr lang="en-US" sz="2800" dirty="0"/>
            </a:br>
            <a:r>
              <a:rPr lang="en-US" sz="2800" dirty="0"/>
              <a:t>To create a file from scratch using vi</a:t>
            </a:r>
          </a:p>
          <a:p>
            <a:pPr>
              <a:buNone/>
            </a:pPr>
            <a:r>
              <a:rPr lang="en-US" sz="2800" b="1" dirty="0"/>
              <a:t>$ vi doc1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675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*</a:t>
            </a:r>
            <a:r>
              <a:rPr lang="en-US" dirty="0"/>
              <a:t> asterisk symbol is used to represent </a:t>
            </a:r>
            <a:r>
              <a:rPr lang="en-US" dirty="0" err="1"/>
              <a:t>anycharacter</a:t>
            </a:r>
            <a:r>
              <a:rPr lang="en-US" dirty="0"/>
              <a:t>(s)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CA" b="1" dirty="0"/>
              <a:t>[alex@server1 ~]$ touch shopping1 shopping2 shopping3 shopping4 </a:t>
            </a:r>
            <a:r>
              <a:rPr lang="en-CA" b="1" dirty="0" err="1"/>
              <a:t>shoppingc</a:t>
            </a:r>
            <a:r>
              <a:rPr lang="en-CA" b="1" dirty="0"/>
              <a:t> </a:t>
            </a:r>
            <a:r>
              <a:rPr lang="en-CA" b="1" dirty="0" err="1"/>
              <a:t>shopping_new</a:t>
            </a:r>
            <a:endParaRPr lang="en-CA" b="1" dirty="0"/>
          </a:p>
          <a:p>
            <a:pPr>
              <a:buNone/>
            </a:pPr>
            <a:endParaRPr lang="en-CA" b="1" dirty="0"/>
          </a:p>
          <a:p>
            <a:pPr>
              <a:buNone/>
            </a:pPr>
            <a:r>
              <a:rPr lang="en-CA" b="1" dirty="0"/>
              <a:t>[alex@server1 ~]$ ls </a:t>
            </a:r>
            <a:r>
              <a:rPr lang="en-CA" b="1" dirty="0" err="1"/>
              <a:t>sho</a:t>
            </a:r>
            <a:r>
              <a:rPr lang="en-CA" b="1" dirty="0"/>
              <a:t>*</a:t>
            </a:r>
          </a:p>
          <a:p>
            <a:pPr>
              <a:buNone/>
            </a:pPr>
            <a:r>
              <a:rPr lang="en-CA" b="1" dirty="0"/>
              <a:t>shopping1  shopping2  shopping3  shopping4  </a:t>
            </a:r>
            <a:r>
              <a:rPr lang="en-CA" b="1" dirty="0" err="1"/>
              <a:t>shoppingc</a:t>
            </a:r>
            <a:r>
              <a:rPr lang="en-CA" b="1" dirty="0"/>
              <a:t> </a:t>
            </a:r>
            <a:r>
              <a:rPr lang="en-CA" b="1" dirty="0" err="1"/>
              <a:t>shopping_new</a:t>
            </a:r>
            <a:endParaRPr lang="en-CA" b="1" dirty="0"/>
          </a:p>
          <a:p>
            <a:pPr>
              <a:buNone/>
            </a:pPr>
            <a:r>
              <a:rPr lang="en-CA" b="1" dirty="0"/>
              <a:t>[alex@server1 ~]$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0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762000"/>
            <a:ext cx="8118475" cy="54070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?</a:t>
            </a:r>
            <a:r>
              <a:rPr lang="en-US" dirty="0"/>
              <a:t> question mark is used to represent any single character</a:t>
            </a:r>
          </a:p>
          <a:p>
            <a:pPr>
              <a:buNone/>
            </a:pPr>
            <a:endParaRPr lang="en-CA" b="1" dirty="0"/>
          </a:p>
          <a:p>
            <a:pPr>
              <a:buNone/>
            </a:pPr>
            <a:r>
              <a:rPr lang="en-CA" b="1" dirty="0"/>
              <a:t>[alex@server1 ~]$ ls shopping?</a:t>
            </a:r>
          </a:p>
          <a:p>
            <a:pPr>
              <a:buNone/>
            </a:pPr>
            <a:r>
              <a:rPr lang="en-CA" b="1" dirty="0"/>
              <a:t>shopping1  shopping2  shopping3  shopping4 </a:t>
            </a:r>
            <a:r>
              <a:rPr lang="en-CA" b="1" dirty="0" err="1"/>
              <a:t>shoppingc</a:t>
            </a:r>
            <a:endParaRPr lang="en-CA" b="1" dirty="0"/>
          </a:p>
          <a:p>
            <a:pPr>
              <a:buNone/>
            </a:pPr>
            <a:r>
              <a:rPr lang="en-CA" b="1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3100442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[from-to ] </a:t>
            </a:r>
            <a:r>
              <a:rPr lang="en-US" dirty="0"/>
              <a:t>Values entered within square brackets represent a range (from-to) for a single character </a:t>
            </a:r>
          </a:p>
          <a:p>
            <a:pPr>
              <a:buNone/>
            </a:pPr>
            <a:r>
              <a:rPr lang="en-CA" b="1" dirty="0"/>
              <a:t>[alex@server1 ~]$ ls shopping[2-4]</a:t>
            </a:r>
          </a:p>
          <a:p>
            <a:pPr>
              <a:buNone/>
            </a:pPr>
            <a:r>
              <a:rPr lang="en-CA" b="1" dirty="0"/>
              <a:t>shopping2  shopping3  shopping4</a:t>
            </a:r>
          </a:p>
          <a:p>
            <a:pPr>
              <a:buNone/>
            </a:pPr>
            <a:r>
              <a:rPr lang="en-CA" b="1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4193926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[!from-to ] </a:t>
            </a:r>
            <a:r>
              <a:rPr lang="en-US" dirty="0"/>
              <a:t>Values entered within square brackets represent a range (from-to) to exclude for a single character </a:t>
            </a:r>
          </a:p>
          <a:p>
            <a:pPr>
              <a:buNone/>
            </a:pPr>
            <a:r>
              <a:rPr lang="en-CA" b="1" dirty="0"/>
              <a:t>[alex@server1 ~]$ ls shopping[!2-4]</a:t>
            </a:r>
          </a:p>
          <a:p>
            <a:pPr>
              <a:buNone/>
            </a:pPr>
            <a:r>
              <a:rPr lang="en-CA" b="1" dirty="0"/>
              <a:t>shopping1 </a:t>
            </a:r>
            <a:r>
              <a:rPr lang="en-CA" b="1" dirty="0" err="1"/>
              <a:t>shoppingc</a:t>
            </a:r>
            <a:endParaRPr lang="en-CA" b="1" dirty="0"/>
          </a:p>
          <a:p>
            <a:pPr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0341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Editing Files with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Hello , this is my first  time using vi editor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~</a:t>
            </a:r>
          </a:p>
          <a:p>
            <a:pPr>
              <a:buNone/>
            </a:pPr>
            <a:r>
              <a:rPr lang="en-US" sz="2400" dirty="0"/>
              <a:t>"text1" 1L, 23C</a:t>
            </a:r>
          </a:p>
        </p:txBody>
      </p:sp>
    </p:spTree>
    <p:extLst>
      <p:ext uri="{BB962C8B-B14F-4D97-AF65-F5344CB8AC3E}">
        <p14:creationId xmlns:p14="http://schemas.microsoft.com/office/powerpoint/2010/main" val="401398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Editing Files with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Entering Input Mode: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Entering Command Mode: </a:t>
            </a:r>
            <a:r>
              <a:rPr lang="en-US" b="1" dirty="0">
                <a:solidFill>
                  <a:srgbClr val="FF0000"/>
                </a:solidFill>
              </a:rPr>
              <a:t>Esc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Exiting vi  editor or saving your File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:w      </a:t>
            </a:r>
            <a:r>
              <a:rPr lang="en-US" dirty="0"/>
              <a:t>Write file to disk, without exiting the vi editor.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 err="1">
                <a:solidFill>
                  <a:srgbClr val="FF0000"/>
                </a:solidFill>
              </a:rPr>
              <a:t>wq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dirty="0"/>
              <a:t>Save the file and exit the vi editor.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:q!      </a:t>
            </a:r>
            <a:r>
              <a:rPr lang="en-US" dirty="0"/>
              <a:t>Quit the vi editor without saving the file  . </a:t>
            </a:r>
          </a:p>
        </p:txBody>
      </p:sp>
    </p:spTree>
    <p:extLst>
      <p:ext uri="{BB962C8B-B14F-4D97-AF65-F5344CB8AC3E}">
        <p14:creationId xmlns:p14="http://schemas.microsoft.com/office/powerpoint/2010/main" val="84155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Editing Files with vi (AT COMMAND)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 err="1"/>
              <a:t>yy</a:t>
            </a:r>
            <a:r>
              <a:rPr lang="en-CA" b="1" dirty="0"/>
              <a:t> </a:t>
            </a:r>
            <a:r>
              <a:rPr lang="en-CA" dirty="0"/>
              <a:t>: copy the current line into the buffer </a:t>
            </a:r>
          </a:p>
          <a:p>
            <a:pPr marL="0" indent="0">
              <a:buNone/>
            </a:pPr>
            <a:r>
              <a:rPr lang="en-CA" b="1" dirty="0" err="1"/>
              <a:t>Nyy</a:t>
            </a:r>
            <a:r>
              <a:rPr lang="en-CA" dirty="0" err="1"/>
              <a:t>:copy</a:t>
            </a:r>
            <a:r>
              <a:rPr lang="en-CA" dirty="0"/>
              <a:t> the next N lines, including the current line, into the buffer</a:t>
            </a:r>
          </a:p>
          <a:p>
            <a:pPr marL="0" indent="0">
              <a:buNone/>
            </a:pPr>
            <a:r>
              <a:rPr lang="en-CA" b="1" dirty="0"/>
              <a:t>p</a:t>
            </a:r>
            <a:r>
              <a:rPr lang="en-CA" dirty="0"/>
              <a:t>: paste the line(s) in the buffer into the text after the current line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b="1" dirty="0" err="1"/>
              <a:t>dd</a:t>
            </a:r>
            <a:r>
              <a:rPr lang="en-CA" dirty="0"/>
              <a:t>: delete the current line</a:t>
            </a:r>
          </a:p>
          <a:p>
            <a:pPr marL="0" indent="0">
              <a:buNone/>
            </a:pPr>
            <a:r>
              <a:rPr lang="en-CA" b="1" dirty="0" err="1"/>
              <a:t>Ndd</a:t>
            </a:r>
            <a:r>
              <a:rPr lang="en-CA" dirty="0" err="1"/>
              <a:t>:delete</a:t>
            </a:r>
            <a:r>
              <a:rPr lang="en-CA" dirty="0"/>
              <a:t> N lines, beginning with the current line; </a:t>
            </a:r>
          </a:p>
          <a:p>
            <a:pPr marL="0" indent="0">
              <a:buNone/>
            </a:pPr>
            <a:r>
              <a:rPr lang="en-CA" dirty="0"/>
              <a:t>  e.g., 5dd deletes 5 lines </a:t>
            </a:r>
          </a:p>
          <a:p>
            <a:pPr marL="0" indent="0">
              <a:buNone/>
            </a:pPr>
            <a:r>
              <a:rPr lang="en-US" b="1" dirty="0"/>
              <a:t>G </a:t>
            </a:r>
            <a:r>
              <a:rPr lang="en-US" dirty="0"/>
              <a:t>:  move cursor to the end of the file  </a:t>
            </a:r>
          </a:p>
          <a:p>
            <a:pPr marL="0" indent="0">
              <a:buNone/>
            </a:pPr>
            <a:r>
              <a:rPr lang="en-US" b="1" dirty="0" err="1"/>
              <a:t>gg</a:t>
            </a:r>
            <a:r>
              <a:rPr lang="en-US" dirty="0"/>
              <a:t> :move cursor to the beginning of the file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?string : </a:t>
            </a:r>
            <a:r>
              <a:rPr lang="en-CA" dirty="0"/>
              <a:t>search of string in text </a:t>
            </a:r>
          </a:p>
          <a:p>
            <a:pPr marL="0" indent="0">
              <a:buNone/>
            </a:pPr>
            <a:r>
              <a:rPr lang="en-CA" b="1" dirty="0"/>
              <a:t>:</a:t>
            </a:r>
            <a:r>
              <a:rPr lang="en-CA" b="1" dirty="0" err="1"/>
              <a:t>nohl</a:t>
            </a:r>
            <a:r>
              <a:rPr lang="en-CA" b="1" dirty="0"/>
              <a:t> </a:t>
            </a:r>
            <a:r>
              <a:rPr lang="en-CA" dirty="0"/>
              <a:t>:turn off the highlighted string</a:t>
            </a:r>
          </a:p>
          <a:p>
            <a:pPr marL="0" indent="0">
              <a:buNone/>
            </a:pPr>
            <a:r>
              <a:rPr lang="en-CA" b="1" dirty="0"/>
              <a:t>: set nu</a:t>
            </a:r>
            <a:r>
              <a:rPr lang="en-CA" dirty="0"/>
              <a:t>: Show Line Numbers </a:t>
            </a:r>
          </a:p>
        </p:txBody>
      </p:sp>
    </p:spTree>
    <p:extLst>
      <p:ext uri="{BB962C8B-B14F-4D97-AF65-F5344CB8AC3E}">
        <p14:creationId xmlns:p14="http://schemas.microsoft.com/office/powerpoint/2010/main" val="5617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Displaying a File Contents with </a:t>
            </a:r>
            <a:r>
              <a:rPr lang="en-US" b="1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5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There are many ways of viewing the contents of a file.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One of the simplest is with the </a:t>
            </a:r>
            <a:r>
              <a:rPr lang="en-US" b="1" dirty="0"/>
              <a:t>cat</a:t>
            </a:r>
            <a:r>
              <a:rPr lang="en-US" dirty="0"/>
              <a:t>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lang="en-US" dirty="0"/>
              <a:t>)command:</a:t>
            </a:r>
          </a:p>
          <a:p>
            <a:pPr>
              <a:buNone/>
            </a:pPr>
            <a:r>
              <a:rPr lang="en-US" sz="3000" b="1" dirty="0"/>
              <a:t>[alex@server1 ~]$ vi shopping_list</a:t>
            </a:r>
          </a:p>
          <a:p>
            <a:pPr>
              <a:buNone/>
            </a:pPr>
            <a:r>
              <a:rPr lang="en-US" sz="3000" dirty="0"/>
              <a:t>bread</a:t>
            </a:r>
          </a:p>
          <a:p>
            <a:pPr>
              <a:buNone/>
            </a:pPr>
            <a:r>
              <a:rPr lang="en-US" sz="3000" dirty="0"/>
              <a:t>milk</a:t>
            </a:r>
          </a:p>
          <a:p>
            <a:pPr>
              <a:buNone/>
            </a:pPr>
            <a:r>
              <a:rPr lang="en-US" sz="3000" dirty="0"/>
              <a:t>meat</a:t>
            </a:r>
          </a:p>
          <a:p>
            <a:pPr>
              <a:buNone/>
            </a:pPr>
            <a:r>
              <a:rPr lang="en-US" sz="3000" dirty="0"/>
              <a:t>eggs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r>
              <a:rPr lang="en-US" sz="3000" b="1" dirty="0"/>
              <a:t>[alex@server1 ~]$ cat shopping_list</a:t>
            </a:r>
          </a:p>
          <a:p>
            <a:pPr>
              <a:buNone/>
            </a:pPr>
            <a:r>
              <a:rPr lang="en-US" sz="3000" dirty="0"/>
              <a:t>bread</a:t>
            </a:r>
          </a:p>
          <a:p>
            <a:pPr>
              <a:buNone/>
            </a:pPr>
            <a:r>
              <a:rPr lang="en-US" sz="3000" dirty="0"/>
              <a:t>milk</a:t>
            </a:r>
          </a:p>
          <a:p>
            <a:pPr>
              <a:buNone/>
            </a:pPr>
            <a:r>
              <a:rPr lang="en-US" sz="3000" dirty="0"/>
              <a:t>meat</a:t>
            </a:r>
          </a:p>
          <a:p>
            <a:pPr>
              <a:buNone/>
            </a:pPr>
            <a:r>
              <a:rPr lang="en-US" sz="3000" dirty="0"/>
              <a:t>eggs</a:t>
            </a:r>
          </a:p>
        </p:txBody>
      </p:sp>
    </p:spTree>
    <p:extLst>
      <p:ext uri="{BB962C8B-B14F-4D97-AF65-F5344CB8AC3E}">
        <p14:creationId xmlns:p14="http://schemas.microsoft.com/office/powerpoint/2010/main" val="211816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Files with </a:t>
            </a:r>
            <a:r>
              <a:rPr lang="en-US" b="1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5100" dirty="0"/>
              <a:t>To delete a file, use the </a:t>
            </a:r>
            <a:r>
              <a:rPr lang="en-US" sz="5100" b="1" dirty="0" err="1"/>
              <a:t>rm</a:t>
            </a:r>
            <a:r>
              <a:rPr lang="en-US" sz="5100" dirty="0"/>
              <a:t> (remove) command</a:t>
            </a:r>
          </a:p>
          <a:p>
            <a:pPr>
              <a:buFont typeface="Wingdings" pitchFamily="2" charset="2"/>
              <a:buChar char="q"/>
            </a:pPr>
            <a:r>
              <a:rPr lang="en-US" sz="5100" dirty="0"/>
              <a:t>Simply pass the name of the file to be deleted as an argument: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100" b="1" dirty="0"/>
              <a:t>[alex@server1 ~]$ rm shopping_list</a:t>
            </a:r>
          </a:p>
          <a:p>
            <a:pPr>
              <a:buNone/>
            </a:pPr>
            <a:r>
              <a:rPr lang="en-US" sz="4100" b="1" dirty="0"/>
              <a:t>[alex@server1 ~]$ ls</a:t>
            </a:r>
          </a:p>
          <a:p>
            <a:pPr>
              <a:buNone/>
            </a:pPr>
            <a:r>
              <a:rPr lang="en-US" sz="4100" b="1" dirty="0">
                <a:solidFill>
                  <a:srgbClr val="00B0F0"/>
                </a:solidFill>
              </a:rPr>
              <a:t>Desktop    Downloads  Pictures  Templates</a:t>
            </a:r>
          </a:p>
          <a:p>
            <a:pPr>
              <a:buNone/>
            </a:pPr>
            <a:r>
              <a:rPr lang="en-US" sz="4100" b="1" dirty="0">
                <a:solidFill>
                  <a:srgbClr val="00B0F0"/>
                </a:solidFill>
              </a:rPr>
              <a:t>Documents  Music      Public    Videos</a:t>
            </a:r>
          </a:p>
          <a:p>
            <a:pPr>
              <a:buNone/>
            </a:pPr>
            <a:r>
              <a:rPr lang="en-US" sz="4100" b="1" dirty="0"/>
              <a:t>[alex@server1 ~]$</a:t>
            </a:r>
          </a:p>
        </p:txBody>
      </p:sp>
    </p:spTree>
    <p:extLst>
      <p:ext uri="{BB962C8B-B14F-4D97-AF65-F5344CB8AC3E}">
        <p14:creationId xmlns:p14="http://schemas.microsoft.com/office/powerpoint/2010/main" val="2771813460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2734</Words>
  <Application>Microsoft Office PowerPoint</Application>
  <PresentationFormat>On-screen Show (4:3)</PresentationFormat>
  <Paragraphs>412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</vt:lpstr>
      <vt:lpstr>Calibri</vt:lpstr>
      <vt:lpstr>Segoe Light</vt:lpstr>
      <vt:lpstr>Segoe UI</vt:lpstr>
      <vt:lpstr>Segoe UI Light</vt:lpstr>
      <vt:lpstr>Verdana</vt:lpstr>
      <vt:lpstr>Wingdings</vt:lpstr>
      <vt:lpstr>PPT-TMPLT-WHT_C</vt:lpstr>
      <vt:lpstr>1_Presentation1</vt:lpstr>
      <vt:lpstr>PowerPoint Presentation</vt:lpstr>
      <vt:lpstr>File name &amp; Directory name</vt:lpstr>
      <vt:lpstr>Creating Files with touch </vt:lpstr>
      <vt:lpstr>Editing Files with vi</vt:lpstr>
      <vt:lpstr>Editing Files with vi</vt:lpstr>
      <vt:lpstr>Editing Files with vi</vt:lpstr>
      <vt:lpstr>Editing Files with vi (AT COMMAND)</vt:lpstr>
      <vt:lpstr>Displaying a File Contents with cat</vt:lpstr>
      <vt:lpstr>Deleting Files with rm</vt:lpstr>
      <vt:lpstr>Deleting Files with rm</vt:lpstr>
      <vt:lpstr>Deleting Files with rm</vt:lpstr>
      <vt:lpstr>Deleting Files with rm</vt:lpstr>
      <vt:lpstr>Deleting Files with rm</vt:lpstr>
      <vt:lpstr>Copying Files with cp</vt:lpstr>
      <vt:lpstr>Copying Files with cp</vt:lpstr>
      <vt:lpstr>Copying Files with cp</vt:lpstr>
      <vt:lpstr>Copying Files with cp</vt:lpstr>
      <vt:lpstr>Copying Files with cp</vt:lpstr>
      <vt:lpstr>Copying Files with cp</vt:lpstr>
      <vt:lpstr>Renaming Files with mv</vt:lpstr>
      <vt:lpstr>Renaming Files with mv</vt:lpstr>
      <vt:lpstr>Moving files with mv </vt:lpstr>
      <vt:lpstr>Moving files with mv </vt:lpstr>
      <vt:lpstr>Directories</vt:lpstr>
      <vt:lpstr>Absolute Path</vt:lpstr>
      <vt:lpstr>Relative Path</vt:lpstr>
      <vt:lpstr>Making Directories</vt:lpstr>
      <vt:lpstr> Deleting Directories</vt:lpstr>
      <vt:lpstr>Deleting Directories</vt:lpstr>
      <vt:lpstr>Copy Directories</vt:lpstr>
      <vt:lpstr>Copy Directories</vt:lpstr>
      <vt:lpstr>Copy Directories</vt:lpstr>
      <vt:lpstr>Renaming and moving directories </vt:lpstr>
      <vt:lpstr>Renaming and moving directories </vt:lpstr>
      <vt:lpstr>Renaming and moving directories </vt:lpstr>
      <vt:lpstr>List the Contents of a directory </vt:lpstr>
      <vt:lpstr>List the Contents of a directory</vt:lpstr>
      <vt:lpstr>List the Contents of a directory</vt:lpstr>
      <vt:lpstr>List the Contents of a directory</vt:lpstr>
      <vt:lpstr>Wildcards</vt:lpstr>
      <vt:lpstr>Wildcards</vt:lpstr>
      <vt:lpstr>Wildcards</vt:lpstr>
      <vt:lpstr>Wildcards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Administration</dc:title>
  <dc:creator>Mohsen</dc:creator>
  <cp:lastModifiedBy>Alex Steinheuser Vilvert</cp:lastModifiedBy>
  <cp:revision>321</cp:revision>
  <dcterms:created xsi:type="dcterms:W3CDTF">2011-09-16T09:41:30Z</dcterms:created>
  <dcterms:modified xsi:type="dcterms:W3CDTF">2022-03-12T17:02:42Z</dcterms:modified>
</cp:coreProperties>
</file>