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2" r:id="rId11"/>
    <p:sldId id="283" r:id="rId12"/>
    <p:sldId id="284" r:id="rId13"/>
    <p:sldId id="285" r:id="rId14"/>
    <p:sldId id="286" r:id="rId15"/>
    <p:sldId id="290" r:id="rId16"/>
    <p:sldId id="291" r:id="rId17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60"/>
  </p:normalViewPr>
  <p:slideViewPr>
    <p:cSldViewPr>
      <p:cViewPr varScale="1">
        <p:scale>
          <a:sx n="84" d="100"/>
          <a:sy n="84" d="100"/>
        </p:scale>
        <p:origin x="14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32D19-27FE-4C98-8E6F-122FEFED08B1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98BBD-DC8B-4D26-BCDA-DF7B53ACE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98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98BBD-DC8B-4D26-BCDA-DF7B53ACE1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3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6FC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0B103-AF00-4D92-A714-8A17640CC58F}" type="datetime1">
              <a:rPr lang="en-US" smtClean="0"/>
              <a:t>2/18/2024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2"/>
                </a:solidFill>
                <a:latin typeface="Comic Sans MS"/>
                <a:cs typeface="Comic Sans MS"/>
              </a:defRPr>
            </a:lvl1pPr>
          </a:lstStyle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6FC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F52FF-52FF-47AC-AFBC-B739D32BAC08}" type="datetime1">
              <a:rPr lang="en-US" smtClean="0"/>
              <a:t>2/18/2024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2"/>
                </a:solidFill>
                <a:latin typeface="Comic Sans MS"/>
                <a:cs typeface="Comic Sans MS"/>
              </a:defRPr>
            </a:lvl1pPr>
          </a:lstStyle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6FC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05A16-2E1E-4714-B363-6528FC6DB717}" type="datetime1">
              <a:rPr lang="en-US" smtClean="0"/>
              <a:t>2/18/2024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2"/>
                </a:solidFill>
                <a:latin typeface="Comic Sans MS"/>
                <a:cs typeface="Comic Sans MS"/>
              </a:defRPr>
            </a:lvl1pPr>
          </a:lstStyle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6FC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168BA-298C-4932-A5D5-18868B1D59F3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2"/>
                </a:solidFill>
                <a:latin typeface="Comic Sans MS"/>
                <a:cs typeface="Comic Sans MS"/>
              </a:defRPr>
            </a:lvl1pPr>
          </a:lstStyle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8AC0B-3764-485E-ABA5-256BB215E22B}" type="datetime1">
              <a:rPr lang="en-US" smtClean="0"/>
              <a:t>2/18/2024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2"/>
                </a:solidFill>
                <a:latin typeface="Comic Sans MS"/>
                <a:cs typeface="Comic Sans MS"/>
              </a:defRPr>
            </a:lvl1pPr>
          </a:lstStyle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89103"/>
            <a:ext cx="7752715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6FC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8319" y="1266905"/>
            <a:ext cx="8087360" cy="3867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B9ED9-7239-45E3-BDC6-4BFAA77F0B6B}" type="datetime1">
              <a:rPr lang="en-US" smtClean="0"/>
              <a:t>2/18/2024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41664" y="6423517"/>
            <a:ext cx="305434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64652"/>
                </a:solidFill>
                <a:latin typeface="Comic Sans MS"/>
                <a:cs typeface="Comic Sans MS"/>
              </a:defRPr>
            </a:lvl1pPr>
          </a:lstStyle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2438400"/>
            <a:ext cx="562737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000000"/>
                </a:solidFill>
                <a:latin typeface="Trebuchet MS"/>
                <a:cs typeface="Trebuchet MS"/>
              </a:rPr>
              <a:t>ER</a:t>
            </a:r>
            <a:r>
              <a:rPr sz="4000" spc="-16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000" spc="-10" dirty="0">
                <a:solidFill>
                  <a:srgbClr val="000000"/>
                </a:solidFill>
                <a:latin typeface="Trebuchet MS"/>
                <a:cs typeface="Trebuchet MS"/>
              </a:rPr>
              <a:t>to</a:t>
            </a:r>
            <a:r>
              <a:rPr sz="4000" spc="-10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000" spc="-170" dirty="0">
                <a:solidFill>
                  <a:srgbClr val="000000"/>
                </a:solidFill>
                <a:latin typeface="Trebuchet MS"/>
                <a:cs typeface="Trebuchet MS"/>
              </a:rPr>
              <a:t>Relational</a:t>
            </a:r>
            <a:r>
              <a:rPr sz="4000" spc="-6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000" spc="-114" dirty="0">
                <a:solidFill>
                  <a:srgbClr val="000000"/>
                </a:solidFill>
                <a:latin typeface="Trebuchet MS"/>
                <a:cs typeface="Trebuchet MS"/>
              </a:rPr>
              <a:t>Mapping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229" dirty="0">
                <a:solidFill>
                  <a:schemeClr val="tx1"/>
                </a:solidFill>
              </a:rPr>
              <a:t>Step</a:t>
            </a:r>
            <a:r>
              <a:rPr spc="330" dirty="0">
                <a:solidFill>
                  <a:schemeClr val="tx1"/>
                </a:solidFill>
              </a:rPr>
              <a:t> </a:t>
            </a:r>
            <a:r>
              <a:rPr spc="190" dirty="0">
                <a:solidFill>
                  <a:schemeClr val="tx1"/>
                </a:solidFill>
              </a:rPr>
              <a:t>3:</a:t>
            </a:r>
            <a:r>
              <a:rPr spc="315" dirty="0">
                <a:solidFill>
                  <a:schemeClr val="tx1"/>
                </a:solidFill>
              </a:rPr>
              <a:t> </a:t>
            </a:r>
            <a:r>
              <a:rPr spc="210" dirty="0">
                <a:solidFill>
                  <a:schemeClr val="tx1"/>
                </a:solidFill>
              </a:rPr>
              <a:t>Mapping</a:t>
            </a:r>
            <a:r>
              <a:rPr spc="315" dirty="0">
                <a:solidFill>
                  <a:schemeClr val="tx1"/>
                </a:solidFill>
              </a:rPr>
              <a:t> </a:t>
            </a:r>
            <a:r>
              <a:rPr spc="65" dirty="0">
                <a:solidFill>
                  <a:schemeClr val="tx1"/>
                </a:solidFill>
              </a:rPr>
              <a:t>of</a:t>
            </a:r>
            <a:r>
              <a:rPr spc="335" dirty="0">
                <a:solidFill>
                  <a:schemeClr val="tx1"/>
                </a:solidFill>
              </a:rPr>
              <a:t> </a:t>
            </a:r>
            <a:r>
              <a:rPr spc="204" dirty="0">
                <a:solidFill>
                  <a:schemeClr val="tx1"/>
                </a:solidFill>
              </a:rPr>
              <a:t>Binary</a:t>
            </a:r>
            <a:r>
              <a:rPr spc="325" dirty="0">
                <a:solidFill>
                  <a:schemeClr val="tx1"/>
                </a:solidFill>
              </a:rPr>
              <a:t> </a:t>
            </a:r>
            <a:r>
              <a:rPr spc="160" dirty="0">
                <a:solidFill>
                  <a:schemeClr val="tx1"/>
                </a:solidFill>
              </a:rPr>
              <a:t>1:1 </a:t>
            </a:r>
            <a:r>
              <a:rPr spc="180" dirty="0">
                <a:solidFill>
                  <a:schemeClr val="tx1"/>
                </a:solidFill>
              </a:rPr>
              <a:t>Relationship</a:t>
            </a:r>
            <a:r>
              <a:rPr spc="325" dirty="0">
                <a:solidFill>
                  <a:schemeClr val="tx1"/>
                </a:solidFill>
              </a:rPr>
              <a:t> </a:t>
            </a:r>
            <a:r>
              <a:rPr spc="225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57359"/>
            <a:ext cx="8303260" cy="38734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2800" dirty="0" smtClean="0"/>
              <a:t>For </a:t>
            </a:r>
            <a:r>
              <a:rPr lang="en-US" sz="2800" dirty="0"/>
              <a:t>each binary 1:1 relationship type in the ER </a:t>
            </a:r>
            <a:r>
              <a:rPr lang="en-US" sz="2800" dirty="0" smtClean="0"/>
              <a:t>schema there are two </a:t>
            </a:r>
            <a:r>
              <a:rPr lang="en-US" sz="2800" dirty="0"/>
              <a:t>possible </a:t>
            </a:r>
            <a:r>
              <a:rPr lang="en-US" sz="2800" dirty="0" smtClean="0"/>
              <a:t>options:</a:t>
            </a:r>
            <a:endParaRPr lang="en-US" sz="2800" dirty="0"/>
          </a:p>
          <a:p>
            <a:r>
              <a:rPr lang="en-US" sz="2800" dirty="0" smtClean="0"/>
              <a:t>- Add </a:t>
            </a:r>
            <a:r>
              <a:rPr lang="en-US" sz="2800" dirty="0"/>
              <a:t>the primary key of Entity set 1 as a foreign key of Entity set 2</a:t>
            </a:r>
          </a:p>
          <a:p>
            <a:r>
              <a:rPr lang="en-US" sz="2800" dirty="0" smtClean="0"/>
              <a:t>- Add </a:t>
            </a:r>
            <a:r>
              <a:rPr lang="en-US" sz="2800" dirty="0"/>
              <a:t>the primary key of Entity set 2 as a foreign key of Entity set 1</a:t>
            </a:r>
          </a:p>
          <a:p>
            <a:r>
              <a:rPr lang="en-US" sz="2800" dirty="0" smtClean="0"/>
              <a:t>- Efficient </a:t>
            </a:r>
            <a:r>
              <a:rPr lang="en-US" sz="2800" dirty="0"/>
              <a:t>approach :Primary key on the mandatory side becomes a foreign key on the optional </a:t>
            </a:r>
            <a:r>
              <a:rPr lang="en-US" sz="2800" dirty="0" smtClean="0"/>
              <a:t>side</a:t>
            </a:r>
            <a:endParaRPr lang="en-US" sz="2800" dirty="0"/>
          </a:p>
          <a:p>
            <a:pPr marL="286385" marR="443865" indent="-273050">
              <a:lnSpc>
                <a:spcPct val="100000"/>
              </a:lnSpc>
              <a:spcBef>
                <a:spcPts val="105"/>
              </a:spcBef>
              <a:tabLst>
                <a:tab pos="286385" algn="l"/>
              </a:tabLst>
            </a:pPr>
            <a:endParaRPr sz="2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103"/>
            <a:ext cx="775271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pc="225" dirty="0" smtClean="0">
                <a:solidFill>
                  <a:schemeClr val="tx1"/>
                </a:solidFill>
              </a:rPr>
              <a:t>Example</a:t>
            </a:r>
            <a:endParaRPr spc="225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98" y="1143000"/>
            <a:ext cx="8915400" cy="5562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lang="en-US" spc="-25" smtClean="0"/>
              <a:t>11</a:t>
            </a:fld>
            <a:endParaRPr lang="en-US"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229" dirty="0">
                <a:solidFill>
                  <a:schemeClr val="tx1"/>
                </a:solidFill>
              </a:rPr>
              <a:t>Step</a:t>
            </a:r>
            <a:r>
              <a:rPr spc="330" dirty="0">
                <a:solidFill>
                  <a:schemeClr val="tx1"/>
                </a:solidFill>
              </a:rPr>
              <a:t> </a:t>
            </a:r>
            <a:r>
              <a:rPr spc="190" dirty="0">
                <a:solidFill>
                  <a:schemeClr val="tx1"/>
                </a:solidFill>
              </a:rPr>
              <a:t>4:</a:t>
            </a:r>
            <a:r>
              <a:rPr spc="315" dirty="0">
                <a:solidFill>
                  <a:schemeClr val="tx1"/>
                </a:solidFill>
              </a:rPr>
              <a:t> </a:t>
            </a:r>
            <a:r>
              <a:rPr spc="210" dirty="0">
                <a:solidFill>
                  <a:schemeClr val="tx1"/>
                </a:solidFill>
              </a:rPr>
              <a:t>Mapping</a:t>
            </a:r>
            <a:r>
              <a:rPr spc="315" dirty="0">
                <a:solidFill>
                  <a:schemeClr val="tx1"/>
                </a:solidFill>
              </a:rPr>
              <a:t> </a:t>
            </a:r>
            <a:r>
              <a:rPr spc="65" dirty="0">
                <a:solidFill>
                  <a:schemeClr val="tx1"/>
                </a:solidFill>
              </a:rPr>
              <a:t>of</a:t>
            </a:r>
            <a:r>
              <a:rPr spc="335" dirty="0">
                <a:solidFill>
                  <a:schemeClr val="tx1"/>
                </a:solidFill>
              </a:rPr>
              <a:t> </a:t>
            </a:r>
            <a:r>
              <a:rPr spc="204" dirty="0">
                <a:solidFill>
                  <a:schemeClr val="tx1"/>
                </a:solidFill>
              </a:rPr>
              <a:t>Binary</a:t>
            </a:r>
            <a:r>
              <a:rPr spc="325" dirty="0">
                <a:solidFill>
                  <a:schemeClr val="tx1"/>
                </a:solidFill>
              </a:rPr>
              <a:t> </a:t>
            </a:r>
            <a:r>
              <a:rPr spc="165" dirty="0">
                <a:solidFill>
                  <a:schemeClr val="tx1"/>
                </a:solidFill>
              </a:rPr>
              <a:t>1:N </a:t>
            </a:r>
            <a:r>
              <a:rPr spc="180" dirty="0">
                <a:solidFill>
                  <a:schemeClr val="tx1"/>
                </a:solidFill>
              </a:rPr>
              <a:t>Relationship</a:t>
            </a:r>
            <a:r>
              <a:rPr spc="325" dirty="0">
                <a:solidFill>
                  <a:schemeClr val="tx1"/>
                </a:solidFill>
              </a:rPr>
              <a:t> </a:t>
            </a:r>
            <a:r>
              <a:rPr spc="225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9539" y="914400"/>
            <a:ext cx="8379460" cy="2218556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endParaRPr lang="en-US" sz="2800" dirty="0"/>
          </a:p>
          <a:p>
            <a:r>
              <a:rPr lang="en-US" sz="2800" dirty="0" smtClean="0"/>
              <a:t>– Add </a:t>
            </a:r>
            <a:r>
              <a:rPr lang="en-US" sz="2800" dirty="0"/>
              <a:t>the Primary key attribute (or attributes) of the entity on the one side of the relationship as a Foreign key in the relation on the other (N) side</a:t>
            </a:r>
          </a:p>
          <a:p>
            <a:r>
              <a:rPr lang="en-US" sz="2800" dirty="0" smtClean="0"/>
              <a:t>– The </a:t>
            </a:r>
            <a:r>
              <a:rPr lang="en-US" sz="2800" dirty="0"/>
              <a:t>one side </a:t>
            </a:r>
            <a:r>
              <a:rPr lang="en-US" sz="2800" i="1" dirty="0" smtClean="0"/>
              <a:t>migrates </a:t>
            </a:r>
            <a:r>
              <a:rPr lang="en-US" sz="2800" dirty="0" smtClean="0"/>
              <a:t>to </a:t>
            </a:r>
            <a:r>
              <a:rPr lang="en-US" sz="2800" dirty="0"/>
              <a:t>the many side</a:t>
            </a:r>
          </a:p>
        </p:txBody>
      </p:sp>
      <p:pic>
        <p:nvPicPr>
          <p:cNvPr id="6" name="Picture 5" descr="G:\DBSystems\Figures\C7888_03\C7888_03\Fig03-18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498" y="3169394"/>
            <a:ext cx="7314502" cy="3700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G:\DBSystems\Figures\C7888_03\C7888_03\Fig03-17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" y="4419600"/>
            <a:ext cx="3124200" cy="1611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lang="en-US" spc="-25" smtClean="0"/>
              <a:t>12</a:t>
            </a:fld>
            <a:endParaRPr lang="en-US"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229" dirty="0">
                <a:solidFill>
                  <a:schemeClr val="tx1"/>
                </a:solidFill>
              </a:rPr>
              <a:t>Step</a:t>
            </a:r>
            <a:r>
              <a:rPr spc="330" dirty="0">
                <a:solidFill>
                  <a:schemeClr val="tx1"/>
                </a:solidFill>
              </a:rPr>
              <a:t> </a:t>
            </a:r>
            <a:r>
              <a:rPr spc="190" dirty="0">
                <a:solidFill>
                  <a:schemeClr val="tx1"/>
                </a:solidFill>
              </a:rPr>
              <a:t>5:</a:t>
            </a:r>
            <a:r>
              <a:rPr spc="315" dirty="0">
                <a:solidFill>
                  <a:schemeClr val="tx1"/>
                </a:solidFill>
              </a:rPr>
              <a:t> </a:t>
            </a:r>
            <a:r>
              <a:rPr spc="210" dirty="0">
                <a:solidFill>
                  <a:schemeClr val="tx1"/>
                </a:solidFill>
              </a:rPr>
              <a:t>Mapping</a:t>
            </a:r>
            <a:r>
              <a:rPr spc="315" dirty="0">
                <a:solidFill>
                  <a:schemeClr val="tx1"/>
                </a:solidFill>
              </a:rPr>
              <a:t> </a:t>
            </a:r>
            <a:r>
              <a:rPr spc="65" dirty="0">
                <a:solidFill>
                  <a:schemeClr val="tx1"/>
                </a:solidFill>
              </a:rPr>
              <a:t>of</a:t>
            </a:r>
            <a:r>
              <a:rPr spc="335" dirty="0">
                <a:solidFill>
                  <a:schemeClr val="tx1"/>
                </a:solidFill>
              </a:rPr>
              <a:t> </a:t>
            </a:r>
            <a:r>
              <a:rPr spc="204" dirty="0">
                <a:solidFill>
                  <a:schemeClr val="tx1"/>
                </a:solidFill>
              </a:rPr>
              <a:t>Binary</a:t>
            </a:r>
            <a:r>
              <a:rPr spc="320" dirty="0">
                <a:solidFill>
                  <a:schemeClr val="tx1"/>
                </a:solidFill>
              </a:rPr>
              <a:t> </a:t>
            </a:r>
            <a:r>
              <a:rPr spc="195" dirty="0">
                <a:solidFill>
                  <a:schemeClr val="tx1"/>
                </a:solidFill>
              </a:rPr>
              <a:t>M:N </a:t>
            </a:r>
            <a:r>
              <a:rPr spc="180" dirty="0">
                <a:solidFill>
                  <a:schemeClr val="tx1"/>
                </a:solidFill>
              </a:rPr>
              <a:t>Relationship</a:t>
            </a:r>
            <a:r>
              <a:rPr spc="325" dirty="0">
                <a:solidFill>
                  <a:schemeClr val="tx1"/>
                </a:solidFill>
              </a:rPr>
              <a:t> </a:t>
            </a:r>
            <a:r>
              <a:rPr spc="225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9343" y="1295400"/>
            <a:ext cx="7467600" cy="2855269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r>
              <a:rPr lang="en-US" altLang="en-US" sz="2400" dirty="0" smtClean="0">
                <a:latin typeface="Trebuchet MS" panose="020B0603020202020204" pitchFamily="34" charset="0"/>
                <a:ea typeface="ＭＳ Ｐゴシック" panose="020B0600070205080204" pitchFamily="34" charset="-128"/>
              </a:rPr>
              <a:t>Implemented by breaking it up to produce a set of 1:M relationships. F</a:t>
            </a:r>
            <a:r>
              <a:rPr sz="2400" spc="-10" dirty="0" smtClean="0">
                <a:latin typeface="Trebuchet MS"/>
                <a:cs typeface="Trebuchet MS"/>
              </a:rPr>
              <a:t>or</a:t>
            </a:r>
            <a:r>
              <a:rPr sz="2400" spc="-55" dirty="0" smtClean="0">
                <a:latin typeface="Trebuchet MS"/>
                <a:cs typeface="Trebuchet MS"/>
              </a:rPr>
              <a:t> </a:t>
            </a:r>
            <a:r>
              <a:rPr sz="2400" spc="-185" dirty="0">
                <a:latin typeface="Trebuchet MS"/>
                <a:cs typeface="Trebuchet MS"/>
              </a:rPr>
              <a:t>each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binary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M:N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relationship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type:</a:t>
            </a:r>
            <a:endParaRPr sz="2400" dirty="0">
              <a:latin typeface="Trebuchet MS"/>
              <a:cs typeface="Trebuchet MS"/>
            </a:endParaRPr>
          </a:p>
          <a:p>
            <a:pPr marL="789940" indent="-457200">
              <a:lnSpc>
                <a:spcPct val="100000"/>
              </a:lnSpc>
              <a:spcBef>
                <a:spcPts val="509"/>
              </a:spcBef>
              <a:buFont typeface="Arial" panose="020B0604020202020204" pitchFamily="34" charset="0"/>
              <a:buChar char="•"/>
            </a:pPr>
            <a:r>
              <a:rPr sz="2400" spc="-85" dirty="0" smtClean="0">
                <a:solidFill>
                  <a:schemeClr val="tx1"/>
                </a:solidFill>
                <a:latin typeface="Trebuchet MS"/>
                <a:cs typeface="Trebuchet MS"/>
              </a:rPr>
              <a:t>Create</a:t>
            </a:r>
            <a:r>
              <a:rPr sz="2400" spc="-80" dirty="0" smtClean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400" spc="-260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2400" spc="-6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400" spc="-140" dirty="0">
                <a:solidFill>
                  <a:schemeClr val="tx1"/>
                </a:solidFill>
                <a:latin typeface="Trebuchet MS"/>
                <a:cs typeface="Trebuchet MS"/>
              </a:rPr>
              <a:t>new</a:t>
            </a:r>
            <a:r>
              <a:rPr sz="2400" spc="-6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chemeClr val="tx1"/>
                </a:solidFill>
                <a:latin typeface="Trebuchet MS"/>
                <a:cs typeface="Trebuchet MS"/>
              </a:rPr>
              <a:t>relation.</a:t>
            </a:r>
            <a:endParaRPr sz="2400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marL="789940" marR="179705" indent="-457200">
              <a:lnSpc>
                <a:spcPct val="100400"/>
              </a:lnSpc>
              <a:spcBef>
                <a:spcPts val="480"/>
              </a:spcBef>
              <a:buFont typeface="Arial" panose="020B0604020202020204" pitchFamily="34" charset="0"/>
              <a:buChar char="•"/>
              <a:tabLst>
                <a:tab pos="561340" algn="l"/>
              </a:tabLst>
            </a:pPr>
            <a:r>
              <a:rPr sz="2400" dirty="0" smtClean="0">
                <a:solidFill>
                  <a:schemeClr val="tx1"/>
                </a:solidFill>
                <a:latin typeface="Trebuchet MS"/>
                <a:cs typeface="Trebuchet MS"/>
              </a:rPr>
              <a:t>Add</a:t>
            </a:r>
            <a:r>
              <a:rPr sz="2400" spc="-55" dirty="0" smtClean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400" spc="-125" dirty="0">
                <a:solidFill>
                  <a:schemeClr val="tx1"/>
                </a:solidFill>
                <a:latin typeface="Trebuchet MS"/>
                <a:cs typeface="Trebuchet MS"/>
              </a:rPr>
              <a:t>primary</a:t>
            </a:r>
            <a:r>
              <a:rPr sz="2400" spc="-7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400" spc="-170" dirty="0">
                <a:solidFill>
                  <a:schemeClr val="tx1"/>
                </a:solidFill>
                <a:latin typeface="Trebuchet MS"/>
                <a:cs typeface="Trebuchet MS"/>
              </a:rPr>
              <a:t>key</a:t>
            </a:r>
            <a:r>
              <a:rPr sz="2400" spc="-3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400" spc="-145" dirty="0">
                <a:solidFill>
                  <a:schemeClr val="tx1"/>
                </a:solidFill>
                <a:latin typeface="Trebuchet MS"/>
                <a:cs typeface="Trebuchet MS"/>
              </a:rPr>
              <a:t>of</a:t>
            </a:r>
            <a:r>
              <a:rPr sz="2400" spc="-5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400" spc="-170" dirty="0">
                <a:solidFill>
                  <a:schemeClr val="tx1"/>
                </a:solidFill>
                <a:latin typeface="Trebuchet MS"/>
                <a:cs typeface="Trebuchet MS"/>
              </a:rPr>
              <a:t>participating</a:t>
            </a:r>
            <a:r>
              <a:rPr sz="2400" spc="-5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400" spc="-170" dirty="0">
                <a:solidFill>
                  <a:schemeClr val="tx1"/>
                </a:solidFill>
                <a:latin typeface="Trebuchet MS"/>
                <a:cs typeface="Trebuchet MS"/>
              </a:rPr>
              <a:t>entity</a:t>
            </a:r>
            <a:r>
              <a:rPr sz="2400" spc="-8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400" spc="-140" dirty="0">
                <a:solidFill>
                  <a:schemeClr val="tx1"/>
                </a:solidFill>
                <a:latin typeface="Trebuchet MS"/>
                <a:cs typeface="Trebuchet MS"/>
              </a:rPr>
              <a:t>types</a:t>
            </a:r>
            <a:r>
              <a:rPr sz="2400" spc="-4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chemeClr val="tx1"/>
                </a:solidFill>
                <a:latin typeface="Trebuchet MS"/>
                <a:cs typeface="Trebuchet MS"/>
              </a:rPr>
              <a:t>as </a:t>
            </a:r>
            <a:r>
              <a:rPr sz="2400" spc="-155" dirty="0">
                <a:solidFill>
                  <a:schemeClr val="tx1"/>
                </a:solidFill>
                <a:latin typeface="Trebuchet MS"/>
                <a:cs typeface="Trebuchet MS"/>
              </a:rPr>
              <a:t>foreign</a:t>
            </a:r>
            <a:r>
              <a:rPr sz="2400" spc="-5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400" spc="-170" dirty="0">
                <a:solidFill>
                  <a:schemeClr val="tx1"/>
                </a:solidFill>
                <a:latin typeface="Trebuchet MS"/>
                <a:cs typeface="Trebuchet MS"/>
              </a:rPr>
              <a:t>key</a:t>
            </a:r>
            <a:r>
              <a:rPr sz="2400" spc="-2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400" spc="-150" dirty="0">
                <a:solidFill>
                  <a:schemeClr val="tx1"/>
                </a:solidFill>
                <a:latin typeface="Trebuchet MS"/>
                <a:cs typeface="Trebuchet MS"/>
              </a:rPr>
              <a:t>attributes</a:t>
            </a:r>
            <a:r>
              <a:rPr sz="2400" spc="-5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400" spc="-160" dirty="0">
                <a:solidFill>
                  <a:schemeClr val="tx1"/>
                </a:solidFill>
                <a:latin typeface="Trebuchet MS"/>
                <a:cs typeface="Trebuchet MS"/>
              </a:rPr>
              <a:t>in</a:t>
            </a:r>
            <a:r>
              <a:rPr sz="2400" spc="-3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400" spc="-160" dirty="0">
                <a:solidFill>
                  <a:schemeClr val="tx1"/>
                </a:solidFill>
                <a:latin typeface="Trebuchet MS"/>
                <a:cs typeface="Trebuchet MS"/>
              </a:rPr>
              <a:t>the</a:t>
            </a:r>
            <a:r>
              <a:rPr sz="2400" spc="-3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400" spc="-145" dirty="0">
                <a:solidFill>
                  <a:schemeClr val="tx1"/>
                </a:solidFill>
                <a:latin typeface="Trebuchet MS"/>
                <a:cs typeface="Trebuchet MS"/>
              </a:rPr>
              <a:t>new</a:t>
            </a:r>
            <a:r>
              <a:rPr sz="2400" spc="-2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chemeClr val="tx1"/>
                </a:solidFill>
                <a:latin typeface="Trebuchet MS"/>
                <a:cs typeface="Trebuchet MS"/>
              </a:rPr>
              <a:t>relation.</a:t>
            </a:r>
            <a:endParaRPr sz="2400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marL="789940" marR="5080" indent="-457200">
              <a:lnSpc>
                <a:spcPct val="100000"/>
              </a:lnSpc>
              <a:spcBef>
                <a:spcPts val="495"/>
              </a:spcBef>
              <a:buFont typeface="Arial" panose="020B0604020202020204" pitchFamily="34" charset="0"/>
              <a:buChar char="•"/>
              <a:tabLst>
                <a:tab pos="561340" algn="l"/>
              </a:tabLst>
            </a:pPr>
            <a:r>
              <a:rPr sz="2400" spc="-150" dirty="0" smtClean="0">
                <a:solidFill>
                  <a:schemeClr val="tx1"/>
                </a:solidFill>
                <a:latin typeface="Trebuchet MS"/>
                <a:cs typeface="Trebuchet MS"/>
              </a:rPr>
              <a:t>Include</a:t>
            </a:r>
            <a:r>
              <a:rPr sz="2400" spc="-30" dirty="0" smtClean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400" spc="-200" dirty="0">
                <a:solidFill>
                  <a:schemeClr val="tx1"/>
                </a:solidFill>
                <a:latin typeface="Trebuchet MS"/>
                <a:cs typeface="Trebuchet MS"/>
              </a:rPr>
              <a:t>any</a:t>
            </a:r>
            <a:r>
              <a:rPr sz="2400" spc="-4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400" spc="-155" dirty="0">
                <a:solidFill>
                  <a:schemeClr val="tx1"/>
                </a:solidFill>
                <a:latin typeface="Trebuchet MS"/>
                <a:cs typeface="Trebuchet MS"/>
              </a:rPr>
              <a:t>simple</a:t>
            </a:r>
            <a:r>
              <a:rPr sz="2400" spc="-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400" spc="-150" dirty="0">
                <a:solidFill>
                  <a:schemeClr val="tx1"/>
                </a:solidFill>
                <a:latin typeface="Trebuchet MS"/>
                <a:cs typeface="Trebuchet MS"/>
              </a:rPr>
              <a:t>attributes</a:t>
            </a:r>
            <a:r>
              <a:rPr sz="2400" spc="-5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400" spc="-145" dirty="0">
                <a:solidFill>
                  <a:schemeClr val="tx1"/>
                </a:solidFill>
                <a:latin typeface="Trebuchet MS"/>
                <a:cs typeface="Trebuchet MS"/>
              </a:rPr>
              <a:t>of</a:t>
            </a:r>
            <a:r>
              <a:rPr sz="2400" spc="-1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chemeClr val="tx1"/>
                </a:solidFill>
                <a:latin typeface="Trebuchet MS"/>
                <a:cs typeface="Trebuchet MS"/>
              </a:rPr>
              <a:t>M:N</a:t>
            </a:r>
            <a:r>
              <a:rPr sz="2400" spc="-1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400" spc="-120" dirty="0">
                <a:solidFill>
                  <a:schemeClr val="tx1"/>
                </a:solidFill>
                <a:latin typeface="Trebuchet MS"/>
                <a:cs typeface="Trebuchet MS"/>
              </a:rPr>
              <a:t>relationship </a:t>
            </a:r>
            <a:r>
              <a:rPr sz="2400" spc="-20" dirty="0">
                <a:solidFill>
                  <a:schemeClr val="tx1"/>
                </a:solidFill>
                <a:latin typeface="Trebuchet MS"/>
                <a:cs typeface="Trebuchet MS"/>
              </a:rPr>
              <a:t>type.</a:t>
            </a:r>
            <a:endParaRPr sz="24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pic>
        <p:nvPicPr>
          <p:cNvPr id="5" name="Picture 5" descr="G:\DBSystems\Figures\C7888_03\C7888_03\Fig03-2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955" y="4150669"/>
            <a:ext cx="45243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157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25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pic>
        <p:nvPicPr>
          <p:cNvPr id="5" name="Picture 5" descr="G:\DBSystems\Figures\C7888_03\C7888_03\Fig03-2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" y="1358896"/>
            <a:ext cx="7539038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229" dirty="0">
                <a:solidFill>
                  <a:schemeClr val="tx1"/>
                </a:solidFill>
              </a:rPr>
              <a:t>Step</a:t>
            </a:r>
            <a:r>
              <a:rPr spc="330" dirty="0">
                <a:solidFill>
                  <a:schemeClr val="tx1"/>
                </a:solidFill>
              </a:rPr>
              <a:t> </a:t>
            </a:r>
            <a:r>
              <a:rPr lang="en-US" spc="330" dirty="0" smtClean="0">
                <a:solidFill>
                  <a:schemeClr val="tx1"/>
                </a:solidFill>
              </a:rPr>
              <a:t>6</a:t>
            </a:r>
            <a:r>
              <a:rPr spc="190" dirty="0" smtClean="0">
                <a:solidFill>
                  <a:schemeClr val="tx1"/>
                </a:solidFill>
              </a:rPr>
              <a:t>:</a:t>
            </a:r>
            <a:r>
              <a:rPr spc="315" dirty="0" smtClean="0">
                <a:solidFill>
                  <a:schemeClr val="tx1"/>
                </a:solidFill>
              </a:rPr>
              <a:t> </a:t>
            </a:r>
            <a:r>
              <a:rPr spc="210" dirty="0">
                <a:solidFill>
                  <a:schemeClr val="tx1"/>
                </a:solidFill>
              </a:rPr>
              <a:t>Mapping</a:t>
            </a:r>
            <a:r>
              <a:rPr spc="315" dirty="0">
                <a:solidFill>
                  <a:schemeClr val="tx1"/>
                </a:solidFill>
              </a:rPr>
              <a:t> </a:t>
            </a:r>
            <a:r>
              <a:rPr spc="65" dirty="0">
                <a:solidFill>
                  <a:schemeClr val="tx1"/>
                </a:solidFill>
              </a:rPr>
              <a:t>of</a:t>
            </a:r>
            <a:r>
              <a:rPr spc="330" dirty="0">
                <a:solidFill>
                  <a:schemeClr val="tx1"/>
                </a:solidFill>
              </a:rPr>
              <a:t> </a:t>
            </a:r>
            <a:r>
              <a:rPr spc="200" dirty="0">
                <a:solidFill>
                  <a:schemeClr val="tx1"/>
                </a:solidFill>
              </a:rPr>
              <a:t>N-</a:t>
            </a:r>
            <a:r>
              <a:rPr spc="160" dirty="0">
                <a:solidFill>
                  <a:schemeClr val="tx1"/>
                </a:solidFill>
              </a:rPr>
              <a:t>ary</a:t>
            </a:r>
            <a:r>
              <a:rPr spc="300" dirty="0">
                <a:solidFill>
                  <a:schemeClr val="tx1"/>
                </a:solidFill>
              </a:rPr>
              <a:t> </a:t>
            </a:r>
            <a:r>
              <a:rPr spc="180" dirty="0">
                <a:solidFill>
                  <a:schemeClr val="tx1"/>
                </a:solidFill>
              </a:rPr>
              <a:t>Relationship </a:t>
            </a:r>
            <a:r>
              <a:rPr spc="225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330124"/>
            <a:ext cx="7660640" cy="226250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287020" algn="l"/>
              </a:tabLst>
            </a:pPr>
            <a:r>
              <a:rPr sz="2600" spc="-10" dirty="0" smtClean="0">
                <a:latin typeface="Trebuchet MS"/>
                <a:cs typeface="Trebuchet MS"/>
              </a:rPr>
              <a:t>For</a:t>
            </a:r>
            <a:r>
              <a:rPr sz="2600" spc="-80" dirty="0" smtClean="0">
                <a:latin typeface="Trebuchet MS"/>
                <a:cs typeface="Trebuchet MS"/>
              </a:rPr>
              <a:t> </a:t>
            </a:r>
            <a:r>
              <a:rPr sz="2600" spc="-185" dirty="0">
                <a:latin typeface="Trebuchet MS"/>
                <a:cs typeface="Trebuchet MS"/>
              </a:rPr>
              <a:t>each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-130" dirty="0">
                <a:latin typeface="Trebuchet MS"/>
                <a:cs typeface="Trebuchet MS"/>
              </a:rPr>
              <a:t>n-</a:t>
            </a:r>
            <a:r>
              <a:rPr sz="2600" spc="-105" dirty="0">
                <a:latin typeface="Trebuchet MS"/>
                <a:cs typeface="Trebuchet MS"/>
              </a:rPr>
              <a:t>ary</a:t>
            </a:r>
            <a:r>
              <a:rPr sz="2600" spc="-80" dirty="0">
                <a:latin typeface="Trebuchet MS"/>
                <a:cs typeface="Trebuchet MS"/>
              </a:rPr>
              <a:t> </a:t>
            </a:r>
            <a:r>
              <a:rPr sz="2600" spc="-140" dirty="0">
                <a:latin typeface="Trebuchet MS"/>
                <a:cs typeface="Trebuchet MS"/>
              </a:rPr>
              <a:t>relationship</a:t>
            </a:r>
            <a:r>
              <a:rPr sz="2600" spc="-75" dirty="0">
                <a:latin typeface="Trebuchet MS"/>
                <a:cs typeface="Trebuchet MS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type</a:t>
            </a:r>
            <a:endParaRPr sz="2600" dirty="0">
              <a:latin typeface="Trebuchet MS"/>
              <a:cs typeface="Trebuchet MS"/>
            </a:endParaRPr>
          </a:p>
          <a:p>
            <a:pPr marL="789940" indent="-457200">
              <a:lnSpc>
                <a:spcPct val="100000"/>
              </a:lnSpc>
              <a:spcBef>
                <a:spcPts val="509"/>
              </a:spcBef>
              <a:buFont typeface="Arial" panose="020B0604020202020204" pitchFamily="34" charset="0"/>
              <a:buChar char="•"/>
              <a:tabLst>
                <a:tab pos="652780" algn="l"/>
              </a:tabLst>
            </a:pPr>
            <a:r>
              <a:rPr sz="2600" spc="-85" dirty="0" smtClean="0">
                <a:solidFill>
                  <a:schemeClr val="tx1"/>
                </a:solidFill>
                <a:latin typeface="Trebuchet MS"/>
                <a:cs typeface="Trebuchet MS"/>
              </a:rPr>
              <a:t>Create </a:t>
            </a:r>
            <a:r>
              <a:rPr sz="2600" spc="-260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2600" spc="-6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600" spc="-140" dirty="0">
                <a:solidFill>
                  <a:schemeClr val="tx1"/>
                </a:solidFill>
                <a:latin typeface="Trebuchet MS"/>
                <a:cs typeface="Trebuchet MS"/>
              </a:rPr>
              <a:t>new</a:t>
            </a:r>
            <a:r>
              <a:rPr sz="2600" spc="-6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600" spc="-50" dirty="0">
                <a:solidFill>
                  <a:schemeClr val="tx1"/>
                </a:solidFill>
                <a:latin typeface="Trebuchet MS"/>
                <a:cs typeface="Trebuchet MS"/>
              </a:rPr>
              <a:t>relation.</a:t>
            </a:r>
            <a:endParaRPr sz="2600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marL="789940" marR="5080" indent="-457200">
              <a:lnSpc>
                <a:spcPct val="100000"/>
              </a:lnSpc>
              <a:spcBef>
                <a:spcPts val="490"/>
              </a:spcBef>
              <a:buFont typeface="Arial" panose="020B0604020202020204" pitchFamily="34" charset="0"/>
              <a:buChar char="•"/>
              <a:tabLst>
                <a:tab pos="561340" algn="l"/>
              </a:tabLst>
            </a:pPr>
            <a:r>
              <a:rPr sz="2600" spc="-85" dirty="0" smtClean="0">
                <a:solidFill>
                  <a:schemeClr val="tx1"/>
                </a:solidFill>
                <a:latin typeface="Trebuchet MS"/>
                <a:cs typeface="Trebuchet MS"/>
              </a:rPr>
              <a:t>Made</a:t>
            </a:r>
            <a:r>
              <a:rPr sz="2600" spc="-75" dirty="0" smtClean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600" spc="-150" dirty="0">
                <a:solidFill>
                  <a:schemeClr val="tx1"/>
                </a:solidFill>
                <a:latin typeface="Trebuchet MS"/>
                <a:cs typeface="Trebuchet MS"/>
              </a:rPr>
              <a:t>up</a:t>
            </a:r>
            <a:r>
              <a:rPr sz="2600" spc="-5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600" spc="-145" dirty="0">
                <a:solidFill>
                  <a:schemeClr val="tx1"/>
                </a:solidFill>
                <a:latin typeface="Trebuchet MS"/>
                <a:cs typeface="Trebuchet MS"/>
              </a:rPr>
              <a:t>of</a:t>
            </a:r>
            <a:r>
              <a:rPr sz="2600" spc="-6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600" spc="-160" dirty="0">
                <a:solidFill>
                  <a:schemeClr val="tx1"/>
                </a:solidFill>
                <a:latin typeface="Trebuchet MS"/>
                <a:cs typeface="Trebuchet MS"/>
              </a:rPr>
              <a:t>the</a:t>
            </a:r>
            <a:r>
              <a:rPr sz="2600" spc="-6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600" spc="-125" dirty="0">
                <a:solidFill>
                  <a:schemeClr val="tx1"/>
                </a:solidFill>
                <a:latin typeface="Trebuchet MS"/>
                <a:cs typeface="Trebuchet MS"/>
              </a:rPr>
              <a:t>primary</a:t>
            </a:r>
            <a:r>
              <a:rPr sz="2600" spc="-9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600" spc="-150" dirty="0">
                <a:solidFill>
                  <a:schemeClr val="tx1"/>
                </a:solidFill>
                <a:latin typeface="Trebuchet MS"/>
                <a:cs typeface="Trebuchet MS"/>
              </a:rPr>
              <a:t>keys</a:t>
            </a:r>
            <a:r>
              <a:rPr sz="2600" spc="-7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600" spc="-130" dirty="0">
                <a:solidFill>
                  <a:schemeClr val="tx1"/>
                </a:solidFill>
                <a:latin typeface="Trebuchet MS"/>
                <a:cs typeface="Trebuchet MS"/>
              </a:rPr>
              <a:t>from</a:t>
            </a:r>
            <a:r>
              <a:rPr sz="2600" spc="-7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600" spc="-160" dirty="0">
                <a:solidFill>
                  <a:schemeClr val="tx1"/>
                </a:solidFill>
                <a:latin typeface="Trebuchet MS"/>
                <a:cs typeface="Trebuchet MS"/>
              </a:rPr>
              <a:t>the</a:t>
            </a:r>
            <a:r>
              <a:rPr sz="2600" spc="-6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chemeClr val="tx1"/>
                </a:solidFill>
                <a:latin typeface="Trebuchet MS"/>
                <a:cs typeface="Trebuchet MS"/>
              </a:rPr>
              <a:t>n</a:t>
            </a:r>
            <a:r>
              <a:rPr sz="2600" spc="-6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600" spc="-150" dirty="0">
                <a:solidFill>
                  <a:schemeClr val="tx1"/>
                </a:solidFill>
                <a:latin typeface="Trebuchet MS"/>
                <a:cs typeface="Trebuchet MS"/>
              </a:rPr>
              <a:t>participating </a:t>
            </a:r>
            <a:r>
              <a:rPr sz="2600" spc="-165" dirty="0">
                <a:solidFill>
                  <a:schemeClr val="tx1"/>
                </a:solidFill>
                <a:latin typeface="Trebuchet MS"/>
                <a:cs typeface="Trebuchet MS"/>
              </a:rPr>
              <a:t>relations,</a:t>
            </a:r>
            <a:r>
              <a:rPr sz="2600" spc="-30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600" spc="-165" dirty="0">
                <a:solidFill>
                  <a:schemeClr val="tx1"/>
                </a:solidFill>
                <a:latin typeface="Trebuchet MS"/>
                <a:cs typeface="Trebuchet MS"/>
              </a:rPr>
              <a:t>as</a:t>
            </a:r>
            <a:r>
              <a:rPr sz="2600" spc="-1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600" spc="-155" dirty="0">
                <a:solidFill>
                  <a:schemeClr val="tx1"/>
                </a:solidFill>
                <a:latin typeface="Trebuchet MS"/>
                <a:cs typeface="Trebuchet MS"/>
              </a:rPr>
              <a:t>foreign</a:t>
            </a:r>
            <a:r>
              <a:rPr sz="2600" spc="-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chemeClr val="tx1"/>
                </a:solidFill>
                <a:latin typeface="Trebuchet MS"/>
                <a:cs typeface="Trebuchet MS"/>
              </a:rPr>
              <a:t>keys.</a:t>
            </a:r>
            <a:endParaRPr sz="2600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marL="789940" indent="-457200">
              <a:lnSpc>
                <a:spcPct val="100000"/>
              </a:lnSpc>
              <a:spcBef>
                <a:spcPts val="505"/>
              </a:spcBef>
              <a:buFont typeface="Arial" panose="020B0604020202020204" pitchFamily="34" charset="0"/>
              <a:buChar char="•"/>
            </a:pPr>
            <a:r>
              <a:rPr sz="2600" spc="-135" dirty="0" smtClean="0">
                <a:solidFill>
                  <a:schemeClr val="tx1"/>
                </a:solidFill>
                <a:latin typeface="Trebuchet MS"/>
                <a:cs typeface="Trebuchet MS"/>
              </a:rPr>
              <a:t>plus</a:t>
            </a:r>
            <a:r>
              <a:rPr sz="2600" spc="-50" dirty="0" smtClean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600" spc="-200" dirty="0">
                <a:solidFill>
                  <a:schemeClr val="tx1"/>
                </a:solidFill>
                <a:latin typeface="Trebuchet MS"/>
                <a:cs typeface="Trebuchet MS"/>
              </a:rPr>
              <a:t>any</a:t>
            </a:r>
            <a:r>
              <a:rPr sz="2600" spc="-5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600" spc="-155" dirty="0">
                <a:solidFill>
                  <a:schemeClr val="tx1"/>
                </a:solidFill>
                <a:latin typeface="Trebuchet MS"/>
                <a:cs typeface="Trebuchet MS"/>
              </a:rPr>
              <a:t>attributes</a:t>
            </a:r>
            <a:r>
              <a:rPr sz="2600" spc="-6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600" spc="-145" dirty="0">
                <a:solidFill>
                  <a:schemeClr val="tx1"/>
                </a:solidFill>
                <a:latin typeface="Trebuchet MS"/>
                <a:cs typeface="Trebuchet MS"/>
              </a:rPr>
              <a:t>of</a:t>
            </a:r>
            <a:r>
              <a:rPr sz="2600" spc="-3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600" spc="-160" dirty="0">
                <a:solidFill>
                  <a:schemeClr val="tx1"/>
                </a:solidFill>
                <a:latin typeface="Trebuchet MS"/>
                <a:cs typeface="Trebuchet MS"/>
              </a:rPr>
              <a:t>the</a:t>
            </a:r>
            <a:r>
              <a:rPr sz="2600" spc="-3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600" spc="-75" dirty="0">
                <a:solidFill>
                  <a:schemeClr val="tx1"/>
                </a:solidFill>
                <a:latin typeface="Trebuchet MS"/>
                <a:cs typeface="Trebuchet MS"/>
              </a:rPr>
              <a:t>relationship.</a:t>
            </a:r>
            <a:endParaRPr sz="26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295" dirty="0">
                <a:solidFill>
                  <a:schemeClr val="tx1"/>
                </a:solidFill>
              </a:rPr>
              <a:t>Summary</a:t>
            </a:r>
            <a:r>
              <a:rPr spc="330" dirty="0">
                <a:solidFill>
                  <a:schemeClr val="tx1"/>
                </a:solidFill>
              </a:rPr>
              <a:t> </a:t>
            </a:r>
            <a:r>
              <a:rPr spc="65" dirty="0">
                <a:solidFill>
                  <a:schemeClr val="tx1"/>
                </a:solidFill>
              </a:rPr>
              <a:t>of</a:t>
            </a:r>
            <a:r>
              <a:rPr spc="325" dirty="0">
                <a:solidFill>
                  <a:schemeClr val="tx1"/>
                </a:solidFill>
              </a:rPr>
              <a:t> </a:t>
            </a:r>
            <a:r>
              <a:rPr spc="215" dirty="0">
                <a:solidFill>
                  <a:schemeClr val="tx1"/>
                </a:solidFill>
              </a:rPr>
              <a:t>Mapping</a:t>
            </a:r>
            <a:r>
              <a:rPr spc="315" dirty="0">
                <a:solidFill>
                  <a:schemeClr val="tx1"/>
                </a:solidFill>
              </a:rPr>
              <a:t> </a:t>
            </a:r>
            <a:r>
              <a:rPr spc="215" dirty="0">
                <a:solidFill>
                  <a:schemeClr val="tx1"/>
                </a:solidFill>
              </a:rPr>
              <a:t>constructs</a:t>
            </a:r>
            <a:r>
              <a:rPr spc="300" dirty="0">
                <a:solidFill>
                  <a:schemeClr val="tx1"/>
                </a:solidFill>
              </a:rPr>
              <a:t> </a:t>
            </a:r>
            <a:r>
              <a:rPr spc="240" dirty="0">
                <a:solidFill>
                  <a:schemeClr val="tx1"/>
                </a:solidFill>
              </a:rPr>
              <a:t>and </a:t>
            </a:r>
            <a:r>
              <a:rPr spc="190" dirty="0">
                <a:solidFill>
                  <a:schemeClr val="tx1"/>
                </a:solidFill>
              </a:rPr>
              <a:t>constraints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508" y="1828675"/>
            <a:ext cx="7457553" cy="3799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839" y="-292583"/>
            <a:ext cx="7752715" cy="1002030"/>
          </a:xfrm>
          <a:prstGeom prst="rect">
            <a:avLst/>
          </a:prstGeom>
        </p:spPr>
        <p:txBody>
          <a:bodyPr vert="horz" wrap="square" lIns="0" tIns="50157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15" dirty="0">
                <a:solidFill>
                  <a:schemeClr val="tx1"/>
                </a:solidFill>
              </a:rPr>
              <a:t>Mapping</a:t>
            </a:r>
            <a:r>
              <a:rPr spc="330" dirty="0">
                <a:solidFill>
                  <a:schemeClr val="tx1"/>
                </a:solidFill>
              </a:rPr>
              <a:t> </a:t>
            </a:r>
            <a:r>
              <a:rPr spc="135" dirty="0">
                <a:solidFill>
                  <a:schemeClr val="tx1"/>
                </a:solidFill>
              </a:rPr>
              <a:t>from</a:t>
            </a:r>
            <a:r>
              <a:rPr spc="330" dirty="0">
                <a:solidFill>
                  <a:schemeClr val="tx1"/>
                </a:solidFill>
              </a:rPr>
              <a:t> </a:t>
            </a:r>
            <a:r>
              <a:rPr spc="380" dirty="0">
                <a:solidFill>
                  <a:schemeClr val="tx1"/>
                </a:solidFill>
              </a:rPr>
              <a:t>ER</a:t>
            </a:r>
            <a:r>
              <a:rPr spc="320" dirty="0">
                <a:solidFill>
                  <a:schemeClr val="tx1"/>
                </a:solidFill>
              </a:rPr>
              <a:t> </a:t>
            </a:r>
            <a:r>
              <a:rPr spc="95" dirty="0">
                <a:solidFill>
                  <a:schemeClr val="tx1"/>
                </a:solidFill>
              </a:rPr>
              <a:t>to</a:t>
            </a:r>
            <a:r>
              <a:rPr spc="315" dirty="0">
                <a:solidFill>
                  <a:schemeClr val="tx1"/>
                </a:solidFill>
              </a:rPr>
              <a:t> </a:t>
            </a:r>
            <a:r>
              <a:rPr spc="180" dirty="0">
                <a:solidFill>
                  <a:schemeClr val="tx1"/>
                </a:solidFill>
              </a:rPr>
              <a:t>Relational</a:t>
            </a:r>
            <a:r>
              <a:rPr spc="330" dirty="0">
                <a:solidFill>
                  <a:schemeClr val="tx1"/>
                </a:solidFill>
              </a:rPr>
              <a:t> </a:t>
            </a:r>
            <a:r>
              <a:rPr spc="14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06093"/>
            <a:ext cx="8108950" cy="1612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tabLst>
                <a:tab pos="285115" algn="l"/>
              </a:tabLst>
            </a:pPr>
            <a:r>
              <a:rPr sz="2600" spc="-75" dirty="0" smtClean="0">
                <a:solidFill>
                  <a:srgbClr val="C00000"/>
                </a:solidFill>
                <a:latin typeface="Trebuchet MS"/>
                <a:cs typeface="Trebuchet MS"/>
              </a:rPr>
              <a:t>Data</a:t>
            </a:r>
            <a:r>
              <a:rPr sz="2600" spc="-125" dirty="0" smtClean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40" dirty="0">
                <a:solidFill>
                  <a:srgbClr val="C00000"/>
                </a:solidFill>
                <a:latin typeface="Trebuchet MS"/>
                <a:cs typeface="Trebuchet MS"/>
              </a:rPr>
              <a:t>Model</a:t>
            </a:r>
            <a:r>
              <a:rPr sz="2600" spc="-114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140" dirty="0">
                <a:solidFill>
                  <a:srgbClr val="C00000"/>
                </a:solidFill>
                <a:latin typeface="Trebuchet MS"/>
                <a:cs typeface="Trebuchet MS"/>
              </a:rPr>
              <a:t>Mapping</a:t>
            </a:r>
            <a:r>
              <a:rPr sz="2600" spc="-1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145" dirty="0" smtClean="0">
                <a:latin typeface="Trebuchet MS"/>
                <a:cs typeface="Trebuchet MS"/>
              </a:rPr>
              <a:t>refer</a:t>
            </a:r>
            <a:r>
              <a:rPr lang="en-US" sz="2600" spc="-145" dirty="0" smtClean="0">
                <a:latin typeface="Trebuchet MS"/>
                <a:cs typeface="Trebuchet MS"/>
              </a:rPr>
              <a:t>s</a:t>
            </a:r>
            <a:r>
              <a:rPr sz="2600" spc="-80" dirty="0" smtClean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to</a:t>
            </a:r>
            <a:r>
              <a:rPr sz="2600" spc="-75" dirty="0">
                <a:latin typeface="Trebuchet MS"/>
                <a:cs typeface="Trebuchet MS"/>
              </a:rPr>
              <a:t> </a:t>
            </a:r>
            <a:r>
              <a:rPr sz="2600" spc="-165" dirty="0">
                <a:latin typeface="Trebuchet MS"/>
                <a:cs typeface="Trebuchet MS"/>
              </a:rPr>
              <a:t>the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process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-145" dirty="0">
                <a:latin typeface="Trebuchet MS"/>
                <a:cs typeface="Trebuchet MS"/>
              </a:rPr>
              <a:t>of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converting </a:t>
            </a:r>
            <a:r>
              <a:rPr sz="2600" spc="-150" dirty="0">
                <a:latin typeface="Trebuchet MS"/>
                <a:cs typeface="Trebuchet MS"/>
              </a:rPr>
              <a:t>Entity-</a:t>
            </a:r>
            <a:r>
              <a:rPr sz="2600" spc="-145" dirty="0">
                <a:latin typeface="Trebuchet MS"/>
                <a:cs typeface="Trebuchet MS"/>
              </a:rPr>
              <a:t>relationship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-165" dirty="0">
                <a:latin typeface="Trebuchet MS"/>
                <a:cs typeface="Trebuchet MS"/>
              </a:rPr>
              <a:t>schema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to</a:t>
            </a:r>
            <a:r>
              <a:rPr sz="2600" spc="-25" dirty="0">
                <a:latin typeface="Trebuchet MS"/>
                <a:cs typeface="Trebuchet MS"/>
              </a:rPr>
              <a:t> </a:t>
            </a:r>
            <a:r>
              <a:rPr sz="2600" spc="-155" dirty="0">
                <a:latin typeface="Trebuchet MS"/>
                <a:cs typeface="Trebuchet MS"/>
              </a:rPr>
              <a:t>Relational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-165" dirty="0">
                <a:latin typeface="Trebuchet MS"/>
                <a:cs typeface="Trebuchet MS"/>
              </a:rPr>
              <a:t>schema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-130" dirty="0">
                <a:latin typeface="Trebuchet MS"/>
                <a:cs typeface="Trebuchet MS"/>
              </a:rPr>
              <a:t>which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-60" dirty="0">
                <a:latin typeface="Trebuchet MS"/>
                <a:cs typeface="Trebuchet MS"/>
              </a:rPr>
              <a:t>can </a:t>
            </a:r>
            <a:r>
              <a:rPr sz="2600" spc="-160" dirty="0">
                <a:latin typeface="Trebuchet MS"/>
                <a:cs typeface="Trebuchet MS"/>
              </a:rPr>
              <a:t>directly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170" dirty="0">
                <a:latin typeface="Trebuchet MS"/>
                <a:cs typeface="Trebuchet MS"/>
              </a:rPr>
              <a:t>be</a:t>
            </a:r>
            <a:r>
              <a:rPr sz="2600" spc="-20" dirty="0">
                <a:latin typeface="Trebuchet MS"/>
                <a:cs typeface="Trebuchet MS"/>
              </a:rPr>
              <a:t> </a:t>
            </a:r>
            <a:r>
              <a:rPr sz="2600" spc="-165" dirty="0">
                <a:latin typeface="Trebuchet MS"/>
                <a:cs typeface="Trebuchet MS"/>
              </a:rPr>
              <a:t>implemented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-175" dirty="0">
                <a:latin typeface="Trebuchet MS"/>
                <a:cs typeface="Trebuchet MS"/>
              </a:rPr>
              <a:t>by</a:t>
            </a:r>
            <a:r>
              <a:rPr sz="2600" spc="-15" dirty="0">
                <a:latin typeface="Trebuchet MS"/>
                <a:cs typeface="Trebuchet MS"/>
              </a:rPr>
              <a:t> </a:t>
            </a:r>
            <a:r>
              <a:rPr sz="2600" spc="-200" dirty="0">
                <a:latin typeface="Trebuchet MS"/>
                <a:cs typeface="Trebuchet MS"/>
              </a:rPr>
              <a:t>any</a:t>
            </a:r>
            <a:r>
              <a:rPr sz="2600" spc="-35" dirty="0">
                <a:latin typeface="Trebuchet MS"/>
                <a:cs typeface="Trebuchet MS"/>
              </a:rPr>
              <a:t> </a:t>
            </a:r>
            <a:r>
              <a:rPr sz="2600" spc="-155" dirty="0">
                <a:latin typeface="Trebuchet MS"/>
                <a:cs typeface="Trebuchet MS"/>
              </a:rPr>
              <a:t>Relational</a:t>
            </a:r>
            <a:r>
              <a:rPr sz="2600" spc="-30" dirty="0">
                <a:latin typeface="Trebuchet MS"/>
                <a:cs typeface="Trebuchet MS"/>
              </a:rPr>
              <a:t> database </a:t>
            </a:r>
            <a:r>
              <a:rPr sz="2600" spc="-185" dirty="0">
                <a:latin typeface="Trebuchet MS"/>
                <a:cs typeface="Trebuchet MS"/>
              </a:rPr>
              <a:t>management</a:t>
            </a:r>
            <a:r>
              <a:rPr sz="2600" spc="-25" dirty="0">
                <a:latin typeface="Trebuchet MS"/>
                <a:cs typeface="Trebuchet MS"/>
              </a:rPr>
              <a:t> </a:t>
            </a:r>
            <a:r>
              <a:rPr sz="2600" spc="-135" dirty="0">
                <a:latin typeface="Trebuchet MS"/>
                <a:cs typeface="Trebuchet MS"/>
              </a:rPr>
              <a:t>system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(DBMS)</a:t>
            </a:r>
            <a:r>
              <a:rPr sz="2600" spc="-25" dirty="0">
                <a:latin typeface="Trebuchet MS"/>
                <a:cs typeface="Trebuchet MS"/>
              </a:rPr>
              <a:t> </a:t>
            </a:r>
            <a:r>
              <a:rPr sz="2600" spc="-170" dirty="0">
                <a:latin typeface="Trebuchet MS"/>
                <a:cs typeface="Trebuchet MS"/>
              </a:rPr>
              <a:t>like</a:t>
            </a:r>
            <a:r>
              <a:rPr sz="2600" spc="15" dirty="0">
                <a:latin typeface="Trebuchet MS"/>
                <a:cs typeface="Trebuchet MS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Oracle,</a:t>
            </a:r>
            <a:r>
              <a:rPr sz="2600" spc="-290" dirty="0">
                <a:latin typeface="Trebuchet MS"/>
                <a:cs typeface="Trebuchet MS"/>
              </a:rPr>
              <a:t> </a:t>
            </a:r>
            <a:r>
              <a:rPr sz="2600" spc="55" dirty="0">
                <a:latin typeface="Trebuchet MS"/>
                <a:cs typeface="Trebuchet MS"/>
              </a:rPr>
              <a:t>MySQL</a:t>
            </a:r>
            <a:r>
              <a:rPr sz="2600" spc="-20" dirty="0">
                <a:latin typeface="Trebuchet MS"/>
                <a:cs typeface="Trebuchet MS"/>
              </a:rPr>
              <a:t> etc.</a:t>
            </a:r>
            <a:endParaRPr sz="26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985" y="3409620"/>
            <a:ext cx="2634858" cy="29832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7534" y="3309833"/>
            <a:ext cx="3017921" cy="29724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-304800"/>
            <a:ext cx="7752715" cy="1002030"/>
          </a:xfrm>
          <a:prstGeom prst="rect">
            <a:avLst/>
          </a:prstGeom>
        </p:spPr>
        <p:txBody>
          <a:bodyPr vert="horz" wrap="square" lIns="0" tIns="50157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80" dirty="0">
                <a:solidFill>
                  <a:schemeClr val="tx1"/>
                </a:solidFill>
              </a:rPr>
              <a:t>ER</a:t>
            </a:r>
            <a:r>
              <a:rPr spc="315" dirty="0">
                <a:solidFill>
                  <a:schemeClr val="tx1"/>
                </a:solidFill>
              </a:rPr>
              <a:t> </a:t>
            </a:r>
            <a:r>
              <a:rPr spc="105" dirty="0">
                <a:solidFill>
                  <a:schemeClr val="tx1"/>
                </a:solidFill>
              </a:rPr>
              <a:t>to</a:t>
            </a:r>
            <a:r>
              <a:rPr spc="310" dirty="0">
                <a:solidFill>
                  <a:schemeClr val="tx1"/>
                </a:solidFill>
              </a:rPr>
              <a:t> </a:t>
            </a:r>
            <a:r>
              <a:rPr spc="180" dirty="0">
                <a:solidFill>
                  <a:schemeClr val="tx1"/>
                </a:solidFill>
              </a:rPr>
              <a:t>Relational</a:t>
            </a:r>
            <a:r>
              <a:rPr spc="330" dirty="0">
                <a:solidFill>
                  <a:schemeClr val="tx1"/>
                </a:solidFill>
              </a:rPr>
              <a:t> </a:t>
            </a:r>
            <a:r>
              <a:rPr spc="215" dirty="0">
                <a:solidFill>
                  <a:schemeClr val="tx1"/>
                </a:solidFill>
              </a:rPr>
              <a:t>Mapping</a:t>
            </a:r>
            <a:r>
              <a:rPr spc="330" dirty="0">
                <a:solidFill>
                  <a:schemeClr val="tx1"/>
                </a:solidFill>
              </a:rPr>
              <a:t> </a:t>
            </a:r>
            <a:r>
              <a:rPr spc="145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143000"/>
            <a:ext cx="7998460" cy="36144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5"/>
              </a:spcBef>
              <a:tabLst>
                <a:tab pos="285115" algn="l"/>
              </a:tabLst>
            </a:pPr>
            <a:r>
              <a:rPr sz="2600" spc="-150" dirty="0" smtClean="0">
                <a:latin typeface="Trebuchet MS"/>
                <a:cs typeface="Trebuchet MS"/>
              </a:rPr>
              <a:t>To</a:t>
            </a:r>
            <a:r>
              <a:rPr sz="2600" spc="-60" dirty="0" smtClean="0">
                <a:latin typeface="Trebuchet MS"/>
                <a:cs typeface="Trebuchet MS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convert</a:t>
            </a:r>
            <a:r>
              <a:rPr sz="2600" spc="-90" dirty="0">
                <a:latin typeface="Trebuchet MS"/>
                <a:cs typeface="Trebuchet MS"/>
              </a:rPr>
              <a:t> </a:t>
            </a:r>
            <a:r>
              <a:rPr sz="2600" spc="-200" dirty="0">
                <a:latin typeface="Trebuchet MS"/>
                <a:cs typeface="Trebuchet MS"/>
              </a:rPr>
              <a:t>an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150" dirty="0">
                <a:latin typeface="Trebuchet MS"/>
                <a:cs typeface="Trebuchet MS"/>
              </a:rPr>
              <a:t>Entity-</a:t>
            </a:r>
            <a:r>
              <a:rPr sz="2600" spc="-130" dirty="0">
                <a:latin typeface="Trebuchet MS"/>
                <a:cs typeface="Trebuchet MS"/>
              </a:rPr>
              <a:t>Relationship</a:t>
            </a:r>
            <a:r>
              <a:rPr sz="2600" spc="-95" dirty="0">
                <a:latin typeface="Trebuchet MS"/>
                <a:cs typeface="Trebuchet MS"/>
              </a:rPr>
              <a:t> </a:t>
            </a:r>
            <a:r>
              <a:rPr sz="2600" spc="-135" dirty="0">
                <a:latin typeface="Trebuchet MS"/>
                <a:cs typeface="Trebuchet MS"/>
              </a:rPr>
              <a:t>model</a:t>
            </a:r>
            <a:r>
              <a:rPr sz="2600" spc="-75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to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-260" dirty="0">
                <a:latin typeface="Trebuchet MS"/>
                <a:cs typeface="Trebuchet MS"/>
              </a:rPr>
              <a:t>a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-155" dirty="0">
                <a:latin typeface="Trebuchet MS"/>
                <a:cs typeface="Trebuchet MS"/>
              </a:rPr>
              <a:t>relational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185" dirty="0">
                <a:latin typeface="Trebuchet MS"/>
                <a:cs typeface="Trebuchet MS"/>
              </a:rPr>
              <a:t>database</a:t>
            </a:r>
            <a:r>
              <a:rPr sz="2600" spc="-70" dirty="0">
                <a:latin typeface="Trebuchet MS"/>
                <a:cs typeface="Trebuchet MS"/>
              </a:rPr>
              <a:t> </a:t>
            </a:r>
            <a:r>
              <a:rPr sz="2600" spc="-190" dirty="0">
                <a:latin typeface="Trebuchet MS"/>
                <a:cs typeface="Trebuchet MS"/>
              </a:rPr>
              <a:t>schema,</a:t>
            </a:r>
            <a:r>
              <a:rPr sz="2600" spc="-330" dirty="0">
                <a:latin typeface="Trebuchet MS"/>
                <a:cs typeface="Trebuchet MS"/>
              </a:rPr>
              <a:t> </a:t>
            </a:r>
            <a:r>
              <a:rPr sz="2600" spc="-260" dirty="0">
                <a:latin typeface="Trebuchet MS"/>
                <a:cs typeface="Trebuchet MS"/>
              </a:rPr>
              <a:t>a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procedure</a:t>
            </a:r>
            <a:r>
              <a:rPr sz="2600" spc="-90" dirty="0">
                <a:latin typeface="Trebuchet MS"/>
                <a:cs typeface="Trebuchet MS"/>
              </a:rPr>
              <a:t> </a:t>
            </a:r>
            <a:r>
              <a:rPr sz="2600" spc="-145" dirty="0">
                <a:latin typeface="Trebuchet MS"/>
                <a:cs typeface="Trebuchet MS"/>
              </a:rPr>
              <a:t>of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-155" dirty="0">
                <a:latin typeface="Trebuchet MS"/>
                <a:cs typeface="Trebuchet MS"/>
              </a:rPr>
              <a:t>seven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steps</a:t>
            </a:r>
            <a:r>
              <a:rPr sz="2600" spc="-70" dirty="0">
                <a:latin typeface="Trebuchet MS"/>
                <a:cs typeface="Trebuchet MS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should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-165" dirty="0">
                <a:latin typeface="Trebuchet MS"/>
                <a:cs typeface="Trebuchet MS"/>
              </a:rPr>
              <a:t>be</a:t>
            </a:r>
            <a:r>
              <a:rPr sz="2600" spc="-95" dirty="0">
                <a:latin typeface="Trebuchet MS"/>
                <a:cs typeface="Trebuchet MS"/>
              </a:rPr>
              <a:t> </a:t>
            </a:r>
            <a:r>
              <a:rPr sz="2600" spc="-170" dirty="0">
                <a:latin typeface="Trebuchet MS"/>
                <a:cs typeface="Trebuchet MS"/>
              </a:rPr>
              <a:t>followed:</a:t>
            </a:r>
            <a:endParaRPr sz="2600" dirty="0">
              <a:latin typeface="Trebuchet MS"/>
              <a:cs typeface="Trebuchet MS"/>
            </a:endParaRPr>
          </a:p>
          <a:p>
            <a:pPr marL="377825" marR="2254885" indent="-91440">
              <a:lnSpc>
                <a:spcPct val="100000"/>
              </a:lnSpc>
              <a:spcBef>
                <a:spcPts val="5"/>
              </a:spcBef>
            </a:pPr>
            <a:r>
              <a:rPr lang="en-US" sz="2600" spc="-145" dirty="0" smtClean="0">
                <a:latin typeface="Trebuchet MS"/>
                <a:cs typeface="Trebuchet MS"/>
              </a:rPr>
              <a:t> </a:t>
            </a:r>
            <a:r>
              <a:rPr sz="2600" spc="-145" dirty="0" smtClean="0">
                <a:latin typeface="Trebuchet MS"/>
                <a:cs typeface="Trebuchet MS"/>
              </a:rPr>
              <a:t>Step</a:t>
            </a:r>
            <a:r>
              <a:rPr sz="2600" spc="-45" dirty="0" smtClean="0">
                <a:latin typeface="Trebuchet MS"/>
                <a:cs typeface="Trebuchet MS"/>
              </a:rPr>
              <a:t> </a:t>
            </a:r>
            <a:r>
              <a:rPr sz="2600" spc="-229" dirty="0">
                <a:latin typeface="Trebuchet MS"/>
                <a:cs typeface="Trebuchet MS"/>
              </a:rPr>
              <a:t>1:</a:t>
            </a:r>
            <a:r>
              <a:rPr sz="2600" spc="-300" dirty="0">
                <a:latin typeface="Trebuchet MS"/>
                <a:cs typeface="Trebuchet MS"/>
              </a:rPr>
              <a:t> </a:t>
            </a:r>
            <a:r>
              <a:rPr sz="2600" spc="-140" dirty="0">
                <a:latin typeface="Trebuchet MS"/>
                <a:cs typeface="Trebuchet MS"/>
              </a:rPr>
              <a:t>Mapping</a:t>
            </a:r>
            <a:r>
              <a:rPr sz="2600" spc="-70" dirty="0">
                <a:latin typeface="Trebuchet MS"/>
                <a:cs typeface="Trebuchet MS"/>
              </a:rPr>
              <a:t> </a:t>
            </a:r>
            <a:r>
              <a:rPr sz="2600" spc="-145" dirty="0">
                <a:latin typeface="Trebuchet MS"/>
                <a:cs typeface="Trebuchet MS"/>
              </a:rPr>
              <a:t>of</a:t>
            </a:r>
            <a:r>
              <a:rPr sz="2600" spc="-35" dirty="0">
                <a:latin typeface="Trebuchet MS"/>
                <a:cs typeface="Trebuchet MS"/>
              </a:rPr>
              <a:t> </a:t>
            </a:r>
            <a:r>
              <a:rPr sz="2600" spc="-130" dirty="0">
                <a:latin typeface="Trebuchet MS"/>
                <a:cs typeface="Trebuchet MS"/>
              </a:rPr>
              <a:t>Regular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-155" dirty="0">
                <a:latin typeface="Trebuchet MS"/>
                <a:cs typeface="Trebuchet MS"/>
              </a:rPr>
              <a:t>Entity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130" dirty="0" smtClean="0">
                <a:latin typeface="Trebuchet MS"/>
                <a:cs typeface="Trebuchet MS"/>
              </a:rPr>
              <a:t>Sets. </a:t>
            </a:r>
            <a:r>
              <a:rPr sz="2600" spc="-150" dirty="0" smtClean="0">
                <a:latin typeface="Trebuchet MS"/>
                <a:cs typeface="Trebuchet MS"/>
              </a:rPr>
              <a:t>Step</a:t>
            </a:r>
            <a:r>
              <a:rPr sz="2600" spc="-50" dirty="0" smtClean="0">
                <a:latin typeface="Trebuchet MS"/>
                <a:cs typeface="Trebuchet MS"/>
              </a:rPr>
              <a:t> </a:t>
            </a:r>
            <a:r>
              <a:rPr sz="2600" spc="-229" dirty="0">
                <a:latin typeface="Trebuchet MS"/>
                <a:cs typeface="Trebuchet MS"/>
              </a:rPr>
              <a:t>2:</a:t>
            </a:r>
            <a:r>
              <a:rPr sz="2600" spc="-310" dirty="0">
                <a:latin typeface="Trebuchet MS"/>
                <a:cs typeface="Trebuchet MS"/>
              </a:rPr>
              <a:t> </a:t>
            </a:r>
            <a:r>
              <a:rPr sz="2600" spc="-140" dirty="0">
                <a:latin typeface="Trebuchet MS"/>
                <a:cs typeface="Trebuchet MS"/>
              </a:rPr>
              <a:t>Mapping</a:t>
            </a:r>
            <a:r>
              <a:rPr sz="2600" spc="-70" dirty="0">
                <a:latin typeface="Trebuchet MS"/>
                <a:cs typeface="Trebuchet MS"/>
              </a:rPr>
              <a:t> </a:t>
            </a:r>
            <a:r>
              <a:rPr sz="2600" spc="-150" dirty="0">
                <a:latin typeface="Trebuchet MS"/>
                <a:cs typeface="Trebuchet MS"/>
              </a:rPr>
              <a:t>of</a:t>
            </a:r>
            <a:r>
              <a:rPr sz="2600" spc="-380" dirty="0">
                <a:latin typeface="Trebuchet MS"/>
                <a:cs typeface="Trebuchet MS"/>
              </a:rPr>
              <a:t> </a:t>
            </a:r>
            <a:r>
              <a:rPr sz="2600" spc="-40" dirty="0">
                <a:latin typeface="Trebuchet MS"/>
                <a:cs typeface="Trebuchet MS"/>
              </a:rPr>
              <a:t>Weak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-150" dirty="0">
                <a:latin typeface="Trebuchet MS"/>
                <a:cs typeface="Trebuchet MS"/>
              </a:rPr>
              <a:t>Entity</a:t>
            </a:r>
            <a:r>
              <a:rPr sz="2600" spc="-75" dirty="0">
                <a:latin typeface="Trebuchet MS"/>
                <a:cs typeface="Trebuchet MS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Sets</a:t>
            </a:r>
            <a:endParaRPr sz="2600" dirty="0">
              <a:latin typeface="Trebuchet MS"/>
              <a:cs typeface="Trebuchet MS"/>
            </a:endParaRPr>
          </a:p>
          <a:p>
            <a:pPr marL="377825" marR="777240">
              <a:lnSpc>
                <a:spcPct val="100000"/>
              </a:lnSpc>
            </a:pPr>
            <a:r>
              <a:rPr sz="2600" spc="-150" dirty="0">
                <a:latin typeface="Trebuchet MS"/>
                <a:cs typeface="Trebuchet MS"/>
              </a:rPr>
              <a:t>Step</a:t>
            </a:r>
            <a:r>
              <a:rPr sz="2600" spc="-30" dirty="0">
                <a:latin typeface="Trebuchet MS"/>
                <a:cs typeface="Trebuchet MS"/>
              </a:rPr>
              <a:t> </a:t>
            </a:r>
            <a:r>
              <a:rPr sz="2600" spc="-229" dirty="0">
                <a:latin typeface="Trebuchet MS"/>
                <a:cs typeface="Trebuchet MS"/>
              </a:rPr>
              <a:t>3:</a:t>
            </a:r>
            <a:r>
              <a:rPr sz="2600" spc="-300" dirty="0">
                <a:latin typeface="Trebuchet MS"/>
                <a:cs typeface="Trebuchet MS"/>
              </a:rPr>
              <a:t> </a:t>
            </a:r>
            <a:r>
              <a:rPr sz="2600" spc="-140" dirty="0">
                <a:latin typeface="Trebuchet MS"/>
                <a:cs typeface="Trebuchet MS"/>
              </a:rPr>
              <a:t>Mapping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145" dirty="0">
                <a:latin typeface="Trebuchet MS"/>
                <a:cs typeface="Trebuchet MS"/>
              </a:rPr>
              <a:t>of</a:t>
            </a:r>
            <a:r>
              <a:rPr sz="2600" spc="-25" dirty="0">
                <a:latin typeface="Trebuchet MS"/>
                <a:cs typeface="Trebuchet MS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Binary</a:t>
            </a:r>
            <a:r>
              <a:rPr sz="2600" spc="-35" dirty="0">
                <a:latin typeface="Trebuchet MS"/>
                <a:cs typeface="Trebuchet MS"/>
              </a:rPr>
              <a:t> </a:t>
            </a:r>
            <a:r>
              <a:rPr sz="2600" spc="-175" dirty="0">
                <a:latin typeface="Trebuchet MS"/>
                <a:cs typeface="Trebuchet MS"/>
              </a:rPr>
              <a:t>1:1</a:t>
            </a:r>
            <a:r>
              <a:rPr sz="2600" spc="-35" dirty="0">
                <a:latin typeface="Trebuchet MS"/>
                <a:cs typeface="Trebuchet MS"/>
              </a:rPr>
              <a:t> </a:t>
            </a:r>
            <a:r>
              <a:rPr sz="2600" spc="-130" dirty="0">
                <a:latin typeface="Trebuchet MS"/>
                <a:cs typeface="Trebuchet MS"/>
              </a:rPr>
              <a:t>Relationship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Sets </a:t>
            </a:r>
            <a:r>
              <a:rPr sz="2600" spc="-150" dirty="0">
                <a:latin typeface="Trebuchet MS"/>
                <a:cs typeface="Trebuchet MS"/>
              </a:rPr>
              <a:t>Step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229" dirty="0">
                <a:latin typeface="Trebuchet MS"/>
                <a:cs typeface="Trebuchet MS"/>
              </a:rPr>
              <a:t>4:</a:t>
            </a:r>
            <a:r>
              <a:rPr sz="2600" spc="-305" dirty="0">
                <a:latin typeface="Trebuchet MS"/>
                <a:cs typeface="Trebuchet MS"/>
              </a:rPr>
              <a:t> </a:t>
            </a:r>
            <a:r>
              <a:rPr sz="2600" spc="-140" dirty="0">
                <a:latin typeface="Trebuchet MS"/>
                <a:cs typeface="Trebuchet MS"/>
              </a:rPr>
              <a:t>Mapping</a:t>
            </a:r>
            <a:r>
              <a:rPr sz="2600" spc="-70" dirty="0">
                <a:latin typeface="Trebuchet MS"/>
                <a:cs typeface="Trebuchet MS"/>
              </a:rPr>
              <a:t> </a:t>
            </a:r>
            <a:r>
              <a:rPr sz="2600" spc="-145" dirty="0">
                <a:latin typeface="Trebuchet MS"/>
                <a:cs typeface="Trebuchet MS"/>
              </a:rPr>
              <a:t>of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Binary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1:N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130" dirty="0">
                <a:latin typeface="Trebuchet MS"/>
                <a:cs typeface="Trebuchet MS"/>
              </a:rPr>
              <a:t>Relationship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Sets. </a:t>
            </a:r>
            <a:r>
              <a:rPr sz="2600" spc="-150" dirty="0">
                <a:latin typeface="Trebuchet MS"/>
                <a:cs typeface="Trebuchet MS"/>
              </a:rPr>
              <a:t>Step</a:t>
            </a:r>
            <a:r>
              <a:rPr sz="2600" spc="-15" dirty="0">
                <a:latin typeface="Trebuchet MS"/>
                <a:cs typeface="Trebuchet MS"/>
              </a:rPr>
              <a:t> </a:t>
            </a:r>
            <a:r>
              <a:rPr sz="2600" spc="-229" dirty="0">
                <a:latin typeface="Trebuchet MS"/>
                <a:cs typeface="Trebuchet MS"/>
              </a:rPr>
              <a:t>5:</a:t>
            </a:r>
            <a:r>
              <a:rPr sz="2600" spc="-285" dirty="0">
                <a:latin typeface="Trebuchet MS"/>
                <a:cs typeface="Trebuchet MS"/>
              </a:rPr>
              <a:t> </a:t>
            </a:r>
            <a:r>
              <a:rPr sz="2600" spc="-140" dirty="0">
                <a:latin typeface="Trebuchet MS"/>
                <a:cs typeface="Trebuchet MS"/>
              </a:rPr>
              <a:t>Mapping</a:t>
            </a:r>
            <a:r>
              <a:rPr sz="2600" spc="-35" dirty="0">
                <a:latin typeface="Trebuchet MS"/>
                <a:cs typeface="Trebuchet MS"/>
              </a:rPr>
              <a:t> </a:t>
            </a:r>
            <a:r>
              <a:rPr sz="2600" spc="-145" dirty="0">
                <a:latin typeface="Trebuchet MS"/>
                <a:cs typeface="Trebuchet MS"/>
              </a:rPr>
              <a:t>of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Binary</a:t>
            </a:r>
            <a:r>
              <a:rPr sz="2600" spc="-2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M:N</a:t>
            </a:r>
            <a:r>
              <a:rPr sz="2600" spc="-15" dirty="0">
                <a:latin typeface="Trebuchet MS"/>
                <a:cs typeface="Trebuchet MS"/>
              </a:rPr>
              <a:t> </a:t>
            </a:r>
            <a:r>
              <a:rPr sz="2600" spc="-130" dirty="0">
                <a:latin typeface="Trebuchet MS"/>
                <a:cs typeface="Trebuchet MS"/>
              </a:rPr>
              <a:t>Relationship</a:t>
            </a:r>
            <a:r>
              <a:rPr sz="2600" spc="-35" dirty="0">
                <a:latin typeface="Trebuchet MS"/>
                <a:cs typeface="Trebuchet MS"/>
              </a:rPr>
              <a:t> </a:t>
            </a:r>
            <a:r>
              <a:rPr sz="2600" spc="-135" dirty="0">
                <a:latin typeface="Trebuchet MS"/>
                <a:cs typeface="Trebuchet MS"/>
              </a:rPr>
              <a:t>Sets. </a:t>
            </a:r>
            <a:r>
              <a:rPr sz="2600" spc="-150" dirty="0" smtClean="0">
                <a:latin typeface="Trebuchet MS"/>
                <a:cs typeface="Trebuchet MS"/>
              </a:rPr>
              <a:t>Step</a:t>
            </a:r>
            <a:r>
              <a:rPr sz="2600" spc="-30" dirty="0" smtClean="0">
                <a:latin typeface="Trebuchet MS"/>
                <a:cs typeface="Trebuchet MS"/>
              </a:rPr>
              <a:t> </a:t>
            </a:r>
            <a:r>
              <a:rPr lang="en-US" sz="2600" spc="-30" dirty="0" smtClean="0">
                <a:latin typeface="Trebuchet MS"/>
                <a:cs typeface="Trebuchet MS"/>
              </a:rPr>
              <a:t>6</a:t>
            </a:r>
            <a:r>
              <a:rPr sz="2600" spc="-229" dirty="0" smtClean="0">
                <a:latin typeface="Trebuchet MS"/>
                <a:cs typeface="Trebuchet MS"/>
              </a:rPr>
              <a:t>:</a:t>
            </a:r>
            <a:r>
              <a:rPr sz="2600" spc="-300" dirty="0" smtClean="0">
                <a:latin typeface="Trebuchet MS"/>
                <a:cs typeface="Trebuchet MS"/>
              </a:rPr>
              <a:t> </a:t>
            </a:r>
            <a:r>
              <a:rPr sz="2600" spc="-140" dirty="0">
                <a:latin typeface="Trebuchet MS"/>
                <a:cs typeface="Trebuchet MS"/>
              </a:rPr>
              <a:t>Mapping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145" dirty="0">
                <a:latin typeface="Trebuchet MS"/>
                <a:cs typeface="Trebuchet MS"/>
              </a:rPr>
              <a:t>of</a:t>
            </a:r>
            <a:r>
              <a:rPr sz="2600" spc="-20" dirty="0">
                <a:latin typeface="Trebuchet MS"/>
                <a:cs typeface="Trebuchet MS"/>
              </a:rPr>
              <a:t> </a:t>
            </a:r>
            <a:r>
              <a:rPr sz="2600" spc="120" dirty="0">
                <a:latin typeface="Trebuchet MS"/>
                <a:cs typeface="Trebuchet MS"/>
              </a:rPr>
              <a:t>N-</a:t>
            </a:r>
            <a:r>
              <a:rPr sz="2600" spc="-105" dirty="0">
                <a:latin typeface="Trebuchet MS"/>
                <a:cs typeface="Trebuchet MS"/>
              </a:rPr>
              <a:t>ary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-130" dirty="0">
                <a:latin typeface="Trebuchet MS"/>
                <a:cs typeface="Trebuchet MS"/>
              </a:rPr>
              <a:t>Relationship</a:t>
            </a:r>
            <a:r>
              <a:rPr sz="2600" spc="-35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Sets.</a:t>
            </a:r>
            <a:endParaRPr sz="2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-501599"/>
            <a:ext cx="7752715" cy="1002030"/>
          </a:xfrm>
          <a:prstGeom prst="rect">
            <a:avLst/>
          </a:prstGeom>
        </p:spPr>
        <p:txBody>
          <a:bodyPr vert="horz" wrap="square" lIns="0" tIns="50157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spc="235" dirty="0">
                <a:solidFill>
                  <a:schemeClr val="tx1"/>
                </a:solidFill>
              </a:rPr>
              <a:t>Step</a:t>
            </a:r>
            <a:r>
              <a:rPr u="sng" spc="325" dirty="0">
                <a:solidFill>
                  <a:schemeClr val="tx1"/>
                </a:solidFill>
              </a:rPr>
              <a:t> </a:t>
            </a:r>
            <a:r>
              <a:rPr u="sng" spc="185" dirty="0">
                <a:solidFill>
                  <a:schemeClr val="tx1"/>
                </a:solidFill>
              </a:rPr>
              <a:t>1:</a:t>
            </a:r>
            <a:r>
              <a:rPr u="sng" spc="325" dirty="0">
                <a:solidFill>
                  <a:schemeClr val="tx1"/>
                </a:solidFill>
              </a:rPr>
              <a:t> </a:t>
            </a:r>
            <a:r>
              <a:rPr u="sng" spc="215" dirty="0">
                <a:solidFill>
                  <a:schemeClr val="tx1"/>
                </a:solidFill>
              </a:rPr>
              <a:t>Mapping</a:t>
            </a:r>
            <a:r>
              <a:rPr u="sng" spc="335" dirty="0">
                <a:solidFill>
                  <a:schemeClr val="tx1"/>
                </a:solidFill>
              </a:rPr>
              <a:t> </a:t>
            </a:r>
            <a:r>
              <a:rPr u="sng" spc="65" dirty="0">
                <a:solidFill>
                  <a:schemeClr val="tx1"/>
                </a:solidFill>
              </a:rPr>
              <a:t>of</a:t>
            </a:r>
            <a:r>
              <a:rPr u="sng" spc="325" dirty="0">
                <a:solidFill>
                  <a:schemeClr val="tx1"/>
                </a:solidFill>
              </a:rPr>
              <a:t> </a:t>
            </a:r>
            <a:r>
              <a:rPr u="sng" spc="195" dirty="0">
                <a:solidFill>
                  <a:schemeClr val="tx1"/>
                </a:solidFill>
              </a:rPr>
              <a:t>Regular</a:t>
            </a:r>
            <a:r>
              <a:rPr u="sng" spc="315" dirty="0">
                <a:solidFill>
                  <a:schemeClr val="tx1"/>
                </a:solidFill>
              </a:rPr>
              <a:t> </a:t>
            </a:r>
            <a:r>
              <a:rPr u="sng" spc="190" dirty="0">
                <a:solidFill>
                  <a:schemeClr val="tx1"/>
                </a:solidFill>
              </a:rPr>
              <a:t>Entity</a:t>
            </a:r>
            <a:r>
              <a:rPr u="sng" spc="335" dirty="0">
                <a:solidFill>
                  <a:schemeClr val="tx1"/>
                </a:solidFill>
              </a:rPr>
              <a:t> </a:t>
            </a:r>
            <a:r>
              <a:rPr u="sng" spc="225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500431"/>
            <a:ext cx="8991600" cy="45762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sz="2600" spc="-10" dirty="0" smtClean="0">
                <a:latin typeface="Trebuchet MS"/>
                <a:cs typeface="Trebuchet MS"/>
              </a:rPr>
              <a:t>For</a:t>
            </a:r>
            <a:r>
              <a:rPr sz="2600" spc="-60" dirty="0" smtClean="0">
                <a:latin typeface="Trebuchet MS"/>
                <a:cs typeface="Trebuchet MS"/>
              </a:rPr>
              <a:t> </a:t>
            </a:r>
            <a:r>
              <a:rPr sz="2600" spc="-180" dirty="0">
                <a:latin typeface="Trebuchet MS"/>
                <a:cs typeface="Trebuchet MS"/>
              </a:rPr>
              <a:t>each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-145" dirty="0">
                <a:latin typeface="Trebuchet MS"/>
                <a:cs typeface="Trebuchet MS"/>
              </a:rPr>
              <a:t>regular</a:t>
            </a:r>
            <a:r>
              <a:rPr sz="2600" spc="-75" dirty="0">
                <a:latin typeface="Trebuchet MS"/>
                <a:cs typeface="Trebuchet MS"/>
              </a:rPr>
              <a:t> </a:t>
            </a:r>
            <a:r>
              <a:rPr sz="2600" spc="-165" dirty="0">
                <a:latin typeface="Trebuchet MS"/>
                <a:cs typeface="Trebuchet MS"/>
              </a:rPr>
              <a:t>entity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-160" dirty="0">
                <a:latin typeface="Trebuchet MS"/>
                <a:cs typeface="Trebuchet MS"/>
              </a:rPr>
              <a:t>type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155" dirty="0">
                <a:latin typeface="Trebuchet MS"/>
                <a:cs typeface="Trebuchet MS"/>
              </a:rPr>
              <a:t>in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160" dirty="0">
                <a:latin typeface="Trebuchet MS"/>
                <a:cs typeface="Trebuchet MS"/>
              </a:rPr>
              <a:t>the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ER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-200" dirty="0">
                <a:latin typeface="Trebuchet MS"/>
                <a:cs typeface="Trebuchet MS"/>
              </a:rPr>
              <a:t>diagram,</a:t>
            </a:r>
            <a:r>
              <a:rPr sz="2600" spc="-345" dirty="0">
                <a:latin typeface="Trebuchet MS"/>
                <a:cs typeface="Trebuchet MS"/>
              </a:rPr>
              <a:t> </a:t>
            </a:r>
            <a:r>
              <a:rPr sz="2600" spc="-170" dirty="0">
                <a:latin typeface="Trebuchet MS"/>
                <a:cs typeface="Trebuchet MS"/>
              </a:rPr>
              <a:t>create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310" dirty="0">
                <a:latin typeface="Trebuchet MS"/>
                <a:cs typeface="Trebuchet MS"/>
              </a:rPr>
              <a:t>a </a:t>
            </a:r>
            <a:r>
              <a:rPr sz="2600" spc="-60" dirty="0">
                <a:latin typeface="Trebuchet MS"/>
                <a:cs typeface="Trebuchet MS"/>
              </a:rPr>
              <a:t>relation.</a:t>
            </a:r>
            <a:endParaRPr sz="26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sz="2600" spc="-165" dirty="0" smtClean="0">
                <a:latin typeface="Trebuchet MS"/>
                <a:cs typeface="Trebuchet MS"/>
              </a:rPr>
              <a:t>Simple</a:t>
            </a:r>
            <a:r>
              <a:rPr sz="2600" spc="-40" dirty="0" smtClean="0">
                <a:latin typeface="Trebuchet MS"/>
                <a:cs typeface="Trebuchet MS"/>
              </a:rPr>
              <a:t> </a:t>
            </a:r>
            <a:r>
              <a:rPr sz="2600" spc="-140" dirty="0">
                <a:latin typeface="Trebuchet MS"/>
                <a:cs typeface="Trebuchet MS"/>
              </a:rPr>
              <a:t>attributes</a:t>
            </a:r>
            <a:r>
              <a:rPr sz="2600" spc="-35" dirty="0">
                <a:latin typeface="Trebuchet MS"/>
                <a:cs typeface="Trebuchet MS"/>
              </a:rPr>
              <a:t> </a:t>
            </a:r>
            <a:r>
              <a:rPr sz="2600" spc="-150" dirty="0">
                <a:latin typeface="Trebuchet MS"/>
                <a:cs typeface="Trebuchet MS"/>
              </a:rPr>
              <a:t>are</a:t>
            </a:r>
            <a:r>
              <a:rPr sz="2600" spc="-35" dirty="0">
                <a:latin typeface="Trebuchet MS"/>
                <a:cs typeface="Trebuchet MS"/>
              </a:rPr>
              <a:t> </a:t>
            </a:r>
            <a:r>
              <a:rPr sz="2600" spc="-135" dirty="0">
                <a:latin typeface="Trebuchet MS"/>
                <a:cs typeface="Trebuchet MS"/>
              </a:rPr>
              <a:t>represented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-160" dirty="0">
                <a:latin typeface="Trebuchet MS"/>
                <a:cs typeface="Trebuchet MS"/>
              </a:rPr>
              <a:t>as</a:t>
            </a:r>
            <a:r>
              <a:rPr sz="2600" spc="-20" dirty="0">
                <a:latin typeface="Trebuchet MS"/>
                <a:cs typeface="Trebuchet MS"/>
              </a:rPr>
              <a:t> </a:t>
            </a:r>
            <a:r>
              <a:rPr sz="2600" spc="-45" dirty="0" smtClean="0">
                <a:latin typeface="Trebuchet MS"/>
                <a:cs typeface="Trebuchet MS"/>
              </a:rPr>
              <a:t>fields</a:t>
            </a:r>
            <a:r>
              <a:rPr lang="en-US" sz="2600" spc="-45" dirty="0" smtClean="0">
                <a:latin typeface="Trebuchet MS"/>
                <a:cs typeface="Trebuchet MS"/>
              </a:rPr>
              <a:t>; however</a:t>
            </a:r>
            <a:r>
              <a:rPr sz="2600" spc="-45" dirty="0" smtClean="0">
                <a:latin typeface="Trebuchet MS"/>
                <a:cs typeface="Trebuchet MS"/>
              </a:rPr>
              <a:t>:</a:t>
            </a:r>
            <a:endParaRPr sz="2600" dirty="0">
              <a:latin typeface="Trebuchet MS"/>
              <a:cs typeface="Trebuchet MS"/>
            </a:endParaRPr>
          </a:p>
          <a:p>
            <a:pPr marL="892810" indent="-285750">
              <a:lnSpc>
                <a:spcPct val="100000"/>
              </a:lnSpc>
              <a:spcBef>
                <a:spcPts val="530"/>
              </a:spcBef>
              <a:buFont typeface="Arial" panose="020B0604020202020204" pitchFamily="34" charset="0"/>
              <a:buChar char="•"/>
            </a:pPr>
            <a:r>
              <a:rPr sz="2000" spc="-130" dirty="0" smtClean="0">
                <a:solidFill>
                  <a:schemeClr val="tx1"/>
                </a:solidFill>
                <a:latin typeface="Trebuchet MS"/>
                <a:cs typeface="Trebuchet MS"/>
              </a:rPr>
              <a:t>multi-</a:t>
            </a:r>
            <a:r>
              <a:rPr sz="2000" spc="-140" dirty="0" smtClean="0">
                <a:solidFill>
                  <a:schemeClr val="tx1"/>
                </a:solidFill>
                <a:latin typeface="Trebuchet MS"/>
                <a:cs typeface="Trebuchet MS"/>
              </a:rPr>
              <a:t>valued</a:t>
            </a:r>
            <a:r>
              <a:rPr sz="2000" spc="-70" dirty="0" smtClean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00" spc="-110" dirty="0">
                <a:solidFill>
                  <a:schemeClr val="tx1"/>
                </a:solidFill>
                <a:latin typeface="Trebuchet MS"/>
                <a:cs typeface="Trebuchet MS"/>
              </a:rPr>
              <a:t>attributes</a:t>
            </a:r>
            <a:r>
              <a:rPr sz="2000" spc="-6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chemeClr val="tx1"/>
                </a:solidFill>
                <a:latin typeface="Trebuchet MS"/>
                <a:cs typeface="Trebuchet MS"/>
              </a:rPr>
              <a:t>represented</a:t>
            </a:r>
            <a:r>
              <a:rPr sz="2000" spc="-6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chemeClr val="tx1"/>
                </a:solidFill>
                <a:latin typeface="Trebuchet MS"/>
                <a:cs typeface="Trebuchet MS"/>
              </a:rPr>
              <a:t>as</a:t>
            </a:r>
            <a:r>
              <a:rPr sz="2000" spc="-3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00" spc="-204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2000" spc="-3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00" spc="-10" dirty="0" smtClean="0">
                <a:solidFill>
                  <a:schemeClr val="tx1"/>
                </a:solidFill>
                <a:latin typeface="Trebuchet MS"/>
                <a:cs typeface="Trebuchet MS"/>
              </a:rPr>
              <a:t>relation</a:t>
            </a:r>
            <a:r>
              <a:rPr lang="en-US" sz="2000" spc="-10" dirty="0" smtClean="0">
                <a:solidFill>
                  <a:schemeClr val="tx1"/>
                </a:solidFill>
                <a:latin typeface="Trebuchet MS"/>
                <a:cs typeface="Trebuchet MS"/>
              </a:rPr>
              <a:t> (</a:t>
            </a:r>
            <a:r>
              <a:rPr lang="en-US" sz="2000" spc="-10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lang="en-US" sz="2000" spc="-10" dirty="0" smtClean="0">
                <a:solidFill>
                  <a:schemeClr val="tx1"/>
                </a:solidFill>
                <a:latin typeface="Trebuchet MS"/>
                <a:cs typeface="Trebuchet MS"/>
              </a:rPr>
              <a:t>t’s the</a:t>
            </a:r>
            <a:r>
              <a:rPr lang="en-US" sz="2000" dirty="0" smtClean="0"/>
              <a:t> </a:t>
            </a:r>
            <a:r>
              <a:rPr lang="en-US" sz="2000" dirty="0"/>
              <a:t>attribute which takes up more than a single value for each entity </a:t>
            </a:r>
            <a:r>
              <a:rPr lang="en-US" sz="2000" dirty="0" smtClean="0"/>
              <a:t>e.g.</a:t>
            </a:r>
            <a:r>
              <a:rPr lang="en-US" sz="2000" dirty="0"/>
              <a:t> Phone number of a student: Landline and </a:t>
            </a:r>
            <a:r>
              <a:rPr lang="en-US" sz="2000" dirty="0" smtClean="0"/>
              <a:t>mobile</a:t>
            </a:r>
            <a:r>
              <a:rPr lang="en-US" sz="2000" spc="-10" dirty="0" smtClean="0">
                <a:solidFill>
                  <a:schemeClr val="tx1"/>
                </a:solidFill>
                <a:latin typeface="Trebuchet MS"/>
                <a:cs typeface="Trebuchet MS"/>
              </a:rPr>
              <a:t>). </a:t>
            </a:r>
            <a:r>
              <a:rPr lang="en-US" sz="2000" dirty="0" smtClean="0"/>
              <a:t>One </a:t>
            </a:r>
            <a:r>
              <a:rPr lang="en-US" sz="2000" dirty="0"/>
              <a:t>common way to handle multivalued </a:t>
            </a:r>
            <a:r>
              <a:rPr lang="en-US" sz="2000" dirty="0" smtClean="0"/>
              <a:t>attributes:</a:t>
            </a:r>
            <a:r>
              <a:rPr lang="en-US" sz="2000" dirty="0"/>
              <a:t> creating separate </a:t>
            </a:r>
            <a:r>
              <a:rPr lang="en-US" sz="2000" dirty="0" smtClean="0"/>
              <a:t>tables: for Student </a:t>
            </a:r>
            <a:r>
              <a:rPr lang="en-US" sz="2000" dirty="0"/>
              <a:t>table with a multivalued attribute 'Phone Numbers', we can create a separate 'Phone Numbers' table. This table would have two columns: </a:t>
            </a:r>
            <a:r>
              <a:rPr lang="en-US" sz="2000" dirty="0" err="1" smtClean="0"/>
              <a:t>Stu_ID</a:t>
            </a:r>
            <a:r>
              <a:rPr lang="en-US" sz="2000" dirty="0"/>
              <a:t>' and </a:t>
            </a:r>
            <a:r>
              <a:rPr lang="en-US" sz="2000" dirty="0" smtClean="0"/>
              <a:t>'</a:t>
            </a:r>
            <a:r>
              <a:rPr lang="en-US" sz="2000" dirty="0" err="1" smtClean="0"/>
              <a:t>Ph_No</a:t>
            </a:r>
            <a:r>
              <a:rPr lang="en-US" sz="2000" dirty="0" smtClean="0"/>
              <a:t>'.</a:t>
            </a:r>
            <a:endParaRPr sz="2000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marL="892810" indent="-285750">
              <a:lnSpc>
                <a:spcPct val="100000"/>
              </a:lnSpc>
              <a:spcBef>
                <a:spcPts val="505"/>
              </a:spcBef>
              <a:buFont typeface="Arial" panose="020B0604020202020204" pitchFamily="34" charset="0"/>
              <a:buChar char="•"/>
            </a:pPr>
            <a:r>
              <a:rPr sz="2000" spc="-110" dirty="0" smtClean="0">
                <a:solidFill>
                  <a:schemeClr val="tx1"/>
                </a:solidFill>
                <a:latin typeface="Trebuchet MS"/>
                <a:cs typeface="Trebuchet MS"/>
              </a:rPr>
              <a:t>derived</a:t>
            </a:r>
            <a:r>
              <a:rPr sz="2000" spc="-30" dirty="0" smtClean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00" spc="-110" dirty="0">
                <a:solidFill>
                  <a:schemeClr val="tx1"/>
                </a:solidFill>
                <a:latin typeface="Trebuchet MS"/>
                <a:cs typeface="Trebuchet MS"/>
              </a:rPr>
              <a:t>attributes</a:t>
            </a:r>
            <a:r>
              <a:rPr sz="2000" spc="-6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00" spc="-125" dirty="0">
                <a:solidFill>
                  <a:schemeClr val="tx1"/>
                </a:solidFill>
                <a:latin typeface="Trebuchet MS"/>
                <a:cs typeface="Trebuchet MS"/>
              </a:rPr>
              <a:t>are</a:t>
            </a:r>
            <a:r>
              <a:rPr sz="2000" spc="-4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chemeClr val="tx1"/>
                </a:solidFill>
                <a:latin typeface="Trebuchet MS"/>
                <a:cs typeface="Trebuchet MS"/>
              </a:rPr>
              <a:t>not</a:t>
            </a:r>
            <a:r>
              <a:rPr sz="2000" spc="-5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00" spc="-135" dirty="0">
                <a:solidFill>
                  <a:schemeClr val="tx1"/>
                </a:solidFill>
                <a:latin typeface="Trebuchet MS"/>
                <a:cs typeface="Trebuchet MS"/>
              </a:rPr>
              <a:t>usually</a:t>
            </a:r>
            <a:r>
              <a:rPr sz="2000" spc="-6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Trebuchet MS"/>
                <a:cs typeface="Trebuchet MS"/>
              </a:rPr>
              <a:t>stored</a:t>
            </a:r>
            <a:endParaRPr sz="2000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marL="892810" indent="-285750">
              <a:lnSpc>
                <a:spcPct val="100000"/>
              </a:lnSpc>
              <a:spcBef>
                <a:spcPts val="490"/>
              </a:spcBef>
              <a:buFont typeface="Arial" panose="020B0604020202020204" pitchFamily="34" charset="0"/>
              <a:buChar char="•"/>
            </a:pPr>
            <a:r>
              <a:rPr lang="en-US" sz="2000" spc="-40" dirty="0" smtClean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2000" spc="-40" dirty="0" smtClean="0">
                <a:solidFill>
                  <a:schemeClr val="tx1"/>
                </a:solidFill>
                <a:latin typeface="Trebuchet MS"/>
                <a:cs typeface="Trebuchet MS"/>
              </a:rPr>
              <a:t>omposite</a:t>
            </a:r>
            <a:r>
              <a:rPr sz="2000" spc="-70" dirty="0" smtClean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00" spc="-110" dirty="0">
                <a:solidFill>
                  <a:schemeClr val="tx1"/>
                </a:solidFill>
                <a:latin typeface="Trebuchet MS"/>
                <a:cs typeface="Trebuchet MS"/>
              </a:rPr>
              <a:t>attributes</a:t>
            </a:r>
            <a:r>
              <a:rPr sz="2000" spc="-5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00" spc="-125" dirty="0">
                <a:solidFill>
                  <a:schemeClr val="tx1"/>
                </a:solidFill>
                <a:latin typeface="Trebuchet MS"/>
                <a:cs typeface="Trebuchet MS"/>
              </a:rPr>
              <a:t>are</a:t>
            </a:r>
            <a:r>
              <a:rPr sz="2000" spc="-4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00" spc="-135" dirty="0">
                <a:solidFill>
                  <a:schemeClr val="tx1"/>
                </a:solidFill>
                <a:latin typeface="Trebuchet MS"/>
                <a:cs typeface="Trebuchet MS"/>
              </a:rPr>
              <a:t>usually</a:t>
            </a:r>
            <a:r>
              <a:rPr sz="2000" spc="-6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chemeClr val="tx1"/>
                </a:solidFill>
                <a:latin typeface="Trebuchet MS"/>
                <a:cs typeface="Trebuchet MS"/>
              </a:rPr>
              <a:t>split</a:t>
            </a:r>
            <a:r>
              <a:rPr sz="2000" spc="-5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chemeClr val="tx1"/>
                </a:solidFill>
                <a:latin typeface="Trebuchet MS"/>
                <a:cs typeface="Trebuchet MS"/>
              </a:rPr>
              <a:t>into</a:t>
            </a:r>
            <a:r>
              <a:rPr sz="2000" spc="-6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00" spc="-125" dirty="0">
                <a:solidFill>
                  <a:schemeClr val="tx1"/>
                </a:solidFill>
                <a:latin typeface="Trebuchet MS"/>
                <a:cs typeface="Trebuchet MS"/>
              </a:rPr>
              <a:t>several</a:t>
            </a:r>
            <a:r>
              <a:rPr sz="2000" spc="-3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000" spc="-10" dirty="0" smtClean="0">
                <a:solidFill>
                  <a:schemeClr val="tx1"/>
                </a:solidFill>
                <a:latin typeface="Trebuchet MS"/>
                <a:cs typeface="Trebuchet MS"/>
              </a:rPr>
              <a:t>fields</a:t>
            </a:r>
            <a:endParaRPr sz="2000" dirty="0">
              <a:latin typeface="Trebuchet MS"/>
              <a:cs typeface="Trebuchet MS"/>
            </a:endParaRPr>
          </a:p>
          <a:p>
            <a:pPr marL="354965" marR="157480" indent="-342900">
              <a:lnSpc>
                <a:spcPct val="100400"/>
              </a:lnSpc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sz="2600" dirty="0" smtClean="0">
                <a:latin typeface="Trebuchet MS"/>
                <a:cs typeface="Trebuchet MS"/>
              </a:rPr>
              <a:t>Choose</a:t>
            </a:r>
            <a:r>
              <a:rPr sz="2600" spc="-70" dirty="0" smtClean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one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145" dirty="0">
                <a:latin typeface="Trebuchet MS"/>
                <a:cs typeface="Trebuchet MS"/>
              </a:rPr>
              <a:t>of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160" dirty="0">
                <a:latin typeface="Trebuchet MS"/>
                <a:cs typeface="Trebuchet MS"/>
              </a:rPr>
              <a:t>the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165" dirty="0">
                <a:latin typeface="Trebuchet MS"/>
                <a:cs typeface="Trebuchet MS"/>
              </a:rPr>
              <a:t>key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150" dirty="0">
                <a:latin typeface="Trebuchet MS"/>
                <a:cs typeface="Trebuchet MS"/>
              </a:rPr>
              <a:t>attributes</a:t>
            </a:r>
            <a:r>
              <a:rPr sz="2600" spc="-75" dirty="0">
                <a:latin typeface="Trebuchet MS"/>
                <a:cs typeface="Trebuchet MS"/>
              </a:rPr>
              <a:t> </a:t>
            </a:r>
            <a:r>
              <a:rPr sz="2600" spc="-145" dirty="0">
                <a:latin typeface="Trebuchet MS"/>
                <a:cs typeface="Trebuchet MS"/>
              </a:rPr>
              <a:t>of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165" dirty="0">
                <a:latin typeface="Trebuchet MS"/>
                <a:cs typeface="Trebuchet MS"/>
              </a:rPr>
              <a:t>entity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160" dirty="0">
                <a:latin typeface="Trebuchet MS"/>
                <a:cs typeface="Trebuchet MS"/>
              </a:rPr>
              <a:t>type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-165" dirty="0">
                <a:latin typeface="Trebuchet MS"/>
                <a:cs typeface="Trebuchet MS"/>
              </a:rPr>
              <a:t>as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-80" dirty="0">
                <a:latin typeface="Trebuchet MS"/>
                <a:cs typeface="Trebuchet MS"/>
              </a:rPr>
              <a:t>the </a:t>
            </a:r>
            <a:r>
              <a:rPr sz="2600" u="sng" spc="-1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primary</a:t>
            </a:r>
            <a:r>
              <a:rPr sz="2600" u="sng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600" u="sng" spc="-1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key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for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160" dirty="0">
                <a:latin typeface="Trebuchet MS"/>
                <a:cs typeface="Trebuchet MS"/>
              </a:rPr>
              <a:t>the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-50" dirty="0">
                <a:latin typeface="Trebuchet MS"/>
                <a:cs typeface="Trebuchet MS"/>
              </a:rPr>
              <a:t>relation.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933" y="5110551"/>
            <a:ext cx="8991600" cy="121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sz="2600" spc="-195" dirty="0" smtClean="0">
                <a:latin typeface="Trebuchet MS"/>
                <a:cs typeface="Trebuchet MS"/>
              </a:rPr>
              <a:t>If</a:t>
            </a:r>
            <a:r>
              <a:rPr sz="2600" spc="-50" dirty="0" smtClean="0">
                <a:latin typeface="Trebuchet MS"/>
                <a:cs typeface="Trebuchet MS"/>
              </a:rPr>
              <a:t> </a:t>
            </a:r>
            <a:r>
              <a:rPr sz="2600" spc="-160" dirty="0">
                <a:latin typeface="Trebuchet MS"/>
                <a:cs typeface="Trebuchet MS"/>
              </a:rPr>
              <a:t>the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chosen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165" dirty="0">
                <a:latin typeface="Trebuchet MS"/>
                <a:cs typeface="Trebuchet MS"/>
              </a:rPr>
              <a:t>key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-145" dirty="0">
                <a:latin typeface="Trebuchet MS"/>
                <a:cs typeface="Trebuchet MS"/>
              </a:rPr>
              <a:t>of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-170" dirty="0">
                <a:latin typeface="Trebuchet MS"/>
                <a:cs typeface="Trebuchet MS"/>
              </a:rPr>
              <a:t>entity</a:t>
            </a:r>
            <a:r>
              <a:rPr sz="2600" spc="-70" dirty="0">
                <a:latin typeface="Trebuchet MS"/>
                <a:cs typeface="Trebuchet MS"/>
              </a:rPr>
              <a:t> </a:t>
            </a:r>
            <a:r>
              <a:rPr sz="2600" spc="-165" dirty="0">
                <a:latin typeface="Trebuchet MS"/>
                <a:cs typeface="Trebuchet MS"/>
              </a:rPr>
              <a:t>type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is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-135" dirty="0">
                <a:latin typeface="Trebuchet MS"/>
                <a:cs typeface="Trebuchet MS"/>
              </a:rPr>
              <a:t>composite,</a:t>
            </a:r>
            <a:r>
              <a:rPr sz="2600" spc="-325" dirty="0">
                <a:latin typeface="Trebuchet MS"/>
                <a:cs typeface="Trebuchet MS"/>
              </a:rPr>
              <a:t> </a:t>
            </a:r>
            <a:r>
              <a:rPr sz="2600" spc="-160" dirty="0">
                <a:latin typeface="Trebuchet MS"/>
                <a:cs typeface="Trebuchet MS"/>
              </a:rPr>
              <a:t>the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-135" dirty="0">
                <a:latin typeface="Trebuchet MS"/>
                <a:cs typeface="Trebuchet MS"/>
              </a:rPr>
              <a:t>set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-35" dirty="0">
                <a:latin typeface="Trebuchet MS"/>
                <a:cs typeface="Trebuchet MS"/>
              </a:rPr>
              <a:t>of </a:t>
            </a:r>
            <a:r>
              <a:rPr sz="2600" spc="-155" dirty="0">
                <a:latin typeface="Trebuchet MS"/>
                <a:cs typeface="Trebuchet MS"/>
              </a:rPr>
              <a:t>simple</a:t>
            </a:r>
            <a:r>
              <a:rPr sz="2600" spc="-25" dirty="0">
                <a:latin typeface="Trebuchet MS"/>
                <a:cs typeface="Trebuchet MS"/>
              </a:rPr>
              <a:t> </a:t>
            </a:r>
            <a:r>
              <a:rPr sz="2600" spc="-150" dirty="0">
                <a:latin typeface="Trebuchet MS"/>
                <a:cs typeface="Trebuchet MS"/>
              </a:rPr>
              <a:t>attributes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180" dirty="0">
                <a:latin typeface="Trebuchet MS"/>
                <a:cs typeface="Trebuchet MS"/>
              </a:rPr>
              <a:t>that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-120" dirty="0">
                <a:latin typeface="Trebuchet MS"/>
                <a:cs typeface="Trebuchet MS"/>
              </a:rPr>
              <a:t>form</a:t>
            </a:r>
            <a:r>
              <a:rPr sz="2600" spc="-25" dirty="0">
                <a:latin typeface="Trebuchet MS"/>
                <a:cs typeface="Trebuchet MS"/>
              </a:rPr>
              <a:t> </a:t>
            </a:r>
            <a:r>
              <a:rPr sz="2600" spc="-175" dirty="0">
                <a:latin typeface="Trebuchet MS"/>
                <a:cs typeface="Trebuchet MS"/>
              </a:rPr>
              <a:t>it</a:t>
            </a:r>
            <a:r>
              <a:rPr sz="2600" spc="-30" dirty="0">
                <a:latin typeface="Trebuchet MS"/>
                <a:cs typeface="Trebuchet MS"/>
              </a:rPr>
              <a:t> </a:t>
            </a:r>
            <a:r>
              <a:rPr sz="2600" spc="-170" dirty="0">
                <a:latin typeface="Trebuchet MS"/>
                <a:cs typeface="Trebuchet MS"/>
              </a:rPr>
              <a:t>will</a:t>
            </a:r>
            <a:r>
              <a:rPr sz="2600" spc="-15" dirty="0">
                <a:latin typeface="Trebuchet MS"/>
                <a:cs typeface="Trebuchet MS"/>
              </a:rPr>
              <a:t> </a:t>
            </a:r>
            <a:r>
              <a:rPr sz="2600" spc="-120" dirty="0">
                <a:latin typeface="Trebuchet MS"/>
                <a:cs typeface="Trebuchet MS"/>
              </a:rPr>
              <a:t>together</a:t>
            </a:r>
            <a:r>
              <a:rPr sz="2600" spc="-35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form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-25" dirty="0">
                <a:latin typeface="Trebuchet MS"/>
                <a:cs typeface="Trebuchet MS"/>
              </a:rPr>
              <a:t>the </a:t>
            </a:r>
            <a:r>
              <a:rPr sz="2600" spc="-120" dirty="0">
                <a:latin typeface="Trebuchet MS"/>
                <a:cs typeface="Trebuchet MS"/>
              </a:rPr>
              <a:t>primary</a:t>
            </a:r>
            <a:r>
              <a:rPr sz="2600" spc="-75" dirty="0">
                <a:latin typeface="Trebuchet MS"/>
                <a:cs typeface="Trebuchet MS"/>
              </a:rPr>
              <a:t> </a:t>
            </a:r>
            <a:r>
              <a:rPr sz="2600" spc="-170" dirty="0">
                <a:latin typeface="Trebuchet MS"/>
                <a:cs typeface="Trebuchet MS"/>
              </a:rPr>
              <a:t>key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-145" dirty="0">
                <a:latin typeface="Trebuchet MS"/>
                <a:cs typeface="Trebuchet MS"/>
              </a:rPr>
              <a:t>of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160" dirty="0">
                <a:latin typeface="Trebuchet MS"/>
                <a:cs typeface="Trebuchet MS"/>
              </a:rPr>
              <a:t>the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-45" dirty="0">
                <a:latin typeface="Trebuchet MS"/>
                <a:cs typeface="Trebuchet MS"/>
              </a:rPr>
              <a:t>relation.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lang="en-US" spc="-25" smtClean="0"/>
              <a:t>4</a:t>
            </a:fld>
            <a:endParaRPr lang="en-US"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479" y="-228600"/>
            <a:ext cx="7752715" cy="1002030"/>
          </a:xfrm>
          <a:prstGeom prst="rect">
            <a:avLst/>
          </a:prstGeom>
        </p:spPr>
        <p:txBody>
          <a:bodyPr vert="horz" wrap="square" lIns="0" tIns="50157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25" dirty="0">
                <a:solidFill>
                  <a:schemeClr val="tx1"/>
                </a:solidFill>
              </a:rPr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479" y="1219200"/>
            <a:ext cx="8108121" cy="5181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lang="en-US" spc="-25" smtClean="0"/>
              <a:t>5</a:t>
            </a:fld>
            <a:endParaRPr lang="en-US"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-246710"/>
            <a:ext cx="7752715" cy="1002030"/>
          </a:xfrm>
          <a:prstGeom prst="rect">
            <a:avLst/>
          </a:prstGeom>
        </p:spPr>
        <p:txBody>
          <a:bodyPr vert="horz" wrap="square" lIns="0" tIns="50157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25" dirty="0">
                <a:solidFill>
                  <a:schemeClr val="tx1"/>
                </a:solidFill>
              </a:rPr>
              <a:t>Example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9000" y="3657600"/>
            <a:ext cx="5486400" cy="31242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29893"/>
            <a:ext cx="8303260" cy="26013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tabLst>
                <a:tab pos="285115" algn="l"/>
              </a:tabLst>
            </a:pPr>
            <a:r>
              <a:rPr sz="2600" dirty="0" smtClean="0">
                <a:latin typeface="Trebuchet MS"/>
                <a:cs typeface="Trebuchet MS"/>
              </a:rPr>
              <a:t>We</a:t>
            </a:r>
            <a:r>
              <a:rPr sz="2600" spc="-25" dirty="0" smtClean="0">
                <a:latin typeface="Trebuchet MS"/>
                <a:cs typeface="Trebuchet MS"/>
              </a:rPr>
              <a:t> </a:t>
            </a:r>
            <a:r>
              <a:rPr sz="2600" spc="-170" dirty="0">
                <a:latin typeface="Trebuchet MS"/>
                <a:cs typeface="Trebuchet MS"/>
              </a:rPr>
              <a:t>create</a:t>
            </a:r>
            <a:r>
              <a:rPr sz="2600" spc="-35" dirty="0">
                <a:latin typeface="Trebuchet MS"/>
                <a:cs typeface="Trebuchet MS"/>
              </a:rPr>
              <a:t> </a:t>
            </a:r>
            <a:r>
              <a:rPr sz="2600" spc="-160" dirty="0">
                <a:latin typeface="Trebuchet MS"/>
                <a:cs typeface="Trebuchet MS"/>
              </a:rPr>
              <a:t>the</a:t>
            </a:r>
            <a:r>
              <a:rPr sz="2600" spc="-20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relations</a:t>
            </a:r>
            <a:r>
              <a:rPr sz="2600" spc="-85" dirty="0">
                <a:latin typeface="Trebuchet MS"/>
                <a:cs typeface="Trebuchet MS"/>
              </a:rPr>
              <a:t> </a:t>
            </a:r>
            <a:r>
              <a:rPr sz="2600" b="1" spc="145" dirty="0">
                <a:latin typeface="Trebuchet MS"/>
                <a:cs typeface="Trebuchet MS"/>
              </a:rPr>
              <a:t>EMPLOYEE</a:t>
            </a:r>
            <a:r>
              <a:rPr sz="2600" spc="145" dirty="0">
                <a:latin typeface="Trebuchet MS"/>
                <a:cs typeface="Trebuchet MS"/>
              </a:rPr>
              <a:t>,</a:t>
            </a:r>
            <a:r>
              <a:rPr sz="2600" spc="-325" dirty="0">
                <a:latin typeface="Trebuchet MS"/>
                <a:cs typeface="Trebuchet MS"/>
              </a:rPr>
              <a:t> </a:t>
            </a:r>
            <a:r>
              <a:rPr sz="2600" b="1" spc="170" dirty="0">
                <a:latin typeface="Trebuchet MS"/>
                <a:cs typeface="Trebuchet MS"/>
              </a:rPr>
              <a:t>DEPARTMENT</a:t>
            </a:r>
            <a:r>
              <a:rPr sz="2600" spc="170" dirty="0">
                <a:latin typeface="Trebuchet MS"/>
                <a:cs typeface="Trebuchet MS"/>
              </a:rPr>
              <a:t>, </a:t>
            </a:r>
            <a:r>
              <a:rPr sz="2600" spc="-180" dirty="0">
                <a:latin typeface="Trebuchet MS"/>
                <a:cs typeface="Trebuchet MS"/>
              </a:rPr>
              <a:t>and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b="1" spc="150" dirty="0">
                <a:latin typeface="Trebuchet MS"/>
                <a:cs typeface="Trebuchet MS"/>
              </a:rPr>
              <a:t>PROJECT</a:t>
            </a:r>
            <a:r>
              <a:rPr sz="2600" b="1" spc="-60" dirty="0">
                <a:latin typeface="Trebuchet MS"/>
                <a:cs typeface="Trebuchet MS"/>
              </a:rPr>
              <a:t> </a:t>
            </a:r>
            <a:r>
              <a:rPr sz="2600" spc="-155" dirty="0">
                <a:latin typeface="Trebuchet MS"/>
                <a:cs typeface="Trebuchet MS"/>
              </a:rPr>
              <a:t>in</a:t>
            </a:r>
            <a:r>
              <a:rPr sz="2600" spc="-25" dirty="0">
                <a:latin typeface="Trebuchet MS"/>
                <a:cs typeface="Trebuchet MS"/>
              </a:rPr>
              <a:t> </a:t>
            </a:r>
            <a:r>
              <a:rPr sz="2600" spc="-160" dirty="0">
                <a:latin typeface="Trebuchet MS"/>
                <a:cs typeface="Trebuchet MS"/>
              </a:rPr>
              <a:t>the</a:t>
            </a:r>
            <a:r>
              <a:rPr sz="2600" spc="-30" dirty="0">
                <a:latin typeface="Trebuchet MS"/>
                <a:cs typeface="Trebuchet MS"/>
              </a:rPr>
              <a:t> </a:t>
            </a:r>
            <a:r>
              <a:rPr sz="2600" spc="-160" dirty="0">
                <a:latin typeface="Trebuchet MS"/>
                <a:cs typeface="Trebuchet MS"/>
              </a:rPr>
              <a:t>relational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165" dirty="0">
                <a:latin typeface="Trebuchet MS"/>
                <a:cs typeface="Trebuchet MS"/>
              </a:rPr>
              <a:t>schema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corresponding </a:t>
            </a:r>
            <a:r>
              <a:rPr sz="2600" dirty="0">
                <a:latin typeface="Trebuchet MS"/>
                <a:cs typeface="Trebuchet MS"/>
              </a:rPr>
              <a:t>to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160" dirty="0">
                <a:latin typeface="Trebuchet MS"/>
                <a:cs typeface="Trebuchet MS"/>
              </a:rPr>
              <a:t>the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145" dirty="0">
                <a:latin typeface="Trebuchet MS"/>
                <a:cs typeface="Trebuchet MS"/>
              </a:rPr>
              <a:t>regular</a:t>
            </a:r>
            <a:r>
              <a:rPr sz="2600" spc="-80" dirty="0">
                <a:latin typeface="Trebuchet MS"/>
                <a:cs typeface="Trebuchet MS"/>
              </a:rPr>
              <a:t> </a:t>
            </a:r>
            <a:r>
              <a:rPr sz="2600" spc="-155" dirty="0">
                <a:latin typeface="Trebuchet MS"/>
                <a:cs typeface="Trebuchet MS"/>
              </a:rPr>
              <a:t>entities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-155" dirty="0">
                <a:latin typeface="Trebuchet MS"/>
                <a:cs typeface="Trebuchet MS"/>
              </a:rPr>
              <a:t>in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160" dirty="0">
                <a:latin typeface="Trebuchet MS"/>
                <a:cs typeface="Trebuchet MS"/>
              </a:rPr>
              <a:t>the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ER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200" dirty="0">
                <a:latin typeface="Trebuchet MS"/>
                <a:cs typeface="Trebuchet MS"/>
              </a:rPr>
              <a:t>diagram.</a:t>
            </a:r>
            <a:r>
              <a:rPr sz="2600" spc="-365" dirty="0">
                <a:latin typeface="Trebuchet MS"/>
                <a:cs typeface="Trebuchet MS"/>
              </a:rPr>
              <a:t> </a:t>
            </a:r>
            <a:r>
              <a:rPr sz="2600" b="1" spc="110" dirty="0">
                <a:latin typeface="Trebuchet MS"/>
                <a:cs typeface="Trebuchet MS"/>
              </a:rPr>
              <a:t>SSN</a:t>
            </a:r>
            <a:r>
              <a:rPr sz="2600" spc="110" dirty="0">
                <a:latin typeface="Trebuchet MS"/>
                <a:cs typeface="Trebuchet MS"/>
              </a:rPr>
              <a:t>, </a:t>
            </a:r>
            <a:r>
              <a:rPr sz="2600" b="1" spc="215" dirty="0">
                <a:latin typeface="Trebuchet MS"/>
                <a:cs typeface="Trebuchet MS"/>
              </a:rPr>
              <a:t>DNUMBER</a:t>
            </a:r>
            <a:r>
              <a:rPr sz="2600" spc="215" dirty="0">
                <a:latin typeface="Trebuchet MS"/>
                <a:cs typeface="Trebuchet MS"/>
              </a:rPr>
              <a:t>,</a:t>
            </a:r>
            <a:r>
              <a:rPr sz="2600" spc="-340" dirty="0">
                <a:latin typeface="Trebuchet MS"/>
                <a:cs typeface="Trebuchet MS"/>
              </a:rPr>
              <a:t> </a:t>
            </a:r>
            <a:r>
              <a:rPr sz="2600" spc="-180" dirty="0">
                <a:latin typeface="Trebuchet MS"/>
                <a:cs typeface="Trebuchet MS"/>
              </a:rPr>
              <a:t>and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b="1" spc="275" dirty="0">
                <a:latin typeface="Trebuchet MS"/>
                <a:cs typeface="Trebuchet MS"/>
              </a:rPr>
              <a:t>PNUMBER</a:t>
            </a:r>
            <a:r>
              <a:rPr sz="2600" b="1" spc="-55" dirty="0">
                <a:latin typeface="Trebuchet MS"/>
                <a:cs typeface="Trebuchet MS"/>
              </a:rPr>
              <a:t> </a:t>
            </a:r>
            <a:r>
              <a:rPr sz="2600" spc="-155" dirty="0">
                <a:latin typeface="Trebuchet MS"/>
                <a:cs typeface="Trebuchet MS"/>
              </a:rPr>
              <a:t>are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160" dirty="0">
                <a:latin typeface="Trebuchet MS"/>
                <a:cs typeface="Trebuchet MS"/>
              </a:rPr>
              <a:t>the</a:t>
            </a:r>
            <a:r>
              <a:rPr sz="2600" spc="-35" dirty="0">
                <a:latin typeface="Trebuchet MS"/>
                <a:cs typeface="Trebuchet MS"/>
              </a:rPr>
              <a:t> </a:t>
            </a:r>
            <a:r>
              <a:rPr sz="2600" spc="-114" dirty="0">
                <a:latin typeface="Trebuchet MS"/>
                <a:cs typeface="Trebuchet MS"/>
              </a:rPr>
              <a:t>primary</a:t>
            </a:r>
            <a:r>
              <a:rPr sz="2600" spc="-70" dirty="0">
                <a:latin typeface="Trebuchet MS"/>
                <a:cs typeface="Trebuchet MS"/>
              </a:rPr>
              <a:t> </a:t>
            </a:r>
            <a:r>
              <a:rPr sz="2600" spc="-150" dirty="0">
                <a:latin typeface="Trebuchet MS"/>
                <a:cs typeface="Trebuchet MS"/>
              </a:rPr>
              <a:t>keys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-25" dirty="0">
                <a:latin typeface="Trebuchet MS"/>
                <a:cs typeface="Trebuchet MS"/>
              </a:rPr>
              <a:t>for </a:t>
            </a:r>
            <a:r>
              <a:rPr sz="2600" spc="-160" dirty="0">
                <a:latin typeface="Trebuchet MS"/>
                <a:cs typeface="Trebuchet MS"/>
              </a:rPr>
              <a:t>the</a:t>
            </a:r>
            <a:r>
              <a:rPr sz="2600" spc="15" dirty="0">
                <a:latin typeface="Trebuchet MS"/>
                <a:cs typeface="Trebuchet MS"/>
              </a:rPr>
              <a:t> </a:t>
            </a:r>
            <a:r>
              <a:rPr sz="2600" spc="-140" dirty="0">
                <a:latin typeface="Trebuchet MS"/>
                <a:cs typeface="Trebuchet MS"/>
              </a:rPr>
              <a:t>relations</a:t>
            </a:r>
            <a:r>
              <a:rPr sz="2600" spc="-20" dirty="0">
                <a:latin typeface="Trebuchet MS"/>
                <a:cs typeface="Trebuchet MS"/>
              </a:rPr>
              <a:t> </a:t>
            </a:r>
            <a:r>
              <a:rPr sz="2600" spc="-55" dirty="0">
                <a:latin typeface="Trebuchet MS"/>
                <a:cs typeface="Trebuchet MS"/>
              </a:rPr>
              <a:t>EMPLOYEE,</a:t>
            </a:r>
            <a:r>
              <a:rPr sz="2600" spc="-315" dirty="0">
                <a:latin typeface="Trebuchet MS"/>
                <a:cs typeface="Trebuchet MS"/>
              </a:rPr>
              <a:t> </a:t>
            </a:r>
            <a:r>
              <a:rPr sz="2600" spc="-30" dirty="0">
                <a:latin typeface="Trebuchet MS"/>
                <a:cs typeface="Trebuchet MS"/>
              </a:rPr>
              <a:t>DEPARTMENT,</a:t>
            </a:r>
            <a:r>
              <a:rPr sz="2600" spc="-310" dirty="0">
                <a:latin typeface="Trebuchet MS"/>
                <a:cs typeface="Trebuchet MS"/>
              </a:rPr>
              <a:t> </a:t>
            </a:r>
            <a:r>
              <a:rPr sz="2600" spc="-175" dirty="0">
                <a:latin typeface="Trebuchet MS"/>
                <a:cs typeface="Trebuchet MS"/>
              </a:rPr>
              <a:t>and</a:t>
            </a:r>
            <a:r>
              <a:rPr sz="2600" spc="5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PROJECT </a:t>
            </a:r>
            <a:r>
              <a:rPr sz="2600" spc="-160" dirty="0">
                <a:latin typeface="Trebuchet MS"/>
                <a:cs typeface="Trebuchet MS"/>
              </a:rPr>
              <a:t>as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shown</a:t>
            </a:r>
            <a:r>
              <a:rPr sz="2600" spc="-10" dirty="0" smtClean="0">
                <a:latin typeface="Trebuchet MS"/>
                <a:cs typeface="Trebuchet MS"/>
              </a:rPr>
              <a:t>.</a:t>
            </a:r>
            <a:endParaRPr lang="en-US" sz="2600" spc="-10" dirty="0" smtClean="0">
              <a:latin typeface="Trebuchet MS"/>
              <a:cs typeface="Trebuchet MS"/>
            </a:endParaRPr>
          </a:p>
          <a:p>
            <a:pPr marL="285115" marR="5080" indent="-273050">
              <a:lnSpc>
                <a:spcPct val="100000"/>
              </a:lnSpc>
              <a:spcBef>
                <a:spcPts val="105"/>
              </a:spcBef>
              <a:tabLst>
                <a:tab pos="285115" algn="l"/>
              </a:tabLst>
            </a:pPr>
            <a:endParaRPr sz="1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800" dirty="0">
                <a:solidFill>
                  <a:srgbClr val="C00000"/>
                </a:solidFill>
                <a:latin typeface="Comic Sans MS"/>
                <a:cs typeface="Comic Sans MS"/>
              </a:rPr>
              <a:t>Step</a:t>
            </a:r>
            <a:r>
              <a:rPr sz="1800" spc="-25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C00000"/>
                </a:solidFill>
                <a:latin typeface="Comic Sans MS"/>
                <a:cs typeface="Comic Sans MS"/>
              </a:rPr>
              <a:t>1</a:t>
            </a:r>
            <a:r>
              <a:rPr sz="1800" spc="-20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1800" dirty="0" smtClean="0">
                <a:solidFill>
                  <a:srgbClr val="C00000"/>
                </a:solidFill>
                <a:latin typeface="Comic Sans MS"/>
                <a:cs typeface="Comic Sans MS"/>
              </a:rPr>
              <a:t>in</a:t>
            </a:r>
            <a:r>
              <a:rPr sz="1800" spc="-35" dirty="0" smtClean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C00000"/>
                </a:solidFill>
                <a:latin typeface="Comic Sans MS"/>
                <a:cs typeface="Comic Sans MS"/>
              </a:rPr>
              <a:t>fig</a:t>
            </a:r>
            <a:r>
              <a:rPr sz="1800" spc="-40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C00000"/>
                </a:solidFill>
                <a:latin typeface="Comic Sans MS"/>
                <a:cs typeface="Comic Sans MS"/>
              </a:rPr>
              <a:t>9.3</a:t>
            </a:r>
            <a:r>
              <a:rPr sz="1800" spc="-20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1800" spc="-25" dirty="0">
                <a:solidFill>
                  <a:srgbClr val="C00000"/>
                </a:solidFill>
                <a:latin typeface="Comic Sans MS"/>
                <a:cs typeface="Comic Sans MS"/>
              </a:rPr>
              <a:t>(a)</a:t>
            </a:r>
            <a:endParaRPr sz="1800" dirty="0">
              <a:latin typeface="Comic Sans MS"/>
              <a:cs typeface="Comic Sans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83260" y="4038600"/>
            <a:ext cx="2598420" cy="338455"/>
            <a:chOff x="600455" y="4244340"/>
            <a:chExt cx="2598420" cy="338455"/>
          </a:xfrm>
        </p:grpSpPr>
        <p:sp>
          <p:nvSpPr>
            <p:cNvPr id="7" name="object 7"/>
            <p:cNvSpPr/>
            <p:nvPr/>
          </p:nvSpPr>
          <p:spPr>
            <a:xfrm>
              <a:off x="610361" y="4254246"/>
              <a:ext cx="2578735" cy="318770"/>
            </a:xfrm>
            <a:custGeom>
              <a:avLst/>
              <a:gdLst/>
              <a:ahLst/>
              <a:cxnLst/>
              <a:rect l="l" t="t" r="r" b="b"/>
              <a:pathLst>
                <a:path w="2578735" h="318770">
                  <a:moveTo>
                    <a:pt x="2419350" y="0"/>
                  </a:moveTo>
                  <a:lnTo>
                    <a:pt x="2419350" y="79628"/>
                  </a:lnTo>
                  <a:lnTo>
                    <a:pt x="0" y="79628"/>
                  </a:lnTo>
                  <a:lnTo>
                    <a:pt x="0" y="238886"/>
                  </a:lnTo>
                  <a:lnTo>
                    <a:pt x="2419350" y="238886"/>
                  </a:lnTo>
                  <a:lnTo>
                    <a:pt x="2419350" y="318515"/>
                  </a:lnTo>
                  <a:lnTo>
                    <a:pt x="2578608" y="159257"/>
                  </a:lnTo>
                  <a:lnTo>
                    <a:pt x="2419350" y="0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0361" y="4254246"/>
              <a:ext cx="2578735" cy="318770"/>
            </a:xfrm>
            <a:custGeom>
              <a:avLst/>
              <a:gdLst/>
              <a:ahLst/>
              <a:cxnLst/>
              <a:rect l="l" t="t" r="r" b="b"/>
              <a:pathLst>
                <a:path w="2578735" h="318770">
                  <a:moveTo>
                    <a:pt x="0" y="79628"/>
                  </a:moveTo>
                  <a:lnTo>
                    <a:pt x="2419350" y="79628"/>
                  </a:lnTo>
                  <a:lnTo>
                    <a:pt x="2419350" y="0"/>
                  </a:lnTo>
                  <a:lnTo>
                    <a:pt x="2578608" y="159257"/>
                  </a:lnTo>
                  <a:lnTo>
                    <a:pt x="2419350" y="318515"/>
                  </a:lnTo>
                  <a:lnTo>
                    <a:pt x="2419350" y="238886"/>
                  </a:lnTo>
                  <a:lnTo>
                    <a:pt x="0" y="238886"/>
                  </a:lnTo>
                  <a:lnTo>
                    <a:pt x="0" y="79628"/>
                  </a:lnTo>
                  <a:close/>
                </a:path>
              </a:pathLst>
            </a:custGeom>
            <a:ln w="19812">
              <a:solidFill>
                <a:srgbClr val="5258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lang="en-US" spc="-25" smtClean="0"/>
              <a:t>6</a:t>
            </a:fld>
            <a:endParaRPr lang="en-US"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-304800"/>
            <a:ext cx="7752715" cy="1002030"/>
          </a:xfrm>
          <a:prstGeom prst="rect">
            <a:avLst/>
          </a:prstGeom>
        </p:spPr>
        <p:txBody>
          <a:bodyPr vert="horz" wrap="square" lIns="0" tIns="50157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35" dirty="0">
                <a:solidFill>
                  <a:schemeClr val="tx1"/>
                </a:solidFill>
              </a:rPr>
              <a:t>Step</a:t>
            </a:r>
            <a:r>
              <a:rPr spc="325" dirty="0">
                <a:solidFill>
                  <a:schemeClr val="tx1"/>
                </a:solidFill>
              </a:rPr>
              <a:t> </a:t>
            </a:r>
            <a:r>
              <a:rPr spc="185" dirty="0">
                <a:solidFill>
                  <a:schemeClr val="tx1"/>
                </a:solidFill>
              </a:rPr>
              <a:t>2:</a:t>
            </a:r>
            <a:r>
              <a:rPr spc="320" dirty="0">
                <a:solidFill>
                  <a:schemeClr val="tx1"/>
                </a:solidFill>
              </a:rPr>
              <a:t> </a:t>
            </a:r>
            <a:r>
              <a:rPr spc="215" dirty="0">
                <a:solidFill>
                  <a:schemeClr val="tx1"/>
                </a:solidFill>
              </a:rPr>
              <a:t>Mapping</a:t>
            </a:r>
            <a:r>
              <a:rPr spc="330" dirty="0">
                <a:solidFill>
                  <a:schemeClr val="tx1"/>
                </a:solidFill>
              </a:rPr>
              <a:t> </a:t>
            </a:r>
            <a:r>
              <a:rPr spc="65" dirty="0">
                <a:solidFill>
                  <a:schemeClr val="tx1"/>
                </a:solidFill>
              </a:rPr>
              <a:t>of</a:t>
            </a:r>
            <a:r>
              <a:rPr spc="320" dirty="0">
                <a:solidFill>
                  <a:schemeClr val="tx1"/>
                </a:solidFill>
              </a:rPr>
              <a:t> </a:t>
            </a:r>
            <a:r>
              <a:rPr spc="190" dirty="0">
                <a:solidFill>
                  <a:schemeClr val="tx1"/>
                </a:solidFill>
              </a:rPr>
              <a:t>Weak</a:t>
            </a:r>
            <a:r>
              <a:rPr spc="335" dirty="0">
                <a:solidFill>
                  <a:schemeClr val="tx1"/>
                </a:solidFill>
              </a:rPr>
              <a:t> </a:t>
            </a:r>
            <a:r>
              <a:rPr spc="190" dirty="0">
                <a:solidFill>
                  <a:schemeClr val="tx1"/>
                </a:solidFill>
              </a:rPr>
              <a:t>Entity</a:t>
            </a:r>
            <a:r>
              <a:rPr spc="315" dirty="0">
                <a:solidFill>
                  <a:schemeClr val="tx1"/>
                </a:solidFill>
              </a:rPr>
              <a:t> </a:t>
            </a:r>
            <a:r>
              <a:rPr spc="225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3901"/>
            <a:ext cx="8027670" cy="16139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44450" indent="-457834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600" spc="-10" dirty="0" smtClean="0">
                <a:latin typeface="Trebuchet MS"/>
                <a:cs typeface="Trebuchet MS"/>
              </a:rPr>
              <a:t>For</a:t>
            </a:r>
            <a:r>
              <a:rPr sz="2600" spc="-70" dirty="0" smtClean="0">
                <a:latin typeface="Trebuchet MS"/>
                <a:cs typeface="Trebuchet MS"/>
              </a:rPr>
              <a:t> </a:t>
            </a:r>
            <a:r>
              <a:rPr sz="2600" spc="-185" dirty="0">
                <a:latin typeface="Trebuchet MS"/>
                <a:cs typeface="Trebuchet MS"/>
              </a:rPr>
              <a:t>each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b="1" spc="-20" dirty="0">
                <a:latin typeface="Trebuchet MS"/>
                <a:cs typeface="Trebuchet MS"/>
              </a:rPr>
              <a:t>weak</a:t>
            </a:r>
            <a:r>
              <a:rPr sz="2600" b="1" spc="-65" dirty="0">
                <a:latin typeface="Trebuchet MS"/>
                <a:cs typeface="Trebuchet MS"/>
              </a:rPr>
              <a:t> </a:t>
            </a:r>
            <a:r>
              <a:rPr sz="2600" spc="-170" dirty="0">
                <a:latin typeface="Trebuchet MS"/>
                <a:cs typeface="Trebuchet MS"/>
              </a:rPr>
              <a:t>entity</a:t>
            </a:r>
            <a:r>
              <a:rPr sz="2600" spc="-70" dirty="0">
                <a:latin typeface="Trebuchet MS"/>
                <a:cs typeface="Trebuchet MS"/>
              </a:rPr>
              <a:t> </a:t>
            </a:r>
            <a:r>
              <a:rPr sz="2600" spc="-200" dirty="0">
                <a:latin typeface="Trebuchet MS"/>
                <a:cs typeface="Trebuchet MS"/>
              </a:rPr>
              <a:t>type,</a:t>
            </a:r>
            <a:r>
              <a:rPr sz="2600" spc="-315" dirty="0">
                <a:latin typeface="Trebuchet MS"/>
                <a:cs typeface="Trebuchet MS"/>
              </a:rPr>
              <a:t> </a:t>
            </a:r>
            <a:r>
              <a:rPr sz="2600" spc="-170" dirty="0">
                <a:latin typeface="Trebuchet MS"/>
                <a:cs typeface="Trebuchet MS"/>
              </a:rPr>
              <a:t>create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260" dirty="0">
                <a:latin typeface="Trebuchet MS"/>
                <a:cs typeface="Trebuchet MS"/>
              </a:rPr>
              <a:t>a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-145" dirty="0">
                <a:latin typeface="Trebuchet MS"/>
                <a:cs typeface="Trebuchet MS"/>
              </a:rPr>
              <a:t>relation</a:t>
            </a:r>
            <a:r>
              <a:rPr sz="2600" spc="-80" dirty="0">
                <a:latin typeface="Trebuchet MS"/>
                <a:cs typeface="Trebuchet MS"/>
              </a:rPr>
              <a:t> </a:t>
            </a:r>
            <a:r>
              <a:rPr sz="2600" spc="-180" dirty="0">
                <a:latin typeface="Trebuchet MS"/>
                <a:cs typeface="Trebuchet MS"/>
              </a:rPr>
              <a:t>and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-114" dirty="0" smtClean="0">
                <a:latin typeface="Trebuchet MS"/>
                <a:cs typeface="Trebuchet MS"/>
              </a:rPr>
              <a:t>include</a:t>
            </a:r>
            <a:r>
              <a:rPr sz="2600" spc="-45" dirty="0" smtClean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primary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170" dirty="0">
                <a:latin typeface="Trebuchet MS"/>
                <a:cs typeface="Trebuchet MS"/>
              </a:rPr>
              <a:t>key</a:t>
            </a:r>
            <a:r>
              <a:rPr sz="2600" spc="-25" dirty="0">
                <a:latin typeface="Trebuchet MS"/>
                <a:cs typeface="Trebuchet MS"/>
              </a:rPr>
              <a:t> </a:t>
            </a:r>
            <a:r>
              <a:rPr sz="2600" spc="-160" dirty="0">
                <a:latin typeface="Trebuchet MS"/>
                <a:cs typeface="Trebuchet MS"/>
              </a:rPr>
              <a:t>attribute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-145" dirty="0">
                <a:latin typeface="Trebuchet MS"/>
                <a:cs typeface="Trebuchet MS"/>
              </a:rPr>
              <a:t>of</a:t>
            </a:r>
            <a:r>
              <a:rPr sz="2600" spc="-25" dirty="0">
                <a:latin typeface="Trebuchet MS"/>
                <a:cs typeface="Trebuchet MS"/>
              </a:rPr>
              <a:t> </a:t>
            </a:r>
            <a:r>
              <a:rPr sz="2600" spc="-95" dirty="0">
                <a:latin typeface="Trebuchet MS"/>
                <a:cs typeface="Trebuchet MS"/>
              </a:rPr>
              <a:t>strong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-170" dirty="0">
                <a:latin typeface="Trebuchet MS"/>
                <a:cs typeface="Trebuchet MS"/>
              </a:rPr>
              <a:t>entity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25" dirty="0">
                <a:latin typeface="Trebuchet MS"/>
                <a:cs typeface="Trebuchet MS"/>
              </a:rPr>
              <a:t>as</a:t>
            </a:r>
            <a:endParaRPr sz="26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</a:pPr>
            <a:r>
              <a:rPr sz="2600" b="1" i="1" spc="-140" dirty="0">
                <a:latin typeface="Trebuchet MS"/>
                <a:cs typeface="Trebuchet MS"/>
              </a:rPr>
              <a:t>foreign</a:t>
            </a:r>
            <a:r>
              <a:rPr sz="2600" b="1" i="1" spc="-40" dirty="0">
                <a:latin typeface="Trebuchet MS"/>
                <a:cs typeface="Trebuchet MS"/>
              </a:rPr>
              <a:t> </a:t>
            </a:r>
            <a:r>
              <a:rPr sz="2600" b="1" i="1" spc="-170" dirty="0">
                <a:latin typeface="Trebuchet MS"/>
                <a:cs typeface="Trebuchet MS"/>
              </a:rPr>
              <a:t>key</a:t>
            </a:r>
            <a:r>
              <a:rPr sz="2600" b="1" i="1" spc="-45" dirty="0">
                <a:latin typeface="Trebuchet MS"/>
                <a:cs typeface="Trebuchet MS"/>
              </a:rPr>
              <a:t> </a:t>
            </a:r>
            <a:r>
              <a:rPr sz="2600" b="1" i="1" spc="-160" dirty="0" smtClean="0">
                <a:latin typeface="Trebuchet MS"/>
                <a:cs typeface="Trebuchet MS"/>
              </a:rPr>
              <a:t>attribute</a:t>
            </a:r>
            <a:r>
              <a:rPr sz="2600" b="1" i="1" spc="-45" dirty="0" smtClean="0">
                <a:latin typeface="Trebuchet MS"/>
                <a:cs typeface="Trebuchet MS"/>
              </a:rPr>
              <a:t> </a:t>
            </a:r>
            <a:r>
              <a:rPr sz="2600" spc="-145" dirty="0">
                <a:latin typeface="Trebuchet MS"/>
                <a:cs typeface="Trebuchet MS"/>
              </a:rPr>
              <a:t>of</a:t>
            </a:r>
            <a:r>
              <a:rPr sz="2600" spc="-35" dirty="0">
                <a:latin typeface="Trebuchet MS"/>
                <a:cs typeface="Trebuchet MS"/>
              </a:rPr>
              <a:t> </a:t>
            </a:r>
            <a:r>
              <a:rPr sz="2600" spc="-155" dirty="0">
                <a:latin typeface="Trebuchet MS"/>
                <a:cs typeface="Trebuchet MS"/>
              </a:rPr>
              <a:t>the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45" dirty="0" smtClean="0">
                <a:latin typeface="Trebuchet MS"/>
                <a:cs typeface="Trebuchet MS"/>
              </a:rPr>
              <a:t>relation</a:t>
            </a:r>
            <a:r>
              <a:rPr lang="en-US" sz="2600" spc="-45" dirty="0" smtClean="0">
                <a:latin typeface="Trebuchet MS"/>
                <a:cs typeface="Trebuchet MS"/>
              </a:rPr>
              <a:t>, and</a:t>
            </a:r>
            <a:r>
              <a:rPr sz="2600" spc="-70" dirty="0" smtClean="0">
                <a:latin typeface="Trebuchet MS"/>
                <a:cs typeface="Trebuchet MS"/>
              </a:rPr>
              <a:t> </a:t>
            </a:r>
            <a:r>
              <a:rPr sz="2600" b="1" i="1" spc="-100" dirty="0">
                <a:latin typeface="Trebuchet MS"/>
                <a:cs typeface="Trebuchet MS"/>
              </a:rPr>
              <a:t>the</a:t>
            </a:r>
            <a:r>
              <a:rPr sz="2600" b="1" i="1" spc="-40" dirty="0">
                <a:latin typeface="Trebuchet MS"/>
                <a:cs typeface="Trebuchet MS"/>
              </a:rPr>
              <a:t> </a:t>
            </a:r>
            <a:r>
              <a:rPr sz="2600" b="1" i="1" spc="-140" dirty="0">
                <a:latin typeface="Trebuchet MS"/>
                <a:cs typeface="Trebuchet MS"/>
              </a:rPr>
              <a:t>partial</a:t>
            </a:r>
            <a:r>
              <a:rPr sz="2600" b="1" i="1" spc="-70" dirty="0">
                <a:latin typeface="Trebuchet MS"/>
                <a:cs typeface="Trebuchet MS"/>
              </a:rPr>
              <a:t> </a:t>
            </a:r>
            <a:r>
              <a:rPr sz="2600" b="1" i="1" spc="-160" dirty="0">
                <a:latin typeface="Trebuchet MS"/>
                <a:cs typeface="Trebuchet MS"/>
              </a:rPr>
              <a:t>key</a:t>
            </a:r>
            <a:r>
              <a:rPr sz="2600" b="1" i="1" spc="-50" dirty="0">
                <a:latin typeface="Trebuchet MS"/>
                <a:cs typeface="Trebuchet MS"/>
              </a:rPr>
              <a:t> </a:t>
            </a:r>
            <a:r>
              <a:rPr sz="2600" spc="-25" dirty="0">
                <a:latin typeface="Trebuchet MS"/>
                <a:cs typeface="Trebuchet MS"/>
              </a:rPr>
              <a:t>of </a:t>
            </a:r>
            <a:r>
              <a:rPr sz="2600" spc="-160" dirty="0">
                <a:latin typeface="Trebuchet MS"/>
                <a:cs typeface="Trebuchet MS"/>
              </a:rPr>
              <a:t>the</a:t>
            </a:r>
            <a:r>
              <a:rPr sz="2600" spc="-35" dirty="0">
                <a:latin typeface="Trebuchet MS"/>
                <a:cs typeface="Trebuchet MS"/>
              </a:rPr>
              <a:t> </a:t>
            </a:r>
            <a:r>
              <a:rPr sz="2600" spc="-160" dirty="0">
                <a:latin typeface="Trebuchet MS"/>
                <a:cs typeface="Trebuchet MS"/>
              </a:rPr>
              <a:t>weak</a:t>
            </a:r>
            <a:r>
              <a:rPr sz="2600" spc="-30" dirty="0">
                <a:latin typeface="Trebuchet MS"/>
                <a:cs typeface="Trebuchet MS"/>
              </a:rPr>
              <a:t> </a:t>
            </a:r>
            <a:r>
              <a:rPr sz="2600" spc="-165" dirty="0">
                <a:latin typeface="Trebuchet MS"/>
                <a:cs typeface="Trebuchet MS"/>
              </a:rPr>
              <a:t>entity</a:t>
            </a:r>
            <a:r>
              <a:rPr sz="2600" spc="-35" dirty="0">
                <a:latin typeface="Trebuchet MS"/>
                <a:cs typeface="Trebuchet MS"/>
              </a:rPr>
              <a:t> </a:t>
            </a:r>
            <a:r>
              <a:rPr sz="2600" spc="-210" dirty="0">
                <a:latin typeface="Trebuchet MS"/>
                <a:cs typeface="Trebuchet MS"/>
              </a:rPr>
              <a:t>type,</a:t>
            </a:r>
            <a:r>
              <a:rPr sz="2600" spc="-300" dirty="0">
                <a:latin typeface="Trebuchet MS"/>
                <a:cs typeface="Trebuchet MS"/>
              </a:rPr>
              <a:t> </a:t>
            </a:r>
            <a:r>
              <a:rPr sz="2600" spc="-254" dirty="0">
                <a:latin typeface="Trebuchet MS"/>
                <a:cs typeface="Trebuchet MS"/>
              </a:rPr>
              <a:t>if</a:t>
            </a:r>
            <a:r>
              <a:rPr sz="2600" spc="-35" dirty="0">
                <a:latin typeface="Trebuchet MS"/>
                <a:cs typeface="Trebuchet MS"/>
              </a:rPr>
              <a:t> </a:t>
            </a:r>
            <a:r>
              <a:rPr sz="2600" spc="-315" dirty="0">
                <a:latin typeface="Trebuchet MS"/>
                <a:cs typeface="Trebuchet MS"/>
              </a:rPr>
              <a:t>any.</a:t>
            </a:r>
            <a:endParaRPr sz="2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157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25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73050">
              <a:lnSpc>
                <a:spcPct val="150100"/>
              </a:lnSpc>
              <a:spcBef>
                <a:spcPts val="100"/>
              </a:spcBef>
              <a:tabLst>
                <a:tab pos="292735" algn="l"/>
              </a:tabLst>
            </a:pPr>
            <a:r>
              <a:rPr spc="-85" dirty="0" smtClean="0"/>
              <a:t>Create </a:t>
            </a:r>
            <a:r>
              <a:rPr spc="-150" dirty="0"/>
              <a:t>the</a:t>
            </a:r>
            <a:r>
              <a:rPr spc="-70" dirty="0"/>
              <a:t> </a:t>
            </a:r>
            <a:r>
              <a:rPr spc="-140" dirty="0"/>
              <a:t>relation</a:t>
            </a:r>
            <a:r>
              <a:rPr spc="-65" dirty="0"/>
              <a:t> </a:t>
            </a:r>
            <a:r>
              <a:rPr b="1" spc="185" dirty="0" err="1" smtClean="0">
                <a:latin typeface="Trebuchet MS"/>
                <a:cs typeface="Trebuchet MS"/>
              </a:rPr>
              <a:t>DEPENDENT</a:t>
            </a:r>
            <a:r>
              <a:rPr spc="-10" dirty="0" err="1" smtClean="0"/>
              <a:t>to</a:t>
            </a:r>
            <a:r>
              <a:rPr spc="-60" dirty="0" smtClean="0"/>
              <a:t> </a:t>
            </a:r>
            <a:r>
              <a:rPr spc="-40" dirty="0"/>
              <a:t>correspond </a:t>
            </a:r>
            <a:r>
              <a:rPr spc="-20" dirty="0"/>
              <a:t>to</a:t>
            </a:r>
            <a:r>
              <a:rPr spc="-50" dirty="0"/>
              <a:t> </a:t>
            </a:r>
            <a:r>
              <a:rPr spc="-145" dirty="0"/>
              <a:t>the</a:t>
            </a:r>
            <a:r>
              <a:rPr spc="-45" dirty="0"/>
              <a:t> </a:t>
            </a:r>
            <a:r>
              <a:rPr spc="-160" dirty="0"/>
              <a:t>weak</a:t>
            </a:r>
            <a:r>
              <a:rPr spc="-40" dirty="0"/>
              <a:t> </a:t>
            </a:r>
            <a:r>
              <a:rPr spc="-160" dirty="0"/>
              <a:t>entity</a:t>
            </a:r>
            <a:r>
              <a:rPr spc="-55" dirty="0"/>
              <a:t> </a:t>
            </a:r>
            <a:r>
              <a:rPr spc="-160" dirty="0"/>
              <a:t>type</a:t>
            </a:r>
            <a:r>
              <a:rPr spc="-70" dirty="0"/>
              <a:t> </a:t>
            </a:r>
            <a:r>
              <a:rPr b="1" spc="210" dirty="0">
                <a:latin typeface="Trebuchet MS"/>
                <a:cs typeface="Trebuchet MS"/>
              </a:rPr>
              <a:t>DEPENDENT</a:t>
            </a:r>
            <a:r>
              <a:rPr spc="210" dirty="0"/>
              <a:t>.</a:t>
            </a:r>
            <a:r>
              <a:rPr spc="-285" dirty="0"/>
              <a:t> </a:t>
            </a:r>
            <a:r>
              <a:rPr spc="-140" dirty="0"/>
              <a:t>Include</a:t>
            </a:r>
            <a:r>
              <a:rPr spc="-45" dirty="0"/>
              <a:t> </a:t>
            </a:r>
            <a:r>
              <a:rPr spc="-145" dirty="0"/>
              <a:t>the</a:t>
            </a:r>
            <a:r>
              <a:rPr spc="-50" dirty="0"/>
              <a:t> </a:t>
            </a:r>
            <a:r>
              <a:rPr spc="-10" dirty="0"/>
              <a:t>primary </a:t>
            </a:r>
            <a:r>
              <a:rPr spc="-170" dirty="0"/>
              <a:t>key</a:t>
            </a:r>
            <a:r>
              <a:rPr spc="-65" dirty="0"/>
              <a:t> </a:t>
            </a:r>
            <a:r>
              <a:rPr b="1" spc="280" dirty="0">
                <a:latin typeface="Trebuchet MS"/>
                <a:cs typeface="Trebuchet MS"/>
              </a:rPr>
              <a:t>SSN</a:t>
            </a:r>
            <a:r>
              <a:rPr b="1" spc="-45" dirty="0">
                <a:latin typeface="Trebuchet MS"/>
                <a:cs typeface="Trebuchet MS"/>
              </a:rPr>
              <a:t> </a:t>
            </a:r>
            <a:r>
              <a:rPr spc="-135" dirty="0"/>
              <a:t>of</a:t>
            </a:r>
            <a:r>
              <a:rPr spc="-35" dirty="0"/>
              <a:t> </a:t>
            </a:r>
            <a:r>
              <a:rPr spc="-150" dirty="0"/>
              <a:t>the</a:t>
            </a:r>
            <a:r>
              <a:rPr spc="-55" dirty="0"/>
              <a:t> </a:t>
            </a:r>
            <a:r>
              <a:rPr b="1" spc="190" dirty="0">
                <a:latin typeface="Trebuchet MS"/>
                <a:cs typeface="Trebuchet MS"/>
              </a:rPr>
              <a:t>EMPLOYEE</a:t>
            </a:r>
            <a:r>
              <a:rPr b="1" spc="-40" dirty="0">
                <a:latin typeface="Trebuchet MS"/>
                <a:cs typeface="Trebuchet MS"/>
              </a:rPr>
              <a:t> </a:t>
            </a:r>
            <a:r>
              <a:rPr spc="-135" dirty="0"/>
              <a:t>relation</a:t>
            </a:r>
            <a:r>
              <a:rPr spc="-50" dirty="0"/>
              <a:t> </a:t>
            </a:r>
            <a:r>
              <a:rPr spc="-150" dirty="0"/>
              <a:t>as</a:t>
            </a:r>
            <a:r>
              <a:rPr spc="-35" dirty="0"/>
              <a:t> </a:t>
            </a:r>
            <a:r>
              <a:rPr spc="-245" dirty="0"/>
              <a:t>a</a:t>
            </a:r>
            <a:r>
              <a:rPr spc="-55" dirty="0"/>
              <a:t> </a:t>
            </a:r>
            <a:r>
              <a:rPr spc="-145" dirty="0"/>
              <a:t>foreign</a:t>
            </a:r>
            <a:r>
              <a:rPr spc="-40" dirty="0"/>
              <a:t> </a:t>
            </a:r>
            <a:r>
              <a:rPr spc="-25" dirty="0"/>
              <a:t>key </a:t>
            </a:r>
            <a:r>
              <a:rPr spc="-155" dirty="0"/>
              <a:t>attribute</a:t>
            </a:r>
            <a:r>
              <a:rPr spc="-65" dirty="0"/>
              <a:t> </a:t>
            </a:r>
            <a:r>
              <a:rPr spc="-135" dirty="0"/>
              <a:t>of</a:t>
            </a:r>
            <a:r>
              <a:rPr spc="-45" dirty="0"/>
              <a:t> </a:t>
            </a:r>
            <a:r>
              <a:rPr b="1" spc="275" dirty="0">
                <a:latin typeface="Trebuchet MS"/>
                <a:cs typeface="Trebuchet MS"/>
              </a:rPr>
              <a:t>DEPENDENT</a:t>
            </a:r>
            <a:r>
              <a:rPr b="1" spc="-30" dirty="0">
                <a:latin typeface="Trebuchet MS"/>
                <a:cs typeface="Trebuchet MS"/>
              </a:rPr>
              <a:t> </a:t>
            </a:r>
            <a:r>
              <a:rPr spc="-145" dirty="0"/>
              <a:t>(renamed</a:t>
            </a:r>
            <a:r>
              <a:rPr spc="-50" dirty="0"/>
              <a:t> </a:t>
            </a:r>
            <a:r>
              <a:rPr spc="-20" dirty="0"/>
              <a:t>to</a:t>
            </a:r>
            <a:r>
              <a:rPr spc="-50" dirty="0"/>
              <a:t> </a:t>
            </a:r>
            <a:r>
              <a:rPr b="1" spc="45" dirty="0">
                <a:latin typeface="Trebuchet MS"/>
                <a:cs typeface="Trebuchet MS"/>
              </a:rPr>
              <a:t>ESSN</a:t>
            </a:r>
            <a:r>
              <a:rPr spc="45" dirty="0"/>
              <a:t>).The</a:t>
            </a:r>
            <a:r>
              <a:rPr spc="-45" dirty="0"/>
              <a:t> </a:t>
            </a:r>
            <a:r>
              <a:rPr spc="-20" dirty="0"/>
              <a:t>primary </a:t>
            </a:r>
            <a:r>
              <a:rPr spc="-170" dirty="0"/>
              <a:t>key</a:t>
            </a:r>
            <a:r>
              <a:rPr spc="-55" dirty="0"/>
              <a:t> </a:t>
            </a:r>
            <a:r>
              <a:rPr spc="-135" dirty="0"/>
              <a:t>of</a:t>
            </a:r>
            <a:r>
              <a:rPr spc="-45" dirty="0"/>
              <a:t> </a:t>
            </a:r>
            <a:r>
              <a:rPr spc="-150" dirty="0"/>
              <a:t>the</a:t>
            </a:r>
            <a:r>
              <a:rPr spc="-50" dirty="0"/>
              <a:t> </a:t>
            </a:r>
            <a:r>
              <a:rPr b="1" spc="275" dirty="0">
                <a:latin typeface="Trebuchet MS"/>
                <a:cs typeface="Trebuchet MS"/>
              </a:rPr>
              <a:t>DEPENDENT</a:t>
            </a:r>
            <a:r>
              <a:rPr b="1" spc="-30" dirty="0">
                <a:latin typeface="Trebuchet MS"/>
                <a:cs typeface="Trebuchet MS"/>
              </a:rPr>
              <a:t> </a:t>
            </a:r>
            <a:r>
              <a:rPr spc="-140" dirty="0"/>
              <a:t>relation</a:t>
            </a:r>
            <a:r>
              <a:rPr spc="-50" dirty="0"/>
              <a:t> </a:t>
            </a:r>
            <a:r>
              <a:rPr spc="-95" dirty="0"/>
              <a:t>is</a:t>
            </a:r>
            <a:r>
              <a:rPr spc="-45" dirty="0"/>
              <a:t> </a:t>
            </a:r>
            <a:r>
              <a:rPr spc="-150" dirty="0"/>
              <a:t>the</a:t>
            </a:r>
            <a:r>
              <a:rPr spc="-55" dirty="0"/>
              <a:t> </a:t>
            </a:r>
            <a:r>
              <a:rPr spc="-125" dirty="0"/>
              <a:t>combination</a:t>
            </a:r>
            <a:r>
              <a:rPr spc="-45" dirty="0"/>
              <a:t> </a:t>
            </a:r>
            <a:r>
              <a:rPr spc="85" dirty="0"/>
              <a:t>{</a:t>
            </a:r>
            <a:r>
              <a:rPr b="1" spc="85" dirty="0">
                <a:latin typeface="Trebuchet MS"/>
                <a:cs typeface="Trebuchet MS"/>
              </a:rPr>
              <a:t>ESSN</a:t>
            </a:r>
            <a:r>
              <a:rPr spc="85" dirty="0"/>
              <a:t>, </a:t>
            </a:r>
            <a:r>
              <a:rPr b="1" spc="225" dirty="0">
                <a:latin typeface="Trebuchet MS"/>
                <a:cs typeface="Trebuchet MS"/>
              </a:rPr>
              <a:t>DEPENDENT_NAME</a:t>
            </a:r>
            <a:r>
              <a:rPr spc="225" dirty="0"/>
              <a:t>}</a:t>
            </a:r>
            <a:r>
              <a:rPr spc="-5" dirty="0"/>
              <a:t> </a:t>
            </a:r>
            <a:r>
              <a:rPr spc="-155" dirty="0"/>
              <a:t>because</a:t>
            </a:r>
            <a:r>
              <a:rPr spc="-15" dirty="0"/>
              <a:t> </a:t>
            </a:r>
            <a:r>
              <a:rPr b="1" spc="250" dirty="0">
                <a:latin typeface="Trebuchet MS"/>
                <a:cs typeface="Trebuchet MS"/>
              </a:rPr>
              <a:t>DEPENDENT_NAME</a:t>
            </a:r>
            <a:r>
              <a:rPr b="1" spc="-10" dirty="0">
                <a:latin typeface="Trebuchet MS"/>
                <a:cs typeface="Trebuchet MS"/>
              </a:rPr>
              <a:t> </a:t>
            </a:r>
            <a:r>
              <a:rPr spc="-25" dirty="0"/>
              <a:t>is</a:t>
            </a:r>
            <a:endParaRPr sz="1800" dirty="0">
              <a:latin typeface="Trebuchet MS"/>
              <a:cs typeface="Trebuchet MS"/>
            </a:endParaRPr>
          </a:p>
          <a:p>
            <a:pPr marL="292735">
              <a:lnSpc>
                <a:spcPct val="100000"/>
              </a:lnSpc>
              <a:spcBef>
                <a:spcPts val="1440"/>
              </a:spcBef>
            </a:pPr>
            <a:r>
              <a:rPr spc="-150" dirty="0"/>
              <a:t>the</a:t>
            </a:r>
            <a:r>
              <a:rPr spc="-20" dirty="0"/>
              <a:t> </a:t>
            </a:r>
            <a:r>
              <a:rPr spc="-170" dirty="0"/>
              <a:t>partial</a:t>
            </a:r>
            <a:r>
              <a:rPr spc="-25" dirty="0"/>
              <a:t> </a:t>
            </a:r>
            <a:r>
              <a:rPr spc="-175" dirty="0"/>
              <a:t>key</a:t>
            </a:r>
            <a:r>
              <a:rPr spc="-35" dirty="0"/>
              <a:t> </a:t>
            </a:r>
            <a:r>
              <a:rPr spc="-140" dirty="0"/>
              <a:t>of</a:t>
            </a:r>
            <a:r>
              <a:rPr spc="-35" dirty="0"/>
              <a:t> </a:t>
            </a:r>
            <a:r>
              <a:rPr b="1" spc="210" dirty="0" smtClean="0">
                <a:latin typeface="Trebuchet MS"/>
                <a:cs typeface="Trebuchet MS"/>
              </a:rPr>
              <a:t>DEPENDENT</a:t>
            </a:r>
            <a:r>
              <a:rPr spc="-10" dirty="0" smtClean="0"/>
              <a:t>.</a:t>
            </a:r>
            <a:endParaRPr spc="-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157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25" dirty="0">
                <a:solidFill>
                  <a:schemeClr val="tx1"/>
                </a:solidFill>
              </a:rPr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2011" y="1676400"/>
            <a:ext cx="6290652" cy="413980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0" y="2300986"/>
            <a:ext cx="2673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06295" algn="l"/>
              </a:tabLst>
            </a:pPr>
            <a:r>
              <a:rPr sz="1800" dirty="0">
                <a:solidFill>
                  <a:srgbClr val="C00000"/>
                </a:solidFill>
                <a:latin typeface="Comic Sans MS"/>
                <a:cs typeface="Comic Sans MS"/>
              </a:rPr>
              <a:t>Step</a:t>
            </a:r>
            <a:r>
              <a:rPr sz="1800" spc="-35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C00000"/>
                </a:solidFill>
                <a:latin typeface="Comic Sans MS"/>
                <a:cs typeface="Comic Sans MS"/>
              </a:rPr>
              <a:t>2</a:t>
            </a:r>
            <a:r>
              <a:rPr sz="1800" spc="-20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omic Sans MS"/>
                <a:cs typeface="Comic Sans MS"/>
              </a:rPr>
              <a:t>represents</a:t>
            </a:r>
            <a:r>
              <a:rPr sz="1800" dirty="0">
                <a:solidFill>
                  <a:srgbClr val="C00000"/>
                </a:solidFill>
                <a:latin typeface="Comic Sans MS"/>
                <a:cs typeface="Comic Sans MS"/>
              </a:rPr>
              <a:t>	in</a:t>
            </a:r>
            <a:r>
              <a:rPr sz="1800" spc="-20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1800" spc="-25" dirty="0">
                <a:solidFill>
                  <a:srgbClr val="C00000"/>
                </a:solidFill>
                <a:latin typeface="Comic Sans MS"/>
                <a:cs typeface="Comic Sans MS"/>
              </a:rPr>
              <a:t>(b)</a:t>
            </a:r>
            <a:endParaRPr sz="1800" dirty="0">
              <a:latin typeface="Comic Sans MS"/>
              <a:cs typeface="Comic Sans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4032" y="2590800"/>
            <a:ext cx="2598420" cy="338455"/>
            <a:chOff x="460248" y="4067555"/>
            <a:chExt cx="2598420" cy="338455"/>
          </a:xfrm>
        </p:grpSpPr>
        <p:sp>
          <p:nvSpPr>
            <p:cNvPr id="6" name="object 6"/>
            <p:cNvSpPr/>
            <p:nvPr/>
          </p:nvSpPr>
          <p:spPr>
            <a:xfrm>
              <a:off x="470154" y="4077461"/>
              <a:ext cx="2578735" cy="318770"/>
            </a:xfrm>
            <a:custGeom>
              <a:avLst/>
              <a:gdLst/>
              <a:ahLst/>
              <a:cxnLst/>
              <a:rect l="l" t="t" r="r" b="b"/>
              <a:pathLst>
                <a:path w="2578735" h="318770">
                  <a:moveTo>
                    <a:pt x="2419350" y="0"/>
                  </a:moveTo>
                  <a:lnTo>
                    <a:pt x="2419350" y="79629"/>
                  </a:lnTo>
                  <a:lnTo>
                    <a:pt x="0" y="79629"/>
                  </a:lnTo>
                  <a:lnTo>
                    <a:pt x="0" y="238887"/>
                  </a:lnTo>
                  <a:lnTo>
                    <a:pt x="2419350" y="238887"/>
                  </a:lnTo>
                  <a:lnTo>
                    <a:pt x="2419350" y="318515"/>
                  </a:lnTo>
                  <a:lnTo>
                    <a:pt x="2578608" y="159257"/>
                  </a:lnTo>
                  <a:lnTo>
                    <a:pt x="2419350" y="0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0154" y="4077461"/>
              <a:ext cx="2578735" cy="318770"/>
            </a:xfrm>
            <a:custGeom>
              <a:avLst/>
              <a:gdLst/>
              <a:ahLst/>
              <a:cxnLst/>
              <a:rect l="l" t="t" r="r" b="b"/>
              <a:pathLst>
                <a:path w="2578735" h="318770">
                  <a:moveTo>
                    <a:pt x="0" y="79629"/>
                  </a:moveTo>
                  <a:lnTo>
                    <a:pt x="2419350" y="79629"/>
                  </a:lnTo>
                  <a:lnTo>
                    <a:pt x="2419350" y="0"/>
                  </a:lnTo>
                  <a:lnTo>
                    <a:pt x="2578608" y="159257"/>
                  </a:lnTo>
                  <a:lnTo>
                    <a:pt x="2419350" y="318515"/>
                  </a:lnTo>
                  <a:lnTo>
                    <a:pt x="2419350" y="238887"/>
                  </a:lnTo>
                  <a:lnTo>
                    <a:pt x="0" y="238887"/>
                  </a:lnTo>
                  <a:lnTo>
                    <a:pt x="0" y="79629"/>
                  </a:lnTo>
                  <a:close/>
                </a:path>
              </a:pathLst>
            </a:custGeom>
            <a:ln w="19812">
              <a:solidFill>
                <a:srgbClr val="5258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627</Words>
  <Application>Microsoft Office PowerPoint</Application>
  <PresentationFormat>On-screen Show (4:3)</PresentationFormat>
  <Paragraphs>67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Calibri</vt:lpstr>
      <vt:lpstr>Cambria</vt:lpstr>
      <vt:lpstr>Comic Sans MS</vt:lpstr>
      <vt:lpstr>Trebuchet MS</vt:lpstr>
      <vt:lpstr>Office Theme</vt:lpstr>
      <vt:lpstr>ER to Relational Mapping</vt:lpstr>
      <vt:lpstr>Mapping from ER to Relational Model</vt:lpstr>
      <vt:lpstr>ER to Relational Mapping Algorithm</vt:lpstr>
      <vt:lpstr>Step 1: Mapping of Regular Entity Sets</vt:lpstr>
      <vt:lpstr>Example</vt:lpstr>
      <vt:lpstr>Example</vt:lpstr>
      <vt:lpstr>Step 2: Mapping of Weak Entity Sets</vt:lpstr>
      <vt:lpstr>Example</vt:lpstr>
      <vt:lpstr>Example</vt:lpstr>
      <vt:lpstr>Step 3: Mapping of Binary 1:1 Relationship Sets</vt:lpstr>
      <vt:lpstr>Example</vt:lpstr>
      <vt:lpstr>Step 4: Mapping of Binary 1:N Relationship Sets</vt:lpstr>
      <vt:lpstr>Step 5: Mapping of Binary M:N Relationship Sets</vt:lpstr>
      <vt:lpstr>Example</vt:lpstr>
      <vt:lpstr>Step 6: Mapping of N-ary Relationship Sets</vt:lpstr>
      <vt:lpstr>Summary of Mapping constructs and constraints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C</dc:title>
  <dc:creator>Fahad Alsolami</dc:creator>
  <cp:lastModifiedBy>Microsoft account</cp:lastModifiedBy>
  <cp:revision>19</cp:revision>
  <dcterms:created xsi:type="dcterms:W3CDTF">2024-02-18T15:16:27Z</dcterms:created>
  <dcterms:modified xsi:type="dcterms:W3CDTF">2024-02-18T19:52:01Z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2019-10-21T00:00:00Z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2024-02-18T00:00:00Z</vt:filetime>
  </property>
  <property fmtid="{D5CDD505-2E9C-101B-9397-08002B2CF9AE}" pid="5" name="Producer">
    <vt:lpwstr>Microsoft® PowerPoint® 2016</vt:lpwstr>
  </property>
</Properties>
</file>