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7"/>
  </p:notesMasterIdLst>
  <p:handoutMasterIdLst>
    <p:handoutMasterId r:id="rId108"/>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746" r:id="rId57"/>
    <p:sldId id="674" r:id="rId58"/>
    <p:sldId id="675" r:id="rId59"/>
    <p:sldId id="676" r:id="rId60"/>
    <p:sldId id="747" r:id="rId61"/>
    <p:sldId id="677" r:id="rId62"/>
    <p:sldId id="748" r:id="rId63"/>
    <p:sldId id="749" r:id="rId64"/>
    <p:sldId id="678" r:id="rId65"/>
    <p:sldId id="679" r:id="rId66"/>
    <p:sldId id="680" r:id="rId67"/>
    <p:sldId id="681" r:id="rId68"/>
    <p:sldId id="682" r:id="rId69"/>
    <p:sldId id="683" r:id="rId70"/>
    <p:sldId id="684" r:id="rId71"/>
    <p:sldId id="724" r:id="rId72"/>
    <p:sldId id="725" r:id="rId73"/>
    <p:sldId id="685" r:id="rId74"/>
    <p:sldId id="686" r:id="rId75"/>
    <p:sldId id="687" r:id="rId76"/>
    <p:sldId id="722" r:id="rId77"/>
    <p:sldId id="723" r:id="rId78"/>
    <p:sldId id="726" r:id="rId79"/>
    <p:sldId id="727" r:id="rId80"/>
    <p:sldId id="728" r:id="rId81"/>
    <p:sldId id="729" r:id="rId82"/>
    <p:sldId id="730" r:id="rId83"/>
    <p:sldId id="688" r:id="rId84"/>
    <p:sldId id="689" r:id="rId85"/>
    <p:sldId id="690" r:id="rId86"/>
    <p:sldId id="691" r:id="rId87"/>
    <p:sldId id="693" r:id="rId88"/>
    <p:sldId id="694" r:id="rId89"/>
    <p:sldId id="695" r:id="rId90"/>
    <p:sldId id="696" r:id="rId91"/>
    <p:sldId id="697" r:id="rId92"/>
    <p:sldId id="698" r:id="rId93"/>
    <p:sldId id="701" r:id="rId94"/>
    <p:sldId id="702" r:id="rId95"/>
    <p:sldId id="703" r:id="rId96"/>
    <p:sldId id="704" r:id="rId97"/>
    <p:sldId id="706" r:id="rId98"/>
    <p:sldId id="707" r:id="rId99"/>
    <p:sldId id="708" r:id="rId100"/>
    <p:sldId id="709" r:id="rId101"/>
    <p:sldId id="710" r:id="rId102"/>
    <p:sldId id="614" r:id="rId103"/>
    <p:sldId id="535" r:id="rId104"/>
    <p:sldId id="731" r:id="rId105"/>
    <p:sldId id="259" r:id="rId10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CC99"/>
    <a:srgbClr val="FFCCFF"/>
    <a:srgbClr val="99CCFF"/>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0280" autoAdjust="0"/>
  </p:normalViewPr>
  <p:slideViewPr>
    <p:cSldViewPr>
      <p:cViewPr varScale="1">
        <p:scale>
          <a:sx n="39" d="100"/>
          <a:sy n="39" d="100"/>
        </p:scale>
        <p:origin x="60" y="51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2018/11/2</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A6A281C-C85C-46CD-863D-04049F789C9C}" type="slidenum">
              <a:rPr lang="zh-CN" altLang="en-US" smtClean="0"/>
              <a:pPr>
                <a:defRPr/>
              </a:pPr>
              <a:t>48</a:t>
            </a:fld>
            <a:endParaRPr lang="en-US" altLang="zh-CN"/>
          </a:p>
        </p:txBody>
      </p:sp>
    </p:spTree>
    <p:extLst>
      <p:ext uri="{BB962C8B-B14F-4D97-AF65-F5344CB8AC3E}">
        <p14:creationId xmlns:p14="http://schemas.microsoft.com/office/powerpoint/2010/main" val="600748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57</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59</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2798286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69</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76</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79</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82</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90</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97</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98</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99</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100</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101</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3"/>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dirty="0">
                          <a:solidFill>
                            <a:srgbClr val="8959A8"/>
                          </a:solidFill>
                          <a:latin typeface="Consolas" panose="020B0609020204030204" pitchFamily="49" charset="0"/>
                        </a:rPr>
                        <a:t>def</a:t>
                      </a:r>
                      <a:r>
                        <a:rPr lang="es-ES" altLang="zh-CN" sz="2400" dirty="0">
                          <a:solidFill>
                            <a:srgbClr val="000000"/>
                          </a:solidFill>
                          <a:latin typeface="Consolas" panose="020B0609020204030204" pitchFamily="49" charset="0"/>
                        </a:rPr>
                        <a:t> </a:t>
                      </a:r>
                      <a:r>
                        <a:rPr lang="es-ES" altLang="zh-CN" sz="2400" dirty="0">
                          <a:solidFill>
                            <a:srgbClr val="4271AE"/>
                          </a:solidFill>
                          <a:latin typeface="Consolas" panose="020B0609020204030204" pitchFamily="49" charset="0"/>
                        </a:rPr>
                        <a:t>F</a:t>
                      </a:r>
                      <a:r>
                        <a:rPr lang="es-ES" altLang="zh-CN" sz="2400" dirty="0">
                          <a:solidFill>
                            <a:srgbClr val="F5871F"/>
                          </a:solidFill>
                          <a:latin typeface="Consolas" panose="020B0609020204030204" pitchFamily="49" charset="0"/>
                        </a:rPr>
                        <a:t>(x, y)</a:t>
                      </a:r>
                      <a:r>
                        <a:rPr lang="es-E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dirty="0">
                          <a:solidFill>
                            <a:srgbClr val="8959A8"/>
                          </a:solidFill>
                          <a:latin typeface="Consolas" panose="020B0609020204030204" pitchFamily="49" charset="0"/>
                        </a:rPr>
                        <a:t>    return</a:t>
                      </a:r>
                      <a:r>
                        <a:rPr lang="es-ES" altLang="zh-CN" sz="2400" dirty="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dirty="0">
                          <a:solidFill>
                            <a:srgbClr val="000000"/>
                          </a:solidFill>
                          <a:latin typeface="Consolas" panose="020B0609020204030204" pitchFamily="49" charset="0"/>
                        </a:rPr>
                        <a:t>F(</a:t>
                      </a:r>
                      <a:r>
                        <a:rPr lang="es-ES" altLang="zh-CN" sz="2400" dirty="0">
                          <a:solidFill>
                            <a:srgbClr val="F5871F"/>
                          </a:solidFill>
                          <a:latin typeface="Consolas" panose="020B0609020204030204" pitchFamily="49" charset="0"/>
                        </a:rPr>
                        <a:t>2</a:t>
                      </a:r>
                      <a:r>
                        <a:rPr lang="es-ES" altLang="zh-CN" sz="2400" dirty="0">
                          <a:solidFill>
                            <a:srgbClr val="000000"/>
                          </a:solidFill>
                          <a:latin typeface="Consolas" panose="020B0609020204030204" pitchFamily="49" charset="0"/>
                        </a:rPr>
                        <a:t>,</a:t>
                      </a:r>
                      <a:r>
                        <a:rPr lang="es-ES" altLang="zh-CN" sz="2400" dirty="0">
                          <a:solidFill>
                            <a:srgbClr val="F5871F"/>
                          </a:solidFill>
                          <a:latin typeface="Consolas" panose="020B0609020204030204" pitchFamily="49" charset="0"/>
                        </a:rPr>
                        <a:t>1</a:t>
                      </a:r>
                      <a:r>
                        <a:rPr lang="es-E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2092899403"/>
              </p:ext>
            </p:extLst>
          </p:nvPr>
        </p:nvGraphicFramePr>
        <p:xfrm>
          <a:off x="3647728" y="836614"/>
          <a:ext cx="6544687"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544687">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import</a:t>
                      </a:r>
                      <a:r>
                        <a:rPr lang="en-US" altLang="zh-CN" sz="20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def</a:t>
                      </a:r>
                      <a:r>
                        <a:rPr lang="en-US" altLang="zh-CN" sz="2000" dirty="0">
                          <a:solidFill>
                            <a:srgbClr val="000000"/>
                          </a:solidFill>
                          <a:latin typeface="Consolas" panose="020B0609020204030204" pitchFamily="49" charset="0"/>
                        </a:rPr>
                        <a:t> </a:t>
                      </a:r>
                      <a:r>
                        <a:rPr lang="en-US" altLang="zh-CN" sz="2000" dirty="0" err="1">
                          <a:solidFill>
                            <a:srgbClr val="4271AE"/>
                          </a:solidFill>
                          <a:latin typeface="Consolas" panose="020B0609020204030204" pitchFamily="49" charset="0"/>
                        </a:rPr>
                        <a:t>caishu</a:t>
                      </a:r>
                      <a:r>
                        <a:rPr lang="en-US" altLang="zh-CN" sz="2000" dirty="0">
                          <a:solidFill>
                            <a:srgbClr val="F5871F"/>
                          </a:solidFill>
                          <a:latin typeface="Consolas" panose="020B0609020204030204" pitchFamily="49" charset="0"/>
                        </a:rPr>
                        <a:t>()</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random.randint</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while</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&lt; </a:t>
                      </a:r>
                      <a:r>
                        <a:rPr lang="en-US" altLang="zh-CN" sz="2000" dirty="0">
                          <a:solidFill>
                            <a:srgbClr val="F5871F"/>
                          </a:solidFill>
                          <a:latin typeface="Consolas" panose="020B0609020204030204" pitchFamily="49" charset="0"/>
                        </a:rPr>
                        <a:t>5</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 int(input(</a:t>
                      </a:r>
                      <a:r>
                        <a:rPr lang="en-US" altLang="zh-CN" sz="2000" dirty="0">
                          <a:solidFill>
                            <a:srgbClr val="718C00"/>
                          </a:solidFill>
                          <a:latin typeface="Consolas" panose="020B0609020204030204" pitchFamily="49" charset="0"/>
                        </a:rPr>
                        <a:t>"enter:"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if</a:t>
                      </a: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"good guess!"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break</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8959A8"/>
                          </a:solidFill>
                          <a:latin typeface="Consolas" panose="020B0609020204030204" pitchFamily="49" charset="0"/>
                        </a:rPr>
                        <a:t>elif</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&gt;ken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&lt;key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"game over"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"The key is:"</a:t>
                      </a:r>
                      <a:r>
                        <a:rPr lang="en-US" altLang="zh-CN" sz="2000" dirty="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0000"/>
                          </a:solidFill>
                          <a:latin typeface="Consolas" panose="020B0609020204030204" pitchFamily="49" charset="0"/>
                        </a:rPr>
                        <a:t>caishu</a:t>
                      </a:r>
                      <a:r>
                        <a:rPr lang="en-US" altLang="zh-CN" sz="2000" dirty="0">
                          <a:solidFill>
                            <a:srgbClr val="000000"/>
                          </a:solidFill>
                          <a:latin typeface="Consolas" panose="020B0609020204030204" pitchFamily="49" charset="0"/>
                        </a:rPr>
                        <a:t>()</a:t>
                      </a:r>
                      <a:endParaRPr lang="zh-CN" alt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dirty="0"/>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51304272"/>
              </p:ext>
            </p:extLst>
          </p:nvPr>
        </p:nvGraphicFramePr>
        <p:xfrm>
          <a:off x="551384" y="1654176"/>
          <a:ext cx="6120680" cy="27829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680">
                  <a:extLst>
                    <a:ext uri="{9D8B030D-6E8A-4147-A177-3AD203B41FA5}">
                      <a16:colId xmlns:a16="http://schemas.microsoft.com/office/drawing/2014/main" val="2740497982"/>
                    </a:ext>
                  </a:extLst>
                </a:gridCol>
              </a:tblGrid>
              <a:tr h="2782936">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rgbClr val="FF0000"/>
                </a:solidFill>
                <a:latin typeface="微软雅黑" panose="020B0503020204020204" pitchFamily="34" charset="-122"/>
                <a:ea typeface="微软雅黑" panose="020B0503020204020204" pitchFamily="34" charset="-122"/>
              </a:rPr>
              <a:t>取余</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整除</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**幂运算</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dirty="0">
                <a:solidFill>
                  <a:srgbClr val="C00000"/>
                </a:solidFill>
                <a:latin typeface="微软雅黑" panose="020B0503020204020204" pitchFamily="34" charset="-122"/>
                <a:ea typeface="微软雅黑" panose="020B0503020204020204" pitchFamily="34" charset="-122"/>
              </a:rPr>
              <a:t>5.0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1.6</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200.985</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dirty="0">
                <a:solidFill>
                  <a:srgbClr val="FF0000"/>
                </a:solidFill>
                <a:latin typeface="微软雅黑" panose="020B0503020204020204" pitchFamily="34" charset="-122"/>
                <a:ea typeface="微软雅黑" panose="020B0503020204020204" pitchFamily="34" charset="-122"/>
              </a:rPr>
              <a:t>浮点数不能取余</a:t>
            </a:r>
            <a:endParaRPr lang="en-US" altLang="zh-CN" sz="3200" dirty="0">
              <a:solidFill>
                <a:srgbClr val="FF0000"/>
              </a:solidFill>
              <a:latin typeface="微软雅黑" panose="020B0503020204020204" pitchFamily="34" charset="-122"/>
              <a:ea typeface="微软雅黑" panose="020B0503020204020204" pitchFamily="34" charset="-122"/>
            </a:endParaRPr>
          </a:p>
          <a:p>
            <a:pPr eaLnBrk="1">
              <a:spcBef>
                <a:spcPts val="1800"/>
              </a:spcBef>
            </a:pPr>
            <a:endParaRPr lang="en-US" altLang="zh-CN" sz="3200" dirty="0">
              <a:solidFill>
                <a:srgbClr val="008000"/>
              </a:solidFill>
              <a:latin typeface="微软雅黑" panose="020B0503020204020204" pitchFamily="34" charset="-122"/>
              <a:ea typeface="微软雅黑" panose="020B0503020204020204" pitchFamily="34" charset="-122"/>
            </a:endParaRPr>
          </a:p>
          <a:p>
            <a:pPr eaLnBrk="1">
              <a:spcBef>
                <a:spcPts val="1800"/>
              </a:spcBef>
            </a:pPr>
            <a:r>
              <a:rPr lang="zh-CN" altLang="en-US" sz="3200" dirty="0">
                <a:solidFill>
                  <a:srgbClr val="008000"/>
                </a:solidFill>
                <a:latin typeface="微软雅黑" panose="020B0503020204020204" pitchFamily="34" charset="-122"/>
                <a:ea typeface="微软雅黑" panose="020B0503020204020204" pitchFamily="34" charset="-122"/>
              </a:rPr>
              <a:t>有些浮点数不能在计算机中精确存储</a:t>
            </a:r>
            <a:endParaRPr lang="en-US" altLang="zh-CN" sz="3200" dirty="0">
              <a:solidFill>
                <a:srgbClr val="008000"/>
              </a:solidFill>
              <a:latin typeface="微软雅黑" panose="020B0503020204020204" pitchFamily="34" charset="-122"/>
              <a:ea typeface="微软雅黑" panose="020B0503020204020204" pitchFamily="34" charset="-122"/>
            </a:endParaRPr>
          </a:p>
          <a:p>
            <a:pPr eaLnBrk="1">
              <a:spcBef>
                <a:spcPts val="1800"/>
              </a:spcBef>
            </a:pPr>
            <a:r>
              <a:rPr lang="en-US" altLang="zh-CN" sz="3200" dirty="0">
                <a:solidFill>
                  <a:srgbClr val="008000"/>
                </a:solidFill>
                <a:latin typeface="微软雅黑" panose="020B0503020204020204" pitchFamily="34" charset="-122"/>
                <a:ea typeface="微软雅黑" panose="020B0503020204020204" pitchFamily="34" charset="-122"/>
              </a:rPr>
              <a:t>IEEE754</a:t>
            </a:r>
            <a:endParaRPr lang="zh-CN" altLang="en-US" sz="3200" dirty="0">
              <a:solidFill>
                <a:srgbClr val="008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872F-41E2-4D91-BAC3-AA5F42833421}"/>
              </a:ext>
            </a:extLst>
          </p:cNvPr>
          <p:cNvSpPr>
            <a:spLocks noGrp="1"/>
          </p:cNvSpPr>
          <p:nvPr>
            <p:ph type="title"/>
          </p:nvPr>
        </p:nvSpPr>
        <p:spPr/>
        <p:txBody>
          <a:bodyPr/>
          <a:lstStyle/>
          <a:p>
            <a:endParaRPr lang="zh-CN" altLang="en-US"/>
          </a:p>
        </p:txBody>
      </p:sp>
      <p:sp>
        <p:nvSpPr>
          <p:cNvPr id="8" name="内容占位符 7">
            <a:extLst>
              <a:ext uri="{FF2B5EF4-FFF2-40B4-BE49-F238E27FC236}">
                <a16:creationId xmlns:a16="http://schemas.microsoft.com/office/drawing/2014/main" id="{7704C791-5CDB-476C-BD11-0D7EC2316999}"/>
              </a:ext>
            </a:extLst>
          </p:cNvPr>
          <p:cNvSpPr>
            <a:spLocks noGrp="1"/>
          </p:cNvSpPr>
          <p:nvPr>
            <p:ph idx="1"/>
          </p:nvPr>
        </p:nvSpPr>
        <p:spPr/>
        <p:txBody>
          <a:bodyPr/>
          <a:lstStyle/>
          <a:p>
            <a:r>
              <a:rPr lang="en-US" altLang="zh-CN" dirty="0"/>
              <a:t>#-10//3=-4</a:t>
            </a:r>
          </a:p>
          <a:p>
            <a:r>
              <a:rPr lang="en-US" altLang="zh-CN" dirty="0"/>
              <a:t>#-10%3=2</a:t>
            </a:r>
          </a:p>
          <a:p>
            <a:r>
              <a:rPr lang="en-US" altLang="zh-CN" dirty="0"/>
              <a:t>#-10-3*-4</a:t>
            </a:r>
          </a:p>
          <a:p>
            <a:endParaRPr lang="en-US" altLang="zh-CN" dirty="0"/>
          </a:p>
          <a:p>
            <a:r>
              <a:rPr lang="zh-CN" altLang="en-US" dirty="0">
                <a:solidFill>
                  <a:srgbClr val="008000"/>
                </a:solidFill>
              </a:rPr>
              <a:t>整除计算</a:t>
            </a:r>
          </a:p>
        </p:txBody>
      </p:sp>
    </p:spTree>
    <p:extLst>
      <p:ext uri="{BB962C8B-B14F-4D97-AF65-F5344CB8AC3E}">
        <p14:creationId xmlns:p14="http://schemas.microsoft.com/office/powerpoint/2010/main" val="422132047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886752147"/>
              </p:ext>
            </p:extLst>
          </p:nvPr>
        </p:nvGraphicFramePr>
        <p:xfrm>
          <a:off x="2567608" y="2849785"/>
          <a:ext cx="5904656" cy="144063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144063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f = </a:t>
                      </a:r>
                      <a:r>
                        <a:rPr lang="en-US" altLang="zh-CN" sz="2400" dirty="0" err="1">
                          <a:solidFill>
                            <a:srgbClr val="000000"/>
                          </a:solidFill>
                          <a:latin typeface="Consolas" panose="020B0609020204030204" pitchFamily="49" charset="0"/>
                        </a:rPr>
                        <a:t>random.uniform</a:t>
                      </a:r>
                      <a:r>
                        <a:rPr lang="en-US" altLang="zh-CN" sz="2400" dirty="0">
                          <a:solidFill>
                            <a:srgbClr val="000000"/>
                          </a:solidFill>
                          <a:latin typeface="Consolas" panose="020B0609020204030204" pitchFamily="49" charset="0"/>
                        </a:rPr>
                        <a:t>(</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20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print(f)</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f = </a:t>
                      </a:r>
                      <a:r>
                        <a:rPr lang="en-US" altLang="zh-CN" sz="2400" dirty="0" err="1">
                          <a:solidFill>
                            <a:srgbClr val="000000"/>
                          </a:solidFill>
                          <a:latin typeface="Consolas" panose="020B0609020204030204" pitchFamily="49" charset="0"/>
                        </a:rPr>
                        <a:t>random.randint</a:t>
                      </a:r>
                      <a:r>
                        <a:rPr lang="en-US" altLang="zh-CN" sz="2400" dirty="0">
                          <a:solidFill>
                            <a:srgbClr val="000000"/>
                          </a:solidFill>
                          <a:latin typeface="Consolas" panose="020B0609020204030204" pitchFamily="49" charset="0"/>
                        </a:rPr>
                        <a:t>(</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20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print(f)</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008000"/>
                </a:solidFill>
                <a:latin typeface="微软雅黑" panose="020B0503020204020204" pitchFamily="34" charset="-122"/>
                <a:ea typeface="微软雅黑" panose="020B0503020204020204" pitchFamily="34" charset="-122"/>
              </a:rPr>
              <a:t>!=</a:t>
            </a:r>
            <a:r>
              <a:rPr lang="zh-CN" altLang="en-US" sz="3200" dirty="0">
                <a:solidFill>
                  <a:srgbClr val="008000"/>
                </a:solidFill>
                <a:latin typeface="微软雅黑" panose="020B0503020204020204" pitchFamily="34" charset="-122"/>
                <a:ea typeface="微软雅黑" panose="020B0503020204020204" pitchFamily="34" charset="-122"/>
              </a:rPr>
              <a:t>不等于</a:t>
            </a:r>
            <a:endParaRPr lang="en-US" altLang="zh-CN" sz="3200" dirty="0">
              <a:solidFill>
                <a:srgbClr val="008000"/>
              </a:solidFill>
              <a:latin typeface="微软雅黑" panose="020B0503020204020204" pitchFamily="34" charset="-122"/>
              <a:ea typeface="微软雅黑" panose="020B0503020204020204" pitchFamily="34" charset="-122"/>
            </a:endParaRP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008000"/>
                </a:solidFill>
                <a:latin typeface="微软雅黑" panose="020B0503020204020204" pitchFamily="34" charset="-122"/>
                <a:ea typeface="微软雅黑" panose="020B0503020204020204" pitchFamily="34" charset="-122"/>
              </a:rPr>
              <a:t>and</a:t>
            </a:r>
            <a:r>
              <a:rPr lang="zh-CN" altLang="en-US" sz="3200" dirty="0">
                <a:solidFill>
                  <a:srgbClr val="008000"/>
                </a:solidFill>
                <a:latin typeface="微软雅黑" panose="020B0503020204020204" pitchFamily="34" charset="-122"/>
                <a:ea typeface="微软雅黑" panose="020B0503020204020204" pitchFamily="34" charset="-122"/>
              </a:rPr>
              <a:t>（有零则零，没零后面是啥就是啥）</a:t>
            </a:r>
            <a:r>
              <a:rPr lang="zh-CN" altLang="en-US" sz="3200" dirty="0">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or</a:t>
            </a:r>
            <a:r>
              <a:rPr lang="zh-CN" altLang="en-US" sz="3200" dirty="0">
                <a:solidFill>
                  <a:srgbClr val="FF0000"/>
                </a:solidFill>
                <a:latin typeface="微软雅黑" panose="020B0503020204020204" pitchFamily="34" charset="-122"/>
                <a:ea typeface="微软雅黑" panose="020B0503020204020204" pitchFamily="34" charset="-122"/>
              </a:rPr>
              <a:t>（有一则一，全零则零，没零前面是啥就是啥）</a:t>
            </a:r>
            <a:endParaRPr lang="en-US" altLang="zh-CN" sz="3200" dirty="0">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324230116"/>
              </p:ext>
            </p:extLst>
          </p:nvPr>
        </p:nvGraphicFramePr>
        <p:xfrm>
          <a:off x="1631504" y="2533983"/>
          <a:ext cx="8712968"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712968">
                  <a:extLst>
                    <a:ext uri="{9D8B030D-6E8A-4147-A177-3AD203B41FA5}">
                      <a16:colId xmlns:a16="http://schemas.microsoft.com/office/drawing/2014/main" val="2740497982"/>
                    </a:ext>
                  </a:extLst>
                </a:gridCol>
              </a:tblGrid>
              <a:tr h="1255057">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rgbClr val="000000"/>
                          </a:solidFill>
                          <a:latin typeface="Consolas" panose="020B0609020204030204" pitchFamily="49" charset="0"/>
                        </a:rPr>
                        <a:t>b = </a:t>
                      </a:r>
                      <a:r>
                        <a:rPr lang="en-US" altLang="zh-CN" sz="2800" dirty="0">
                          <a:solidFill>
                            <a:srgbClr val="F5871F"/>
                          </a:solidFill>
                          <a:latin typeface="Consolas" panose="020B0609020204030204" pitchFamily="49" charset="0"/>
                        </a:rPr>
                        <a:t>100</a:t>
                      </a:r>
                      <a:r>
                        <a:rPr lang="en-US" altLang="zh-CN" sz="2800" dirty="0">
                          <a:solidFill>
                            <a:srgbClr val="000000"/>
                          </a:solidFill>
                          <a:latin typeface="Consolas" panose="020B0609020204030204" pitchFamily="49" charset="0"/>
                        </a:rPr>
                        <a:t> &lt; </a:t>
                      </a:r>
                      <a:r>
                        <a:rPr lang="en-US" altLang="zh-CN" sz="2800" dirty="0">
                          <a:solidFill>
                            <a:srgbClr val="F5871F"/>
                          </a:solidFill>
                          <a:latin typeface="Consolas" panose="020B0609020204030204" pitchFamily="49" charset="0"/>
                        </a:rPr>
                        <a:t>101</a:t>
                      </a:r>
                      <a:r>
                        <a:rPr lang="en-US" altLang="zh-CN" sz="2800" dirty="0">
                          <a:solidFill>
                            <a:srgbClr val="000000"/>
                          </a:solidFill>
                          <a:latin typeface="Consolas" panose="020B0609020204030204" pitchFamily="49" charset="0"/>
                        </a:rPr>
                        <a:t>   </a:t>
                      </a:r>
                      <a:r>
                        <a:rPr lang="zh-CN" altLang="en-US" sz="2800" dirty="0">
                          <a:solidFill>
                            <a:srgbClr val="FF0000"/>
                          </a:solidFill>
                          <a:latin typeface="Consolas" panose="020B0609020204030204" pitchFamily="49" charset="0"/>
                        </a:rPr>
                        <a:t>先求结果再赋值</a:t>
                      </a:r>
                      <a:endParaRPr lang="en-US" altLang="zh-CN" sz="2800" dirty="0">
                        <a:solidFill>
                          <a:srgbClr val="FF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srgbClr val="000000"/>
                          </a:solidFill>
                          <a:latin typeface="Consolas" panose="020B0609020204030204" pitchFamily="49" charset="0"/>
                        </a:rPr>
                        <a:t>print(b) </a:t>
                      </a:r>
                      <a:endParaRPr lang="zh-CN" alt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C366D-92A8-46E1-AF2B-5BF39082BA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27B1D5-F377-42CD-BA63-47156D6B1B02}"/>
              </a:ext>
            </a:extLst>
          </p:cNvPr>
          <p:cNvSpPr>
            <a:spLocks noGrp="1"/>
          </p:cNvSpPr>
          <p:nvPr>
            <p:ph idx="1"/>
          </p:nvPr>
        </p:nvSpPr>
        <p:spPr/>
        <p:txBody>
          <a:bodyPr/>
          <a:lstStyle/>
          <a:p>
            <a:r>
              <a:rPr lang="en-US" altLang="zh-CN" dirty="0"/>
              <a:t>&amp;</a:t>
            </a:r>
          </a:p>
          <a:p>
            <a:r>
              <a:rPr lang="en-US" altLang="zh-CN" dirty="0"/>
              <a:t>#print(11 &amp; 12)</a:t>
            </a:r>
          </a:p>
          <a:p>
            <a:r>
              <a:rPr lang="en-US" altLang="zh-CN" dirty="0"/>
              <a:t>#11-1011</a:t>
            </a:r>
          </a:p>
          <a:p>
            <a:r>
              <a:rPr lang="en-US" altLang="zh-CN" dirty="0"/>
              <a:t>#12-1100</a:t>
            </a:r>
          </a:p>
          <a:p>
            <a:r>
              <a:rPr lang="en-US" altLang="zh-CN" dirty="0"/>
              <a:t># 8-1000</a:t>
            </a:r>
          </a:p>
          <a:p>
            <a:r>
              <a:rPr lang="zh-CN" altLang="en-US" dirty="0">
                <a:solidFill>
                  <a:srgbClr val="FF0000"/>
                </a:solidFill>
              </a:rPr>
              <a:t>逐位进行与运算</a:t>
            </a:r>
            <a:endParaRPr lang="en-US" altLang="zh-CN" dirty="0">
              <a:solidFill>
                <a:srgbClr val="FF0000"/>
              </a:solidFill>
            </a:endParaRPr>
          </a:p>
        </p:txBody>
      </p:sp>
    </p:spTree>
    <p:extLst>
      <p:ext uri="{BB962C8B-B14F-4D97-AF65-F5344CB8AC3E}">
        <p14:creationId xmlns:p14="http://schemas.microsoft.com/office/powerpoint/2010/main" val="190858925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16632"/>
            <a:ext cx="8229600" cy="6336704"/>
          </a:xfrm>
        </p:spPr>
        <p:txBody>
          <a:bodyPr/>
          <a:lstStyle/>
          <a:p>
            <a:pPr>
              <a:lnSpc>
                <a:spcPct val="120000"/>
              </a:lnSpc>
              <a:buFont typeface="Wingdings" panose="05000000000000000000" pitchFamily="2" charset="2"/>
              <a:buChar char="Ø"/>
            </a:pPr>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dirty="0">
                <a:solidFill>
                  <a:srgbClr val="C00000"/>
                </a:solidFill>
                <a:latin typeface="微软雅黑" panose="020B0503020204020204" pitchFamily="34" charset="-122"/>
                <a:ea typeface="微软雅黑" panose="020B0503020204020204" pitchFamily="34" charset="-122"/>
              </a:rPr>
              <a:t>列表</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5414A-F21F-408B-B727-65BE3CD9EF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C2C052-7CA5-458D-BEC8-A69B803F09F8}"/>
              </a:ext>
            </a:extLst>
          </p:cNvPr>
          <p:cNvSpPr>
            <a:spLocks noGrp="1"/>
          </p:cNvSpPr>
          <p:nvPr>
            <p:ph idx="1"/>
          </p:nvPr>
        </p:nvSpPr>
        <p:spPr/>
        <p:txBody>
          <a:bodyPr/>
          <a:lstStyle/>
          <a:p>
            <a:pPr lvl="2">
              <a:lnSpc>
                <a:spcPct val="120000"/>
              </a:lnSpc>
              <a:buFont typeface="Arial" panose="020B0604020202020204" pitchFamily="34" charset="0"/>
              <a:buChar char="•"/>
            </a:pPr>
            <a:r>
              <a:rPr lang="zh-CN" altLang="en-US" sz="3200" dirty="0">
                <a:solidFill>
                  <a:srgbClr val="C00000"/>
                </a:solidFill>
                <a:latin typeface="微软雅黑" panose="020B0503020204020204" pitchFamily="34" charset="-122"/>
                <a:ea typeface="微软雅黑" panose="020B0503020204020204" pitchFamily="34" charset="-122"/>
              </a:rPr>
              <a:t>列表</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元组</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字符串</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序列</a:t>
            </a:r>
            <a:endParaRPr lang="en-US" altLang="zh-CN" sz="3200" dirty="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dirty="0">
                <a:solidFill>
                  <a:srgbClr val="C00000"/>
                </a:solidFill>
                <a:latin typeface="微软雅黑" panose="020B0503020204020204" pitchFamily="34" charset="-122"/>
                <a:ea typeface="微软雅黑" panose="020B0503020204020204" pitchFamily="34" charset="-122"/>
              </a:rPr>
              <a:t>通用操作：索引</a:t>
            </a:r>
            <a:r>
              <a:rPr lang="en-US" altLang="zh-CN" sz="3200" dirty="0">
                <a:solidFill>
                  <a:srgbClr val="C00000"/>
                </a:solidFill>
                <a:latin typeface="微软雅黑" panose="020B0503020204020204" pitchFamily="34" charset="-122"/>
                <a:ea typeface="微软雅黑" panose="020B0503020204020204" pitchFamily="34" charset="-122"/>
              </a:rPr>
              <a:t>:L[index]</a:t>
            </a:r>
            <a:r>
              <a:rPr lang="zh-CN" altLang="en-US" sz="3200" dirty="0">
                <a:solidFill>
                  <a:srgbClr val="C00000"/>
                </a:solidFill>
                <a:latin typeface="微软雅黑" panose="020B0503020204020204" pitchFamily="34" charset="-122"/>
                <a:ea typeface="微软雅黑" panose="020B0503020204020204" pitchFamily="34" charset="-122"/>
              </a:rPr>
              <a:t> 取值，赋值（元组，字符串不可）</a:t>
            </a:r>
            <a:endParaRPr lang="en-US" altLang="zh-CN" sz="3200" dirty="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en-US" altLang="zh-CN" sz="3200" dirty="0">
                <a:solidFill>
                  <a:srgbClr val="C00000"/>
                </a:solidFill>
                <a:latin typeface="微软雅黑" panose="020B0503020204020204" pitchFamily="34" charset="-122"/>
                <a:ea typeface="微软雅黑" panose="020B0503020204020204" pitchFamily="34" charset="-122"/>
              </a:rPr>
              <a:t>                 </a:t>
            </a:r>
            <a:r>
              <a:rPr lang="zh-CN" altLang="en-US" sz="3200" dirty="0">
                <a:solidFill>
                  <a:srgbClr val="C00000"/>
                </a:solidFill>
                <a:latin typeface="微软雅黑" panose="020B0503020204020204" pitchFamily="34" charset="-122"/>
                <a:ea typeface="微软雅黑" panose="020B0503020204020204" pitchFamily="34" charset="-122"/>
              </a:rPr>
              <a:t>分片</a:t>
            </a:r>
            <a:r>
              <a:rPr lang="en-US" altLang="zh-CN" sz="3200" dirty="0">
                <a:solidFill>
                  <a:srgbClr val="C00000"/>
                </a:solidFill>
                <a:latin typeface="微软雅黑" panose="020B0503020204020204" pitchFamily="34" charset="-122"/>
                <a:ea typeface="微软雅黑" panose="020B0503020204020204" pitchFamily="34" charset="-122"/>
              </a:rPr>
              <a:t>:L[index1:index2:stride]</a:t>
            </a:r>
          </a:p>
          <a:p>
            <a:pPr lvl="2">
              <a:lnSpc>
                <a:spcPct val="120000"/>
              </a:lnSpc>
              <a:buFont typeface="Arial" panose="020B0604020202020204" pitchFamily="34" charset="0"/>
              <a:buChar char="•"/>
            </a:pPr>
            <a:r>
              <a:rPr lang="en-US" altLang="zh-CN" sz="3200" dirty="0">
                <a:solidFill>
                  <a:srgbClr val="C00000"/>
                </a:solidFill>
                <a:latin typeface="微软雅黑" panose="020B0503020204020204" pitchFamily="34" charset="-122"/>
                <a:ea typeface="微软雅黑" panose="020B0503020204020204" pitchFamily="34" charset="-122"/>
              </a:rPr>
              <a:t>                 </a:t>
            </a:r>
            <a:r>
              <a:rPr lang="zh-CN" altLang="en-US" sz="3200" dirty="0">
                <a:solidFill>
                  <a:srgbClr val="C00000"/>
                </a:solidFill>
                <a:latin typeface="微软雅黑" panose="020B0503020204020204" pitchFamily="34" charset="-122"/>
                <a:ea typeface="微软雅黑" panose="020B0503020204020204" pitchFamily="34" charset="-122"/>
              </a:rPr>
              <a:t>加：连接</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乘：重复</a:t>
            </a:r>
            <a:r>
              <a:rPr lang="en-US" altLang="zh-CN" sz="3200" dirty="0">
                <a:solidFill>
                  <a:srgbClr val="C00000"/>
                </a:solidFill>
                <a:latin typeface="微软雅黑" panose="020B0503020204020204" pitchFamily="34" charset="-122"/>
                <a:ea typeface="微软雅黑" panose="020B0503020204020204" pitchFamily="34" charset="-122"/>
              </a:rPr>
              <a:t>;</a:t>
            </a:r>
          </a:p>
          <a:p>
            <a:pPr lvl="2">
              <a:lnSpc>
                <a:spcPct val="120000"/>
              </a:lnSpc>
              <a:buFont typeface="Arial" panose="020B0604020202020204" pitchFamily="34" charset="0"/>
              <a:buChar char="•"/>
            </a:pPr>
            <a:r>
              <a:rPr lang="en-US" altLang="zh-CN" sz="3200" dirty="0">
                <a:solidFill>
                  <a:srgbClr val="C00000"/>
                </a:solidFill>
                <a:latin typeface="微软雅黑" panose="020B0503020204020204" pitchFamily="34" charset="-122"/>
                <a:ea typeface="微软雅黑" panose="020B0503020204020204" pitchFamily="34" charset="-122"/>
              </a:rPr>
              <a:t>                 </a:t>
            </a:r>
            <a:r>
              <a:rPr lang="zh-CN" altLang="en-US" sz="3200" dirty="0">
                <a:solidFill>
                  <a:srgbClr val="C00000"/>
                </a:solidFill>
                <a:latin typeface="微软雅黑" panose="020B0503020204020204" pitchFamily="34" charset="-122"/>
                <a:ea typeface="微软雅黑" panose="020B0503020204020204" pitchFamily="34" charset="-122"/>
              </a:rPr>
              <a:t>检查元素是否属于序列：</a:t>
            </a:r>
            <a:r>
              <a:rPr lang="en-US" altLang="zh-CN" sz="3200" dirty="0">
                <a:solidFill>
                  <a:srgbClr val="C00000"/>
                </a:solidFill>
                <a:latin typeface="微软雅黑" panose="020B0503020204020204" pitchFamily="34" charset="-122"/>
                <a:ea typeface="微软雅黑" panose="020B0503020204020204" pitchFamily="34" charset="-122"/>
              </a:rPr>
              <a:t>in/not in</a:t>
            </a:r>
          </a:p>
          <a:p>
            <a:pPr lvl="2">
              <a:lnSpc>
                <a:spcPct val="120000"/>
              </a:lnSpc>
              <a:buFont typeface="Arial" panose="020B0604020202020204" pitchFamily="34" charset="0"/>
              <a:buChar char="•"/>
            </a:pPr>
            <a:r>
              <a:rPr lang="en-US" altLang="zh-CN" sz="3200" dirty="0">
                <a:solidFill>
                  <a:srgbClr val="C00000"/>
                </a:solidFill>
                <a:latin typeface="微软雅黑" panose="020B0503020204020204" pitchFamily="34" charset="-122"/>
                <a:ea typeface="微软雅黑" panose="020B0503020204020204" pitchFamily="34" charset="-122"/>
              </a:rPr>
              <a:t>                 </a:t>
            </a:r>
            <a:r>
              <a:rPr lang="en-US" altLang="zh-CN" sz="3200" dirty="0" err="1">
                <a:solidFill>
                  <a:srgbClr val="C00000"/>
                </a:solidFill>
                <a:latin typeface="微软雅黑" panose="020B0503020204020204" pitchFamily="34" charset="-122"/>
                <a:ea typeface="微软雅黑" panose="020B0503020204020204" pitchFamily="34" charset="-122"/>
              </a:rPr>
              <a:t>len</a:t>
            </a:r>
            <a:r>
              <a:rPr lang="en-US" altLang="zh-CN" sz="3200" dirty="0">
                <a:solidFill>
                  <a:srgbClr val="C00000"/>
                </a:solidFill>
                <a:latin typeface="微软雅黑" panose="020B0503020204020204" pitchFamily="34" charset="-122"/>
                <a:ea typeface="微软雅黑" panose="020B0503020204020204" pitchFamily="34" charset="-122"/>
              </a:rPr>
              <a:t>(L)/max(L)/min(L)……….</a:t>
            </a:r>
            <a:endParaRPr lang="zh-CN" altLang="en-US" dirty="0"/>
          </a:p>
        </p:txBody>
      </p:sp>
    </p:spTree>
    <p:extLst>
      <p:ext uri="{BB962C8B-B14F-4D97-AF65-F5344CB8AC3E}">
        <p14:creationId xmlns:p14="http://schemas.microsoft.com/office/powerpoint/2010/main" val="202168100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CBD9F-D22F-4AE1-83E0-311840CA6E78}"/>
              </a:ext>
            </a:extLst>
          </p:cNvPr>
          <p:cNvSpPr>
            <a:spLocks noGrp="1"/>
          </p:cNvSpPr>
          <p:nvPr>
            <p:ph type="title"/>
          </p:nvPr>
        </p:nvSpPr>
        <p:spPr/>
        <p:txBody>
          <a:bodyPr/>
          <a:lstStyle/>
          <a:p>
            <a:r>
              <a:rPr lang="en-US" altLang="zh-CN" dirty="0">
                <a:solidFill>
                  <a:schemeClr val="tx1"/>
                </a:solidFill>
              </a:rPr>
              <a:t>    </a:t>
            </a:r>
            <a:endParaRPr lang="zh-CN" altLang="en-US" dirty="0">
              <a:solidFill>
                <a:schemeClr val="tx1"/>
              </a:solidFill>
            </a:endParaRPr>
          </a:p>
        </p:txBody>
      </p:sp>
      <p:sp>
        <p:nvSpPr>
          <p:cNvPr id="3" name="内容占位符 2">
            <a:extLst>
              <a:ext uri="{FF2B5EF4-FFF2-40B4-BE49-F238E27FC236}">
                <a16:creationId xmlns:a16="http://schemas.microsoft.com/office/drawing/2014/main" id="{652E1800-6FEF-48DD-B958-B3D6F8ED238B}"/>
              </a:ext>
            </a:extLst>
          </p:cNvPr>
          <p:cNvSpPr>
            <a:spLocks noGrp="1"/>
          </p:cNvSpPr>
          <p:nvPr>
            <p:ph idx="1"/>
          </p:nvPr>
        </p:nvSpPr>
        <p:spPr/>
        <p:txBody>
          <a:bodyPr/>
          <a:lstStyle/>
          <a:p>
            <a:r>
              <a:rPr lang="zh-CN" altLang="en-US" dirty="0"/>
              <a:t>专有方法</a:t>
            </a:r>
            <a:r>
              <a:rPr lang="en-US" altLang="zh-CN" dirty="0"/>
              <a:t>(</a:t>
            </a:r>
            <a:r>
              <a:rPr lang="en-US" altLang="zh-CN" dirty="0">
                <a:solidFill>
                  <a:srgbClr val="FF0000"/>
                </a:solidFill>
              </a:rPr>
              <a:t>.</a:t>
            </a:r>
            <a:r>
              <a:rPr lang="zh-CN" altLang="en-US" dirty="0">
                <a:solidFill>
                  <a:srgbClr val="FF0000"/>
                </a:solidFill>
              </a:rPr>
              <a:t>操作符</a:t>
            </a:r>
            <a:r>
              <a:rPr lang="en-US" altLang="zh-CN" dirty="0">
                <a:solidFill>
                  <a:srgbClr val="FF0000"/>
                </a:solidFill>
              </a:rPr>
              <a:t>,</a:t>
            </a:r>
            <a:r>
              <a:rPr lang="zh-CN" altLang="en-US" dirty="0">
                <a:solidFill>
                  <a:srgbClr val="FF0000"/>
                </a:solidFill>
              </a:rPr>
              <a:t>会改变</a:t>
            </a:r>
            <a:r>
              <a:rPr lang="en-US" altLang="zh-CN" dirty="0">
                <a:solidFill>
                  <a:srgbClr val="FF0000"/>
                </a:solidFill>
              </a:rPr>
              <a:t>L</a:t>
            </a:r>
            <a:r>
              <a:rPr lang="zh-CN" altLang="en-US" dirty="0">
                <a:solidFill>
                  <a:srgbClr val="FF0000"/>
                </a:solidFill>
              </a:rPr>
              <a:t>本身，</a:t>
            </a:r>
            <a:r>
              <a:rPr lang="en-US" altLang="zh-CN" dirty="0">
                <a:solidFill>
                  <a:srgbClr val="FF0000"/>
                </a:solidFill>
              </a:rPr>
              <a:t>copy</a:t>
            </a:r>
            <a:r>
              <a:rPr lang="zh-CN" altLang="en-US" dirty="0">
                <a:solidFill>
                  <a:srgbClr val="FF0000"/>
                </a:solidFill>
              </a:rPr>
              <a:t>除外</a:t>
            </a:r>
            <a:r>
              <a:rPr lang="en-US" altLang="zh-CN" dirty="0"/>
              <a:t>)</a:t>
            </a:r>
            <a:r>
              <a:rPr lang="zh-CN" altLang="en-US" dirty="0"/>
              <a:t>：</a:t>
            </a:r>
            <a:endParaRPr lang="en-US" altLang="zh-CN" dirty="0"/>
          </a:p>
          <a:p>
            <a:r>
              <a:rPr lang="en-US" altLang="zh-CN" dirty="0"/>
              <a:t>                </a:t>
            </a:r>
            <a:r>
              <a:rPr lang="en-US" altLang="zh-CN" dirty="0" err="1"/>
              <a:t>L.append</a:t>
            </a:r>
            <a:r>
              <a:rPr lang="en-US" altLang="zh-CN" dirty="0"/>
              <a:t>(“hello”)</a:t>
            </a:r>
          </a:p>
        </p:txBody>
      </p:sp>
    </p:spTree>
    <p:extLst>
      <p:ext uri="{BB962C8B-B14F-4D97-AF65-F5344CB8AC3E}">
        <p14:creationId xmlns:p14="http://schemas.microsoft.com/office/powerpoint/2010/main" val="68165102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dirty="0">
                <a:solidFill>
                  <a:srgbClr val="FF0000"/>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L[index1:index2(</a:t>
            </a:r>
            <a:r>
              <a:rPr lang="zh-CN" altLang="en-US" sz="3200" dirty="0">
                <a:solidFill>
                  <a:srgbClr val="FF0000"/>
                </a:solidFill>
                <a:latin typeface="微软雅黑" panose="020B0503020204020204" pitchFamily="34" charset="-122"/>
                <a:ea typeface="微软雅黑" panose="020B0503020204020204" pitchFamily="34" charset="-122"/>
              </a:rPr>
              <a:t>取不到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):stride]</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dirty="0">
                <a:solidFill>
                  <a:srgbClr val="C00000"/>
                </a:solidFill>
                <a:latin typeface="微软雅黑" panose="020B0503020204020204" pitchFamily="34" charset="-122"/>
                <a:ea typeface="微软雅黑" panose="020B0503020204020204" pitchFamily="34" charset="-122"/>
              </a:rPr>
              <a:t>第一个元素</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76720117"/>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L1 =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1.3</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“2”</a:t>
                      </a:r>
                      <a:r>
                        <a:rPr lang="zh-CN" altLang="en-US" sz="2400" dirty="0">
                          <a:solidFill>
                            <a:srgbClr val="718C00"/>
                          </a:solidFill>
                          <a:latin typeface="Consolas" panose="020B0609020204030204" pitchFamily="49" charset="0"/>
                        </a:rPr>
                        <a:t>（字符串）</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L2 = [</a:t>
                      </a:r>
                      <a:r>
                        <a:rPr lang="en-US" altLang="zh-CN" sz="2400" dirty="0">
                          <a:solidFill>
                            <a:srgbClr val="718C00"/>
                          </a:solidFill>
                          <a:latin typeface="Consolas" panose="020B0609020204030204" pitchFamily="49" charset="0"/>
                        </a:rPr>
                        <a:t>"China"</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"am"</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"another"</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"list"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print(L)</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p131</a:t>
            </a:r>
            <a:endParaRPr lang="zh-CN" altLang="en-US" sz="3200" dirty="0">
              <a:solidFill>
                <a:srgbClr val="FF0000"/>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4134381719"/>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rgbClr val="C00000"/>
                          </a:solidFill>
                          <a:latin typeface="微软雅黑" panose="020B0503020204020204" pitchFamily="34" charset="-122"/>
                          <a:ea typeface="微软雅黑" panose="020B0503020204020204" pitchFamily="34" charset="-122"/>
                        </a:rPr>
                        <a:t>将一个</a:t>
                      </a:r>
                      <a:r>
                        <a:rPr lang="zh-CN" altLang="en-US" sz="2400" dirty="0">
                          <a:solidFill>
                            <a:srgbClr val="008000"/>
                          </a:solidFill>
                          <a:latin typeface="微软雅黑" panose="020B0503020204020204" pitchFamily="34" charset="-122"/>
                          <a:ea typeface="微软雅黑" panose="020B0503020204020204" pitchFamily="34" charset="-122"/>
                        </a:rPr>
                        <a:t>数据</a:t>
                      </a:r>
                      <a:r>
                        <a:rPr lang="zh-CN" altLang="en-US" sz="2400" dirty="0">
                          <a:solidFill>
                            <a:srgbClr val="C00000"/>
                          </a:solidFill>
                          <a:latin typeface="微软雅黑" panose="020B0503020204020204" pitchFamily="34" charset="-122"/>
                          <a:ea typeface="微软雅黑" panose="020B0503020204020204" pitchFamily="34" charset="-122"/>
                        </a:rPr>
                        <a:t>添加到列表</a:t>
                      </a:r>
                      <a:r>
                        <a:rPr lang="en-US" altLang="zh-CN" sz="2400" dirty="0">
                          <a:solidFill>
                            <a:srgbClr val="C00000"/>
                          </a:solidFill>
                          <a:latin typeface="微软雅黑" panose="020B0503020204020204" pitchFamily="34" charset="-122"/>
                          <a:ea typeface="微软雅黑" panose="020B0503020204020204" pitchFamily="34" charset="-122"/>
                        </a:rPr>
                        <a:t>s</a:t>
                      </a:r>
                      <a:r>
                        <a:rPr lang="zh-CN" altLang="en-US" sz="2400" dirty="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a:t>
                      </a:r>
                      <a:r>
                        <a:rPr lang="zh-CN" altLang="en-US" sz="2400" dirty="0">
                          <a:solidFill>
                            <a:srgbClr val="008000"/>
                          </a:solidFill>
                          <a:latin typeface="微软雅黑" panose="020B0503020204020204" pitchFamily="34" charset="-122"/>
                          <a:ea typeface="微软雅黑" panose="020B0503020204020204" pitchFamily="34" charset="-122"/>
                        </a:rPr>
                        <a:t>列表</a:t>
                      </a:r>
                      <a:r>
                        <a:rPr lang="en-US" altLang="zh-CN" sz="2400" dirty="0">
                          <a:solidFill>
                            <a:srgbClr val="008000"/>
                          </a:solidFill>
                          <a:latin typeface="微软雅黑" panose="020B0503020204020204" pitchFamily="34" charset="-122"/>
                          <a:ea typeface="微软雅黑" panose="020B0503020204020204" pitchFamily="34" charset="-122"/>
                        </a:rPr>
                        <a:t>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3200" dirty="0">
              <a:solidFill>
                <a:srgbClr val="FF0000"/>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939098754"/>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a:t>
                      </a:r>
                      <a:r>
                        <a:rPr lang="zh-CN" altLang="en-US" sz="2400" dirty="0">
                          <a:solidFill>
                            <a:srgbClr val="008000"/>
                          </a:solidFill>
                          <a:latin typeface="微软雅黑" panose="020B0503020204020204" pitchFamily="34" charset="-122"/>
                          <a:ea typeface="微软雅黑" panose="020B0503020204020204" pitchFamily="34" charset="-122"/>
                        </a:rPr>
                        <a:t>数据</a:t>
                      </a:r>
                      <a:r>
                        <a:rPr lang="en-US" altLang="zh-CN" sz="2400" dirty="0">
                          <a:solidFill>
                            <a:srgbClr val="008000"/>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a:t>
                      </a:r>
                      <a:r>
                        <a:rPr lang="zh-CN" altLang="en-US" sz="2400" dirty="0">
                          <a:solidFill>
                            <a:srgbClr val="008000"/>
                          </a:solidFill>
                          <a:latin typeface="微软雅黑" panose="020B0503020204020204" pitchFamily="34" charset="-122"/>
                          <a:ea typeface="微软雅黑" panose="020B0503020204020204" pitchFamily="34" charset="-122"/>
                        </a:rPr>
                        <a:t>第</a:t>
                      </a:r>
                      <a:r>
                        <a:rPr lang="en-US" altLang="zh-CN" sz="2400" dirty="0" err="1">
                          <a:solidFill>
                            <a:srgbClr val="008000"/>
                          </a:solidFill>
                          <a:latin typeface="微软雅黑" panose="020B0503020204020204" pitchFamily="34" charset="-122"/>
                          <a:ea typeface="微软雅黑" panose="020B0503020204020204" pitchFamily="34" charset="-122"/>
                        </a:rPr>
                        <a:t>i</a:t>
                      </a:r>
                      <a:r>
                        <a:rPr lang="zh-CN" altLang="en-US" sz="2400" dirty="0">
                          <a:solidFill>
                            <a:srgbClr val="008000"/>
                          </a:solidFill>
                          <a:latin typeface="微软雅黑" panose="020B0503020204020204" pitchFamily="34" charset="-122"/>
                          <a:ea typeface="微软雅黑" panose="020B0503020204020204" pitchFamily="34" charset="-122"/>
                        </a:rPr>
                        <a:t>号</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a:t>
                      </a:r>
                      <a:r>
                        <a:rPr lang="zh-CN" altLang="en-US" sz="2400" dirty="0">
                          <a:solidFill>
                            <a:srgbClr val="008000"/>
                          </a:solidFill>
                          <a:latin typeface="微软雅黑" panose="020B0503020204020204" pitchFamily="34" charset="-122"/>
                          <a:ea typeface="微软雅黑" panose="020B0503020204020204" pitchFamily="34" charset="-122"/>
                        </a:rPr>
                        <a:t>列表</a:t>
                      </a:r>
                      <a:r>
                        <a:rPr lang="en-US" altLang="zh-CN" sz="2400" dirty="0">
                          <a:solidFill>
                            <a:srgbClr val="008000"/>
                          </a:solidFill>
                          <a:latin typeface="微软雅黑" panose="020B0503020204020204" pitchFamily="34" charset="-122"/>
                          <a:ea typeface="微软雅黑" panose="020B0503020204020204" pitchFamily="34" charset="-122"/>
                        </a:rPr>
                        <a:t>s</a:t>
                      </a:r>
                      <a:r>
                        <a:rPr lang="zh-CN" altLang="en-US" sz="2400" dirty="0">
                          <a:solidFill>
                            <a:srgbClr val="008000"/>
                          </a:solidFill>
                          <a:latin typeface="微软雅黑" panose="020B0503020204020204" pitchFamily="34" charset="-122"/>
                          <a:ea typeface="微软雅黑" panose="020B0503020204020204" pitchFamily="34" charset="-122"/>
                        </a:rPr>
                        <a:t>第</a:t>
                      </a:r>
                      <a:r>
                        <a:rPr lang="en-US" altLang="zh-CN" sz="2400" dirty="0" err="1">
                          <a:solidFill>
                            <a:srgbClr val="008000"/>
                          </a:solidFill>
                          <a:latin typeface="微软雅黑" panose="020B0503020204020204" pitchFamily="34" charset="-122"/>
                          <a:ea typeface="微软雅黑" panose="020B0503020204020204" pitchFamily="34" charset="-122"/>
                        </a:rPr>
                        <a:t>i</a:t>
                      </a:r>
                      <a:r>
                        <a:rPr lang="zh-CN" altLang="en-US" sz="2400" dirty="0">
                          <a:solidFill>
                            <a:srgbClr val="008000"/>
                          </a:solidFill>
                          <a:latin typeface="微软雅黑" panose="020B0503020204020204" pitchFamily="34" charset="-122"/>
                          <a:ea typeface="微软雅黑" panose="020B0503020204020204" pitchFamily="34" charset="-122"/>
                        </a:rPr>
                        <a:t>号元素弹出</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并返回其值</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中</a:t>
                      </a:r>
                      <a:r>
                        <a:rPr lang="zh-CN" altLang="en-US" sz="2400" dirty="0">
                          <a:solidFill>
                            <a:srgbClr val="008000"/>
                          </a:solidFill>
                          <a:latin typeface="微软雅黑" panose="020B0503020204020204" pitchFamily="34" charset="-122"/>
                          <a:ea typeface="微软雅黑" panose="020B0503020204020204" pitchFamily="34" charset="-122"/>
                        </a:rPr>
                        <a:t>第一个</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值为</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注释：</a:t>
            </a:r>
          </a:p>
          <a:p>
            <a:pPr lvl="1" eaLnBrk="1">
              <a:spcBef>
                <a:spcPts val="600"/>
              </a:spcBef>
            </a:pPr>
            <a:r>
              <a:rPr lang="en-US" altLang="zh-CN" sz="2800" dirty="0">
                <a:solidFill>
                  <a:srgbClr val="008000"/>
                </a:solidFill>
                <a:latin typeface="微软雅黑" panose="020B0503020204020204" pitchFamily="34" charset="-122"/>
                <a:ea typeface="微软雅黑" panose="020B0503020204020204" pitchFamily="34" charset="-122"/>
              </a:rPr>
              <a:t>    ' ' </a:t>
            </a:r>
            <a:r>
              <a:rPr lang="zh-CN" altLang="en-US" sz="2800" dirty="0">
                <a:solidFill>
                  <a:srgbClr val="008000"/>
                </a:solidFill>
                <a:latin typeface="微软雅黑" panose="020B0503020204020204" pitchFamily="34" charset="-122"/>
                <a:ea typeface="微软雅黑" panose="020B0503020204020204" pitchFamily="34" charset="-122"/>
              </a:rPr>
              <a:t>或 </a:t>
            </a:r>
            <a:r>
              <a:rPr lang="en-US" altLang="zh-CN" sz="2800" dirty="0">
                <a:solidFill>
                  <a:srgbClr val="008000"/>
                </a:solidFill>
                <a:latin typeface="微软雅黑" panose="020B0503020204020204" pitchFamily="34" charset="-122"/>
                <a:ea typeface="微软雅黑" panose="020B0503020204020204" pitchFamily="34" charset="-122"/>
              </a:rPr>
              <a:t>" " </a:t>
            </a:r>
            <a:r>
              <a:rPr lang="zh-CN" altLang="en-US" sz="2800" dirty="0">
                <a:solidFill>
                  <a:srgbClr val="008000"/>
                </a:solidFill>
                <a:latin typeface="微软雅黑" panose="020B0503020204020204" pitchFamily="34" charset="-122"/>
                <a:ea typeface="微软雅黑" panose="020B0503020204020204" pitchFamily="34" charset="-122"/>
              </a:rPr>
              <a:t>本身只是一种表示方式，不是字符串的一部分</a:t>
            </a:r>
            <a:endParaRPr lang="en-US" altLang="zh-CN" sz="2800" dirty="0">
              <a:solidFill>
                <a:srgbClr val="008000"/>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rgbClr val="008000"/>
                </a:solidFill>
                <a:latin typeface="微软雅黑" panose="020B0503020204020204" pitchFamily="34" charset="-122"/>
                <a:ea typeface="微软雅黑" panose="020B0503020204020204" pitchFamily="34" charset="-122"/>
              </a:rPr>
              <a:t>  </a:t>
            </a:r>
            <a:r>
              <a:rPr lang="zh-CN" altLang="en-US" sz="2800" dirty="0">
                <a:solidFill>
                  <a:srgbClr val="008000"/>
                </a:solidFill>
                <a:latin typeface="微软雅黑" panose="020B0503020204020204" pitchFamily="34" charset="-122"/>
                <a:ea typeface="微软雅黑" panose="020B0503020204020204" pitchFamily="34" charset="-122"/>
              </a:rPr>
              <a:t>使用  </a:t>
            </a:r>
            <a:r>
              <a:rPr lang="en-US" altLang="zh-CN" sz="2800" dirty="0">
                <a:solidFill>
                  <a:srgbClr val="008000"/>
                </a:solidFill>
                <a:latin typeface="微软雅黑" panose="020B0503020204020204" pitchFamily="34" charset="-122"/>
                <a:ea typeface="微软雅黑" panose="020B0503020204020204" pitchFamily="34" charset="-122"/>
              </a:rPr>
              <a:t>' '  </a:t>
            </a:r>
            <a:r>
              <a:rPr lang="zh-CN" altLang="en-US" sz="2800" dirty="0">
                <a:solidFill>
                  <a:srgbClr val="008000"/>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rgbClr val="008000"/>
                </a:solidFill>
                <a:latin typeface="微软雅黑" panose="020B0503020204020204" pitchFamily="34" charset="-122"/>
                <a:ea typeface="微软雅黑" panose="020B0503020204020204" pitchFamily="34" charset="-122"/>
              </a:rPr>
              <a:t>"</a:t>
            </a:r>
            <a:endParaRPr lang="zh-CN" altLang="en-US" sz="2800" dirty="0">
              <a:solidFill>
                <a:srgbClr val="008000"/>
              </a:solidFill>
              <a:latin typeface="微软雅黑" panose="020B0503020204020204" pitchFamily="34" charset="-122"/>
              <a:ea typeface="微软雅黑" panose="020B0503020204020204" pitchFamily="34" charset="-122"/>
            </a:endParaRPr>
          </a:p>
          <a:p>
            <a:pPr lvl="1" eaLnBrk="1">
              <a:spcBef>
                <a:spcPts val="600"/>
              </a:spcBef>
            </a:pPr>
            <a:r>
              <a:rPr lang="zh-CN" altLang="en-US" sz="2800" dirty="0">
                <a:solidFill>
                  <a:srgbClr val="008000"/>
                </a:solidFill>
                <a:latin typeface="微软雅黑" panose="020B0503020204020204" pitchFamily="34" charset="-122"/>
                <a:ea typeface="微软雅黑" panose="020B0503020204020204" pitchFamily="34" charset="-122"/>
              </a:rPr>
              <a:t>  使用  </a:t>
            </a:r>
            <a:r>
              <a:rPr lang="en-US" altLang="zh-CN" sz="2800" dirty="0">
                <a:solidFill>
                  <a:srgbClr val="008000"/>
                </a:solidFill>
                <a:latin typeface="微软雅黑" panose="020B0503020204020204" pitchFamily="34" charset="-122"/>
                <a:ea typeface="微软雅黑" panose="020B0503020204020204" pitchFamily="34" charset="-122"/>
              </a:rPr>
              <a:t>" " </a:t>
            </a:r>
            <a:r>
              <a:rPr lang="zh-CN" altLang="en-US" sz="2800" dirty="0">
                <a:solidFill>
                  <a:srgbClr val="008000"/>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rgbClr val="008000"/>
                </a:solidFill>
                <a:latin typeface="微软雅黑" panose="020B0503020204020204" pitchFamily="34" charset="-122"/>
                <a:ea typeface="微软雅黑" panose="020B0503020204020204" pitchFamily="34" charset="-122"/>
              </a:rPr>
              <a:t>'</a:t>
            </a:r>
          </a:p>
          <a:p>
            <a:pPr lvl="1" eaLnBrk="1">
              <a:spcBef>
                <a:spcPts val="600"/>
              </a:spcBef>
            </a:pPr>
            <a:r>
              <a:rPr lang="zh-CN" altLang="en-US" sz="2800" dirty="0">
                <a:solidFill>
                  <a:srgbClr val="008000"/>
                </a:solidFill>
                <a:latin typeface="微软雅黑" panose="020B0503020204020204" pitchFamily="34" charset="-122"/>
                <a:ea typeface="微软雅黑" panose="020B0503020204020204" pitchFamily="34" charset="-122"/>
              </a:rPr>
              <a:t>  字符串内既包含  </a:t>
            </a:r>
            <a:r>
              <a:rPr lang="en-US" altLang="zh-CN" sz="2800" dirty="0">
                <a:solidFill>
                  <a:srgbClr val="008000"/>
                </a:solidFill>
                <a:latin typeface="微软雅黑" panose="020B0503020204020204" pitchFamily="34" charset="-122"/>
                <a:ea typeface="微软雅黑" panose="020B0503020204020204" pitchFamily="34" charset="-122"/>
              </a:rPr>
              <a:t>' </a:t>
            </a:r>
            <a:r>
              <a:rPr lang="zh-CN" altLang="en-US" sz="2800" dirty="0">
                <a:solidFill>
                  <a:srgbClr val="008000"/>
                </a:solidFill>
                <a:latin typeface="微软雅黑" panose="020B0503020204020204" pitchFamily="34" charset="-122"/>
                <a:ea typeface="微软雅黑" panose="020B0503020204020204" pitchFamily="34" charset="-122"/>
              </a:rPr>
              <a:t>又包含  </a:t>
            </a:r>
            <a:r>
              <a:rPr lang="en-US" altLang="zh-CN" sz="2800" dirty="0">
                <a:solidFill>
                  <a:srgbClr val="008000"/>
                </a:solidFill>
                <a:latin typeface="微软雅黑" panose="020B0503020204020204" pitchFamily="34" charset="-122"/>
                <a:ea typeface="微软雅黑" panose="020B0503020204020204" pitchFamily="34" charset="-122"/>
              </a:rPr>
              <a:t>" </a:t>
            </a:r>
            <a:r>
              <a:rPr lang="zh-CN" altLang="en-US" sz="2800" dirty="0">
                <a:solidFill>
                  <a:srgbClr val="008000"/>
                </a:solidFill>
                <a:latin typeface="微软雅黑" panose="020B0503020204020204" pitchFamily="34" charset="-122"/>
                <a:ea typeface="微软雅黑" panose="020B0503020204020204" pitchFamily="34" charset="-122"/>
              </a:rPr>
              <a:t>时，可使用 </a:t>
            </a:r>
            <a:r>
              <a:rPr lang="en-US" altLang="zh-CN" sz="2800" dirty="0">
                <a:solidFill>
                  <a:srgbClr val="008000"/>
                </a:solidFill>
                <a:latin typeface="微软雅黑" panose="020B0503020204020204" pitchFamily="34" charset="-122"/>
                <a:ea typeface="微软雅黑" panose="020B0503020204020204" pitchFamily="34" charset="-122"/>
              </a:rPr>
              <a:t>\  </a:t>
            </a:r>
            <a:r>
              <a:rPr lang="zh-CN" altLang="en-US" sz="2800" dirty="0">
                <a:solidFill>
                  <a:srgbClr val="008000"/>
                </a:solidFill>
                <a:latin typeface="微软雅黑" panose="020B0503020204020204" pitchFamily="34" charset="-122"/>
                <a:ea typeface="微软雅黑" panose="020B0503020204020204" pitchFamily="34" charset="-122"/>
              </a:rPr>
              <a:t>进行转义</a:t>
            </a:r>
            <a:endParaRPr lang="en-US" altLang="zh-CN" sz="2800" dirty="0">
              <a:solidFill>
                <a:srgbClr val="008000"/>
              </a:solidFill>
              <a:latin typeface="微软雅黑" panose="020B0503020204020204" pitchFamily="34" charset="-122"/>
              <a:ea typeface="微软雅黑" panose="020B0503020204020204" pitchFamily="34" charset="-122"/>
            </a:endParaRPr>
          </a:p>
          <a:p>
            <a:pPr lvl="1" eaLnBrk="1">
              <a:spcBef>
                <a:spcPts val="600"/>
              </a:spcBef>
            </a:pPr>
            <a:r>
              <a:rPr lang="zh-CN" altLang="en-US" sz="2800" dirty="0">
                <a:solidFill>
                  <a:srgbClr val="FF0000"/>
                </a:solidFill>
                <a:latin typeface="微软雅黑" panose="020B0503020204020204" pitchFamily="34" charset="-122"/>
                <a:ea typeface="微软雅黑" panose="020B0503020204020204" pitchFamily="34" charset="-122"/>
              </a:rPr>
              <a:t>空格也算字符</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函数返回</a:t>
            </a:r>
            <a:r>
              <a:rPr lang="zh-CN" altLang="en-US" sz="3200" dirty="0">
                <a:solidFill>
                  <a:srgbClr val="FF0000"/>
                </a:solidFill>
                <a:latin typeface="微软雅黑" panose="020B0503020204020204" pitchFamily="34" charset="-122"/>
                <a:ea typeface="微软雅黑" panose="020B0503020204020204" pitchFamily="34" charset="-122"/>
              </a:rPr>
              <a:t>字符串</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类型</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3200" dirty="0">
                <a:solidFill>
                  <a:srgbClr val="FF0000"/>
                </a:solidFill>
                <a:latin typeface="微软雅黑" panose="020B0503020204020204" pitchFamily="34" charset="-122"/>
                <a:ea typeface="微软雅黑" panose="020B0503020204020204" pitchFamily="34" charset="-122"/>
              </a:rPr>
              <a:t>数值型转化成字符串类型  </a:t>
            </a:r>
            <a:r>
              <a:rPr lang="en-US" altLang="zh-CN" sz="3200" dirty="0">
                <a:solidFill>
                  <a:srgbClr val="FF0000"/>
                </a:solidFill>
                <a:latin typeface="微软雅黑" panose="020B0503020204020204" pitchFamily="34" charset="-122"/>
                <a:ea typeface="微软雅黑" panose="020B0503020204020204" pitchFamily="34" charset="-122"/>
              </a:rPr>
              <a:t>str( )</a:t>
            </a:r>
            <a:endParaRPr lang="zh-CN" altLang="en-US" sz="3200" dirty="0">
              <a:solidFill>
                <a:srgbClr val="FF0000"/>
              </a:solidFill>
              <a:latin typeface="微软雅黑" panose="020B0503020204020204" pitchFamily="34" charset="-122"/>
              <a:ea typeface="微软雅黑" panose="020B0503020204020204" pitchFamily="34" charset="-122"/>
            </a:endParaRPr>
          </a:p>
          <a:p>
            <a:pPr lvl="1" eaLnBrk="1">
              <a:spcBef>
                <a:spcPts val="1200"/>
              </a:spcBef>
            </a:pPr>
            <a:r>
              <a:rPr lang="zh-CN" altLang="en-US" sz="3200" dirty="0">
                <a:solidFill>
                  <a:srgbClr val="FF0000"/>
                </a:solidFill>
                <a:latin typeface="微软雅黑" panose="020B0503020204020204" pitchFamily="34" charset="-122"/>
                <a:ea typeface="微软雅黑" panose="020B0503020204020204" pitchFamily="34" charset="-122"/>
              </a:rPr>
              <a:t> 字符串类型转化成数值型  </a:t>
            </a:r>
            <a:r>
              <a:rPr lang="en-US" altLang="zh-CN" sz="3200" dirty="0">
                <a:solidFill>
                  <a:srgbClr val="FF0000"/>
                </a:solidFill>
                <a:latin typeface="微软雅黑" panose="020B0503020204020204" pitchFamily="34" charset="-122"/>
                <a:ea typeface="微软雅黑" panose="020B0503020204020204" pitchFamily="34" charset="-122"/>
              </a:rPr>
              <a:t>int( )</a:t>
            </a:r>
            <a:r>
              <a:rPr lang="zh-CN" altLang="en-US" sz="3200" dirty="0">
                <a:solidFill>
                  <a:srgbClr val="FF0000"/>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float( )</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006129293"/>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a:t>
                      </a:r>
                      <a:r>
                        <a:rPr lang="en-US" altLang="zh-CN" sz="2400" dirty="0">
                          <a:solidFill>
                            <a:srgbClr val="718C00"/>
                          </a:solidFill>
                          <a:latin typeface="Consolas" panose="020B0609020204030204" pitchFamily="49" charset="0"/>
                        </a:rPr>
                        <a:t>“Hello </a:t>
                      </a:r>
                      <a:r>
                        <a:rPr lang="en-US" altLang="zh-CN" sz="2400" dirty="0">
                          <a:solidFill>
                            <a:srgbClr val="FF0000"/>
                          </a:solidFill>
                          <a:latin typeface="Consolas" panose="020B0609020204030204" pitchFamily="49" charset="0"/>
                        </a:rPr>
                        <a:t>%s</a:t>
                      </a:r>
                      <a:r>
                        <a:rPr lang="en-US" altLang="zh-CN" sz="2400" dirty="0">
                          <a:solidFill>
                            <a:srgbClr val="718C00"/>
                          </a:solidFill>
                          <a:latin typeface="Consolas" panose="020B0609020204030204" pitchFamily="49" charset="0"/>
                        </a:rPr>
                        <a:t>, I am </a:t>
                      </a:r>
                      <a:r>
                        <a:rPr lang="en-US" altLang="zh-CN" sz="2400" dirty="0">
                          <a:solidFill>
                            <a:srgbClr val="FF0000"/>
                          </a:solidFill>
                          <a:latin typeface="Consolas" panose="020B0609020204030204" pitchFamily="49" charset="0"/>
                        </a:rPr>
                        <a:t>%d!” </a:t>
                      </a:r>
                      <a:r>
                        <a:rPr lang="en-US" altLang="zh-CN" sz="2400" dirty="0">
                          <a:solidFill>
                            <a:srgbClr val="000000"/>
                          </a:solidFill>
                          <a:latin typeface="Consolas" panose="020B0609020204030204" pitchFamily="49" charset="0"/>
                        </a:rPr>
                        <a:t>% </a:t>
                      </a:r>
                      <a:r>
                        <a:rPr lang="en-US" altLang="zh-CN" sz="2400" dirty="0">
                          <a:solidFill>
                            <a:schemeClr val="tx1"/>
                          </a:solidFill>
                          <a:latin typeface="Consolas" panose="020B0609020204030204" pitchFamily="49" charset="0"/>
                        </a:rPr>
                        <a:t>(</a:t>
                      </a:r>
                      <a:r>
                        <a:rPr lang="en-US" altLang="zh-CN" sz="2400" dirty="0">
                          <a:solidFill>
                            <a:srgbClr val="FF0000"/>
                          </a:solidFill>
                          <a:latin typeface="Consolas" panose="020B0609020204030204" pitchFamily="49" charset="0"/>
                        </a:rPr>
                        <a:t>“Tom”</a:t>
                      </a:r>
                      <a:r>
                        <a:rPr lang="zh-CN" altLang="en-US" sz="2400" dirty="0">
                          <a:solidFill>
                            <a:schemeClr val="tx1"/>
                          </a:solidFill>
                          <a:latin typeface="Consolas" panose="020B0609020204030204" pitchFamily="49" charset="0"/>
                        </a:rPr>
                        <a:t>，</a:t>
                      </a:r>
                      <a:r>
                        <a:rPr lang="en-US" altLang="zh-CN" sz="2400" dirty="0">
                          <a:solidFill>
                            <a:srgbClr val="FF0000"/>
                          </a:solidFill>
                          <a:latin typeface="Consolas" panose="020B0609020204030204" pitchFamily="49" charset="0"/>
                        </a:rPr>
                        <a:t>17</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dirty="0">
                <a:solidFill>
                  <a:srgbClr val="008000"/>
                </a:solidFill>
                <a:latin typeface="微软雅黑" panose="020B0503020204020204" pitchFamily="34" charset="-122"/>
                <a:ea typeface="微软雅黑" panose="020B0503020204020204" pitchFamily="34" charset="-122"/>
              </a:rPr>
              <a:t>  </a:t>
            </a:r>
            <a:r>
              <a:rPr lang="en-US" altLang="zh-CN" sz="2800" dirty="0">
                <a:solidFill>
                  <a:srgbClr val="008000"/>
                </a:solidFill>
                <a:latin typeface="Consolas" panose="020B0609020204030204" pitchFamily="49" charset="0"/>
                <a:ea typeface="微软雅黑" panose="020B0503020204020204" pitchFamily="34" charset="-122"/>
              </a:rPr>
              <a:t>%s :  </a:t>
            </a:r>
            <a:r>
              <a:rPr lang="zh-CN" altLang="en-US" sz="2800" dirty="0">
                <a:solidFill>
                  <a:srgbClr val="008000"/>
                </a:solidFill>
                <a:latin typeface="微软雅黑" panose="020B0503020204020204" pitchFamily="34" charset="-122"/>
                <a:ea typeface="微软雅黑" panose="020B0503020204020204" pitchFamily="34" charset="-122"/>
              </a:rPr>
              <a:t>字符串</a:t>
            </a:r>
            <a:endParaRPr lang="en-US" altLang="zh-CN" sz="2800" dirty="0">
              <a:solidFill>
                <a:srgbClr val="008000"/>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rgbClr val="008000"/>
                </a:solidFill>
                <a:latin typeface="微软雅黑" panose="020B0503020204020204" pitchFamily="34" charset="-122"/>
                <a:ea typeface="微软雅黑" panose="020B0503020204020204" pitchFamily="34" charset="-122"/>
              </a:rPr>
              <a:t>  </a:t>
            </a:r>
            <a:r>
              <a:rPr lang="en-US" altLang="zh-CN" sz="2800" dirty="0">
                <a:solidFill>
                  <a:srgbClr val="008000"/>
                </a:solidFill>
                <a:latin typeface="Consolas" panose="020B0609020204030204" pitchFamily="49" charset="0"/>
                <a:ea typeface="微软雅黑" panose="020B0503020204020204" pitchFamily="34" charset="-122"/>
              </a:rPr>
              <a:t>%f :  </a:t>
            </a:r>
            <a:r>
              <a:rPr lang="zh-CN" altLang="en-US" sz="2800" dirty="0">
                <a:solidFill>
                  <a:srgbClr val="008000"/>
                </a:solidFill>
                <a:latin typeface="微软雅黑" panose="020B0503020204020204" pitchFamily="34" charset="-122"/>
                <a:ea typeface="微软雅黑" panose="020B0503020204020204" pitchFamily="34" charset="-122"/>
              </a:rPr>
              <a:t>浮点数</a:t>
            </a:r>
            <a:endParaRPr lang="en-US" altLang="zh-CN" sz="2800" dirty="0">
              <a:solidFill>
                <a:srgbClr val="008000"/>
              </a:solidFill>
              <a:latin typeface="微软雅黑" panose="020B0503020204020204" pitchFamily="34" charset="-122"/>
              <a:ea typeface="微软雅黑" panose="020B0503020204020204" pitchFamily="34" charset="-122"/>
            </a:endParaRPr>
          </a:p>
          <a:p>
            <a:pPr eaLnBrk="1">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dirty="0">
                <a:solidFill>
                  <a:srgbClr val="FF0000"/>
                </a:solidFill>
                <a:latin typeface="微软雅黑" panose="020B0503020204020204" pitchFamily="34" charset="-122"/>
                <a:ea typeface="微软雅黑" panose="020B0503020204020204" pitchFamily="34" charset="-122"/>
              </a:rPr>
              <a:t>  不确定用什么时，</a:t>
            </a:r>
            <a:r>
              <a:rPr lang="en-US" altLang="zh-CN" sz="2800" dirty="0">
                <a:solidFill>
                  <a:srgbClr val="FF0000"/>
                </a:solidFill>
                <a:latin typeface="微软雅黑" panose="020B0503020204020204" pitchFamily="34" charset="-122"/>
                <a:ea typeface="微软雅黑" panose="020B0503020204020204" pitchFamily="34" charset="-122"/>
              </a:rPr>
              <a:t>%s  </a:t>
            </a:r>
            <a:r>
              <a:rPr lang="zh-CN" altLang="en-US" sz="2800" dirty="0">
                <a:solidFill>
                  <a:srgbClr val="FF0000"/>
                </a:solidFill>
                <a:latin typeface="微软雅黑" panose="020B0503020204020204" pitchFamily="34" charset="-122"/>
                <a:ea typeface="微软雅黑" panose="020B0503020204020204" pitchFamily="34" charset="-122"/>
              </a:rPr>
              <a:t>永远起作用，会把任何类型转换为字符串</a:t>
            </a:r>
            <a:endParaRPr lang="en-US" altLang="zh-CN" sz="2800" dirty="0">
              <a:solidFill>
                <a:srgbClr val="FF0000"/>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rgbClr val="FF0000"/>
                </a:solidFill>
                <a:latin typeface="微软雅黑" panose="020B0503020204020204" pitchFamily="34" charset="-122"/>
                <a:ea typeface="微软雅黑" panose="020B0503020204020204" pitchFamily="34" charset="-122"/>
                <a:cs typeface="+mn-cs"/>
              </a:rPr>
              <a:t>  </a:t>
            </a:r>
            <a:r>
              <a:rPr lang="zh-CN" altLang="en-US" sz="2800" dirty="0">
                <a:solidFill>
                  <a:srgbClr val="FF0000"/>
                </a:solidFill>
                <a:latin typeface="微软雅黑" panose="020B0503020204020204" pitchFamily="34" charset="-122"/>
                <a:ea typeface="微软雅黑" panose="020B0503020204020204" pitchFamily="34" charset="-122"/>
                <a:cs typeface="+mn-cs"/>
              </a:rPr>
              <a:t>字符串中有</a:t>
            </a:r>
            <a:r>
              <a:rPr lang="en-US" altLang="zh-CN" sz="2800" dirty="0">
                <a:solidFill>
                  <a:srgbClr val="FF0000"/>
                </a:solidFill>
                <a:latin typeface="微软雅黑" panose="020B0503020204020204" pitchFamily="34" charset="-122"/>
                <a:ea typeface="微软雅黑" panose="020B0503020204020204" pitchFamily="34" charset="-122"/>
                <a:cs typeface="+mn-cs"/>
              </a:rPr>
              <a:t>	 % </a:t>
            </a:r>
            <a:r>
              <a:rPr lang="zh-CN" altLang="en-US" sz="2800" dirty="0">
                <a:solidFill>
                  <a:srgbClr val="FF0000"/>
                </a:solidFill>
                <a:latin typeface="微软雅黑" panose="020B0503020204020204" pitchFamily="34" charset="-122"/>
                <a:ea typeface="微软雅黑" panose="020B0503020204020204" pitchFamily="34" charset="-122"/>
                <a:cs typeface="+mn-cs"/>
              </a:rPr>
              <a:t>字符时，用 </a:t>
            </a:r>
            <a:r>
              <a:rPr lang="en-US" altLang="zh-CN" sz="2800" dirty="0">
                <a:solidFill>
                  <a:srgbClr val="FF0000"/>
                </a:solidFill>
                <a:latin typeface="微软雅黑" panose="020B0503020204020204" pitchFamily="34" charset="-122"/>
                <a:ea typeface="微软雅黑" panose="020B0503020204020204" pitchFamily="34" charset="-122"/>
                <a:cs typeface="+mn-cs"/>
              </a:rPr>
              <a:t>%%  </a:t>
            </a:r>
            <a:r>
              <a:rPr lang="zh-CN" altLang="en-US" sz="2800" dirty="0">
                <a:solidFill>
                  <a:srgbClr val="FF0000"/>
                </a:solidFill>
                <a:latin typeface="微软雅黑" panose="020B0503020204020204" pitchFamily="34" charset="-122"/>
                <a:ea typeface="微软雅黑" panose="020B0503020204020204" pitchFamily="34" charset="-122"/>
                <a:cs typeface="+mn-cs"/>
              </a:rPr>
              <a:t>转义来表示 </a:t>
            </a:r>
            <a:r>
              <a:rPr lang="en-US" altLang="zh-CN" sz="2800" dirty="0">
                <a:solidFill>
                  <a:srgbClr val="FF0000"/>
                </a:solidFill>
                <a:latin typeface="微软雅黑" panose="020B0503020204020204" pitchFamily="34" charset="-122"/>
                <a:ea typeface="微软雅黑" panose="020B0503020204020204" pitchFamily="34" charset="-122"/>
                <a:cs typeface="+mn-cs"/>
              </a:rPr>
              <a:t>% </a:t>
            </a:r>
            <a:r>
              <a:rPr lang="zh-CN" altLang="en-US" sz="2800" dirty="0">
                <a:solidFill>
                  <a:srgbClr val="FF0000"/>
                </a:solidFill>
                <a:latin typeface="微软雅黑" panose="020B0503020204020204" pitchFamily="34" charset="-122"/>
                <a:ea typeface="微软雅黑" panose="020B0503020204020204" pitchFamily="34" charset="-122"/>
                <a:cs typeface="+mn-cs"/>
              </a:rPr>
              <a:t>。</a:t>
            </a:r>
            <a:endParaRPr lang="en-US" altLang="zh-CN" sz="2800" dirty="0">
              <a:solidFill>
                <a:srgbClr val="FF0000"/>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621854" y="3786838"/>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dirty="0">
                <a:solidFill>
                  <a:srgbClr val="008000"/>
                </a:solidFill>
                <a:latin typeface="Consolas" panose="020B0609020204030204" pitchFamily="49" charset="0"/>
                <a:ea typeface="微软雅黑" panose="020B0503020204020204" pitchFamily="34" charset="-122"/>
              </a:rPr>
              <a:t>%d :  </a:t>
            </a:r>
            <a:r>
              <a:rPr lang="zh-CN" altLang="en-US" sz="2800" kern="0" dirty="0">
                <a:solidFill>
                  <a:srgbClr val="008000"/>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577619" y="1076167"/>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082172230"/>
              </p:ext>
            </p:extLst>
          </p:nvPr>
        </p:nvGraphicFramePr>
        <p:xfrm>
          <a:off x="925216" y="1701890"/>
          <a:ext cx="10972800" cy="223208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01082">
                  <a:extLst>
                    <a:ext uri="{9D8B030D-6E8A-4147-A177-3AD203B41FA5}">
                      <a16:colId xmlns:a16="http://schemas.microsoft.com/office/drawing/2014/main" val="20000"/>
                    </a:ext>
                  </a:extLst>
                </a:gridCol>
                <a:gridCol w="2969323">
                  <a:extLst>
                    <a:ext uri="{9D8B030D-6E8A-4147-A177-3AD203B41FA5}">
                      <a16:colId xmlns:a16="http://schemas.microsoft.com/office/drawing/2014/main" val="20001"/>
                    </a:ext>
                  </a:extLst>
                </a:gridCol>
                <a:gridCol w="3484605">
                  <a:extLst>
                    <a:ext uri="{9D8B030D-6E8A-4147-A177-3AD203B41FA5}">
                      <a16:colId xmlns:a16="http://schemas.microsoft.com/office/drawing/2014/main" val="20002"/>
                    </a:ext>
                  </a:extLst>
                </a:gridCol>
                <a:gridCol w="1334530">
                  <a:extLst>
                    <a:ext uri="{9D8B030D-6E8A-4147-A177-3AD203B41FA5}">
                      <a16:colId xmlns:a16="http://schemas.microsoft.com/office/drawing/2014/main" val="20003"/>
                    </a:ext>
                  </a:extLst>
                </a:gridCol>
                <a:gridCol w="2683260">
                  <a:extLst>
                    <a:ext uri="{9D8B030D-6E8A-4147-A177-3AD203B41FA5}">
                      <a16:colId xmlns:a16="http://schemas.microsoft.com/office/drawing/2014/main" val="20004"/>
                    </a:ext>
                  </a:extLst>
                </a:gridCol>
              </a:tblGrid>
              <a:tr h="586159">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442402">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442402">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s.split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空格</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85631" y="3933973"/>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dirty="0">
                <a:solidFill>
                  <a:srgbClr val="008000"/>
                </a:solidFill>
                <a:latin typeface="微软雅黑" panose="020B0503020204020204" pitchFamily="34" charset="-122"/>
                <a:ea typeface="微软雅黑" panose="020B0503020204020204" pitchFamily="34" charset="-122"/>
              </a:rPr>
              <a:t>字符串专有方法：</a:t>
            </a:r>
            <a:r>
              <a:rPr lang="en-US" altLang="zh-CN" sz="3200" kern="0" dirty="0">
                <a:solidFill>
                  <a:srgbClr val="008000"/>
                </a:solidFill>
                <a:latin typeface="微软雅黑" panose="020B0503020204020204" pitchFamily="34" charset="-122"/>
                <a:ea typeface="微软雅黑" panose="020B0503020204020204" pitchFamily="34" charset="-122"/>
              </a:rPr>
              <a:t>( </a:t>
            </a:r>
            <a:r>
              <a:rPr lang="zh-CN" altLang="en-US" sz="3200" kern="0" dirty="0">
                <a:solidFill>
                  <a:srgbClr val="008000"/>
                </a:solidFill>
                <a:latin typeface="微软雅黑" panose="020B0503020204020204" pitchFamily="34" charset="-122"/>
                <a:ea typeface="微软雅黑" panose="020B0503020204020204" pitchFamily="34" charset="-122"/>
              </a:rPr>
              <a:t>当 </a:t>
            </a:r>
            <a:r>
              <a:rPr lang="en-US" altLang="zh-CN" sz="3200" kern="0" dirty="0">
                <a:solidFill>
                  <a:srgbClr val="008000"/>
                </a:solidFill>
                <a:latin typeface="微软雅黑" panose="020B0503020204020204" pitchFamily="34" charset="-122"/>
                <a:ea typeface="微软雅黑" panose="020B0503020204020204" pitchFamily="34" charset="-122"/>
              </a:rPr>
              <a:t>s = "+" </a:t>
            </a:r>
            <a:r>
              <a:rPr lang="zh-CN" altLang="en-US" sz="3200" kern="0" dirty="0">
                <a:solidFill>
                  <a:srgbClr val="008000"/>
                </a:solidFill>
                <a:latin typeface="微软雅黑" panose="020B0503020204020204" pitchFamily="34" charset="-122"/>
                <a:ea typeface="微软雅黑" panose="020B0503020204020204" pitchFamily="34" charset="-122"/>
              </a:rPr>
              <a:t>时 </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48878432"/>
              </p:ext>
            </p:extLst>
          </p:nvPr>
        </p:nvGraphicFramePr>
        <p:xfrm>
          <a:off x="925216" y="4437113"/>
          <a:ext cx="10891183" cy="142603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52765">
                  <a:extLst>
                    <a:ext uri="{9D8B030D-6E8A-4147-A177-3AD203B41FA5}">
                      <a16:colId xmlns:a16="http://schemas.microsoft.com/office/drawing/2014/main" val="20000"/>
                    </a:ext>
                  </a:extLst>
                </a:gridCol>
                <a:gridCol w="1851309">
                  <a:extLst>
                    <a:ext uri="{9D8B030D-6E8A-4147-A177-3AD203B41FA5}">
                      <a16:colId xmlns:a16="http://schemas.microsoft.com/office/drawing/2014/main" val="20001"/>
                    </a:ext>
                  </a:extLst>
                </a:gridCol>
                <a:gridCol w="4951620">
                  <a:extLst>
                    <a:ext uri="{9D8B030D-6E8A-4147-A177-3AD203B41FA5}">
                      <a16:colId xmlns:a16="http://schemas.microsoft.com/office/drawing/2014/main" val="20002"/>
                    </a:ext>
                  </a:extLst>
                </a:gridCol>
                <a:gridCol w="2143238">
                  <a:extLst>
                    <a:ext uri="{9D8B030D-6E8A-4147-A177-3AD203B41FA5}">
                      <a16:colId xmlns:a16="http://schemas.microsoft.com/office/drawing/2014/main" val="20003"/>
                    </a:ext>
                  </a:extLst>
                </a:gridCol>
                <a:gridCol w="1492251">
                  <a:extLst>
                    <a:ext uri="{9D8B030D-6E8A-4147-A177-3AD203B41FA5}">
                      <a16:colId xmlns:a16="http://schemas.microsoft.com/office/drawing/2014/main" val="20004"/>
                    </a:ext>
                  </a:extLst>
                </a:gridCol>
              </a:tblGrid>
              <a:tr h="596111">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829923">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998647617"/>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scores = {</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Zhangsan</a:t>
                      </a:r>
                      <a:r>
                        <a:rPr lang="en-US" altLang="zh-CN" sz="2400" dirty="0">
                          <a:solidFill>
                            <a:srgbClr val="718C00"/>
                          </a:solidFill>
                          <a:latin typeface="Consolas" panose="020B0609020204030204" pitchFamily="49" charset="0"/>
                        </a:rPr>
                        <a:t>"</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95</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Lisi</a:t>
                      </a:r>
                      <a:r>
                        <a:rPr lang="en-US" altLang="zh-CN" sz="2400" dirty="0">
                          <a:solidFill>
                            <a:srgbClr val="718C00"/>
                          </a:solidFill>
                          <a:latin typeface="Consolas" panose="020B0609020204030204" pitchFamily="49" charset="0"/>
                        </a:rPr>
                        <a:t>"</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75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print(scores)</a:t>
                      </a:r>
                      <a:endParaRPr lang="zh-CN" altLang="en-US" sz="2400" dirty="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latin typeface="Consolas" panose="020B0609020204030204" pitchFamily="49" charset="0"/>
                        </a:rPr>
                        <a:t>scores["</a:t>
                      </a:r>
                      <a:r>
                        <a:rPr lang="en-US" altLang="zh-CN" sz="2400" dirty="0" err="1">
                          <a:solidFill>
                            <a:srgbClr val="FF0000"/>
                          </a:solidFill>
                          <a:latin typeface="Consolas" panose="020B0609020204030204" pitchFamily="49" charset="0"/>
                        </a:rPr>
                        <a:t>Zhangsan</a:t>
                      </a:r>
                      <a:r>
                        <a:rPr lang="en-US" altLang="zh-CN" sz="2400" dirty="0">
                          <a:solidFill>
                            <a:srgbClr val="FF0000"/>
                          </a:solidFill>
                          <a:latin typeface="Consolas" panose="020B0609020204030204" pitchFamily="49" charset="0"/>
                        </a:rPr>
                        <a:t>"] = 96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print(scores)</a:t>
                      </a:r>
                      <a:endParaRPr lang="zh-CN" altLang="en-US" sz="2400" dirty="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latin typeface="Consolas" panose="020B0609020204030204" pitchFamily="49" charset="0"/>
                        </a:rPr>
                        <a:t>scores["</a:t>
                      </a:r>
                      <a:r>
                        <a:rPr lang="en-US" altLang="zh-CN" sz="2400" dirty="0" err="1">
                          <a:solidFill>
                            <a:srgbClr val="FF0000"/>
                          </a:solidFill>
                          <a:latin typeface="Consolas" panose="020B0609020204030204" pitchFamily="49" charset="0"/>
                        </a:rPr>
                        <a:t>Zhaoliu</a:t>
                      </a:r>
                      <a:r>
                        <a:rPr lang="en-US" altLang="zh-CN" sz="2400" dirty="0">
                          <a:solidFill>
                            <a:srgbClr val="FF0000"/>
                          </a:solidFill>
                          <a:latin typeface="Consolas" panose="020B0609020204030204" pitchFamily="49" charset="0"/>
                        </a:rPr>
                        <a:t>"] = 69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print(scores)</a:t>
                      </a:r>
                      <a:endParaRPr lang="zh-CN" altLang="en-US" sz="2400" dirty="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scores.pop</a:t>
                      </a:r>
                      <a:r>
                        <a:rPr lang="en-US" altLang="zh-CN" sz="2400" dirty="0">
                          <a:solidFill>
                            <a:srgbClr val="000000"/>
                          </a:solidFill>
                          <a:latin typeface="Consolas" panose="020B0609020204030204" pitchFamily="49" charset="0"/>
                        </a:rPr>
                        <a: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Lisi</a:t>
                      </a:r>
                      <a:r>
                        <a:rPr lang="en-US" altLang="zh-CN" sz="2400" dirty="0">
                          <a:solidFill>
                            <a:srgbClr val="718C00"/>
                          </a:solidFill>
                          <a:latin typeface="Consolas" panose="020B0609020204030204" pitchFamily="49" charset="0"/>
                        </a:rPr>
                        <a: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print(scores)</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C00000"/>
                          </a:solidFill>
                          <a:latin typeface="Consolas" panose="020B0609020204030204" pitchFamily="49" charset="0"/>
                          <a:ea typeface="微软雅黑" panose="020B0503020204020204" pitchFamily="34" charset="-122"/>
                          <a:cs typeface="+mn-cs"/>
                        </a:rPr>
                        <a:t>{'</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Zhangsan</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95, '</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Lisi</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C00000"/>
                          </a:solidFill>
                          <a:latin typeface="Consolas" panose="020B0609020204030204" pitchFamily="49" charset="0"/>
                          <a:ea typeface="微软雅黑" panose="020B0503020204020204" pitchFamily="34" charset="-122"/>
                          <a:cs typeface="+mn-cs"/>
                        </a:rPr>
                        <a:t>{'</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Zhangsan</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96, '</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Lisi</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C00000"/>
                          </a:solidFill>
                          <a:latin typeface="Consolas" panose="020B0609020204030204" pitchFamily="49" charset="0"/>
                          <a:ea typeface="微软雅黑" panose="020B0503020204020204" pitchFamily="34" charset="-122"/>
                          <a:cs typeface="+mn-cs"/>
                        </a:rPr>
                        <a:t>{'</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Zhangsan</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96, '</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Lisi</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75, '</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Zhaoliu</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C00000"/>
                          </a:solidFill>
                          <a:latin typeface="Consolas" panose="020B0609020204030204" pitchFamily="49" charset="0"/>
                          <a:ea typeface="微软雅黑" panose="020B0503020204020204" pitchFamily="34" charset="-122"/>
                          <a:cs typeface="+mn-cs"/>
                        </a:rPr>
                        <a:t>{'</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Zhangsan</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96, '</a:t>
                      </a: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Zhaoliu</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5921</Words>
  <Application>Microsoft Office PowerPoint</Application>
  <PresentationFormat>Widescreen</PresentationFormat>
  <Paragraphs>1094</Paragraphs>
  <Slides>105</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105</vt:i4>
      </vt:variant>
    </vt:vector>
  </HeadingPairs>
  <TitlesOfParts>
    <vt:vector size="114" baseType="lpstr">
      <vt:lpstr>黑体</vt:lpstr>
      <vt:lpstr>楷体_GB2312</vt:lpstr>
      <vt:lpstr>宋体</vt:lpstr>
      <vt:lpstr>微软雅黑</vt:lpstr>
      <vt:lpstr>Arial</vt:lpstr>
      <vt:lpstr>Calibri</vt:lpstr>
      <vt:lpstr>Consolas</vt:lpstr>
      <vt:lpstr>Wingdings</vt:lpstr>
      <vt:lpstr>上海Nordri专业商务幻灯演示设计</vt:lpstr>
      <vt:lpstr>PowerPoint Presentation</vt:lpstr>
      <vt:lpstr>引子</vt:lpstr>
      <vt:lpstr>本章内容</vt:lpstr>
      <vt:lpstr>本章内容</vt:lpstr>
      <vt:lpstr>计算机编程的基本概念</vt:lpstr>
      <vt:lpstr>PowerPoint Presentation</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PowerPoint Presentation</vt:lpstr>
      <vt:lpstr>生成随机数</vt:lpstr>
      <vt:lpstr>Python</vt:lpstr>
      <vt:lpstr>布尔类型</vt:lpstr>
      <vt:lpstr>PowerPoint Presentation</vt:lpstr>
      <vt:lpstr>Python</vt:lpstr>
      <vt:lpstr>PowerPoint Presentation</vt:lpstr>
      <vt:lpstr>    </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解 宇欣</cp:lastModifiedBy>
  <cp:revision>796</cp:revision>
  <dcterms:created xsi:type="dcterms:W3CDTF">2007-10-21T01:27:31Z</dcterms:created>
  <dcterms:modified xsi:type="dcterms:W3CDTF">2018-11-02T01:29:42Z</dcterms:modified>
  <cp:category/>
</cp:coreProperties>
</file>