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52"/>
  </p:notesMasterIdLst>
  <p:sldIdLst>
    <p:sldId id="256" r:id="rId2"/>
    <p:sldId id="258" r:id="rId3"/>
    <p:sldId id="259" r:id="rId4"/>
    <p:sldId id="262" r:id="rId5"/>
    <p:sldId id="475" r:id="rId6"/>
    <p:sldId id="477" r:id="rId7"/>
    <p:sldId id="478" r:id="rId8"/>
    <p:sldId id="490" r:id="rId9"/>
    <p:sldId id="491" r:id="rId10"/>
    <p:sldId id="492" r:id="rId11"/>
    <p:sldId id="493" r:id="rId12"/>
    <p:sldId id="494" r:id="rId13"/>
    <p:sldId id="495" r:id="rId14"/>
    <p:sldId id="496" r:id="rId15"/>
    <p:sldId id="497" r:id="rId16"/>
    <p:sldId id="498" r:id="rId17"/>
    <p:sldId id="263" r:id="rId18"/>
    <p:sldId id="264" r:id="rId19"/>
    <p:sldId id="474" r:id="rId20"/>
    <p:sldId id="479" r:id="rId21"/>
    <p:sldId id="482" r:id="rId22"/>
    <p:sldId id="480" r:id="rId23"/>
    <p:sldId id="484" r:id="rId24"/>
    <p:sldId id="485" r:id="rId25"/>
    <p:sldId id="486" r:id="rId26"/>
    <p:sldId id="481" r:id="rId27"/>
    <p:sldId id="260" r:id="rId28"/>
    <p:sldId id="265" r:id="rId29"/>
    <p:sldId id="266" r:id="rId30"/>
    <p:sldId id="487" r:id="rId31"/>
    <p:sldId id="261" r:id="rId32"/>
    <p:sldId id="268" r:id="rId33"/>
    <p:sldId id="273" r:id="rId34"/>
    <p:sldId id="274" r:id="rId35"/>
    <p:sldId id="297" r:id="rId36"/>
    <p:sldId id="275" r:id="rId37"/>
    <p:sldId id="488" r:id="rId38"/>
    <p:sldId id="298" r:id="rId39"/>
    <p:sldId id="270" r:id="rId40"/>
    <p:sldId id="276" r:id="rId41"/>
    <p:sldId id="271" r:id="rId42"/>
    <p:sldId id="299" r:id="rId43"/>
    <p:sldId id="278" r:id="rId44"/>
    <p:sldId id="489" r:id="rId45"/>
    <p:sldId id="279" r:id="rId46"/>
    <p:sldId id="281" r:id="rId47"/>
    <p:sldId id="280" r:id="rId48"/>
    <p:sldId id="282" r:id="rId49"/>
    <p:sldId id="283" r:id="rId50"/>
    <p:sldId id="29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90976" autoAdjust="0"/>
  </p:normalViewPr>
  <p:slideViewPr>
    <p:cSldViewPr snapToGrid="0">
      <p:cViewPr varScale="1">
        <p:scale>
          <a:sx n="103" d="100"/>
          <a:sy n="103" d="100"/>
        </p:scale>
        <p:origin x="11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F1377-7DC1-4606-B82A-8CE9C6ED7CDF}" type="datetimeFigureOut">
              <a:rPr lang="en-ID" smtClean="0"/>
              <a:t>31/08/2024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8BAD1-27F0-4F1A-997B-3DE325B84B8B}" type="slidenum">
              <a:rPr lang="en-ID" smtClean="0"/>
              <a:t>‹#›</a:t>
            </a:fld>
            <a:endParaRPr lang="en-ID"/>
          </a:p>
        </p:txBody>
      </p:sp>
    </p:spTree>
    <p:extLst>
      <p:ext uri="{BB962C8B-B14F-4D97-AF65-F5344CB8AC3E}">
        <p14:creationId xmlns:p14="http://schemas.microsoft.com/office/powerpoint/2010/main" val="233044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David Harel "Algorithmics: the Spirit of Computing" menyatakan “algoritma lebih dari sekadar cabang ilmu komputer. Ini adalah inti dari ilmu komputer, dan, sejujurnya, dapat dikatakan relevan dengan sebagian besar ilmu pengetahuan, bisnis, dan teknologi.</a:t>
            </a:r>
            <a:r>
              <a:rPr lang="en-US" dirty="0"/>
              <a:t>”</a:t>
            </a:r>
          </a:p>
          <a:p>
            <a:endParaRPr lang="en-US" dirty="0"/>
          </a:p>
          <a:p>
            <a:r>
              <a:rPr lang="id-ID" dirty="0"/>
              <a:t>Kamus Bahasa Inggris "Algoritma adalah serangkaian instruksi terbatas yang </a:t>
            </a:r>
            <a:r>
              <a:rPr lang="en-US" dirty="0" err="1"/>
              <a:t>jelas</a:t>
            </a:r>
            <a:r>
              <a:rPr lang="en-US" dirty="0"/>
              <a:t>, </a:t>
            </a:r>
            <a:r>
              <a:rPr lang="en-US" dirty="0" err="1"/>
              <a:t>tidak</a:t>
            </a:r>
            <a:r>
              <a:rPr lang="en-US" dirty="0"/>
              <a:t> </a:t>
            </a:r>
            <a:r>
              <a:rPr lang="en-US" dirty="0" err="1"/>
              <a:t>samar</a:t>
            </a:r>
            <a:r>
              <a:rPr lang="id-ID" dirty="0"/>
              <a:t>, dengan serangkaian kondisi awal, dapat dilakukan dalam urutan yang ditentukan untuk mencapai tujuan tertentu dan yang memiliki serangkaian kondisi akhir yang diakui.“</a:t>
            </a:r>
            <a:endParaRPr lang="en-US" dirty="0"/>
          </a:p>
          <a:p>
            <a:endParaRPr lang="en-ID" dirty="0"/>
          </a:p>
        </p:txBody>
      </p:sp>
      <p:sp>
        <p:nvSpPr>
          <p:cNvPr id="4" name="Slide Number Placeholder 3"/>
          <p:cNvSpPr>
            <a:spLocks noGrp="1"/>
          </p:cNvSpPr>
          <p:nvPr>
            <p:ph type="sldNum" sz="quarter" idx="5"/>
          </p:nvPr>
        </p:nvSpPr>
        <p:spPr/>
        <p:txBody>
          <a:bodyPr/>
          <a:lstStyle/>
          <a:p>
            <a:fld id="{C658BAD1-27F0-4F1A-997B-3DE325B84B8B}" type="slidenum">
              <a:rPr lang="en-ID" smtClean="0"/>
              <a:t>4</a:t>
            </a:fld>
            <a:endParaRPr lang="en-ID"/>
          </a:p>
        </p:txBody>
      </p:sp>
    </p:spTree>
    <p:extLst>
      <p:ext uri="{BB962C8B-B14F-4D97-AF65-F5344CB8AC3E}">
        <p14:creationId xmlns:p14="http://schemas.microsoft.com/office/powerpoint/2010/main" val="63489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202124"/>
                </a:solidFill>
                <a:effectLst/>
                <a:latin typeface="arial" panose="020B0604020202020204" pitchFamily="34" charset="0"/>
              </a:rPr>
              <a:t>Urutan</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perintah</a:t>
            </a:r>
            <a:r>
              <a:rPr lang="en-ID" b="0" i="0" dirty="0">
                <a:solidFill>
                  <a:srgbClr val="202124"/>
                </a:solidFill>
                <a:effectLst/>
                <a:latin typeface="arial" panose="020B0604020202020204" pitchFamily="34" charset="0"/>
              </a:rPr>
              <a:t> yang </a:t>
            </a:r>
            <a:r>
              <a:rPr lang="en-ID" b="0" i="0" dirty="0" err="1">
                <a:solidFill>
                  <a:srgbClr val="202124"/>
                </a:solidFill>
                <a:effectLst/>
                <a:latin typeface="arial" panose="020B0604020202020204" pitchFamily="34" charset="0"/>
              </a:rPr>
              <a:t>jelas</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tdk</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samar-samar</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untuk</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memecahkan</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suatu</a:t>
            </a:r>
            <a:r>
              <a:rPr lang="en-ID" b="0" i="0" dirty="0">
                <a:solidFill>
                  <a:srgbClr val="202124"/>
                </a:solidFill>
                <a:effectLst/>
                <a:latin typeface="arial" panose="020B0604020202020204" pitchFamily="34" charset="0"/>
              </a:rPr>
              <a:t> </a:t>
            </a:r>
            <a:r>
              <a:rPr lang="en-ID" b="0" i="0" dirty="0" err="1">
                <a:solidFill>
                  <a:srgbClr val="202124"/>
                </a:solidFill>
                <a:effectLst/>
                <a:latin typeface="arial" panose="020B0604020202020204" pitchFamily="34" charset="0"/>
              </a:rPr>
              <a:t>masalah</a:t>
            </a:r>
            <a:r>
              <a:rPr lang="en-ID" b="0" i="0" dirty="0">
                <a:solidFill>
                  <a:srgbClr val="202124"/>
                </a:solidFill>
                <a:effectLst/>
                <a:latin typeface="arial" panose="020B0604020202020204" pitchFamily="34" charset="0"/>
              </a:rPr>
              <a:t>. </a:t>
            </a:r>
            <a:endParaRPr lang="en-ID" dirty="0"/>
          </a:p>
        </p:txBody>
      </p:sp>
      <p:sp>
        <p:nvSpPr>
          <p:cNvPr id="4" name="Slide Number Placeholder 3"/>
          <p:cNvSpPr>
            <a:spLocks noGrp="1"/>
          </p:cNvSpPr>
          <p:nvPr>
            <p:ph type="sldNum" sz="quarter" idx="5"/>
          </p:nvPr>
        </p:nvSpPr>
        <p:spPr/>
        <p:txBody>
          <a:bodyPr/>
          <a:lstStyle/>
          <a:p>
            <a:fld id="{C658BAD1-27F0-4F1A-997B-3DE325B84B8B}" type="slidenum">
              <a:rPr lang="en-ID" smtClean="0"/>
              <a:t>27</a:t>
            </a:fld>
            <a:endParaRPr lang="en-ID"/>
          </a:p>
        </p:txBody>
      </p:sp>
    </p:spTree>
    <p:extLst>
      <p:ext uri="{BB962C8B-B14F-4D97-AF65-F5344CB8AC3E}">
        <p14:creationId xmlns:p14="http://schemas.microsoft.com/office/powerpoint/2010/main" val="396697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658BAD1-27F0-4F1A-997B-3DE325B84B8B}" type="slidenum">
              <a:rPr lang="en-ID" smtClean="0"/>
              <a:t>43</a:t>
            </a:fld>
            <a:endParaRPr lang="en-ID"/>
          </a:p>
        </p:txBody>
      </p:sp>
    </p:spTree>
    <p:extLst>
      <p:ext uri="{BB962C8B-B14F-4D97-AF65-F5344CB8AC3E}">
        <p14:creationId xmlns:p14="http://schemas.microsoft.com/office/powerpoint/2010/main" val="85787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8/31/2024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5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7408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44898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8365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2258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1275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8/31/2024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39151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8/31/2024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244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8/31/2024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912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8/31/2024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728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smtClean="0"/>
              <a:t>8/31/2024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335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70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8/31/2024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032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8/31/2024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34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8/31/2024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774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882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8/31/2024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50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CBC1C18-307B-4F68-A007-B5B542270E8D}" type="datetimeFigureOut">
              <a:rPr lang="en-US" smtClean="0"/>
              <a:t>8/31/2024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422370"/>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463920" y="3186021"/>
            <a:ext cx="5690594" cy="2282936"/>
          </a:xfrm>
        </p:spPr>
        <p:txBody>
          <a:bodyPr>
            <a:normAutofit fontScale="90000"/>
          </a:bodyPr>
          <a:lstStyle/>
          <a:p>
            <a:pPr algn="l"/>
            <a:r>
              <a:rPr lang="tr-TR" dirty="0">
                <a:cs typeface="Arial"/>
              </a:rPr>
              <a:t>Pengantar </a:t>
            </a:r>
            <a:r>
              <a:rPr lang="tr-TR" dirty="0">
                <a:ea typeface="+mj-lt"/>
                <a:cs typeface="+mj-lt"/>
              </a:rPr>
              <a:t>Desain </a:t>
            </a:r>
            <a:br>
              <a:rPr lang="en-US" dirty="0">
                <a:ea typeface="+mj-lt"/>
                <a:cs typeface="+mj-lt"/>
              </a:rPr>
            </a:br>
            <a:r>
              <a:rPr lang="tr-TR" dirty="0">
                <a:ea typeface="+mj-lt"/>
                <a:cs typeface="+mj-lt"/>
              </a:rPr>
              <a:t>dan Analisis Algoritma</a:t>
            </a:r>
            <a:endParaRPr lang="tr-TR" dirty="0"/>
          </a:p>
        </p:txBody>
      </p:sp>
      <p:sp>
        <p:nvSpPr>
          <p:cNvPr id="5" name="Subtitle 4">
            <a:extLst>
              <a:ext uri="{FF2B5EF4-FFF2-40B4-BE49-F238E27FC236}">
                <a16:creationId xmlns:a16="http://schemas.microsoft.com/office/drawing/2014/main" id="{95F7FA01-9DBE-4FBD-AC87-666A68FDE22A}"/>
              </a:ext>
            </a:extLst>
          </p:cNvPr>
          <p:cNvSpPr>
            <a:spLocks noGrp="1"/>
          </p:cNvSpPr>
          <p:nvPr>
            <p:ph type="subTitle" idx="1"/>
          </p:nvPr>
        </p:nvSpPr>
        <p:spPr>
          <a:xfrm>
            <a:off x="1524000" y="1185556"/>
            <a:ext cx="9144000" cy="1009004"/>
          </a:xfrm>
        </p:spPr>
        <p:txBody>
          <a:bodyPr>
            <a:normAutofit/>
          </a:bodyPr>
          <a:lstStyle/>
          <a:p>
            <a:pPr algn="l"/>
            <a:r>
              <a:rPr lang="en-US" sz="5400" dirty="0">
                <a:solidFill>
                  <a:srgbClr val="FFFF00"/>
                </a:solidFill>
              </a:rPr>
              <a:t>PERTEMUAN I</a:t>
            </a:r>
            <a:endParaRPr lang="en-ID" sz="5400" dirty="0">
              <a:solidFill>
                <a:srgbClr val="FFFF00"/>
              </a:solidFil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4AC1-E561-4BAC-8C69-992587100900}"/>
              </a:ext>
            </a:extLst>
          </p:cNvPr>
          <p:cNvSpPr>
            <a:spLocks noGrp="1"/>
          </p:cNvSpPr>
          <p:nvPr>
            <p:ph type="title"/>
          </p:nvPr>
        </p:nvSpPr>
        <p:spPr/>
        <p:txBody>
          <a:bodyPr/>
          <a:lstStyle/>
          <a:p>
            <a:r>
              <a:rPr lang="en-US" dirty="0" err="1"/>
              <a:t>Contoh</a:t>
            </a:r>
            <a:r>
              <a:rPr lang="en-US" dirty="0"/>
              <a:t> </a:t>
            </a:r>
            <a:r>
              <a:rPr lang="en-US" dirty="0" err="1"/>
              <a:t>Algoritma</a:t>
            </a:r>
            <a:endParaRPr lang="en-US" dirty="0"/>
          </a:p>
        </p:txBody>
      </p:sp>
      <p:sp>
        <p:nvSpPr>
          <p:cNvPr id="3" name="Content Placeholder 2">
            <a:extLst>
              <a:ext uri="{FF2B5EF4-FFF2-40B4-BE49-F238E27FC236}">
                <a16:creationId xmlns:a16="http://schemas.microsoft.com/office/drawing/2014/main" id="{9410601B-7828-42FB-B2C0-4868E6240183}"/>
              </a:ext>
            </a:extLst>
          </p:cNvPr>
          <p:cNvSpPr>
            <a:spLocks noGrp="1"/>
          </p:cNvSpPr>
          <p:nvPr>
            <p:ph idx="1"/>
          </p:nvPr>
        </p:nvSpPr>
        <p:spPr/>
        <p:txBody>
          <a:bodyPr/>
          <a:lstStyle/>
          <a:p>
            <a:r>
              <a:rPr lang="sv-SE" dirty="0"/>
              <a:t>Menjumlahkan dua angka</a:t>
            </a:r>
          </a:p>
          <a:p>
            <a:r>
              <a:rPr lang="sv-SE" dirty="0"/>
              <a:t>Mencari angka terbesar</a:t>
            </a:r>
          </a:p>
          <a:p>
            <a:r>
              <a:rPr lang="sv-SE" dirty="0"/>
              <a:t>Mengepel lantai</a:t>
            </a:r>
          </a:p>
          <a:p>
            <a:r>
              <a:rPr lang="sv-SE" dirty="0"/>
              <a:t>Menulis pesan</a:t>
            </a:r>
          </a:p>
          <a:p>
            <a:r>
              <a:rPr lang="sv-SE" dirty="0"/>
              <a:t>Login Facebook</a:t>
            </a:r>
            <a:endParaRPr lang="en-US" dirty="0"/>
          </a:p>
        </p:txBody>
      </p:sp>
    </p:spTree>
    <p:extLst>
      <p:ext uri="{BB962C8B-B14F-4D97-AF65-F5344CB8AC3E}">
        <p14:creationId xmlns:p14="http://schemas.microsoft.com/office/powerpoint/2010/main" val="192599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A48D-BE03-4B00-9C06-FA7CD44DC83D}"/>
              </a:ext>
            </a:extLst>
          </p:cNvPr>
          <p:cNvSpPr>
            <a:spLocks noGrp="1"/>
          </p:cNvSpPr>
          <p:nvPr>
            <p:ph type="title"/>
          </p:nvPr>
        </p:nvSpPr>
        <p:spPr/>
        <p:txBody>
          <a:bodyPr>
            <a:normAutofit fontScale="90000"/>
          </a:bodyPr>
          <a:lstStyle/>
          <a:p>
            <a:r>
              <a:rPr lang="en-US" dirty="0" err="1"/>
              <a:t>Algoritma</a:t>
            </a:r>
            <a:r>
              <a:rPr lang="en-US" dirty="0"/>
              <a:t> </a:t>
            </a:r>
            <a:r>
              <a:rPr lang="en-US" dirty="0" err="1"/>
              <a:t>Menjumlahkan</a:t>
            </a:r>
            <a:r>
              <a:rPr lang="en-US" dirty="0"/>
              <a:t> </a:t>
            </a:r>
            <a:r>
              <a:rPr lang="en-US" dirty="0" err="1"/>
              <a:t>Dua</a:t>
            </a:r>
            <a:r>
              <a:rPr lang="en-US" dirty="0"/>
              <a:t> Angka</a:t>
            </a:r>
          </a:p>
        </p:txBody>
      </p:sp>
      <p:sp>
        <p:nvSpPr>
          <p:cNvPr id="3" name="Content Placeholder 2">
            <a:extLst>
              <a:ext uri="{FF2B5EF4-FFF2-40B4-BE49-F238E27FC236}">
                <a16:creationId xmlns:a16="http://schemas.microsoft.com/office/drawing/2014/main" id="{DDE3D7F3-BEA3-4E62-8BE2-F8AEA980354F}"/>
              </a:ext>
            </a:extLst>
          </p:cNvPr>
          <p:cNvSpPr>
            <a:spLocks noGrp="1"/>
          </p:cNvSpPr>
          <p:nvPr>
            <p:ph idx="1"/>
          </p:nvPr>
        </p:nvSpPr>
        <p:spPr/>
        <p:txBody>
          <a:bodyPr/>
          <a:lstStyle/>
          <a:p>
            <a:r>
              <a:rPr lang="en-US" dirty="0"/>
              <a:t>Langkah 1: Masukkan </a:t>
            </a:r>
            <a:r>
              <a:rPr lang="en-US" dirty="0" err="1"/>
              <a:t>angka</a:t>
            </a:r>
            <a:r>
              <a:rPr lang="en-US" dirty="0"/>
              <a:t> </a:t>
            </a:r>
            <a:r>
              <a:rPr lang="en-US" dirty="0" err="1"/>
              <a:t>pertama</a:t>
            </a:r>
            <a:r>
              <a:rPr lang="en-US" dirty="0"/>
              <a:t>.</a:t>
            </a:r>
          </a:p>
          <a:p>
            <a:r>
              <a:rPr lang="en-US" dirty="0"/>
              <a:t>Langkah 2: Masukkan </a:t>
            </a:r>
            <a:r>
              <a:rPr lang="en-US" dirty="0" err="1"/>
              <a:t>angka</a:t>
            </a:r>
            <a:r>
              <a:rPr lang="en-US" dirty="0"/>
              <a:t> </a:t>
            </a:r>
            <a:r>
              <a:rPr lang="en-US" dirty="0" err="1"/>
              <a:t>kedua</a:t>
            </a:r>
            <a:r>
              <a:rPr lang="en-US" dirty="0"/>
              <a:t>.</a:t>
            </a:r>
          </a:p>
          <a:p>
            <a:r>
              <a:rPr lang="en-US" dirty="0"/>
              <a:t>Langkah 3: </a:t>
            </a:r>
            <a:r>
              <a:rPr lang="en-US" dirty="0" err="1"/>
              <a:t>Komputer</a:t>
            </a:r>
            <a:r>
              <a:rPr lang="en-US" dirty="0"/>
              <a:t> </a:t>
            </a:r>
            <a:r>
              <a:rPr lang="en-US" dirty="0" err="1"/>
              <a:t>menjumlahkan</a:t>
            </a:r>
            <a:r>
              <a:rPr lang="en-US" dirty="0"/>
              <a:t> </a:t>
            </a:r>
            <a:r>
              <a:rPr lang="en-US" dirty="0" err="1"/>
              <a:t>angka</a:t>
            </a:r>
            <a:r>
              <a:rPr lang="en-US" dirty="0"/>
              <a:t> </a:t>
            </a:r>
            <a:r>
              <a:rPr lang="en-US" dirty="0" err="1"/>
              <a:t>pertama</a:t>
            </a:r>
            <a:r>
              <a:rPr lang="en-US" dirty="0"/>
              <a:t> dan </a:t>
            </a:r>
            <a:r>
              <a:rPr lang="en-US" dirty="0" err="1"/>
              <a:t>kedua</a:t>
            </a:r>
            <a:r>
              <a:rPr lang="en-US" dirty="0"/>
              <a:t>.</a:t>
            </a:r>
          </a:p>
          <a:p>
            <a:r>
              <a:rPr lang="en-US" dirty="0"/>
              <a:t>Langkah 4: </a:t>
            </a:r>
            <a:r>
              <a:rPr lang="en-US" dirty="0" err="1"/>
              <a:t>Komputer</a:t>
            </a:r>
            <a:r>
              <a:rPr lang="en-US" dirty="0"/>
              <a:t> </a:t>
            </a:r>
            <a:r>
              <a:rPr lang="en-US" dirty="0" err="1"/>
              <a:t>menampilkan</a:t>
            </a:r>
            <a:r>
              <a:rPr lang="en-US" dirty="0"/>
              <a:t> </a:t>
            </a:r>
            <a:r>
              <a:rPr lang="en-US" dirty="0" err="1"/>
              <a:t>hasil</a:t>
            </a:r>
            <a:r>
              <a:rPr lang="en-US" dirty="0"/>
              <a:t> </a:t>
            </a:r>
            <a:r>
              <a:rPr lang="en-US" dirty="0" err="1"/>
              <a:t>penjumlahan</a:t>
            </a:r>
            <a:r>
              <a:rPr lang="en-US" dirty="0"/>
              <a:t>.</a:t>
            </a:r>
          </a:p>
        </p:txBody>
      </p:sp>
    </p:spTree>
    <p:extLst>
      <p:ext uri="{BB962C8B-B14F-4D97-AF65-F5344CB8AC3E}">
        <p14:creationId xmlns:p14="http://schemas.microsoft.com/office/powerpoint/2010/main" val="194897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A48D-BE03-4B00-9C06-FA7CD44DC83D}"/>
              </a:ext>
            </a:extLst>
          </p:cNvPr>
          <p:cNvSpPr>
            <a:spLocks noGrp="1"/>
          </p:cNvSpPr>
          <p:nvPr>
            <p:ph type="title"/>
          </p:nvPr>
        </p:nvSpPr>
        <p:spPr/>
        <p:txBody>
          <a:bodyPr>
            <a:normAutofit/>
          </a:bodyPr>
          <a:lstStyle/>
          <a:p>
            <a:r>
              <a:rPr lang="en-US" dirty="0" err="1"/>
              <a:t>Algoritma</a:t>
            </a:r>
            <a:r>
              <a:rPr lang="en-US" dirty="0"/>
              <a:t> </a:t>
            </a:r>
            <a:r>
              <a:rPr lang="en-US" dirty="0" err="1"/>
              <a:t>Mencari</a:t>
            </a:r>
            <a:r>
              <a:rPr lang="en-US" dirty="0"/>
              <a:t> Angka </a:t>
            </a:r>
            <a:r>
              <a:rPr lang="en-US" dirty="0" err="1"/>
              <a:t>Terbesar</a:t>
            </a:r>
            <a:endParaRPr lang="en-US" dirty="0"/>
          </a:p>
        </p:txBody>
      </p:sp>
      <p:sp>
        <p:nvSpPr>
          <p:cNvPr id="3" name="Content Placeholder 2">
            <a:extLst>
              <a:ext uri="{FF2B5EF4-FFF2-40B4-BE49-F238E27FC236}">
                <a16:creationId xmlns:a16="http://schemas.microsoft.com/office/drawing/2014/main" id="{DDE3D7F3-BEA3-4E62-8BE2-F8AEA980354F}"/>
              </a:ext>
            </a:extLst>
          </p:cNvPr>
          <p:cNvSpPr>
            <a:spLocks noGrp="1"/>
          </p:cNvSpPr>
          <p:nvPr>
            <p:ph idx="1"/>
          </p:nvPr>
        </p:nvSpPr>
        <p:spPr/>
        <p:txBody>
          <a:bodyPr/>
          <a:lstStyle/>
          <a:p>
            <a:r>
              <a:rPr lang="en-US" dirty="0"/>
              <a:t>Langkah 1: Masukkan </a:t>
            </a:r>
            <a:r>
              <a:rPr lang="en-US" dirty="0" err="1"/>
              <a:t>angka</a:t>
            </a:r>
            <a:r>
              <a:rPr lang="en-US" dirty="0"/>
              <a:t> </a:t>
            </a:r>
            <a:r>
              <a:rPr lang="en-US" dirty="0" err="1"/>
              <a:t>pertama</a:t>
            </a:r>
            <a:r>
              <a:rPr lang="en-US" dirty="0"/>
              <a:t>.</a:t>
            </a:r>
          </a:p>
          <a:p>
            <a:r>
              <a:rPr lang="en-US" dirty="0"/>
              <a:t>Langkah 2: Masukkan </a:t>
            </a:r>
            <a:r>
              <a:rPr lang="en-US" dirty="0" err="1"/>
              <a:t>angka</a:t>
            </a:r>
            <a:r>
              <a:rPr lang="en-US" dirty="0"/>
              <a:t> </a:t>
            </a:r>
            <a:r>
              <a:rPr lang="en-US" dirty="0" err="1"/>
              <a:t>kedua</a:t>
            </a:r>
            <a:r>
              <a:rPr lang="en-US" dirty="0"/>
              <a:t>.</a:t>
            </a:r>
          </a:p>
          <a:p>
            <a:r>
              <a:rPr lang="en-US" dirty="0"/>
              <a:t>Langkah 3: </a:t>
            </a:r>
            <a:r>
              <a:rPr lang="en-US" dirty="0" err="1"/>
              <a:t>Buat</a:t>
            </a:r>
            <a:r>
              <a:rPr lang="en-US" dirty="0"/>
              <a:t> </a:t>
            </a:r>
            <a:r>
              <a:rPr lang="en-US" dirty="0" err="1"/>
              <a:t>kondisi</a:t>
            </a:r>
            <a:r>
              <a:rPr lang="en-US" dirty="0"/>
              <a:t> </a:t>
            </a:r>
            <a:r>
              <a:rPr lang="en-US" dirty="0" err="1"/>
              <a:t>pertama</a:t>
            </a:r>
            <a:r>
              <a:rPr lang="en-US" dirty="0"/>
              <a:t>. Jika </a:t>
            </a:r>
            <a:r>
              <a:rPr lang="en-US" dirty="0" err="1"/>
              <a:t>angka</a:t>
            </a:r>
            <a:r>
              <a:rPr lang="en-US" dirty="0"/>
              <a:t> </a:t>
            </a:r>
            <a:r>
              <a:rPr lang="en-US" dirty="0" err="1"/>
              <a:t>pertama</a:t>
            </a:r>
            <a:r>
              <a:rPr lang="en-US" dirty="0"/>
              <a:t> </a:t>
            </a:r>
            <a:r>
              <a:rPr lang="en-US" dirty="0" err="1"/>
              <a:t>lebih</a:t>
            </a:r>
            <a:r>
              <a:rPr lang="en-US" dirty="0"/>
              <a:t> </a:t>
            </a:r>
            <a:r>
              <a:rPr lang="en-US" dirty="0" err="1"/>
              <a:t>besar</a:t>
            </a:r>
            <a:r>
              <a:rPr lang="en-US" dirty="0"/>
              <a:t> </a:t>
            </a:r>
            <a:r>
              <a:rPr lang="en-US" dirty="0" err="1"/>
              <a:t>dari</a:t>
            </a:r>
            <a:r>
              <a:rPr lang="en-US" dirty="0"/>
              <a:t> </a:t>
            </a:r>
            <a:r>
              <a:rPr lang="en-US" dirty="0" err="1"/>
              <a:t>angka</a:t>
            </a:r>
            <a:r>
              <a:rPr lang="en-US" dirty="0"/>
              <a:t> </a:t>
            </a:r>
            <a:r>
              <a:rPr lang="en-US" dirty="0" err="1"/>
              <a:t>kedua</a:t>
            </a:r>
            <a:r>
              <a:rPr lang="en-US" dirty="0"/>
              <a:t>, </a:t>
            </a:r>
            <a:r>
              <a:rPr lang="en-US" dirty="0" err="1"/>
              <a:t>maka</a:t>
            </a:r>
            <a:r>
              <a:rPr lang="en-US" dirty="0"/>
              <a:t> </a:t>
            </a:r>
            <a:r>
              <a:rPr lang="en-US" dirty="0" err="1"/>
              <a:t>tampilkan</a:t>
            </a:r>
            <a:r>
              <a:rPr lang="en-US" dirty="0"/>
              <a:t> </a:t>
            </a:r>
            <a:r>
              <a:rPr lang="en-US" dirty="0" err="1"/>
              <a:t>angka</a:t>
            </a:r>
            <a:r>
              <a:rPr lang="en-US" dirty="0"/>
              <a:t> </a:t>
            </a:r>
            <a:r>
              <a:rPr lang="en-US" dirty="0" err="1"/>
              <a:t>pertama</a:t>
            </a:r>
            <a:r>
              <a:rPr lang="en-US" dirty="0"/>
              <a:t>.</a:t>
            </a:r>
          </a:p>
          <a:p>
            <a:r>
              <a:rPr lang="en-US" dirty="0"/>
              <a:t>Langkah 4: </a:t>
            </a:r>
            <a:r>
              <a:rPr lang="en-US" dirty="0" err="1"/>
              <a:t>Buat</a:t>
            </a:r>
            <a:r>
              <a:rPr lang="en-US" dirty="0"/>
              <a:t> </a:t>
            </a:r>
            <a:r>
              <a:rPr lang="en-US" dirty="0" err="1"/>
              <a:t>kondisi</a:t>
            </a:r>
            <a:r>
              <a:rPr lang="en-US" dirty="0"/>
              <a:t> </a:t>
            </a:r>
            <a:r>
              <a:rPr lang="en-US" dirty="0" err="1"/>
              <a:t>kedua</a:t>
            </a:r>
            <a:r>
              <a:rPr lang="en-US" dirty="0"/>
              <a:t>. Jika </a:t>
            </a:r>
            <a:r>
              <a:rPr lang="en-US" dirty="0" err="1"/>
              <a:t>angka</a:t>
            </a:r>
            <a:r>
              <a:rPr lang="en-US" dirty="0"/>
              <a:t> </a:t>
            </a:r>
            <a:r>
              <a:rPr lang="en-US" dirty="0" err="1"/>
              <a:t>kedua</a:t>
            </a:r>
            <a:r>
              <a:rPr lang="en-US" dirty="0"/>
              <a:t> </a:t>
            </a:r>
            <a:r>
              <a:rPr lang="en-US" dirty="0" err="1"/>
              <a:t>lebih</a:t>
            </a:r>
            <a:r>
              <a:rPr lang="en-US" dirty="0"/>
              <a:t> </a:t>
            </a:r>
            <a:r>
              <a:rPr lang="en-US" dirty="0" err="1"/>
              <a:t>besar</a:t>
            </a:r>
            <a:r>
              <a:rPr lang="en-US" dirty="0"/>
              <a:t> </a:t>
            </a:r>
            <a:r>
              <a:rPr lang="en-US" dirty="0" err="1"/>
              <a:t>dari</a:t>
            </a:r>
            <a:r>
              <a:rPr lang="en-US" dirty="0"/>
              <a:t> </a:t>
            </a:r>
            <a:r>
              <a:rPr lang="en-US" dirty="0" err="1"/>
              <a:t>angka</a:t>
            </a:r>
            <a:r>
              <a:rPr lang="en-US" dirty="0"/>
              <a:t> </a:t>
            </a:r>
            <a:r>
              <a:rPr lang="en-US" dirty="0" err="1"/>
              <a:t>pertama</a:t>
            </a:r>
            <a:r>
              <a:rPr lang="en-US" dirty="0"/>
              <a:t>, </a:t>
            </a:r>
            <a:r>
              <a:rPr lang="en-US" dirty="0" err="1"/>
              <a:t>maka</a:t>
            </a:r>
            <a:r>
              <a:rPr lang="en-US" dirty="0"/>
              <a:t> </a:t>
            </a:r>
            <a:r>
              <a:rPr lang="en-US" dirty="0" err="1"/>
              <a:t>tampilkan</a:t>
            </a:r>
            <a:r>
              <a:rPr lang="en-US" dirty="0"/>
              <a:t> </a:t>
            </a:r>
            <a:r>
              <a:rPr lang="en-US" dirty="0" err="1"/>
              <a:t>angka</a:t>
            </a:r>
            <a:r>
              <a:rPr lang="en-US" dirty="0"/>
              <a:t> </a:t>
            </a:r>
            <a:r>
              <a:rPr lang="en-US" dirty="0" err="1"/>
              <a:t>kedua</a:t>
            </a:r>
            <a:r>
              <a:rPr lang="en-US" dirty="0"/>
              <a:t>.</a:t>
            </a:r>
          </a:p>
          <a:p>
            <a:r>
              <a:rPr lang="en-US" dirty="0"/>
              <a:t>Langkah 5: </a:t>
            </a:r>
            <a:r>
              <a:rPr lang="en-US" dirty="0" err="1"/>
              <a:t>Komputer</a:t>
            </a:r>
            <a:r>
              <a:rPr lang="en-US" dirty="0"/>
              <a:t> </a:t>
            </a:r>
            <a:r>
              <a:rPr lang="en-US" dirty="0" err="1"/>
              <a:t>menampilkan</a:t>
            </a:r>
            <a:r>
              <a:rPr lang="en-US" dirty="0"/>
              <a:t> </a:t>
            </a:r>
            <a:r>
              <a:rPr lang="en-US" dirty="0" err="1"/>
              <a:t>angka</a:t>
            </a:r>
            <a:r>
              <a:rPr lang="en-US" dirty="0"/>
              <a:t> </a:t>
            </a:r>
            <a:r>
              <a:rPr lang="en-US" dirty="0" err="1"/>
              <a:t>terbesar</a:t>
            </a:r>
            <a:r>
              <a:rPr lang="en-US" dirty="0"/>
              <a:t> </a:t>
            </a:r>
            <a:r>
              <a:rPr lang="en-US" dirty="0" err="1"/>
              <a:t>sesuai</a:t>
            </a:r>
            <a:r>
              <a:rPr lang="en-US" dirty="0"/>
              <a:t> </a:t>
            </a:r>
            <a:r>
              <a:rPr lang="en-US" dirty="0" err="1"/>
              <a:t>kondisi</a:t>
            </a:r>
            <a:r>
              <a:rPr lang="en-US" dirty="0"/>
              <a:t> yang </a:t>
            </a:r>
            <a:r>
              <a:rPr lang="en-US" dirty="0" err="1"/>
              <a:t>sesuai</a:t>
            </a:r>
            <a:r>
              <a:rPr lang="en-US" dirty="0"/>
              <a:t>.</a:t>
            </a:r>
          </a:p>
        </p:txBody>
      </p:sp>
    </p:spTree>
    <p:extLst>
      <p:ext uri="{BB962C8B-B14F-4D97-AF65-F5344CB8AC3E}">
        <p14:creationId xmlns:p14="http://schemas.microsoft.com/office/powerpoint/2010/main" val="268056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2BA2-8436-48C9-9559-96148DF784B1}"/>
              </a:ext>
            </a:extLst>
          </p:cNvPr>
          <p:cNvSpPr>
            <a:spLocks noGrp="1"/>
          </p:cNvSpPr>
          <p:nvPr>
            <p:ph type="title"/>
          </p:nvPr>
        </p:nvSpPr>
        <p:spPr/>
        <p:txBody>
          <a:bodyPr/>
          <a:lstStyle/>
          <a:p>
            <a:r>
              <a:rPr lang="en-US" dirty="0" err="1"/>
              <a:t>Algoritma</a:t>
            </a:r>
            <a:r>
              <a:rPr lang="en-US" dirty="0"/>
              <a:t> </a:t>
            </a:r>
            <a:r>
              <a:rPr lang="en-US" dirty="0" err="1"/>
              <a:t>Mengepel</a:t>
            </a:r>
            <a:r>
              <a:rPr lang="en-US" dirty="0"/>
              <a:t> </a:t>
            </a:r>
            <a:r>
              <a:rPr lang="en-US" dirty="0" err="1"/>
              <a:t>Lantai</a:t>
            </a:r>
            <a:endParaRPr lang="en-US" dirty="0"/>
          </a:p>
        </p:txBody>
      </p:sp>
      <p:sp>
        <p:nvSpPr>
          <p:cNvPr id="3" name="Content Placeholder 2">
            <a:extLst>
              <a:ext uri="{FF2B5EF4-FFF2-40B4-BE49-F238E27FC236}">
                <a16:creationId xmlns:a16="http://schemas.microsoft.com/office/drawing/2014/main" id="{58BF0480-D2D1-4A5D-BBAF-AFF1340A5225}"/>
              </a:ext>
            </a:extLst>
          </p:cNvPr>
          <p:cNvSpPr>
            <a:spLocks noGrp="1"/>
          </p:cNvSpPr>
          <p:nvPr>
            <p:ph idx="1"/>
          </p:nvPr>
        </p:nvSpPr>
        <p:spPr/>
        <p:txBody>
          <a:bodyPr/>
          <a:lstStyle/>
          <a:p>
            <a:r>
              <a:rPr lang="en-US" dirty="0"/>
              <a:t>Langkah 1: </a:t>
            </a:r>
            <a:r>
              <a:rPr lang="en-US" dirty="0" err="1"/>
              <a:t>Lantai</a:t>
            </a:r>
            <a:r>
              <a:rPr lang="en-US" dirty="0"/>
              <a:t> </a:t>
            </a:r>
            <a:r>
              <a:rPr lang="en-US" dirty="0" err="1"/>
              <a:t>basah</a:t>
            </a:r>
            <a:r>
              <a:rPr lang="en-US" dirty="0"/>
              <a:t>.</a:t>
            </a:r>
          </a:p>
          <a:p>
            <a:r>
              <a:rPr lang="en-US" dirty="0"/>
              <a:t>Langkah 2: Ambil </a:t>
            </a:r>
            <a:r>
              <a:rPr lang="en-US" dirty="0" err="1"/>
              <a:t>alat</a:t>
            </a:r>
            <a:r>
              <a:rPr lang="en-US" dirty="0"/>
              <a:t> pel.</a:t>
            </a:r>
          </a:p>
          <a:p>
            <a:r>
              <a:rPr lang="en-US" dirty="0"/>
              <a:t>Langkah 3: Pel </a:t>
            </a:r>
            <a:r>
              <a:rPr lang="en-US" dirty="0" err="1"/>
              <a:t>lantai</a:t>
            </a:r>
            <a:r>
              <a:rPr lang="en-US" dirty="0"/>
              <a:t> </a:t>
            </a:r>
            <a:r>
              <a:rPr lang="en-US" dirty="0" err="1"/>
              <a:t>menggunakan</a:t>
            </a:r>
            <a:r>
              <a:rPr lang="en-US" dirty="0"/>
              <a:t> </a:t>
            </a:r>
            <a:r>
              <a:rPr lang="en-US" dirty="0" err="1"/>
              <a:t>alat</a:t>
            </a:r>
            <a:r>
              <a:rPr lang="en-US" dirty="0"/>
              <a:t> pel.</a:t>
            </a:r>
          </a:p>
          <a:p>
            <a:r>
              <a:rPr lang="en-US" dirty="0"/>
              <a:t>Langkah 4: </a:t>
            </a:r>
            <a:r>
              <a:rPr lang="en-US" dirty="0" err="1"/>
              <a:t>Lantai</a:t>
            </a:r>
            <a:r>
              <a:rPr lang="en-US" dirty="0"/>
              <a:t> </a:t>
            </a:r>
            <a:r>
              <a:rPr lang="en-US" dirty="0" err="1"/>
              <a:t>kering</a:t>
            </a:r>
            <a:r>
              <a:rPr lang="en-US" dirty="0"/>
              <a:t>.</a:t>
            </a:r>
          </a:p>
        </p:txBody>
      </p:sp>
    </p:spTree>
    <p:extLst>
      <p:ext uri="{BB962C8B-B14F-4D97-AF65-F5344CB8AC3E}">
        <p14:creationId xmlns:p14="http://schemas.microsoft.com/office/powerpoint/2010/main" val="355411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937B-E55E-4863-90D4-E0FD88DB800F}"/>
              </a:ext>
            </a:extLst>
          </p:cNvPr>
          <p:cNvSpPr>
            <a:spLocks noGrp="1"/>
          </p:cNvSpPr>
          <p:nvPr>
            <p:ph type="title"/>
          </p:nvPr>
        </p:nvSpPr>
        <p:spPr/>
        <p:txBody>
          <a:bodyPr/>
          <a:lstStyle/>
          <a:p>
            <a:r>
              <a:rPr lang="en-US" dirty="0" err="1"/>
              <a:t>Algoritma</a:t>
            </a:r>
            <a:r>
              <a:rPr lang="en-US" dirty="0"/>
              <a:t> </a:t>
            </a:r>
            <a:r>
              <a:rPr lang="en-US" dirty="0" err="1"/>
              <a:t>Menulis</a:t>
            </a:r>
            <a:r>
              <a:rPr lang="en-US" dirty="0"/>
              <a:t> </a:t>
            </a:r>
            <a:r>
              <a:rPr lang="en-US" dirty="0" err="1"/>
              <a:t>Pesan</a:t>
            </a:r>
            <a:endParaRPr lang="en-US" dirty="0"/>
          </a:p>
        </p:txBody>
      </p:sp>
      <p:sp>
        <p:nvSpPr>
          <p:cNvPr id="3" name="Content Placeholder 2">
            <a:extLst>
              <a:ext uri="{FF2B5EF4-FFF2-40B4-BE49-F238E27FC236}">
                <a16:creationId xmlns:a16="http://schemas.microsoft.com/office/drawing/2014/main" id="{6EAFD1F4-9F4C-46D2-9FAD-D1BA2E86FAAD}"/>
              </a:ext>
            </a:extLst>
          </p:cNvPr>
          <p:cNvSpPr>
            <a:spLocks noGrp="1"/>
          </p:cNvSpPr>
          <p:nvPr>
            <p:ph idx="1"/>
          </p:nvPr>
        </p:nvSpPr>
        <p:spPr/>
        <p:txBody>
          <a:bodyPr/>
          <a:lstStyle/>
          <a:p>
            <a:r>
              <a:rPr lang="en-US" dirty="0"/>
              <a:t>Langkah 1: Ambil handphone.</a:t>
            </a:r>
          </a:p>
          <a:p>
            <a:r>
              <a:rPr lang="en-US" dirty="0"/>
              <a:t>Langkah 2: Buka </a:t>
            </a:r>
            <a:r>
              <a:rPr lang="en-US" dirty="0" err="1"/>
              <a:t>aplikasi</a:t>
            </a:r>
            <a:r>
              <a:rPr lang="en-US" dirty="0"/>
              <a:t> </a:t>
            </a:r>
            <a:r>
              <a:rPr lang="en-US" dirty="0" err="1"/>
              <a:t>pesan</a:t>
            </a:r>
            <a:r>
              <a:rPr lang="en-US" dirty="0"/>
              <a:t>.</a:t>
            </a:r>
          </a:p>
          <a:p>
            <a:r>
              <a:rPr lang="en-US" dirty="0"/>
              <a:t>Langkah 3: </a:t>
            </a:r>
            <a:r>
              <a:rPr lang="en-US" dirty="0" err="1"/>
              <a:t>Tulis</a:t>
            </a:r>
            <a:r>
              <a:rPr lang="en-US" dirty="0"/>
              <a:t> </a:t>
            </a:r>
            <a:r>
              <a:rPr lang="en-US" dirty="0" err="1"/>
              <a:t>pesan</a:t>
            </a:r>
            <a:r>
              <a:rPr lang="en-US" dirty="0"/>
              <a:t> </a:t>
            </a:r>
            <a:r>
              <a:rPr lang="en-US" dirty="0" err="1"/>
              <a:t>singkat</a:t>
            </a:r>
            <a:r>
              <a:rPr lang="en-US" dirty="0"/>
              <a:t>.</a:t>
            </a:r>
          </a:p>
          <a:p>
            <a:r>
              <a:rPr lang="en-US" dirty="0"/>
              <a:t>Langkah 4: </a:t>
            </a:r>
            <a:r>
              <a:rPr lang="en-US" dirty="0" err="1"/>
              <a:t>Pilih</a:t>
            </a:r>
            <a:r>
              <a:rPr lang="en-US" dirty="0"/>
              <a:t> </a:t>
            </a:r>
            <a:r>
              <a:rPr lang="en-US" dirty="0" err="1"/>
              <a:t>nomor</a:t>
            </a:r>
            <a:r>
              <a:rPr lang="en-US" dirty="0"/>
              <a:t> handphone </a:t>
            </a:r>
            <a:r>
              <a:rPr lang="en-US" dirty="0" err="1"/>
              <a:t>tujuan</a:t>
            </a:r>
            <a:r>
              <a:rPr lang="en-US" dirty="0"/>
              <a:t>.</a:t>
            </a:r>
          </a:p>
          <a:p>
            <a:r>
              <a:rPr lang="en-US" dirty="0"/>
              <a:t>Langkah 5: </a:t>
            </a:r>
            <a:r>
              <a:rPr lang="en-US" dirty="0" err="1"/>
              <a:t>Kirim</a:t>
            </a:r>
            <a:r>
              <a:rPr lang="en-US" dirty="0"/>
              <a:t> </a:t>
            </a:r>
            <a:r>
              <a:rPr lang="en-US" dirty="0" err="1"/>
              <a:t>pesan</a:t>
            </a:r>
            <a:r>
              <a:rPr lang="en-US" dirty="0"/>
              <a:t> </a:t>
            </a:r>
            <a:r>
              <a:rPr lang="en-US" dirty="0" err="1"/>
              <a:t>singkat</a:t>
            </a:r>
            <a:r>
              <a:rPr lang="en-US" dirty="0"/>
              <a:t>.</a:t>
            </a:r>
          </a:p>
          <a:p>
            <a:r>
              <a:rPr lang="en-US" dirty="0"/>
              <a:t>Langkah 6: Handphone </a:t>
            </a:r>
            <a:r>
              <a:rPr lang="en-US" dirty="0" err="1"/>
              <a:t>menampilkan</a:t>
            </a:r>
            <a:r>
              <a:rPr lang="en-US" dirty="0"/>
              <a:t> </a:t>
            </a:r>
            <a:r>
              <a:rPr lang="en-US" dirty="0" err="1"/>
              <a:t>notifikasi</a:t>
            </a:r>
            <a:r>
              <a:rPr lang="en-US" dirty="0"/>
              <a:t> </a:t>
            </a:r>
            <a:r>
              <a:rPr lang="en-US" dirty="0" err="1"/>
              <a:t>pesan</a:t>
            </a:r>
            <a:r>
              <a:rPr lang="en-US" dirty="0"/>
              <a:t> </a:t>
            </a:r>
            <a:r>
              <a:rPr lang="en-US" dirty="0" err="1"/>
              <a:t>terkirim</a:t>
            </a:r>
            <a:r>
              <a:rPr lang="en-US" dirty="0"/>
              <a:t>.</a:t>
            </a:r>
          </a:p>
        </p:txBody>
      </p:sp>
    </p:spTree>
    <p:extLst>
      <p:ext uri="{BB962C8B-B14F-4D97-AF65-F5344CB8AC3E}">
        <p14:creationId xmlns:p14="http://schemas.microsoft.com/office/powerpoint/2010/main" val="13715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58D8-E74D-4CC7-B4A1-8C89FD1EB13D}"/>
              </a:ext>
            </a:extLst>
          </p:cNvPr>
          <p:cNvSpPr>
            <a:spLocks noGrp="1"/>
          </p:cNvSpPr>
          <p:nvPr>
            <p:ph type="title"/>
          </p:nvPr>
        </p:nvSpPr>
        <p:spPr/>
        <p:txBody>
          <a:bodyPr/>
          <a:lstStyle/>
          <a:p>
            <a:r>
              <a:rPr lang="en-US" dirty="0" err="1"/>
              <a:t>Algoritma</a:t>
            </a:r>
            <a:r>
              <a:rPr lang="en-US" dirty="0"/>
              <a:t> Login Facebook</a:t>
            </a:r>
          </a:p>
        </p:txBody>
      </p:sp>
      <p:sp>
        <p:nvSpPr>
          <p:cNvPr id="3" name="Content Placeholder 2">
            <a:extLst>
              <a:ext uri="{FF2B5EF4-FFF2-40B4-BE49-F238E27FC236}">
                <a16:creationId xmlns:a16="http://schemas.microsoft.com/office/drawing/2014/main" id="{E69B70A2-C566-4A13-90D9-E81E69D1184A}"/>
              </a:ext>
            </a:extLst>
          </p:cNvPr>
          <p:cNvSpPr>
            <a:spLocks noGrp="1"/>
          </p:cNvSpPr>
          <p:nvPr>
            <p:ph idx="1"/>
          </p:nvPr>
        </p:nvSpPr>
        <p:spPr/>
        <p:txBody>
          <a:bodyPr>
            <a:normAutofit fontScale="92500" lnSpcReduction="20000"/>
          </a:bodyPr>
          <a:lstStyle/>
          <a:p>
            <a:r>
              <a:rPr lang="en-US" dirty="0"/>
              <a:t>Langkah 1: Buka website Facebook.</a:t>
            </a:r>
          </a:p>
          <a:p>
            <a:r>
              <a:rPr lang="en-US" dirty="0"/>
              <a:t>Langkah 2: </a:t>
            </a:r>
            <a:r>
              <a:rPr lang="en-US" dirty="0" err="1"/>
              <a:t>Klik</a:t>
            </a:r>
            <a:r>
              <a:rPr lang="en-US" dirty="0"/>
              <a:t> </a:t>
            </a:r>
            <a:r>
              <a:rPr lang="en-US" dirty="0" err="1"/>
              <a:t>tombol</a:t>
            </a:r>
            <a:r>
              <a:rPr lang="en-US" dirty="0"/>
              <a:t> login.</a:t>
            </a:r>
          </a:p>
          <a:p>
            <a:r>
              <a:rPr lang="en-US" dirty="0"/>
              <a:t>Langkah 3: </a:t>
            </a:r>
            <a:r>
              <a:rPr lang="en-US" dirty="0" err="1"/>
              <a:t>Komputer</a:t>
            </a:r>
            <a:r>
              <a:rPr lang="en-US" dirty="0"/>
              <a:t> </a:t>
            </a:r>
            <a:r>
              <a:rPr lang="en-US" dirty="0" err="1"/>
              <a:t>menampilkan</a:t>
            </a:r>
            <a:r>
              <a:rPr lang="en-US" dirty="0"/>
              <a:t> </a:t>
            </a:r>
            <a:r>
              <a:rPr lang="en-US" dirty="0" err="1"/>
              <a:t>halaman</a:t>
            </a:r>
            <a:r>
              <a:rPr lang="en-US" dirty="0"/>
              <a:t> login.</a:t>
            </a:r>
          </a:p>
          <a:p>
            <a:r>
              <a:rPr lang="en-US" dirty="0"/>
              <a:t>Langkah 4: Masukkan </a:t>
            </a:r>
            <a:r>
              <a:rPr lang="en-US" dirty="0" err="1"/>
              <a:t>alamat</a:t>
            </a:r>
            <a:r>
              <a:rPr lang="en-US" dirty="0"/>
              <a:t> email dan password Facebook.</a:t>
            </a:r>
          </a:p>
          <a:p>
            <a:r>
              <a:rPr lang="en-US" dirty="0"/>
              <a:t>Langkah 5: </a:t>
            </a:r>
            <a:r>
              <a:rPr lang="en-US" dirty="0" err="1"/>
              <a:t>Buat</a:t>
            </a:r>
            <a:r>
              <a:rPr lang="en-US" dirty="0"/>
              <a:t> </a:t>
            </a:r>
            <a:r>
              <a:rPr lang="en-US" dirty="0" err="1"/>
              <a:t>kondisi</a:t>
            </a:r>
            <a:r>
              <a:rPr lang="en-US" dirty="0"/>
              <a:t> </a:t>
            </a:r>
            <a:r>
              <a:rPr lang="en-US" dirty="0" err="1"/>
              <a:t>pertama</a:t>
            </a:r>
            <a:r>
              <a:rPr lang="en-US" dirty="0"/>
              <a:t>. Jika </a:t>
            </a:r>
            <a:r>
              <a:rPr lang="en-US" dirty="0" err="1"/>
              <a:t>alamat</a:t>
            </a:r>
            <a:r>
              <a:rPr lang="en-US" dirty="0"/>
              <a:t> email dan password </a:t>
            </a:r>
            <a:r>
              <a:rPr lang="en-US" dirty="0" err="1"/>
              <a:t>sesuai</a:t>
            </a:r>
            <a:r>
              <a:rPr lang="en-US" dirty="0"/>
              <a:t>, </a:t>
            </a:r>
            <a:r>
              <a:rPr lang="en-US" dirty="0" err="1"/>
              <a:t>komputer</a:t>
            </a:r>
            <a:r>
              <a:rPr lang="en-US" dirty="0"/>
              <a:t> </a:t>
            </a:r>
            <a:r>
              <a:rPr lang="en-US" dirty="0" err="1"/>
              <a:t>menampilkan</a:t>
            </a:r>
            <a:r>
              <a:rPr lang="en-US" dirty="0"/>
              <a:t> </a:t>
            </a:r>
            <a:r>
              <a:rPr lang="en-US" dirty="0" err="1"/>
              <a:t>pesan</a:t>
            </a:r>
            <a:r>
              <a:rPr lang="en-US" dirty="0"/>
              <a:t> ‘</a:t>
            </a:r>
            <a:r>
              <a:rPr lang="en-US" dirty="0" err="1"/>
              <a:t>berhasil</a:t>
            </a:r>
            <a:r>
              <a:rPr lang="en-US" dirty="0"/>
              <a:t> login’ dan </a:t>
            </a:r>
            <a:r>
              <a:rPr lang="en-US" dirty="0" err="1"/>
              <a:t>mengarahkan</a:t>
            </a:r>
            <a:r>
              <a:rPr lang="en-US" dirty="0"/>
              <a:t> </a:t>
            </a:r>
            <a:r>
              <a:rPr lang="en-US" dirty="0" err="1"/>
              <a:t>pengguna</a:t>
            </a:r>
            <a:r>
              <a:rPr lang="en-US" dirty="0"/>
              <a:t> </a:t>
            </a:r>
            <a:r>
              <a:rPr lang="en-US" dirty="0" err="1"/>
              <a:t>ke</a:t>
            </a:r>
            <a:r>
              <a:rPr lang="en-US" dirty="0"/>
              <a:t> </a:t>
            </a:r>
            <a:r>
              <a:rPr lang="en-US" dirty="0" err="1"/>
              <a:t>halaman</a:t>
            </a:r>
            <a:r>
              <a:rPr lang="en-US" dirty="0"/>
              <a:t> </a:t>
            </a:r>
            <a:r>
              <a:rPr lang="en-US" dirty="0" err="1"/>
              <a:t>beranda</a:t>
            </a:r>
            <a:r>
              <a:rPr lang="en-US" dirty="0"/>
              <a:t>.</a:t>
            </a:r>
          </a:p>
          <a:p>
            <a:r>
              <a:rPr lang="en-US" dirty="0"/>
              <a:t>Langkah 6: </a:t>
            </a:r>
            <a:r>
              <a:rPr lang="en-US" dirty="0" err="1"/>
              <a:t>Buat</a:t>
            </a:r>
            <a:r>
              <a:rPr lang="en-US" dirty="0"/>
              <a:t> </a:t>
            </a:r>
            <a:r>
              <a:rPr lang="en-US" dirty="0" err="1"/>
              <a:t>kondisi</a:t>
            </a:r>
            <a:r>
              <a:rPr lang="en-US" dirty="0"/>
              <a:t> </a:t>
            </a:r>
            <a:r>
              <a:rPr lang="en-US" dirty="0" err="1"/>
              <a:t>kedua</a:t>
            </a:r>
            <a:r>
              <a:rPr lang="en-US" dirty="0"/>
              <a:t>. Jika </a:t>
            </a:r>
            <a:r>
              <a:rPr lang="en-US" dirty="0" err="1"/>
              <a:t>alamat</a:t>
            </a:r>
            <a:r>
              <a:rPr lang="en-US" dirty="0"/>
              <a:t> email dan password </a:t>
            </a:r>
            <a:r>
              <a:rPr lang="en-US" dirty="0" err="1"/>
              <a:t>tidak</a:t>
            </a:r>
            <a:r>
              <a:rPr lang="en-US" dirty="0"/>
              <a:t> </a:t>
            </a:r>
            <a:r>
              <a:rPr lang="en-US" dirty="0" err="1"/>
              <a:t>sesuai</a:t>
            </a:r>
            <a:r>
              <a:rPr lang="en-US" dirty="0"/>
              <a:t>, </a:t>
            </a:r>
            <a:r>
              <a:rPr lang="en-US" dirty="0" err="1"/>
              <a:t>komputer</a:t>
            </a:r>
            <a:r>
              <a:rPr lang="en-US" dirty="0"/>
              <a:t> </a:t>
            </a:r>
            <a:r>
              <a:rPr lang="en-US" dirty="0" err="1"/>
              <a:t>akan</a:t>
            </a:r>
            <a:r>
              <a:rPr lang="en-US" dirty="0"/>
              <a:t> </a:t>
            </a:r>
            <a:r>
              <a:rPr lang="en-US" dirty="0" err="1"/>
              <a:t>menampilkan</a:t>
            </a:r>
            <a:r>
              <a:rPr lang="en-US" dirty="0"/>
              <a:t> </a:t>
            </a:r>
            <a:r>
              <a:rPr lang="en-US" dirty="0" err="1"/>
              <a:t>pesan</a:t>
            </a:r>
            <a:r>
              <a:rPr lang="en-US" dirty="0"/>
              <a:t> ‘error’ dan </a:t>
            </a:r>
            <a:r>
              <a:rPr lang="en-US" dirty="0" err="1"/>
              <a:t>pengguna</a:t>
            </a:r>
            <a:r>
              <a:rPr lang="en-US" dirty="0"/>
              <a:t> </a:t>
            </a:r>
            <a:r>
              <a:rPr lang="en-US" dirty="0" err="1"/>
              <a:t>tetap</a:t>
            </a:r>
            <a:r>
              <a:rPr lang="en-US" dirty="0"/>
              <a:t> di </a:t>
            </a:r>
            <a:r>
              <a:rPr lang="en-US" dirty="0" err="1"/>
              <a:t>halaman</a:t>
            </a:r>
            <a:r>
              <a:rPr lang="en-US" dirty="0"/>
              <a:t> login.</a:t>
            </a:r>
          </a:p>
          <a:p>
            <a:r>
              <a:rPr lang="en-US" dirty="0"/>
              <a:t>Langkah 7: </a:t>
            </a:r>
            <a:r>
              <a:rPr lang="en-US" dirty="0" err="1"/>
              <a:t>Komputer</a:t>
            </a:r>
            <a:r>
              <a:rPr lang="en-US" dirty="0"/>
              <a:t> </a:t>
            </a:r>
            <a:r>
              <a:rPr lang="en-US" dirty="0" err="1"/>
              <a:t>memproses</a:t>
            </a:r>
            <a:r>
              <a:rPr lang="en-US" dirty="0"/>
              <a:t> </a:t>
            </a:r>
            <a:r>
              <a:rPr lang="en-US" dirty="0" err="1"/>
              <a:t>permintaan</a:t>
            </a:r>
            <a:r>
              <a:rPr lang="en-US" dirty="0"/>
              <a:t> </a:t>
            </a:r>
            <a:r>
              <a:rPr lang="en-US" dirty="0" err="1"/>
              <a:t>pengguna</a:t>
            </a:r>
            <a:r>
              <a:rPr lang="en-US" dirty="0"/>
              <a:t> </a:t>
            </a:r>
            <a:r>
              <a:rPr lang="en-US" dirty="0" err="1"/>
              <a:t>berdasarkan</a:t>
            </a:r>
            <a:r>
              <a:rPr lang="en-US" dirty="0"/>
              <a:t> </a:t>
            </a:r>
            <a:r>
              <a:rPr lang="en-US" dirty="0" err="1"/>
              <a:t>kondisi</a:t>
            </a:r>
            <a:r>
              <a:rPr lang="en-US" dirty="0"/>
              <a:t> yang </a:t>
            </a:r>
            <a:r>
              <a:rPr lang="en-US" dirty="0" err="1"/>
              <a:t>sesuai</a:t>
            </a:r>
            <a:r>
              <a:rPr lang="en-US" dirty="0"/>
              <a:t>.</a:t>
            </a:r>
          </a:p>
        </p:txBody>
      </p:sp>
    </p:spTree>
    <p:extLst>
      <p:ext uri="{BB962C8B-B14F-4D97-AF65-F5344CB8AC3E}">
        <p14:creationId xmlns:p14="http://schemas.microsoft.com/office/powerpoint/2010/main" val="349695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40B8-9DA6-4B79-8DED-390907982C6E}"/>
              </a:ext>
            </a:extLst>
          </p:cNvPr>
          <p:cNvSpPr>
            <a:spLocks noGrp="1"/>
          </p:cNvSpPr>
          <p:nvPr>
            <p:ph type="title"/>
          </p:nvPr>
        </p:nvSpPr>
        <p:spPr/>
        <p:txBody>
          <a:bodyPr>
            <a:normAutofit/>
          </a:bodyPr>
          <a:lstStyle/>
          <a:p>
            <a:r>
              <a:rPr lang="en-US" dirty="0" err="1"/>
              <a:t>Algoritma</a:t>
            </a:r>
            <a:r>
              <a:rPr lang="en-US" dirty="0"/>
              <a:t> dan Pseudocode</a:t>
            </a:r>
          </a:p>
        </p:txBody>
      </p:sp>
      <p:sp>
        <p:nvSpPr>
          <p:cNvPr id="3" name="Content Placeholder 2">
            <a:extLst>
              <a:ext uri="{FF2B5EF4-FFF2-40B4-BE49-F238E27FC236}">
                <a16:creationId xmlns:a16="http://schemas.microsoft.com/office/drawing/2014/main" id="{2C341619-4886-4FCA-817E-CA10A10FA5CB}"/>
              </a:ext>
            </a:extLst>
          </p:cNvPr>
          <p:cNvSpPr>
            <a:spLocks noGrp="1"/>
          </p:cNvSpPr>
          <p:nvPr>
            <p:ph idx="1"/>
          </p:nvPr>
        </p:nvSpPr>
        <p:spPr/>
        <p:txBody>
          <a:bodyPr/>
          <a:lstStyle/>
          <a:p>
            <a:r>
              <a:rPr lang="pt-BR" dirty="0"/>
              <a:t>Algoritama: berupa pernyataan</a:t>
            </a:r>
          </a:p>
          <a:p>
            <a:r>
              <a:rPr lang="pt-BR" dirty="0"/>
              <a:t>Pseudocode: berupa kode atau tanda</a:t>
            </a:r>
            <a:endParaRPr lang="en-US" dirty="0"/>
          </a:p>
        </p:txBody>
      </p:sp>
      <p:pic>
        <p:nvPicPr>
          <p:cNvPr id="2050" name="Picture 2">
            <a:extLst>
              <a:ext uri="{FF2B5EF4-FFF2-40B4-BE49-F238E27FC236}">
                <a16:creationId xmlns:a16="http://schemas.microsoft.com/office/drawing/2014/main" id="{345B89E6-117E-4B22-BE85-87AC7277B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321" y="3033939"/>
            <a:ext cx="8391581" cy="327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65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B4C191C-C0E7-4495-9ACB-BF271938A38C}"/>
              </a:ext>
            </a:extLst>
          </p:cNvPr>
          <p:cNvSpPr>
            <a:spLocks noGrp="1"/>
          </p:cNvSpPr>
          <p:nvPr>
            <p:ph type="title"/>
          </p:nvPr>
        </p:nvSpPr>
        <p:spPr/>
        <p:txBody>
          <a:bodyPr/>
          <a:lstStyle/>
          <a:p>
            <a:r>
              <a:rPr lang="id-ID">
                <a:cs typeface="Arial"/>
              </a:rPr>
              <a:t>Pengenalan awal algoritma</a:t>
            </a:r>
            <a:endParaRPr lang="id-ID"/>
          </a:p>
        </p:txBody>
      </p:sp>
      <p:sp>
        <p:nvSpPr>
          <p:cNvPr id="3" name="Tampungan Konten 2">
            <a:extLst>
              <a:ext uri="{FF2B5EF4-FFF2-40B4-BE49-F238E27FC236}">
                <a16:creationId xmlns:a16="http://schemas.microsoft.com/office/drawing/2014/main" id="{663BA3D6-B2E5-46E3-900D-F6A1E2DB101C}"/>
              </a:ext>
            </a:extLst>
          </p:cNvPr>
          <p:cNvSpPr>
            <a:spLocks noGrp="1"/>
          </p:cNvSpPr>
          <p:nvPr>
            <p:ph idx="1"/>
          </p:nvPr>
        </p:nvSpPr>
        <p:spPr/>
        <p:txBody>
          <a:bodyPr/>
          <a:lstStyle/>
          <a:p>
            <a:pPr marL="344170" indent="-337820"/>
            <a:r>
              <a:rPr lang="id-ID" dirty="0">
                <a:ea typeface="+mn-lt"/>
                <a:cs typeface="+mn-lt"/>
              </a:rPr>
              <a:t>Algoritma dapat berupa resep, proses, metode, teknik, prosedur, </a:t>
            </a:r>
            <a:r>
              <a:rPr lang="id-ID" dirty="0" err="1">
                <a:ea typeface="+mn-lt"/>
                <a:cs typeface="+mn-lt"/>
              </a:rPr>
              <a:t>routine</a:t>
            </a:r>
            <a:r>
              <a:rPr lang="id-ID" dirty="0">
                <a:ea typeface="+mn-lt"/>
                <a:cs typeface="+mn-lt"/>
              </a:rPr>
              <a:t> yang memenuhi kriteria berikut:</a:t>
            </a:r>
            <a:endParaRPr lang="id-ID" dirty="0">
              <a:cs typeface="Arial" panose="020B0604020202020204"/>
            </a:endParaRPr>
          </a:p>
          <a:p>
            <a:pPr marL="795020" lvl="1" indent="-337820"/>
            <a:r>
              <a:rPr lang="id-ID" b="1" dirty="0" err="1">
                <a:ea typeface="+mn-lt"/>
                <a:cs typeface="+mn-lt"/>
              </a:rPr>
              <a:t>Finiteness</a:t>
            </a:r>
            <a:r>
              <a:rPr lang="id-ID" dirty="0">
                <a:ea typeface="+mn-lt"/>
                <a:cs typeface="+mn-lt"/>
              </a:rPr>
              <a:t>, berhenti ketika mencapai sebuah tahapan tertentu</a:t>
            </a:r>
            <a:endParaRPr lang="id-ID" dirty="0">
              <a:cs typeface="Arial"/>
            </a:endParaRPr>
          </a:p>
          <a:p>
            <a:pPr marL="795020" lvl="1" indent="-337820"/>
            <a:r>
              <a:rPr lang="id-ID" b="1" dirty="0" err="1">
                <a:ea typeface="+mn-lt"/>
                <a:cs typeface="+mn-lt"/>
              </a:rPr>
              <a:t>Definiteness</a:t>
            </a:r>
            <a:r>
              <a:rPr lang="id-ID" dirty="0">
                <a:ea typeface="+mn-lt"/>
                <a:cs typeface="+mn-lt"/>
              </a:rPr>
              <a:t>, ditentukan dengan tegas dan jelas</a:t>
            </a:r>
            <a:endParaRPr lang="id-ID" dirty="0">
              <a:cs typeface="Arial"/>
            </a:endParaRPr>
          </a:p>
          <a:p>
            <a:pPr marL="795020" lvl="1" indent="-337820"/>
            <a:r>
              <a:rPr lang="id-ID" b="1" dirty="0" err="1">
                <a:ea typeface="+mn-lt"/>
                <a:cs typeface="+mn-lt"/>
              </a:rPr>
              <a:t>Input</a:t>
            </a:r>
            <a:r>
              <a:rPr lang="id-ID" dirty="0">
                <a:ea typeface="+mn-lt"/>
                <a:cs typeface="+mn-lt"/>
              </a:rPr>
              <a:t>, nilai masukan yang valid telah ditentukan</a:t>
            </a:r>
            <a:endParaRPr lang="id-ID" dirty="0">
              <a:cs typeface="Arial"/>
            </a:endParaRPr>
          </a:p>
          <a:p>
            <a:pPr marL="795020" lvl="1" indent="-337820"/>
            <a:r>
              <a:rPr lang="id-ID" b="1" dirty="0" err="1">
                <a:ea typeface="+mn-lt"/>
                <a:cs typeface="+mn-lt"/>
              </a:rPr>
              <a:t>Output</a:t>
            </a:r>
            <a:r>
              <a:rPr lang="id-ID" dirty="0">
                <a:ea typeface="+mn-lt"/>
                <a:cs typeface="+mn-lt"/>
              </a:rPr>
              <a:t>, dapat dibuktikan dengan hasil yang tepat setelah sebuah masukan valid diberikan</a:t>
            </a:r>
            <a:endParaRPr lang="id-ID" dirty="0">
              <a:cs typeface="Arial"/>
            </a:endParaRPr>
          </a:p>
          <a:p>
            <a:pPr marL="795020" lvl="1" indent="-337820"/>
            <a:r>
              <a:rPr lang="id-ID" b="1" dirty="0" err="1">
                <a:ea typeface="+mn-lt"/>
                <a:cs typeface="+mn-lt"/>
              </a:rPr>
              <a:t>Effectiveness</a:t>
            </a:r>
            <a:r>
              <a:rPr lang="id-ID" dirty="0">
                <a:ea typeface="+mn-lt"/>
                <a:cs typeface="+mn-lt"/>
              </a:rPr>
              <a:t>, memiliki tahapan-tahapan sederhana</a:t>
            </a:r>
            <a:endParaRPr lang="id-ID" dirty="0">
              <a:cs typeface="Arial"/>
            </a:endParaRPr>
          </a:p>
        </p:txBody>
      </p:sp>
    </p:spTree>
    <p:extLst>
      <p:ext uri="{BB962C8B-B14F-4D97-AF65-F5344CB8AC3E}">
        <p14:creationId xmlns:p14="http://schemas.microsoft.com/office/powerpoint/2010/main" val="358148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90E99A-3A09-4EDA-9AA0-6E2410AE1D13}"/>
              </a:ext>
            </a:extLst>
          </p:cNvPr>
          <p:cNvSpPr>
            <a:spLocks noGrp="1"/>
          </p:cNvSpPr>
          <p:nvPr>
            <p:ph type="title"/>
          </p:nvPr>
        </p:nvSpPr>
        <p:spPr/>
        <p:txBody>
          <a:bodyPr/>
          <a:lstStyle/>
          <a:p>
            <a:r>
              <a:rPr lang="id-ID">
                <a:ea typeface="+mj-lt"/>
                <a:cs typeface="+mj-lt"/>
              </a:rPr>
              <a:t>Pengenalan awal algoritma</a:t>
            </a:r>
            <a:endParaRPr lang="id-ID"/>
          </a:p>
        </p:txBody>
      </p:sp>
      <p:sp>
        <p:nvSpPr>
          <p:cNvPr id="3" name="Tampungan Konten 2">
            <a:extLst>
              <a:ext uri="{FF2B5EF4-FFF2-40B4-BE49-F238E27FC236}">
                <a16:creationId xmlns:a16="http://schemas.microsoft.com/office/drawing/2014/main" id="{D2237F51-811C-42AD-8789-A9A5631AB213}"/>
              </a:ext>
            </a:extLst>
          </p:cNvPr>
          <p:cNvSpPr>
            <a:spLocks noGrp="1"/>
          </p:cNvSpPr>
          <p:nvPr>
            <p:ph idx="1"/>
          </p:nvPr>
        </p:nvSpPr>
        <p:spPr/>
        <p:txBody>
          <a:bodyPr vert="horz" lIns="91440" tIns="45720" rIns="91440" bIns="45720" rtlCol="0" anchor="t">
            <a:normAutofit/>
          </a:bodyPr>
          <a:lstStyle/>
          <a:p>
            <a:pPr marL="344170" indent="-337820"/>
            <a:r>
              <a:rPr lang="id-ID" dirty="0">
                <a:ea typeface="+mn-lt"/>
                <a:cs typeface="+mn-lt"/>
              </a:rPr>
              <a:t>Algoritma adalah </a:t>
            </a:r>
            <a:r>
              <a:rPr lang="id-ID" b="1" dirty="0">
                <a:ea typeface="+mn-lt"/>
                <a:cs typeface="+mn-lt"/>
              </a:rPr>
              <a:t>prosedur penyelesaian masalah yang sistematis yang dieksekusi oleh komputer.</a:t>
            </a:r>
            <a:endParaRPr lang="id-ID" dirty="0">
              <a:cs typeface="Arial" panose="020B0604020202020204"/>
            </a:endParaRPr>
          </a:p>
          <a:p>
            <a:pPr marL="344170" indent="-337820"/>
            <a:r>
              <a:rPr lang="id-ID" i="1" dirty="0">
                <a:ea typeface="+mn-lt"/>
                <a:cs typeface="+mn-lt"/>
              </a:rPr>
              <a:t>Tentukan prosedur penyelesaian masalah untuk kasus menyajikan segelas minuman jus alpukat! -&gt; Apakah suatu algoritma? X </a:t>
            </a:r>
            <a:endParaRPr lang="id-ID" b="1" dirty="0">
              <a:ea typeface="+mn-lt"/>
              <a:cs typeface="+mn-lt"/>
            </a:endParaRPr>
          </a:p>
          <a:p>
            <a:pPr marL="344170" indent="-337820"/>
            <a:r>
              <a:rPr lang="id-ID" dirty="0">
                <a:ea typeface="+mn-lt"/>
                <a:cs typeface="+mn-lt"/>
              </a:rPr>
              <a:t>Pencarian solusi menggunakan algoritma </a:t>
            </a:r>
            <a:r>
              <a:rPr lang="id-ID" i="1" dirty="0" err="1">
                <a:ea typeface="+mn-lt"/>
                <a:cs typeface="+mn-lt"/>
              </a:rPr>
              <a:t>Euclid</a:t>
            </a:r>
            <a:r>
              <a:rPr lang="id-ID" i="1" dirty="0">
                <a:ea typeface="+mn-lt"/>
                <a:cs typeface="+mn-lt"/>
              </a:rPr>
              <a:t>! -&gt; Apakah suatu algoritma? V</a:t>
            </a:r>
            <a:endParaRPr lang="id-ID" i="1" dirty="0">
              <a:cs typeface="Arial"/>
            </a:endParaRPr>
          </a:p>
          <a:p>
            <a:pPr marL="344170" indent="-337820"/>
            <a:endParaRPr lang="id-ID" i="1" dirty="0">
              <a:cs typeface="Arial"/>
            </a:endParaRPr>
          </a:p>
          <a:p>
            <a:pPr marL="344170" indent="-337820"/>
            <a:endParaRPr lang="id-ID" b="1" dirty="0">
              <a:cs typeface="Arial"/>
            </a:endParaRPr>
          </a:p>
          <a:p>
            <a:pPr marL="344170" indent="-337820"/>
            <a:endParaRPr lang="id-ID" dirty="0">
              <a:cs typeface="Arial"/>
            </a:endParaRPr>
          </a:p>
        </p:txBody>
      </p:sp>
    </p:spTree>
    <p:extLst>
      <p:ext uri="{BB962C8B-B14F-4D97-AF65-F5344CB8AC3E}">
        <p14:creationId xmlns:p14="http://schemas.microsoft.com/office/powerpoint/2010/main" val="80456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851563-E300-46B5-8DC3-435640665335}"/>
              </a:ext>
            </a:extLst>
          </p:cNvPr>
          <p:cNvPicPr>
            <a:picLocks noChangeAspect="1"/>
          </p:cNvPicPr>
          <p:nvPr/>
        </p:nvPicPr>
        <p:blipFill>
          <a:blip r:embed="rId2"/>
          <a:stretch>
            <a:fillRect/>
          </a:stretch>
        </p:blipFill>
        <p:spPr>
          <a:xfrm>
            <a:off x="1603602" y="105420"/>
            <a:ext cx="8984796" cy="6647159"/>
          </a:xfrm>
          <a:prstGeom prst="rect">
            <a:avLst/>
          </a:prstGeom>
        </p:spPr>
      </p:pic>
      <p:sp>
        <p:nvSpPr>
          <p:cNvPr id="2" name="TextBox 1">
            <a:extLst>
              <a:ext uri="{FF2B5EF4-FFF2-40B4-BE49-F238E27FC236}">
                <a16:creationId xmlns:a16="http://schemas.microsoft.com/office/drawing/2014/main" id="{25BAE688-2BB3-4604-8D92-611407BA2831}"/>
              </a:ext>
            </a:extLst>
          </p:cNvPr>
          <p:cNvSpPr txBox="1"/>
          <p:nvPr/>
        </p:nvSpPr>
        <p:spPr>
          <a:xfrm>
            <a:off x="8360229" y="3672115"/>
            <a:ext cx="1564852" cy="646331"/>
          </a:xfrm>
          <a:prstGeom prst="rect">
            <a:avLst/>
          </a:prstGeom>
          <a:noFill/>
        </p:spPr>
        <p:txBody>
          <a:bodyPr wrap="none" rtlCol="0">
            <a:spAutoFit/>
          </a:bodyPr>
          <a:lstStyle/>
          <a:p>
            <a:r>
              <a:rPr lang="en-US" sz="3600" dirty="0">
                <a:solidFill>
                  <a:schemeClr val="bg1"/>
                </a:solidFill>
              </a:rPr>
              <a:t>Phyton</a:t>
            </a:r>
            <a:endParaRPr lang="en-ID" sz="3600" dirty="0">
              <a:solidFill>
                <a:schemeClr val="bg1"/>
              </a:solidFill>
            </a:endParaRPr>
          </a:p>
        </p:txBody>
      </p:sp>
    </p:spTree>
    <p:extLst>
      <p:ext uri="{BB962C8B-B14F-4D97-AF65-F5344CB8AC3E}">
        <p14:creationId xmlns:p14="http://schemas.microsoft.com/office/powerpoint/2010/main" val="154954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7512A99-1681-422F-91DE-D64387592061}"/>
              </a:ext>
            </a:extLst>
          </p:cNvPr>
          <p:cNvSpPr>
            <a:spLocks noGrp="1"/>
          </p:cNvSpPr>
          <p:nvPr>
            <p:ph type="title"/>
          </p:nvPr>
        </p:nvSpPr>
        <p:spPr/>
        <p:txBody>
          <a:bodyPr/>
          <a:lstStyle/>
          <a:p>
            <a:r>
              <a:rPr lang="en-US" dirty="0" err="1">
                <a:cs typeface="Arial"/>
              </a:rPr>
              <a:t>Pertemuan</a:t>
            </a:r>
            <a:r>
              <a:rPr lang="en-US" dirty="0">
                <a:cs typeface="Arial"/>
              </a:rPr>
              <a:t> 1</a:t>
            </a:r>
            <a:endParaRPr lang="id-ID" dirty="0"/>
          </a:p>
        </p:txBody>
      </p:sp>
      <p:sp>
        <p:nvSpPr>
          <p:cNvPr id="3" name="Tampungan Konten 2">
            <a:extLst>
              <a:ext uri="{FF2B5EF4-FFF2-40B4-BE49-F238E27FC236}">
                <a16:creationId xmlns:a16="http://schemas.microsoft.com/office/drawing/2014/main" id="{B271EDAA-1749-4CAF-B59B-E9AB5D6FE21C}"/>
              </a:ext>
            </a:extLst>
          </p:cNvPr>
          <p:cNvSpPr>
            <a:spLocks noGrp="1"/>
          </p:cNvSpPr>
          <p:nvPr>
            <p:ph idx="1"/>
          </p:nvPr>
        </p:nvSpPr>
        <p:spPr/>
        <p:txBody>
          <a:bodyPr vert="horz" lIns="91440" tIns="45720" rIns="91440" bIns="45720" rtlCol="0" anchor="t">
            <a:normAutofit/>
          </a:bodyPr>
          <a:lstStyle/>
          <a:p>
            <a:pPr marL="344170" indent="-337820"/>
            <a:r>
              <a:rPr lang="id-ID" dirty="0">
                <a:ea typeface="+mn-lt"/>
                <a:cs typeface="+mn-lt"/>
              </a:rPr>
              <a:t>Pengenalan awal algoritma</a:t>
            </a:r>
            <a:endParaRPr lang="id-ID" dirty="0">
              <a:cs typeface="Arial" panose="020B0604020202020204"/>
            </a:endParaRPr>
          </a:p>
          <a:p>
            <a:pPr marL="344170" indent="-337820"/>
            <a:r>
              <a:rPr lang="id-ID" dirty="0">
                <a:ea typeface="+mn-lt"/>
                <a:cs typeface="+mn-lt"/>
              </a:rPr>
              <a:t>Pengenalan fase dalam algoritma</a:t>
            </a:r>
            <a:endParaRPr lang="id-ID" dirty="0"/>
          </a:p>
          <a:p>
            <a:pPr marL="344170" indent="-337820"/>
            <a:r>
              <a:rPr lang="id-ID" dirty="0">
                <a:ea typeface="+mn-lt"/>
                <a:cs typeface="+mn-lt"/>
              </a:rPr>
              <a:t>Logika algoritma</a:t>
            </a:r>
            <a:endParaRPr lang="id-ID" dirty="0"/>
          </a:p>
        </p:txBody>
      </p:sp>
    </p:spTree>
    <p:extLst>
      <p:ext uri="{BB962C8B-B14F-4D97-AF65-F5344CB8AC3E}">
        <p14:creationId xmlns:p14="http://schemas.microsoft.com/office/powerpoint/2010/main" val="344914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DEF2EC-19FE-4319-9240-750AE366FE65}"/>
              </a:ext>
            </a:extLst>
          </p:cNvPr>
          <p:cNvPicPr>
            <a:picLocks noChangeAspect="1"/>
          </p:cNvPicPr>
          <p:nvPr/>
        </p:nvPicPr>
        <p:blipFill>
          <a:blip r:embed="rId2"/>
          <a:stretch>
            <a:fillRect/>
          </a:stretch>
        </p:blipFill>
        <p:spPr>
          <a:xfrm>
            <a:off x="1478415" y="195943"/>
            <a:ext cx="8971871" cy="6478802"/>
          </a:xfrm>
          <a:prstGeom prst="rect">
            <a:avLst/>
          </a:prstGeom>
        </p:spPr>
      </p:pic>
      <p:sp>
        <p:nvSpPr>
          <p:cNvPr id="3" name="TextBox 2">
            <a:extLst>
              <a:ext uri="{FF2B5EF4-FFF2-40B4-BE49-F238E27FC236}">
                <a16:creationId xmlns:a16="http://schemas.microsoft.com/office/drawing/2014/main" id="{7946FBDD-3E02-4A91-9408-CC3584288815}"/>
              </a:ext>
            </a:extLst>
          </p:cNvPr>
          <p:cNvSpPr txBox="1"/>
          <p:nvPr/>
        </p:nvSpPr>
        <p:spPr>
          <a:xfrm>
            <a:off x="7271658" y="5936343"/>
            <a:ext cx="1564852" cy="400110"/>
          </a:xfrm>
          <a:prstGeom prst="rect">
            <a:avLst/>
          </a:prstGeom>
          <a:noFill/>
        </p:spPr>
        <p:txBody>
          <a:bodyPr wrap="square" rtlCol="0">
            <a:spAutoFit/>
          </a:bodyPr>
          <a:lstStyle/>
          <a:p>
            <a:r>
              <a:rPr lang="en-US" sz="2000" b="1" dirty="0"/>
              <a:t>Phyton</a:t>
            </a:r>
            <a:endParaRPr lang="en-ID" sz="2000" b="1" dirty="0"/>
          </a:p>
        </p:txBody>
      </p:sp>
    </p:spTree>
    <p:extLst>
      <p:ext uri="{BB962C8B-B14F-4D97-AF65-F5344CB8AC3E}">
        <p14:creationId xmlns:p14="http://schemas.microsoft.com/office/powerpoint/2010/main" val="242980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699-C510-40BC-8C05-D741488ED646}"/>
              </a:ext>
            </a:extLst>
          </p:cNvPr>
          <p:cNvSpPr>
            <a:spLocks noGrp="1"/>
          </p:cNvSpPr>
          <p:nvPr>
            <p:ph type="title"/>
          </p:nvPr>
        </p:nvSpPr>
        <p:spPr/>
        <p:txBody>
          <a:bodyPr/>
          <a:lstStyle/>
          <a:p>
            <a:r>
              <a:rPr lang="en-US" dirty="0"/>
              <a:t>Proses </a:t>
            </a:r>
            <a:r>
              <a:rPr lang="en-US" dirty="0" err="1"/>
              <a:t>Memecahkan</a:t>
            </a:r>
            <a:r>
              <a:rPr lang="en-US" dirty="0"/>
              <a:t> </a:t>
            </a:r>
            <a:r>
              <a:rPr lang="en-US" dirty="0" err="1"/>
              <a:t>Masalah</a:t>
            </a:r>
            <a:endParaRPr lang="en-ID" dirty="0"/>
          </a:p>
        </p:txBody>
      </p:sp>
      <p:pic>
        <p:nvPicPr>
          <p:cNvPr id="5" name="Picture 4">
            <a:extLst>
              <a:ext uri="{FF2B5EF4-FFF2-40B4-BE49-F238E27FC236}">
                <a16:creationId xmlns:a16="http://schemas.microsoft.com/office/drawing/2014/main" id="{DC69B613-B3CC-4501-B7A6-A895A33F86AE}"/>
              </a:ext>
            </a:extLst>
          </p:cNvPr>
          <p:cNvPicPr>
            <a:picLocks noChangeAspect="1"/>
          </p:cNvPicPr>
          <p:nvPr/>
        </p:nvPicPr>
        <p:blipFill>
          <a:blip r:embed="rId2"/>
          <a:stretch>
            <a:fillRect/>
          </a:stretch>
        </p:blipFill>
        <p:spPr>
          <a:xfrm>
            <a:off x="2457109" y="1690688"/>
            <a:ext cx="7277781" cy="4924405"/>
          </a:xfrm>
          <a:prstGeom prst="rect">
            <a:avLst/>
          </a:prstGeom>
        </p:spPr>
      </p:pic>
    </p:spTree>
    <p:extLst>
      <p:ext uri="{BB962C8B-B14F-4D97-AF65-F5344CB8AC3E}">
        <p14:creationId xmlns:p14="http://schemas.microsoft.com/office/powerpoint/2010/main" val="2797896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BD513-CB6C-4477-ACF4-B06D9697872C}"/>
              </a:ext>
            </a:extLst>
          </p:cNvPr>
          <p:cNvSpPr>
            <a:spLocks noGrp="1"/>
          </p:cNvSpPr>
          <p:nvPr>
            <p:ph type="title"/>
          </p:nvPr>
        </p:nvSpPr>
        <p:spPr/>
        <p:txBody>
          <a:bodyPr>
            <a:normAutofit fontScale="90000"/>
          </a:bodyPr>
          <a:lstStyle/>
          <a:p>
            <a:r>
              <a:rPr lang="en-ID" dirty="0" err="1"/>
              <a:t>Bagaimana</a:t>
            </a:r>
            <a:r>
              <a:rPr lang="en-ID" dirty="0"/>
              <a:t> </a:t>
            </a:r>
            <a:r>
              <a:rPr lang="en-ID" dirty="0" err="1"/>
              <a:t>kita</a:t>
            </a:r>
            <a:r>
              <a:rPr lang="en-ID" dirty="0"/>
              <a:t> </a:t>
            </a:r>
            <a:r>
              <a:rPr lang="en-ID" dirty="0" err="1"/>
              <a:t>memecahkan</a:t>
            </a:r>
            <a:r>
              <a:rPr lang="en-ID" dirty="0"/>
              <a:t> </a:t>
            </a:r>
            <a:r>
              <a:rPr lang="en-ID" dirty="0" err="1"/>
              <a:t>masalah</a:t>
            </a:r>
            <a:endParaRPr lang="en-ID" dirty="0"/>
          </a:p>
        </p:txBody>
      </p:sp>
      <p:sp>
        <p:nvSpPr>
          <p:cNvPr id="7" name="Content Placeholder 6">
            <a:extLst>
              <a:ext uri="{FF2B5EF4-FFF2-40B4-BE49-F238E27FC236}">
                <a16:creationId xmlns:a16="http://schemas.microsoft.com/office/drawing/2014/main" id="{F5FE702B-9E9B-4678-BD90-B8FBED0B4DAA}"/>
              </a:ext>
            </a:extLst>
          </p:cNvPr>
          <p:cNvSpPr>
            <a:spLocks noGrp="1"/>
          </p:cNvSpPr>
          <p:nvPr>
            <p:ph idx="1"/>
          </p:nvPr>
        </p:nvSpPr>
        <p:spPr/>
        <p:txBody>
          <a:bodyPr/>
          <a:lstStyle/>
          <a:p>
            <a:endParaRPr lang="en-ID" dirty="0"/>
          </a:p>
          <a:p>
            <a:r>
              <a:rPr lang="en-ID" dirty="0" err="1"/>
              <a:t>Langsung</a:t>
            </a:r>
            <a:r>
              <a:rPr lang="en-ID" dirty="0"/>
              <a:t> </a:t>
            </a:r>
            <a:r>
              <a:rPr lang="en-ID" dirty="0" err="1"/>
              <a:t>kerjakan</a:t>
            </a:r>
            <a:r>
              <a:rPr lang="en-ID" dirty="0"/>
              <a:t>?</a:t>
            </a:r>
          </a:p>
          <a:p>
            <a:r>
              <a:rPr lang="en-ID" dirty="0" err="1"/>
              <a:t>Tebak</a:t>
            </a:r>
            <a:r>
              <a:rPr lang="en-ID" dirty="0"/>
              <a:t> dan </a:t>
            </a:r>
            <a:r>
              <a:rPr lang="en-ID" dirty="0" err="1"/>
              <a:t>untung-untungan</a:t>
            </a:r>
            <a:endParaRPr lang="en-ID" dirty="0"/>
          </a:p>
          <a:p>
            <a:r>
              <a:rPr lang="en-ID" dirty="0"/>
              <a:t>Trial error</a:t>
            </a:r>
          </a:p>
          <a:p>
            <a:r>
              <a:rPr lang="en-ID" dirty="0" err="1"/>
              <a:t>Pengalaman</a:t>
            </a:r>
            <a:endParaRPr lang="en-ID" dirty="0"/>
          </a:p>
          <a:p>
            <a:r>
              <a:rPr lang="en-ID" dirty="0"/>
              <a:t>"Scientifically“ = dg </a:t>
            </a:r>
            <a:r>
              <a:rPr lang="en-ID" dirty="0" err="1"/>
              <a:t>cara</a:t>
            </a:r>
            <a:r>
              <a:rPr lang="en-ID" dirty="0"/>
              <a:t> </a:t>
            </a:r>
            <a:r>
              <a:rPr lang="en-ID" dirty="0" err="1"/>
              <a:t>ilmiah</a:t>
            </a:r>
            <a:endParaRPr lang="en-ID" dirty="0"/>
          </a:p>
          <a:p>
            <a:endParaRPr lang="en-ID" dirty="0"/>
          </a:p>
        </p:txBody>
      </p:sp>
    </p:spTree>
    <p:extLst>
      <p:ext uri="{BB962C8B-B14F-4D97-AF65-F5344CB8AC3E}">
        <p14:creationId xmlns:p14="http://schemas.microsoft.com/office/powerpoint/2010/main" val="33182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3D14-1197-4516-98CC-11E093CEDF73}"/>
              </a:ext>
            </a:extLst>
          </p:cNvPr>
          <p:cNvSpPr>
            <a:spLocks noGrp="1"/>
          </p:cNvSpPr>
          <p:nvPr>
            <p:ph type="title"/>
          </p:nvPr>
        </p:nvSpPr>
        <p:spPr/>
        <p:txBody>
          <a:bodyPr/>
          <a:lstStyle/>
          <a:p>
            <a:r>
              <a:rPr lang="en-ID" dirty="0" err="1"/>
              <a:t>Tahapan</a:t>
            </a:r>
            <a:r>
              <a:rPr lang="en-ID" dirty="0"/>
              <a:t> </a:t>
            </a:r>
            <a:r>
              <a:rPr lang="en-ID" dirty="0" err="1"/>
              <a:t>Pemecahan</a:t>
            </a:r>
            <a:r>
              <a:rPr lang="en-ID" dirty="0"/>
              <a:t> </a:t>
            </a:r>
            <a:r>
              <a:rPr lang="en-ID" dirty="0" err="1"/>
              <a:t>Masalah</a:t>
            </a:r>
            <a:endParaRPr lang="en-ID" dirty="0"/>
          </a:p>
        </p:txBody>
      </p:sp>
      <p:sp>
        <p:nvSpPr>
          <p:cNvPr id="3" name="Content Placeholder 2">
            <a:extLst>
              <a:ext uri="{FF2B5EF4-FFF2-40B4-BE49-F238E27FC236}">
                <a16:creationId xmlns:a16="http://schemas.microsoft.com/office/drawing/2014/main" id="{806E9C0A-D0E9-4BC4-8C04-1DAB8A04A8A8}"/>
              </a:ext>
            </a:extLst>
          </p:cNvPr>
          <p:cNvSpPr>
            <a:spLocks noGrp="1"/>
          </p:cNvSpPr>
          <p:nvPr>
            <p:ph idx="1"/>
          </p:nvPr>
        </p:nvSpPr>
        <p:spPr/>
        <p:txBody>
          <a:bodyPr>
            <a:normAutofit fontScale="85000" lnSpcReduction="20000"/>
          </a:bodyPr>
          <a:lstStyle/>
          <a:p>
            <a:r>
              <a:rPr lang="en-ID" dirty="0" err="1"/>
              <a:t>Analisis</a:t>
            </a:r>
            <a:r>
              <a:rPr lang="en-ID" dirty="0"/>
              <a:t> </a:t>
            </a:r>
            <a:r>
              <a:rPr lang="en-ID" dirty="0" err="1"/>
              <a:t>Masalah</a:t>
            </a:r>
            <a:r>
              <a:rPr lang="en-ID" dirty="0"/>
              <a:t> (40%)</a:t>
            </a:r>
          </a:p>
          <a:p>
            <a:pPr lvl="1"/>
            <a:r>
              <a:rPr lang="en-ID" dirty="0" err="1"/>
              <a:t>Analisis</a:t>
            </a:r>
            <a:r>
              <a:rPr lang="en-ID" dirty="0"/>
              <a:t> </a:t>
            </a:r>
            <a:r>
              <a:rPr lang="en-ID" dirty="0" err="1"/>
              <a:t>masalah</a:t>
            </a:r>
            <a:r>
              <a:rPr lang="en-ID" dirty="0"/>
              <a:t> </a:t>
            </a:r>
            <a:r>
              <a:rPr lang="en-ID" dirty="0" err="1"/>
              <a:t>adalah</a:t>
            </a:r>
            <a:r>
              <a:rPr lang="en-ID" dirty="0"/>
              <a:t> </a:t>
            </a:r>
            <a:r>
              <a:rPr lang="en-ID" dirty="0" err="1"/>
              <a:t>kegiatan</a:t>
            </a:r>
            <a:r>
              <a:rPr lang="en-ID" dirty="0"/>
              <a:t> </a:t>
            </a:r>
            <a:r>
              <a:rPr lang="en-ID" dirty="0" err="1"/>
              <a:t>mempelajari</a:t>
            </a:r>
            <a:r>
              <a:rPr lang="en-ID" dirty="0"/>
              <a:t>, </a:t>
            </a:r>
            <a:r>
              <a:rPr lang="en-ID" dirty="0" err="1"/>
              <a:t>mendalami</a:t>
            </a:r>
            <a:r>
              <a:rPr lang="en-ID" dirty="0"/>
              <a:t> </a:t>
            </a:r>
            <a:r>
              <a:rPr lang="en-ID" dirty="0" err="1"/>
              <a:t>masalah</a:t>
            </a:r>
            <a:r>
              <a:rPr lang="en-ID" dirty="0"/>
              <a:t> </a:t>
            </a:r>
            <a:r>
              <a:rPr lang="en-ID" dirty="0" err="1"/>
              <a:t>hingga</a:t>
            </a:r>
            <a:r>
              <a:rPr lang="en-ID" dirty="0"/>
              <a:t> </a:t>
            </a:r>
            <a:r>
              <a:rPr lang="en-ID" dirty="0" err="1"/>
              <a:t>mendapatkan</a:t>
            </a:r>
            <a:r>
              <a:rPr lang="en-ID" dirty="0"/>
              <a:t> ide-ide </a:t>
            </a:r>
            <a:r>
              <a:rPr lang="en-ID" dirty="0" err="1"/>
              <a:t>penyelesaian</a:t>
            </a:r>
            <a:r>
              <a:rPr lang="en-ID" dirty="0"/>
              <a:t> </a:t>
            </a:r>
            <a:r>
              <a:rPr lang="en-ID" dirty="0" err="1"/>
              <a:t>masalah</a:t>
            </a:r>
            <a:r>
              <a:rPr lang="en-ID" dirty="0"/>
              <a:t> (ide global).</a:t>
            </a:r>
          </a:p>
          <a:p>
            <a:r>
              <a:rPr lang="en-ID" dirty="0" err="1"/>
              <a:t>Perancangan</a:t>
            </a:r>
            <a:r>
              <a:rPr lang="en-ID" dirty="0"/>
              <a:t> </a:t>
            </a:r>
            <a:r>
              <a:rPr lang="en-ID" dirty="0" err="1"/>
              <a:t>Algoritma</a:t>
            </a:r>
            <a:r>
              <a:rPr lang="en-ID" dirty="0"/>
              <a:t> (30%)</a:t>
            </a:r>
          </a:p>
          <a:p>
            <a:pPr lvl="1"/>
            <a:r>
              <a:rPr lang="en-ID" dirty="0" err="1"/>
              <a:t>Perancangan</a:t>
            </a:r>
            <a:r>
              <a:rPr lang="en-ID" dirty="0"/>
              <a:t> </a:t>
            </a:r>
            <a:r>
              <a:rPr lang="en-ID" dirty="0" err="1"/>
              <a:t>algoritma</a:t>
            </a:r>
            <a:r>
              <a:rPr lang="en-ID" dirty="0"/>
              <a:t> </a:t>
            </a:r>
            <a:r>
              <a:rPr lang="en-ID" dirty="0" err="1"/>
              <a:t>adalah</a:t>
            </a:r>
            <a:r>
              <a:rPr lang="en-ID" dirty="0"/>
              <a:t> </a:t>
            </a:r>
            <a:r>
              <a:rPr lang="en-ID" dirty="0" err="1"/>
              <a:t>pembuatan</a:t>
            </a:r>
            <a:r>
              <a:rPr lang="en-ID" dirty="0"/>
              <a:t> </a:t>
            </a:r>
            <a:r>
              <a:rPr lang="en-ID" dirty="0" err="1"/>
              <a:t>algoritma</a:t>
            </a:r>
            <a:r>
              <a:rPr lang="en-ID" dirty="0"/>
              <a:t> </a:t>
            </a:r>
            <a:r>
              <a:rPr lang="en-ID" dirty="0" err="1"/>
              <a:t>dimulai</a:t>
            </a:r>
            <a:r>
              <a:rPr lang="en-ID" dirty="0"/>
              <a:t> </a:t>
            </a:r>
            <a:r>
              <a:rPr lang="en-ID" dirty="0" err="1"/>
              <a:t>dari</a:t>
            </a:r>
            <a:r>
              <a:rPr lang="en-ID" dirty="0"/>
              <a:t> ide-ide </a:t>
            </a:r>
            <a:r>
              <a:rPr lang="en-ID" dirty="0" err="1"/>
              <a:t>penyelesaian</a:t>
            </a:r>
            <a:r>
              <a:rPr lang="en-ID" dirty="0"/>
              <a:t> </a:t>
            </a:r>
            <a:r>
              <a:rPr lang="en-ID" dirty="0" err="1"/>
              <a:t>masalah</a:t>
            </a:r>
            <a:r>
              <a:rPr lang="en-ID" dirty="0"/>
              <a:t> </a:t>
            </a:r>
            <a:r>
              <a:rPr lang="en-ID" dirty="0" err="1"/>
              <a:t>hingga</a:t>
            </a:r>
            <a:r>
              <a:rPr lang="en-ID" dirty="0"/>
              <a:t> </a:t>
            </a:r>
            <a:r>
              <a:rPr lang="en-ID" dirty="0" err="1"/>
              <a:t>terciptanya</a:t>
            </a:r>
            <a:r>
              <a:rPr lang="en-ID" dirty="0"/>
              <a:t> </a:t>
            </a:r>
            <a:r>
              <a:rPr lang="en-ID" dirty="0" err="1"/>
              <a:t>algoritma</a:t>
            </a:r>
            <a:r>
              <a:rPr lang="en-ID" dirty="0"/>
              <a:t> </a:t>
            </a:r>
            <a:r>
              <a:rPr lang="en-ID" dirty="0" err="1"/>
              <a:t>dalam</a:t>
            </a:r>
            <a:r>
              <a:rPr lang="en-ID" dirty="0"/>
              <a:t> </a:t>
            </a:r>
            <a:r>
              <a:rPr lang="en-ID" dirty="0" err="1"/>
              <a:t>bentuk</a:t>
            </a:r>
            <a:r>
              <a:rPr lang="en-ID" dirty="0"/>
              <a:t> </a:t>
            </a:r>
            <a:r>
              <a:rPr lang="en-ID" dirty="0" err="1"/>
              <a:t>standar</a:t>
            </a:r>
            <a:r>
              <a:rPr lang="en-ID" dirty="0"/>
              <a:t> (</a:t>
            </a:r>
            <a:r>
              <a:rPr lang="en-ID" dirty="0" err="1"/>
              <a:t>a.l.</a:t>
            </a:r>
            <a:r>
              <a:rPr lang="en-ID" dirty="0"/>
              <a:t> pseudocode).</a:t>
            </a:r>
          </a:p>
          <a:p>
            <a:r>
              <a:rPr lang="en-ID" dirty="0" err="1"/>
              <a:t>Pembuatan</a:t>
            </a:r>
            <a:r>
              <a:rPr lang="en-ID" dirty="0"/>
              <a:t> Program </a:t>
            </a:r>
            <a:r>
              <a:rPr lang="en-ID" dirty="0" err="1"/>
              <a:t>Komputer</a:t>
            </a:r>
            <a:r>
              <a:rPr lang="en-ID" dirty="0"/>
              <a:t> (20%)</a:t>
            </a:r>
          </a:p>
          <a:p>
            <a:pPr lvl="1"/>
            <a:r>
              <a:rPr lang="en-ID" dirty="0" err="1"/>
              <a:t>Mentransfer</a:t>
            </a:r>
            <a:r>
              <a:rPr lang="en-ID" dirty="0"/>
              <a:t> </a:t>
            </a:r>
            <a:r>
              <a:rPr lang="en-ID" dirty="0" err="1"/>
              <a:t>algoritma</a:t>
            </a:r>
            <a:r>
              <a:rPr lang="en-ID" dirty="0"/>
              <a:t> </a:t>
            </a:r>
            <a:r>
              <a:rPr lang="en-ID" dirty="0" err="1"/>
              <a:t>menjadi</a:t>
            </a:r>
            <a:r>
              <a:rPr lang="en-ID" dirty="0"/>
              <a:t> </a:t>
            </a:r>
            <a:r>
              <a:rPr lang="en-ID" dirty="0" err="1"/>
              <a:t>kode</a:t>
            </a:r>
            <a:r>
              <a:rPr lang="en-ID" dirty="0"/>
              <a:t> program, yang </a:t>
            </a:r>
            <a:r>
              <a:rPr lang="en-ID" dirty="0" err="1"/>
              <a:t>sebelumnya</a:t>
            </a:r>
            <a:r>
              <a:rPr lang="en-ID" dirty="0"/>
              <a:t> </a:t>
            </a:r>
            <a:r>
              <a:rPr lang="en-ID" dirty="0" err="1"/>
              <a:t>perlu</a:t>
            </a:r>
            <a:r>
              <a:rPr lang="en-ID" dirty="0"/>
              <a:t> </a:t>
            </a:r>
            <a:r>
              <a:rPr lang="en-ID" dirty="0" err="1"/>
              <a:t>ditentukan</a:t>
            </a:r>
            <a:r>
              <a:rPr lang="en-ID" dirty="0"/>
              <a:t> </a:t>
            </a:r>
            <a:r>
              <a:rPr lang="en-ID" dirty="0" err="1"/>
              <a:t>struktur</a:t>
            </a:r>
            <a:r>
              <a:rPr lang="en-ID" dirty="0"/>
              <a:t> </a:t>
            </a:r>
            <a:r>
              <a:rPr lang="en-ID" dirty="0" err="1"/>
              <a:t>datanya</a:t>
            </a:r>
            <a:r>
              <a:rPr lang="en-ID" dirty="0"/>
              <a:t>.</a:t>
            </a:r>
          </a:p>
          <a:p>
            <a:r>
              <a:rPr lang="en-ID" dirty="0" err="1"/>
              <a:t>Pengujian</a:t>
            </a:r>
            <a:r>
              <a:rPr lang="en-ID" dirty="0"/>
              <a:t> Hasil Program (5%)</a:t>
            </a:r>
          </a:p>
          <a:p>
            <a:pPr lvl="1"/>
            <a:r>
              <a:rPr lang="en-ID" dirty="0"/>
              <a:t>Running program </a:t>
            </a:r>
            <a:r>
              <a:rPr lang="en-ID" dirty="0" err="1"/>
              <a:t>untuk</a:t>
            </a:r>
            <a:r>
              <a:rPr lang="en-ID" dirty="0"/>
              <a:t> </a:t>
            </a:r>
            <a:r>
              <a:rPr lang="en-ID" dirty="0" err="1"/>
              <a:t>mengetahui</a:t>
            </a:r>
            <a:r>
              <a:rPr lang="en-ID" dirty="0"/>
              <a:t> </a:t>
            </a:r>
            <a:r>
              <a:rPr lang="en-ID" dirty="0" err="1"/>
              <a:t>apakah</a:t>
            </a:r>
            <a:r>
              <a:rPr lang="en-ID" dirty="0"/>
              <a:t> </a:t>
            </a:r>
            <a:r>
              <a:rPr lang="en-ID" dirty="0" err="1"/>
              <a:t>ada</a:t>
            </a:r>
            <a:r>
              <a:rPr lang="en-ID" dirty="0"/>
              <a:t> </a:t>
            </a:r>
            <a:r>
              <a:rPr lang="en-ID" dirty="0" err="1"/>
              <a:t>kesalahan</a:t>
            </a:r>
            <a:r>
              <a:rPr lang="en-ID" dirty="0"/>
              <a:t>, </a:t>
            </a:r>
            <a:r>
              <a:rPr lang="en-ID" dirty="0" err="1"/>
              <a:t>baik</a:t>
            </a:r>
            <a:r>
              <a:rPr lang="en-ID" dirty="0"/>
              <a:t> </a:t>
            </a:r>
            <a:r>
              <a:rPr lang="en-ID" dirty="0" err="1"/>
              <a:t>kesalahan</a:t>
            </a:r>
            <a:r>
              <a:rPr lang="en-ID" dirty="0"/>
              <a:t> </a:t>
            </a:r>
            <a:r>
              <a:rPr lang="en-ID" dirty="0" err="1"/>
              <a:t>sintax</a:t>
            </a:r>
            <a:r>
              <a:rPr lang="en-ID" dirty="0"/>
              <a:t>, running </a:t>
            </a:r>
            <a:r>
              <a:rPr lang="en-ID" dirty="0" err="1"/>
              <a:t>atau</a:t>
            </a:r>
            <a:r>
              <a:rPr lang="en-ID" dirty="0"/>
              <a:t> output/</a:t>
            </a:r>
            <a:r>
              <a:rPr lang="en-ID" dirty="0" err="1"/>
              <a:t>hasil</a:t>
            </a:r>
            <a:r>
              <a:rPr lang="en-ID" dirty="0"/>
              <a:t>.</a:t>
            </a:r>
          </a:p>
          <a:p>
            <a:r>
              <a:rPr lang="en-ID" dirty="0" err="1"/>
              <a:t>Pembuatan</a:t>
            </a:r>
            <a:r>
              <a:rPr lang="en-ID" dirty="0"/>
              <a:t> </a:t>
            </a:r>
            <a:r>
              <a:rPr lang="en-ID" dirty="0" err="1"/>
              <a:t>Dokumentasi</a:t>
            </a:r>
            <a:r>
              <a:rPr lang="en-ID" dirty="0"/>
              <a:t> Program (5%)</a:t>
            </a:r>
          </a:p>
          <a:p>
            <a:pPr lvl="1"/>
            <a:r>
              <a:rPr lang="en-ID" dirty="0" err="1"/>
              <a:t>Pembuatan</a:t>
            </a:r>
            <a:r>
              <a:rPr lang="en-ID" dirty="0"/>
              <a:t> </a:t>
            </a:r>
            <a:r>
              <a:rPr lang="en-ID" dirty="0" err="1"/>
              <a:t>dokumentasi</a:t>
            </a:r>
            <a:r>
              <a:rPr lang="en-ID" dirty="0"/>
              <a:t> </a:t>
            </a:r>
            <a:r>
              <a:rPr lang="en-ID" dirty="0" err="1"/>
              <a:t>meliputi</a:t>
            </a:r>
            <a:r>
              <a:rPr lang="en-ID" dirty="0"/>
              <a:t> </a:t>
            </a:r>
            <a:r>
              <a:rPr lang="en-ID" dirty="0" err="1"/>
              <a:t>dokumentasi</a:t>
            </a:r>
            <a:r>
              <a:rPr lang="en-ID" dirty="0"/>
              <a:t> </a:t>
            </a:r>
            <a:r>
              <a:rPr lang="en-ID" dirty="0" err="1"/>
              <a:t>dalam</a:t>
            </a:r>
            <a:r>
              <a:rPr lang="en-ID" dirty="0"/>
              <a:t> program </a:t>
            </a:r>
            <a:r>
              <a:rPr lang="en-ID" dirty="0" err="1"/>
              <a:t>atau</a:t>
            </a:r>
            <a:r>
              <a:rPr lang="en-ID" dirty="0"/>
              <a:t> manual </a:t>
            </a:r>
            <a:r>
              <a:rPr lang="en-ID" dirty="0" err="1"/>
              <a:t>petunjuk</a:t>
            </a:r>
            <a:r>
              <a:rPr lang="en-ID" dirty="0"/>
              <a:t> </a:t>
            </a:r>
            <a:r>
              <a:rPr lang="en-ID" dirty="0" err="1"/>
              <a:t>pemakaian</a:t>
            </a:r>
            <a:r>
              <a:rPr lang="en-ID" dirty="0"/>
              <a:t> dan </a:t>
            </a:r>
            <a:r>
              <a:rPr lang="en-ID" dirty="0" err="1"/>
              <a:t>pemeliharaan</a:t>
            </a:r>
            <a:r>
              <a:rPr lang="en-ID" dirty="0"/>
              <a:t> program.</a:t>
            </a:r>
          </a:p>
          <a:p>
            <a:endParaRPr lang="en-ID" dirty="0"/>
          </a:p>
        </p:txBody>
      </p:sp>
    </p:spTree>
    <p:extLst>
      <p:ext uri="{BB962C8B-B14F-4D97-AF65-F5344CB8AC3E}">
        <p14:creationId xmlns:p14="http://schemas.microsoft.com/office/powerpoint/2010/main" val="180121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F0FF-8955-4263-AD31-8DBE3EC955F5}"/>
              </a:ext>
            </a:extLst>
          </p:cNvPr>
          <p:cNvSpPr>
            <a:spLocks noGrp="1"/>
          </p:cNvSpPr>
          <p:nvPr>
            <p:ph type="title"/>
          </p:nvPr>
        </p:nvSpPr>
        <p:spPr/>
        <p:txBody>
          <a:bodyPr/>
          <a:lstStyle/>
          <a:p>
            <a:r>
              <a:rPr lang="en-ID" dirty="0" err="1"/>
              <a:t>Struktur</a:t>
            </a:r>
            <a:r>
              <a:rPr lang="en-ID" dirty="0"/>
              <a:t> Data dan </a:t>
            </a:r>
            <a:r>
              <a:rPr lang="en-ID" dirty="0" err="1"/>
              <a:t>Algoritma</a:t>
            </a:r>
            <a:endParaRPr lang="en-ID" dirty="0"/>
          </a:p>
        </p:txBody>
      </p:sp>
      <p:sp>
        <p:nvSpPr>
          <p:cNvPr id="3" name="Content Placeholder 2">
            <a:extLst>
              <a:ext uri="{FF2B5EF4-FFF2-40B4-BE49-F238E27FC236}">
                <a16:creationId xmlns:a16="http://schemas.microsoft.com/office/drawing/2014/main" id="{0B41E4F1-0077-440C-8543-355DC4EDAE5C}"/>
              </a:ext>
            </a:extLst>
          </p:cNvPr>
          <p:cNvSpPr>
            <a:spLocks noGrp="1"/>
          </p:cNvSpPr>
          <p:nvPr>
            <p:ph idx="1"/>
          </p:nvPr>
        </p:nvSpPr>
        <p:spPr/>
        <p:txBody>
          <a:bodyPr/>
          <a:lstStyle/>
          <a:p>
            <a:r>
              <a:rPr lang="en-ID" dirty="0" err="1"/>
              <a:t>Algoritma</a:t>
            </a:r>
            <a:endParaRPr lang="en-ID" dirty="0"/>
          </a:p>
          <a:p>
            <a:pPr marL="457200" lvl="1" indent="0">
              <a:buNone/>
            </a:pPr>
            <a:r>
              <a:rPr lang="en-ID" dirty="0"/>
              <a:t>–	</a:t>
            </a:r>
            <a:r>
              <a:rPr lang="en-ID" dirty="0" err="1"/>
              <a:t>Prosedur</a:t>
            </a:r>
            <a:r>
              <a:rPr lang="en-ID" dirty="0"/>
              <a:t> </a:t>
            </a:r>
            <a:r>
              <a:rPr lang="en-ID" dirty="0" err="1"/>
              <a:t>komputasional</a:t>
            </a:r>
            <a:endParaRPr lang="en-ID" dirty="0"/>
          </a:p>
          <a:p>
            <a:pPr marL="457200" lvl="1" indent="0">
              <a:buNone/>
            </a:pPr>
            <a:r>
              <a:rPr lang="en-ID" dirty="0"/>
              <a:t>–	</a:t>
            </a:r>
            <a:r>
              <a:rPr lang="en-ID" dirty="0" err="1"/>
              <a:t>Instruksi</a:t>
            </a:r>
            <a:r>
              <a:rPr lang="en-ID" dirty="0"/>
              <a:t> yang di </a:t>
            </a:r>
            <a:r>
              <a:rPr lang="en-ID" dirty="0" err="1"/>
              <a:t>kerjakan</a:t>
            </a:r>
            <a:r>
              <a:rPr lang="en-ID" dirty="0"/>
              <a:t> Step by step</a:t>
            </a:r>
          </a:p>
          <a:p>
            <a:r>
              <a:rPr lang="en-ID" dirty="0"/>
              <a:t>Program</a:t>
            </a:r>
          </a:p>
          <a:p>
            <a:pPr marL="457200" lvl="1" indent="0">
              <a:buNone/>
            </a:pPr>
            <a:r>
              <a:rPr lang="en-ID" dirty="0"/>
              <a:t>–	</a:t>
            </a:r>
            <a:r>
              <a:rPr lang="en-ID" dirty="0" err="1"/>
              <a:t>Implementasi</a:t>
            </a:r>
            <a:r>
              <a:rPr lang="en-ID" dirty="0"/>
              <a:t> </a:t>
            </a:r>
            <a:r>
              <a:rPr lang="en-ID" dirty="0" err="1"/>
              <a:t>algortima</a:t>
            </a:r>
            <a:r>
              <a:rPr lang="en-ID" dirty="0"/>
              <a:t> </a:t>
            </a:r>
            <a:r>
              <a:rPr lang="en-ID" dirty="0" err="1"/>
              <a:t>dengan</a:t>
            </a:r>
            <a:r>
              <a:rPr lang="en-ID" dirty="0"/>
              <a:t> </a:t>
            </a:r>
            <a:r>
              <a:rPr lang="en-ID" dirty="0" err="1"/>
              <a:t>bahasa</a:t>
            </a:r>
            <a:r>
              <a:rPr lang="en-ID" dirty="0"/>
              <a:t> </a:t>
            </a:r>
            <a:r>
              <a:rPr lang="en-ID" dirty="0" err="1"/>
              <a:t>tertentu</a:t>
            </a:r>
            <a:endParaRPr lang="en-ID" dirty="0"/>
          </a:p>
          <a:p>
            <a:r>
              <a:rPr lang="en-ID" dirty="0" err="1"/>
              <a:t>Struktur</a:t>
            </a:r>
            <a:r>
              <a:rPr lang="en-ID" dirty="0"/>
              <a:t> Data</a:t>
            </a:r>
          </a:p>
          <a:p>
            <a:pPr marL="457200" lvl="1" indent="0">
              <a:buNone/>
            </a:pPr>
            <a:r>
              <a:rPr lang="en-ID" dirty="0"/>
              <a:t>–	ORGANISASI DATA yang di </a:t>
            </a:r>
            <a:r>
              <a:rPr lang="en-ID" dirty="0" err="1"/>
              <a:t>perlukan</a:t>
            </a:r>
            <a:r>
              <a:rPr lang="en-ID" dirty="0"/>
              <a:t> </a:t>
            </a:r>
            <a:r>
              <a:rPr lang="en-ID" dirty="0" err="1"/>
              <a:t>untuk</a:t>
            </a:r>
            <a:r>
              <a:rPr lang="en-ID" dirty="0"/>
              <a:t> </a:t>
            </a:r>
            <a:r>
              <a:rPr lang="en-ID" dirty="0" err="1"/>
              <a:t>menyelesaikan</a:t>
            </a:r>
            <a:r>
              <a:rPr lang="en-ID" dirty="0"/>
              <a:t> </a:t>
            </a:r>
            <a:r>
              <a:rPr lang="en-ID" dirty="0" err="1"/>
              <a:t>masalah</a:t>
            </a:r>
            <a:endParaRPr lang="en-ID" dirty="0"/>
          </a:p>
          <a:p>
            <a:endParaRPr lang="en-ID" dirty="0"/>
          </a:p>
        </p:txBody>
      </p:sp>
    </p:spTree>
    <p:extLst>
      <p:ext uri="{BB962C8B-B14F-4D97-AF65-F5344CB8AC3E}">
        <p14:creationId xmlns:p14="http://schemas.microsoft.com/office/powerpoint/2010/main" val="16381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2E7617-ADEC-4F0C-9934-AA8D2EF632D7}"/>
              </a:ext>
            </a:extLst>
          </p:cNvPr>
          <p:cNvPicPr>
            <a:picLocks noChangeAspect="1"/>
          </p:cNvPicPr>
          <p:nvPr/>
        </p:nvPicPr>
        <p:blipFill>
          <a:blip r:embed="rId2"/>
          <a:stretch>
            <a:fillRect/>
          </a:stretch>
        </p:blipFill>
        <p:spPr>
          <a:xfrm>
            <a:off x="394833" y="455158"/>
            <a:ext cx="7894638" cy="5423020"/>
          </a:xfrm>
          <a:prstGeom prst="rect">
            <a:avLst/>
          </a:prstGeom>
        </p:spPr>
      </p:pic>
      <p:pic>
        <p:nvPicPr>
          <p:cNvPr id="7" name="Picture 6">
            <a:extLst>
              <a:ext uri="{FF2B5EF4-FFF2-40B4-BE49-F238E27FC236}">
                <a16:creationId xmlns:a16="http://schemas.microsoft.com/office/drawing/2014/main" id="{8F9C3501-4450-4303-B03B-A26B8B918166}"/>
              </a:ext>
            </a:extLst>
          </p:cNvPr>
          <p:cNvPicPr>
            <a:picLocks noChangeAspect="1"/>
          </p:cNvPicPr>
          <p:nvPr/>
        </p:nvPicPr>
        <p:blipFill>
          <a:blip r:embed="rId3"/>
          <a:stretch>
            <a:fillRect/>
          </a:stretch>
        </p:blipFill>
        <p:spPr>
          <a:xfrm>
            <a:off x="3434670" y="1189798"/>
            <a:ext cx="8362497" cy="5213044"/>
          </a:xfrm>
          <a:prstGeom prst="rect">
            <a:avLst/>
          </a:prstGeom>
        </p:spPr>
      </p:pic>
    </p:spTree>
    <p:extLst>
      <p:ext uri="{BB962C8B-B14F-4D97-AF65-F5344CB8AC3E}">
        <p14:creationId xmlns:p14="http://schemas.microsoft.com/office/powerpoint/2010/main" val="33559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3282-CC21-41A3-A948-6385D614DEA8}"/>
              </a:ext>
            </a:extLst>
          </p:cNvPr>
          <p:cNvSpPr>
            <a:spLocks noGrp="1"/>
          </p:cNvSpPr>
          <p:nvPr>
            <p:ph type="title"/>
          </p:nvPr>
        </p:nvSpPr>
        <p:spPr/>
        <p:txBody>
          <a:bodyPr/>
          <a:lstStyle/>
          <a:p>
            <a:r>
              <a:rPr lang="en-US" dirty="0" err="1"/>
              <a:t>Tahapan</a:t>
            </a:r>
            <a:r>
              <a:rPr lang="en-US" dirty="0"/>
              <a:t> </a:t>
            </a:r>
            <a:r>
              <a:rPr lang="en-US" dirty="0" err="1"/>
              <a:t>Penyelesaian</a:t>
            </a:r>
            <a:r>
              <a:rPr lang="en-US" dirty="0"/>
              <a:t> </a:t>
            </a:r>
            <a:r>
              <a:rPr lang="en-US" dirty="0" err="1"/>
              <a:t>Masalah</a:t>
            </a:r>
            <a:endParaRPr lang="en-ID" dirty="0"/>
          </a:p>
        </p:txBody>
      </p:sp>
      <p:sp>
        <p:nvSpPr>
          <p:cNvPr id="3" name="Content Placeholder 2">
            <a:extLst>
              <a:ext uri="{FF2B5EF4-FFF2-40B4-BE49-F238E27FC236}">
                <a16:creationId xmlns:a16="http://schemas.microsoft.com/office/drawing/2014/main" id="{383D58EC-F8E3-4C19-BAC0-276DA6BF738C}"/>
              </a:ext>
            </a:extLst>
          </p:cNvPr>
          <p:cNvSpPr>
            <a:spLocks noGrp="1"/>
          </p:cNvSpPr>
          <p:nvPr>
            <p:ph idx="1"/>
          </p:nvPr>
        </p:nvSpPr>
        <p:spPr/>
        <p:txBody>
          <a:bodyPr/>
          <a:lstStyle/>
          <a:p>
            <a:r>
              <a:rPr lang="en-ID" dirty="0" err="1"/>
              <a:t>Komputer</a:t>
            </a:r>
            <a:r>
              <a:rPr lang="en-ID" dirty="0"/>
              <a:t> </a:t>
            </a:r>
            <a:r>
              <a:rPr lang="en-ID" dirty="0" err="1"/>
              <a:t>diciptakan</a:t>
            </a:r>
            <a:r>
              <a:rPr lang="en-ID" dirty="0"/>
              <a:t> </a:t>
            </a:r>
            <a:r>
              <a:rPr lang="en-ID" dirty="0" err="1"/>
              <a:t>untuk</a:t>
            </a:r>
            <a:r>
              <a:rPr lang="en-ID" dirty="0"/>
              <a:t> </a:t>
            </a:r>
            <a:r>
              <a:rPr lang="en-ID" dirty="0" err="1"/>
              <a:t>membantu</a:t>
            </a:r>
            <a:r>
              <a:rPr lang="en-ID" dirty="0"/>
              <a:t> </a:t>
            </a:r>
            <a:r>
              <a:rPr lang="en-ID" dirty="0" err="1"/>
              <a:t>menyelesaikan</a:t>
            </a:r>
            <a:r>
              <a:rPr lang="en-ID" dirty="0"/>
              <a:t> </a:t>
            </a:r>
            <a:r>
              <a:rPr lang="en-ID" dirty="0" err="1"/>
              <a:t>masalah</a:t>
            </a:r>
            <a:r>
              <a:rPr lang="en-ID" dirty="0"/>
              <a:t> </a:t>
            </a:r>
            <a:r>
              <a:rPr lang="en-ID" dirty="0" err="1"/>
              <a:t>manusia</a:t>
            </a:r>
            <a:r>
              <a:rPr lang="en-ID" dirty="0"/>
              <a:t>. </a:t>
            </a:r>
          </a:p>
          <a:p>
            <a:r>
              <a:rPr lang="en-ID" dirty="0" err="1"/>
              <a:t>Masalah</a:t>
            </a:r>
            <a:r>
              <a:rPr lang="en-ID" dirty="0"/>
              <a:t> yang </a:t>
            </a:r>
            <a:r>
              <a:rPr lang="en-ID" dirty="0" err="1"/>
              <a:t>dimaksud</a:t>
            </a:r>
            <a:r>
              <a:rPr lang="en-ID" dirty="0"/>
              <a:t> </a:t>
            </a:r>
            <a:r>
              <a:rPr lang="en-ID" dirty="0" err="1"/>
              <a:t>tentunya</a:t>
            </a:r>
            <a:r>
              <a:rPr lang="en-ID" dirty="0"/>
              <a:t> </a:t>
            </a:r>
            <a:r>
              <a:rPr lang="en-ID" dirty="0" err="1"/>
              <a:t>masalah</a:t>
            </a:r>
            <a:r>
              <a:rPr lang="en-ID" dirty="0"/>
              <a:t> yang </a:t>
            </a:r>
            <a:r>
              <a:rPr lang="en-ID" dirty="0" err="1"/>
              <a:t>dapat</a:t>
            </a:r>
            <a:r>
              <a:rPr lang="en-ID" dirty="0"/>
              <a:t> </a:t>
            </a:r>
            <a:r>
              <a:rPr lang="en-ID" dirty="0" err="1"/>
              <a:t>diselesaikan</a:t>
            </a:r>
            <a:r>
              <a:rPr lang="en-ID" dirty="0"/>
              <a:t> </a:t>
            </a:r>
            <a:r>
              <a:rPr lang="en-ID" dirty="0" err="1"/>
              <a:t>dengan</a:t>
            </a:r>
            <a:r>
              <a:rPr lang="en-ID" dirty="0"/>
              <a:t> </a:t>
            </a:r>
            <a:r>
              <a:rPr lang="en-ID" dirty="0" err="1"/>
              <a:t>menggunakan</a:t>
            </a:r>
            <a:r>
              <a:rPr lang="en-ID" dirty="0"/>
              <a:t> computer ( computerize problems ). </a:t>
            </a:r>
          </a:p>
          <a:p>
            <a:r>
              <a:rPr lang="en-ID" dirty="0"/>
              <a:t>Adapun </a:t>
            </a:r>
            <a:r>
              <a:rPr lang="en-ID" dirty="0" err="1"/>
              <a:t>secara</a:t>
            </a:r>
            <a:r>
              <a:rPr lang="en-ID" dirty="0"/>
              <a:t> </a:t>
            </a:r>
            <a:r>
              <a:rPr lang="en-ID" dirty="0" err="1"/>
              <a:t>umum</a:t>
            </a:r>
            <a:r>
              <a:rPr lang="en-ID" dirty="0"/>
              <a:t>, </a:t>
            </a:r>
            <a:r>
              <a:rPr lang="en-ID" dirty="0" err="1"/>
              <a:t>langkah-langkah</a:t>
            </a:r>
            <a:r>
              <a:rPr lang="en-ID" dirty="0"/>
              <a:t> </a:t>
            </a:r>
            <a:r>
              <a:rPr lang="en-ID" dirty="0" err="1"/>
              <a:t>penyelesaian</a:t>
            </a:r>
            <a:r>
              <a:rPr lang="en-ID" dirty="0"/>
              <a:t> </a:t>
            </a:r>
            <a:r>
              <a:rPr lang="en-ID" dirty="0" err="1"/>
              <a:t>masalah</a:t>
            </a:r>
            <a:r>
              <a:rPr lang="en-ID" dirty="0"/>
              <a:t> </a:t>
            </a:r>
            <a:r>
              <a:rPr lang="en-ID" dirty="0" err="1"/>
              <a:t>dengan</a:t>
            </a:r>
            <a:r>
              <a:rPr lang="en-ID" dirty="0"/>
              <a:t> </a:t>
            </a:r>
            <a:r>
              <a:rPr lang="en-ID" dirty="0" err="1"/>
              <a:t>komputer</a:t>
            </a:r>
            <a:r>
              <a:rPr lang="en-ID" dirty="0"/>
              <a:t> </a:t>
            </a:r>
            <a:r>
              <a:rPr lang="en-ID" dirty="0" err="1"/>
              <a:t>adalah</a:t>
            </a:r>
            <a:r>
              <a:rPr lang="en-ID" dirty="0"/>
              <a:t> </a:t>
            </a:r>
            <a:r>
              <a:rPr lang="en-ID" dirty="0" err="1"/>
              <a:t>sebagai</a:t>
            </a:r>
            <a:r>
              <a:rPr lang="en-ID" dirty="0"/>
              <a:t> </a:t>
            </a:r>
            <a:r>
              <a:rPr lang="en-ID" dirty="0" err="1"/>
              <a:t>berikut</a:t>
            </a:r>
            <a:endParaRPr lang="en-ID" dirty="0"/>
          </a:p>
        </p:txBody>
      </p:sp>
    </p:spTree>
    <p:extLst>
      <p:ext uri="{BB962C8B-B14F-4D97-AF65-F5344CB8AC3E}">
        <p14:creationId xmlns:p14="http://schemas.microsoft.com/office/powerpoint/2010/main" val="342023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4AD3D7-00E5-4E8C-B03F-1812C00C4C5B}"/>
              </a:ext>
            </a:extLst>
          </p:cNvPr>
          <p:cNvSpPr>
            <a:spLocks noGrp="1"/>
          </p:cNvSpPr>
          <p:nvPr>
            <p:ph type="ctrTitle"/>
          </p:nvPr>
        </p:nvSpPr>
        <p:spPr>
          <a:xfrm>
            <a:off x="854532" y="819581"/>
            <a:ext cx="9144000" cy="1641490"/>
          </a:xfrm>
        </p:spPr>
        <p:txBody>
          <a:bodyPr>
            <a:noAutofit/>
          </a:bodyPr>
          <a:lstStyle/>
          <a:p>
            <a:pPr marL="6350" algn="l">
              <a:spcBef>
                <a:spcPts val="500"/>
              </a:spcBef>
              <a:spcAft>
                <a:spcPts val="600"/>
              </a:spcAft>
            </a:pPr>
            <a:r>
              <a:rPr lang="id-ID" sz="4000" dirty="0">
                <a:ea typeface="+mj-lt"/>
                <a:cs typeface="+mj-lt"/>
              </a:rPr>
              <a:t>Pengenalan </a:t>
            </a:r>
            <a:r>
              <a:rPr lang="en-US" sz="4000" dirty="0">
                <a:ea typeface="+mj-lt"/>
                <a:cs typeface="+mj-lt"/>
              </a:rPr>
              <a:t> </a:t>
            </a:r>
            <a:r>
              <a:rPr lang="id-ID" sz="4000" dirty="0">
                <a:ea typeface="+mj-lt"/>
                <a:cs typeface="+mj-lt"/>
              </a:rPr>
              <a:t>fase </a:t>
            </a:r>
            <a:r>
              <a:rPr lang="en-US" sz="4000" dirty="0">
                <a:ea typeface="+mj-lt"/>
                <a:cs typeface="+mj-lt"/>
              </a:rPr>
              <a:t> </a:t>
            </a:r>
            <a:r>
              <a:rPr lang="id-ID" sz="4000" dirty="0">
                <a:ea typeface="+mj-lt"/>
                <a:cs typeface="+mj-lt"/>
              </a:rPr>
              <a:t>dalam </a:t>
            </a:r>
            <a:r>
              <a:rPr lang="en-US" sz="4000" dirty="0">
                <a:ea typeface="+mj-lt"/>
                <a:cs typeface="+mj-lt"/>
              </a:rPr>
              <a:t> </a:t>
            </a:r>
            <a:r>
              <a:rPr lang="id-ID" sz="4000" dirty="0">
                <a:ea typeface="+mj-lt"/>
                <a:cs typeface="+mj-lt"/>
              </a:rPr>
              <a:t>algoritma</a:t>
            </a:r>
            <a:endParaRPr lang="id-ID" sz="4000" dirty="0">
              <a:cs typeface="Arial" panose="020B0604020202020204"/>
            </a:endParaRPr>
          </a:p>
          <a:p>
            <a:pPr algn="l"/>
            <a:endParaRPr lang="id-ID" sz="4000" dirty="0">
              <a:ea typeface="+mj-lt"/>
              <a:cs typeface="+mj-lt"/>
            </a:endParaRPr>
          </a:p>
        </p:txBody>
      </p:sp>
      <p:sp>
        <p:nvSpPr>
          <p:cNvPr id="8" name="Content Placeholder 7">
            <a:extLst>
              <a:ext uri="{FF2B5EF4-FFF2-40B4-BE49-F238E27FC236}">
                <a16:creationId xmlns:a16="http://schemas.microsoft.com/office/drawing/2014/main" id="{AFE05DE9-EA3E-4335-9693-C70F1B70B80A}"/>
              </a:ext>
            </a:extLst>
          </p:cNvPr>
          <p:cNvSpPr>
            <a:spLocks noGrp="1"/>
          </p:cNvSpPr>
          <p:nvPr>
            <p:ph type="subTitle" idx="1"/>
          </p:nvPr>
        </p:nvSpPr>
        <p:spPr>
          <a:xfrm>
            <a:off x="854532" y="2380607"/>
            <a:ext cx="9386748" cy="754025"/>
          </a:xfrm>
        </p:spPr>
        <p:txBody>
          <a:bodyPr anchor="ctr">
            <a:normAutofit/>
          </a:bodyPr>
          <a:lstStyle/>
          <a:p>
            <a:pPr marL="344170" indent="-337820"/>
            <a:r>
              <a:rPr lang="en-US" sz="2000" dirty="0" err="1">
                <a:solidFill>
                  <a:schemeClr val="tx1"/>
                </a:solidFill>
                <a:ea typeface="+mn-lt"/>
                <a:cs typeface="+mn-lt"/>
              </a:rPr>
              <a:t>Algoritma</a:t>
            </a:r>
            <a:r>
              <a:rPr lang="en-US" sz="2000" dirty="0">
                <a:solidFill>
                  <a:schemeClr val="tx1"/>
                </a:solidFill>
                <a:ea typeface="+mn-lt"/>
                <a:cs typeface="+mn-lt"/>
              </a:rPr>
              <a:t> adalah: </a:t>
            </a:r>
            <a:r>
              <a:rPr lang="en-US" sz="2000" i="1" dirty="0">
                <a:solidFill>
                  <a:schemeClr val="tx1"/>
                </a:solidFill>
                <a:ea typeface="+mn-lt"/>
                <a:cs typeface="+mn-lt"/>
              </a:rPr>
              <a:t>“a sequence of unambiguous </a:t>
            </a:r>
            <a:r>
              <a:rPr lang="en-US" sz="2000" b="1" i="1" dirty="0">
                <a:solidFill>
                  <a:schemeClr val="tx1"/>
                </a:solidFill>
                <a:ea typeface="+mn-lt"/>
                <a:cs typeface="+mn-lt"/>
              </a:rPr>
              <a:t>instructions</a:t>
            </a:r>
            <a:r>
              <a:rPr lang="en-US" sz="2000" i="1" dirty="0">
                <a:solidFill>
                  <a:schemeClr val="tx1"/>
                </a:solidFill>
                <a:ea typeface="+mn-lt"/>
                <a:cs typeface="+mn-lt"/>
              </a:rPr>
              <a:t> for solving a problem.”</a:t>
            </a:r>
            <a:endParaRPr lang="en-US" sz="4000" dirty="0">
              <a:solidFill>
                <a:schemeClr val="tx1"/>
              </a:solidFill>
              <a:cs typeface="Arial" panose="020B0604020202020204"/>
            </a:endParaRPr>
          </a:p>
        </p:txBody>
      </p:sp>
      <p:pic>
        <p:nvPicPr>
          <p:cNvPr id="4" name="Gambar 4" descr="Sebuah gambar berisi jam&#10;&#10;Deskripsi dibuat secara otomatis">
            <a:extLst>
              <a:ext uri="{FF2B5EF4-FFF2-40B4-BE49-F238E27FC236}">
                <a16:creationId xmlns:a16="http://schemas.microsoft.com/office/drawing/2014/main" id="{D083A73A-FD5D-41B0-9DBA-C3E7E61E4101}"/>
              </a:ext>
            </a:extLst>
          </p:cNvPr>
          <p:cNvPicPr>
            <a:picLocks noChangeAspect="1"/>
          </p:cNvPicPr>
          <p:nvPr/>
        </p:nvPicPr>
        <p:blipFill>
          <a:blip r:embed="rId3"/>
          <a:stretch>
            <a:fillRect/>
          </a:stretch>
        </p:blipFill>
        <p:spPr>
          <a:xfrm>
            <a:off x="4374972" y="3429000"/>
            <a:ext cx="4818974" cy="262634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518834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64E1D7-C481-4313-8152-376B0CC0ADD2}"/>
              </a:ext>
            </a:extLst>
          </p:cNvPr>
          <p:cNvSpPr>
            <a:spLocks noGrp="1"/>
          </p:cNvSpPr>
          <p:nvPr>
            <p:ph type="title"/>
          </p:nvPr>
        </p:nvSpPr>
        <p:spPr>
          <a:xfrm>
            <a:off x="1969804" y="808056"/>
            <a:ext cx="3317492" cy="1077229"/>
          </a:xfrm>
        </p:spPr>
        <p:txBody>
          <a:bodyPr>
            <a:normAutofit/>
          </a:bodyPr>
          <a:lstStyle/>
          <a:p>
            <a:pPr marL="6350" algn="l">
              <a:spcBef>
                <a:spcPts val="500"/>
              </a:spcBef>
              <a:spcAft>
                <a:spcPts val="600"/>
              </a:spcAft>
            </a:pPr>
            <a:r>
              <a:rPr lang="id-ID" sz="3100" dirty="0">
                <a:cs typeface="Arial"/>
              </a:rPr>
              <a:t>Pengenalan fase dalam algoritma</a:t>
            </a:r>
            <a:endParaRPr lang="id-ID" sz="3100" dirty="0">
              <a:ea typeface="+mj-lt"/>
              <a:cs typeface="+mj-lt"/>
            </a:endParaRPr>
          </a:p>
        </p:txBody>
      </p:sp>
      <p:sp>
        <p:nvSpPr>
          <p:cNvPr id="8" name="Content Placeholder 7">
            <a:extLst>
              <a:ext uri="{FF2B5EF4-FFF2-40B4-BE49-F238E27FC236}">
                <a16:creationId xmlns:a16="http://schemas.microsoft.com/office/drawing/2014/main" id="{6EF50730-2095-477C-BF75-F63078514CE4}"/>
              </a:ext>
            </a:extLst>
          </p:cNvPr>
          <p:cNvSpPr>
            <a:spLocks noGrp="1"/>
          </p:cNvSpPr>
          <p:nvPr>
            <p:ph idx="1"/>
          </p:nvPr>
        </p:nvSpPr>
        <p:spPr>
          <a:xfrm>
            <a:off x="1969803" y="2052116"/>
            <a:ext cx="3516597" cy="3997828"/>
          </a:xfrm>
        </p:spPr>
        <p:txBody>
          <a:bodyPr>
            <a:normAutofit/>
          </a:bodyPr>
          <a:lstStyle/>
          <a:p>
            <a:pPr marL="344170" indent="-337820"/>
            <a:r>
              <a:rPr lang="en-US" sz="2400" dirty="0" err="1">
                <a:ea typeface="+mn-lt"/>
                <a:cs typeface="+mn-lt"/>
              </a:rPr>
              <a:t>Fase</a:t>
            </a:r>
            <a:r>
              <a:rPr lang="en-US" sz="2400" dirty="0">
                <a:ea typeface="+mn-lt"/>
                <a:cs typeface="+mn-lt"/>
              </a:rPr>
              <a:t> </a:t>
            </a:r>
            <a:r>
              <a:rPr lang="en-US" sz="2400" dirty="0" err="1">
                <a:ea typeface="+mn-lt"/>
                <a:cs typeface="+mn-lt"/>
              </a:rPr>
              <a:t>berbeda</a:t>
            </a:r>
            <a:r>
              <a:rPr lang="en-US" sz="2400" dirty="0">
                <a:ea typeface="+mn-lt"/>
                <a:cs typeface="+mn-lt"/>
              </a:rPr>
              <a:t> </a:t>
            </a:r>
            <a:r>
              <a:rPr lang="en-US" sz="2400" dirty="0" err="1">
                <a:ea typeface="+mn-lt"/>
                <a:cs typeface="+mn-lt"/>
              </a:rPr>
              <a:t>dari</a:t>
            </a:r>
            <a:r>
              <a:rPr lang="en-US" sz="2400" dirty="0">
                <a:ea typeface="+mn-lt"/>
                <a:cs typeface="+mn-lt"/>
              </a:rPr>
              <a:t> developing, deploying, dan </a:t>
            </a:r>
            <a:r>
              <a:rPr lang="en-US" sz="2400" dirty="0" err="1">
                <a:ea typeface="+mn-lt"/>
                <a:cs typeface="+mn-lt"/>
              </a:rPr>
              <a:t>penggunaan</a:t>
            </a:r>
            <a:r>
              <a:rPr lang="en-US" sz="2400" dirty="0">
                <a:ea typeface="+mn-lt"/>
                <a:cs typeface="+mn-lt"/>
              </a:rPr>
              <a:t> </a:t>
            </a:r>
            <a:r>
              <a:rPr lang="en-US" sz="2400" dirty="0" err="1">
                <a:ea typeface="+mn-lt"/>
                <a:cs typeface="+mn-lt"/>
              </a:rPr>
              <a:t>algoritma</a:t>
            </a:r>
            <a:r>
              <a:rPr lang="en-US" sz="2400" dirty="0">
                <a:ea typeface="+mn-lt"/>
                <a:cs typeface="+mn-lt"/>
              </a:rPr>
              <a:t> </a:t>
            </a:r>
            <a:r>
              <a:rPr lang="en-US" sz="2400" dirty="0" err="1">
                <a:ea typeface="+mn-lt"/>
                <a:cs typeface="+mn-lt"/>
              </a:rPr>
              <a:t>diilustrasikan</a:t>
            </a:r>
            <a:r>
              <a:rPr lang="en-US" sz="2400" dirty="0">
                <a:ea typeface="+mn-lt"/>
                <a:cs typeface="+mn-lt"/>
              </a:rPr>
              <a:t> </a:t>
            </a:r>
            <a:r>
              <a:rPr lang="en-US" sz="2400" dirty="0" err="1">
                <a:ea typeface="+mn-lt"/>
                <a:cs typeface="+mn-lt"/>
              </a:rPr>
              <a:t>dalam</a:t>
            </a:r>
            <a:r>
              <a:rPr lang="en-US" sz="2400" dirty="0">
                <a:ea typeface="+mn-lt"/>
                <a:cs typeface="+mn-lt"/>
              </a:rPr>
              <a:t> diagram berikut:</a:t>
            </a:r>
          </a:p>
        </p:txBody>
      </p:sp>
      <p:pic>
        <p:nvPicPr>
          <p:cNvPr id="4" name="Gambar 4">
            <a:extLst>
              <a:ext uri="{FF2B5EF4-FFF2-40B4-BE49-F238E27FC236}">
                <a16:creationId xmlns:a16="http://schemas.microsoft.com/office/drawing/2014/main" id="{A74E717F-D377-4DA1-8DB8-29151B993F59}"/>
              </a:ext>
            </a:extLst>
          </p:cNvPr>
          <p:cNvPicPr>
            <a:picLocks noChangeAspect="1"/>
          </p:cNvPicPr>
          <p:nvPr/>
        </p:nvPicPr>
        <p:blipFill>
          <a:blip r:embed="rId2"/>
          <a:stretch>
            <a:fillRect/>
          </a:stretch>
        </p:blipFill>
        <p:spPr>
          <a:xfrm>
            <a:off x="6094766" y="1248885"/>
            <a:ext cx="4651619" cy="436089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200112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0D058D-B56C-44CB-B690-6CF2C0664C24}"/>
              </a:ext>
            </a:extLst>
          </p:cNvPr>
          <p:cNvSpPr>
            <a:spLocks noGrp="1"/>
          </p:cNvSpPr>
          <p:nvPr>
            <p:ph type="title"/>
          </p:nvPr>
        </p:nvSpPr>
        <p:spPr/>
        <p:txBody>
          <a:bodyPr/>
          <a:lstStyle/>
          <a:p>
            <a:r>
              <a:rPr lang="id-ID" dirty="0">
                <a:ea typeface="+mj-lt"/>
                <a:cs typeface="+mj-lt"/>
              </a:rPr>
              <a:t>Pengenalan fase dalam algoritma</a:t>
            </a:r>
            <a:endParaRPr lang="id-ID" dirty="0"/>
          </a:p>
        </p:txBody>
      </p:sp>
      <p:sp>
        <p:nvSpPr>
          <p:cNvPr id="3" name="Tampungan Konten 2">
            <a:extLst>
              <a:ext uri="{FF2B5EF4-FFF2-40B4-BE49-F238E27FC236}">
                <a16:creationId xmlns:a16="http://schemas.microsoft.com/office/drawing/2014/main" id="{EE3C1F5A-69CB-41F6-8C6F-F3E507E21CA1}"/>
              </a:ext>
            </a:extLst>
          </p:cNvPr>
          <p:cNvSpPr>
            <a:spLocks noGrp="1"/>
          </p:cNvSpPr>
          <p:nvPr>
            <p:ph idx="1"/>
          </p:nvPr>
        </p:nvSpPr>
        <p:spPr>
          <a:xfrm>
            <a:off x="1694522" y="1690688"/>
            <a:ext cx="8802955" cy="3997828"/>
          </a:xfrm>
        </p:spPr>
        <p:txBody>
          <a:bodyPr vert="horz" lIns="91440" tIns="45720" rIns="91440" bIns="45720" rtlCol="0" anchor="t">
            <a:noAutofit/>
          </a:bodyPr>
          <a:lstStyle/>
          <a:p>
            <a:pPr marL="344170" indent="-337820"/>
            <a:r>
              <a:rPr lang="id-ID" sz="1800" dirty="0">
                <a:ea typeface="+mn-lt"/>
                <a:cs typeface="+mn-lt"/>
              </a:rPr>
              <a:t>Fase </a:t>
            </a:r>
            <a:r>
              <a:rPr lang="id-ID" sz="1800" b="1" dirty="0">
                <a:ea typeface="+mn-lt"/>
                <a:cs typeface="+mn-lt"/>
              </a:rPr>
              <a:t>desain</a:t>
            </a:r>
            <a:r>
              <a:rPr lang="id-ID" sz="1800" dirty="0">
                <a:ea typeface="+mn-lt"/>
                <a:cs typeface="+mn-lt"/>
              </a:rPr>
              <a:t>: Arsitektur, logika, dan detail implementasi digambarkan dan didokumentasikan. </a:t>
            </a:r>
            <a:endParaRPr lang="en-US" sz="1800" dirty="0">
              <a:ea typeface="+mn-lt"/>
              <a:cs typeface="+mn-lt"/>
            </a:endParaRPr>
          </a:p>
          <a:p>
            <a:pPr marL="344170" indent="-337820"/>
            <a:r>
              <a:rPr lang="id-ID" sz="1800" dirty="0">
                <a:ea typeface="+mn-lt"/>
                <a:cs typeface="+mn-lt"/>
              </a:rPr>
              <a:t>Ketika mendesain algoritma, kita selalu berpegang pada akurasi dan performa. Dalam mencari solusi atas suatu masalah, beberapa kasus diselesaikan dengan lebih dari satu algoritma alternatif. </a:t>
            </a:r>
            <a:endParaRPr lang="en-US" sz="1800" dirty="0">
              <a:ea typeface="+mn-lt"/>
              <a:cs typeface="+mn-lt"/>
            </a:endParaRPr>
          </a:p>
          <a:p>
            <a:pPr marL="344170" indent="-337820"/>
            <a:r>
              <a:rPr lang="id-ID" sz="1800" dirty="0">
                <a:ea typeface="+mn-lt"/>
                <a:cs typeface="+mn-lt"/>
              </a:rPr>
              <a:t>Fase desain suatu algoritma adalah proses iteratif yang melibatkan kandidat algoritma berbeda. </a:t>
            </a:r>
            <a:endParaRPr lang="en-US" sz="1800" dirty="0">
              <a:ea typeface="+mn-lt"/>
              <a:cs typeface="+mn-lt"/>
            </a:endParaRPr>
          </a:p>
          <a:p>
            <a:pPr marL="344170" indent="-337820"/>
            <a:r>
              <a:rPr lang="id-ID" sz="1800" dirty="0">
                <a:ea typeface="+mn-lt"/>
                <a:cs typeface="+mn-lt"/>
              </a:rPr>
              <a:t>Beberapa algoritma menawarkan solusi sederhana dan cepat namun berkompromi pada akurasi. </a:t>
            </a:r>
            <a:endParaRPr lang="en-US" sz="1800" dirty="0">
              <a:ea typeface="+mn-lt"/>
              <a:cs typeface="+mn-lt"/>
            </a:endParaRPr>
          </a:p>
          <a:p>
            <a:pPr marL="344170" indent="-337820"/>
            <a:r>
              <a:rPr lang="id-ID" sz="1800" dirty="0">
                <a:ea typeface="+mn-lt"/>
                <a:cs typeface="+mn-lt"/>
              </a:rPr>
              <a:t>Algoritma lain bisa sangat akurat namun membutuhkan waktu dijalankan. Algoritma kompleks lainnya lebih efisien.  </a:t>
            </a:r>
            <a:endParaRPr lang="en-US" sz="1800" dirty="0">
              <a:ea typeface="+mn-lt"/>
              <a:cs typeface="+mn-lt"/>
            </a:endParaRPr>
          </a:p>
          <a:p>
            <a:pPr marL="344170" indent="-337820"/>
            <a:r>
              <a:rPr lang="id-ID" sz="1800" dirty="0">
                <a:ea typeface="+mn-lt"/>
                <a:cs typeface="+mn-lt"/>
              </a:rPr>
              <a:t>Sebelum membuat keputusan, semua kekurangan dari kandidat algoritma harus dipelajari dengan cermat. </a:t>
            </a:r>
            <a:endParaRPr lang="en-US" sz="1800" dirty="0">
              <a:ea typeface="+mn-lt"/>
              <a:cs typeface="+mn-lt"/>
            </a:endParaRPr>
          </a:p>
          <a:p>
            <a:pPr marL="344170" indent="-337820"/>
            <a:r>
              <a:rPr lang="id-ID" sz="1800" dirty="0">
                <a:ea typeface="+mn-lt"/>
                <a:cs typeface="+mn-lt"/>
              </a:rPr>
              <a:t>Dengan desain algoritma yang benar, akan menghasilkan solusi yang efisien yang mampu menyediakan performa yang memuaskan dan akurasi yang tepat.</a:t>
            </a:r>
            <a:endParaRPr lang="id-ID" sz="1800" dirty="0">
              <a:cs typeface="Arial"/>
            </a:endParaRPr>
          </a:p>
        </p:txBody>
      </p:sp>
    </p:spTree>
    <p:extLst>
      <p:ext uri="{BB962C8B-B14F-4D97-AF65-F5344CB8AC3E}">
        <p14:creationId xmlns:p14="http://schemas.microsoft.com/office/powerpoint/2010/main" val="17026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C810EA-CC33-421F-99D0-50238350D3F5}"/>
              </a:ext>
            </a:extLst>
          </p:cNvPr>
          <p:cNvSpPr>
            <a:spLocks noGrp="1"/>
          </p:cNvSpPr>
          <p:nvPr>
            <p:ph type="title"/>
          </p:nvPr>
        </p:nvSpPr>
        <p:spPr/>
        <p:txBody>
          <a:bodyPr>
            <a:normAutofit/>
          </a:bodyPr>
          <a:lstStyle/>
          <a:p>
            <a:pPr marL="6350">
              <a:lnSpc>
                <a:spcPct val="120000"/>
              </a:lnSpc>
              <a:spcBef>
                <a:spcPts val="500"/>
              </a:spcBef>
              <a:spcAft>
                <a:spcPts val="600"/>
              </a:spcAft>
            </a:pPr>
            <a:r>
              <a:rPr lang="id-ID">
                <a:cs typeface="Arial"/>
              </a:rPr>
              <a:t>Pengenalan awal algoritma</a:t>
            </a:r>
          </a:p>
        </p:txBody>
      </p:sp>
      <p:sp>
        <p:nvSpPr>
          <p:cNvPr id="3" name="Tampungan Konten 2">
            <a:extLst>
              <a:ext uri="{FF2B5EF4-FFF2-40B4-BE49-F238E27FC236}">
                <a16:creationId xmlns:a16="http://schemas.microsoft.com/office/drawing/2014/main" id="{0A853D37-CEA8-4738-B363-032CA52A3ED7}"/>
              </a:ext>
            </a:extLst>
          </p:cNvPr>
          <p:cNvSpPr>
            <a:spLocks noGrp="1"/>
          </p:cNvSpPr>
          <p:nvPr>
            <p:ph idx="1"/>
          </p:nvPr>
        </p:nvSpPr>
        <p:spPr/>
        <p:txBody>
          <a:bodyPr vert="horz" lIns="91440" tIns="45720" rIns="91440" bIns="45720" rtlCol="0" anchor="t">
            <a:normAutofit/>
          </a:bodyPr>
          <a:lstStyle/>
          <a:p>
            <a:pPr marL="344170" indent="-337820"/>
            <a:r>
              <a:rPr lang="id-ID">
                <a:ea typeface="+mn-lt"/>
                <a:cs typeface="+mn-lt"/>
              </a:rPr>
              <a:t>Terdapat 3 alasan mengapa kita mempelajari algoritma:</a:t>
            </a:r>
            <a:endParaRPr lang="id-ID"/>
          </a:p>
          <a:p>
            <a:pPr marL="795020" lvl="1" indent="-337820"/>
            <a:r>
              <a:rPr lang="id-ID">
                <a:ea typeface="+mn-lt"/>
                <a:cs typeface="+mn-lt"/>
              </a:rPr>
              <a:t>alasan praktis: memahami algoritma standar yang digunakan dari berbagai area komputasi yang berbeda; dan</a:t>
            </a:r>
            <a:endParaRPr lang="id-ID">
              <a:cs typeface="Arial"/>
            </a:endParaRPr>
          </a:p>
          <a:p>
            <a:pPr marL="795020" lvl="1" indent="-337820"/>
            <a:r>
              <a:rPr lang="id-ID">
                <a:ea typeface="+mn-lt"/>
                <a:cs typeface="+mn-lt"/>
              </a:rPr>
              <a:t>alasan teoritis: algoritma sebagai “nyawa” dari ilmu komputer (algoritmik).</a:t>
            </a:r>
          </a:p>
          <a:p>
            <a:pPr marL="795020" lvl="1" indent="-337820"/>
            <a:r>
              <a:rPr lang="id-ID">
                <a:ea typeface="+mn-lt"/>
                <a:cs typeface="+mn-lt"/>
              </a:rPr>
              <a:t>alasan simpel: himpunan aturan untuk menjalankan kalkulasi untuk menyelesaikan suatu masalah.</a:t>
            </a:r>
            <a:endParaRPr lang="id-ID">
              <a:cs typeface="Arial"/>
            </a:endParaRPr>
          </a:p>
        </p:txBody>
      </p:sp>
    </p:spTree>
    <p:extLst>
      <p:ext uri="{BB962C8B-B14F-4D97-AF65-F5344CB8AC3E}">
        <p14:creationId xmlns:p14="http://schemas.microsoft.com/office/powerpoint/2010/main" val="250389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0D058D-B56C-44CB-B690-6CF2C0664C24}"/>
              </a:ext>
            </a:extLst>
          </p:cNvPr>
          <p:cNvSpPr>
            <a:spLocks noGrp="1"/>
          </p:cNvSpPr>
          <p:nvPr>
            <p:ph type="title"/>
          </p:nvPr>
        </p:nvSpPr>
        <p:spPr/>
        <p:txBody>
          <a:bodyPr/>
          <a:lstStyle/>
          <a:p>
            <a:r>
              <a:rPr lang="id-ID" dirty="0">
                <a:ea typeface="+mj-lt"/>
                <a:cs typeface="+mj-lt"/>
              </a:rPr>
              <a:t>Pengenalan fase dalam algoritma</a:t>
            </a:r>
            <a:endParaRPr lang="id-ID" dirty="0"/>
          </a:p>
        </p:txBody>
      </p:sp>
      <p:sp>
        <p:nvSpPr>
          <p:cNvPr id="3" name="Tampungan Konten 2">
            <a:extLst>
              <a:ext uri="{FF2B5EF4-FFF2-40B4-BE49-F238E27FC236}">
                <a16:creationId xmlns:a16="http://schemas.microsoft.com/office/drawing/2014/main" id="{EE3C1F5A-69CB-41F6-8C6F-F3E507E21CA1}"/>
              </a:ext>
            </a:extLst>
          </p:cNvPr>
          <p:cNvSpPr>
            <a:spLocks noGrp="1"/>
          </p:cNvSpPr>
          <p:nvPr>
            <p:ph idx="1"/>
          </p:nvPr>
        </p:nvSpPr>
        <p:spPr>
          <a:xfrm>
            <a:off x="1694522" y="1690688"/>
            <a:ext cx="8802955" cy="3997828"/>
          </a:xfrm>
        </p:spPr>
        <p:txBody>
          <a:bodyPr vert="horz" lIns="91440" tIns="45720" rIns="91440" bIns="45720" rtlCol="0" anchor="t">
            <a:noAutofit/>
          </a:bodyPr>
          <a:lstStyle/>
          <a:p>
            <a:pPr marL="344170" indent="-337820"/>
            <a:r>
              <a:rPr lang="id-ID" sz="2000" dirty="0">
                <a:ea typeface="+mn-lt"/>
                <a:cs typeface="+mn-lt"/>
              </a:rPr>
              <a:t>Fase</a:t>
            </a:r>
            <a:r>
              <a:rPr lang="id-ID" sz="2000" b="1" dirty="0">
                <a:ea typeface="+mn-lt"/>
                <a:cs typeface="+mn-lt"/>
              </a:rPr>
              <a:t> koding</a:t>
            </a:r>
            <a:r>
              <a:rPr lang="id-ID" sz="2000" dirty="0">
                <a:ea typeface="+mn-lt"/>
                <a:cs typeface="+mn-lt"/>
              </a:rPr>
              <a:t>: Algoritma yang didesain akan dikonversikan menjadi suatu program komputer. Hal yang terpenting adalah program aktual yang menerapkan semua logika dan arsitektur yang </a:t>
            </a:r>
            <a:r>
              <a:rPr lang="id-ID" sz="2000" dirty="0" err="1">
                <a:ea typeface="+mn-lt"/>
                <a:cs typeface="+mn-lt"/>
              </a:rPr>
              <a:t>dimasukan</a:t>
            </a:r>
            <a:r>
              <a:rPr lang="id-ID" sz="2000" dirty="0">
                <a:ea typeface="+mn-lt"/>
                <a:cs typeface="+mn-lt"/>
              </a:rPr>
              <a:t> ke dalam fase desain.</a:t>
            </a:r>
            <a:endParaRPr lang="id-ID" sz="2000" dirty="0">
              <a:cs typeface="Arial"/>
            </a:endParaRPr>
          </a:p>
        </p:txBody>
      </p:sp>
    </p:spTree>
    <p:extLst>
      <p:ext uri="{BB962C8B-B14F-4D97-AF65-F5344CB8AC3E}">
        <p14:creationId xmlns:p14="http://schemas.microsoft.com/office/powerpoint/2010/main" val="807235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96F8808-DD68-4847-B931-AE14D749D519}"/>
              </a:ext>
            </a:extLst>
          </p:cNvPr>
          <p:cNvSpPr>
            <a:spLocks noGrp="1"/>
          </p:cNvSpPr>
          <p:nvPr>
            <p:ph type="title"/>
          </p:nvPr>
        </p:nvSpPr>
        <p:spPr/>
        <p:txBody>
          <a:bodyPr/>
          <a:lstStyle/>
          <a:p>
            <a:r>
              <a:rPr lang="id-ID">
                <a:cs typeface="Arial"/>
              </a:rPr>
              <a:t>Logika algoritma</a:t>
            </a:r>
            <a:endParaRPr lang="id-ID"/>
          </a:p>
        </p:txBody>
      </p:sp>
      <p:sp>
        <p:nvSpPr>
          <p:cNvPr id="3" name="Tampungan Konten 2">
            <a:extLst>
              <a:ext uri="{FF2B5EF4-FFF2-40B4-BE49-F238E27FC236}">
                <a16:creationId xmlns:a16="http://schemas.microsoft.com/office/drawing/2014/main" id="{4BE0F4A6-C2C0-4072-99DE-211522932E7C}"/>
              </a:ext>
            </a:extLst>
          </p:cNvPr>
          <p:cNvSpPr>
            <a:spLocks noGrp="1"/>
          </p:cNvSpPr>
          <p:nvPr>
            <p:ph idx="1"/>
          </p:nvPr>
        </p:nvSpPr>
        <p:spPr/>
        <p:txBody>
          <a:bodyPr>
            <a:normAutofit/>
          </a:bodyPr>
          <a:lstStyle/>
          <a:p>
            <a:pPr marL="344170" indent="-337820"/>
            <a:r>
              <a:rPr lang="id-ID" dirty="0">
                <a:ea typeface="+mn-lt"/>
                <a:cs typeface="+mn-lt"/>
              </a:rPr>
              <a:t>Cara paling sederhana untuk menjelaskan logika algoritma adalah dengan menulis deskripsi level-tinggi dengan cara yang semi-terstruktur, disebut </a:t>
            </a:r>
            <a:r>
              <a:rPr lang="id-ID" b="1" dirty="0">
                <a:ea typeface="+mn-lt"/>
                <a:cs typeface="+mn-lt"/>
              </a:rPr>
              <a:t>pseudocode</a:t>
            </a:r>
            <a:r>
              <a:rPr lang="id-ID" dirty="0">
                <a:ea typeface="+mn-lt"/>
                <a:cs typeface="+mn-lt"/>
              </a:rPr>
              <a:t>. </a:t>
            </a:r>
            <a:endParaRPr lang="en-US" dirty="0">
              <a:ea typeface="+mn-lt"/>
              <a:cs typeface="+mn-lt"/>
            </a:endParaRPr>
          </a:p>
          <a:p>
            <a:pPr marL="344170" indent="-337820"/>
            <a:r>
              <a:rPr lang="id-ID" dirty="0">
                <a:ea typeface="+mn-lt"/>
                <a:cs typeface="+mn-lt"/>
              </a:rPr>
              <a:t>Sebelum menulis logika dalam pseudocode, sangat berguna jika langkah utama ditulis mengunakan bahasa Inggris. </a:t>
            </a:r>
            <a:endParaRPr lang="en-US" dirty="0">
              <a:ea typeface="+mn-lt"/>
              <a:cs typeface="+mn-lt"/>
            </a:endParaRPr>
          </a:p>
          <a:p>
            <a:pPr marL="344170" indent="-337820"/>
            <a:r>
              <a:rPr lang="id-ID" dirty="0">
                <a:ea typeface="+mn-lt"/>
                <a:cs typeface="+mn-lt"/>
              </a:rPr>
              <a:t>Kemudian, terjemahkan deskripsi ini ke dalam pseudocode, dengan cara yang terstruktur mewakili logika dan alur dari algoritma.</a:t>
            </a:r>
            <a:endParaRPr lang="id-ID" dirty="0"/>
          </a:p>
        </p:txBody>
      </p:sp>
    </p:spTree>
    <p:extLst>
      <p:ext uri="{BB962C8B-B14F-4D97-AF65-F5344CB8AC3E}">
        <p14:creationId xmlns:p14="http://schemas.microsoft.com/office/powerpoint/2010/main" val="166238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F3A0139-C806-4807-9FAD-2317B10766A7}"/>
              </a:ext>
            </a:extLst>
          </p:cNvPr>
          <p:cNvSpPr>
            <a:spLocks noGrp="1"/>
          </p:cNvSpPr>
          <p:nvPr>
            <p:ph type="title"/>
          </p:nvPr>
        </p:nvSpPr>
        <p:spPr>
          <a:xfrm>
            <a:off x="1969804" y="808056"/>
            <a:ext cx="3317492" cy="1077229"/>
          </a:xfrm>
        </p:spPr>
        <p:txBody>
          <a:bodyPr>
            <a:normAutofit fontScale="90000"/>
          </a:bodyPr>
          <a:lstStyle/>
          <a:p>
            <a:r>
              <a:rPr lang="id-ID" dirty="0">
                <a:cs typeface="Arial"/>
              </a:rPr>
              <a:t>Logika algoritma</a:t>
            </a:r>
            <a:endParaRPr lang="id-ID" dirty="0">
              <a:ea typeface="+mj-lt"/>
              <a:cs typeface="+mj-lt"/>
            </a:endParaRPr>
          </a:p>
        </p:txBody>
      </p:sp>
      <p:sp>
        <p:nvSpPr>
          <p:cNvPr id="9" name="Content Placeholder 8">
            <a:extLst>
              <a:ext uri="{FF2B5EF4-FFF2-40B4-BE49-F238E27FC236}">
                <a16:creationId xmlns:a16="http://schemas.microsoft.com/office/drawing/2014/main" id="{EE7C1C33-9E41-415E-B52E-0789C7180A60}"/>
              </a:ext>
            </a:extLst>
          </p:cNvPr>
          <p:cNvSpPr>
            <a:spLocks noGrp="1"/>
          </p:cNvSpPr>
          <p:nvPr>
            <p:ph idx="1"/>
          </p:nvPr>
        </p:nvSpPr>
        <p:spPr>
          <a:xfrm>
            <a:off x="1969803" y="2286000"/>
            <a:ext cx="3317493" cy="3763944"/>
          </a:xfrm>
        </p:spPr>
        <p:txBody>
          <a:bodyPr>
            <a:normAutofit/>
          </a:bodyPr>
          <a:lstStyle/>
          <a:p>
            <a:pPr marL="344170" indent="-337820"/>
            <a:r>
              <a:rPr lang="en-US" sz="2400" dirty="0">
                <a:cs typeface="Arial"/>
              </a:rPr>
              <a:t>Ketika Pseudocode </a:t>
            </a:r>
            <a:r>
              <a:rPr lang="en-US" sz="2400" dirty="0" err="1">
                <a:cs typeface="Arial"/>
              </a:rPr>
              <a:t>ditulis</a:t>
            </a:r>
            <a:r>
              <a:rPr lang="en-US" sz="2400" dirty="0">
                <a:cs typeface="Arial"/>
              </a:rPr>
              <a:t>, </a:t>
            </a:r>
            <a:r>
              <a:rPr lang="en-US" sz="2400" dirty="0" err="1">
                <a:cs typeface="Arial"/>
              </a:rPr>
              <a:t>berarti</a:t>
            </a:r>
            <a:r>
              <a:rPr lang="en-US" sz="2400" dirty="0">
                <a:cs typeface="Arial"/>
              </a:rPr>
              <a:t> </a:t>
            </a:r>
            <a:r>
              <a:rPr lang="en-US" sz="2400" dirty="0" err="1">
                <a:cs typeface="Arial"/>
              </a:rPr>
              <a:t>koding</a:t>
            </a:r>
            <a:r>
              <a:rPr lang="en-US" sz="2400" dirty="0">
                <a:cs typeface="Arial"/>
              </a:rPr>
              <a:t> program telah </a:t>
            </a:r>
            <a:r>
              <a:rPr lang="en-US" sz="2400" dirty="0" err="1">
                <a:cs typeface="Arial"/>
              </a:rPr>
              <a:t>dipersiapkan</a:t>
            </a:r>
            <a:r>
              <a:rPr lang="en-US" sz="2400" dirty="0">
                <a:cs typeface="Arial"/>
              </a:rPr>
              <a:t> </a:t>
            </a:r>
            <a:r>
              <a:rPr lang="en-US" sz="2400" dirty="0" err="1">
                <a:cs typeface="Arial"/>
              </a:rPr>
              <a:t>sesuai</a:t>
            </a:r>
            <a:r>
              <a:rPr lang="en-US" sz="2400" dirty="0">
                <a:cs typeface="Arial"/>
              </a:rPr>
              <a:t> </a:t>
            </a:r>
            <a:r>
              <a:rPr lang="en-US" sz="2400" dirty="0" err="1">
                <a:cs typeface="Arial"/>
              </a:rPr>
              <a:t>pilihan</a:t>
            </a:r>
            <a:r>
              <a:rPr lang="en-US" sz="2400" dirty="0">
                <a:cs typeface="Arial"/>
              </a:rPr>
              <a:t>.  </a:t>
            </a:r>
          </a:p>
        </p:txBody>
      </p:sp>
      <p:pic>
        <p:nvPicPr>
          <p:cNvPr id="5" name="Gambar 5" descr="Sebuah gambar berisi teks&#10;&#10;Deskripsi dibuat secara otomatis">
            <a:extLst>
              <a:ext uri="{FF2B5EF4-FFF2-40B4-BE49-F238E27FC236}">
                <a16:creationId xmlns:a16="http://schemas.microsoft.com/office/drawing/2014/main" id="{87C06389-3FE3-4925-AEFA-BA6A400A7AA6}"/>
              </a:ext>
            </a:extLst>
          </p:cNvPr>
          <p:cNvPicPr>
            <a:picLocks noChangeAspect="1"/>
          </p:cNvPicPr>
          <p:nvPr/>
        </p:nvPicPr>
        <p:blipFill>
          <a:blip r:embed="rId2"/>
          <a:stretch>
            <a:fillRect/>
          </a:stretch>
        </p:blipFill>
        <p:spPr>
          <a:xfrm>
            <a:off x="6094766" y="1006613"/>
            <a:ext cx="4651619" cy="484543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297239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8524-E132-4B9A-8B27-B8A04B1FEF4A}"/>
              </a:ext>
            </a:extLst>
          </p:cNvPr>
          <p:cNvSpPr>
            <a:spLocks noGrp="1"/>
          </p:cNvSpPr>
          <p:nvPr>
            <p:ph type="title"/>
          </p:nvPr>
        </p:nvSpPr>
        <p:spPr/>
        <p:txBody>
          <a:bodyPr/>
          <a:lstStyle/>
          <a:p>
            <a:r>
              <a:rPr lang="id-ID" dirty="0">
                <a:cs typeface="Arial"/>
              </a:rPr>
              <a:t>Logika algoritma</a:t>
            </a:r>
            <a:endParaRPr lang="id-ID" dirty="0"/>
          </a:p>
        </p:txBody>
      </p:sp>
      <p:sp>
        <p:nvSpPr>
          <p:cNvPr id="3" name="Content Placeholder 2">
            <a:extLst>
              <a:ext uri="{FF2B5EF4-FFF2-40B4-BE49-F238E27FC236}">
                <a16:creationId xmlns:a16="http://schemas.microsoft.com/office/drawing/2014/main" id="{29789B68-E2AC-427F-A487-7663B0168D22}"/>
              </a:ext>
            </a:extLst>
          </p:cNvPr>
          <p:cNvSpPr>
            <a:spLocks noGrp="1"/>
          </p:cNvSpPr>
          <p:nvPr>
            <p:ph idx="1"/>
          </p:nvPr>
        </p:nvSpPr>
        <p:spPr/>
        <p:txBody>
          <a:bodyPr>
            <a:normAutofit lnSpcReduction="10000"/>
          </a:bodyPr>
          <a:lstStyle/>
          <a:p>
            <a:r>
              <a:rPr lang="en-ID" dirty="0" err="1"/>
              <a:t>Contoh</a:t>
            </a:r>
            <a:r>
              <a:rPr lang="en-ID" dirty="0"/>
              <a:t> 1</a:t>
            </a:r>
            <a:endParaRPr lang="id-ID" dirty="0"/>
          </a:p>
          <a:p>
            <a:r>
              <a:rPr lang="en-US" i="1" dirty="0"/>
              <a:t>Euclid’s algorithm</a:t>
            </a:r>
            <a:r>
              <a:rPr lang="en-US" dirty="0"/>
              <a:t>, </a:t>
            </a:r>
            <a:r>
              <a:rPr lang="en-US" dirty="0" err="1"/>
              <a:t>algoritma</a:t>
            </a:r>
            <a:r>
              <a:rPr lang="en-US" dirty="0"/>
              <a:t> untuk </a:t>
            </a:r>
            <a:r>
              <a:rPr lang="en-US" dirty="0" err="1"/>
              <a:t>menentukan</a:t>
            </a:r>
            <a:r>
              <a:rPr lang="en-US" dirty="0"/>
              <a:t> </a:t>
            </a:r>
          </a:p>
          <a:p>
            <a:pPr marL="0" indent="0">
              <a:buNone/>
            </a:pPr>
            <a:r>
              <a:rPr lang="en-US" dirty="0" err="1"/>
              <a:t>nilai</a:t>
            </a:r>
            <a:r>
              <a:rPr lang="en-US" dirty="0"/>
              <a:t> </a:t>
            </a:r>
            <a:r>
              <a:rPr lang="en-US" dirty="0" err="1"/>
              <a:t>pembagian</a:t>
            </a:r>
            <a:r>
              <a:rPr lang="en-US" dirty="0"/>
              <a:t> 2 </a:t>
            </a:r>
            <a:r>
              <a:rPr lang="en-US" dirty="0" err="1"/>
              <a:t>bilangan</a:t>
            </a:r>
            <a:r>
              <a:rPr lang="en-US" dirty="0"/>
              <a:t> </a:t>
            </a:r>
            <a:r>
              <a:rPr lang="en-US" dirty="0" err="1"/>
              <a:t>bulat</a:t>
            </a:r>
            <a:r>
              <a:rPr lang="en-US" dirty="0"/>
              <a:t> non-</a:t>
            </a:r>
            <a:r>
              <a:rPr lang="en-US" dirty="0" err="1"/>
              <a:t>negatif</a:t>
            </a:r>
            <a:r>
              <a:rPr lang="en-US" dirty="0"/>
              <a:t> </a:t>
            </a:r>
            <a:r>
              <a:rPr lang="en-US" dirty="0" err="1"/>
              <a:t>terbesar</a:t>
            </a:r>
            <a:r>
              <a:rPr lang="en-US" dirty="0"/>
              <a:t> </a:t>
            </a:r>
          </a:p>
          <a:p>
            <a:pPr marL="0" indent="0">
              <a:buNone/>
            </a:pPr>
            <a:r>
              <a:rPr lang="en-US" dirty="0"/>
              <a:t>(greatest common divisor of two non-negative integer) </a:t>
            </a:r>
          </a:p>
          <a:p>
            <a:pPr marL="0" indent="0">
              <a:buNone/>
            </a:pPr>
            <a:r>
              <a:rPr lang="en-US" dirty="0"/>
              <a:t>yang </a:t>
            </a:r>
            <a:r>
              <a:rPr lang="en-US" dirty="0" err="1"/>
              <a:t>dinotasikan</a:t>
            </a:r>
            <a:r>
              <a:rPr lang="en-US" dirty="0"/>
              <a:t> </a:t>
            </a:r>
            <a:r>
              <a:rPr lang="en-US" dirty="0" err="1"/>
              <a:t>dengan</a:t>
            </a:r>
            <a:r>
              <a:rPr lang="en-US" dirty="0"/>
              <a:t>:</a:t>
            </a:r>
            <a:endParaRPr lang="id-ID" dirty="0"/>
          </a:p>
          <a:p>
            <a:r>
              <a:rPr lang="id-ID" dirty="0"/>
              <a:t>Gcd(m,n) = gdc(n, m mod n)</a:t>
            </a:r>
          </a:p>
          <a:p>
            <a:r>
              <a:rPr lang="id-ID" dirty="0"/>
              <a:t>M</a:t>
            </a:r>
            <a:r>
              <a:rPr lang="en-US" dirty="0" err="1"/>
              <a:t>enentukan</a:t>
            </a:r>
            <a:r>
              <a:rPr lang="en-US" dirty="0"/>
              <a:t> </a:t>
            </a:r>
            <a:r>
              <a:rPr lang="en-US" dirty="0" err="1"/>
              <a:t>gcd</a:t>
            </a:r>
            <a:r>
              <a:rPr lang="en-US" dirty="0"/>
              <a:t>(60, 24)</a:t>
            </a:r>
            <a:endParaRPr lang="id-ID" dirty="0"/>
          </a:p>
          <a:p>
            <a:r>
              <a:rPr lang="en-US" dirty="0" err="1"/>
              <a:t>gcd</a:t>
            </a:r>
            <a:r>
              <a:rPr lang="en-US" dirty="0"/>
              <a:t>(60, 24) =  </a:t>
            </a:r>
            <a:r>
              <a:rPr lang="en-US" dirty="0" err="1"/>
              <a:t>gcd</a:t>
            </a:r>
            <a:r>
              <a:rPr lang="en-US" dirty="0"/>
              <a:t>(24,12) = </a:t>
            </a:r>
            <a:r>
              <a:rPr lang="en-US" dirty="0" err="1"/>
              <a:t>gcd</a:t>
            </a:r>
            <a:r>
              <a:rPr lang="en-US" dirty="0"/>
              <a:t>(12,0) = 12</a:t>
            </a:r>
            <a:endParaRPr lang="id-ID" dirty="0"/>
          </a:p>
          <a:p>
            <a:r>
              <a:rPr lang="en-US" i="1" dirty="0" err="1"/>
              <a:t>Algoritmanya</a:t>
            </a:r>
            <a:r>
              <a:rPr lang="en-US" i="1" dirty="0"/>
              <a:t>?</a:t>
            </a:r>
            <a:endParaRPr lang="id-ID" dirty="0"/>
          </a:p>
        </p:txBody>
      </p:sp>
    </p:spTree>
    <p:extLst>
      <p:ext uri="{BB962C8B-B14F-4D97-AF65-F5344CB8AC3E}">
        <p14:creationId xmlns:p14="http://schemas.microsoft.com/office/powerpoint/2010/main" val="782254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113F-3768-4B82-9176-6F26C79701B5}"/>
              </a:ext>
            </a:extLst>
          </p:cNvPr>
          <p:cNvSpPr>
            <a:spLocks noGrp="1"/>
          </p:cNvSpPr>
          <p:nvPr>
            <p:ph type="title"/>
          </p:nvPr>
        </p:nvSpPr>
        <p:spPr>
          <a:xfrm>
            <a:off x="533400" y="0"/>
            <a:ext cx="10515600" cy="1325563"/>
          </a:xfrm>
        </p:spPr>
        <p:txBody>
          <a:bodyPr/>
          <a:lstStyle/>
          <a:p>
            <a:r>
              <a:rPr lang="id-ID" dirty="0">
                <a:cs typeface="Arial"/>
              </a:rPr>
              <a:t>Logika algoritma</a:t>
            </a:r>
            <a:endParaRPr lang="id-ID" dirty="0"/>
          </a:p>
        </p:txBody>
      </p:sp>
      <p:sp>
        <p:nvSpPr>
          <p:cNvPr id="3" name="Content Placeholder 2">
            <a:extLst>
              <a:ext uri="{FF2B5EF4-FFF2-40B4-BE49-F238E27FC236}">
                <a16:creationId xmlns:a16="http://schemas.microsoft.com/office/drawing/2014/main" id="{3FFE787A-6C17-478B-9FC6-80C1E9B90CB7}"/>
              </a:ext>
            </a:extLst>
          </p:cNvPr>
          <p:cNvSpPr>
            <a:spLocks noGrp="1"/>
          </p:cNvSpPr>
          <p:nvPr>
            <p:ph idx="1"/>
          </p:nvPr>
        </p:nvSpPr>
        <p:spPr>
          <a:xfrm>
            <a:off x="685719" y="1440021"/>
            <a:ext cx="6126561" cy="3429000"/>
          </a:xfrm>
        </p:spPr>
        <p:txBody>
          <a:bodyPr>
            <a:noAutofit/>
          </a:bodyPr>
          <a:lstStyle/>
          <a:p>
            <a:pPr>
              <a:lnSpc>
                <a:spcPct val="100000"/>
              </a:lnSpc>
            </a:pPr>
            <a:r>
              <a:rPr lang="id-ID" sz="2200" dirty="0">
                <a:ea typeface="+mn-lt"/>
                <a:cs typeface="+mn-lt"/>
              </a:rPr>
              <a:t>Ketik di notepad anda:</a:t>
            </a:r>
          </a:p>
          <a:p>
            <a:pPr marL="0" indent="0">
              <a:lnSpc>
                <a:spcPct val="100000"/>
              </a:lnSpc>
              <a:buNone/>
            </a:pPr>
            <a:r>
              <a:rPr lang="en-ID" sz="2200" b="1" i="1" u="sng" dirty="0" err="1"/>
              <a:t>Algoritma</a:t>
            </a:r>
            <a:r>
              <a:rPr lang="en-ID" sz="2200" b="1" i="1" u="sng" dirty="0"/>
              <a:t>:</a:t>
            </a:r>
            <a:endParaRPr lang="id-ID" sz="2200" b="1" i="1" u="sng" dirty="0"/>
          </a:p>
          <a:p>
            <a:pPr marL="6160" indent="0">
              <a:lnSpc>
                <a:spcPct val="100000"/>
              </a:lnSpc>
              <a:buNone/>
            </a:pPr>
            <a:endParaRPr lang="en-ID" sz="2200" dirty="0"/>
          </a:p>
          <a:p>
            <a:pPr marL="6160" indent="0">
              <a:lnSpc>
                <a:spcPct val="100000"/>
              </a:lnSpc>
              <a:buNone/>
            </a:pPr>
            <a:r>
              <a:rPr lang="en-ID" sz="2200" dirty="0"/>
              <a:t>Step 1 Jika n = 0, return </a:t>
            </a:r>
            <a:r>
              <a:rPr lang="en-ID" sz="2200" dirty="0" err="1"/>
              <a:t>nilai</a:t>
            </a:r>
            <a:r>
              <a:rPr lang="en-ID" sz="2200" dirty="0"/>
              <a:t> m </a:t>
            </a:r>
            <a:r>
              <a:rPr lang="en-ID" sz="2200" dirty="0" err="1"/>
              <a:t>sebagai</a:t>
            </a:r>
            <a:r>
              <a:rPr lang="en-ID" sz="2200" dirty="0"/>
              <a:t> </a:t>
            </a:r>
            <a:r>
              <a:rPr lang="en-ID" sz="2200" dirty="0" err="1"/>
              <a:t>hasil</a:t>
            </a:r>
            <a:r>
              <a:rPr lang="en-ID" sz="2200" dirty="0"/>
              <a:t> dan stop. </a:t>
            </a:r>
            <a:r>
              <a:rPr lang="en-ID" sz="2200" dirty="0" err="1"/>
              <a:t>Jika</a:t>
            </a:r>
            <a:r>
              <a:rPr lang="en-ID" sz="2200" dirty="0"/>
              <a:t> </a:t>
            </a:r>
            <a:r>
              <a:rPr lang="en-ID" sz="2200" dirty="0" err="1"/>
              <a:t>tidak</a:t>
            </a:r>
            <a:r>
              <a:rPr lang="en-ID" sz="2200" dirty="0"/>
              <a:t>, </a:t>
            </a:r>
            <a:r>
              <a:rPr lang="en-ID" sz="2200" dirty="0" err="1"/>
              <a:t>kembali</a:t>
            </a:r>
            <a:r>
              <a:rPr lang="en-ID" sz="2200" dirty="0"/>
              <a:t> </a:t>
            </a:r>
            <a:r>
              <a:rPr lang="en-ID" sz="2200" dirty="0" err="1"/>
              <a:t>ke</a:t>
            </a:r>
            <a:r>
              <a:rPr lang="en-ID" sz="2200" dirty="0"/>
              <a:t> Step 2.</a:t>
            </a:r>
            <a:endParaRPr lang="id-ID" sz="2200" dirty="0"/>
          </a:p>
          <a:p>
            <a:pPr marL="6160" indent="0">
              <a:lnSpc>
                <a:spcPct val="100000"/>
              </a:lnSpc>
              <a:buNone/>
            </a:pPr>
            <a:r>
              <a:rPr lang="en-ID" sz="2200" dirty="0"/>
              <a:t>Step 2 </a:t>
            </a:r>
            <a:r>
              <a:rPr lang="en-ID" sz="2200" dirty="0" err="1"/>
              <a:t>Bagi</a:t>
            </a:r>
            <a:r>
              <a:rPr lang="en-ID" sz="2200" dirty="0"/>
              <a:t> </a:t>
            </a:r>
            <a:r>
              <a:rPr lang="en-ID" sz="2200" dirty="0" err="1"/>
              <a:t>nilai</a:t>
            </a:r>
            <a:r>
              <a:rPr lang="en-ID" sz="2200" dirty="0"/>
              <a:t> m </a:t>
            </a:r>
            <a:r>
              <a:rPr lang="en-ID" sz="2200" dirty="0" err="1"/>
              <a:t>dengan</a:t>
            </a:r>
            <a:r>
              <a:rPr lang="en-ID" sz="2200" dirty="0"/>
              <a:t> n, </a:t>
            </a:r>
            <a:r>
              <a:rPr lang="en-ID" sz="2200" dirty="0" err="1"/>
              <a:t>masukan</a:t>
            </a:r>
            <a:r>
              <a:rPr lang="en-ID" sz="2200" dirty="0"/>
              <a:t> </a:t>
            </a:r>
            <a:r>
              <a:rPr lang="en-ID" sz="2200" dirty="0" err="1"/>
              <a:t>nilai</a:t>
            </a:r>
            <a:r>
              <a:rPr lang="en-ID" sz="2200" dirty="0"/>
              <a:t> </a:t>
            </a:r>
            <a:r>
              <a:rPr lang="en-ID" sz="2200" dirty="0" err="1"/>
              <a:t>sisanya</a:t>
            </a:r>
            <a:r>
              <a:rPr lang="en-ID" sz="2200" dirty="0"/>
              <a:t> </a:t>
            </a:r>
            <a:r>
              <a:rPr lang="en-ID" sz="2200" dirty="0" err="1"/>
              <a:t>ke</a:t>
            </a:r>
            <a:r>
              <a:rPr lang="en-ID" sz="2200" dirty="0"/>
              <a:t> r.</a:t>
            </a:r>
            <a:endParaRPr lang="id-ID" sz="2200" dirty="0"/>
          </a:p>
          <a:p>
            <a:pPr marL="6160" indent="0">
              <a:lnSpc>
                <a:spcPct val="100000"/>
              </a:lnSpc>
              <a:buNone/>
            </a:pPr>
            <a:r>
              <a:rPr lang="en-ID" sz="2200" dirty="0"/>
              <a:t>Step 3 </a:t>
            </a:r>
            <a:r>
              <a:rPr lang="en-ID" sz="2200" dirty="0" err="1"/>
              <a:t>Masukan</a:t>
            </a:r>
            <a:r>
              <a:rPr lang="en-ID" sz="2200" dirty="0"/>
              <a:t> </a:t>
            </a:r>
            <a:r>
              <a:rPr lang="en-ID" sz="2200" dirty="0" err="1"/>
              <a:t>nilai</a:t>
            </a:r>
            <a:r>
              <a:rPr lang="en-ID" sz="2200" dirty="0"/>
              <a:t> n </a:t>
            </a:r>
            <a:r>
              <a:rPr lang="en-ID" sz="2200" dirty="0" err="1"/>
              <a:t>ke</a:t>
            </a:r>
            <a:r>
              <a:rPr lang="en-ID" sz="2200" dirty="0"/>
              <a:t> m dan </a:t>
            </a:r>
            <a:r>
              <a:rPr lang="en-ID" sz="2200" dirty="0" err="1"/>
              <a:t>nilai</a:t>
            </a:r>
            <a:r>
              <a:rPr lang="en-ID" sz="2200" dirty="0"/>
              <a:t> r </a:t>
            </a:r>
            <a:r>
              <a:rPr lang="en-ID" sz="2200" dirty="0" err="1"/>
              <a:t>ke</a:t>
            </a:r>
            <a:r>
              <a:rPr lang="en-ID" sz="2200" dirty="0"/>
              <a:t> n. Kembali </a:t>
            </a:r>
            <a:r>
              <a:rPr lang="en-ID" sz="2200" dirty="0" err="1"/>
              <a:t>ke</a:t>
            </a:r>
            <a:r>
              <a:rPr lang="en-ID" sz="2200" dirty="0"/>
              <a:t> Step 1.</a:t>
            </a:r>
            <a:endParaRPr lang="id-ID" sz="2200" dirty="0"/>
          </a:p>
        </p:txBody>
      </p:sp>
      <p:sp>
        <p:nvSpPr>
          <p:cNvPr id="4" name="Content Placeholder 2">
            <a:extLst>
              <a:ext uri="{FF2B5EF4-FFF2-40B4-BE49-F238E27FC236}">
                <a16:creationId xmlns:a16="http://schemas.microsoft.com/office/drawing/2014/main" id="{9B78F150-CFCE-49BA-B6C3-2D5E47981900}"/>
              </a:ext>
            </a:extLst>
          </p:cNvPr>
          <p:cNvSpPr txBox="1">
            <a:spLocks/>
          </p:cNvSpPr>
          <p:nvPr/>
        </p:nvSpPr>
        <p:spPr>
          <a:xfrm>
            <a:off x="7315200" y="1905000"/>
            <a:ext cx="3733800" cy="3429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D" sz="2200" b="1" i="1" u="sng" dirty="0"/>
              <a:t>Pseudocode:</a:t>
            </a:r>
            <a:endParaRPr lang="id-ID" sz="2200" b="1" i="1" u="sng" dirty="0"/>
          </a:p>
          <a:p>
            <a:pPr marL="6160" indent="0">
              <a:lnSpc>
                <a:spcPct val="100000"/>
              </a:lnSpc>
              <a:buFont typeface="Arial" panose="020B0604020202020204" pitchFamily="34" charset="0"/>
              <a:buNone/>
            </a:pPr>
            <a:endParaRPr lang="en-ID" sz="2200" dirty="0"/>
          </a:p>
          <a:p>
            <a:pPr marL="6160" indent="0">
              <a:lnSpc>
                <a:spcPct val="100000"/>
              </a:lnSpc>
              <a:buFont typeface="Arial" panose="020B0604020202020204" pitchFamily="34" charset="0"/>
              <a:buNone/>
            </a:pPr>
            <a:r>
              <a:rPr lang="en-ID" sz="2200" dirty="0"/>
              <a:t>While n ≠ 0 do</a:t>
            </a:r>
            <a:endParaRPr lang="id-ID" sz="2200" dirty="0"/>
          </a:p>
          <a:p>
            <a:pPr marL="6160" indent="0">
              <a:lnSpc>
                <a:spcPct val="100000"/>
              </a:lnSpc>
              <a:buFont typeface="Arial" panose="020B0604020202020204" pitchFamily="34" charset="0"/>
              <a:buNone/>
            </a:pPr>
            <a:r>
              <a:rPr lang="id-ID" sz="2200" dirty="0"/>
              <a:t>  </a:t>
            </a:r>
            <a:r>
              <a:rPr lang="en-ID" sz="2200" dirty="0"/>
              <a:t>r ← m mod n</a:t>
            </a:r>
            <a:endParaRPr lang="id-ID" sz="2200" dirty="0"/>
          </a:p>
          <a:p>
            <a:pPr marL="6160" indent="0">
              <a:lnSpc>
                <a:spcPct val="100000"/>
              </a:lnSpc>
              <a:buFont typeface="Arial" panose="020B0604020202020204" pitchFamily="34" charset="0"/>
              <a:buNone/>
            </a:pPr>
            <a:r>
              <a:rPr lang="id-ID" sz="2200" dirty="0"/>
              <a:t>  </a:t>
            </a:r>
            <a:r>
              <a:rPr lang="en-ID" sz="2200" dirty="0"/>
              <a:t>m ← n</a:t>
            </a:r>
            <a:endParaRPr lang="id-ID" sz="2200" dirty="0"/>
          </a:p>
          <a:p>
            <a:pPr marL="6160" indent="0">
              <a:lnSpc>
                <a:spcPct val="100000"/>
              </a:lnSpc>
              <a:buFont typeface="Arial" panose="020B0604020202020204" pitchFamily="34" charset="0"/>
              <a:buNone/>
            </a:pPr>
            <a:r>
              <a:rPr lang="id-ID" sz="2200" dirty="0"/>
              <a:t>  </a:t>
            </a:r>
            <a:r>
              <a:rPr lang="en-ID" sz="2200" dirty="0"/>
              <a:t>n ← r</a:t>
            </a:r>
            <a:endParaRPr lang="id-ID" sz="2200" dirty="0"/>
          </a:p>
          <a:p>
            <a:pPr marL="6160" indent="0">
              <a:lnSpc>
                <a:spcPct val="100000"/>
              </a:lnSpc>
              <a:buFont typeface="Arial" panose="020B0604020202020204" pitchFamily="34" charset="0"/>
              <a:buNone/>
            </a:pPr>
            <a:r>
              <a:rPr lang="en-ID" sz="2200" dirty="0"/>
              <a:t>return m</a:t>
            </a:r>
            <a:endParaRPr lang="id-ID" sz="2200" dirty="0"/>
          </a:p>
        </p:txBody>
      </p:sp>
    </p:spTree>
    <p:extLst>
      <p:ext uri="{BB962C8B-B14F-4D97-AF65-F5344CB8AC3E}">
        <p14:creationId xmlns:p14="http://schemas.microsoft.com/office/powerpoint/2010/main" val="2470077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7C246-D4E7-4ABB-A1BB-B42A480D70AF}"/>
              </a:ext>
            </a:extLst>
          </p:cNvPr>
          <p:cNvSpPr>
            <a:spLocks noGrp="1"/>
          </p:cNvSpPr>
          <p:nvPr>
            <p:ph idx="1"/>
          </p:nvPr>
        </p:nvSpPr>
        <p:spPr>
          <a:xfrm>
            <a:off x="773430" y="294322"/>
            <a:ext cx="7425690" cy="6269355"/>
          </a:xfrm>
        </p:spPr>
        <p:txBody>
          <a:bodyPr>
            <a:normAutofit fontScale="70000" lnSpcReduction="20000"/>
          </a:bodyPr>
          <a:lstStyle/>
          <a:p>
            <a:pPr marL="0" indent="0">
              <a:buNone/>
            </a:pPr>
            <a:r>
              <a:rPr lang="en-US" b="0" dirty="0">
                <a:solidFill>
                  <a:schemeClr val="tx1"/>
                </a:solidFill>
                <a:effectLst/>
                <a:latin typeface="Courier New" panose="02070309020205020404" pitchFamily="49" charset="0"/>
              </a:rPr>
              <a:t># Function to return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 of m and n</a:t>
            </a:r>
          </a:p>
          <a:p>
            <a:pPr marL="0" indent="0">
              <a:buNone/>
            </a:pPr>
            <a:r>
              <a:rPr lang="en-US" b="0" dirty="0">
                <a:solidFill>
                  <a:schemeClr val="tx1"/>
                </a:solidFill>
                <a:effectLst/>
                <a:latin typeface="Courier New" panose="02070309020205020404" pitchFamily="49" charset="0"/>
              </a:rPr>
              <a:t>def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(m, n):</a:t>
            </a:r>
          </a:p>
          <a:p>
            <a:pPr marL="0" indent="0">
              <a:buNone/>
            </a:pPr>
            <a:r>
              <a:rPr lang="en-US" b="0" dirty="0">
                <a:solidFill>
                  <a:schemeClr val="tx1"/>
                </a:solidFill>
                <a:effectLst/>
                <a:latin typeface="Courier New" panose="02070309020205020404" pitchFamily="49" charset="0"/>
              </a:rPr>
              <a:t>    if m == 0 :</a:t>
            </a:r>
          </a:p>
          <a:p>
            <a:pPr marL="0" indent="0">
              <a:buNone/>
            </a:pPr>
            <a:r>
              <a:rPr lang="en-US" b="0" dirty="0">
                <a:solidFill>
                  <a:schemeClr val="tx1"/>
                </a:solidFill>
                <a:effectLst/>
                <a:latin typeface="Courier New" panose="02070309020205020404" pitchFamily="49" charset="0"/>
              </a:rPr>
              <a:t>        return n</a:t>
            </a:r>
          </a:p>
          <a:p>
            <a:pPr marL="0" indent="0">
              <a:buNone/>
            </a:pPr>
            <a:r>
              <a:rPr lang="en-US" b="0" dirty="0">
                <a:solidFill>
                  <a:schemeClr val="tx1"/>
                </a:solidFill>
                <a:effectLst/>
                <a:latin typeface="Courier New" panose="02070309020205020404" pitchFamily="49" charset="0"/>
              </a:rPr>
              <a:t>    return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n%m</a:t>
            </a:r>
            <a:r>
              <a:rPr lang="en-US" b="0" dirty="0">
                <a:solidFill>
                  <a:schemeClr val="tx1"/>
                </a:solidFill>
                <a:effectLst/>
                <a:latin typeface="Courier New" panose="02070309020205020404" pitchFamily="49" charset="0"/>
              </a:rPr>
              <a:t>, m)</a:t>
            </a:r>
          </a:p>
          <a:p>
            <a:pPr marL="0" indent="0">
              <a:buNone/>
            </a:pPr>
            <a:endParaRPr lang="en-US" b="0" dirty="0">
              <a:solidFill>
                <a:schemeClr val="tx1"/>
              </a:solidFill>
              <a:effectLst/>
              <a:latin typeface="Courier New" panose="02070309020205020404" pitchFamily="49" charset="0"/>
            </a:endParaRPr>
          </a:p>
          <a:p>
            <a:pPr marL="0" indent="0">
              <a:buNone/>
            </a:pPr>
            <a:r>
              <a:rPr lang="en-US" b="0" dirty="0">
                <a:solidFill>
                  <a:schemeClr val="tx1"/>
                </a:solidFill>
                <a:effectLst/>
                <a:latin typeface="Courier New" panose="02070309020205020404" pitchFamily="49" charset="0"/>
              </a:rPr>
              <a:t>m = 10</a:t>
            </a:r>
          </a:p>
          <a:p>
            <a:pPr marL="0" indent="0">
              <a:buNone/>
            </a:pPr>
            <a:r>
              <a:rPr lang="en-US" b="0" dirty="0">
                <a:solidFill>
                  <a:schemeClr val="tx1"/>
                </a:solidFill>
                <a:effectLst/>
                <a:latin typeface="Courier New" panose="02070309020205020404" pitchFamily="49" charset="0"/>
              </a:rPr>
              <a:t>n = 15</a:t>
            </a:r>
          </a:p>
          <a:p>
            <a:pPr marL="0" indent="0">
              <a:buNone/>
            </a:pPr>
            <a:r>
              <a:rPr lang="en-US" b="0" dirty="0">
                <a:solidFill>
                  <a:schemeClr val="tx1"/>
                </a:solidFill>
                <a:effectLst/>
                <a:latin typeface="Courier New" panose="02070309020205020404" pitchFamily="49" charset="0"/>
              </a:rPr>
              <a:t>print("</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 m , "," , n, ") = ",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(m, n))</a:t>
            </a:r>
          </a:p>
          <a:p>
            <a:pPr marL="0" indent="0">
              <a:buNone/>
            </a:pPr>
            <a:r>
              <a:rPr lang="en-US" b="0" dirty="0">
                <a:solidFill>
                  <a:schemeClr val="tx1"/>
                </a:solidFill>
                <a:effectLst/>
                <a:latin typeface="Courier New" panose="02070309020205020404" pitchFamily="49" charset="0"/>
              </a:rPr>
              <a:t> </a:t>
            </a:r>
          </a:p>
          <a:p>
            <a:pPr marL="0" indent="0">
              <a:buNone/>
            </a:pPr>
            <a:r>
              <a:rPr lang="en-US" b="0" dirty="0">
                <a:solidFill>
                  <a:schemeClr val="tx1"/>
                </a:solidFill>
                <a:effectLst/>
                <a:latin typeface="Courier New" panose="02070309020205020404" pitchFamily="49" charset="0"/>
              </a:rPr>
              <a:t>m = 35</a:t>
            </a:r>
          </a:p>
          <a:p>
            <a:pPr marL="0" indent="0">
              <a:buNone/>
            </a:pPr>
            <a:r>
              <a:rPr lang="en-US" b="0" dirty="0">
                <a:solidFill>
                  <a:schemeClr val="tx1"/>
                </a:solidFill>
                <a:effectLst/>
                <a:latin typeface="Courier New" panose="02070309020205020404" pitchFamily="49" charset="0"/>
              </a:rPr>
              <a:t>n = 10</a:t>
            </a:r>
          </a:p>
          <a:p>
            <a:pPr marL="0" indent="0">
              <a:buNone/>
            </a:pPr>
            <a:r>
              <a:rPr lang="en-US" b="0" dirty="0">
                <a:solidFill>
                  <a:schemeClr val="tx1"/>
                </a:solidFill>
                <a:effectLst/>
                <a:latin typeface="Courier New" panose="02070309020205020404" pitchFamily="49" charset="0"/>
              </a:rPr>
              <a:t>print("</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 m , "," , n, ") = ",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(m, n))</a:t>
            </a:r>
          </a:p>
          <a:p>
            <a:pPr marL="0" indent="0">
              <a:buNone/>
            </a:pPr>
            <a:r>
              <a:rPr lang="en-US" b="0" dirty="0">
                <a:solidFill>
                  <a:schemeClr val="tx1"/>
                </a:solidFill>
                <a:effectLst/>
                <a:latin typeface="Courier New" panose="02070309020205020404" pitchFamily="49" charset="0"/>
              </a:rPr>
              <a:t> </a:t>
            </a:r>
          </a:p>
          <a:p>
            <a:pPr marL="0" indent="0">
              <a:buNone/>
            </a:pPr>
            <a:r>
              <a:rPr lang="en-US" b="0" dirty="0">
                <a:solidFill>
                  <a:schemeClr val="tx1"/>
                </a:solidFill>
                <a:effectLst/>
                <a:latin typeface="Courier New" panose="02070309020205020404" pitchFamily="49" charset="0"/>
              </a:rPr>
              <a:t>m = 31</a:t>
            </a:r>
          </a:p>
          <a:p>
            <a:pPr marL="0" indent="0">
              <a:buNone/>
            </a:pPr>
            <a:r>
              <a:rPr lang="en-US" b="0" dirty="0">
                <a:solidFill>
                  <a:schemeClr val="tx1"/>
                </a:solidFill>
                <a:effectLst/>
                <a:latin typeface="Courier New" panose="02070309020205020404" pitchFamily="49" charset="0"/>
              </a:rPr>
              <a:t>n = 2</a:t>
            </a:r>
          </a:p>
          <a:p>
            <a:pPr marL="0" indent="0">
              <a:buNone/>
            </a:pPr>
            <a:r>
              <a:rPr lang="en-US" b="0" dirty="0">
                <a:solidFill>
                  <a:schemeClr val="tx1"/>
                </a:solidFill>
                <a:effectLst/>
                <a:latin typeface="Courier New" panose="02070309020205020404" pitchFamily="49" charset="0"/>
              </a:rPr>
              <a:t>print("</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 m , "," , n, ") = ", </a:t>
            </a:r>
            <a:r>
              <a:rPr lang="en-US" b="0" dirty="0" err="1">
                <a:solidFill>
                  <a:schemeClr val="tx1"/>
                </a:solidFill>
                <a:effectLst/>
                <a:latin typeface="Courier New" panose="02070309020205020404" pitchFamily="49" charset="0"/>
              </a:rPr>
              <a:t>gcd</a:t>
            </a:r>
            <a:r>
              <a:rPr lang="en-US" b="0" dirty="0">
                <a:solidFill>
                  <a:schemeClr val="tx1"/>
                </a:solidFill>
                <a:effectLst/>
                <a:latin typeface="Courier New" panose="02070309020205020404" pitchFamily="49" charset="0"/>
              </a:rPr>
              <a:t>(m, n))</a:t>
            </a:r>
          </a:p>
          <a:p>
            <a:pPr marL="0" indent="0">
              <a:buNone/>
            </a:pPr>
            <a:endParaRPr lang="en-ID" dirty="0">
              <a:solidFill>
                <a:schemeClr val="tx1"/>
              </a:solidFill>
            </a:endParaRPr>
          </a:p>
        </p:txBody>
      </p:sp>
      <p:sp>
        <p:nvSpPr>
          <p:cNvPr id="4" name="Content Placeholder 2">
            <a:extLst>
              <a:ext uri="{FF2B5EF4-FFF2-40B4-BE49-F238E27FC236}">
                <a16:creationId xmlns:a16="http://schemas.microsoft.com/office/drawing/2014/main" id="{82F482FB-F762-438F-B2EB-4A6A5DF7B512}"/>
              </a:ext>
            </a:extLst>
          </p:cNvPr>
          <p:cNvSpPr txBox="1">
            <a:spLocks/>
          </p:cNvSpPr>
          <p:nvPr/>
        </p:nvSpPr>
        <p:spPr>
          <a:xfrm>
            <a:off x="8199120" y="705803"/>
            <a:ext cx="3288030" cy="2403157"/>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000" b="1" i="0" u="sng" dirty="0">
                <a:solidFill>
                  <a:schemeClr val="bg1"/>
                </a:solidFill>
                <a:effectLst/>
                <a:latin typeface="Courier New" panose="02070309020205020404" pitchFamily="49" charset="0"/>
              </a:rPr>
              <a:t>result :</a:t>
            </a:r>
          </a:p>
          <a:p>
            <a:pPr marL="0" indent="0">
              <a:buFont typeface="Arial" panose="020B0604020202020204" pitchFamily="34" charset="0"/>
              <a:buNone/>
            </a:pPr>
            <a:endParaRPr lang="en-ID" sz="2000" b="0" i="0" dirty="0">
              <a:solidFill>
                <a:schemeClr val="bg1"/>
              </a:solidFill>
              <a:effectLst/>
              <a:latin typeface="Courier New" panose="02070309020205020404" pitchFamily="49" charset="0"/>
            </a:endParaRPr>
          </a:p>
          <a:p>
            <a:pPr marL="0" indent="0">
              <a:buFont typeface="Arial" panose="020B0604020202020204" pitchFamily="34" charset="0"/>
              <a:buNone/>
            </a:pPr>
            <a:r>
              <a:rPr lang="en-ID" sz="2000" b="0" i="0" dirty="0" err="1">
                <a:solidFill>
                  <a:schemeClr val="bg1"/>
                </a:solidFill>
                <a:effectLst/>
                <a:latin typeface="Courier New" panose="02070309020205020404" pitchFamily="49" charset="0"/>
              </a:rPr>
              <a:t>gcd</a:t>
            </a:r>
            <a:r>
              <a:rPr lang="en-ID" sz="2000" b="0" i="0" dirty="0">
                <a:solidFill>
                  <a:schemeClr val="bg1"/>
                </a:solidFill>
                <a:effectLst/>
                <a:latin typeface="Courier New" panose="02070309020205020404" pitchFamily="49" charset="0"/>
              </a:rPr>
              <a:t>( 10 , 15 ) = 5 </a:t>
            </a:r>
          </a:p>
          <a:p>
            <a:pPr marL="0" indent="0">
              <a:buFont typeface="Arial" panose="020B0604020202020204" pitchFamily="34" charset="0"/>
              <a:buNone/>
            </a:pPr>
            <a:r>
              <a:rPr lang="en-ID" sz="2000" b="0" i="0" dirty="0" err="1">
                <a:solidFill>
                  <a:schemeClr val="bg1"/>
                </a:solidFill>
                <a:effectLst/>
                <a:latin typeface="Courier New" panose="02070309020205020404" pitchFamily="49" charset="0"/>
              </a:rPr>
              <a:t>gcd</a:t>
            </a:r>
            <a:r>
              <a:rPr lang="en-ID" sz="2000" b="0" i="0" dirty="0">
                <a:solidFill>
                  <a:schemeClr val="bg1"/>
                </a:solidFill>
                <a:effectLst/>
                <a:latin typeface="Courier New" panose="02070309020205020404" pitchFamily="49" charset="0"/>
              </a:rPr>
              <a:t>( 35 , 10 ) = 5 </a:t>
            </a:r>
          </a:p>
          <a:p>
            <a:pPr marL="0" indent="0">
              <a:buFont typeface="Arial" panose="020B0604020202020204" pitchFamily="34" charset="0"/>
              <a:buNone/>
            </a:pPr>
            <a:r>
              <a:rPr lang="en-ID" sz="2000" b="0" i="0" dirty="0" err="1">
                <a:solidFill>
                  <a:schemeClr val="bg1"/>
                </a:solidFill>
                <a:effectLst/>
                <a:latin typeface="Courier New" panose="02070309020205020404" pitchFamily="49" charset="0"/>
              </a:rPr>
              <a:t>gcd</a:t>
            </a:r>
            <a:r>
              <a:rPr lang="en-ID" sz="2000" b="0" i="0" dirty="0">
                <a:solidFill>
                  <a:schemeClr val="bg1"/>
                </a:solidFill>
                <a:effectLst/>
                <a:latin typeface="Courier New" panose="02070309020205020404" pitchFamily="49" charset="0"/>
              </a:rPr>
              <a:t>( 31 , 2 ) = 1</a:t>
            </a:r>
          </a:p>
          <a:p>
            <a:pPr marL="0" indent="0">
              <a:buFont typeface="Arial" panose="020B0604020202020204" pitchFamily="34" charset="0"/>
              <a:buNone/>
            </a:pPr>
            <a:endParaRPr lang="en-ID" sz="2000" dirty="0">
              <a:solidFill>
                <a:schemeClr val="bg1"/>
              </a:solidFill>
            </a:endParaRPr>
          </a:p>
        </p:txBody>
      </p:sp>
    </p:spTree>
    <p:extLst>
      <p:ext uri="{BB962C8B-B14F-4D97-AF65-F5344CB8AC3E}">
        <p14:creationId xmlns:p14="http://schemas.microsoft.com/office/powerpoint/2010/main" val="1393195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AFEC-2487-44E3-AA20-D651A752BFBF}"/>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D84E7DAC-C876-440A-A4B0-3AB2E367CD56}"/>
              </a:ext>
            </a:extLst>
          </p:cNvPr>
          <p:cNvSpPr>
            <a:spLocks noGrp="1"/>
          </p:cNvSpPr>
          <p:nvPr>
            <p:ph idx="1"/>
          </p:nvPr>
        </p:nvSpPr>
        <p:spPr/>
        <p:txBody>
          <a:bodyPr/>
          <a:lstStyle/>
          <a:p>
            <a:r>
              <a:rPr lang="id-ID" dirty="0"/>
              <a:t>Cari nilai KPK dari 3 dan 4!</a:t>
            </a:r>
          </a:p>
          <a:p>
            <a:r>
              <a:rPr lang="id-ID" dirty="0"/>
              <a:t>Tentukan algoritma dan pseudocodenya!</a:t>
            </a:r>
          </a:p>
        </p:txBody>
      </p:sp>
    </p:spTree>
    <p:extLst>
      <p:ext uri="{BB962C8B-B14F-4D97-AF65-F5344CB8AC3E}">
        <p14:creationId xmlns:p14="http://schemas.microsoft.com/office/powerpoint/2010/main" val="4214613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030324-AE0E-413F-93D9-88C2F0DB3A09}"/>
              </a:ext>
            </a:extLst>
          </p:cNvPr>
          <p:cNvSpPr>
            <a:spLocks noGrp="1"/>
          </p:cNvSpPr>
          <p:nvPr>
            <p:ph idx="1"/>
          </p:nvPr>
        </p:nvSpPr>
        <p:spPr>
          <a:xfrm>
            <a:off x="771657" y="708025"/>
            <a:ext cx="6935429" cy="435133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def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fpb</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a,b</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if a&lt;b: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smaller=a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smaller=b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for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i</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in range (1,smaller+1):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if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a%i</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 0 and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b%i</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fpb</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i</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 continue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return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fpb</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357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640A6-3550-4104-9A7D-9E6700B11AEB}"/>
              </a:ext>
            </a:extLst>
          </p:cNvPr>
          <p:cNvSpPr>
            <a:spLocks noGrp="1"/>
          </p:cNvSpPr>
          <p:nvPr>
            <p:ph idx="1"/>
          </p:nvPr>
        </p:nvSpPr>
        <p:spPr>
          <a:xfrm>
            <a:off x="799960" y="332105"/>
            <a:ext cx="10233800" cy="3599815"/>
          </a:xfrm>
        </p:spPr>
        <p:txBody>
          <a:bodyPr/>
          <a:lstStyle/>
          <a:p>
            <a:pPr marL="0" indent="0">
              <a:buNone/>
            </a:pPr>
            <a:r>
              <a:rPr lang="en-ID" b="0" dirty="0">
                <a:solidFill>
                  <a:schemeClr val="tx1"/>
                </a:solidFill>
                <a:effectLst/>
                <a:latin typeface="Courier New" panose="02070309020205020404" pitchFamily="49" charset="0"/>
              </a:rPr>
              <a:t>def </a:t>
            </a:r>
            <a:r>
              <a:rPr lang="en-ID" b="0" dirty="0" err="1">
                <a:solidFill>
                  <a:schemeClr val="tx1"/>
                </a:solidFill>
                <a:effectLst/>
                <a:latin typeface="Courier New" panose="02070309020205020404" pitchFamily="49" charset="0"/>
              </a:rPr>
              <a:t>kpk</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a,b</a:t>
            </a:r>
            <a:r>
              <a:rPr lang="en-ID" b="0" dirty="0">
                <a:solidFill>
                  <a:schemeClr val="tx1"/>
                </a:solidFill>
                <a:effectLst/>
                <a:latin typeface="Courier New" panose="02070309020205020404" pitchFamily="49" charset="0"/>
              </a:rPr>
              <a:t>):</a:t>
            </a:r>
          </a:p>
          <a:p>
            <a:pPr marL="0" indent="0">
              <a:buNone/>
            </a:pP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kpk</a:t>
            </a:r>
            <a:r>
              <a:rPr lang="en-ID" b="0" dirty="0">
                <a:solidFill>
                  <a:schemeClr val="tx1"/>
                </a:solidFill>
                <a:effectLst/>
                <a:latin typeface="Courier New" panose="02070309020205020404" pitchFamily="49" charset="0"/>
              </a:rPr>
              <a:t>=int(a*b/</a:t>
            </a:r>
            <a:r>
              <a:rPr lang="en-ID" b="0" dirty="0" err="1">
                <a:solidFill>
                  <a:schemeClr val="tx1"/>
                </a:solidFill>
                <a:effectLst/>
                <a:latin typeface="Courier New" panose="02070309020205020404" pitchFamily="49" charset="0"/>
              </a:rPr>
              <a:t>fpb</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a,b</a:t>
            </a:r>
            <a:r>
              <a:rPr lang="en-ID" b="0" dirty="0">
                <a:solidFill>
                  <a:schemeClr val="tx1"/>
                </a:solidFill>
                <a:effectLst/>
                <a:latin typeface="Courier New" panose="02070309020205020404" pitchFamily="49" charset="0"/>
              </a:rPr>
              <a:t>))</a:t>
            </a:r>
          </a:p>
          <a:p>
            <a:pPr marL="0" indent="0">
              <a:buNone/>
            </a:pPr>
            <a:r>
              <a:rPr lang="en-ID" b="0" dirty="0">
                <a:solidFill>
                  <a:schemeClr val="tx1"/>
                </a:solidFill>
                <a:effectLst/>
                <a:latin typeface="Courier New" panose="02070309020205020404" pitchFamily="49" charset="0"/>
              </a:rPr>
              <a:t>    return </a:t>
            </a:r>
            <a:r>
              <a:rPr lang="en-ID" b="0" dirty="0" err="1">
                <a:solidFill>
                  <a:schemeClr val="tx1"/>
                </a:solidFill>
                <a:effectLst/>
                <a:latin typeface="Courier New" panose="02070309020205020404" pitchFamily="49" charset="0"/>
              </a:rPr>
              <a:t>kpk</a:t>
            </a:r>
            <a:br>
              <a:rPr lang="en-ID" b="0" dirty="0">
                <a:solidFill>
                  <a:schemeClr val="tx1"/>
                </a:solidFill>
                <a:effectLst/>
                <a:latin typeface="Courier New" panose="02070309020205020404" pitchFamily="49" charset="0"/>
              </a:rPr>
            </a:br>
            <a:r>
              <a:rPr lang="en-ID" b="0" dirty="0">
                <a:solidFill>
                  <a:schemeClr val="tx1"/>
                </a:solidFill>
                <a:effectLst/>
                <a:latin typeface="Courier New" panose="02070309020205020404" pitchFamily="49" charset="0"/>
              </a:rPr>
              <a:t>a=int(input('Masukkan </a:t>
            </a:r>
            <a:r>
              <a:rPr lang="en-ID" b="0" dirty="0" err="1">
                <a:solidFill>
                  <a:schemeClr val="tx1"/>
                </a:solidFill>
                <a:effectLst/>
                <a:latin typeface="Courier New" panose="02070309020205020404" pitchFamily="49" charset="0"/>
              </a:rPr>
              <a:t>angka</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pertama</a:t>
            </a:r>
            <a:r>
              <a:rPr lang="en-ID" b="0" dirty="0">
                <a:solidFill>
                  <a:schemeClr val="tx1"/>
                </a:solidFill>
                <a:effectLst/>
                <a:latin typeface="Courier New" panose="02070309020205020404" pitchFamily="49" charset="0"/>
              </a:rPr>
              <a:t> :'))</a:t>
            </a:r>
          </a:p>
          <a:p>
            <a:pPr marL="0" indent="0">
              <a:buNone/>
            </a:pPr>
            <a:r>
              <a:rPr lang="en-ID" b="0" dirty="0">
                <a:solidFill>
                  <a:schemeClr val="tx1"/>
                </a:solidFill>
                <a:effectLst/>
                <a:latin typeface="Courier New" panose="02070309020205020404" pitchFamily="49" charset="0"/>
              </a:rPr>
              <a:t>b=int(input('Masukkan </a:t>
            </a:r>
            <a:r>
              <a:rPr lang="en-ID" b="0" dirty="0" err="1">
                <a:solidFill>
                  <a:schemeClr val="tx1"/>
                </a:solidFill>
                <a:effectLst/>
                <a:latin typeface="Courier New" panose="02070309020205020404" pitchFamily="49" charset="0"/>
              </a:rPr>
              <a:t>angka</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kedua</a:t>
            </a:r>
            <a:r>
              <a:rPr lang="en-ID" b="0" dirty="0">
                <a:solidFill>
                  <a:schemeClr val="tx1"/>
                </a:solidFill>
                <a:effectLst/>
                <a:latin typeface="Courier New" panose="02070309020205020404" pitchFamily="49" charset="0"/>
              </a:rPr>
              <a:t>   :'))</a:t>
            </a:r>
            <a:br>
              <a:rPr lang="en-ID" b="0" dirty="0">
                <a:solidFill>
                  <a:schemeClr val="tx1"/>
                </a:solidFill>
                <a:effectLst/>
                <a:latin typeface="Courier New" panose="02070309020205020404" pitchFamily="49" charset="0"/>
              </a:rPr>
            </a:br>
            <a:r>
              <a:rPr lang="en-ID" b="0" dirty="0">
                <a:solidFill>
                  <a:schemeClr val="tx1"/>
                </a:solidFill>
                <a:effectLst/>
                <a:latin typeface="Courier New" panose="02070309020205020404" pitchFamily="49" charset="0"/>
              </a:rPr>
              <a:t>print('KPK </a:t>
            </a:r>
            <a:r>
              <a:rPr lang="en-ID" b="0" dirty="0" err="1">
                <a:solidFill>
                  <a:schemeClr val="tx1"/>
                </a:solidFill>
                <a:effectLst/>
                <a:latin typeface="Courier New" panose="02070309020205020404" pitchFamily="49" charset="0"/>
              </a:rPr>
              <a:t>dari</a:t>
            </a:r>
            <a:r>
              <a:rPr lang="en-ID" b="0" dirty="0">
                <a:solidFill>
                  <a:schemeClr val="tx1"/>
                </a:solidFill>
                <a:effectLst/>
                <a:latin typeface="Courier New" panose="02070309020205020404" pitchFamily="49" charset="0"/>
              </a:rPr>
              <a:t> ',a,' dan ',b,' </a:t>
            </a:r>
            <a:r>
              <a:rPr lang="en-ID" b="0" dirty="0" err="1">
                <a:solidFill>
                  <a:schemeClr val="tx1"/>
                </a:solidFill>
                <a:effectLst/>
                <a:latin typeface="Courier New" panose="02070309020205020404" pitchFamily="49" charset="0"/>
              </a:rPr>
              <a:t>adalah</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kpk</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a,b</a:t>
            </a:r>
            <a:r>
              <a:rPr lang="en-ID" b="0" dirty="0">
                <a:solidFill>
                  <a:schemeClr val="tx1"/>
                </a:solidFill>
                <a:effectLst/>
                <a:latin typeface="Courier New" panose="02070309020205020404" pitchFamily="49" charset="0"/>
              </a:rPr>
              <a:t>))</a:t>
            </a:r>
          </a:p>
          <a:p>
            <a:pPr marL="0" indent="0">
              <a:buNone/>
            </a:pPr>
            <a:endParaRPr lang="en-ID" dirty="0">
              <a:solidFill>
                <a:schemeClr val="tx1"/>
              </a:solidFill>
            </a:endParaRPr>
          </a:p>
        </p:txBody>
      </p:sp>
      <p:sp>
        <p:nvSpPr>
          <p:cNvPr id="4" name="Content Placeholder 2">
            <a:extLst>
              <a:ext uri="{FF2B5EF4-FFF2-40B4-BE49-F238E27FC236}">
                <a16:creationId xmlns:a16="http://schemas.microsoft.com/office/drawing/2014/main" id="{B9965E23-2AB3-47A9-BDAC-1702F0558689}"/>
              </a:ext>
            </a:extLst>
          </p:cNvPr>
          <p:cNvSpPr txBox="1">
            <a:spLocks/>
          </p:cNvSpPr>
          <p:nvPr/>
        </p:nvSpPr>
        <p:spPr>
          <a:xfrm>
            <a:off x="799960" y="4122739"/>
            <a:ext cx="7886840" cy="204946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400" b="1" i="0" u="sng" dirty="0">
                <a:solidFill>
                  <a:schemeClr val="bg1"/>
                </a:solidFill>
                <a:effectLst/>
                <a:latin typeface="Courier New" panose="02070309020205020404" pitchFamily="49" charset="0"/>
              </a:rPr>
              <a:t>result :</a:t>
            </a:r>
          </a:p>
          <a:p>
            <a:pPr marL="0" indent="0">
              <a:buFont typeface="Arial" panose="020B0604020202020204" pitchFamily="34" charset="0"/>
              <a:buNone/>
            </a:pPr>
            <a:r>
              <a:rPr lang="en-ID" sz="2400" b="0" i="0" dirty="0">
                <a:solidFill>
                  <a:srgbClr val="212121"/>
                </a:solidFill>
                <a:effectLst/>
                <a:latin typeface="Courier New" panose="02070309020205020404" pitchFamily="49" charset="0"/>
              </a:rPr>
              <a:t>Masukkan </a:t>
            </a:r>
            <a:r>
              <a:rPr lang="en-ID" sz="2400" b="0" i="0" dirty="0" err="1">
                <a:solidFill>
                  <a:srgbClr val="212121"/>
                </a:solidFill>
                <a:effectLst/>
                <a:latin typeface="Courier New" panose="02070309020205020404" pitchFamily="49" charset="0"/>
              </a:rPr>
              <a:t>angka</a:t>
            </a:r>
            <a:r>
              <a:rPr lang="en-ID" sz="2400" b="0" i="0" dirty="0">
                <a:solidFill>
                  <a:srgbClr val="212121"/>
                </a:solidFill>
                <a:effectLst/>
                <a:latin typeface="Courier New" panose="02070309020205020404" pitchFamily="49" charset="0"/>
              </a:rPr>
              <a:t> </a:t>
            </a:r>
            <a:r>
              <a:rPr lang="en-ID" sz="2400" b="0" i="0" dirty="0" err="1">
                <a:solidFill>
                  <a:srgbClr val="212121"/>
                </a:solidFill>
                <a:effectLst/>
                <a:latin typeface="Courier New" panose="02070309020205020404" pitchFamily="49" charset="0"/>
              </a:rPr>
              <a:t>pertama</a:t>
            </a:r>
            <a:r>
              <a:rPr lang="en-ID" sz="2400" b="0" i="0" dirty="0">
                <a:solidFill>
                  <a:srgbClr val="212121"/>
                </a:solidFill>
                <a:effectLst/>
                <a:latin typeface="Courier New" panose="02070309020205020404" pitchFamily="49" charset="0"/>
              </a:rPr>
              <a:t> :3 </a:t>
            </a:r>
          </a:p>
          <a:p>
            <a:pPr marL="0" indent="0">
              <a:buFont typeface="Arial" panose="020B0604020202020204" pitchFamily="34" charset="0"/>
              <a:buNone/>
            </a:pPr>
            <a:r>
              <a:rPr lang="en-ID" sz="2400" b="0" i="0" dirty="0">
                <a:solidFill>
                  <a:srgbClr val="212121"/>
                </a:solidFill>
                <a:effectLst/>
                <a:latin typeface="Courier New" panose="02070309020205020404" pitchFamily="49" charset="0"/>
              </a:rPr>
              <a:t>Masukkan </a:t>
            </a:r>
            <a:r>
              <a:rPr lang="en-ID" sz="2400" b="0" i="0" dirty="0" err="1">
                <a:solidFill>
                  <a:srgbClr val="212121"/>
                </a:solidFill>
                <a:effectLst/>
                <a:latin typeface="Courier New" panose="02070309020205020404" pitchFamily="49" charset="0"/>
              </a:rPr>
              <a:t>angka</a:t>
            </a:r>
            <a:r>
              <a:rPr lang="en-ID" sz="2400" b="0" i="0" dirty="0">
                <a:solidFill>
                  <a:srgbClr val="212121"/>
                </a:solidFill>
                <a:effectLst/>
                <a:latin typeface="Courier New" panose="02070309020205020404" pitchFamily="49" charset="0"/>
              </a:rPr>
              <a:t> </a:t>
            </a:r>
            <a:r>
              <a:rPr lang="en-ID" sz="2400" b="0" i="0" dirty="0" err="1">
                <a:solidFill>
                  <a:srgbClr val="212121"/>
                </a:solidFill>
                <a:effectLst/>
                <a:latin typeface="Courier New" panose="02070309020205020404" pitchFamily="49" charset="0"/>
              </a:rPr>
              <a:t>kedua</a:t>
            </a:r>
            <a:r>
              <a:rPr lang="en-ID" sz="2400" b="0" i="0" dirty="0">
                <a:solidFill>
                  <a:srgbClr val="212121"/>
                </a:solidFill>
                <a:effectLst/>
                <a:latin typeface="Courier New" panose="02070309020205020404" pitchFamily="49" charset="0"/>
              </a:rPr>
              <a:t> :4 </a:t>
            </a:r>
          </a:p>
          <a:p>
            <a:pPr marL="0" indent="0">
              <a:buFont typeface="Arial" panose="020B0604020202020204" pitchFamily="34" charset="0"/>
              <a:buNone/>
            </a:pPr>
            <a:r>
              <a:rPr lang="en-ID" sz="2400" b="0" i="0" dirty="0">
                <a:solidFill>
                  <a:srgbClr val="212121"/>
                </a:solidFill>
                <a:effectLst/>
                <a:latin typeface="Courier New" panose="02070309020205020404" pitchFamily="49" charset="0"/>
              </a:rPr>
              <a:t>KPK </a:t>
            </a:r>
            <a:r>
              <a:rPr lang="en-ID" sz="2400" b="0" i="0" dirty="0" err="1">
                <a:solidFill>
                  <a:srgbClr val="212121"/>
                </a:solidFill>
                <a:effectLst/>
                <a:latin typeface="Courier New" panose="02070309020205020404" pitchFamily="49" charset="0"/>
              </a:rPr>
              <a:t>dari</a:t>
            </a:r>
            <a:r>
              <a:rPr lang="en-ID" sz="2400" b="0" i="0" dirty="0">
                <a:solidFill>
                  <a:srgbClr val="212121"/>
                </a:solidFill>
                <a:effectLst/>
                <a:latin typeface="Courier New" panose="02070309020205020404" pitchFamily="49" charset="0"/>
              </a:rPr>
              <a:t> 3 dan 4 </a:t>
            </a:r>
            <a:r>
              <a:rPr lang="en-ID" sz="2400" b="0" i="0" dirty="0" err="1">
                <a:solidFill>
                  <a:srgbClr val="212121"/>
                </a:solidFill>
                <a:effectLst/>
                <a:latin typeface="Courier New" panose="02070309020205020404" pitchFamily="49" charset="0"/>
              </a:rPr>
              <a:t>adalah</a:t>
            </a:r>
            <a:r>
              <a:rPr lang="en-ID" sz="2400" b="0" i="0" dirty="0">
                <a:solidFill>
                  <a:srgbClr val="212121"/>
                </a:solidFill>
                <a:effectLst/>
                <a:latin typeface="Courier New" panose="02070309020205020404" pitchFamily="49" charset="0"/>
              </a:rPr>
              <a:t> 12</a:t>
            </a:r>
            <a:endParaRPr lang="en-ID" sz="2400" dirty="0">
              <a:solidFill>
                <a:schemeClr val="bg1"/>
              </a:solidFill>
            </a:endParaRPr>
          </a:p>
        </p:txBody>
      </p:sp>
    </p:spTree>
    <p:extLst>
      <p:ext uri="{BB962C8B-B14F-4D97-AF65-F5344CB8AC3E}">
        <p14:creationId xmlns:p14="http://schemas.microsoft.com/office/powerpoint/2010/main" val="888916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01A598-AC0B-4454-A72E-45952F461CBF}"/>
              </a:ext>
            </a:extLst>
          </p:cNvPr>
          <p:cNvSpPr>
            <a:spLocks noGrp="1"/>
          </p:cNvSpPr>
          <p:nvPr>
            <p:ph type="title"/>
          </p:nvPr>
        </p:nvSpPr>
        <p:spPr/>
        <p:txBody>
          <a:bodyPr/>
          <a:lstStyle/>
          <a:p>
            <a:r>
              <a:rPr lang="id-ID">
                <a:cs typeface="Arial"/>
              </a:rPr>
              <a:t>Logika algoritma</a:t>
            </a:r>
            <a:endParaRPr lang="id-ID">
              <a:ea typeface="+mj-lt"/>
              <a:cs typeface="+mj-lt"/>
            </a:endParaRPr>
          </a:p>
        </p:txBody>
      </p:sp>
      <p:sp>
        <p:nvSpPr>
          <p:cNvPr id="3" name="Tampungan Konten 2">
            <a:extLst>
              <a:ext uri="{FF2B5EF4-FFF2-40B4-BE49-F238E27FC236}">
                <a16:creationId xmlns:a16="http://schemas.microsoft.com/office/drawing/2014/main" id="{130635DE-605D-45E1-9F67-004BFB926B12}"/>
              </a:ext>
            </a:extLst>
          </p:cNvPr>
          <p:cNvSpPr>
            <a:spLocks noGrp="1"/>
          </p:cNvSpPr>
          <p:nvPr>
            <p:ph idx="1"/>
          </p:nvPr>
        </p:nvSpPr>
        <p:spPr/>
        <p:txBody>
          <a:bodyPr>
            <a:normAutofit/>
          </a:bodyPr>
          <a:lstStyle/>
          <a:p>
            <a:pPr marL="344170" indent="-337820"/>
            <a:r>
              <a:rPr lang="id-ID" sz="2800" dirty="0">
                <a:ea typeface="+mn-lt"/>
                <a:cs typeface="+mn-lt"/>
              </a:rPr>
              <a:t>Ketik di notepad anda:</a:t>
            </a:r>
          </a:p>
          <a:p>
            <a:pPr marL="344170" indent="-337820"/>
            <a:r>
              <a:rPr lang="id-ID" sz="2800" dirty="0">
                <a:ea typeface="+mn-lt"/>
                <a:cs typeface="+mn-lt"/>
              </a:rPr>
              <a:t>Fungsi untuk menukar dua variabel x dan y:</a:t>
            </a:r>
            <a:endParaRPr lang="id-ID" sz="2800" dirty="0">
              <a:cs typeface="Arial" panose="020B0604020202020204"/>
            </a:endParaRPr>
          </a:p>
          <a:p>
            <a:pPr marL="6350" indent="0">
              <a:buNone/>
            </a:pPr>
            <a:r>
              <a:rPr lang="id-ID" sz="2800" dirty="0" err="1">
                <a:latin typeface="Calibri"/>
                <a:ea typeface="+mn-lt"/>
                <a:cs typeface="+mn-lt"/>
              </a:rPr>
              <a:t>define</a:t>
            </a:r>
            <a:r>
              <a:rPr lang="id-ID" sz="2800" dirty="0">
                <a:latin typeface="Calibri"/>
                <a:ea typeface="+mn-lt"/>
                <a:cs typeface="+mn-lt"/>
              </a:rPr>
              <a:t> swap(x, y)</a:t>
            </a:r>
            <a:endParaRPr lang="id-ID" sz="2800" dirty="0">
              <a:latin typeface="Calibri"/>
              <a:cs typeface="Arial" panose="020B0604020202020204"/>
            </a:endParaRPr>
          </a:p>
          <a:p>
            <a:pPr marL="6350" indent="0">
              <a:buNone/>
            </a:pPr>
            <a:r>
              <a:rPr lang="id-ID" sz="2800" dirty="0" err="1">
                <a:latin typeface="Calibri"/>
                <a:ea typeface="+mn-lt"/>
                <a:cs typeface="+mn-lt"/>
              </a:rPr>
              <a:t>buffer</a:t>
            </a:r>
            <a:r>
              <a:rPr lang="id-ID" sz="2800" dirty="0">
                <a:latin typeface="Calibri"/>
                <a:ea typeface="+mn-lt"/>
                <a:cs typeface="+mn-lt"/>
              </a:rPr>
              <a:t> = x</a:t>
            </a:r>
            <a:endParaRPr lang="id-ID" sz="2800" dirty="0">
              <a:latin typeface="Calibri"/>
              <a:cs typeface="Arial" panose="020B0604020202020204"/>
            </a:endParaRPr>
          </a:p>
          <a:p>
            <a:pPr marL="6350" indent="0">
              <a:buNone/>
            </a:pPr>
            <a:r>
              <a:rPr lang="id-ID" sz="2800" dirty="0">
                <a:latin typeface="Calibri"/>
                <a:ea typeface="+mn-lt"/>
                <a:cs typeface="+mn-lt"/>
              </a:rPr>
              <a:t>x = y</a:t>
            </a:r>
            <a:endParaRPr lang="id-ID" sz="2800" dirty="0">
              <a:latin typeface="Calibri"/>
              <a:cs typeface="Arial" panose="020B0604020202020204"/>
            </a:endParaRPr>
          </a:p>
          <a:p>
            <a:pPr marL="6350" indent="0">
              <a:buNone/>
            </a:pPr>
            <a:r>
              <a:rPr lang="id-ID" sz="2800" dirty="0">
                <a:latin typeface="Calibri"/>
                <a:ea typeface="+mn-lt"/>
                <a:cs typeface="+mn-lt"/>
              </a:rPr>
              <a:t>y = </a:t>
            </a:r>
            <a:r>
              <a:rPr lang="id-ID" sz="2800" dirty="0" err="1">
                <a:latin typeface="Calibri"/>
                <a:ea typeface="+mn-lt"/>
                <a:cs typeface="+mn-lt"/>
              </a:rPr>
              <a:t>buffer</a:t>
            </a:r>
            <a:endParaRPr lang="id-ID" sz="2800" dirty="0" err="1">
              <a:latin typeface="Calibri"/>
              <a:cs typeface="Arial" panose="020B0604020202020204"/>
            </a:endParaRPr>
          </a:p>
        </p:txBody>
      </p:sp>
    </p:spTree>
    <p:extLst>
      <p:ext uri="{BB962C8B-B14F-4D97-AF65-F5344CB8AC3E}">
        <p14:creationId xmlns:p14="http://schemas.microsoft.com/office/powerpoint/2010/main" val="379969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48B060E-85BE-406A-AEFD-70E34A60D446}"/>
              </a:ext>
            </a:extLst>
          </p:cNvPr>
          <p:cNvSpPr>
            <a:spLocks noGrp="1"/>
          </p:cNvSpPr>
          <p:nvPr>
            <p:ph type="title"/>
          </p:nvPr>
        </p:nvSpPr>
        <p:spPr/>
        <p:txBody>
          <a:bodyPr/>
          <a:lstStyle/>
          <a:p>
            <a:r>
              <a:rPr lang="id-ID">
                <a:ea typeface="+mj-lt"/>
                <a:cs typeface="+mj-lt"/>
              </a:rPr>
              <a:t>Pengenalan awal algoritma</a:t>
            </a:r>
            <a:endParaRPr lang="id-ID"/>
          </a:p>
        </p:txBody>
      </p:sp>
      <p:sp>
        <p:nvSpPr>
          <p:cNvPr id="3" name="Tampungan Konten 2">
            <a:extLst>
              <a:ext uri="{FF2B5EF4-FFF2-40B4-BE49-F238E27FC236}">
                <a16:creationId xmlns:a16="http://schemas.microsoft.com/office/drawing/2014/main" id="{6EBC3581-C614-4A07-8E1A-EAD44AEDC08F}"/>
              </a:ext>
            </a:extLst>
          </p:cNvPr>
          <p:cNvSpPr>
            <a:spLocks noGrp="1"/>
          </p:cNvSpPr>
          <p:nvPr>
            <p:ph idx="1"/>
          </p:nvPr>
        </p:nvSpPr>
        <p:spPr/>
        <p:txBody>
          <a:bodyPr vert="horz" lIns="91440" tIns="45720" rIns="91440" bIns="45720" rtlCol="0" anchor="t">
            <a:normAutofit/>
          </a:bodyPr>
          <a:lstStyle/>
          <a:p>
            <a:pPr marL="344170" indent="-337820"/>
            <a:r>
              <a:rPr lang="id-ID" dirty="0">
                <a:ea typeface="+mn-lt"/>
                <a:cs typeface="+mn-lt"/>
              </a:rPr>
              <a:t>David Harel “</a:t>
            </a:r>
            <a:r>
              <a:rPr lang="id-ID" i="1" dirty="0">
                <a:ea typeface="+mn-lt"/>
                <a:cs typeface="+mn-lt"/>
              </a:rPr>
              <a:t>Algorithmics: the Spirit of Computing” </a:t>
            </a:r>
            <a:r>
              <a:rPr lang="id-ID" dirty="0">
                <a:ea typeface="+mn-lt"/>
                <a:cs typeface="+mn-lt"/>
              </a:rPr>
              <a:t>menyatakan “</a:t>
            </a:r>
            <a:r>
              <a:rPr lang="id-ID" i="1" dirty="0">
                <a:ea typeface="+mn-lt"/>
                <a:cs typeface="+mn-lt"/>
              </a:rPr>
              <a:t>algorithmics </a:t>
            </a:r>
            <a:r>
              <a:rPr lang="id-ID" b="1" i="1" dirty="0">
                <a:ea typeface="+mn-lt"/>
                <a:cs typeface="+mn-lt"/>
              </a:rPr>
              <a:t>is more than a branch of computer science.</a:t>
            </a:r>
            <a:r>
              <a:rPr lang="id-ID" i="1" dirty="0">
                <a:ea typeface="+mn-lt"/>
                <a:cs typeface="+mn-lt"/>
              </a:rPr>
              <a:t> </a:t>
            </a:r>
            <a:r>
              <a:rPr lang="id-ID" b="1" i="1" dirty="0">
                <a:ea typeface="+mn-lt"/>
                <a:cs typeface="+mn-lt"/>
              </a:rPr>
              <a:t>It is the core of computer science</a:t>
            </a:r>
            <a:r>
              <a:rPr lang="id-ID" i="1" dirty="0">
                <a:ea typeface="+mn-lt"/>
                <a:cs typeface="+mn-lt"/>
              </a:rPr>
              <a:t>, and, in all fairness, can be said to be relevant to most of science, business, and technology.”[Har92, p.6]</a:t>
            </a:r>
            <a:endParaRPr lang="id-ID" dirty="0">
              <a:ea typeface="+mn-lt"/>
              <a:cs typeface="+mn-lt"/>
            </a:endParaRPr>
          </a:p>
          <a:p>
            <a:pPr marL="344170" indent="-337820"/>
            <a:r>
              <a:rPr lang="id-ID" dirty="0">
                <a:ea typeface="+mn-lt"/>
                <a:cs typeface="+mn-lt"/>
              </a:rPr>
              <a:t>English language dictionary "</a:t>
            </a:r>
            <a:r>
              <a:rPr lang="id-ID" b="1" i="1" dirty="0">
                <a:ea typeface="+mn-lt"/>
                <a:cs typeface="+mn-lt"/>
              </a:rPr>
              <a:t>An algorithm is a finite set of unambiguous instructions that, given some set of initial conditions, can be performed in a prescribed sequence to achieve a certain goal and that has a recognizable set of end conditions.</a:t>
            </a:r>
            <a:r>
              <a:rPr lang="id-ID" dirty="0">
                <a:ea typeface="+mn-lt"/>
                <a:cs typeface="+mn-lt"/>
              </a:rPr>
              <a:t>"</a:t>
            </a:r>
            <a:endParaRPr lang="id-ID" dirty="0">
              <a:cs typeface="Arial" panose="020B0604020202020204"/>
            </a:endParaRPr>
          </a:p>
        </p:txBody>
      </p:sp>
    </p:spTree>
    <p:extLst>
      <p:ext uri="{BB962C8B-B14F-4D97-AF65-F5344CB8AC3E}">
        <p14:creationId xmlns:p14="http://schemas.microsoft.com/office/powerpoint/2010/main" val="2119818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8281-D91D-41D1-8B0C-8204C443EB9D}"/>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FF2CDFA1-10CA-410E-BF05-4CA5519A515B}"/>
              </a:ext>
            </a:extLst>
          </p:cNvPr>
          <p:cNvSpPr>
            <a:spLocks noGrp="1"/>
          </p:cNvSpPr>
          <p:nvPr>
            <p:ph idx="1"/>
          </p:nvPr>
        </p:nvSpPr>
        <p:spPr/>
        <p:txBody>
          <a:bodyPr>
            <a:normAutofit/>
          </a:bodyPr>
          <a:lstStyle/>
          <a:p>
            <a:r>
              <a:rPr lang="id-ID" sz="3200" dirty="0"/>
              <a:t>Ada 2 buah: manggis dan pisang. Manggis di piring 1, Pisang di piring 2. Piring 3 kosong.</a:t>
            </a:r>
          </a:p>
          <a:p>
            <a:r>
              <a:rPr lang="id-ID" sz="3200" dirty="0"/>
              <a:t>Buatlah algoritma dan pseudocode untuk menukar manggis ke piring 2 dan pisang ke piring 1!</a:t>
            </a:r>
          </a:p>
        </p:txBody>
      </p:sp>
    </p:spTree>
    <p:extLst>
      <p:ext uri="{BB962C8B-B14F-4D97-AF65-F5344CB8AC3E}">
        <p14:creationId xmlns:p14="http://schemas.microsoft.com/office/powerpoint/2010/main" val="2896794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74CAB91-6C80-4DF1-9914-16D770DA896F}"/>
              </a:ext>
            </a:extLst>
          </p:cNvPr>
          <p:cNvSpPr>
            <a:spLocks noGrp="1"/>
          </p:cNvSpPr>
          <p:nvPr>
            <p:ph type="title"/>
          </p:nvPr>
        </p:nvSpPr>
        <p:spPr>
          <a:xfrm>
            <a:off x="1249680" y="2294720"/>
            <a:ext cx="3611880" cy="2268559"/>
          </a:xfrm>
        </p:spPr>
        <p:txBody>
          <a:bodyPr vert="horz" lIns="91440" tIns="45720" rIns="91440" bIns="45720" rtlCol="0" anchor="t">
            <a:noAutofit/>
          </a:bodyPr>
          <a:lstStyle/>
          <a:p>
            <a:r>
              <a:rPr lang="en-US" sz="3200" dirty="0"/>
              <a:t>Fundamental </a:t>
            </a:r>
            <a:r>
              <a:rPr lang="en-US" sz="3200" dirty="0" err="1"/>
              <a:t>dari</a:t>
            </a:r>
            <a:r>
              <a:rPr lang="en-US" sz="3200" dirty="0"/>
              <a:t> </a:t>
            </a:r>
            <a:r>
              <a:rPr lang="en-US" sz="3200" dirty="0" err="1"/>
              <a:t>Pemecahan</a:t>
            </a:r>
            <a:r>
              <a:rPr lang="en-US" sz="3200" dirty="0"/>
              <a:t> </a:t>
            </a:r>
            <a:r>
              <a:rPr lang="en-US" sz="3200" dirty="0" err="1"/>
              <a:t>Masalah</a:t>
            </a:r>
            <a:r>
              <a:rPr lang="en-US" sz="3200" dirty="0"/>
              <a:t> </a:t>
            </a:r>
            <a:r>
              <a:rPr lang="en-US" sz="3200" dirty="0" err="1"/>
              <a:t>Algoritma</a:t>
            </a:r>
            <a:endParaRPr lang="en-US" sz="3200" dirty="0"/>
          </a:p>
        </p:txBody>
      </p:sp>
      <p:pic>
        <p:nvPicPr>
          <p:cNvPr id="4" name="Gambar 4" descr="Sebuah gambar berisi cuplikan layar&#10;&#10;Deskripsi dibuat secara otomatis">
            <a:extLst>
              <a:ext uri="{FF2B5EF4-FFF2-40B4-BE49-F238E27FC236}">
                <a16:creationId xmlns:a16="http://schemas.microsoft.com/office/drawing/2014/main" id="{3C7FD5FF-D128-405F-917F-B8D26DE945B5}"/>
              </a:ext>
            </a:extLst>
          </p:cNvPr>
          <p:cNvPicPr>
            <a:picLocks noGrp="1" noChangeAspect="1"/>
          </p:cNvPicPr>
          <p:nvPr>
            <p:ph idx="1"/>
          </p:nvPr>
        </p:nvPicPr>
        <p:blipFill>
          <a:blip r:embed="rId2"/>
          <a:stretch>
            <a:fillRect/>
          </a:stretch>
        </p:blipFill>
        <p:spPr>
          <a:xfrm>
            <a:off x="5697086" y="295475"/>
            <a:ext cx="5123313" cy="62670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5909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9640-DDFF-48F6-8F8A-69E926055AAC}"/>
              </a:ext>
            </a:extLst>
          </p:cNvPr>
          <p:cNvSpPr>
            <a:spLocks noGrp="1"/>
          </p:cNvSpPr>
          <p:nvPr>
            <p:ph type="title"/>
          </p:nvPr>
        </p:nvSpPr>
        <p:spPr/>
        <p:txBody>
          <a:bodyPr>
            <a:normAutofit/>
          </a:bodyPr>
          <a:lstStyle/>
          <a:p>
            <a:r>
              <a:rPr lang="en-US" sz="3600" dirty="0"/>
              <a:t>Fundamental </a:t>
            </a:r>
            <a:r>
              <a:rPr lang="en-US" sz="3600" dirty="0" err="1"/>
              <a:t>dari</a:t>
            </a:r>
            <a:r>
              <a:rPr lang="en-US" sz="3600" dirty="0"/>
              <a:t> </a:t>
            </a:r>
            <a:r>
              <a:rPr lang="en-US" sz="3600" dirty="0" err="1"/>
              <a:t>Pemecahan</a:t>
            </a:r>
            <a:r>
              <a:rPr lang="en-US" sz="3600" dirty="0"/>
              <a:t> </a:t>
            </a:r>
            <a:r>
              <a:rPr lang="en-US" sz="3600" dirty="0" err="1"/>
              <a:t>Masalah</a:t>
            </a:r>
            <a:r>
              <a:rPr lang="en-US" sz="3600" dirty="0"/>
              <a:t> </a:t>
            </a:r>
            <a:r>
              <a:rPr lang="en-US" sz="3600" dirty="0" err="1"/>
              <a:t>Algoritma</a:t>
            </a:r>
            <a:endParaRPr lang="id-ID" dirty="0"/>
          </a:p>
        </p:txBody>
      </p:sp>
      <p:sp>
        <p:nvSpPr>
          <p:cNvPr id="3" name="Content Placeholder 2">
            <a:extLst>
              <a:ext uri="{FF2B5EF4-FFF2-40B4-BE49-F238E27FC236}">
                <a16:creationId xmlns:a16="http://schemas.microsoft.com/office/drawing/2014/main" id="{84283C3C-D193-489C-8950-965E09FB5BA3}"/>
              </a:ext>
            </a:extLst>
          </p:cNvPr>
          <p:cNvSpPr>
            <a:spLocks noGrp="1"/>
          </p:cNvSpPr>
          <p:nvPr>
            <p:ph idx="1"/>
          </p:nvPr>
        </p:nvSpPr>
        <p:spPr/>
        <p:txBody>
          <a:bodyPr>
            <a:normAutofit/>
          </a:bodyPr>
          <a:lstStyle/>
          <a:p>
            <a:r>
              <a:rPr lang="en-ID" dirty="0" err="1">
                <a:solidFill>
                  <a:schemeClr val="tx1"/>
                </a:solidFill>
              </a:rPr>
              <a:t>Diketahui</a:t>
            </a:r>
            <a:r>
              <a:rPr lang="en-ID" dirty="0">
                <a:solidFill>
                  <a:schemeClr val="tx1"/>
                </a:solidFill>
              </a:rPr>
              <a:t> </a:t>
            </a:r>
            <a:r>
              <a:rPr lang="en-ID" dirty="0" err="1">
                <a:solidFill>
                  <a:schemeClr val="tx1"/>
                </a:solidFill>
              </a:rPr>
              <a:t>sebuah</a:t>
            </a:r>
            <a:r>
              <a:rPr lang="en-ID" dirty="0">
                <a:solidFill>
                  <a:schemeClr val="tx1"/>
                </a:solidFill>
              </a:rPr>
              <a:t> </a:t>
            </a:r>
            <a:r>
              <a:rPr lang="en-ID" dirty="0" err="1">
                <a:solidFill>
                  <a:schemeClr val="tx1"/>
                </a:solidFill>
              </a:rPr>
              <a:t>segitiga</a:t>
            </a:r>
            <a:r>
              <a:rPr lang="en-ID" dirty="0">
                <a:solidFill>
                  <a:schemeClr val="tx1"/>
                </a:solidFill>
              </a:rPr>
              <a:t> </a:t>
            </a:r>
            <a:r>
              <a:rPr lang="en-ID" dirty="0" err="1">
                <a:solidFill>
                  <a:schemeClr val="tx1"/>
                </a:solidFill>
              </a:rPr>
              <a:t>memiliki</a:t>
            </a:r>
            <a:r>
              <a:rPr lang="en-ID" dirty="0">
                <a:solidFill>
                  <a:schemeClr val="tx1"/>
                </a:solidFill>
              </a:rPr>
              <a:t> </a:t>
            </a:r>
            <a:r>
              <a:rPr lang="en-ID" dirty="0" err="1">
                <a:solidFill>
                  <a:schemeClr val="tx1"/>
                </a:solidFill>
              </a:rPr>
              <a:t>ukuran</a:t>
            </a:r>
            <a:r>
              <a:rPr lang="en-ID" dirty="0">
                <a:solidFill>
                  <a:schemeClr val="tx1"/>
                </a:solidFill>
              </a:rPr>
              <a:t> </a:t>
            </a:r>
            <a:r>
              <a:rPr lang="en-ID" dirty="0" err="1">
                <a:solidFill>
                  <a:schemeClr val="tx1"/>
                </a:solidFill>
              </a:rPr>
              <a:t>sebagai</a:t>
            </a:r>
            <a:r>
              <a:rPr lang="en-ID" dirty="0">
                <a:solidFill>
                  <a:schemeClr val="tx1"/>
                </a:solidFill>
              </a:rPr>
              <a:t> </a:t>
            </a:r>
            <a:r>
              <a:rPr lang="en-ID" dirty="0" err="1">
                <a:solidFill>
                  <a:schemeClr val="tx1"/>
                </a:solidFill>
              </a:rPr>
              <a:t>berikut</a:t>
            </a:r>
            <a:r>
              <a:rPr lang="en-ID" dirty="0">
                <a:solidFill>
                  <a:schemeClr val="tx1"/>
                </a:solidFill>
              </a:rPr>
              <a:t>;</a:t>
            </a:r>
            <a:endParaRPr lang="id-ID" dirty="0">
              <a:solidFill>
                <a:schemeClr val="tx1"/>
              </a:solidFill>
            </a:endParaRPr>
          </a:p>
          <a:p>
            <a:r>
              <a:rPr lang="en-ID" dirty="0">
                <a:solidFill>
                  <a:schemeClr val="tx1"/>
                </a:solidFill>
              </a:rPr>
              <a:t>Alas 25</a:t>
            </a:r>
            <a:endParaRPr lang="id-ID" dirty="0">
              <a:solidFill>
                <a:schemeClr val="tx1"/>
              </a:solidFill>
            </a:endParaRPr>
          </a:p>
          <a:p>
            <a:r>
              <a:rPr lang="en-ID" dirty="0">
                <a:solidFill>
                  <a:schemeClr val="tx1"/>
                </a:solidFill>
              </a:rPr>
              <a:t>Tinggi 30</a:t>
            </a:r>
            <a:endParaRPr lang="id-ID" dirty="0">
              <a:solidFill>
                <a:schemeClr val="tx1"/>
              </a:solidFill>
            </a:endParaRPr>
          </a:p>
          <a:p>
            <a:r>
              <a:rPr lang="en-ID" dirty="0" err="1">
                <a:solidFill>
                  <a:schemeClr val="tx1"/>
                </a:solidFill>
              </a:rPr>
              <a:t>Algoritma</a:t>
            </a:r>
            <a:r>
              <a:rPr lang="en-ID" dirty="0">
                <a:solidFill>
                  <a:schemeClr val="tx1"/>
                </a:solidFill>
              </a:rPr>
              <a:t> </a:t>
            </a:r>
            <a:r>
              <a:rPr lang="en-ID" dirty="0" err="1">
                <a:solidFill>
                  <a:schemeClr val="tx1"/>
                </a:solidFill>
              </a:rPr>
              <a:t>hitung</a:t>
            </a:r>
            <a:r>
              <a:rPr lang="en-ID" dirty="0">
                <a:solidFill>
                  <a:schemeClr val="tx1"/>
                </a:solidFill>
              </a:rPr>
              <a:t> </a:t>
            </a:r>
            <a:r>
              <a:rPr lang="en-ID" dirty="0" err="1">
                <a:solidFill>
                  <a:schemeClr val="tx1"/>
                </a:solidFill>
              </a:rPr>
              <a:t>luas</a:t>
            </a:r>
            <a:r>
              <a:rPr lang="en-ID" dirty="0">
                <a:solidFill>
                  <a:schemeClr val="tx1"/>
                </a:solidFill>
              </a:rPr>
              <a:t> </a:t>
            </a:r>
            <a:r>
              <a:rPr lang="en-ID" dirty="0" err="1">
                <a:solidFill>
                  <a:schemeClr val="tx1"/>
                </a:solidFill>
              </a:rPr>
              <a:t>segitiga</a:t>
            </a:r>
            <a:r>
              <a:rPr lang="en-ID" dirty="0">
                <a:solidFill>
                  <a:schemeClr val="tx1"/>
                </a:solidFill>
              </a:rPr>
              <a:t> </a:t>
            </a:r>
            <a:r>
              <a:rPr lang="en-ID" dirty="0" err="1">
                <a:solidFill>
                  <a:schemeClr val="tx1"/>
                </a:solidFill>
              </a:rPr>
              <a:t>tersebut</a:t>
            </a:r>
            <a:r>
              <a:rPr lang="en-ID" dirty="0">
                <a:solidFill>
                  <a:schemeClr val="tx1"/>
                </a:solidFill>
              </a:rPr>
              <a:t>?</a:t>
            </a:r>
          </a:p>
          <a:p>
            <a:r>
              <a:rPr lang="en-ID" dirty="0" err="1">
                <a:solidFill>
                  <a:schemeClr val="tx1"/>
                </a:solidFill>
              </a:rPr>
              <a:t>Rumus</a:t>
            </a:r>
            <a:r>
              <a:rPr lang="en-ID" dirty="0">
                <a:solidFill>
                  <a:schemeClr val="tx1"/>
                </a:solidFill>
              </a:rPr>
              <a:t> :</a:t>
            </a:r>
          </a:p>
          <a:p>
            <a:r>
              <a:rPr lang="fr-FR" b="0" i="0" dirty="0">
                <a:solidFill>
                  <a:schemeClr val="tx1"/>
                </a:solidFill>
                <a:effectLst/>
                <a:latin typeface="Google Sans"/>
              </a:rPr>
              <a:t>L = 1/2 x a x t</a:t>
            </a:r>
            <a:endParaRPr lang="id-ID" dirty="0">
              <a:solidFill>
                <a:schemeClr val="tx1"/>
              </a:solidFill>
            </a:endParaRPr>
          </a:p>
        </p:txBody>
      </p:sp>
    </p:spTree>
    <p:extLst>
      <p:ext uri="{BB962C8B-B14F-4D97-AF65-F5344CB8AC3E}">
        <p14:creationId xmlns:p14="http://schemas.microsoft.com/office/powerpoint/2010/main" val="376402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35DE8-6B7D-4B5B-BC04-F3653A7A8870}"/>
              </a:ext>
            </a:extLst>
          </p:cNvPr>
          <p:cNvSpPr>
            <a:spLocks noGrp="1"/>
          </p:cNvSpPr>
          <p:nvPr>
            <p:ph type="title"/>
          </p:nvPr>
        </p:nvSpPr>
        <p:spPr/>
        <p:txBody>
          <a:bodyPr/>
          <a:lstStyle/>
          <a:p>
            <a:r>
              <a:rPr lang="en-US" sz="3200" dirty="0"/>
              <a:t>Fundamental </a:t>
            </a:r>
            <a:r>
              <a:rPr lang="en-US" sz="3200" dirty="0" err="1"/>
              <a:t>dari</a:t>
            </a:r>
            <a:r>
              <a:rPr lang="en-US" sz="3200" dirty="0"/>
              <a:t> </a:t>
            </a:r>
            <a:r>
              <a:rPr lang="en-US" sz="3200" dirty="0" err="1"/>
              <a:t>Pemecahan</a:t>
            </a:r>
            <a:r>
              <a:rPr lang="en-US" sz="3200" dirty="0"/>
              <a:t> </a:t>
            </a:r>
            <a:r>
              <a:rPr lang="en-US" sz="3200" dirty="0" err="1"/>
              <a:t>Masalah</a:t>
            </a:r>
            <a:r>
              <a:rPr lang="en-US" sz="3200" dirty="0"/>
              <a:t> </a:t>
            </a:r>
            <a:r>
              <a:rPr lang="en-US" sz="3200" dirty="0" err="1"/>
              <a:t>Algoritma</a:t>
            </a:r>
            <a:endParaRPr lang="id-ID" dirty="0"/>
          </a:p>
        </p:txBody>
      </p:sp>
      <p:sp>
        <p:nvSpPr>
          <p:cNvPr id="3" name="Content Placeholder 2">
            <a:extLst>
              <a:ext uri="{FF2B5EF4-FFF2-40B4-BE49-F238E27FC236}">
                <a16:creationId xmlns:a16="http://schemas.microsoft.com/office/drawing/2014/main" id="{600E88E8-783E-4099-A1EC-A89A6FDB76C8}"/>
              </a:ext>
            </a:extLst>
          </p:cNvPr>
          <p:cNvSpPr>
            <a:spLocks noGrp="1"/>
          </p:cNvSpPr>
          <p:nvPr>
            <p:ph sz="half" idx="1"/>
          </p:nvPr>
        </p:nvSpPr>
        <p:spPr/>
        <p:txBody>
          <a:bodyPr>
            <a:normAutofit/>
          </a:bodyPr>
          <a:lstStyle/>
          <a:p>
            <a:r>
              <a:rPr lang="en-ID" dirty="0" err="1"/>
              <a:t>Algoritma</a:t>
            </a:r>
            <a:r>
              <a:rPr lang="en-ID" dirty="0"/>
              <a:t>:</a:t>
            </a:r>
            <a:endParaRPr lang="id-ID" dirty="0"/>
          </a:p>
          <a:p>
            <a:r>
              <a:rPr lang="en-ID" dirty="0"/>
              <a:t>Step 1 </a:t>
            </a:r>
            <a:r>
              <a:rPr lang="en-ID" dirty="0" err="1"/>
              <a:t>Mendeklarasikan</a:t>
            </a:r>
            <a:r>
              <a:rPr lang="en-ID" dirty="0"/>
              <a:t> </a:t>
            </a:r>
            <a:r>
              <a:rPr lang="en-ID" dirty="0" err="1"/>
              <a:t>luas</a:t>
            </a:r>
            <a:r>
              <a:rPr lang="en-ID" dirty="0"/>
              <a:t>, alas, dan </a:t>
            </a:r>
            <a:r>
              <a:rPr lang="en-ID" dirty="0" err="1"/>
              <a:t>tinggi</a:t>
            </a:r>
            <a:endParaRPr lang="id-ID" dirty="0"/>
          </a:p>
          <a:p>
            <a:r>
              <a:rPr lang="en-ID" dirty="0"/>
              <a:t>Step 2 </a:t>
            </a:r>
            <a:r>
              <a:rPr lang="en-ID" dirty="0" err="1"/>
              <a:t>Masukan</a:t>
            </a:r>
            <a:r>
              <a:rPr lang="en-ID" dirty="0"/>
              <a:t> alas = 25, </a:t>
            </a:r>
            <a:r>
              <a:rPr lang="en-ID" dirty="0" err="1"/>
              <a:t>tinggi</a:t>
            </a:r>
            <a:r>
              <a:rPr lang="en-ID" dirty="0"/>
              <a:t> = 30</a:t>
            </a:r>
            <a:endParaRPr lang="id-ID" dirty="0"/>
          </a:p>
          <a:p>
            <a:r>
              <a:rPr lang="en-ID" dirty="0"/>
              <a:t>Step 3 </a:t>
            </a:r>
            <a:r>
              <a:rPr lang="en-ID" dirty="0" err="1"/>
              <a:t>Menghitung</a:t>
            </a:r>
            <a:r>
              <a:rPr lang="en-ID" dirty="0"/>
              <a:t> </a:t>
            </a:r>
            <a:r>
              <a:rPr lang="en-ID" dirty="0" err="1"/>
              <a:t>luas</a:t>
            </a:r>
            <a:r>
              <a:rPr lang="en-ID" dirty="0"/>
              <a:t> = ½*alas*</a:t>
            </a:r>
            <a:r>
              <a:rPr lang="en-ID" dirty="0" err="1"/>
              <a:t>tinggi</a:t>
            </a:r>
            <a:endParaRPr lang="id-ID" dirty="0"/>
          </a:p>
          <a:p>
            <a:r>
              <a:rPr lang="en-ID" dirty="0"/>
              <a:t>Step 4 </a:t>
            </a:r>
            <a:r>
              <a:rPr lang="en-ID" dirty="0" err="1"/>
              <a:t>Menampilkan</a:t>
            </a:r>
            <a:r>
              <a:rPr lang="en-ID" dirty="0"/>
              <a:t> </a:t>
            </a:r>
            <a:r>
              <a:rPr lang="en-ID" dirty="0" err="1"/>
              <a:t>luas</a:t>
            </a:r>
            <a:endParaRPr lang="id-ID" dirty="0"/>
          </a:p>
        </p:txBody>
      </p:sp>
      <p:sp>
        <p:nvSpPr>
          <p:cNvPr id="5" name="Content Placeholder 4">
            <a:extLst>
              <a:ext uri="{FF2B5EF4-FFF2-40B4-BE49-F238E27FC236}">
                <a16:creationId xmlns:a16="http://schemas.microsoft.com/office/drawing/2014/main" id="{D971B59F-C34C-4082-9331-F2C269F2C3CD}"/>
              </a:ext>
            </a:extLst>
          </p:cNvPr>
          <p:cNvSpPr>
            <a:spLocks noGrp="1"/>
          </p:cNvSpPr>
          <p:nvPr>
            <p:ph sz="half" idx="2"/>
          </p:nvPr>
        </p:nvSpPr>
        <p:spPr/>
        <p:txBody>
          <a:bodyPr>
            <a:normAutofit/>
          </a:bodyPr>
          <a:lstStyle/>
          <a:p>
            <a:r>
              <a:rPr lang="en-ID" dirty="0"/>
              <a:t>Pseudocode:</a:t>
            </a:r>
            <a:endParaRPr lang="id-ID" dirty="0"/>
          </a:p>
          <a:p>
            <a:r>
              <a:rPr lang="en-ID" dirty="0" err="1"/>
              <a:t>deklarasi</a:t>
            </a:r>
            <a:endParaRPr lang="id-ID" dirty="0"/>
          </a:p>
          <a:p>
            <a:r>
              <a:rPr lang="en-ID" dirty="0"/>
              <a:t>var </a:t>
            </a:r>
            <a:r>
              <a:rPr lang="en-ID" dirty="0" err="1"/>
              <a:t>luas</a:t>
            </a:r>
            <a:r>
              <a:rPr lang="en-ID" dirty="0"/>
              <a:t>, alas, </a:t>
            </a:r>
            <a:r>
              <a:rPr lang="en-ID" dirty="0" err="1"/>
              <a:t>tinggi</a:t>
            </a:r>
            <a:endParaRPr lang="id-ID" dirty="0"/>
          </a:p>
          <a:p>
            <a:r>
              <a:rPr lang="en-ID" dirty="0"/>
              <a:t>alas ← 25</a:t>
            </a:r>
            <a:endParaRPr lang="id-ID" dirty="0"/>
          </a:p>
          <a:p>
            <a:r>
              <a:rPr lang="en-ID" dirty="0" err="1"/>
              <a:t>tinggi</a:t>
            </a:r>
            <a:r>
              <a:rPr lang="en-ID" dirty="0"/>
              <a:t> ←30</a:t>
            </a:r>
            <a:endParaRPr lang="id-ID" dirty="0"/>
          </a:p>
          <a:p>
            <a:r>
              <a:rPr lang="en-ID" dirty="0" err="1"/>
              <a:t>luas</a:t>
            </a:r>
            <a:r>
              <a:rPr lang="en-ID" dirty="0"/>
              <a:t> = ½*alas*</a:t>
            </a:r>
            <a:r>
              <a:rPr lang="en-ID" dirty="0" err="1"/>
              <a:t>tinggi</a:t>
            </a:r>
            <a:endParaRPr lang="id-ID" dirty="0"/>
          </a:p>
          <a:p>
            <a:r>
              <a:rPr lang="en-ID" dirty="0"/>
              <a:t>write(</a:t>
            </a:r>
            <a:r>
              <a:rPr lang="en-ID" dirty="0" err="1"/>
              <a:t>luas</a:t>
            </a:r>
            <a:r>
              <a:rPr lang="en-ID" dirty="0"/>
              <a:t>)</a:t>
            </a:r>
            <a:endParaRPr lang="id-ID" dirty="0"/>
          </a:p>
          <a:p>
            <a:endParaRPr lang="id-ID" dirty="0"/>
          </a:p>
        </p:txBody>
      </p:sp>
    </p:spTree>
    <p:extLst>
      <p:ext uri="{BB962C8B-B14F-4D97-AF65-F5344CB8AC3E}">
        <p14:creationId xmlns:p14="http://schemas.microsoft.com/office/powerpoint/2010/main" val="412858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9640-DDFF-48F6-8F8A-69E926055AAC}"/>
              </a:ext>
            </a:extLst>
          </p:cNvPr>
          <p:cNvSpPr>
            <a:spLocks noGrp="1"/>
          </p:cNvSpPr>
          <p:nvPr>
            <p:ph type="title"/>
          </p:nvPr>
        </p:nvSpPr>
        <p:spPr/>
        <p:txBody>
          <a:bodyPr>
            <a:normAutofit/>
          </a:bodyPr>
          <a:lstStyle/>
          <a:p>
            <a:r>
              <a:rPr lang="en-US" sz="3600" dirty="0"/>
              <a:t>Fundamental </a:t>
            </a:r>
            <a:r>
              <a:rPr lang="en-US" sz="3600" dirty="0" err="1"/>
              <a:t>dari</a:t>
            </a:r>
            <a:r>
              <a:rPr lang="en-US" sz="3600" dirty="0"/>
              <a:t> </a:t>
            </a:r>
            <a:r>
              <a:rPr lang="en-US" sz="3600" dirty="0" err="1"/>
              <a:t>Pemecahan</a:t>
            </a:r>
            <a:r>
              <a:rPr lang="en-US" sz="3600" dirty="0"/>
              <a:t> </a:t>
            </a:r>
            <a:r>
              <a:rPr lang="en-US" sz="3600" dirty="0" err="1"/>
              <a:t>Masalah</a:t>
            </a:r>
            <a:r>
              <a:rPr lang="en-US" sz="3600" dirty="0"/>
              <a:t> </a:t>
            </a:r>
            <a:r>
              <a:rPr lang="en-US" sz="3600" dirty="0" err="1"/>
              <a:t>Algoritma</a:t>
            </a:r>
            <a:endParaRPr lang="id-ID" dirty="0"/>
          </a:p>
        </p:txBody>
      </p:sp>
      <p:sp>
        <p:nvSpPr>
          <p:cNvPr id="3" name="Content Placeholder 2">
            <a:extLst>
              <a:ext uri="{FF2B5EF4-FFF2-40B4-BE49-F238E27FC236}">
                <a16:creationId xmlns:a16="http://schemas.microsoft.com/office/drawing/2014/main" id="{84283C3C-D193-489C-8950-965E09FB5BA3}"/>
              </a:ext>
            </a:extLst>
          </p:cNvPr>
          <p:cNvSpPr>
            <a:spLocks noGrp="1"/>
          </p:cNvSpPr>
          <p:nvPr>
            <p:ph idx="1"/>
          </p:nvPr>
        </p:nvSpPr>
        <p:spPr/>
        <p:txBody>
          <a:bodyPr>
            <a:normAutofit/>
          </a:bodyPr>
          <a:lstStyle/>
          <a:p>
            <a:r>
              <a:rPr lang="en-ID" dirty="0" err="1">
                <a:solidFill>
                  <a:schemeClr val="tx1"/>
                </a:solidFill>
              </a:rPr>
              <a:t>Diketahui</a:t>
            </a:r>
            <a:r>
              <a:rPr lang="en-ID" dirty="0">
                <a:solidFill>
                  <a:schemeClr val="tx1"/>
                </a:solidFill>
              </a:rPr>
              <a:t> </a:t>
            </a:r>
            <a:r>
              <a:rPr lang="en-ID" dirty="0" err="1">
                <a:solidFill>
                  <a:schemeClr val="tx1"/>
                </a:solidFill>
              </a:rPr>
              <a:t>sebuah</a:t>
            </a:r>
            <a:r>
              <a:rPr lang="en-ID" dirty="0">
                <a:solidFill>
                  <a:schemeClr val="tx1"/>
                </a:solidFill>
              </a:rPr>
              <a:t> </a:t>
            </a:r>
            <a:r>
              <a:rPr lang="en-ID" dirty="0" err="1">
                <a:solidFill>
                  <a:schemeClr val="tx1"/>
                </a:solidFill>
              </a:rPr>
              <a:t>segitiga</a:t>
            </a:r>
            <a:r>
              <a:rPr lang="en-ID" dirty="0">
                <a:solidFill>
                  <a:schemeClr val="tx1"/>
                </a:solidFill>
              </a:rPr>
              <a:t> </a:t>
            </a:r>
            <a:r>
              <a:rPr lang="en-ID" dirty="0" err="1">
                <a:solidFill>
                  <a:schemeClr val="tx1"/>
                </a:solidFill>
              </a:rPr>
              <a:t>memiliki</a:t>
            </a:r>
            <a:r>
              <a:rPr lang="en-ID" dirty="0">
                <a:solidFill>
                  <a:schemeClr val="tx1"/>
                </a:solidFill>
              </a:rPr>
              <a:t> </a:t>
            </a:r>
            <a:r>
              <a:rPr lang="en-ID" dirty="0" err="1">
                <a:solidFill>
                  <a:schemeClr val="tx1"/>
                </a:solidFill>
              </a:rPr>
              <a:t>ukuran</a:t>
            </a:r>
            <a:r>
              <a:rPr lang="en-ID" dirty="0">
                <a:solidFill>
                  <a:schemeClr val="tx1"/>
                </a:solidFill>
              </a:rPr>
              <a:t> </a:t>
            </a:r>
            <a:r>
              <a:rPr lang="en-ID" dirty="0" err="1">
                <a:solidFill>
                  <a:schemeClr val="tx1"/>
                </a:solidFill>
              </a:rPr>
              <a:t>sebagai</a:t>
            </a:r>
            <a:r>
              <a:rPr lang="en-ID" dirty="0">
                <a:solidFill>
                  <a:schemeClr val="tx1"/>
                </a:solidFill>
              </a:rPr>
              <a:t> </a:t>
            </a:r>
            <a:r>
              <a:rPr lang="en-ID" dirty="0" err="1">
                <a:solidFill>
                  <a:schemeClr val="tx1"/>
                </a:solidFill>
              </a:rPr>
              <a:t>berikut</a:t>
            </a:r>
            <a:r>
              <a:rPr lang="en-ID" dirty="0">
                <a:solidFill>
                  <a:schemeClr val="tx1"/>
                </a:solidFill>
              </a:rPr>
              <a:t>;</a:t>
            </a:r>
            <a:endParaRPr lang="id-ID" dirty="0">
              <a:solidFill>
                <a:schemeClr val="tx1"/>
              </a:solidFill>
            </a:endParaRPr>
          </a:p>
          <a:p>
            <a:r>
              <a:rPr lang="en-ID" dirty="0">
                <a:solidFill>
                  <a:schemeClr val="tx1"/>
                </a:solidFill>
              </a:rPr>
              <a:t>Alas 25</a:t>
            </a:r>
            <a:endParaRPr lang="id-ID" dirty="0">
              <a:solidFill>
                <a:schemeClr val="tx1"/>
              </a:solidFill>
            </a:endParaRPr>
          </a:p>
          <a:p>
            <a:r>
              <a:rPr lang="en-ID" dirty="0">
                <a:solidFill>
                  <a:schemeClr val="tx1"/>
                </a:solidFill>
              </a:rPr>
              <a:t>Tinggi 30</a:t>
            </a:r>
            <a:endParaRPr lang="id-ID" dirty="0">
              <a:solidFill>
                <a:schemeClr val="tx1"/>
              </a:solidFill>
            </a:endParaRPr>
          </a:p>
          <a:p>
            <a:r>
              <a:rPr lang="en-ID" dirty="0" err="1">
                <a:solidFill>
                  <a:schemeClr val="tx1"/>
                </a:solidFill>
              </a:rPr>
              <a:t>Algoritma</a:t>
            </a:r>
            <a:r>
              <a:rPr lang="en-ID" dirty="0">
                <a:solidFill>
                  <a:schemeClr val="tx1"/>
                </a:solidFill>
              </a:rPr>
              <a:t> </a:t>
            </a:r>
            <a:r>
              <a:rPr lang="en-ID" dirty="0" err="1">
                <a:solidFill>
                  <a:schemeClr val="tx1"/>
                </a:solidFill>
              </a:rPr>
              <a:t>hitung</a:t>
            </a:r>
            <a:r>
              <a:rPr lang="en-ID" dirty="0">
                <a:solidFill>
                  <a:schemeClr val="tx1"/>
                </a:solidFill>
              </a:rPr>
              <a:t> </a:t>
            </a:r>
            <a:r>
              <a:rPr lang="en-ID" dirty="0" err="1">
                <a:solidFill>
                  <a:schemeClr val="tx1"/>
                </a:solidFill>
              </a:rPr>
              <a:t>luas</a:t>
            </a:r>
            <a:r>
              <a:rPr lang="en-ID" dirty="0">
                <a:solidFill>
                  <a:schemeClr val="tx1"/>
                </a:solidFill>
              </a:rPr>
              <a:t> </a:t>
            </a:r>
            <a:r>
              <a:rPr lang="en-ID" dirty="0" err="1">
                <a:solidFill>
                  <a:schemeClr val="tx1"/>
                </a:solidFill>
              </a:rPr>
              <a:t>segitiga</a:t>
            </a:r>
            <a:r>
              <a:rPr lang="en-ID" dirty="0">
                <a:solidFill>
                  <a:schemeClr val="tx1"/>
                </a:solidFill>
              </a:rPr>
              <a:t> </a:t>
            </a:r>
            <a:r>
              <a:rPr lang="en-ID" dirty="0" err="1">
                <a:solidFill>
                  <a:schemeClr val="tx1"/>
                </a:solidFill>
              </a:rPr>
              <a:t>tersebut</a:t>
            </a:r>
            <a:r>
              <a:rPr lang="en-ID" dirty="0">
                <a:solidFill>
                  <a:schemeClr val="tx1"/>
                </a:solidFill>
              </a:rPr>
              <a:t>?</a:t>
            </a:r>
          </a:p>
          <a:p>
            <a:r>
              <a:rPr lang="en-ID" dirty="0" err="1">
                <a:solidFill>
                  <a:schemeClr val="tx1"/>
                </a:solidFill>
              </a:rPr>
              <a:t>Rumus</a:t>
            </a:r>
            <a:r>
              <a:rPr lang="en-ID" dirty="0">
                <a:solidFill>
                  <a:schemeClr val="tx1"/>
                </a:solidFill>
              </a:rPr>
              <a:t> :</a:t>
            </a:r>
          </a:p>
          <a:p>
            <a:r>
              <a:rPr lang="fr-FR" b="0" i="0" dirty="0">
                <a:solidFill>
                  <a:schemeClr val="tx1"/>
                </a:solidFill>
                <a:effectLst/>
                <a:latin typeface="Google Sans"/>
              </a:rPr>
              <a:t>L = 1/2 x a x t</a:t>
            </a:r>
            <a:endParaRPr lang="id-ID" dirty="0">
              <a:solidFill>
                <a:schemeClr val="tx1"/>
              </a:solidFill>
            </a:endParaRPr>
          </a:p>
        </p:txBody>
      </p:sp>
      <p:sp>
        <p:nvSpPr>
          <p:cNvPr id="4" name="Content Placeholder 2">
            <a:extLst>
              <a:ext uri="{FF2B5EF4-FFF2-40B4-BE49-F238E27FC236}">
                <a16:creationId xmlns:a16="http://schemas.microsoft.com/office/drawing/2014/main" id="{20541648-A572-4599-83B6-AE5EE968D80F}"/>
              </a:ext>
            </a:extLst>
          </p:cNvPr>
          <p:cNvSpPr txBox="1">
            <a:spLocks/>
          </p:cNvSpPr>
          <p:nvPr/>
        </p:nvSpPr>
        <p:spPr>
          <a:xfrm>
            <a:off x="4472800" y="3975577"/>
            <a:ext cx="7429640" cy="261334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3200" b="1" i="0" u="sng" dirty="0">
                <a:solidFill>
                  <a:schemeClr val="bg1"/>
                </a:solidFill>
                <a:effectLst/>
                <a:latin typeface="Courier New" panose="02070309020205020404" pitchFamily="49" charset="0"/>
              </a:rPr>
              <a:t>result :</a:t>
            </a:r>
          </a:p>
          <a:p>
            <a:pPr marL="0" indent="0">
              <a:buFont typeface="Arial" panose="020B0604020202020204" pitchFamily="34" charset="0"/>
              <a:buNone/>
            </a:pPr>
            <a:r>
              <a:rPr lang="sv-SE" sz="2000" b="0" i="0" dirty="0">
                <a:solidFill>
                  <a:srgbClr val="212121"/>
                </a:solidFill>
                <a:effectLst/>
                <a:latin typeface="Courier New" panose="02070309020205020404" pitchFamily="49" charset="0"/>
              </a:rPr>
              <a:t>## Program Python Menghitung Luas Segitiga ## ============================================= </a:t>
            </a:r>
          </a:p>
          <a:p>
            <a:pPr marL="0" indent="0">
              <a:buFont typeface="Arial" panose="020B0604020202020204" pitchFamily="34" charset="0"/>
              <a:buNone/>
            </a:pPr>
            <a:r>
              <a:rPr lang="sv-SE" sz="2000" b="0" i="0" dirty="0">
                <a:solidFill>
                  <a:srgbClr val="212121"/>
                </a:solidFill>
                <a:effectLst/>
                <a:latin typeface="Courier New" panose="02070309020205020404" pitchFamily="49" charset="0"/>
              </a:rPr>
              <a:t>Input alas segitiga: 25 </a:t>
            </a:r>
          </a:p>
          <a:p>
            <a:pPr marL="0" indent="0">
              <a:buFont typeface="Arial" panose="020B0604020202020204" pitchFamily="34" charset="0"/>
              <a:buNone/>
            </a:pPr>
            <a:r>
              <a:rPr lang="sv-SE" sz="2000" b="0" i="0" dirty="0">
                <a:solidFill>
                  <a:srgbClr val="212121"/>
                </a:solidFill>
                <a:effectLst/>
                <a:latin typeface="Courier New" panose="02070309020205020404" pitchFamily="49" charset="0"/>
              </a:rPr>
              <a:t>Input tinggi segitiga: 30 </a:t>
            </a:r>
          </a:p>
          <a:p>
            <a:pPr marL="0" indent="0">
              <a:buFont typeface="Arial" panose="020B0604020202020204" pitchFamily="34" charset="0"/>
              <a:buNone/>
            </a:pPr>
            <a:r>
              <a:rPr lang="sv-SE" sz="2000" b="0" i="0" dirty="0">
                <a:solidFill>
                  <a:srgbClr val="212121"/>
                </a:solidFill>
                <a:effectLst/>
                <a:latin typeface="Courier New" panose="02070309020205020404" pitchFamily="49" charset="0"/>
              </a:rPr>
              <a:t>Luas segitiga = 375.0</a:t>
            </a:r>
            <a:endParaRPr lang="en-ID" sz="3200" dirty="0">
              <a:solidFill>
                <a:schemeClr val="bg1"/>
              </a:solidFill>
            </a:endParaRPr>
          </a:p>
        </p:txBody>
      </p:sp>
    </p:spTree>
    <p:extLst>
      <p:ext uri="{BB962C8B-B14F-4D97-AF65-F5344CB8AC3E}">
        <p14:creationId xmlns:p14="http://schemas.microsoft.com/office/powerpoint/2010/main" val="2230494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normAutofit/>
          </a:bodyPr>
          <a:lstStyle/>
          <a:p>
            <a:r>
              <a:rPr lang="id-ID" sz="2800" dirty="0"/>
              <a:t>Tentukan</a:t>
            </a:r>
            <a:r>
              <a:rPr lang="en-ID" sz="2800" dirty="0"/>
              <a:t> </a:t>
            </a:r>
            <a:r>
              <a:rPr lang="en-ID" sz="2800" dirty="0" err="1"/>
              <a:t>algoritma</a:t>
            </a:r>
            <a:r>
              <a:rPr lang="en-ID" sz="2800" dirty="0"/>
              <a:t> dan pseudocode </a:t>
            </a:r>
            <a:r>
              <a:rPr lang="id-ID" sz="2800" dirty="0"/>
              <a:t>luas jajar genjang </a:t>
            </a:r>
            <a:endParaRPr lang="en-US" sz="2800" dirty="0"/>
          </a:p>
          <a:p>
            <a:pPr marL="0" indent="0">
              <a:buNone/>
            </a:pPr>
            <a:r>
              <a:rPr lang="en-US" sz="2800" dirty="0"/>
              <a:t>    </a:t>
            </a:r>
            <a:r>
              <a:rPr lang="id-ID" sz="2800" dirty="0"/>
              <a:t>(panjang = 5, tinggi = 3) </a:t>
            </a:r>
            <a:r>
              <a:rPr lang="en-ID" sz="2800" dirty="0"/>
              <a:t>!</a:t>
            </a:r>
            <a:endParaRPr lang="id-ID" sz="2800" dirty="0"/>
          </a:p>
        </p:txBody>
      </p:sp>
    </p:spTree>
    <p:extLst>
      <p:ext uri="{BB962C8B-B14F-4D97-AF65-F5344CB8AC3E}">
        <p14:creationId xmlns:p14="http://schemas.microsoft.com/office/powerpoint/2010/main" val="599260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lstStyle/>
          <a:p>
            <a:r>
              <a:rPr lang="id-ID" dirty="0"/>
              <a:t>Tentukan</a:t>
            </a:r>
            <a:r>
              <a:rPr lang="en-ID" dirty="0"/>
              <a:t> </a:t>
            </a:r>
            <a:r>
              <a:rPr lang="en-ID" dirty="0" err="1"/>
              <a:t>algoritma</a:t>
            </a:r>
            <a:r>
              <a:rPr lang="en-ID" dirty="0"/>
              <a:t> dan pseudocode </a:t>
            </a:r>
            <a:r>
              <a:rPr lang="id-ID" dirty="0"/>
              <a:t>volume tabung </a:t>
            </a:r>
            <a:endParaRPr lang="en-US" dirty="0"/>
          </a:p>
          <a:p>
            <a:pPr marL="0" indent="0">
              <a:buNone/>
            </a:pPr>
            <a:r>
              <a:rPr lang="en-US" dirty="0"/>
              <a:t>   </a:t>
            </a:r>
            <a:r>
              <a:rPr lang="id-ID" dirty="0"/>
              <a:t>(jari-jari = 3, tinggi = 5) </a:t>
            </a:r>
            <a:r>
              <a:rPr lang="en-ID" dirty="0"/>
              <a:t>!</a:t>
            </a:r>
            <a:endParaRPr lang="id-ID" dirty="0"/>
          </a:p>
        </p:txBody>
      </p:sp>
    </p:spTree>
    <p:extLst>
      <p:ext uri="{BB962C8B-B14F-4D97-AF65-F5344CB8AC3E}">
        <p14:creationId xmlns:p14="http://schemas.microsoft.com/office/powerpoint/2010/main" val="393421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normAutofit/>
          </a:bodyPr>
          <a:lstStyle/>
          <a:p>
            <a:r>
              <a:rPr lang="id-ID" sz="2800" dirty="0"/>
              <a:t>Tentukan</a:t>
            </a:r>
            <a:r>
              <a:rPr lang="en-ID" sz="2800" dirty="0"/>
              <a:t> </a:t>
            </a:r>
            <a:r>
              <a:rPr lang="en-ID" sz="2800" dirty="0" err="1"/>
              <a:t>algoritma</a:t>
            </a:r>
            <a:r>
              <a:rPr lang="en-ID" sz="2800" dirty="0"/>
              <a:t> dan pseudocode </a:t>
            </a:r>
            <a:r>
              <a:rPr lang="id-ID" sz="2800" dirty="0"/>
              <a:t>volume kerucut </a:t>
            </a:r>
            <a:endParaRPr lang="en-US" sz="2800" dirty="0"/>
          </a:p>
          <a:p>
            <a:pPr marL="0" indent="0">
              <a:buNone/>
            </a:pPr>
            <a:r>
              <a:rPr lang="en-US" dirty="0"/>
              <a:t>   </a:t>
            </a:r>
            <a:r>
              <a:rPr lang="id-ID" sz="2800" dirty="0"/>
              <a:t>(diameter = 5, tinggi = 4) </a:t>
            </a:r>
            <a:r>
              <a:rPr lang="en-ID" sz="2800" dirty="0"/>
              <a:t>!</a:t>
            </a:r>
            <a:endParaRPr lang="id-ID" sz="2800" dirty="0"/>
          </a:p>
        </p:txBody>
      </p:sp>
    </p:spTree>
    <p:extLst>
      <p:ext uri="{BB962C8B-B14F-4D97-AF65-F5344CB8AC3E}">
        <p14:creationId xmlns:p14="http://schemas.microsoft.com/office/powerpoint/2010/main" val="2775035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4D73-5947-41D3-B382-CE17C7ABDC57}"/>
              </a:ext>
            </a:extLst>
          </p:cNvPr>
          <p:cNvSpPr>
            <a:spLocks noGrp="1"/>
          </p:cNvSpPr>
          <p:nvPr>
            <p:ph type="title"/>
          </p:nvPr>
        </p:nvSpPr>
        <p:spPr/>
        <p:txBody>
          <a:bodyPr>
            <a:normAutofit fontScale="90000"/>
          </a:bodyPr>
          <a:lstStyle/>
          <a:p>
            <a:r>
              <a:rPr lang="id-ID" dirty="0"/>
              <a:t>Instalasi Anaconda / Buat akun Google Colab</a:t>
            </a:r>
          </a:p>
        </p:txBody>
      </p:sp>
      <p:sp>
        <p:nvSpPr>
          <p:cNvPr id="3" name="Content Placeholder 2">
            <a:extLst>
              <a:ext uri="{FF2B5EF4-FFF2-40B4-BE49-F238E27FC236}">
                <a16:creationId xmlns:a16="http://schemas.microsoft.com/office/drawing/2014/main" id="{C0B15AB7-65DC-482A-A3D2-F7AE1426C2C4}"/>
              </a:ext>
            </a:extLst>
          </p:cNvPr>
          <p:cNvSpPr>
            <a:spLocks noGrp="1"/>
          </p:cNvSpPr>
          <p:nvPr>
            <p:ph idx="1"/>
          </p:nvPr>
        </p:nvSpPr>
        <p:spPr/>
        <p:txBody>
          <a:bodyPr/>
          <a:lstStyle/>
          <a:p>
            <a:r>
              <a:rPr lang="id-ID" dirty="0"/>
              <a:t>Bagi pemilik laptop RAM 4 GB, prosesor intel i3, instal Anaconda</a:t>
            </a:r>
          </a:p>
          <a:p>
            <a:r>
              <a:rPr lang="id-ID" dirty="0"/>
              <a:t>Bagi pemilik laptop di bawah spek tsb, gunakan Google Colab</a:t>
            </a:r>
          </a:p>
        </p:txBody>
      </p:sp>
    </p:spTree>
    <p:extLst>
      <p:ext uri="{BB962C8B-B14F-4D97-AF65-F5344CB8AC3E}">
        <p14:creationId xmlns:p14="http://schemas.microsoft.com/office/powerpoint/2010/main" val="213396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68C7-4897-4E86-BC5F-D521C5D736C8}"/>
              </a:ext>
            </a:extLst>
          </p:cNvPr>
          <p:cNvSpPr>
            <a:spLocks noGrp="1"/>
          </p:cNvSpPr>
          <p:nvPr>
            <p:ph type="title"/>
          </p:nvPr>
        </p:nvSpPr>
        <p:spPr/>
        <p:txBody>
          <a:bodyPr/>
          <a:lstStyle/>
          <a:p>
            <a:r>
              <a:rPr lang="en-US" dirty="0" err="1"/>
              <a:t>Tugas</a:t>
            </a:r>
            <a:r>
              <a:rPr lang="en-US" dirty="0"/>
              <a:t> : </a:t>
            </a:r>
            <a:r>
              <a:rPr lang="en-US" dirty="0" err="1"/>
              <a:t>Membuat</a:t>
            </a:r>
            <a:r>
              <a:rPr lang="en-US" dirty="0"/>
              <a:t> </a:t>
            </a:r>
            <a:r>
              <a:rPr lang="en-US" dirty="0" err="1"/>
              <a:t>akun</a:t>
            </a:r>
            <a:endParaRPr lang="id-ID" dirty="0"/>
          </a:p>
        </p:txBody>
      </p:sp>
      <p:sp>
        <p:nvSpPr>
          <p:cNvPr id="3" name="Content Placeholder 2">
            <a:extLst>
              <a:ext uri="{FF2B5EF4-FFF2-40B4-BE49-F238E27FC236}">
                <a16:creationId xmlns:a16="http://schemas.microsoft.com/office/drawing/2014/main" id="{54E0F6AF-4107-4E57-922C-1C185FE3FD18}"/>
              </a:ext>
            </a:extLst>
          </p:cNvPr>
          <p:cNvSpPr>
            <a:spLocks noGrp="1"/>
          </p:cNvSpPr>
          <p:nvPr>
            <p:ph idx="1"/>
          </p:nvPr>
        </p:nvSpPr>
        <p:spPr/>
        <p:txBody>
          <a:bodyPr>
            <a:normAutofit/>
          </a:bodyPr>
          <a:lstStyle/>
          <a:p>
            <a:r>
              <a:rPr lang="id-ID" sz="2800" dirty="0"/>
              <a:t>Buat akun github</a:t>
            </a:r>
          </a:p>
          <a:p>
            <a:r>
              <a:rPr lang="id-ID" sz="2800" dirty="0"/>
              <a:t>Upload semua kode ke github!</a:t>
            </a:r>
            <a:endParaRPr lang="en-US" sz="2800" dirty="0"/>
          </a:p>
          <a:p>
            <a:endParaRPr lang="en-US" dirty="0"/>
          </a:p>
          <a:p>
            <a:r>
              <a:rPr lang="id-ID" sz="2800" dirty="0"/>
              <a:t> Akun Kaggle. </a:t>
            </a:r>
          </a:p>
          <a:p>
            <a:r>
              <a:rPr lang="id-ID" sz="2800" dirty="0"/>
              <a:t>Pengayaan pembelajaran Phyton ada di:</a:t>
            </a:r>
          </a:p>
          <a:p>
            <a:r>
              <a:rPr lang="id-ID" sz="2800" dirty="0"/>
              <a:t>https://www.kaggle.com/learn</a:t>
            </a:r>
          </a:p>
        </p:txBody>
      </p:sp>
    </p:spTree>
    <p:extLst>
      <p:ext uri="{BB962C8B-B14F-4D97-AF65-F5344CB8AC3E}">
        <p14:creationId xmlns:p14="http://schemas.microsoft.com/office/powerpoint/2010/main" val="283151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F75C-BD0F-4C59-BA14-437252166277}"/>
              </a:ext>
            </a:extLst>
          </p:cNvPr>
          <p:cNvSpPr>
            <a:spLocks noGrp="1"/>
          </p:cNvSpPr>
          <p:nvPr>
            <p:ph type="title"/>
          </p:nvPr>
        </p:nvSpPr>
        <p:spPr/>
        <p:txBody>
          <a:bodyPr/>
          <a:lstStyle/>
          <a:p>
            <a:r>
              <a:rPr lang="en-US" dirty="0" err="1"/>
              <a:t>Definisi</a:t>
            </a:r>
            <a:r>
              <a:rPr lang="en-US" dirty="0"/>
              <a:t> Algorithm</a:t>
            </a:r>
            <a:endParaRPr lang="en-ID" dirty="0"/>
          </a:p>
        </p:txBody>
      </p:sp>
      <p:sp>
        <p:nvSpPr>
          <p:cNvPr id="3" name="Content Placeholder 2">
            <a:extLst>
              <a:ext uri="{FF2B5EF4-FFF2-40B4-BE49-F238E27FC236}">
                <a16:creationId xmlns:a16="http://schemas.microsoft.com/office/drawing/2014/main" id="{3593DC0F-E192-4489-9E4A-9E19D5330536}"/>
              </a:ext>
            </a:extLst>
          </p:cNvPr>
          <p:cNvSpPr>
            <a:spLocks noGrp="1"/>
          </p:cNvSpPr>
          <p:nvPr>
            <p:ph idx="1"/>
          </p:nvPr>
        </p:nvSpPr>
        <p:spPr/>
        <p:txBody>
          <a:bodyPr>
            <a:normAutofit fontScale="85000" lnSpcReduction="20000"/>
          </a:bodyPr>
          <a:lstStyle/>
          <a:p>
            <a:r>
              <a:rPr lang="en-ID" dirty="0"/>
              <a:t>From: Websters Revised Unabridged Dictionary, 1913:</a:t>
            </a:r>
          </a:p>
          <a:p>
            <a:r>
              <a:rPr lang="en-ID" dirty="0"/>
              <a:t>Algorism (</a:t>
            </a:r>
            <a:r>
              <a:rPr lang="en-ID" dirty="0" err="1"/>
              <a:t>Al"go</a:t>
            </a:r>
            <a:r>
              <a:rPr lang="en-ID" dirty="0"/>
              <a:t>*</a:t>
            </a:r>
            <a:r>
              <a:rPr lang="en-ID" dirty="0" err="1"/>
              <a:t>rism</a:t>
            </a:r>
            <a:r>
              <a:rPr lang="en-ID" dirty="0"/>
              <a:t> </a:t>
            </a:r>
            <a:r>
              <a:rPr lang="en-ID" dirty="0" err="1"/>
              <a:t>Al"go</a:t>
            </a:r>
            <a:r>
              <a:rPr lang="en-ID" dirty="0"/>
              <a:t>*</a:t>
            </a:r>
            <a:r>
              <a:rPr lang="en-ID" dirty="0" err="1"/>
              <a:t>rithm</a:t>
            </a:r>
            <a:r>
              <a:rPr lang="en-ID" dirty="0"/>
              <a:t>)</a:t>
            </a:r>
          </a:p>
          <a:p>
            <a:endParaRPr lang="en-ID" dirty="0"/>
          </a:p>
          <a:p>
            <a:r>
              <a:rPr lang="en-ID" dirty="0"/>
              <a:t>algorism, </a:t>
            </a:r>
            <a:r>
              <a:rPr lang="en-ID" dirty="0" err="1"/>
              <a:t>algrim</a:t>
            </a:r>
            <a:r>
              <a:rPr lang="en-ID" dirty="0"/>
              <a:t>, </a:t>
            </a:r>
            <a:r>
              <a:rPr lang="en-ID" dirty="0" err="1"/>
              <a:t>augrim</a:t>
            </a:r>
            <a:r>
              <a:rPr lang="en-ID" dirty="0"/>
              <a:t>, </a:t>
            </a:r>
            <a:r>
              <a:rPr lang="en-ID" dirty="0" err="1"/>
              <a:t>algorisme</a:t>
            </a:r>
            <a:r>
              <a:rPr lang="en-ID" dirty="0"/>
              <a:t>, </a:t>
            </a:r>
            <a:r>
              <a:rPr lang="en-ID" dirty="0" err="1"/>
              <a:t>algorithme</a:t>
            </a:r>
            <a:r>
              <a:rPr lang="en-ID" dirty="0"/>
              <a:t> , </a:t>
            </a:r>
            <a:r>
              <a:rPr lang="en-ID" dirty="0" err="1"/>
              <a:t>algoritmo</a:t>
            </a:r>
            <a:r>
              <a:rPr lang="en-ID" dirty="0"/>
              <a:t>, </a:t>
            </a:r>
            <a:r>
              <a:rPr lang="en-ID" dirty="0" err="1"/>
              <a:t>alguarismo</a:t>
            </a:r>
            <a:r>
              <a:rPr lang="en-ID" dirty="0"/>
              <a:t>, </a:t>
            </a:r>
            <a:r>
              <a:rPr lang="en-ID" dirty="0" err="1"/>
              <a:t>algorismus</a:t>
            </a:r>
            <a:endParaRPr lang="en-ID" dirty="0"/>
          </a:p>
          <a:p>
            <a:endParaRPr lang="en-ID" dirty="0"/>
          </a:p>
          <a:p>
            <a:r>
              <a:rPr lang="en-ID" dirty="0" err="1"/>
              <a:t>Urutan</a:t>
            </a:r>
            <a:r>
              <a:rPr lang="en-ID" dirty="0"/>
              <a:t> </a:t>
            </a:r>
            <a:r>
              <a:rPr lang="en-ID" dirty="0" err="1"/>
              <a:t>instruksi</a:t>
            </a:r>
            <a:r>
              <a:rPr lang="en-ID" dirty="0"/>
              <a:t> </a:t>
            </a:r>
            <a:r>
              <a:rPr lang="en-ID" dirty="0" err="1"/>
              <a:t>untuk</a:t>
            </a:r>
            <a:r>
              <a:rPr lang="en-ID" dirty="0"/>
              <a:t> </a:t>
            </a:r>
            <a:r>
              <a:rPr lang="en-ID" dirty="0" err="1"/>
              <a:t>menentukan</a:t>
            </a:r>
            <a:r>
              <a:rPr lang="en-ID" dirty="0"/>
              <a:t> </a:t>
            </a:r>
            <a:r>
              <a:rPr lang="en-ID" dirty="0" err="1"/>
              <a:t>langkah</a:t>
            </a:r>
            <a:r>
              <a:rPr lang="en-ID" dirty="0"/>
              <a:t> yang di </a:t>
            </a:r>
            <a:r>
              <a:rPr lang="en-ID" dirty="0" err="1"/>
              <a:t>perlukan</a:t>
            </a:r>
            <a:r>
              <a:rPr lang="en-ID" dirty="0"/>
              <a:t> </a:t>
            </a:r>
            <a:r>
              <a:rPr lang="en-ID" dirty="0" err="1"/>
              <a:t>dalam</a:t>
            </a:r>
            <a:r>
              <a:rPr lang="en-ID" dirty="0"/>
              <a:t> </a:t>
            </a:r>
            <a:r>
              <a:rPr lang="en-ID" dirty="0" err="1"/>
              <a:t>menyelesaikan</a:t>
            </a:r>
            <a:r>
              <a:rPr lang="en-ID" dirty="0"/>
              <a:t> </a:t>
            </a:r>
            <a:r>
              <a:rPr lang="en-ID" dirty="0" err="1"/>
              <a:t>suatu</a:t>
            </a:r>
            <a:r>
              <a:rPr lang="en-ID" dirty="0"/>
              <a:t> </a:t>
            </a:r>
            <a:r>
              <a:rPr lang="en-ID" dirty="0" err="1"/>
              <a:t>tugas</a:t>
            </a:r>
            <a:r>
              <a:rPr lang="en-ID" dirty="0"/>
              <a:t>.</a:t>
            </a:r>
          </a:p>
          <a:p>
            <a:endParaRPr lang="en-ID" dirty="0"/>
          </a:p>
          <a:p>
            <a:r>
              <a:rPr lang="en-ID" dirty="0"/>
              <a:t>Al-</a:t>
            </a:r>
            <a:r>
              <a:rPr lang="en-ID" dirty="0" err="1"/>
              <a:t>Khowarezmi</a:t>
            </a:r>
            <a:r>
              <a:rPr lang="en-ID" dirty="0"/>
              <a:t> </a:t>
            </a:r>
            <a:r>
              <a:rPr lang="en-ID" dirty="0" err="1"/>
              <a:t>aslinya</a:t>
            </a:r>
            <a:r>
              <a:rPr lang="en-ID" dirty="0"/>
              <a:t> Abu </a:t>
            </a:r>
            <a:r>
              <a:rPr lang="en-ID" dirty="0" err="1"/>
              <a:t>Ja'far</a:t>
            </a:r>
            <a:r>
              <a:rPr lang="en-ID" dirty="0"/>
              <a:t> Mohammed ben Musa, </a:t>
            </a:r>
            <a:r>
              <a:rPr lang="en-ID" dirty="0" err="1"/>
              <a:t>ahli</a:t>
            </a:r>
            <a:r>
              <a:rPr lang="en-ID" dirty="0"/>
              <a:t> arithmetic </a:t>
            </a:r>
            <a:r>
              <a:rPr lang="en-ID" dirty="0" err="1"/>
              <a:t>awal</a:t>
            </a:r>
            <a:r>
              <a:rPr lang="en-ID" dirty="0"/>
              <a:t> </a:t>
            </a:r>
            <a:r>
              <a:rPr lang="en-ID" dirty="0" err="1"/>
              <a:t>abad</a:t>
            </a:r>
            <a:r>
              <a:rPr lang="en-ID" dirty="0"/>
              <a:t> 9, </a:t>
            </a:r>
            <a:r>
              <a:rPr lang="en-ID" dirty="0" err="1"/>
              <a:t>bukunya</a:t>
            </a:r>
            <a:r>
              <a:rPr lang="en-ID" dirty="0"/>
              <a:t> </a:t>
            </a:r>
            <a:r>
              <a:rPr lang="en-ID" dirty="0" err="1"/>
              <a:t>dalam</a:t>
            </a:r>
            <a:r>
              <a:rPr lang="en-ID" dirty="0"/>
              <a:t> </a:t>
            </a:r>
            <a:r>
              <a:rPr lang="en-ID" dirty="0" err="1"/>
              <a:t>bhs</a:t>
            </a:r>
            <a:r>
              <a:rPr lang="en-ID" dirty="0"/>
              <a:t> </a:t>
            </a:r>
            <a:r>
              <a:rPr lang="en-ID" dirty="0" err="1"/>
              <a:t>latin</a:t>
            </a:r>
            <a:r>
              <a:rPr lang="en-ID" dirty="0"/>
              <a:t> </a:t>
            </a:r>
            <a:r>
              <a:rPr lang="en-ID" dirty="0" err="1"/>
              <a:t>algorismus</a:t>
            </a:r>
            <a:r>
              <a:rPr lang="en-ID" dirty="0"/>
              <a:t>.</a:t>
            </a:r>
          </a:p>
          <a:p>
            <a:r>
              <a:rPr lang="en-ID" dirty="0" err="1"/>
              <a:t>Berasal</a:t>
            </a:r>
            <a:r>
              <a:rPr lang="en-ID" dirty="0"/>
              <a:t> </a:t>
            </a:r>
            <a:r>
              <a:rPr lang="en-ID" dirty="0" err="1"/>
              <a:t>dari</a:t>
            </a:r>
            <a:r>
              <a:rPr lang="en-ID" dirty="0"/>
              <a:t> </a:t>
            </a:r>
            <a:r>
              <a:rPr lang="en-ID" dirty="0" err="1"/>
              <a:t>Khowarezm</a:t>
            </a:r>
            <a:r>
              <a:rPr lang="en-ID" dirty="0"/>
              <a:t> (</a:t>
            </a:r>
            <a:r>
              <a:rPr lang="en-ID" dirty="0" err="1"/>
              <a:t>sekarang</a:t>
            </a:r>
            <a:r>
              <a:rPr lang="en-ID" dirty="0"/>
              <a:t> Khiva di Uzbekistan)</a:t>
            </a:r>
          </a:p>
          <a:p>
            <a:endParaRPr lang="en-ID" dirty="0"/>
          </a:p>
          <a:p>
            <a:endParaRPr lang="en-ID" dirty="0"/>
          </a:p>
        </p:txBody>
      </p:sp>
    </p:spTree>
    <p:extLst>
      <p:ext uri="{BB962C8B-B14F-4D97-AF65-F5344CB8AC3E}">
        <p14:creationId xmlns:p14="http://schemas.microsoft.com/office/powerpoint/2010/main" val="136481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65E0-A522-49F5-9DF7-1A93872E0B04}"/>
              </a:ext>
            </a:extLst>
          </p:cNvPr>
          <p:cNvSpPr>
            <a:spLocks noGrp="1"/>
          </p:cNvSpPr>
          <p:nvPr>
            <p:ph type="title"/>
          </p:nvPr>
        </p:nvSpPr>
        <p:spPr/>
        <p:txBody>
          <a:bodyPr/>
          <a:lstStyle/>
          <a:p>
            <a:r>
              <a:rPr lang="en-US" dirty="0" err="1"/>
              <a:t>Penutup</a:t>
            </a:r>
            <a:endParaRPr lang="en-ID" dirty="0"/>
          </a:p>
        </p:txBody>
      </p:sp>
      <p:sp>
        <p:nvSpPr>
          <p:cNvPr id="3" name="Content Placeholder 2">
            <a:extLst>
              <a:ext uri="{FF2B5EF4-FFF2-40B4-BE49-F238E27FC236}">
                <a16:creationId xmlns:a16="http://schemas.microsoft.com/office/drawing/2014/main" id="{4B6A7155-3F79-4032-9024-8868666BC58A}"/>
              </a:ext>
            </a:extLst>
          </p:cNvPr>
          <p:cNvSpPr>
            <a:spLocks noGrp="1"/>
          </p:cNvSpPr>
          <p:nvPr>
            <p:ph idx="1"/>
          </p:nvPr>
        </p:nvSpPr>
        <p:spPr/>
        <p:txBody>
          <a:bodyPr/>
          <a:lstStyle/>
          <a:p>
            <a:pPr marL="344170" indent="-337820"/>
            <a:r>
              <a:rPr lang="id-ID" dirty="0">
                <a:ea typeface="+mn-lt"/>
                <a:cs typeface="+mn-lt"/>
              </a:rPr>
              <a:t>Pengenalan awal algoritma</a:t>
            </a:r>
            <a:endParaRPr lang="id-ID" dirty="0">
              <a:cs typeface="Arial" panose="020B0604020202020204"/>
            </a:endParaRPr>
          </a:p>
          <a:p>
            <a:pPr marL="344170" indent="-337820"/>
            <a:r>
              <a:rPr lang="id-ID" dirty="0">
                <a:ea typeface="+mn-lt"/>
                <a:cs typeface="+mn-lt"/>
              </a:rPr>
              <a:t>Pengenalan fase dalam algoritma</a:t>
            </a:r>
            <a:endParaRPr lang="id-ID" dirty="0"/>
          </a:p>
          <a:p>
            <a:pPr marL="344170" indent="-337820"/>
            <a:r>
              <a:rPr lang="id-ID" dirty="0">
                <a:ea typeface="+mn-lt"/>
                <a:cs typeface="+mn-lt"/>
              </a:rPr>
              <a:t>Logika algoritma</a:t>
            </a:r>
            <a:endParaRPr lang="id-ID" dirty="0"/>
          </a:p>
          <a:p>
            <a:endParaRPr lang="en-ID" dirty="0"/>
          </a:p>
        </p:txBody>
      </p:sp>
    </p:spTree>
    <p:extLst>
      <p:ext uri="{BB962C8B-B14F-4D97-AF65-F5344CB8AC3E}">
        <p14:creationId xmlns:p14="http://schemas.microsoft.com/office/powerpoint/2010/main" val="405393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40E7-B4F6-4E6C-8EC3-3BF58D384E61}"/>
              </a:ext>
            </a:extLst>
          </p:cNvPr>
          <p:cNvSpPr>
            <a:spLocks noGrp="1"/>
          </p:cNvSpPr>
          <p:nvPr>
            <p:ph type="title"/>
          </p:nvPr>
        </p:nvSpPr>
        <p:spPr/>
        <p:txBody>
          <a:bodyPr>
            <a:normAutofit/>
          </a:bodyPr>
          <a:lstStyle/>
          <a:p>
            <a:r>
              <a:rPr lang="en-ID" dirty="0"/>
              <a:t>Algorithm – Working Definition</a:t>
            </a:r>
          </a:p>
        </p:txBody>
      </p:sp>
      <p:sp>
        <p:nvSpPr>
          <p:cNvPr id="3" name="Content Placeholder 2">
            <a:extLst>
              <a:ext uri="{FF2B5EF4-FFF2-40B4-BE49-F238E27FC236}">
                <a16:creationId xmlns:a16="http://schemas.microsoft.com/office/drawing/2014/main" id="{7EA8A073-FE99-4DA6-B511-A229E65FCA70}"/>
              </a:ext>
            </a:extLst>
          </p:cNvPr>
          <p:cNvSpPr>
            <a:spLocks noGrp="1"/>
          </p:cNvSpPr>
          <p:nvPr>
            <p:ph idx="1"/>
          </p:nvPr>
        </p:nvSpPr>
        <p:spPr/>
        <p:txBody>
          <a:bodyPr/>
          <a:lstStyle/>
          <a:p>
            <a:endParaRPr lang="en-ID" dirty="0"/>
          </a:p>
          <a:p>
            <a:r>
              <a:rPr lang="en-ID" dirty="0" err="1"/>
              <a:t>Urutan</a:t>
            </a:r>
            <a:r>
              <a:rPr lang="en-ID" dirty="0"/>
              <a:t> </a:t>
            </a:r>
            <a:r>
              <a:rPr lang="en-ID" dirty="0" err="1"/>
              <a:t>langkah</a:t>
            </a:r>
            <a:r>
              <a:rPr lang="en-ID" dirty="0"/>
              <a:t> yang </a:t>
            </a:r>
            <a:r>
              <a:rPr lang="en-ID" dirty="0" err="1"/>
              <a:t>menggambarkan</a:t>
            </a:r>
            <a:r>
              <a:rPr lang="en-ID" dirty="0"/>
              <a:t> </a:t>
            </a:r>
            <a:r>
              <a:rPr lang="en-ID" dirty="0" err="1"/>
              <a:t>bagaimana</a:t>
            </a:r>
            <a:r>
              <a:rPr lang="en-ID" dirty="0"/>
              <a:t> </a:t>
            </a:r>
            <a:r>
              <a:rPr lang="en-ID" dirty="0" err="1"/>
              <a:t>melakukan</a:t>
            </a:r>
            <a:r>
              <a:rPr lang="en-ID" dirty="0"/>
              <a:t> </a:t>
            </a:r>
            <a:r>
              <a:rPr lang="en-ID" dirty="0" err="1"/>
              <a:t>suatu</a:t>
            </a:r>
            <a:r>
              <a:rPr lang="en-ID" dirty="0"/>
              <a:t> </a:t>
            </a:r>
            <a:r>
              <a:rPr lang="en-ID" dirty="0" err="1"/>
              <a:t>pekerjaan</a:t>
            </a:r>
            <a:endParaRPr lang="en-ID" dirty="0"/>
          </a:p>
          <a:p>
            <a:endParaRPr lang="en-ID" dirty="0"/>
          </a:p>
        </p:txBody>
      </p:sp>
    </p:spTree>
    <p:extLst>
      <p:ext uri="{BB962C8B-B14F-4D97-AF65-F5344CB8AC3E}">
        <p14:creationId xmlns:p14="http://schemas.microsoft.com/office/powerpoint/2010/main" val="5745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5054-D1FD-4834-8ED2-F855181439B1}"/>
              </a:ext>
            </a:extLst>
          </p:cNvPr>
          <p:cNvSpPr>
            <a:spLocks noGrp="1"/>
          </p:cNvSpPr>
          <p:nvPr>
            <p:ph type="title"/>
          </p:nvPr>
        </p:nvSpPr>
        <p:spPr/>
        <p:txBody>
          <a:bodyPr/>
          <a:lstStyle/>
          <a:p>
            <a:r>
              <a:rPr lang="en-US" dirty="0" err="1"/>
              <a:t>Contoh</a:t>
            </a:r>
            <a:r>
              <a:rPr lang="en-US" dirty="0"/>
              <a:t> Algorithm</a:t>
            </a:r>
            <a:endParaRPr lang="en-ID" dirty="0"/>
          </a:p>
        </p:txBody>
      </p:sp>
      <p:sp>
        <p:nvSpPr>
          <p:cNvPr id="3" name="Content Placeholder 2">
            <a:extLst>
              <a:ext uri="{FF2B5EF4-FFF2-40B4-BE49-F238E27FC236}">
                <a16:creationId xmlns:a16="http://schemas.microsoft.com/office/drawing/2014/main" id="{7C26C90F-AD2F-4BC7-B7AC-A846EB6A04D9}"/>
              </a:ext>
            </a:extLst>
          </p:cNvPr>
          <p:cNvSpPr>
            <a:spLocks noGrp="1"/>
          </p:cNvSpPr>
          <p:nvPr>
            <p:ph idx="1"/>
          </p:nvPr>
        </p:nvSpPr>
        <p:spPr/>
        <p:txBody>
          <a:bodyPr/>
          <a:lstStyle/>
          <a:p>
            <a:r>
              <a:rPr lang="en-ID" dirty="0" err="1"/>
              <a:t>Resep</a:t>
            </a:r>
            <a:r>
              <a:rPr lang="en-ID" dirty="0"/>
              <a:t> </a:t>
            </a:r>
            <a:r>
              <a:rPr lang="en-ID" dirty="0" err="1"/>
              <a:t>masakan</a:t>
            </a:r>
            <a:endParaRPr lang="en-ID" dirty="0"/>
          </a:p>
          <a:p>
            <a:r>
              <a:rPr lang="en-ID" dirty="0" err="1"/>
              <a:t>Instruksi</a:t>
            </a:r>
            <a:r>
              <a:rPr lang="en-ID" dirty="0"/>
              <a:t> Assembly</a:t>
            </a:r>
          </a:p>
          <a:p>
            <a:r>
              <a:rPr lang="en-ID" dirty="0" err="1"/>
              <a:t>Aturan</a:t>
            </a:r>
            <a:r>
              <a:rPr lang="en-ID" dirty="0"/>
              <a:t> main game</a:t>
            </a:r>
          </a:p>
          <a:p>
            <a:r>
              <a:rPr lang="en-ID" dirty="0" err="1"/>
              <a:t>Arahan</a:t>
            </a:r>
            <a:r>
              <a:rPr lang="en-ID" dirty="0"/>
              <a:t> </a:t>
            </a:r>
            <a:r>
              <a:rPr lang="en-ID" dirty="0" err="1"/>
              <a:t>dari</a:t>
            </a:r>
            <a:r>
              <a:rPr lang="en-ID" dirty="0"/>
              <a:t> A to B</a:t>
            </a:r>
          </a:p>
          <a:p>
            <a:r>
              <a:rPr lang="en-ID" dirty="0"/>
              <a:t>Pola </a:t>
            </a:r>
            <a:r>
              <a:rPr lang="en-ID" dirty="0" err="1"/>
              <a:t>jahitan</a:t>
            </a:r>
            <a:endParaRPr lang="en-ID" dirty="0"/>
          </a:p>
          <a:p>
            <a:r>
              <a:rPr lang="en-ID" dirty="0"/>
              <a:t>Manual </a:t>
            </a:r>
            <a:r>
              <a:rPr lang="en-ID" dirty="0" err="1"/>
              <a:t>perbaikan</a:t>
            </a:r>
            <a:r>
              <a:rPr lang="en-ID" dirty="0"/>
              <a:t> </a:t>
            </a:r>
            <a:r>
              <a:rPr lang="en-ID" dirty="0" err="1"/>
              <a:t>mobil</a:t>
            </a:r>
            <a:endParaRPr lang="en-ID" dirty="0"/>
          </a:p>
          <a:p>
            <a:endParaRPr lang="en-ID" dirty="0"/>
          </a:p>
        </p:txBody>
      </p:sp>
    </p:spTree>
    <p:extLst>
      <p:ext uri="{BB962C8B-B14F-4D97-AF65-F5344CB8AC3E}">
        <p14:creationId xmlns:p14="http://schemas.microsoft.com/office/powerpoint/2010/main" val="195670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E8C0-ACBD-404C-9138-09B66CA32C5F}"/>
              </a:ext>
            </a:extLst>
          </p:cNvPr>
          <p:cNvSpPr>
            <a:spLocks noGrp="1"/>
          </p:cNvSpPr>
          <p:nvPr>
            <p:ph type="title"/>
          </p:nvPr>
        </p:nvSpPr>
        <p:spPr/>
        <p:txBody>
          <a:bodyPr/>
          <a:lstStyle/>
          <a:p>
            <a:r>
              <a:rPr lang="en-US" dirty="0"/>
              <a:t>Input – Proses - Output</a:t>
            </a:r>
          </a:p>
        </p:txBody>
      </p:sp>
      <p:sp>
        <p:nvSpPr>
          <p:cNvPr id="3" name="Content Placeholder 2">
            <a:extLst>
              <a:ext uri="{FF2B5EF4-FFF2-40B4-BE49-F238E27FC236}">
                <a16:creationId xmlns:a16="http://schemas.microsoft.com/office/drawing/2014/main" id="{8AB84D5A-A9BB-4F39-9A56-9169FE1AAC3D}"/>
              </a:ext>
            </a:extLst>
          </p:cNvPr>
          <p:cNvSpPr>
            <a:spLocks noGrp="1"/>
          </p:cNvSpPr>
          <p:nvPr>
            <p:ph idx="1"/>
          </p:nvPr>
        </p:nvSpPr>
        <p:spPr>
          <a:xfrm>
            <a:off x="1120000" y="1825625"/>
            <a:ext cx="3368024" cy="4351338"/>
          </a:xfrm>
        </p:spPr>
        <p:txBody>
          <a:bodyPr/>
          <a:lstStyle/>
          <a:p>
            <a:r>
              <a:rPr lang="en-US" dirty="0"/>
              <a:t>Flowchart </a:t>
            </a:r>
            <a:r>
              <a:rPr lang="en-US" dirty="0" err="1"/>
              <a:t>dalam</a:t>
            </a:r>
            <a:r>
              <a:rPr lang="en-US" dirty="0"/>
              <a:t> programming </a:t>
            </a:r>
            <a:r>
              <a:rPr lang="en-US" dirty="0" err="1"/>
              <a:t>untuk</a:t>
            </a:r>
            <a:r>
              <a:rPr lang="en-US" dirty="0"/>
              <a:t> </a:t>
            </a:r>
            <a:r>
              <a:rPr lang="en-US" dirty="0" err="1"/>
              <a:t>menunjukkan</a:t>
            </a:r>
            <a:r>
              <a:rPr lang="en-US" dirty="0"/>
              <a:t> </a:t>
            </a:r>
            <a:r>
              <a:rPr lang="en-US" dirty="0" err="1"/>
              <a:t>alur</a:t>
            </a:r>
            <a:r>
              <a:rPr lang="en-US" dirty="0"/>
              <a:t> </a:t>
            </a:r>
            <a:r>
              <a:rPr lang="en-US" dirty="0" err="1"/>
              <a:t>kerja</a:t>
            </a:r>
            <a:r>
              <a:rPr lang="en-US" dirty="0"/>
              <a:t> program </a:t>
            </a:r>
            <a:r>
              <a:rPr lang="en-US" dirty="0" err="1"/>
              <a:t>dari</a:t>
            </a:r>
            <a:r>
              <a:rPr lang="en-US" dirty="0"/>
              <a:t> </a:t>
            </a:r>
            <a:r>
              <a:rPr lang="en-US" dirty="0" err="1"/>
              <a:t>awal</a:t>
            </a:r>
            <a:r>
              <a:rPr lang="en-US" dirty="0"/>
              <a:t> </a:t>
            </a:r>
            <a:r>
              <a:rPr lang="en-US" dirty="0" err="1"/>
              <a:t>hingga</a:t>
            </a:r>
            <a:r>
              <a:rPr lang="en-US" dirty="0"/>
              <a:t> </a:t>
            </a:r>
            <a:r>
              <a:rPr lang="en-US" dirty="0" err="1"/>
              <a:t>akhir</a:t>
            </a:r>
            <a:r>
              <a:rPr lang="en-US" dirty="0"/>
              <a:t> </a:t>
            </a:r>
            <a:r>
              <a:rPr lang="en-US" dirty="0" err="1"/>
              <a:t>dalam</a:t>
            </a:r>
            <a:r>
              <a:rPr lang="en-US" dirty="0"/>
              <a:t> </a:t>
            </a:r>
            <a:r>
              <a:rPr lang="en-US" dirty="0" err="1"/>
              <a:t>menghitung</a:t>
            </a:r>
            <a:r>
              <a:rPr lang="en-US" dirty="0"/>
              <a:t> </a:t>
            </a:r>
            <a:r>
              <a:rPr lang="en-US" dirty="0" err="1"/>
              <a:t>luas</a:t>
            </a:r>
            <a:r>
              <a:rPr lang="en-US" dirty="0"/>
              <a:t> </a:t>
            </a:r>
            <a:r>
              <a:rPr lang="en-US" dirty="0" err="1"/>
              <a:t>persegi</a:t>
            </a:r>
            <a:r>
              <a:rPr lang="en-US" dirty="0"/>
              <a:t> </a:t>
            </a:r>
            <a:r>
              <a:rPr lang="en-US" dirty="0" err="1"/>
              <a:t>panjang</a:t>
            </a:r>
            <a:r>
              <a:rPr lang="en-US" dirty="0"/>
              <a:t>:</a:t>
            </a:r>
          </a:p>
        </p:txBody>
      </p:sp>
      <p:pic>
        <p:nvPicPr>
          <p:cNvPr id="6" name="Picture 5">
            <a:extLst>
              <a:ext uri="{FF2B5EF4-FFF2-40B4-BE49-F238E27FC236}">
                <a16:creationId xmlns:a16="http://schemas.microsoft.com/office/drawing/2014/main" id="{893263C2-2644-4A72-9E03-12FE1968F77F}"/>
              </a:ext>
            </a:extLst>
          </p:cNvPr>
          <p:cNvPicPr>
            <a:picLocks noChangeAspect="1"/>
          </p:cNvPicPr>
          <p:nvPr/>
        </p:nvPicPr>
        <p:blipFill>
          <a:blip r:embed="rId2"/>
          <a:stretch>
            <a:fillRect/>
          </a:stretch>
        </p:blipFill>
        <p:spPr>
          <a:xfrm>
            <a:off x="5216972" y="1690688"/>
            <a:ext cx="4277322" cy="4982270"/>
          </a:xfrm>
          <a:prstGeom prst="rect">
            <a:avLst/>
          </a:prstGeom>
        </p:spPr>
      </p:pic>
    </p:spTree>
    <p:extLst>
      <p:ext uri="{BB962C8B-B14F-4D97-AF65-F5344CB8AC3E}">
        <p14:creationId xmlns:p14="http://schemas.microsoft.com/office/powerpoint/2010/main" val="30517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93F4-12A0-4B26-B0D2-1157A5DCC9AB}"/>
              </a:ext>
            </a:extLst>
          </p:cNvPr>
          <p:cNvSpPr>
            <a:spLocks noGrp="1"/>
          </p:cNvSpPr>
          <p:nvPr>
            <p:ph type="title"/>
          </p:nvPr>
        </p:nvSpPr>
        <p:spPr/>
        <p:txBody>
          <a:bodyPr>
            <a:noAutofit/>
          </a:bodyPr>
          <a:lstStyle/>
          <a:p>
            <a:r>
              <a:rPr lang="en-US" sz="4400" dirty="0"/>
              <a:t>Langkah </a:t>
            </a:r>
            <a:r>
              <a:rPr lang="en-US" sz="4400" dirty="0" err="1"/>
              <a:t>logika</a:t>
            </a:r>
            <a:r>
              <a:rPr lang="en-US" sz="4400" dirty="0"/>
              <a:t> </a:t>
            </a:r>
            <a:r>
              <a:rPr lang="en-US" sz="4400" dirty="0" err="1"/>
              <a:t>algoritma</a:t>
            </a:r>
            <a:r>
              <a:rPr lang="en-US" sz="4400" dirty="0"/>
              <a:t> </a:t>
            </a:r>
            <a:r>
              <a:rPr lang="en-US" sz="4400" dirty="0" err="1"/>
              <a:t>dalam</a:t>
            </a:r>
            <a:r>
              <a:rPr lang="en-US" sz="4400" dirty="0"/>
              <a:t> </a:t>
            </a:r>
            <a:r>
              <a:rPr lang="en-US" sz="4400" dirty="0" err="1"/>
              <a:t>pencarian</a:t>
            </a:r>
            <a:r>
              <a:rPr lang="en-US" sz="4400" dirty="0"/>
              <a:t> di Google</a:t>
            </a:r>
          </a:p>
        </p:txBody>
      </p:sp>
      <p:sp>
        <p:nvSpPr>
          <p:cNvPr id="3" name="Content Placeholder 2">
            <a:extLst>
              <a:ext uri="{FF2B5EF4-FFF2-40B4-BE49-F238E27FC236}">
                <a16:creationId xmlns:a16="http://schemas.microsoft.com/office/drawing/2014/main" id="{B3040747-E156-4353-9567-66BD7E276B7C}"/>
              </a:ext>
            </a:extLst>
          </p:cNvPr>
          <p:cNvSpPr>
            <a:spLocks noGrp="1"/>
          </p:cNvSpPr>
          <p:nvPr>
            <p:ph idx="1"/>
          </p:nvPr>
        </p:nvSpPr>
        <p:spPr>
          <a:xfrm>
            <a:off x="1120000" y="1825625"/>
            <a:ext cx="2854841" cy="4351338"/>
          </a:xfrm>
        </p:spPr>
        <p:txBody>
          <a:bodyPr/>
          <a:lstStyle/>
          <a:p>
            <a:r>
              <a:rPr lang="en-US" dirty="0" err="1"/>
              <a:t>menuliskan</a:t>
            </a:r>
            <a:r>
              <a:rPr lang="en-US" dirty="0"/>
              <a:t> query </a:t>
            </a:r>
            <a:r>
              <a:rPr lang="en-US" dirty="0" err="1"/>
              <a:t>pencarian</a:t>
            </a:r>
            <a:r>
              <a:rPr lang="en-US" dirty="0"/>
              <a:t> </a:t>
            </a:r>
          </a:p>
          <a:p>
            <a:r>
              <a:rPr lang="en-US" dirty="0"/>
              <a:t>→ </a:t>
            </a:r>
            <a:r>
              <a:rPr lang="en-US" dirty="0" err="1"/>
              <a:t>sistem</a:t>
            </a:r>
            <a:r>
              <a:rPr lang="en-US" dirty="0"/>
              <a:t> </a:t>
            </a:r>
            <a:r>
              <a:rPr lang="en-US" dirty="0" err="1"/>
              <a:t>akan</a:t>
            </a:r>
            <a:r>
              <a:rPr lang="en-US" dirty="0"/>
              <a:t> </a:t>
            </a:r>
            <a:r>
              <a:rPr lang="en-US" dirty="0" err="1"/>
              <a:t>memproses</a:t>
            </a:r>
            <a:r>
              <a:rPr lang="en-US" dirty="0"/>
              <a:t> </a:t>
            </a:r>
            <a:r>
              <a:rPr lang="en-US" dirty="0" err="1"/>
              <a:t>perintah</a:t>
            </a:r>
            <a:endParaRPr lang="en-US" dirty="0"/>
          </a:p>
          <a:p>
            <a:r>
              <a:rPr lang="en-US" dirty="0"/>
              <a:t>→ </a:t>
            </a:r>
            <a:r>
              <a:rPr lang="en-US" dirty="0" err="1"/>
              <a:t>sistem</a:t>
            </a:r>
            <a:r>
              <a:rPr lang="en-US" dirty="0"/>
              <a:t> </a:t>
            </a:r>
            <a:r>
              <a:rPr lang="en-US" dirty="0" err="1"/>
              <a:t>akan</a:t>
            </a:r>
            <a:r>
              <a:rPr lang="en-US" dirty="0"/>
              <a:t> </a:t>
            </a:r>
            <a:r>
              <a:rPr lang="en-US" dirty="0" err="1"/>
              <a:t>menampilkan</a:t>
            </a:r>
            <a:r>
              <a:rPr lang="en-US" dirty="0"/>
              <a:t> </a:t>
            </a:r>
            <a:r>
              <a:rPr lang="en-US" dirty="0" err="1"/>
              <a:t>hasil</a:t>
            </a:r>
            <a:r>
              <a:rPr lang="en-US" dirty="0"/>
              <a:t> </a:t>
            </a:r>
            <a:r>
              <a:rPr lang="en-US" dirty="0" err="1"/>
              <a:t>pencarian</a:t>
            </a:r>
            <a:r>
              <a:rPr lang="en-US" dirty="0"/>
              <a:t> yang </a:t>
            </a:r>
            <a:r>
              <a:rPr lang="en-US" dirty="0" err="1"/>
              <a:t>relevan</a:t>
            </a:r>
            <a:r>
              <a:rPr lang="en-US" dirty="0"/>
              <a:t> </a:t>
            </a:r>
            <a:r>
              <a:rPr lang="en-US" dirty="0" err="1"/>
              <a:t>sesuai</a:t>
            </a:r>
            <a:r>
              <a:rPr lang="en-US" dirty="0"/>
              <a:t>  </a:t>
            </a:r>
            <a:r>
              <a:rPr lang="en-US" dirty="0" err="1"/>
              <a:t>perintah</a:t>
            </a:r>
            <a:endParaRPr lang="en-US" dirty="0"/>
          </a:p>
        </p:txBody>
      </p:sp>
      <p:sp>
        <p:nvSpPr>
          <p:cNvPr id="4" name="Content Placeholder 2">
            <a:extLst>
              <a:ext uri="{FF2B5EF4-FFF2-40B4-BE49-F238E27FC236}">
                <a16:creationId xmlns:a16="http://schemas.microsoft.com/office/drawing/2014/main" id="{F359A5E0-A5E7-4D22-926B-F32B9F54BBEB}"/>
              </a:ext>
            </a:extLst>
          </p:cNvPr>
          <p:cNvSpPr txBox="1">
            <a:spLocks/>
          </p:cNvSpPr>
          <p:nvPr/>
        </p:nvSpPr>
        <p:spPr>
          <a:xfrm>
            <a:off x="4864686" y="1825625"/>
            <a:ext cx="58841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algoritma</a:t>
            </a:r>
            <a:r>
              <a:rPr lang="en-US" dirty="0"/>
              <a:t> </a:t>
            </a:r>
            <a:r>
              <a:rPr lang="en-US" dirty="0" err="1"/>
              <a:t>sekuensial</a:t>
            </a:r>
            <a:r>
              <a:rPr lang="en-US" dirty="0"/>
              <a:t> (linear sequence) : </a:t>
            </a:r>
            <a:r>
              <a:rPr lang="en-US" dirty="0" err="1"/>
              <a:t>merebus</a:t>
            </a:r>
            <a:r>
              <a:rPr lang="en-US" dirty="0"/>
              <a:t> air </a:t>
            </a:r>
            <a:r>
              <a:rPr lang="en-US" dirty="0" err="1"/>
              <a:t>mentah</a:t>
            </a:r>
            <a:r>
              <a:rPr lang="en-US" dirty="0"/>
              <a:t> </a:t>
            </a:r>
            <a:r>
              <a:rPr lang="en-US" dirty="0" err="1"/>
              <a:t>hingga</a:t>
            </a:r>
            <a:r>
              <a:rPr lang="en-US" dirty="0"/>
              <a:t> air </a:t>
            </a:r>
            <a:r>
              <a:rPr lang="en-US" dirty="0" err="1"/>
              <a:t>matang</a:t>
            </a:r>
            <a:endParaRPr lang="en-US" dirty="0"/>
          </a:p>
          <a:p>
            <a:r>
              <a:rPr lang="en-US" dirty="0" err="1"/>
              <a:t>algoritma</a:t>
            </a:r>
            <a:r>
              <a:rPr lang="en-US" dirty="0"/>
              <a:t> </a:t>
            </a:r>
            <a:r>
              <a:rPr lang="en-US" dirty="0" err="1"/>
              <a:t>percabangan</a:t>
            </a:r>
            <a:r>
              <a:rPr lang="en-US" dirty="0"/>
              <a:t> (conditional) : </a:t>
            </a:r>
            <a:r>
              <a:rPr lang="en-US" dirty="0" err="1"/>
              <a:t>jika</a:t>
            </a:r>
            <a:r>
              <a:rPr lang="en-US" dirty="0"/>
              <a:t> </a:t>
            </a:r>
            <a:r>
              <a:rPr lang="en-US" dirty="0" err="1"/>
              <a:t>nilai</a:t>
            </a:r>
            <a:r>
              <a:rPr lang="en-US" dirty="0"/>
              <a:t> </a:t>
            </a:r>
            <a:r>
              <a:rPr lang="en-US" dirty="0" err="1"/>
              <a:t>ujian</a:t>
            </a:r>
            <a:r>
              <a:rPr lang="en-US" dirty="0"/>
              <a:t> </a:t>
            </a:r>
            <a:r>
              <a:rPr lang="en-US" dirty="0" err="1"/>
              <a:t>lebih</a:t>
            </a:r>
            <a:r>
              <a:rPr lang="en-US" dirty="0"/>
              <a:t> </a:t>
            </a:r>
            <a:r>
              <a:rPr lang="en-US" dirty="0" err="1"/>
              <a:t>dari</a:t>
            </a:r>
            <a:r>
              <a:rPr lang="en-US" dirty="0"/>
              <a:t> 75 </a:t>
            </a:r>
            <a:r>
              <a:rPr lang="en-US" dirty="0" err="1"/>
              <a:t>maka</a:t>
            </a:r>
            <a:r>
              <a:rPr lang="en-US" dirty="0"/>
              <a:t> </a:t>
            </a:r>
            <a:r>
              <a:rPr lang="en-US" dirty="0" err="1"/>
              <a:t>hasilnya</a:t>
            </a:r>
            <a:r>
              <a:rPr lang="en-US" dirty="0"/>
              <a:t> lulus </a:t>
            </a:r>
            <a:r>
              <a:rPr lang="en-US" dirty="0" err="1"/>
              <a:t>ujian</a:t>
            </a:r>
            <a:endParaRPr lang="en-US" dirty="0"/>
          </a:p>
          <a:p>
            <a:r>
              <a:rPr lang="en-US" dirty="0" err="1"/>
              <a:t>algoritma</a:t>
            </a:r>
            <a:r>
              <a:rPr lang="en-US" dirty="0"/>
              <a:t> </a:t>
            </a:r>
            <a:r>
              <a:rPr lang="en-US" dirty="0" err="1"/>
              <a:t>perulangan</a:t>
            </a:r>
            <a:r>
              <a:rPr lang="en-US" dirty="0"/>
              <a:t> (looping) : </a:t>
            </a:r>
            <a:r>
              <a:rPr lang="en-US" dirty="0" err="1"/>
              <a:t>menampilkan</a:t>
            </a:r>
            <a:r>
              <a:rPr lang="en-US" dirty="0"/>
              <a:t> </a:t>
            </a:r>
            <a:r>
              <a:rPr lang="en-US" dirty="0" err="1"/>
              <a:t>bilangan</a:t>
            </a:r>
            <a:r>
              <a:rPr lang="en-US" dirty="0"/>
              <a:t> </a:t>
            </a:r>
            <a:r>
              <a:rPr lang="en-US" dirty="0" err="1"/>
              <a:t>kelipatan</a:t>
            </a:r>
            <a:r>
              <a:rPr lang="en-US" dirty="0"/>
              <a:t> </a:t>
            </a:r>
            <a:r>
              <a:rPr lang="en-US" dirty="0" err="1"/>
              <a:t>dua</a:t>
            </a:r>
            <a:r>
              <a:rPr lang="en-US" dirty="0"/>
              <a:t> </a:t>
            </a:r>
            <a:r>
              <a:rPr lang="en-US" dirty="0" err="1"/>
              <a:t>mulai</a:t>
            </a:r>
            <a:r>
              <a:rPr lang="en-US" dirty="0"/>
              <a:t> </a:t>
            </a:r>
            <a:r>
              <a:rPr lang="en-US" dirty="0" err="1"/>
              <a:t>dari</a:t>
            </a:r>
            <a:r>
              <a:rPr lang="en-US" dirty="0"/>
              <a:t> 0 </a:t>
            </a:r>
            <a:r>
              <a:rPr lang="en-US" dirty="0" err="1"/>
              <a:t>hingga</a:t>
            </a:r>
            <a:r>
              <a:rPr lang="en-US" dirty="0"/>
              <a:t> 50</a:t>
            </a:r>
          </a:p>
        </p:txBody>
      </p:sp>
    </p:spTree>
    <p:extLst>
      <p:ext uri="{BB962C8B-B14F-4D97-AF65-F5344CB8AC3E}">
        <p14:creationId xmlns:p14="http://schemas.microsoft.com/office/powerpoint/2010/main" val="8669681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1496</TotalTime>
  <Words>2238</Words>
  <Application>Microsoft Office PowerPoint</Application>
  <PresentationFormat>Widescreen</PresentationFormat>
  <Paragraphs>291</Paragraphs>
  <Slides>50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vt:lpstr>
      <vt:lpstr>Calibri</vt:lpstr>
      <vt:lpstr>Corbel</vt:lpstr>
      <vt:lpstr>Courier New</vt:lpstr>
      <vt:lpstr>Google Sans</vt:lpstr>
      <vt:lpstr>Depth</vt:lpstr>
      <vt:lpstr>Pengantar Desain  dan Analisis Algoritma</vt:lpstr>
      <vt:lpstr>Pertemuan 1</vt:lpstr>
      <vt:lpstr>Pengenalan awal algoritma</vt:lpstr>
      <vt:lpstr>Pengenalan awal algoritma</vt:lpstr>
      <vt:lpstr>Definisi Algorithm</vt:lpstr>
      <vt:lpstr>Algorithm – Working Definition</vt:lpstr>
      <vt:lpstr>Contoh Algorithm</vt:lpstr>
      <vt:lpstr>Input – Proses - Output</vt:lpstr>
      <vt:lpstr>Langkah logika algoritma dalam pencarian di Google</vt:lpstr>
      <vt:lpstr>Contoh Algoritma</vt:lpstr>
      <vt:lpstr>Algoritma Menjumlahkan Dua Angka</vt:lpstr>
      <vt:lpstr>Algoritma Mencari Angka Terbesar</vt:lpstr>
      <vt:lpstr>Algoritma Mengepel Lantai</vt:lpstr>
      <vt:lpstr>Algoritma Menulis Pesan</vt:lpstr>
      <vt:lpstr>Algoritma Login Facebook</vt:lpstr>
      <vt:lpstr>Algoritma dan Pseudocode</vt:lpstr>
      <vt:lpstr>Pengenalan awal algoritma</vt:lpstr>
      <vt:lpstr>Pengenalan awal algoritma</vt:lpstr>
      <vt:lpstr>PowerPoint Presentation</vt:lpstr>
      <vt:lpstr>PowerPoint Presentation</vt:lpstr>
      <vt:lpstr>Proses Memecahkan Masalah</vt:lpstr>
      <vt:lpstr>Bagaimana kita memecahkan masalah</vt:lpstr>
      <vt:lpstr>Tahapan Pemecahan Masalah</vt:lpstr>
      <vt:lpstr>Struktur Data dan Algoritma</vt:lpstr>
      <vt:lpstr>PowerPoint Presentation</vt:lpstr>
      <vt:lpstr>Tahapan Penyelesaian Masalah</vt:lpstr>
      <vt:lpstr>Pengenalan  fase  dalam  algoritma </vt:lpstr>
      <vt:lpstr>Pengenalan fase dalam algoritma</vt:lpstr>
      <vt:lpstr>Pengenalan fase dalam algoritma</vt:lpstr>
      <vt:lpstr>Pengenalan fase dalam algoritma</vt:lpstr>
      <vt:lpstr>Logika algoritma</vt:lpstr>
      <vt:lpstr>Logika algoritma</vt:lpstr>
      <vt:lpstr>Logika algoritma</vt:lpstr>
      <vt:lpstr>Logika algoritma</vt:lpstr>
      <vt:lpstr>PowerPoint Presentation</vt:lpstr>
      <vt:lpstr>Latihan</vt:lpstr>
      <vt:lpstr>PowerPoint Presentation</vt:lpstr>
      <vt:lpstr>PowerPoint Presentation</vt:lpstr>
      <vt:lpstr>Logika algoritma</vt:lpstr>
      <vt:lpstr>Latihan</vt:lpstr>
      <vt:lpstr>Fundamental dari Pemecahan Masalah Algoritma</vt:lpstr>
      <vt:lpstr>Fundamental dari Pemecahan Masalah Algoritma</vt:lpstr>
      <vt:lpstr>Fundamental dari Pemecahan Masalah Algoritma</vt:lpstr>
      <vt:lpstr>Fundamental dari Pemecahan Masalah Algoritma</vt:lpstr>
      <vt:lpstr>Latihan</vt:lpstr>
      <vt:lpstr>Latihan</vt:lpstr>
      <vt:lpstr>Latihan</vt:lpstr>
      <vt:lpstr>Instalasi Anaconda / Buat akun Google Colab</vt:lpstr>
      <vt:lpstr>Tugas : Membuat akun</vt:lpstr>
      <vt:lpstr>Penutup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LENOVO</dc:creator>
  <cp:lastModifiedBy>shafiraigu@gmail.com</cp:lastModifiedBy>
  <cp:revision>816</cp:revision>
  <dcterms:created xsi:type="dcterms:W3CDTF">2020-07-28T04:36:13Z</dcterms:created>
  <dcterms:modified xsi:type="dcterms:W3CDTF">2024-08-31T14:59:30Z</dcterms:modified>
</cp:coreProperties>
</file>