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4c46333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4c46333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f05baa7b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f05baa7b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04c46333a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04c46333a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f05baa7b1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f05baa7b1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60cd126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60cd126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60cd126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60cd126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60cd126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60cd126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60cd126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60cd126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Lab 1 Figures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0" y="4391175"/>
            <a:ext cx="9144000" cy="13758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dk1"/>
                </a:solidFill>
                <a:latin typeface="Times New Roman"/>
                <a:ea typeface="Times New Roman"/>
                <a:cs typeface="Times New Roman"/>
                <a:sym typeface="Times New Roman"/>
              </a:rPr>
              <a:t>Figure 2: Mean Offset Values and Noise for Dark Images</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solidFill>
                  <a:schemeClr val="dk1"/>
                </a:solidFill>
                <a:latin typeface="Times New Roman"/>
                <a:ea typeface="Times New Roman"/>
                <a:cs typeface="Times New Roman"/>
                <a:sym typeface="Times New Roman"/>
              </a:rPr>
              <a:t>A) Full field frame-averaged and noise no-light images for 50 frames. Images taken with a DCC3240M CMOS camera. B) Line graph of mean offset values versus exposure time from 100 frames of dark images taken at 17 different exposures. C) Line graph of noise values, represented by variance, versus exposure time from 100 frames of dark images taken at 17 different exposures. </a:t>
            </a:r>
            <a:endParaRPr sz="1600">
              <a:solidFill>
                <a:schemeClr val="dk1"/>
              </a:solidFill>
              <a:latin typeface="Times New Roman"/>
              <a:ea typeface="Times New Roman"/>
              <a:cs typeface="Times New Roman"/>
              <a:sym typeface="Times New Roman"/>
            </a:endParaRPr>
          </a:p>
        </p:txBody>
      </p:sp>
      <p:sp>
        <p:nvSpPr>
          <p:cNvPr id="61" name="Google Shape;61;p14"/>
          <p:cNvSpPr txBox="1"/>
          <p:nvPr/>
        </p:nvSpPr>
        <p:spPr>
          <a:xfrm>
            <a:off x="361750" y="0"/>
            <a:ext cx="2331600" cy="369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Full Field Frame-Averaged Image</a:t>
            </a:r>
            <a:endParaRPr sz="1200">
              <a:latin typeface="Times New Roman"/>
              <a:ea typeface="Times New Roman"/>
              <a:cs typeface="Times New Roman"/>
              <a:sym typeface="Times New Roman"/>
            </a:endParaRPr>
          </a:p>
        </p:txBody>
      </p:sp>
      <p:sp>
        <p:nvSpPr>
          <p:cNvPr id="62" name="Google Shape;62;p14"/>
          <p:cNvSpPr txBox="1"/>
          <p:nvPr/>
        </p:nvSpPr>
        <p:spPr>
          <a:xfrm>
            <a:off x="1171775" y="4205750"/>
            <a:ext cx="58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Pixels</a:t>
            </a:r>
            <a:endParaRPr sz="1000">
              <a:latin typeface="Times New Roman"/>
              <a:ea typeface="Times New Roman"/>
              <a:cs typeface="Times New Roman"/>
              <a:sym typeface="Times New Roman"/>
            </a:endParaRPr>
          </a:p>
        </p:txBody>
      </p:sp>
      <p:sp>
        <p:nvSpPr>
          <p:cNvPr id="63" name="Google Shape;63;p14"/>
          <p:cNvSpPr txBox="1"/>
          <p:nvPr/>
        </p:nvSpPr>
        <p:spPr>
          <a:xfrm rot="-5400000">
            <a:off x="-196500" y="958250"/>
            <a:ext cx="58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Pixels</a:t>
            </a:r>
            <a:endParaRPr sz="1000">
              <a:solidFill>
                <a:schemeClr val="dk1"/>
              </a:solidFill>
              <a:latin typeface="Times New Roman"/>
              <a:ea typeface="Times New Roman"/>
              <a:cs typeface="Times New Roman"/>
              <a:sym typeface="Times New Roman"/>
            </a:endParaRPr>
          </a:p>
        </p:txBody>
      </p:sp>
      <p:sp>
        <p:nvSpPr>
          <p:cNvPr id="64" name="Google Shape;64;p14"/>
          <p:cNvSpPr txBox="1"/>
          <p:nvPr/>
        </p:nvSpPr>
        <p:spPr>
          <a:xfrm>
            <a:off x="1171775" y="2016202"/>
            <a:ext cx="58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Pixels</a:t>
            </a:r>
            <a:endParaRPr sz="1000">
              <a:solidFill>
                <a:schemeClr val="dk1"/>
              </a:solidFill>
              <a:latin typeface="Times New Roman"/>
              <a:ea typeface="Times New Roman"/>
              <a:cs typeface="Times New Roman"/>
              <a:sym typeface="Times New Roman"/>
            </a:endParaRPr>
          </a:p>
        </p:txBody>
      </p:sp>
      <p:sp>
        <p:nvSpPr>
          <p:cNvPr id="65" name="Google Shape;65;p14"/>
          <p:cNvSpPr txBox="1"/>
          <p:nvPr/>
        </p:nvSpPr>
        <p:spPr>
          <a:xfrm>
            <a:off x="2953000" y="263100"/>
            <a:ext cx="530400" cy="1950900"/>
          </a:xfrm>
          <a:prstGeom prst="rect">
            <a:avLst/>
          </a:prstGeom>
          <a:noFill/>
          <a:ln>
            <a:noFill/>
          </a:ln>
        </p:spPr>
        <p:txBody>
          <a:bodyPr anchorCtr="0" anchor="t" bIns="91425" lIns="91425" spcFirstLastPara="1" rIns="91425" wrap="square" tIns="91425">
            <a:spAutoFit/>
          </a:bodyPr>
          <a:lstStyle/>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16</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14</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12</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10</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8</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6</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4</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2</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0</a:t>
            </a:r>
            <a:endParaRPr sz="900">
              <a:latin typeface="Times New Roman"/>
              <a:ea typeface="Times New Roman"/>
              <a:cs typeface="Times New Roman"/>
              <a:sym typeface="Times New Roman"/>
            </a:endParaRPr>
          </a:p>
        </p:txBody>
      </p:sp>
      <p:sp>
        <p:nvSpPr>
          <p:cNvPr id="66" name="Google Shape;66;p14"/>
          <p:cNvSpPr txBox="1"/>
          <p:nvPr/>
        </p:nvSpPr>
        <p:spPr>
          <a:xfrm>
            <a:off x="2953000" y="2509156"/>
            <a:ext cx="530400" cy="1842900"/>
          </a:xfrm>
          <a:prstGeom prst="rect">
            <a:avLst/>
          </a:prstGeom>
          <a:noFill/>
          <a:ln>
            <a:noFill/>
          </a:ln>
        </p:spPr>
        <p:txBody>
          <a:bodyPr anchorCtr="0" anchor="t" bIns="91425" lIns="91425" spcFirstLastPara="1" rIns="91425" wrap="square" tIns="91425">
            <a:spAutoFit/>
          </a:bodyPr>
          <a:lstStyle/>
          <a:p>
            <a:pPr indent="0" lvl="0" marL="0" rtl="0" algn="l">
              <a:lnSpc>
                <a:spcPct val="63000"/>
              </a:lnSpc>
              <a:spcBef>
                <a:spcPts val="0"/>
              </a:spcBef>
              <a:spcAft>
                <a:spcPts val="0"/>
              </a:spcAft>
              <a:buNone/>
            </a:pPr>
            <a:r>
              <a:rPr lang="en" sz="900">
                <a:latin typeface="Times New Roman"/>
                <a:ea typeface="Times New Roman"/>
                <a:cs typeface="Times New Roman"/>
                <a:sym typeface="Times New Roman"/>
              </a:rPr>
              <a:t>12</a:t>
            </a:r>
            <a:endParaRPr sz="900">
              <a:latin typeface="Times New Roman"/>
              <a:ea typeface="Times New Roman"/>
              <a:cs typeface="Times New Roman"/>
              <a:sym typeface="Times New Roman"/>
            </a:endParaRPr>
          </a:p>
          <a:p>
            <a:pPr indent="0" lvl="0" marL="0" rtl="0" algn="l">
              <a:lnSpc>
                <a:spcPct val="63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63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63000"/>
              </a:lnSpc>
              <a:spcBef>
                <a:spcPts val="0"/>
              </a:spcBef>
              <a:spcAft>
                <a:spcPts val="0"/>
              </a:spcAft>
              <a:buNone/>
            </a:pPr>
            <a:r>
              <a:rPr lang="en" sz="900">
                <a:latin typeface="Times New Roman"/>
                <a:ea typeface="Times New Roman"/>
                <a:cs typeface="Times New Roman"/>
                <a:sym typeface="Times New Roman"/>
              </a:rPr>
              <a:t>10</a:t>
            </a:r>
            <a:endParaRPr sz="900">
              <a:latin typeface="Times New Roman"/>
              <a:ea typeface="Times New Roman"/>
              <a:cs typeface="Times New Roman"/>
              <a:sym typeface="Times New Roman"/>
            </a:endParaRPr>
          </a:p>
          <a:p>
            <a:pPr indent="0" lvl="0" marL="0" rtl="0" algn="l">
              <a:lnSpc>
                <a:spcPct val="63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63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63000"/>
              </a:lnSpc>
              <a:spcBef>
                <a:spcPts val="0"/>
              </a:spcBef>
              <a:spcAft>
                <a:spcPts val="0"/>
              </a:spcAft>
              <a:buNone/>
            </a:pPr>
            <a:r>
              <a:rPr lang="en" sz="900">
                <a:latin typeface="Times New Roman"/>
                <a:ea typeface="Times New Roman"/>
                <a:cs typeface="Times New Roman"/>
                <a:sym typeface="Times New Roman"/>
              </a:rPr>
              <a:t>8</a:t>
            </a:r>
            <a:endParaRPr sz="900">
              <a:latin typeface="Times New Roman"/>
              <a:ea typeface="Times New Roman"/>
              <a:cs typeface="Times New Roman"/>
              <a:sym typeface="Times New Roman"/>
            </a:endParaRPr>
          </a:p>
          <a:p>
            <a:pPr indent="0" lvl="0" marL="0" rtl="0" algn="l">
              <a:lnSpc>
                <a:spcPct val="63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63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63000"/>
              </a:lnSpc>
              <a:spcBef>
                <a:spcPts val="0"/>
              </a:spcBef>
              <a:spcAft>
                <a:spcPts val="0"/>
              </a:spcAft>
              <a:buNone/>
            </a:pPr>
            <a:r>
              <a:rPr lang="en" sz="900">
                <a:latin typeface="Times New Roman"/>
                <a:ea typeface="Times New Roman"/>
                <a:cs typeface="Times New Roman"/>
                <a:sym typeface="Times New Roman"/>
              </a:rPr>
              <a:t>6</a:t>
            </a:r>
            <a:endParaRPr sz="900">
              <a:latin typeface="Times New Roman"/>
              <a:ea typeface="Times New Roman"/>
              <a:cs typeface="Times New Roman"/>
              <a:sym typeface="Times New Roman"/>
            </a:endParaRPr>
          </a:p>
          <a:p>
            <a:pPr indent="0" lvl="0" marL="0" rtl="0" algn="l">
              <a:lnSpc>
                <a:spcPct val="63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63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63000"/>
              </a:lnSpc>
              <a:spcBef>
                <a:spcPts val="0"/>
              </a:spcBef>
              <a:spcAft>
                <a:spcPts val="0"/>
              </a:spcAft>
              <a:buNone/>
            </a:pPr>
            <a:r>
              <a:rPr lang="en" sz="900">
                <a:latin typeface="Times New Roman"/>
                <a:ea typeface="Times New Roman"/>
                <a:cs typeface="Times New Roman"/>
                <a:sym typeface="Times New Roman"/>
              </a:rPr>
              <a:t>4</a:t>
            </a:r>
            <a:endParaRPr sz="900">
              <a:latin typeface="Times New Roman"/>
              <a:ea typeface="Times New Roman"/>
              <a:cs typeface="Times New Roman"/>
              <a:sym typeface="Times New Roman"/>
            </a:endParaRPr>
          </a:p>
          <a:p>
            <a:pPr indent="0" lvl="0" marL="0" rtl="0" algn="l">
              <a:lnSpc>
                <a:spcPct val="63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63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63000"/>
              </a:lnSpc>
              <a:spcBef>
                <a:spcPts val="0"/>
              </a:spcBef>
              <a:spcAft>
                <a:spcPts val="0"/>
              </a:spcAft>
              <a:buNone/>
            </a:pPr>
            <a:r>
              <a:rPr lang="en" sz="900">
                <a:latin typeface="Times New Roman"/>
                <a:ea typeface="Times New Roman"/>
                <a:cs typeface="Times New Roman"/>
                <a:sym typeface="Times New Roman"/>
              </a:rPr>
              <a:t>2</a:t>
            </a:r>
            <a:endParaRPr sz="900">
              <a:latin typeface="Times New Roman"/>
              <a:ea typeface="Times New Roman"/>
              <a:cs typeface="Times New Roman"/>
              <a:sym typeface="Times New Roman"/>
            </a:endParaRPr>
          </a:p>
          <a:p>
            <a:pPr indent="0" lvl="0" marL="0" rtl="0" algn="l">
              <a:lnSpc>
                <a:spcPct val="63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63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63000"/>
              </a:lnSpc>
              <a:spcBef>
                <a:spcPts val="0"/>
              </a:spcBef>
              <a:spcAft>
                <a:spcPts val="0"/>
              </a:spcAft>
              <a:buNone/>
            </a:pPr>
            <a:r>
              <a:rPr lang="en" sz="900">
                <a:latin typeface="Times New Roman"/>
                <a:ea typeface="Times New Roman"/>
                <a:cs typeface="Times New Roman"/>
                <a:sym typeface="Times New Roman"/>
              </a:rPr>
              <a:t>0</a:t>
            </a:r>
            <a:endParaRPr sz="900">
              <a:latin typeface="Times New Roman"/>
              <a:ea typeface="Times New Roman"/>
              <a:cs typeface="Times New Roman"/>
              <a:sym typeface="Times New Roman"/>
            </a:endParaRPr>
          </a:p>
        </p:txBody>
      </p:sp>
      <p:sp>
        <p:nvSpPr>
          <p:cNvPr id="67" name="Google Shape;67;p14"/>
          <p:cNvSpPr txBox="1"/>
          <p:nvPr/>
        </p:nvSpPr>
        <p:spPr>
          <a:xfrm>
            <a:off x="238175" y="1941300"/>
            <a:ext cx="2447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Times New Roman"/>
                <a:ea typeface="Times New Roman"/>
                <a:cs typeface="Times New Roman"/>
                <a:sym typeface="Times New Roman"/>
              </a:rPr>
              <a:t>0        200      400      600      800     1000     1200</a:t>
            </a:r>
            <a:endParaRPr sz="900">
              <a:latin typeface="Times New Roman"/>
              <a:ea typeface="Times New Roman"/>
              <a:cs typeface="Times New Roman"/>
              <a:sym typeface="Times New Roman"/>
            </a:endParaRPr>
          </a:p>
        </p:txBody>
      </p:sp>
      <p:sp>
        <p:nvSpPr>
          <p:cNvPr id="68" name="Google Shape;68;p14"/>
          <p:cNvSpPr txBox="1"/>
          <p:nvPr/>
        </p:nvSpPr>
        <p:spPr>
          <a:xfrm>
            <a:off x="238175" y="4082775"/>
            <a:ext cx="2447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Times New Roman"/>
                <a:ea typeface="Times New Roman"/>
                <a:cs typeface="Times New Roman"/>
                <a:sym typeface="Times New Roman"/>
              </a:rPr>
              <a:t>0        200      400      600      800     1000     1200</a:t>
            </a:r>
            <a:endParaRPr sz="900">
              <a:latin typeface="Times New Roman"/>
              <a:ea typeface="Times New Roman"/>
              <a:cs typeface="Times New Roman"/>
              <a:sym typeface="Times New Roman"/>
            </a:endParaRPr>
          </a:p>
        </p:txBody>
      </p:sp>
      <p:sp>
        <p:nvSpPr>
          <p:cNvPr id="69" name="Google Shape;69;p14"/>
          <p:cNvSpPr txBox="1"/>
          <p:nvPr/>
        </p:nvSpPr>
        <p:spPr>
          <a:xfrm rot="-5400000">
            <a:off x="-196500" y="3158438"/>
            <a:ext cx="58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Pixels</a:t>
            </a:r>
            <a:endParaRPr sz="1000">
              <a:solidFill>
                <a:schemeClr val="dk1"/>
              </a:solidFill>
              <a:latin typeface="Times New Roman"/>
              <a:ea typeface="Times New Roman"/>
              <a:cs typeface="Times New Roman"/>
              <a:sym typeface="Times New Roman"/>
            </a:endParaRPr>
          </a:p>
        </p:txBody>
      </p:sp>
      <p:sp>
        <p:nvSpPr>
          <p:cNvPr id="70" name="Google Shape;70;p14"/>
          <p:cNvSpPr txBox="1"/>
          <p:nvPr/>
        </p:nvSpPr>
        <p:spPr>
          <a:xfrm>
            <a:off x="0" y="153025"/>
            <a:ext cx="420300" cy="2068800"/>
          </a:xfrm>
          <a:prstGeom prst="rect">
            <a:avLst/>
          </a:prstGeom>
          <a:noFill/>
          <a:ln>
            <a:noFill/>
          </a:ln>
        </p:spPr>
        <p:txBody>
          <a:bodyPr anchorCtr="0" anchor="t" bIns="91425" lIns="91425" spcFirstLastPara="1" rIns="91425" wrap="square" tIns="91425">
            <a:spAutoFit/>
          </a:bodyPr>
          <a:lstStyle/>
          <a:p>
            <a:pPr indent="0" lvl="0" marL="0" rtl="0" algn="r">
              <a:lnSpc>
                <a:spcPct val="85000"/>
              </a:lnSpc>
              <a:spcBef>
                <a:spcPts val="0"/>
              </a:spcBef>
              <a:spcAft>
                <a:spcPts val="0"/>
              </a:spcAft>
              <a:buNone/>
            </a:pPr>
            <a:r>
              <a:rPr lang="en" sz="900">
                <a:latin typeface="Times New Roman"/>
                <a:ea typeface="Times New Roman"/>
                <a:cs typeface="Times New Roman"/>
                <a:sym typeface="Times New Roman"/>
              </a:rPr>
              <a:t>0</a:t>
            </a:r>
            <a:endParaRPr sz="900">
              <a:latin typeface="Times New Roman"/>
              <a:ea typeface="Times New Roman"/>
              <a:cs typeface="Times New Roman"/>
              <a:sym typeface="Times New Roman"/>
            </a:endParaRPr>
          </a:p>
          <a:p>
            <a:pPr indent="0" lvl="0" marL="0" rtl="0" algn="l">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rPr lang="en" sz="900">
                <a:latin typeface="Times New Roman"/>
                <a:ea typeface="Times New Roman"/>
                <a:cs typeface="Times New Roman"/>
                <a:sym typeface="Times New Roman"/>
              </a:rPr>
              <a:t>200</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rPr lang="en" sz="900">
                <a:latin typeface="Times New Roman"/>
                <a:ea typeface="Times New Roman"/>
                <a:cs typeface="Times New Roman"/>
                <a:sym typeface="Times New Roman"/>
              </a:rPr>
              <a:t>400</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rPr lang="en" sz="900">
                <a:latin typeface="Times New Roman"/>
                <a:ea typeface="Times New Roman"/>
                <a:cs typeface="Times New Roman"/>
                <a:sym typeface="Times New Roman"/>
              </a:rPr>
              <a:t>600</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rPr lang="en" sz="900">
                <a:latin typeface="Times New Roman"/>
                <a:ea typeface="Times New Roman"/>
                <a:cs typeface="Times New Roman"/>
                <a:sym typeface="Times New Roman"/>
              </a:rPr>
              <a:t>800</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rPr lang="en" sz="900">
                <a:latin typeface="Times New Roman"/>
                <a:ea typeface="Times New Roman"/>
                <a:cs typeface="Times New Roman"/>
                <a:sym typeface="Times New Roman"/>
              </a:rPr>
              <a:t>1000</a:t>
            </a:r>
            <a:endParaRPr sz="900">
              <a:latin typeface="Times New Roman"/>
              <a:ea typeface="Times New Roman"/>
              <a:cs typeface="Times New Roman"/>
              <a:sym typeface="Times New Roman"/>
            </a:endParaRPr>
          </a:p>
        </p:txBody>
      </p:sp>
      <p:sp>
        <p:nvSpPr>
          <p:cNvPr id="71" name="Google Shape;71;p14"/>
          <p:cNvSpPr txBox="1"/>
          <p:nvPr/>
        </p:nvSpPr>
        <p:spPr>
          <a:xfrm>
            <a:off x="0" y="2272100"/>
            <a:ext cx="420300" cy="2068800"/>
          </a:xfrm>
          <a:prstGeom prst="rect">
            <a:avLst/>
          </a:prstGeom>
          <a:noFill/>
          <a:ln>
            <a:noFill/>
          </a:ln>
        </p:spPr>
        <p:txBody>
          <a:bodyPr anchorCtr="0" anchor="t" bIns="91425" lIns="91425" spcFirstLastPara="1" rIns="91425" wrap="square" tIns="91425">
            <a:spAutoFit/>
          </a:bodyPr>
          <a:lstStyle/>
          <a:p>
            <a:pPr indent="0" lvl="0" marL="0" rtl="0" algn="r">
              <a:lnSpc>
                <a:spcPct val="85000"/>
              </a:lnSpc>
              <a:spcBef>
                <a:spcPts val="0"/>
              </a:spcBef>
              <a:spcAft>
                <a:spcPts val="0"/>
              </a:spcAft>
              <a:buNone/>
            </a:pPr>
            <a:r>
              <a:rPr lang="en" sz="900">
                <a:latin typeface="Times New Roman"/>
                <a:ea typeface="Times New Roman"/>
                <a:cs typeface="Times New Roman"/>
                <a:sym typeface="Times New Roman"/>
              </a:rPr>
              <a:t>0</a:t>
            </a:r>
            <a:endParaRPr sz="900">
              <a:latin typeface="Times New Roman"/>
              <a:ea typeface="Times New Roman"/>
              <a:cs typeface="Times New Roman"/>
              <a:sym typeface="Times New Roman"/>
            </a:endParaRPr>
          </a:p>
          <a:p>
            <a:pPr indent="0" lvl="0" marL="0" rtl="0" algn="l">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rPr lang="en" sz="900">
                <a:latin typeface="Times New Roman"/>
                <a:ea typeface="Times New Roman"/>
                <a:cs typeface="Times New Roman"/>
                <a:sym typeface="Times New Roman"/>
              </a:rPr>
              <a:t>200</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rPr lang="en" sz="900">
                <a:latin typeface="Times New Roman"/>
                <a:ea typeface="Times New Roman"/>
                <a:cs typeface="Times New Roman"/>
                <a:sym typeface="Times New Roman"/>
              </a:rPr>
              <a:t>400</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rPr lang="en" sz="900">
                <a:latin typeface="Times New Roman"/>
                <a:ea typeface="Times New Roman"/>
                <a:cs typeface="Times New Roman"/>
                <a:sym typeface="Times New Roman"/>
              </a:rPr>
              <a:t>600</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rPr lang="en" sz="900">
                <a:latin typeface="Times New Roman"/>
                <a:ea typeface="Times New Roman"/>
                <a:cs typeface="Times New Roman"/>
                <a:sym typeface="Times New Roman"/>
              </a:rPr>
              <a:t>800</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85000"/>
              </a:lnSpc>
              <a:spcBef>
                <a:spcPts val="0"/>
              </a:spcBef>
              <a:spcAft>
                <a:spcPts val="0"/>
              </a:spcAft>
              <a:buNone/>
            </a:pPr>
            <a:r>
              <a:rPr lang="en" sz="900">
                <a:latin typeface="Times New Roman"/>
                <a:ea typeface="Times New Roman"/>
                <a:cs typeface="Times New Roman"/>
                <a:sym typeface="Times New Roman"/>
              </a:rPr>
              <a:t>1000</a:t>
            </a:r>
            <a:endParaRPr sz="900">
              <a:latin typeface="Times New Roman"/>
              <a:ea typeface="Times New Roman"/>
              <a:cs typeface="Times New Roman"/>
              <a:sym typeface="Times New Roman"/>
            </a:endParaRPr>
          </a:p>
        </p:txBody>
      </p:sp>
      <p:sp>
        <p:nvSpPr>
          <p:cNvPr id="72" name="Google Shape;72;p14"/>
          <p:cNvSpPr txBox="1"/>
          <p:nvPr/>
        </p:nvSpPr>
        <p:spPr>
          <a:xfrm>
            <a:off x="983071" y="2139850"/>
            <a:ext cx="957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Noise Image</a:t>
            </a:r>
            <a:endParaRPr sz="1200">
              <a:latin typeface="Times New Roman"/>
              <a:ea typeface="Times New Roman"/>
              <a:cs typeface="Times New Roman"/>
              <a:sym typeface="Times New Roman"/>
            </a:endParaRPr>
          </a:p>
        </p:txBody>
      </p:sp>
      <p:sp>
        <p:nvSpPr>
          <p:cNvPr id="73" name="Google Shape;73;p14"/>
          <p:cNvSpPr txBox="1"/>
          <p:nvPr/>
        </p:nvSpPr>
        <p:spPr>
          <a:xfrm>
            <a:off x="0" y="0"/>
            <a:ext cx="1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a:t>
            </a:r>
            <a:endParaRPr/>
          </a:p>
        </p:txBody>
      </p:sp>
      <p:pic>
        <p:nvPicPr>
          <p:cNvPr id="74" name="Google Shape;74;p14"/>
          <p:cNvPicPr preferRelativeResize="0"/>
          <p:nvPr/>
        </p:nvPicPr>
        <p:blipFill>
          <a:blip r:embed="rId3">
            <a:alphaModFix/>
          </a:blip>
          <a:stretch>
            <a:fillRect/>
          </a:stretch>
        </p:blipFill>
        <p:spPr>
          <a:xfrm>
            <a:off x="5452188" y="9363"/>
            <a:ext cx="3534188" cy="2356125"/>
          </a:xfrm>
          <a:prstGeom prst="rect">
            <a:avLst/>
          </a:prstGeom>
          <a:noFill/>
          <a:ln>
            <a:noFill/>
          </a:ln>
        </p:spPr>
      </p:pic>
      <p:sp>
        <p:nvSpPr>
          <p:cNvPr id="75" name="Google Shape;75;p14"/>
          <p:cNvSpPr txBox="1"/>
          <p:nvPr/>
        </p:nvSpPr>
        <p:spPr>
          <a:xfrm>
            <a:off x="5452200" y="0"/>
            <a:ext cx="3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a:t>
            </a:r>
            <a:endParaRPr/>
          </a:p>
        </p:txBody>
      </p:sp>
      <p:sp>
        <p:nvSpPr>
          <p:cNvPr id="76" name="Google Shape;76;p14"/>
          <p:cNvSpPr txBox="1"/>
          <p:nvPr/>
        </p:nvSpPr>
        <p:spPr>
          <a:xfrm>
            <a:off x="3329588" y="2124400"/>
            <a:ext cx="3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pic>
        <p:nvPicPr>
          <p:cNvPr id="77" name="Google Shape;77;p14"/>
          <p:cNvPicPr preferRelativeResize="0"/>
          <p:nvPr/>
        </p:nvPicPr>
        <p:blipFill>
          <a:blip r:embed="rId4">
            <a:alphaModFix/>
          </a:blip>
          <a:stretch>
            <a:fillRect/>
          </a:stretch>
        </p:blipFill>
        <p:spPr>
          <a:xfrm>
            <a:off x="3596200" y="2233125"/>
            <a:ext cx="3322306" cy="2356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5"/>
          <p:cNvPicPr preferRelativeResize="0"/>
          <p:nvPr/>
        </p:nvPicPr>
        <p:blipFill>
          <a:blip r:embed="rId3">
            <a:alphaModFix/>
          </a:blip>
          <a:stretch>
            <a:fillRect/>
          </a:stretch>
        </p:blipFill>
        <p:spPr>
          <a:xfrm>
            <a:off x="152400" y="152400"/>
            <a:ext cx="8839204" cy="32283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idx="1" type="body"/>
          </p:nvPr>
        </p:nvSpPr>
        <p:spPr>
          <a:xfrm>
            <a:off x="-11600" y="4002375"/>
            <a:ext cx="5668800" cy="108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chemeClr val="dk1"/>
                </a:solidFill>
                <a:latin typeface="Times New Roman"/>
                <a:ea typeface="Times New Roman"/>
                <a:cs typeface="Times New Roman"/>
                <a:sym typeface="Times New Roman"/>
              </a:rPr>
              <a:t>Figure 3: Mean Offset Values, Noise, and Signal-Noise Ratio for Different Shaded Imaging Planes</a:t>
            </a:r>
            <a:endParaRPr b="1" sz="1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solidFill>
                  <a:schemeClr val="dk1"/>
                </a:solidFill>
                <a:latin typeface="Times New Roman"/>
                <a:ea typeface="Times New Roman"/>
                <a:cs typeface="Times New Roman"/>
                <a:sym typeface="Times New Roman"/>
              </a:rPr>
              <a:t>A) Full field frame-averaged and noise images for 100 frames at exposure of 120 ms, aperture at 6, and focus at 3.75. Images taken </a:t>
            </a:r>
            <a:endParaRPr sz="1600">
              <a:solidFill>
                <a:schemeClr val="dk1"/>
              </a:solidFill>
              <a:latin typeface="Times New Roman"/>
              <a:ea typeface="Times New Roman"/>
              <a:cs typeface="Times New Roman"/>
              <a:sym typeface="Times New Roman"/>
            </a:endParaRPr>
          </a:p>
        </p:txBody>
      </p:sp>
      <p:pic>
        <p:nvPicPr>
          <p:cNvPr id="88" name="Google Shape;88;p16"/>
          <p:cNvPicPr preferRelativeResize="0"/>
          <p:nvPr/>
        </p:nvPicPr>
        <p:blipFill rotWithShape="1">
          <a:blip r:embed="rId3">
            <a:alphaModFix/>
          </a:blip>
          <a:srcRect b="7391" l="45294" r="17076" t="8518"/>
          <a:stretch/>
        </p:blipFill>
        <p:spPr>
          <a:xfrm>
            <a:off x="0" y="258125"/>
            <a:ext cx="2805550" cy="3844649"/>
          </a:xfrm>
          <a:prstGeom prst="rect">
            <a:avLst/>
          </a:prstGeom>
          <a:noFill/>
          <a:ln>
            <a:noFill/>
          </a:ln>
        </p:spPr>
      </p:pic>
      <p:sp>
        <p:nvSpPr>
          <p:cNvPr id="89" name="Google Shape;89;p16"/>
          <p:cNvSpPr txBox="1"/>
          <p:nvPr/>
        </p:nvSpPr>
        <p:spPr>
          <a:xfrm>
            <a:off x="373875" y="141475"/>
            <a:ext cx="2331600" cy="369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Full Field Frame-Averaged Image</a:t>
            </a:r>
            <a:endParaRPr sz="1200">
              <a:latin typeface="Times New Roman"/>
              <a:ea typeface="Times New Roman"/>
              <a:cs typeface="Times New Roman"/>
              <a:sym typeface="Times New Roman"/>
            </a:endParaRPr>
          </a:p>
        </p:txBody>
      </p:sp>
      <p:sp>
        <p:nvSpPr>
          <p:cNvPr id="90" name="Google Shape;90;p16"/>
          <p:cNvSpPr txBox="1"/>
          <p:nvPr/>
        </p:nvSpPr>
        <p:spPr>
          <a:xfrm>
            <a:off x="230150" y="258125"/>
            <a:ext cx="420300" cy="1847100"/>
          </a:xfrm>
          <a:prstGeom prst="rect">
            <a:avLst/>
          </a:prstGeom>
          <a:noFill/>
          <a:ln>
            <a:noFill/>
          </a:ln>
        </p:spPr>
        <p:txBody>
          <a:bodyPr anchorCtr="0" anchor="t" bIns="91425" lIns="91425" spcFirstLastPara="1" rIns="91425" wrap="square" tIns="91425">
            <a:spAutoFit/>
          </a:bodyPr>
          <a:lstStyle/>
          <a:p>
            <a:pPr indent="0" lvl="0" marL="0" rtl="0" algn="l">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rPr lang="en" sz="900">
                <a:latin typeface="Times New Roman"/>
                <a:ea typeface="Times New Roman"/>
                <a:cs typeface="Times New Roman"/>
                <a:sym typeface="Times New Roman"/>
              </a:rPr>
              <a:t>0</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rPr lang="en" sz="900">
                <a:latin typeface="Times New Roman"/>
                <a:ea typeface="Times New Roman"/>
                <a:cs typeface="Times New Roman"/>
                <a:sym typeface="Times New Roman"/>
              </a:rPr>
              <a:t>200</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rPr lang="en" sz="900">
                <a:latin typeface="Times New Roman"/>
                <a:ea typeface="Times New Roman"/>
                <a:cs typeface="Times New Roman"/>
                <a:sym typeface="Times New Roman"/>
              </a:rPr>
              <a:t>400</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rPr lang="en" sz="900">
                <a:latin typeface="Times New Roman"/>
                <a:ea typeface="Times New Roman"/>
                <a:cs typeface="Times New Roman"/>
                <a:sym typeface="Times New Roman"/>
              </a:rPr>
              <a:t>600</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rPr lang="en" sz="900">
                <a:latin typeface="Times New Roman"/>
                <a:ea typeface="Times New Roman"/>
                <a:cs typeface="Times New Roman"/>
                <a:sym typeface="Times New Roman"/>
              </a:rPr>
              <a:t>800</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rPr lang="en" sz="900">
                <a:latin typeface="Times New Roman"/>
                <a:ea typeface="Times New Roman"/>
                <a:cs typeface="Times New Roman"/>
                <a:sym typeface="Times New Roman"/>
              </a:rPr>
              <a:t>1000</a:t>
            </a:r>
            <a:endParaRPr sz="900">
              <a:latin typeface="Times New Roman"/>
              <a:ea typeface="Times New Roman"/>
              <a:cs typeface="Times New Roman"/>
              <a:sym typeface="Times New Roman"/>
            </a:endParaRPr>
          </a:p>
        </p:txBody>
      </p:sp>
      <p:sp>
        <p:nvSpPr>
          <p:cNvPr id="91" name="Google Shape;91;p16"/>
          <p:cNvSpPr txBox="1"/>
          <p:nvPr/>
        </p:nvSpPr>
        <p:spPr>
          <a:xfrm>
            <a:off x="230150" y="2155275"/>
            <a:ext cx="420300" cy="1847100"/>
          </a:xfrm>
          <a:prstGeom prst="rect">
            <a:avLst/>
          </a:prstGeom>
          <a:noFill/>
          <a:ln>
            <a:noFill/>
          </a:ln>
        </p:spPr>
        <p:txBody>
          <a:bodyPr anchorCtr="0" anchor="t" bIns="91425" lIns="91425" spcFirstLastPara="1" rIns="91425" wrap="square" tIns="91425">
            <a:spAutoFit/>
          </a:bodyPr>
          <a:lstStyle/>
          <a:p>
            <a:pPr indent="0" lvl="0" marL="0" rtl="0" algn="r">
              <a:lnSpc>
                <a:spcPct val="75000"/>
              </a:lnSpc>
              <a:spcBef>
                <a:spcPts val="0"/>
              </a:spcBef>
              <a:spcAft>
                <a:spcPts val="0"/>
              </a:spcAft>
              <a:buNone/>
            </a:pPr>
            <a:r>
              <a:rPr lang="en" sz="900">
                <a:latin typeface="Times New Roman"/>
                <a:ea typeface="Times New Roman"/>
                <a:cs typeface="Times New Roman"/>
                <a:sym typeface="Times New Roman"/>
              </a:rPr>
              <a:t>0</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rPr lang="en" sz="900">
                <a:latin typeface="Times New Roman"/>
                <a:ea typeface="Times New Roman"/>
                <a:cs typeface="Times New Roman"/>
                <a:sym typeface="Times New Roman"/>
              </a:rPr>
              <a:t>200</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rPr lang="en" sz="900">
                <a:latin typeface="Times New Roman"/>
                <a:ea typeface="Times New Roman"/>
                <a:cs typeface="Times New Roman"/>
                <a:sym typeface="Times New Roman"/>
              </a:rPr>
              <a:t>400</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rPr lang="en" sz="900">
                <a:latin typeface="Times New Roman"/>
                <a:ea typeface="Times New Roman"/>
                <a:cs typeface="Times New Roman"/>
                <a:sym typeface="Times New Roman"/>
              </a:rPr>
              <a:t>600</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rPr lang="en" sz="900">
                <a:latin typeface="Times New Roman"/>
                <a:ea typeface="Times New Roman"/>
                <a:cs typeface="Times New Roman"/>
                <a:sym typeface="Times New Roman"/>
              </a:rPr>
              <a:t>800</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t/>
            </a:r>
            <a:endParaRPr sz="900">
              <a:latin typeface="Times New Roman"/>
              <a:ea typeface="Times New Roman"/>
              <a:cs typeface="Times New Roman"/>
              <a:sym typeface="Times New Roman"/>
            </a:endParaRPr>
          </a:p>
          <a:p>
            <a:pPr indent="0" lvl="0" marL="0" rtl="0" algn="r">
              <a:lnSpc>
                <a:spcPct val="75000"/>
              </a:lnSpc>
              <a:spcBef>
                <a:spcPts val="0"/>
              </a:spcBef>
              <a:spcAft>
                <a:spcPts val="0"/>
              </a:spcAft>
              <a:buNone/>
            </a:pPr>
            <a:r>
              <a:rPr lang="en" sz="900">
                <a:latin typeface="Times New Roman"/>
                <a:ea typeface="Times New Roman"/>
                <a:cs typeface="Times New Roman"/>
                <a:sym typeface="Times New Roman"/>
              </a:rPr>
              <a:t>1000</a:t>
            </a:r>
            <a:endParaRPr sz="900">
              <a:latin typeface="Times New Roman"/>
              <a:ea typeface="Times New Roman"/>
              <a:cs typeface="Times New Roman"/>
              <a:sym typeface="Times New Roman"/>
            </a:endParaRPr>
          </a:p>
        </p:txBody>
      </p:sp>
      <p:sp>
        <p:nvSpPr>
          <p:cNvPr id="92" name="Google Shape;92;p16"/>
          <p:cNvSpPr txBox="1"/>
          <p:nvPr/>
        </p:nvSpPr>
        <p:spPr>
          <a:xfrm>
            <a:off x="440325" y="1882200"/>
            <a:ext cx="1942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Times New Roman"/>
                <a:ea typeface="Times New Roman"/>
                <a:cs typeface="Times New Roman"/>
                <a:sym typeface="Times New Roman"/>
              </a:rPr>
              <a:t>0     200   400   600   800 1000 1200</a:t>
            </a:r>
            <a:endParaRPr sz="900">
              <a:latin typeface="Times New Roman"/>
              <a:ea typeface="Times New Roman"/>
              <a:cs typeface="Times New Roman"/>
              <a:sym typeface="Times New Roman"/>
            </a:endParaRPr>
          </a:p>
        </p:txBody>
      </p:sp>
      <p:sp>
        <p:nvSpPr>
          <p:cNvPr id="93" name="Google Shape;93;p16"/>
          <p:cNvSpPr txBox="1"/>
          <p:nvPr/>
        </p:nvSpPr>
        <p:spPr>
          <a:xfrm>
            <a:off x="440325" y="3779675"/>
            <a:ext cx="1942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Times New Roman"/>
                <a:ea typeface="Times New Roman"/>
                <a:cs typeface="Times New Roman"/>
                <a:sym typeface="Times New Roman"/>
              </a:rPr>
              <a:t>0     200   400   600   800 1000 1200</a:t>
            </a:r>
            <a:endParaRPr sz="900">
              <a:latin typeface="Times New Roman"/>
              <a:ea typeface="Times New Roman"/>
              <a:cs typeface="Times New Roman"/>
              <a:sym typeface="Times New Roman"/>
            </a:endParaRPr>
          </a:p>
        </p:txBody>
      </p:sp>
      <p:sp>
        <p:nvSpPr>
          <p:cNvPr id="94" name="Google Shape;94;p16"/>
          <p:cNvSpPr txBox="1"/>
          <p:nvPr/>
        </p:nvSpPr>
        <p:spPr>
          <a:xfrm rot="-5400000">
            <a:off x="-19125" y="981413"/>
            <a:ext cx="58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Pixels</a:t>
            </a:r>
            <a:endParaRPr sz="1000">
              <a:solidFill>
                <a:schemeClr val="dk1"/>
              </a:solidFill>
              <a:latin typeface="Times New Roman"/>
              <a:ea typeface="Times New Roman"/>
              <a:cs typeface="Times New Roman"/>
              <a:sym typeface="Times New Roman"/>
            </a:endParaRPr>
          </a:p>
        </p:txBody>
      </p:sp>
      <p:sp>
        <p:nvSpPr>
          <p:cNvPr id="95" name="Google Shape;95;p16"/>
          <p:cNvSpPr txBox="1"/>
          <p:nvPr/>
        </p:nvSpPr>
        <p:spPr>
          <a:xfrm rot="-5400000">
            <a:off x="-19125" y="2833150"/>
            <a:ext cx="58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Pixels</a:t>
            </a:r>
            <a:endParaRPr sz="1000">
              <a:solidFill>
                <a:schemeClr val="dk1"/>
              </a:solidFill>
              <a:latin typeface="Times New Roman"/>
              <a:ea typeface="Times New Roman"/>
              <a:cs typeface="Times New Roman"/>
              <a:sym typeface="Times New Roman"/>
            </a:endParaRPr>
          </a:p>
        </p:txBody>
      </p:sp>
      <p:sp>
        <p:nvSpPr>
          <p:cNvPr id="96" name="Google Shape;96;p16"/>
          <p:cNvSpPr txBox="1"/>
          <p:nvPr/>
        </p:nvSpPr>
        <p:spPr>
          <a:xfrm>
            <a:off x="1181775" y="3871125"/>
            <a:ext cx="58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Pixels</a:t>
            </a:r>
            <a:endParaRPr sz="1000">
              <a:latin typeface="Times New Roman"/>
              <a:ea typeface="Times New Roman"/>
              <a:cs typeface="Times New Roman"/>
              <a:sym typeface="Times New Roman"/>
            </a:endParaRPr>
          </a:p>
        </p:txBody>
      </p:sp>
      <p:sp>
        <p:nvSpPr>
          <p:cNvPr id="97" name="Google Shape;97;p16"/>
          <p:cNvSpPr txBox="1"/>
          <p:nvPr/>
        </p:nvSpPr>
        <p:spPr>
          <a:xfrm>
            <a:off x="923971" y="2061213"/>
            <a:ext cx="957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Noise Image</a:t>
            </a:r>
            <a:endParaRPr sz="1200">
              <a:latin typeface="Times New Roman"/>
              <a:ea typeface="Times New Roman"/>
              <a:cs typeface="Times New Roman"/>
              <a:sym typeface="Times New Roman"/>
            </a:endParaRPr>
          </a:p>
        </p:txBody>
      </p:sp>
      <p:sp>
        <p:nvSpPr>
          <p:cNvPr id="98" name="Google Shape;98;p16"/>
          <p:cNvSpPr txBox="1"/>
          <p:nvPr/>
        </p:nvSpPr>
        <p:spPr>
          <a:xfrm>
            <a:off x="1121325" y="1975875"/>
            <a:ext cx="58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Pixels</a:t>
            </a:r>
            <a:endParaRPr sz="1000">
              <a:latin typeface="Times New Roman"/>
              <a:ea typeface="Times New Roman"/>
              <a:cs typeface="Times New Roman"/>
              <a:sym typeface="Times New Roman"/>
            </a:endParaRPr>
          </a:p>
        </p:txBody>
      </p:sp>
      <p:sp>
        <p:nvSpPr>
          <p:cNvPr id="99" name="Google Shape;99;p16"/>
          <p:cNvSpPr txBox="1"/>
          <p:nvPr/>
        </p:nvSpPr>
        <p:spPr>
          <a:xfrm>
            <a:off x="2532700" y="298175"/>
            <a:ext cx="580200" cy="18195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sz="900">
                <a:latin typeface="Times New Roman"/>
                <a:ea typeface="Times New Roman"/>
                <a:cs typeface="Times New Roman"/>
                <a:sym typeface="Times New Roman"/>
              </a:rPr>
              <a:t>250</a:t>
            </a:r>
            <a:endParaRPr sz="900">
              <a:latin typeface="Times New Roman"/>
              <a:ea typeface="Times New Roman"/>
              <a:cs typeface="Times New Roman"/>
              <a:sym typeface="Times New Roman"/>
            </a:endParaRPr>
          </a:p>
          <a:p>
            <a:pPr indent="0" lvl="0" marL="0" rtl="0" algn="l">
              <a:lnSpc>
                <a:spcPct val="135000"/>
              </a:lnSpc>
              <a:spcBef>
                <a:spcPts val="0"/>
              </a:spcBef>
              <a:spcAft>
                <a:spcPts val="0"/>
              </a:spcAft>
              <a:buNone/>
            </a:pPr>
            <a:r>
              <a:rPr lang="en" sz="900">
                <a:latin typeface="Times New Roman"/>
                <a:ea typeface="Times New Roman"/>
                <a:cs typeface="Times New Roman"/>
                <a:sym typeface="Times New Roman"/>
              </a:rPr>
              <a:t>225</a:t>
            </a:r>
            <a:endParaRPr sz="900">
              <a:latin typeface="Times New Roman"/>
              <a:ea typeface="Times New Roman"/>
              <a:cs typeface="Times New Roman"/>
              <a:sym typeface="Times New Roman"/>
            </a:endParaRPr>
          </a:p>
          <a:p>
            <a:pPr indent="0" lvl="0" marL="0" rtl="0" algn="l">
              <a:lnSpc>
                <a:spcPct val="135000"/>
              </a:lnSpc>
              <a:spcBef>
                <a:spcPts val="0"/>
              </a:spcBef>
              <a:spcAft>
                <a:spcPts val="0"/>
              </a:spcAft>
              <a:buNone/>
            </a:pPr>
            <a:r>
              <a:rPr lang="en" sz="900">
                <a:latin typeface="Times New Roman"/>
                <a:ea typeface="Times New Roman"/>
                <a:cs typeface="Times New Roman"/>
                <a:sym typeface="Times New Roman"/>
              </a:rPr>
              <a:t>200</a:t>
            </a:r>
            <a:endParaRPr sz="900">
              <a:latin typeface="Times New Roman"/>
              <a:ea typeface="Times New Roman"/>
              <a:cs typeface="Times New Roman"/>
              <a:sym typeface="Times New Roman"/>
            </a:endParaRPr>
          </a:p>
          <a:p>
            <a:pPr indent="0" lvl="0" marL="0" rtl="0" algn="l">
              <a:lnSpc>
                <a:spcPct val="135000"/>
              </a:lnSpc>
              <a:spcBef>
                <a:spcPts val="0"/>
              </a:spcBef>
              <a:spcAft>
                <a:spcPts val="0"/>
              </a:spcAft>
              <a:buNone/>
            </a:pPr>
            <a:r>
              <a:rPr lang="en" sz="900">
                <a:latin typeface="Times New Roman"/>
                <a:ea typeface="Times New Roman"/>
                <a:cs typeface="Times New Roman"/>
                <a:sym typeface="Times New Roman"/>
              </a:rPr>
              <a:t>175</a:t>
            </a:r>
            <a:endParaRPr sz="900">
              <a:latin typeface="Times New Roman"/>
              <a:ea typeface="Times New Roman"/>
              <a:cs typeface="Times New Roman"/>
              <a:sym typeface="Times New Roman"/>
            </a:endParaRPr>
          </a:p>
          <a:p>
            <a:pPr indent="0" lvl="0" marL="0" rtl="0" algn="l">
              <a:lnSpc>
                <a:spcPct val="135000"/>
              </a:lnSpc>
              <a:spcBef>
                <a:spcPts val="0"/>
              </a:spcBef>
              <a:spcAft>
                <a:spcPts val="0"/>
              </a:spcAft>
              <a:buNone/>
            </a:pPr>
            <a:r>
              <a:rPr lang="en" sz="900">
                <a:latin typeface="Times New Roman"/>
                <a:ea typeface="Times New Roman"/>
                <a:cs typeface="Times New Roman"/>
                <a:sym typeface="Times New Roman"/>
              </a:rPr>
              <a:t>150</a:t>
            </a:r>
            <a:endParaRPr sz="900">
              <a:latin typeface="Times New Roman"/>
              <a:ea typeface="Times New Roman"/>
              <a:cs typeface="Times New Roman"/>
              <a:sym typeface="Times New Roman"/>
            </a:endParaRPr>
          </a:p>
          <a:p>
            <a:pPr indent="0" lvl="0" marL="0" rtl="0" algn="l">
              <a:lnSpc>
                <a:spcPct val="135000"/>
              </a:lnSpc>
              <a:spcBef>
                <a:spcPts val="0"/>
              </a:spcBef>
              <a:spcAft>
                <a:spcPts val="0"/>
              </a:spcAft>
              <a:buNone/>
            </a:pPr>
            <a:r>
              <a:rPr lang="en" sz="900">
                <a:latin typeface="Times New Roman"/>
                <a:ea typeface="Times New Roman"/>
                <a:cs typeface="Times New Roman"/>
                <a:sym typeface="Times New Roman"/>
              </a:rPr>
              <a:t>125</a:t>
            </a:r>
            <a:endParaRPr sz="900">
              <a:latin typeface="Times New Roman"/>
              <a:ea typeface="Times New Roman"/>
              <a:cs typeface="Times New Roman"/>
              <a:sym typeface="Times New Roman"/>
            </a:endParaRPr>
          </a:p>
          <a:p>
            <a:pPr indent="0" lvl="0" marL="0" rtl="0" algn="l">
              <a:lnSpc>
                <a:spcPct val="135000"/>
              </a:lnSpc>
              <a:spcBef>
                <a:spcPts val="0"/>
              </a:spcBef>
              <a:spcAft>
                <a:spcPts val="0"/>
              </a:spcAft>
              <a:buNone/>
            </a:pPr>
            <a:r>
              <a:rPr lang="en" sz="900">
                <a:latin typeface="Times New Roman"/>
                <a:ea typeface="Times New Roman"/>
                <a:cs typeface="Times New Roman"/>
                <a:sym typeface="Times New Roman"/>
              </a:rPr>
              <a:t>100</a:t>
            </a:r>
            <a:endParaRPr sz="900">
              <a:latin typeface="Times New Roman"/>
              <a:ea typeface="Times New Roman"/>
              <a:cs typeface="Times New Roman"/>
              <a:sym typeface="Times New Roman"/>
            </a:endParaRPr>
          </a:p>
          <a:p>
            <a:pPr indent="0" lvl="0" marL="0" rtl="0" algn="l">
              <a:lnSpc>
                <a:spcPct val="135000"/>
              </a:lnSpc>
              <a:spcBef>
                <a:spcPts val="0"/>
              </a:spcBef>
              <a:spcAft>
                <a:spcPts val="0"/>
              </a:spcAft>
              <a:buNone/>
            </a:pPr>
            <a:r>
              <a:rPr lang="en" sz="900">
                <a:latin typeface="Times New Roman"/>
                <a:ea typeface="Times New Roman"/>
                <a:cs typeface="Times New Roman"/>
                <a:sym typeface="Times New Roman"/>
              </a:rPr>
              <a:t>75</a:t>
            </a:r>
            <a:endParaRPr sz="900">
              <a:latin typeface="Times New Roman"/>
              <a:ea typeface="Times New Roman"/>
              <a:cs typeface="Times New Roman"/>
              <a:sym typeface="Times New Roman"/>
            </a:endParaRPr>
          </a:p>
          <a:p>
            <a:pPr indent="0" lvl="0" marL="0" rtl="0" algn="l">
              <a:lnSpc>
                <a:spcPct val="135000"/>
              </a:lnSpc>
              <a:spcBef>
                <a:spcPts val="0"/>
              </a:spcBef>
              <a:spcAft>
                <a:spcPts val="0"/>
              </a:spcAft>
              <a:buNone/>
            </a:pPr>
            <a:r>
              <a:rPr lang="en" sz="900">
                <a:latin typeface="Times New Roman"/>
                <a:ea typeface="Times New Roman"/>
                <a:cs typeface="Times New Roman"/>
                <a:sym typeface="Times New Roman"/>
              </a:rPr>
              <a:t>50</a:t>
            </a:r>
            <a:endParaRPr sz="900">
              <a:latin typeface="Times New Roman"/>
              <a:ea typeface="Times New Roman"/>
              <a:cs typeface="Times New Roman"/>
              <a:sym typeface="Times New Roman"/>
            </a:endParaRPr>
          </a:p>
        </p:txBody>
      </p:sp>
      <p:pic>
        <p:nvPicPr>
          <p:cNvPr id="100" name="Google Shape;100;p16"/>
          <p:cNvPicPr preferRelativeResize="0"/>
          <p:nvPr/>
        </p:nvPicPr>
        <p:blipFill>
          <a:blip r:embed="rId4">
            <a:alphaModFix/>
          </a:blip>
          <a:stretch>
            <a:fillRect/>
          </a:stretch>
        </p:blipFill>
        <p:spPr>
          <a:xfrm>
            <a:off x="5634825" y="122025"/>
            <a:ext cx="3475125" cy="2316750"/>
          </a:xfrm>
          <a:prstGeom prst="rect">
            <a:avLst/>
          </a:prstGeom>
          <a:noFill/>
          <a:ln>
            <a:noFill/>
          </a:ln>
        </p:spPr>
      </p:pic>
      <p:sp>
        <p:nvSpPr>
          <p:cNvPr id="101" name="Google Shape;101;p16"/>
          <p:cNvSpPr txBox="1"/>
          <p:nvPr/>
        </p:nvSpPr>
        <p:spPr>
          <a:xfrm>
            <a:off x="-11600" y="5086275"/>
            <a:ext cx="9144000" cy="2555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with a DCC3240M CMOS camera. B) Line graph of mean offset values versus exposure time taken at 17 different exposures. Images include three Areas of Interest (AOIs) of three uniform shades. C) Line graph of noise values, represented by variance, versus exposure time taken at 17 different exposures. Images include three AOIs of three uniform shades. D) Line graph of Signal-Noise Ratio (SNR) values versus exposure time taken at 17 different exposures. Images include three AOIs of three uniform shades.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02" name="Google Shape;102;p16"/>
          <p:cNvSpPr txBox="1"/>
          <p:nvPr/>
        </p:nvSpPr>
        <p:spPr>
          <a:xfrm>
            <a:off x="180525" y="126025"/>
            <a:ext cx="2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a:t>
            </a:r>
            <a:endParaRPr/>
          </a:p>
        </p:txBody>
      </p:sp>
      <p:sp>
        <p:nvSpPr>
          <p:cNvPr id="103" name="Google Shape;103;p16"/>
          <p:cNvSpPr txBox="1"/>
          <p:nvPr/>
        </p:nvSpPr>
        <p:spPr>
          <a:xfrm>
            <a:off x="5776450" y="200975"/>
            <a:ext cx="3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a:t>
            </a:r>
            <a:endParaRPr/>
          </a:p>
        </p:txBody>
      </p:sp>
      <p:sp>
        <p:nvSpPr>
          <p:cNvPr id="104" name="Google Shape;104;p16"/>
          <p:cNvSpPr txBox="1"/>
          <p:nvPr/>
        </p:nvSpPr>
        <p:spPr>
          <a:xfrm>
            <a:off x="2846200" y="16610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endParaRPr/>
          </a:p>
        </p:txBody>
      </p:sp>
      <p:sp>
        <p:nvSpPr>
          <p:cNvPr id="105" name="Google Shape;105;p16"/>
          <p:cNvSpPr txBox="1"/>
          <p:nvPr/>
        </p:nvSpPr>
        <p:spPr>
          <a:xfrm>
            <a:off x="5815900" y="2878725"/>
            <a:ext cx="2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
            </a:r>
            <a:endParaRPr/>
          </a:p>
        </p:txBody>
      </p:sp>
      <p:pic>
        <p:nvPicPr>
          <p:cNvPr id="106" name="Google Shape;106;p16"/>
          <p:cNvPicPr preferRelativeResize="0"/>
          <p:nvPr/>
        </p:nvPicPr>
        <p:blipFill>
          <a:blip r:embed="rId5">
            <a:alphaModFix/>
          </a:blip>
          <a:stretch>
            <a:fillRect/>
          </a:stretch>
        </p:blipFill>
        <p:spPr>
          <a:xfrm>
            <a:off x="2846200" y="1815275"/>
            <a:ext cx="3061927" cy="2205225"/>
          </a:xfrm>
          <a:prstGeom prst="rect">
            <a:avLst/>
          </a:prstGeom>
          <a:noFill/>
          <a:ln>
            <a:noFill/>
          </a:ln>
        </p:spPr>
      </p:pic>
      <p:pic>
        <p:nvPicPr>
          <p:cNvPr id="107" name="Google Shape;107;p16"/>
          <p:cNvPicPr preferRelativeResize="0"/>
          <p:nvPr/>
        </p:nvPicPr>
        <p:blipFill>
          <a:blip r:embed="rId6">
            <a:alphaModFix/>
          </a:blip>
          <a:stretch>
            <a:fillRect/>
          </a:stretch>
        </p:blipFill>
        <p:spPr>
          <a:xfrm>
            <a:off x="5961400" y="2938285"/>
            <a:ext cx="3030200" cy="22052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3" name="Google Shape;11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17"/>
          <p:cNvPicPr preferRelativeResize="0"/>
          <p:nvPr/>
        </p:nvPicPr>
        <p:blipFill>
          <a:blip r:embed="rId3">
            <a:alphaModFix/>
          </a:blip>
          <a:stretch>
            <a:fillRect/>
          </a:stretch>
        </p:blipFill>
        <p:spPr>
          <a:xfrm>
            <a:off x="865495" y="0"/>
            <a:ext cx="7413012"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18"/>
          <p:cNvPicPr preferRelativeResize="0"/>
          <p:nvPr/>
        </p:nvPicPr>
        <p:blipFill>
          <a:blip r:embed="rId3">
            <a:alphaModFix/>
          </a:blip>
          <a:stretch>
            <a:fillRect/>
          </a:stretch>
        </p:blipFill>
        <p:spPr>
          <a:xfrm>
            <a:off x="1428750" y="433388"/>
            <a:ext cx="6286500" cy="4276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1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4" name="Google Shape;13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0"/>
          <p:cNvPicPr preferRelativeResize="0"/>
          <p:nvPr/>
        </p:nvPicPr>
        <p:blipFill>
          <a:blip r:embed="rId3">
            <a:alphaModFix/>
          </a:blip>
          <a:stretch>
            <a:fillRect/>
          </a:stretch>
        </p:blipFill>
        <p:spPr>
          <a:xfrm>
            <a:off x="859363" y="0"/>
            <a:ext cx="7425274"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1"/>
          <p:cNvPicPr preferRelativeResize="0"/>
          <p:nvPr/>
        </p:nvPicPr>
        <p:blipFill>
          <a:blip r:embed="rId3">
            <a:alphaModFix/>
          </a:blip>
          <a:stretch>
            <a:fillRect/>
          </a:stretch>
        </p:blipFill>
        <p:spPr>
          <a:xfrm>
            <a:off x="757238" y="314325"/>
            <a:ext cx="7629525" cy="451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