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sldIdLst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CE6F2"/>
    <a:srgbClr val="0D91E3"/>
    <a:srgbClr val="0000FF"/>
    <a:srgbClr val="1F02AE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34" autoAdjust="0"/>
  </p:normalViewPr>
  <p:slideViewPr>
    <p:cSldViewPr>
      <p:cViewPr varScale="1">
        <p:scale>
          <a:sx n="151" d="100"/>
          <a:sy n="151" d="100"/>
        </p:scale>
        <p:origin x="4632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1691EC0B-AD9E-4D16-9F35-D7FB56C21BCD}" type="datetimeFigureOut">
              <a:rPr lang="zh-CN" altLang="en-US"/>
              <a:t>2021/6/1</a:t>
            </a:fld>
            <a:endParaRPr lang="zh-CN" altLang="en-US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21B75B0B-4A1F-4F6B-A076-77F4D6061BF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75B0B-4A1F-4F6B-A076-77F4D6061BF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9"/>
          <p:cNvGrpSpPr/>
          <p:nvPr/>
        </p:nvGrpSpPr>
        <p:grpSpPr bwMode="auto">
          <a:xfrm>
            <a:off x="0" y="0"/>
            <a:ext cx="9144000" cy="508000"/>
            <a:chOff x="0" y="0"/>
            <a:chExt cx="5760" cy="320"/>
          </a:xfrm>
        </p:grpSpPr>
        <p:sp>
          <p:nvSpPr>
            <p:cNvPr id="1027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300"/>
            </a:xfrm>
            <a:prstGeom prst="rect">
              <a:avLst/>
            </a:prstGeom>
            <a:gradFill rotWithShape="0">
              <a:gsLst>
                <a:gs pos="0">
                  <a:srgbClr val="0033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1028" name="Picture 11" descr="xjtut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41"/>
              <a:ext cx="91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9" name="Text Box 12"/>
            <p:cNvSpPr txBox="1">
              <a:spLocks noChangeArrowheads="1"/>
            </p:cNvSpPr>
            <p:nvPr/>
          </p:nvSpPr>
          <p:spPr bwMode="auto">
            <a:xfrm>
              <a:off x="3840" y="57"/>
              <a:ext cx="18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CC"/>
                  </a:solidFill>
                  <a:ea typeface="黑体" panose="02010609060101010101" pitchFamily="49" charset="-122"/>
                </a:rPr>
                <a:t>Xi’an Jiaotong University</a:t>
              </a:r>
            </a:p>
          </p:txBody>
        </p:sp>
        <p:sp>
          <p:nvSpPr>
            <p:cNvPr id="1030" name="Line 13"/>
            <p:cNvSpPr>
              <a:spLocks noChangeShapeType="1"/>
            </p:cNvSpPr>
            <p:nvPr/>
          </p:nvSpPr>
          <p:spPr bwMode="auto">
            <a:xfrm>
              <a:off x="0" y="320"/>
              <a:ext cx="5760" cy="0"/>
            </a:xfrm>
            <a:prstGeom prst="line">
              <a:avLst/>
            </a:prstGeom>
            <a:noFill/>
            <a:ln w="12700" cap="sq" cmpd="sng">
              <a:solidFill>
                <a:srgbClr val="99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1" name="Text Box 14"/>
            <p:cNvSpPr txBox="1">
              <a:spLocks noChangeArrowheads="1"/>
            </p:cNvSpPr>
            <p:nvPr/>
          </p:nvSpPr>
          <p:spPr bwMode="auto">
            <a:xfrm>
              <a:off x="3840" y="57"/>
              <a:ext cx="18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CC"/>
                  </a:solidFill>
                  <a:ea typeface="黑体" panose="02010609060101010101" pitchFamily="49" charset="-122"/>
                </a:rPr>
                <a:t>Xi’an Jiaotong University</a:t>
              </a:r>
            </a:p>
          </p:txBody>
        </p:sp>
        <p:sp>
          <p:nvSpPr>
            <p:cNvPr id="1032" name="Line 15"/>
            <p:cNvSpPr>
              <a:spLocks noChangeShapeType="1"/>
            </p:cNvSpPr>
            <p:nvPr/>
          </p:nvSpPr>
          <p:spPr bwMode="auto">
            <a:xfrm>
              <a:off x="0" y="320"/>
              <a:ext cx="5760" cy="0"/>
            </a:xfrm>
            <a:prstGeom prst="line">
              <a:avLst/>
            </a:prstGeom>
            <a:noFill/>
            <a:ln w="12700" cap="sq" cmpd="sng">
              <a:solidFill>
                <a:srgbClr val="99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3" name="Text Box 16"/>
            <p:cNvSpPr txBox="1">
              <a:spLocks noChangeArrowheads="1"/>
            </p:cNvSpPr>
            <p:nvPr/>
          </p:nvSpPr>
          <p:spPr bwMode="auto">
            <a:xfrm>
              <a:off x="3840" y="57"/>
              <a:ext cx="18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CC"/>
                  </a:solidFill>
                  <a:ea typeface="黑体" panose="02010609060101010101" pitchFamily="49" charset="-122"/>
                </a:rPr>
                <a:t>Xi’an Jiaotong University</a:t>
              </a:r>
            </a:p>
          </p:txBody>
        </p:sp>
        <p:sp>
          <p:nvSpPr>
            <p:cNvPr id="1034" name="Line 17"/>
            <p:cNvSpPr>
              <a:spLocks noChangeShapeType="1"/>
            </p:cNvSpPr>
            <p:nvPr/>
          </p:nvSpPr>
          <p:spPr bwMode="auto">
            <a:xfrm>
              <a:off x="0" y="320"/>
              <a:ext cx="5760" cy="0"/>
            </a:xfrm>
            <a:prstGeom prst="line">
              <a:avLst/>
            </a:prstGeom>
            <a:noFill/>
            <a:ln w="12700" cap="sq" cmpd="sng">
              <a:solidFill>
                <a:srgbClr val="99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35" name="Group 18"/>
          <p:cNvGrpSpPr/>
          <p:nvPr/>
        </p:nvGrpSpPr>
        <p:grpSpPr bwMode="auto">
          <a:xfrm>
            <a:off x="0" y="5791200"/>
            <a:ext cx="9144000" cy="1066800"/>
            <a:chOff x="0" y="0"/>
            <a:chExt cx="5760" cy="672"/>
          </a:xfrm>
        </p:grpSpPr>
        <p:sp>
          <p:nvSpPr>
            <p:cNvPr id="1036" name="Line 19"/>
            <p:cNvSpPr>
              <a:spLocks noChangeShapeType="1"/>
            </p:cNvSpPr>
            <p:nvPr/>
          </p:nvSpPr>
          <p:spPr bwMode="auto">
            <a:xfrm>
              <a:off x="0" y="672"/>
              <a:ext cx="5760" cy="0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037" name="Picture 20" descr="8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0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8" name="Line 21"/>
            <p:cNvSpPr>
              <a:spLocks noChangeShapeType="1"/>
            </p:cNvSpPr>
            <p:nvPr/>
          </p:nvSpPr>
          <p:spPr bwMode="auto">
            <a:xfrm>
              <a:off x="0" y="384"/>
              <a:ext cx="4032" cy="0"/>
            </a:xfrm>
            <a:prstGeom prst="line">
              <a:avLst/>
            </a:prstGeom>
            <a:noFill/>
            <a:ln w="28575" cmpd="sng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039" name="Picture 22" descr="8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0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0" name="Line 23"/>
            <p:cNvSpPr>
              <a:spLocks noChangeShapeType="1"/>
            </p:cNvSpPr>
            <p:nvPr/>
          </p:nvSpPr>
          <p:spPr bwMode="auto">
            <a:xfrm>
              <a:off x="0" y="384"/>
              <a:ext cx="4032" cy="0"/>
            </a:xfrm>
            <a:prstGeom prst="line">
              <a:avLst/>
            </a:prstGeom>
            <a:noFill/>
            <a:ln w="28575" cmpd="sng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41" name="Line 25"/>
            <p:cNvSpPr>
              <a:spLocks noChangeShapeType="1"/>
            </p:cNvSpPr>
            <p:nvPr/>
          </p:nvSpPr>
          <p:spPr bwMode="auto">
            <a:xfrm>
              <a:off x="0" y="384"/>
              <a:ext cx="4032" cy="0"/>
            </a:xfrm>
            <a:prstGeom prst="line">
              <a:avLst/>
            </a:prstGeom>
            <a:noFill/>
            <a:ln w="28575" cmpd="sng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pic>
        <p:nvPicPr>
          <p:cNvPr id="1044" name="Picture 26" descr="hui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4450"/>
            <a:ext cx="3952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" name="Rectangle 4"/>
          <p:cNvSpPr txBox="1">
            <a:spLocks noChangeArrowheads="1"/>
          </p:cNvSpPr>
          <p:nvPr/>
        </p:nvSpPr>
        <p:spPr bwMode="auto">
          <a:xfrm>
            <a:off x="468313" y="6453188"/>
            <a:ext cx="13668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2BB89D-190C-43BA-8F02-CD659DC7F4A8}" type="datetime1">
              <a:rPr lang="zh-CN" altLang="en-US" sz="1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2021/6/1</a:t>
            </a:fld>
            <a:endParaRPr lang="en-US" altLang="zh-CN" sz="14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Rectangle 6"/>
          <p:cNvSpPr txBox="1">
            <a:spLocks noChangeArrowheads="1"/>
          </p:cNvSpPr>
          <p:nvPr/>
        </p:nvSpPr>
        <p:spPr bwMode="auto">
          <a:xfrm>
            <a:off x="5867400" y="6453188"/>
            <a:ext cx="7207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F5A26D-EDF3-4C3F-AF5D-053018D33509}" type="slidenum">
              <a:rPr lang="en-US" altLang="zh-CN" sz="1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r>
              <a:rPr lang="en-US" altLang="zh-CN" sz="1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6"/>
          <p:cNvGrpSpPr/>
          <p:nvPr/>
        </p:nvGrpSpPr>
        <p:grpSpPr bwMode="auto">
          <a:xfrm>
            <a:off x="0" y="5791200"/>
            <a:ext cx="9144000" cy="1066800"/>
            <a:chOff x="0" y="0"/>
            <a:chExt cx="5760" cy="672"/>
          </a:xfrm>
        </p:grpSpPr>
        <p:sp>
          <p:nvSpPr>
            <p:cNvPr id="2051" name="Line 17"/>
            <p:cNvSpPr>
              <a:spLocks noChangeShapeType="1"/>
            </p:cNvSpPr>
            <p:nvPr/>
          </p:nvSpPr>
          <p:spPr bwMode="auto">
            <a:xfrm>
              <a:off x="0" y="672"/>
              <a:ext cx="5760" cy="0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052" name="Picture 18" descr="8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0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3" name="Line 19"/>
            <p:cNvSpPr>
              <a:spLocks noChangeShapeType="1"/>
            </p:cNvSpPr>
            <p:nvPr/>
          </p:nvSpPr>
          <p:spPr bwMode="auto">
            <a:xfrm>
              <a:off x="0" y="384"/>
              <a:ext cx="4032" cy="0"/>
            </a:xfrm>
            <a:prstGeom prst="line">
              <a:avLst/>
            </a:prstGeom>
            <a:noFill/>
            <a:ln w="28575" cmpd="sng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2054" name="Picture 20" descr="8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0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5" name="Line 21"/>
            <p:cNvSpPr>
              <a:spLocks noChangeShapeType="1"/>
            </p:cNvSpPr>
            <p:nvPr/>
          </p:nvSpPr>
          <p:spPr bwMode="auto">
            <a:xfrm>
              <a:off x="0" y="384"/>
              <a:ext cx="4032" cy="0"/>
            </a:xfrm>
            <a:prstGeom prst="line">
              <a:avLst/>
            </a:prstGeom>
            <a:noFill/>
            <a:ln w="28575" cmpd="sng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2056" name="Picture 22" descr="8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1"/>
            <a:stretch>
              <a:fillRect/>
            </a:stretch>
          </p:blipFill>
          <p:spPr bwMode="auto">
            <a:xfrm>
              <a:off x="4152" y="0"/>
              <a:ext cx="16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7" name="Line 23"/>
            <p:cNvSpPr>
              <a:spLocks noChangeShapeType="1"/>
            </p:cNvSpPr>
            <p:nvPr/>
          </p:nvSpPr>
          <p:spPr bwMode="auto">
            <a:xfrm>
              <a:off x="0" y="384"/>
              <a:ext cx="4032" cy="0"/>
            </a:xfrm>
            <a:prstGeom prst="line">
              <a:avLst/>
            </a:prstGeom>
            <a:noFill/>
            <a:ln w="28575" cmpd="sng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058" name="Group 24"/>
          <p:cNvGrpSpPr>
            <a:grpSpLocks noChangeAspect="1"/>
          </p:cNvGrpSpPr>
          <p:nvPr/>
        </p:nvGrpSpPr>
        <p:grpSpPr bwMode="auto">
          <a:xfrm>
            <a:off x="0" y="0"/>
            <a:ext cx="9144000" cy="1196975"/>
            <a:chOff x="0" y="0"/>
            <a:chExt cx="3811" cy="510"/>
          </a:xfrm>
        </p:grpSpPr>
        <p:pic>
          <p:nvPicPr>
            <p:cNvPr id="2059" name="Picture 25" descr="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40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0" name="Picture 26" descr="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" y="0"/>
              <a:ext cx="1770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61" name="Rectangle 4"/>
          <p:cNvSpPr txBox="1">
            <a:spLocks noChangeArrowheads="1"/>
          </p:cNvSpPr>
          <p:nvPr/>
        </p:nvSpPr>
        <p:spPr bwMode="auto">
          <a:xfrm>
            <a:off x="468313" y="6453188"/>
            <a:ext cx="13668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56D89E-CAF3-48FE-8320-0E20156626A9}" type="datetime1">
              <a:rPr lang="zh-CN" altLang="en-US" sz="1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2021/6/1</a:t>
            </a:fld>
            <a:endParaRPr lang="en-US" altLang="zh-CN" sz="14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2" name="Rectangle 6"/>
          <p:cNvSpPr txBox="1">
            <a:spLocks noChangeArrowheads="1"/>
          </p:cNvSpPr>
          <p:nvPr/>
        </p:nvSpPr>
        <p:spPr bwMode="auto">
          <a:xfrm>
            <a:off x="5867400" y="6453188"/>
            <a:ext cx="7207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FDA1FF-A80E-4DB9-90D2-314EF3532736}" type="slidenum">
              <a:rPr lang="en-US" altLang="zh-CN" sz="1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r>
              <a:rPr lang="en-US" altLang="zh-CN" sz="1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/32</a:t>
            </a:r>
          </a:p>
        </p:txBody>
      </p:sp>
      <p:sp>
        <p:nvSpPr>
          <p:cNvPr id="20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9"/>
          <p:cNvGrpSpPr/>
          <p:nvPr/>
        </p:nvGrpSpPr>
        <p:grpSpPr bwMode="auto">
          <a:xfrm>
            <a:off x="0" y="0"/>
            <a:ext cx="9144000" cy="508000"/>
            <a:chOff x="0" y="0"/>
            <a:chExt cx="5760" cy="320"/>
          </a:xfrm>
          <a:solidFill>
            <a:srgbClr val="C00000"/>
          </a:solidFill>
        </p:grpSpPr>
        <p:sp>
          <p:nvSpPr>
            <p:cNvPr id="3075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078" name="Line 13"/>
            <p:cNvSpPr>
              <a:spLocks noChangeShapeType="1"/>
            </p:cNvSpPr>
            <p:nvPr/>
          </p:nvSpPr>
          <p:spPr bwMode="auto">
            <a:xfrm>
              <a:off x="0" y="320"/>
              <a:ext cx="5760" cy="0"/>
            </a:xfrm>
            <a:prstGeom prst="line">
              <a:avLst/>
            </a:prstGeom>
            <a:grpFill/>
            <a:ln w="12700" cap="sq" cmpd="sng">
              <a:solidFill>
                <a:srgbClr val="9999FF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0" name="Line 15"/>
            <p:cNvSpPr>
              <a:spLocks noChangeShapeType="1"/>
            </p:cNvSpPr>
            <p:nvPr/>
          </p:nvSpPr>
          <p:spPr bwMode="auto">
            <a:xfrm>
              <a:off x="0" y="320"/>
              <a:ext cx="5760" cy="0"/>
            </a:xfrm>
            <a:prstGeom prst="line">
              <a:avLst/>
            </a:prstGeom>
            <a:grpFill/>
            <a:ln w="12700" cap="sq" cmpd="sng">
              <a:solidFill>
                <a:srgbClr val="9999FF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" name="Line 17"/>
            <p:cNvSpPr>
              <a:spLocks noChangeShapeType="1"/>
            </p:cNvSpPr>
            <p:nvPr/>
          </p:nvSpPr>
          <p:spPr bwMode="auto">
            <a:xfrm>
              <a:off x="0" y="320"/>
              <a:ext cx="5760" cy="0"/>
            </a:xfrm>
            <a:prstGeom prst="line">
              <a:avLst/>
            </a:prstGeom>
            <a:grpFill/>
            <a:ln w="12700" cap="sq" cmpd="sng">
              <a:solidFill>
                <a:srgbClr val="9999FF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83" name="Group 18"/>
          <p:cNvGrpSpPr/>
          <p:nvPr/>
        </p:nvGrpSpPr>
        <p:grpSpPr bwMode="auto">
          <a:xfrm>
            <a:off x="0" y="6400800"/>
            <a:ext cx="9144000" cy="457200"/>
            <a:chOff x="0" y="384"/>
            <a:chExt cx="5760" cy="288"/>
          </a:xfrm>
        </p:grpSpPr>
        <p:sp>
          <p:nvSpPr>
            <p:cNvPr id="3084" name="Line 19"/>
            <p:cNvSpPr>
              <a:spLocks noChangeShapeType="1"/>
            </p:cNvSpPr>
            <p:nvPr/>
          </p:nvSpPr>
          <p:spPr bwMode="auto">
            <a:xfrm>
              <a:off x="0" y="672"/>
              <a:ext cx="5760" cy="0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Line 21"/>
            <p:cNvSpPr>
              <a:spLocks noChangeShapeType="1"/>
            </p:cNvSpPr>
            <p:nvPr/>
          </p:nvSpPr>
          <p:spPr bwMode="auto">
            <a:xfrm>
              <a:off x="0" y="384"/>
              <a:ext cx="4032" cy="0"/>
            </a:xfrm>
            <a:prstGeom prst="line">
              <a:avLst/>
            </a:prstGeom>
            <a:noFill/>
            <a:ln w="28575" cmpd="sng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88" name="Line 23"/>
            <p:cNvSpPr>
              <a:spLocks noChangeShapeType="1"/>
            </p:cNvSpPr>
            <p:nvPr/>
          </p:nvSpPr>
          <p:spPr bwMode="auto">
            <a:xfrm>
              <a:off x="0" y="384"/>
              <a:ext cx="4032" cy="0"/>
            </a:xfrm>
            <a:prstGeom prst="line">
              <a:avLst/>
            </a:prstGeom>
            <a:noFill/>
            <a:ln w="28575" cmpd="sng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89" name="Line 25"/>
            <p:cNvSpPr>
              <a:spLocks noChangeShapeType="1"/>
            </p:cNvSpPr>
            <p:nvPr/>
          </p:nvSpPr>
          <p:spPr bwMode="auto">
            <a:xfrm>
              <a:off x="0" y="384"/>
              <a:ext cx="4032" cy="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90" name="Rectangle 4"/>
          <p:cNvSpPr txBox="1">
            <a:spLocks noChangeArrowheads="1"/>
          </p:cNvSpPr>
          <p:nvPr/>
        </p:nvSpPr>
        <p:spPr bwMode="auto">
          <a:xfrm>
            <a:off x="468313" y="6453188"/>
            <a:ext cx="13668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3556B3-A7EC-488D-BB83-CFE1EE7B55AC}" type="datetime1">
              <a:rPr lang="zh-CN" altLang="en-US" sz="1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2021/6/1</a:t>
            </a:fld>
            <a:endParaRPr lang="en-US" altLang="zh-CN" sz="14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1" name="Rectangle 6"/>
          <p:cNvSpPr txBox="1">
            <a:spLocks noChangeArrowheads="1"/>
          </p:cNvSpPr>
          <p:nvPr/>
        </p:nvSpPr>
        <p:spPr bwMode="auto">
          <a:xfrm>
            <a:off x="5867400" y="6453189"/>
            <a:ext cx="720725" cy="17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136425-144B-48E5-B7DB-C55F2AA48598}" type="slidenum">
              <a:rPr lang="en-US" altLang="zh-CN" sz="14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/8</a:t>
            </a:r>
          </a:p>
        </p:txBody>
      </p:sp>
      <p:sp>
        <p:nvSpPr>
          <p:cNvPr id="3092" name="Rectangle 4"/>
          <p:cNvSpPr txBox="1">
            <a:spLocks noChangeArrowheads="1"/>
          </p:cNvSpPr>
          <p:nvPr/>
        </p:nvSpPr>
        <p:spPr bwMode="auto">
          <a:xfrm>
            <a:off x="468313" y="6453188"/>
            <a:ext cx="13668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E8F936-916E-4723-9895-0AF736808172}" type="datetime1">
              <a:rPr lang="zh-CN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2021/6/1</a:t>
            </a:fld>
            <a:endParaRPr lang="en-US" altLang="zh-CN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30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B97855-7A47-4CBD-B9E4-5ABA05954FDF}"/>
              </a:ext>
            </a:extLst>
          </p:cNvPr>
          <p:cNvSpPr txBox="1"/>
          <p:nvPr/>
        </p:nvSpPr>
        <p:spPr>
          <a:xfrm>
            <a:off x="16654" y="0"/>
            <a:ext cx="3974748" cy="462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Step. 1 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1A1C-20CE-4003-9FF0-E660CA443B7C}"/>
              </a:ext>
            </a:extLst>
          </p:cNvPr>
          <p:cNvSpPr/>
          <p:nvPr/>
        </p:nvSpPr>
        <p:spPr>
          <a:xfrm>
            <a:off x="801576" y="1412776"/>
            <a:ext cx="7540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in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order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O(1) extra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09603D-8484-46F6-8256-DDA4DD2E27D2}"/>
              </a:ext>
            </a:extLst>
          </p:cNvPr>
          <p:cNvSpPr/>
          <p:nvPr/>
        </p:nvSpPr>
        <p:spPr>
          <a:xfrm>
            <a:off x="789407" y="2276872"/>
            <a:ext cx="75408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n-elements and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elements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array but they must be in the </a:t>
            </a:r>
            <a:r>
              <a:rPr lang="en-US" sz="2000" dirty="0">
                <a:solidFill>
                  <a:srgbClr val="0D9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order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they are in given array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 are allowed to use only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O(1) extra space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4C9CF-0E76-4B83-BE6F-31C84C5072DD}"/>
              </a:ext>
            </a:extLst>
          </p:cNvPr>
          <p:cNvSpPr txBox="1"/>
          <p:nvPr/>
        </p:nvSpPr>
        <p:spPr>
          <a:xfrm>
            <a:off x="801578" y="4365104"/>
            <a:ext cx="5498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[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5], k = 3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3BB57-F166-42F1-AE78-63F8E38A85F6}"/>
              </a:ext>
            </a:extLst>
          </p:cNvPr>
          <p:cNvSpPr txBox="1"/>
          <p:nvPr/>
        </p:nvSpPr>
        <p:spPr>
          <a:xfrm>
            <a:off x="3523906" y="386104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97BB8-6572-452A-B401-87F19FB29B5D}"/>
              </a:ext>
            </a:extLst>
          </p:cNvPr>
          <p:cNvSpPr txBox="1"/>
          <p:nvPr/>
        </p:nvSpPr>
        <p:spPr>
          <a:xfrm>
            <a:off x="6457211" y="3861048"/>
            <a:ext cx="910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381E3-54B2-4BDF-8A9C-1C38D2B91125}"/>
              </a:ext>
            </a:extLst>
          </p:cNvPr>
          <p:cNvSpPr txBox="1"/>
          <p:nvPr/>
        </p:nvSpPr>
        <p:spPr>
          <a:xfrm>
            <a:off x="6084168" y="436208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2, 1]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BCB1B5-DB0A-4882-AA7A-0134934D97A1}"/>
              </a:ext>
            </a:extLst>
          </p:cNvPr>
          <p:cNvCxnSpPr>
            <a:cxnSpLocks/>
          </p:cNvCxnSpPr>
          <p:nvPr/>
        </p:nvCxnSpPr>
        <p:spPr bwMode="auto">
          <a:xfrm>
            <a:off x="2483768" y="4362084"/>
            <a:ext cx="55446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8E34DC-7035-4A2A-A849-1282D2EE6B3F}"/>
              </a:ext>
            </a:extLst>
          </p:cNvPr>
          <p:cNvCxnSpPr>
            <a:cxnSpLocks/>
          </p:cNvCxnSpPr>
          <p:nvPr/>
        </p:nvCxnSpPr>
        <p:spPr bwMode="auto">
          <a:xfrm>
            <a:off x="2483768" y="4762194"/>
            <a:ext cx="5544616" cy="120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0E1F58-A57B-4B22-81D6-7A488F9A77E3}"/>
              </a:ext>
            </a:extLst>
          </p:cNvPr>
          <p:cNvCxnSpPr>
            <a:cxnSpLocks/>
          </p:cNvCxnSpPr>
          <p:nvPr/>
        </p:nvCxnSpPr>
        <p:spPr bwMode="auto">
          <a:xfrm>
            <a:off x="2483768" y="5157192"/>
            <a:ext cx="55446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347DE4-3A08-404E-A4E9-CF9ED7021A75}"/>
              </a:ext>
            </a:extLst>
          </p:cNvPr>
          <p:cNvCxnSpPr>
            <a:cxnSpLocks/>
          </p:cNvCxnSpPr>
          <p:nvPr/>
        </p:nvCxnSpPr>
        <p:spPr bwMode="auto">
          <a:xfrm>
            <a:off x="2483768" y="5517232"/>
            <a:ext cx="5544616" cy="72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C6DAFF-B5E1-4F0B-930D-BE4B01A9F3CE}"/>
              </a:ext>
            </a:extLst>
          </p:cNvPr>
          <p:cNvCxnSpPr/>
          <p:nvPr/>
        </p:nvCxnSpPr>
        <p:spPr bwMode="auto">
          <a:xfrm>
            <a:off x="5580112" y="3861048"/>
            <a:ext cx="0" cy="21602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9BF153-06D5-4044-BFB4-9B27CC97D09E}"/>
              </a:ext>
            </a:extLst>
          </p:cNvPr>
          <p:cNvSpPr txBox="1"/>
          <p:nvPr/>
        </p:nvSpPr>
        <p:spPr>
          <a:xfrm>
            <a:off x="2144375" y="4756315"/>
            <a:ext cx="3626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2, 6,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5], k = 2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554162-6298-42B1-B147-4AE51E5D418E}"/>
              </a:ext>
            </a:extLst>
          </p:cNvPr>
          <p:cNvSpPr txBox="1"/>
          <p:nvPr/>
        </p:nvSpPr>
        <p:spPr>
          <a:xfrm>
            <a:off x="6079401" y="4742159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1]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507C68-EAF5-41A9-BE3A-ADFD2709D1F7}"/>
              </a:ext>
            </a:extLst>
          </p:cNvPr>
          <p:cNvSpPr txBox="1"/>
          <p:nvPr/>
        </p:nvSpPr>
        <p:spPr>
          <a:xfrm>
            <a:off x="2139608" y="5147526"/>
            <a:ext cx="3626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k = 0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28480A-874F-4B57-937C-95AB30D1CD84}"/>
              </a:ext>
            </a:extLst>
          </p:cNvPr>
          <p:cNvSpPr txBox="1"/>
          <p:nvPr/>
        </p:nvSpPr>
        <p:spPr>
          <a:xfrm>
            <a:off x="6079401" y="514997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D524F-D747-427B-AAB7-83DA10AA417A}"/>
              </a:ext>
            </a:extLst>
          </p:cNvPr>
          <p:cNvSpPr txBox="1"/>
          <p:nvPr/>
        </p:nvSpPr>
        <p:spPr>
          <a:xfrm>
            <a:off x="16654" y="0"/>
            <a:ext cx="3974748" cy="462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Step. 2  Methods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BD66B6-9CAD-48F5-A58B-F5B0BEC15008}"/>
              </a:ext>
            </a:extLst>
          </p:cNvPr>
          <p:cNvCxnSpPr>
            <a:cxnSpLocks/>
          </p:cNvCxnSpPr>
          <p:nvPr/>
        </p:nvCxnSpPr>
        <p:spPr bwMode="auto">
          <a:xfrm>
            <a:off x="539552" y="1844824"/>
            <a:ext cx="82809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BCDF41-603F-45E7-A1D8-672AF8B6A800}"/>
              </a:ext>
            </a:extLst>
          </p:cNvPr>
          <p:cNvCxnSpPr>
            <a:cxnSpLocks/>
          </p:cNvCxnSpPr>
          <p:nvPr/>
        </p:nvCxnSpPr>
        <p:spPr bwMode="auto">
          <a:xfrm>
            <a:off x="539552" y="2636912"/>
            <a:ext cx="82809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454349-D073-4278-824E-E669D08C65BC}"/>
              </a:ext>
            </a:extLst>
          </p:cNvPr>
          <p:cNvCxnSpPr>
            <a:cxnSpLocks/>
          </p:cNvCxnSpPr>
          <p:nvPr/>
        </p:nvCxnSpPr>
        <p:spPr bwMode="auto">
          <a:xfrm>
            <a:off x="539552" y="3429000"/>
            <a:ext cx="82809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02B0A-DDD0-4ADD-BC50-CF682F07298D}"/>
              </a:ext>
            </a:extLst>
          </p:cNvPr>
          <p:cNvCxnSpPr>
            <a:cxnSpLocks/>
          </p:cNvCxnSpPr>
          <p:nvPr/>
        </p:nvCxnSpPr>
        <p:spPr bwMode="auto">
          <a:xfrm>
            <a:off x="539552" y="4221088"/>
            <a:ext cx="82809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4761D0-ED8C-47E6-BAE0-32F018F4C9CE}"/>
              </a:ext>
            </a:extLst>
          </p:cNvPr>
          <p:cNvCxnSpPr>
            <a:cxnSpLocks/>
          </p:cNvCxnSpPr>
          <p:nvPr/>
        </p:nvCxnSpPr>
        <p:spPr bwMode="auto">
          <a:xfrm>
            <a:off x="539552" y="5085184"/>
            <a:ext cx="82809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E80400-6B4F-4E22-BA3B-FE31382E8CEB}"/>
              </a:ext>
            </a:extLst>
          </p:cNvPr>
          <p:cNvCxnSpPr>
            <a:cxnSpLocks/>
          </p:cNvCxnSpPr>
          <p:nvPr/>
        </p:nvCxnSpPr>
        <p:spPr bwMode="auto">
          <a:xfrm>
            <a:off x="5292080" y="1196752"/>
            <a:ext cx="0" cy="42484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0E5A5C-0F43-45C3-819D-0D35C3170453}"/>
              </a:ext>
            </a:extLst>
          </p:cNvPr>
          <p:cNvCxnSpPr>
            <a:cxnSpLocks/>
          </p:cNvCxnSpPr>
          <p:nvPr/>
        </p:nvCxnSpPr>
        <p:spPr bwMode="auto">
          <a:xfrm>
            <a:off x="6444208" y="1196752"/>
            <a:ext cx="0" cy="42484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C2D40E-0D6C-4305-BA55-A7FC44C1532A}"/>
              </a:ext>
            </a:extLst>
          </p:cNvPr>
          <p:cNvSpPr txBox="1"/>
          <p:nvPr/>
        </p:nvSpPr>
        <p:spPr>
          <a:xfrm>
            <a:off x="539552" y="1340768"/>
            <a:ext cx="475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1B6E3B-2874-4F1E-A773-EAB10E5F8A5C}"/>
              </a:ext>
            </a:extLst>
          </p:cNvPr>
          <p:cNvCxnSpPr>
            <a:cxnSpLocks/>
          </p:cNvCxnSpPr>
          <p:nvPr/>
        </p:nvCxnSpPr>
        <p:spPr bwMode="auto">
          <a:xfrm>
            <a:off x="7452320" y="1196752"/>
            <a:ext cx="0" cy="42484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CF3BE0C-B156-4798-89A3-1F72418AFBFB}"/>
              </a:ext>
            </a:extLst>
          </p:cNvPr>
          <p:cNvSpPr txBox="1"/>
          <p:nvPr/>
        </p:nvSpPr>
        <p:spPr>
          <a:xfrm>
            <a:off x="5292075" y="1196752"/>
            <a:ext cx="115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3DE463-0981-46B4-B52C-FFAB69984B63}"/>
              </a:ext>
            </a:extLst>
          </p:cNvPr>
          <p:cNvSpPr txBox="1"/>
          <p:nvPr/>
        </p:nvSpPr>
        <p:spPr>
          <a:xfrm>
            <a:off x="6372200" y="1351511"/>
            <a:ext cx="1152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space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1257F5-845C-4FD2-A11B-9317205CF1D1}"/>
              </a:ext>
            </a:extLst>
          </p:cNvPr>
          <p:cNvSpPr txBox="1"/>
          <p:nvPr/>
        </p:nvSpPr>
        <p:spPr>
          <a:xfrm>
            <a:off x="7488319" y="1351511"/>
            <a:ext cx="1296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order?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BD952E-A7C3-40D5-BF22-679708D81445}"/>
              </a:ext>
            </a:extLst>
          </p:cNvPr>
          <p:cNvSpPr txBox="1"/>
          <p:nvPr/>
        </p:nvSpPr>
        <p:spPr>
          <a:xfrm>
            <a:off x="539550" y="1913468"/>
            <a:ext cx="4752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first (merge, quick, heap, etc.) then return elements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2, 6, 1, 5], k = 3  =&gt;  [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5, 6]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0A1C57-B685-499F-A09B-511DC59B55BE}"/>
              </a:ext>
            </a:extLst>
          </p:cNvPr>
          <p:cNvSpPr txBox="1"/>
          <p:nvPr/>
        </p:nvSpPr>
        <p:spPr>
          <a:xfrm>
            <a:off x="5292075" y="2058248"/>
            <a:ext cx="1152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16EBE-0F66-481C-B630-9CFEE45A7919}"/>
              </a:ext>
            </a:extLst>
          </p:cNvPr>
          <p:cNvSpPr txBox="1"/>
          <p:nvPr/>
        </p:nvSpPr>
        <p:spPr>
          <a:xfrm>
            <a:off x="6408197" y="1844824"/>
            <a:ext cx="1080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O(n) for merge sort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2E6914-9F13-400A-9729-91AB0ABEDBBC}"/>
              </a:ext>
            </a:extLst>
          </p:cNvPr>
          <p:cNvSpPr txBox="1"/>
          <p:nvPr/>
        </p:nvSpPr>
        <p:spPr>
          <a:xfrm>
            <a:off x="7560315" y="2075025"/>
            <a:ext cx="1152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43F5F4-665E-4838-9938-5C24F31D73FB}"/>
              </a:ext>
            </a:extLst>
          </p:cNvPr>
          <p:cNvSpPr txBox="1"/>
          <p:nvPr/>
        </p:nvSpPr>
        <p:spPr>
          <a:xfrm>
            <a:off x="539549" y="2573614"/>
            <a:ext cx="4752523" cy="92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then traverse in origin array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2, 6, 1, 5], k = 3  =&gt;  [4, 2, 6, 1, 5] =&gt; [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[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5, 6]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88A921-ACFF-4EAC-AD63-BF41DF93A1A7}"/>
              </a:ext>
            </a:extLst>
          </p:cNvPr>
          <p:cNvCxnSpPr/>
          <p:nvPr/>
        </p:nvCxnSpPr>
        <p:spPr bwMode="auto">
          <a:xfrm>
            <a:off x="2771800" y="3068960"/>
            <a:ext cx="36004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014E09-F6CE-4DE4-9E43-A15507CA4D86}"/>
              </a:ext>
            </a:extLst>
          </p:cNvPr>
          <p:cNvCxnSpPr>
            <a:cxnSpLocks/>
          </p:cNvCxnSpPr>
          <p:nvPr/>
        </p:nvCxnSpPr>
        <p:spPr bwMode="auto">
          <a:xfrm>
            <a:off x="2951820" y="3110310"/>
            <a:ext cx="0" cy="1390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45F3AE-EA35-4CF3-87B5-0FAEA87BE61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800" y="3110310"/>
            <a:ext cx="576064" cy="174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D8E4487-59D7-4163-A2D8-3983342C5717}"/>
              </a:ext>
            </a:extLst>
          </p:cNvPr>
          <p:cNvSpPr txBox="1"/>
          <p:nvPr/>
        </p:nvSpPr>
        <p:spPr>
          <a:xfrm>
            <a:off x="5274079" y="2862955"/>
            <a:ext cx="1152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B77D1B-D904-48E8-8DAC-21181882DA1F}"/>
              </a:ext>
            </a:extLst>
          </p:cNvPr>
          <p:cNvSpPr txBox="1"/>
          <p:nvPr/>
        </p:nvSpPr>
        <p:spPr>
          <a:xfrm>
            <a:off x="6406840" y="2873217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B5856A-4C00-4A5E-954F-C7CF90AD8CFF}"/>
              </a:ext>
            </a:extLst>
          </p:cNvPr>
          <p:cNvSpPr txBox="1"/>
          <p:nvPr/>
        </p:nvSpPr>
        <p:spPr>
          <a:xfrm>
            <a:off x="7521598" y="2875058"/>
            <a:ext cx="1152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0493CB-9C97-4223-9A64-E1652C56AE34}"/>
              </a:ext>
            </a:extLst>
          </p:cNvPr>
          <p:cNvSpPr txBox="1"/>
          <p:nvPr/>
        </p:nvSpPr>
        <p:spPr>
          <a:xfrm>
            <a:off x="545559" y="4290954"/>
            <a:ext cx="4752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sort* then return elements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2, 6, 1, 5], k = 3  =&gt;  [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F3B248-1DEA-4764-82E7-ADFF8CE9C90A}"/>
              </a:ext>
            </a:extLst>
          </p:cNvPr>
          <p:cNvSpPr txBox="1"/>
          <p:nvPr/>
        </p:nvSpPr>
        <p:spPr>
          <a:xfrm>
            <a:off x="5248984" y="4475539"/>
            <a:ext cx="126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F75A36-D303-4AB5-8C19-37DE21F121D2}"/>
              </a:ext>
            </a:extLst>
          </p:cNvPr>
          <p:cNvSpPr txBox="1"/>
          <p:nvPr/>
        </p:nvSpPr>
        <p:spPr>
          <a:xfrm>
            <a:off x="6407566" y="4463298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7AAC2E-59A2-4912-8550-E9FAD015D0DB}"/>
              </a:ext>
            </a:extLst>
          </p:cNvPr>
          <p:cNvSpPr txBox="1"/>
          <p:nvPr/>
        </p:nvSpPr>
        <p:spPr>
          <a:xfrm>
            <a:off x="7546412" y="4467098"/>
            <a:ext cx="1152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1F34B26A-25C7-4BD4-A2D9-9646D8355244}"/>
              </a:ext>
            </a:extLst>
          </p:cNvPr>
          <p:cNvSpPr/>
          <p:nvPr/>
        </p:nvSpPr>
        <p:spPr bwMode="auto">
          <a:xfrm>
            <a:off x="301363" y="4523319"/>
            <a:ext cx="229309" cy="218511"/>
          </a:xfrm>
          <a:prstGeom prst="star5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1800" i="0" u="none" strike="noStrike" normalizeH="0" baseline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7B6B7C-D885-43F3-9ECD-FF1D0648FC6A}"/>
              </a:ext>
            </a:extLst>
          </p:cNvPr>
          <p:cNvSpPr txBox="1"/>
          <p:nvPr/>
        </p:nvSpPr>
        <p:spPr>
          <a:xfrm>
            <a:off x="539541" y="3370259"/>
            <a:ext cx="4752523" cy="92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select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smallest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traverse in origin array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2, 6, 1, 5], k = 3  =&gt;  [4, 2, 6, 1, 5] =&gt; [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[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76B419-E40A-4519-AC15-07744D3908B9}"/>
              </a:ext>
            </a:extLst>
          </p:cNvPr>
          <p:cNvCxnSpPr/>
          <p:nvPr/>
        </p:nvCxnSpPr>
        <p:spPr bwMode="auto">
          <a:xfrm>
            <a:off x="2771800" y="3866878"/>
            <a:ext cx="36004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4A5FDB3-DB57-495A-A79A-19978B5C8FDE}"/>
              </a:ext>
            </a:extLst>
          </p:cNvPr>
          <p:cNvCxnSpPr>
            <a:cxnSpLocks/>
          </p:cNvCxnSpPr>
          <p:nvPr/>
        </p:nvCxnSpPr>
        <p:spPr bwMode="auto">
          <a:xfrm>
            <a:off x="2951820" y="3908228"/>
            <a:ext cx="0" cy="1390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9F46AC-104D-4AE9-8ECD-6D5DB96F14D5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800" y="3908228"/>
            <a:ext cx="576064" cy="174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8EB4C4B-CF47-4B5C-A34A-A46D01167E71}"/>
              </a:ext>
            </a:extLst>
          </p:cNvPr>
          <p:cNvSpPr txBox="1"/>
          <p:nvPr/>
        </p:nvSpPr>
        <p:spPr>
          <a:xfrm>
            <a:off x="5263718" y="3633147"/>
            <a:ext cx="1152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Avg: O(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2787ED-8E33-4D18-9F1B-0F84B68D9988}"/>
              </a:ext>
            </a:extLst>
          </p:cNvPr>
          <p:cNvSpPr txBox="1"/>
          <p:nvPr/>
        </p:nvSpPr>
        <p:spPr>
          <a:xfrm>
            <a:off x="6407566" y="3655767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CDABC7-6062-4A65-BB7B-C5249518CF41}"/>
              </a:ext>
            </a:extLst>
          </p:cNvPr>
          <p:cNvSpPr txBox="1"/>
          <p:nvPr/>
        </p:nvSpPr>
        <p:spPr>
          <a:xfrm>
            <a:off x="7516051" y="3663608"/>
            <a:ext cx="1152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25660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922CC-7192-4CC4-92FE-BF1035003FFB}"/>
              </a:ext>
            </a:extLst>
          </p:cNvPr>
          <p:cNvSpPr txBox="1"/>
          <p:nvPr/>
        </p:nvSpPr>
        <p:spPr>
          <a:xfrm>
            <a:off x="16654" y="0"/>
            <a:ext cx="3974748" cy="462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Step. 3  Core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D4452-1E05-48F7-9005-97D4E6F7F469}"/>
              </a:ext>
            </a:extLst>
          </p:cNvPr>
          <p:cNvSpPr txBox="1"/>
          <p:nvPr/>
        </p:nvSpPr>
        <p:spPr>
          <a:xfrm>
            <a:off x="4499992" y="710014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[7, 2, 6, 1, 5, 3, 9]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1C175-8E26-4ED0-BE15-526AC4AA6BE9}"/>
              </a:ext>
            </a:extLst>
          </p:cNvPr>
          <p:cNvSpPr txBox="1"/>
          <p:nvPr/>
        </p:nvSpPr>
        <p:spPr>
          <a:xfrm>
            <a:off x="518676" y="730428"/>
            <a:ext cx="273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array and 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01C63-B9E1-4744-98E9-B88420DB8CC4}"/>
              </a:ext>
            </a:extLst>
          </p:cNvPr>
          <p:cNvSpPr txBox="1"/>
          <p:nvPr/>
        </p:nvSpPr>
        <p:spPr>
          <a:xfrm>
            <a:off x="7326306" y="71001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87131-60B9-4C9F-9D88-6CBEE766ECE4}"/>
              </a:ext>
            </a:extLst>
          </p:cNvPr>
          <p:cNvSpPr txBox="1"/>
          <p:nvPr/>
        </p:nvSpPr>
        <p:spPr>
          <a:xfrm>
            <a:off x="4499992" y="1761693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[7, 2, 6</a:t>
            </a:r>
            <a:r>
              <a:rPr 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1, 5, 3, 9]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6C24D-A33B-41BB-8730-DC547402BEFD}"/>
              </a:ext>
            </a:extLst>
          </p:cNvPr>
          <p:cNvSpPr txBox="1"/>
          <p:nvPr/>
        </p:nvSpPr>
        <p:spPr>
          <a:xfrm>
            <a:off x="518676" y="1664689"/>
            <a:ext cx="273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Move k 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first k positions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139E2-0938-493A-B0F4-1F2AAAEA8660}"/>
              </a:ext>
            </a:extLst>
          </p:cNvPr>
          <p:cNvSpPr txBox="1"/>
          <p:nvPr/>
        </p:nvSpPr>
        <p:spPr>
          <a:xfrm>
            <a:off x="4499992" y="2818572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2, 6</a:t>
            </a:r>
            <a:r>
              <a:rPr 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1, 5, 3, 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2C70B-7B14-40FF-AE5A-25E20B9DD693}"/>
              </a:ext>
            </a:extLst>
          </p:cNvPr>
          <p:cNvSpPr txBox="1"/>
          <p:nvPr/>
        </p:nvSpPr>
        <p:spPr>
          <a:xfrm>
            <a:off x="518676" y="2875949"/>
            <a:ext cx="2901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max of first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traverse from k + 1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B67E5B-4C4B-45EB-BA15-F48ED1A79035}"/>
              </a:ext>
            </a:extLst>
          </p:cNvPr>
          <p:cNvCxnSpPr>
            <a:cxnSpLocks/>
          </p:cNvCxnSpPr>
          <p:nvPr/>
        </p:nvCxnSpPr>
        <p:spPr bwMode="auto">
          <a:xfrm>
            <a:off x="5940152" y="2751107"/>
            <a:ext cx="91321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7531D2D4-BB63-4C35-9F08-573220CB476E}"/>
              </a:ext>
            </a:extLst>
          </p:cNvPr>
          <p:cNvSpPr/>
          <p:nvPr/>
        </p:nvSpPr>
        <p:spPr bwMode="auto">
          <a:xfrm>
            <a:off x="5773249" y="2654232"/>
            <a:ext cx="72008" cy="226387"/>
          </a:xfrm>
          <a:prstGeom prst="flowChartMerg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8B35E5-1FC3-4621-A8EC-873D9D00C26C}"/>
              </a:ext>
            </a:extLst>
          </p:cNvPr>
          <p:cNvSpPr txBox="1"/>
          <p:nvPr/>
        </p:nvSpPr>
        <p:spPr>
          <a:xfrm>
            <a:off x="4499992" y="3861048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[2,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5, 3, 9]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08C341-EAD5-4CE6-B8E0-1E6EAA8FF1E0}"/>
              </a:ext>
            </a:extLst>
          </p:cNvPr>
          <p:cNvSpPr txBox="1"/>
          <p:nvPr/>
        </p:nvSpPr>
        <p:spPr>
          <a:xfrm>
            <a:off x="518676" y="3764044"/>
            <a:ext cx="3472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delete </a:t>
            </a:r>
            <a:r>
              <a:rPr lang="en-US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move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position left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set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[k - 1]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continue</a:t>
            </a:r>
            <a:endParaRPr lang="en-US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3CD1B4-D291-433B-B6ED-FDE8F27AFFA1}"/>
              </a:ext>
            </a:extLst>
          </p:cNvPr>
          <p:cNvSpPr txBox="1"/>
          <p:nvPr/>
        </p:nvSpPr>
        <p:spPr>
          <a:xfrm>
            <a:off x="4499992" y="330655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=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9F8CF7-2072-4205-87EF-95D17DD50181}"/>
              </a:ext>
            </a:extLst>
          </p:cNvPr>
          <p:cNvCxnSpPr>
            <a:cxnSpLocks/>
          </p:cNvCxnSpPr>
          <p:nvPr/>
        </p:nvCxnSpPr>
        <p:spPr bwMode="auto">
          <a:xfrm flipV="1">
            <a:off x="4860032" y="3215197"/>
            <a:ext cx="0" cy="1705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AF1418B-04EA-4C55-95EA-F1177E25937B}"/>
              </a:ext>
            </a:extLst>
          </p:cNvPr>
          <p:cNvCxnSpPr>
            <a:cxnSpLocks/>
            <a:stCxn id="18" idx="1"/>
          </p:cNvCxnSpPr>
          <p:nvPr/>
        </p:nvCxnSpPr>
        <p:spPr bwMode="auto">
          <a:xfrm rot="10800000" flipH="1">
            <a:off x="518676" y="2577561"/>
            <a:ext cx="1369588" cy="2063647"/>
          </a:xfrm>
          <a:prstGeom prst="bentConnector4">
            <a:avLst>
              <a:gd name="adj1" fmla="val -16691"/>
              <a:gd name="adj2" fmla="val 10026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F29837-8512-4F9A-8E88-596B663010EA}"/>
              </a:ext>
            </a:extLst>
          </p:cNvPr>
          <p:cNvCxnSpPr>
            <a:stCxn id="4" idx="2"/>
            <a:endCxn id="7" idx="0"/>
          </p:cNvCxnSpPr>
          <p:nvPr/>
        </p:nvCxnSpPr>
        <p:spPr bwMode="auto">
          <a:xfrm>
            <a:off x="1888265" y="1099760"/>
            <a:ext cx="0" cy="564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0B206B-C816-446B-BEB3-02B89D3A5786}"/>
              </a:ext>
            </a:extLst>
          </p:cNvPr>
          <p:cNvCxnSpPr>
            <a:cxnSpLocks/>
          </p:cNvCxnSpPr>
          <p:nvPr/>
        </p:nvCxnSpPr>
        <p:spPr bwMode="auto">
          <a:xfrm>
            <a:off x="1888265" y="2311020"/>
            <a:ext cx="0" cy="564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3FDA6E-82C1-4C3D-87D4-866F7B2B64DB}"/>
              </a:ext>
            </a:extLst>
          </p:cNvPr>
          <p:cNvCxnSpPr>
            <a:cxnSpLocks/>
          </p:cNvCxnSpPr>
          <p:nvPr/>
        </p:nvCxnSpPr>
        <p:spPr bwMode="auto">
          <a:xfrm>
            <a:off x="6117571" y="3776072"/>
            <a:ext cx="58918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Flowchart: Merge 39">
            <a:extLst>
              <a:ext uri="{FF2B5EF4-FFF2-40B4-BE49-F238E27FC236}">
                <a16:creationId xmlns:a16="http://schemas.microsoft.com/office/drawing/2014/main" id="{99A4B6DF-6BEB-4731-B19F-613F4606A81A}"/>
              </a:ext>
            </a:extLst>
          </p:cNvPr>
          <p:cNvSpPr/>
          <p:nvPr/>
        </p:nvSpPr>
        <p:spPr bwMode="auto">
          <a:xfrm>
            <a:off x="5950668" y="3679197"/>
            <a:ext cx="72008" cy="226387"/>
          </a:xfrm>
          <a:prstGeom prst="flowChartMerg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C9F0C0-2F04-4558-B97E-0ADB50874B14}"/>
              </a:ext>
            </a:extLst>
          </p:cNvPr>
          <p:cNvCxnSpPr>
            <a:cxnSpLocks/>
          </p:cNvCxnSpPr>
          <p:nvPr/>
        </p:nvCxnSpPr>
        <p:spPr bwMode="auto">
          <a:xfrm>
            <a:off x="1835696" y="5518370"/>
            <a:ext cx="0" cy="2868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924F469-6062-4E13-A1F6-326578934A51}"/>
              </a:ext>
            </a:extLst>
          </p:cNvPr>
          <p:cNvSpPr txBox="1"/>
          <p:nvPr/>
        </p:nvSpPr>
        <p:spPr>
          <a:xfrm>
            <a:off x="518676" y="5758240"/>
            <a:ext cx="273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output</a:t>
            </a:r>
          </a:p>
        </p:txBody>
      </p:sp>
    </p:spTree>
    <p:extLst>
      <p:ext uri="{BB962C8B-B14F-4D97-AF65-F5344CB8AC3E}">
        <p14:creationId xmlns:p14="http://schemas.microsoft.com/office/powerpoint/2010/main" val="7933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7B982F-3D2C-4018-B292-BDE47DB1A223}"/>
              </a:ext>
            </a:extLst>
          </p:cNvPr>
          <p:cNvSpPr txBox="1"/>
          <p:nvPr/>
        </p:nvSpPr>
        <p:spPr>
          <a:xfrm>
            <a:off x="16654" y="0"/>
            <a:ext cx="3974748" cy="462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Step. 4 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FB4D9-9BA0-4E7F-94B1-32729F6AE87F}"/>
              </a:ext>
            </a:extLst>
          </p:cNvPr>
          <p:cNvSpPr txBox="1"/>
          <p:nvPr/>
        </p:nvSpPr>
        <p:spPr>
          <a:xfrm>
            <a:off x="3257854" y="1052736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[7, 2, 6, 1, 5, 3, 9]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3CF343-9BDF-4209-8EEF-5E2D5B2F966A}"/>
              </a:ext>
            </a:extLst>
          </p:cNvPr>
          <p:cNvCxnSpPr>
            <a:stCxn id="3" idx="2"/>
          </p:cNvCxnSpPr>
          <p:nvPr/>
        </p:nvCxnSpPr>
        <p:spPr bwMode="auto">
          <a:xfrm>
            <a:off x="4572000" y="1514401"/>
            <a:ext cx="0" cy="3304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5DD742-75EA-414B-A1D5-9FA1B329D6BB}"/>
              </a:ext>
            </a:extLst>
          </p:cNvPr>
          <p:cNvSpPr txBox="1"/>
          <p:nvPr/>
        </p:nvSpPr>
        <p:spPr>
          <a:xfrm>
            <a:off x="3257854" y="1844824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[7, 2, 6, 1, 5</a:t>
            </a:r>
            <a:r>
              <a:rPr 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3, 9]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EA1EC-54FD-4879-870B-B855D1D44D33}"/>
              </a:ext>
            </a:extLst>
          </p:cNvPr>
          <p:cNvSpPr txBox="1"/>
          <p:nvPr/>
        </p:nvSpPr>
        <p:spPr>
          <a:xfrm>
            <a:off x="4067944" y="62068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79B25-2CA1-4DBA-B344-87357C936025}"/>
              </a:ext>
            </a:extLst>
          </p:cNvPr>
          <p:cNvSpPr txBox="1"/>
          <p:nvPr/>
        </p:nvSpPr>
        <p:spPr>
          <a:xfrm>
            <a:off x="4644008" y="147549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first k elements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F6A591-8D03-46B6-B257-4211FD2E3518}"/>
              </a:ext>
            </a:extLst>
          </p:cNvPr>
          <p:cNvCxnSpPr/>
          <p:nvPr/>
        </p:nvCxnSpPr>
        <p:spPr bwMode="auto">
          <a:xfrm>
            <a:off x="4572000" y="2387789"/>
            <a:ext cx="0" cy="3304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2ED970-5CD8-4A33-A90D-07F4447648B5}"/>
              </a:ext>
            </a:extLst>
          </p:cNvPr>
          <p:cNvSpPr txBox="1"/>
          <p:nvPr/>
        </p:nvSpPr>
        <p:spPr>
          <a:xfrm>
            <a:off x="3257854" y="2718212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2, 6, 1, 5</a:t>
            </a:r>
            <a:r>
              <a:rPr 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3, 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A712A-AAEE-478A-AF2E-8903E6FFC3C0}"/>
              </a:ext>
            </a:extLst>
          </p:cNvPr>
          <p:cNvSpPr txBox="1"/>
          <p:nvPr/>
        </p:nvSpPr>
        <p:spPr>
          <a:xfrm>
            <a:off x="4644007" y="2348880"/>
            <a:ext cx="439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value and index of the maximum element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248612-1DF2-4328-AB23-390405F3D599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4572000" y="3182782"/>
            <a:ext cx="0" cy="6181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B96103-4F52-49B5-9A8B-74385D7DDCE2}"/>
              </a:ext>
            </a:extLst>
          </p:cNvPr>
          <p:cNvSpPr txBox="1"/>
          <p:nvPr/>
        </p:nvSpPr>
        <p:spPr>
          <a:xfrm>
            <a:off x="3257854" y="3800943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[2,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1, 5, 3</a:t>
            </a:r>
            <a:r>
              <a:rPr 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9]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C91BF-0ECA-4945-8682-0BD227660A09}"/>
              </a:ext>
            </a:extLst>
          </p:cNvPr>
          <p:cNvSpPr txBox="1"/>
          <p:nvPr/>
        </p:nvSpPr>
        <p:spPr>
          <a:xfrm>
            <a:off x="4659329" y="3179877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maximum value and shift elements one place left,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= 3</a:t>
            </a:r>
            <a:endParaRPr lang="en-US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A78365-3B7F-4DD3-96D4-699E0CEC6445}"/>
              </a:ext>
            </a:extLst>
          </p:cNvPr>
          <p:cNvSpPr txBox="1"/>
          <p:nvPr/>
        </p:nvSpPr>
        <p:spPr>
          <a:xfrm>
            <a:off x="2900494" y="3263788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Compare: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0C7059-0811-402F-9324-8AEB21395B54}"/>
              </a:ext>
            </a:extLst>
          </p:cNvPr>
          <p:cNvCxnSpPr/>
          <p:nvPr/>
        </p:nvCxnSpPr>
        <p:spPr bwMode="auto">
          <a:xfrm>
            <a:off x="5148064" y="2718212"/>
            <a:ext cx="0" cy="1347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4E8024-BB76-4784-A269-ECB81CD5A4CC}"/>
              </a:ext>
            </a:extLst>
          </p:cNvPr>
          <p:cNvCxnSpPr/>
          <p:nvPr/>
        </p:nvCxnSpPr>
        <p:spPr bwMode="auto">
          <a:xfrm>
            <a:off x="5364088" y="3772198"/>
            <a:ext cx="0" cy="1347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C7877E-A49E-4766-9C00-090F59AE54FD}"/>
              </a:ext>
            </a:extLst>
          </p:cNvPr>
          <p:cNvCxnSpPr>
            <a:cxnSpLocks/>
          </p:cNvCxnSpPr>
          <p:nvPr/>
        </p:nvCxnSpPr>
        <p:spPr bwMode="auto">
          <a:xfrm>
            <a:off x="4572000" y="4262608"/>
            <a:ext cx="0" cy="6181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60DF0A-0BAC-4BE2-AB30-0D527DDB6DFD}"/>
              </a:ext>
            </a:extLst>
          </p:cNvPr>
          <p:cNvSpPr txBox="1"/>
          <p:nvPr/>
        </p:nvSpPr>
        <p:spPr>
          <a:xfrm>
            <a:off x="3257854" y="4876785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[2, 1, 5, 3, 4</a:t>
            </a:r>
            <a:r>
              <a:rPr lang="en-US" sz="2400" dirty="0">
                <a:highlight>
                  <a:srgbClr val="DCE6F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9]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E462BB-0A9F-4DB4-80CE-1F78E8B88965}"/>
              </a:ext>
            </a:extLst>
          </p:cNvPr>
          <p:cNvSpPr txBox="1"/>
          <p:nvPr/>
        </p:nvSpPr>
        <p:spPr>
          <a:xfrm>
            <a:off x="2915815" y="4379518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Compare: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6692FF-631D-4E49-AD25-9EC140CFBE9A}"/>
              </a:ext>
            </a:extLst>
          </p:cNvPr>
          <p:cNvSpPr txBox="1"/>
          <p:nvPr/>
        </p:nvSpPr>
        <p:spPr>
          <a:xfrm>
            <a:off x="4672645" y="437951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US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ADCF47-011A-4B47-9EFE-42ED857E31D2}"/>
              </a:ext>
            </a:extLst>
          </p:cNvPr>
          <p:cNvCxnSpPr/>
          <p:nvPr/>
        </p:nvCxnSpPr>
        <p:spPr bwMode="auto">
          <a:xfrm>
            <a:off x="4570932" y="5373216"/>
            <a:ext cx="0" cy="3304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A7CFA4-C718-4298-88C1-68212F674189}"/>
              </a:ext>
            </a:extLst>
          </p:cNvPr>
          <p:cNvSpPr txBox="1"/>
          <p:nvPr/>
        </p:nvSpPr>
        <p:spPr>
          <a:xfrm>
            <a:off x="3257854" y="5703639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[2, 1, 5, 3, 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800ADA-F23D-45F6-9869-86B0C16130CC}"/>
              </a:ext>
            </a:extLst>
          </p:cNvPr>
          <p:cNvSpPr txBox="1"/>
          <p:nvPr/>
        </p:nvSpPr>
        <p:spPr>
          <a:xfrm>
            <a:off x="4666420" y="535376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8024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9AAF9-D219-4917-BA46-B235F990AD7E}"/>
              </a:ext>
            </a:extLst>
          </p:cNvPr>
          <p:cNvSpPr txBox="1"/>
          <p:nvPr/>
        </p:nvSpPr>
        <p:spPr>
          <a:xfrm>
            <a:off x="16654" y="0"/>
            <a:ext cx="3974748" cy="462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Step. 5 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6A37F-36CA-4B87-8EA8-EC65ED6663FB}"/>
              </a:ext>
            </a:extLst>
          </p:cNvPr>
          <p:cNvSpPr txBox="1"/>
          <p:nvPr/>
        </p:nvSpPr>
        <p:spPr>
          <a:xfrm>
            <a:off x="1043608" y="1412776"/>
            <a:ext cx="6696744" cy="39703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array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 integer k which &lt;=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smallest elements in the same order as they are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 [] or k EQUALS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index TO 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index 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max(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[:k])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[index]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arr.remove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[k-1]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currentValue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index -=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index +=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[:k]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E7611-CDFC-49DB-BAD3-55D2F09A689F}"/>
              </a:ext>
            </a:extLst>
          </p:cNvPr>
          <p:cNvSpPr txBox="1"/>
          <p:nvPr/>
        </p:nvSpPr>
        <p:spPr>
          <a:xfrm>
            <a:off x="1043608" y="1043444"/>
            <a:ext cx="6696744" cy="36933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getKsmallest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k)</a:t>
            </a:r>
          </a:p>
        </p:txBody>
      </p:sp>
    </p:spTree>
    <p:extLst>
      <p:ext uri="{BB962C8B-B14F-4D97-AF65-F5344CB8AC3E}">
        <p14:creationId xmlns:p14="http://schemas.microsoft.com/office/powerpoint/2010/main" val="243330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1804A-9A53-4C9A-A5B6-3166E92567C1}"/>
              </a:ext>
            </a:extLst>
          </p:cNvPr>
          <p:cNvSpPr txBox="1"/>
          <p:nvPr/>
        </p:nvSpPr>
        <p:spPr>
          <a:xfrm>
            <a:off x="16654" y="0"/>
            <a:ext cx="3974748" cy="462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Step. 6  Complexity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A600D-7B87-4D8A-B7B1-53EDE307815C}"/>
              </a:ext>
            </a:extLst>
          </p:cNvPr>
          <p:cNvSpPr txBox="1"/>
          <p:nvPr/>
        </p:nvSpPr>
        <p:spPr>
          <a:xfrm>
            <a:off x="539552" y="112474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386257-18CD-4BC9-AB15-73E9DBC6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844824"/>
            <a:ext cx="6539674" cy="17765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B7A430-EF85-4CB6-AAF8-5D2D37F987C9}"/>
              </a:ext>
            </a:extLst>
          </p:cNvPr>
          <p:cNvSpPr txBox="1"/>
          <p:nvPr/>
        </p:nvSpPr>
        <p:spPr>
          <a:xfrm>
            <a:off x="539552" y="378904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9EB4EFF-3503-4EA5-813E-9BBDE80B8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908" y="4580301"/>
            <a:ext cx="1656183" cy="4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8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B1384-F3CE-460A-9AF4-D09D6A32C9A4}"/>
              </a:ext>
            </a:extLst>
          </p:cNvPr>
          <p:cNvSpPr txBox="1"/>
          <p:nvPr/>
        </p:nvSpPr>
        <p:spPr>
          <a:xfrm>
            <a:off x="16654" y="0"/>
            <a:ext cx="3974748" cy="462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Step. 7  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8B06F-959C-4857-92B8-0D67BB267C9D}"/>
              </a:ext>
            </a:extLst>
          </p:cNvPr>
          <p:cNvSpPr txBox="1"/>
          <p:nvPr/>
        </p:nvSpPr>
        <p:spPr>
          <a:xfrm>
            <a:off x="179512" y="620688"/>
            <a:ext cx="36724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getKsmallest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[] or k ==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index = k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index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max(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[:k])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[index]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arr.remove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[k-1]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currentValue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index -= 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index += 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[:k]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198A4-6905-4039-BAD7-4E0EE8BD756C}"/>
              </a:ext>
            </a:extLst>
          </p:cNvPr>
          <p:cNvSpPr txBox="1"/>
          <p:nvPr/>
        </p:nvSpPr>
        <p:spPr>
          <a:xfrm>
            <a:off x="4788024" y="836712"/>
            <a:ext cx="3974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[1, 1, 2, 2, 3, 1, 1], k = 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EBDCF0-B99D-47B3-8D38-44027D1C0D92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 bwMode="auto">
          <a:xfrm flipH="1">
            <a:off x="6775397" y="1206044"/>
            <a:ext cx="1" cy="3507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B79F4C-8607-4509-85FD-494D9C542A06}"/>
              </a:ext>
            </a:extLst>
          </p:cNvPr>
          <p:cNvSpPr txBox="1"/>
          <p:nvPr/>
        </p:nvSpPr>
        <p:spPr>
          <a:xfrm>
            <a:off x="5479253" y="155679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[1, 1, 2, 1, 1]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865C05-4BAF-47ED-914A-CFA341E1F5B9}"/>
              </a:ext>
            </a:extLst>
          </p:cNvPr>
          <p:cNvSpPr txBox="1"/>
          <p:nvPr/>
        </p:nvSpPr>
        <p:spPr>
          <a:xfrm>
            <a:off x="4786997" y="2420888"/>
            <a:ext cx="3974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[1, 1, 2, 2, 3, 1, 1], k = 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487FB3-1E3F-4950-9AE8-C404265C5C64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 bwMode="auto">
          <a:xfrm flipH="1">
            <a:off x="6774370" y="2790220"/>
            <a:ext cx="1" cy="3507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D4B77B-6D68-41FC-B6FE-35A78C63CEAF}"/>
              </a:ext>
            </a:extLst>
          </p:cNvPr>
          <p:cNvSpPr txBox="1"/>
          <p:nvPr/>
        </p:nvSpPr>
        <p:spPr>
          <a:xfrm>
            <a:off x="5478226" y="31409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[1, 1, 1, 1]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DEB7F-72D2-4787-B2DE-53F8707E5614}"/>
              </a:ext>
            </a:extLst>
          </p:cNvPr>
          <p:cNvSpPr txBox="1"/>
          <p:nvPr/>
        </p:nvSpPr>
        <p:spPr>
          <a:xfrm>
            <a:off x="4786997" y="4003003"/>
            <a:ext cx="3974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[1, 5, 8, 9, 6, 7, 3, 4, 2, 0], k = 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6648DE-9FE6-4180-B428-B5038BD2220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 bwMode="auto">
          <a:xfrm flipH="1">
            <a:off x="6774370" y="4372335"/>
            <a:ext cx="1" cy="3507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E0B6A0-7283-48EB-AD55-905243919C91}"/>
              </a:ext>
            </a:extLst>
          </p:cNvPr>
          <p:cNvSpPr txBox="1"/>
          <p:nvPr/>
        </p:nvSpPr>
        <p:spPr>
          <a:xfrm>
            <a:off x="5478226" y="472308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[1, 3, 4, 2, 0]</a:t>
            </a:r>
          </a:p>
        </p:txBody>
      </p:sp>
    </p:spTree>
    <p:extLst>
      <p:ext uri="{BB962C8B-B14F-4D97-AF65-F5344CB8AC3E}">
        <p14:creationId xmlns:p14="http://schemas.microsoft.com/office/powerpoint/2010/main" val="143177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945965-4318-43FA-8FDD-96C8B2AFFCAA}"/>
              </a:ext>
            </a:extLst>
          </p:cNvPr>
          <p:cNvSpPr txBox="1"/>
          <p:nvPr/>
        </p:nvSpPr>
        <p:spPr>
          <a:xfrm>
            <a:off x="16654" y="0"/>
            <a:ext cx="3974748" cy="462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Step. 8  Extensions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6B23D5-98D9-433B-AEE6-39FAB3A90640}"/>
              </a:ext>
            </a:extLst>
          </p:cNvPr>
          <p:cNvCxnSpPr>
            <a:cxnSpLocks/>
          </p:cNvCxnSpPr>
          <p:nvPr/>
        </p:nvCxnSpPr>
        <p:spPr bwMode="auto">
          <a:xfrm>
            <a:off x="467555" y="1440938"/>
            <a:ext cx="82809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F36E43-0C43-4464-B1B0-42E44230F171}"/>
              </a:ext>
            </a:extLst>
          </p:cNvPr>
          <p:cNvCxnSpPr>
            <a:cxnSpLocks/>
          </p:cNvCxnSpPr>
          <p:nvPr/>
        </p:nvCxnSpPr>
        <p:spPr bwMode="auto">
          <a:xfrm>
            <a:off x="467555" y="2233026"/>
            <a:ext cx="82809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A32319-39BE-4481-9722-A028D5C7DDBB}"/>
              </a:ext>
            </a:extLst>
          </p:cNvPr>
          <p:cNvCxnSpPr>
            <a:cxnSpLocks/>
          </p:cNvCxnSpPr>
          <p:nvPr/>
        </p:nvCxnSpPr>
        <p:spPr bwMode="auto">
          <a:xfrm>
            <a:off x="467555" y="3025114"/>
            <a:ext cx="82809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DF9F9A-2D00-4AE9-93CD-01A527183681}"/>
              </a:ext>
            </a:extLst>
          </p:cNvPr>
          <p:cNvCxnSpPr>
            <a:cxnSpLocks/>
          </p:cNvCxnSpPr>
          <p:nvPr/>
        </p:nvCxnSpPr>
        <p:spPr bwMode="auto">
          <a:xfrm>
            <a:off x="467555" y="3817202"/>
            <a:ext cx="82809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2C7BAD-98A9-4739-90DA-ECBA1A1D4D17}"/>
              </a:ext>
            </a:extLst>
          </p:cNvPr>
          <p:cNvCxnSpPr>
            <a:cxnSpLocks/>
          </p:cNvCxnSpPr>
          <p:nvPr/>
        </p:nvCxnSpPr>
        <p:spPr bwMode="auto">
          <a:xfrm>
            <a:off x="467555" y="4681298"/>
            <a:ext cx="82809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45EAA9B-7F0E-46C9-9CAE-1FB4FC58552F}"/>
              </a:ext>
            </a:extLst>
          </p:cNvPr>
          <p:cNvCxnSpPr>
            <a:cxnSpLocks/>
          </p:cNvCxnSpPr>
          <p:nvPr/>
        </p:nvCxnSpPr>
        <p:spPr bwMode="auto">
          <a:xfrm>
            <a:off x="5220083" y="792866"/>
            <a:ext cx="0" cy="42484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48F29E-B0B1-40F8-93FD-EE96A5B23F04}"/>
              </a:ext>
            </a:extLst>
          </p:cNvPr>
          <p:cNvCxnSpPr>
            <a:cxnSpLocks/>
          </p:cNvCxnSpPr>
          <p:nvPr/>
        </p:nvCxnSpPr>
        <p:spPr bwMode="auto">
          <a:xfrm>
            <a:off x="6372211" y="792866"/>
            <a:ext cx="0" cy="42484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93A54C4-7D4F-4994-A59D-7E8E6BE5D524}"/>
              </a:ext>
            </a:extLst>
          </p:cNvPr>
          <p:cNvSpPr txBox="1"/>
          <p:nvPr/>
        </p:nvSpPr>
        <p:spPr>
          <a:xfrm>
            <a:off x="467555" y="936882"/>
            <a:ext cx="4752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8466D3-8941-465D-8E28-CFCAD2C5BDB1}"/>
              </a:ext>
            </a:extLst>
          </p:cNvPr>
          <p:cNvCxnSpPr>
            <a:cxnSpLocks/>
          </p:cNvCxnSpPr>
          <p:nvPr/>
        </p:nvCxnSpPr>
        <p:spPr bwMode="auto">
          <a:xfrm>
            <a:off x="7380323" y="792866"/>
            <a:ext cx="0" cy="42484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BF8E5E4-5EBF-4323-898F-ABEDE32BD606}"/>
              </a:ext>
            </a:extLst>
          </p:cNvPr>
          <p:cNvSpPr txBox="1"/>
          <p:nvPr/>
        </p:nvSpPr>
        <p:spPr>
          <a:xfrm>
            <a:off x="5220078" y="792866"/>
            <a:ext cx="115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AD7E4A-8BBE-44C8-BE06-DF6686BBF210}"/>
              </a:ext>
            </a:extLst>
          </p:cNvPr>
          <p:cNvSpPr txBox="1"/>
          <p:nvPr/>
        </p:nvSpPr>
        <p:spPr>
          <a:xfrm>
            <a:off x="6300203" y="947625"/>
            <a:ext cx="1152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space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A412E2-8C35-487E-A8AF-174CD3B4F009}"/>
              </a:ext>
            </a:extLst>
          </p:cNvPr>
          <p:cNvSpPr txBox="1"/>
          <p:nvPr/>
        </p:nvSpPr>
        <p:spPr>
          <a:xfrm>
            <a:off x="7416322" y="947625"/>
            <a:ext cx="1296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order?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D8272F-6311-4403-BDDA-A7DCF3239AAD}"/>
              </a:ext>
            </a:extLst>
          </p:cNvPr>
          <p:cNvSpPr txBox="1"/>
          <p:nvPr/>
        </p:nvSpPr>
        <p:spPr>
          <a:xfrm>
            <a:off x="467553" y="1509582"/>
            <a:ext cx="4752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first (merge, quick, heap, etc.) then return elements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2, 6, 1, 5], k = 3  =&gt;  [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5, 6]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D5E3EF-33AC-472C-B80A-E1AD992411C6}"/>
              </a:ext>
            </a:extLst>
          </p:cNvPr>
          <p:cNvSpPr txBox="1"/>
          <p:nvPr/>
        </p:nvSpPr>
        <p:spPr>
          <a:xfrm>
            <a:off x="5220078" y="1654362"/>
            <a:ext cx="1152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49C281-CF72-4310-A950-A09268FF8851}"/>
              </a:ext>
            </a:extLst>
          </p:cNvPr>
          <p:cNvSpPr txBox="1"/>
          <p:nvPr/>
        </p:nvSpPr>
        <p:spPr>
          <a:xfrm>
            <a:off x="6336200" y="1440938"/>
            <a:ext cx="1080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O(n) for merge sort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D79FEC-5C7A-42D9-97B8-234595CA5555}"/>
              </a:ext>
            </a:extLst>
          </p:cNvPr>
          <p:cNvSpPr txBox="1"/>
          <p:nvPr/>
        </p:nvSpPr>
        <p:spPr>
          <a:xfrm>
            <a:off x="7488318" y="1671139"/>
            <a:ext cx="1152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C7F9D6-5492-487F-8BA5-1AB813205C17}"/>
              </a:ext>
            </a:extLst>
          </p:cNvPr>
          <p:cNvSpPr txBox="1"/>
          <p:nvPr/>
        </p:nvSpPr>
        <p:spPr>
          <a:xfrm>
            <a:off x="467552" y="2169728"/>
            <a:ext cx="4752523" cy="92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then traverse in origin array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2, 6, 1, 5], k = 3  =&gt;  [4, 2, 6, 1, 5] =&gt; [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[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5, 6]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BCE5C7-97EA-40F9-A899-EDFEB140F6E6}"/>
              </a:ext>
            </a:extLst>
          </p:cNvPr>
          <p:cNvCxnSpPr/>
          <p:nvPr/>
        </p:nvCxnSpPr>
        <p:spPr bwMode="auto">
          <a:xfrm>
            <a:off x="2699803" y="2665074"/>
            <a:ext cx="36004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688E17-0A8C-4E86-99EE-FC2D88CC9E60}"/>
              </a:ext>
            </a:extLst>
          </p:cNvPr>
          <p:cNvCxnSpPr>
            <a:cxnSpLocks/>
          </p:cNvCxnSpPr>
          <p:nvPr/>
        </p:nvCxnSpPr>
        <p:spPr bwMode="auto">
          <a:xfrm>
            <a:off x="2879823" y="2706424"/>
            <a:ext cx="0" cy="1390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36E9A35-D1CE-4D41-9702-27513EAF9919}"/>
              </a:ext>
            </a:extLst>
          </p:cNvPr>
          <p:cNvCxnSpPr>
            <a:cxnSpLocks/>
          </p:cNvCxnSpPr>
          <p:nvPr/>
        </p:nvCxnSpPr>
        <p:spPr bwMode="auto">
          <a:xfrm flipH="1">
            <a:off x="2699803" y="2706424"/>
            <a:ext cx="576064" cy="174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9BDFDEF-C45E-4D39-83F5-C09EB086149A}"/>
              </a:ext>
            </a:extLst>
          </p:cNvPr>
          <p:cNvSpPr txBox="1"/>
          <p:nvPr/>
        </p:nvSpPr>
        <p:spPr>
          <a:xfrm>
            <a:off x="5202082" y="2459069"/>
            <a:ext cx="1152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8A34F1-ABA8-4EF9-B857-9035A51E1D29}"/>
              </a:ext>
            </a:extLst>
          </p:cNvPr>
          <p:cNvSpPr txBox="1"/>
          <p:nvPr/>
        </p:nvSpPr>
        <p:spPr>
          <a:xfrm>
            <a:off x="6334843" y="2469331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B6E20C-2D1B-4F2B-9850-5DC3DF54664B}"/>
              </a:ext>
            </a:extLst>
          </p:cNvPr>
          <p:cNvSpPr txBox="1"/>
          <p:nvPr/>
        </p:nvSpPr>
        <p:spPr>
          <a:xfrm>
            <a:off x="7449601" y="2471172"/>
            <a:ext cx="1152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89DA35-A37F-49CC-952C-F324C228D17C}"/>
              </a:ext>
            </a:extLst>
          </p:cNvPr>
          <p:cNvSpPr txBox="1"/>
          <p:nvPr/>
        </p:nvSpPr>
        <p:spPr>
          <a:xfrm>
            <a:off x="473562" y="3887068"/>
            <a:ext cx="4752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sort* then return elements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2, 6, 1, 5], k = 3  =&gt;  [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05B8CD-FA60-43E1-BD58-3DB29139CDE8}"/>
              </a:ext>
            </a:extLst>
          </p:cNvPr>
          <p:cNvSpPr txBox="1"/>
          <p:nvPr/>
        </p:nvSpPr>
        <p:spPr>
          <a:xfrm>
            <a:off x="5176987" y="4071653"/>
            <a:ext cx="126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624025-35AC-4A2A-BFE9-33F476D19A77}"/>
              </a:ext>
            </a:extLst>
          </p:cNvPr>
          <p:cNvSpPr txBox="1"/>
          <p:nvPr/>
        </p:nvSpPr>
        <p:spPr>
          <a:xfrm>
            <a:off x="6335569" y="4059412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5B9DF5-A4E6-499C-9C7C-4EF82F7A682F}"/>
              </a:ext>
            </a:extLst>
          </p:cNvPr>
          <p:cNvSpPr txBox="1"/>
          <p:nvPr/>
        </p:nvSpPr>
        <p:spPr>
          <a:xfrm>
            <a:off x="7474415" y="4063212"/>
            <a:ext cx="1152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49808DDC-BD9A-49D9-BA26-0F0559638A75}"/>
              </a:ext>
            </a:extLst>
          </p:cNvPr>
          <p:cNvSpPr/>
          <p:nvPr/>
        </p:nvSpPr>
        <p:spPr bwMode="auto">
          <a:xfrm>
            <a:off x="229366" y="4119433"/>
            <a:ext cx="229309" cy="218511"/>
          </a:xfrm>
          <a:prstGeom prst="star5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1800" i="0" u="none" strike="noStrike" normalizeH="0" baseline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13FB26-5C5D-43C0-A2E8-078DBA071B89}"/>
              </a:ext>
            </a:extLst>
          </p:cNvPr>
          <p:cNvSpPr txBox="1"/>
          <p:nvPr/>
        </p:nvSpPr>
        <p:spPr>
          <a:xfrm>
            <a:off x="467544" y="2966373"/>
            <a:ext cx="4752523" cy="92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select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smallest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traverse in origin array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2, 6, 1, 5], k = 3  =&gt;  [4, 2, 6, 1, 5] =&gt; [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[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929D28A-5B9D-4E17-8973-E129C302B66B}"/>
              </a:ext>
            </a:extLst>
          </p:cNvPr>
          <p:cNvCxnSpPr/>
          <p:nvPr/>
        </p:nvCxnSpPr>
        <p:spPr bwMode="auto">
          <a:xfrm>
            <a:off x="2699803" y="3462992"/>
            <a:ext cx="36004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3B53F0-4D9A-4807-8B10-7D2D0B22F75E}"/>
              </a:ext>
            </a:extLst>
          </p:cNvPr>
          <p:cNvCxnSpPr>
            <a:cxnSpLocks/>
          </p:cNvCxnSpPr>
          <p:nvPr/>
        </p:nvCxnSpPr>
        <p:spPr bwMode="auto">
          <a:xfrm>
            <a:off x="2879823" y="3504342"/>
            <a:ext cx="0" cy="1390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D5B04C9-F869-4378-9257-E4480036A837}"/>
              </a:ext>
            </a:extLst>
          </p:cNvPr>
          <p:cNvCxnSpPr>
            <a:cxnSpLocks/>
          </p:cNvCxnSpPr>
          <p:nvPr/>
        </p:nvCxnSpPr>
        <p:spPr bwMode="auto">
          <a:xfrm flipH="1">
            <a:off x="2699803" y="3504342"/>
            <a:ext cx="576064" cy="174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CA3138D-A243-487F-A63D-390473AD0CEA}"/>
              </a:ext>
            </a:extLst>
          </p:cNvPr>
          <p:cNvSpPr txBox="1"/>
          <p:nvPr/>
        </p:nvSpPr>
        <p:spPr>
          <a:xfrm>
            <a:off x="5191721" y="3229261"/>
            <a:ext cx="1152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Avg: O(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F8B0DB-E5EB-421C-93EB-F7524FC36BBE}"/>
              </a:ext>
            </a:extLst>
          </p:cNvPr>
          <p:cNvSpPr txBox="1"/>
          <p:nvPr/>
        </p:nvSpPr>
        <p:spPr>
          <a:xfrm>
            <a:off x="6335569" y="3251881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75C4CA-B0D1-42FD-A97C-1F7FE136065D}"/>
              </a:ext>
            </a:extLst>
          </p:cNvPr>
          <p:cNvSpPr txBox="1"/>
          <p:nvPr/>
        </p:nvSpPr>
        <p:spPr>
          <a:xfrm>
            <a:off x="7444054" y="3259722"/>
            <a:ext cx="1152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1678C06-A5EE-45C7-A4EF-0BDCD7689B82}"/>
              </a:ext>
            </a:extLst>
          </p:cNvPr>
          <p:cNvSpPr/>
          <p:nvPr/>
        </p:nvSpPr>
        <p:spPr bwMode="auto">
          <a:xfrm>
            <a:off x="6368270" y="683043"/>
            <a:ext cx="1051192" cy="886218"/>
          </a:xfrm>
          <a:prstGeom prst="ellipse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6724983-FAE6-4520-90E6-D3D702F3C4C0}"/>
              </a:ext>
            </a:extLst>
          </p:cNvPr>
          <p:cNvSpPr/>
          <p:nvPr/>
        </p:nvSpPr>
        <p:spPr bwMode="auto">
          <a:xfrm>
            <a:off x="7528837" y="683043"/>
            <a:ext cx="1051192" cy="886218"/>
          </a:xfrm>
          <a:prstGeom prst="ellipse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25833A-BE1D-48A8-BD25-4B0FD32BB53F}"/>
              </a:ext>
            </a:extLst>
          </p:cNvPr>
          <p:cNvSpPr txBox="1"/>
          <p:nvPr/>
        </p:nvSpPr>
        <p:spPr>
          <a:xfrm>
            <a:off x="845716" y="532097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 Any suggestion or thought is very welcomed!</a:t>
            </a:r>
          </a:p>
        </p:txBody>
      </p:sp>
    </p:spTree>
    <p:extLst>
      <p:ext uri="{BB962C8B-B14F-4D97-AF65-F5344CB8AC3E}">
        <p14:creationId xmlns:p14="http://schemas.microsoft.com/office/powerpoint/2010/main" val="3551200331"/>
      </p:ext>
    </p:extLst>
  </p:cSld>
  <p:clrMapOvr>
    <a:masterClrMapping/>
  </p:clrMapOvr>
</p:sld>
</file>

<file path=ppt/theme/theme1.xml><?xml version="1.0" encoding="utf-8"?>
<a:theme xmlns:a="http://schemas.openxmlformats.org/drawingml/2006/main" name="交大答辩">
  <a:themeElements>
    <a:clrScheme name="交大答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交大答辩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交大答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交大答辩">
  <a:themeElements>
    <a:clrScheme name="1_交大答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交大答辩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交大答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交大答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交大答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交大答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交大答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交大答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交大答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交大答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交大答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交大答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交大答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交大答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交大答辩">
  <a:themeElements>
    <a:clrScheme name="2_交大答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交大答辩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交大答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交大答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交大答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交大答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交大答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交大答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交大答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交大答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交大答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交大答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交大答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交大答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1177</Words>
  <Application>Microsoft Office PowerPoint</Application>
  <PresentationFormat>On-screen Show (4:3)</PresentationFormat>
  <Paragraphs>142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交大答辩</vt:lpstr>
      <vt:lpstr>1_交大答辩</vt:lpstr>
      <vt:lpstr>2_交大答辩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Jiang Xihang</cp:lastModifiedBy>
  <cp:revision>243</cp:revision>
  <dcterms:created xsi:type="dcterms:W3CDTF">2015-09-18T01:54:00Z</dcterms:created>
  <dcterms:modified xsi:type="dcterms:W3CDTF">2021-06-01T08:57:24Z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