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59" r:id="rId4"/>
    <p:sldId id="270" r:id="rId5"/>
    <p:sldId id="271" r:id="rId6"/>
    <p:sldId id="261" r:id="rId7"/>
    <p:sldId id="258" r:id="rId8"/>
    <p:sldId id="273" r:id="rId9"/>
    <p:sldId id="274" r:id="rId10"/>
    <p:sldId id="277" r:id="rId11"/>
    <p:sldId id="26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454" y="11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301.03270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64283" y="1224319"/>
            <a:ext cx="7461504" cy="1127062"/>
          </a:xfrm>
        </p:spPr>
        <p:txBody>
          <a:bodyPr>
            <a:normAutofit/>
          </a:bodyPr>
          <a:lstStyle/>
          <a:p>
            <a:r>
              <a:rPr lang="en-US" altLang="zh-CN" dirty="0"/>
              <a:t>Takada Lab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2025/10/17</a:t>
            </a:r>
          </a:p>
          <a:p>
            <a:r>
              <a:rPr lang="en-US" altLang="zh-CN" sz="3200" dirty="0"/>
              <a:t>Xihao Yang(M1_9)</a:t>
            </a:r>
            <a:endParaRPr lang="zh-CN" altLang="en-US" sz="3200" dirty="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2264283" y="2300644"/>
            <a:ext cx="7461504" cy="11270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dirty="0"/>
              <a:t>Progress Report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760D85-6075-BA79-7479-6721F6F79C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10CC0-88DB-06A5-7D06-AE3937E3B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353" y="909541"/>
            <a:ext cx="9155724" cy="679938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How can Software testing address Problems</a:t>
            </a:r>
            <a:endParaRPr lang="zh-CN" altLang="en-US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B0BC27D-967E-4F26-B4B6-E3646C8466B8}"/>
              </a:ext>
            </a:extLst>
          </p:cNvPr>
          <p:cNvSpPr txBox="1"/>
          <p:nvPr/>
        </p:nvSpPr>
        <p:spPr>
          <a:xfrm>
            <a:off x="685800" y="260271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About paper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1C4B34-A23C-A757-65DF-19F10E059D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6062" y="1617427"/>
            <a:ext cx="9144000" cy="1655762"/>
          </a:xfrm>
        </p:spPr>
        <p:txBody>
          <a:bodyPr/>
          <a:lstStyle/>
          <a:p>
            <a:pPr marL="228600" lvl="0" indent="-228600" algn="l">
              <a:buFont typeface="Arial" panose="020B0604020202020204" pitchFamily="34" charset="0"/>
              <a:buChar char="•"/>
              <a:defRPr/>
            </a:pPr>
            <a:r>
              <a:rPr lang="en-US" altLang="zh-CN" dirty="0"/>
              <a:t>Inefficient Patch Validation</a:t>
            </a:r>
            <a:endParaRPr lang="en-US" altLang="zh-CN" dirty="0">
              <a:solidFill>
                <a:prstClr val="black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110DCDD-901B-75F3-BACF-557C582F9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520" y="2601520"/>
            <a:ext cx="7422128" cy="4131557"/>
          </a:xfrm>
          <a:prstGeom prst="rect">
            <a:avLst/>
          </a:prstGeom>
        </p:spPr>
      </p:pic>
      <p:sp>
        <p:nvSpPr>
          <p:cNvPr id="7" name="Google Shape;137;p9">
            <a:extLst>
              <a:ext uri="{FF2B5EF4-FFF2-40B4-BE49-F238E27FC236}">
                <a16:creationId xmlns:a16="http://schemas.microsoft.com/office/drawing/2014/main" id="{70F6FA8E-0578-7E2C-E21B-DB47B2915D6D}"/>
              </a:ext>
            </a:extLst>
          </p:cNvPr>
          <p:cNvSpPr/>
          <p:nvPr/>
        </p:nvSpPr>
        <p:spPr>
          <a:xfrm>
            <a:off x="6848787" y="1464245"/>
            <a:ext cx="5269523" cy="1236785"/>
          </a:xfrm>
          <a:prstGeom prst="wedgeEllipseCallout">
            <a:avLst>
              <a:gd name="adj1" fmla="val -28787"/>
              <a:gd name="adj2" fmla="val 74848"/>
            </a:avLst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/>
            <a:r>
              <a:rPr lang="en-US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After receiving the list of candidate patches, instead of directly carrying out full-volume testing, a deep learning-based test sequencing model is used to intelligently arrange the order of test execution to achieve "fast screening".</a:t>
            </a:r>
            <a:endParaRPr lang="en-US" sz="1400" dirty="0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0936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2795" y="137604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/>
              <a:t>1. </a:t>
            </a:r>
            <a:r>
              <a:rPr lang="en-US" altLang="zh-CN" sz="2400" dirty="0">
                <a:sym typeface="+mn-ea"/>
              </a:rPr>
              <a:t>Read papers about auto program repairing and software testing</a:t>
            </a:r>
          </a:p>
          <a:p>
            <a:pPr marL="0" indent="0">
              <a:buNone/>
            </a:pPr>
            <a:r>
              <a:rPr lang="en-US" altLang="zh-CN" sz="2400" dirty="0"/>
              <a:t>2. Find </a:t>
            </a:r>
            <a:r>
              <a:rPr lang="en-US" altLang="zh-CN" sz="2400" dirty="0">
                <a:sym typeface="+mn-ea"/>
              </a:rPr>
              <a:t>if there are several in-depth papers related to my research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3. Find information about automatic judgement of test repairs and results</a:t>
            </a:r>
          </a:p>
          <a:p>
            <a:pPr marL="0" indent="0">
              <a:buNone/>
            </a:pPr>
            <a:r>
              <a:rPr lang="en-US" altLang="zh-CN" sz="2400" dirty="0">
                <a:sym typeface="+mn-ea"/>
              </a:rPr>
              <a:t>4. Clarify which stage of APR  can deep learning based-software testing converged be introduced to optimize the process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>
                <a:sym typeface="+mn-ea"/>
              </a:rPr>
              <a:t>5. Change or make some minor fix for the research topic if needed while gathering adequate information and acquire open-source dataset for further research</a:t>
            </a: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772951" y="291"/>
            <a:ext cx="5157654" cy="12918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j-cs"/>
              </a:rPr>
              <a:t>Todo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7784" y="6667"/>
            <a:ext cx="10515600" cy="1325563"/>
          </a:xfrm>
        </p:spPr>
        <p:txBody>
          <a:bodyPr/>
          <a:lstStyle/>
          <a:p>
            <a:r>
              <a:rPr lang="en-US" altLang="zh-CN" dirty="0"/>
              <a:t>Brief Introduction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7784" y="1137158"/>
            <a:ext cx="11225784" cy="5057013"/>
          </a:xfrm>
        </p:spPr>
        <p:txBody>
          <a:bodyPr>
            <a:normAutofit/>
          </a:bodyPr>
          <a:lstStyle/>
          <a:p>
            <a:r>
              <a:rPr lang="en-US" altLang="zh-CN" dirty="0"/>
              <a:t>Name: Yang Xihao(Harrison)</a:t>
            </a:r>
          </a:p>
          <a:p>
            <a:r>
              <a:rPr lang="en-US" altLang="zh-CN" dirty="0"/>
              <a:t>Born in China</a:t>
            </a:r>
          </a:p>
          <a:p>
            <a:r>
              <a:rPr lang="en-US" altLang="zh-CN" dirty="0"/>
              <a:t>Worked at Accenture China From 2024 to 2025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</a:rPr>
              <a:t>Operations Analyst</a:t>
            </a:r>
            <a:endParaRPr lang="en-US" altLang="zh-CN" sz="2400" dirty="0"/>
          </a:p>
          <a:p>
            <a:pPr marL="914400" lvl="2"/>
            <a:r>
              <a:rPr lang="en-US" altLang="zh-CN" sz="2400" dirty="0"/>
              <a:t>Handle user complaints to help Client improve testing and implementation to enhance the stability of mobile application.</a:t>
            </a:r>
          </a:p>
          <a:p>
            <a:pPr marL="0"/>
            <a:r>
              <a:rPr lang="en-US" altLang="zh-CN" dirty="0"/>
              <a:t>Interest(Not related to Research):</a:t>
            </a:r>
          </a:p>
          <a:p>
            <a:pPr marL="0" indent="0">
              <a:buNone/>
            </a:pPr>
            <a:r>
              <a:rPr lang="en-US" altLang="zh-CN" dirty="0"/>
              <a:t>     C#</a:t>
            </a:r>
            <a:endParaRPr lang="en-US" altLang="zh-CN" sz="2400" dirty="0"/>
          </a:p>
          <a:p>
            <a:pPr marL="0"/>
            <a:r>
              <a:rPr lang="zh-CN" altLang="en-US" dirty="0"/>
              <a:t>Research Topic (Tentative): </a:t>
            </a:r>
            <a:r>
              <a:rPr lang="en-US" altLang="zh-CN" dirty="0"/>
              <a:t>Judging the Quality of Automated Test Repairs with Deep Learning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7AAF90-1E18-0DD8-5EB9-C49273C1E7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F5CFB-C6AB-D4E2-58E3-844429A22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43712" y="176783"/>
            <a:ext cx="6839712" cy="657035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Reference paper</a:t>
            </a:r>
            <a:r>
              <a:rPr lang="zh-CN" altLang="en-US" sz="4000" dirty="0"/>
              <a:t>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3D74F1-936D-080A-0085-A5105121B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3296" y="1072896"/>
            <a:ext cx="11539728" cy="4511040"/>
          </a:xfrm>
        </p:spPr>
        <p:txBody>
          <a:bodyPr>
            <a:normAutofit/>
          </a:bodyPr>
          <a:lstStyle/>
          <a:p>
            <a:pPr marL="228600" lvl="0" indent="-228600" algn="l"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Title</a:t>
            </a:r>
            <a:r>
              <a:rPr lang="en-US" altLang="zh-CN" sz="2800" dirty="0">
                <a:solidFill>
                  <a:prstClr val="black"/>
                </a:solidFill>
                <a:latin typeface="Calibri"/>
                <a:ea typeface="微软雅黑" panose="020B0503020204020204" pitchFamily="34" charset="-122"/>
              </a:rPr>
              <a:t>:</a:t>
            </a:r>
            <a:r>
              <a:rPr lang="ja-JP" altLang="en-US" sz="2800" dirty="0">
                <a:solidFill>
                  <a:prstClr val="black"/>
                </a:solidFill>
                <a:latin typeface="Calibri"/>
                <a:ea typeface="微软雅黑" panose="020B0503020204020204" pitchFamily="34" charset="-122"/>
              </a:rPr>
              <a:t> </a:t>
            </a:r>
            <a:r>
              <a:rPr lang="en-US" altLang="zh-CN" sz="2800" i="1" dirty="0">
                <a:hlinkClick r:id="rId2"/>
              </a:rPr>
              <a:t>A Survey of Learning-based Automated Program Repair</a:t>
            </a:r>
            <a:r>
              <a:rPr lang="en-US" altLang="zh-CN" sz="2800" i="1" dirty="0"/>
              <a:t>(ACM-2023)</a:t>
            </a:r>
          </a:p>
          <a:p>
            <a:pPr marL="685800" lvl="1" indent="-228600" algn="l">
              <a:buFont typeface="Arial" panose="020B0604020202020204" pitchFamily="34" charset="0"/>
              <a:buChar char="•"/>
              <a:defRPr/>
            </a:pPr>
            <a:r>
              <a:rPr lang="en-US" altLang="zh-CN" sz="2400" dirty="0"/>
              <a:t>Aim of this Paper: To summarize the current state-of-the-art research in the learning-based APR</a:t>
            </a:r>
            <a:endParaRPr lang="en-US" altLang="zh-CN" sz="2800" dirty="0"/>
          </a:p>
          <a:p>
            <a:pPr lvl="0" algn="l">
              <a:defRPr/>
            </a:pPr>
            <a:endParaRPr kumimoji="0" lang="en-US" altLang="zh-CN" sz="2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197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75282EE-55D3-44F7-28B4-991598520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138" y="1453662"/>
            <a:ext cx="4511356" cy="366832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A01E5F4-9CE5-103B-5C39-B6960719B2CF}"/>
              </a:ext>
            </a:extLst>
          </p:cNvPr>
          <p:cNvSpPr txBox="1"/>
          <p:nvPr/>
        </p:nvSpPr>
        <p:spPr>
          <a:xfrm>
            <a:off x="720969" y="1505095"/>
            <a:ext cx="6096000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3200" dirty="0"/>
              <a:t>What is APR</a:t>
            </a:r>
            <a:endParaRPr lang="zh-CN" altLang="en-US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651CEB9-364C-E33B-81F7-487406CC2A79}"/>
              </a:ext>
            </a:extLst>
          </p:cNvPr>
          <p:cNvSpPr txBox="1"/>
          <p:nvPr/>
        </p:nvSpPr>
        <p:spPr>
          <a:xfrm>
            <a:off x="1253431" y="220349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CN" sz="2400" dirty="0"/>
              <a:t>APR= Automated program repair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F6310A7-B520-9C6A-33C5-3BE8099EB6D6}"/>
              </a:ext>
            </a:extLst>
          </p:cNvPr>
          <p:cNvSpPr txBox="1"/>
          <p:nvPr/>
        </p:nvSpPr>
        <p:spPr>
          <a:xfrm>
            <a:off x="650631" y="313235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CN" sz="4000" dirty="0"/>
              <a:t>About paper</a:t>
            </a:r>
          </a:p>
        </p:txBody>
      </p:sp>
    </p:spTree>
    <p:extLst>
      <p:ext uri="{BB962C8B-B14F-4D97-AF65-F5344CB8AC3E}">
        <p14:creationId xmlns:p14="http://schemas.microsoft.com/office/powerpoint/2010/main" val="663682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91DD05-470A-B78D-ED25-8B0D9EF9D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36222DAB-E246-43EC-9485-732A3107B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680" y="1390092"/>
            <a:ext cx="10454640" cy="2768282"/>
          </a:xfrm>
        </p:spPr>
        <p:txBody>
          <a:bodyPr>
            <a:normAutofit fontScale="92500"/>
          </a:bodyPr>
          <a:lstStyle/>
          <a:p>
            <a:pPr marL="228600" lvl="0" indent="-228600" algn="l">
              <a:buFont typeface="Arial" panose="020B0604020202020204" pitchFamily="34" charset="0"/>
              <a:buChar char="•"/>
              <a:defRPr/>
            </a:pPr>
            <a:r>
              <a:rPr lang="en-US" altLang="zh-CN" sz="3200" dirty="0"/>
              <a:t>Research </a:t>
            </a:r>
            <a:r>
              <a:rPr lang="en-US" altLang="zh-CN" sz="3500" dirty="0">
                <a:solidFill>
                  <a:prstClr val="black"/>
                </a:solidFill>
                <a:latin typeface="Calibri"/>
                <a:ea typeface="微软雅黑" panose="020B0503020204020204" pitchFamily="34" charset="-122"/>
              </a:rPr>
              <a:t>Method</a:t>
            </a:r>
          </a:p>
          <a:p>
            <a:pPr marL="685800" lvl="1" indent="-228600" algn="l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600" dirty="0"/>
              <a:t>The process of learning-based APR techniques is two-fold</a:t>
            </a:r>
          </a:p>
          <a:p>
            <a:pPr marL="1143000" lvl="2" indent="-228600" algn="l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A training process with supervised learning on large labeled datasets (e.g., </a:t>
            </a:r>
            <a:r>
              <a:rPr kumimoji="0" lang="en-US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CoCoNut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)</a:t>
            </a:r>
          </a:p>
          <a:p>
            <a:pPr marL="1143000" lvl="2" indent="-228600" algn="l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600" dirty="0">
                <a:solidFill>
                  <a:prstClr val="black"/>
                </a:solidFill>
                <a:latin typeface="Calibri"/>
                <a:ea typeface="微软雅黑" panose="020B0503020204020204" pitchFamily="34" charset="-122"/>
              </a:rPr>
              <a:t>An evaluation process on a small set of labeled datasets (e.g., Defects4J)</a:t>
            </a:r>
          </a:p>
          <a:p>
            <a:pPr marL="685800" lvl="1" indent="-228600" algn="l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Other open-source training and evaluation datasets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3D9609-9FAB-1574-C8B5-3718E9CE6ADB}"/>
              </a:ext>
            </a:extLst>
          </p:cNvPr>
          <p:cNvSpPr txBox="1"/>
          <p:nvPr/>
        </p:nvSpPr>
        <p:spPr>
          <a:xfrm>
            <a:off x="691661" y="330610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About paper</a:t>
            </a:r>
          </a:p>
        </p:txBody>
      </p:sp>
    </p:spTree>
    <p:extLst>
      <p:ext uri="{BB962C8B-B14F-4D97-AF65-F5344CB8AC3E}">
        <p14:creationId xmlns:p14="http://schemas.microsoft.com/office/powerpoint/2010/main" val="1000792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48E754-0B58-D7E6-C7A8-89B64DC89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E7876EE-6079-BA66-8B9C-D8B0E66E4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3924" y="304799"/>
            <a:ext cx="4783780" cy="63749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06C7FB4-0B86-668E-C856-BEDF5DDC3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334538" y="361507"/>
            <a:ext cx="4069951" cy="588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136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8771BB-20F2-6443-FA7A-1CAB9484C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32467C-C4EC-95DD-CBFA-40B4CD169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1636" y="961761"/>
            <a:ext cx="6354611" cy="708778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>
                <a:solidFill>
                  <a:prstClr val="black"/>
                </a:solidFill>
              </a:rPr>
              <a:t>Existing problems</a:t>
            </a:r>
            <a:endParaRPr lang="zh-CN" altLang="en-US" sz="36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594B22-5564-5A81-F57B-FA7B9FE25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4173" y="1602081"/>
            <a:ext cx="10479258" cy="5255919"/>
          </a:xfr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The Overfitting Issue</a:t>
            </a:r>
          </a:p>
          <a:p>
            <a:pPr marL="685800" lvl="1" indent="-228600" algn="l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prstClr val="black"/>
                </a:solidFill>
              </a:rPr>
              <a:t>The main challenge mentioned as the Testing Suite relies is essentially an incomplete description of the functionality of the program. Therefore, even if a patch passes all tests, it may not actually fix the defect.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  <a:p>
            <a:pPr marL="228600" lvl="0" indent="-228600" algn="l">
              <a:buFont typeface="Arial" panose="020B0604020202020204" pitchFamily="34" charset="0"/>
              <a:buChar char="•"/>
              <a:defRPr/>
            </a:pPr>
            <a:r>
              <a:rPr lang="en-US" altLang="zh-CN" sz="2800" dirty="0"/>
              <a:t>Incomplete Program Specification</a:t>
            </a:r>
          </a:p>
          <a:p>
            <a:pPr marL="685800" lvl="1" indent="-228600" algn="l">
              <a:buFont typeface="Arial" panose="020B0604020202020204" pitchFamily="34" charset="0"/>
              <a:buChar char="•"/>
              <a:defRPr/>
            </a:pPr>
            <a:r>
              <a:rPr lang="en-US" altLang="zh-CN" sz="2400" dirty="0"/>
              <a:t>Existing pattern-based techniques rely on manually designed templates. These templates are </a:t>
            </a:r>
            <a:r>
              <a:rPr lang="en-US" altLang="zh-CN" sz="2400" b="1" dirty="0"/>
              <a:t>costly to create</a:t>
            </a:r>
            <a:r>
              <a:rPr lang="en-US" altLang="zh-CN" sz="2400" dirty="0"/>
              <a:t>, have </a:t>
            </a:r>
            <a:r>
              <a:rPr lang="en-US" altLang="zh-CN" sz="2400" b="1" dirty="0"/>
              <a:t>poor generalizability</a:t>
            </a:r>
            <a:r>
              <a:rPr lang="en-US" altLang="zh-CN" sz="2400" dirty="0"/>
              <a:t>, and are difficult to apply to unseen bugs, thus limiting their effectiveness.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  <a:p>
            <a:pPr marL="228600" lvl="0" indent="-228600" algn="l">
              <a:buFont typeface="Arial" panose="020B0604020202020204" pitchFamily="34" charset="0"/>
              <a:buChar char="•"/>
              <a:defRPr/>
            </a:pPr>
            <a:r>
              <a:rPr lang="en-US" altLang="zh-CN" sz="2800" dirty="0"/>
              <a:t>Inefficient Patch Validation</a:t>
            </a:r>
          </a:p>
          <a:p>
            <a:pPr marL="685800" lvl="1" indent="-228600" algn="l">
              <a:buFont typeface="Arial" panose="020B0604020202020204" pitchFamily="34" charset="0"/>
              <a:buChar char="•"/>
              <a:defRPr/>
            </a:pPr>
            <a:r>
              <a:rPr lang="en-US" altLang="zh-CN" sz="2400" dirty="0"/>
              <a:t>It can be extremely time-consuming to compile many candidate patches and repeat all test executions to identify plausible patches.</a:t>
            </a:r>
          </a:p>
          <a:p>
            <a:pPr lvl="1" algn="l">
              <a:spcBef>
                <a:spcPts val="1000"/>
              </a:spcBef>
              <a:defRPr/>
            </a:pPr>
            <a:endParaRPr lang="en-US" altLang="zh-CN" sz="2400" dirty="0">
              <a:solidFill>
                <a:prstClr val="black"/>
              </a:solidFill>
              <a:latin typeface="Calibri"/>
              <a:ea typeface="微软雅黑" panose="020B0503020204020204" pitchFamily="34" charset="-122"/>
            </a:endParaRPr>
          </a:p>
          <a:p>
            <a:pPr marL="1143000" lvl="2" indent="-228600" algn="l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  <a:p>
            <a:pPr lvl="1" algn="l">
              <a:defRPr/>
            </a:pPr>
            <a:endParaRPr lang="en-US" altLang="zh-CN" sz="2400" dirty="0"/>
          </a:p>
          <a:p>
            <a:pPr lvl="1" algn="l">
              <a:defRPr/>
            </a:pPr>
            <a:endParaRPr lang="en-US" altLang="zh-CN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79E387F-FC77-8D62-35AC-079EDE854BE3}"/>
              </a:ext>
            </a:extLst>
          </p:cNvPr>
          <p:cNvSpPr txBox="1"/>
          <p:nvPr/>
        </p:nvSpPr>
        <p:spPr>
          <a:xfrm>
            <a:off x="668215" y="166487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About paper</a:t>
            </a:r>
          </a:p>
        </p:txBody>
      </p:sp>
    </p:spTree>
    <p:extLst>
      <p:ext uri="{BB962C8B-B14F-4D97-AF65-F5344CB8AC3E}">
        <p14:creationId xmlns:p14="http://schemas.microsoft.com/office/powerpoint/2010/main" val="1833419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79A60C-62EC-0BD9-3CAF-95E29B467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980304-4BD9-BDFF-4B0D-800863377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353" y="909541"/>
            <a:ext cx="9155724" cy="679938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How can Software testing address Problems</a:t>
            </a:r>
            <a:endParaRPr lang="zh-CN" altLang="en-US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68D1671-EFFF-A342-954F-40EDD2B4DEA1}"/>
              </a:ext>
            </a:extLst>
          </p:cNvPr>
          <p:cNvSpPr txBox="1"/>
          <p:nvPr/>
        </p:nvSpPr>
        <p:spPr>
          <a:xfrm>
            <a:off x="685800" y="260271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About paper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17227D-48A7-324B-436B-028816FCB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6062" y="1617427"/>
            <a:ext cx="9144000" cy="1655762"/>
          </a:xfrm>
        </p:spPr>
        <p:txBody>
          <a:bodyPr/>
          <a:lstStyle/>
          <a:p>
            <a:pPr marL="228600" lvl="0" indent="-228600" algn="l"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prstClr val="black"/>
                </a:solidFill>
              </a:rPr>
              <a:t>The Overfitting Issue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3589BF7-FE46-3882-2B85-FE616102A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2238749"/>
            <a:ext cx="7664961" cy="4266731"/>
          </a:xfrm>
          <a:prstGeom prst="rect">
            <a:avLst/>
          </a:prstGeom>
        </p:spPr>
      </p:pic>
      <p:sp>
        <p:nvSpPr>
          <p:cNvPr id="7" name="Google Shape;137;p9">
            <a:extLst>
              <a:ext uri="{FF2B5EF4-FFF2-40B4-BE49-F238E27FC236}">
                <a16:creationId xmlns:a16="http://schemas.microsoft.com/office/drawing/2014/main" id="{5BFC250A-0FE6-6E68-E161-CA79190CC255}"/>
              </a:ext>
            </a:extLst>
          </p:cNvPr>
          <p:cNvSpPr/>
          <p:nvPr/>
        </p:nvSpPr>
        <p:spPr>
          <a:xfrm>
            <a:off x="6881446" y="2731477"/>
            <a:ext cx="5269523" cy="1236785"/>
          </a:xfrm>
          <a:prstGeom prst="wedgeEllipseCallout">
            <a:avLst>
              <a:gd name="adj1" fmla="val -28787"/>
              <a:gd name="adj2" fmla="val 74848"/>
            </a:avLst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/>
            <a:r>
              <a:rPr lang="en-US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 round of automated testing is first performed with the augmented test set generated by deep learning. Only patches that pass this round of more rigorous testing are considered as “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Filtered Patch</a:t>
            </a:r>
            <a:r>
              <a:rPr lang="en-US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”</a:t>
            </a:r>
            <a:endParaRPr lang="en-US" sz="1400" dirty="0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30626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68991-1620-288E-DEC3-6904E44E3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0528FF-2963-68D1-E50E-BA34FD993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353" y="909541"/>
            <a:ext cx="9155724" cy="679938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How can Software testing address Problems</a:t>
            </a:r>
            <a:endParaRPr lang="zh-CN" altLang="en-US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5FF4006-6D85-1350-4D05-617A948F3370}"/>
              </a:ext>
            </a:extLst>
          </p:cNvPr>
          <p:cNvSpPr txBox="1"/>
          <p:nvPr/>
        </p:nvSpPr>
        <p:spPr>
          <a:xfrm>
            <a:off x="685800" y="260271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About paper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16C691-075F-6709-7ED8-408807D6F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6062" y="1617427"/>
            <a:ext cx="9144000" cy="1655762"/>
          </a:xfrm>
        </p:spPr>
        <p:txBody>
          <a:bodyPr/>
          <a:lstStyle/>
          <a:p>
            <a:pPr marL="228600" lvl="0" indent="-228600" algn="l">
              <a:buFont typeface="Arial" panose="020B0604020202020204" pitchFamily="34" charset="0"/>
              <a:buChar char="•"/>
              <a:defRPr/>
            </a:pPr>
            <a:r>
              <a:rPr lang="en-US" altLang="zh-CN" dirty="0"/>
              <a:t>Incomplete Program Specification</a:t>
            </a:r>
            <a:endParaRPr lang="en-US" altLang="zh-CN" dirty="0">
              <a:solidFill>
                <a:prstClr val="black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E23F5FE-5992-BD2F-EFAB-1E65508BE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446" y="2379784"/>
            <a:ext cx="7422128" cy="4131557"/>
          </a:xfrm>
          <a:prstGeom prst="rect">
            <a:avLst/>
          </a:prstGeom>
        </p:spPr>
      </p:pic>
      <p:sp>
        <p:nvSpPr>
          <p:cNvPr id="7" name="Google Shape;137;p9">
            <a:extLst>
              <a:ext uri="{FF2B5EF4-FFF2-40B4-BE49-F238E27FC236}">
                <a16:creationId xmlns:a16="http://schemas.microsoft.com/office/drawing/2014/main" id="{12FA3D54-0A6A-8F3E-EB51-911AEEC15187}"/>
              </a:ext>
            </a:extLst>
          </p:cNvPr>
          <p:cNvSpPr/>
          <p:nvPr/>
        </p:nvSpPr>
        <p:spPr>
          <a:xfrm>
            <a:off x="7288824" y="2682744"/>
            <a:ext cx="5269523" cy="1236785"/>
          </a:xfrm>
          <a:prstGeom prst="wedgeEllipseCallout">
            <a:avLst>
              <a:gd name="adj1" fmla="val -28787"/>
              <a:gd name="adj2" fmla="val 74848"/>
            </a:avLst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/>
            <a:r>
              <a:rPr lang="en-US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Essentially, this is an "upgrade" of the test suite with deep learning techniques before the APR process begins or during the validation phase.</a:t>
            </a:r>
            <a:endParaRPr lang="en-US" sz="1400" dirty="0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8A9EE74-471A-DC60-B3EC-930853C7AA3C}"/>
              </a:ext>
            </a:extLst>
          </p:cNvPr>
          <p:cNvSpPr/>
          <p:nvPr/>
        </p:nvSpPr>
        <p:spPr>
          <a:xfrm>
            <a:off x="5826370" y="2538046"/>
            <a:ext cx="2924908" cy="27256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446FC90-E435-63E9-9231-9EBD26494F74}"/>
              </a:ext>
            </a:extLst>
          </p:cNvPr>
          <p:cNvSpPr/>
          <p:nvPr/>
        </p:nvSpPr>
        <p:spPr>
          <a:xfrm>
            <a:off x="7057293" y="4267199"/>
            <a:ext cx="2098430" cy="87336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954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488</Words>
  <Application>Microsoft Office PowerPoint</Application>
  <PresentationFormat>宽屏</PresentationFormat>
  <Paragraphs>53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主题</vt:lpstr>
      <vt:lpstr>Takada Lab</vt:lpstr>
      <vt:lpstr>Brief Introduction</vt:lpstr>
      <vt:lpstr>Reference paper：</vt:lpstr>
      <vt:lpstr>PowerPoint 演示文稿</vt:lpstr>
      <vt:lpstr>PowerPoint 演示文稿</vt:lpstr>
      <vt:lpstr>PowerPoint 演示文稿</vt:lpstr>
      <vt:lpstr>Existing problems</vt:lpstr>
      <vt:lpstr>How can Software testing address Problems</vt:lpstr>
      <vt:lpstr>How can Software testing address Problems</vt:lpstr>
      <vt:lpstr>How can Software testing address Problems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Xihao Yang</dc:creator>
  <cp:lastModifiedBy>Xihao Yang</cp:lastModifiedBy>
  <cp:revision>49</cp:revision>
  <dcterms:created xsi:type="dcterms:W3CDTF">2025-10-14T02:29:31Z</dcterms:created>
  <dcterms:modified xsi:type="dcterms:W3CDTF">2025-10-16T14:48:33Z</dcterms:modified>
</cp:coreProperties>
</file>