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notesSlides/notesSlide1.xml" ContentType="application/vnd.openxmlformats-officedocument.presentationml.notesSlide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8" r:id="rId1"/>
  </p:sldMasterIdLst>
  <p:notesMasterIdLst>
    <p:notesMasterId r:id="rId67"/>
  </p:notesMasterIdLst>
  <p:sldIdLst>
    <p:sldId id="256" r:id="rId2"/>
    <p:sldId id="799" r:id="rId3"/>
    <p:sldId id="547" r:id="rId4"/>
    <p:sldId id="800" r:id="rId5"/>
    <p:sldId id="617" r:id="rId6"/>
    <p:sldId id="344" r:id="rId7"/>
    <p:sldId id="806" r:id="rId8"/>
    <p:sldId id="619" r:id="rId9"/>
    <p:sldId id="620" r:id="rId10"/>
    <p:sldId id="807" r:id="rId11"/>
    <p:sldId id="587" r:id="rId12"/>
    <p:sldId id="618" r:id="rId13"/>
    <p:sldId id="345" r:id="rId14"/>
    <p:sldId id="815" r:id="rId15"/>
    <p:sldId id="346" r:id="rId16"/>
    <p:sldId id="817" r:id="rId17"/>
    <p:sldId id="348" r:id="rId18"/>
    <p:sldId id="818" r:id="rId19"/>
    <p:sldId id="347" r:id="rId20"/>
    <p:sldId id="816" r:id="rId21"/>
    <p:sldId id="808" r:id="rId22"/>
    <p:sldId id="621" r:id="rId23"/>
    <p:sldId id="821" r:id="rId24"/>
    <p:sldId id="809" r:id="rId25"/>
    <p:sldId id="622" r:id="rId26"/>
    <p:sldId id="349" r:id="rId27"/>
    <p:sldId id="825" r:id="rId28"/>
    <p:sldId id="826" r:id="rId29"/>
    <p:sldId id="350" r:id="rId30"/>
    <p:sldId id="351" r:id="rId31"/>
    <p:sldId id="352" r:id="rId32"/>
    <p:sldId id="353" r:id="rId33"/>
    <p:sldId id="354" r:id="rId34"/>
    <p:sldId id="355" r:id="rId35"/>
    <p:sldId id="810" r:id="rId36"/>
    <p:sldId id="805" r:id="rId37"/>
    <p:sldId id="822" r:id="rId38"/>
    <p:sldId id="823" r:id="rId39"/>
    <p:sldId id="824" r:id="rId40"/>
    <p:sldId id="802" r:id="rId41"/>
    <p:sldId id="830" r:id="rId42"/>
    <p:sldId id="801" r:id="rId43"/>
    <p:sldId id="779" r:id="rId44"/>
    <p:sldId id="526" r:id="rId45"/>
    <p:sldId id="753" r:id="rId46"/>
    <p:sldId id="754" r:id="rId47"/>
    <p:sldId id="819" r:id="rId48"/>
    <p:sldId id="827" r:id="rId49"/>
    <p:sldId id="811" r:id="rId50"/>
    <p:sldId id="794" r:id="rId51"/>
    <p:sldId id="755" r:id="rId52"/>
    <p:sldId id="828" r:id="rId53"/>
    <p:sldId id="756" r:id="rId54"/>
    <p:sldId id="761" r:id="rId55"/>
    <p:sldId id="812" r:id="rId56"/>
    <p:sldId id="795" r:id="rId57"/>
    <p:sldId id="796" r:id="rId58"/>
    <p:sldId id="829" r:id="rId59"/>
    <p:sldId id="813" r:id="rId60"/>
    <p:sldId id="797" r:id="rId61"/>
    <p:sldId id="798" r:id="rId62"/>
    <p:sldId id="814" r:id="rId63"/>
    <p:sldId id="804" r:id="rId64"/>
    <p:sldId id="820" r:id="rId65"/>
    <p:sldId id="803" r:id="rId6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3000"/>
    <a:srgbClr val="4E8F00"/>
    <a:srgbClr val="00FB92"/>
    <a:srgbClr val="00FA00"/>
    <a:srgbClr val="BDDE85"/>
    <a:srgbClr val="FFFE5F"/>
    <a:srgbClr val="FEA90F"/>
    <a:srgbClr val="F2AF0D"/>
    <a:srgbClr val="EE9E0E"/>
    <a:srgbClr val="F0AE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21"/>
  </p:normalViewPr>
  <p:slideViewPr>
    <p:cSldViewPr snapToGrid="0">
      <p:cViewPr varScale="1">
        <p:scale>
          <a:sx n="145" d="100"/>
          <a:sy n="145" d="100"/>
        </p:scale>
        <p:origin x="68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6:49:12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1181 1 24575,'-59'34'0,"0"0"0,0 0 0,0 2 0,0 0 0,5 0 0,-3 9 0,5 0-1409,-5 5 1,1 1 1408,4-7 0,-3 1 0,2 3 0,-3 3 0,6-7 0,-24 17 51,8 1 0,7-4-51,31-27 643,-21 38-643,22-36 0,-1 8 0,22-32 0,2-3 0,2-3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6:51:46.52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10 7949,'7'-6'132,"-1"4"178,-1 4 0,-1 1 1,-4 4-1,1 2 0,1 2 1677,2 3-1840,0-1 1,-3 7 0,1-2 116,2-1 0,0 0 0,-3-4 38,3 2 0,-2-5-434,6-6 0,-2-8 0,2-5 0,-2-3-333,-1-3 1,4-4 0,-3 0 0,1 0 12,1 0 1,-5 0 0,5 4 370,0 2 0,-2 5 480,2 5 1,-6 6-1,2 6 61,-3 4 1,3 4-1,-1 6 1,1-3-331,1-1 0,-3 0 0,5-3 0,-1 0-814,0 0 1,-2-1 0,3-4-1278,1 0 1961,-3-5 0,5-1 0,-4-5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6:51:47.1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1 100 8585,'9'-6'0,"7"2"0,8 3 1054,5 1 1,9-4-1,7 1-663,9 0 0,15-2 0,8 1 0,2-3-257,4-1 1,0-2 0,4-1 0,-1 1-1,-6 2 1,-4 2-2564,-7 1 960,-9 1 1157,-5 4 0,-6 0 1,-5 0-1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6:51:49.24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 72 6871,'2'-10'0,"0"1"606,2 2 1,1-1 0,-3-3-109,2 0 1,-1 4 68,-3 0 1,0 5 0,0 2-1,0 8 1,0 5-89,0 6 1,-5 6-1,-1 6 1,-1 3-165,0 3 0,0 4 0,0-5 1,3-1-149,3-5 0,1 1 0,1-7 0,3-2-111,3-2 0,8-7 0,4 1 0,1-4 16,2-3 0,4-5 0,1 2 0,0-4-678,0-4 1,2-2 0,-4-5 0,-3 2-356,-2 1 0,-7 0 1,0 3-2161,-4-1 3121,1 3 0,-14-7 0,3 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6:51:49.5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77 8649,'5'-6'752,"-2"1"0,5 4 0,4-1-372,6-2 0,4-3 1,3 2-1,5 0-337,2 0 0,2-4 0,1 3 0,2 0-479,-1 2 0,-3-1 0,-3 2 0,-1 0-1972,-3 2 2408,-5 1 0,0 0 0,-4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6:51:49.6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0 133 8164,'22'-11'0,"2"-1"-83,1-3 0,4 3 1,4-4-1,1 1-338,3 0 0,-3 4 0,3 5 421,-3 1 0,-1-3 0,0 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6:51:50.0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78 7834,'11'-7'0,"0"1"0,1-1 79,-1 1 0,4-1 0,4-3 1,2 2-149,1 0 0,0 5 0,-1-4-178,-3 3 1,3 0-1,-4 4 1,0 0 246,-2 0 0,-3 0 0,-1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6:51:50.2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23 1 8005,'0'11'243,"0"0"0,-1 1 0,-2 3-173,-1 3 1,1 2 0,3 0 0,0-2-126,0 2 1,0-5-1,0 0 1,0-3-590,0-1 1,0-3 643,0-1 0,-5-4 0,-1 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6:51:50.49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104 1 8267,'-6'5'0,"1"2"321,0 3 0,3 2 0,-5 2 0,-2 2 0,-1 1-265,-1 2 0,1 1 0,2 0 0,1-3 1,-1-1-1,2-3 0,2-1 0,2-1-1515,-2 0 1,4-4 1458,0-4 0,5-2 0,6-1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6:51:50.8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10 7911,'0'-1'336,"0"6"0,0 11 0,0 0 103,0-1 0,0 5 1,0 0-1,0 2-158,0 0 0,0 2 0,0-7 1,2 1-58,1-4 1,0-3 0,3-2 0,0-3-308,0-1 1,-2-1 0,3-6 0,0-1-1537,0-5 1266,2-6 0,-2-4-44,4-4 1,0-1-1,0-1 1,0-2 142,0 1 0,-4 3 1,0 3-1,1 2-40,-2 1 1,4 6 1006,-3 6 1,-2 8 0,-1 4 0,-3 6 80,-1 4 0,3 4 0,2 3 0,1 1-432,3-2 0,-3 3 0,1-1 0,1-2-510,-2 0 1,4-4 0,-4-1 0,0-5-348,-2-1 0,1-2 1,-1-1 494,3-3 0,-5 3 0,3-4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6:52:09.87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78 48 9291,'-6'11'0,"1"0"0,1 1 0,-1 3 0,0 5 738,0 4 1,-3 8 0,1 7 0,-2 2-328,2 0 1,-2 3-1,5-7 1,2-3-234,1-3 0,6-9 0,3-8 0,6-6-554,4-4 1,4-5 0,4-8-1,3-9-387,3-9 1,1-14 0,0-4-1,-1-4 85,-3-4 1,-3 4-1,-7 1 1,-5 6 298,-2 5 0,-5 6 0,-4 13 888,-2 3 1,-2 10 0,-1 9 101,-2 9 1,-4 12-1,1 7 1,0 6-41,0 6 0,1 6 1,-3-1-1,3-1-398,1-3 1,1-1 0,6-9 0,1-5-652,5-2 0,6-6 0,5-6 478,1-3 0,3 0 0,-1-7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6:49:13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24575,'6'-3'0,"0"0"0,0 3 0,9 0 0,14 12 0,13-3 0,18 27 0,35-6-639,-12 19 639,-35-31 0,0 0 0,25 29 0,-4-7 0,-25-13 0,1-1 0,29 15 0,-20-13 0,-2-3 0,-4-3 0,30 10 0,-42-8 0,-2-11 0,-10 9 0,-6-11 0,-4-4 639,10 5-639,21-1 0,0 7 0,23-2 0,-26 2 0,-12-11 0,-18-4 0,-10-3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6:52:11.75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 1 8238,'0'11'0,"0"1"0,0 1 325,0 2 1,0 5 0,-1-2-1,-2 3-33,0 1 1,-1-4-1,4-1 1,0-1 130,0-2 0,0-6-355,0 0 1,0-3-73,0-2 1,4-4 0,1-11 0,1-3-58,2-3 1,2-3 0,1-1 0,0 0-26,0 0 1,0 3 0,0 2 0,0 1-10,0 3 0,-1 4 0,-1 3 206,-2 1 1,-1 3-1,1 5 1,-2 5 145,0 2 1,-4 4-1,3 2 1,-3 0-196,-1 0 0,0 0 0,0-3 1,0 2-738,0-1 1,4-6 0,1 0 674,1 0 0,1 2 0,4 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6:52:12.0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111 1 8155,'-11'4'0,"0"5"337,0 5 1,0-1 0,0 5 0,1 2 159,3 1 0,-3 4 1,3 1-1,-2-3-224,2-3 0,2 0 1,5-6-1,0 0-156,0-2 1,3-5-1,2 0 1,2-3-662,1-1 0,6-2 0,0-1 1,0 0 543,-2 0 0,4-10 0,1-2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6:52:12.3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44 166 7670,'11'-11'-204,"0"0"0,-1 0 0,-1 0 0,-2 0 137,2 0 0,-1 0 1,1-1-1,-3-2 74,-1-1 1,-2 1-1,-3 3 328,0 0 1,-1 5 0,-2 2 55,-5 3 0,-2 2 0,-1 3 0,-1 4 255,-3 6 1,3-1-1,-1 5 1,2 2-60,0 1 1,6 1-1,-5-1-507,4-3 0,2 2 1,4-6-1,0 0 0,1-2-93,3-1 0,2-4 0,6 0 0,2-2-1087,1-3 0,7-2 1,-1-4-1652,2-3 2751,-2-3 0,10-11 0,-2-2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6:52:12.50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56 1 8155,'-11'11'644,"0"0"1,1 0-1,2 0 1,1 0 192,3 0 0,0 0 0,5-1-894,3-3 0,-1-1 0,8-3 0,4-1 552,1-3-253,10 1-242,-8-15 0,14 3 0,-4-10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6:52:13.96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177 287 7582,'0'11'659,"-1"0"1,-3 0-334,-3 0 1,-3 1-1,-1-3 1,1 0-32,3-2 1,-3-3 0,3 2-1,-3-1-21,-1-3 0,0 0 0,0-2 0,0 0-109,0 0 1,0 0-1,1-2 1,1-1-140,2-5 1,5-3 0,-2-2-105,3-2 1,2-1 0,3 2-1,4-5-238,6-2 0,3-1 0,5 0 0,1-1 29,3-3 1,-3 3-1,3-3 1,-3 4 273,-1 4 1,-5-2-1,-3 6 1,-6 0 30,-4 2 1,-4 2 0,-4 3 282,-3 3 1,-4 3-1,-5 2 1,-5 3 340,-3 3 1,-2 8 0,4 3 0,1 3-335,3 1 0,-2 0 1,7 0-1,3 0-39,5 0 0,4 4 0,1 0 1,1-2-58,3-1 0,5 2 1,7-2-1,0-3-182,0-3 0,3-2 0,-3-4 0,-1 0-480,1 0 0,-1-4 1,-4-1-1763,0-1 1,-5 0 2211,-2-1 0,-8-3 0,-2 4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6:52:21.72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187 0 7927,'-15'0'0,"1"1"0,0 2 0,2 2 534,1 1 1,-1 6-143,-3 7 1,3 1 0,-4 4-183,0 1 1,4 0 0,-2 4 0,4 1 0,4-2-1,1-4 1,3-3 0,2-4-337,4-1 1,2-1 0,6-5-1,1-3-572,2-3 1,8-3-1,-1-2 1,2-4-389,-1-6 1,1-1 1085,-1-7 0,1 1 0,-7-4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6:52:21.9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 88 8268,'-3'19'0,"-2"-2"0,0-1 0,0-3 387,3 0 0,2-2 0,3-2 0,5-1 153,1-4 1,7-3 0,1-2-1,2-3-543,-1-4 1,-4-5 0,0-3 0,-1-1-145,-2-3 1,-4 0-1,-1-1 1,-1 1 67,-3 2 1,-2 5-1,-3 1 1,-5 5 133,-1 2 1,-4 1 0,0 6 0,-2 1-170,2 5 0,0 5 0,2 2 0,2-1-417,1 2 0,3-2 1,5 3-1,2-1 531,1-3 0,8 5 0,6-1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6:52:22.51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 16 7854,'0'11'0,"0"2"0,-1 0 192,-3 2 1,3 0-1,-4-4 1,1 0 73,1 0 1,-1 0 0,3-1 0,-2-2 552,0-1-674,-1-4 0,4 1-226,0-8 0,4-2 0,0-5 0,1 0-169,0 0 1,4-2 0,-2 0 0,3-2-21,1 2 1,-1-1 0,-2 1-1,0-1 34,0 5 0,-2 1 400,2 5 0,-6 3 1,2 0-1,-3 7 232,-1 6 0,0 1 0,0 3 0,0-1 324,0-3 0,0 0 144,0-2-1009,0 0 1,5-10-1,2-5 1,3-3-454,1 0 0,-3-3 0,-1 4-542,1-1 951,2 3 0,-4 12 1,-2 3-1,-3 1 0,-1 1 1,0-2 205,0 0 1,0-4-192,0 0 174,5-4 0,1 2 0,5-5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6:52:22.90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111 88 8130,'-11'27'-27,"0"2"1,0 6 0,0 2 0,1-1 559,3-2 0,-3-1 0,4 0 1,-2-1-40,1-3 1,3-2 0,-2-6 0,1-2-708,3-5-188,1-2 1,1-7-1,0-5 1,0-6-152,0-4 1,0-7-1,1-4 1,1-4-832,2-3 1213,5-2 1,-6-7 0,7-1 204,2-1 0,3 4 0,0-2 0,3 3 139,3 1 0,-3 4 0,-1 4 0,1 3 527,-1 3 0,-8 7 1,2 6-382,-1 1 0,-5 3 0,-1 6 0,-3 8-182,-1 5 1,-5 2-1,-2 1 1,-3-2-217,-1 2 0,1-1 1,2 0-1,0-4-762,0-3 1,-2-6-781,-1-2 1620,5-3 0,1-1 0,5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6:52:23.12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144 1 8351,'-11'2'0,"0"5"0,1 4 528,2 1 0,-1 6 1,1 4-1,-2 5 405,-1 1 1,0 7-1,0-5 1,0 1-475,0 1 1,2-7-1,1-1-2399,4-5 1347,3-5 0,1 2-400,0-5 0,5-4 347,3 0 646,1-4 0,2-3 0,0-6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6:49:17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1423 69 24575,'-18'-10'0,"-14"4"0,-10-4 0,-26 8 0,10-4 0,-22 6 0,-4 0-654,-16 0 654,0 0 0,4 0 0,25 0 0,3 12 0,26-5 0,-22 21 0,13 2 0,-18 2 0,15 12 654,14-20-654,-11 26 0,13-16 0,-1 5 0,1-1 0,23-23 0,-12 16 0,17-18 0,-13 37 0,6 0 0,0 8 0,7 5 0,10-21 0,0-6 0,0 14 0,0-28 0,0 11 0,0-18 0,8 2 0,-4-8 0,10 8 0,-3-2 0,2-1 0,25 21 0,-1-12 0,29 32 0,-23-32 0,8 26 0,-11-34 0,-4 8 0,3-8 0,12 5 0,-6-8 0,47 3 0,-18-15-782,21 0 782,-40 0 0,-1 0 0,36 0 0,-34 0 0,-2 0 0,17 0 0,-4 0 0,-12 0 0,0 0 0,12 0 0,-22 0 0,7 0 782,-13-13-782,-17 5 0,41-20 0,-30 0 0,16-3 0,-26 5 0,4-5 0,-18 19 0,13-10 0,3-11 0,-14 20 0,22-34 0,-20 29 0,2-7 0,16-18 0,-17 6 0,10-4 0,-12-9 0,2 14 0,-5-19 0,3 14 0,-12-11 0,0 10 0,0-13 0,0 19 0,0-1 0,0 27 0,0-5 0,0 9 0,0-3 0,-8-6 0,-5 3 0,-16-19 0,2 17 0,-12-24 0,19 26 0,-24-13 0,21 13 0,-16 0 0,1-3 0,-17 10 0,-3-7 0,-10-2 0,26 1 0,-10-6 0,5 7 0,-9-7 0,18 9 0,8-4 0,23 13 0,-2-2 0,4 3 0,-10 0 0,7 0 0,-7 0 0,11 0 0,2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6:52:23.36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45 77 8092,'0'11'297,"0"-5"59,0-1-291,5-5 109,-4 0 0,9-5 0,-3-3 0,1-1-269,0-2 0,0 0 0,-3 0 0,0 0 88,0 0 0,-1 3 0,-5 2 334,-3 1 0,-2 3 0,-5 5 0,0 5 241,0 2 1,-4 5 0,0 4 0,3 0-128,3 0 0,1 0 0,4-3 0,2 0-200,1 0 1,1-1 0,1-5 0,2-3-809,5-3 0,5-3 0,3-1 0,1-1-4110,3-3 4677,6-7 0,2-1 0,5-4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6:52:24.1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77 5 6902,'-1'11'-704,"-1"2"1267,-2 1 1,-5 0 0,2 4 0,-2 2 0,1-1-68,1 0 0,3 0 0,-2-4 1,1-1-130,2-2 0,-2-1-307,2 0 0,-1-6 0,5-4-169,3-3 0,0-11 0,6 1 1,2-4-283,0-3 1,1-6 0,1-1-1,1 3-315,-2 3 1,-1 1 0,-2 4 395,-2 2-39,1 5 243,-7-1 1,2 12 0,-4 2 0,0 6 1085,0 4 0,-1 4 0,-1 0 1,-2 0-461,2 0 1,0-3 0,2-5 0,2-1 0,1-3-1,5-3 1,1-6-438,3-5 1,-1 0-988,0-8 0,-2 3 0,0 1-1014,-2 0 1683,1 0 1,-2 9-1,-3 6 440,-1 5 0,-2 2 0,0 0-909,0 0 0,1-1 704,3-3 0,2 3 0,5-4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6:52:24.40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12 111 8074,'-6'5'168,"2"-5"0,8 0-5,3-6 1,2-4-1,-1-1 1,0 0-316,0 0 0,1 0 0,-1 0 46,0 0 1,-2 0 200,1 0 0,-3 4 0,-8 4 228,-3 2 1,-3 5-1,-1 4 1,1 2 145,3 1 1,-3 0 0,4 0 0,-1 0-24,-1 0 1,6 3 0,-2 1 0,3-1-304,1-2 0,1-5 0,3-1-655,3-1 0,3 3 0,1-5 0,1 0-264,3-2 0,-6-5 1,2-1-1,-2-1-1152,1-2 1928,1-2 0,-5-1 0,-1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6:52:24.68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1 8075,'6'11'254,"-1"-4"0,-5 0 0,0 2 309,0 1 0,0 1 1,0 1-1,0 1-141,0 2 1,-1 0 0,-1-4-1,-2 0-252,2 0 0,2-5 0,3-2-611,5-3 0,3-6 1,2-2-1,3-4-324,1-4 0,-2 3 1,2-3-1,-1 3 1,-3 1 1,-4 1 807,-2 3 0,-4 3 0,0 8 364,-1 3 1,-6 3-1,0 1 1,1 0 180,-2 0 1,4 0 0,-3 0-398,3 0 1,1-4-364,0 1 1,5-6 0,2 1 0,3-6-2011,1-4 2181,0-3 0,0-6 0,0-1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6:52:24.8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32 5 7996,'11'-5'109,"-5"5"0,-2 0 0,-3 7 652,-1 2 0,-5 7 0,-1 4 0,-1 3 15,0 3 1,0 1-1,0-3-143,3 2 0,2-4 0,-1-5 1,0-1-175,0-2 0,3-2 1,4-1-821,3 0 1,3-5-1,1-2-943,0-3 0,-1-6 1,-1-2-1,-3-3 1304,-1-1 0,-2 0 0,-3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6:52:25.011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78 7989,'11'-6'249,"5"-4"1,2 2 0,2 0-341,-2 1 1,7-2-1,-3 4 91,1-1 0,0-1 0,-1-4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6:52:27.77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44 0 8006,'-6'0'-664,"0"0"71,2 0 593,3 5 0,-13 1 0,1 5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6:52:27.9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 1 8006,'-5'11'0,"4"-4"-58,-3 1 1,2-6-1,0 3-904,-2 0 555,0-4 407,4 4 0,5-10 0,1-1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6:52:28.40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99 34 7648,'-1'-11'620,"-2"0"1,0 5-178,-4 2 0,-1 3 0,-1 2-330,1 3 1,-2 2-1,4 5 1,-1 0-8,0 0 0,3 3 1,-2 1-1,1-1-736,2-2 1,2-1 0,1 0-1114,0 0 1743,-5-5 0,4 4 0,-4-4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6:52:28.78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210 12 7500,'-11'-6'0,"0"2"0,0 3 41,0 1 0,0 5 0,1 3 0,1 6 328,2 4 0,1 3 1,-1 1-1,2 0 0,1 0 1,0-1-1,2-2 1,0-1-234,-2-3 1,1-1-124,-4-7 1,3-2 0,-3-5 0,-2-1-123,0-3 0,-1-2 1,1-5-1,2 0-350,-2 0 1,4 0 0,2 0 458,2 0 0,-4 0 0,-1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6:51:44.49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 45 10787,'12'6'0,"2"-4"0,2-3 0,1-4 0,2 0 0,2-1 0,1 1 0,1 0 0,2 2-81,1-2 0,-1 3 1,-3-3-1,0 2 0,-1-1 1,-2 2-1,-5 0 81,-1 2 0,-2 0 0,0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6:52:30.68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87 1 8088,'-10'1'0,"2"3"230,0 3 1,5 4-1,-5 3 1,0 2 0,-1 1 210,2 2 1,-2 1-1,5-2-18,-3-3 0,5 1-368,-2-1 0,8-6 0,3-5 0,4-4-355,4-4 0,-2-2 0,6-6-282,0-3 0,-1-2 1,-1-4-1,-1 3 1,-4 3-898,-4 3 1447,2 1 0,-8 6 0,1 5 55,-2 6 1,-1 8 0,0 2 0,0 0 668,0-1 0,0 4 0,0-4-424,0-2 1,2-1 0,1-2-633,5-3 0,1-2 0,2-6 0,1-3 364,-1-3 0,0-8 0,0-2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6:52:30.95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34 1 8063,'0'11'38,"0"0"1,-1 1 0,-2 2 0,-2 2 0,0 1 549,0 2 1,-2-2 0,3 1-4,2-2 1,1-2-545,1-3 1,1-5-1,3-3-41,3-6 1,4-4-1,2-8 1,2-3-198,-1-3 1,-1 0-1,1 2 1,0 2-157,0 1 0,-2 1 0,-1 4 0,0 1 186,0 3 0,-4 2 305,1 5 1,-6 6-1,2 4 1,-3 4-1,-2 2-46,-3 0 0,3 3 1,-4-3-1,1 0-152,1-1 1,-1 0 0,4-4-1830,0 0 1889,0 0 0,5-5 0,1-1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6:52:31.343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33 12 7613,'-6'5'-268,"2"2"0,3 3 1,1 1-1,0 1 1,0 2 695,0 0 0,0 2 0,-2-2 1,0 1-1,-2-2 0,1-2 2786,-2-4-3134,4-2 0,-3-11 0,8-4 0,3-4-222,3-3 1,1 2-1,1-4 1,1 1-163,2 1 1,0 1 0,-4 5-1,0 1-551,0 3 0,-4 2 0,1 5-1066,0 0 1921,2 0 0,-4 5 0,-1 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6:52:31.63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28 76 7973,'-5'10'72,"-2"-3"1,2 3-1,0-4 954,0 0-1034,4-1 0,1-5 0,7-1 0,3-3-398,1-3 1,0-3 0,0-1-1,0 0-86,0 0 0,0-4 1,-1 1 491,-3 0 0,-2 6 0,-6 2-21,-3 1 1,-3 2-1,-5 7 155,1 3 0,-3 3 1,7 2-1,-3 2 445,-1 0 1,4 5 0,1-4 0,1-2-83,2-1 1,2 3-1,1 0-465,0-2 0,9-6 1,3-3-1,4-3-960,3-1 1,2-1 0,1-3 0,2-4 927,1-6 0,-1 2 0,3-14 0,-5 3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6:52:31.767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78 0 8008,'-11'11'0,"0"-1"0,1 0 455,3 1 919,-3-3-1010,4 8 1,-2-5 0,2 0-1,1 0 1,3 0-76,1 0 0,2-1 1,4-3-595,6-3-1539,5-3 1339,1-1 0,7-1-1290,-2-3 1795,8-7 0,-7-6 0,4-5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6:52:33.62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121 1 8625,'-9'12'0,"-1"3"506,-1 3 1,2 8-1,-7 4 1,2 5-258,-1 1 1,4 5 0,3-4 0,1-1 0,1 0 0,2-3 0,3-4 0,2-3 43,3-4 0,2-1 0,5-8 0,1 1-356,3-4 1,1-3-1,4-4 1,-2 0 143,2 0 1,-1-7 0,1-3-837,-2-3 0,-1 2 0,2 1 0,-5-1 0,-1-3 123,-2-4 0,-5 1 0,-1-3 632,0 1 0,1 2 0,5 3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6:52:33.88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 44 8492,'-12'0'689,"6"0"1,3 0 0,8 0 0,4 0-510,5 0 0,5-4 1,0-1-1,2-1-559,1-3 0,-1 4 0,-2 1-830,0-1 1,-2 3 1208,1-1 0,-2 6 0,-5 4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6:52:34.04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 88 7936,'-6'5'233,"11"-8"0,10 0 1,4-3-171,3-1 0,4-1 0,1-2 0,1 2-341,3 1 1,0 0-1,-2-1 1,-3 2 277,-3 1 0,-1-4 0,0 3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6:52:35.70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209 44 9210,'-19'5'0,"2"2"0,0 4 0,0 4 0,-2 4 0,1 6 0,1 5 0,0 6 775,0 4 1,3 3-1,-1 1 1,4-2-400,4-5 1,3-2 0,9-9 0,6-3-239,6-3 0,13-9 1,3-7-1,2-6-183,3-5 0,0-6 0,4-14 1,-4-5-371,-4-4 1,1-1 0,-11 3 0,-3 0 167,-5 1 0,-5-5 0,-4 7 1,-3 2 67,-3 1 0,-10-2 0,-3 5 0,-4 1 228,-3 5 1,-2 4 0,-1 6 0,0 3-392,0 1 0,-3 3 0,2 6 0,3 3-416,3 3 1,3 6 757,2 2 0,1 3 0,0 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6:52:35.915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22 0 8150,'-9'5'610,"1"3"1,3 1 0,5 4-1,2 1 135,1 5 0,3 1 1,7 3-1,0-1-482,2 0 0,4 0 0,-1-2 0,-1 0-513,-3-2 1,2-4 0,-1 1 0,-3-3-549,-3-1 0,-3-5 0,-4-1-214,2 0 0,-1-4 1,-7 3 1011,-3-3 0,-8-6 0,-2-1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6:51:45.10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88 1 8061,'-5'12'0,"-1"3"0,-1 3 0,-1 3 592,0 1 0,-2 6-164,-1 5 0,1 4 0,1 3 0,3-2 0,1-2 306,3-3 0,2-3 1,5-9-1,6-2-275,6-5 0,5-3 0,4-3 1,3-5-273,3-1 1,5-2 0,0 0 0,-3 0 0,-2 0 0,-3-2-1,-1 0-670,-3-2 1,-1-3 0,-9 3 0,-2 2-2293,0 1 1779,-7 1 0,-7 0 996,-10 0 0,0 0 0,-5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6:52:36.326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0 67 8762,'15'-8'195,"0"1"1,4 3 0,0-2-336,1 1 1,6-2 0,0 2-1,-2 0 1,-2 0-755,-3 3 894,2 0 0,-4-2 0,5-3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6:52:36.47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55 0 7934,'-5'13'0,"-1"0"0,-1 2 78,4-2 0,-2 5 0,1 0 0,1 3 422,-2 1 0,3-1 0,-1-2-678,1 0 0,1-6 0,-1 2 0,-2-3-441,2-1 1,2-1 618,3-3 0,3 3 0,6-4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6:52:37.042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99 1 8183,'-7'14'5,"-1"1"1,2 3 0,-2-2 0,0 1 230,0 3 1,2-3 0,-2 0 0,1 0 10,1 1 0,-3-5 0,5 2-170,2-3 0,-3-5-744,1 1 0,2-6 237,6 2 1,-2-7 0,4-2 0,-1-1 187,-2-2 0,1-2 1,1-1-1,2 0 242,1 0 0,-2-1 0,2-2 0,-1-1 0,-1 2 0,4 1 0,-3 1 0,2 0-37,-2 0 1,3 3 299,-3 1 0,3 6 0,0 1 183,-3 6 1,-1 4 0,-3 1 0,0 0-96,0 0 0,-2 1 0,-1 1 0,1 2 270,3-1 1,-3-6-1,3 0-187,-3 0-568,-1-3 1,1-5 0,3-7 0,2-3-299,0-1 0,4-4 0,-3 0 0,3 2-33,1 1 0,0 2 245,0 3 1,-1 3-1,-1 6 463,-2 2 0,-4 5 0,0-2 0,-2 3-204,-1 1 1,0 0-1,0 0-1313,0 0 1274,0-5 0,5 4 0,1-4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12T04:25:41.09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15911 6227 16383 0 0,'15'0'0'0'0,"1"0"0"0"0,9 0 0 0 0,-10 0 0 0 0,11 0 0 0 0,10 0 0 0 0,-11 0 0 0 0,1 0 0 0 0,10 0 0 0 0,1 0 0 0 0,-12 0 0 0 0,26 0 0 0 0,-14 0 0 0 0,12 0 0 0 0,1 0 0 0 0,-14 0 0 0 0,14 0 0 0 0,0 0 0 0 0,-14 0 0 0 0,14 0 0 0 0,-13 0 0 0 0,-1 0 0 0 0,1 0 0 0 0,0 0 0 0 0,-1 0 0 0 0,2-20 0 0 0,-1 20 0 0 0,-1 0 0 0 0,1 0 0 0 0,0 0 0 0 0,-1 0 0 0 0,-10 0 0 0 0,10 0 0 0 0,1 0 0 0 0,-12 0 0 0 0,12 0 0 0 0,-12 0 0 0 0,0 0 0 0 0,1 0 0 0 0,10 0 0 0 0,-10 0 0 0 0,-1 0 0 0 0,11 0 0 0 0,-9 0 0 0 0,9 0 0 0 0,-10 0 0 0 0,10 0 0 0 0,1 0 0 0 0,0 0 0 0 0,-1 0 0 0 0,1 0 0 0 0,0 0 0 0 0,-1 0 0 0 0,14 0 0 0 0,0 0 0 0 0,-1 0 0 0 0,1 0 0 0 0,15 0 0 0 0,-16 0 0 0 0,1 0 0 0 0,0 0 0 0 0,14 0 0 0 0,-28 0 0 0 0,28 0 0 0 0,-27 0 0 0 0,13 0 0 0 0,-1 0 0 0 0,1 0 0 0 0,14 0 0 0 0,-14 0 0 0 0,0 0 0 0 0,14 0 0 0 0,0 0 0 0 0,-14 0 0 0 0,-1 0 0 0 0,1 0 0 0 0,0 10 0 0 0,-1-10 0 0 0,-12 0 0 0 0,-1 0 0 0 0,1 0 0 0 0,-12 0 0 0 0,13 0 0 0 0,-13 0 0 0 0,1 0 0 0 0,-1 0 0 0 0,0 0 0 0 0,-10 0 0 0 0,11 0 0 0 0,-1 0 0 0 0,0 0 0 0 0,-10 0 0 0 0,11 0 0 0 0,-11 0 0 0 0,10 0 0 0 0,-10 0 0 0 0,11 0 0 0 0,-11 0 0 0 0,0 0 0 0 0,11 0 0 0 0,-11 0 0 0 0,0 0 0 0 0,1 0 0 0 0,-1 0 0 0 0,0 0 0 0 0,-8 8 0 0 0,9-8 0 0 0,-9 0 0 0 0,8 0 0 0 0,-8 0 0 0 0,0 0 0 0 0,0 0 0 0 0,0 0 0 0 0,0 0 0 0 0,8 0 0 0 0,1 0 0 0 0,-9 7 0 0 0,0-7 0 0 0,9 0 0 0 0,-10 0 0 0 0,10 0 0 0 0,-9 0 0 0 0,8 0 0 0 0,0 0 0 0 0,1 0 0 0 0,-1 0 0 0 0,0 0 0 0 0,11 0 0 0 0,-11 0 0 0 0,0 0 0 0 0,1 0 0 0 0,-1 0 0 0 0,0 0 0 0 0,-8 0 0 0 0,0 0 0 0 0,9 0 0 0 0,-9 0 0 0 0,0 0 0 0 0,-1 0 0 0 0,1 0 0 0 0,-7 0-16383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12T04:25:41.09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20707 6291 16383 0 0,'16'0'0'0'0,"-1"0"0"0"0,10 0 0 0 0,-9 0 0 0 0,-1 0 0 0 0,10 0 0 0 0,-9 0 0 0 0,9 0 0 0 0,-10 0 0 0 0,1 0 0 0 0,9 0 0 0 0,-10 0 0 0 0,0 0 0 0 0,11 0 0 0 0,-11 0 0 0 0,0 0 0 0 0,1 0 0 0 0,-9 0 0 0 0,8 0 0 0 0,0 0 0 0 0,-8 0 0 0 0,9 0 0 0 0,-1 0 0 0 0,-8 0 0 0 0,8 0 0 0 0,-8 0 0 0 0,0 0 0 0 0,8 0 0 0 0,-8 0 0 0 0,9 0 0 0 0,-9 0 0 0 0,8 0 0 0 0,-8 0 0 0 0,0 0 0 0 0,0 0 0 0 0,0 0 0 0 0,0 0 0 0 0,8 0 0 0 0,-8 0 0 0 0,0 0 0 0 0,0 0 0 0 0,0 0 0 0 0,8 0 0 0 0,-8 0 0 0 0,8-5 0 0 0,-8 5 0 0 0,9 0 0 0 0,-1 0 0 0 0,0 0 0 0 0,1 0 0 0 0,9 0 0 0 0,-10-7 0 0 0,11 7 0 0 0,-1-7 0 0 0,-10 7 0 0 0,10 0 0 0 0,1 0 0 0 0,-10-6 0 0 0,-1 6 0 0 0,1 0 0 0 0,-1 0 0 0 0,10 0 0 0 0,-18 0 0 0 0,8 0 0 0 0,1 0 0 0 0,-9 0 0 0 0,8 0 0 0 0,0 0 0 0 0,-8 0 0 0 0,9 0 0 0 0,-9 0 0 0 0,8 0 0 0 0,-8 0 0 0 0,0 0 0 0 0,8 0 0 0 0,1 0 0 0 0,-9 0 0 0 0,8 0 0 0 0,0 0 0 0 0,-8 0 0 0 0,8 0 0 0 0,1 0 0 0 0,-1 0 0 0 0,1 0 0 0 0,-1 0 0 0 0,10 0 0 0 0,-10 0 0 0 0,1 0 0 0 0,-1 0 0 0 0,0 0 0 0 0,11 0 0 0 0,-11 0 0 0 0,0 0 0 0 0,1 0 0 0 0,9 0 0 0 0,-10 0 0 0 0,1 0 0 0 0,-1 0 0 0 0,0 0 0 0 0,1 0 0 0 0,-1 0 0 0 0,0 0 0 0 0,-8 0 0 0 0,9 0 0 0 0,-1 0 0 0 0,0 0 0 0 0,-8 0 0 0 0,9 0 0 0 0,-1 0 0 0 0,0 0 0 0 0,1 0 0 0 0,-9 0 0 0 0,8 0 0 0 0,16 0 0 0 0,-24 0 0 0 0,8 0 0 0 0,0 0 0 0 0,-8 0 0 0 0,9 0 0 0 0,-1 0 0 0 0,-8 0 0 0 0,8 0 0 0 0,-8 0 0 0 0,8 0 0 0 0,-8 0 0 0 0,9 0 0 0 0,-9 0 0 0 0,8 6 0 0 0,-8-6 0 0 0,8 0 0 0 0,1 0 0 0 0,-9 0 0 0 0,0 0 0 0 0,8 0 0 0 0,0 0 0 0 0,-8 0 0 0 0,9 0 0 0 0,-10 0 0 0 0,10 0 0 0 0,-1 6 0 0 0,-8-6 0 0 0,8 0 0 0 0,-8 0 0 0 0,9 0 0 0 0,-1 0 0 0 0,-8 0 0 0 0,8 7 0 0 0,1-7 0 0 0,-9 0 0 0 0,8 0 0 0 0,-8 0 0 0 0,8 0 0 0 0,-8 0 0 0 0,9 0 0 0 0,-1 0 0 0 0,-8 0 0 0 0,0 0 0 0 0,8 0 0 0 0,-8 0 0 0 0,0 0 0 0 0,8 0 0 0 0,-8 0 0 0 0,9 0 0 0 0,-1 0 0 0 0,-8 0 0 0 0,8 0 0 0 0,1 0 0 0 0,-1 0 0 0 0,-8 0 0 0 0,8 0 0 0 0,1 0 0 0 0,-1 0 0 0 0,-8 0 0 0 0,8 0 0 0 0,1 0 0 0 0,-1 0 0 0 0,-8 0 0 0 0,8 0 0 0 0,0 0 0 0 0,1 0 0 0 0,-1 0 0 0 0,2 0 0 0 0,-11 0 0 0 0,10 0 0 0 0,-1 0 0 0 0,0 0 0 0 0,-8 0 0 0 0,9 0 0 0 0,-9 0 0 0 0,8 0 0 0 0,0 0 0 0 0,-8 0 0 0 0,9 0 0 0 0,-1 0 0 0 0,-8 0 0 0 0,8 0 0 0 0,1 0 0 0 0,-9 0 0 0 0,8 0 0 0 0,-8 0 0 0 0,8 0 0 0 0,1 0 0 0 0,-10 0 0 0 0,10 0 0 0 0,-9 0 0 0 0,8 0 0 0 0,0 0 0 0 0,-8 0 0 0 0,9 0 0 0 0,-1 0 0 0 0,0 0 0 0 0,-8 0 0 0 0,9 0 0 0 0,-1 0 0 0 0,0 0 0 0 0,1 0 0 0 0,-1 0 0 0 0,0 0 0 0 0,1 0 0 0 0,-1 0 0 0 0,0 0 0 0 0,1 0 0 0 0,-1 0 0 0 0,1 0 0 0 0,-1 0 0 0 0,0 0 0 0 0,1 0 0 0 0,-1 0 0 0 0,0 0 0 0 0,1 0 0 0 0,-1 0 0 0 0,0 0 0 0 0,1 0 0 0 0,-9 0 0 0 0,8 0 0 0 0,-8 0 0 0 0,8 0 0 0 0,-8 0 0 0 0,8 0 0 0 0,-8 0 0 0 0,0 0 0 0 0,0 0 0 0 0,0 0 0 0 0,0 0 0 0 0,0 0 0 0 0,0 0 0 0 0,0 0 0 0 0,0 0 0 0 0,-7 0-16383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12T04:25:41.11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4353 7224 16383 0 0,'7'0'0'0'0,"-1"0"0"0"0,1 0 0 0 0,0 0 0 0 0,9 0 0 0 0,-1 0 0 0 0,0 0 0 0 0,-8 0 0 0 0,8 0 0 0 0,0 0 0 0 0,-8 0 0 0 0,8 0 0 0 0,1 0 0 0 0,-1 0 0 0 0,-8 0 0 0 0,8 0 0 0 0,1 0 0 0 0,-1 0 0 0 0,0 0 0 0 0,-8 0 0 0 0,9 0 0 0 0,-2 0 0 0 0,1 0 0 0 0,-8 0 0 0 0,9 0 0 0 0,-1 0 0 0 0,-8 0 0 0 0,8 0 0 0 0,1 0 0 0 0,-1 0 0 0 0,-8 0 0 0 0,8 0 0 0 0,-8 0 0 0 0,8 0 0 0 0,-9 0 0 0 0,10 0 0 0 0,-9 0 0 0 0,0 0 0 0 0,8 0 0 0 0,-8 0 0 0 0,8 0 0 0 0,1 0 0 0 0,-9 0 0 0 0,8 0 0 0 0,0 0 0 0 0,1 0 0 0 0,-1 0 0 0 0,-8 0 0 0 0,7 0 0 0 0,2 0 0 0 0,-1 0 0 0 0,0 0 0 0 0,1 0 0 0 0,-1 0 0 0 0,0 0 0 0 0,1 0 0 0 0,-1 7 0 0 0,0-7 0 0 0,1 0 0 0 0,-2 0 0 0 0,1 0 0 0 0,-8 0 0 0 0,9 0 0 0 0,-9 0 0 0 0,8 0 0 0 0,0 0 0 0 0,-8 0 0 0 0,0 0 0 0 0,0 0 0 0 0,8 0 0 0 0,-8 0 0 0 0,0 0 0 0 0,0 0 0 0 0,9 0 0 0 0,-10 0 0 0 0,1 8 0 0 0,8-8 0 0 0,-8 0 0 0 0,0 0 0 0 0,8 0 0 0 0,-8 0 0 0 0,8 0 0 0 0,-8 0 0 0 0,0 0 0 0 0,8 0 0 0 0,-8 0 0 0 0,9 0 0 0 0,-9 0 0 0 0,8 8 0 0 0,-8-8 0 0 0,0 0 0 0 0,8 0 0 0 0,-8 0 0 0 0,8 9 0 0 0,-9-9 0 0 0,10 0 0 0 0,-9 0 0 0 0,8 0 0 0 0,-8 0 0 0 0,0 8 0 0 0,8-8 0 0 0,-8 0 0 0 0,0 0 0 0 0,9 0 0 0 0,-10 0 0 0 0,1 6 0 0 0,9-6 0 0 0,-9 0 0 0 0,8 0 0 0 0,-9 0 0 0 0,9 0 0 0 0,-8 7 0 0 0,9-7 0 0 0,-1 0 0 0 0,0 0 0 0 0,1 0 0 0 0,-1 0 0 0 0,0 9 0 0 0,11-9 0 0 0,-11 0 0 0 0,9 0 0 0 0,1 0 0 0 0,1 0 0 0 0,-1 0 0 0 0,0 0 0 0 0,0 8 0 0 0,0-8 0 0 0,0 0 0 0 0,0 0 0 0 0,-10 0 0 0 0,11 0 0 0 0,-1 0 0 0 0,0 0 0 0 0,-10 0 0 0 0,10 0 0 0 0,-10 0 0 0 0,0 0 0 0 0,1 0 0 0 0,-1 0 0 0 0,0 0 0 0 0,1 0 0 0 0,-1 0 0 0 0,-8 0 0 0 0,8 0 0 0 0,-8 0 0 0 0,9 0 0 0 0,-10 0 0 0 0,1 0 0 0 0,-1 0 0 0 0,10 0 0 0 0,-9 0 0 0 0,0 0 0 0 0,-1 0 0 0 0,1 0 0 0 0,0 8 0 0 0,0-8 0 0 0,0 0 0 0 0,0 0 0 0 0,0 0 0 0 0,-7 0-16383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12T04:25:41.1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6778 7188 16383 0 0,'7'0'0'0'0,"8"0"0"0"0,1 0 0 0 0,9 0 0 0 0,-10 0 0 0 0,10 0 0 0 0,-9 0 0 0 0,9 0 0 0 0,0 0 0 0 0,0 0 0 0 0,1 0 0 0 0,10 0 0 0 0,-10 0 0 0 0,-11 0 0 0 0,10 0 0 0 0,0 0 0 0 0,1 0 0 0 0,-11 0 0 0 0,10-9 0 0 0,-10 9 0 0 0,11 0 0 0 0,-11 0 0 0 0,0 0 0 0 0,1 0 0 0 0,-1 0 0 0 0,0 0 0 0 0,1 0 0 0 0,-1 0 0 0 0,0 0 0 0 0,1 0 0 0 0,-1 0 0 0 0,1 0 0 0 0,-1 0 0 0 0,-8 0 0 0 0,8 0 0 0 0,0 0 0 0 0,1 0 0 0 0,-1 0 0 0 0,1 0 0 0 0,-1 0 0 0 0,0 0 0 0 0,1 0 0 0 0,-1 0 0 0 0,10 0 0 0 0,-10 0 0 0 0,1 0 0 0 0,-1 0 0 0 0,10 0 0 0 0,-9 0 0 0 0,-1 0 0 0 0,0 0 0 0 0,1 0 0 0 0,-1 0 0 0 0,0 0 0 0 0,-8 0 0 0 0,9 0 0 0 0,-1 0 0 0 0,-8 0 0 0 0,8 0 0 0 0,1 0 0 0 0,-1 0 0 0 0,-8 0 0 0 0,8 0 0 0 0,1 0 0 0 0,-1 0 0 0 0,-8 0 0 0 0,8 0 0 0 0,1 0 0 0 0,-9 0 0 0 0,8 0 0 0 0,-8 0 0 0 0,8 0 0 0 0,-8 0 0 0 0,9 0 0 0 0,-1 0 0 0 0,-8 0 0 0 0,8 0 0 0 0,-8 0 0 0 0,8 0 0 0 0,1 0 0 0 0,-1 0 0 0 0,0 0 0 0 0,1 0 0 0 0,10 0 0 0 0,-11 0 0 0 0,1 0 0 0 0,-1 0 0 0 0,10 0 0 0 0,-9 0 0 0 0,-1 0 0 0 0,10 0 0 0 0,-9 0 0 0 0,-1 0 0 0 0,0 0 0 0 0,1 0 0 0 0,9 0 0 0 0,-10 0 0 0 0,1 0 0 0 0,9 0 0 0 0,-10 0 0 0 0,10 0 0 0 0,-9 0 0 0 0,-1 0 0 0 0,10 0 0 0 0,-9 0 0 0 0,-1 0 0 0 0,0 0 0 0 0,1 0 0 0 0,-1 0 0 0 0,0 0 0 0 0,1 0 0 0 0,-1 0 0 0 0,0 0 0 0 0,1 0 0 0 0,-1 0 0 0 0,-8 0 0 0 0,8 0 0 0 0,1 0 0 0 0,-1 0 0 0 0,-8 0 0 0 0,8 0 0 0 0,10 0 0 0 0,-9 0 0 0 0,-1 0 0 0 0,1 0 0 0 0,-1 0 0 0 0,10 0 0 0 0,-10 0 0 0 0,1 0 0 0 0,9 0 0 0 0,-10 0 0 0 0,11 0 0 0 0,-11 0 0 0 0,0 0 0 0 0,10 0 0 0 0,-9 0 0 0 0,-1 0 0 0 0,1 0 0 0 0,-1 0 0 0 0,10 0 0 0 0,-10 0 0 0 0,1 0 0 0 0,-1 0 0 0 0,0 0 0 0 0,1 0 0 0 0,-1 0 0 0 0,1 0 0 0 0,-1 0 0 0 0,-8 0 0 0 0,8 0 0 0 0,0 0 0 0 0,1 0 0 0 0,-9 0 0 0 0,8 0 0 0 0,-8 0 0 0 0,8 0 0 0 0,-8 0 0 0 0,9 0 0 0 0,-9 0 0 0 0,8 0 0 0 0,-8 0 0 0 0,8 0 0 0 0,-8 0 0 0 0,0 0 0 0 0,8 0 0 0 0,1 0 0 0 0,-9 0 0 0 0,0 0 0 0 0,8 0 0 0 0,-8 0 0 0 0,0 0 0 0 0,8 0 0 0 0,-8 0 0 0 0,9 0 0 0 0,-10 0 0 0 0,10 0 0 0 0,-9 0 0 0 0,0 0 0 0 0,0 0 0 0 0,0 0 0 0 0,8 0 0 0 0,-8 0 0 0 0,0 0 0 0 0,8 0 0 0 0,-8 0 0 0 0,8 0 0 0 0,-8 0 0 0 0,0 0 0 0 0,9 0 0 0 0,-9 0 0 0 0,8 0 0 0 0,-8 0 0 0 0,0 0 0 0 0,0 0 0 0 0,8 0 0 0 0,-8-7 0 0 0,0 7 0 0 0,8 0 0 0 0,-8 0 0 0 0,9 0 0 0 0,-9 0 0 0 0,8 0 0 0 0,-8 0 0 0 0,8-8 0 0 0,-8 8 0 0 0,0 0 0 0 0,8 0 0 0 0,-8 0 0 0 0,0-6 0 0 0,9 6 0 0 0,-9 0 0 0 0,-1 0 0 0 0,1 0 0 0 0,0 0 0 0 0,0 0 0 0 0,9 0 0 0 0,-9 0 0 0 0,-1 0 0 0 0,1 0 0 0 0,0-7 0 0 0,0 7 0 0 0,0 0 0 0 0,0 0 0 0 0,0 0 0 0 0,0 0 0 0 0,0 0 0 0 0,0 0 0 0 0,0 0 0 0 0,0 0 0 0 0,8 0 0 0 0,-8 0 0 0 0,8 0 0 0 0,-8 0 0 0 0,0 0 0 0 0,9 0 0 0 0,-1 0 0 0 0,-8 0 0 0 0,8 0 0 0 0,1 0 0 0 0,-9 0 0 0 0,8 0 0 0 0,0 0 0 0 0,1 0 0 0 0,-1 0 0 0 0,0 0 0 0 0,1 0 0 0 0,-1 0 0 0 0,0 0 0 0 0,11 0 0 0 0,-11 0 0 0 0,0 0 0 0 0,1 0 0 0 0,-10 0 0 0 0,10 0 0 0 0,-1 0 0 0 0,1 0 0 0 0,-10 0 0 0 0,10 0 0 0 0,-9 0 0 0 0,8 0 0 0 0,-8 0 0 0 0,0 0 0 0 0,0 0 0 0 0,0 0 0 0 0,0 0 0 0 0,0 0 0 0 0,0 0 0 0 0,0 0 0 0 0,0 0 0 0 0,-1 0 0 0 0,1 0 0 0 0,0 0 0 0 0,9 0 0 0 0,-9 0 0 0 0,0 0 0 0 0,-1 0 0 0 0,10 0 0 0 0,-9 0 0 0 0,0 0 0 0 0,8 0 0 0 0,-8-7 0 0 0,8 7 0 0 0,1 0 0 0 0,-1 0 0 0 0,0 0 0 0 0,1 0 0 0 0,-1 0 0 0 0,0 0 0 0 0,1 0 0 0 0,9 0 0 0 0,-10 0 0 0 0,11 0 0 0 0,-11 0 0 0 0,11 0 0 0 0,-11-7 0 0 0,11 7 0 0 0,-1 0 0 0 0,-10 0 0 0 0,10 0 0 0 0,-9 0 0 0 0,-1 0 0 0 0,10 0 0 0 0,-9 0 0 0 0,-1 0 0 0 0,0 0 0 0 0,1 0 0 0 0,-1 0 0 0 0,0 0 0 0 0,1 0 0 0 0,-9 0 0 0 0,8 0 0 0 0,0 0 0 0 0,-8 0 0 0 0,9 0 0 0 0,-9 0 0 0 0,8 0 0 0 0,-8 0 0 0 0,8 0 0 0 0,-8 0 0 0 0,0 0 0 0 0,9 0 0 0 0,-10 0 0 0 0,10 0 0 0 0,-9 0 0 0 0,8 0 0 0 0,-8 0 0 0 0,8 0 0 0 0,1 0 0 0 0,9 0 0 0 0,-10 0 0 0 0,1 0 0 0 0,-1 0 0 0 0,10 0 0 0 0,0 0 0 0 0,-9 0 0 0 0,9 0 0 0 0,0 0 0 0 0,0 0 0 0 0,-9 0 0 0 0,9 0 0 0 0,0 0 0 0 0,0 0 0 0 0,1 0 0 0 0,-1 0 0 0 0,0 0 0 0 0,-10 0 0 0 0,11 0 0 0 0,-11 0 0 0 0,0 0 0 0 0,1 0 0 0 0,9 0 0 0 0,-10 0 0 0 0,1 0 0 0 0,9 0 0 0 0,-10 0 0 0 0,1 0 0 0 0,-1 0 0 0 0,0 0 0 0 0,1 0 0 0 0,-1 0 0 0 0,0 0 0 0 0,1 0 0 0 0,-1 0 0 0 0,0 7 0 0 0,1-7 0 0 0,-1 0 0 0 0,10 9 0 0 0,-9-9 0 0 0,-1 0 0 0 0,0 0 0 0 0,11 0 0 0 0,-11 7 0 0 0,0-7 0 0 0,1 0 0 0 0,-1 0 0 0 0,10 0 0 0 0,-10 0 0 0 0,1 0 0 0 0,9 0 0 0 0,-10 0 0 0 0,1 0 0 0 0,-1 0 0 0 0,0 7 0 0 0,1-7 0 0 0,-1 0 0 0 0,0 0 0 0 0,1 0 0 0 0,-1 0 0 0 0,0 0 0 0 0,1 8 0 0 0,-9-8 0 0 0,8 0 0 0 0,0 0 0 0 0,1 0 0 0 0,-1 0 0 0 0,-8 0 0 0 0,8 0 0 0 0,1 7 0 0 0,-1-7 0 0 0,0 0 0 0 0,1 0 0 0 0,-1 0 0 0 0,1 0 0 0 0,-1 0 0 0 0,0 8 0 0 0,10-8 0 0 0,-9 0 0 0 0,9 0 0 0 0,-10 0 0 0 0,11 0 0 0 0,-1 0 0 0 0,0 0 0 0 0,0 0 0 0 0,0 0 0 0 0,1 0 0 0 0,-1 0 0 0 0,-10 0 0 0 0,10 0 0 0 0,1 0 0 0 0,-11 0 0 0 0,0 0 0 0 0,1 0 0 0 0,-1 0 0 0 0,0 0 0 0 0,1 0 0 0 0,-1 0 0 0 0,-8 0 0 0 0,8 0 0 0 0,-8 0 0 0 0,9 0 0 0 0,-1 0 0 0 0,0 0 0 0 0,1 0 0 0 0,-9 0 0 0 0,8 0 0 0 0,0 0 0 0 0,1 0 0 0 0,-1 0 0 0 0,0 0 0 0 0,1 0 0 0 0,9 0 0 0 0,0 0 0 0 0,-9 0 0 0 0,9 0 0 0 0,0 0 0 0 0,12 0 0 0 0,-12 0 0 0 0,0 0 0 0 0,13 0 0 0 0,-13 0 0 0 0,0 0 0 0 0,12 0 0 0 0,-12 0 0 0 0,0 0 0 0 0,-9 0 0 0 0,9 0 0 0 0,-10 0 0 0 0,11 0 0 0 0,-11 0 0 0 0,0 0 0 0 0,1 0 0 0 0,-1 8 0 0 0,0-8 0 0 0,1 0 0 0 0,-9 0 0 0 0,8 0 0 0 0,0 0 0 0 0,-8 0 0 0 0,8 0 0 0 0,1 0 0 0 0,-9 0 0 0 0,8 0 0 0 0,-8 0 0 0 0,0 0 0 0 0,8 0 0 0 0,1 0 0 0 0,-9 0 0 0 0,8 0 0 0 0,0 0 0 0 0,1 0 0 0 0,-1 0 0 0 0,0 7 0 0 0,1-7 0 0 0,9 0 0 0 0,-10 0 0 0 0,1 0 0 0 0,-1 0 0 0 0,10 0 0 0 0,-9 0 0 0 0,9 0 0 0 0,0 0 0 0 0,-10 0 0 0 0,11 0 0 0 0,-1 0 0 0 0,-10 0 0 0 0,10 0 0 0 0,-9 0 0 0 0,9 0 0 0 0,-10 0 0 0 0,1 0 0 0 0,9 0 0 0 0,-10 0 0 0 0,1 0 0 0 0,-1 0 0 0 0,0 0 0 0 0,1 0 0 0 0,-1 0 0 0 0,-8 0 0 0 0,8 0 0 0 0,1 0 0 0 0,-10 0 0 0 0,10 0 0 0 0,-1 0 0 0 0,-8 0 0 0 0,8 0 0 0 0,1 0 0 0 0,-9 0 0 0 0,8 0 0 0 0,0 0 0 0 0,1 0 0 0 0,-1 0 0 0 0,-8 0 0 0 0,18 0 0 0 0,-9 0 0 0 0,-1 0 0 0 0,0 0 0 0 0,11 0 0 0 0,-11 0 0 0 0,10 0 0 0 0,0 0 0 0 0,-9 0 0 0 0,9 0 0 0 0,-10 0 0 0 0,10 0 0 0 0,1 0 0 0 0,-11 0 0 0 0,10 0 0 0 0,-9 0 0 0 0,9 0 0 0 0,-10 0 0 0 0,1 0 0 0 0,-1 0 0 0 0,0 0 0 0 0,10 0 0 0 0,-9 0 0 0 0,-1 0 0 0 0,-8 0 0 0 0,8 0 0 0 0,-8 0 0 0 0,9 0 0 0 0,-1 0 0 0 0,-8 0 0 0 0,0 0 0 0 0,8 0 0 0 0,-8 0 0 0 0,9 0 0 0 0,-10 0 0 0 0,1 0 0 0 0,9 0 0 0 0,-1 0 0 0 0,0 0 0 0 0,1 0 0 0 0,-1 0 0 0 0,0 0 0 0 0,11 0 0 0 0,-11 0 0 0 0,0 0 0 0 0,11 0 0 0 0,-1 0 0 0 0,-10 0 0 0 0,10 0 0 0 0,-9 0 0 0 0,9 0 0 0 0,-10 0 0 0 0,11 0 0 0 0,-11 0 0 0 0,0 0 0 0 0,1 0 0 0 0,-1 0 0 0 0,0 0 0 0 0,-8 0 0 0 0,9 0 0 0 0,-9 0 0 0 0,8 0 0 0 0,-8 0 0 0 0,0 0 0 0 0,0 0 0 0 0,8 0 0 0 0,-8 0 0 0 0,0 0 0 0 0,0 0 0 0 0,0 0 0 0 0,0 0 0 0 0,0 0 0 0 0,0 0 0 0 0,0 0 0 0 0,-1 0 0 0 0,1 0 0 0 0,0 0 0 0 0,0 0 0 0 0,0 0 0 0 0,0 0 0 0 0,0 0 0 0 0,0 0 0 0 0,0 0 0 0 0,0 0 0 0 0,0 0 0 0 0,0 0 0 0 0,0 0 0 0 0,0 0 0 0 0,0 0 0 0 0,-1 0 0 0 0,1 0 0 0 0,0 0 0 0 0,0 0 0 0 0,9 0 0 0 0,-1 0 0 0 0,-8 0 0 0 0,8 0 0 0 0,1 7 0 0 0,-1-7 0 0 0,0 0 0 0 0,1 8 0 0 0,-1-8 0 0 0,10 0 0 0 0,-18 0 0 0 0,18 0 0 0 0,2 0 0 0 0,-12 0 0 0 0,10 8 0 0 0,-9-8 0 0 0,-1 0 0 0 0,10 0 0 0 0,-10 8 0 0 0,1-8 0 0 0,-1 0 0 0 0,0 0 0 0 0,1 7 0 0 0,-1-7 0 0 0,-8 0 0 0 0,8 0 0 0 0,1 0 0 0 0,-9 0 0 0 0,0 0 0 0 0,8 0 0 0 0,-8 0 0 0 0,8 8 0 0 0,-8-8 0 0 0,9 0 0 0 0,-9 0 0 0 0,-1 0 0 0 0,1 0 0 0 0,0 0 0 0 0,9 0 0 0 0,-9 0 0 0 0,8 0 0 0 0,-8 0 0 0 0,0 0 0 0 0,0 6 0 0 0,0-6 0 0 0,8 0 0 0 0,-8 0 0 0 0,0 0 0 0 0,8 8 0 0 0,-8-8 0 0 0,0 0 0 0 0,8 0 0 0 0,-8 0 0 0 0,9 0 0 0 0,-9 0 0 0 0,8 7 0 0 0,-8-7 0 0 0,8 0 0 0 0,-8 0 0 0 0,9 0 0 0 0,-9 0 0 0 0,8 0 0 0 0,-8 0 0 0 0,8 0 0 0 0,1 0 0 0 0,-10 0 0 0 0,1 7 0 0 0,9-7 0 0 0,-9 0 0 0 0,8 0 0 0 0,-8 0 0 0 0,8 0 0 0 0,1 0 0 0 0,-9 0 0 0 0,8 0 0 0 0,0 0 0 0 0,1 0 0 0 0,-1 0 0 0 0,0 0 0 0 0,1 0 0 0 0,-1 0 0 0 0,0 0 0 0 0,1 0 0 0 0,9 0 0 0 0,-10 0 0 0 0,1 0 0 0 0,-1 0 0 0 0,0 0 0 0 0,11 0 0 0 0,-11 8 0 0 0,0-8 0 0 0,1 0 0 0 0,-1 0 0 0 0,0 8 0 0 0,1-8 0 0 0,-9 0 0 0 0,8 0 0 0 0,-8 0 0 0 0,0 0 0 0 0,0 6 0 0 0,8-6 0 0 0,-8 0 0 0 0,0 0 0 0 0,0 0 0 0 0,0 0 0 0 0,0 0 0 0 0,0 0 0 0 0,0 0 0 0 0,0 7 0 0 0,-1-7 0 0 0,1 0 0 0 0,0 0 0 0 0,0 0 0 0 0,0 6 0 0 0,0-6 0 0 0,0 0 0 0 0,0 0 0 0 0,0 0 0 0 0,-7 7 0 0 0,7-7 0 0 0,0 0 0 0 0,0 0 0 0 0,0 0 0 0 0,0 0 0 0 0,0 0 0 0 0,0 0 0 0 0,-1 0 0 0 0,1 0 0 0 0,14 0 0 0 0,-14 0 0 0 0,0 0 0 0 0,0 0 0 0 0,0 0 0 0 0,-7 0-16383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8-12T04:25:41.1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17510 7399 16383 0 0,'15'0'0'0'0,"-8"0"0"0"0,8 0 0 0 0,-8 0 0 0 0,9 0 0 0 0,-1-8 0 0 0,-8 8 0 0 0,8 0 0 0 0,1-9 0 0 0,-1 9 0 0 0,-8-7 0 0 0,8-2 0 0 0,1 9 0 0 0,-1-7 0 0 0,0-1 0 0 0,1 8 0 0 0,-1 0 0 0 0,-8 0 0 0 0,8-9 0 0 0,1 9 0 0 0,-1 0 0 0 0,0-8 0 0 0,1 8 0 0 0,-9-7 0 0 0,8 7 0 0 0,0 0 0 0 0,-7-8 0 0 0,-1 8 0 0 0,9-8 0 0 0,-9 8 0 0 0,-1 0 0 0 0,1-7 0 0 0,0 7 0 0 0,9 0 0 0 0,-9-8 0 0 0,0 8 0 0 0,-1-7 0 0 0,1 7 0 0 0,0 0 0 0 0,0-7 0 0 0,0 7 0 0 0,0 0 0 0 0,0 0 0 0 0,0-8 0 0 0,0 8 0 0 0,0 0 0 0 0,0 0 0 0 0,0 0 0 0 0,0 0 0 0 0,0 0 0 0 0,0 0 0 0 0,0 0 0 0 0,-1-7 0 0 0,1 7 0 0 0,0 0 0 0 0,0 0 0 0 0,0 0 0 0 0,0 0 0 0 0,0 0 0 0 0,0 0 0 0 0,0 0 0 0 0,0 0 0 0 0,0 0 0 0 0,0 0 0 0 0,0 0 0 0 0,0 0 0 0 0,0 0 0 0 0,8-9 0 0 0,-8 9 0 0 0,0 0 0 0 0,8 0 0 0 0,1 0 0 0 0,-1 0 0 0 0,0 0 0 0 0,1 0 0 0 0,-1 0 0 0 0,10 0 0 0 0,-10-7 0 0 0,11 7 0 0 0,-1 0 0 0 0,0 0 0 0 0,-10 0 0 0 0,11-9 0 0 0,-1 9 0 0 0,0 0 0 0 0,-10-9 0 0 0,11 9 0 0 0,-11 0 0 0 0,1-7 0 0 0,10-2 0 0 0,-11 9 0 0 0,0 0 0 0 0,1-9 0 0 0,-1 9 0 0 0,-8 0 0 0 0,0-7 0 0 0,8 7 0 0 0,-8 0 0 0 0,0 0 0 0 0,8-9 0 0 0,-8 9 0 0 0,9 0 0 0 0,-9-7 0 0 0,0 7 0 0 0,0 0 0 0 0,8 0 0 0 0,-8 0 0 0 0,0 0 0 0 0,8 0 0 0 0,-8 0 0 0 0,0 0 0 0 0,8 0 0 0 0,-8 0 0 0 0,9 0 0 0 0,-1 0 0 0 0,-8 0 0 0 0,8 0 0 0 0,1 0 0 0 0,-1 0 0 0 0,0 0 0 0 0,-8-7 0 0 0,9 7 0 0 0,9 0 0 0 0,-10 0 0 0 0,0 0 0 0 0,11-9 0 0 0,-11 9 0 0 0,10 0 0 0 0,-9 0 0 0 0,-1 0 0 0 0,10 0 0 0 0,-9 0 0 0 0,-1 0 0 0 0,10 0 0 0 0,-10 0 0 0 0,1 0 0 0 0,-9-7 0 0 0,8 7 0 0 0,0 0 0 0 0,2 0 0 0 0,-10 0 0 0 0,8 0 0 0 0,-8 0 0 0 0,8 0 0 0 0,-8 0 0 0 0,9 0 0 0 0,-9 0 0 0 0,-1 0 0 0 0,10 0 0 0 0,-9 0 0 0 0,0 0 0 0 0,0 0 0 0 0,8 0 0 0 0,-8 0 0 0 0,0 0 0 0 0,0 0 0 0 0,8 0 0 0 0,-8 0 0 0 0,0 0 0 0 0,0 0 0 0 0,8 0 0 0 0,-8 0 0 0 0,9 0 0 0 0,-9 0 0 0 0,8 0 0 0 0,-8 0 0 0 0,8 0 0 0 0,-8 0 0 0 0,8 0 0 0 0,1 0 0 0 0,-1 0 0 0 0,0 0 0 0 0,1 0 0 0 0,-1 0 0 0 0,10 0 0 0 0,-9 0 0 0 0,9 0 0 0 0,-10 0 0 0 0,11 0 0 0 0,-1 0 0 0 0,-10 0 0 0 0,10 0 0 0 0,-9 0 0 0 0,9 0 0 0 0,0 0 0 0 0,-10 0 0 0 0,1 0 0 0 0,9 0 0 0 0,-10 0 0 0 0,2 0 0 0 0,-2 0 0 0 0,-8 0 0 0 0,8 0 0 0 0,1 8 0 0 0,-1-8 0 0 0,-8 0 0 0 0,8 0 0 0 0,1 0 0 0 0,-1 0 0 0 0,0 0 0 0 0,1 0 0 0 0,-1 0 0 0 0,0 0 0 0 0,11 0 0 0 0,-11 0 0 0 0,10 9 0 0 0,0-9 0 0 0,1 0 0 0 0,-1 0 0 0 0,0 0 0 0 0,0 0 0 0 0,-9 0 0 0 0,9 0 0 0 0,0 0 0 0 0,0 0 0 0 0,-9 0 0 0 0,9 0 0 0 0,-10 0 0 0 0,10 0 0 0 0,-9 8 0 0 0,-1-8 0 0 0,1 0 0 0 0,-1 0 0 0 0,0 0 0 0 0,10 9 0 0 0,-9-9 0 0 0,-1 0 0 0 0,0 0 0 0 0,12 0 0 0 0,-12 8 0 0 0,10-8 0 0 0,0 0 0 0 0,1 8 0 0 0,10-8 0 0 0,-10 0 0 0 0,10 0 0 0 0,1 0 0 0 0,13 0 0 0 0,-14 0 0 0 0,14 11 0 0 0,-13-11 0 0 0,12 0 0 0 0,-12 0 0 0 0,0 0 0 0 0,-1 0 0 0 0,1 0 0 0 0,0 0 0 0 0,-12 0 0 0 0,12 0 0 0 0,-11 0 0 0 0,-1 0 0 0 0,-10 8 0 0 0,10-8 0 0 0,1 0 0 0 0,-11 0 0 0 0,10 0 0 0 0,1 0 0 0 0,-11 0 0 0 0,10 0 0 0 0,0 9 0 0 0,1-9 0 0 0,10 0 0 0 0,-11 8 0 0 0,12-8 0 0 0,-12 0 0 0 0,12 0 0 0 0,-12 9 0 0 0,0-9 0 0 0,12 0 0 0 0,-12 9 0 0 0,1-9 0 0 0,-1 0 0 0 0,0 0 0 0 0,-10 0 0 0 0,11 0 0 0 0,0 0 0 0 0,-11 0 0 0 0,22 0 0 0 0,-22 0 0 0 0,10 0 0 0 0,1 0 0 0 0,-1 0 0 0 0,0 0 0 0 0,12 0 0 0 0,-12 0 0 0 0,12 0 0 0 0,-1 0 0 0 0,14 0 0 0 0,-13 0 0 0 0,12 0 0 0 0,1 0 0 0 0,-13 0 0 0 0,12 0 0 0 0,-12 0 0 0 0,0 0 0 0 0,-1 0 0 0 0,2 0 0 0 0,-13 0 0 0 0,12 0 0 0 0,-12 0 0 0 0,-10 0 0 0 0,1 0 0 0 0,9 0 0 0 0,-10 0 0 0 0,1 0 0 0 0,-9 0 0 0 0,8 8 0 0 0,-8-8 0 0 0,8 0 0 0 0,-8 0 0 0 0,9 0 0 0 0,-10 0 0 0 0,1 0 0 0 0,0 0 0 0 0,9 9 0 0 0,-9-9 0 0 0,0 0 0 0 0,-1 0 0 0 0,1 0 0 0 0,0 0 0 0 0,0 0 0 0 0,0 0 0 0 0,-7 0-16383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6T01:44:37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5336 1 24575,'-14'0'0,"-18"9"0,-21 14 0,-17 6 0,-13 17-739,37-18 1,-1 1 738,0 0 0,-1 1 0,-15 8 0,-2 1 0,7-2 0,-1 0-606,-9 3 1,0 0 605,0-1 0,0 1 0,5 1 0,-2 0 0,-7 0 0,-2 0 0,5 2 0,0 1-1359,-4 0 0,-4 2 1359,5-6 0,-5 3 0,5-3 0,-2 4 0,1-1 0,-1-2 0,-6 2 0,6-3 0,1 1 0,3-1-537,-13 8 1,2-3 536,20-12 0,1 0 0,-19 15 0,3-1 0,29-19 0,2-1 0,-24 16 0,-2 2 0,15-12 0,1-1 0,3 1 0,-1-1 0,-8 3 0,0-1 0,6-5 0,-1 1 0,-6 4 0,-1 0 0,2-4 0,1 1 0,2 2 0,1 1 0,0 0 0,1-1 259,5-4 0,2-1-259,-27 18 0,24-18 0,1-1 0,-26 14 0,24-13 0,-2 1 328,2-4 1,1 0-329,3-1 0,0 0 0,-8 1 0,0 1 0,4-1 0,-1 0 0,-4 1 0,0-1 0,3 1 0,3-2 0,-30 16 2689,0-1-2689,34-11 1371,-11-3-1371,25-8 384,6-3-384,12-7 806,7 2-806,1-6 0,5-1 0,1-2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6T01:44:43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1 362 24575,'0'-19'0,"0"1"0,0-3 0,0 7 0,3-11 0,0 12 0,3-3 0,0 4 0,-2 3 0,-2 1 0,1 5 0,-3-1 0,5-6 0,-1-4 0,6-7 0,-1-5 0,4 4 0,-6 0 0,7-2 0,-7 9 0,3-2 0,-4 8 0,-3 4 0,-1 0 0,-2 0 0,0 3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6:51:45.329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9 88 9654,'-6'-1'708,"3"-1"0,6-2-60,4 2 1,8-1-1,3-1-1195,3-3 1,6 1 0,2-1 0,3-2-131,1-1 677,0-1 0,0 0 0,1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6T01:44:45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24575,'10'0'0,"-2"0"0,0 0 0,0 0 0,-2 0 0,2 0 0,-3 0 0,3 0 0,-2 0 0,2 0 0,-3 0 0,0 0 0,0 0 0,0 0 0,0 0 0,0 0 0,0 0 0,0 0 0,4 0 0,-1 0 0,8 0 0,-3 2 0,7-1 0,2 1 0,0 2 0,4-4 0,-9 6 0,3-5 0,-3 1 0,0 1 0,-1-2 0,-4 4 0,-3-4 0,-1 1 0,-3 1 0,0-3 0,0 2 0,0 0 0,-1-1 0,1 3 0,-1-4 0,1 5 0,-1-5 0,1 5 0,0-5 0,0 2 0,0-2 0,0 0 0,-1 0 0,1 0 0,0 0 0,-3 0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6:51:45.818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10 22 7968,'-6'0'1786,"2"0"0,8 0-304,3 0-1350,3 0 1,5-3 0,1-1 0,1 2-623,2 0 0,2 2 1,1-1-2102,0-3 2382,0 3 1,-3-4 0,-2 5 0,-1 0 208,-3 0 0,0 0 0,-2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6:51:45.970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44 0 7959,'-6'11'0,"3"0"69,1 0 1,-1 2-1,-2 1 1,0 3 98,0 1 0,0 2 1,3-1-1,-2 0-397,2 0 0,0 0 0,2-4 0,0-1-1119,0-2 1348,0-6 0,0 4 0,0-4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8-12T16:51:46.244"/>
    </inkml:context>
    <inkml:brush xml:id="br0">
      <inkml:brushProperty name="width" value="0.04286" units="cm"/>
      <inkml:brushProperty name="height" value="0.04286" units="cm"/>
    </inkml:brush>
  </inkml:definitions>
  <inkml:trace contextRef="#ctx0" brushRef="#br0">66 0 7949,'-4'8'143,"0"-1"97,2 2 0,-4 0 1,0 2-1,-2 2 0,2 0-31,1 2 1,-2 1-1,3-3 1,1 2 0,-1-2-1,0 0-752,2-2 0,2-5 0,2-4-584,2-4 1,3-4 1126,-3-5 0,5-5 0,-3-1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A3182-03D1-EE48-B075-CAC39A519CAF}" type="datetimeFigureOut">
              <a:t>8/26/2020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B9186F-B426-ED40-841C-B135B848B5E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280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9186F-B426-ED40-841C-B135B848B5E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51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E2307-1E40-4E12-8716-25BFDA8E7013}" type="datetime1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057FC-95B6-4D89-AFDA-ABA33EE921E5}" type="datetime2">
              <a:rPr lang="en-US" smtClean="0"/>
              <a:t>Wednesday, August 26,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49AC-EB31-477F-92A9-B1988E232878}" type="datetime2">
              <a:rPr lang="en-US" smtClean="0"/>
              <a:t>Wednesday, August 26,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6A3A3-94A6-4E5B-AF39-173ACA3E61CC}" type="datetime2">
              <a:rPr lang="en-US" smtClean="0"/>
              <a:t>Wednesday, August 26,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8/26/2020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D7A59-36E2-48B9-B146-C1E59501F63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A98F-560C-4997-81C4-81D4D9187EAB}" type="datetime2">
              <a:rPr lang="en-US" smtClean="0"/>
              <a:t>Wednesday, August 26,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972B2-CA5C-437D-87D0-8081271A9E4B}" type="datetime2">
              <a:rPr lang="en-US" smtClean="0"/>
              <a:t>Wednesday, August 26, 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D4847-11EF-4466-A8AD-85CDB7B49118}" type="datetime2">
              <a:rPr lang="en-US" smtClean="0"/>
              <a:t>Wednesday, August 26, 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57A-3AB9-4880-8A0C-9F8524491207}" type="datetime2">
              <a:rPr lang="en-US" smtClean="0"/>
              <a:t>Wednesday, August 26, 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976D3-5B7F-4300-ABED-C91F1B2AE209}" type="datetime2">
              <a:rPr lang="en-US" smtClean="0"/>
              <a:t>Wednesday, August 26,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1E59-17DD-41CE-97CA-624A472382D4}" type="datetime2">
              <a:rPr lang="en-US" smtClean="0"/>
              <a:t>Wednesday, August 26, 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80CB818-7379-467D-8E76-EF9D9074A26C}" type="datetime2">
              <a:rPr lang="en-US" smtClean="0"/>
              <a:t>Wednesday, August 26, 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9" r:id="rId1"/>
    <p:sldLayoutId id="2147484170" r:id="rId2"/>
    <p:sldLayoutId id="2147484171" r:id="rId3"/>
    <p:sldLayoutId id="2147484172" r:id="rId4"/>
    <p:sldLayoutId id="2147484173" r:id="rId5"/>
    <p:sldLayoutId id="2147484174" r:id="rId6"/>
    <p:sldLayoutId id="2147484175" r:id="rId7"/>
    <p:sldLayoutId id="2147484176" r:id="rId8"/>
    <p:sldLayoutId id="2147484177" r:id="rId9"/>
    <p:sldLayoutId id="2147484178" r:id="rId10"/>
    <p:sldLayoutId id="214748417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url?q=https://drive.google.com/open?id=1f7AgEaFyVht6YZXNG3WCd46l0XwoLvyB&amp;sa=D&amp;ust=1597188377126000&amp;usg=AFQjCNETB3wLEPpePA-cXX4aG48P609Arg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5.xml"/><Relationship Id="rId13" Type="http://schemas.openxmlformats.org/officeDocument/2006/relationships/slide" Target="slide65.xml"/><Relationship Id="rId3" Type="http://schemas.openxmlformats.org/officeDocument/2006/relationships/slide" Target="slide43.xml"/><Relationship Id="rId7" Type="http://schemas.openxmlformats.org/officeDocument/2006/relationships/slide" Target="slide56.xml"/><Relationship Id="rId12" Type="http://schemas.openxmlformats.org/officeDocument/2006/relationships/slide" Target="slide40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2.xml"/><Relationship Id="rId11" Type="http://schemas.openxmlformats.org/officeDocument/2006/relationships/slide" Target="slide63.xml"/><Relationship Id="rId5" Type="http://schemas.openxmlformats.org/officeDocument/2006/relationships/slide" Target="slide50.xml"/><Relationship Id="rId15" Type="http://schemas.openxmlformats.org/officeDocument/2006/relationships/slide" Target="slide42.xml"/><Relationship Id="rId10" Type="http://schemas.openxmlformats.org/officeDocument/2006/relationships/slide" Target="slide36.xml"/><Relationship Id="rId4" Type="http://schemas.openxmlformats.org/officeDocument/2006/relationships/slide" Target="slide12.xml"/><Relationship Id="rId9" Type="http://schemas.openxmlformats.org/officeDocument/2006/relationships/slide" Target="slide60.xml"/><Relationship Id="rId14" Type="http://schemas.openxmlformats.org/officeDocument/2006/relationships/slide" Target="slide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url?q=https://drive.google.com/open?id=14IUZsWo4vuPWQpv7zp2gi5YfpjQzPReT&amp;sa=D&amp;ust=1597188377126000&amp;usg=AFQjCNHfHpHITBLhvJClq9kA9DFxYxej-A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google.com/url?q=https://drive.google.com/open?id=1ubxjqIIPOP_eIuMHoNZNJYAW4F9SDQAH&amp;sa=D&amp;ust=1597188377127000&amp;usg=AFQjCNEoo3npu7cNs_jzg4rNato8q5_Okg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10.png"/><Relationship Id="rId4" Type="http://schemas.openxmlformats.org/officeDocument/2006/relationships/customXml" Target="../ink/ink2.xml"/></Relationships>
</file>

<file path=ppt/slides/_rels/slide2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6.xml"/><Relationship Id="rId21" Type="http://schemas.openxmlformats.org/officeDocument/2006/relationships/image" Target="../media/image21.png"/><Relationship Id="rId42" Type="http://schemas.openxmlformats.org/officeDocument/2006/relationships/customXml" Target="../ink/ink24.xml"/><Relationship Id="rId47" Type="http://schemas.openxmlformats.org/officeDocument/2006/relationships/image" Target="../media/image34.png"/><Relationship Id="rId63" Type="http://schemas.openxmlformats.org/officeDocument/2006/relationships/image" Target="../media/image42.png"/><Relationship Id="rId68" Type="http://schemas.openxmlformats.org/officeDocument/2006/relationships/customXml" Target="../ink/ink37.xml"/><Relationship Id="rId84" Type="http://schemas.openxmlformats.org/officeDocument/2006/relationships/customXml" Target="../ink/ink45.xml"/><Relationship Id="rId89" Type="http://schemas.openxmlformats.org/officeDocument/2006/relationships/image" Target="../media/image55.png"/><Relationship Id="rId16" Type="http://schemas.openxmlformats.org/officeDocument/2006/relationships/customXml" Target="../ink/ink11.xml"/><Relationship Id="rId11" Type="http://schemas.openxmlformats.org/officeDocument/2006/relationships/image" Target="../media/image16.png"/><Relationship Id="rId32" Type="http://schemas.openxmlformats.org/officeDocument/2006/relationships/customXml" Target="../ink/ink19.xml"/><Relationship Id="rId37" Type="http://schemas.openxmlformats.org/officeDocument/2006/relationships/image" Target="../media/image29.png"/><Relationship Id="rId53" Type="http://schemas.openxmlformats.org/officeDocument/2006/relationships/image" Target="../media/image37.png"/><Relationship Id="rId58" Type="http://schemas.openxmlformats.org/officeDocument/2006/relationships/customXml" Target="../ink/ink32.xml"/><Relationship Id="rId74" Type="http://schemas.openxmlformats.org/officeDocument/2006/relationships/customXml" Target="../ink/ink40.xml"/><Relationship Id="rId79" Type="http://schemas.openxmlformats.org/officeDocument/2006/relationships/image" Target="../media/image50.png"/><Relationship Id="rId5" Type="http://schemas.openxmlformats.org/officeDocument/2006/relationships/image" Target="../media/image13.png"/><Relationship Id="rId90" Type="http://schemas.openxmlformats.org/officeDocument/2006/relationships/customXml" Target="../ink/ink48.xml"/><Relationship Id="rId95" Type="http://schemas.openxmlformats.org/officeDocument/2006/relationships/image" Target="../media/image58.png"/><Relationship Id="rId22" Type="http://schemas.openxmlformats.org/officeDocument/2006/relationships/customXml" Target="../ink/ink14.xml"/><Relationship Id="rId27" Type="http://schemas.openxmlformats.org/officeDocument/2006/relationships/image" Target="../media/image24.png"/><Relationship Id="rId43" Type="http://schemas.openxmlformats.org/officeDocument/2006/relationships/image" Target="../media/image32.png"/><Relationship Id="rId48" Type="http://schemas.openxmlformats.org/officeDocument/2006/relationships/customXml" Target="../ink/ink27.xml"/><Relationship Id="rId64" Type="http://schemas.openxmlformats.org/officeDocument/2006/relationships/customXml" Target="../ink/ink35.xml"/><Relationship Id="rId69" Type="http://schemas.openxmlformats.org/officeDocument/2006/relationships/image" Target="../media/image45.png"/><Relationship Id="rId80" Type="http://schemas.openxmlformats.org/officeDocument/2006/relationships/customXml" Target="../ink/ink43.xml"/><Relationship Id="rId85" Type="http://schemas.openxmlformats.org/officeDocument/2006/relationships/image" Target="../media/image53.png"/><Relationship Id="rId3" Type="http://schemas.openxmlformats.org/officeDocument/2006/relationships/image" Target="../media/image12.png"/><Relationship Id="rId12" Type="http://schemas.openxmlformats.org/officeDocument/2006/relationships/customXml" Target="../ink/ink9.xml"/><Relationship Id="rId17" Type="http://schemas.openxmlformats.org/officeDocument/2006/relationships/image" Target="../media/image19.png"/><Relationship Id="rId25" Type="http://schemas.openxmlformats.org/officeDocument/2006/relationships/image" Target="../media/image23.png"/><Relationship Id="rId33" Type="http://schemas.openxmlformats.org/officeDocument/2006/relationships/image" Target="../media/image27.png"/><Relationship Id="rId38" Type="http://schemas.openxmlformats.org/officeDocument/2006/relationships/customXml" Target="../ink/ink22.xml"/><Relationship Id="rId46" Type="http://schemas.openxmlformats.org/officeDocument/2006/relationships/customXml" Target="../ink/ink26.xml"/><Relationship Id="rId59" Type="http://schemas.openxmlformats.org/officeDocument/2006/relationships/image" Target="../media/image40.png"/><Relationship Id="rId67" Type="http://schemas.openxmlformats.org/officeDocument/2006/relationships/image" Target="../media/image44.png"/><Relationship Id="rId20" Type="http://schemas.openxmlformats.org/officeDocument/2006/relationships/customXml" Target="../ink/ink13.xml"/><Relationship Id="rId41" Type="http://schemas.openxmlformats.org/officeDocument/2006/relationships/image" Target="../media/image31.png"/><Relationship Id="rId54" Type="http://schemas.openxmlformats.org/officeDocument/2006/relationships/customXml" Target="../ink/ink30.xml"/><Relationship Id="rId62" Type="http://schemas.openxmlformats.org/officeDocument/2006/relationships/customXml" Target="../ink/ink34.xml"/><Relationship Id="rId70" Type="http://schemas.openxmlformats.org/officeDocument/2006/relationships/customXml" Target="../ink/ink38.xml"/><Relationship Id="rId75" Type="http://schemas.openxmlformats.org/officeDocument/2006/relationships/image" Target="../media/image48.png"/><Relationship Id="rId83" Type="http://schemas.openxmlformats.org/officeDocument/2006/relationships/image" Target="../media/image52.png"/><Relationship Id="rId88" Type="http://schemas.openxmlformats.org/officeDocument/2006/relationships/customXml" Target="../ink/ink47.xml"/><Relationship Id="rId91" Type="http://schemas.openxmlformats.org/officeDocument/2006/relationships/image" Target="../media/image56.png"/><Relationship Id="rId96" Type="http://schemas.openxmlformats.org/officeDocument/2006/relationships/customXml" Target="../ink/ink5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.xml"/><Relationship Id="rId15" Type="http://schemas.openxmlformats.org/officeDocument/2006/relationships/image" Target="../media/image18.png"/><Relationship Id="rId23" Type="http://schemas.openxmlformats.org/officeDocument/2006/relationships/image" Target="../media/image22.png"/><Relationship Id="rId28" Type="http://schemas.openxmlformats.org/officeDocument/2006/relationships/customXml" Target="../ink/ink17.xml"/><Relationship Id="rId36" Type="http://schemas.openxmlformats.org/officeDocument/2006/relationships/customXml" Target="../ink/ink21.xml"/><Relationship Id="rId49" Type="http://schemas.openxmlformats.org/officeDocument/2006/relationships/image" Target="../media/image35.png"/><Relationship Id="rId57" Type="http://schemas.openxmlformats.org/officeDocument/2006/relationships/image" Target="../media/image39.png"/><Relationship Id="rId10" Type="http://schemas.openxmlformats.org/officeDocument/2006/relationships/customXml" Target="../ink/ink8.xml"/><Relationship Id="rId31" Type="http://schemas.openxmlformats.org/officeDocument/2006/relationships/image" Target="../media/image26.png"/><Relationship Id="rId44" Type="http://schemas.openxmlformats.org/officeDocument/2006/relationships/customXml" Target="../ink/ink25.xml"/><Relationship Id="rId52" Type="http://schemas.openxmlformats.org/officeDocument/2006/relationships/customXml" Target="../ink/ink29.xml"/><Relationship Id="rId60" Type="http://schemas.openxmlformats.org/officeDocument/2006/relationships/customXml" Target="../ink/ink33.xml"/><Relationship Id="rId65" Type="http://schemas.openxmlformats.org/officeDocument/2006/relationships/image" Target="../media/image43.png"/><Relationship Id="rId73" Type="http://schemas.openxmlformats.org/officeDocument/2006/relationships/image" Target="../media/image47.png"/><Relationship Id="rId78" Type="http://schemas.openxmlformats.org/officeDocument/2006/relationships/customXml" Target="../ink/ink42.xml"/><Relationship Id="rId81" Type="http://schemas.openxmlformats.org/officeDocument/2006/relationships/image" Target="../media/image51.png"/><Relationship Id="rId86" Type="http://schemas.openxmlformats.org/officeDocument/2006/relationships/customXml" Target="../ink/ink46.xml"/><Relationship Id="rId94" Type="http://schemas.openxmlformats.org/officeDocument/2006/relationships/customXml" Target="../ink/ink50.xml"/><Relationship Id="rId99" Type="http://schemas.openxmlformats.org/officeDocument/2006/relationships/image" Target="../media/image60.png"/><Relationship Id="rId4" Type="http://schemas.openxmlformats.org/officeDocument/2006/relationships/customXml" Target="../ink/ink5.xml"/><Relationship Id="rId9" Type="http://schemas.openxmlformats.org/officeDocument/2006/relationships/image" Target="../media/image15.png"/><Relationship Id="rId13" Type="http://schemas.openxmlformats.org/officeDocument/2006/relationships/image" Target="../media/image17.png"/><Relationship Id="rId18" Type="http://schemas.openxmlformats.org/officeDocument/2006/relationships/customXml" Target="../ink/ink12.xml"/><Relationship Id="rId39" Type="http://schemas.openxmlformats.org/officeDocument/2006/relationships/image" Target="../media/image30.png"/><Relationship Id="rId34" Type="http://schemas.openxmlformats.org/officeDocument/2006/relationships/customXml" Target="../ink/ink20.xml"/><Relationship Id="rId50" Type="http://schemas.openxmlformats.org/officeDocument/2006/relationships/customXml" Target="../ink/ink28.xml"/><Relationship Id="rId55" Type="http://schemas.openxmlformats.org/officeDocument/2006/relationships/image" Target="../media/image38.png"/><Relationship Id="rId76" Type="http://schemas.openxmlformats.org/officeDocument/2006/relationships/customXml" Target="../ink/ink41.xml"/><Relationship Id="rId97" Type="http://schemas.openxmlformats.org/officeDocument/2006/relationships/image" Target="../media/image59.png"/><Relationship Id="rId7" Type="http://schemas.openxmlformats.org/officeDocument/2006/relationships/image" Target="../media/image14.png"/><Relationship Id="rId71" Type="http://schemas.openxmlformats.org/officeDocument/2006/relationships/image" Target="../media/image46.png"/><Relationship Id="rId92" Type="http://schemas.openxmlformats.org/officeDocument/2006/relationships/customXml" Target="../ink/ink49.xml"/><Relationship Id="rId2" Type="http://schemas.openxmlformats.org/officeDocument/2006/relationships/customXml" Target="../ink/ink4.xml"/><Relationship Id="rId29" Type="http://schemas.openxmlformats.org/officeDocument/2006/relationships/image" Target="../media/image25.png"/><Relationship Id="rId24" Type="http://schemas.openxmlformats.org/officeDocument/2006/relationships/customXml" Target="../ink/ink15.xml"/><Relationship Id="rId40" Type="http://schemas.openxmlformats.org/officeDocument/2006/relationships/customXml" Target="../ink/ink23.xml"/><Relationship Id="rId45" Type="http://schemas.openxmlformats.org/officeDocument/2006/relationships/image" Target="../media/image33.png"/><Relationship Id="rId66" Type="http://schemas.openxmlformats.org/officeDocument/2006/relationships/customXml" Target="../ink/ink36.xml"/><Relationship Id="rId87" Type="http://schemas.openxmlformats.org/officeDocument/2006/relationships/image" Target="../media/image54.png"/><Relationship Id="rId61" Type="http://schemas.openxmlformats.org/officeDocument/2006/relationships/image" Target="../media/image41.png"/><Relationship Id="rId82" Type="http://schemas.openxmlformats.org/officeDocument/2006/relationships/customXml" Target="../ink/ink44.xml"/><Relationship Id="rId19" Type="http://schemas.openxmlformats.org/officeDocument/2006/relationships/image" Target="../media/image20.png"/><Relationship Id="rId14" Type="http://schemas.openxmlformats.org/officeDocument/2006/relationships/customXml" Target="../ink/ink10.xml"/><Relationship Id="rId30" Type="http://schemas.openxmlformats.org/officeDocument/2006/relationships/customXml" Target="../ink/ink18.xml"/><Relationship Id="rId35" Type="http://schemas.openxmlformats.org/officeDocument/2006/relationships/image" Target="../media/image28.png"/><Relationship Id="rId56" Type="http://schemas.openxmlformats.org/officeDocument/2006/relationships/customXml" Target="../ink/ink31.xml"/><Relationship Id="rId77" Type="http://schemas.openxmlformats.org/officeDocument/2006/relationships/image" Target="../media/image49.png"/><Relationship Id="rId8" Type="http://schemas.openxmlformats.org/officeDocument/2006/relationships/customXml" Target="../ink/ink7.xml"/><Relationship Id="rId51" Type="http://schemas.openxmlformats.org/officeDocument/2006/relationships/image" Target="../media/image36.png"/><Relationship Id="rId72" Type="http://schemas.openxmlformats.org/officeDocument/2006/relationships/customXml" Target="../ink/ink39.xml"/><Relationship Id="rId93" Type="http://schemas.openxmlformats.org/officeDocument/2006/relationships/image" Target="../media/image57.png"/><Relationship Id="rId98" Type="http://schemas.openxmlformats.org/officeDocument/2006/relationships/customXml" Target="../ink/ink5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EAEGWSPbnG2mYhPRjCciIOA002o3qMa6/view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customXml" Target="../ink/ink53.xml"/><Relationship Id="rId7" Type="http://schemas.openxmlformats.org/officeDocument/2006/relationships/customXml" Target="../ink/ink55.xml"/><Relationship Id="rId12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customXml" Target="../ink/ink57.xml"/><Relationship Id="rId5" Type="http://schemas.openxmlformats.org/officeDocument/2006/relationships/customXml" Target="../ink/ink54.xml"/><Relationship Id="rId10" Type="http://schemas.openxmlformats.org/officeDocument/2006/relationships/image" Target="../media/image69.png"/><Relationship Id="rId4" Type="http://schemas.openxmlformats.org/officeDocument/2006/relationships/image" Target="../media/image66.png"/><Relationship Id="rId9" Type="http://schemas.openxmlformats.org/officeDocument/2006/relationships/customXml" Target="../ink/ink5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pii5ImV_NRIfdGjxlZaOGGepfhRDxeIg/view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jGIZq03v_UVCDcVmDBH73FYKC9AMobfD/view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sv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Q7JRmwMzsGMs1a7goxuk5hJB1zwikVlE/view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customXml" Target="../ink/ink58.xml"/><Relationship Id="rId7" Type="http://schemas.openxmlformats.org/officeDocument/2006/relationships/customXml" Target="../ink/ink60.xml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customXml" Target="../ink/ink59.xml"/><Relationship Id="rId4" Type="http://schemas.openxmlformats.org/officeDocument/2006/relationships/image" Target="../media/image74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google.com/url?q=https://drive.google.com/open?id=1yykjJK3UNm8U8rLc22CzoMWonlWhmU8G&amp;sa=D&amp;ust=1597188377128000&amp;usg=AFQjCNEzSTxq4UN3Y1fqkSRhFNxMzm3LWg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CSE 105 </a:t>
            </a:r>
            <a:br>
              <a:rPr lang="en-US"/>
            </a:br>
            <a:r>
              <a:rPr lang="en-US" sz="4400"/>
              <a:t>theory of computation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2" y="2628901"/>
            <a:ext cx="7521575" cy="2234159"/>
          </a:xfrm>
        </p:spPr>
        <p:txBody>
          <a:bodyPr>
            <a:norm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Fall 2020 Week 9</a:t>
            </a:r>
          </a:p>
        </p:txBody>
      </p:sp>
    </p:spTree>
    <p:extLst>
      <p:ext uri="{BB962C8B-B14F-4D97-AF65-F5344CB8AC3E}">
        <p14:creationId xmlns:p14="http://schemas.microsoft.com/office/powerpoint/2010/main" val="1882651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>
                <a:solidFill>
                  <a:srgbClr val="4128D2"/>
                </a:solidFill>
              </a:rPr>
              <a:t>Claim: </a:t>
            </a:r>
            <a:r>
              <a:rPr lang="en-US"/>
              <a:t>A</a:t>
            </a:r>
            <a:r>
              <a:rPr lang="en-US" baseline="-25000"/>
              <a:t>TM</a:t>
            </a:r>
            <a:r>
              <a:rPr lang="en-US"/>
              <a:t> is no harder than E</a:t>
            </a:r>
            <a:r>
              <a:rPr lang="en-US" baseline="-25000"/>
              <a:t>TM</a:t>
            </a:r>
            <a:r>
              <a:rPr lang="en-US" baseline="30000"/>
              <a:t>C</a:t>
            </a:r>
            <a:r>
              <a:rPr lang="en-US" baseline="-25000"/>
              <a:t>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>
                <a:solidFill>
                  <a:schemeClr val="accent5"/>
                </a:solidFill>
              </a:rPr>
              <a:t>In other words: we want to mapping reduce A</a:t>
            </a:r>
            <a:r>
              <a:rPr lang="en-US" sz="2200" baseline="-25000">
                <a:solidFill>
                  <a:schemeClr val="accent5"/>
                </a:solidFill>
              </a:rPr>
              <a:t>TM</a:t>
            </a:r>
            <a:r>
              <a:rPr lang="en-US" sz="2200">
                <a:solidFill>
                  <a:schemeClr val="accent5"/>
                </a:solidFill>
              </a:rPr>
              <a:t> to E</a:t>
            </a:r>
            <a:r>
              <a:rPr lang="en-US" sz="2200" baseline="-25000">
                <a:solidFill>
                  <a:schemeClr val="accent5"/>
                </a:solidFill>
              </a:rPr>
              <a:t>TM</a:t>
            </a:r>
            <a:r>
              <a:rPr lang="en-US" sz="2200" baseline="30000">
                <a:solidFill>
                  <a:schemeClr val="accent5"/>
                </a:solidFill>
              </a:rPr>
              <a:t>C</a:t>
            </a:r>
            <a:endParaRPr lang="en-US" sz="2200" baseline="-2500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2200"/>
              <a:t>Define computable F : </a:t>
            </a:r>
            <a:r>
              <a:rPr lang="en-US" sz="2200" err="1"/>
              <a:t>Σ</a:t>
            </a:r>
            <a:r>
              <a:rPr lang="en-US" sz="2200"/>
              <a:t>* </a:t>
            </a:r>
            <a:r>
              <a:rPr lang="en-US" sz="2200">
                <a:sym typeface="Wingdings"/>
              </a:rPr>
              <a:t> </a:t>
            </a:r>
            <a:r>
              <a:rPr lang="en-US" sz="2200" err="1"/>
              <a:t>Σ</a:t>
            </a:r>
            <a:r>
              <a:rPr lang="en-US" sz="2200"/>
              <a:t>*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12345" y="2287270"/>
          <a:ext cx="751931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9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2"/>
                          </a:solidFill>
                        </a:rPr>
                        <a:t>Input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2"/>
                          </a:solidFill>
                        </a:rPr>
                        <a:t>Output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1CE5298-0E04-4CF0-AF23-77E212B0A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" y="1246"/>
            <a:ext cx="9136249" cy="128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547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0C1DA-093C-F245-A92D-3AB9D3851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50"/>
                </a:solidFill>
              </a:rPr>
              <a:t>Key Notation and Definitions (118)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06937-93D0-4FBB-997E-427F4F5FC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413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For a set to be </a:t>
            </a:r>
            <a:r>
              <a:rPr lang="en-US" b="1" dirty="0"/>
              <a:t>decidable</a:t>
            </a:r>
            <a:r>
              <a:rPr lang="en-US" dirty="0"/>
              <a:t>, we should be able to, in </a:t>
            </a:r>
            <a:r>
              <a:rPr lang="en-US" b="1" dirty="0"/>
              <a:t>finite</a:t>
            </a:r>
            <a:r>
              <a:rPr lang="en-US" dirty="0"/>
              <a:t> time, say a yes-or-no answer about membership.</a:t>
            </a:r>
          </a:p>
          <a:p>
            <a:r>
              <a:rPr lang="en-US" dirty="0"/>
              <a:t>The class of </a:t>
            </a:r>
            <a:r>
              <a:rPr lang="en-US" b="1" dirty="0"/>
              <a:t>undecidable</a:t>
            </a:r>
            <a:r>
              <a:rPr lang="en-US" dirty="0"/>
              <a:t> languages is </a:t>
            </a:r>
            <a:r>
              <a:rPr lang="en-US" i="1" dirty="0"/>
              <a:t>closed under complement</a:t>
            </a:r>
            <a:r>
              <a:rPr lang="en-US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330412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46359-E4F5-B243-8F59-9311C578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>
                <a:hlinkClick r:id="rId2"/>
              </a:rPr>
              <a:t>119.CSE105.ReduceATMtoETMcomplement.mp4</a:t>
            </a:r>
            <a:endParaRPr lang="en-US" sz="2000"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67D165-BCE3-624A-89BA-10833B1647CE}"/>
              </a:ext>
            </a:extLst>
          </p:cNvPr>
          <p:cNvSpPr txBox="1"/>
          <p:nvPr/>
        </p:nvSpPr>
        <p:spPr>
          <a:xfrm>
            <a:off x="457200" y="1143000"/>
            <a:ext cx="8095725" cy="240065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i="1"/>
              <a:t>Remember:</a:t>
            </a:r>
          </a:p>
          <a:p>
            <a:endParaRPr lang="en-US" i="1"/>
          </a:p>
          <a:p>
            <a:r>
              <a:rPr lang="en-US" sz="2400"/>
              <a:t>"Problem A is </a:t>
            </a:r>
            <a:r>
              <a:rPr lang="en-US" sz="2400" b="1"/>
              <a:t>mapping reducible</a:t>
            </a:r>
            <a:r>
              <a:rPr lang="en-US" sz="2400"/>
              <a:t> to problem B" means that there is a computable function f: Σ* </a:t>
            </a:r>
            <a:r>
              <a:rPr lang="en-US" sz="2400">
                <a:sym typeface="Wingdings"/>
              </a:rPr>
              <a:t> </a:t>
            </a:r>
            <a:r>
              <a:rPr lang="en-US" sz="2400"/>
              <a:t>Σ* such that for all strings x in Σ*:</a:t>
            </a:r>
            <a:endParaRPr lang="en-US" sz="2400">
              <a:cs typeface="Arial"/>
            </a:endParaRPr>
          </a:p>
          <a:p>
            <a:pPr lvl="0" algn="ctr"/>
            <a:r>
              <a:rPr lang="en-US" sz="2400"/>
              <a:t>x is in A 	</a:t>
            </a:r>
            <a:r>
              <a:rPr lang="en-US" sz="2400" err="1"/>
              <a:t>iff</a:t>
            </a:r>
            <a:r>
              <a:rPr lang="en-US" sz="2400"/>
              <a:t>	f(x) is in B</a:t>
            </a:r>
            <a:endParaRPr lang="en-US" sz="2400">
              <a:cs typeface="Arial"/>
            </a:endParaRPr>
          </a:p>
          <a:p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16617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>
                <a:solidFill>
                  <a:srgbClr val="4128D2"/>
                </a:solidFill>
              </a:rPr>
              <a:t>Claim: </a:t>
            </a:r>
            <a:r>
              <a:rPr lang="en-US"/>
              <a:t>A</a:t>
            </a:r>
            <a:r>
              <a:rPr lang="en-US" baseline="-25000"/>
              <a:t>TM</a:t>
            </a:r>
            <a:r>
              <a:rPr lang="en-US"/>
              <a:t> is no harder than E</a:t>
            </a:r>
            <a:r>
              <a:rPr lang="en-US" baseline="-25000"/>
              <a:t>TM</a:t>
            </a:r>
            <a:r>
              <a:rPr lang="en-US" baseline="30000"/>
              <a:t>C</a:t>
            </a:r>
            <a:r>
              <a:rPr lang="en-US" baseline="-25000"/>
              <a:t>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>
                <a:solidFill>
                  <a:schemeClr val="accent5"/>
                </a:solidFill>
              </a:rPr>
              <a:t>In other words: we want to mapping reduce A</a:t>
            </a:r>
            <a:r>
              <a:rPr lang="en-US" sz="2200" baseline="-25000">
                <a:solidFill>
                  <a:schemeClr val="accent5"/>
                </a:solidFill>
              </a:rPr>
              <a:t>TM</a:t>
            </a:r>
            <a:r>
              <a:rPr lang="en-US" sz="2200">
                <a:solidFill>
                  <a:schemeClr val="accent5"/>
                </a:solidFill>
              </a:rPr>
              <a:t> to E</a:t>
            </a:r>
            <a:r>
              <a:rPr lang="en-US" sz="2200" baseline="-25000">
                <a:solidFill>
                  <a:schemeClr val="accent5"/>
                </a:solidFill>
              </a:rPr>
              <a:t>TM</a:t>
            </a:r>
            <a:r>
              <a:rPr lang="en-US" sz="2200" baseline="30000">
                <a:solidFill>
                  <a:schemeClr val="accent5"/>
                </a:solidFill>
              </a:rPr>
              <a:t>C</a:t>
            </a:r>
            <a:endParaRPr lang="en-US" sz="2200" baseline="-2500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2200"/>
              <a:t>Define computable F : </a:t>
            </a:r>
            <a:r>
              <a:rPr lang="en-US" sz="2200" err="1"/>
              <a:t>Σ</a:t>
            </a:r>
            <a:r>
              <a:rPr lang="en-US" sz="2200"/>
              <a:t>* </a:t>
            </a:r>
            <a:r>
              <a:rPr lang="en-US" sz="2200">
                <a:sym typeface="Wingdings"/>
              </a:rPr>
              <a:t> </a:t>
            </a:r>
            <a:r>
              <a:rPr lang="en-US" sz="2200" err="1"/>
              <a:t>Σ</a:t>
            </a:r>
            <a:r>
              <a:rPr lang="en-US" sz="2200"/>
              <a:t>*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12345" y="2287270"/>
          <a:ext cx="751931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9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2"/>
                          </a:solidFill>
                        </a:rPr>
                        <a:t>Input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2"/>
                          </a:solidFill>
                        </a:rPr>
                        <a:t>Output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5240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B0FA16-3B40-41C5-87FB-BA11D58D4E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9143980" cy="51434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31444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>
                <a:solidFill>
                  <a:srgbClr val="4128D2"/>
                </a:solidFill>
              </a:rPr>
              <a:t>Claim: </a:t>
            </a:r>
            <a:r>
              <a:rPr lang="en-US"/>
              <a:t>A</a:t>
            </a:r>
            <a:r>
              <a:rPr lang="en-US" baseline="-25000"/>
              <a:t>TM</a:t>
            </a:r>
            <a:r>
              <a:rPr lang="en-US"/>
              <a:t> is no harder than E</a:t>
            </a:r>
            <a:r>
              <a:rPr lang="en-US" baseline="-25000"/>
              <a:t>TM</a:t>
            </a:r>
            <a:r>
              <a:rPr lang="en-US" baseline="30000"/>
              <a:t>C</a:t>
            </a:r>
            <a:r>
              <a:rPr lang="en-US" baseline="-25000"/>
              <a:t>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>
                <a:solidFill>
                  <a:schemeClr val="accent5"/>
                </a:solidFill>
              </a:rPr>
              <a:t>In other words: we want to mapping reduce A</a:t>
            </a:r>
            <a:r>
              <a:rPr lang="en-US" sz="2200" baseline="-25000">
                <a:solidFill>
                  <a:schemeClr val="accent5"/>
                </a:solidFill>
              </a:rPr>
              <a:t>TM</a:t>
            </a:r>
            <a:r>
              <a:rPr lang="en-US" sz="2200">
                <a:solidFill>
                  <a:schemeClr val="accent5"/>
                </a:solidFill>
              </a:rPr>
              <a:t> to E</a:t>
            </a:r>
            <a:r>
              <a:rPr lang="en-US" sz="2200" baseline="-25000">
                <a:solidFill>
                  <a:schemeClr val="accent5"/>
                </a:solidFill>
              </a:rPr>
              <a:t>TM</a:t>
            </a:r>
            <a:r>
              <a:rPr lang="en-US" sz="2200" baseline="30000">
                <a:solidFill>
                  <a:schemeClr val="accent5"/>
                </a:solidFill>
              </a:rPr>
              <a:t>C</a:t>
            </a:r>
            <a:endParaRPr lang="en-US" sz="2200" baseline="-2500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2200"/>
              <a:t>Define computable F : </a:t>
            </a:r>
            <a:r>
              <a:rPr lang="en-US" sz="2200" err="1"/>
              <a:t>Σ</a:t>
            </a:r>
            <a:r>
              <a:rPr lang="en-US" sz="2200"/>
              <a:t>* </a:t>
            </a:r>
            <a:r>
              <a:rPr lang="en-US" sz="2200">
                <a:sym typeface="Wingdings"/>
              </a:rPr>
              <a:t> </a:t>
            </a:r>
            <a:r>
              <a:rPr lang="en-US" sz="2200" err="1"/>
              <a:t>Σ</a:t>
            </a:r>
            <a:r>
              <a:rPr lang="en-US" sz="2200"/>
              <a:t>*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418145"/>
              </p:ext>
            </p:extLst>
          </p:nvPr>
        </p:nvGraphicFramePr>
        <p:xfrm>
          <a:off x="812345" y="2287270"/>
          <a:ext cx="751931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9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2"/>
                          </a:solidFill>
                        </a:rPr>
                        <a:t>Input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2"/>
                          </a:solidFill>
                        </a:rPr>
                        <a:t>Output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err="1">
                          <a:solidFill>
                            <a:schemeClr val="tx1"/>
                          </a:solidFill>
                        </a:rPr>
                        <a:t>M,w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&gt; where M</a:t>
                      </a:r>
                      <a:r>
                        <a:rPr lang="en-US" baseline="0">
                          <a:solidFill>
                            <a:schemeClr val="tx1"/>
                          </a:solidFill>
                        </a:rPr>
                        <a:t> accepts w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&lt;M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’&gt; where L(</a:t>
                      </a:r>
                      <a:r>
                        <a:rPr lang="en-US" err="1">
                          <a:solidFill>
                            <a:schemeClr val="tx1"/>
                          </a:solidFill>
                        </a:rPr>
                        <a:t>M’</a:t>
                      </a:r>
                      <a:r>
                        <a:rPr lang="en-US" baseline="-25000" err="1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 nonempty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err="1">
                          <a:solidFill>
                            <a:schemeClr val="tx1"/>
                          </a:solidFill>
                        </a:rPr>
                        <a:t>M,w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&gt; where M does not accept 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&lt;M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’&gt; where L(</a:t>
                      </a:r>
                      <a:r>
                        <a:rPr lang="en-US" err="1">
                          <a:solidFill>
                            <a:schemeClr val="tx1"/>
                          </a:solidFill>
                        </a:rPr>
                        <a:t>M’</a:t>
                      </a:r>
                      <a:r>
                        <a:rPr lang="en-US" baseline="-25000" err="1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) empty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0">
                          <a:solidFill>
                            <a:schemeClr val="tx1"/>
                          </a:solidFill>
                        </a:rPr>
                        <a:t> not encoding any &lt;</a:t>
                      </a:r>
                      <a:r>
                        <a:rPr lang="en-US" baseline="0" err="1">
                          <a:solidFill>
                            <a:schemeClr val="tx1"/>
                          </a:solidFill>
                        </a:rPr>
                        <a:t>M,w</a:t>
                      </a:r>
                      <a:r>
                        <a:rPr lang="en-US" baseline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2406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>
                <a:solidFill>
                  <a:srgbClr val="4128D2"/>
                </a:solidFill>
              </a:rPr>
              <a:t>Claim: </a:t>
            </a:r>
            <a:r>
              <a:rPr lang="en-US"/>
              <a:t>A</a:t>
            </a:r>
            <a:r>
              <a:rPr lang="en-US" baseline="-25000"/>
              <a:t>TM</a:t>
            </a:r>
            <a:r>
              <a:rPr lang="en-US"/>
              <a:t> is no harder than E</a:t>
            </a:r>
            <a:r>
              <a:rPr lang="en-US" baseline="-25000"/>
              <a:t>TM</a:t>
            </a:r>
            <a:r>
              <a:rPr lang="en-US" baseline="30000"/>
              <a:t>C</a:t>
            </a:r>
            <a:r>
              <a:rPr lang="en-US" baseline="-25000"/>
              <a:t>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>
                <a:solidFill>
                  <a:schemeClr val="accent5"/>
                </a:solidFill>
              </a:rPr>
              <a:t>In other words: we want to mapping reduce A</a:t>
            </a:r>
            <a:r>
              <a:rPr lang="en-US" sz="2200" baseline="-25000">
                <a:solidFill>
                  <a:schemeClr val="accent5"/>
                </a:solidFill>
              </a:rPr>
              <a:t>TM</a:t>
            </a:r>
            <a:r>
              <a:rPr lang="en-US" sz="2200">
                <a:solidFill>
                  <a:schemeClr val="accent5"/>
                </a:solidFill>
              </a:rPr>
              <a:t> to E</a:t>
            </a:r>
            <a:r>
              <a:rPr lang="en-US" sz="2200" baseline="-25000">
                <a:solidFill>
                  <a:schemeClr val="accent5"/>
                </a:solidFill>
              </a:rPr>
              <a:t>TM</a:t>
            </a:r>
            <a:r>
              <a:rPr lang="en-US" sz="2200" baseline="30000">
                <a:solidFill>
                  <a:schemeClr val="accent5"/>
                </a:solidFill>
              </a:rPr>
              <a:t>C</a:t>
            </a:r>
            <a:endParaRPr lang="en-US" sz="2200" baseline="-2500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2200"/>
              <a:t>Define computable F : </a:t>
            </a:r>
            <a:r>
              <a:rPr lang="en-US" sz="2200" err="1"/>
              <a:t>Σ</a:t>
            </a:r>
            <a:r>
              <a:rPr lang="en-US" sz="2200"/>
              <a:t>* </a:t>
            </a:r>
            <a:r>
              <a:rPr lang="en-US" sz="2200">
                <a:sym typeface="Wingdings"/>
              </a:rPr>
              <a:t> </a:t>
            </a:r>
            <a:r>
              <a:rPr lang="en-US" sz="2200" err="1"/>
              <a:t>Σ</a:t>
            </a:r>
            <a:r>
              <a:rPr lang="en-US" sz="2200"/>
              <a:t>*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12345" y="2287270"/>
          <a:ext cx="751931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9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2"/>
                          </a:solidFill>
                        </a:rPr>
                        <a:t>Input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2"/>
                          </a:solidFill>
                        </a:rPr>
                        <a:t>Output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err="1">
                          <a:solidFill>
                            <a:schemeClr val="tx1"/>
                          </a:solidFill>
                        </a:rPr>
                        <a:t>M,w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&gt; where M</a:t>
                      </a:r>
                      <a:r>
                        <a:rPr lang="en-US" baseline="0">
                          <a:solidFill>
                            <a:schemeClr val="tx1"/>
                          </a:solidFill>
                        </a:rPr>
                        <a:t> accepts w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&lt;M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’&gt; where L(</a:t>
                      </a:r>
                      <a:r>
                        <a:rPr lang="en-US" err="1">
                          <a:solidFill>
                            <a:schemeClr val="tx1"/>
                          </a:solidFill>
                        </a:rPr>
                        <a:t>M’</a:t>
                      </a:r>
                      <a:r>
                        <a:rPr lang="en-US" baseline="-25000" err="1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 nonempty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err="1">
                          <a:solidFill>
                            <a:schemeClr val="tx1"/>
                          </a:solidFill>
                        </a:rPr>
                        <a:t>M,w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&gt; where M does not accept 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&lt;M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’&gt; where L(</a:t>
                      </a:r>
                      <a:r>
                        <a:rPr lang="en-US" err="1">
                          <a:solidFill>
                            <a:schemeClr val="tx1"/>
                          </a:solidFill>
                        </a:rPr>
                        <a:t>M’</a:t>
                      </a:r>
                      <a:r>
                        <a:rPr lang="en-US" baseline="-25000" err="1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) empty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0">
                          <a:solidFill>
                            <a:schemeClr val="tx1"/>
                          </a:solidFill>
                        </a:rPr>
                        <a:t> not encoding any &lt;</a:t>
                      </a:r>
                      <a:r>
                        <a:rPr lang="en-US" baseline="0" err="1">
                          <a:solidFill>
                            <a:schemeClr val="tx1"/>
                          </a:solidFill>
                        </a:rPr>
                        <a:t>M,w</a:t>
                      </a:r>
                      <a:r>
                        <a:rPr lang="en-US" baseline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3B4D653-B490-41A1-BAC6-225828FD6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" y="2281234"/>
            <a:ext cx="9136250" cy="286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582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>
                <a:solidFill>
                  <a:srgbClr val="4128D2"/>
                </a:solidFill>
              </a:rPr>
              <a:t>Claim: </a:t>
            </a:r>
            <a:r>
              <a:rPr lang="en-US"/>
              <a:t>A</a:t>
            </a:r>
            <a:r>
              <a:rPr lang="en-US" baseline="-25000"/>
              <a:t>TM</a:t>
            </a:r>
            <a:r>
              <a:rPr lang="en-US"/>
              <a:t> is no harder than E</a:t>
            </a:r>
            <a:r>
              <a:rPr lang="en-US" baseline="-25000"/>
              <a:t>TM</a:t>
            </a:r>
            <a:r>
              <a:rPr lang="en-US" baseline="30000"/>
              <a:t>C</a:t>
            </a:r>
            <a:r>
              <a:rPr lang="en-US" baseline="-25000"/>
              <a:t>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>
                <a:solidFill>
                  <a:schemeClr val="accent5"/>
                </a:solidFill>
              </a:rPr>
              <a:t>In other words: we want to mapping reduce A</a:t>
            </a:r>
            <a:r>
              <a:rPr lang="en-US" sz="2200" baseline="-25000">
                <a:solidFill>
                  <a:schemeClr val="accent5"/>
                </a:solidFill>
              </a:rPr>
              <a:t>TM</a:t>
            </a:r>
            <a:r>
              <a:rPr lang="en-US" sz="2200">
                <a:solidFill>
                  <a:schemeClr val="accent5"/>
                </a:solidFill>
              </a:rPr>
              <a:t> to E</a:t>
            </a:r>
            <a:r>
              <a:rPr lang="en-US" sz="2200" baseline="-25000">
                <a:solidFill>
                  <a:schemeClr val="accent5"/>
                </a:solidFill>
              </a:rPr>
              <a:t>TM</a:t>
            </a:r>
            <a:r>
              <a:rPr lang="en-US" sz="2200" baseline="30000">
                <a:solidFill>
                  <a:schemeClr val="accent5"/>
                </a:solidFill>
              </a:rPr>
              <a:t>C</a:t>
            </a:r>
            <a:endParaRPr lang="en-US" sz="2200" baseline="-2500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2200"/>
              <a:t>Define computable F : </a:t>
            </a:r>
            <a:r>
              <a:rPr lang="en-US" sz="2200" err="1"/>
              <a:t>Σ</a:t>
            </a:r>
            <a:r>
              <a:rPr lang="en-US" sz="2200"/>
              <a:t>* </a:t>
            </a:r>
            <a:r>
              <a:rPr lang="en-US" sz="2200">
                <a:sym typeface="Wingdings"/>
              </a:rPr>
              <a:t> </a:t>
            </a:r>
            <a:r>
              <a:rPr lang="en-US" sz="2200" err="1"/>
              <a:t>Σ</a:t>
            </a:r>
            <a:r>
              <a:rPr lang="en-US" sz="2200"/>
              <a:t>*</a:t>
            </a:r>
          </a:p>
          <a:p>
            <a:pPr marL="0" indent="0">
              <a:buNone/>
            </a:pPr>
            <a:endParaRPr lang="en-US" sz="2200"/>
          </a:p>
          <a:p>
            <a:pPr marL="0" indent="0">
              <a:buNone/>
            </a:pPr>
            <a:endParaRPr lang="en-US" sz="2200"/>
          </a:p>
          <a:p>
            <a:pPr marL="0" indent="0">
              <a:buNone/>
            </a:pPr>
            <a:endParaRPr lang="en-US" sz="2200"/>
          </a:p>
          <a:p>
            <a:pPr marL="0" indent="0">
              <a:buNone/>
            </a:pPr>
            <a:endParaRPr lang="en-US" sz="2200"/>
          </a:p>
          <a:p>
            <a:pPr marL="0" indent="0">
              <a:buNone/>
            </a:pPr>
            <a:endParaRPr lang="en-US" sz="2200"/>
          </a:p>
          <a:p>
            <a:pPr marL="0" indent="0">
              <a:buNone/>
            </a:pPr>
            <a:r>
              <a:rPr lang="en-US" sz="2200"/>
              <a:t>Thus, x is in A</a:t>
            </a:r>
            <a:r>
              <a:rPr lang="en-US" sz="2200" baseline="-25000"/>
              <a:t>TM</a:t>
            </a:r>
            <a:r>
              <a:rPr lang="en-US" sz="2200"/>
              <a:t> </a:t>
            </a:r>
            <a:r>
              <a:rPr lang="en-US" sz="2200" err="1"/>
              <a:t>iff</a:t>
            </a:r>
            <a:r>
              <a:rPr lang="en-US" sz="2200"/>
              <a:t> F(x) is in E</a:t>
            </a:r>
            <a:r>
              <a:rPr lang="en-US" sz="2200" baseline="-25000"/>
              <a:t>TM</a:t>
            </a:r>
            <a:r>
              <a:rPr lang="en-US" sz="2200" baseline="30000"/>
              <a:t>C</a:t>
            </a:r>
            <a:r>
              <a:rPr lang="en-US" sz="2200" baseline="-25000"/>
              <a:t>.</a:t>
            </a:r>
          </a:p>
          <a:p>
            <a:pPr marL="0" indent="0">
              <a:buNone/>
            </a:pPr>
            <a:r>
              <a:rPr lang="en-US" sz="2200"/>
              <a:t>Since A</a:t>
            </a:r>
            <a:r>
              <a:rPr lang="en-US" sz="2200" baseline="-25000"/>
              <a:t>TM</a:t>
            </a:r>
            <a:r>
              <a:rPr lang="en-US" sz="2200"/>
              <a:t> is undecidable, so is E</a:t>
            </a:r>
            <a:r>
              <a:rPr lang="en-US" sz="2200" baseline="-25000"/>
              <a:t>TM</a:t>
            </a:r>
            <a:r>
              <a:rPr lang="en-US" sz="2200" baseline="30000"/>
              <a:t>C</a:t>
            </a:r>
            <a:r>
              <a:rPr lang="en-US" sz="2200"/>
              <a:t> </a:t>
            </a:r>
            <a:r>
              <a:rPr lang="en-US" sz="2200">
                <a:solidFill>
                  <a:schemeClr val="tx2"/>
                </a:solidFill>
              </a:rPr>
              <a:t>and hence also E</a:t>
            </a:r>
            <a:r>
              <a:rPr lang="en-US" sz="2200" baseline="-25000">
                <a:solidFill>
                  <a:schemeClr val="tx2"/>
                </a:solidFill>
              </a:rPr>
              <a:t>TM</a:t>
            </a:r>
            <a:r>
              <a:rPr lang="en-US" sz="2200"/>
              <a:t>.</a:t>
            </a:r>
            <a:endParaRPr lang="en-US" sz="2200" baseline="-2500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541165"/>
              </p:ext>
            </p:extLst>
          </p:nvPr>
        </p:nvGraphicFramePr>
        <p:xfrm>
          <a:off x="812345" y="2287270"/>
          <a:ext cx="751931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9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2"/>
                          </a:solidFill>
                        </a:rPr>
                        <a:t>Input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2"/>
                          </a:solidFill>
                        </a:rPr>
                        <a:t>Output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err="1">
                          <a:solidFill>
                            <a:schemeClr val="tx1"/>
                          </a:solidFill>
                        </a:rPr>
                        <a:t>M,w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&gt; where M</a:t>
                      </a:r>
                      <a:r>
                        <a:rPr lang="en-US" baseline="0">
                          <a:solidFill>
                            <a:schemeClr val="tx1"/>
                          </a:solidFill>
                        </a:rPr>
                        <a:t> accepts w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&lt;M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’&gt; where L(M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’) 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err="1">
                          <a:solidFill>
                            <a:schemeClr val="tx1"/>
                          </a:solidFill>
                        </a:rPr>
                        <a:t>M,w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&gt; where M does not accept 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&lt;M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’&gt; where L(M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’) =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0">
                          <a:solidFill>
                            <a:schemeClr val="tx1"/>
                          </a:solidFill>
                        </a:rPr>
                        <a:t> not encoding any &lt;</a:t>
                      </a:r>
                      <a:r>
                        <a:rPr lang="en-US" baseline="0" err="1">
                          <a:solidFill>
                            <a:schemeClr val="tx1"/>
                          </a:solidFill>
                        </a:rPr>
                        <a:t>M,w</a:t>
                      </a:r>
                      <a:r>
                        <a:rPr lang="en-US" baseline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7140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>
                <a:solidFill>
                  <a:srgbClr val="4128D2"/>
                </a:solidFill>
              </a:rPr>
              <a:t>Claim: </a:t>
            </a:r>
            <a:r>
              <a:rPr lang="en-US"/>
              <a:t>A</a:t>
            </a:r>
            <a:r>
              <a:rPr lang="en-US" baseline="-25000"/>
              <a:t>TM</a:t>
            </a:r>
            <a:r>
              <a:rPr lang="en-US"/>
              <a:t> is no harder than E</a:t>
            </a:r>
            <a:r>
              <a:rPr lang="en-US" baseline="-25000"/>
              <a:t>TM</a:t>
            </a:r>
            <a:r>
              <a:rPr lang="en-US" baseline="30000"/>
              <a:t>C</a:t>
            </a:r>
            <a:r>
              <a:rPr lang="en-US" baseline="-25000"/>
              <a:t>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>
                <a:solidFill>
                  <a:schemeClr val="accent5"/>
                </a:solidFill>
              </a:rPr>
              <a:t>In other words: we want to mapping reduce A</a:t>
            </a:r>
            <a:r>
              <a:rPr lang="en-US" sz="2200" baseline="-25000">
                <a:solidFill>
                  <a:schemeClr val="accent5"/>
                </a:solidFill>
              </a:rPr>
              <a:t>TM</a:t>
            </a:r>
            <a:r>
              <a:rPr lang="en-US" sz="2200">
                <a:solidFill>
                  <a:schemeClr val="accent5"/>
                </a:solidFill>
              </a:rPr>
              <a:t> to E</a:t>
            </a:r>
            <a:r>
              <a:rPr lang="en-US" sz="2200" baseline="-25000">
                <a:solidFill>
                  <a:schemeClr val="accent5"/>
                </a:solidFill>
              </a:rPr>
              <a:t>TM</a:t>
            </a:r>
            <a:r>
              <a:rPr lang="en-US" sz="2200" baseline="30000">
                <a:solidFill>
                  <a:schemeClr val="accent5"/>
                </a:solidFill>
              </a:rPr>
              <a:t>C</a:t>
            </a:r>
            <a:endParaRPr lang="en-US" sz="2200" baseline="-2500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2200"/>
              <a:t>Define computable F : </a:t>
            </a:r>
            <a:r>
              <a:rPr lang="en-US" sz="2200" err="1"/>
              <a:t>Σ</a:t>
            </a:r>
            <a:r>
              <a:rPr lang="en-US" sz="2200"/>
              <a:t>* </a:t>
            </a:r>
            <a:r>
              <a:rPr lang="en-US" sz="2200">
                <a:sym typeface="Wingdings"/>
              </a:rPr>
              <a:t> </a:t>
            </a:r>
            <a:r>
              <a:rPr lang="en-US" sz="2200" err="1"/>
              <a:t>Σ</a:t>
            </a:r>
            <a:r>
              <a:rPr lang="en-US" sz="2200"/>
              <a:t>*</a:t>
            </a:r>
          </a:p>
          <a:p>
            <a:pPr marL="0" indent="0">
              <a:buNone/>
            </a:pPr>
            <a:endParaRPr lang="en-US" sz="2200"/>
          </a:p>
          <a:p>
            <a:pPr marL="0" indent="0">
              <a:buNone/>
            </a:pPr>
            <a:endParaRPr lang="en-US" sz="2200"/>
          </a:p>
          <a:p>
            <a:pPr marL="0" indent="0">
              <a:buNone/>
            </a:pPr>
            <a:endParaRPr lang="en-US" sz="2200"/>
          </a:p>
          <a:p>
            <a:pPr marL="0" indent="0">
              <a:buNone/>
            </a:pPr>
            <a:endParaRPr lang="en-US" sz="2200"/>
          </a:p>
          <a:p>
            <a:pPr marL="0" indent="0">
              <a:buNone/>
            </a:pPr>
            <a:endParaRPr lang="en-US" sz="2200"/>
          </a:p>
          <a:p>
            <a:pPr marL="0" indent="0">
              <a:buNone/>
            </a:pPr>
            <a:r>
              <a:rPr lang="en-US" sz="2200"/>
              <a:t>Thus, x is in A</a:t>
            </a:r>
            <a:r>
              <a:rPr lang="en-US" sz="2200" baseline="-25000"/>
              <a:t>TM</a:t>
            </a:r>
            <a:r>
              <a:rPr lang="en-US" sz="2200"/>
              <a:t> </a:t>
            </a:r>
            <a:r>
              <a:rPr lang="en-US" sz="2200" err="1"/>
              <a:t>iff</a:t>
            </a:r>
            <a:r>
              <a:rPr lang="en-US" sz="2200"/>
              <a:t> F(x) is in E</a:t>
            </a:r>
            <a:r>
              <a:rPr lang="en-US" sz="2200" baseline="-25000"/>
              <a:t>TM</a:t>
            </a:r>
            <a:r>
              <a:rPr lang="en-US" sz="2200" baseline="30000"/>
              <a:t>C</a:t>
            </a:r>
            <a:r>
              <a:rPr lang="en-US" sz="2200" baseline="-25000"/>
              <a:t>.</a:t>
            </a:r>
          </a:p>
          <a:p>
            <a:pPr marL="0" indent="0">
              <a:buNone/>
            </a:pPr>
            <a:r>
              <a:rPr lang="en-US" sz="2200"/>
              <a:t>Since A</a:t>
            </a:r>
            <a:r>
              <a:rPr lang="en-US" sz="2200" baseline="-25000"/>
              <a:t>TM</a:t>
            </a:r>
            <a:r>
              <a:rPr lang="en-US" sz="2200"/>
              <a:t> is undecidable, so is E</a:t>
            </a:r>
            <a:r>
              <a:rPr lang="en-US" sz="2200" baseline="-25000"/>
              <a:t>TM</a:t>
            </a:r>
            <a:r>
              <a:rPr lang="en-US" sz="2200" baseline="30000"/>
              <a:t>C</a:t>
            </a:r>
            <a:r>
              <a:rPr lang="en-US" sz="2200"/>
              <a:t> </a:t>
            </a:r>
            <a:r>
              <a:rPr lang="en-US" sz="2200">
                <a:solidFill>
                  <a:schemeClr val="tx2"/>
                </a:solidFill>
              </a:rPr>
              <a:t>and hence also E</a:t>
            </a:r>
            <a:r>
              <a:rPr lang="en-US" sz="2200" baseline="-25000">
                <a:solidFill>
                  <a:schemeClr val="tx2"/>
                </a:solidFill>
              </a:rPr>
              <a:t>TM</a:t>
            </a:r>
            <a:r>
              <a:rPr lang="en-US" sz="2200"/>
              <a:t>.</a:t>
            </a:r>
            <a:endParaRPr lang="en-US" sz="2200" baseline="-2500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12345" y="2287270"/>
          <a:ext cx="751931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9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2"/>
                          </a:solidFill>
                        </a:rPr>
                        <a:t>Input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2"/>
                          </a:solidFill>
                        </a:rPr>
                        <a:t>Output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err="1">
                          <a:solidFill>
                            <a:schemeClr val="tx1"/>
                          </a:solidFill>
                        </a:rPr>
                        <a:t>M,w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&gt; where M</a:t>
                      </a:r>
                      <a:r>
                        <a:rPr lang="en-US" baseline="0">
                          <a:solidFill>
                            <a:schemeClr val="tx1"/>
                          </a:solidFill>
                        </a:rPr>
                        <a:t> accepts w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&lt;M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’&gt; where L(M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’) 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err="1">
                          <a:solidFill>
                            <a:schemeClr val="tx1"/>
                          </a:solidFill>
                        </a:rPr>
                        <a:t>M,w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&gt; where M does not accept 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&lt;M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’&gt; where L(M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’) =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0">
                          <a:solidFill>
                            <a:schemeClr val="tx1"/>
                          </a:solidFill>
                        </a:rPr>
                        <a:t> not encoding any &lt;</a:t>
                      </a:r>
                      <a:r>
                        <a:rPr lang="en-US" baseline="0" err="1">
                          <a:solidFill>
                            <a:schemeClr val="tx1"/>
                          </a:solidFill>
                        </a:rPr>
                        <a:t>M,w</a:t>
                      </a:r>
                      <a:r>
                        <a:rPr lang="en-US" baseline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3BCD61A-D396-4C54-AC3E-F34896BA4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" y="2195239"/>
            <a:ext cx="9136250" cy="183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822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>
                <a:solidFill>
                  <a:srgbClr val="4128D2"/>
                </a:solidFill>
              </a:rPr>
              <a:t>Claim: </a:t>
            </a:r>
            <a:r>
              <a:rPr lang="en-US"/>
              <a:t>A</a:t>
            </a:r>
            <a:r>
              <a:rPr lang="en-US" baseline="-25000"/>
              <a:t>TM</a:t>
            </a:r>
            <a:r>
              <a:rPr lang="en-US"/>
              <a:t> is no harder than E</a:t>
            </a:r>
            <a:r>
              <a:rPr lang="en-US" baseline="-25000"/>
              <a:t>TM</a:t>
            </a:r>
            <a:r>
              <a:rPr lang="en-US" baseline="30000"/>
              <a:t>C</a:t>
            </a:r>
            <a:r>
              <a:rPr lang="en-US" baseline="-25000"/>
              <a:t>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>
                <a:solidFill>
                  <a:schemeClr val="accent5"/>
                </a:solidFill>
              </a:rPr>
              <a:t>In other words: we want to mapping reduce A</a:t>
            </a:r>
            <a:r>
              <a:rPr lang="en-US" sz="2200" baseline="-25000">
                <a:solidFill>
                  <a:schemeClr val="accent5"/>
                </a:solidFill>
              </a:rPr>
              <a:t>TM</a:t>
            </a:r>
            <a:r>
              <a:rPr lang="en-US" sz="2200">
                <a:solidFill>
                  <a:schemeClr val="accent5"/>
                </a:solidFill>
              </a:rPr>
              <a:t> to E</a:t>
            </a:r>
            <a:r>
              <a:rPr lang="en-US" sz="2200" baseline="-25000">
                <a:solidFill>
                  <a:schemeClr val="accent5"/>
                </a:solidFill>
              </a:rPr>
              <a:t>TM</a:t>
            </a:r>
            <a:r>
              <a:rPr lang="en-US" sz="2200" baseline="30000">
                <a:solidFill>
                  <a:schemeClr val="accent5"/>
                </a:solidFill>
              </a:rPr>
              <a:t>C</a:t>
            </a:r>
            <a:endParaRPr lang="en-US" sz="2200" baseline="-2500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2200"/>
              <a:t>Define computable F : </a:t>
            </a:r>
            <a:r>
              <a:rPr lang="en-US" sz="2200" err="1"/>
              <a:t>Σ</a:t>
            </a:r>
            <a:r>
              <a:rPr lang="en-US" sz="2200"/>
              <a:t>* </a:t>
            </a:r>
            <a:r>
              <a:rPr lang="en-US" sz="2200">
                <a:sym typeface="Wingdings"/>
              </a:rPr>
              <a:t> </a:t>
            </a:r>
            <a:r>
              <a:rPr lang="en-US" sz="2200" err="1"/>
              <a:t>Σ</a:t>
            </a:r>
            <a:r>
              <a:rPr lang="en-US" sz="2200"/>
              <a:t>*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  <a:defRPr/>
            </a:pPr>
            <a:r>
              <a:rPr lang="en-US" sz="2000"/>
              <a:t>F = “On input x:</a:t>
            </a:r>
          </a:p>
          <a:p>
            <a:pPr marL="457200" lvl="0" indent="-457200">
              <a:spcBef>
                <a:spcPts val="0"/>
              </a:spcBef>
              <a:buClrTx/>
              <a:buSzTx/>
              <a:buFontTx/>
              <a:buAutoNum type="arabicPeriod"/>
              <a:defRPr/>
            </a:pPr>
            <a:r>
              <a:rPr lang="en-US" sz="2000"/>
              <a:t>Type-check whether x= &lt;</a:t>
            </a:r>
            <a:r>
              <a:rPr lang="en-US" sz="2000" err="1"/>
              <a:t>M,w</a:t>
            </a:r>
            <a:r>
              <a:rPr lang="en-US" sz="2000"/>
              <a:t>&gt; for some TM M, and string w.  If not, output 			 </a:t>
            </a:r>
            <a:r>
              <a:rPr lang="en-US" sz="2000" baseline="-25000"/>
              <a:t>.</a:t>
            </a:r>
          </a:p>
          <a:p>
            <a:pPr marL="457200" lvl="0" indent="-457200">
              <a:spcBef>
                <a:spcPts val="0"/>
              </a:spcBef>
              <a:buClrTx/>
              <a:buSzTx/>
              <a:buFontTx/>
              <a:buAutoNum type="arabicPeriod"/>
              <a:defRPr/>
            </a:pPr>
            <a:r>
              <a:rPr lang="en-CA" sz="2000"/>
              <a:t>Construct the following machine </a:t>
            </a:r>
            <a:r>
              <a:rPr lang="en-US" sz="2000" err="1"/>
              <a:t>M’</a:t>
            </a:r>
            <a:r>
              <a:rPr lang="en-US" sz="2000" baseline="-25000" err="1"/>
              <a:t>x</a:t>
            </a:r>
            <a:endParaRPr lang="en-CA" sz="2000"/>
          </a:p>
          <a:p>
            <a:pPr marL="274320" lvl="1" indent="0">
              <a:spcBef>
                <a:spcPts val="0"/>
              </a:spcBef>
              <a:buClrTx/>
              <a:buSzTx/>
              <a:buNone/>
            </a:pPr>
            <a:r>
              <a:rPr lang="en-CA" sz="1600">
                <a:solidFill>
                  <a:schemeClr val="bg1"/>
                </a:solidFill>
              </a:rPr>
              <a:t>M’= “On input x: </a:t>
            </a:r>
          </a:p>
          <a:p>
            <a:pPr marL="617220" lvl="1" indent="-342900">
              <a:spcBef>
                <a:spcPts val="0"/>
              </a:spcBef>
              <a:buClrTx/>
              <a:buSzTx/>
              <a:buFont typeface="+mj-lt"/>
              <a:buAutoNum type="arabicPeriod"/>
            </a:pPr>
            <a:r>
              <a:rPr lang="en-CA" sz="1600">
                <a:solidFill>
                  <a:schemeClr val="bg1"/>
                </a:solidFill>
              </a:rPr>
              <a:t>Ignore x and run M on w.</a:t>
            </a:r>
          </a:p>
          <a:p>
            <a:pPr marL="617220" lvl="1" indent="-342900">
              <a:spcBef>
                <a:spcPts val="0"/>
              </a:spcBef>
              <a:buClrTx/>
              <a:buSzTx/>
              <a:buFont typeface="+mj-lt"/>
              <a:buAutoNum type="arabicPeriod"/>
            </a:pPr>
            <a:r>
              <a:rPr lang="en-CA" sz="1600">
                <a:solidFill>
                  <a:schemeClr val="bg1"/>
                </a:solidFill>
              </a:rPr>
              <a:t>If M accepts, accept.</a:t>
            </a:r>
          </a:p>
          <a:p>
            <a:pPr marL="617220" lvl="1" indent="-342900">
              <a:spcBef>
                <a:spcPts val="0"/>
              </a:spcBef>
              <a:buClrTx/>
              <a:buSzTx/>
              <a:buFont typeface="+mj-lt"/>
              <a:buAutoNum type="arabicPeriod"/>
            </a:pPr>
            <a:r>
              <a:rPr lang="en-CA" sz="1600">
                <a:solidFill>
                  <a:schemeClr val="bg1"/>
                </a:solidFill>
              </a:rPr>
              <a:t>If M rejects, reject.”</a:t>
            </a:r>
          </a:p>
          <a:p>
            <a:pPr marL="457200" lvl="0" indent="-457200">
              <a:spcBef>
                <a:spcPts val="0"/>
              </a:spcBef>
              <a:buClrTx/>
              <a:buSzTx/>
              <a:buFontTx/>
              <a:buAutoNum type="arabicPeriod"/>
              <a:defRPr/>
            </a:pPr>
            <a:r>
              <a:rPr lang="en-CA" sz="2000"/>
              <a:t>Output &lt;</a:t>
            </a:r>
            <a:r>
              <a:rPr lang="en-US" sz="2000" err="1"/>
              <a:t>M’</a:t>
            </a:r>
            <a:r>
              <a:rPr lang="en-US" sz="2000" baseline="-25000" err="1"/>
              <a:t>x</a:t>
            </a:r>
            <a:r>
              <a:rPr lang="en-CA" sz="2000"/>
              <a:t>&gt;”</a:t>
            </a:r>
          </a:p>
        </p:txBody>
      </p:sp>
    </p:spTree>
    <p:extLst>
      <p:ext uri="{BB962C8B-B14F-4D97-AF65-F5344CB8AC3E}">
        <p14:creationId xmlns:p14="http://schemas.microsoft.com/office/powerpoint/2010/main" val="504655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70C1C-B05D-4B06-B853-8D1C2388E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/>
              <a:t>Table of Contents – Quickly Jump to a video’s slides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B45BD7A-055C-42DC-8184-708E410B51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04401"/>
              </p:ext>
            </p:extLst>
          </p:nvPr>
        </p:nvGraphicFramePr>
        <p:xfrm>
          <a:off x="529212" y="1035050"/>
          <a:ext cx="815758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8794">
                  <a:extLst>
                    <a:ext uri="{9D8B030D-6E8A-4147-A177-3AD203B41FA5}">
                      <a16:colId xmlns:a16="http://schemas.microsoft.com/office/drawing/2014/main" val="339725500"/>
                    </a:ext>
                  </a:extLst>
                </a:gridCol>
                <a:gridCol w="4078794">
                  <a:extLst>
                    <a:ext uri="{9D8B030D-6E8A-4147-A177-3AD203B41FA5}">
                      <a16:colId xmlns:a16="http://schemas.microsoft.com/office/drawing/2014/main" val="463044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u="sng"/>
                        <a:t>Wednesday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sng"/>
                        <a:t>Friday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503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0">
                          <a:hlinkClick r:id="rId2" action="ppaction://hlinksldjump"/>
                        </a:rPr>
                        <a:t>Video 118</a:t>
                      </a:r>
                      <a:endParaRPr lang="en-US" i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linkClick r:id="rId3" action="ppaction://hlinksldjump"/>
                        </a:rPr>
                        <a:t>Video 122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023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4" action="ppaction://hlinksldjump"/>
                        </a:rPr>
                        <a:t>Video</a:t>
                      </a:r>
                      <a:r>
                        <a:rPr lang="en-US" baseline="0">
                          <a:hlinkClick r:id="rId4" action="ppaction://hlinksldjump"/>
                        </a:rPr>
                        <a:t> 119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linkClick r:id="rId5" action="ppaction://hlinksldjump"/>
                        </a:rPr>
                        <a:t>Video 123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90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6" action="ppaction://hlinksldjump"/>
                        </a:rPr>
                        <a:t>Video</a:t>
                      </a:r>
                      <a:r>
                        <a:rPr lang="en-US" baseline="0">
                          <a:hlinkClick r:id="rId6" action="ppaction://hlinksldjump"/>
                        </a:rPr>
                        <a:t> 120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linkClick r:id="rId7" action="ppaction://hlinksldjump"/>
                        </a:rPr>
                        <a:t>Video 124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500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8" action="ppaction://hlinksldjump"/>
                        </a:rPr>
                        <a:t>Video 121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linkClick r:id="rId9" action="ppaction://hlinksldjump"/>
                        </a:rPr>
                        <a:t>Video 125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352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10" action="ppaction://hlinksldjump"/>
                        </a:rPr>
                        <a:t>Examples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linkClick r:id="rId11" action="ppaction://hlinksldjump"/>
                        </a:rPr>
                        <a:t>Examples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253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hlinkClick r:id="rId12" action="ppaction://hlinksldjump"/>
                        </a:rPr>
                        <a:t>FAQ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hlinkClick r:id="rId13" action="ppaction://hlinksldjump"/>
                        </a:rPr>
                        <a:t>FAQ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348062"/>
                  </a:ext>
                </a:extLst>
              </a:tr>
            </a:tbl>
          </a:graphicData>
        </a:graphic>
      </p:graphicFrame>
      <p:sp>
        <p:nvSpPr>
          <p:cNvPr id="3" name="Rectangle 2">
            <a:hlinkClick r:id="rId14" action="ppaction://hlinksldjump"/>
          </p:cNvPr>
          <p:cNvSpPr/>
          <p:nvPr/>
        </p:nvSpPr>
        <p:spPr>
          <a:xfrm>
            <a:off x="529212" y="1035050"/>
            <a:ext cx="1440904" cy="336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hlinkClick r:id="rId15" action="ppaction://hlinksldjump"/>
          </p:cNvPr>
          <p:cNvSpPr/>
          <p:nvPr/>
        </p:nvSpPr>
        <p:spPr>
          <a:xfrm>
            <a:off x="4644012" y="1118062"/>
            <a:ext cx="773084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25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55C85285-9974-43C2-8424-74CDB224D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57" y="274319"/>
            <a:ext cx="9145936" cy="485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668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0C1DA-093C-F245-A92D-3AB9D3851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50"/>
                </a:solidFill>
              </a:rPr>
              <a:t>Key Notation and Definitions (119)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06937-93D0-4FBB-997E-427F4F5FC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413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The hope in constructing M’ is that we’ve encoded enough in M’ about M and w, so that the </a:t>
            </a:r>
            <a:r>
              <a:rPr lang="en-US" b="1"/>
              <a:t>language</a:t>
            </a:r>
            <a:r>
              <a:rPr lang="en-US"/>
              <a:t> of M’ being </a:t>
            </a:r>
            <a:r>
              <a:rPr lang="en-US" b="1"/>
              <a:t>empty</a:t>
            </a:r>
            <a:r>
              <a:rPr lang="en-US"/>
              <a:t> or not tells us whether M accepted w or not.</a:t>
            </a:r>
          </a:p>
          <a:p>
            <a:r>
              <a:rPr lang="en-US"/>
              <a:t>M’ will either accept all strings or no strings at all.</a:t>
            </a:r>
          </a:p>
        </p:txBody>
      </p:sp>
    </p:spTree>
    <p:extLst>
      <p:ext uri="{BB962C8B-B14F-4D97-AF65-F5344CB8AC3E}">
        <p14:creationId xmlns:p14="http://schemas.microsoft.com/office/powerpoint/2010/main" val="704972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46359-E4F5-B243-8F59-9311C578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>
                <a:hlinkClick r:id="rId2"/>
              </a:rPr>
              <a:t>120.CSE105.MappingReductionSteps.mp4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897958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>
                <a:solidFill>
                  <a:srgbClr val="4128D2"/>
                </a:solidFill>
              </a:rPr>
              <a:t>Claim: </a:t>
            </a:r>
            <a:r>
              <a:rPr lang="en-US"/>
              <a:t>A</a:t>
            </a:r>
            <a:r>
              <a:rPr lang="en-US" baseline="-25000"/>
              <a:t>TM</a:t>
            </a:r>
            <a:r>
              <a:rPr lang="en-US"/>
              <a:t> is no harder than E</a:t>
            </a:r>
            <a:r>
              <a:rPr lang="en-US" baseline="-25000"/>
              <a:t>TM</a:t>
            </a:r>
            <a:r>
              <a:rPr lang="en-US" baseline="30000"/>
              <a:t>C</a:t>
            </a:r>
            <a:r>
              <a:rPr lang="en-US" baseline="-25000"/>
              <a:t>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>
                <a:solidFill>
                  <a:schemeClr val="accent5"/>
                </a:solidFill>
              </a:rPr>
              <a:t>In other words: we want to mapping reduce A</a:t>
            </a:r>
            <a:r>
              <a:rPr lang="en-US" sz="2200" baseline="-25000">
                <a:solidFill>
                  <a:schemeClr val="accent5"/>
                </a:solidFill>
              </a:rPr>
              <a:t>TM</a:t>
            </a:r>
            <a:r>
              <a:rPr lang="en-US" sz="2200">
                <a:solidFill>
                  <a:schemeClr val="accent5"/>
                </a:solidFill>
              </a:rPr>
              <a:t> to E</a:t>
            </a:r>
            <a:r>
              <a:rPr lang="en-US" sz="2200" baseline="-25000">
                <a:solidFill>
                  <a:schemeClr val="accent5"/>
                </a:solidFill>
              </a:rPr>
              <a:t>TM</a:t>
            </a:r>
            <a:r>
              <a:rPr lang="en-US" sz="2200" baseline="30000">
                <a:solidFill>
                  <a:schemeClr val="accent5"/>
                </a:solidFill>
              </a:rPr>
              <a:t>C</a:t>
            </a:r>
            <a:endParaRPr lang="en-US" sz="2200" baseline="-2500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2200"/>
              <a:t>Define computable F : </a:t>
            </a:r>
            <a:r>
              <a:rPr lang="en-US" sz="2200" err="1"/>
              <a:t>Σ</a:t>
            </a:r>
            <a:r>
              <a:rPr lang="en-US" sz="2200"/>
              <a:t>* </a:t>
            </a:r>
            <a:r>
              <a:rPr lang="en-US" sz="2200">
                <a:sym typeface="Wingdings"/>
              </a:rPr>
              <a:t> </a:t>
            </a:r>
            <a:r>
              <a:rPr lang="en-US" sz="2200" err="1"/>
              <a:t>Σ</a:t>
            </a:r>
            <a:r>
              <a:rPr lang="en-US" sz="2200"/>
              <a:t>*</a:t>
            </a:r>
          </a:p>
          <a:p>
            <a:pPr marL="0" indent="0">
              <a:buNone/>
            </a:pPr>
            <a:endParaRPr lang="en-US" sz="2200"/>
          </a:p>
          <a:p>
            <a:pPr marL="0" indent="0">
              <a:buNone/>
            </a:pPr>
            <a:endParaRPr lang="en-US" sz="2200"/>
          </a:p>
          <a:p>
            <a:pPr marL="0" indent="0">
              <a:buNone/>
            </a:pPr>
            <a:endParaRPr lang="en-US" sz="2200"/>
          </a:p>
          <a:p>
            <a:pPr marL="0" indent="0">
              <a:buNone/>
            </a:pPr>
            <a:endParaRPr lang="en-US" sz="2200"/>
          </a:p>
          <a:p>
            <a:pPr marL="0" indent="0">
              <a:buNone/>
            </a:pPr>
            <a:endParaRPr lang="en-US" sz="2200"/>
          </a:p>
          <a:p>
            <a:pPr marL="0" indent="0">
              <a:buNone/>
            </a:pPr>
            <a:r>
              <a:rPr lang="en-US" sz="2200"/>
              <a:t>Thus, x is in A</a:t>
            </a:r>
            <a:r>
              <a:rPr lang="en-US" sz="2200" baseline="-25000"/>
              <a:t>TM</a:t>
            </a:r>
            <a:r>
              <a:rPr lang="en-US" sz="2200"/>
              <a:t> </a:t>
            </a:r>
            <a:r>
              <a:rPr lang="en-US" sz="2200" err="1"/>
              <a:t>iff</a:t>
            </a:r>
            <a:r>
              <a:rPr lang="en-US" sz="2200"/>
              <a:t> F(x) is in E</a:t>
            </a:r>
            <a:r>
              <a:rPr lang="en-US" sz="2200" baseline="-25000"/>
              <a:t>TM</a:t>
            </a:r>
            <a:r>
              <a:rPr lang="en-US" sz="2200" baseline="30000"/>
              <a:t>C</a:t>
            </a:r>
            <a:r>
              <a:rPr lang="en-US" sz="2200" baseline="-25000"/>
              <a:t>.</a:t>
            </a:r>
          </a:p>
          <a:p>
            <a:pPr marL="0" indent="0">
              <a:buNone/>
            </a:pPr>
            <a:r>
              <a:rPr lang="en-US" sz="2200"/>
              <a:t>Since A</a:t>
            </a:r>
            <a:r>
              <a:rPr lang="en-US" sz="2200" baseline="-25000"/>
              <a:t>TM</a:t>
            </a:r>
            <a:r>
              <a:rPr lang="en-US" sz="2200"/>
              <a:t> is undecidable, so is E</a:t>
            </a:r>
            <a:r>
              <a:rPr lang="en-US" sz="2200" baseline="-25000"/>
              <a:t>TM</a:t>
            </a:r>
            <a:r>
              <a:rPr lang="en-US" sz="2200" baseline="30000"/>
              <a:t>C</a:t>
            </a:r>
            <a:r>
              <a:rPr lang="en-US" sz="2200"/>
              <a:t> </a:t>
            </a:r>
            <a:r>
              <a:rPr lang="en-US" sz="2200">
                <a:solidFill>
                  <a:schemeClr val="tx2"/>
                </a:solidFill>
              </a:rPr>
              <a:t>and hence also E</a:t>
            </a:r>
            <a:r>
              <a:rPr lang="en-US" sz="2200" baseline="-25000">
                <a:solidFill>
                  <a:schemeClr val="tx2"/>
                </a:solidFill>
              </a:rPr>
              <a:t>TM</a:t>
            </a:r>
            <a:r>
              <a:rPr lang="en-US" sz="2200"/>
              <a:t>.</a:t>
            </a:r>
            <a:endParaRPr lang="en-US" sz="2200" baseline="-2500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12345" y="2287270"/>
          <a:ext cx="751931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9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2"/>
                          </a:solidFill>
                        </a:rPr>
                        <a:t>Input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2"/>
                          </a:solidFill>
                        </a:rPr>
                        <a:t>Output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err="1">
                          <a:solidFill>
                            <a:schemeClr val="tx1"/>
                          </a:solidFill>
                        </a:rPr>
                        <a:t>M,w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&gt; where M</a:t>
                      </a:r>
                      <a:r>
                        <a:rPr lang="en-US" baseline="0">
                          <a:solidFill>
                            <a:schemeClr val="tx1"/>
                          </a:solidFill>
                        </a:rPr>
                        <a:t> accepts w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&lt;M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’&gt; where L(M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’) 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err="1">
                          <a:solidFill>
                            <a:schemeClr val="tx1"/>
                          </a:solidFill>
                        </a:rPr>
                        <a:t>M,w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&gt; where M does not accept 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&lt;M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’&gt; where L(M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’) =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0">
                          <a:solidFill>
                            <a:schemeClr val="tx1"/>
                          </a:solidFill>
                        </a:rPr>
                        <a:t> not encoding any &lt;</a:t>
                      </a:r>
                      <a:r>
                        <a:rPr lang="en-US" baseline="0" err="1">
                          <a:solidFill>
                            <a:schemeClr val="tx1"/>
                          </a:solidFill>
                        </a:rPr>
                        <a:t>M,w</a:t>
                      </a:r>
                      <a:r>
                        <a:rPr lang="en-US" baseline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B3BCD61A-D396-4C54-AC3E-F34896BA4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" y="2195239"/>
            <a:ext cx="9136250" cy="1837903"/>
          </a:xfrm>
          <a:prstGeom prst="rect">
            <a:avLst/>
          </a:prstGeom>
        </p:spPr>
      </p:pic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1DCAED6-97D4-DE4A-A6C4-E00AF7D87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" y="2181384"/>
            <a:ext cx="9136250" cy="183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1224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0C1DA-093C-F245-A92D-3AB9D3851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50"/>
                </a:solidFill>
              </a:rPr>
              <a:t>Key Notation and Definitions (120)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06937-93D0-4FBB-997E-427F4F5FC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413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Intuitive yes or no </a:t>
            </a:r>
            <a:r>
              <a:rPr lang="en-US">
                <a:sym typeface="Wingdings" pitchFamily="2" charset="2"/>
              </a:rPr>
              <a:t> </a:t>
            </a:r>
            <a:r>
              <a:rPr lang="en-US"/>
              <a:t>What is the contract I need to have with my computable function </a:t>
            </a:r>
            <a:r>
              <a:rPr lang="en-US">
                <a:sym typeface="Wingdings" pitchFamily="2" charset="2"/>
              </a:rPr>
              <a:t></a:t>
            </a:r>
            <a:r>
              <a:rPr lang="en-US"/>
              <a:t> How do I cleverly encode things.</a:t>
            </a:r>
          </a:p>
        </p:txBody>
      </p:sp>
    </p:spTree>
    <p:extLst>
      <p:ext uri="{BB962C8B-B14F-4D97-AF65-F5344CB8AC3E}">
        <p14:creationId xmlns:p14="http://schemas.microsoft.com/office/powerpoint/2010/main" val="32240319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46359-E4F5-B243-8F59-9311C578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>
                <a:hlinkClick r:id="rId2"/>
              </a:rPr>
              <a:t>121.CSE105.EQTM</a:t>
            </a:r>
            <a:endParaRPr lang="en-US" sz="2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E0F610-87CF-D041-86DF-81F537A22C4A}"/>
              </a:ext>
            </a:extLst>
          </p:cNvPr>
          <p:cNvSpPr txBox="1"/>
          <p:nvPr/>
        </p:nvSpPr>
        <p:spPr>
          <a:xfrm>
            <a:off x="457200" y="1143000"/>
            <a:ext cx="80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Remember:</a:t>
            </a:r>
          </a:p>
          <a:p>
            <a:endParaRPr lang="en-US" i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367270-1024-8449-B6FA-3814D7A873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64"/>
          <a:stretch/>
        </p:blipFill>
        <p:spPr>
          <a:xfrm>
            <a:off x="522188" y="1466165"/>
            <a:ext cx="7180940" cy="359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443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/>
              <a:t>EQ</a:t>
            </a:r>
            <a:r>
              <a:rPr lang="en-US" sz="3000" baseline="-25000"/>
              <a:t>TM</a:t>
            </a:r>
            <a:r>
              <a:rPr lang="en-US" sz="3000"/>
              <a:t> = { &lt;M</a:t>
            </a:r>
            <a:r>
              <a:rPr lang="en-US" sz="3000" baseline="-25000"/>
              <a:t>1</a:t>
            </a:r>
            <a:r>
              <a:rPr lang="en-US" sz="3000"/>
              <a:t>, M</a:t>
            </a:r>
            <a:r>
              <a:rPr lang="en-US" sz="3000" baseline="-25000"/>
              <a:t>2</a:t>
            </a:r>
            <a:r>
              <a:rPr lang="en-US" sz="3000"/>
              <a:t>&gt; | M</a:t>
            </a:r>
            <a:r>
              <a:rPr lang="en-US" sz="3000" baseline="-25000"/>
              <a:t>1</a:t>
            </a:r>
            <a:r>
              <a:rPr lang="en-US" sz="3000"/>
              <a:t>, M</a:t>
            </a:r>
            <a:r>
              <a:rPr lang="en-US" sz="3000" baseline="-25000"/>
              <a:t>2</a:t>
            </a:r>
            <a:r>
              <a:rPr lang="en-US" sz="3000"/>
              <a:t> TMs, L(M</a:t>
            </a:r>
            <a:r>
              <a:rPr lang="en-US" sz="3000" baseline="-25000"/>
              <a:t>1</a:t>
            </a:r>
            <a:r>
              <a:rPr lang="en-US" sz="3000"/>
              <a:t>)=L(M</a:t>
            </a:r>
            <a:r>
              <a:rPr lang="en-US" sz="3000" baseline="-25000"/>
              <a:t>2</a:t>
            </a:r>
            <a:r>
              <a:rPr lang="en-US" sz="3000"/>
              <a:t>)}</a:t>
            </a:r>
          </a:p>
        </p:txBody>
      </p:sp>
      <p:sp>
        <p:nvSpPr>
          <p:cNvPr id="4" name="Rectangle 3"/>
          <p:cNvSpPr/>
          <p:nvPr/>
        </p:nvSpPr>
        <p:spPr>
          <a:xfrm>
            <a:off x="874574" y="1820636"/>
            <a:ext cx="7394851" cy="1877784"/>
          </a:xfrm>
          <a:prstGeom prst="rect">
            <a:avLst/>
          </a:prstGeom>
          <a:solidFill>
            <a:srgbClr val="FEF2CC"/>
          </a:solidFill>
          <a:ln>
            <a:solidFill>
              <a:srgbClr val="4128D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lphaUcPeriod"/>
            </a:pPr>
            <a:r>
              <a:rPr lang="en-US">
                <a:solidFill>
                  <a:srgbClr val="292934"/>
                </a:solidFill>
              </a:rPr>
              <a:t>Decidable</a:t>
            </a:r>
          </a:p>
          <a:p>
            <a:pPr marL="342900" indent="-342900">
              <a:buAutoNum type="alphaUcPeriod"/>
            </a:pPr>
            <a:r>
              <a:rPr lang="en-CA">
                <a:solidFill>
                  <a:srgbClr val="292934"/>
                </a:solidFill>
              </a:rPr>
              <a:t>Undecidable, recognizable, with recognizable complement</a:t>
            </a:r>
          </a:p>
          <a:p>
            <a:pPr marL="342900" indent="-342900">
              <a:buAutoNum type="alphaUcPeriod"/>
            </a:pPr>
            <a:r>
              <a:rPr lang="en-CA">
                <a:solidFill>
                  <a:srgbClr val="292934"/>
                </a:solidFill>
              </a:rPr>
              <a:t>Undecidable, recognizable, with unrecognizable complement</a:t>
            </a:r>
          </a:p>
          <a:p>
            <a:pPr marL="342900" indent="-342900">
              <a:buAutoNum type="alphaUcPeriod"/>
            </a:pPr>
            <a:r>
              <a:rPr lang="en-CA">
                <a:solidFill>
                  <a:srgbClr val="292934"/>
                </a:solidFill>
              </a:rPr>
              <a:t>Undecidable, unrecognizable, with recognizable complement</a:t>
            </a:r>
          </a:p>
          <a:p>
            <a:pPr marL="342900" indent="-342900">
              <a:buAutoNum type="alphaUcPeriod"/>
            </a:pPr>
            <a:r>
              <a:rPr lang="en-CA">
                <a:solidFill>
                  <a:srgbClr val="292934"/>
                </a:solidFill>
              </a:rPr>
              <a:t>Undecidable, unrecognizable, with unrecognizable complement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0333" y="4074584"/>
            <a:ext cx="6503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solidFill>
                  <a:schemeClr val="accent5"/>
                </a:solidFill>
              </a:rPr>
              <a:t>Give an example of a string in EQ</a:t>
            </a:r>
            <a:r>
              <a:rPr lang="en-US" i="1" baseline="-25000">
                <a:solidFill>
                  <a:schemeClr val="accent5"/>
                </a:solidFill>
              </a:rPr>
              <a:t>TM</a:t>
            </a:r>
            <a:r>
              <a:rPr lang="en-US" i="1">
                <a:solidFill>
                  <a:schemeClr val="accent5"/>
                </a:solidFill>
              </a:rPr>
              <a:t> , and a string not in EQ</a:t>
            </a:r>
            <a:r>
              <a:rPr lang="en-US" i="1" baseline="-25000">
                <a:solidFill>
                  <a:schemeClr val="accent5"/>
                </a:solidFill>
              </a:rPr>
              <a:t>TM</a:t>
            </a:r>
            <a:endParaRPr lang="en-US" i="1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035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/>
              <a:t>EQ</a:t>
            </a:r>
            <a:r>
              <a:rPr lang="en-US" sz="3000" baseline="-25000"/>
              <a:t>TM</a:t>
            </a:r>
            <a:r>
              <a:rPr lang="en-US" sz="3000"/>
              <a:t> = { &lt;M</a:t>
            </a:r>
            <a:r>
              <a:rPr lang="en-US" sz="3000" baseline="-25000"/>
              <a:t>1</a:t>
            </a:r>
            <a:r>
              <a:rPr lang="en-US" sz="3000"/>
              <a:t>, M</a:t>
            </a:r>
            <a:r>
              <a:rPr lang="en-US" sz="3000" baseline="-25000"/>
              <a:t>2</a:t>
            </a:r>
            <a:r>
              <a:rPr lang="en-US" sz="3000"/>
              <a:t>&gt; | M</a:t>
            </a:r>
            <a:r>
              <a:rPr lang="en-US" sz="3000" baseline="-25000"/>
              <a:t>1</a:t>
            </a:r>
            <a:r>
              <a:rPr lang="en-US" sz="3000"/>
              <a:t>, M</a:t>
            </a:r>
            <a:r>
              <a:rPr lang="en-US" sz="3000" baseline="-25000"/>
              <a:t>2</a:t>
            </a:r>
            <a:r>
              <a:rPr lang="en-US" sz="3000"/>
              <a:t> TMs, L(M</a:t>
            </a:r>
            <a:r>
              <a:rPr lang="en-US" sz="3000" baseline="-25000"/>
              <a:t>1</a:t>
            </a:r>
            <a:r>
              <a:rPr lang="en-US" sz="3000"/>
              <a:t>)=L(M</a:t>
            </a:r>
            <a:r>
              <a:rPr lang="en-US" sz="3000" baseline="-25000"/>
              <a:t>2</a:t>
            </a:r>
            <a:r>
              <a:rPr lang="en-US" sz="3000"/>
              <a:t>)}</a:t>
            </a:r>
          </a:p>
        </p:txBody>
      </p:sp>
      <p:sp>
        <p:nvSpPr>
          <p:cNvPr id="4" name="Rectangle 3"/>
          <p:cNvSpPr/>
          <p:nvPr/>
        </p:nvSpPr>
        <p:spPr>
          <a:xfrm>
            <a:off x="874574" y="1820636"/>
            <a:ext cx="7394851" cy="1877784"/>
          </a:xfrm>
          <a:prstGeom prst="rect">
            <a:avLst/>
          </a:prstGeom>
          <a:solidFill>
            <a:srgbClr val="FEF2CC"/>
          </a:solidFill>
          <a:ln>
            <a:solidFill>
              <a:srgbClr val="4128D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lphaUcPeriod"/>
            </a:pPr>
            <a:r>
              <a:rPr lang="en-US">
                <a:solidFill>
                  <a:srgbClr val="292934"/>
                </a:solidFill>
              </a:rPr>
              <a:t>Decidable</a:t>
            </a:r>
          </a:p>
          <a:p>
            <a:pPr marL="342900" indent="-342900">
              <a:buAutoNum type="alphaUcPeriod"/>
            </a:pPr>
            <a:r>
              <a:rPr lang="en-CA">
                <a:solidFill>
                  <a:srgbClr val="292934"/>
                </a:solidFill>
              </a:rPr>
              <a:t>Undecidable, recognizable, with recognizable complement</a:t>
            </a:r>
          </a:p>
          <a:p>
            <a:pPr marL="342900" indent="-342900">
              <a:buAutoNum type="alphaUcPeriod"/>
            </a:pPr>
            <a:r>
              <a:rPr lang="en-CA">
                <a:solidFill>
                  <a:srgbClr val="292934"/>
                </a:solidFill>
              </a:rPr>
              <a:t>Undecidable, recognizable, with unrecognizable complement</a:t>
            </a:r>
          </a:p>
          <a:p>
            <a:pPr marL="342900" indent="-342900">
              <a:buAutoNum type="alphaUcPeriod"/>
            </a:pPr>
            <a:r>
              <a:rPr lang="en-CA">
                <a:solidFill>
                  <a:srgbClr val="292934"/>
                </a:solidFill>
              </a:rPr>
              <a:t>Undecidable, unrecognizable, with recognizable complement</a:t>
            </a:r>
          </a:p>
          <a:p>
            <a:pPr marL="342900" indent="-342900">
              <a:buAutoNum type="alphaUcPeriod"/>
            </a:pPr>
            <a:r>
              <a:rPr lang="en-CA">
                <a:solidFill>
                  <a:srgbClr val="292934"/>
                </a:solidFill>
              </a:rPr>
              <a:t>Undecidable, unrecognizable, with unrecognizable complement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0333" y="4074584"/>
            <a:ext cx="6503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solidFill>
                  <a:schemeClr val="accent5"/>
                </a:solidFill>
              </a:rPr>
              <a:t>Give an example of a string in EQ</a:t>
            </a:r>
            <a:r>
              <a:rPr lang="en-US" i="1" baseline="-25000">
                <a:solidFill>
                  <a:schemeClr val="accent5"/>
                </a:solidFill>
              </a:rPr>
              <a:t>TM</a:t>
            </a:r>
            <a:r>
              <a:rPr lang="en-US" i="1">
                <a:solidFill>
                  <a:schemeClr val="accent5"/>
                </a:solidFill>
              </a:rPr>
              <a:t> , and a string not in EQ</a:t>
            </a:r>
            <a:r>
              <a:rPr lang="en-US" i="1" baseline="-25000">
                <a:solidFill>
                  <a:schemeClr val="accent5"/>
                </a:solidFill>
              </a:rPr>
              <a:t>TM</a:t>
            </a:r>
            <a:endParaRPr lang="en-US" i="1">
              <a:solidFill>
                <a:schemeClr val="accent5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60498FF-DDF0-684D-94F5-4538506458AD}"/>
              </a:ext>
            </a:extLst>
          </p:cNvPr>
          <p:cNvGrpSpPr/>
          <p:nvPr/>
        </p:nvGrpSpPr>
        <p:grpSpPr>
          <a:xfrm>
            <a:off x="793593" y="2085873"/>
            <a:ext cx="500040" cy="362520"/>
            <a:chOff x="793593" y="2085873"/>
            <a:chExt cx="500040" cy="36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3535B32-6431-7E48-B7FE-C2257EE3453C}"/>
                    </a:ext>
                  </a:extLst>
                </p14:cNvPr>
                <p14:cNvContentPartPr/>
                <p14:nvPr/>
              </p14:nvContentPartPr>
              <p14:xfrm>
                <a:off x="793593" y="2085873"/>
                <a:ext cx="425160" cy="3625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3535B32-6431-7E48-B7FE-C2257EE3453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84593" y="2076873"/>
                  <a:ext cx="44280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C51DCA6-1BFE-554E-ADA7-94BD6E66F17E}"/>
                    </a:ext>
                  </a:extLst>
                </p14:cNvPr>
                <p14:cNvContentPartPr/>
                <p14:nvPr/>
              </p14:nvContentPartPr>
              <p14:xfrm>
                <a:off x="800433" y="2129433"/>
                <a:ext cx="493200" cy="2242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C51DCA6-1BFE-554E-ADA7-94BD6E66F17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1433" y="2120433"/>
                  <a:ext cx="510840" cy="24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D1A53E4-884B-F14D-95BA-C8951B2981F1}"/>
                  </a:ext>
                </a:extLst>
              </p14:cNvPr>
              <p14:cNvContentPartPr/>
              <p14:nvPr/>
            </p14:nvContentPartPr>
            <p14:xfrm>
              <a:off x="667593" y="3126633"/>
              <a:ext cx="712440" cy="434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D1A53E4-884B-F14D-95BA-C8951B2981F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8593" y="3117640"/>
                <a:ext cx="730080" cy="45250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95934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610809"/>
          <a:ext cx="6096000" cy="202692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2"/>
                          </a:solidFill>
                        </a:rPr>
                        <a:t>Decidable</a:t>
                      </a:r>
                    </a:p>
                  </a:txBody>
                  <a:tcPr>
                    <a:solidFill>
                      <a:srgbClr val="FCEF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2"/>
                          </a:solidFill>
                        </a:rPr>
                        <a:t>Undecidable</a:t>
                      </a:r>
                    </a:p>
                    <a:p>
                      <a:r>
                        <a:rPr lang="en-US">
                          <a:solidFill>
                            <a:schemeClr val="tx2"/>
                          </a:solidFill>
                        </a:rPr>
                        <a:t>but</a:t>
                      </a:r>
                    </a:p>
                    <a:p>
                      <a:r>
                        <a:rPr lang="en-US">
                          <a:solidFill>
                            <a:schemeClr val="tx2"/>
                          </a:solidFill>
                        </a:rPr>
                        <a:t>recognizable</a:t>
                      </a:r>
                    </a:p>
                  </a:txBody>
                  <a:tcPr>
                    <a:solidFill>
                      <a:srgbClr val="FCEF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2"/>
                          </a:solidFill>
                        </a:rPr>
                        <a:t>Undecidable</a:t>
                      </a:r>
                    </a:p>
                    <a:p>
                      <a:r>
                        <a:rPr lang="en-US">
                          <a:solidFill>
                            <a:schemeClr val="tx2"/>
                          </a:solidFill>
                        </a:rPr>
                        <a:t>and</a:t>
                      </a:r>
                    </a:p>
                    <a:p>
                      <a:r>
                        <a:rPr lang="en-US">
                          <a:solidFill>
                            <a:schemeClr val="tx2"/>
                          </a:solidFill>
                        </a:rPr>
                        <a:t>unrecognizable</a:t>
                      </a:r>
                    </a:p>
                  </a:txBody>
                  <a:tcPr>
                    <a:solidFill>
                      <a:srgbClr val="FCE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  <a:r>
                        <a:rPr lang="en-US" baseline="-25000"/>
                        <a:t>DFA</a:t>
                      </a:r>
                      <a:endParaRPr lang="en-US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  <a:r>
                        <a:rPr lang="en-US" baseline="-25000"/>
                        <a:t>TM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  <a:r>
                        <a:rPr lang="en-US" baseline="-25000"/>
                        <a:t>TM</a:t>
                      </a:r>
                      <a:r>
                        <a:rPr lang="en-US" baseline="30000"/>
                        <a:t>C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</a:t>
                      </a:r>
                      <a:r>
                        <a:rPr lang="en-US" baseline="-25000"/>
                        <a:t>DFA</a:t>
                      </a:r>
                      <a:endParaRPr lang="en-US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>
                          <a:solidFill>
                            <a:schemeClr val="tx1"/>
                          </a:solidFill>
                        </a:rPr>
                        <a:t>HALT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TM</a:t>
                      </a:r>
                      <a:endParaRPr lang="en-US" baseline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>
                          <a:solidFill>
                            <a:schemeClr val="tx1"/>
                          </a:solidFill>
                        </a:rPr>
                        <a:t>HALT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TM</a:t>
                      </a:r>
                      <a:r>
                        <a:rPr lang="en-US" baseline="30000">
                          <a:solidFill>
                            <a:schemeClr val="dk1"/>
                          </a:solidFill>
                        </a:rPr>
                        <a:t>C</a:t>
                      </a:r>
                      <a:endParaRPr lang="en-US" baseline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EQ</a:t>
                      </a:r>
                      <a:r>
                        <a:rPr lang="en-US" baseline="-25000"/>
                        <a:t>DFA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val Callout 4"/>
          <p:cNvSpPr/>
          <p:nvPr/>
        </p:nvSpPr>
        <p:spPr>
          <a:xfrm>
            <a:off x="282197" y="3011488"/>
            <a:ext cx="3339343" cy="769970"/>
          </a:xfrm>
          <a:prstGeom prst="wedgeEllipseCallout">
            <a:avLst>
              <a:gd name="adj1" fmla="val 16833"/>
              <a:gd name="adj2" fmla="val -8511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4128D2"/>
                </a:solidFill>
              </a:rPr>
              <a:t>Give algorithm!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062411" y="2750142"/>
            <a:ext cx="4781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Fact: A</a:t>
            </a:r>
            <a:r>
              <a:rPr lang="en-US" baseline="-25000"/>
              <a:t>TM</a:t>
            </a:r>
            <a:r>
              <a:rPr lang="en-US"/>
              <a:t> mapping reduces to HALT</a:t>
            </a:r>
            <a:r>
              <a:rPr lang="en-US" baseline="-25000"/>
              <a:t>TM</a:t>
            </a:r>
          </a:p>
          <a:p>
            <a:r>
              <a:rPr lang="en-US"/>
              <a:t>Fact: HALT</a:t>
            </a:r>
            <a:r>
              <a:rPr lang="en-US" baseline="-25000"/>
              <a:t>TM</a:t>
            </a:r>
            <a:r>
              <a:rPr lang="en-US"/>
              <a:t> mapping reduces to A</a:t>
            </a:r>
            <a:r>
              <a:rPr lang="en-US" baseline="-25000"/>
              <a:t>TM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18435" y="4359728"/>
            <a:ext cx="3066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solidFill>
                  <a:schemeClr val="tx2"/>
                </a:solidFill>
              </a:rPr>
              <a:t>What about E</a:t>
            </a:r>
            <a:r>
              <a:rPr lang="en-US" i="1" baseline="-25000">
                <a:solidFill>
                  <a:schemeClr val="tx2"/>
                </a:solidFill>
              </a:rPr>
              <a:t>TM</a:t>
            </a:r>
            <a:r>
              <a:rPr lang="en-US" i="1">
                <a:solidFill>
                  <a:schemeClr val="tx2"/>
                </a:solidFill>
              </a:rPr>
              <a:t> and EQ</a:t>
            </a:r>
            <a:r>
              <a:rPr lang="en-US" i="1" baseline="-25000">
                <a:solidFill>
                  <a:schemeClr val="tx2"/>
                </a:solidFill>
              </a:rPr>
              <a:t>TM</a:t>
            </a:r>
            <a:r>
              <a:rPr lang="en-US" i="1">
                <a:solidFill>
                  <a:schemeClr val="tx2"/>
                </a:solidFill>
              </a:rPr>
              <a:t> 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8F13D7E-743C-6D4B-8098-F45EEDCB7DF7}"/>
              </a:ext>
            </a:extLst>
          </p:cNvPr>
          <p:cNvGrpSpPr/>
          <p:nvPr/>
        </p:nvGrpSpPr>
        <p:grpSpPr>
          <a:xfrm>
            <a:off x="3678850" y="2317415"/>
            <a:ext cx="448920" cy="318240"/>
            <a:chOff x="3678850" y="2317415"/>
            <a:chExt cx="448920" cy="31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74D728A-07E1-B545-9EA6-596C100B7265}"/>
                    </a:ext>
                  </a:extLst>
                </p14:cNvPr>
                <p14:cNvContentPartPr/>
                <p14:nvPr/>
              </p14:nvContentPartPr>
              <p14:xfrm>
                <a:off x="3738250" y="2404895"/>
                <a:ext cx="127440" cy="194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74D728A-07E1-B545-9EA6-596C100B726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30690" y="2397335"/>
                  <a:ext cx="1425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1F6F624-7176-C04C-A72C-038099BC9B9A}"/>
                    </a:ext>
                  </a:extLst>
                </p14:cNvPr>
                <p14:cNvContentPartPr/>
                <p14:nvPr/>
              </p14:nvContentPartPr>
              <p14:xfrm>
                <a:off x="3722770" y="2440535"/>
                <a:ext cx="156960" cy="1591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1F6F624-7176-C04C-A72C-038099BC9B9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715210" y="2432975"/>
                  <a:ext cx="1720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DAD48B7-5A76-414F-B107-E234BC41A59E}"/>
                    </a:ext>
                  </a:extLst>
                </p14:cNvPr>
                <p14:cNvContentPartPr/>
                <p14:nvPr/>
              </p14:nvContentPartPr>
              <p14:xfrm>
                <a:off x="3743290" y="2524055"/>
                <a:ext cx="102600" cy="32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DAD48B7-5A76-414F-B107-E234BC41A59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35756" y="2516495"/>
                  <a:ext cx="117667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829E9C3-B523-404E-84A8-5D4104DA20EC}"/>
                    </a:ext>
                  </a:extLst>
                </p14:cNvPr>
                <p14:cNvContentPartPr/>
                <p14:nvPr/>
              </p14:nvContentPartPr>
              <p14:xfrm>
                <a:off x="3925450" y="2543855"/>
                <a:ext cx="95040" cy="82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829E9C3-B523-404E-84A8-5D4104DA20E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17919" y="2536295"/>
                  <a:ext cx="110103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34EE7BB-B6AA-A342-9CD4-F58F9B7F0B44}"/>
                    </a:ext>
                  </a:extLst>
                </p14:cNvPr>
                <p14:cNvContentPartPr/>
                <p14:nvPr/>
              </p14:nvContentPartPr>
              <p14:xfrm>
                <a:off x="3968650" y="2543855"/>
                <a:ext cx="16200" cy="918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34EE7BB-B6AA-A342-9CD4-F58F9B7F0B4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961090" y="2536295"/>
                  <a:ext cx="3132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1E57151-7A36-C745-B1A0-F42BDD8D70C3}"/>
                    </a:ext>
                  </a:extLst>
                </p14:cNvPr>
                <p14:cNvContentPartPr/>
                <p14:nvPr/>
              </p14:nvContentPartPr>
              <p14:xfrm>
                <a:off x="4016530" y="2551775"/>
                <a:ext cx="23760" cy="630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1E57151-7A36-C745-B1A0-F42BDD8D70C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08970" y="2544215"/>
                  <a:ext cx="388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199F088-3075-BD4A-B718-2E922790C354}"/>
                    </a:ext>
                  </a:extLst>
                </p14:cNvPr>
                <p14:cNvContentPartPr/>
                <p14:nvPr/>
              </p14:nvContentPartPr>
              <p14:xfrm>
                <a:off x="4043890" y="2556095"/>
                <a:ext cx="83880" cy="79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199F088-3075-BD4A-B718-2E922790C35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36297" y="2548535"/>
                  <a:ext cx="99065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C37E539-A8D6-7B45-89B1-ECA8AEF99FA9}"/>
                    </a:ext>
                  </a:extLst>
                </p14:cNvPr>
                <p14:cNvContentPartPr/>
                <p14:nvPr/>
              </p14:nvContentPartPr>
              <p14:xfrm>
                <a:off x="3678850" y="2317415"/>
                <a:ext cx="437040" cy="36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C37E539-A8D6-7B45-89B1-ECA8AEF99FA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671284" y="2309855"/>
                  <a:ext cx="452172" cy="5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72F7560-FEF6-F248-AF79-32EA95E49058}"/>
              </a:ext>
            </a:extLst>
          </p:cNvPr>
          <p:cNvGrpSpPr/>
          <p:nvPr/>
        </p:nvGrpSpPr>
        <p:grpSpPr>
          <a:xfrm>
            <a:off x="5754610" y="2345495"/>
            <a:ext cx="448920" cy="274320"/>
            <a:chOff x="5754610" y="2345495"/>
            <a:chExt cx="448920" cy="27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2687F08-D38E-064E-ACAC-6672757C6D54}"/>
                    </a:ext>
                  </a:extLst>
                </p14:cNvPr>
                <p14:cNvContentPartPr/>
                <p14:nvPr/>
              </p14:nvContentPartPr>
              <p14:xfrm>
                <a:off x="5758570" y="2391215"/>
                <a:ext cx="121320" cy="164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2687F08-D38E-064E-ACAC-6672757C6D5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751010" y="2383655"/>
                  <a:ext cx="1364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42937D2-2425-034C-8FDE-A1768649257F}"/>
                    </a:ext>
                  </a:extLst>
                </p14:cNvPr>
                <p14:cNvContentPartPr/>
                <p14:nvPr/>
              </p14:nvContentPartPr>
              <p14:xfrm>
                <a:off x="5754610" y="2345495"/>
                <a:ext cx="171000" cy="28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42937D2-2425-034C-8FDE-A1768649257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47050" y="2337935"/>
                  <a:ext cx="1861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B977535-9033-4547-9291-44D2F0960EA8}"/>
                    </a:ext>
                  </a:extLst>
                </p14:cNvPr>
                <p14:cNvContentPartPr/>
                <p14:nvPr/>
              </p14:nvContentPartPr>
              <p14:xfrm>
                <a:off x="5766490" y="2428655"/>
                <a:ext cx="135360" cy="47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B977535-9033-4547-9291-44D2F0960EA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758930" y="2421095"/>
                  <a:ext cx="1504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4AE55C2-B475-204B-9381-0CEB73889654}"/>
                    </a:ext>
                  </a:extLst>
                </p14:cNvPr>
                <p14:cNvContentPartPr/>
                <p14:nvPr/>
              </p14:nvContentPartPr>
              <p14:xfrm>
                <a:off x="5952970" y="2468255"/>
                <a:ext cx="99720" cy="28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4AE55C2-B475-204B-9381-0CEB7388965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945410" y="2460695"/>
                  <a:ext cx="1148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7CB2861-E134-E843-9128-5F114BCB5736}"/>
                    </a:ext>
                  </a:extLst>
                </p14:cNvPr>
                <p14:cNvContentPartPr/>
                <p14:nvPr/>
              </p14:nvContentPartPr>
              <p14:xfrm>
                <a:off x="6004450" y="2488055"/>
                <a:ext cx="8280" cy="79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7CB2861-E134-E843-9128-5F114BCB573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996890" y="2480495"/>
                  <a:ext cx="234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0926C2B-0B60-1943-91D0-1F6CB6D64236}"/>
                    </a:ext>
                  </a:extLst>
                </p14:cNvPr>
                <p14:cNvContentPartPr/>
                <p14:nvPr/>
              </p14:nvContentPartPr>
              <p14:xfrm>
                <a:off x="6066370" y="2488055"/>
                <a:ext cx="37800" cy="838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0926C2B-0B60-1943-91D0-1F6CB6D6423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058810" y="2480462"/>
                  <a:ext cx="52920" cy="990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47A202D-85A9-2845-BDC0-740ED55E32F3}"/>
                    </a:ext>
                  </a:extLst>
                </p14:cNvPr>
                <p14:cNvContentPartPr/>
                <p14:nvPr/>
              </p14:nvContentPartPr>
              <p14:xfrm>
                <a:off x="6103810" y="2492735"/>
                <a:ext cx="99720" cy="127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47A202D-85A9-2845-BDC0-740ED55E32F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096250" y="2485175"/>
                  <a:ext cx="114840" cy="14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784FA5E-5D87-274F-B6CE-C14FF0B62B4F}"/>
              </a:ext>
            </a:extLst>
          </p:cNvPr>
          <p:cNvGrpSpPr/>
          <p:nvPr/>
        </p:nvGrpSpPr>
        <p:grpSpPr>
          <a:xfrm>
            <a:off x="7790410" y="522455"/>
            <a:ext cx="575640" cy="203400"/>
            <a:chOff x="7790410" y="522455"/>
            <a:chExt cx="575640" cy="20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C5A3188-0A7D-FB44-9A89-76DE01B6584E}"/>
                    </a:ext>
                  </a:extLst>
                </p14:cNvPr>
                <p14:cNvContentPartPr/>
                <p14:nvPr/>
              </p14:nvContentPartPr>
              <p14:xfrm>
                <a:off x="7790410" y="522455"/>
                <a:ext cx="147240" cy="200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C5A3188-0A7D-FB44-9A89-76DE01B6584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782850" y="514895"/>
                  <a:ext cx="1623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75C66A4-C104-484D-A24B-1F12BEAC22A1}"/>
                    </a:ext>
                  </a:extLst>
                </p14:cNvPr>
                <p14:cNvContentPartPr/>
                <p14:nvPr/>
              </p14:nvContentPartPr>
              <p14:xfrm>
                <a:off x="8000650" y="626855"/>
                <a:ext cx="71640" cy="80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75C66A4-C104-484D-A24B-1F12BEAC22A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993090" y="619261"/>
                  <a:ext cx="86760" cy="954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4F8CFA2-12DD-E746-869C-E333DFA0A77A}"/>
                    </a:ext>
                  </a:extLst>
                </p14:cNvPr>
                <p14:cNvContentPartPr/>
                <p14:nvPr/>
              </p14:nvContentPartPr>
              <p14:xfrm>
                <a:off x="8135650" y="622895"/>
                <a:ext cx="39960" cy="997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4F8CFA2-12DD-E746-869C-E333DFA0A77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128090" y="615308"/>
                  <a:ext cx="55080" cy="1148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66283CD-5861-D54A-9C44-76E1830732B4}"/>
                    </a:ext>
                  </a:extLst>
                </p14:cNvPr>
                <p14:cNvContentPartPr/>
                <p14:nvPr/>
              </p14:nvContentPartPr>
              <p14:xfrm>
                <a:off x="8199370" y="634775"/>
                <a:ext cx="71640" cy="91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66283CD-5861-D54A-9C44-76E1830732B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191848" y="627215"/>
                  <a:ext cx="86684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CCE24F6-D45D-3843-8285-66619B94EE0D}"/>
                    </a:ext>
                  </a:extLst>
                </p14:cNvPr>
                <p14:cNvContentPartPr/>
                <p14:nvPr/>
              </p14:nvContentPartPr>
              <p14:xfrm>
                <a:off x="8310250" y="650615"/>
                <a:ext cx="55800" cy="38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CCE24F6-D45D-3843-8285-66619B94EE0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302690" y="643055"/>
                  <a:ext cx="70920" cy="53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7505079-557D-534C-80E2-2988A9ECAD57}"/>
                  </a:ext>
                </a:extLst>
              </p14:cNvPr>
              <p14:cNvContentPartPr/>
              <p14:nvPr/>
            </p14:nvContentPartPr>
            <p14:xfrm>
              <a:off x="8119810" y="821255"/>
              <a:ext cx="91080" cy="1591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7505079-557D-534C-80E2-2988A9ECAD5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112250" y="813695"/>
                <a:ext cx="106200" cy="174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66DD824F-348A-D64E-93E9-654E86DF3F01}"/>
              </a:ext>
            </a:extLst>
          </p:cNvPr>
          <p:cNvGrpSpPr/>
          <p:nvPr/>
        </p:nvGrpSpPr>
        <p:grpSpPr>
          <a:xfrm>
            <a:off x="7782850" y="1019615"/>
            <a:ext cx="1198440" cy="248400"/>
            <a:chOff x="7782850" y="1019615"/>
            <a:chExt cx="1198440" cy="24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C82BD85-D72B-5F41-B7D3-87F1F5F715C4}"/>
                    </a:ext>
                  </a:extLst>
                </p14:cNvPr>
                <p14:cNvContentPartPr/>
                <p14:nvPr/>
              </p14:nvContentPartPr>
              <p14:xfrm>
                <a:off x="7782850" y="1051655"/>
                <a:ext cx="83160" cy="123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C82BD85-D72B-5F41-B7D3-87F1F5F715C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775290" y="1044095"/>
                  <a:ext cx="982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0A2ED73-8F5F-894E-A472-5B9B808A92B2}"/>
                    </a:ext>
                  </a:extLst>
                </p14:cNvPr>
                <p14:cNvContentPartPr/>
                <p14:nvPr/>
              </p14:nvContentPartPr>
              <p14:xfrm>
                <a:off x="7890130" y="1071455"/>
                <a:ext cx="59040" cy="716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0A2ED73-8F5F-894E-A472-5B9B808A92B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882524" y="1063933"/>
                  <a:ext cx="74253" cy="866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F8F99EB-3E97-0746-9BB2-88DD2CE8F554}"/>
                    </a:ext>
                  </a:extLst>
                </p14:cNvPr>
                <p14:cNvContentPartPr/>
                <p14:nvPr/>
              </p14:nvContentPartPr>
              <p14:xfrm>
                <a:off x="7988770" y="1093415"/>
                <a:ext cx="75600" cy="576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F8F99EB-3E97-0746-9BB2-88DD2CE8F55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981210" y="1085855"/>
                  <a:ext cx="9072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3106618-DDCE-DD42-978C-AFBDC77A002E}"/>
                    </a:ext>
                  </a:extLst>
                </p14:cNvPr>
                <p14:cNvContentPartPr/>
                <p14:nvPr/>
              </p14:nvContentPartPr>
              <p14:xfrm>
                <a:off x="8103970" y="1083695"/>
                <a:ext cx="79560" cy="184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3106618-DDCE-DD42-978C-AFBDC77A002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096410" y="1076120"/>
                  <a:ext cx="94680" cy="1994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B68788B-B14B-564D-8754-5CB6F35D4262}"/>
                    </a:ext>
                  </a:extLst>
                </p14:cNvPr>
                <p14:cNvContentPartPr/>
                <p14:nvPr/>
              </p14:nvContentPartPr>
              <p14:xfrm>
                <a:off x="8211250" y="1019615"/>
                <a:ext cx="51840" cy="1375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B68788B-B14B-564D-8754-5CB6F35D426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203742" y="1012055"/>
                  <a:ext cx="66856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3EC4A83-D66A-524A-B23B-01E8902B5EC6}"/>
                    </a:ext>
                  </a:extLst>
                </p14:cNvPr>
                <p14:cNvContentPartPr/>
                <p14:nvPr/>
              </p14:nvContentPartPr>
              <p14:xfrm>
                <a:off x="8250850" y="1103495"/>
                <a:ext cx="59760" cy="71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3EC4A83-D66A-524A-B23B-01E8902B5EC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243290" y="1095935"/>
                  <a:ext cx="748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3E10455-6B2B-8043-8A41-8CA4EA3C128A}"/>
                    </a:ext>
                  </a:extLst>
                </p14:cNvPr>
                <p14:cNvContentPartPr/>
                <p14:nvPr/>
              </p14:nvContentPartPr>
              <p14:xfrm>
                <a:off x="8354170" y="1093415"/>
                <a:ext cx="91800" cy="795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3E10455-6B2B-8043-8A41-8CA4EA3C128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346610" y="1085855"/>
                  <a:ext cx="1069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C02992F-FD92-B847-8D00-CA6AA2564DDF}"/>
                    </a:ext>
                  </a:extLst>
                </p14:cNvPr>
                <p14:cNvContentPartPr/>
                <p14:nvPr/>
              </p14:nvContentPartPr>
              <p14:xfrm>
                <a:off x="8480890" y="1107095"/>
                <a:ext cx="43920" cy="597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C02992F-FD92-B847-8D00-CA6AA2564DD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473330" y="1099535"/>
                  <a:ext cx="590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27A4A24-367F-6C40-A4B4-541478C7EE37}"/>
                    </a:ext>
                  </a:extLst>
                </p14:cNvPr>
                <p14:cNvContentPartPr/>
                <p14:nvPr/>
              </p14:nvContentPartPr>
              <p14:xfrm>
                <a:off x="8552530" y="1122935"/>
                <a:ext cx="71640" cy="55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27A4A24-367F-6C40-A4B4-541478C7EE3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545008" y="1115375"/>
                  <a:ext cx="86684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22672CE-BA61-0E4A-B21A-7305AF7E78ED}"/>
                    </a:ext>
                  </a:extLst>
                </p14:cNvPr>
                <p14:cNvContentPartPr/>
                <p14:nvPr/>
              </p14:nvContentPartPr>
              <p14:xfrm>
                <a:off x="8676010" y="1077575"/>
                <a:ext cx="27720" cy="1054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22672CE-BA61-0E4A-B21A-7305AF7E78E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668450" y="1070015"/>
                  <a:ext cx="428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82111BA-5657-0743-A6DE-BFC53B8E6A19}"/>
                    </a:ext>
                  </a:extLst>
                </p14:cNvPr>
                <p14:cNvContentPartPr/>
                <p14:nvPr/>
              </p14:nvContentPartPr>
              <p14:xfrm>
                <a:off x="8647570" y="1118975"/>
                <a:ext cx="71640" cy="280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82111BA-5657-0743-A6DE-BFC53B8E6A1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640010" y="1111415"/>
                  <a:ext cx="867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9C5925E-D160-4148-8445-74058F28CB82}"/>
                    </a:ext>
                  </a:extLst>
                </p14:cNvPr>
                <p14:cNvContentPartPr/>
                <p14:nvPr/>
              </p14:nvContentPartPr>
              <p14:xfrm>
                <a:off x="8866090" y="1071455"/>
                <a:ext cx="16200" cy="82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9C5925E-D160-4148-8445-74058F28CB8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858530" y="1063895"/>
                  <a:ext cx="313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3B1E799-05CC-1147-84CD-325B5C7D5039}"/>
                    </a:ext>
                  </a:extLst>
                </p14:cNvPr>
                <p14:cNvContentPartPr/>
                <p14:nvPr/>
              </p14:nvContentPartPr>
              <p14:xfrm>
                <a:off x="8850250" y="1162535"/>
                <a:ext cx="8280" cy="162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3B1E799-05CC-1147-84CD-325B5C7D503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842690" y="1154975"/>
                  <a:ext cx="234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D27302A-EDFB-9B4E-868A-6DAB19337FCC}"/>
                    </a:ext>
                  </a:extLst>
                </p14:cNvPr>
                <p14:cNvContentPartPr/>
                <p14:nvPr/>
              </p14:nvContentPartPr>
              <p14:xfrm>
                <a:off x="8854210" y="1134815"/>
                <a:ext cx="36000" cy="558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D27302A-EDFB-9B4E-868A-6DAB19337FC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846650" y="1127255"/>
                  <a:ext cx="511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089F2A1-B315-B142-BEFA-2EF9F7970CE7}"/>
                    </a:ext>
                  </a:extLst>
                </p14:cNvPr>
                <p14:cNvContentPartPr/>
                <p14:nvPr/>
              </p14:nvContentPartPr>
              <p14:xfrm>
                <a:off x="8905690" y="1130855"/>
                <a:ext cx="75600" cy="83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089F2A1-B315-B142-BEFA-2EF9F7970CE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898130" y="1123262"/>
                  <a:ext cx="90720" cy="9906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04EAC2F-AC28-4F40-84C8-2D68D6B491F9}"/>
              </a:ext>
            </a:extLst>
          </p:cNvPr>
          <p:cNvGrpSpPr/>
          <p:nvPr/>
        </p:nvGrpSpPr>
        <p:grpSpPr>
          <a:xfrm>
            <a:off x="7846570" y="1325255"/>
            <a:ext cx="491760" cy="83880"/>
            <a:chOff x="7846570" y="1325255"/>
            <a:chExt cx="491760" cy="8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561F2D2-43BB-D14A-A4B7-03963AD8A20B}"/>
                    </a:ext>
                  </a:extLst>
                </p14:cNvPr>
                <p14:cNvContentPartPr/>
                <p14:nvPr/>
              </p14:nvContentPartPr>
              <p14:xfrm>
                <a:off x="7846570" y="1333175"/>
                <a:ext cx="91080" cy="716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561F2D2-43BB-D14A-A4B7-03963AD8A20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839040" y="1325615"/>
                  <a:ext cx="1061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0B0106F-D825-0943-BE65-D50C81630E87}"/>
                    </a:ext>
                  </a:extLst>
                </p14:cNvPr>
                <p14:cNvContentPartPr/>
                <p14:nvPr/>
              </p14:nvContentPartPr>
              <p14:xfrm>
                <a:off x="7957090" y="1325255"/>
                <a:ext cx="67680" cy="676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0B0106F-D825-0943-BE65-D50C81630E8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949530" y="1317695"/>
                  <a:ext cx="828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8240BFF-E952-5340-A614-A05EAED5EA69}"/>
                    </a:ext>
                  </a:extLst>
                </p14:cNvPr>
                <p14:cNvContentPartPr/>
                <p14:nvPr/>
              </p14:nvContentPartPr>
              <p14:xfrm>
                <a:off x="8108290" y="1345055"/>
                <a:ext cx="59400" cy="597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8240BFF-E952-5340-A614-A05EAED5EA6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100730" y="1337495"/>
                  <a:ext cx="745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4EEE3D5-8144-AE47-BA59-CB358D149242}"/>
                    </a:ext>
                  </a:extLst>
                </p14:cNvPr>
                <p14:cNvContentPartPr/>
                <p14:nvPr/>
              </p14:nvContentPartPr>
              <p14:xfrm>
                <a:off x="8189290" y="1345775"/>
                <a:ext cx="82080" cy="63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4EEE3D5-8144-AE47-BA59-CB358D14924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181730" y="1338215"/>
                  <a:ext cx="9720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01DF24B-092E-1840-9AB5-0A4347378728}"/>
                    </a:ext>
                  </a:extLst>
                </p14:cNvPr>
                <p14:cNvContentPartPr/>
                <p14:nvPr/>
              </p14:nvContentPartPr>
              <p14:xfrm>
                <a:off x="8274610" y="1349375"/>
                <a:ext cx="63720" cy="518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01DF24B-092E-1840-9AB5-0A434737872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267050" y="1341815"/>
                  <a:ext cx="78840" cy="6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989157E-33FB-F94D-B4F0-5226AD46E8CA}"/>
              </a:ext>
            </a:extLst>
          </p:cNvPr>
          <p:cNvGrpSpPr/>
          <p:nvPr/>
        </p:nvGrpSpPr>
        <p:grpSpPr>
          <a:xfrm>
            <a:off x="8024770" y="1595615"/>
            <a:ext cx="539640" cy="254160"/>
            <a:chOff x="8024770" y="1595615"/>
            <a:chExt cx="539640" cy="25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47ED818-BF0A-2249-8A45-28859979BAF1}"/>
                    </a:ext>
                  </a:extLst>
                </p14:cNvPr>
                <p14:cNvContentPartPr/>
                <p14:nvPr/>
              </p14:nvContentPartPr>
              <p14:xfrm>
                <a:off x="8024770" y="1634855"/>
                <a:ext cx="103680" cy="182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47ED818-BF0A-2249-8A45-28859979BAF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017210" y="1627295"/>
                  <a:ext cx="1188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B48C044-CBFD-1B4F-93B4-74AB25C87E3E}"/>
                    </a:ext>
                  </a:extLst>
                </p14:cNvPr>
                <p14:cNvContentPartPr/>
                <p14:nvPr/>
              </p14:nvContentPartPr>
              <p14:xfrm>
                <a:off x="8080570" y="1595615"/>
                <a:ext cx="83160" cy="158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B48C044-CBFD-1B4F-93B4-74AB25C87E3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073010" y="1588055"/>
                  <a:ext cx="982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437CBE5-26F1-EC42-8EA6-A87FA2E7C8C2}"/>
                    </a:ext>
                  </a:extLst>
                </p14:cNvPr>
                <p14:cNvContentPartPr/>
                <p14:nvPr/>
              </p14:nvContentPartPr>
              <p14:xfrm>
                <a:off x="8054290" y="1690655"/>
                <a:ext cx="117720" cy="338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437CBE5-26F1-EC42-8EA6-A87FA2E7C8C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046730" y="1683095"/>
                  <a:ext cx="1328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55B92E8-7B5A-6144-A6F6-7A21426B1BE0}"/>
                    </a:ext>
                  </a:extLst>
                </p14:cNvPr>
                <p14:cNvContentPartPr/>
                <p14:nvPr/>
              </p14:nvContentPartPr>
              <p14:xfrm>
                <a:off x="8179930" y="1623335"/>
                <a:ext cx="158760" cy="1861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55B92E8-7B5A-6144-A6F6-7A21426B1BE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172370" y="1615775"/>
                  <a:ext cx="17388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DFFEF39-41BD-5E4A-9FEA-9E92DAB84EE6}"/>
                    </a:ext>
                  </a:extLst>
                </p14:cNvPr>
                <p14:cNvContentPartPr/>
                <p14:nvPr/>
              </p14:nvContentPartPr>
              <p14:xfrm>
                <a:off x="8235010" y="1722335"/>
                <a:ext cx="67320" cy="1116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DFFEF39-41BD-5E4A-9FEA-9E92DAB84EE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227490" y="1714775"/>
                  <a:ext cx="823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C5A6DF5-7C66-5341-A2B3-8F263B73F4C4}"/>
                    </a:ext>
                  </a:extLst>
                </p14:cNvPr>
                <p14:cNvContentPartPr/>
                <p14:nvPr/>
              </p14:nvContentPartPr>
              <p14:xfrm>
                <a:off x="8370010" y="1742135"/>
                <a:ext cx="95760" cy="24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C5A6DF5-7C66-5341-A2B3-8F263B73F4C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362450" y="1734686"/>
                  <a:ext cx="110880" cy="390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9B18E9A-7D6E-3B4F-90B0-03CD3C9AF6CE}"/>
                    </a:ext>
                  </a:extLst>
                </p14:cNvPr>
                <p14:cNvContentPartPr/>
                <p14:nvPr/>
              </p14:nvContentPartPr>
              <p14:xfrm>
                <a:off x="8406010" y="1750055"/>
                <a:ext cx="19800" cy="997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9B18E9A-7D6E-3B4F-90B0-03CD3C9AF6C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398450" y="1742495"/>
                  <a:ext cx="349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5E8E5AB-AC7E-D14C-AE98-289DB078A4A3}"/>
                    </a:ext>
                  </a:extLst>
                </p14:cNvPr>
                <p14:cNvContentPartPr/>
                <p14:nvPr/>
              </p14:nvContentPartPr>
              <p14:xfrm>
                <a:off x="8457490" y="1761935"/>
                <a:ext cx="106920" cy="831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5E8E5AB-AC7E-D14C-AE98-289DB078A4A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449930" y="1754375"/>
                  <a:ext cx="122040" cy="98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860213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>
                <a:solidFill>
                  <a:srgbClr val="4128D2"/>
                </a:solidFill>
              </a:rPr>
              <a:t>Claim: </a:t>
            </a:r>
            <a:r>
              <a:rPr lang="en-US"/>
              <a:t>HALT</a:t>
            </a:r>
            <a:r>
              <a:rPr lang="en-US" baseline="-25000"/>
              <a:t>TM</a:t>
            </a:r>
            <a:r>
              <a:rPr lang="en-US"/>
              <a:t> is no harder than EQ</a:t>
            </a:r>
            <a:r>
              <a:rPr lang="en-US" baseline="-25000"/>
              <a:t>TM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>
                <a:solidFill>
                  <a:schemeClr val="accent5"/>
                </a:solidFill>
              </a:rPr>
              <a:t>In other words: we want to mapping reduce HALT</a:t>
            </a:r>
            <a:r>
              <a:rPr lang="en-US" sz="2200" baseline="-25000">
                <a:solidFill>
                  <a:schemeClr val="accent5"/>
                </a:solidFill>
              </a:rPr>
              <a:t>TM</a:t>
            </a:r>
            <a:r>
              <a:rPr lang="en-US" sz="2200">
                <a:solidFill>
                  <a:schemeClr val="accent5"/>
                </a:solidFill>
              </a:rPr>
              <a:t> to EQ</a:t>
            </a:r>
            <a:r>
              <a:rPr lang="en-US" sz="2200" baseline="-25000">
                <a:solidFill>
                  <a:schemeClr val="accent5"/>
                </a:solidFill>
              </a:rPr>
              <a:t>TM</a:t>
            </a:r>
          </a:p>
          <a:p>
            <a:pPr marL="0" indent="0">
              <a:buNone/>
            </a:pPr>
            <a:r>
              <a:rPr lang="en-US" sz="2200"/>
              <a:t>Define computable F : </a:t>
            </a:r>
            <a:r>
              <a:rPr lang="en-US" sz="2200" err="1"/>
              <a:t>Σ</a:t>
            </a:r>
            <a:r>
              <a:rPr lang="en-US" sz="2200"/>
              <a:t>* </a:t>
            </a:r>
            <a:r>
              <a:rPr lang="en-US" sz="2200">
                <a:sym typeface="Wingdings"/>
              </a:rPr>
              <a:t> </a:t>
            </a:r>
            <a:r>
              <a:rPr lang="en-US" sz="2200" err="1"/>
              <a:t>Σ</a:t>
            </a:r>
            <a:r>
              <a:rPr lang="en-US" sz="2200"/>
              <a:t>*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12345" y="2287270"/>
          <a:ext cx="751931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9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2"/>
                          </a:solidFill>
                        </a:rPr>
                        <a:t>Input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2"/>
                          </a:solidFill>
                        </a:rPr>
                        <a:t>Output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321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D0F95-C185-46CD-A4F0-6F65631D2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This week’s learning goals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10DBF-22B1-48E0-95B2-F5DBD6994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8555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fontAlgn="base"/>
            <a:r>
              <a:rPr lang="en-US"/>
              <a:t>Define and explain core examples of computational problems, including A**, E**, EQ**, (for ** either DFA or TM) and HALTTM ​</a:t>
            </a:r>
          </a:p>
          <a:p>
            <a:pPr fontAlgn="base"/>
            <a:r>
              <a:rPr lang="en-US"/>
              <a:t>Explain what it means for one problem to reduce to another​</a:t>
            </a:r>
          </a:p>
          <a:p>
            <a:pPr fontAlgn="base"/>
            <a:r>
              <a:rPr lang="en-US"/>
              <a:t>Define computable functions. Use them to give mapping reductions between computational problems.</a:t>
            </a:r>
          </a:p>
          <a:p>
            <a:r>
              <a:rPr lang="en-US"/>
              <a:t>Distinguish between computability and complexity</a:t>
            </a:r>
          </a:p>
          <a:p>
            <a:r>
              <a:rPr lang="en-US"/>
              <a:t>Articulate motivating questions of complexity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860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>
                <a:solidFill>
                  <a:srgbClr val="4128D2"/>
                </a:solidFill>
              </a:rPr>
              <a:t>Claim: </a:t>
            </a:r>
            <a:r>
              <a:rPr lang="en-US"/>
              <a:t>HALT</a:t>
            </a:r>
            <a:r>
              <a:rPr lang="en-US" baseline="-25000"/>
              <a:t>TM</a:t>
            </a:r>
            <a:r>
              <a:rPr lang="en-US"/>
              <a:t> is no harder than EQ</a:t>
            </a:r>
            <a:r>
              <a:rPr lang="en-US" baseline="-25000"/>
              <a:t>TM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>
                <a:solidFill>
                  <a:schemeClr val="accent5"/>
                </a:solidFill>
              </a:rPr>
              <a:t>In other words: we want to mapping reduce HALT</a:t>
            </a:r>
            <a:r>
              <a:rPr lang="en-US" sz="2200" baseline="-25000">
                <a:solidFill>
                  <a:schemeClr val="accent5"/>
                </a:solidFill>
              </a:rPr>
              <a:t>TM</a:t>
            </a:r>
            <a:r>
              <a:rPr lang="en-US" sz="2200">
                <a:solidFill>
                  <a:schemeClr val="accent5"/>
                </a:solidFill>
              </a:rPr>
              <a:t> to EQ</a:t>
            </a:r>
            <a:r>
              <a:rPr lang="en-US" sz="2200" baseline="-25000">
                <a:solidFill>
                  <a:schemeClr val="accent5"/>
                </a:solidFill>
              </a:rPr>
              <a:t>TM</a:t>
            </a:r>
          </a:p>
          <a:p>
            <a:pPr marL="0" indent="0">
              <a:buNone/>
            </a:pPr>
            <a:r>
              <a:rPr lang="en-US" sz="2200"/>
              <a:t>Define computable F : </a:t>
            </a:r>
            <a:r>
              <a:rPr lang="en-US" sz="2200" err="1"/>
              <a:t>Σ</a:t>
            </a:r>
            <a:r>
              <a:rPr lang="en-US" sz="2200"/>
              <a:t>* </a:t>
            </a:r>
            <a:r>
              <a:rPr lang="en-US" sz="2200">
                <a:sym typeface="Wingdings"/>
              </a:rPr>
              <a:t> </a:t>
            </a:r>
            <a:r>
              <a:rPr lang="en-US" sz="2200" err="1"/>
              <a:t>Σ</a:t>
            </a:r>
            <a:r>
              <a:rPr lang="en-US" sz="2200"/>
              <a:t>*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12345" y="2287270"/>
          <a:ext cx="751931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9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2"/>
                          </a:solidFill>
                        </a:rPr>
                        <a:t>Input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2"/>
                          </a:solidFill>
                        </a:rPr>
                        <a:t>Output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err="1">
                          <a:solidFill>
                            <a:schemeClr val="tx1"/>
                          </a:solidFill>
                        </a:rPr>
                        <a:t>M,w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&gt; where M</a:t>
                      </a:r>
                      <a:r>
                        <a:rPr lang="en-US" baseline="0">
                          <a:solidFill>
                            <a:schemeClr val="tx1"/>
                          </a:solidFill>
                        </a:rPr>
                        <a:t> halts on w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&lt;M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aseline="0">
                          <a:solidFill>
                            <a:schemeClr val="tx1"/>
                          </a:solidFill>
                        </a:rPr>
                        <a:t>,M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&gt; where L(M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)=L(M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aseline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err="1">
                          <a:solidFill>
                            <a:schemeClr val="tx1"/>
                          </a:solidFill>
                        </a:rPr>
                        <a:t>M,w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&gt; where M loops on 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&lt;M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aseline="0">
                          <a:solidFill>
                            <a:schemeClr val="tx1"/>
                          </a:solidFill>
                        </a:rPr>
                        <a:t>,M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&gt; where L(M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)≠L(M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aseline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0">
                          <a:solidFill>
                            <a:schemeClr val="tx1"/>
                          </a:solidFill>
                        </a:rPr>
                        <a:t> not encoding any &lt;</a:t>
                      </a:r>
                      <a:r>
                        <a:rPr lang="en-US" baseline="0" err="1">
                          <a:solidFill>
                            <a:schemeClr val="tx1"/>
                          </a:solidFill>
                        </a:rPr>
                        <a:t>M,w</a:t>
                      </a:r>
                      <a:r>
                        <a:rPr lang="en-US" baseline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370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>
                <a:solidFill>
                  <a:srgbClr val="4128D2"/>
                </a:solidFill>
              </a:rPr>
              <a:t>Claim: </a:t>
            </a:r>
            <a:r>
              <a:rPr lang="en-US"/>
              <a:t>HALT</a:t>
            </a:r>
            <a:r>
              <a:rPr lang="en-US" baseline="-25000"/>
              <a:t>TM</a:t>
            </a:r>
            <a:r>
              <a:rPr lang="en-US"/>
              <a:t> is no harder than EQ</a:t>
            </a:r>
            <a:r>
              <a:rPr lang="en-US" baseline="-25000"/>
              <a:t>TM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/>
              <a:t>In other words: we want to mapping reduce HALT</a:t>
            </a:r>
            <a:r>
              <a:rPr lang="en-US" sz="2200" baseline="-25000"/>
              <a:t>TM</a:t>
            </a:r>
            <a:r>
              <a:rPr lang="en-US" sz="2200"/>
              <a:t> to EQ</a:t>
            </a:r>
            <a:r>
              <a:rPr lang="en-US" sz="2200" baseline="-25000"/>
              <a:t>TM</a:t>
            </a:r>
          </a:p>
          <a:p>
            <a:pPr marL="0" indent="0">
              <a:buNone/>
            </a:pPr>
            <a:r>
              <a:rPr lang="en-US" sz="2200"/>
              <a:t>Define computable F : </a:t>
            </a:r>
            <a:r>
              <a:rPr lang="en-US" sz="2200" err="1"/>
              <a:t>Σ</a:t>
            </a:r>
            <a:r>
              <a:rPr lang="en-US" sz="2200"/>
              <a:t>* </a:t>
            </a:r>
            <a:r>
              <a:rPr lang="en-US" sz="2200">
                <a:sym typeface="Wingdings"/>
              </a:rPr>
              <a:t> </a:t>
            </a:r>
            <a:r>
              <a:rPr lang="en-US" sz="2200" err="1"/>
              <a:t>Σ</a:t>
            </a:r>
            <a:r>
              <a:rPr lang="en-US" sz="2200"/>
              <a:t>*</a:t>
            </a:r>
          </a:p>
          <a:p>
            <a:pPr marL="0" lvl="0" indent="0">
              <a:spcBef>
                <a:spcPts val="0"/>
              </a:spcBef>
              <a:buClrTx/>
              <a:buSzTx/>
              <a:buNone/>
              <a:defRPr/>
            </a:pPr>
            <a:r>
              <a:rPr lang="en-US" sz="2000"/>
              <a:t>F = “On input x:</a:t>
            </a:r>
          </a:p>
          <a:p>
            <a:pPr marL="457200" lvl="0" indent="-457200">
              <a:spcBef>
                <a:spcPts val="0"/>
              </a:spcBef>
              <a:buClrTx/>
              <a:buSzTx/>
              <a:buFontTx/>
              <a:buAutoNum type="arabicPeriod"/>
              <a:defRPr/>
            </a:pPr>
            <a:r>
              <a:rPr lang="en-US" sz="2000"/>
              <a:t>Type-check whether x= &lt;</a:t>
            </a:r>
            <a:r>
              <a:rPr lang="en-US" sz="2000" err="1"/>
              <a:t>M,w</a:t>
            </a:r>
            <a:r>
              <a:rPr lang="en-US" sz="2000"/>
              <a:t>&gt; for some TM M, and string w.  If not, output  &lt;M</a:t>
            </a:r>
            <a:r>
              <a:rPr lang="en-US" sz="2000" baseline="-25000"/>
              <a:t>2</a:t>
            </a:r>
            <a:r>
              <a:rPr lang="en-US" sz="2000"/>
              <a:t>&gt; </a:t>
            </a:r>
            <a:r>
              <a:rPr lang="en-US" sz="1600"/>
              <a:t>where M</a:t>
            </a:r>
            <a:r>
              <a:rPr lang="en-US" sz="1600" baseline="-25000"/>
              <a:t>2</a:t>
            </a:r>
            <a:r>
              <a:rPr lang="en-US" sz="1600"/>
              <a:t> = “On input y 1. Accept”</a:t>
            </a:r>
            <a:r>
              <a:rPr lang="en-US" sz="2000"/>
              <a:t>  .</a:t>
            </a:r>
            <a:endParaRPr lang="en-US" sz="2000" baseline="-25000"/>
          </a:p>
          <a:p>
            <a:pPr marL="457200" lvl="0" indent="-457200">
              <a:spcBef>
                <a:spcPts val="0"/>
              </a:spcBef>
              <a:buClrTx/>
              <a:buSzTx/>
              <a:buFontTx/>
              <a:buAutoNum type="arabicPeriod"/>
              <a:defRPr/>
            </a:pPr>
            <a:r>
              <a:rPr lang="en-CA" sz="2000"/>
              <a:t>Construct the following machine M</a:t>
            </a:r>
            <a:r>
              <a:rPr lang="en-CA" sz="2000" baseline="-25000"/>
              <a:t>1</a:t>
            </a:r>
            <a:endParaRPr lang="en-CA" sz="2000"/>
          </a:p>
          <a:p>
            <a:pPr marL="274320" lvl="1" indent="0">
              <a:spcBef>
                <a:spcPts val="0"/>
              </a:spcBef>
              <a:buClrTx/>
              <a:buSzTx/>
              <a:buNone/>
            </a:pPr>
            <a:r>
              <a:rPr lang="en-CA" sz="1600"/>
              <a:t>M</a:t>
            </a:r>
            <a:r>
              <a:rPr lang="en-CA" sz="1600" baseline="-25000"/>
              <a:t>1</a:t>
            </a:r>
            <a:r>
              <a:rPr lang="en-CA" sz="1600"/>
              <a:t>= “On input y: </a:t>
            </a:r>
          </a:p>
          <a:p>
            <a:pPr marL="617220" lvl="1" indent="-342900">
              <a:spcBef>
                <a:spcPts val="0"/>
              </a:spcBef>
              <a:buClrTx/>
              <a:buSzTx/>
              <a:buFont typeface="+mj-lt"/>
              <a:buAutoNum type="arabicPeriod"/>
            </a:pPr>
            <a:r>
              <a:rPr lang="en-CA" sz="1600"/>
              <a:t>If y is not equal to w, accept. Otherwise, go to step 2.</a:t>
            </a:r>
          </a:p>
          <a:p>
            <a:pPr marL="617220" lvl="1" indent="-342900">
              <a:spcBef>
                <a:spcPts val="0"/>
              </a:spcBef>
              <a:buClrTx/>
              <a:buSzTx/>
              <a:buFont typeface="+mj-lt"/>
              <a:buAutoNum type="arabicPeriod"/>
            </a:pPr>
            <a:r>
              <a:rPr lang="en-CA" sz="1600"/>
              <a:t>Run M on w.</a:t>
            </a:r>
          </a:p>
          <a:p>
            <a:pPr marL="617220" lvl="1" indent="-342900">
              <a:spcBef>
                <a:spcPts val="0"/>
              </a:spcBef>
              <a:buClrTx/>
              <a:buSzTx/>
              <a:buFont typeface="+mj-lt"/>
              <a:buAutoNum type="arabicPeriod"/>
            </a:pPr>
            <a:r>
              <a:rPr lang="en-CA" sz="1600"/>
              <a:t>If M accepts w, accept y.</a:t>
            </a:r>
          </a:p>
          <a:p>
            <a:pPr marL="617220" lvl="1" indent="-342900">
              <a:spcBef>
                <a:spcPts val="0"/>
              </a:spcBef>
              <a:buClrTx/>
              <a:buSzTx/>
              <a:buFont typeface="+mj-lt"/>
              <a:buAutoNum type="arabicPeriod"/>
            </a:pPr>
            <a:r>
              <a:rPr lang="en-CA" sz="1600"/>
              <a:t>If M rejects w, accept y.”</a:t>
            </a:r>
          </a:p>
          <a:p>
            <a:pPr marL="457200" lvl="0" indent="-457200">
              <a:spcBef>
                <a:spcPts val="0"/>
              </a:spcBef>
              <a:buClrTx/>
              <a:buSzTx/>
              <a:buFontTx/>
              <a:buAutoNum type="arabicPeriod"/>
              <a:defRPr/>
            </a:pPr>
            <a:r>
              <a:rPr lang="en-CA" sz="2000"/>
              <a:t>Output &lt;M</a:t>
            </a:r>
            <a:r>
              <a:rPr lang="en-CA" sz="2000" baseline="-25000"/>
              <a:t>1</a:t>
            </a:r>
            <a:r>
              <a:rPr lang="en-CA" sz="2000"/>
              <a:t>, M</a:t>
            </a:r>
            <a:r>
              <a:rPr lang="en-CA" sz="2000" baseline="-25000"/>
              <a:t>2</a:t>
            </a:r>
            <a:r>
              <a:rPr lang="en-CA" sz="2000"/>
              <a:t>&gt;”</a:t>
            </a:r>
          </a:p>
        </p:txBody>
      </p:sp>
    </p:spTree>
    <p:extLst>
      <p:ext uri="{BB962C8B-B14F-4D97-AF65-F5344CB8AC3E}">
        <p14:creationId xmlns:p14="http://schemas.microsoft.com/office/powerpoint/2010/main" val="21377726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>
                <a:solidFill>
                  <a:srgbClr val="4128D2"/>
                </a:solidFill>
              </a:rPr>
              <a:t>Claim: </a:t>
            </a:r>
            <a:r>
              <a:rPr lang="en-US"/>
              <a:t>HALT</a:t>
            </a:r>
            <a:r>
              <a:rPr lang="en-US" baseline="-25000"/>
              <a:t>TM</a:t>
            </a:r>
            <a:r>
              <a:rPr lang="en-US"/>
              <a:t> is no harder than EQ</a:t>
            </a:r>
            <a:r>
              <a:rPr lang="en-US" baseline="-25000"/>
              <a:t>TM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>
                <a:solidFill>
                  <a:schemeClr val="accent5"/>
                </a:solidFill>
              </a:rPr>
              <a:t>In other words: we want to mapping reduce HALT</a:t>
            </a:r>
            <a:r>
              <a:rPr lang="en-US" sz="2200" baseline="-25000">
                <a:solidFill>
                  <a:schemeClr val="accent5"/>
                </a:solidFill>
              </a:rPr>
              <a:t>TM</a:t>
            </a:r>
            <a:r>
              <a:rPr lang="en-US" sz="2200">
                <a:solidFill>
                  <a:schemeClr val="accent5"/>
                </a:solidFill>
              </a:rPr>
              <a:t> to EQ</a:t>
            </a:r>
            <a:r>
              <a:rPr lang="en-US" sz="2200" baseline="-25000">
                <a:solidFill>
                  <a:schemeClr val="accent5"/>
                </a:solidFill>
              </a:rPr>
              <a:t>TM</a:t>
            </a:r>
          </a:p>
          <a:p>
            <a:pPr marL="0" indent="0">
              <a:buNone/>
            </a:pPr>
            <a:r>
              <a:rPr lang="en-US" sz="2200"/>
              <a:t>Define computable F : </a:t>
            </a:r>
            <a:r>
              <a:rPr lang="en-US" sz="2200" err="1"/>
              <a:t>Σ</a:t>
            </a:r>
            <a:r>
              <a:rPr lang="en-US" sz="2200"/>
              <a:t>* </a:t>
            </a:r>
            <a:r>
              <a:rPr lang="en-US" sz="2200">
                <a:sym typeface="Wingdings"/>
              </a:rPr>
              <a:t> </a:t>
            </a:r>
            <a:r>
              <a:rPr lang="en-US" sz="2200" err="1"/>
              <a:t>Σ</a:t>
            </a:r>
            <a:r>
              <a:rPr lang="en-US" sz="2200"/>
              <a:t>*</a:t>
            </a:r>
          </a:p>
          <a:p>
            <a:pPr marL="0" indent="0">
              <a:buNone/>
            </a:pPr>
            <a:endParaRPr lang="en-US" sz="2200"/>
          </a:p>
          <a:p>
            <a:pPr marL="0" indent="0">
              <a:buNone/>
            </a:pPr>
            <a:endParaRPr lang="en-US" sz="2200"/>
          </a:p>
          <a:p>
            <a:pPr marL="0" indent="0">
              <a:buNone/>
            </a:pPr>
            <a:endParaRPr lang="en-US" sz="2200"/>
          </a:p>
          <a:p>
            <a:pPr marL="0" indent="0">
              <a:buNone/>
            </a:pPr>
            <a:endParaRPr lang="en-US" sz="2200"/>
          </a:p>
          <a:p>
            <a:pPr marL="0" indent="0">
              <a:buNone/>
            </a:pPr>
            <a:endParaRPr lang="en-US" sz="2200"/>
          </a:p>
          <a:p>
            <a:pPr marL="0" indent="0">
              <a:buNone/>
            </a:pPr>
            <a:r>
              <a:rPr lang="en-US" sz="2200"/>
              <a:t>Thus, x is in HALT</a:t>
            </a:r>
            <a:r>
              <a:rPr lang="en-US" sz="2200" baseline="-25000"/>
              <a:t>TM</a:t>
            </a:r>
            <a:r>
              <a:rPr lang="en-US" sz="2200"/>
              <a:t> </a:t>
            </a:r>
            <a:r>
              <a:rPr lang="en-US" sz="2200" err="1"/>
              <a:t>iff</a:t>
            </a:r>
            <a:r>
              <a:rPr lang="en-US" sz="2200"/>
              <a:t> F(x) is in EQ</a:t>
            </a:r>
            <a:r>
              <a:rPr lang="en-US" sz="2200" baseline="-25000"/>
              <a:t>TM.</a:t>
            </a:r>
          </a:p>
          <a:p>
            <a:pPr marL="0" indent="0">
              <a:buNone/>
            </a:pPr>
            <a:r>
              <a:rPr lang="en-US" sz="2200"/>
              <a:t>Since HALT</a:t>
            </a:r>
            <a:r>
              <a:rPr lang="en-US" sz="2200" baseline="-25000"/>
              <a:t>TM</a:t>
            </a:r>
            <a:r>
              <a:rPr lang="en-US" sz="2200"/>
              <a:t> is undecidable, so is EQ</a:t>
            </a:r>
            <a:r>
              <a:rPr lang="en-US" sz="2200" baseline="-25000"/>
              <a:t>TM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457740"/>
              </p:ext>
            </p:extLst>
          </p:nvPr>
        </p:nvGraphicFramePr>
        <p:xfrm>
          <a:off x="163286" y="2287270"/>
          <a:ext cx="881742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87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8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2"/>
                          </a:solidFill>
                        </a:rPr>
                        <a:t>Input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2"/>
                          </a:solidFill>
                        </a:rPr>
                        <a:t>Output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err="1">
                          <a:solidFill>
                            <a:schemeClr val="tx1"/>
                          </a:solidFill>
                        </a:rPr>
                        <a:t>M,w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&gt; where M</a:t>
                      </a:r>
                      <a:r>
                        <a:rPr lang="en-US" baseline="0">
                          <a:solidFill>
                            <a:schemeClr val="tx1"/>
                          </a:solidFill>
                        </a:rPr>
                        <a:t> halts on w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&lt;M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aseline="0">
                          <a:solidFill>
                            <a:schemeClr val="tx1"/>
                          </a:solidFill>
                        </a:rPr>
                        <a:t>, M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&gt; where L(M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) = </a:t>
                      </a:r>
                      <a:r>
                        <a:rPr lang="en-US" sz="1800" err="1"/>
                        <a:t>Σ</a:t>
                      </a:r>
                      <a:r>
                        <a:rPr lang="en-US" sz="1800"/>
                        <a:t>* =L(M</a:t>
                      </a:r>
                      <a:r>
                        <a:rPr lang="en-US" sz="1800" baseline="-25000"/>
                        <a:t>2</a:t>
                      </a:r>
                      <a:r>
                        <a:rPr lang="en-US" sz="1800" baseline="0"/>
                        <a:t>)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err="1">
                          <a:solidFill>
                            <a:schemeClr val="tx1"/>
                          </a:solidFill>
                        </a:rPr>
                        <a:t>M,w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&gt; where M</a:t>
                      </a:r>
                      <a:r>
                        <a:rPr lang="en-US" baseline="0">
                          <a:solidFill>
                            <a:schemeClr val="tx1"/>
                          </a:solidFill>
                        </a:rPr>
                        <a:t> loops on 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&lt;M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aseline="0">
                          <a:solidFill>
                            <a:schemeClr val="tx1"/>
                          </a:solidFill>
                        </a:rPr>
                        <a:t>, M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&gt; with</a:t>
                      </a:r>
                      <a:r>
                        <a:rPr lang="en-US" baseline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L(M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) = </a:t>
                      </a:r>
                      <a:r>
                        <a:rPr lang="en-US" sz="1800" err="1"/>
                        <a:t>Σ</a:t>
                      </a:r>
                      <a:r>
                        <a:rPr lang="en-US" sz="1800"/>
                        <a:t>* - {w}, L(M</a:t>
                      </a:r>
                      <a:r>
                        <a:rPr lang="en-US" sz="1800" baseline="-25000"/>
                        <a:t>2</a:t>
                      </a:r>
                      <a:r>
                        <a:rPr lang="en-US" sz="1800" baseline="0"/>
                        <a:t>) = </a:t>
                      </a:r>
                      <a:r>
                        <a:rPr lang="en-US" sz="1800" err="1"/>
                        <a:t>Σ</a:t>
                      </a:r>
                      <a:r>
                        <a:rPr lang="en-US" sz="1800"/>
                        <a:t>*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0">
                          <a:solidFill>
                            <a:schemeClr val="tx1"/>
                          </a:solidFill>
                        </a:rPr>
                        <a:t> not encoding any &lt;</a:t>
                      </a:r>
                      <a:r>
                        <a:rPr lang="en-US" baseline="0" err="1">
                          <a:solidFill>
                            <a:schemeClr val="tx1"/>
                          </a:solidFill>
                        </a:rPr>
                        <a:t>M,w</a:t>
                      </a:r>
                      <a:r>
                        <a:rPr lang="en-US" baseline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baseline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&gt; where L(M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) = </a:t>
                      </a:r>
                      <a:r>
                        <a:rPr lang="en-US" sz="1800" err="1"/>
                        <a:t>Σ</a:t>
                      </a:r>
                      <a:r>
                        <a:rPr lang="en-US" sz="1800"/>
                        <a:t>*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29769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</a:t>
            </a:r>
            <a:r>
              <a:rPr lang="en-US" baseline="-25000"/>
              <a:t>TM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HALT</a:t>
            </a:r>
            <a:r>
              <a:rPr lang="en-US" baseline="-25000"/>
              <a:t>TM</a:t>
            </a:r>
            <a:r>
              <a:rPr lang="en-US"/>
              <a:t> mapping reduces to EQ</a:t>
            </a:r>
            <a:r>
              <a:rPr lang="en-US" baseline="-25000"/>
              <a:t>TM</a:t>
            </a:r>
            <a:endParaRPr lang="en-US"/>
          </a:p>
          <a:p>
            <a:r>
              <a:rPr lang="en-US"/>
              <a:t>HALT</a:t>
            </a:r>
            <a:r>
              <a:rPr lang="en-US" baseline="-25000"/>
              <a:t>TM</a:t>
            </a:r>
            <a:r>
              <a:rPr lang="en-US"/>
              <a:t> is undecidable</a:t>
            </a:r>
          </a:p>
          <a:p>
            <a:r>
              <a:rPr lang="en-US"/>
              <a:t>HALT</a:t>
            </a:r>
            <a:r>
              <a:rPr lang="en-US" baseline="-25000"/>
              <a:t>TM</a:t>
            </a:r>
            <a:r>
              <a:rPr lang="en-US"/>
              <a:t> is recognizable, so HALT</a:t>
            </a:r>
            <a:r>
              <a:rPr lang="en-US" baseline="-25000"/>
              <a:t>TM</a:t>
            </a:r>
            <a:r>
              <a:rPr lang="en-US" baseline="30000"/>
              <a:t>C</a:t>
            </a:r>
            <a:r>
              <a:rPr lang="en-US"/>
              <a:t> is unrecognizable</a:t>
            </a:r>
          </a:p>
          <a:p>
            <a:pPr lvl="1"/>
            <a:endParaRPr lang="en-US"/>
          </a:p>
          <a:p>
            <a:r>
              <a:rPr lang="en-US"/>
              <a:t>Therefore: </a:t>
            </a:r>
            <a:r>
              <a:rPr lang="en-US">
                <a:solidFill>
                  <a:schemeClr val="tx2"/>
                </a:solidFill>
              </a:rPr>
              <a:t>EQ</a:t>
            </a:r>
            <a:r>
              <a:rPr lang="en-US" baseline="-25000">
                <a:solidFill>
                  <a:schemeClr val="tx2"/>
                </a:solidFill>
              </a:rPr>
              <a:t>TM</a:t>
            </a:r>
            <a:r>
              <a:rPr lang="en-US">
                <a:solidFill>
                  <a:schemeClr val="tx2"/>
                </a:solidFill>
              </a:rPr>
              <a:t> is undecidable and its complement is unrecognizable.</a:t>
            </a:r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Is EQ</a:t>
            </a:r>
            <a:r>
              <a:rPr lang="en-US" baseline="-25000">
                <a:solidFill>
                  <a:srgbClr val="FF0000"/>
                </a:solidFill>
              </a:rPr>
              <a:t>TM</a:t>
            </a:r>
            <a:r>
              <a:rPr lang="en-US">
                <a:solidFill>
                  <a:srgbClr val="FF0000"/>
                </a:solidFill>
              </a:rPr>
              <a:t> itself recognizable? </a:t>
            </a:r>
          </a:p>
          <a:p>
            <a:pPr marL="0" indent="0">
              <a:buNone/>
            </a:pPr>
            <a:r>
              <a:rPr lang="en-US"/>
              <a:t>Prove HALT</a:t>
            </a:r>
            <a:r>
              <a:rPr lang="en-US" baseline="-25000"/>
              <a:t>TM</a:t>
            </a:r>
            <a:r>
              <a:rPr lang="en-US" baseline="30000"/>
              <a:t>C</a:t>
            </a:r>
            <a:r>
              <a:rPr lang="en-US"/>
              <a:t> mapping reduces to EQ</a:t>
            </a:r>
            <a:r>
              <a:rPr lang="en-US" baseline="-25000"/>
              <a:t>TM</a:t>
            </a:r>
            <a:endParaRPr lang="en-US" baseline="30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9669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>
                <a:solidFill>
                  <a:srgbClr val="4128D2"/>
                </a:solidFill>
              </a:rPr>
              <a:t>Claim: </a:t>
            </a:r>
            <a:r>
              <a:rPr lang="en-US"/>
              <a:t>HALT</a:t>
            </a:r>
            <a:r>
              <a:rPr lang="en-US" baseline="-25000"/>
              <a:t>TM</a:t>
            </a:r>
            <a:r>
              <a:rPr lang="en-US" baseline="30000"/>
              <a:t>C</a:t>
            </a:r>
            <a:r>
              <a:rPr lang="en-US"/>
              <a:t> is no harder than EQ</a:t>
            </a:r>
            <a:r>
              <a:rPr lang="en-US" baseline="-25000"/>
              <a:t>TM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>
                <a:solidFill>
                  <a:schemeClr val="accent5"/>
                </a:solidFill>
              </a:rPr>
              <a:t>In other words: we want to mapping reduce HALT</a:t>
            </a:r>
            <a:r>
              <a:rPr lang="en-US" sz="2200" baseline="-25000">
                <a:solidFill>
                  <a:schemeClr val="accent5"/>
                </a:solidFill>
              </a:rPr>
              <a:t>TM</a:t>
            </a:r>
            <a:r>
              <a:rPr lang="en-US" sz="2200" baseline="30000">
                <a:solidFill>
                  <a:schemeClr val="accent5"/>
                </a:solidFill>
              </a:rPr>
              <a:t>C</a:t>
            </a:r>
            <a:r>
              <a:rPr lang="en-US" sz="2200">
                <a:solidFill>
                  <a:schemeClr val="accent5"/>
                </a:solidFill>
              </a:rPr>
              <a:t> to EQ</a:t>
            </a:r>
            <a:r>
              <a:rPr lang="en-US" sz="2200" baseline="-25000">
                <a:solidFill>
                  <a:schemeClr val="accent5"/>
                </a:solidFill>
              </a:rPr>
              <a:t>TM</a:t>
            </a:r>
          </a:p>
          <a:p>
            <a:pPr marL="0" indent="0">
              <a:buNone/>
            </a:pPr>
            <a:r>
              <a:rPr lang="en-US" sz="2200"/>
              <a:t>Define computable F : </a:t>
            </a:r>
            <a:r>
              <a:rPr lang="en-US" sz="2200" err="1"/>
              <a:t>Σ</a:t>
            </a:r>
            <a:r>
              <a:rPr lang="en-US" sz="2200"/>
              <a:t>* </a:t>
            </a:r>
            <a:r>
              <a:rPr lang="en-US" sz="2200">
                <a:sym typeface="Wingdings"/>
              </a:rPr>
              <a:t> </a:t>
            </a:r>
            <a:r>
              <a:rPr lang="en-US" sz="2200" err="1"/>
              <a:t>Σ</a:t>
            </a:r>
            <a:r>
              <a:rPr lang="en-US" sz="2200"/>
              <a:t>*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07192"/>
              </p:ext>
            </p:extLst>
          </p:nvPr>
        </p:nvGraphicFramePr>
        <p:xfrm>
          <a:off x="812343" y="2287270"/>
          <a:ext cx="787445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7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7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2"/>
                          </a:solidFill>
                        </a:rPr>
                        <a:t>Input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2"/>
                          </a:solidFill>
                        </a:rPr>
                        <a:t>Output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err="1">
                          <a:solidFill>
                            <a:schemeClr val="tx1"/>
                          </a:solidFill>
                        </a:rPr>
                        <a:t>M,w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&gt; where M</a:t>
                      </a:r>
                      <a:r>
                        <a:rPr lang="en-US" baseline="0">
                          <a:solidFill>
                            <a:schemeClr val="tx1"/>
                          </a:solidFill>
                        </a:rPr>
                        <a:t> loops on w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&lt;M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aseline="0">
                          <a:solidFill>
                            <a:schemeClr val="tx1"/>
                          </a:solidFill>
                        </a:rPr>
                        <a:t>,M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&gt; where L(M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)=L(M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aseline="0">
                          <a:solidFill>
                            <a:schemeClr val="tx1"/>
                          </a:solidFill>
                        </a:rPr>
                        <a:t>)={}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en-US" err="1">
                          <a:solidFill>
                            <a:schemeClr val="tx1"/>
                          </a:solidFill>
                        </a:rPr>
                        <a:t>M,w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&gt; where M halts on 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&lt;M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baseline="0">
                          <a:solidFill>
                            <a:schemeClr val="tx1"/>
                          </a:solidFill>
                        </a:rPr>
                        <a:t>,M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&gt; where L(M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>
                          <a:solidFill>
                            <a:schemeClr val="tx1"/>
                          </a:solidFill>
                        </a:rPr>
                        <a:t>)={w}≠L(M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baseline="0">
                          <a:solidFill>
                            <a:schemeClr val="tx1"/>
                          </a:solidFill>
                        </a:rPr>
                        <a:t>)={}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aseline="0">
                          <a:solidFill>
                            <a:schemeClr val="tx1"/>
                          </a:solidFill>
                        </a:rPr>
                        <a:t> not encoding any &lt;</a:t>
                      </a:r>
                      <a:r>
                        <a:rPr lang="en-US" baseline="0" err="1">
                          <a:solidFill>
                            <a:schemeClr val="tx1"/>
                          </a:solidFill>
                        </a:rPr>
                        <a:t>M,w</a:t>
                      </a:r>
                      <a:r>
                        <a:rPr lang="en-US" baseline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6569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0C1DA-093C-F245-A92D-3AB9D3851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50"/>
                </a:solidFill>
              </a:rPr>
              <a:t>Key Notation and Definitions (121)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06937-93D0-4FBB-997E-427F4F5FC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413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HALT</a:t>
            </a:r>
            <a:r>
              <a:rPr lang="en-US" baseline="-25000"/>
              <a:t>TM</a:t>
            </a:r>
            <a:r>
              <a:rPr lang="en-US"/>
              <a:t> mapping reduces to EQ</a:t>
            </a:r>
            <a:r>
              <a:rPr lang="en-US" baseline="-25000"/>
              <a:t>TM</a:t>
            </a:r>
            <a:endParaRPr lang="en-US"/>
          </a:p>
          <a:p>
            <a:r>
              <a:rPr lang="en-US"/>
              <a:t>HALT</a:t>
            </a:r>
            <a:r>
              <a:rPr lang="en-US" baseline="-25000"/>
              <a:t>TM</a:t>
            </a:r>
            <a:r>
              <a:rPr lang="en-US"/>
              <a:t> is undecidable</a:t>
            </a:r>
          </a:p>
          <a:p>
            <a:r>
              <a:rPr lang="en-US"/>
              <a:t>HALT</a:t>
            </a:r>
            <a:r>
              <a:rPr lang="en-US" baseline="-25000"/>
              <a:t>TM</a:t>
            </a:r>
            <a:r>
              <a:rPr lang="en-US"/>
              <a:t> is recognizable, so HALT</a:t>
            </a:r>
            <a:r>
              <a:rPr lang="en-US" baseline="-25000"/>
              <a:t>TM</a:t>
            </a:r>
            <a:r>
              <a:rPr lang="en-US" baseline="30000"/>
              <a:t>C</a:t>
            </a:r>
            <a:r>
              <a:rPr lang="en-US"/>
              <a:t> is unrecognizable</a:t>
            </a:r>
          </a:p>
          <a:p>
            <a:pPr lvl="1"/>
            <a:endParaRPr lang="en-US"/>
          </a:p>
          <a:p>
            <a:r>
              <a:rPr lang="en-US"/>
              <a:t>Therefore: </a:t>
            </a:r>
            <a:r>
              <a:rPr lang="en-US">
                <a:solidFill>
                  <a:srgbClr val="0070C0"/>
                </a:solidFill>
              </a:rPr>
              <a:t>EQ</a:t>
            </a:r>
            <a:r>
              <a:rPr lang="en-US" baseline="-25000">
                <a:solidFill>
                  <a:srgbClr val="0070C0"/>
                </a:solidFill>
              </a:rPr>
              <a:t>TM</a:t>
            </a:r>
            <a:r>
              <a:rPr lang="en-US">
                <a:solidFill>
                  <a:srgbClr val="0070C0"/>
                </a:solidFill>
              </a:rPr>
              <a:t> is undecidable and its complement is unrecognizable.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853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50"/>
                </a:solidFill>
              </a:rPr>
              <a:t>Rice’s theorem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2B7BBA-CCC0-4FE2-AF9F-55B6D4454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89" y="1448920"/>
            <a:ext cx="8354911" cy="22456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90AC45-83DA-4E54-8B2E-2BA00DC3DC71}"/>
              </a:ext>
            </a:extLst>
          </p:cNvPr>
          <p:cNvSpPr txBox="1"/>
          <p:nvPr/>
        </p:nvSpPr>
        <p:spPr>
          <a:xfrm>
            <a:off x="457200" y="1032734"/>
            <a:ext cx="2710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Example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DA60F7-0E6D-4210-942C-71698D57CA2C}"/>
              </a:ext>
            </a:extLst>
          </p:cNvPr>
          <p:cNvSpPr txBox="1"/>
          <p:nvPr/>
        </p:nvSpPr>
        <p:spPr>
          <a:xfrm>
            <a:off x="7155712" y="4231757"/>
            <a:ext cx="1860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Ch. 5 Problems pg. 241</a:t>
            </a:r>
          </a:p>
        </p:txBody>
      </p:sp>
    </p:spTree>
    <p:extLst>
      <p:ext uri="{BB962C8B-B14F-4D97-AF65-F5344CB8AC3E}">
        <p14:creationId xmlns:p14="http://schemas.microsoft.com/office/powerpoint/2010/main" val="1497443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F1F43-AE8C-43CB-A728-E5922F6E9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50"/>
                </a:solidFill>
              </a:rPr>
              <a:t>Applying Rice’s theorem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E164C1-B819-480B-A182-56EE77980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94" y="1714380"/>
            <a:ext cx="8688012" cy="17147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EEA849-FD07-4084-984F-DFB63845A835}"/>
              </a:ext>
            </a:extLst>
          </p:cNvPr>
          <p:cNvSpPr txBox="1"/>
          <p:nvPr/>
        </p:nvSpPr>
        <p:spPr>
          <a:xfrm>
            <a:off x="537882" y="1043492"/>
            <a:ext cx="3119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Example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A51C2-6758-4425-9A4B-A86D274B8D4F}"/>
              </a:ext>
            </a:extLst>
          </p:cNvPr>
          <p:cNvSpPr txBox="1"/>
          <p:nvPr/>
        </p:nvSpPr>
        <p:spPr>
          <a:xfrm>
            <a:off x="6911163" y="4352905"/>
            <a:ext cx="2079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Ch. 5 Problems pg. 241</a:t>
            </a:r>
          </a:p>
        </p:txBody>
      </p:sp>
    </p:spTree>
    <p:extLst>
      <p:ext uri="{BB962C8B-B14F-4D97-AF65-F5344CB8AC3E}">
        <p14:creationId xmlns:p14="http://schemas.microsoft.com/office/powerpoint/2010/main" val="11938467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A316-E726-48D9-8BD3-F86AB2E0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50"/>
                </a:solidFill>
              </a:rPr>
              <a:t>Example 1 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3F09A8-FDC8-4E85-93A8-36C555663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56939"/>
            <a:ext cx="6357814" cy="4000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DCD3D0-6C96-4D3A-8133-B0D414E8EA6B}"/>
              </a:ext>
            </a:extLst>
          </p:cNvPr>
          <p:cNvSpPr txBox="1"/>
          <p:nvPr/>
        </p:nvSpPr>
        <p:spPr>
          <a:xfrm>
            <a:off x="7067774" y="4281543"/>
            <a:ext cx="1914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Ch. 5 Solutions pg. 243</a:t>
            </a:r>
          </a:p>
        </p:txBody>
      </p:sp>
    </p:spTree>
    <p:extLst>
      <p:ext uri="{BB962C8B-B14F-4D97-AF65-F5344CB8AC3E}">
        <p14:creationId xmlns:p14="http://schemas.microsoft.com/office/powerpoint/2010/main" val="20818264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DCF7B-DCA0-41C7-9D4A-1776C9CF1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50"/>
                </a:solidFill>
              </a:rPr>
              <a:t>Example 2 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1DD81D-31EA-467D-8478-FB651F03F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04" y="1265929"/>
            <a:ext cx="8716591" cy="16004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1A40E3-0C60-475C-9058-5D52D8C6890E}"/>
              </a:ext>
            </a:extLst>
          </p:cNvPr>
          <p:cNvSpPr txBox="1"/>
          <p:nvPr/>
        </p:nvSpPr>
        <p:spPr>
          <a:xfrm>
            <a:off x="7153835" y="4292737"/>
            <a:ext cx="1776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Ch. 5 Solutions pg. 244</a:t>
            </a:r>
          </a:p>
        </p:txBody>
      </p:sp>
    </p:spTree>
    <p:extLst>
      <p:ext uri="{BB962C8B-B14F-4D97-AF65-F5344CB8AC3E}">
        <p14:creationId xmlns:p14="http://schemas.microsoft.com/office/powerpoint/2010/main" val="1432351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5000">
              <a:schemeClr val="bg1"/>
            </a:gs>
            <a:gs pos="100000">
              <a:srgbClr val="BDDE8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Wednesday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>
                <a:cs typeface="Arial"/>
              </a:rPr>
              <a:t>Videos </a:t>
            </a:r>
            <a:r>
              <a:rPr lang="en-US" altLang="zh-CN">
                <a:cs typeface="Arial"/>
              </a:rPr>
              <a:t>118-121</a:t>
            </a:r>
            <a:endParaRPr lang="en-US">
              <a:cs typeface="Arial"/>
            </a:endParaRPr>
          </a:p>
          <a:p>
            <a:pPr fontAlgn="base"/>
            <a:endParaRPr lang="en-US" altLang="zh-CN">
              <a:ea typeface="华文新魏"/>
              <a:cs typeface="Arial"/>
            </a:endParaRPr>
          </a:p>
          <a:p>
            <a:pPr fontAlgn="base"/>
            <a:r>
              <a:rPr lang="en-US" altLang="zh-CN">
                <a:ea typeface="华文新魏"/>
                <a:cs typeface="Arial"/>
              </a:rPr>
              <a:t>Today’s learning goals</a:t>
            </a:r>
            <a:endParaRPr lang="en-US"/>
          </a:p>
          <a:p>
            <a:pPr lvl="1" fontAlgn="base"/>
            <a:r>
              <a:rPr lang="en-US"/>
              <a:t>Define and explain core examples of computational problems, including A**, E**, EQ**, (for ** either DFA or TM) and HALTTM ​</a:t>
            </a:r>
          </a:p>
          <a:p>
            <a:pPr lvl="1" fontAlgn="base"/>
            <a:r>
              <a:rPr lang="en-US"/>
              <a:t>Explain what it means for one problem to reduce to another​</a:t>
            </a:r>
          </a:p>
          <a:p>
            <a:pPr lvl="1" fontAlgn="base"/>
            <a:r>
              <a:rPr lang="en-US"/>
              <a:t>Define computable functions. Use them to give mapping reductions between computational problems.</a:t>
            </a:r>
          </a:p>
          <a:p>
            <a:pPr fontAlgn="base"/>
            <a:endParaRPr lang="en-US"/>
          </a:p>
          <a:p>
            <a:pPr fontAlgn="base"/>
            <a:r>
              <a:rPr lang="en-US" altLang="zh-CN">
                <a:ea typeface="华文新魏"/>
                <a:cs typeface="Arial"/>
              </a:rPr>
              <a:t>Today’s textbook sections</a:t>
            </a:r>
          </a:p>
          <a:p>
            <a:pPr lvl="1" fontAlgn="base"/>
            <a:r>
              <a:rPr lang="en-US" altLang="zh-CN">
                <a:ea typeface="华文新魏"/>
                <a:cs typeface="Arial"/>
              </a:rPr>
              <a:t>None</a:t>
            </a:r>
          </a:p>
          <a:p>
            <a:pPr fontAlgn="base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644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50"/>
                </a:solidFill>
              </a:rPr>
              <a:t>Wednesday FAQ (118-121)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 dirty="0">
                <a:cs typeface="Arial"/>
              </a:rPr>
              <a:t>Q:</a:t>
            </a:r>
            <a:r>
              <a:rPr lang="en-US" sz="2000" dirty="0">
                <a:cs typeface="Arial"/>
              </a:rPr>
              <a:t> "What is </a:t>
            </a:r>
            <a:r>
              <a:rPr lang="en-US" sz="2000" dirty="0" err="1">
                <a:cs typeface="Arial"/>
              </a:rPr>
              <a:t>const</a:t>
            </a:r>
            <a:r>
              <a:rPr lang="en-US" sz="2000" baseline="-25000" dirty="0" err="1">
                <a:cs typeface="Arial"/>
              </a:rPr>
              <a:t>out</a:t>
            </a:r>
            <a:r>
              <a:rPr lang="en-US" sz="2000" dirty="0">
                <a:cs typeface="Arial"/>
              </a:rPr>
              <a:t> and where does it come from?"</a:t>
            </a:r>
          </a:p>
          <a:p>
            <a:r>
              <a:rPr lang="en-US" sz="2000" b="1" dirty="0">
                <a:cs typeface="Arial"/>
              </a:rPr>
              <a:t>A:</a:t>
            </a:r>
            <a:r>
              <a:rPr lang="en-US" sz="2000" dirty="0">
                <a:cs typeface="Arial"/>
              </a:rPr>
              <a:t> </a:t>
            </a:r>
            <a:r>
              <a:rPr lang="en-US" sz="2000" dirty="0" err="1">
                <a:ea typeface="+mn-lt"/>
                <a:cs typeface="+mn-lt"/>
              </a:rPr>
              <a:t>const</a:t>
            </a:r>
            <a:r>
              <a:rPr lang="en-US" sz="2000" baseline="-25000" dirty="0" err="1">
                <a:ea typeface="+mn-lt"/>
                <a:cs typeface="+mn-lt"/>
              </a:rPr>
              <a:t>out</a:t>
            </a:r>
            <a:r>
              <a:rPr lang="en-US" sz="2000" dirty="0">
                <a:ea typeface="+mn-lt"/>
                <a:cs typeface="+mn-lt"/>
              </a:rPr>
              <a:t> is usually the value we want to output when the type check fails. If we are trying to build a function in which x ∈ A </a:t>
            </a:r>
            <a:r>
              <a:rPr lang="en-US" sz="2000" dirty="0" err="1">
                <a:ea typeface="+mn-lt"/>
                <a:cs typeface="+mn-lt"/>
              </a:rPr>
              <a:t>iff</a:t>
            </a:r>
            <a:r>
              <a:rPr lang="en-US" sz="2000" dirty="0">
                <a:ea typeface="+mn-lt"/>
                <a:cs typeface="+mn-lt"/>
              </a:rPr>
              <a:t> f(x) ∈ B, then a value x</a:t>
            </a:r>
            <a:r>
              <a:rPr lang="en-US" sz="2000" baseline="-25000" dirty="0">
                <a:ea typeface="+mn-lt"/>
                <a:cs typeface="+mn-lt"/>
              </a:rPr>
              <a:t>1</a:t>
            </a:r>
            <a:r>
              <a:rPr lang="en-US" sz="2000" dirty="0">
                <a:ea typeface="+mn-lt"/>
                <a:cs typeface="+mn-lt"/>
              </a:rPr>
              <a:t> whose type check fails would not be in A, so f(x</a:t>
            </a:r>
            <a:r>
              <a:rPr lang="en-US" sz="2000" baseline="-25000" dirty="0">
                <a:ea typeface="+mn-lt"/>
                <a:cs typeface="+mn-lt"/>
              </a:rPr>
              <a:t>1</a:t>
            </a:r>
            <a:r>
              <a:rPr lang="en-US" sz="2000" dirty="0">
                <a:ea typeface="+mn-lt"/>
                <a:cs typeface="+mn-lt"/>
              </a:rPr>
              <a:t>) should also not be in B. Therefore, </a:t>
            </a:r>
            <a:r>
              <a:rPr lang="en-US" sz="2000" dirty="0" err="1">
                <a:ea typeface="+mn-lt"/>
                <a:cs typeface="+mn-lt"/>
              </a:rPr>
              <a:t>const</a:t>
            </a:r>
            <a:r>
              <a:rPr lang="en-US" sz="2000" baseline="-25000" dirty="0" err="1">
                <a:ea typeface="+mn-lt"/>
                <a:cs typeface="+mn-lt"/>
              </a:rPr>
              <a:t>out</a:t>
            </a:r>
            <a:r>
              <a:rPr lang="en-US" sz="2000" dirty="0">
                <a:ea typeface="+mn-lt"/>
                <a:cs typeface="+mn-lt"/>
              </a:rPr>
              <a:t> is just any value we choose that is not in B. </a:t>
            </a:r>
          </a:p>
        </p:txBody>
      </p:sp>
    </p:spTree>
    <p:extLst>
      <p:ext uri="{BB962C8B-B14F-4D97-AF65-F5344CB8AC3E}">
        <p14:creationId xmlns:p14="http://schemas.microsoft.com/office/powerpoint/2010/main" val="7613202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50"/>
                </a:solidFill>
              </a:rPr>
              <a:t>Wednesday FAQ (118-121)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>
                <a:ea typeface="+mn-lt"/>
                <a:cs typeface="+mn-lt"/>
              </a:rPr>
              <a:t>Q:</a:t>
            </a:r>
            <a:r>
              <a:rPr lang="en-US" sz="2000">
                <a:ea typeface="+mn-lt"/>
                <a:cs typeface="+mn-lt"/>
              </a:rPr>
              <a:t> "What are the different stages of mapping reductions problems?"</a:t>
            </a:r>
          </a:p>
          <a:p>
            <a:r>
              <a:rPr lang="en-US" sz="2000" b="1">
                <a:ea typeface="+mn-lt"/>
                <a:cs typeface="+mn-lt"/>
              </a:rPr>
              <a:t>A:</a:t>
            </a:r>
            <a:endParaRPr lang="en-US" sz="2000">
              <a:ea typeface="+mn-lt"/>
              <a:cs typeface="+mn-lt"/>
            </a:endParaRPr>
          </a:p>
          <a:p>
            <a:pPr marL="617220" lvl="1" indent="-342900">
              <a:buAutoNum type="arabicPeriod"/>
            </a:pPr>
            <a:r>
              <a:rPr lang="en-US" sz="1800">
                <a:ea typeface="+mn-lt"/>
                <a:cs typeface="+mn-lt"/>
              </a:rPr>
              <a:t>Identify the relevant sets. The goal is to prove that some set B is hard (undecidable/unrecognizable). We need to choose another set A that we know to be hard and that we will prove mapping reduces to B.</a:t>
            </a:r>
          </a:p>
          <a:p>
            <a:pPr marL="617220" lvl="1" indent="-342900">
              <a:buAutoNum type="arabicPeriod"/>
            </a:pPr>
            <a:r>
              <a:rPr lang="en-US" sz="1800">
                <a:ea typeface="+mn-lt"/>
                <a:cs typeface="+mn-lt"/>
              </a:rPr>
              <a:t>Write specs for the desired computable function.</a:t>
            </a:r>
          </a:p>
          <a:p>
            <a:pPr marL="617220" lvl="1" indent="-342900">
              <a:buAutoNum type="arabicPeriod"/>
            </a:pPr>
            <a:r>
              <a:rPr lang="en-US" sz="1800">
                <a:ea typeface="+mn-lt"/>
                <a:cs typeface="+mn-lt"/>
              </a:rPr>
              <a:t>Create and define the computable function.</a:t>
            </a:r>
          </a:p>
          <a:p>
            <a:pPr marL="617220" lvl="1" indent="-342900">
              <a:buAutoNum type="arabicPeriod"/>
            </a:pPr>
            <a:r>
              <a:rPr lang="en-US" sz="1800">
                <a:ea typeface="+mn-lt"/>
                <a:cs typeface="+mn-lt"/>
              </a:rPr>
              <a:t>Prove that the function works (confirm that it meets the specs).</a:t>
            </a:r>
          </a:p>
        </p:txBody>
      </p:sp>
    </p:spTree>
    <p:extLst>
      <p:ext uri="{BB962C8B-B14F-4D97-AF65-F5344CB8AC3E}">
        <p14:creationId xmlns:p14="http://schemas.microsoft.com/office/powerpoint/2010/main" val="38087437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8000">
              <a:schemeClr val="bg1"/>
            </a:gs>
            <a:gs pos="100000">
              <a:srgbClr val="BDDE8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Friday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>
                <a:cs typeface="Arial"/>
              </a:rPr>
              <a:t>Videos </a:t>
            </a:r>
            <a:r>
              <a:rPr lang="en-US" altLang="zh-CN">
                <a:cs typeface="Arial"/>
              </a:rPr>
              <a:t>122-125</a:t>
            </a:r>
            <a:endParaRPr lang="en-US">
              <a:cs typeface="Arial"/>
            </a:endParaRPr>
          </a:p>
          <a:p>
            <a:pPr fontAlgn="base"/>
            <a:endParaRPr lang="en-US" altLang="zh-CN">
              <a:ea typeface="华文新魏"/>
              <a:cs typeface="Arial"/>
            </a:endParaRPr>
          </a:p>
          <a:p>
            <a:pPr fontAlgn="base"/>
            <a:r>
              <a:rPr lang="en-US" altLang="zh-CN">
                <a:ea typeface="华文新魏"/>
                <a:cs typeface="Arial"/>
              </a:rPr>
              <a:t>Today’s learning goals</a:t>
            </a:r>
            <a:endParaRPr lang="en-US"/>
          </a:p>
          <a:p>
            <a:pPr lvl="1"/>
            <a:r>
              <a:rPr lang="en-US"/>
              <a:t>Distinguish between computability and complexity</a:t>
            </a:r>
          </a:p>
          <a:p>
            <a:pPr lvl="1"/>
            <a:r>
              <a:rPr lang="en-US"/>
              <a:t>Articulate motivating questions of complexity</a:t>
            </a:r>
          </a:p>
          <a:p>
            <a:pPr fontAlgn="base"/>
            <a:endParaRPr lang="en-US"/>
          </a:p>
          <a:p>
            <a:pPr fontAlgn="base"/>
            <a:r>
              <a:rPr lang="en-US" altLang="zh-CN">
                <a:ea typeface="华文新魏"/>
                <a:cs typeface="Arial"/>
              </a:rPr>
              <a:t>Today’s textbook sections</a:t>
            </a:r>
          </a:p>
          <a:p>
            <a:pPr lvl="1" fontAlgn="base"/>
            <a:r>
              <a:rPr lang="en-US" altLang="zh-CN">
                <a:ea typeface="华文新魏"/>
                <a:cs typeface="Arial"/>
              </a:rPr>
              <a:t>None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853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46359-E4F5-B243-8F59-9311C578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>
                <a:hlinkClick r:id="rId2"/>
              </a:rPr>
              <a:t>122.CSE105.ComplexityMotivation.mp4</a:t>
            </a:r>
            <a:endParaRPr lang="en-US" sz="2000"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33B196-A48B-3644-97C4-7D63559258CF}"/>
              </a:ext>
            </a:extLst>
          </p:cNvPr>
          <p:cNvSpPr txBox="1"/>
          <p:nvPr/>
        </p:nvSpPr>
        <p:spPr>
          <a:xfrm>
            <a:off x="457200" y="1143000"/>
            <a:ext cx="80957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Remember:</a:t>
            </a:r>
          </a:p>
          <a:p>
            <a:endParaRPr lang="en-US" i="1"/>
          </a:p>
          <a:p>
            <a:r>
              <a:rPr lang="en-US" sz="2000">
                <a:highlight>
                  <a:srgbClr val="FFFF00"/>
                </a:highlight>
              </a:rPr>
              <a:t>Common big-O notation functions</a:t>
            </a:r>
          </a:p>
          <a:p>
            <a:r>
              <a:rPr 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sz="2000"/>
              <a:t> 		</a:t>
            </a:r>
            <a:r>
              <a:rPr lang="en-US" sz="2000">
                <a:solidFill>
                  <a:srgbClr val="0070C0"/>
                </a:solidFill>
              </a:rPr>
              <a:t>constant</a:t>
            </a:r>
          </a:p>
          <a:p>
            <a:r>
              <a:rPr 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(log </a:t>
            </a:r>
            <a:r>
              <a:rPr 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 	</a:t>
            </a:r>
            <a:r>
              <a:rPr lang="en-US" sz="2000">
                <a:solidFill>
                  <a:srgbClr val="0070C0"/>
                </a:solidFill>
              </a:rPr>
              <a:t>logarithmic</a:t>
            </a:r>
          </a:p>
          <a:p>
            <a:r>
              <a:rPr 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30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), 0 &lt; c &lt; 1</a:t>
            </a:r>
            <a:r>
              <a:rPr lang="en-US" sz="2000"/>
              <a:t> 	</a:t>
            </a:r>
            <a:r>
              <a:rPr lang="en-US" sz="2000">
                <a:solidFill>
                  <a:srgbClr val="0070C0"/>
                </a:solidFill>
              </a:rPr>
              <a:t>fractional power</a:t>
            </a:r>
          </a:p>
          <a:p>
            <a:r>
              <a:rPr 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 		</a:t>
            </a:r>
            <a:r>
              <a:rPr lang="en-US" sz="2000">
                <a:solidFill>
                  <a:srgbClr val="0070C0"/>
                </a:solidFill>
              </a:rPr>
              <a:t>linear</a:t>
            </a:r>
          </a:p>
          <a:p>
            <a:r>
              <a:rPr 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log </a:t>
            </a:r>
            <a:r>
              <a:rPr 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 	</a:t>
            </a:r>
            <a:r>
              <a:rPr lang="en-US" sz="2000">
                <a:solidFill>
                  <a:srgbClr val="0070C0"/>
                </a:solidFill>
              </a:rPr>
              <a:t>loglinear</a:t>
            </a:r>
          </a:p>
          <a:p>
            <a:r>
              <a:rPr 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 		</a:t>
            </a:r>
            <a:r>
              <a:rPr lang="en-US" sz="2000">
                <a:solidFill>
                  <a:srgbClr val="0070C0"/>
                </a:solidFill>
              </a:rPr>
              <a:t>quadratic</a:t>
            </a:r>
          </a:p>
          <a:p>
            <a:r>
              <a:rPr 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i="1" baseline="30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 1 &lt; c</a:t>
            </a:r>
            <a:r>
              <a:rPr lang="en-US" sz="2000"/>
              <a:t> 	</a:t>
            </a:r>
            <a:r>
              <a:rPr lang="en-US" sz="2000">
                <a:solidFill>
                  <a:srgbClr val="0070C0"/>
                </a:solidFill>
              </a:rPr>
              <a:t>exponential</a:t>
            </a:r>
          </a:p>
          <a:p>
            <a:r>
              <a:rPr 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!) 		</a:t>
            </a:r>
            <a:r>
              <a:rPr lang="en-US" sz="2000">
                <a:solidFill>
                  <a:srgbClr val="0070C0"/>
                </a:solidFill>
              </a:rPr>
              <a:t>factorial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080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Today's learning goals	</a:t>
            </a:r>
            <a:r>
              <a:rPr lang="en-US" sz="2400"/>
              <a:t>Sipser Ch 7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Distinguish between computability and complexity</a:t>
            </a:r>
          </a:p>
          <a:p>
            <a:r>
              <a:rPr lang="en-US"/>
              <a:t>Articulate motivating questions of complexity</a:t>
            </a:r>
          </a:p>
          <a:p>
            <a:endParaRPr lang="en-US"/>
          </a:p>
          <a:p>
            <a:r>
              <a:rPr lang="en-US"/>
              <a:t>Section 7.1: time complexity, asymptotic upper bounds.</a:t>
            </a:r>
          </a:p>
          <a:p>
            <a:r>
              <a:rPr lang="en-US"/>
              <a:t>Section 7.2: polynomial time, P</a:t>
            </a:r>
          </a:p>
          <a:p>
            <a:r>
              <a:rPr lang="en-US"/>
              <a:t>Section 7.3: NP, polynomial verifiers, nondeterministic machines.</a:t>
            </a:r>
          </a:p>
        </p:txBody>
      </p:sp>
    </p:spTree>
    <p:extLst>
      <p:ext uri="{BB962C8B-B14F-4D97-AF65-F5344CB8AC3E}">
        <p14:creationId xmlns:p14="http://schemas.microsoft.com/office/powerpoint/2010/main" val="14754317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Complexity theory		</a:t>
            </a:r>
            <a:r>
              <a:rPr lang="en-US" sz="1600" i="1">
                <a:solidFill>
                  <a:schemeClr val="accent6"/>
                </a:solidFill>
              </a:rPr>
              <a:t>Chapter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In the "real world", computers (and Turing machines) don't have infinite tape, and we can't afford to wait unboundedly long for an answer.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"Decidable" isn't good enough – we want "</a:t>
            </a:r>
            <a:r>
              <a:rPr lang="en-US" b="1">
                <a:solidFill>
                  <a:srgbClr val="FF0000"/>
                </a:solidFill>
              </a:rPr>
              <a:t>Efficiently decidable</a:t>
            </a:r>
            <a:r>
              <a:rPr lang="en-US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748559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 just decidable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For a given </a:t>
            </a:r>
            <a:r>
              <a:rPr lang="en-US" b="1">
                <a:solidFill>
                  <a:schemeClr val="tx2"/>
                </a:solidFill>
              </a:rPr>
              <a:t>algorithm</a:t>
            </a:r>
            <a:r>
              <a:rPr lang="en-US"/>
              <a:t> working on a given </a:t>
            </a:r>
            <a:r>
              <a:rPr lang="en-US" b="1">
                <a:solidFill>
                  <a:srgbClr val="4128D2"/>
                </a:solidFill>
              </a:rPr>
              <a:t>input</a:t>
            </a:r>
            <a:r>
              <a:rPr lang="en-US"/>
              <a:t>, how long do we need to wait for an answer?  How does the running time depend on the input in the worst-case? average-case? </a:t>
            </a:r>
            <a:r>
              <a:rPr lang="en-US">
                <a:solidFill>
                  <a:schemeClr val="accent1"/>
                </a:solidFill>
              </a:rPr>
              <a:t>Expect to have to spend more time on larger inputs.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067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 just decidable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For a given </a:t>
            </a:r>
            <a:r>
              <a:rPr lang="en-US" b="1">
                <a:solidFill>
                  <a:schemeClr val="tx2"/>
                </a:solidFill>
              </a:rPr>
              <a:t>algorithm</a:t>
            </a:r>
            <a:r>
              <a:rPr lang="en-US"/>
              <a:t> working on a given </a:t>
            </a:r>
            <a:r>
              <a:rPr lang="en-US" b="1">
                <a:solidFill>
                  <a:srgbClr val="4128D2"/>
                </a:solidFill>
              </a:rPr>
              <a:t>input</a:t>
            </a:r>
            <a:r>
              <a:rPr lang="en-US"/>
              <a:t>, how long do we need to wait for an answer?  How does the running time depend on the input in the worst-case? average-case? </a:t>
            </a:r>
            <a:r>
              <a:rPr lang="en-US">
                <a:solidFill>
                  <a:schemeClr val="accent1"/>
                </a:solidFill>
              </a:rPr>
              <a:t>Expect to have to spend more time on larger inputs.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458FCD5A-7672-4754-87B7-32CAE6EED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36" y="2759366"/>
            <a:ext cx="7896386" cy="209115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4A1523A-B5EB-44E4-9BDF-50FE69837F4A}"/>
                  </a:ext>
                </a:extLst>
              </p14:cNvPr>
              <p14:cNvContentPartPr/>
              <p14:nvPr/>
            </p14:nvContentPartPr>
            <p14:xfrm>
              <a:off x="4962976" y="2175664"/>
              <a:ext cx="1485900" cy="9525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4A1523A-B5EB-44E4-9BDF-50FE69837F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08891" y="2061364"/>
                <a:ext cx="1593710" cy="2377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F9CC78D-FA1E-4035-9EF3-0E7985FCC7D4}"/>
                  </a:ext>
                </a:extLst>
              </p14:cNvPr>
              <p14:cNvContentPartPr/>
              <p14:nvPr/>
            </p14:nvContentPartPr>
            <p14:xfrm>
              <a:off x="6718946" y="2196967"/>
              <a:ext cx="1190625" cy="9525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F9CC78D-FA1E-4035-9EF3-0E7985FCC7D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64909" y="2107670"/>
                <a:ext cx="1298340" cy="1878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E198610-D805-4A38-BC8F-7127B4B87198}"/>
                  </a:ext>
                </a:extLst>
              </p14:cNvPr>
              <p14:cNvContentPartPr/>
              <p14:nvPr/>
            </p14:nvContentPartPr>
            <p14:xfrm>
              <a:off x="731401" y="2547722"/>
              <a:ext cx="733425" cy="28575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E198610-D805-4A38-BC8F-7127B4B8719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7710" y="2431877"/>
                <a:ext cx="840450" cy="2598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1378AC0-0C2E-4700-A89D-52D29C9F7601}"/>
                  </a:ext>
                </a:extLst>
              </p14:cNvPr>
              <p14:cNvContentPartPr/>
              <p14:nvPr/>
            </p14:nvContentPartPr>
            <p14:xfrm>
              <a:off x="1619337" y="2515825"/>
              <a:ext cx="3876675" cy="66675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1378AC0-0C2E-4700-A89D-52D29C9F760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65319" y="2409992"/>
                <a:ext cx="3984350" cy="2779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276D909-A1D8-4BBB-B96C-255987B60B00}"/>
                  </a:ext>
                </a:extLst>
              </p14:cNvPr>
              <p14:cNvContentPartPr/>
              <p14:nvPr/>
            </p14:nvContentPartPr>
            <p14:xfrm>
              <a:off x="5548287" y="2525095"/>
              <a:ext cx="2019300" cy="85725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276D909-A1D8-4BBB-B96C-255987B60B0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494208" y="2411802"/>
                <a:ext cx="2127097" cy="31193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83318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 just decidable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For a given </a:t>
            </a:r>
            <a:r>
              <a:rPr lang="en-US" b="1">
                <a:solidFill>
                  <a:schemeClr val="tx2"/>
                </a:solidFill>
              </a:rPr>
              <a:t>algorithm</a:t>
            </a:r>
            <a:r>
              <a:rPr lang="en-US"/>
              <a:t> working on a given </a:t>
            </a:r>
            <a:r>
              <a:rPr lang="en-US" b="1">
                <a:solidFill>
                  <a:srgbClr val="4128D2"/>
                </a:solidFill>
              </a:rPr>
              <a:t>input</a:t>
            </a:r>
            <a:r>
              <a:rPr lang="en-US"/>
              <a:t>, how long do we need to wait for an answer?  How does the running time depend on the input in the </a:t>
            </a:r>
            <a:r>
              <a:rPr lang="en-US">
                <a:highlight>
                  <a:srgbClr val="00FFFF"/>
                </a:highlight>
              </a:rPr>
              <a:t>worst-case</a:t>
            </a:r>
            <a:r>
              <a:rPr lang="en-US"/>
              <a:t>? </a:t>
            </a:r>
            <a:r>
              <a:rPr lang="en-US">
                <a:highlight>
                  <a:srgbClr val="00FFFF"/>
                </a:highlight>
              </a:rPr>
              <a:t>average-case</a:t>
            </a:r>
            <a:r>
              <a:rPr lang="en-US"/>
              <a:t>? </a:t>
            </a:r>
            <a:r>
              <a:rPr lang="en-US">
                <a:solidFill>
                  <a:schemeClr val="accent1"/>
                </a:solidFill>
                <a:highlight>
                  <a:srgbClr val="FFFF00"/>
                </a:highlight>
              </a:rPr>
              <a:t>Expect to have to spend more time on larger inputs.</a:t>
            </a:r>
            <a:r>
              <a:rPr lang="en-US">
                <a:solidFill>
                  <a:schemeClr val="accent1"/>
                </a:solidFill>
              </a:rPr>
              <a:t>							</a:t>
            </a:r>
            <a:r>
              <a:rPr lang="en-US">
                <a:latin typeface="Book Antiqua" panose="02040602050305030304" pitchFamily="18" charset="0"/>
              </a:rPr>
              <a:t>Space complexity</a:t>
            </a:r>
          </a:p>
          <a:p>
            <a:pPr marL="0" indent="0">
              <a:buNone/>
            </a:pPr>
            <a:r>
              <a:rPr lang="en-US">
                <a:latin typeface="Book Antiqua" panose="02040602050305030304" pitchFamily="18" charset="0"/>
              </a:rPr>
              <a:t>	</a:t>
            </a:r>
            <a:r>
              <a:rPr lang="en-US">
                <a:highlight>
                  <a:srgbClr val="00FFFF"/>
                </a:highlight>
                <a:latin typeface="Book Antiqua" panose="02040602050305030304" pitchFamily="18" charset="0"/>
              </a:rPr>
              <a:t>worst case, average case</a:t>
            </a:r>
            <a:endParaRPr lang="en-US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>
                <a:latin typeface="Book Antiqua" panose="02040602050305030304" pitchFamily="18" charset="0"/>
              </a:rPr>
              <a:t>	</a:t>
            </a:r>
            <a:r>
              <a:rPr lang="en-US">
                <a:highlight>
                  <a:srgbClr val="FFFF00"/>
                </a:highlight>
                <a:latin typeface="Book Antiqua" panose="02040602050305030304" pitchFamily="18" charset="0"/>
              </a:rPr>
              <a:t>quickly</a:t>
            </a:r>
            <a:r>
              <a:rPr lang="en-US">
                <a:latin typeface="Book Antiqua" panose="02040602050305030304" pitchFamily="18" charset="0"/>
              </a:rPr>
              <a:t> 		big-O notation, </a:t>
            </a:r>
            <a:r>
              <a:rPr lang="en-US">
                <a:highlight>
                  <a:srgbClr val="FFFF00"/>
                </a:highlight>
                <a:latin typeface="Book Antiqua" panose="02040602050305030304" pitchFamily="18" charset="0"/>
              </a:rPr>
              <a:t>asymptotic</a:t>
            </a:r>
          </a:p>
          <a:p>
            <a:pPr marL="0" indent="0">
              <a:buNone/>
            </a:pPr>
            <a:r>
              <a:rPr lang="en-US">
                <a:latin typeface="Book Antiqua" panose="02040602050305030304" pitchFamily="18" charset="0"/>
              </a:rPr>
              <a:t>	</a:t>
            </a:r>
            <a:r>
              <a:rPr lang="en-US">
                <a:highlight>
                  <a:srgbClr val="00FF00"/>
                </a:highlight>
                <a:latin typeface="Book Antiqua" panose="02040602050305030304" pitchFamily="18" charset="0"/>
              </a:rPr>
              <a:t>polynomial time algorithms (efficient)</a:t>
            </a:r>
          </a:p>
          <a:p>
            <a:pPr marL="0" indent="0">
              <a:buNone/>
            </a:pPr>
            <a:r>
              <a:rPr lang="en-US">
                <a:latin typeface="Book Antiqua" panose="02040602050305030304" pitchFamily="18" charset="0"/>
              </a:rPr>
              <a:t>	</a:t>
            </a:r>
            <a:r>
              <a:rPr lang="en-US">
                <a:highlight>
                  <a:srgbClr val="00FF00"/>
                </a:highlight>
                <a:latin typeface="Book Antiqua" panose="02040602050305030304" pitchFamily="18" charset="0"/>
              </a:rPr>
              <a:t>NP-complete  (</a:t>
            </a:r>
            <a:r>
              <a:rPr lang="en-US">
                <a:highlight>
                  <a:srgbClr val="00FF00"/>
                </a:highlight>
                <a:latin typeface="Book Antiqua" panose="02040602050305030304" pitchFamily="18" charset="0"/>
                <a:sym typeface="Wingdings" pitchFamily="2" charset="2"/>
              </a:rPr>
              <a:t>not efficient)</a:t>
            </a:r>
            <a:endParaRPr lang="en-US">
              <a:highlight>
                <a:srgbClr val="00FF00"/>
              </a:highlight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5917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0C1DA-093C-F245-A92D-3AB9D3851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50"/>
                </a:solidFill>
              </a:rPr>
              <a:t>Key Notation and Definitions (122)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06937-93D0-4FBB-997E-427F4F5FC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413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"Decidable" isn't good enough – we want "</a:t>
            </a:r>
            <a:r>
              <a:rPr lang="en-US" b="1" dirty="0"/>
              <a:t>Efficiently decidable</a:t>
            </a:r>
            <a:r>
              <a:rPr lang="en-US" dirty="0"/>
              <a:t>” so that solutions could be useful in real world applications.</a:t>
            </a:r>
          </a:p>
          <a:p>
            <a:r>
              <a:rPr lang="en-US" dirty="0"/>
              <a:t>The idea of </a:t>
            </a:r>
            <a:r>
              <a:rPr lang="en-US" dirty="0">
                <a:highlight>
                  <a:srgbClr val="FFFF00"/>
                </a:highlight>
              </a:rPr>
              <a:t>asymptotic</a:t>
            </a:r>
            <a:r>
              <a:rPr lang="en-US" dirty="0"/>
              <a:t> is to formalize </a:t>
            </a:r>
            <a:r>
              <a:rPr lang="en-US" b="1" dirty="0"/>
              <a:t>how long </a:t>
            </a:r>
            <a:r>
              <a:rPr lang="en-US" dirty="0"/>
              <a:t>we would have to </a:t>
            </a:r>
            <a:r>
              <a:rPr lang="en-US" b="1" dirty="0"/>
              <a:t>wait</a:t>
            </a:r>
            <a:r>
              <a:rPr lang="en-US" dirty="0"/>
              <a:t> for an answer.</a:t>
            </a:r>
          </a:p>
          <a:p>
            <a:r>
              <a:rPr lang="en-US" dirty="0"/>
              <a:t>Polynomial time algorithms (</a:t>
            </a:r>
            <a:r>
              <a:rPr lang="en-US" b="1" dirty="0">
                <a:solidFill>
                  <a:srgbClr val="4E8F00"/>
                </a:solidFill>
              </a:rPr>
              <a:t>efficient</a:t>
            </a:r>
            <a:r>
              <a:rPr lang="en-US" dirty="0"/>
              <a:t>)</a:t>
            </a:r>
          </a:p>
          <a:p>
            <a:r>
              <a:rPr lang="en-US" dirty="0"/>
              <a:t>NP-complete  (</a:t>
            </a:r>
            <a:r>
              <a:rPr lang="en-US" dirty="0">
                <a:solidFill>
                  <a:srgbClr val="DF3000"/>
                </a:solidFill>
                <a:sym typeface="Wingdings" pitchFamily="2" charset="2"/>
              </a:rPr>
              <a:t>not efficient</a:t>
            </a:r>
            <a:r>
              <a:rPr lang="en-US" dirty="0">
                <a:sym typeface="Wingdings" pitchFamily="2" charset="2"/>
              </a:rPr>
              <a:t>)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939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46359-E4F5-B243-8F59-9311C578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>
                <a:hlinkClick r:id="rId2"/>
              </a:rPr>
              <a:t>118.CSE105.ETMisUndecidablePart1.mp4</a:t>
            </a:r>
            <a:endParaRPr lang="en-US" sz="20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30333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46359-E4F5-B243-8F59-9311C578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>
                <a:ea typeface="+mj-lt"/>
                <a:cs typeface="+mj-lt"/>
                <a:hlinkClick r:id="rId2"/>
              </a:rPr>
              <a:t>123.CSE105.ComplexityFirstDefinitions.mp4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6AB32E-CBBB-B643-A70E-343529BC3262}"/>
              </a:ext>
            </a:extLst>
          </p:cNvPr>
          <p:cNvSpPr txBox="1"/>
          <p:nvPr/>
        </p:nvSpPr>
        <p:spPr>
          <a:xfrm>
            <a:off x="457200" y="1143000"/>
            <a:ext cx="80957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Remember:</a:t>
            </a:r>
          </a:p>
          <a:p>
            <a:endParaRPr lang="en-US" i="1"/>
          </a:p>
          <a:p>
            <a:r>
              <a:rPr lang="en-US">
                <a:highlight>
                  <a:srgbClr val="FFFF00"/>
                </a:highlight>
              </a:rPr>
              <a:t>Common big-O notation functions</a:t>
            </a:r>
          </a:p>
          <a:p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/>
              <a:t> 		</a:t>
            </a:r>
            <a:r>
              <a:rPr lang="en-US">
                <a:solidFill>
                  <a:srgbClr val="0070C0"/>
                </a:solidFill>
              </a:rPr>
              <a:t>constant</a:t>
            </a:r>
          </a:p>
          <a:p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(log 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 		</a:t>
            </a:r>
            <a:r>
              <a:rPr lang="en-US">
                <a:solidFill>
                  <a:srgbClr val="0070C0"/>
                </a:solidFill>
              </a:rPr>
              <a:t>logarithmic</a:t>
            </a:r>
          </a:p>
          <a:p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30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), 0 &lt; c &lt; 1</a:t>
            </a:r>
            <a:r>
              <a:rPr lang="en-US"/>
              <a:t> 	</a:t>
            </a:r>
            <a:r>
              <a:rPr lang="en-US">
                <a:solidFill>
                  <a:srgbClr val="0070C0"/>
                </a:solidFill>
              </a:rPr>
              <a:t>fractional power</a:t>
            </a:r>
          </a:p>
          <a:p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 		</a:t>
            </a:r>
            <a:r>
              <a:rPr lang="en-US">
                <a:solidFill>
                  <a:srgbClr val="0070C0"/>
                </a:solidFill>
              </a:rPr>
              <a:t>linear</a:t>
            </a:r>
          </a:p>
          <a:p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log 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 	</a:t>
            </a:r>
            <a:r>
              <a:rPr lang="en-US">
                <a:solidFill>
                  <a:srgbClr val="0070C0"/>
                </a:solidFill>
              </a:rPr>
              <a:t>loglinear</a:t>
            </a:r>
          </a:p>
          <a:p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 		</a:t>
            </a:r>
            <a:r>
              <a:rPr lang="en-US">
                <a:solidFill>
                  <a:srgbClr val="0070C0"/>
                </a:solidFill>
              </a:rPr>
              <a:t>quadratic</a:t>
            </a:r>
          </a:p>
          <a:p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i="1" baseline="3000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 1 &lt; c</a:t>
            </a:r>
            <a:r>
              <a:rPr lang="en-US"/>
              <a:t> 	</a:t>
            </a:r>
            <a:r>
              <a:rPr lang="en-US">
                <a:solidFill>
                  <a:srgbClr val="0070C0"/>
                </a:solidFill>
              </a:rPr>
              <a:t>exponential</a:t>
            </a:r>
          </a:p>
          <a:p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!) 		</a:t>
            </a:r>
            <a:r>
              <a:rPr lang="en-US">
                <a:solidFill>
                  <a:srgbClr val="0070C0"/>
                </a:solidFill>
              </a:rPr>
              <a:t>factorial</a:t>
            </a:r>
          </a:p>
          <a:p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28787440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Measuring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For a given </a:t>
            </a:r>
            <a:r>
              <a:rPr lang="en-US" b="1">
                <a:solidFill>
                  <a:schemeClr val="tx2"/>
                </a:solidFill>
              </a:rPr>
              <a:t>algorithm</a:t>
            </a:r>
            <a:r>
              <a:rPr lang="en-US"/>
              <a:t> working on a given </a:t>
            </a:r>
            <a:r>
              <a:rPr lang="en-US" b="1">
                <a:solidFill>
                  <a:srgbClr val="4128D2"/>
                </a:solidFill>
              </a:rPr>
              <a:t>input</a:t>
            </a:r>
            <a:r>
              <a:rPr lang="en-US"/>
              <a:t>, how long do we need to wait for an answer? </a:t>
            </a:r>
            <a:r>
              <a:rPr lang="en-US">
                <a:solidFill>
                  <a:srgbClr val="FF0000"/>
                </a:solidFill>
              </a:rPr>
              <a:t>Count steps!  </a:t>
            </a:r>
            <a:r>
              <a:rPr lang="en-US"/>
              <a:t>How does the running time depend on the input in the worst-case? average-case? </a:t>
            </a:r>
            <a:r>
              <a:rPr lang="en-US">
                <a:solidFill>
                  <a:srgbClr val="FF0000"/>
                </a:solidFill>
              </a:rPr>
              <a:t>Big-O</a:t>
            </a:r>
          </a:p>
          <a:p>
            <a:endParaRPr lang="en-US"/>
          </a:p>
          <a:p>
            <a:pPr marL="0" indent="0" algn="ctr">
              <a:buNone/>
            </a:pPr>
            <a:r>
              <a:rPr lang="en-US"/>
              <a:t>Can we detect problems that are </a:t>
            </a:r>
            <a:r>
              <a:rPr lang="en-US" b="1">
                <a:solidFill>
                  <a:srgbClr val="4128D2"/>
                </a:solidFill>
              </a:rPr>
              <a:t>efficiently solvable</a:t>
            </a:r>
            <a:r>
              <a:rPr lang="en-US"/>
              <a:t>? </a:t>
            </a:r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5183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Measuring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For a given </a:t>
            </a:r>
            <a:r>
              <a:rPr lang="en-US" b="1">
                <a:solidFill>
                  <a:schemeClr val="tx2"/>
                </a:solidFill>
              </a:rPr>
              <a:t>algorithm</a:t>
            </a:r>
            <a:r>
              <a:rPr lang="en-US"/>
              <a:t> working on a given </a:t>
            </a:r>
            <a:r>
              <a:rPr lang="en-US" b="1">
                <a:solidFill>
                  <a:srgbClr val="4128D2"/>
                </a:solidFill>
              </a:rPr>
              <a:t>input</a:t>
            </a:r>
            <a:r>
              <a:rPr lang="en-US"/>
              <a:t>, how long do we need to wait for an answer? </a:t>
            </a:r>
            <a:r>
              <a:rPr lang="en-US">
                <a:solidFill>
                  <a:srgbClr val="FF0000"/>
                </a:solidFill>
              </a:rPr>
              <a:t>Count steps!  </a:t>
            </a:r>
            <a:r>
              <a:rPr lang="en-US"/>
              <a:t>How does the running time depend on the input in the worst-case? average-case? </a:t>
            </a:r>
            <a:r>
              <a:rPr lang="en-US">
                <a:solidFill>
                  <a:srgbClr val="FF0000"/>
                </a:solidFill>
              </a:rPr>
              <a:t>Big-O</a:t>
            </a:r>
          </a:p>
          <a:p>
            <a:endParaRPr lang="en-US"/>
          </a:p>
          <a:p>
            <a:pPr marL="0" indent="0" algn="ctr">
              <a:buNone/>
            </a:pPr>
            <a:r>
              <a:rPr lang="en-US"/>
              <a:t>Can we detect problems that are </a:t>
            </a:r>
            <a:r>
              <a:rPr lang="en-US" b="1">
                <a:solidFill>
                  <a:srgbClr val="4128D2"/>
                </a:solidFill>
              </a:rPr>
              <a:t>efficiently solvable</a:t>
            </a:r>
            <a:r>
              <a:rPr lang="en-US"/>
              <a:t>? 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25EEDA-21A1-CF4A-8942-BC8D9D65CC49}"/>
              </a:ext>
            </a:extLst>
          </p:cNvPr>
          <p:cNvSpPr txBox="1"/>
          <p:nvPr/>
        </p:nvSpPr>
        <p:spPr>
          <a:xfrm>
            <a:off x="3074505" y="4260575"/>
            <a:ext cx="5793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time = steps = # applications of transition function</a:t>
            </a:r>
          </a:p>
        </p:txBody>
      </p:sp>
      <p:pic>
        <p:nvPicPr>
          <p:cNvPr id="6" name="Graphic 5" descr="Line arrow Straight">
            <a:extLst>
              <a:ext uri="{FF2B5EF4-FFF2-40B4-BE49-F238E27FC236}">
                <a16:creationId xmlns:a16="http://schemas.microsoft.com/office/drawing/2014/main" id="{96FABB51-1D68-9043-A747-9732D307F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709404">
            <a:off x="4304105" y="2463471"/>
            <a:ext cx="2661208" cy="152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495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For M a deterministic decider, </a:t>
            </a:r>
          </a:p>
          <a:p>
            <a:pPr marL="0" indent="0">
              <a:buNone/>
            </a:pPr>
            <a:r>
              <a:rPr lang="en-US"/>
              <a:t>its </a:t>
            </a:r>
            <a:r>
              <a:rPr lang="en-US" b="1">
                <a:solidFill>
                  <a:schemeClr val="tx2"/>
                </a:solidFill>
              </a:rPr>
              <a:t>running time </a:t>
            </a:r>
            <a:r>
              <a:rPr lang="en-US"/>
              <a:t>or </a:t>
            </a:r>
            <a:r>
              <a:rPr lang="en-US" b="1">
                <a:solidFill>
                  <a:schemeClr val="tx2"/>
                </a:solidFill>
              </a:rPr>
              <a:t>time complexity</a:t>
            </a:r>
            <a:r>
              <a:rPr lang="en-US"/>
              <a:t> is the function </a:t>
            </a:r>
          </a:p>
          <a:p>
            <a:pPr marL="0" indent="0">
              <a:buNone/>
            </a:pPr>
            <a:r>
              <a:rPr lang="en-US"/>
              <a:t>f: N </a:t>
            </a:r>
            <a:r>
              <a:rPr lang="en-US">
                <a:sym typeface="Wingdings"/>
              </a:rPr>
              <a:t> R</a:t>
            </a:r>
            <a:r>
              <a:rPr lang="en-US" baseline="30000">
                <a:sym typeface="Wingdings"/>
              </a:rPr>
              <a:t>+</a:t>
            </a:r>
            <a:r>
              <a:rPr lang="en-US">
                <a:sym typeface="Wingdings"/>
              </a:rPr>
              <a:t> given by</a:t>
            </a:r>
          </a:p>
          <a:p>
            <a:pPr marL="0" indent="0" algn="ctr">
              <a:buNone/>
            </a:pPr>
            <a:r>
              <a:rPr lang="en-US">
                <a:solidFill>
                  <a:schemeClr val="tx2"/>
                </a:solidFill>
                <a:sym typeface="Wingdings"/>
              </a:rPr>
              <a:t>f(n) = maximum number of steps M takes before halting,</a:t>
            </a:r>
          </a:p>
          <a:p>
            <a:pPr marL="0" indent="0" algn="ctr">
              <a:buNone/>
            </a:pPr>
            <a:r>
              <a:rPr lang="en-US">
                <a:solidFill>
                  <a:schemeClr val="tx2"/>
                </a:solidFill>
                <a:sym typeface="Wingdings"/>
              </a:rPr>
              <a:t>over all inputs of length n.</a:t>
            </a:r>
            <a:endParaRPr lang="en-US">
              <a:solidFill>
                <a:schemeClr val="tx2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085130" y="2932422"/>
            <a:ext cx="31355" cy="1364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085130" y="4296704"/>
            <a:ext cx="2211525" cy="369332"/>
          </a:xfrm>
          <a:prstGeom prst="rect">
            <a:avLst/>
          </a:prstGeom>
          <a:solidFill>
            <a:srgbClr val="F6BC05"/>
          </a:solidFill>
        </p:spPr>
        <p:txBody>
          <a:bodyPr wrap="none" rtlCol="0">
            <a:spAutoFit/>
          </a:bodyPr>
          <a:lstStyle/>
          <a:p>
            <a:r>
              <a:rPr lang="en-US"/>
              <a:t>worst-case analysis</a:t>
            </a:r>
          </a:p>
        </p:txBody>
      </p:sp>
      <p:sp>
        <p:nvSpPr>
          <p:cNvPr id="7" name="Cloud Callout 6"/>
          <p:cNvSpPr/>
          <p:nvPr/>
        </p:nvSpPr>
        <p:spPr>
          <a:xfrm>
            <a:off x="5147275" y="3728271"/>
            <a:ext cx="3871856" cy="1298071"/>
          </a:xfrm>
          <a:prstGeom prst="cloudCallout">
            <a:avLst>
              <a:gd name="adj1" fmla="val -66844"/>
              <a:gd name="adj2" fmla="val 28524"/>
            </a:avLst>
          </a:prstGeom>
          <a:solidFill>
            <a:srgbClr val="FCEFC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Plus, instead of calculating precisely, </a:t>
            </a:r>
            <a:r>
              <a:rPr lang="en-US" b="1">
                <a:solidFill>
                  <a:schemeClr val="tx2"/>
                </a:solidFill>
              </a:rPr>
              <a:t>estimate </a:t>
            </a:r>
            <a:r>
              <a:rPr lang="en-US">
                <a:solidFill>
                  <a:schemeClr val="tx2"/>
                </a:solidFill>
              </a:rPr>
              <a:t>f(n) by using big-O notation.</a:t>
            </a:r>
          </a:p>
        </p:txBody>
      </p:sp>
    </p:spTree>
    <p:extLst>
      <p:ext uri="{BB962C8B-B14F-4D97-AF65-F5344CB8AC3E}">
        <p14:creationId xmlns:p14="http://schemas.microsoft.com/office/powerpoint/2010/main" val="24592517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 complexity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/>
              <a:t>TIME(t(n))</a:t>
            </a:r>
            <a:r>
              <a:rPr lang="en-US"/>
              <a:t> = { L | L is decidable by a TM running in O(t(n)) }</a:t>
            </a:r>
            <a:endParaRPr lang="en-US" b="1"/>
          </a:p>
          <a:p>
            <a:endParaRPr lang="en-US" b="1"/>
          </a:p>
          <a:p>
            <a:r>
              <a:rPr lang="en-US" b="1">
                <a:solidFill>
                  <a:srgbClr val="4128D2"/>
                </a:solidFill>
              </a:rPr>
              <a:t>Exponential	</a:t>
            </a:r>
            <a:r>
              <a:rPr lang="en-US"/>
              <a:t> </a:t>
            </a:r>
          </a:p>
          <a:p>
            <a:pPr marL="0" indent="0">
              <a:buNone/>
            </a:pPr>
            <a:endParaRPr lang="en-US" b="1"/>
          </a:p>
          <a:p>
            <a:r>
              <a:rPr lang="en-US" b="1">
                <a:solidFill>
                  <a:srgbClr val="4128D2"/>
                </a:solidFill>
              </a:rPr>
              <a:t>Polynomial		</a:t>
            </a:r>
          </a:p>
          <a:p>
            <a:pPr marL="0" indent="0">
              <a:buNone/>
            </a:pPr>
            <a:endParaRPr lang="en-US" b="1"/>
          </a:p>
        </p:txBody>
      </p:sp>
      <p:pic>
        <p:nvPicPr>
          <p:cNvPr id="4" name="Picture 3" descr="latex-image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410" y="3032241"/>
            <a:ext cx="2095500" cy="558800"/>
          </a:xfrm>
          <a:prstGeom prst="rect">
            <a:avLst/>
          </a:prstGeom>
        </p:spPr>
      </p:pic>
      <p:sp>
        <p:nvSpPr>
          <p:cNvPr id="7" name="Cloud Callout 6"/>
          <p:cNvSpPr/>
          <p:nvPr/>
        </p:nvSpPr>
        <p:spPr>
          <a:xfrm>
            <a:off x="5076909" y="3543996"/>
            <a:ext cx="3749617" cy="1599504"/>
          </a:xfrm>
          <a:prstGeom prst="cloudCallout">
            <a:avLst>
              <a:gd name="adj1" fmla="val -51862"/>
              <a:gd name="adj2" fmla="val -58444"/>
            </a:avLst>
          </a:prstGeom>
          <a:solidFill>
            <a:srgbClr val="FEF2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4128D2"/>
                </a:solidFill>
              </a:rPr>
              <a:t>Includes many everyday algorithms.</a:t>
            </a:r>
          </a:p>
          <a:p>
            <a:pPr algn="ctr"/>
            <a:r>
              <a:rPr lang="en-US">
                <a:solidFill>
                  <a:srgbClr val="4128D2"/>
                </a:solidFill>
              </a:rPr>
              <a:t>Invariant under many models of TMs</a:t>
            </a:r>
          </a:p>
        </p:txBody>
      </p:sp>
      <p:sp>
        <p:nvSpPr>
          <p:cNvPr id="8" name="Cloud Callout 7"/>
          <p:cNvSpPr/>
          <p:nvPr/>
        </p:nvSpPr>
        <p:spPr>
          <a:xfrm>
            <a:off x="2981410" y="1918045"/>
            <a:ext cx="2692844" cy="669886"/>
          </a:xfrm>
          <a:prstGeom prst="cloudCallout">
            <a:avLst>
              <a:gd name="adj1" fmla="val -63684"/>
              <a:gd name="adj2" fmla="val 1060"/>
            </a:avLst>
          </a:prstGeom>
          <a:solidFill>
            <a:srgbClr val="FEF2CC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4128D2"/>
                </a:solidFill>
              </a:rPr>
              <a:t>Brute-force search</a:t>
            </a:r>
          </a:p>
        </p:txBody>
      </p:sp>
    </p:spTree>
    <p:extLst>
      <p:ext uri="{BB962C8B-B14F-4D97-AF65-F5344CB8AC3E}">
        <p14:creationId xmlns:p14="http://schemas.microsoft.com/office/powerpoint/2010/main" val="4887468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0C1DA-093C-F245-A92D-3AB9D3851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73673"/>
            <a:ext cx="8229600" cy="742950"/>
          </a:xfrm>
        </p:spPr>
        <p:txBody>
          <a:bodyPr/>
          <a:lstStyle/>
          <a:p>
            <a:r>
              <a:rPr lang="en-US">
                <a:solidFill>
                  <a:srgbClr val="00B050"/>
                </a:solidFill>
              </a:rPr>
              <a:t>Key Notation and Definitions (123)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06937-93D0-4FBB-997E-427F4F5FC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16623"/>
            <a:ext cx="8229600" cy="394335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100" b="1" dirty="0"/>
              <a:t>Each application </a:t>
            </a:r>
            <a:r>
              <a:rPr lang="en-US" sz="2100" dirty="0"/>
              <a:t>of the transition function of a TM is </a:t>
            </a:r>
            <a:r>
              <a:rPr lang="en-US" sz="2100" b="1" dirty="0"/>
              <a:t>one step</a:t>
            </a:r>
            <a:r>
              <a:rPr lang="en-US" sz="2100" dirty="0"/>
              <a:t>.</a:t>
            </a:r>
            <a:endParaRPr lang="en-US" altLang="zh-CN" sz="2100" dirty="0">
              <a:ea typeface="华文新魏"/>
              <a:cs typeface="Arial"/>
            </a:endParaRPr>
          </a:p>
          <a:p>
            <a:r>
              <a:rPr lang="en-US" sz="2100" dirty="0"/>
              <a:t>time = steps = # applications of transition function</a:t>
            </a:r>
            <a:endParaRPr lang="en-US" sz="2100" dirty="0">
              <a:cs typeface="Arial"/>
            </a:endParaRPr>
          </a:p>
          <a:p>
            <a:r>
              <a:rPr lang="en-US" sz="2100" dirty="0"/>
              <a:t>For M a deterministic decider, its </a:t>
            </a:r>
            <a:r>
              <a:rPr lang="en-US" sz="2100" b="1" dirty="0">
                <a:solidFill>
                  <a:srgbClr val="0070C0"/>
                </a:solidFill>
              </a:rPr>
              <a:t>running time </a:t>
            </a:r>
            <a:r>
              <a:rPr lang="en-US" sz="2100" dirty="0"/>
              <a:t>or </a:t>
            </a:r>
            <a:r>
              <a:rPr lang="en-US" sz="2100" b="1" dirty="0">
                <a:solidFill>
                  <a:srgbClr val="0070C0"/>
                </a:solidFill>
              </a:rPr>
              <a:t>time complexity</a:t>
            </a:r>
            <a:r>
              <a:rPr lang="en-US" sz="2100" dirty="0">
                <a:solidFill>
                  <a:srgbClr val="0070C0"/>
                </a:solidFill>
              </a:rPr>
              <a:t> </a:t>
            </a:r>
            <a:r>
              <a:rPr lang="en-US" sz="2100" dirty="0"/>
              <a:t>is the function </a:t>
            </a:r>
            <a:r>
              <a:rPr lang="en-US" sz="2100" dirty="0">
                <a:highlight>
                  <a:srgbClr val="FFFF00"/>
                </a:highlight>
              </a:rPr>
              <a:t>f: N </a:t>
            </a:r>
            <a:r>
              <a:rPr lang="en-US" sz="2100" dirty="0">
                <a:highlight>
                  <a:srgbClr val="FFFF00"/>
                </a:highlight>
                <a:sym typeface="Wingdings"/>
              </a:rPr>
              <a:t> R</a:t>
            </a:r>
            <a:r>
              <a:rPr lang="en-US" sz="2100" baseline="30000" dirty="0">
                <a:highlight>
                  <a:srgbClr val="FFFF00"/>
                </a:highlight>
                <a:sym typeface="Wingdings"/>
              </a:rPr>
              <a:t>+</a:t>
            </a:r>
            <a:r>
              <a:rPr lang="en-US" sz="2100" dirty="0">
                <a:sym typeface="Wingdings"/>
              </a:rPr>
              <a:t> given by</a:t>
            </a:r>
            <a:endParaRPr lang="en-US" sz="2100" dirty="0">
              <a:cs typeface="Arial"/>
            </a:endParaRPr>
          </a:p>
          <a:p>
            <a:pPr marL="0" indent="0" algn="ctr">
              <a:buNone/>
            </a:pPr>
            <a:r>
              <a:rPr lang="en-US" sz="2100" dirty="0">
                <a:solidFill>
                  <a:srgbClr val="C00000"/>
                </a:solidFill>
                <a:sym typeface="Wingdings"/>
              </a:rPr>
              <a:t>f(n) = maximum number of steps M takes before halting,</a:t>
            </a:r>
            <a:endParaRPr lang="en-US" sz="2100" dirty="0">
              <a:solidFill>
                <a:srgbClr val="C00000"/>
              </a:solidFill>
              <a:cs typeface="Arial"/>
            </a:endParaRPr>
          </a:p>
          <a:p>
            <a:pPr marL="0" indent="0" algn="ctr">
              <a:buNone/>
            </a:pPr>
            <a:r>
              <a:rPr lang="en-US" sz="2100" dirty="0">
                <a:solidFill>
                  <a:srgbClr val="C00000"/>
                </a:solidFill>
                <a:sym typeface="Wingdings"/>
              </a:rPr>
              <a:t>over all inputs of length n.</a:t>
            </a:r>
            <a:endParaRPr lang="en-US" sz="2100" dirty="0">
              <a:solidFill>
                <a:srgbClr val="C00000"/>
              </a:solidFill>
              <a:cs typeface="Arial"/>
            </a:endParaRPr>
          </a:p>
          <a:p>
            <a:r>
              <a:rPr lang="en-US" sz="2100" b="1" dirty="0"/>
              <a:t>Polynomial time</a:t>
            </a:r>
            <a:r>
              <a:rPr lang="en-US" sz="2100" dirty="0"/>
              <a:t> is </a:t>
            </a:r>
            <a:r>
              <a:rPr lang="en-US" sz="2100" b="1" dirty="0"/>
              <a:t>invariant</a:t>
            </a:r>
            <a:r>
              <a:rPr lang="en-US" sz="2100" dirty="0"/>
              <a:t> under different models of TM. Simulating a two-tape TM with a one-tape TM would only incur a </a:t>
            </a:r>
            <a:r>
              <a:rPr lang="en-US" sz="2100" b="1" dirty="0"/>
              <a:t>quadratic factor cost</a:t>
            </a:r>
            <a:r>
              <a:rPr lang="en-US" sz="2100" dirty="0"/>
              <a:t>. </a:t>
            </a:r>
            <a:endParaRPr lang="en-US" sz="2100" dirty="0">
              <a:cs typeface="Arial"/>
            </a:endParaRPr>
          </a:p>
          <a:p>
            <a:r>
              <a:rPr lang="en-US" sz="2100" dirty="0"/>
              <a:t>Squaring a polynomial will get a </a:t>
            </a:r>
            <a:r>
              <a:rPr lang="en-US" sz="2100" b="1" dirty="0"/>
              <a:t>higher degree polynomial </a:t>
            </a:r>
            <a:r>
              <a:rPr lang="en-US" sz="2100" dirty="0"/>
              <a:t>but is still polynomial time.</a:t>
            </a:r>
            <a:endParaRPr lang="en-US" sz="2100" dirty="0">
              <a:cs typeface="Arial"/>
            </a:endParaRPr>
          </a:p>
          <a:p>
            <a:r>
              <a:rPr lang="en-US" sz="2100" dirty="0"/>
              <a:t>Everything that is </a:t>
            </a:r>
            <a:r>
              <a:rPr lang="en-US" sz="2100" b="1" dirty="0"/>
              <a:t>efficiently decidable </a:t>
            </a:r>
            <a:r>
              <a:rPr lang="en-US" sz="2100" dirty="0"/>
              <a:t>with a </a:t>
            </a:r>
            <a:r>
              <a:rPr lang="en-US" sz="2100" b="1" dirty="0"/>
              <a:t>one-tape TM</a:t>
            </a:r>
            <a:r>
              <a:rPr lang="en-US" sz="2100" dirty="0"/>
              <a:t> is also efficiently decidable with </a:t>
            </a:r>
            <a:r>
              <a:rPr lang="en-US" sz="2100" b="1" dirty="0"/>
              <a:t>other models</a:t>
            </a:r>
            <a:r>
              <a:rPr lang="en-US" sz="2100" dirty="0"/>
              <a:t> of TMs.</a:t>
            </a:r>
            <a:endParaRPr lang="en-US" sz="21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94046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46359-E4F5-B243-8F59-9311C578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>
                <a:hlinkClick r:id="rId2"/>
              </a:rPr>
              <a:t>124.CSE105.ComplexityClassesExamples.mp4</a:t>
            </a:r>
            <a:endParaRPr lang="en-US" sz="2000"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1EB722-6B93-784D-8DB8-5AFF4482D949}"/>
              </a:ext>
            </a:extLst>
          </p:cNvPr>
          <p:cNvSpPr txBox="1"/>
          <p:nvPr/>
        </p:nvSpPr>
        <p:spPr>
          <a:xfrm>
            <a:off x="457200" y="1143000"/>
            <a:ext cx="809572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Remember: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sz="2000" b="1" dirty="0">
                <a:solidFill>
                  <a:srgbClr val="C00000"/>
                </a:solidFill>
              </a:rPr>
              <a:t>Set</a:t>
            </a:r>
            <a:r>
              <a:rPr lang="en-US" sz="2000" dirty="0"/>
              <a:t> 			A well-defined collection of distinct objects</a:t>
            </a:r>
          </a:p>
          <a:p>
            <a:r>
              <a:rPr lang="en-US" sz="2000" b="1" dirty="0">
                <a:solidFill>
                  <a:srgbClr val="FF9300"/>
                </a:solidFill>
              </a:rPr>
              <a:t>Alphabet</a:t>
            </a:r>
            <a:r>
              <a:rPr lang="en-US" sz="2000" b="1" dirty="0"/>
              <a:t> </a:t>
            </a:r>
            <a:r>
              <a:rPr lang="en-US" sz="2000" dirty="0" err="1">
                <a:solidFill>
                  <a:schemeClr val="accent5"/>
                </a:solidFill>
              </a:rPr>
              <a:t>Σ</a:t>
            </a:r>
            <a:r>
              <a:rPr lang="en-US" sz="2000" dirty="0">
                <a:solidFill>
                  <a:schemeClr val="accent5"/>
                </a:solidFill>
              </a:rPr>
              <a:t>		</a:t>
            </a:r>
            <a:r>
              <a:rPr lang="en-US" sz="2000" dirty="0"/>
              <a:t>A</a:t>
            </a:r>
            <a:r>
              <a:rPr lang="en-US" sz="2000" dirty="0">
                <a:solidFill>
                  <a:schemeClr val="accent5"/>
                </a:solidFill>
              </a:rPr>
              <a:t> </a:t>
            </a:r>
            <a:r>
              <a:rPr lang="en-US" sz="2000" dirty="0"/>
              <a:t>non-empty finite </a:t>
            </a:r>
            <a:r>
              <a:rPr lang="en-US" sz="2000" dirty="0">
                <a:solidFill>
                  <a:srgbClr val="C00000"/>
                </a:solidFill>
              </a:rPr>
              <a:t>set</a:t>
            </a:r>
            <a:r>
              <a:rPr lang="en-US" sz="2000" dirty="0"/>
              <a:t>, usually denoted by </a:t>
            </a:r>
            <a:r>
              <a:rPr lang="en-US" sz="2000" dirty="0" err="1">
                <a:solidFill>
                  <a:schemeClr val="accent5"/>
                </a:solidFill>
              </a:rPr>
              <a:t>Σ</a:t>
            </a:r>
            <a:endParaRPr lang="en-US" sz="2000" dirty="0"/>
          </a:p>
          <a:p>
            <a:r>
              <a:rPr lang="en-US" sz="2000" b="1" dirty="0">
                <a:solidFill>
                  <a:srgbClr val="009051"/>
                </a:solidFill>
              </a:rPr>
              <a:t>Symbol</a:t>
            </a:r>
            <a:r>
              <a:rPr lang="en-US" sz="2000" dirty="0"/>
              <a:t>		An element of the </a:t>
            </a:r>
            <a:r>
              <a:rPr lang="en-US" sz="2000" dirty="0">
                <a:solidFill>
                  <a:srgbClr val="FF9300"/>
                </a:solidFill>
              </a:rPr>
              <a:t>alphabet</a:t>
            </a:r>
          </a:p>
          <a:p>
            <a:r>
              <a:rPr lang="en-US" sz="2000" b="1" dirty="0">
                <a:solidFill>
                  <a:srgbClr val="00B0F0"/>
                </a:solidFill>
              </a:rPr>
              <a:t>String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accent5"/>
                </a:solidFill>
              </a:rPr>
              <a:t>over </a:t>
            </a:r>
            <a:r>
              <a:rPr lang="en-US" sz="2000" dirty="0" err="1">
                <a:solidFill>
                  <a:schemeClr val="accent5"/>
                </a:solidFill>
              </a:rPr>
              <a:t>Σ</a:t>
            </a:r>
            <a:r>
              <a:rPr lang="en-US" sz="2000" dirty="0"/>
              <a:t>		A finite list of </a:t>
            </a:r>
            <a:r>
              <a:rPr lang="en-US" sz="2000" dirty="0">
                <a:solidFill>
                  <a:srgbClr val="009051"/>
                </a:solidFill>
              </a:rPr>
              <a:t>symbols</a:t>
            </a:r>
            <a:r>
              <a:rPr lang="en-US" sz="2000" dirty="0"/>
              <a:t> from</a:t>
            </a:r>
            <a:r>
              <a:rPr lang="en-US" sz="2000" dirty="0">
                <a:solidFill>
                  <a:srgbClr val="808DA0"/>
                </a:solidFill>
              </a:rPr>
              <a:t> </a:t>
            </a:r>
            <a:r>
              <a:rPr lang="en-US" sz="2000" dirty="0" err="1">
                <a:solidFill>
                  <a:schemeClr val="accent5"/>
                </a:solidFill>
              </a:rPr>
              <a:t>Σ</a:t>
            </a:r>
            <a:endParaRPr lang="en-US" sz="2000" dirty="0">
              <a:cs typeface="Arial"/>
            </a:endParaRPr>
          </a:p>
          <a:p>
            <a:r>
              <a:rPr lang="en-US" sz="2000" b="1" dirty="0">
                <a:solidFill>
                  <a:srgbClr val="521B93"/>
                </a:solidFill>
                <a:highlight>
                  <a:srgbClr val="FFFF00"/>
                </a:highlight>
                <a:cs typeface="Arial"/>
              </a:rPr>
              <a:t>Language</a:t>
            </a:r>
            <a:r>
              <a:rPr lang="en-US" sz="2000" dirty="0">
                <a:solidFill>
                  <a:schemeClr val="accent5"/>
                </a:solidFill>
                <a:highlight>
                  <a:srgbClr val="FFFF00"/>
                </a:highlight>
              </a:rPr>
              <a:t> over </a:t>
            </a:r>
            <a:r>
              <a:rPr lang="en-US" sz="2000" dirty="0" err="1">
                <a:solidFill>
                  <a:schemeClr val="accent5"/>
                </a:solidFill>
                <a:highlight>
                  <a:srgbClr val="FFFF00"/>
                </a:highlight>
              </a:rPr>
              <a:t>Σ</a:t>
            </a:r>
            <a:r>
              <a:rPr lang="en-US" sz="2000" dirty="0">
                <a:solidFill>
                  <a:schemeClr val="accent5"/>
                </a:solidFill>
                <a:highlight>
                  <a:srgbClr val="FFFF00"/>
                </a:highlight>
              </a:rPr>
              <a:t> </a:t>
            </a:r>
            <a:r>
              <a:rPr lang="en-US" sz="2000" dirty="0">
                <a:solidFill>
                  <a:schemeClr val="accent5"/>
                </a:solidFill>
                <a:highlight>
                  <a:srgbClr val="FFFF00"/>
                </a:highlight>
                <a:ea typeface="+mn-lt"/>
                <a:cs typeface="+mn-lt"/>
              </a:rPr>
              <a:t> 	</a:t>
            </a:r>
            <a:r>
              <a:rPr lang="en-US" sz="2000" dirty="0">
                <a:highlight>
                  <a:srgbClr val="FFFF00"/>
                </a:highlight>
                <a:ea typeface="+mn-lt"/>
                <a:cs typeface="+mn-lt"/>
              </a:rPr>
              <a:t>A</a:t>
            </a:r>
            <a:r>
              <a:rPr lang="en-US" sz="2000" dirty="0">
                <a:solidFill>
                  <a:schemeClr val="accent5"/>
                </a:solidFill>
                <a:highlight>
                  <a:srgbClr val="FFFF00"/>
                </a:highlight>
                <a:ea typeface="+mn-lt"/>
                <a:cs typeface="+mn-lt"/>
              </a:rPr>
              <a:t> </a:t>
            </a:r>
            <a:r>
              <a:rPr lang="en-US" sz="2000" dirty="0">
                <a:solidFill>
                  <a:srgbClr val="C00000"/>
                </a:solidFill>
                <a:highlight>
                  <a:srgbClr val="FFFF00"/>
                </a:highlight>
                <a:ea typeface="+mn-lt"/>
                <a:cs typeface="+mn-lt"/>
              </a:rPr>
              <a:t>set</a:t>
            </a:r>
            <a:r>
              <a:rPr lang="en-US" sz="2000" dirty="0">
                <a:highlight>
                  <a:srgbClr val="FFFF00"/>
                </a:highlight>
                <a:ea typeface="+mn-lt"/>
                <a:cs typeface="+mn-lt"/>
              </a:rPr>
              <a:t> of </a:t>
            </a:r>
            <a:r>
              <a:rPr lang="en-US" sz="2000" dirty="0">
                <a:solidFill>
                  <a:srgbClr val="00B0F0"/>
                </a:solidFill>
                <a:highlight>
                  <a:srgbClr val="FFFF00"/>
                </a:highlight>
                <a:ea typeface="+mn-lt"/>
                <a:cs typeface="+mn-lt"/>
              </a:rPr>
              <a:t>strings</a:t>
            </a:r>
            <a:r>
              <a:rPr lang="en-US" sz="2000" dirty="0">
                <a:highlight>
                  <a:srgbClr val="FFFF00"/>
                </a:highlight>
                <a:ea typeface="+mn-lt"/>
                <a:cs typeface="+mn-lt"/>
              </a:rPr>
              <a:t> (over </a:t>
            </a:r>
            <a:r>
              <a:rPr lang="en-US" sz="2000" dirty="0" err="1">
                <a:highlight>
                  <a:srgbClr val="FFFF00"/>
                </a:highlight>
                <a:ea typeface="+mn-lt"/>
                <a:cs typeface="+mn-lt"/>
              </a:rPr>
              <a:t>Σ</a:t>
            </a:r>
            <a:r>
              <a:rPr lang="en-US" sz="2000" dirty="0">
                <a:highlight>
                  <a:srgbClr val="FFFF00"/>
                </a:highlight>
                <a:ea typeface="+mn-lt"/>
                <a:cs typeface="+mn-lt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4115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 complexity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/>
              <a:t>TIME(t(n))</a:t>
            </a:r>
            <a:r>
              <a:rPr lang="en-US"/>
              <a:t> = { L | L is decidable by a TM running in O(t(n)) }</a:t>
            </a:r>
            <a:endParaRPr lang="en-US" b="1"/>
          </a:p>
          <a:p>
            <a:endParaRPr lang="en-US" b="1"/>
          </a:p>
          <a:p>
            <a:r>
              <a:rPr lang="en-US" b="1">
                <a:solidFill>
                  <a:srgbClr val="4128D2"/>
                </a:solidFill>
              </a:rPr>
              <a:t>Exponential	</a:t>
            </a:r>
            <a:r>
              <a:rPr lang="en-US"/>
              <a:t> </a:t>
            </a:r>
          </a:p>
          <a:p>
            <a:pPr marL="0" indent="0">
              <a:buNone/>
            </a:pPr>
            <a:endParaRPr lang="en-US" b="1"/>
          </a:p>
          <a:p>
            <a:r>
              <a:rPr lang="en-US" b="1">
                <a:solidFill>
                  <a:srgbClr val="4128D2"/>
                </a:solidFill>
              </a:rPr>
              <a:t>Polynomial		</a:t>
            </a:r>
          </a:p>
          <a:p>
            <a:pPr marL="0" indent="0">
              <a:buNone/>
            </a:pPr>
            <a:endParaRPr lang="en-US" b="1"/>
          </a:p>
        </p:txBody>
      </p:sp>
      <p:pic>
        <p:nvPicPr>
          <p:cNvPr id="4" name="Picture 3" descr="latex-image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410" y="3032241"/>
            <a:ext cx="2095500" cy="558800"/>
          </a:xfrm>
          <a:prstGeom prst="rect">
            <a:avLst/>
          </a:prstGeom>
        </p:spPr>
      </p:pic>
      <p:sp>
        <p:nvSpPr>
          <p:cNvPr id="7" name="Cloud Callout 6"/>
          <p:cNvSpPr/>
          <p:nvPr/>
        </p:nvSpPr>
        <p:spPr>
          <a:xfrm>
            <a:off x="5076909" y="3543996"/>
            <a:ext cx="3749617" cy="1599504"/>
          </a:xfrm>
          <a:prstGeom prst="cloudCallout">
            <a:avLst>
              <a:gd name="adj1" fmla="val -51862"/>
              <a:gd name="adj2" fmla="val -58444"/>
            </a:avLst>
          </a:prstGeom>
          <a:solidFill>
            <a:srgbClr val="FEF2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4128D2"/>
                </a:solidFill>
              </a:rPr>
              <a:t>Includes many everyday algorithms.</a:t>
            </a:r>
          </a:p>
          <a:p>
            <a:pPr algn="ctr"/>
            <a:r>
              <a:rPr lang="en-US">
                <a:solidFill>
                  <a:srgbClr val="4128D2"/>
                </a:solidFill>
              </a:rPr>
              <a:t>Invariant under many models of TMs</a:t>
            </a:r>
          </a:p>
        </p:txBody>
      </p:sp>
      <p:sp>
        <p:nvSpPr>
          <p:cNvPr id="8" name="Cloud Callout 7"/>
          <p:cNvSpPr/>
          <p:nvPr/>
        </p:nvSpPr>
        <p:spPr>
          <a:xfrm>
            <a:off x="2981410" y="1918045"/>
            <a:ext cx="2692844" cy="669886"/>
          </a:xfrm>
          <a:prstGeom prst="cloudCallout">
            <a:avLst>
              <a:gd name="adj1" fmla="val -63684"/>
              <a:gd name="adj2" fmla="val 1060"/>
            </a:avLst>
          </a:prstGeom>
          <a:solidFill>
            <a:srgbClr val="FEF2CC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4128D2"/>
                </a:solidFill>
              </a:rPr>
              <a:t>Brute-force search</a:t>
            </a:r>
          </a:p>
        </p:txBody>
      </p:sp>
    </p:spTree>
    <p:extLst>
      <p:ext uri="{BB962C8B-B14F-4D97-AF65-F5344CB8AC3E}">
        <p14:creationId xmlns:p14="http://schemas.microsoft.com/office/powerpoint/2010/main" val="19807356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 complexity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/>
              <a:t>TIME(t(n))</a:t>
            </a:r>
            <a:r>
              <a:rPr lang="en-US"/>
              <a:t> = { </a:t>
            </a:r>
            <a:r>
              <a:rPr lang="en-US">
                <a:highlight>
                  <a:srgbClr val="FFFF00"/>
                </a:highlight>
              </a:rPr>
              <a:t>L</a:t>
            </a:r>
            <a:r>
              <a:rPr lang="en-US"/>
              <a:t> | L is decidable by a TM running in O(t(n)) }</a:t>
            </a:r>
            <a:endParaRPr lang="en-US" b="1"/>
          </a:p>
          <a:p>
            <a:endParaRPr lang="en-US" b="1"/>
          </a:p>
          <a:p>
            <a:r>
              <a:rPr lang="en-US" b="1">
                <a:solidFill>
                  <a:srgbClr val="4128D2"/>
                </a:solidFill>
              </a:rPr>
              <a:t>Exponential	</a:t>
            </a:r>
            <a:r>
              <a:rPr lang="en-US"/>
              <a:t> </a:t>
            </a:r>
          </a:p>
          <a:p>
            <a:pPr marL="0" indent="0">
              <a:buNone/>
            </a:pPr>
            <a:endParaRPr lang="en-US" b="1"/>
          </a:p>
          <a:p>
            <a:r>
              <a:rPr lang="en-US" b="1">
                <a:solidFill>
                  <a:srgbClr val="4128D2"/>
                </a:solidFill>
              </a:rPr>
              <a:t>Polynomial		</a:t>
            </a:r>
          </a:p>
          <a:p>
            <a:pPr marL="0" indent="0">
              <a:buNone/>
            </a:pPr>
            <a:endParaRPr lang="en-US" b="1"/>
          </a:p>
        </p:txBody>
      </p:sp>
      <p:pic>
        <p:nvPicPr>
          <p:cNvPr id="4" name="Picture 3" descr="latex-image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410" y="3032241"/>
            <a:ext cx="2095500" cy="558800"/>
          </a:xfrm>
          <a:prstGeom prst="rect">
            <a:avLst/>
          </a:prstGeom>
        </p:spPr>
      </p:pic>
      <p:sp>
        <p:nvSpPr>
          <p:cNvPr id="7" name="Cloud Callout 6"/>
          <p:cNvSpPr/>
          <p:nvPr/>
        </p:nvSpPr>
        <p:spPr>
          <a:xfrm>
            <a:off x="5076909" y="3543996"/>
            <a:ext cx="3749617" cy="1599504"/>
          </a:xfrm>
          <a:prstGeom prst="cloudCallout">
            <a:avLst>
              <a:gd name="adj1" fmla="val -51862"/>
              <a:gd name="adj2" fmla="val -58444"/>
            </a:avLst>
          </a:prstGeom>
          <a:solidFill>
            <a:srgbClr val="FEF2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4128D2"/>
                </a:solidFill>
              </a:rPr>
              <a:t>Includes many everyday algorithms.</a:t>
            </a:r>
          </a:p>
          <a:p>
            <a:pPr algn="ctr"/>
            <a:r>
              <a:rPr lang="en-US">
                <a:solidFill>
                  <a:srgbClr val="4128D2"/>
                </a:solidFill>
              </a:rPr>
              <a:t>Invariant under many models of TMs</a:t>
            </a:r>
          </a:p>
        </p:txBody>
      </p:sp>
      <p:sp>
        <p:nvSpPr>
          <p:cNvPr id="8" name="Cloud Callout 7"/>
          <p:cNvSpPr/>
          <p:nvPr/>
        </p:nvSpPr>
        <p:spPr>
          <a:xfrm>
            <a:off x="2981410" y="1918045"/>
            <a:ext cx="2692844" cy="669886"/>
          </a:xfrm>
          <a:prstGeom prst="cloudCallout">
            <a:avLst>
              <a:gd name="adj1" fmla="val -63684"/>
              <a:gd name="adj2" fmla="val 1060"/>
            </a:avLst>
          </a:prstGeom>
          <a:solidFill>
            <a:srgbClr val="FEF2CC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4128D2"/>
                </a:solidFill>
              </a:rPr>
              <a:t>Brute-force search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2D4DD0-45E2-AE45-99A3-9CDCD55F51A6}"/>
              </a:ext>
            </a:extLst>
          </p:cNvPr>
          <p:cNvSpPr txBox="1"/>
          <p:nvPr/>
        </p:nvSpPr>
        <p:spPr>
          <a:xfrm>
            <a:off x="434665" y="3718611"/>
            <a:ext cx="48701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Time(1) = { {</a:t>
            </a:r>
            <a:r>
              <a:rPr lang="el-GR" sz="2000"/>
              <a:t>ε</a:t>
            </a:r>
            <a:r>
              <a:rPr lang="en-US" sz="2000"/>
              <a:t>}, </a:t>
            </a:r>
            <a:r>
              <a:rPr lang="el-GR" sz="2000"/>
              <a:t>Σ</a:t>
            </a:r>
            <a:r>
              <a:rPr lang="en-US" sz="2000"/>
              <a:t>*, ∅, L(O</a:t>
            </a:r>
            <a:r>
              <a:rPr lang="el-GR" sz="2000"/>
              <a:t>Σ</a:t>
            </a:r>
            <a:r>
              <a:rPr lang="en-US" sz="2000"/>
              <a:t>*),… }</a:t>
            </a:r>
          </a:p>
          <a:p>
            <a:r>
              <a:rPr lang="en-US" sz="2000"/>
              <a:t>Time(n) = { {w | w has a 0}, {0</a:t>
            </a:r>
            <a:r>
              <a:rPr lang="en-US" sz="2000" baseline="30000"/>
              <a:t>n</a:t>
            </a:r>
            <a:r>
              <a:rPr lang="en-US" sz="2000"/>
              <a:t>1</a:t>
            </a:r>
            <a:r>
              <a:rPr lang="en-US" sz="2000" baseline="30000"/>
              <a:t>n </a:t>
            </a:r>
            <a:r>
              <a:rPr lang="en-US" sz="2000"/>
              <a:t>| n ≥ 0},</a:t>
            </a:r>
          </a:p>
          <a:p>
            <a:r>
              <a:rPr lang="en-US" sz="2000"/>
              <a:t>		A</a:t>
            </a:r>
            <a:r>
              <a:rPr lang="en-US" sz="2000" baseline="-25000"/>
              <a:t>DFA</a:t>
            </a:r>
            <a:r>
              <a:rPr lang="en-US" sz="2000"/>
              <a:t>?......}</a:t>
            </a:r>
          </a:p>
          <a:p>
            <a:r>
              <a:rPr lang="en-US" sz="2000"/>
              <a:t>Also Time(1) ⊆ Time(n)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315B09-BEA3-784D-90FA-E813E8DC3D2B}"/>
              </a:ext>
            </a:extLst>
          </p:cNvPr>
          <p:cNvSpPr txBox="1"/>
          <p:nvPr/>
        </p:nvSpPr>
        <p:spPr>
          <a:xfrm>
            <a:off x="6223825" y="1988746"/>
            <a:ext cx="26027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Draw TM that decides each examples. </a:t>
            </a:r>
          </a:p>
          <a:p>
            <a:r>
              <a:rPr lang="en-US" sz="1600"/>
              <a:t>Write t(n)</a:t>
            </a:r>
          </a:p>
          <a:p>
            <a:r>
              <a:rPr lang="en-US" sz="1600"/>
              <a:t>Prove in O(1)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D77FF8F-D433-C542-B4A6-739CBD3FE1D7}"/>
                  </a:ext>
                </a:extLst>
              </p14:cNvPr>
              <p14:cNvContentPartPr/>
              <p14:nvPr/>
            </p14:nvContentPartPr>
            <p14:xfrm>
              <a:off x="4344360" y="2992550"/>
              <a:ext cx="1920960" cy="10612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D77FF8F-D433-C542-B4A6-739CBD3FE1D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35360" y="2983550"/>
                <a:ext cx="1938600" cy="1078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7060AFCF-9F2F-B64A-81B5-8C8ED02C54AA}"/>
              </a:ext>
            </a:extLst>
          </p:cNvPr>
          <p:cNvGrpSpPr/>
          <p:nvPr/>
        </p:nvGrpSpPr>
        <p:grpSpPr>
          <a:xfrm>
            <a:off x="4337880" y="3921350"/>
            <a:ext cx="171720" cy="162000"/>
            <a:chOff x="4337880" y="3921350"/>
            <a:chExt cx="171720" cy="16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A26D4DC-4A52-EB4B-A8F1-7FBA2623D9FD}"/>
                    </a:ext>
                  </a:extLst>
                </p14:cNvPr>
                <p14:cNvContentPartPr/>
                <p14:nvPr/>
              </p14:nvContentPartPr>
              <p14:xfrm>
                <a:off x="4337880" y="3921350"/>
                <a:ext cx="42480" cy="130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A26D4DC-4A52-EB4B-A8F1-7FBA2623D9F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328880" y="3912325"/>
                  <a:ext cx="60120" cy="1483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B1ED131-444E-AC4B-933A-915E23C8EE6A}"/>
                    </a:ext>
                  </a:extLst>
                </p14:cNvPr>
                <p14:cNvContentPartPr/>
                <p14:nvPr/>
              </p14:nvContentPartPr>
              <p14:xfrm>
                <a:off x="4346520" y="4063190"/>
                <a:ext cx="163080" cy="201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B1ED131-444E-AC4B-933A-915E23C8EE6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337520" y="4054026"/>
                  <a:ext cx="180720" cy="38121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230236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0C1DA-093C-F245-A92D-3AB9D3851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50"/>
                </a:solidFill>
              </a:rPr>
              <a:t>Key Notation and Definitions (124)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06937-93D0-4FBB-997E-427F4F5FC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413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TM</a:t>
            </a:r>
            <a:r>
              <a:rPr lang="en-US" dirty="0"/>
              <a:t> that witnesses time complexity </a:t>
            </a:r>
            <a:r>
              <a:rPr lang="el-GR" dirty="0">
                <a:highlight>
                  <a:srgbClr val="FFFF00"/>
                </a:highlight>
              </a:rPr>
              <a:t>Σ</a:t>
            </a:r>
            <a:r>
              <a:rPr lang="en-US" dirty="0">
                <a:highlight>
                  <a:srgbClr val="FFFF00"/>
                </a:highlight>
              </a:rPr>
              <a:t>*</a:t>
            </a:r>
            <a:r>
              <a:rPr lang="en-US" dirty="0"/>
              <a:t> is the </a:t>
            </a:r>
            <a:r>
              <a:rPr lang="en-US" dirty="0">
                <a:solidFill>
                  <a:srgbClr val="0070C0"/>
                </a:solidFill>
              </a:rPr>
              <a:t>TM</a:t>
            </a:r>
            <a:r>
              <a:rPr lang="en-US" dirty="0"/>
              <a:t> whose start state is the </a:t>
            </a:r>
            <a:r>
              <a:rPr lang="en-US" b="1" dirty="0"/>
              <a:t>same</a:t>
            </a:r>
            <a:r>
              <a:rPr lang="en-US" dirty="0"/>
              <a:t> as its accept state and for all strings, it has </a:t>
            </a:r>
            <a:r>
              <a:rPr lang="en-US" b="1" dirty="0"/>
              <a:t>one step</a:t>
            </a:r>
            <a:r>
              <a:rPr lang="en-US" dirty="0"/>
              <a:t> in the computation.</a:t>
            </a:r>
          </a:p>
          <a:p>
            <a:r>
              <a:rPr lang="en-US" dirty="0"/>
              <a:t>A function that’s in </a:t>
            </a:r>
            <a:r>
              <a:rPr lang="en-US" b="1" dirty="0"/>
              <a:t>O(1)</a:t>
            </a:r>
            <a:r>
              <a:rPr lang="en-US" dirty="0"/>
              <a:t> is </a:t>
            </a:r>
            <a:r>
              <a:rPr lang="en-US" b="1" dirty="0"/>
              <a:t>also</a:t>
            </a:r>
            <a:r>
              <a:rPr lang="en-US" dirty="0"/>
              <a:t> in </a:t>
            </a:r>
            <a:r>
              <a:rPr lang="en-US" b="1" dirty="0"/>
              <a:t>O(n)</a:t>
            </a:r>
            <a:r>
              <a:rPr lang="en-US" dirty="0"/>
              <a:t> because O(n) is an </a:t>
            </a:r>
            <a:r>
              <a:rPr lang="en-US" b="1" dirty="0"/>
              <a:t>asymptotic upper bound</a:t>
            </a:r>
            <a:r>
              <a:rPr lang="en-US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1928743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</a:t>
            </a:r>
            <a:r>
              <a:rPr lang="en-US" baseline="-25000"/>
              <a:t>TM</a:t>
            </a:r>
            <a:r>
              <a:rPr lang="en-US"/>
              <a:t> = { &lt;M&gt; | M is TM, L(M) is empty}</a:t>
            </a:r>
          </a:p>
        </p:txBody>
      </p:sp>
      <p:sp>
        <p:nvSpPr>
          <p:cNvPr id="4" name="Rectangle 3"/>
          <p:cNvSpPr/>
          <p:nvPr/>
        </p:nvSpPr>
        <p:spPr>
          <a:xfrm>
            <a:off x="874574" y="1820636"/>
            <a:ext cx="7394851" cy="1877784"/>
          </a:xfrm>
          <a:prstGeom prst="rect">
            <a:avLst/>
          </a:prstGeom>
          <a:solidFill>
            <a:srgbClr val="FEF2CC"/>
          </a:solidFill>
          <a:ln>
            <a:solidFill>
              <a:srgbClr val="4128D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lphaUcPeriod"/>
            </a:pPr>
            <a:r>
              <a:rPr lang="en-US">
                <a:solidFill>
                  <a:srgbClr val="292934"/>
                </a:solidFill>
              </a:rPr>
              <a:t>Decidable</a:t>
            </a:r>
          </a:p>
          <a:p>
            <a:pPr marL="342900" indent="-342900">
              <a:buAutoNum type="alphaUcPeriod"/>
            </a:pPr>
            <a:r>
              <a:rPr lang="en-CA">
                <a:solidFill>
                  <a:srgbClr val="292934"/>
                </a:solidFill>
              </a:rPr>
              <a:t>Undecidable, recognizable, with recognizable complement</a:t>
            </a:r>
          </a:p>
          <a:p>
            <a:pPr marL="342900" indent="-342900">
              <a:buAutoNum type="alphaUcPeriod"/>
            </a:pPr>
            <a:r>
              <a:rPr lang="en-CA">
                <a:solidFill>
                  <a:srgbClr val="292934"/>
                </a:solidFill>
              </a:rPr>
              <a:t>Undecidable, recognizable, with unrecognizable complement</a:t>
            </a:r>
          </a:p>
          <a:p>
            <a:pPr marL="342900" indent="-342900">
              <a:buAutoNum type="alphaUcPeriod"/>
            </a:pPr>
            <a:r>
              <a:rPr lang="en-CA">
                <a:solidFill>
                  <a:srgbClr val="292934"/>
                </a:solidFill>
              </a:rPr>
              <a:t>Undecidable, unrecognizable, with recognizable complement</a:t>
            </a:r>
          </a:p>
          <a:p>
            <a:pPr marL="342900" indent="-342900">
              <a:buAutoNum type="alphaUcPeriod"/>
            </a:pPr>
            <a:r>
              <a:rPr lang="en-CA">
                <a:solidFill>
                  <a:srgbClr val="292934"/>
                </a:solidFill>
              </a:rPr>
              <a:t>Undecidable, unrecognizable, with unrecognizable complement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0333" y="4074584"/>
            <a:ext cx="6146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solidFill>
                  <a:schemeClr val="accent5"/>
                </a:solidFill>
              </a:rPr>
              <a:t>Give an example of a string in E</a:t>
            </a:r>
            <a:r>
              <a:rPr lang="en-US" i="1" baseline="-25000">
                <a:solidFill>
                  <a:schemeClr val="accent5"/>
                </a:solidFill>
              </a:rPr>
              <a:t>TM</a:t>
            </a:r>
            <a:r>
              <a:rPr lang="en-US" i="1">
                <a:solidFill>
                  <a:schemeClr val="accent5"/>
                </a:solidFill>
              </a:rPr>
              <a:t> , and a string not in E</a:t>
            </a:r>
            <a:r>
              <a:rPr lang="en-US" i="1" baseline="-25000">
                <a:solidFill>
                  <a:schemeClr val="accent5"/>
                </a:solidFill>
              </a:rPr>
              <a:t>TM</a:t>
            </a:r>
            <a:endParaRPr lang="en-US" i="1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49322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46359-E4F5-B243-8F59-9311C578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>
                <a:hlinkClick r:id="rId2"/>
              </a:rPr>
              <a:t>125.CSE105.ComplexityOfADFA.mp4</a:t>
            </a:r>
            <a:endParaRPr lang="en-US" sz="2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532049-294C-6E46-AB7E-5DA8BD69A3AB}"/>
              </a:ext>
            </a:extLst>
          </p:cNvPr>
          <p:cNvSpPr txBox="1"/>
          <p:nvPr/>
        </p:nvSpPr>
        <p:spPr>
          <a:xfrm>
            <a:off x="457200" y="1143000"/>
            <a:ext cx="8095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Remember:</a:t>
            </a:r>
          </a:p>
          <a:p>
            <a:endParaRPr lang="en-US" i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23CB6A-2D85-D844-94C9-CB281D1028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6" b="66476"/>
          <a:stretch/>
        </p:blipFill>
        <p:spPr>
          <a:xfrm>
            <a:off x="457200" y="1702903"/>
            <a:ext cx="8542850" cy="137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399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D9281732-4C90-4248-8638-737BA8521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291"/>
            <a:ext cx="9144000" cy="455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11853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0C1DA-093C-F245-A92D-3AB9D3851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50"/>
                </a:solidFill>
              </a:rPr>
              <a:t>Key Notation and Definitions (125)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06937-93D0-4FBB-997E-427F4F5FC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413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 </a:t>
            </a:r>
            <a:r>
              <a:rPr lang="en-US">
                <a:highlight>
                  <a:srgbClr val="FFFF00"/>
                </a:highlight>
              </a:rPr>
              <a:t>type check</a:t>
            </a:r>
            <a:r>
              <a:rPr lang="en-US"/>
              <a:t> can be definitely done in O(</a:t>
            </a:r>
            <a:r>
              <a:rPr lang="en-US" err="1"/>
              <a:t>n</a:t>
            </a:r>
            <a:r>
              <a:rPr lang="en-US" baseline="30000" err="1"/>
              <a:t>k</a:t>
            </a:r>
            <a:r>
              <a:rPr lang="en-US"/>
              <a:t>), but if optimized, it can be done in O(n). Both are </a:t>
            </a:r>
            <a:r>
              <a:rPr lang="en-US" b="1"/>
              <a:t>polynomial</a:t>
            </a:r>
            <a:r>
              <a:rPr lang="en-US"/>
              <a:t> </a:t>
            </a:r>
            <a:r>
              <a:rPr lang="en-US" b="1"/>
              <a:t>time</a:t>
            </a:r>
            <a:r>
              <a:rPr lang="en-US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173808863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50"/>
                </a:solidFill>
              </a:rPr>
              <a:t>Review of Big-O Notation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FCD0E9-6C72-4716-B939-755E34372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44" y="1792249"/>
            <a:ext cx="8476956" cy="18075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752FF0-3BA9-4477-95C0-2F5F51A18320}"/>
              </a:ext>
            </a:extLst>
          </p:cNvPr>
          <p:cNvSpPr txBox="1"/>
          <p:nvPr/>
        </p:nvSpPr>
        <p:spPr>
          <a:xfrm>
            <a:off x="457200" y="1046602"/>
            <a:ext cx="2842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Example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FB514F-B6BF-4DB9-AD5F-7267C96DD92F}"/>
              </a:ext>
            </a:extLst>
          </p:cNvPr>
          <p:cNvSpPr txBox="1"/>
          <p:nvPr/>
        </p:nvSpPr>
        <p:spPr>
          <a:xfrm>
            <a:off x="7251404" y="4420284"/>
            <a:ext cx="1786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Ch. 7 Exercises pg. 322</a:t>
            </a:r>
          </a:p>
        </p:txBody>
      </p:sp>
    </p:spTree>
    <p:extLst>
      <p:ext uri="{BB962C8B-B14F-4D97-AF65-F5344CB8AC3E}">
        <p14:creationId xmlns:p14="http://schemas.microsoft.com/office/powerpoint/2010/main" val="2740761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BE142-F084-498F-8AE6-1174B7715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50"/>
                </a:solidFill>
              </a:rPr>
              <a:t>Example 1 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9CB300-5AA1-4BD1-8C6E-87B60BC7E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88739"/>
            <a:ext cx="2896004" cy="4096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A76A9E-0048-4441-A0D6-B930B2E9E78A}"/>
              </a:ext>
            </a:extLst>
          </p:cNvPr>
          <p:cNvSpPr txBox="1"/>
          <p:nvPr/>
        </p:nvSpPr>
        <p:spPr>
          <a:xfrm>
            <a:off x="7145079" y="4242391"/>
            <a:ext cx="1818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Ch. 7 Solutions pg. 329</a:t>
            </a:r>
          </a:p>
        </p:txBody>
      </p:sp>
    </p:spTree>
    <p:extLst>
      <p:ext uri="{BB962C8B-B14F-4D97-AF65-F5344CB8AC3E}">
        <p14:creationId xmlns:p14="http://schemas.microsoft.com/office/powerpoint/2010/main" val="139980986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B050"/>
                </a:solidFill>
              </a:rPr>
              <a:t>Friday FAQ (122-125)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>
                <a:cs typeface="Arial"/>
              </a:rPr>
              <a:t>Q:</a:t>
            </a:r>
            <a:r>
              <a:rPr lang="en-US" sz="2000">
                <a:cs typeface="Arial"/>
              </a:rPr>
              <a:t> "What is the difference between computability and complexity?"</a:t>
            </a:r>
            <a:endParaRPr lang="en-US" sz="2000" b="1">
              <a:cs typeface="Arial"/>
            </a:endParaRPr>
          </a:p>
          <a:p>
            <a:r>
              <a:rPr lang="en-US" sz="2000" b="1">
                <a:cs typeface="Arial"/>
              </a:rPr>
              <a:t>A:</a:t>
            </a:r>
            <a:r>
              <a:rPr lang="en-US" sz="2000">
                <a:cs typeface="Arial"/>
              </a:rPr>
              <a:t> Computability is about what can be computed and what problems can be solved. Complexity is about how efficiently those problems can be solved.</a:t>
            </a:r>
          </a:p>
          <a:p>
            <a:endParaRPr lang="en-US" sz="2000" b="1">
              <a:cs typeface="Arial"/>
            </a:endParaRPr>
          </a:p>
          <a:p>
            <a:r>
              <a:rPr lang="en-US" sz="2000" b="1">
                <a:cs typeface="Arial"/>
              </a:rPr>
              <a:t>Q: </a:t>
            </a:r>
            <a:r>
              <a:rPr lang="en-US" sz="2000">
                <a:cs typeface="Arial"/>
              </a:rPr>
              <a:t>"Is everything in Time(1) also in Time(n)?"</a:t>
            </a:r>
          </a:p>
          <a:p>
            <a:r>
              <a:rPr lang="en-US" sz="2000" b="1">
                <a:cs typeface="Arial"/>
              </a:rPr>
              <a:t>A:</a:t>
            </a:r>
            <a:r>
              <a:rPr lang="en-US" sz="2000">
                <a:cs typeface="Arial"/>
              </a:rPr>
              <a:t> Yes, just like how everything in O(1) is also in O(n), since Big-O represents an upper bound. If something is no faster than Time(1), then it will also be no faster than Time(n). We are looking at upper bounds, not exact asymptotic bounds.</a:t>
            </a:r>
            <a:endParaRPr lang="en-US" sz="2000" b="1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6426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2FD5480-4B0B-439D-81EF-C497DD4F1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" y="1272791"/>
            <a:ext cx="9137380" cy="3864369"/>
          </a:xfrm>
          <a:prstGeom prst="rect">
            <a:avLst/>
          </a:prstGeom>
          <a:noFill/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4D07A59-8E14-4DE6-BC86-4807765A9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</p:spPr>
        <p:txBody>
          <a:bodyPr/>
          <a:lstStyle/>
          <a:p>
            <a:r>
              <a:rPr lang="en-US"/>
              <a:t>E</a:t>
            </a:r>
            <a:r>
              <a:rPr lang="en-US" baseline="-25000"/>
              <a:t>TM</a:t>
            </a:r>
            <a:r>
              <a:rPr lang="en-US"/>
              <a:t> = { &lt;M&gt; | M is TM, L(M) is empty}</a:t>
            </a:r>
          </a:p>
        </p:txBody>
      </p:sp>
    </p:spTree>
    <p:extLst>
      <p:ext uri="{BB962C8B-B14F-4D97-AF65-F5344CB8AC3E}">
        <p14:creationId xmlns:p14="http://schemas.microsoft.com/office/powerpoint/2010/main" val="2345080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610809"/>
          <a:ext cx="6096000" cy="202692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2"/>
                          </a:solidFill>
                        </a:rPr>
                        <a:t>Decidable</a:t>
                      </a:r>
                    </a:p>
                  </a:txBody>
                  <a:tcPr>
                    <a:solidFill>
                      <a:srgbClr val="FCEF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2"/>
                          </a:solidFill>
                        </a:rPr>
                        <a:t>Undecidable</a:t>
                      </a:r>
                    </a:p>
                    <a:p>
                      <a:r>
                        <a:rPr lang="en-US">
                          <a:solidFill>
                            <a:schemeClr val="tx2"/>
                          </a:solidFill>
                        </a:rPr>
                        <a:t>but</a:t>
                      </a:r>
                    </a:p>
                    <a:p>
                      <a:r>
                        <a:rPr lang="en-US">
                          <a:solidFill>
                            <a:schemeClr val="tx2"/>
                          </a:solidFill>
                        </a:rPr>
                        <a:t>recognizable</a:t>
                      </a:r>
                    </a:p>
                  </a:txBody>
                  <a:tcPr>
                    <a:solidFill>
                      <a:srgbClr val="FCEFC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2"/>
                          </a:solidFill>
                        </a:rPr>
                        <a:t>Undecidable</a:t>
                      </a:r>
                    </a:p>
                    <a:p>
                      <a:r>
                        <a:rPr lang="en-US">
                          <a:solidFill>
                            <a:schemeClr val="tx2"/>
                          </a:solidFill>
                        </a:rPr>
                        <a:t>and</a:t>
                      </a:r>
                    </a:p>
                    <a:p>
                      <a:r>
                        <a:rPr lang="en-US">
                          <a:solidFill>
                            <a:schemeClr val="tx2"/>
                          </a:solidFill>
                        </a:rPr>
                        <a:t>unrecognizable</a:t>
                      </a:r>
                    </a:p>
                  </a:txBody>
                  <a:tcPr>
                    <a:solidFill>
                      <a:srgbClr val="FCE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  <a:r>
                        <a:rPr lang="en-US" baseline="-25000"/>
                        <a:t>DFA</a:t>
                      </a:r>
                      <a:endParaRPr lang="en-US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  <a:r>
                        <a:rPr lang="en-US" baseline="-25000"/>
                        <a:t>TM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  <a:r>
                        <a:rPr lang="en-US" baseline="-25000"/>
                        <a:t>TM</a:t>
                      </a:r>
                      <a:r>
                        <a:rPr lang="en-US" baseline="30000"/>
                        <a:t>C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</a:t>
                      </a:r>
                      <a:r>
                        <a:rPr lang="en-US" baseline="-25000"/>
                        <a:t>DFA</a:t>
                      </a:r>
                      <a:endParaRPr lang="en-US" baseline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>
                          <a:solidFill>
                            <a:schemeClr val="tx1"/>
                          </a:solidFill>
                        </a:rPr>
                        <a:t>HALT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TM</a:t>
                      </a:r>
                      <a:endParaRPr lang="en-US" baseline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>
                          <a:solidFill>
                            <a:schemeClr val="tx1"/>
                          </a:solidFill>
                        </a:rPr>
                        <a:t>HALT</a:t>
                      </a:r>
                      <a:r>
                        <a:rPr lang="en-US" baseline="-25000">
                          <a:solidFill>
                            <a:schemeClr val="tx1"/>
                          </a:solidFill>
                        </a:rPr>
                        <a:t>TM</a:t>
                      </a:r>
                      <a:r>
                        <a:rPr lang="en-US" baseline="30000">
                          <a:solidFill>
                            <a:schemeClr val="dk1"/>
                          </a:solidFill>
                        </a:rPr>
                        <a:t>C</a:t>
                      </a:r>
                      <a:endParaRPr lang="en-US" baseline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EQ</a:t>
                      </a:r>
                      <a:r>
                        <a:rPr lang="en-US" baseline="-25000"/>
                        <a:t>DFA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val Callout 4"/>
          <p:cNvSpPr/>
          <p:nvPr/>
        </p:nvSpPr>
        <p:spPr>
          <a:xfrm>
            <a:off x="282197" y="3011488"/>
            <a:ext cx="3339343" cy="769970"/>
          </a:xfrm>
          <a:prstGeom prst="wedgeEllipseCallout">
            <a:avLst>
              <a:gd name="adj1" fmla="val 16833"/>
              <a:gd name="adj2" fmla="val -8511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4128D2"/>
                </a:solidFill>
              </a:rPr>
              <a:t>Give algorithm!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062411" y="2750142"/>
            <a:ext cx="4781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Fact: A</a:t>
            </a:r>
            <a:r>
              <a:rPr lang="en-US" baseline="-25000"/>
              <a:t>TM</a:t>
            </a:r>
            <a:r>
              <a:rPr lang="en-US"/>
              <a:t> mapping reduces to HALT</a:t>
            </a:r>
            <a:r>
              <a:rPr lang="en-US" baseline="-25000"/>
              <a:t>TM</a:t>
            </a:r>
          </a:p>
          <a:p>
            <a:r>
              <a:rPr lang="en-US"/>
              <a:t>Fact: HALT</a:t>
            </a:r>
            <a:r>
              <a:rPr lang="en-US" baseline="-25000"/>
              <a:t>TM</a:t>
            </a:r>
            <a:r>
              <a:rPr lang="en-US"/>
              <a:t> mapping reduces to A</a:t>
            </a:r>
            <a:r>
              <a:rPr lang="en-US" baseline="-25000"/>
              <a:t>TM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18435" y="4359728"/>
            <a:ext cx="3066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>
                <a:solidFill>
                  <a:schemeClr val="tx2"/>
                </a:solidFill>
              </a:rPr>
              <a:t>What about E</a:t>
            </a:r>
            <a:r>
              <a:rPr lang="en-US" i="1" baseline="-25000">
                <a:solidFill>
                  <a:schemeClr val="tx2"/>
                </a:solidFill>
              </a:rPr>
              <a:t>TM</a:t>
            </a:r>
            <a:r>
              <a:rPr lang="en-US" i="1">
                <a:solidFill>
                  <a:schemeClr val="tx2"/>
                </a:solidFill>
              </a:rPr>
              <a:t> and EQ</a:t>
            </a:r>
            <a:r>
              <a:rPr lang="en-US" i="1" baseline="-25000">
                <a:solidFill>
                  <a:schemeClr val="tx2"/>
                </a:solidFill>
              </a:rPr>
              <a:t>TM</a:t>
            </a:r>
            <a:r>
              <a:rPr lang="en-US" i="1">
                <a:solidFill>
                  <a:schemeClr val="tx2"/>
                </a:solidFill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814322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>
                <a:solidFill>
                  <a:srgbClr val="4128D2"/>
                </a:solidFill>
              </a:rPr>
              <a:t>Claim: </a:t>
            </a:r>
            <a:r>
              <a:rPr lang="en-US"/>
              <a:t>A</a:t>
            </a:r>
            <a:r>
              <a:rPr lang="en-US" baseline="-25000"/>
              <a:t>TM</a:t>
            </a:r>
            <a:r>
              <a:rPr lang="en-US"/>
              <a:t> is no harder than E</a:t>
            </a:r>
            <a:r>
              <a:rPr lang="en-US" baseline="-25000"/>
              <a:t>TM</a:t>
            </a:r>
            <a:r>
              <a:rPr lang="en-US" baseline="30000"/>
              <a:t>C</a:t>
            </a:r>
            <a:r>
              <a:rPr lang="en-US" baseline="-25000"/>
              <a:t>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>
                <a:solidFill>
                  <a:schemeClr val="accent5"/>
                </a:solidFill>
              </a:rPr>
              <a:t>In other words: we want to mapping reduce A</a:t>
            </a:r>
            <a:r>
              <a:rPr lang="en-US" sz="2200" baseline="-25000">
                <a:solidFill>
                  <a:schemeClr val="accent5"/>
                </a:solidFill>
              </a:rPr>
              <a:t>TM</a:t>
            </a:r>
            <a:r>
              <a:rPr lang="en-US" sz="2200">
                <a:solidFill>
                  <a:schemeClr val="accent5"/>
                </a:solidFill>
              </a:rPr>
              <a:t> to E</a:t>
            </a:r>
            <a:r>
              <a:rPr lang="en-US" sz="2200" baseline="-25000">
                <a:solidFill>
                  <a:schemeClr val="accent5"/>
                </a:solidFill>
              </a:rPr>
              <a:t>TM</a:t>
            </a:r>
            <a:r>
              <a:rPr lang="en-US" sz="2200" baseline="30000">
                <a:solidFill>
                  <a:schemeClr val="accent5"/>
                </a:solidFill>
              </a:rPr>
              <a:t>C</a:t>
            </a:r>
            <a:endParaRPr lang="en-US" sz="2200" baseline="-25000">
              <a:solidFill>
                <a:schemeClr val="accent5"/>
              </a:solidFill>
            </a:endParaRPr>
          </a:p>
          <a:p>
            <a:pPr marL="0" indent="0">
              <a:buNone/>
            </a:pPr>
            <a:r>
              <a:rPr lang="en-US" sz="2200"/>
              <a:t>Define computable F : </a:t>
            </a:r>
            <a:r>
              <a:rPr lang="en-US" sz="2200" err="1"/>
              <a:t>Σ</a:t>
            </a:r>
            <a:r>
              <a:rPr lang="en-US" sz="2200"/>
              <a:t>* </a:t>
            </a:r>
            <a:r>
              <a:rPr lang="en-US" sz="2200">
                <a:sym typeface="Wingdings"/>
              </a:rPr>
              <a:t> </a:t>
            </a:r>
            <a:r>
              <a:rPr lang="en-US" sz="2200" err="1"/>
              <a:t>Σ</a:t>
            </a:r>
            <a:r>
              <a:rPr lang="en-US" sz="2200"/>
              <a:t>*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12345" y="2287270"/>
          <a:ext cx="751931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9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9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2"/>
                          </a:solidFill>
                        </a:rPr>
                        <a:t>Input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2"/>
                          </a:solidFill>
                        </a:rPr>
                        <a:t>Output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54437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">
      <a:dk1>
        <a:srgbClr val="292934"/>
      </a:dk1>
      <a:lt1>
        <a:srgbClr val="FFFFFF"/>
      </a:lt1>
      <a:dk2>
        <a:srgbClr val="4128D2"/>
      </a:dk2>
      <a:lt2>
        <a:srgbClr val="F3F2DC"/>
      </a:lt2>
      <a:accent1>
        <a:srgbClr val="F2AF0D"/>
      </a:accent1>
      <a:accent2>
        <a:srgbClr val="F6BC05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128D2"/>
      </a:hlink>
      <a:folHlink>
        <a:srgbClr val="4128D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9</TotalTime>
  <Words>2514</Words>
  <Application>Microsoft Office PowerPoint</Application>
  <PresentationFormat>On-screen Show (16:9)</PresentationFormat>
  <Paragraphs>445</Paragraphs>
  <Slides>65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Clarity</vt:lpstr>
      <vt:lpstr>CSE 105  theory of computation</vt:lpstr>
      <vt:lpstr>Table of Contents – Quickly Jump to a video’s slides</vt:lpstr>
      <vt:lpstr>This week’s learning goals</vt:lpstr>
      <vt:lpstr>Wednesday</vt:lpstr>
      <vt:lpstr>118.CSE105.ETMisUndecidablePart1.mp4</vt:lpstr>
      <vt:lpstr>ETM = { &lt;M&gt; | M is TM, L(M) is empty}</vt:lpstr>
      <vt:lpstr>ETM = { &lt;M&gt; | M is TM, L(M) is empty}</vt:lpstr>
      <vt:lpstr>PowerPoint Presentation</vt:lpstr>
      <vt:lpstr>Claim: ATM is no harder than ETMC </vt:lpstr>
      <vt:lpstr>Claim: ATM is no harder than ETMC </vt:lpstr>
      <vt:lpstr>Key Notation and Definitions (118)</vt:lpstr>
      <vt:lpstr>119.CSE105.ReduceATMtoETMcomplement.mp4</vt:lpstr>
      <vt:lpstr>Claim: ATM is no harder than ETMC </vt:lpstr>
      <vt:lpstr>PowerPoint Presentation</vt:lpstr>
      <vt:lpstr>Claim: ATM is no harder than ETMC </vt:lpstr>
      <vt:lpstr>Claim: ATM is no harder than ETMC </vt:lpstr>
      <vt:lpstr>Claim: ATM is no harder than ETMC </vt:lpstr>
      <vt:lpstr>Claim: ATM is no harder than ETMC </vt:lpstr>
      <vt:lpstr>Claim: ATM is no harder than ETMC </vt:lpstr>
      <vt:lpstr>PowerPoint Presentation</vt:lpstr>
      <vt:lpstr>Key Notation and Definitions (119)</vt:lpstr>
      <vt:lpstr>120.CSE105.MappingReductionSteps.mp4</vt:lpstr>
      <vt:lpstr>Claim: ATM is no harder than ETMC </vt:lpstr>
      <vt:lpstr>Key Notation and Definitions (120)</vt:lpstr>
      <vt:lpstr>121.CSE105.EQTM</vt:lpstr>
      <vt:lpstr>EQTM = { &lt;M1, M2&gt; | M1, M2 TMs, L(M1)=L(M2)}</vt:lpstr>
      <vt:lpstr>EQTM = { &lt;M1, M2&gt; | M1, M2 TMs, L(M1)=L(M2)}</vt:lpstr>
      <vt:lpstr>PowerPoint Presentation</vt:lpstr>
      <vt:lpstr>Claim: HALTTM is no harder than EQTM</vt:lpstr>
      <vt:lpstr>Claim: HALTTM is no harder than EQTM</vt:lpstr>
      <vt:lpstr>Claim: HALTTM is no harder than EQTM</vt:lpstr>
      <vt:lpstr>Claim: HALTTM is no harder than EQTM</vt:lpstr>
      <vt:lpstr>EQTM</vt:lpstr>
      <vt:lpstr>Claim: HALTTMC is no harder than EQTM</vt:lpstr>
      <vt:lpstr>Key Notation and Definitions (121)</vt:lpstr>
      <vt:lpstr>Rice’s theorem</vt:lpstr>
      <vt:lpstr>Applying Rice’s theorem</vt:lpstr>
      <vt:lpstr>Example 1 Solution</vt:lpstr>
      <vt:lpstr>Example 2 Solution</vt:lpstr>
      <vt:lpstr>Wednesday FAQ (118-121)</vt:lpstr>
      <vt:lpstr>Wednesday FAQ (118-121) cont.</vt:lpstr>
      <vt:lpstr>Friday</vt:lpstr>
      <vt:lpstr>122.CSE105.ComplexityMotivation.mp4</vt:lpstr>
      <vt:lpstr>Today's learning goals Sipser Ch 7</vt:lpstr>
      <vt:lpstr>Complexity theory  Chapter 7</vt:lpstr>
      <vt:lpstr>Not just decidable …</vt:lpstr>
      <vt:lpstr>Not just decidable …</vt:lpstr>
      <vt:lpstr>Not just decidable …</vt:lpstr>
      <vt:lpstr>Key Notation and Definitions (122)</vt:lpstr>
      <vt:lpstr>123.CSE105.ComplexityFirstDefinitions.mp4</vt:lpstr>
      <vt:lpstr>Measuring time</vt:lpstr>
      <vt:lpstr>Measuring time</vt:lpstr>
      <vt:lpstr>Time complexity</vt:lpstr>
      <vt:lpstr>Time complexity classes</vt:lpstr>
      <vt:lpstr>Key Notation and Definitions (123)</vt:lpstr>
      <vt:lpstr>124.CSE105.ComplexityClassesExamples.mp4</vt:lpstr>
      <vt:lpstr>Time complexity classes</vt:lpstr>
      <vt:lpstr>Time complexity classes</vt:lpstr>
      <vt:lpstr>Key Notation and Definitions (124)</vt:lpstr>
      <vt:lpstr>125.CSE105.ComplexityOfADFA.mp4</vt:lpstr>
      <vt:lpstr>PowerPoint Presentation</vt:lpstr>
      <vt:lpstr>Key Notation and Definitions (125)</vt:lpstr>
      <vt:lpstr>Review of Big-O Notation</vt:lpstr>
      <vt:lpstr>Example 1 Solution</vt:lpstr>
      <vt:lpstr>Friday FAQ (122-125)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20  Discrete math</dc:title>
  <dc:creator>Mia Minnes Kemp</dc:creator>
  <cp:lastModifiedBy>Rachel Lim</cp:lastModifiedBy>
  <cp:revision>3</cp:revision>
  <dcterms:created xsi:type="dcterms:W3CDTF">2014-10-03T04:30:04Z</dcterms:created>
  <dcterms:modified xsi:type="dcterms:W3CDTF">2020-08-26T18:13:28Z</dcterms:modified>
</cp:coreProperties>
</file>