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1" r:id="rId2"/>
    <p:sldId id="290" r:id="rId3"/>
    <p:sldId id="261" r:id="rId4"/>
    <p:sldId id="295" r:id="rId5"/>
    <p:sldId id="277" r:id="rId6"/>
    <p:sldId id="305" r:id="rId7"/>
    <p:sldId id="300" r:id="rId8"/>
    <p:sldId id="302" r:id="rId9"/>
    <p:sldId id="297" r:id="rId10"/>
    <p:sldId id="301" r:id="rId11"/>
    <p:sldId id="298" r:id="rId12"/>
    <p:sldId id="299" r:id="rId13"/>
    <p:sldId id="267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6" pos="5110" userDrawn="1">
          <p15:clr>
            <a:srgbClr val="A4A3A4"/>
          </p15:clr>
        </p15:guide>
        <p15:guide id="7" orient="horz" pos="1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CC33"/>
    <a:srgbClr val="595959"/>
    <a:srgbClr val="000000"/>
    <a:srgbClr val="404040"/>
    <a:srgbClr val="92D050"/>
    <a:srgbClr val="E7E6E6"/>
    <a:srgbClr val="3B3838"/>
    <a:srgbClr val="68BD45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2" autoAdjust="0"/>
    <p:restoredTop sz="94312" autoAdjust="0"/>
  </p:normalViewPr>
  <p:slideViewPr>
    <p:cSldViewPr snapToGrid="0" showGuides="1">
      <p:cViewPr varScale="1">
        <p:scale>
          <a:sx n="68" d="100"/>
          <a:sy n="68" d="100"/>
        </p:scale>
        <p:origin x="468" y="48"/>
      </p:cViewPr>
      <p:guideLst>
        <p:guide orient="horz" pos="4224"/>
        <p:guide pos="5110"/>
        <p:guide orient="horz" pos="1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2322" y="-31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E96E-66E5-4AE0-97D7-7FDAD5BCA6DB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71971-2C66-405E-A74D-7E371BACB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3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010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44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51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5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6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46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6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53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6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38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85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3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1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8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8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8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0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8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5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5918-C45C-46E3-971A-E05B3271271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3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529127" y="2539231"/>
            <a:ext cx="2736850" cy="1567544"/>
            <a:chOff x="1349828" y="2257877"/>
            <a:chExt cx="2736850" cy="1567544"/>
          </a:xfrm>
        </p:grpSpPr>
        <p:sp>
          <p:nvSpPr>
            <p:cNvPr id="14" name="文本框 13"/>
            <p:cNvSpPr txBox="1"/>
            <p:nvPr/>
          </p:nvSpPr>
          <p:spPr>
            <a:xfrm>
              <a:off x="1458126" y="2771485"/>
              <a:ext cx="2250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按</a:t>
              </a:r>
              <a:r>
                <a:rPr lang="zh-CN" altLang="en-US" sz="3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空</a:t>
              </a:r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格开始</a:t>
              </a:r>
              <a:endParaRPr lang="zh-CN" altLang="en-US" sz="32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49828" y="2257877"/>
              <a:ext cx="2736850" cy="1567544"/>
              <a:chOff x="1349828" y="2257877"/>
              <a:chExt cx="2736850" cy="1567544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1349828" y="2257877"/>
                <a:ext cx="2467428" cy="1567544"/>
              </a:xfrm>
              <a:custGeom>
                <a:avLst/>
                <a:gdLst>
                  <a:gd name="connsiteX0" fmla="*/ 222558 w 2467428"/>
                  <a:gd name="connsiteY0" fmla="*/ 145144 h 1567544"/>
                  <a:gd name="connsiteX1" fmla="*/ 126866 w 2467428"/>
                  <a:gd name="connsiteY1" fmla="*/ 240836 h 1567544"/>
                  <a:gd name="connsiteX2" fmla="*/ 126866 w 2467428"/>
                  <a:gd name="connsiteY2" fmla="*/ 1326708 h 1567544"/>
                  <a:gd name="connsiteX3" fmla="*/ 222558 w 2467428"/>
                  <a:gd name="connsiteY3" fmla="*/ 1422400 h 1567544"/>
                  <a:gd name="connsiteX4" fmla="*/ 2226591 w 2467428"/>
                  <a:gd name="connsiteY4" fmla="*/ 1422400 h 1567544"/>
                  <a:gd name="connsiteX5" fmla="*/ 2322283 w 2467428"/>
                  <a:gd name="connsiteY5" fmla="*/ 1326708 h 1567544"/>
                  <a:gd name="connsiteX6" fmla="*/ 2322283 w 2467428"/>
                  <a:gd name="connsiteY6" fmla="*/ 240836 h 1567544"/>
                  <a:gd name="connsiteX7" fmla="*/ 2226591 w 2467428"/>
                  <a:gd name="connsiteY7" fmla="*/ 145144 h 1567544"/>
                  <a:gd name="connsiteX8" fmla="*/ 188685 w 2467428"/>
                  <a:gd name="connsiteY8" fmla="*/ 0 h 1567544"/>
                  <a:gd name="connsiteX9" fmla="*/ 2278743 w 2467428"/>
                  <a:gd name="connsiteY9" fmla="*/ 0 h 1567544"/>
                  <a:gd name="connsiteX10" fmla="*/ 2467428 w 2467428"/>
                  <a:gd name="connsiteY10" fmla="*/ 188685 h 1567544"/>
                  <a:gd name="connsiteX11" fmla="*/ 2467428 w 2467428"/>
                  <a:gd name="connsiteY11" fmla="*/ 1378859 h 1567544"/>
                  <a:gd name="connsiteX12" fmla="*/ 2278743 w 2467428"/>
                  <a:gd name="connsiteY12" fmla="*/ 1567544 h 1567544"/>
                  <a:gd name="connsiteX13" fmla="*/ 188685 w 2467428"/>
                  <a:gd name="connsiteY13" fmla="*/ 1567544 h 1567544"/>
                  <a:gd name="connsiteX14" fmla="*/ 0 w 2467428"/>
                  <a:gd name="connsiteY14" fmla="*/ 1378859 h 1567544"/>
                  <a:gd name="connsiteX15" fmla="*/ 0 w 2467428"/>
                  <a:gd name="connsiteY15" fmla="*/ 188685 h 1567544"/>
                  <a:gd name="connsiteX16" fmla="*/ 188685 w 2467428"/>
                  <a:gd name="connsiteY16" fmla="*/ 0 h 156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67428" h="1567544">
                    <a:moveTo>
                      <a:pt x="222558" y="145144"/>
                    </a:moveTo>
                    <a:cubicBezTo>
                      <a:pt x="169709" y="145144"/>
                      <a:pt x="126866" y="187987"/>
                      <a:pt x="126866" y="240836"/>
                    </a:cubicBezTo>
                    <a:lnTo>
                      <a:pt x="126866" y="1326708"/>
                    </a:lnTo>
                    <a:cubicBezTo>
                      <a:pt x="126866" y="1379557"/>
                      <a:pt x="169709" y="1422400"/>
                      <a:pt x="222558" y="1422400"/>
                    </a:cubicBezTo>
                    <a:lnTo>
                      <a:pt x="2226591" y="1422400"/>
                    </a:lnTo>
                    <a:cubicBezTo>
                      <a:pt x="2279440" y="1422400"/>
                      <a:pt x="2322283" y="1379557"/>
                      <a:pt x="2322283" y="1326708"/>
                    </a:cubicBezTo>
                    <a:lnTo>
                      <a:pt x="2322283" y="240836"/>
                    </a:lnTo>
                    <a:cubicBezTo>
                      <a:pt x="2322283" y="187987"/>
                      <a:pt x="2279440" y="145144"/>
                      <a:pt x="2226591" y="145144"/>
                    </a:cubicBezTo>
                    <a:close/>
                    <a:moveTo>
                      <a:pt x="188685" y="0"/>
                    </a:moveTo>
                    <a:lnTo>
                      <a:pt x="2278743" y="0"/>
                    </a:lnTo>
                    <a:cubicBezTo>
                      <a:pt x="2382951" y="0"/>
                      <a:pt x="2467428" y="84477"/>
                      <a:pt x="2467428" y="188685"/>
                    </a:cubicBezTo>
                    <a:lnTo>
                      <a:pt x="2467428" y="1378859"/>
                    </a:lnTo>
                    <a:cubicBezTo>
                      <a:pt x="2467428" y="1483067"/>
                      <a:pt x="2382951" y="1567544"/>
                      <a:pt x="2278743" y="1567544"/>
                    </a:cubicBezTo>
                    <a:lnTo>
                      <a:pt x="188685" y="1567544"/>
                    </a:lnTo>
                    <a:cubicBezTo>
                      <a:pt x="84477" y="1567544"/>
                      <a:pt x="0" y="1483067"/>
                      <a:pt x="0" y="1378859"/>
                    </a:cubicBezTo>
                    <a:lnTo>
                      <a:pt x="0" y="188685"/>
                    </a:lnTo>
                    <a:cubicBezTo>
                      <a:pt x="0" y="84477"/>
                      <a:pt x="84477" y="0"/>
                      <a:pt x="188685" y="0"/>
                    </a:cubicBezTo>
                    <a:close/>
                  </a:path>
                </a:pathLst>
              </a:custGeom>
              <a:solidFill>
                <a:srgbClr val="C7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3781878" y="2736848"/>
                <a:ext cx="304800" cy="654051"/>
              </a:xfrm>
              <a:prstGeom prst="roundRect">
                <a:avLst>
                  <a:gd name="adj" fmla="val 16667"/>
                </a:avLst>
              </a:prstGeom>
              <a:solidFill>
                <a:srgbClr val="C7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2911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1109" y="254328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06</a:t>
            </a:r>
            <a:endParaRPr lang="en-US" altLang="zh-CN" sz="2800" b="1" dirty="0">
              <a:latin typeface="+mj-ea"/>
              <a:ea typeface="+mj-ea"/>
            </a:endParaRP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-989574" y="1377944"/>
            <a:ext cx="20726880" cy="77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95771" y="866874"/>
            <a:ext cx="10296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后台会对当前登录用户的数据进行收集，比如拿到用户的点赞和评论过的博客信息，然后对这些数据进行清洗，再而拿到这些博客的标签信息，最后利用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elasticsearch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bool_match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should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语法进行搜索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1767" y="240298"/>
            <a:ext cx="436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能推荐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91" y="2155202"/>
            <a:ext cx="7361905" cy="4380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142" y="2389049"/>
            <a:ext cx="4353600" cy="36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1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1109" y="254328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07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01767" y="240298"/>
            <a:ext cx="182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博客管理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1" name="图片 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87" y="1749158"/>
            <a:ext cx="9110624" cy="429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814732" y="914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支持</a:t>
            </a:r>
            <a:r>
              <a:rPr lang="en-US" altLang="zh-CN" b="1" dirty="0" smtClean="0"/>
              <a:t>markdown</a:t>
            </a:r>
            <a:r>
              <a:rPr lang="zh-CN" altLang="en-US" b="1" dirty="0" smtClean="0"/>
              <a:t>编辑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4018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1109" y="254328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08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01766" y="240298"/>
            <a:ext cx="355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评论管理和点赞管理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766962" y="1494989"/>
            <a:ext cx="7250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附加的一些功能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增加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博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主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与他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人之间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思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维碰撞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074" name="图片 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01" y="2382202"/>
            <a:ext cx="5402395" cy="220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01" y="2996417"/>
            <a:ext cx="53038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09371" y="-94986"/>
            <a:ext cx="7373258" cy="7373258"/>
            <a:chOff x="2409371" y="-94986"/>
            <a:chExt cx="7373258" cy="7373258"/>
          </a:xfrm>
        </p:grpSpPr>
        <p:sp>
          <p:nvSpPr>
            <p:cNvPr id="29" name="椭圆 28"/>
            <p:cNvSpPr/>
            <p:nvPr/>
          </p:nvSpPr>
          <p:spPr>
            <a:xfrm>
              <a:off x="2409371" y="-94986"/>
              <a:ext cx="7373258" cy="737325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13647" y="2565657"/>
              <a:ext cx="52350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/>
                  </a:solidFill>
                  <a:latin typeface="+mn-ea"/>
                </a:rPr>
                <a:t>ThankYou</a:t>
              </a:r>
              <a:endParaRPr lang="zh-CN" altLang="en-US" sz="80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4094955" y="3760551"/>
              <a:ext cx="3713977" cy="66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565692" y="3830831"/>
              <a:ext cx="3795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+mn-ea"/>
                </a:rPr>
                <a:t>@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+mn-ea"/>
                </a:rPr>
                <a:t>朱文赵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+mn-ea"/>
                </a:rPr>
                <a:t>14108337</a:t>
              </a:r>
              <a:endParaRPr lang="zh-CN" altLang="en-US" sz="3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1320000">
            <a:off x="3161347" y="-118619"/>
            <a:ext cx="6522380" cy="5618980"/>
            <a:chOff x="3404893" y="666070"/>
            <a:chExt cx="5374594" cy="4630173"/>
          </a:xfrm>
        </p:grpSpPr>
        <p:sp>
          <p:nvSpPr>
            <p:cNvPr id="2" name="等腰三角形 1"/>
            <p:cNvSpPr/>
            <p:nvPr/>
          </p:nvSpPr>
          <p:spPr>
            <a:xfrm>
              <a:off x="3466513" y="704830"/>
              <a:ext cx="5258974" cy="4533598"/>
            </a:xfrm>
            <a:prstGeom prst="triangl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6049620" y="666070"/>
              <a:ext cx="108000" cy="108000"/>
            </a:xfrm>
            <a:prstGeom prst="ellipse">
              <a:avLst/>
            </a:pr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404893" y="5188243"/>
              <a:ext cx="108000" cy="108000"/>
            </a:xfrm>
            <a:prstGeom prst="ellipse">
              <a:avLst/>
            </a:pr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8671487" y="5188243"/>
              <a:ext cx="108000" cy="108000"/>
            </a:xfrm>
            <a:prstGeom prst="ellipse">
              <a:avLst/>
            </a:prstGeom>
            <a:solidFill>
              <a:srgbClr val="CC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32060" y="5022216"/>
            <a:ext cx="753746" cy="734645"/>
            <a:chOff x="1032060" y="5022216"/>
            <a:chExt cx="753746" cy="734645"/>
          </a:xfrm>
        </p:grpSpPr>
        <p:sp>
          <p:nvSpPr>
            <p:cNvPr id="42" name="等腰三角形 41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等腰三角形 43"/>
          <p:cNvSpPr/>
          <p:nvPr/>
        </p:nvSpPr>
        <p:spPr>
          <a:xfrm rot="16200000" flipH="1" flipV="1">
            <a:off x="10561436" y="2089522"/>
            <a:ext cx="466193" cy="401891"/>
          </a:xfrm>
          <a:prstGeom prst="triangle">
            <a:avLst/>
          </a:prstGeom>
          <a:solidFill>
            <a:srgbClr val="CCCC3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5400000" flipV="1">
            <a:off x="10835395" y="2837059"/>
            <a:ext cx="312202" cy="269140"/>
          </a:xfrm>
          <a:prstGeom prst="triangl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20034423" flipH="1" flipV="1">
            <a:off x="10265617" y="3528425"/>
            <a:ext cx="466193" cy="401891"/>
          </a:xfrm>
          <a:prstGeom prst="triangle">
            <a:avLst/>
          </a:prstGeom>
          <a:noFill/>
          <a:ln w="12700">
            <a:solidFill>
              <a:srgbClr val="CC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050067" flipH="1" flipV="1">
            <a:off x="1101977" y="3288413"/>
            <a:ext cx="466193" cy="401891"/>
          </a:xfrm>
          <a:prstGeom prst="triangl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4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73862" y="0"/>
            <a:ext cx="7458710" cy="7458710"/>
            <a:chOff x="2366645" y="-137712"/>
            <a:chExt cx="7458710" cy="7458710"/>
          </a:xfrm>
        </p:grpSpPr>
        <p:sp>
          <p:nvSpPr>
            <p:cNvPr id="29" name="椭圆 28"/>
            <p:cNvSpPr/>
            <p:nvPr/>
          </p:nvSpPr>
          <p:spPr>
            <a:xfrm>
              <a:off x="2366645" y="-137712"/>
              <a:ext cx="7458710" cy="745871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4892994" y="3790381"/>
              <a:ext cx="23862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 rot="1320000">
            <a:off x="3203761" y="245353"/>
            <a:ext cx="6384824" cy="5452552"/>
            <a:chOff x="3404893" y="666070"/>
            <a:chExt cx="5374594" cy="4630173"/>
          </a:xfrm>
          <a:solidFill>
            <a:srgbClr val="FFFFFF"/>
          </a:solidFill>
        </p:grpSpPr>
        <p:sp>
          <p:nvSpPr>
            <p:cNvPr id="3" name="椭圆 2"/>
            <p:cNvSpPr/>
            <p:nvPr/>
          </p:nvSpPr>
          <p:spPr>
            <a:xfrm>
              <a:off x="6049620" y="666070"/>
              <a:ext cx="108000" cy="10800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404893" y="5188243"/>
              <a:ext cx="108000" cy="10800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8671487" y="5188243"/>
              <a:ext cx="108000" cy="10800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2" name="等腰三角形 1"/>
            <p:cNvSpPr/>
            <p:nvPr/>
          </p:nvSpPr>
          <p:spPr>
            <a:xfrm>
              <a:off x="3466513" y="704830"/>
              <a:ext cx="5258974" cy="4533598"/>
            </a:xfrm>
            <a:prstGeom prst="triangle">
              <a:avLst/>
            </a:prstGeom>
            <a:noFill/>
            <a:ln w="635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32060" y="5022216"/>
            <a:ext cx="753746" cy="734645"/>
            <a:chOff x="1032060" y="5022216"/>
            <a:chExt cx="753746" cy="734645"/>
          </a:xfrm>
        </p:grpSpPr>
        <p:sp>
          <p:nvSpPr>
            <p:cNvPr id="42" name="等腰三角形 41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等腰三角形 43"/>
          <p:cNvSpPr/>
          <p:nvPr/>
        </p:nvSpPr>
        <p:spPr>
          <a:xfrm rot="16200000" flipH="1" flipV="1">
            <a:off x="10561436" y="2089522"/>
            <a:ext cx="466193" cy="401891"/>
          </a:xfrm>
          <a:prstGeom prst="triangle">
            <a:avLst/>
          </a:prstGeom>
          <a:solidFill>
            <a:srgbClr val="CCCC3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5400000" flipV="1">
            <a:off x="10835395" y="2837059"/>
            <a:ext cx="312202" cy="269140"/>
          </a:xfrm>
          <a:prstGeom prst="triangl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20034423" flipH="1" flipV="1">
            <a:off x="10265617" y="3528425"/>
            <a:ext cx="466193" cy="401891"/>
          </a:xfrm>
          <a:prstGeom prst="triangle">
            <a:avLst/>
          </a:prstGeom>
          <a:solidFill>
            <a:srgbClr val="92D050"/>
          </a:solidFill>
          <a:ln w="12700">
            <a:solidFill>
              <a:srgbClr val="CC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050067" flipH="1" flipV="1">
            <a:off x="1101977" y="3288413"/>
            <a:ext cx="466193" cy="401891"/>
          </a:xfrm>
          <a:prstGeom prst="triangle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2618" y="2735681"/>
            <a:ext cx="8008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>
                <a:solidFill>
                  <a:srgbClr val="FF7C80"/>
                </a:solidFill>
                <a:latin typeface="+mn-ea"/>
              </a:rPr>
              <a:t>基于</a:t>
            </a:r>
            <a:r>
              <a:rPr lang="en-US" altLang="zh-CN" sz="3200" b="1" dirty="0">
                <a:solidFill>
                  <a:srgbClr val="FF7C80"/>
                </a:solidFill>
                <a:latin typeface="+mn-ea"/>
              </a:rPr>
              <a:t>SpringBoot</a:t>
            </a:r>
            <a:r>
              <a:rPr lang="zh-CN" altLang="zh-CN" sz="3200" b="1" dirty="0">
                <a:solidFill>
                  <a:srgbClr val="FF7C80"/>
                </a:solidFill>
                <a:latin typeface="+mn-ea"/>
              </a:rPr>
              <a:t>的响应式技术博客</a:t>
            </a:r>
            <a:r>
              <a:rPr lang="zh-CN" altLang="zh-CN" sz="3200" b="1" dirty="0" smtClean="0">
                <a:solidFill>
                  <a:srgbClr val="FF7C80"/>
                </a:solidFill>
                <a:latin typeface="+mn-ea"/>
              </a:rPr>
              <a:t>的</a:t>
            </a:r>
            <a:endParaRPr lang="en-US" altLang="zh-CN" sz="3200" b="1" dirty="0" smtClean="0">
              <a:solidFill>
                <a:srgbClr val="FF7C80"/>
              </a:solidFill>
              <a:latin typeface="+mn-ea"/>
            </a:endParaRPr>
          </a:p>
          <a:p>
            <a:r>
              <a:rPr lang="en-US" altLang="zh-CN" sz="3200" b="1" dirty="0">
                <a:solidFill>
                  <a:srgbClr val="FF7C80"/>
                </a:solidFill>
                <a:latin typeface="+mn-ea"/>
              </a:rPr>
              <a:t> </a:t>
            </a:r>
            <a:r>
              <a:rPr lang="en-US" altLang="zh-CN" sz="3200" b="1" dirty="0" smtClean="0">
                <a:solidFill>
                  <a:srgbClr val="FF7C80"/>
                </a:solidFill>
                <a:latin typeface="+mn-ea"/>
              </a:rPr>
              <a:t>                   </a:t>
            </a:r>
            <a:r>
              <a:rPr lang="zh-CN" altLang="zh-CN" sz="3200" b="1" dirty="0" smtClean="0">
                <a:solidFill>
                  <a:srgbClr val="FF7C80"/>
                </a:solidFill>
                <a:latin typeface="+mn-ea"/>
              </a:rPr>
              <a:t>设</a:t>
            </a:r>
            <a:r>
              <a:rPr lang="zh-CN" altLang="zh-CN" sz="3200" b="1" dirty="0">
                <a:solidFill>
                  <a:srgbClr val="FF7C80"/>
                </a:solidFill>
                <a:latin typeface="+mn-ea"/>
              </a:rPr>
              <a:t>计和实现</a:t>
            </a:r>
            <a:endParaRPr lang="zh-CN" altLang="en-US" sz="3200" b="1" dirty="0">
              <a:solidFill>
                <a:srgbClr val="FF7C80"/>
              </a:solidFill>
              <a:latin typeface="+mn-ea"/>
            </a:endParaRPr>
          </a:p>
          <a:p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3927851" y="3988204"/>
            <a:ext cx="4634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+mn-ea"/>
              </a:rPr>
              <a:t>软件工</a:t>
            </a:r>
            <a:r>
              <a:rPr lang="zh-CN" altLang="en-US" sz="2400" b="1" dirty="0" smtClean="0">
                <a:solidFill>
                  <a:srgbClr val="FFFFFF"/>
                </a:solidFill>
                <a:latin typeface="+mn-ea"/>
              </a:rPr>
              <a:t>程</a:t>
            </a:r>
            <a:r>
              <a:rPr lang="en-US" altLang="zh-CN" sz="2400" b="1" dirty="0" smtClean="0">
                <a:solidFill>
                  <a:srgbClr val="FFFFFF"/>
                </a:solidFill>
                <a:latin typeface="+mn-ea"/>
              </a:rPr>
              <a:t>-</a:t>
            </a:r>
            <a:r>
              <a:rPr lang="zh-CN" altLang="en-US" sz="2400" b="1" dirty="0" smtClean="0">
                <a:solidFill>
                  <a:srgbClr val="FFFFFF"/>
                </a:solidFill>
                <a:latin typeface="+mn-ea"/>
              </a:rPr>
              <a:t>朱</a:t>
            </a:r>
            <a:r>
              <a:rPr lang="zh-CN" altLang="en-US" sz="2400" b="1" dirty="0">
                <a:solidFill>
                  <a:srgbClr val="FFFFFF"/>
                </a:solidFill>
                <a:latin typeface="+mn-ea"/>
              </a:rPr>
              <a:t>文赵</a:t>
            </a:r>
            <a:r>
              <a:rPr lang="en-US" altLang="zh-CN" sz="2400" b="1" dirty="0" smtClean="0">
                <a:solidFill>
                  <a:srgbClr val="FFFFFF"/>
                </a:solidFill>
                <a:latin typeface="+mn-ea"/>
              </a:rPr>
              <a:t>-14108337</a:t>
            </a:r>
          </a:p>
          <a:p>
            <a:r>
              <a:rPr lang="zh-CN" altLang="en-US" sz="2400" b="1" dirty="0" smtClean="0">
                <a:solidFill>
                  <a:srgbClr val="FFFFFF"/>
                </a:solidFill>
              </a:rPr>
              <a:t>指导老师：马虹</a:t>
            </a:r>
            <a:endParaRPr lang="zh-CN" altLang="en-US" sz="2400" b="1" dirty="0">
              <a:solidFill>
                <a:srgbClr val="FFFFFF"/>
              </a:solidFill>
              <a:latin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8" b="89888" l="901" r="99850">
                        <a14:foregroundMark x1="13363" y1="19850" x2="25526" y2="47191"/>
                        <a14:foregroundMark x1="25976" y1="47191" x2="29129" y2="23970"/>
                        <a14:foregroundMark x1="13514" y1="19101" x2="24625" y2="12360"/>
                        <a14:foregroundMark x1="25375" y1="13109" x2="29279" y2="25843"/>
                        <a14:foregroundMark x1="22673" y1="23596" x2="22673" y2="23596"/>
                        <a14:foregroundMark x1="48198" y1="23596" x2="56306" y2="29588"/>
                        <a14:foregroundMark x1="59760" y1="36330" x2="56607" y2="21348"/>
                        <a14:foregroundMark x1="50000" y1="20974" x2="55255" y2="14607"/>
                        <a14:foregroundMark x1="81231" y1="26966" x2="89189" y2="14607"/>
                        <a14:foregroundMark x1="87838" y1="32584" x2="86036" y2="20225"/>
                        <a14:foregroundMark x1="16517" y1="30712" x2="27027" y2="19101"/>
                        <a14:foregroundMark x1="24474" y1="40824" x2="23724" y2="209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00000">
            <a:off x="225614" y="816898"/>
            <a:ext cx="3271834" cy="13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5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18771"/>
            <a:ext cx="12192000" cy="402045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content"/>
          <p:cNvSpPr txBox="1"/>
          <p:nvPr/>
        </p:nvSpPr>
        <p:spPr>
          <a:xfrm>
            <a:off x="567552" y="2646176"/>
            <a:ext cx="2728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8000" b="1" dirty="0" smtClean="0"/>
              <a:t>内容</a:t>
            </a:r>
            <a:endParaRPr lang="zh-CN" altLang="en-US" sz="8000" b="1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927350" y="2504267"/>
            <a:ext cx="0" cy="1607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89253" y="2921167"/>
            <a:ext cx="7115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CCCC33"/>
                </a:solidFill>
                <a:latin typeface="Agency FB" panose="020B0503020202020204" pitchFamily="34" charset="0"/>
              </a:rPr>
              <a:t>毕设编写过程介绍</a:t>
            </a:r>
            <a:endParaRPr lang="zh-CN" altLang="en-US" sz="6000" b="1" dirty="0">
              <a:solidFill>
                <a:srgbClr val="CCCC3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4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1109" y="254328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01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01767" y="240298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本</a:t>
            </a:r>
            <a:r>
              <a:rPr lang="zh-CN" altLang="zh-CN" sz="2800" b="1" dirty="0" smtClean="0"/>
              <a:t>课题</a:t>
            </a:r>
            <a:r>
              <a:rPr lang="zh-CN" altLang="en-US" sz="2800" b="1" dirty="0" smtClean="0"/>
              <a:t>开发环境介绍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10212" y="2399014"/>
            <a:ext cx="1656000" cy="1656000"/>
            <a:chOff x="1510212" y="2399014"/>
            <a:chExt cx="1656000" cy="1656000"/>
          </a:xfrm>
        </p:grpSpPr>
        <p:sp>
          <p:nvSpPr>
            <p:cNvPr id="27" name="椭圆 26"/>
            <p:cNvSpPr/>
            <p:nvPr/>
          </p:nvSpPr>
          <p:spPr>
            <a:xfrm>
              <a:off x="1510212" y="2399014"/>
              <a:ext cx="1656000" cy="165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971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47736" y="2688919"/>
              <a:ext cx="980952" cy="1076190"/>
            </a:xfrm>
            <a:prstGeom prst="rect">
              <a:avLst/>
            </a:prstGeom>
          </p:spPr>
        </p:pic>
      </p:grpSp>
      <p:sp>
        <p:nvSpPr>
          <p:cNvPr id="36" name="文本框 35"/>
          <p:cNvSpPr txBox="1"/>
          <p:nvPr/>
        </p:nvSpPr>
        <p:spPr>
          <a:xfrm>
            <a:off x="1074397" y="4052531"/>
            <a:ext cx="28956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IntelliJ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IDEA</a:t>
            </a:r>
          </a:p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2018.1.4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8926045" y="2418896"/>
            <a:ext cx="1470933" cy="1470933"/>
            <a:chOff x="8926045" y="2418896"/>
            <a:chExt cx="1470933" cy="1470933"/>
          </a:xfrm>
        </p:grpSpPr>
        <p:sp>
          <p:nvSpPr>
            <p:cNvPr id="33" name="椭圆 32"/>
            <p:cNvSpPr/>
            <p:nvPr/>
          </p:nvSpPr>
          <p:spPr>
            <a:xfrm>
              <a:off x="8926045" y="2418896"/>
              <a:ext cx="1470933" cy="14709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8943" l="806" r="98790">
                          <a14:foregroundMark x1="56250" y1="12685" x2="45161" y2="29810"/>
                          <a14:foregroundMark x1="46774" y1="52643" x2="46774" y2="52643"/>
                          <a14:foregroundMark x1="57258" y1="86258" x2="57258" y2="86258"/>
                          <a14:foregroundMark x1="69355" y1="89006" x2="69355" y2="89006"/>
                          <a14:foregroundMark x1="40726" y1="87104" x2="40726" y2="87104"/>
                          <a14:foregroundMark x1="30444" y1="87104" x2="30444" y2="87104"/>
                          <a14:foregroundMark x1="70565" y1="47146" x2="70565" y2="47146"/>
                          <a14:foregroundMark x1="45565" y1="45032" x2="45565" y2="45032"/>
                          <a14:foregroundMark x1="49395" y1="59619" x2="49395" y2="59619"/>
                          <a14:foregroundMark x1="52621" y1="29175" x2="52621" y2="29175"/>
                          <a14:foregroundMark x1="62298" y1="17970" x2="62298" y2="17970"/>
                          <a14:foregroundMark x1="56048" y1="5074" x2="56048" y2="5074"/>
                          <a14:foregroundMark x1="73387" y1="80761" x2="73387" y2="80761"/>
                          <a14:foregroundMark x1="47379" y1="70402" x2="47379" y2="70402"/>
                          <a14:foregroundMark x1="37097" y1="68922" x2="37097" y2="68922"/>
                          <a14:foregroundMark x1="35887" y1="69133" x2="35887" y2="69133"/>
                          <a14:backgroundMark x1="51613" y1="23890" x2="51613" y2="23890"/>
                          <a14:backgroundMark x1="47782" y1="25159" x2="47177" y2="28964"/>
                          <a14:backgroundMark x1="45968" y1="27907" x2="45968" y2="27907"/>
                          <a14:backgroundMark x1="48387" y1="25581" x2="48387" y2="25581"/>
                          <a14:backgroundMark x1="48992" y1="24736" x2="48992" y2="24736"/>
                          <a14:backgroundMark x1="48589" y1="24313" x2="48589" y2="24313"/>
                          <a14:backgroundMark x1="48790" y1="23679" x2="48790" y2="23679"/>
                          <a14:backgroundMark x1="46774" y1="28753" x2="46774" y2="28753"/>
                          <a14:backgroundMark x1="44960" y1="29175" x2="44960" y2="29175"/>
                          <a14:backgroundMark x1="44758" y1="30867" x2="50605" y2="207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530" y="2533471"/>
              <a:ext cx="1055962" cy="1006996"/>
            </a:xfrm>
            <a:prstGeom prst="rect">
              <a:avLst/>
            </a:prstGeom>
          </p:spPr>
        </p:pic>
      </p:grpSp>
      <p:sp>
        <p:nvSpPr>
          <p:cNvPr id="37" name="文本框 36"/>
          <p:cNvSpPr txBox="1"/>
          <p:nvPr/>
        </p:nvSpPr>
        <p:spPr>
          <a:xfrm>
            <a:off x="9133531" y="4052530"/>
            <a:ext cx="11351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</a:t>
            </a:r>
          </a:p>
          <a:p>
            <a:pPr algn="ctr"/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883786" y="1797783"/>
            <a:ext cx="2854096" cy="1860264"/>
            <a:chOff x="4883786" y="1797783"/>
            <a:chExt cx="2854096" cy="1860264"/>
          </a:xfrm>
        </p:grpSpPr>
        <p:sp>
          <p:nvSpPr>
            <p:cNvPr id="30" name="椭圆 29"/>
            <p:cNvSpPr/>
            <p:nvPr/>
          </p:nvSpPr>
          <p:spPr>
            <a:xfrm>
              <a:off x="5348207" y="1797783"/>
              <a:ext cx="1860264" cy="186026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5433" y1="51087" x2="45433" y2="51087"/>
                          <a14:foregroundMark x1="51522" y1="55435" x2="51522" y2="55435"/>
                          <a14:foregroundMark x1="59251" y1="55072" x2="59251" y2="55072"/>
                          <a14:foregroundMark x1="70023" y1="52899" x2="70023" y2="52899"/>
                          <a14:foregroundMark x1="39344" y1="55072" x2="39344" y2="55072"/>
                          <a14:foregroundMark x1="40515" y1="49275" x2="40515" y2="49275"/>
                          <a14:foregroundMark x1="40749" y1="48188" x2="40749" y2="48188"/>
                          <a14:backgroundMark x1="62763" y1="50725" x2="62763" y2="50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3786" y="1797783"/>
              <a:ext cx="2854096" cy="1844802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5461496" y="3765109"/>
            <a:ext cx="16336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Maven</a:t>
            </a:r>
          </a:p>
          <a:p>
            <a:pPr algn="ctr"/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3.5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620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1109" y="254328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02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01767" y="240298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本课题研究的基本内容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1089726" y="1537192"/>
            <a:ext cx="21106716" cy="79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-989574" y="1377944"/>
            <a:ext cx="20726880" cy="77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20" y="738280"/>
            <a:ext cx="8276962" cy="603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1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>
            <a:off x="0" y="-43543"/>
            <a:ext cx="9450710" cy="6907044"/>
          </a:xfrm>
          <a:custGeom>
            <a:avLst/>
            <a:gdLst>
              <a:gd name="connsiteX0" fmla="*/ 9450710 w 9450710"/>
              <a:gd name="connsiteY0" fmla="*/ 0 h 6907044"/>
              <a:gd name="connsiteX1" fmla="*/ 7020643 w 9450710"/>
              <a:gd name="connsiteY1" fmla="*/ 3483429 h 6907044"/>
              <a:gd name="connsiteX2" fmla="*/ 8945125 w 9450710"/>
              <a:gd name="connsiteY2" fmla="*/ 6894286 h 6907044"/>
              <a:gd name="connsiteX3" fmla="*/ 0 w 9450710"/>
              <a:gd name="connsiteY3" fmla="*/ 6907044 h 6907044"/>
              <a:gd name="connsiteX4" fmla="*/ 0 w 9450710"/>
              <a:gd name="connsiteY4" fmla="*/ 25682 h 690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0710" h="6907044">
                <a:moveTo>
                  <a:pt x="9450710" y="0"/>
                </a:moveTo>
                <a:cubicBezTo>
                  <a:pt x="9274027" y="1064380"/>
                  <a:pt x="7104906" y="2334381"/>
                  <a:pt x="7020643" y="3483429"/>
                </a:cubicBezTo>
                <a:cubicBezTo>
                  <a:pt x="6936379" y="4632477"/>
                  <a:pt x="8262858" y="6028268"/>
                  <a:pt x="8945125" y="6894286"/>
                </a:cubicBezTo>
                <a:lnTo>
                  <a:pt x="0" y="6907044"/>
                </a:lnTo>
                <a:lnTo>
                  <a:pt x="0" y="256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flipV="1">
            <a:off x="9204168" y="270280"/>
            <a:ext cx="246542" cy="246542"/>
          </a:xfrm>
          <a:prstGeom prst="ellipse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V="1">
            <a:off x="8202682" y="1416908"/>
            <a:ext cx="246542" cy="246542"/>
          </a:xfrm>
          <a:prstGeom prst="ellipse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V="1">
            <a:off x="6881882" y="3153636"/>
            <a:ext cx="246542" cy="246542"/>
          </a:xfrm>
          <a:prstGeom prst="ellipse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V="1">
            <a:off x="7476967" y="4984880"/>
            <a:ext cx="246542" cy="246542"/>
          </a:xfrm>
          <a:prstGeom prst="ellipse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043879" y="3025258"/>
            <a:ext cx="2813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用户管理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88962" y="1663450"/>
            <a:ext cx="2703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595959"/>
                </a:solidFill>
              </a:rPr>
              <a:t>1.</a:t>
            </a:r>
            <a:r>
              <a:rPr lang="zh-CN" altLang="en-US" sz="3200" b="1" dirty="0">
                <a:solidFill>
                  <a:srgbClr val="595959"/>
                </a:solidFill>
              </a:rPr>
              <a:t>管理员模块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515072" y="2215960"/>
            <a:ext cx="51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CCCC33"/>
                </a:solidFill>
                <a:latin typeface="+mn-ea"/>
              </a:rPr>
              <a:t>管理员对用户的</a:t>
            </a:r>
            <a:r>
              <a:rPr lang="en-US" altLang="zh-CN" sz="2400" b="1" dirty="0" smtClean="0">
                <a:solidFill>
                  <a:srgbClr val="CCCC33"/>
                </a:solidFill>
                <a:latin typeface="+mn-ea"/>
              </a:rPr>
              <a:t>CURD</a:t>
            </a:r>
            <a:r>
              <a:rPr lang="zh-CN" altLang="en-US" sz="2400" b="1" dirty="0" smtClean="0">
                <a:solidFill>
                  <a:srgbClr val="CCCC33"/>
                </a:solidFill>
                <a:latin typeface="+mn-ea"/>
              </a:rPr>
              <a:t>操作</a:t>
            </a:r>
            <a:endParaRPr lang="en-US" altLang="zh-CN" sz="2400" b="1" dirty="0">
              <a:solidFill>
                <a:srgbClr val="CCCC33"/>
              </a:solidFill>
              <a:latin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1057" y="1666929"/>
            <a:ext cx="721247" cy="721247"/>
            <a:chOff x="681057" y="1666929"/>
            <a:chExt cx="721247" cy="721247"/>
          </a:xfrm>
        </p:grpSpPr>
        <p:sp>
          <p:nvSpPr>
            <p:cNvPr id="8" name="椭圆 7"/>
            <p:cNvSpPr/>
            <p:nvPr/>
          </p:nvSpPr>
          <p:spPr>
            <a:xfrm>
              <a:off x="681057" y="1666929"/>
              <a:ext cx="721247" cy="721247"/>
            </a:xfrm>
            <a:prstGeom prst="ellipse">
              <a:avLst/>
            </a:prstGeom>
            <a:solidFill>
              <a:srgbClr val="847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08207" y="1735164"/>
              <a:ext cx="4518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32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51109" y="254328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03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01767" y="240298"/>
            <a:ext cx="176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用户管理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46" name="等腰三角形 45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462852" y="3004590"/>
            <a:ext cx="3433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95959"/>
                </a:solidFill>
              </a:rPr>
              <a:t>2.</a:t>
            </a:r>
            <a:r>
              <a:rPr lang="zh-CN" altLang="en-US" sz="3200" b="1" dirty="0" smtClean="0">
                <a:solidFill>
                  <a:srgbClr val="595959"/>
                </a:solidFill>
              </a:rPr>
              <a:t>用户登录注册</a:t>
            </a:r>
            <a:endParaRPr lang="zh-CN" altLang="en-US" sz="3200" b="1" dirty="0">
              <a:solidFill>
                <a:srgbClr val="595959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88963" y="3553621"/>
            <a:ext cx="35853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CCCC33"/>
                </a:solidFill>
                <a:latin typeface="+mn-ea"/>
              </a:rPr>
              <a:t>采用</a:t>
            </a:r>
            <a:r>
              <a:rPr lang="en-US" altLang="zh-CN" sz="2400" b="1" dirty="0" smtClean="0">
                <a:solidFill>
                  <a:srgbClr val="CCCC33"/>
                </a:solidFill>
                <a:latin typeface="+mn-ea"/>
              </a:rPr>
              <a:t>spring security</a:t>
            </a:r>
            <a:r>
              <a:rPr lang="zh-CN" altLang="en-US" sz="2400" b="1" dirty="0" smtClean="0">
                <a:solidFill>
                  <a:srgbClr val="CCCC33"/>
                </a:solidFill>
                <a:latin typeface="+mn-ea"/>
              </a:rPr>
              <a:t> 中</a:t>
            </a:r>
            <a:r>
              <a:rPr lang="en-US" altLang="zh-CN" sz="2400" b="1" dirty="0" smtClean="0">
                <a:solidFill>
                  <a:srgbClr val="CCCC33"/>
                </a:solidFill>
                <a:latin typeface="+mn-ea"/>
              </a:rPr>
              <a:t>UsernamePasswordAuthenticationFilter</a:t>
            </a:r>
            <a:r>
              <a:rPr lang="zh-CN" altLang="en-US" sz="2400" b="1" dirty="0" smtClean="0">
                <a:solidFill>
                  <a:srgbClr val="CCCC33"/>
                </a:solidFill>
                <a:latin typeface="+mn-ea"/>
              </a:rPr>
              <a:t>进行默认拦截</a:t>
            </a:r>
            <a:endParaRPr lang="en-US" altLang="zh-CN" sz="2400" b="1" dirty="0">
              <a:solidFill>
                <a:srgbClr val="CCCC33"/>
              </a:solidFill>
              <a:latin typeface="+mn-ea"/>
            </a:endParaRPr>
          </a:p>
          <a:p>
            <a:pPr algn="just"/>
            <a:endParaRPr lang="en-US" altLang="zh-CN" sz="1600" dirty="0"/>
          </a:p>
          <a:p>
            <a:pPr algn="just"/>
            <a:endParaRPr lang="en-US" altLang="zh-CN" sz="1600" dirty="0"/>
          </a:p>
        </p:txBody>
      </p:sp>
      <p:grpSp>
        <p:nvGrpSpPr>
          <p:cNvPr id="53" name="组合 52"/>
          <p:cNvGrpSpPr/>
          <p:nvPr/>
        </p:nvGrpSpPr>
        <p:grpSpPr>
          <a:xfrm>
            <a:off x="654947" y="3004590"/>
            <a:ext cx="721247" cy="721247"/>
            <a:chOff x="681057" y="4074533"/>
            <a:chExt cx="721247" cy="721247"/>
          </a:xfrm>
        </p:grpSpPr>
        <p:sp>
          <p:nvSpPr>
            <p:cNvPr id="54" name="椭圆 53"/>
            <p:cNvSpPr/>
            <p:nvPr/>
          </p:nvSpPr>
          <p:spPr>
            <a:xfrm>
              <a:off x="681057" y="4074533"/>
              <a:ext cx="721247" cy="721247"/>
            </a:xfrm>
            <a:prstGeom prst="ellipse">
              <a:avLst/>
            </a:prstGeom>
            <a:solidFill>
              <a:srgbClr val="847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35051" y="4142768"/>
              <a:ext cx="4518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32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82" y="2800735"/>
            <a:ext cx="2232126" cy="352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901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0" grpId="0" animBg="1"/>
      <p:bldP spid="51" grpId="0" animBg="1"/>
      <p:bldP spid="52" grpId="0" animBg="1"/>
      <p:bldP spid="14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1109" y="254328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04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65943" y="240298"/>
            <a:ext cx="4296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Spring Security</a:t>
            </a:r>
            <a:r>
              <a:rPr lang="zh-CN" altLang="en-US" sz="2800" b="1" dirty="0" smtClean="0"/>
              <a:t>基本原理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1089726" y="1537192"/>
            <a:ext cx="21106716" cy="79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-989574" y="1377944"/>
            <a:ext cx="20726880" cy="77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9453" y="1377944"/>
            <a:ext cx="12192000" cy="4497202"/>
            <a:chOff x="109453" y="1377944"/>
            <a:chExt cx="12192000" cy="449720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55" b="96466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53" y="1377944"/>
              <a:ext cx="12192000" cy="4497202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230334" y="2155202"/>
              <a:ext cx="1308180" cy="37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请求</a:t>
              </a:r>
              <a:endParaRPr lang="zh-CN" altLang="en-US" b="1" dirty="0" smtClean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0334" y="4920173"/>
              <a:ext cx="1308180" cy="37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返回</a:t>
              </a:r>
              <a:endParaRPr lang="zh-CN" altLang="en-US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9801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1109" y="254328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05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01767" y="240298"/>
            <a:ext cx="2036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文件服务器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1089726" y="1537192"/>
            <a:ext cx="21106716" cy="79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-989574" y="1377944"/>
            <a:ext cx="20726880" cy="77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0205" y="1131723"/>
            <a:ext cx="103458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95959"/>
                </a:solidFill>
              </a:rPr>
              <a:t>利用</a:t>
            </a:r>
            <a:r>
              <a:rPr lang="en-US" altLang="zh-CN" sz="3200" b="1" dirty="0">
                <a:solidFill>
                  <a:srgbClr val="595959"/>
                </a:solidFill>
              </a:rPr>
              <a:t>mongodb</a:t>
            </a:r>
            <a:r>
              <a:rPr lang="zh-CN" altLang="en-US" sz="3200" b="1" dirty="0">
                <a:solidFill>
                  <a:srgbClr val="595959"/>
                </a:solidFill>
              </a:rPr>
              <a:t>的来进行存储</a:t>
            </a:r>
            <a:r>
              <a:rPr lang="zh-CN" altLang="en-US" sz="3200" b="1" dirty="0" smtClean="0">
                <a:solidFill>
                  <a:srgbClr val="595959"/>
                </a:solidFill>
              </a:rPr>
              <a:t>，采</a:t>
            </a:r>
            <a:r>
              <a:rPr lang="zh-CN" altLang="en-US" sz="3200" b="1" dirty="0">
                <a:solidFill>
                  <a:srgbClr val="595959"/>
                </a:solidFill>
              </a:rPr>
              <a:t>用</a:t>
            </a:r>
            <a:r>
              <a:rPr lang="en-US" altLang="zh-CN" sz="3200" b="1" dirty="0">
                <a:solidFill>
                  <a:srgbClr val="595959"/>
                </a:solidFill>
              </a:rPr>
              <a:t>Binary</a:t>
            </a:r>
            <a:r>
              <a:rPr lang="zh-CN" altLang="en-US" sz="3200" b="1" dirty="0">
                <a:solidFill>
                  <a:srgbClr val="595959"/>
                </a:solidFill>
              </a:rPr>
              <a:t>进行</a:t>
            </a:r>
            <a:r>
              <a:rPr lang="zh-CN" altLang="en-US" sz="3200" b="1" dirty="0">
                <a:solidFill>
                  <a:srgbClr val="595959"/>
                </a:solidFill>
              </a:rPr>
              <a:t>存储</a:t>
            </a:r>
            <a:r>
              <a:rPr lang="zh-CN" altLang="en-US" sz="3200" b="1" dirty="0">
                <a:solidFill>
                  <a:srgbClr val="595959"/>
                </a:solidFill>
              </a:rPr>
              <a:t>二进制图片文</a:t>
            </a:r>
            <a:r>
              <a:rPr lang="zh-CN" altLang="en-US" sz="3200" b="1" dirty="0" smtClean="0">
                <a:solidFill>
                  <a:srgbClr val="595959"/>
                </a:solidFill>
              </a:rPr>
              <a:t>件</a:t>
            </a:r>
            <a:endParaRPr lang="zh-CN" altLang="en-US" sz="3200" b="1" dirty="0">
              <a:solidFill>
                <a:srgbClr val="595959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67" y="2208941"/>
            <a:ext cx="9352381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1109" y="254328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06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01767" y="240298"/>
            <a:ext cx="436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全文搜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-Elasticsearch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C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CCC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1089726" y="1537192"/>
            <a:ext cx="21106716" cy="79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3474" y="1537192"/>
            <a:ext cx="105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利用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spring data 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elasticsearch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来进行对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elasticsearch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进行操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作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包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括：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最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新和最热排序、关键词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搜索和侧边栏的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聚合操作原理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term_aggregation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等</a:t>
            </a:r>
          </a:p>
        </p:txBody>
      </p:sp>
      <p:pic>
        <p:nvPicPr>
          <p:cNvPr id="1026" name="图片 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7" y="2581048"/>
            <a:ext cx="9043632" cy="427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9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gency FB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3564</TotalTime>
  <Words>360</Words>
  <Application>Microsoft Office PowerPoint</Application>
  <PresentationFormat>宽屏</PresentationFormat>
  <Paragraphs>59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Agency FB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金皓宁</dc:creator>
  <cp:lastModifiedBy>朱 文赵</cp:lastModifiedBy>
  <cp:revision>688</cp:revision>
  <dcterms:created xsi:type="dcterms:W3CDTF">2015-12-31T14:36:27Z</dcterms:created>
  <dcterms:modified xsi:type="dcterms:W3CDTF">2018-06-09T00:07:30Z</dcterms:modified>
</cp:coreProperties>
</file>