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1" r:id="rId2"/>
    <p:sldId id="290" r:id="rId3"/>
    <p:sldId id="261" r:id="rId4"/>
    <p:sldId id="260" r:id="rId5"/>
    <p:sldId id="268" r:id="rId6"/>
    <p:sldId id="292" r:id="rId7"/>
    <p:sldId id="272" r:id="rId8"/>
    <p:sldId id="285" r:id="rId9"/>
    <p:sldId id="277" r:id="rId10"/>
    <p:sldId id="271" r:id="rId11"/>
    <p:sldId id="284" r:id="rId12"/>
    <p:sldId id="293" r:id="rId13"/>
    <p:sldId id="288" r:id="rId14"/>
    <p:sldId id="294" r:id="rId15"/>
    <p:sldId id="287" r:id="rId16"/>
    <p:sldId id="274" r:id="rId17"/>
    <p:sldId id="267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7" orient="horz" pos="1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CCCC33"/>
    <a:srgbClr val="000000"/>
    <a:srgbClr val="404040"/>
    <a:srgbClr val="92D050"/>
    <a:srgbClr val="E7E6E6"/>
    <a:srgbClr val="3B3838"/>
    <a:srgbClr val="68BD45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2" autoAdjust="0"/>
    <p:restoredTop sz="94312" autoAdjust="0"/>
  </p:normalViewPr>
  <p:slideViewPr>
    <p:cSldViewPr snapToGrid="0" showGuides="1">
      <p:cViewPr>
        <p:scale>
          <a:sx n="66" d="100"/>
          <a:sy n="66" d="100"/>
        </p:scale>
        <p:origin x="372" y="90"/>
      </p:cViewPr>
      <p:guideLst>
        <p:guide orient="horz" pos="4224"/>
        <p:guide pos="5110"/>
        <p:guide orient="horz" pos="1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2322" y="-31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E96E-66E5-4AE0-97D7-7FDAD5BCA6DB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71971-2C66-405E-A74D-7E371BACB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3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10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2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48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90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05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65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5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6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6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4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73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14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7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3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8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8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5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5918-C45C-46E3-971A-E05B3271271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3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529127" y="2539231"/>
            <a:ext cx="2736850" cy="1567544"/>
            <a:chOff x="1349828" y="2257877"/>
            <a:chExt cx="2736850" cy="1567544"/>
          </a:xfrm>
        </p:grpSpPr>
        <p:sp>
          <p:nvSpPr>
            <p:cNvPr id="14" name="文本框 13"/>
            <p:cNvSpPr txBox="1"/>
            <p:nvPr/>
          </p:nvSpPr>
          <p:spPr>
            <a:xfrm>
              <a:off x="1458126" y="2771485"/>
              <a:ext cx="2250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按</a:t>
              </a:r>
              <a:r>
                <a:rPr lang="zh-CN" altLang="en-US" sz="3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空</a:t>
              </a: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格开始</a:t>
              </a:r>
              <a:endParaRPr lang="zh-CN" altLang="en-US" sz="32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49828" y="2257877"/>
              <a:ext cx="2736850" cy="1567544"/>
              <a:chOff x="1349828" y="2257877"/>
              <a:chExt cx="2736850" cy="1567544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1349828" y="2257877"/>
                <a:ext cx="2467428" cy="1567544"/>
              </a:xfrm>
              <a:custGeom>
                <a:avLst/>
                <a:gdLst>
                  <a:gd name="connsiteX0" fmla="*/ 222558 w 2467428"/>
                  <a:gd name="connsiteY0" fmla="*/ 145144 h 1567544"/>
                  <a:gd name="connsiteX1" fmla="*/ 126866 w 2467428"/>
                  <a:gd name="connsiteY1" fmla="*/ 240836 h 1567544"/>
                  <a:gd name="connsiteX2" fmla="*/ 126866 w 2467428"/>
                  <a:gd name="connsiteY2" fmla="*/ 1326708 h 1567544"/>
                  <a:gd name="connsiteX3" fmla="*/ 222558 w 2467428"/>
                  <a:gd name="connsiteY3" fmla="*/ 1422400 h 1567544"/>
                  <a:gd name="connsiteX4" fmla="*/ 2226591 w 2467428"/>
                  <a:gd name="connsiteY4" fmla="*/ 1422400 h 1567544"/>
                  <a:gd name="connsiteX5" fmla="*/ 2322283 w 2467428"/>
                  <a:gd name="connsiteY5" fmla="*/ 1326708 h 1567544"/>
                  <a:gd name="connsiteX6" fmla="*/ 2322283 w 2467428"/>
                  <a:gd name="connsiteY6" fmla="*/ 240836 h 1567544"/>
                  <a:gd name="connsiteX7" fmla="*/ 2226591 w 2467428"/>
                  <a:gd name="connsiteY7" fmla="*/ 145144 h 1567544"/>
                  <a:gd name="connsiteX8" fmla="*/ 188685 w 2467428"/>
                  <a:gd name="connsiteY8" fmla="*/ 0 h 1567544"/>
                  <a:gd name="connsiteX9" fmla="*/ 2278743 w 2467428"/>
                  <a:gd name="connsiteY9" fmla="*/ 0 h 1567544"/>
                  <a:gd name="connsiteX10" fmla="*/ 2467428 w 2467428"/>
                  <a:gd name="connsiteY10" fmla="*/ 188685 h 1567544"/>
                  <a:gd name="connsiteX11" fmla="*/ 2467428 w 2467428"/>
                  <a:gd name="connsiteY11" fmla="*/ 1378859 h 1567544"/>
                  <a:gd name="connsiteX12" fmla="*/ 2278743 w 2467428"/>
                  <a:gd name="connsiteY12" fmla="*/ 1567544 h 1567544"/>
                  <a:gd name="connsiteX13" fmla="*/ 188685 w 2467428"/>
                  <a:gd name="connsiteY13" fmla="*/ 1567544 h 1567544"/>
                  <a:gd name="connsiteX14" fmla="*/ 0 w 2467428"/>
                  <a:gd name="connsiteY14" fmla="*/ 1378859 h 1567544"/>
                  <a:gd name="connsiteX15" fmla="*/ 0 w 2467428"/>
                  <a:gd name="connsiteY15" fmla="*/ 188685 h 1567544"/>
                  <a:gd name="connsiteX16" fmla="*/ 188685 w 2467428"/>
                  <a:gd name="connsiteY16" fmla="*/ 0 h 156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67428" h="1567544">
                    <a:moveTo>
                      <a:pt x="222558" y="145144"/>
                    </a:moveTo>
                    <a:cubicBezTo>
                      <a:pt x="169709" y="145144"/>
                      <a:pt x="126866" y="187987"/>
                      <a:pt x="126866" y="240836"/>
                    </a:cubicBezTo>
                    <a:lnTo>
                      <a:pt x="126866" y="1326708"/>
                    </a:lnTo>
                    <a:cubicBezTo>
                      <a:pt x="126866" y="1379557"/>
                      <a:pt x="169709" y="1422400"/>
                      <a:pt x="222558" y="1422400"/>
                    </a:cubicBezTo>
                    <a:lnTo>
                      <a:pt x="2226591" y="1422400"/>
                    </a:lnTo>
                    <a:cubicBezTo>
                      <a:pt x="2279440" y="1422400"/>
                      <a:pt x="2322283" y="1379557"/>
                      <a:pt x="2322283" y="1326708"/>
                    </a:cubicBezTo>
                    <a:lnTo>
                      <a:pt x="2322283" y="240836"/>
                    </a:lnTo>
                    <a:cubicBezTo>
                      <a:pt x="2322283" y="187987"/>
                      <a:pt x="2279440" y="145144"/>
                      <a:pt x="2226591" y="145144"/>
                    </a:cubicBezTo>
                    <a:close/>
                    <a:moveTo>
                      <a:pt x="188685" y="0"/>
                    </a:moveTo>
                    <a:lnTo>
                      <a:pt x="2278743" y="0"/>
                    </a:lnTo>
                    <a:cubicBezTo>
                      <a:pt x="2382951" y="0"/>
                      <a:pt x="2467428" y="84477"/>
                      <a:pt x="2467428" y="188685"/>
                    </a:cubicBezTo>
                    <a:lnTo>
                      <a:pt x="2467428" y="1378859"/>
                    </a:lnTo>
                    <a:cubicBezTo>
                      <a:pt x="2467428" y="1483067"/>
                      <a:pt x="2382951" y="1567544"/>
                      <a:pt x="2278743" y="1567544"/>
                    </a:cubicBezTo>
                    <a:lnTo>
                      <a:pt x="188685" y="1567544"/>
                    </a:lnTo>
                    <a:cubicBezTo>
                      <a:pt x="84477" y="1567544"/>
                      <a:pt x="0" y="1483067"/>
                      <a:pt x="0" y="1378859"/>
                    </a:cubicBezTo>
                    <a:lnTo>
                      <a:pt x="0" y="188685"/>
                    </a:lnTo>
                    <a:cubicBezTo>
                      <a:pt x="0" y="84477"/>
                      <a:pt x="84477" y="0"/>
                      <a:pt x="188685" y="0"/>
                    </a:cubicBezTo>
                    <a:close/>
                  </a:path>
                </a:pathLst>
              </a:custGeom>
              <a:solidFill>
                <a:srgbClr val="C7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3781878" y="2736848"/>
                <a:ext cx="304800" cy="654051"/>
              </a:xfrm>
              <a:prstGeom prst="roundRect">
                <a:avLst>
                  <a:gd name="adj" fmla="val 16667"/>
                </a:avLst>
              </a:prstGeom>
              <a:solidFill>
                <a:srgbClr val="C7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2911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0" y="-43543"/>
            <a:ext cx="9450710" cy="6907044"/>
          </a:xfrm>
          <a:custGeom>
            <a:avLst/>
            <a:gdLst>
              <a:gd name="connsiteX0" fmla="*/ 9450710 w 9450710"/>
              <a:gd name="connsiteY0" fmla="*/ 0 h 6907044"/>
              <a:gd name="connsiteX1" fmla="*/ 7020643 w 9450710"/>
              <a:gd name="connsiteY1" fmla="*/ 3483429 h 6907044"/>
              <a:gd name="connsiteX2" fmla="*/ 8945125 w 9450710"/>
              <a:gd name="connsiteY2" fmla="*/ 6894286 h 6907044"/>
              <a:gd name="connsiteX3" fmla="*/ 0 w 9450710"/>
              <a:gd name="connsiteY3" fmla="*/ 6907044 h 6907044"/>
              <a:gd name="connsiteX4" fmla="*/ 0 w 9450710"/>
              <a:gd name="connsiteY4" fmla="*/ 25682 h 690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0710" h="6907044">
                <a:moveTo>
                  <a:pt x="9450710" y="0"/>
                </a:moveTo>
                <a:cubicBezTo>
                  <a:pt x="9274027" y="1064380"/>
                  <a:pt x="7104906" y="2334381"/>
                  <a:pt x="7020643" y="3483429"/>
                </a:cubicBezTo>
                <a:cubicBezTo>
                  <a:pt x="6936379" y="4632477"/>
                  <a:pt x="8262858" y="6028268"/>
                  <a:pt x="8945125" y="6894286"/>
                </a:cubicBezTo>
                <a:lnTo>
                  <a:pt x="0" y="6907044"/>
                </a:lnTo>
                <a:lnTo>
                  <a:pt x="0" y="2568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9204168" y="270280"/>
            <a:ext cx="246542" cy="246542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02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800" b="1" dirty="0"/>
              <a:t>拟解决的主要问题 </a:t>
            </a:r>
            <a:endParaRPr lang="zh-CN" altLang="zh-CN" sz="2800" b="1" dirty="0"/>
          </a:p>
        </p:txBody>
      </p:sp>
      <p:grpSp>
        <p:nvGrpSpPr>
          <p:cNvPr id="36" name="组合 35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37" name="等腰三角形 36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/>
        </p:nvSpPr>
        <p:spPr>
          <a:xfrm flipV="1">
            <a:off x="8202682" y="1416908"/>
            <a:ext cx="246542" cy="246542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V="1">
            <a:off x="6881882" y="3153636"/>
            <a:ext cx="246542" cy="246542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V="1">
            <a:off x="7476967" y="4984880"/>
            <a:ext cx="246542" cy="246542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043879" y="3025258"/>
            <a:ext cx="2813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</a:rPr>
              <a:t>主要问题</a:t>
            </a:r>
            <a:endParaRPr lang="zh-CN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8962" y="1663450"/>
            <a:ext cx="204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959"/>
                </a:solidFill>
              </a:rPr>
              <a:t>技术上</a:t>
            </a:r>
            <a:endParaRPr lang="zh-CN" altLang="en-US" sz="3200" b="1" dirty="0">
              <a:solidFill>
                <a:srgbClr val="595959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15072" y="2215960"/>
            <a:ext cx="5121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CCCC33"/>
                </a:solidFill>
                <a:latin typeface="+mn-ea"/>
              </a:rPr>
              <a:t>技术学习，技术整合，技术实战，业务逻辑</a:t>
            </a:r>
            <a:endParaRPr lang="en-US" altLang="zh-CN" sz="2400" b="1" dirty="0">
              <a:solidFill>
                <a:srgbClr val="CCCC33"/>
              </a:solidFill>
              <a:latin typeface="+mn-ea"/>
            </a:endParaRPr>
          </a:p>
          <a:p>
            <a:pPr algn="just"/>
            <a:endParaRPr lang="en-US" altLang="zh-CN" sz="2400" b="1" dirty="0">
              <a:solidFill>
                <a:srgbClr val="CCCC33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88962" y="4074533"/>
            <a:ext cx="204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95959"/>
                </a:solidFill>
              </a:rPr>
              <a:t>时</a:t>
            </a:r>
            <a:r>
              <a:rPr lang="zh-CN" altLang="en-US" sz="3200" b="1" dirty="0" smtClean="0">
                <a:solidFill>
                  <a:srgbClr val="595959"/>
                </a:solidFill>
              </a:rPr>
              <a:t>间上</a:t>
            </a:r>
            <a:endParaRPr lang="zh-CN" altLang="en-US" sz="3200" b="1" dirty="0">
              <a:solidFill>
                <a:srgbClr val="595959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15072" y="4623564"/>
            <a:ext cx="5121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CCCC33"/>
                </a:solidFill>
                <a:latin typeface="+mn-ea"/>
              </a:rPr>
              <a:t>工作和毕设，二者兼顾</a:t>
            </a:r>
            <a:endParaRPr lang="en-US" altLang="zh-CN" sz="2400" b="1" dirty="0">
              <a:solidFill>
                <a:srgbClr val="CCCC33"/>
              </a:solidFill>
              <a:latin typeface="+mn-ea"/>
            </a:endParaRPr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81057" y="1666929"/>
            <a:ext cx="721247" cy="721247"/>
            <a:chOff x="681057" y="1666929"/>
            <a:chExt cx="721247" cy="721247"/>
          </a:xfrm>
        </p:grpSpPr>
        <p:sp>
          <p:nvSpPr>
            <p:cNvPr id="8" name="椭圆 7"/>
            <p:cNvSpPr/>
            <p:nvPr/>
          </p:nvSpPr>
          <p:spPr>
            <a:xfrm>
              <a:off x="681057" y="1666929"/>
              <a:ext cx="721247" cy="721247"/>
            </a:xfrm>
            <a:prstGeom prst="ellipse">
              <a:avLst/>
            </a:prstGeom>
            <a:solidFill>
              <a:srgbClr val="847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8207" y="1735164"/>
              <a:ext cx="451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32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1057" y="4074533"/>
            <a:ext cx="721247" cy="721247"/>
            <a:chOff x="681057" y="4074533"/>
            <a:chExt cx="721247" cy="721247"/>
          </a:xfrm>
        </p:grpSpPr>
        <p:sp>
          <p:nvSpPr>
            <p:cNvPr id="25" name="椭圆 24"/>
            <p:cNvSpPr/>
            <p:nvPr/>
          </p:nvSpPr>
          <p:spPr>
            <a:xfrm>
              <a:off x="681057" y="4074533"/>
              <a:ext cx="721247" cy="721247"/>
            </a:xfrm>
            <a:prstGeom prst="ellipse">
              <a:avLst/>
            </a:prstGeom>
            <a:solidFill>
              <a:srgbClr val="847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35051" y="4142768"/>
              <a:ext cx="451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32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1066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0" grpId="0" animBg="1"/>
      <p:bldP spid="51" grpId="0" animBg="1"/>
      <p:bldP spid="52" grpId="0" animBg="1"/>
      <p:bldP spid="14" grpId="0"/>
      <p:bldP spid="9" grpId="0"/>
      <p:bldP spid="24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/>
        </p:nvSpPr>
        <p:spPr>
          <a:xfrm rot="16200000" flipH="1" flipV="1">
            <a:off x="648462" y="3008842"/>
            <a:ext cx="817625" cy="704850"/>
          </a:xfrm>
          <a:prstGeom prst="triangle">
            <a:avLst/>
          </a:prstGeom>
          <a:solidFill>
            <a:srgbClr val="CCCC3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2317" y="-1925"/>
            <a:ext cx="25253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50297" y="2901214"/>
            <a:ext cx="1025705" cy="868866"/>
            <a:chOff x="5373389" y="1689609"/>
            <a:chExt cx="1699935" cy="1440000"/>
          </a:xfrm>
        </p:grpSpPr>
        <p:sp>
          <p:nvSpPr>
            <p:cNvPr id="8" name="矩形 7"/>
            <p:cNvSpPr/>
            <p:nvPr/>
          </p:nvSpPr>
          <p:spPr>
            <a:xfrm>
              <a:off x="5373389" y="1689609"/>
              <a:ext cx="1440000" cy="1440000"/>
            </a:xfrm>
            <a:prstGeom prst="rect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73389" y="1774532"/>
              <a:ext cx="1699935" cy="127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043724" y="2827814"/>
            <a:ext cx="6744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研究步骤、方法和措施</a:t>
            </a:r>
            <a:endParaRPr lang="zh-CN" altLang="en-US" sz="60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16200000" flipH="1" flipV="1">
            <a:off x="10855207" y="376340"/>
            <a:ext cx="466193" cy="401891"/>
          </a:xfrm>
          <a:prstGeom prst="triangle">
            <a:avLst/>
          </a:prstGeom>
          <a:solidFill>
            <a:srgbClr val="CCCC3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 flipV="1">
            <a:off x="11129166" y="1149630"/>
            <a:ext cx="312202" cy="269140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20034423" flipH="1" flipV="1">
            <a:off x="9355382" y="2521059"/>
            <a:ext cx="466193" cy="401891"/>
          </a:xfrm>
          <a:prstGeom prst="triangle">
            <a:avLst/>
          </a:prstGeom>
          <a:noFill/>
          <a:ln w="12700">
            <a:solidFill>
              <a:srgbClr val="CC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466204" y="5475288"/>
            <a:ext cx="753746" cy="734645"/>
            <a:chOff x="1032060" y="5022216"/>
            <a:chExt cx="753746" cy="734645"/>
          </a:xfrm>
        </p:grpSpPr>
        <p:sp>
          <p:nvSpPr>
            <p:cNvPr id="32" name="等腰三角形 31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等腰三角形 33"/>
          <p:cNvSpPr/>
          <p:nvPr/>
        </p:nvSpPr>
        <p:spPr>
          <a:xfrm rot="3050067" flipH="1" flipV="1">
            <a:off x="10599907" y="5219320"/>
            <a:ext cx="466193" cy="401891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6287" y="-1925"/>
            <a:ext cx="476250" cy="685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animBg="1"/>
      <p:bldP spid="28" grpId="0" animBg="1"/>
      <p:bldP spid="30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 rot="18542183">
            <a:off x="3820507" y="5771128"/>
            <a:ext cx="242136" cy="24213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endCxn id="29" idx="4"/>
          </p:cNvCxnSpPr>
          <p:nvPr/>
        </p:nvCxnSpPr>
        <p:spPr>
          <a:xfrm flipV="1">
            <a:off x="8107259" y="5276028"/>
            <a:ext cx="1452055" cy="48507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rot="3890336">
            <a:off x="7925408" y="5685894"/>
            <a:ext cx="179221" cy="1792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09175" y="4313306"/>
            <a:ext cx="242136" cy="24213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8542183">
            <a:off x="4556688" y="4683684"/>
            <a:ext cx="242136" cy="24213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885149" y="4313154"/>
            <a:ext cx="4237374" cy="2572231"/>
            <a:chOff x="3885149" y="4313154"/>
            <a:chExt cx="4237374" cy="2572231"/>
          </a:xfrm>
          <a:effectLst/>
        </p:grpSpPr>
        <p:sp>
          <p:nvSpPr>
            <p:cNvPr id="3" name="椭圆 2"/>
            <p:cNvSpPr/>
            <p:nvPr/>
          </p:nvSpPr>
          <p:spPr>
            <a:xfrm>
              <a:off x="3885149" y="4313154"/>
              <a:ext cx="4237374" cy="2572231"/>
            </a:xfrm>
            <a:custGeom>
              <a:avLst/>
              <a:gdLst/>
              <a:ahLst/>
              <a:cxnLst/>
              <a:rect l="l" t="t" r="r" b="b"/>
              <a:pathLst>
                <a:path w="5832648" h="3540618">
                  <a:moveTo>
                    <a:pt x="2916324" y="0"/>
                  </a:moveTo>
                  <a:cubicBezTo>
                    <a:pt x="4526965" y="0"/>
                    <a:pt x="5832648" y="1305683"/>
                    <a:pt x="5832648" y="2916324"/>
                  </a:cubicBezTo>
                  <a:cubicBezTo>
                    <a:pt x="5832648" y="3130729"/>
                    <a:pt x="5809511" y="3339730"/>
                    <a:pt x="5764000" y="3540618"/>
                  </a:cubicBezTo>
                  <a:lnTo>
                    <a:pt x="68648" y="3540618"/>
                  </a:lnTo>
                  <a:cubicBezTo>
                    <a:pt x="23137" y="3339730"/>
                    <a:pt x="0" y="3130729"/>
                    <a:pt x="0" y="2916324"/>
                  </a:cubicBezTo>
                  <a:cubicBezTo>
                    <a:pt x="0" y="1305683"/>
                    <a:pt x="1305683" y="0"/>
                    <a:pt x="2916324" y="0"/>
                  </a:cubicBez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2"/>
            <p:cNvSpPr/>
            <p:nvPr/>
          </p:nvSpPr>
          <p:spPr>
            <a:xfrm>
              <a:off x="4237180" y="4740542"/>
              <a:ext cx="3533315" cy="2144843"/>
            </a:xfrm>
            <a:custGeom>
              <a:avLst/>
              <a:gdLst>
                <a:gd name="connsiteX0" fmla="*/ 68648 w 5832648"/>
                <a:gd name="connsiteY0" fmla="*/ 3540618 h 3667511"/>
                <a:gd name="connsiteX1" fmla="*/ 0 w 5832648"/>
                <a:gd name="connsiteY1" fmla="*/ 2916324 h 3667511"/>
                <a:gd name="connsiteX2" fmla="*/ 2916324 w 5832648"/>
                <a:gd name="connsiteY2" fmla="*/ 0 h 3667511"/>
                <a:gd name="connsiteX3" fmla="*/ 5832648 w 5832648"/>
                <a:gd name="connsiteY3" fmla="*/ 2916324 h 3667511"/>
                <a:gd name="connsiteX4" fmla="*/ 5764000 w 5832648"/>
                <a:gd name="connsiteY4" fmla="*/ 3540618 h 3667511"/>
                <a:gd name="connsiteX5" fmla="*/ 195541 w 5832648"/>
                <a:gd name="connsiteY5" fmla="*/ 3667511 h 3667511"/>
                <a:gd name="connsiteX0" fmla="*/ 68648 w 5832648"/>
                <a:gd name="connsiteY0" fmla="*/ 3540618 h 3540618"/>
                <a:gd name="connsiteX1" fmla="*/ 0 w 5832648"/>
                <a:gd name="connsiteY1" fmla="*/ 2916324 h 3540618"/>
                <a:gd name="connsiteX2" fmla="*/ 2916324 w 5832648"/>
                <a:gd name="connsiteY2" fmla="*/ 0 h 3540618"/>
                <a:gd name="connsiteX3" fmla="*/ 5832648 w 5832648"/>
                <a:gd name="connsiteY3" fmla="*/ 2916324 h 3540618"/>
                <a:gd name="connsiteX4" fmla="*/ 5764000 w 5832648"/>
                <a:gd name="connsiteY4" fmla="*/ 3540618 h 35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2648" h="3540618">
                  <a:moveTo>
                    <a:pt x="68648" y="3540618"/>
                  </a:moveTo>
                  <a:cubicBezTo>
                    <a:pt x="23137" y="3339730"/>
                    <a:pt x="0" y="3130729"/>
                    <a:pt x="0" y="2916324"/>
                  </a:cubicBezTo>
                  <a:cubicBezTo>
                    <a:pt x="0" y="1305683"/>
                    <a:pt x="1305683" y="0"/>
                    <a:pt x="2916324" y="0"/>
                  </a:cubicBezTo>
                  <a:cubicBezTo>
                    <a:pt x="4526965" y="0"/>
                    <a:pt x="5832648" y="1305683"/>
                    <a:pt x="5832648" y="2916324"/>
                  </a:cubicBezTo>
                  <a:cubicBezTo>
                    <a:pt x="5832648" y="3130729"/>
                    <a:pt x="5809511" y="3339730"/>
                    <a:pt x="5764000" y="3540618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accent5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2"/>
            <p:cNvSpPr/>
            <p:nvPr/>
          </p:nvSpPr>
          <p:spPr>
            <a:xfrm>
              <a:off x="4259560" y="4365105"/>
              <a:ext cx="2884481" cy="931449"/>
            </a:xfrm>
            <a:custGeom>
              <a:avLst/>
              <a:gdLst/>
              <a:ahLst/>
              <a:cxnLst/>
              <a:rect l="l" t="t" r="r" b="b"/>
              <a:pathLst>
                <a:path w="2884481" h="931449">
                  <a:moveTo>
                    <a:pt x="1754859" y="0"/>
                  </a:moveTo>
                  <a:cubicBezTo>
                    <a:pt x="2170620" y="0"/>
                    <a:pt x="2558410" y="119756"/>
                    <a:pt x="2884481" y="328452"/>
                  </a:cubicBezTo>
                  <a:cubicBezTo>
                    <a:pt x="2570254" y="181040"/>
                    <a:pt x="2219323" y="100123"/>
                    <a:pt x="1849493" y="100123"/>
                  </a:cubicBezTo>
                  <a:cubicBezTo>
                    <a:pt x="1113485" y="100123"/>
                    <a:pt x="452328" y="420601"/>
                    <a:pt x="0" y="931449"/>
                  </a:cubicBezTo>
                  <a:cubicBezTo>
                    <a:pt x="380851" y="369331"/>
                    <a:pt x="1024724" y="0"/>
                    <a:pt x="1754859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600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flipV="1">
            <a:off x="6765618" y="3140986"/>
            <a:ext cx="321779" cy="1172320"/>
          </a:xfrm>
          <a:prstGeom prst="line">
            <a:avLst/>
          </a:prstGeom>
          <a:solidFill>
            <a:schemeClr val="accent5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3940282" y="3499618"/>
            <a:ext cx="665717" cy="1201407"/>
          </a:xfrm>
          <a:prstGeom prst="line">
            <a:avLst/>
          </a:prstGeom>
          <a:grp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91438" y="5116523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瀑布模型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+</a:t>
            </a:r>
          </a:p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敏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捷开发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443818" y="3915033"/>
            <a:ext cx="2013690" cy="1831592"/>
            <a:chOff x="8612074" y="5183381"/>
            <a:chExt cx="1039956" cy="945914"/>
          </a:xfrm>
        </p:grpSpPr>
        <p:grpSp>
          <p:nvGrpSpPr>
            <p:cNvPr id="7" name="组合 6"/>
            <p:cNvGrpSpPr/>
            <p:nvPr/>
          </p:nvGrpSpPr>
          <p:grpSpPr>
            <a:xfrm>
              <a:off x="8612074" y="5183381"/>
              <a:ext cx="945914" cy="945914"/>
              <a:chOff x="8612074" y="5183381"/>
              <a:chExt cx="945914" cy="945914"/>
            </a:xfrm>
          </p:grpSpPr>
          <p:sp>
            <p:nvSpPr>
              <p:cNvPr id="29" name="椭圆 28"/>
              <p:cNvSpPr/>
              <p:nvPr/>
            </p:nvSpPr>
            <p:spPr>
              <a:xfrm rot="3654796">
                <a:off x="8612074" y="5183381"/>
                <a:ext cx="945914" cy="945914"/>
              </a:xfrm>
              <a:prstGeom prst="ellipse">
                <a:avLst/>
              </a:prstGeom>
              <a:solidFill>
                <a:srgbClr val="B1AE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53"/>
              <p:cNvSpPr/>
              <p:nvPr/>
            </p:nvSpPr>
            <p:spPr>
              <a:xfrm>
                <a:off x="8898122" y="5238786"/>
                <a:ext cx="543014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930389" h="367949">
                    <a:moveTo>
                      <a:pt x="372561" y="0"/>
                    </a:moveTo>
                    <a:cubicBezTo>
                      <a:pt x="625563" y="0"/>
                      <a:pt x="842119" y="152095"/>
                      <a:pt x="930389" y="367949"/>
                    </a:cubicBezTo>
                    <a:cubicBezTo>
                      <a:pt x="754062" y="200087"/>
                      <a:pt x="512745" y="97530"/>
                      <a:pt x="246853" y="97530"/>
                    </a:cubicBezTo>
                    <a:cubicBezTo>
                      <a:pt x="161506" y="97530"/>
                      <a:pt x="78691" y="108097"/>
                      <a:pt x="0" y="129112"/>
                    </a:cubicBezTo>
                    <a:cubicBezTo>
                      <a:pt x="101145" y="47508"/>
                      <a:pt x="231161" y="0"/>
                      <a:pt x="372561" y="0"/>
                    </a:cubicBezTo>
                    <a:close/>
                  </a:path>
                </a:pathLst>
              </a:custGeom>
              <a:gradFill flip="none" rotWithShape="1">
                <a:gsLst>
                  <a:gs pos="6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8757706" y="5441735"/>
              <a:ext cx="894324" cy="429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维护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01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研究步骤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57" name="等腰三角形 56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23755" y="732144"/>
            <a:ext cx="2455764" cy="2400296"/>
            <a:chOff x="6560167" y="2418469"/>
            <a:chExt cx="1307504" cy="1277972"/>
          </a:xfrm>
        </p:grpSpPr>
        <p:grpSp>
          <p:nvGrpSpPr>
            <p:cNvPr id="4" name="组合 3"/>
            <p:cNvGrpSpPr/>
            <p:nvPr/>
          </p:nvGrpSpPr>
          <p:grpSpPr>
            <a:xfrm>
              <a:off x="6560167" y="2418469"/>
              <a:ext cx="1307504" cy="1277972"/>
              <a:chOff x="6560167" y="2418469"/>
              <a:chExt cx="1307504" cy="1277972"/>
            </a:xfrm>
          </p:grpSpPr>
          <p:sp>
            <p:nvSpPr>
              <p:cNvPr id="5" name="椭圆 4"/>
              <p:cNvSpPr/>
              <p:nvPr/>
            </p:nvSpPr>
            <p:spPr>
              <a:xfrm rot="21364460">
                <a:off x="6560167" y="2418469"/>
                <a:ext cx="1277972" cy="1277972"/>
              </a:xfrm>
              <a:prstGeom prst="ellipse">
                <a:avLst/>
              </a:prstGeom>
              <a:solidFill>
                <a:srgbClr val="D4D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33994">
                <a:off x="6937282" y="2499443"/>
                <a:ext cx="930389" cy="367949"/>
              </a:xfrm>
              <a:custGeom>
                <a:avLst/>
                <a:gdLst/>
                <a:ahLst/>
                <a:cxnLst/>
                <a:rect l="l" t="t" r="r" b="b"/>
                <a:pathLst>
                  <a:path w="930389" h="367949">
                    <a:moveTo>
                      <a:pt x="372561" y="0"/>
                    </a:moveTo>
                    <a:cubicBezTo>
                      <a:pt x="625563" y="0"/>
                      <a:pt x="842119" y="152095"/>
                      <a:pt x="930389" y="367949"/>
                    </a:cubicBezTo>
                    <a:cubicBezTo>
                      <a:pt x="754062" y="200087"/>
                      <a:pt x="512745" y="97530"/>
                      <a:pt x="246853" y="97530"/>
                    </a:cubicBezTo>
                    <a:cubicBezTo>
                      <a:pt x="161506" y="97530"/>
                      <a:pt x="78691" y="108097"/>
                      <a:pt x="0" y="129112"/>
                    </a:cubicBezTo>
                    <a:cubicBezTo>
                      <a:pt x="101145" y="47508"/>
                      <a:pt x="231161" y="0"/>
                      <a:pt x="372561" y="0"/>
                    </a:cubicBezTo>
                    <a:close/>
                  </a:path>
                </a:pathLst>
              </a:custGeom>
              <a:gradFill flip="none" rotWithShape="1">
                <a:gsLst>
                  <a:gs pos="6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6809587" y="2678496"/>
              <a:ext cx="894324" cy="835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4800" dirty="0">
                  <a:solidFill>
                    <a:schemeClr val="bg1"/>
                  </a:solidFill>
                </a:rPr>
                <a:t>编码、测试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0254" y="1617219"/>
            <a:ext cx="2153095" cy="1959834"/>
            <a:chOff x="3218616" y="2964121"/>
            <a:chExt cx="1023680" cy="931797"/>
          </a:xfrm>
        </p:grpSpPr>
        <p:grpSp>
          <p:nvGrpSpPr>
            <p:cNvPr id="9" name="组合 8"/>
            <p:cNvGrpSpPr/>
            <p:nvPr/>
          </p:nvGrpSpPr>
          <p:grpSpPr>
            <a:xfrm>
              <a:off x="3218616" y="2964121"/>
              <a:ext cx="931797" cy="931797"/>
              <a:chOff x="3218616" y="2964121"/>
              <a:chExt cx="931797" cy="931797"/>
            </a:xfrm>
          </p:grpSpPr>
          <p:sp>
            <p:nvSpPr>
              <p:cNvPr id="35" name="椭圆 34"/>
              <p:cNvSpPr/>
              <p:nvPr/>
            </p:nvSpPr>
            <p:spPr>
              <a:xfrm rot="18306643">
                <a:off x="3218616" y="2964121"/>
                <a:ext cx="931797" cy="931797"/>
              </a:xfrm>
              <a:prstGeom prst="ellipse">
                <a:avLst/>
              </a:prstGeom>
              <a:solidFill>
                <a:srgbClr val="A9A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53"/>
              <p:cNvSpPr/>
              <p:nvPr/>
            </p:nvSpPr>
            <p:spPr>
              <a:xfrm>
                <a:off x="3539479" y="3032577"/>
                <a:ext cx="543014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930389" h="367949">
                    <a:moveTo>
                      <a:pt x="372561" y="0"/>
                    </a:moveTo>
                    <a:cubicBezTo>
                      <a:pt x="625563" y="0"/>
                      <a:pt x="842119" y="152095"/>
                      <a:pt x="930389" y="367949"/>
                    </a:cubicBezTo>
                    <a:cubicBezTo>
                      <a:pt x="754062" y="200087"/>
                      <a:pt x="512745" y="97530"/>
                      <a:pt x="246853" y="97530"/>
                    </a:cubicBezTo>
                    <a:cubicBezTo>
                      <a:pt x="161506" y="97530"/>
                      <a:pt x="78691" y="108097"/>
                      <a:pt x="0" y="129112"/>
                    </a:cubicBezTo>
                    <a:cubicBezTo>
                      <a:pt x="101145" y="47508"/>
                      <a:pt x="231161" y="0"/>
                      <a:pt x="372561" y="0"/>
                    </a:cubicBezTo>
                    <a:close/>
                  </a:path>
                </a:pathLst>
              </a:custGeom>
              <a:gradFill flip="none" rotWithShape="1">
                <a:gsLst>
                  <a:gs pos="6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347972" y="3219566"/>
              <a:ext cx="894324" cy="39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4800" dirty="0">
                  <a:solidFill>
                    <a:schemeClr val="bg1"/>
                  </a:solidFill>
                </a:rPr>
                <a:t>设计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直接连接符 49"/>
          <p:cNvCxnSpPr>
            <a:stCxn id="45" idx="0"/>
            <a:endCxn id="68" idx="4"/>
          </p:cNvCxnSpPr>
          <p:nvPr/>
        </p:nvCxnSpPr>
        <p:spPr>
          <a:xfrm flipH="1" flipV="1">
            <a:off x="1901716" y="5234518"/>
            <a:ext cx="1945820" cy="581428"/>
          </a:xfrm>
          <a:prstGeom prst="line">
            <a:avLst/>
          </a:prstGeom>
          <a:grp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67926" y="3732359"/>
            <a:ext cx="2087812" cy="1907310"/>
            <a:chOff x="3218616" y="2964121"/>
            <a:chExt cx="1019977" cy="931797"/>
          </a:xfrm>
        </p:grpSpPr>
        <p:grpSp>
          <p:nvGrpSpPr>
            <p:cNvPr id="59" name="组合 58"/>
            <p:cNvGrpSpPr/>
            <p:nvPr/>
          </p:nvGrpSpPr>
          <p:grpSpPr>
            <a:xfrm>
              <a:off x="3218616" y="2964121"/>
              <a:ext cx="931797" cy="931797"/>
              <a:chOff x="3218616" y="2964121"/>
              <a:chExt cx="931797" cy="931797"/>
            </a:xfrm>
          </p:grpSpPr>
          <p:sp>
            <p:nvSpPr>
              <p:cNvPr id="68" name="椭圆 67"/>
              <p:cNvSpPr/>
              <p:nvPr/>
            </p:nvSpPr>
            <p:spPr>
              <a:xfrm rot="18306643">
                <a:off x="3218616" y="2964121"/>
                <a:ext cx="931797" cy="931797"/>
              </a:xfrm>
              <a:prstGeom prst="ellipse">
                <a:avLst/>
              </a:prstGeom>
              <a:solidFill>
                <a:srgbClr val="A9A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53"/>
              <p:cNvSpPr/>
              <p:nvPr/>
            </p:nvSpPr>
            <p:spPr>
              <a:xfrm>
                <a:off x="3539479" y="3032577"/>
                <a:ext cx="543014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930389" h="367949">
                    <a:moveTo>
                      <a:pt x="372561" y="0"/>
                    </a:moveTo>
                    <a:cubicBezTo>
                      <a:pt x="625563" y="0"/>
                      <a:pt x="842119" y="152095"/>
                      <a:pt x="930389" y="367949"/>
                    </a:cubicBezTo>
                    <a:cubicBezTo>
                      <a:pt x="754062" y="200087"/>
                      <a:pt x="512745" y="97530"/>
                      <a:pt x="246853" y="97530"/>
                    </a:cubicBezTo>
                    <a:cubicBezTo>
                      <a:pt x="161506" y="97530"/>
                      <a:pt x="78691" y="108097"/>
                      <a:pt x="0" y="129112"/>
                    </a:cubicBezTo>
                    <a:cubicBezTo>
                      <a:pt x="101145" y="47508"/>
                      <a:pt x="231161" y="0"/>
                      <a:pt x="372561" y="0"/>
                    </a:cubicBezTo>
                    <a:close/>
                  </a:path>
                </a:pathLst>
              </a:custGeom>
              <a:gradFill flip="none" rotWithShape="1">
                <a:gsLst>
                  <a:gs pos="6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TextBox 46"/>
            <p:cNvSpPr txBox="1"/>
            <p:nvPr/>
          </p:nvSpPr>
          <p:spPr>
            <a:xfrm>
              <a:off x="3344269" y="3234365"/>
              <a:ext cx="894324" cy="405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4800" dirty="0" smtClean="0">
                  <a:solidFill>
                    <a:schemeClr val="bg1"/>
                  </a:solidFill>
                </a:rPr>
                <a:t>需求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488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6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6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6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6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6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6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8" grpId="0" animBg="1"/>
      <p:bldP spid="11" grpId="0" animBg="1"/>
      <p:bldP spid="34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 flipH="1">
            <a:off x="2770559" y="-49044"/>
            <a:ext cx="9450710" cy="6907044"/>
          </a:xfrm>
          <a:custGeom>
            <a:avLst/>
            <a:gdLst>
              <a:gd name="connsiteX0" fmla="*/ 9450710 w 9450710"/>
              <a:gd name="connsiteY0" fmla="*/ 0 h 6907044"/>
              <a:gd name="connsiteX1" fmla="*/ 7020643 w 9450710"/>
              <a:gd name="connsiteY1" fmla="*/ 3483429 h 6907044"/>
              <a:gd name="connsiteX2" fmla="*/ 8945125 w 9450710"/>
              <a:gd name="connsiteY2" fmla="*/ 6894286 h 6907044"/>
              <a:gd name="connsiteX3" fmla="*/ 0 w 9450710"/>
              <a:gd name="connsiteY3" fmla="*/ 6907044 h 6907044"/>
              <a:gd name="connsiteX4" fmla="*/ 0 w 9450710"/>
              <a:gd name="connsiteY4" fmla="*/ 25682 h 690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0710" h="6907044">
                <a:moveTo>
                  <a:pt x="9450710" y="0"/>
                </a:moveTo>
                <a:cubicBezTo>
                  <a:pt x="9274027" y="1064380"/>
                  <a:pt x="7104906" y="2334381"/>
                  <a:pt x="7020643" y="3483429"/>
                </a:cubicBezTo>
                <a:cubicBezTo>
                  <a:pt x="6936379" y="4632477"/>
                  <a:pt x="8262858" y="6028268"/>
                  <a:pt x="8945125" y="6894286"/>
                </a:cubicBezTo>
                <a:lnTo>
                  <a:pt x="0" y="6907044"/>
                </a:lnTo>
                <a:lnTo>
                  <a:pt x="0" y="2568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2752319" y="270280"/>
            <a:ext cx="246542" cy="246542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flipH="1">
            <a:off x="10776157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825376" y="230819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02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791150" y="215060"/>
            <a:ext cx="184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18336603">
            <a:off x="11503732" y="301041"/>
            <a:ext cx="481872" cy="469661"/>
            <a:chOff x="1032060" y="5022216"/>
            <a:chExt cx="753746" cy="734645"/>
          </a:xfrm>
        </p:grpSpPr>
        <p:sp>
          <p:nvSpPr>
            <p:cNvPr id="37" name="等腰三角形 36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/>
        </p:nvSpPr>
        <p:spPr>
          <a:xfrm flipV="1">
            <a:off x="3753318" y="1416908"/>
            <a:ext cx="246542" cy="246542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V="1">
            <a:off x="5004880" y="3153636"/>
            <a:ext cx="246542" cy="246542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V="1">
            <a:off x="4500609" y="4927730"/>
            <a:ext cx="246542" cy="246542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38405" y="1203656"/>
            <a:ext cx="20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595959"/>
                </a:solidFill>
              </a:rPr>
              <a:t>需求</a:t>
            </a:r>
            <a:endParaRPr lang="zh-CN" altLang="en-US" sz="3600" b="1" dirty="0">
              <a:solidFill>
                <a:srgbClr val="595959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38405" y="1933610"/>
            <a:ext cx="51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b="1" dirty="0">
                <a:solidFill>
                  <a:srgbClr val="CCCC33"/>
                </a:solidFill>
              </a:rPr>
              <a:t>访谈法、问卷调查法以及网上搜索</a:t>
            </a:r>
            <a:endParaRPr lang="en-US" altLang="zh-CN" sz="2400" b="1" dirty="0">
              <a:solidFill>
                <a:srgbClr val="CCCC33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38405" y="2539923"/>
            <a:ext cx="20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595959"/>
                </a:solidFill>
              </a:rPr>
              <a:t>开发</a:t>
            </a:r>
            <a:endParaRPr lang="zh-CN" altLang="en-US" sz="3600" b="1" dirty="0">
              <a:solidFill>
                <a:srgbClr val="595959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38405" y="3186254"/>
            <a:ext cx="51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b="1" dirty="0">
                <a:solidFill>
                  <a:srgbClr val="CCCC33"/>
                </a:solidFill>
              </a:rPr>
              <a:t>面向对象的方法，结合多种设计模式</a:t>
            </a:r>
            <a:endParaRPr lang="en-US" altLang="zh-CN" sz="2400" b="1" dirty="0">
              <a:solidFill>
                <a:srgbClr val="CCCC33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39657" y="3154678"/>
            <a:ext cx="2813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研</a:t>
            </a:r>
            <a:r>
              <a:rPr lang="zh-CN" altLang="en-US" sz="4400" b="1" dirty="0" smtClean="0">
                <a:solidFill>
                  <a:schemeClr val="bg1"/>
                </a:solidFill>
                <a:latin typeface="+mn-ea"/>
              </a:rPr>
              <a:t>究方法</a:t>
            </a:r>
            <a:endParaRPr lang="zh-CN" altLang="en-US" sz="4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36734" y="1205460"/>
            <a:ext cx="721247" cy="721247"/>
            <a:chOff x="6136734" y="1205460"/>
            <a:chExt cx="721247" cy="721247"/>
          </a:xfrm>
        </p:grpSpPr>
        <p:sp>
          <p:nvSpPr>
            <p:cNvPr id="8" name="椭圆 7"/>
            <p:cNvSpPr/>
            <p:nvPr/>
          </p:nvSpPr>
          <p:spPr>
            <a:xfrm>
              <a:off x="6136734" y="1205460"/>
              <a:ext cx="721247" cy="721247"/>
            </a:xfrm>
            <a:prstGeom prst="ellipse">
              <a:avLst/>
            </a:prstGeom>
            <a:solidFill>
              <a:srgbClr val="847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243893" y="1280376"/>
              <a:ext cx="35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62707" y="2678931"/>
            <a:ext cx="721247" cy="721247"/>
            <a:chOff x="6162707" y="2678931"/>
            <a:chExt cx="721247" cy="721247"/>
          </a:xfrm>
        </p:grpSpPr>
        <p:sp>
          <p:nvSpPr>
            <p:cNvPr id="25" name="椭圆 24"/>
            <p:cNvSpPr/>
            <p:nvPr/>
          </p:nvSpPr>
          <p:spPr>
            <a:xfrm>
              <a:off x="6162707" y="2678931"/>
              <a:ext cx="721247" cy="721247"/>
            </a:xfrm>
            <a:prstGeom prst="ellipse">
              <a:avLst/>
            </a:prstGeom>
            <a:solidFill>
              <a:srgbClr val="847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72321" y="2713690"/>
              <a:ext cx="35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36734" y="4149174"/>
            <a:ext cx="721247" cy="721247"/>
            <a:chOff x="6136734" y="4149174"/>
            <a:chExt cx="721247" cy="721247"/>
          </a:xfrm>
        </p:grpSpPr>
        <p:sp>
          <p:nvSpPr>
            <p:cNvPr id="28" name="椭圆 27"/>
            <p:cNvSpPr/>
            <p:nvPr/>
          </p:nvSpPr>
          <p:spPr>
            <a:xfrm>
              <a:off x="6136734" y="4149174"/>
              <a:ext cx="721247" cy="721247"/>
            </a:xfrm>
            <a:prstGeom prst="ellipse">
              <a:avLst/>
            </a:prstGeom>
            <a:solidFill>
              <a:srgbClr val="847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272321" y="4186631"/>
              <a:ext cx="35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7038405" y="3863465"/>
            <a:ext cx="20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595959"/>
                </a:solidFill>
              </a:rPr>
              <a:t>编码</a:t>
            </a:r>
            <a:endParaRPr lang="zh-CN" altLang="en-US" sz="3600" b="1" dirty="0">
              <a:solidFill>
                <a:srgbClr val="595959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38405" y="4509796"/>
            <a:ext cx="51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CCCC33"/>
                </a:solidFill>
              </a:rPr>
              <a:t>瀑</a:t>
            </a:r>
            <a:r>
              <a:rPr lang="zh-CN" altLang="en-US" sz="2400" b="1" dirty="0" smtClean="0">
                <a:solidFill>
                  <a:srgbClr val="CCCC33"/>
                </a:solidFill>
              </a:rPr>
              <a:t>布模型</a:t>
            </a:r>
            <a:r>
              <a:rPr lang="en-US" altLang="zh-CN" sz="2400" b="1" dirty="0" smtClean="0">
                <a:solidFill>
                  <a:srgbClr val="CCCC33"/>
                </a:solidFill>
              </a:rPr>
              <a:t>+</a:t>
            </a:r>
            <a:r>
              <a:rPr lang="zh-CN" altLang="en-US" sz="2400" b="1" dirty="0" smtClean="0">
                <a:solidFill>
                  <a:srgbClr val="CCCC33"/>
                </a:solidFill>
              </a:rPr>
              <a:t>敏捷开发</a:t>
            </a:r>
            <a:endParaRPr lang="en-US" altLang="zh-CN" sz="2400" b="1" dirty="0">
              <a:solidFill>
                <a:srgbClr val="CC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958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0" grpId="0" animBg="1"/>
      <p:bldP spid="51" grpId="0" animBg="1"/>
      <p:bldP spid="52" grpId="0" animBg="1"/>
      <p:bldP spid="9" grpId="0"/>
      <p:bldP spid="24" grpId="0"/>
      <p:bldP spid="30" grpId="0"/>
      <p:bldP spid="31" grpId="0"/>
      <p:bldP spid="32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 74"/>
          <p:cNvSpPr/>
          <p:nvPr/>
        </p:nvSpPr>
        <p:spPr>
          <a:xfrm>
            <a:off x="5496077" y="-24408"/>
            <a:ext cx="3237740" cy="6882408"/>
          </a:xfrm>
          <a:custGeom>
            <a:avLst/>
            <a:gdLst>
              <a:gd name="connsiteX0" fmla="*/ 513267 w 2428305"/>
              <a:gd name="connsiteY0" fmla="*/ 0 h 5161806"/>
              <a:gd name="connsiteX1" fmla="*/ 683837 w 2428305"/>
              <a:gd name="connsiteY1" fmla="*/ 0 h 5161806"/>
              <a:gd name="connsiteX2" fmla="*/ 631377 w 2428305"/>
              <a:gd name="connsiteY2" fmla="*/ 84528 h 5161806"/>
              <a:gd name="connsiteX3" fmla="*/ 169936 w 2428305"/>
              <a:gd name="connsiteY3" fmla="*/ 1863735 h 5161806"/>
              <a:gd name="connsiteX4" fmla="*/ 2159444 w 2428305"/>
              <a:gd name="connsiteY4" fmla="*/ 5057110 h 5161806"/>
              <a:gd name="connsiteX5" fmla="*/ 2428305 w 2428305"/>
              <a:gd name="connsiteY5" fmla="*/ 5161806 h 5161806"/>
              <a:gd name="connsiteX6" fmla="*/ 2187906 w 2428305"/>
              <a:gd name="connsiteY6" fmla="*/ 5161806 h 5161806"/>
              <a:gd name="connsiteX7" fmla="*/ 1962208 w 2428305"/>
              <a:gd name="connsiteY7" fmla="*/ 5072695 h 5161806"/>
              <a:gd name="connsiteX8" fmla="*/ 0 w 2428305"/>
              <a:gd name="connsiteY8" fmla="*/ 1879320 h 5161806"/>
              <a:gd name="connsiteX9" fmla="*/ 364893 w 2428305"/>
              <a:gd name="connsiteY9" fmla="*/ 273595 h 516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8305" h="5161806">
                <a:moveTo>
                  <a:pt x="513267" y="0"/>
                </a:moveTo>
                <a:lnTo>
                  <a:pt x="683837" y="0"/>
                </a:lnTo>
                <a:lnTo>
                  <a:pt x="631377" y="84528"/>
                </a:lnTo>
                <a:cubicBezTo>
                  <a:pt x="338374" y="604622"/>
                  <a:pt x="169936" y="1213251"/>
                  <a:pt x="169936" y="1863735"/>
                </a:cubicBezTo>
                <a:cubicBezTo>
                  <a:pt x="169936" y="3299287"/>
                  <a:pt x="990294" y="4530984"/>
                  <a:pt x="2159444" y="5057110"/>
                </a:cubicBezTo>
                <a:lnTo>
                  <a:pt x="2428305" y="5161806"/>
                </a:lnTo>
                <a:lnTo>
                  <a:pt x="2187906" y="5161806"/>
                </a:lnTo>
                <a:lnTo>
                  <a:pt x="1962208" y="5072695"/>
                </a:lnTo>
                <a:cubicBezTo>
                  <a:pt x="809101" y="4546569"/>
                  <a:pt x="0" y="3314872"/>
                  <a:pt x="0" y="1879320"/>
                </a:cubicBezTo>
                <a:cubicBezTo>
                  <a:pt x="0" y="1299866"/>
                  <a:pt x="131827" y="753625"/>
                  <a:pt x="364893" y="273595"/>
                </a:cubicBezTo>
                <a:close/>
              </a:path>
            </a:pathLst>
          </a:custGeom>
          <a:solidFill>
            <a:srgbClr val="545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413610" y="843390"/>
            <a:ext cx="725324" cy="725324"/>
            <a:chOff x="5000599" y="688042"/>
            <a:chExt cx="543993" cy="543993"/>
          </a:xfrm>
        </p:grpSpPr>
        <p:sp>
          <p:nvSpPr>
            <p:cNvPr id="12" name="椭圆 11"/>
            <p:cNvSpPr/>
            <p:nvPr/>
          </p:nvSpPr>
          <p:spPr>
            <a:xfrm>
              <a:off x="5000599" y="688042"/>
              <a:ext cx="543993" cy="543993"/>
            </a:xfrm>
            <a:prstGeom prst="ellipse">
              <a:avLst/>
            </a:prstGeom>
            <a:gradFill flip="none" rotWithShape="1">
              <a:gsLst>
                <a:gs pos="3000">
                  <a:schemeClr val="bg1"/>
                </a:gs>
                <a:gs pos="99000">
                  <a:schemeClr val="bg1">
                    <a:lumMod val="75000"/>
                  </a:schemeClr>
                </a:gs>
                <a:gs pos="45000">
                  <a:schemeClr val="bg1">
                    <a:lumMod val="9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rgbClr val="2AB0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004048" y="867090"/>
              <a:ext cx="540544" cy="78581"/>
            </a:xfrm>
            <a:custGeom>
              <a:avLst/>
              <a:gdLst>
                <a:gd name="connsiteX0" fmla="*/ 0 w 540544"/>
                <a:gd name="connsiteY0" fmla="*/ 76200 h 78581"/>
                <a:gd name="connsiteX1" fmla="*/ 126206 w 540544"/>
                <a:gd name="connsiteY1" fmla="*/ 76200 h 78581"/>
                <a:gd name="connsiteX2" fmla="*/ 171450 w 540544"/>
                <a:gd name="connsiteY2" fmla="*/ 0 h 78581"/>
                <a:gd name="connsiteX3" fmla="*/ 364331 w 540544"/>
                <a:gd name="connsiteY3" fmla="*/ 0 h 78581"/>
                <a:gd name="connsiteX4" fmla="*/ 426244 w 540544"/>
                <a:gd name="connsiteY4" fmla="*/ 78581 h 78581"/>
                <a:gd name="connsiteX5" fmla="*/ 540544 w 540544"/>
                <a:gd name="connsiteY5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4" h="78581">
                  <a:moveTo>
                    <a:pt x="0" y="76200"/>
                  </a:moveTo>
                  <a:lnTo>
                    <a:pt x="126206" y="76200"/>
                  </a:lnTo>
                  <a:lnTo>
                    <a:pt x="171450" y="0"/>
                  </a:lnTo>
                  <a:lnTo>
                    <a:pt x="364331" y="0"/>
                  </a:lnTo>
                  <a:lnTo>
                    <a:pt x="426244" y="78581"/>
                  </a:lnTo>
                  <a:lnTo>
                    <a:pt x="540544" y="78581"/>
                  </a:lnTo>
                </a:path>
              </a:pathLst>
            </a:custGeom>
            <a:noFill/>
            <a:ln w="127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43377" y="2679267"/>
            <a:ext cx="725324" cy="725324"/>
            <a:chOff x="5000599" y="688042"/>
            <a:chExt cx="543993" cy="543993"/>
          </a:xfrm>
        </p:grpSpPr>
        <p:sp>
          <p:nvSpPr>
            <p:cNvPr id="20" name="椭圆 19"/>
            <p:cNvSpPr/>
            <p:nvPr/>
          </p:nvSpPr>
          <p:spPr>
            <a:xfrm>
              <a:off x="5000599" y="688042"/>
              <a:ext cx="543993" cy="543993"/>
            </a:xfrm>
            <a:prstGeom prst="ellipse">
              <a:avLst/>
            </a:prstGeom>
            <a:gradFill flip="none" rotWithShape="1">
              <a:gsLst>
                <a:gs pos="3000">
                  <a:schemeClr val="bg1"/>
                </a:gs>
                <a:gs pos="99000">
                  <a:schemeClr val="bg1">
                    <a:lumMod val="75000"/>
                  </a:schemeClr>
                </a:gs>
                <a:gs pos="45000">
                  <a:schemeClr val="bg1">
                    <a:lumMod val="9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rgbClr val="2AB0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004048" y="867090"/>
              <a:ext cx="540544" cy="78581"/>
            </a:xfrm>
            <a:custGeom>
              <a:avLst/>
              <a:gdLst>
                <a:gd name="connsiteX0" fmla="*/ 0 w 540544"/>
                <a:gd name="connsiteY0" fmla="*/ 76200 h 78581"/>
                <a:gd name="connsiteX1" fmla="*/ 126206 w 540544"/>
                <a:gd name="connsiteY1" fmla="*/ 76200 h 78581"/>
                <a:gd name="connsiteX2" fmla="*/ 171450 w 540544"/>
                <a:gd name="connsiteY2" fmla="*/ 0 h 78581"/>
                <a:gd name="connsiteX3" fmla="*/ 364331 w 540544"/>
                <a:gd name="connsiteY3" fmla="*/ 0 h 78581"/>
                <a:gd name="connsiteX4" fmla="*/ 426244 w 540544"/>
                <a:gd name="connsiteY4" fmla="*/ 78581 h 78581"/>
                <a:gd name="connsiteX5" fmla="*/ 540544 w 540544"/>
                <a:gd name="connsiteY5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4" h="78581">
                  <a:moveTo>
                    <a:pt x="0" y="76200"/>
                  </a:moveTo>
                  <a:lnTo>
                    <a:pt x="126206" y="76200"/>
                  </a:lnTo>
                  <a:lnTo>
                    <a:pt x="171450" y="0"/>
                  </a:lnTo>
                  <a:lnTo>
                    <a:pt x="364331" y="0"/>
                  </a:lnTo>
                  <a:lnTo>
                    <a:pt x="426244" y="78581"/>
                  </a:lnTo>
                  <a:lnTo>
                    <a:pt x="540544" y="78581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97086" y="4592791"/>
            <a:ext cx="725324" cy="725324"/>
            <a:chOff x="5000599" y="688042"/>
            <a:chExt cx="543993" cy="543993"/>
          </a:xfrm>
        </p:grpSpPr>
        <p:sp>
          <p:nvSpPr>
            <p:cNvPr id="23" name="椭圆 22"/>
            <p:cNvSpPr/>
            <p:nvPr/>
          </p:nvSpPr>
          <p:spPr>
            <a:xfrm>
              <a:off x="5000599" y="688042"/>
              <a:ext cx="543993" cy="543993"/>
            </a:xfrm>
            <a:prstGeom prst="ellipse">
              <a:avLst/>
            </a:prstGeom>
            <a:gradFill flip="none" rotWithShape="1">
              <a:gsLst>
                <a:gs pos="3000">
                  <a:schemeClr val="bg1"/>
                </a:gs>
                <a:gs pos="99000">
                  <a:schemeClr val="bg1">
                    <a:lumMod val="75000"/>
                  </a:schemeClr>
                </a:gs>
                <a:gs pos="45000">
                  <a:schemeClr val="bg1">
                    <a:lumMod val="9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rgbClr val="2AB0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004048" y="867090"/>
              <a:ext cx="540544" cy="78581"/>
            </a:xfrm>
            <a:custGeom>
              <a:avLst/>
              <a:gdLst>
                <a:gd name="connsiteX0" fmla="*/ 0 w 540544"/>
                <a:gd name="connsiteY0" fmla="*/ 76200 h 78581"/>
                <a:gd name="connsiteX1" fmla="*/ 126206 w 540544"/>
                <a:gd name="connsiteY1" fmla="*/ 76200 h 78581"/>
                <a:gd name="connsiteX2" fmla="*/ 171450 w 540544"/>
                <a:gd name="connsiteY2" fmla="*/ 0 h 78581"/>
                <a:gd name="connsiteX3" fmla="*/ 364331 w 540544"/>
                <a:gd name="connsiteY3" fmla="*/ 0 h 78581"/>
                <a:gd name="connsiteX4" fmla="*/ 426244 w 540544"/>
                <a:gd name="connsiteY4" fmla="*/ 78581 h 78581"/>
                <a:gd name="connsiteX5" fmla="*/ 540544 w 540544"/>
                <a:gd name="connsiteY5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4" h="78581">
                  <a:moveTo>
                    <a:pt x="0" y="76200"/>
                  </a:moveTo>
                  <a:lnTo>
                    <a:pt x="126206" y="76200"/>
                  </a:lnTo>
                  <a:lnTo>
                    <a:pt x="171450" y="0"/>
                  </a:lnTo>
                  <a:lnTo>
                    <a:pt x="364331" y="0"/>
                  </a:lnTo>
                  <a:lnTo>
                    <a:pt x="426244" y="78581"/>
                  </a:lnTo>
                  <a:lnTo>
                    <a:pt x="540544" y="78581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4304" y="1747766"/>
            <a:ext cx="3855640" cy="1032116"/>
            <a:chOff x="552753" y="1177475"/>
            <a:chExt cx="2891730" cy="774088"/>
          </a:xfrm>
        </p:grpSpPr>
        <p:grpSp>
          <p:nvGrpSpPr>
            <p:cNvPr id="18" name="组合 17"/>
            <p:cNvGrpSpPr/>
            <p:nvPr/>
          </p:nvGrpSpPr>
          <p:grpSpPr>
            <a:xfrm>
              <a:off x="555402" y="1177475"/>
              <a:ext cx="2760213" cy="396000"/>
              <a:chOff x="2122996" y="1277661"/>
              <a:chExt cx="2760213" cy="39600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122996" y="1277661"/>
                <a:ext cx="1224136" cy="396000"/>
              </a:xfrm>
              <a:prstGeom prst="rect">
                <a:avLst/>
              </a:prstGeom>
              <a:solidFill>
                <a:srgbClr val="2AB0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18913" y="1296648"/>
                <a:ext cx="266429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zh-CN" altLang="zh-CN" sz="2400" b="1" dirty="0">
                    <a:solidFill>
                      <a:schemeClr val="bg1"/>
                    </a:solidFill>
                  </a:rPr>
                  <a:t>分析需求</a:t>
                </a:r>
                <a:endParaRPr lang="zh-CN" altLang="en-US" sz="2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52753" y="1605314"/>
              <a:ext cx="289173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zh-CN" sz="2400" b="1" dirty="0">
                  <a:solidFill>
                    <a:srgbClr val="595959"/>
                  </a:solidFill>
                </a:rPr>
                <a:t>搜集国内外文献</a:t>
              </a:r>
              <a:endParaRPr lang="zh-CN" altLang="en-US" sz="2400" b="1" kern="0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199293" y="3503238"/>
            <a:ext cx="3978676" cy="1004428"/>
            <a:chOff x="555402" y="1177475"/>
            <a:chExt cx="2984007" cy="753321"/>
          </a:xfrm>
        </p:grpSpPr>
        <p:grpSp>
          <p:nvGrpSpPr>
            <p:cNvPr id="62" name="组合 61"/>
            <p:cNvGrpSpPr/>
            <p:nvPr/>
          </p:nvGrpSpPr>
          <p:grpSpPr>
            <a:xfrm>
              <a:off x="555402" y="1177475"/>
              <a:ext cx="2984007" cy="396000"/>
              <a:chOff x="2122996" y="1277661"/>
              <a:chExt cx="2984007" cy="39600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122996" y="1277661"/>
                <a:ext cx="1224136" cy="396000"/>
              </a:xfrm>
              <a:prstGeom prst="rect">
                <a:avLst/>
              </a:prstGeom>
              <a:solidFill>
                <a:srgbClr val="2AB0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442707" y="1317502"/>
                <a:ext cx="266429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zh-CN" altLang="zh-CN" sz="2400" b="1" dirty="0">
                    <a:solidFill>
                      <a:schemeClr val="bg1"/>
                    </a:solidFill>
                  </a:rPr>
                  <a:t>学</a:t>
                </a:r>
                <a:r>
                  <a:rPr lang="zh-CN" altLang="zh-CN" sz="2400" b="1" dirty="0" smtClean="0">
                    <a:solidFill>
                      <a:schemeClr val="bg1"/>
                    </a:solidFill>
                  </a:rPr>
                  <a:t>习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55402" y="1584547"/>
              <a:ext cx="289173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2400" b="1" dirty="0">
                  <a:solidFill>
                    <a:srgbClr val="595959"/>
                  </a:solidFill>
                </a:rPr>
                <a:t>学</a:t>
              </a:r>
              <a:r>
                <a:rPr lang="zh-CN" altLang="en-US" sz="2400" b="1" dirty="0" smtClean="0">
                  <a:solidFill>
                    <a:srgbClr val="595959"/>
                  </a:solidFill>
                </a:rPr>
                <a:t>习所用到的技术栈</a:t>
              </a:r>
              <a:endParaRPr lang="zh-CN" altLang="en-US" sz="24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861215" y="5350980"/>
            <a:ext cx="3901500" cy="1045161"/>
            <a:chOff x="555402" y="1177475"/>
            <a:chExt cx="2926125" cy="783870"/>
          </a:xfrm>
        </p:grpSpPr>
        <p:grpSp>
          <p:nvGrpSpPr>
            <p:cNvPr id="67" name="组合 66"/>
            <p:cNvGrpSpPr/>
            <p:nvPr/>
          </p:nvGrpSpPr>
          <p:grpSpPr>
            <a:xfrm>
              <a:off x="555402" y="1177475"/>
              <a:ext cx="2926125" cy="396000"/>
              <a:chOff x="2122996" y="1277661"/>
              <a:chExt cx="2926125" cy="39600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2122996" y="1277661"/>
                <a:ext cx="1224136" cy="396000"/>
              </a:xfrm>
              <a:prstGeom prst="rect">
                <a:avLst/>
              </a:prstGeom>
              <a:solidFill>
                <a:srgbClr val="2AB0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384825" y="1302536"/>
                <a:ext cx="266429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zh-CN" altLang="en-US" sz="2400" b="1" kern="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维护</a:t>
                </a:r>
                <a:endParaRPr lang="zh-CN" altLang="en-US" sz="2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57142" y="1615097"/>
              <a:ext cx="2891730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2400" b="1" dirty="0">
                  <a:solidFill>
                    <a:srgbClr val="595959"/>
                  </a:solidFill>
                </a:rPr>
                <a:t>开放注册，持续维护</a:t>
              </a:r>
              <a:endParaRPr lang="zh-CN" altLang="en-US" sz="24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56" name="任意多边形 55"/>
          <p:cNvSpPr/>
          <p:nvPr/>
        </p:nvSpPr>
        <p:spPr>
          <a:xfrm>
            <a:off x="2921000" y="1568713"/>
            <a:ext cx="2286000" cy="558800"/>
          </a:xfrm>
          <a:custGeom>
            <a:avLst/>
            <a:gdLst>
              <a:gd name="connsiteX0" fmla="*/ 0 w 2352675"/>
              <a:gd name="connsiteY0" fmla="*/ 447675 h 447675"/>
              <a:gd name="connsiteX1" fmla="*/ 1524000 w 2352675"/>
              <a:gd name="connsiteY1" fmla="*/ 447675 h 447675"/>
              <a:gd name="connsiteX2" fmla="*/ 2352675 w 2352675"/>
              <a:gd name="connsiteY2" fmla="*/ 0 h 447675"/>
              <a:gd name="connsiteX0" fmla="*/ 0 w 2219325"/>
              <a:gd name="connsiteY0" fmla="*/ 381000 h 381000"/>
              <a:gd name="connsiteX1" fmla="*/ 1524000 w 2219325"/>
              <a:gd name="connsiteY1" fmla="*/ 381000 h 381000"/>
              <a:gd name="connsiteX2" fmla="*/ 2219325 w 2219325"/>
              <a:gd name="connsiteY2" fmla="*/ 0 h 381000"/>
              <a:gd name="connsiteX0" fmla="*/ 0 w 1971675"/>
              <a:gd name="connsiteY0" fmla="*/ 381000 h 381000"/>
              <a:gd name="connsiteX1" fmla="*/ 1276350 w 1971675"/>
              <a:gd name="connsiteY1" fmla="*/ 381000 h 381000"/>
              <a:gd name="connsiteX2" fmla="*/ 1971675 w 1971675"/>
              <a:gd name="connsiteY2" fmla="*/ 0 h 381000"/>
              <a:gd name="connsiteX0" fmla="*/ 0 w 1714500"/>
              <a:gd name="connsiteY0" fmla="*/ 419100 h 419100"/>
              <a:gd name="connsiteX1" fmla="*/ 1276350 w 1714500"/>
              <a:gd name="connsiteY1" fmla="*/ 419100 h 419100"/>
              <a:gd name="connsiteX2" fmla="*/ 1714500 w 1714500"/>
              <a:gd name="connsiteY2" fmla="*/ 0 h 419100"/>
              <a:gd name="connsiteX0" fmla="*/ 0 w 1714500"/>
              <a:gd name="connsiteY0" fmla="*/ 419100 h 419100"/>
              <a:gd name="connsiteX1" fmla="*/ 1323975 w 1714500"/>
              <a:gd name="connsiteY1" fmla="*/ 419100 h 419100"/>
              <a:gd name="connsiteX2" fmla="*/ 1714500 w 1714500"/>
              <a:gd name="connsiteY2" fmla="*/ 0 h 419100"/>
              <a:gd name="connsiteX0" fmla="*/ 0 w 1714500"/>
              <a:gd name="connsiteY0" fmla="*/ 419100 h 419100"/>
              <a:gd name="connsiteX1" fmla="*/ 1352550 w 1714500"/>
              <a:gd name="connsiteY1" fmla="*/ 419100 h 419100"/>
              <a:gd name="connsiteX2" fmla="*/ 1714500 w 17145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419100">
                <a:moveTo>
                  <a:pt x="0" y="419100"/>
                </a:moveTo>
                <a:lnTo>
                  <a:pt x="1352550" y="419100"/>
                </a:lnTo>
                <a:lnTo>
                  <a:pt x="1714500" y="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3298875" y="3347889"/>
            <a:ext cx="1879600" cy="482600"/>
          </a:xfrm>
          <a:custGeom>
            <a:avLst/>
            <a:gdLst>
              <a:gd name="connsiteX0" fmla="*/ 0 w 2352675"/>
              <a:gd name="connsiteY0" fmla="*/ 447675 h 447675"/>
              <a:gd name="connsiteX1" fmla="*/ 1524000 w 2352675"/>
              <a:gd name="connsiteY1" fmla="*/ 447675 h 447675"/>
              <a:gd name="connsiteX2" fmla="*/ 2352675 w 2352675"/>
              <a:gd name="connsiteY2" fmla="*/ 0 h 447675"/>
              <a:gd name="connsiteX0" fmla="*/ 0 w 2352675"/>
              <a:gd name="connsiteY0" fmla="*/ 447675 h 447675"/>
              <a:gd name="connsiteX1" fmla="*/ 1171575 w 2352675"/>
              <a:gd name="connsiteY1" fmla="*/ 447675 h 447675"/>
              <a:gd name="connsiteX2" fmla="*/ 2352675 w 2352675"/>
              <a:gd name="connsiteY2" fmla="*/ 0 h 447675"/>
              <a:gd name="connsiteX0" fmla="*/ 0 w 1933575"/>
              <a:gd name="connsiteY0" fmla="*/ 438150 h 438150"/>
              <a:gd name="connsiteX1" fmla="*/ 1171575 w 1933575"/>
              <a:gd name="connsiteY1" fmla="*/ 438150 h 438150"/>
              <a:gd name="connsiteX2" fmla="*/ 1933575 w 1933575"/>
              <a:gd name="connsiteY2" fmla="*/ 0 h 438150"/>
              <a:gd name="connsiteX0" fmla="*/ 0 w 1809750"/>
              <a:gd name="connsiteY0" fmla="*/ 361950 h 361950"/>
              <a:gd name="connsiteX1" fmla="*/ 1171575 w 1809750"/>
              <a:gd name="connsiteY1" fmla="*/ 361950 h 361950"/>
              <a:gd name="connsiteX2" fmla="*/ 1809750 w 1809750"/>
              <a:gd name="connsiteY2" fmla="*/ 0 h 361950"/>
              <a:gd name="connsiteX0" fmla="*/ 0 w 1657350"/>
              <a:gd name="connsiteY0" fmla="*/ 314325 h 314325"/>
              <a:gd name="connsiteX1" fmla="*/ 1171575 w 1657350"/>
              <a:gd name="connsiteY1" fmla="*/ 314325 h 314325"/>
              <a:gd name="connsiteX2" fmla="*/ 1657350 w 1657350"/>
              <a:gd name="connsiteY2" fmla="*/ 0 h 314325"/>
              <a:gd name="connsiteX0" fmla="*/ 0 w 1476375"/>
              <a:gd name="connsiteY0" fmla="*/ 333375 h 333375"/>
              <a:gd name="connsiteX1" fmla="*/ 990600 w 1476375"/>
              <a:gd name="connsiteY1" fmla="*/ 314325 h 333375"/>
              <a:gd name="connsiteX2" fmla="*/ 1476375 w 1476375"/>
              <a:gd name="connsiteY2" fmla="*/ 0 h 333375"/>
              <a:gd name="connsiteX0" fmla="*/ 0 w 1333500"/>
              <a:gd name="connsiteY0" fmla="*/ 381000 h 381000"/>
              <a:gd name="connsiteX1" fmla="*/ 990600 w 1333500"/>
              <a:gd name="connsiteY1" fmla="*/ 361950 h 381000"/>
              <a:gd name="connsiteX2" fmla="*/ 1333500 w 1333500"/>
              <a:gd name="connsiteY2" fmla="*/ 0 h 381000"/>
              <a:gd name="connsiteX0" fmla="*/ 0 w 1409700"/>
              <a:gd name="connsiteY0" fmla="*/ 361950 h 361950"/>
              <a:gd name="connsiteX1" fmla="*/ 1066800 w 1409700"/>
              <a:gd name="connsiteY1" fmla="*/ 361950 h 361950"/>
              <a:gd name="connsiteX2" fmla="*/ 1409700 w 140970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361950">
                <a:moveTo>
                  <a:pt x="0" y="361950"/>
                </a:moveTo>
                <a:lnTo>
                  <a:pt x="1066800" y="361950"/>
                </a:lnTo>
                <a:lnTo>
                  <a:pt x="1409700" y="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3786618" y="5344358"/>
            <a:ext cx="1892300" cy="342900"/>
          </a:xfrm>
          <a:custGeom>
            <a:avLst/>
            <a:gdLst>
              <a:gd name="connsiteX0" fmla="*/ 0 w 2352675"/>
              <a:gd name="connsiteY0" fmla="*/ 447675 h 447675"/>
              <a:gd name="connsiteX1" fmla="*/ 1524000 w 2352675"/>
              <a:gd name="connsiteY1" fmla="*/ 447675 h 447675"/>
              <a:gd name="connsiteX2" fmla="*/ 2352675 w 2352675"/>
              <a:gd name="connsiteY2" fmla="*/ 0 h 447675"/>
              <a:gd name="connsiteX0" fmla="*/ 0 w 2352675"/>
              <a:gd name="connsiteY0" fmla="*/ 447675 h 447675"/>
              <a:gd name="connsiteX1" fmla="*/ 1171575 w 2352675"/>
              <a:gd name="connsiteY1" fmla="*/ 447675 h 447675"/>
              <a:gd name="connsiteX2" fmla="*/ 2352675 w 2352675"/>
              <a:gd name="connsiteY2" fmla="*/ 0 h 447675"/>
              <a:gd name="connsiteX0" fmla="*/ 0 w 1933575"/>
              <a:gd name="connsiteY0" fmla="*/ 438150 h 438150"/>
              <a:gd name="connsiteX1" fmla="*/ 1171575 w 1933575"/>
              <a:gd name="connsiteY1" fmla="*/ 438150 h 438150"/>
              <a:gd name="connsiteX2" fmla="*/ 1933575 w 1933575"/>
              <a:gd name="connsiteY2" fmla="*/ 0 h 438150"/>
              <a:gd name="connsiteX0" fmla="*/ 0 w 1724025"/>
              <a:gd name="connsiteY0" fmla="*/ 266700 h 266700"/>
              <a:gd name="connsiteX1" fmla="*/ 1171575 w 1724025"/>
              <a:gd name="connsiteY1" fmla="*/ 266700 h 266700"/>
              <a:gd name="connsiteX2" fmla="*/ 1724025 w 1724025"/>
              <a:gd name="connsiteY2" fmla="*/ 0 h 266700"/>
              <a:gd name="connsiteX0" fmla="*/ 0 w 1638300"/>
              <a:gd name="connsiteY0" fmla="*/ 190500 h 190500"/>
              <a:gd name="connsiteX1" fmla="*/ 1171575 w 1638300"/>
              <a:gd name="connsiteY1" fmla="*/ 190500 h 190500"/>
              <a:gd name="connsiteX2" fmla="*/ 1638300 w 1638300"/>
              <a:gd name="connsiteY2" fmla="*/ 0 h 190500"/>
              <a:gd name="connsiteX0" fmla="*/ 0 w 1562100"/>
              <a:gd name="connsiteY0" fmla="*/ 190500 h 190500"/>
              <a:gd name="connsiteX1" fmla="*/ 1171575 w 1562100"/>
              <a:gd name="connsiteY1" fmla="*/ 190500 h 190500"/>
              <a:gd name="connsiteX2" fmla="*/ 1562100 w 1562100"/>
              <a:gd name="connsiteY2" fmla="*/ 0 h 190500"/>
              <a:gd name="connsiteX0" fmla="*/ 0 w 1419225"/>
              <a:gd name="connsiteY0" fmla="*/ 257175 h 257175"/>
              <a:gd name="connsiteX1" fmla="*/ 1171575 w 1419225"/>
              <a:gd name="connsiteY1" fmla="*/ 257175 h 257175"/>
              <a:gd name="connsiteX2" fmla="*/ 1419225 w 1419225"/>
              <a:gd name="connsiteY2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225" h="257175">
                <a:moveTo>
                  <a:pt x="0" y="257175"/>
                </a:moveTo>
                <a:lnTo>
                  <a:pt x="1171575" y="257175"/>
                </a:lnTo>
                <a:lnTo>
                  <a:pt x="1419225" y="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03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研究措施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74" name="等腰三角形 73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27"/>
          <p:cNvSpPr txBox="1"/>
          <p:nvPr/>
        </p:nvSpPr>
        <p:spPr>
          <a:xfrm>
            <a:off x="8264795" y="2635150"/>
            <a:ext cx="1436448" cy="769441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44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措施</a:t>
            </a:r>
            <a:endParaRPr lang="zh-CN" altLang="en-US" sz="4400" b="1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494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6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6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6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5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8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3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6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95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56" grpId="0" animBg="1"/>
      <p:bldP spid="72" grpId="0" animBg="1"/>
      <p:bldP spid="73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98714" y="3043728"/>
            <a:ext cx="1212179" cy="868865"/>
            <a:chOff x="5373389" y="1689609"/>
            <a:chExt cx="2008985" cy="1440000"/>
          </a:xfrm>
        </p:grpSpPr>
        <p:sp>
          <p:nvSpPr>
            <p:cNvPr id="8" name="矩形 7"/>
            <p:cNvSpPr/>
            <p:nvPr/>
          </p:nvSpPr>
          <p:spPr>
            <a:xfrm>
              <a:off x="5373389" y="1689609"/>
              <a:ext cx="1440000" cy="1440000"/>
            </a:xfrm>
            <a:prstGeom prst="rect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73389" y="1689610"/>
              <a:ext cx="2008985" cy="1377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682024" y="2970330"/>
            <a:ext cx="674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研</a:t>
            </a:r>
            <a:r>
              <a:rPr lang="zh-CN" altLang="en-US" sz="6000" b="1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究工作进度</a:t>
            </a:r>
            <a:endParaRPr lang="zh-CN" altLang="en-US" sz="60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16200000" flipH="1" flipV="1">
            <a:off x="10855207" y="376340"/>
            <a:ext cx="466193" cy="401891"/>
          </a:xfrm>
          <a:prstGeom prst="triangle">
            <a:avLst/>
          </a:prstGeom>
          <a:solidFill>
            <a:srgbClr val="CCCC3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 flipV="1">
            <a:off x="11129166" y="1149630"/>
            <a:ext cx="312202" cy="269140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20034423" flipH="1" flipV="1">
            <a:off x="10356540" y="2268635"/>
            <a:ext cx="466193" cy="401891"/>
          </a:xfrm>
          <a:prstGeom prst="triangle">
            <a:avLst/>
          </a:prstGeom>
          <a:noFill/>
          <a:ln w="12700">
            <a:solidFill>
              <a:srgbClr val="CC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466204" y="5475288"/>
            <a:ext cx="753746" cy="734645"/>
            <a:chOff x="1032060" y="5022216"/>
            <a:chExt cx="753746" cy="734645"/>
          </a:xfrm>
        </p:grpSpPr>
        <p:sp>
          <p:nvSpPr>
            <p:cNvPr id="32" name="等腰三角形 31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等腰三角形 33"/>
          <p:cNvSpPr/>
          <p:nvPr/>
        </p:nvSpPr>
        <p:spPr>
          <a:xfrm rot="3050067" flipH="1" flipV="1">
            <a:off x="10599907" y="5219320"/>
            <a:ext cx="466193" cy="401891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8582287" flipH="1" flipV="1">
            <a:off x="2203312" y="2101561"/>
            <a:ext cx="857929" cy="866710"/>
          </a:xfrm>
          <a:prstGeom prst="triangle">
            <a:avLst>
              <a:gd name="adj" fmla="val 56936"/>
            </a:avLst>
          </a:prstGeom>
          <a:solidFill>
            <a:srgbClr val="CCCC3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503450" y="-318646"/>
            <a:ext cx="3582606" cy="3517893"/>
            <a:chOff x="-38100" y="-52379"/>
            <a:chExt cx="3582606" cy="3517893"/>
          </a:xfrm>
        </p:grpSpPr>
        <p:sp>
          <p:nvSpPr>
            <p:cNvPr id="24" name="任意多边形 23"/>
            <p:cNvSpPr/>
            <p:nvPr/>
          </p:nvSpPr>
          <p:spPr>
            <a:xfrm>
              <a:off x="-38100" y="-31759"/>
              <a:ext cx="3582606" cy="3497273"/>
            </a:xfrm>
            <a:custGeom>
              <a:avLst/>
              <a:gdLst>
                <a:gd name="connsiteX0" fmla="*/ 3430063 w 3582606"/>
                <a:gd name="connsiteY0" fmla="*/ 0 h 3497273"/>
                <a:gd name="connsiteX1" fmla="*/ 3464693 w 3582606"/>
                <a:gd name="connsiteY1" fmla="*/ 94617 h 3497273"/>
                <a:gd name="connsiteX2" fmla="*/ 3582606 w 3582606"/>
                <a:gd name="connsiteY2" fmla="*/ 874538 h 3497273"/>
                <a:gd name="connsiteX3" fmla="*/ 959871 w 3582606"/>
                <a:gd name="connsiteY3" fmla="*/ 3497273 h 3497273"/>
                <a:gd name="connsiteX4" fmla="*/ 179950 w 3582606"/>
                <a:gd name="connsiteY4" fmla="*/ 3379360 h 3497273"/>
                <a:gd name="connsiteX5" fmla="*/ 0 w 3582606"/>
                <a:gd name="connsiteY5" fmla="*/ 3313498 h 3497273"/>
                <a:gd name="connsiteX6" fmla="*/ 0 w 3582606"/>
                <a:gd name="connsiteY6" fmla="*/ 31760 h 349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2606" h="3497273">
                  <a:moveTo>
                    <a:pt x="3430063" y="0"/>
                  </a:moveTo>
                  <a:lnTo>
                    <a:pt x="3464693" y="94617"/>
                  </a:lnTo>
                  <a:cubicBezTo>
                    <a:pt x="3541324" y="340994"/>
                    <a:pt x="3582606" y="602945"/>
                    <a:pt x="3582606" y="874538"/>
                  </a:cubicBezTo>
                  <a:cubicBezTo>
                    <a:pt x="3582606" y="2323035"/>
                    <a:pt x="2408368" y="3497273"/>
                    <a:pt x="959871" y="3497273"/>
                  </a:cubicBezTo>
                  <a:cubicBezTo>
                    <a:pt x="688278" y="3497273"/>
                    <a:pt x="426327" y="3455991"/>
                    <a:pt x="179950" y="3379360"/>
                  </a:cubicBezTo>
                  <a:lnTo>
                    <a:pt x="0" y="3313498"/>
                  </a:lnTo>
                  <a:lnTo>
                    <a:pt x="0" y="31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-38100" y="-52379"/>
              <a:ext cx="3174079" cy="3099314"/>
            </a:xfrm>
            <a:custGeom>
              <a:avLst/>
              <a:gdLst>
                <a:gd name="connsiteX0" fmla="*/ 2692656 w 3005625"/>
                <a:gd name="connsiteY0" fmla="*/ 0 h 2934828"/>
                <a:gd name="connsiteX1" fmla="*/ 2777110 w 3005625"/>
                <a:gd name="connsiteY1" fmla="*/ 139014 h 2934828"/>
                <a:gd name="connsiteX2" fmla="*/ 3005625 w 3005625"/>
                <a:gd name="connsiteY2" fmla="*/ 1041491 h 2934828"/>
                <a:gd name="connsiteX3" fmla="*/ 1112288 w 3005625"/>
                <a:gd name="connsiteY3" fmla="*/ 2934828 h 2934828"/>
                <a:gd name="connsiteX4" fmla="*/ 53705 w 3005625"/>
                <a:gd name="connsiteY4" fmla="*/ 2611476 h 2934828"/>
                <a:gd name="connsiteX5" fmla="*/ 0 w 3005625"/>
                <a:gd name="connsiteY5" fmla="*/ 2571316 h 2934828"/>
                <a:gd name="connsiteX6" fmla="*/ 0 w 3005625"/>
                <a:gd name="connsiteY6" fmla="*/ 49864 h 293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5625" h="2934828">
                  <a:moveTo>
                    <a:pt x="2692656" y="0"/>
                  </a:moveTo>
                  <a:lnTo>
                    <a:pt x="2777110" y="139014"/>
                  </a:lnTo>
                  <a:cubicBezTo>
                    <a:pt x="2922844" y="407287"/>
                    <a:pt x="3005625" y="714722"/>
                    <a:pt x="3005625" y="1041491"/>
                  </a:cubicBezTo>
                  <a:cubicBezTo>
                    <a:pt x="3005625" y="2087152"/>
                    <a:pt x="2157949" y="2934828"/>
                    <a:pt x="1112288" y="2934828"/>
                  </a:cubicBezTo>
                  <a:cubicBezTo>
                    <a:pt x="720165" y="2934828"/>
                    <a:pt x="355884" y="2815624"/>
                    <a:pt x="53705" y="2611476"/>
                  </a:cubicBezTo>
                  <a:lnTo>
                    <a:pt x="0" y="2571316"/>
                  </a:lnTo>
                  <a:lnTo>
                    <a:pt x="0" y="49864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0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animBg="1"/>
      <p:bldP spid="28" grpId="0" animBg="1"/>
      <p:bldP spid="30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01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研究工作进度安排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57" name="等腰三角形 56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2613"/>
              </p:ext>
            </p:extLst>
          </p:nvPr>
        </p:nvGraphicFramePr>
        <p:xfrm>
          <a:off x="677657" y="1077446"/>
          <a:ext cx="10547370" cy="5439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357">
                  <a:extLst>
                    <a:ext uri="{9D8B030D-6E8A-4147-A177-3AD203B41FA5}">
                      <a16:colId xmlns:a16="http://schemas.microsoft.com/office/drawing/2014/main" val="1706918076"/>
                    </a:ext>
                  </a:extLst>
                </a:gridCol>
                <a:gridCol w="4015686">
                  <a:extLst>
                    <a:ext uri="{9D8B030D-6E8A-4147-A177-3AD203B41FA5}">
                      <a16:colId xmlns:a16="http://schemas.microsoft.com/office/drawing/2014/main" val="1026656868"/>
                    </a:ext>
                  </a:extLst>
                </a:gridCol>
                <a:gridCol w="5666327">
                  <a:extLst>
                    <a:ext uri="{9D8B030D-6E8A-4147-A177-3AD203B41FA5}">
                      <a16:colId xmlns:a16="http://schemas.microsoft.com/office/drawing/2014/main" val="3706191135"/>
                    </a:ext>
                  </a:extLst>
                </a:gridCol>
              </a:tblGrid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序号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时间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内容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3075316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2017.12.8</a:t>
                      </a:r>
                      <a:r>
                        <a:rPr lang="zh-CN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——</a:t>
                      </a:r>
                      <a:r>
                        <a:rPr lang="en-US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2017.12.20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查阅文献，外文翻译，撰写文献综述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297923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2017.12.21</a:t>
                      </a:r>
                      <a:r>
                        <a:rPr lang="zh-CN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——</a:t>
                      </a:r>
                      <a:r>
                        <a:rPr lang="en-US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2018.1.1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课题调研，收集资料，撰写开题报告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4027907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2018.1.11</a:t>
                      </a:r>
                      <a:r>
                        <a:rPr lang="zh-CN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——</a:t>
                      </a:r>
                      <a:r>
                        <a:rPr lang="en-US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2018.1.31	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需求分析，编写需求文档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168545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2018.2.1</a:t>
                      </a:r>
                      <a:r>
                        <a:rPr lang="zh-CN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——</a:t>
                      </a:r>
                      <a:r>
                        <a:rPr lang="en-US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2018.2.20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拟定技术实现方案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316960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2018.2.21</a:t>
                      </a:r>
                      <a:r>
                        <a:rPr lang="zh-CN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——</a:t>
                      </a:r>
                      <a:r>
                        <a:rPr lang="en-US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2018.3.20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产品概要设计和详细设计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3318821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2018.3.21</a:t>
                      </a:r>
                      <a:r>
                        <a:rPr lang="zh-CN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——</a:t>
                      </a:r>
                      <a:r>
                        <a:rPr lang="en-US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2018.4.10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系统编码实现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1993364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2018.4.11——2018.4.20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代码调试优化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4417877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2018.4.21——2018.4.30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产品测试、改进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751983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2018.5.1——2018.5.31 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撰写毕业设计论文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9919202"/>
                  </a:ext>
                </a:extLst>
              </a:tr>
              <a:tr h="494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2018.6.1——2018.6.17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毕业论文修订、定稿</a:t>
                      </a:r>
                      <a:r>
                        <a:rPr lang="en-US" sz="2400" kern="100" dirty="0">
                          <a:effectLst/>
                        </a:rPr>
                        <a:t>,</a:t>
                      </a:r>
                      <a:r>
                        <a:rPr lang="zh-CN" sz="2400" kern="100" dirty="0">
                          <a:effectLst/>
                        </a:rPr>
                        <a:t>准备毕业设计答辩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026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1806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09371" y="-94986"/>
            <a:ext cx="7373258" cy="7373258"/>
            <a:chOff x="2409371" y="-94986"/>
            <a:chExt cx="7373258" cy="7373258"/>
          </a:xfrm>
        </p:grpSpPr>
        <p:sp>
          <p:nvSpPr>
            <p:cNvPr id="29" name="椭圆 28"/>
            <p:cNvSpPr/>
            <p:nvPr/>
          </p:nvSpPr>
          <p:spPr>
            <a:xfrm>
              <a:off x="2409371" y="-94986"/>
              <a:ext cx="7373258" cy="737325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13647" y="2565657"/>
              <a:ext cx="52350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ThankYou</a:t>
              </a:r>
              <a:endParaRPr lang="zh-CN" altLang="en-US" sz="8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4094955" y="3760551"/>
              <a:ext cx="3713977" cy="66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565692" y="3830831"/>
              <a:ext cx="3795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+mn-ea"/>
                </a:rPr>
                <a:t>@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+mn-ea"/>
                </a:rPr>
                <a:t>朱文赵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+mn-ea"/>
                </a:rPr>
                <a:t>14108337</a:t>
              </a:r>
              <a:endParaRPr lang="zh-CN" altLang="en-US" sz="3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1320000">
            <a:off x="3161347" y="-118619"/>
            <a:ext cx="6522380" cy="5618980"/>
            <a:chOff x="3404893" y="666070"/>
            <a:chExt cx="5374594" cy="4630173"/>
          </a:xfrm>
        </p:grpSpPr>
        <p:sp>
          <p:nvSpPr>
            <p:cNvPr id="2" name="等腰三角形 1"/>
            <p:cNvSpPr/>
            <p:nvPr/>
          </p:nvSpPr>
          <p:spPr>
            <a:xfrm>
              <a:off x="3466513" y="704830"/>
              <a:ext cx="5258974" cy="4533598"/>
            </a:xfrm>
            <a:prstGeom prst="triangl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6049620" y="666070"/>
              <a:ext cx="108000" cy="108000"/>
            </a:xfrm>
            <a:prstGeom prst="ellipse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404893" y="5188243"/>
              <a:ext cx="108000" cy="108000"/>
            </a:xfrm>
            <a:prstGeom prst="ellipse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8671487" y="5188243"/>
              <a:ext cx="108000" cy="108000"/>
            </a:xfrm>
            <a:prstGeom prst="ellipse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32060" y="5022216"/>
            <a:ext cx="753746" cy="734645"/>
            <a:chOff x="1032060" y="5022216"/>
            <a:chExt cx="753746" cy="734645"/>
          </a:xfrm>
        </p:grpSpPr>
        <p:sp>
          <p:nvSpPr>
            <p:cNvPr id="42" name="等腰三角形 41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等腰三角形 43"/>
          <p:cNvSpPr/>
          <p:nvPr/>
        </p:nvSpPr>
        <p:spPr>
          <a:xfrm rot="16200000" flipH="1" flipV="1">
            <a:off x="10561436" y="2089522"/>
            <a:ext cx="466193" cy="401891"/>
          </a:xfrm>
          <a:prstGeom prst="triangle">
            <a:avLst/>
          </a:prstGeom>
          <a:solidFill>
            <a:srgbClr val="CCCC3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 flipV="1">
            <a:off x="10835395" y="2837059"/>
            <a:ext cx="312202" cy="269140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20034423" flipH="1" flipV="1">
            <a:off x="10265617" y="3528425"/>
            <a:ext cx="466193" cy="401891"/>
          </a:xfrm>
          <a:prstGeom prst="triangle">
            <a:avLst/>
          </a:prstGeom>
          <a:noFill/>
          <a:ln w="12700">
            <a:solidFill>
              <a:srgbClr val="CC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050067" flipH="1" flipV="1">
            <a:off x="1101977" y="3288413"/>
            <a:ext cx="466193" cy="401891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4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73862" y="0"/>
            <a:ext cx="7458710" cy="7458710"/>
            <a:chOff x="2366645" y="-137712"/>
            <a:chExt cx="7458710" cy="7458710"/>
          </a:xfrm>
        </p:grpSpPr>
        <p:sp>
          <p:nvSpPr>
            <p:cNvPr id="29" name="椭圆 28"/>
            <p:cNvSpPr/>
            <p:nvPr/>
          </p:nvSpPr>
          <p:spPr>
            <a:xfrm>
              <a:off x="2366645" y="-137712"/>
              <a:ext cx="7458710" cy="745871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4892994" y="3790381"/>
              <a:ext cx="23862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 rot="1320000">
            <a:off x="3203761" y="245353"/>
            <a:ext cx="6384824" cy="5452552"/>
            <a:chOff x="3404893" y="666070"/>
            <a:chExt cx="5374594" cy="4630173"/>
          </a:xfrm>
          <a:solidFill>
            <a:srgbClr val="FFFFFF"/>
          </a:solidFill>
        </p:grpSpPr>
        <p:sp>
          <p:nvSpPr>
            <p:cNvPr id="3" name="椭圆 2"/>
            <p:cNvSpPr/>
            <p:nvPr/>
          </p:nvSpPr>
          <p:spPr>
            <a:xfrm>
              <a:off x="6049620" y="666070"/>
              <a:ext cx="108000" cy="10800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404893" y="5188243"/>
              <a:ext cx="108000" cy="10800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671487" y="5188243"/>
              <a:ext cx="108000" cy="10800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2" name="等腰三角形 1"/>
            <p:cNvSpPr/>
            <p:nvPr/>
          </p:nvSpPr>
          <p:spPr>
            <a:xfrm>
              <a:off x="3466513" y="704830"/>
              <a:ext cx="5258974" cy="4533598"/>
            </a:xfrm>
            <a:prstGeom prst="triangle">
              <a:avLst/>
            </a:prstGeom>
            <a:noFill/>
            <a:ln w="635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32060" y="5022216"/>
            <a:ext cx="753746" cy="734645"/>
            <a:chOff x="1032060" y="5022216"/>
            <a:chExt cx="753746" cy="734645"/>
          </a:xfrm>
        </p:grpSpPr>
        <p:sp>
          <p:nvSpPr>
            <p:cNvPr id="42" name="等腰三角形 41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等腰三角形 43"/>
          <p:cNvSpPr/>
          <p:nvPr/>
        </p:nvSpPr>
        <p:spPr>
          <a:xfrm rot="16200000" flipH="1" flipV="1">
            <a:off x="10561436" y="2089522"/>
            <a:ext cx="466193" cy="401891"/>
          </a:xfrm>
          <a:prstGeom prst="triangle">
            <a:avLst/>
          </a:prstGeom>
          <a:solidFill>
            <a:srgbClr val="CCCC3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 flipV="1">
            <a:off x="10835395" y="2837059"/>
            <a:ext cx="312202" cy="269140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20034423" flipH="1" flipV="1">
            <a:off x="10265617" y="3528425"/>
            <a:ext cx="466193" cy="401891"/>
          </a:xfrm>
          <a:prstGeom prst="triangle">
            <a:avLst/>
          </a:prstGeom>
          <a:solidFill>
            <a:srgbClr val="92D050"/>
          </a:solidFill>
          <a:ln w="12700">
            <a:solidFill>
              <a:srgbClr val="CC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050067" flipH="1" flipV="1">
            <a:off x="1101977" y="3288413"/>
            <a:ext cx="466193" cy="401891"/>
          </a:xfrm>
          <a:prstGeom prst="triangle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2618" y="2735681"/>
            <a:ext cx="8008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solidFill>
                  <a:srgbClr val="FF7C80"/>
                </a:solidFill>
                <a:latin typeface="+mn-ea"/>
              </a:rPr>
              <a:t>基于</a:t>
            </a:r>
            <a:r>
              <a:rPr lang="en-US" altLang="zh-CN" sz="3200" b="1" dirty="0">
                <a:solidFill>
                  <a:srgbClr val="FF7C80"/>
                </a:solidFill>
                <a:latin typeface="+mn-ea"/>
              </a:rPr>
              <a:t>SpringBoot</a:t>
            </a:r>
            <a:r>
              <a:rPr lang="zh-CN" altLang="zh-CN" sz="3200" b="1" dirty="0">
                <a:solidFill>
                  <a:srgbClr val="FF7C80"/>
                </a:solidFill>
                <a:latin typeface="+mn-ea"/>
              </a:rPr>
              <a:t>的响应式技术博客</a:t>
            </a:r>
            <a:r>
              <a:rPr lang="zh-CN" altLang="zh-CN" sz="3200" b="1" dirty="0" smtClean="0">
                <a:solidFill>
                  <a:srgbClr val="FF7C80"/>
                </a:solidFill>
                <a:latin typeface="+mn-ea"/>
              </a:rPr>
              <a:t>的</a:t>
            </a:r>
            <a:endParaRPr lang="en-US" altLang="zh-CN" sz="3200" b="1" dirty="0" smtClean="0">
              <a:solidFill>
                <a:srgbClr val="FF7C80"/>
              </a:solidFill>
              <a:latin typeface="+mn-ea"/>
            </a:endParaRPr>
          </a:p>
          <a:p>
            <a:r>
              <a:rPr lang="en-US" altLang="zh-CN" sz="3200" b="1" dirty="0">
                <a:solidFill>
                  <a:srgbClr val="FF7C80"/>
                </a:solidFill>
                <a:latin typeface="+mn-ea"/>
              </a:rPr>
              <a:t> </a:t>
            </a:r>
            <a:r>
              <a:rPr lang="en-US" altLang="zh-CN" sz="3200" b="1" dirty="0" smtClean="0">
                <a:solidFill>
                  <a:srgbClr val="FF7C80"/>
                </a:solidFill>
                <a:latin typeface="+mn-ea"/>
              </a:rPr>
              <a:t>                   </a:t>
            </a:r>
            <a:r>
              <a:rPr lang="zh-CN" altLang="zh-CN" sz="3200" b="1" dirty="0" smtClean="0">
                <a:solidFill>
                  <a:srgbClr val="FF7C80"/>
                </a:solidFill>
                <a:latin typeface="+mn-ea"/>
              </a:rPr>
              <a:t>设</a:t>
            </a:r>
            <a:r>
              <a:rPr lang="zh-CN" altLang="zh-CN" sz="3200" b="1" dirty="0">
                <a:solidFill>
                  <a:srgbClr val="FF7C80"/>
                </a:solidFill>
                <a:latin typeface="+mn-ea"/>
              </a:rPr>
              <a:t>计和实现</a:t>
            </a:r>
            <a:endParaRPr lang="zh-CN" altLang="en-US" sz="3200" b="1" dirty="0">
              <a:solidFill>
                <a:srgbClr val="FF7C80"/>
              </a:solidFill>
              <a:latin typeface="+mn-ea"/>
            </a:endParaRPr>
          </a:p>
          <a:p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5667957" y="4008876"/>
            <a:ext cx="364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@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朱文赵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-1410</a:t>
            </a:r>
            <a:r>
              <a:rPr lang="en-US" altLang="zh-CN" sz="2400" b="1" dirty="0">
                <a:solidFill>
                  <a:srgbClr val="FF7C80"/>
                </a:solidFill>
                <a:latin typeface="+mn-ea"/>
              </a:rPr>
              <a:t>8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337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  <a:p>
            <a:endParaRPr lang="zh-CN" altLang="en-US" sz="24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8" b="89888" l="901" r="99850">
                        <a14:foregroundMark x1="13363" y1="19850" x2="25526" y2="47191"/>
                        <a14:foregroundMark x1="25976" y1="47191" x2="29129" y2="23970"/>
                        <a14:foregroundMark x1="13514" y1="19101" x2="24625" y2="12360"/>
                        <a14:foregroundMark x1="25375" y1="13109" x2="29279" y2="25843"/>
                        <a14:foregroundMark x1="22673" y1="23596" x2="22673" y2="23596"/>
                        <a14:foregroundMark x1="48198" y1="23596" x2="56306" y2="29588"/>
                        <a14:foregroundMark x1="59760" y1="36330" x2="56607" y2="21348"/>
                        <a14:foregroundMark x1="50000" y1="20974" x2="55255" y2="14607"/>
                        <a14:foregroundMark x1="81231" y1="26966" x2="89189" y2="14607"/>
                        <a14:foregroundMark x1="87838" y1="32584" x2="86036" y2="20225"/>
                        <a14:foregroundMark x1="16517" y1="30712" x2="27027" y2="19101"/>
                        <a14:foregroundMark x1="24474" y1="40824" x2="23724" y2="209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225614" y="816898"/>
            <a:ext cx="3271834" cy="13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18771"/>
            <a:ext cx="12192000" cy="402045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content"/>
          <p:cNvSpPr txBox="1"/>
          <p:nvPr/>
        </p:nvSpPr>
        <p:spPr>
          <a:xfrm>
            <a:off x="64632" y="2458790"/>
            <a:ext cx="2728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8000" dirty="0" smtClean="0"/>
              <a:t>内容</a:t>
            </a:r>
            <a:endParaRPr lang="zh-CN" altLang="en-US" sz="8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927350" y="2504267"/>
            <a:ext cx="0" cy="1607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145523" y="2331619"/>
            <a:ext cx="628572" cy="523220"/>
            <a:chOff x="3145523" y="2331619"/>
            <a:chExt cx="628572" cy="523220"/>
          </a:xfrm>
        </p:grpSpPr>
        <p:sp>
          <p:nvSpPr>
            <p:cNvPr id="10" name="矩形 9"/>
            <p:cNvSpPr/>
            <p:nvPr/>
          </p:nvSpPr>
          <p:spPr>
            <a:xfrm>
              <a:off x="3225809" y="2349618"/>
              <a:ext cx="468000" cy="468000"/>
            </a:xfrm>
            <a:prstGeom prst="rect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45523" y="2331619"/>
              <a:ext cx="628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757074" y="2287437"/>
            <a:ext cx="425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选题依据和意义</a:t>
            </a:r>
            <a:endParaRPr lang="zh-CN" alt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70523" y="2331619"/>
            <a:ext cx="668791" cy="523220"/>
            <a:chOff x="7270523" y="2331619"/>
            <a:chExt cx="668791" cy="523220"/>
          </a:xfrm>
        </p:grpSpPr>
        <p:sp>
          <p:nvSpPr>
            <p:cNvPr id="31" name="矩形 30"/>
            <p:cNvSpPr/>
            <p:nvPr/>
          </p:nvSpPr>
          <p:spPr>
            <a:xfrm>
              <a:off x="7359287" y="2349618"/>
              <a:ext cx="468000" cy="468000"/>
            </a:xfrm>
            <a:prstGeom prst="rect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270523" y="2331619"/>
              <a:ext cx="668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990953" y="2272728"/>
            <a:ext cx="425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b="1" dirty="0" smtClean="0"/>
              <a:t>拟解决的主要问题</a:t>
            </a:r>
            <a:endParaRPr lang="zh-CN" altLang="en-US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3116494" y="3746403"/>
            <a:ext cx="657601" cy="523220"/>
            <a:chOff x="3116494" y="3746403"/>
            <a:chExt cx="657601" cy="523220"/>
          </a:xfrm>
        </p:grpSpPr>
        <p:sp>
          <p:nvSpPr>
            <p:cNvPr id="35" name="矩形 34"/>
            <p:cNvSpPr/>
            <p:nvPr/>
          </p:nvSpPr>
          <p:spPr>
            <a:xfrm>
              <a:off x="3225809" y="3782229"/>
              <a:ext cx="468000" cy="468000"/>
            </a:xfrm>
            <a:prstGeom prst="rect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116494" y="3746403"/>
              <a:ext cx="657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745448" y="3735770"/>
            <a:ext cx="425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b="1" dirty="0" smtClean="0"/>
              <a:t>步骤、方法、措施</a:t>
            </a:r>
            <a:endParaRPr lang="zh-CN" altLang="en-US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7270524" y="3735769"/>
            <a:ext cx="668790" cy="523220"/>
            <a:chOff x="7270524" y="3735769"/>
            <a:chExt cx="668790" cy="523220"/>
          </a:xfrm>
        </p:grpSpPr>
        <p:sp>
          <p:nvSpPr>
            <p:cNvPr id="39" name="矩形 38"/>
            <p:cNvSpPr/>
            <p:nvPr/>
          </p:nvSpPr>
          <p:spPr>
            <a:xfrm>
              <a:off x="7359287" y="3782229"/>
              <a:ext cx="468000" cy="468000"/>
            </a:xfrm>
            <a:prstGeom prst="rect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270524" y="3735769"/>
              <a:ext cx="668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990953" y="3735771"/>
            <a:ext cx="425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b="1" dirty="0" smtClean="0"/>
              <a:t>研究工作进度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6424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50"/>
                            </p:stCondLst>
                            <p:childTnLst>
                              <p:par>
                                <p:cTn id="5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3" grpId="0"/>
      <p:bldP spid="33" grpId="0"/>
      <p:bldP spid="3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13155" y="2989727"/>
            <a:ext cx="1183187" cy="923330"/>
            <a:chOff x="5260460" y="1663787"/>
            <a:chExt cx="1960935" cy="1530266"/>
          </a:xfrm>
        </p:grpSpPr>
        <p:sp>
          <p:nvSpPr>
            <p:cNvPr id="8" name="矩形 7"/>
            <p:cNvSpPr/>
            <p:nvPr/>
          </p:nvSpPr>
          <p:spPr>
            <a:xfrm>
              <a:off x="5373389" y="1689609"/>
              <a:ext cx="1440000" cy="1440000"/>
            </a:xfrm>
            <a:prstGeom prst="rect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60460" y="1663787"/>
              <a:ext cx="1960935" cy="1530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096342" y="3005307"/>
            <a:ext cx="584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+mn-ea"/>
              </a:rPr>
              <a:t>选</a:t>
            </a:r>
            <a:r>
              <a:rPr lang="zh-CN" altLang="en-US" sz="5400" b="1" dirty="0" smtClean="0">
                <a:solidFill>
                  <a:schemeClr val="bg1"/>
                </a:solidFill>
                <a:latin typeface="+mn-ea"/>
              </a:rPr>
              <a:t>题的</a:t>
            </a:r>
            <a:r>
              <a:rPr lang="zh-CN" altLang="en-US" sz="5400" b="1" dirty="0">
                <a:solidFill>
                  <a:schemeClr val="bg1"/>
                </a:solidFill>
                <a:latin typeface="+mn-ea"/>
              </a:rPr>
              <a:t>依</a:t>
            </a:r>
            <a:r>
              <a:rPr lang="zh-CN" altLang="en-US" sz="5400" b="1" dirty="0" smtClean="0">
                <a:solidFill>
                  <a:schemeClr val="bg1"/>
                </a:solidFill>
                <a:latin typeface="+mn-ea"/>
              </a:rPr>
              <a:t>据和意义</a:t>
            </a:r>
            <a:endParaRPr lang="zh-CN" altLang="en-US" sz="5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28724" y="3433011"/>
            <a:ext cx="3168000" cy="367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-16042" y="0"/>
            <a:ext cx="4203032" cy="6849979"/>
          </a:xfrm>
          <a:custGeom>
            <a:avLst/>
            <a:gdLst>
              <a:gd name="connsiteX0" fmla="*/ 3053125 w 4203032"/>
              <a:gd name="connsiteY0" fmla="*/ 0 h 6849979"/>
              <a:gd name="connsiteX1" fmla="*/ 3384884 w 4203032"/>
              <a:gd name="connsiteY1" fmla="*/ 0 h 6849979"/>
              <a:gd name="connsiteX2" fmla="*/ 352926 w 4203032"/>
              <a:gd name="connsiteY2" fmla="*/ 3481137 h 6849979"/>
              <a:gd name="connsiteX3" fmla="*/ 4203032 w 4203032"/>
              <a:gd name="connsiteY3" fmla="*/ 6849979 h 6849979"/>
              <a:gd name="connsiteX4" fmla="*/ 3978442 w 4203032"/>
              <a:gd name="connsiteY4" fmla="*/ 6849979 h 6849979"/>
              <a:gd name="connsiteX5" fmla="*/ 0 w 4203032"/>
              <a:gd name="connsiteY5" fmla="*/ 3416968 h 684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3032" h="6849979">
                <a:moveTo>
                  <a:pt x="3053125" y="0"/>
                </a:moveTo>
                <a:lnTo>
                  <a:pt x="3384884" y="0"/>
                </a:lnTo>
                <a:lnTo>
                  <a:pt x="352926" y="3481137"/>
                </a:lnTo>
                <a:lnTo>
                  <a:pt x="4203032" y="6849979"/>
                </a:lnTo>
                <a:lnTo>
                  <a:pt x="3978442" y="6849979"/>
                </a:lnTo>
                <a:lnTo>
                  <a:pt x="0" y="34169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66500" y="3343011"/>
            <a:ext cx="180000" cy="180000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 flipH="1" flipV="1">
            <a:off x="11026657" y="725943"/>
            <a:ext cx="466193" cy="401891"/>
          </a:xfrm>
          <a:prstGeom prst="triangle">
            <a:avLst/>
          </a:prstGeom>
          <a:solidFill>
            <a:srgbClr val="CCCC3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 flipV="1">
            <a:off x="11300616" y="1473480"/>
            <a:ext cx="312202" cy="269140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20034423" flipH="1" flipV="1">
            <a:off x="10730838" y="2164846"/>
            <a:ext cx="466193" cy="401891"/>
          </a:xfrm>
          <a:prstGeom prst="triangle">
            <a:avLst/>
          </a:prstGeom>
          <a:noFill/>
          <a:ln w="12700">
            <a:solidFill>
              <a:srgbClr val="CC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342254" y="5589588"/>
            <a:ext cx="753746" cy="734645"/>
            <a:chOff x="1032060" y="5022216"/>
            <a:chExt cx="753746" cy="734645"/>
          </a:xfrm>
        </p:grpSpPr>
        <p:sp>
          <p:nvSpPr>
            <p:cNvPr id="32" name="等腰三角形 31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等腰三角形 33"/>
          <p:cNvSpPr/>
          <p:nvPr/>
        </p:nvSpPr>
        <p:spPr>
          <a:xfrm rot="3050067" flipH="1" flipV="1">
            <a:off x="9475957" y="5333620"/>
            <a:ext cx="466193" cy="401891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57352" y="-4185"/>
            <a:ext cx="4174003" cy="6849979"/>
          </a:xfrm>
          <a:custGeom>
            <a:avLst/>
            <a:gdLst>
              <a:gd name="connsiteX0" fmla="*/ 3053125 w 4203032"/>
              <a:gd name="connsiteY0" fmla="*/ 0 h 6849979"/>
              <a:gd name="connsiteX1" fmla="*/ 3384884 w 4203032"/>
              <a:gd name="connsiteY1" fmla="*/ 0 h 6849979"/>
              <a:gd name="connsiteX2" fmla="*/ 352926 w 4203032"/>
              <a:gd name="connsiteY2" fmla="*/ 3481137 h 6849979"/>
              <a:gd name="connsiteX3" fmla="*/ 4203032 w 4203032"/>
              <a:gd name="connsiteY3" fmla="*/ 6849979 h 6849979"/>
              <a:gd name="connsiteX4" fmla="*/ 3978442 w 4203032"/>
              <a:gd name="connsiteY4" fmla="*/ 6849979 h 6849979"/>
              <a:gd name="connsiteX5" fmla="*/ 0 w 4203032"/>
              <a:gd name="connsiteY5" fmla="*/ 3416968 h 6849979"/>
              <a:gd name="connsiteX0" fmla="*/ 3053125 w 4203032"/>
              <a:gd name="connsiteY0" fmla="*/ 0 h 6849979"/>
              <a:gd name="connsiteX1" fmla="*/ 3384884 w 4203032"/>
              <a:gd name="connsiteY1" fmla="*/ 0 h 6849979"/>
              <a:gd name="connsiteX2" fmla="*/ 222297 w 4203032"/>
              <a:gd name="connsiteY2" fmla="*/ 3466623 h 6849979"/>
              <a:gd name="connsiteX3" fmla="*/ 4203032 w 4203032"/>
              <a:gd name="connsiteY3" fmla="*/ 6849979 h 6849979"/>
              <a:gd name="connsiteX4" fmla="*/ 3978442 w 4203032"/>
              <a:gd name="connsiteY4" fmla="*/ 6849979 h 6849979"/>
              <a:gd name="connsiteX5" fmla="*/ 0 w 4203032"/>
              <a:gd name="connsiteY5" fmla="*/ 3416968 h 6849979"/>
              <a:gd name="connsiteX6" fmla="*/ 3053125 w 4203032"/>
              <a:gd name="connsiteY6" fmla="*/ 0 h 6849979"/>
              <a:gd name="connsiteX0" fmla="*/ 3053125 w 4203032"/>
              <a:gd name="connsiteY0" fmla="*/ 0 h 6849979"/>
              <a:gd name="connsiteX1" fmla="*/ 3297799 w 4203032"/>
              <a:gd name="connsiteY1" fmla="*/ 0 h 6849979"/>
              <a:gd name="connsiteX2" fmla="*/ 222297 w 4203032"/>
              <a:gd name="connsiteY2" fmla="*/ 3466623 h 6849979"/>
              <a:gd name="connsiteX3" fmla="*/ 4203032 w 4203032"/>
              <a:gd name="connsiteY3" fmla="*/ 6849979 h 6849979"/>
              <a:gd name="connsiteX4" fmla="*/ 3978442 w 4203032"/>
              <a:gd name="connsiteY4" fmla="*/ 6849979 h 6849979"/>
              <a:gd name="connsiteX5" fmla="*/ 0 w 4203032"/>
              <a:gd name="connsiteY5" fmla="*/ 3416968 h 6849979"/>
              <a:gd name="connsiteX6" fmla="*/ 3053125 w 4203032"/>
              <a:gd name="connsiteY6" fmla="*/ 0 h 6849979"/>
              <a:gd name="connsiteX0" fmla="*/ 3053125 w 4174003"/>
              <a:gd name="connsiteY0" fmla="*/ 0 h 6849979"/>
              <a:gd name="connsiteX1" fmla="*/ 3297799 w 4174003"/>
              <a:gd name="connsiteY1" fmla="*/ 0 h 6849979"/>
              <a:gd name="connsiteX2" fmla="*/ 222297 w 4174003"/>
              <a:gd name="connsiteY2" fmla="*/ 3466623 h 6849979"/>
              <a:gd name="connsiteX3" fmla="*/ 4174003 w 4174003"/>
              <a:gd name="connsiteY3" fmla="*/ 6849979 h 6849979"/>
              <a:gd name="connsiteX4" fmla="*/ 3978442 w 4174003"/>
              <a:gd name="connsiteY4" fmla="*/ 6849979 h 6849979"/>
              <a:gd name="connsiteX5" fmla="*/ 0 w 4174003"/>
              <a:gd name="connsiteY5" fmla="*/ 3416968 h 6849979"/>
              <a:gd name="connsiteX6" fmla="*/ 3053125 w 4174003"/>
              <a:gd name="connsiteY6" fmla="*/ 0 h 6849979"/>
              <a:gd name="connsiteX0" fmla="*/ 3053125 w 4174003"/>
              <a:gd name="connsiteY0" fmla="*/ 0 h 6849979"/>
              <a:gd name="connsiteX1" fmla="*/ 3225227 w 4174003"/>
              <a:gd name="connsiteY1" fmla="*/ 0 h 6849979"/>
              <a:gd name="connsiteX2" fmla="*/ 222297 w 4174003"/>
              <a:gd name="connsiteY2" fmla="*/ 3466623 h 6849979"/>
              <a:gd name="connsiteX3" fmla="*/ 4174003 w 4174003"/>
              <a:gd name="connsiteY3" fmla="*/ 6849979 h 6849979"/>
              <a:gd name="connsiteX4" fmla="*/ 3978442 w 4174003"/>
              <a:gd name="connsiteY4" fmla="*/ 6849979 h 6849979"/>
              <a:gd name="connsiteX5" fmla="*/ 0 w 4174003"/>
              <a:gd name="connsiteY5" fmla="*/ 3416968 h 6849979"/>
              <a:gd name="connsiteX6" fmla="*/ 3053125 w 4174003"/>
              <a:gd name="connsiteY6" fmla="*/ 0 h 684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4003" h="6849979">
                <a:moveTo>
                  <a:pt x="3053125" y="0"/>
                </a:moveTo>
                <a:lnTo>
                  <a:pt x="3225227" y="0"/>
                </a:lnTo>
                <a:lnTo>
                  <a:pt x="222297" y="3466623"/>
                </a:lnTo>
                <a:lnTo>
                  <a:pt x="4174003" y="6849979"/>
                </a:lnTo>
                <a:lnTo>
                  <a:pt x="3978442" y="6849979"/>
                </a:lnTo>
                <a:lnTo>
                  <a:pt x="0" y="3416968"/>
                </a:lnTo>
                <a:lnTo>
                  <a:pt x="3053125" y="0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9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animBg="1"/>
      <p:bldP spid="27" grpId="0" animBg="1"/>
      <p:bldP spid="28" grpId="0" animBg="1"/>
      <p:bldP spid="30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14514" y="2177143"/>
            <a:ext cx="12192000" cy="1872343"/>
          </a:xfrm>
          <a:custGeom>
            <a:avLst/>
            <a:gdLst>
              <a:gd name="connsiteX0" fmla="*/ 0 w 12192000"/>
              <a:gd name="connsiteY0" fmla="*/ 1872343 h 1872343"/>
              <a:gd name="connsiteX1" fmla="*/ 1117600 w 12192000"/>
              <a:gd name="connsiteY1" fmla="*/ 1016000 h 1872343"/>
              <a:gd name="connsiteX2" fmla="*/ 2336800 w 12192000"/>
              <a:gd name="connsiteY2" fmla="*/ 1233714 h 1872343"/>
              <a:gd name="connsiteX3" fmla="*/ 5254171 w 12192000"/>
              <a:gd name="connsiteY3" fmla="*/ 580571 h 1872343"/>
              <a:gd name="connsiteX4" fmla="*/ 8374743 w 12192000"/>
              <a:gd name="connsiteY4" fmla="*/ 841828 h 1872343"/>
              <a:gd name="connsiteX5" fmla="*/ 9768114 w 12192000"/>
              <a:gd name="connsiteY5" fmla="*/ 1219200 h 1872343"/>
              <a:gd name="connsiteX6" fmla="*/ 11350171 w 12192000"/>
              <a:gd name="connsiteY6" fmla="*/ 943428 h 1872343"/>
              <a:gd name="connsiteX7" fmla="*/ 12192000 w 12192000"/>
              <a:gd name="connsiteY7" fmla="*/ 0 h 18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872343">
                <a:moveTo>
                  <a:pt x="0" y="1872343"/>
                </a:moveTo>
                <a:cubicBezTo>
                  <a:pt x="364066" y="1497390"/>
                  <a:pt x="728133" y="1122438"/>
                  <a:pt x="1117600" y="1016000"/>
                </a:cubicBezTo>
                <a:cubicBezTo>
                  <a:pt x="1507067" y="909562"/>
                  <a:pt x="1647372" y="1306285"/>
                  <a:pt x="2336800" y="1233714"/>
                </a:cubicBezTo>
                <a:cubicBezTo>
                  <a:pt x="3026228" y="1161143"/>
                  <a:pt x="4247847" y="645885"/>
                  <a:pt x="5254171" y="580571"/>
                </a:cubicBezTo>
                <a:cubicBezTo>
                  <a:pt x="6260495" y="515257"/>
                  <a:pt x="7622419" y="735390"/>
                  <a:pt x="8374743" y="841828"/>
                </a:cubicBezTo>
                <a:cubicBezTo>
                  <a:pt x="9127067" y="948266"/>
                  <a:pt x="9272209" y="1202267"/>
                  <a:pt x="9768114" y="1219200"/>
                </a:cubicBezTo>
                <a:cubicBezTo>
                  <a:pt x="10264019" y="1236133"/>
                  <a:pt x="10946190" y="1146628"/>
                  <a:pt x="11350171" y="943428"/>
                </a:cubicBezTo>
                <a:cubicBezTo>
                  <a:pt x="11754152" y="740228"/>
                  <a:pt x="11973076" y="370114"/>
                  <a:pt x="12192000" y="0"/>
                </a:cubicBezTo>
              </a:path>
            </a:pathLst>
          </a:custGeom>
          <a:noFill/>
          <a:ln w="19050">
            <a:solidFill>
              <a:srgbClr val="CC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61089" y="4752744"/>
            <a:ext cx="2681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多线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程，爬虫，分布式，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Docker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SpringBoot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算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法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6477" y="4008312"/>
            <a:ext cx="196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352376" y="4822663"/>
            <a:ext cx="0" cy="1188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18746" y="4752744"/>
            <a:ext cx="287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...Exceptions,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“无法运行”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ISSUE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“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 Answer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35606" y="4008312"/>
            <a:ext cx="196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踩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“坑“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576403" y="4752744"/>
            <a:ext cx="268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面试心得，成长之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路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9152902" y="4008312"/>
            <a:ext cx="1032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经验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01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02303" y="241629"/>
            <a:ext cx="341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技术博客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grpSp>
        <p:nvGrpSpPr>
          <p:cNvPr id="39" name="组合 38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40" name="等腰三角形 39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直接连接符 47"/>
          <p:cNvCxnSpPr/>
          <p:nvPr/>
        </p:nvCxnSpPr>
        <p:spPr>
          <a:xfrm flipH="1">
            <a:off x="7968343" y="4822663"/>
            <a:ext cx="0" cy="1188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453941" y="2324872"/>
            <a:ext cx="1712271" cy="1730142"/>
            <a:chOff x="1453941" y="2324872"/>
            <a:chExt cx="1712271" cy="1730142"/>
          </a:xfrm>
        </p:grpSpPr>
        <p:sp>
          <p:nvSpPr>
            <p:cNvPr id="26" name="椭圆 25"/>
            <p:cNvSpPr/>
            <p:nvPr/>
          </p:nvSpPr>
          <p:spPr>
            <a:xfrm>
              <a:off x="1510212" y="2399014"/>
              <a:ext cx="1656000" cy="165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9655" y1="40496" x2="58621" y2="61157"/>
                          <a14:foregroundMark x1="37069" y1="47934" x2="64655" y2="65289"/>
                          <a14:foregroundMark x1="74138" y1="55372" x2="44828" y2="48760"/>
                          <a14:foregroundMark x1="37931" y1="68595" x2="72414" y2="40496"/>
                          <a14:foregroundMark x1="37069" y1="45455" x2="75000" y2="40496"/>
                          <a14:foregroundMark x1="47414" y1="76860" x2="47414" y2="76860"/>
                          <a14:foregroundMark x1="64655" y1="55372" x2="35345" y2="479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53941" y="2324872"/>
              <a:ext cx="1656000" cy="1727378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348207" y="1797783"/>
            <a:ext cx="1860264" cy="1860264"/>
            <a:chOff x="5348207" y="1797783"/>
            <a:chExt cx="1860264" cy="1860264"/>
          </a:xfrm>
        </p:grpSpPr>
        <p:sp>
          <p:nvSpPr>
            <p:cNvPr id="27" name="椭圆 26"/>
            <p:cNvSpPr/>
            <p:nvPr/>
          </p:nvSpPr>
          <p:spPr>
            <a:xfrm>
              <a:off x="5348207" y="1797783"/>
              <a:ext cx="1860264" cy="18602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55178" y="2436157"/>
              <a:ext cx="1646322" cy="5847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accent6"/>
                  </a:solidFill>
                  <a:latin typeface="+mn-ea"/>
                </a:rPr>
                <a:t>DEBUG</a:t>
              </a:r>
              <a:endParaRPr lang="zh-CN" altLang="en-US" sz="3200" b="1" dirty="0" smtClean="0">
                <a:solidFill>
                  <a:schemeClr val="accent6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47067" y="2298870"/>
            <a:ext cx="1628888" cy="1628888"/>
            <a:chOff x="8847067" y="2298870"/>
            <a:chExt cx="1628888" cy="1628888"/>
          </a:xfrm>
        </p:grpSpPr>
        <p:sp>
          <p:nvSpPr>
            <p:cNvPr id="28" name="椭圆 27"/>
            <p:cNvSpPr/>
            <p:nvPr/>
          </p:nvSpPr>
          <p:spPr>
            <a:xfrm>
              <a:off x="8926045" y="2418896"/>
              <a:ext cx="1470933" cy="14709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9094734" y="2592928"/>
              <a:ext cx="1133554" cy="1133552"/>
            </a:xfrm>
            <a:prstGeom prst="ellipse">
              <a:avLst/>
            </a:prstGeom>
            <a:solidFill>
              <a:srgbClr val="68B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0" name="Picture 6" descr="https://timgsa.baidu.com/timg?image&amp;quality=80&amp;size=b9999_10000&amp;sec=1520528208402&amp;di=af5b4dc481b1708a7d57a7a7d151f39c&amp;imgtype=0&amp;src=http%3A%2F%2Fimgsrc.baidu.com%2Fimgad%2Fpic%2Fitem%2Fdcc451da81cb39dbee5b257adb160924ab18300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28061" y1="37755" x2="23724" y2="489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7067" y="2298870"/>
              <a:ext cx="1628888" cy="162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493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29" grpId="0"/>
      <p:bldP spid="30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02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国内外的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术博客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14" name="等腰三角形 13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9"/>
          <p:cNvSpPr txBox="1"/>
          <p:nvPr/>
        </p:nvSpPr>
        <p:spPr>
          <a:xfrm>
            <a:off x="7566566" y="1530793"/>
            <a:ext cx="3855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3200" b="1" dirty="0">
                <a:solidFill>
                  <a:srgbClr val="404040"/>
                </a:solidFill>
                <a:latin typeface="+mn-ea"/>
              </a:rPr>
              <a:t>CSDN</a:t>
            </a:r>
            <a:r>
              <a:rPr lang="zh-CN" altLang="zh-CN" sz="3200" b="1" dirty="0">
                <a:solidFill>
                  <a:srgbClr val="404040"/>
                </a:solidFill>
                <a:latin typeface="+mn-ea"/>
              </a:rPr>
              <a:t>，简</a:t>
            </a:r>
            <a:r>
              <a:rPr lang="zh-CN" altLang="zh-CN" sz="3200" b="1" dirty="0" smtClean="0">
                <a:solidFill>
                  <a:srgbClr val="404040"/>
                </a:solidFill>
                <a:latin typeface="+mn-ea"/>
              </a:rPr>
              <a:t>书</a:t>
            </a:r>
            <a:r>
              <a:rPr lang="zh-CN" altLang="en-US" sz="3200" b="1" dirty="0" smtClean="0">
                <a:solidFill>
                  <a:srgbClr val="404040"/>
                </a:solidFill>
                <a:latin typeface="+mn-ea"/>
              </a:rPr>
              <a:t>，博客园，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</a:rPr>
              <a:t>Segmentfault</a:t>
            </a:r>
            <a:endParaRPr lang="zh-CN" altLang="en-US" sz="3200" b="1" kern="0" dirty="0">
              <a:solidFill>
                <a:srgbClr val="404040"/>
              </a:solidFill>
              <a:latin typeface="+mn-ea"/>
              <a:cs typeface="Arial" pitchFamily="34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-173639" y="1794067"/>
            <a:ext cx="3602378" cy="3518930"/>
          </a:xfrm>
          <a:prstGeom prst="arc">
            <a:avLst>
              <a:gd name="adj1" fmla="val 15652784"/>
              <a:gd name="adj2" fmla="val 6821284"/>
            </a:avLst>
          </a:prstGeom>
          <a:ln w="22225">
            <a:solidFill>
              <a:srgbClr val="FFC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31022" y="1739277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98566" y="2004802"/>
            <a:ext cx="1336925" cy="108000"/>
            <a:chOff x="6857241" y="2614196"/>
            <a:chExt cx="1336925" cy="108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6857241" y="2678796"/>
              <a:ext cx="1309091" cy="0"/>
            </a:xfrm>
            <a:prstGeom prst="line">
              <a:avLst/>
            </a:prstGeom>
            <a:ln w="19050">
              <a:solidFill>
                <a:srgbClr val="CC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8086166" y="2614196"/>
              <a:ext cx="108000" cy="108000"/>
            </a:xfrm>
            <a:prstGeom prst="ellipse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98566" y="4642476"/>
            <a:ext cx="1389898" cy="108000"/>
            <a:chOff x="7458318" y="5204996"/>
            <a:chExt cx="1389898" cy="108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458318" y="5258835"/>
              <a:ext cx="1368000" cy="0"/>
            </a:xfrm>
            <a:prstGeom prst="line">
              <a:avLst/>
            </a:prstGeom>
            <a:ln w="19050">
              <a:solidFill>
                <a:srgbClr val="CC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8740216" y="5204996"/>
              <a:ext cx="108000" cy="108000"/>
            </a:xfrm>
            <a:prstGeom prst="ellipse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43092" y="2037713"/>
            <a:ext cx="3031638" cy="3031638"/>
            <a:chOff x="443092" y="2037713"/>
            <a:chExt cx="3031638" cy="3031638"/>
          </a:xfrm>
        </p:grpSpPr>
        <p:sp>
          <p:nvSpPr>
            <p:cNvPr id="6" name="椭圆 5"/>
            <p:cNvSpPr/>
            <p:nvPr/>
          </p:nvSpPr>
          <p:spPr>
            <a:xfrm>
              <a:off x="443092" y="2037713"/>
              <a:ext cx="3031638" cy="30316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1109" y="2999534"/>
              <a:ext cx="26497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smtClean="0">
                  <a:solidFill>
                    <a:schemeClr val="bg1"/>
                  </a:solidFill>
                  <a:latin typeface="+mn-ea"/>
                </a:rPr>
                <a:t>BLOG</a:t>
              </a:r>
              <a:endParaRPr lang="zh-CN" altLang="en-US" sz="66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262999" y="1057484"/>
            <a:ext cx="2165512" cy="2110635"/>
            <a:chOff x="4373274" y="1057484"/>
            <a:chExt cx="2165512" cy="2110635"/>
          </a:xfrm>
        </p:grpSpPr>
        <p:grpSp>
          <p:nvGrpSpPr>
            <p:cNvPr id="34" name="组合 33"/>
            <p:cNvGrpSpPr/>
            <p:nvPr/>
          </p:nvGrpSpPr>
          <p:grpSpPr>
            <a:xfrm>
              <a:off x="4373274" y="1057484"/>
              <a:ext cx="2165512" cy="2110635"/>
              <a:chOff x="1032060" y="5022215"/>
              <a:chExt cx="753746" cy="734646"/>
            </a:xfrm>
          </p:grpSpPr>
          <p:sp>
            <p:nvSpPr>
              <p:cNvPr id="35" name="等腰三角形 34"/>
              <p:cNvSpPr/>
              <p:nvPr/>
            </p:nvSpPr>
            <p:spPr>
              <a:xfrm rot="20627212" flipH="1" flipV="1">
                <a:off x="1032060" y="5107080"/>
                <a:ext cx="753746" cy="649781"/>
              </a:xfrm>
              <a:prstGeom prst="triangle">
                <a:avLst/>
              </a:prstGeom>
              <a:noFill/>
              <a:ln w="12700">
                <a:solidFill>
                  <a:srgbClr val="CC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 rot="6289781" flipH="1" flipV="1">
                <a:off x="1003006" y="5062726"/>
                <a:ext cx="587410" cy="506388"/>
              </a:xfrm>
              <a:prstGeom prst="triangle">
                <a:avLst/>
              </a:prstGeom>
              <a:solidFill>
                <a:srgbClr val="CCCC3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4907471" y="1711489"/>
              <a:ext cx="103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国内</a:t>
              </a:r>
              <a:endParaRPr lang="zh-CN" altLang="en-US" sz="28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262999" y="3620909"/>
            <a:ext cx="2165512" cy="2110635"/>
            <a:chOff x="4373274" y="1057484"/>
            <a:chExt cx="2165512" cy="2110635"/>
          </a:xfrm>
        </p:grpSpPr>
        <p:grpSp>
          <p:nvGrpSpPr>
            <p:cNvPr id="40" name="组合 39"/>
            <p:cNvGrpSpPr/>
            <p:nvPr/>
          </p:nvGrpSpPr>
          <p:grpSpPr>
            <a:xfrm>
              <a:off x="4373274" y="1057484"/>
              <a:ext cx="2165512" cy="2110635"/>
              <a:chOff x="1032060" y="5022215"/>
              <a:chExt cx="753746" cy="734646"/>
            </a:xfrm>
          </p:grpSpPr>
          <p:sp>
            <p:nvSpPr>
              <p:cNvPr id="42" name="等腰三角形 41"/>
              <p:cNvSpPr/>
              <p:nvPr/>
            </p:nvSpPr>
            <p:spPr>
              <a:xfrm rot="20627212" flipH="1" flipV="1">
                <a:off x="1032060" y="5107080"/>
                <a:ext cx="753746" cy="649781"/>
              </a:xfrm>
              <a:prstGeom prst="triangle">
                <a:avLst/>
              </a:prstGeom>
              <a:noFill/>
              <a:ln w="12700">
                <a:solidFill>
                  <a:srgbClr val="CC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6289781" flipH="1" flipV="1">
                <a:off x="1003006" y="5062726"/>
                <a:ext cx="587410" cy="506388"/>
              </a:xfrm>
              <a:prstGeom prst="triangle">
                <a:avLst/>
              </a:prstGeom>
              <a:solidFill>
                <a:srgbClr val="CCCC3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4907471" y="1711489"/>
              <a:ext cx="103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404040"/>
                  </a:solidFill>
                </a:rPr>
                <a:t>国外</a:t>
              </a:r>
            </a:p>
          </p:txBody>
        </p:sp>
      </p:grpSp>
      <p:sp>
        <p:nvSpPr>
          <p:cNvPr id="44" name="TextBox 29"/>
          <p:cNvSpPr txBox="1"/>
          <p:nvPr/>
        </p:nvSpPr>
        <p:spPr>
          <a:xfrm>
            <a:off x="7724038" y="4157706"/>
            <a:ext cx="4092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3200" b="1" dirty="0" smtClean="0">
                <a:solidFill>
                  <a:srgbClr val="404040"/>
                </a:solidFill>
                <a:latin typeface="+mn-ea"/>
              </a:rPr>
              <a:t>Github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</a:rPr>
              <a:t>Pages</a:t>
            </a:r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</a:rPr>
              <a:t>wordpress</a:t>
            </a:r>
            <a:endParaRPr lang="en-US" altLang="zh-CN" sz="3200" b="1" dirty="0" smtClean="0">
              <a:solidFill>
                <a:srgbClr val="404040"/>
              </a:solidFill>
              <a:latin typeface="+mn-ea"/>
            </a:endParaRPr>
          </a:p>
          <a:p>
            <a:pPr defTabSz="1219170"/>
            <a:r>
              <a:rPr lang="en-US" altLang="zh-CN" sz="3200" b="1" dirty="0" smtClean="0">
                <a:solidFill>
                  <a:srgbClr val="404040"/>
                </a:solidFill>
                <a:latin typeface="+mn-ea"/>
              </a:rPr>
              <a:t>Stackoverflow</a:t>
            </a:r>
          </a:p>
        </p:txBody>
      </p:sp>
    </p:spTree>
    <p:extLst>
      <p:ext uri="{BB962C8B-B14F-4D97-AF65-F5344CB8AC3E}">
        <p14:creationId xmlns:p14="http://schemas.microsoft.com/office/powerpoint/2010/main" val="3850305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9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8" grpId="0" animBg="1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ent Arrow 49"/>
          <p:cNvSpPr/>
          <p:nvPr/>
        </p:nvSpPr>
        <p:spPr>
          <a:xfrm flipH="1">
            <a:off x="-14397" y="3104533"/>
            <a:ext cx="10450167" cy="772235"/>
          </a:xfrm>
          <a:prstGeom prst="bentArrow">
            <a:avLst>
              <a:gd name="adj1" fmla="val 4914"/>
              <a:gd name="adj2" fmla="val 2457"/>
              <a:gd name="adj3" fmla="val 0"/>
              <a:gd name="adj4" fmla="val 470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03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2304" y="241629"/>
            <a:ext cx="6903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do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build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7" name="等腰三角形 6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2146771" y="2950176"/>
            <a:ext cx="290000" cy="29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1951596" y="2133607"/>
            <a:ext cx="676812" cy="676812"/>
            <a:chOff x="1951596" y="2080860"/>
            <a:chExt cx="676812" cy="676812"/>
          </a:xfrm>
        </p:grpSpPr>
        <p:sp>
          <p:nvSpPr>
            <p:cNvPr id="25" name="椭圆 24"/>
            <p:cNvSpPr/>
            <p:nvPr/>
          </p:nvSpPr>
          <p:spPr>
            <a:xfrm>
              <a:off x="1951596" y="2080860"/>
              <a:ext cx="676812" cy="676812"/>
            </a:xfrm>
            <a:prstGeom prst="ellipse">
              <a:avLst/>
            </a:prstGeom>
            <a:solidFill>
              <a:srgbClr val="FFCE3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2131434" y="2190764"/>
              <a:ext cx="317136" cy="458086"/>
            </a:xfrm>
            <a:custGeom>
              <a:avLst/>
              <a:gdLst>
                <a:gd name="T0" fmla="*/ 96 w 96"/>
                <a:gd name="T1" fmla="*/ 48 h 156"/>
                <a:gd name="T2" fmla="*/ 48 w 96"/>
                <a:gd name="T3" fmla="*/ 0 h 156"/>
                <a:gd name="T4" fmla="*/ 0 w 96"/>
                <a:gd name="T5" fmla="*/ 48 h 156"/>
                <a:gd name="T6" fmla="*/ 6 w 96"/>
                <a:gd name="T7" fmla="*/ 72 h 156"/>
                <a:gd name="T8" fmla="*/ 6 w 96"/>
                <a:gd name="T9" fmla="*/ 72 h 156"/>
                <a:gd name="T10" fmla="*/ 48 w 96"/>
                <a:gd name="T11" fmla="*/ 156 h 156"/>
                <a:gd name="T12" fmla="*/ 90 w 96"/>
                <a:gd name="T13" fmla="*/ 72 h 156"/>
                <a:gd name="T14" fmla="*/ 90 w 96"/>
                <a:gd name="T15" fmla="*/ 72 h 156"/>
                <a:gd name="T16" fmla="*/ 96 w 96"/>
                <a:gd name="T17" fmla="*/ 48 h 156"/>
                <a:gd name="T18" fmla="*/ 48 w 96"/>
                <a:gd name="T19" fmla="*/ 72 h 156"/>
                <a:gd name="T20" fmla="*/ 24 w 96"/>
                <a:gd name="T21" fmla="*/ 48 h 156"/>
                <a:gd name="T22" fmla="*/ 48 w 96"/>
                <a:gd name="T23" fmla="*/ 24 h 156"/>
                <a:gd name="T24" fmla="*/ 72 w 96"/>
                <a:gd name="T25" fmla="*/ 48 h 156"/>
                <a:gd name="T26" fmla="*/ 48 w 96"/>
                <a:gd name="T27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56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57"/>
                    <a:pt x="2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4" y="65"/>
                    <a:pt x="96" y="57"/>
                    <a:pt x="96" y="48"/>
                  </a:cubicBezTo>
                  <a:moveTo>
                    <a:pt x="48" y="72"/>
                  </a:moveTo>
                  <a:cubicBezTo>
                    <a:pt x="35" y="72"/>
                    <a:pt x="24" y="61"/>
                    <a:pt x="24" y="48"/>
                  </a:cubicBezTo>
                  <a:cubicBezTo>
                    <a:pt x="24" y="35"/>
                    <a:pt x="35" y="24"/>
                    <a:pt x="48" y="24"/>
                  </a:cubicBezTo>
                  <a:cubicBezTo>
                    <a:pt x="61" y="24"/>
                    <a:pt x="72" y="35"/>
                    <a:pt x="72" y="48"/>
                  </a:cubicBezTo>
                  <a:cubicBezTo>
                    <a:pt x="72" y="61"/>
                    <a:pt x="61" y="72"/>
                    <a:pt x="48" y="7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4987669" y="2950176"/>
            <a:ext cx="290000" cy="29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828567" y="2950176"/>
            <a:ext cx="290000" cy="29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7629370" y="2133607"/>
            <a:ext cx="676812" cy="676812"/>
            <a:chOff x="7629370" y="2090064"/>
            <a:chExt cx="676812" cy="676812"/>
          </a:xfrm>
        </p:grpSpPr>
        <p:sp>
          <p:nvSpPr>
            <p:cNvPr id="34" name="椭圆 33"/>
            <p:cNvSpPr/>
            <p:nvPr/>
          </p:nvSpPr>
          <p:spPr>
            <a:xfrm>
              <a:off x="7629370" y="2090064"/>
              <a:ext cx="676812" cy="676812"/>
            </a:xfrm>
            <a:prstGeom prst="ellipse">
              <a:avLst/>
            </a:prstGeom>
            <a:solidFill>
              <a:srgbClr val="F4B18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Group 12"/>
            <p:cNvGrpSpPr>
              <a:grpSpLocks noChangeAspect="1"/>
            </p:cNvGrpSpPr>
            <p:nvPr/>
          </p:nvGrpSpPr>
          <p:grpSpPr bwMode="auto">
            <a:xfrm>
              <a:off x="7802911" y="2216850"/>
              <a:ext cx="349766" cy="396000"/>
              <a:chOff x="3668" y="1964"/>
              <a:chExt cx="348" cy="394"/>
            </a:xfrm>
            <a:solidFill>
              <a:schemeClr val="bg1"/>
            </a:solidFill>
          </p:grpSpPr>
          <p:sp>
            <p:nvSpPr>
              <p:cNvPr id="38" name="Freeform 13"/>
              <p:cNvSpPr>
                <a:spLocks noEditPoints="1"/>
              </p:cNvSpPr>
              <p:nvPr/>
            </p:nvSpPr>
            <p:spPr bwMode="auto">
              <a:xfrm>
                <a:off x="3823" y="1964"/>
                <a:ext cx="150" cy="120"/>
              </a:xfrm>
              <a:custGeom>
                <a:avLst/>
                <a:gdLst>
                  <a:gd name="T0" fmla="*/ 39 w 62"/>
                  <a:gd name="T1" fmla="*/ 12 h 50"/>
                  <a:gd name="T2" fmla="*/ 39 w 62"/>
                  <a:gd name="T3" fmla="*/ 12 h 50"/>
                  <a:gd name="T4" fmla="*/ 45 w 62"/>
                  <a:gd name="T5" fmla="*/ 14 h 50"/>
                  <a:gd name="T6" fmla="*/ 46 w 62"/>
                  <a:gd name="T7" fmla="*/ 18 h 50"/>
                  <a:gd name="T8" fmla="*/ 40 w 62"/>
                  <a:gd name="T9" fmla="*/ 29 h 50"/>
                  <a:gd name="T10" fmla="*/ 20 w 62"/>
                  <a:gd name="T11" fmla="*/ 38 h 50"/>
                  <a:gd name="T12" fmla="*/ 17 w 62"/>
                  <a:gd name="T13" fmla="*/ 38 h 50"/>
                  <a:gd name="T14" fmla="*/ 17 w 62"/>
                  <a:gd name="T15" fmla="*/ 38 h 50"/>
                  <a:gd name="T16" fmla="*/ 26 w 62"/>
                  <a:gd name="T17" fmla="*/ 18 h 50"/>
                  <a:gd name="T18" fmla="*/ 39 w 62"/>
                  <a:gd name="T19" fmla="*/ 12 h 50"/>
                  <a:gd name="T20" fmla="*/ 39 w 62"/>
                  <a:gd name="T21" fmla="*/ 0 h 50"/>
                  <a:gd name="T22" fmla="*/ 17 w 62"/>
                  <a:gd name="T23" fmla="*/ 9 h 50"/>
                  <a:gd name="T24" fmla="*/ 8 w 62"/>
                  <a:gd name="T25" fmla="*/ 47 h 50"/>
                  <a:gd name="T26" fmla="*/ 20 w 62"/>
                  <a:gd name="T27" fmla="*/ 50 h 50"/>
                  <a:gd name="T28" fmla="*/ 49 w 62"/>
                  <a:gd name="T29" fmla="*/ 38 h 50"/>
                  <a:gd name="T30" fmla="*/ 53 w 62"/>
                  <a:gd name="T31" fmla="*/ 5 h 50"/>
                  <a:gd name="T32" fmla="*/ 39 w 62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50">
                    <a:moveTo>
                      <a:pt x="39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2"/>
                      <a:pt x="43" y="12"/>
                      <a:pt x="45" y="14"/>
                    </a:cubicBezTo>
                    <a:cubicBezTo>
                      <a:pt x="45" y="14"/>
                      <a:pt x="46" y="15"/>
                      <a:pt x="46" y="18"/>
                    </a:cubicBezTo>
                    <a:cubicBezTo>
                      <a:pt x="46" y="21"/>
                      <a:pt x="45" y="25"/>
                      <a:pt x="40" y="29"/>
                    </a:cubicBezTo>
                    <a:cubicBezTo>
                      <a:pt x="35" y="34"/>
                      <a:pt x="26" y="38"/>
                      <a:pt x="20" y="38"/>
                    </a:cubicBezTo>
                    <a:cubicBezTo>
                      <a:pt x="18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5"/>
                      <a:pt x="18" y="25"/>
                      <a:pt x="26" y="18"/>
                    </a:cubicBezTo>
                    <a:cubicBezTo>
                      <a:pt x="30" y="14"/>
                      <a:pt x="35" y="12"/>
                      <a:pt x="39" y="12"/>
                    </a:cubicBezTo>
                    <a:moveTo>
                      <a:pt x="39" y="0"/>
                    </a:moveTo>
                    <a:cubicBezTo>
                      <a:pt x="32" y="0"/>
                      <a:pt x="24" y="3"/>
                      <a:pt x="17" y="9"/>
                    </a:cubicBezTo>
                    <a:cubicBezTo>
                      <a:pt x="6" y="19"/>
                      <a:pt x="0" y="38"/>
                      <a:pt x="8" y="47"/>
                    </a:cubicBezTo>
                    <a:cubicBezTo>
                      <a:pt x="11" y="49"/>
                      <a:pt x="15" y="50"/>
                      <a:pt x="20" y="50"/>
                    </a:cubicBezTo>
                    <a:cubicBezTo>
                      <a:pt x="29" y="50"/>
                      <a:pt x="41" y="45"/>
                      <a:pt x="49" y="38"/>
                    </a:cubicBezTo>
                    <a:cubicBezTo>
                      <a:pt x="60" y="28"/>
                      <a:pt x="62" y="13"/>
                      <a:pt x="53" y="5"/>
                    </a:cubicBezTo>
                    <a:cubicBezTo>
                      <a:pt x="50" y="1"/>
                      <a:pt x="45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4"/>
              <p:cNvSpPr>
                <a:spLocks noEditPoints="1"/>
              </p:cNvSpPr>
              <p:nvPr/>
            </p:nvSpPr>
            <p:spPr bwMode="auto">
              <a:xfrm>
                <a:off x="3712" y="1964"/>
                <a:ext cx="150" cy="120"/>
              </a:xfrm>
              <a:custGeom>
                <a:avLst/>
                <a:gdLst>
                  <a:gd name="T0" fmla="*/ 23 w 62"/>
                  <a:gd name="T1" fmla="*/ 12 h 50"/>
                  <a:gd name="T2" fmla="*/ 36 w 62"/>
                  <a:gd name="T3" fmla="*/ 18 h 50"/>
                  <a:gd name="T4" fmla="*/ 45 w 62"/>
                  <a:gd name="T5" fmla="*/ 38 h 50"/>
                  <a:gd name="T6" fmla="*/ 42 w 62"/>
                  <a:gd name="T7" fmla="*/ 38 h 50"/>
                  <a:gd name="T8" fmla="*/ 22 w 62"/>
                  <a:gd name="T9" fmla="*/ 29 h 50"/>
                  <a:gd name="T10" fmla="*/ 16 w 62"/>
                  <a:gd name="T11" fmla="*/ 18 h 50"/>
                  <a:gd name="T12" fmla="*/ 17 w 62"/>
                  <a:gd name="T13" fmla="*/ 14 h 50"/>
                  <a:gd name="T14" fmla="*/ 23 w 62"/>
                  <a:gd name="T15" fmla="*/ 12 h 50"/>
                  <a:gd name="T16" fmla="*/ 23 w 62"/>
                  <a:gd name="T17" fmla="*/ 0 h 50"/>
                  <a:gd name="T18" fmla="*/ 9 w 62"/>
                  <a:gd name="T19" fmla="*/ 5 h 50"/>
                  <a:gd name="T20" fmla="*/ 13 w 62"/>
                  <a:gd name="T21" fmla="*/ 38 h 50"/>
                  <a:gd name="T22" fmla="*/ 42 w 62"/>
                  <a:gd name="T23" fmla="*/ 50 h 50"/>
                  <a:gd name="T24" fmla="*/ 54 w 62"/>
                  <a:gd name="T25" fmla="*/ 47 h 50"/>
                  <a:gd name="T26" fmla="*/ 45 w 62"/>
                  <a:gd name="T27" fmla="*/ 9 h 50"/>
                  <a:gd name="T28" fmla="*/ 23 w 62"/>
                  <a:gd name="T2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2" h="50">
                    <a:moveTo>
                      <a:pt x="23" y="12"/>
                    </a:moveTo>
                    <a:cubicBezTo>
                      <a:pt x="27" y="12"/>
                      <a:pt x="32" y="14"/>
                      <a:pt x="36" y="18"/>
                    </a:cubicBezTo>
                    <a:cubicBezTo>
                      <a:pt x="44" y="25"/>
                      <a:pt x="46" y="35"/>
                      <a:pt x="45" y="38"/>
                    </a:cubicBezTo>
                    <a:cubicBezTo>
                      <a:pt x="45" y="38"/>
                      <a:pt x="45" y="38"/>
                      <a:pt x="42" y="38"/>
                    </a:cubicBezTo>
                    <a:cubicBezTo>
                      <a:pt x="36" y="38"/>
                      <a:pt x="27" y="34"/>
                      <a:pt x="22" y="29"/>
                    </a:cubicBezTo>
                    <a:cubicBezTo>
                      <a:pt x="17" y="25"/>
                      <a:pt x="16" y="21"/>
                      <a:pt x="16" y="18"/>
                    </a:cubicBezTo>
                    <a:cubicBezTo>
                      <a:pt x="16" y="15"/>
                      <a:pt x="17" y="14"/>
                      <a:pt x="17" y="14"/>
                    </a:cubicBezTo>
                    <a:cubicBezTo>
                      <a:pt x="19" y="12"/>
                      <a:pt x="21" y="12"/>
                      <a:pt x="23" y="12"/>
                    </a:cubicBezTo>
                    <a:moveTo>
                      <a:pt x="23" y="0"/>
                    </a:moveTo>
                    <a:cubicBezTo>
                      <a:pt x="17" y="0"/>
                      <a:pt x="12" y="1"/>
                      <a:pt x="9" y="5"/>
                    </a:cubicBezTo>
                    <a:cubicBezTo>
                      <a:pt x="0" y="13"/>
                      <a:pt x="2" y="28"/>
                      <a:pt x="13" y="38"/>
                    </a:cubicBezTo>
                    <a:cubicBezTo>
                      <a:pt x="21" y="45"/>
                      <a:pt x="33" y="50"/>
                      <a:pt x="42" y="50"/>
                    </a:cubicBezTo>
                    <a:cubicBezTo>
                      <a:pt x="47" y="50"/>
                      <a:pt x="51" y="49"/>
                      <a:pt x="54" y="47"/>
                    </a:cubicBezTo>
                    <a:cubicBezTo>
                      <a:pt x="62" y="38"/>
                      <a:pt x="56" y="19"/>
                      <a:pt x="45" y="9"/>
                    </a:cubicBezTo>
                    <a:cubicBezTo>
                      <a:pt x="38" y="3"/>
                      <a:pt x="30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3857" y="2070"/>
                <a:ext cx="159" cy="130"/>
              </a:xfrm>
              <a:custGeom>
                <a:avLst/>
                <a:gdLst>
                  <a:gd name="T0" fmla="*/ 66 w 66"/>
                  <a:gd name="T1" fmla="*/ 54 h 54"/>
                  <a:gd name="T2" fmla="*/ 66 w 66"/>
                  <a:gd name="T3" fmla="*/ 12 h 54"/>
                  <a:gd name="T4" fmla="*/ 54 w 66"/>
                  <a:gd name="T5" fmla="*/ 0 h 54"/>
                  <a:gd name="T6" fmla="*/ 0 w 66"/>
                  <a:gd name="T7" fmla="*/ 0 h 54"/>
                  <a:gd name="T8" fmla="*/ 0 w 66"/>
                  <a:gd name="T9" fmla="*/ 54 h 54"/>
                  <a:gd name="T10" fmla="*/ 66 w 66"/>
                  <a:gd name="T11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4">
                    <a:moveTo>
                      <a:pt x="66" y="54"/>
                    </a:move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6"/>
                      <a:pt x="61" y="0"/>
                      <a:pt x="5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6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6"/>
              <p:cNvSpPr>
                <a:spLocks/>
              </p:cNvSpPr>
              <p:nvPr/>
            </p:nvSpPr>
            <p:spPr bwMode="auto">
              <a:xfrm>
                <a:off x="3857" y="2228"/>
                <a:ext cx="159" cy="130"/>
              </a:xfrm>
              <a:custGeom>
                <a:avLst/>
                <a:gdLst>
                  <a:gd name="T0" fmla="*/ 0 w 66"/>
                  <a:gd name="T1" fmla="*/ 0 h 54"/>
                  <a:gd name="T2" fmla="*/ 0 w 66"/>
                  <a:gd name="T3" fmla="*/ 54 h 54"/>
                  <a:gd name="T4" fmla="*/ 54 w 66"/>
                  <a:gd name="T5" fmla="*/ 54 h 54"/>
                  <a:gd name="T6" fmla="*/ 66 w 66"/>
                  <a:gd name="T7" fmla="*/ 42 h 54"/>
                  <a:gd name="T8" fmla="*/ 66 w 66"/>
                  <a:gd name="T9" fmla="*/ 0 h 54"/>
                  <a:gd name="T10" fmla="*/ 0 w 66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4">
                    <a:moveTo>
                      <a:pt x="0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61" y="54"/>
                      <a:pt x="66" y="49"/>
                      <a:pt x="66" y="42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>
                <a:off x="3668" y="2070"/>
                <a:ext cx="160" cy="130"/>
              </a:xfrm>
              <a:custGeom>
                <a:avLst/>
                <a:gdLst>
                  <a:gd name="T0" fmla="*/ 66 w 66"/>
                  <a:gd name="T1" fmla="*/ 54 h 54"/>
                  <a:gd name="T2" fmla="*/ 66 w 66"/>
                  <a:gd name="T3" fmla="*/ 0 h 54"/>
                  <a:gd name="T4" fmla="*/ 12 w 66"/>
                  <a:gd name="T5" fmla="*/ 0 h 54"/>
                  <a:gd name="T6" fmla="*/ 0 w 66"/>
                  <a:gd name="T7" fmla="*/ 12 h 54"/>
                  <a:gd name="T8" fmla="*/ 0 w 66"/>
                  <a:gd name="T9" fmla="*/ 54 h 54"/>
                  <a:gd name="T10" fmla="*/ 66 w 66"/>
                  <a:gd name="T11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4">
                    <a:moveTo>
                      <a:pt x="66" y="54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6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8"/>
              <p:cNvSpPr>
                <a:spLocks/>
              </p:cNvSpPr>
              <p:nvPr/>
            </p:nvSpPr>
            <p:spPr bwMode="auto">
              <a:xfrm>
                <a:off x="3668" y="2228"/>
                <a:ext cx="160" cy="130"/>
              </a:xfrm>
              <a:custGeom>
                <a:avLst/>
                <a:gdLst>
                  <a:gd name="T0" fmla="*/ 0 w 66"/>
                  <a:gd name="T1" fmla="*/ 0 h 54"/>
                  <a:gd name="T2" fmla="*/ 0 w 66"/>
                  <a:gd name="T3" fmla="*/ 42 h 54"/>
                  <a:gd name="T4" fmla="*/ 12 w 66"/>
                  <a:gd name="T5" fmla="*/ 54 h 54"/>
                  <a:gd name="T6" fmla="*/ 66 w 66"/>
                  <a:gd name="T7" fmla="*/ 54 h 54"/>
                  <a:gd name="T8" fmla="*/ 66 w 66"/>
                  <a:gd name="T9" fmla="*/ 0 h 54"/>
                  <a:gd name="T10" fmla="*/ 0 w 66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4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9"/>
                      <a:pt x="5" y="54"/>
                      <a:pt x="12" y="54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49" name="直接连接符 48"/>
          <p:cNvCxnSpPr/>
          <p:nvPr/>
        </p:nvCxnSpPr>
        <p:spPr>
          <a:xfrm flipH="1">
            <a:off x="2278203" y="3104017"/>
            <a:ext cx="0" cy="900000"/>
          </a:xfrm>
          <a:prstGeom prst="line">
            <a:avLst/>
          </a:prstGeom>
          <a:ln w="19050">
            <a:solidFill>
              <a:srgbClr val="FFCE3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295771" y="4127266"/>
            <a:ext cx="2046515" cy="523220"/>
            <a:chOff x="1295771" y="4127266"/>
            <a:chExt cx="2046515" cy="523220"/>
          </a:xfrm>
        </p:grpSpPr>
        <p:sp>
          <p:nvSpPr>
            <p:cNvPr id="52" name="圆角矩形 51"/>
            <p:cNvSpPr/>
            <p:nvPr/>
          </p:nvSpPr>
          <p:spPr>
            <a:xfrm>
              <a:off x="1433658" y="4164083"/>
              <a:ext cx="1770743" cy="435428"/>
            </a:xfrm>
            <a:prstGeom prst="roundRect">
              <a:avLst>
                <a:gd name="adj" fmla="val 26667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95771" y="4127266"/>
              <a:ext cx="2046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</a:rPr>
                <a:t>限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制小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 flipH="1">
            <a:off x="5137517" y="3104017"/>
            <a:ext cx="0" cy="900000"/>
          </a:xfrm>
          <a:prstGeom prst="line">
            <a:avLst/>
          </a:prstGeom>
          <a:ln w="19050">
            <a:solidFill>
              <a:srgbClr val="FF25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7967776" y="3104017"/>
            <a:ext cx="0" cy="900000"/>
          </a:xfrm>
          <a:prstGeom prst="line">
            <a:avLst/>
          </a:prstGeom>
          <a:ln w="19050">
            <a:solidFill>
              <a:srgbClr val="F4B18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301574" y="4113153"/>
            <a:ext cx="2302384" cy="523220"/>
            <a:chOff x="4301574" y="4113153"/>
            <a:chExt cx="2302384" cy="523220"/>
          </a:xfrm>
        </p:grpSpPr>
        <p:sp>
          <p:nvSpPr>
            <p:cNvPr id="56" name="圆角矩形 55"/>
            <p:cNvSpPr/>
            <p:nvPr/>
          </p:nvSpPr>
          <p:spPr>
            <a:xfrm>
              <a:off x="4301574" y="4164083"/>
              <a:ext cx="1770743" cy="435428"/>
            </a:xfrm>
            <a:prstGeom prst="roundRect">
              <a:avLst>
                <a:gd name="adj" fmla="val 26667"/>
              </a:avLst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57443" y="4113153"/>
              <a:ext cx="2046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多元化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69490" y="4113153"/>
            <a:ext cx="2159841" cy="523220"/>
            <a:chOff x="7169490" y="4113153"/>
            <a:chExt cx="2159841" cy="523220"/>
          </a:xfrm>
        </p:grpSpPr>
        <p:sp>
          <p:nvSpPr>
            <p:cNvPr id="58" name="圆角矩形 57"/>
            <p:cNvSpPr/>
            <p:nvPr/>
          </p:nvSpPr>
          <p:spPr>
            <a:xfrm>
              <a:off x="7169490" y="4164083"/>
              <a:ext cx="1770743" cy="435428"/>
            </a:xfrm>
            <a:prstGeom prst="roundRect">
              <a:avLst>
                <a:gd name="adj" fmla="val 2666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282816" y="4113153"/>
              <a:ext cx="2046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</a:rPr>
                <a:t>简单成熟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215040" y="4872758"/>
            <a:ext cx="2258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/>
              <a:t>现有的框架直接搭建</a:t>
            </a:r>
            <a:endParaRPr lang="en-US" altLang="zh-CN" sz="28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016494" y="4872758"/>
            <a:ext cx="2340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800" dirty="0"/>
              <a:t>注册一个其他平台的账号</a:t>
            </a:r>
            <a:endParaRPr lang="en-US" altLang="zh-CN" sz="28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989164" y="4872758"/>
            <a:ext cx="2258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800" dirty="0"/>
              <a:t>其他技术整合来搭建</a:t>
            </a:r>
            <a:endParaRPr lang="en-US" altLang="zh-CN" sz="2800" dirty="0"/>
          </a:p>
        </p:txBody>
      </p:sp>
      <p:sp>
        <p:nvSpPr>
          <p:cNvPr id="94" name="椭圆 93"/>
          <p:cNvSpPr/>
          <p:nvPr/>
        </p:nvSpPr>
        <p:spPr>
          <a:xfrm>
            <a:off x="10309408" y="3806060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58653" y="4118540"/>
            <a:ext cx="1556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595959"/>
                </a:solidFill>
              </a:rPr>
              <a:t>新方向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790483" y="2133607"/>
            <a:ext cx="676812" cy="676812"/>
            <a:chOff x="4790483" y="2133607"/>
            <a:chExt cx="676812" cy="676812"/>
          </a:xfrm>
        </p:grpSpPr>
        <p:sp>
          <p:nvSpPr>
            <p:cNvPr id="27" name="椭圆 26"/>
            <p:cNvSpPr/>
            <p:nvPr/>
          </p:nvSpPr>
          <p:spPr>
            <a:xfrm>
              <a:off x="4790483" y="2133607"/>
              <a:ext cx="676812" cy="676812"/>
            </a:xfrm>
            <a:prstGeom prst="ellipse">
              <a:avLst/>
            </a:prstGeom>
            <a:solidFill>
              <a:srgbClr val="FF3F3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90483" y="2212257"/>
              <a:ext cx="659556" cy="48288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365759" y="1083212"/>
            <a:ext cx="4191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对比其他几种搭建博客的方式：</a:t>
            </a:r>
            <a:endParaRPr lang="zh-CN" alt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323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20" grpId="0" animBg="1"/>
      <p:bldP spid="26" grpId="0" animBg="1"/>
      <p:bldP spid="33" grpId="0" animBg="1"/>
      <p:bldP spid="60" grpId="0"/>
      <p:bldP spid="61" grpId="0"/>
      <p:bldP spid="62" grpId="0"/>
      <p:bldP spid="94" grpId="0" animBg="1"/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23766" y="2969875"/>
            <a:ext cx="1305446" cy="923330"/>
            <a:chOff x="5256400" y="1689608"/>
            <a:chExt cx="2163559" cy="1530266"/>
          </a:xfrm>
        </p:grpSpPr>
        <p:sp>
          <p:nvSpPr>
            <p:cNvPr id="8" name="矩形 7"/>
            <p:cNvSpPr/>
            <p:nvPr/>
          </p:nvSpPr>
          <p:spPr>
            <a:xfrm>
              <a:off x="5373389" y="1689609"/>
              <a:ext cx="1440000" cy="1440000"/>
            </a:xfrm>
            <a:prstGeom prst="rect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56400" y="1689608"/>
              <a:ext cx="2163559" cy="1530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405942" y="2854534"/>
            <a:ext cx="6744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5400" b="1" dirty="0">
                <a:solidFill>
                  <a:schemeClr val="bg1"/>
                </a:solidFill>
                <a:latin typeface="+mn-ea"/>
              </a:rPr>
              <a:t>研究的基本内容，拟解决的主要问题</a:t>
            </a:r>
            <a:r>
              <a:rPr lang="en-US" altLang="zh-CN" sz="5400" b="1" dirty="0">
                <a:latin typeface="+mn-ea"/>
              </a:rPr>
              <a:t> </a:t>
            </a:r>
            <a:endParaRPr lang="zh-CN" altLang="zh-CN" sz="5400" dirty="0">
              <a:latin typeface="+mn-ea"/>
            </a:endParaRPr>
          </a:p>
        </p:txBody>
      </p:sp>
      <p:sp>
        <p:nvSpPr>
          <p:cNvPr id="27" name="等腰三角形 26"/>
          <p:cNvSpPr/>
          <p:nvPr/>
        </p:nvSpPr>
        <p:spPr>
          <a:xfrm rot="16200000" flipH="1" flipV="1">
            <a:off x="10855207" y="402093"/>
            <a:ext cx="466193" cy="401891"/>
          </a:xfrm>
          <a:prstGeom prst="triangle">
            <a:avLst/>
          </a:prstGeom>
          <a:solidFill>
            <a:srgbClr val="CCCC3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 flipV="1">
            <a:off x="11129166" y="1149630"/>
            <a:ext cx="312202" cy="269140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20034423" flipH="1" flipV="1">
            <a:off x="10356540" y="2323021"/>
            <a:ext cx="466193" cy="401891"/>
          </a:xfrm>
          <a:prstGeom prst="triangle">
            <a:avLst/>
          </a:prstGeom>
          <a:noFill/>
          <a:ln w="12700">
            <a:solidFill>
              <a:srgbClr val="CC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466204" y="5475288"/>
            <a:ext cx="753746" cy="734645"/>
            <a:chOff x="1032060" y="5022216"/>
            <a:chExt cx="753746" cy="734645"/>
          </a:xfrm>
        </p:grpSpPr>
        <p:sp>
          <p:nvSpPr>
            <p:cNvPr id="32" name="等腰三角形 31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等腰三角形 33"/>
          <p:cNvSpPr/>
          <p:nvPr/>
        </p:nvSpPr>
        <p:spPr>
          <a:xfrm rot="3050067" flipH="1" flipV="1">
            <a:off x="10599907" y="5219320"/>
            <a:ext cx="466193" cy="401891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rot="218209">
            <a:off x="204360" y="453454"/>
            <a:ext cx="2711857" cy="2480114"/>
            <a:chOff x="198500" y="345574"/>
            <a:chExt cx="2761211" cy="2116126"/>
          </a:xfrm>
        </p:grpSpPr>
        <p:cxnSp>
          <p:nvCxnSpPr>
            <p:cNvPr id="36" name="直接连接符 35"/>
            <p:cNvCxnSpPr/>
            <p:nvPr/>
          </p:nvCxnSpPr>
          <p:spPr>
            <a:xfrm flipH="1" flipV="1">
              <a:off x="198500" y="345574"/>
              <a:ext cx="2639950" cy="20202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756900" y="2295261"/>
              <a:ext cx="202811" cy="166439"/>
            </a:xfrm>
            <a:prstGeom prst="ellipse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 rot="2940872">
            <a:off x="-540701" y="-1022982"/>
            <a:ext cx="4638309" cy="5057419"/>
            <a:chOff x="-16043" y="-37482"/>
            <a:chExt cx="3416442" cy="5128543"/>
          </a:xfrm>
        </p:grpSpPr>
        <p:sp>
          <p:nvSpPr>
            <p:cNvPr id="18" name="任意多边形 17"/>
            <p:cNvSpPr/>
            <p:nvPr/>
          </p:nvSpPr>
          <p:spPr>
            <a:xfrm>
              <a:off x="-16043" y="-37482"/>
              <a:ext cx="3384884" cy="5128543"/>
            </a:xfrm>
            <a:custGeom>
              <a:avLst/>
              <a:gdLst>
                <a:gd name="connsiteX0" fmla="*/ 3053125 w 4203032"/>
                <a:gd name="connsiteY0" fmla="*/ 0 h 6849979"/>
                <a:gd name="connsiteX1" fmla="*/ 3384884 w 4203032"/>
                <a:gd name="connsiteY1" fmla="*/ 0 h 6849979"/>
                <a:gd name="connsiteX2" fmla="*/ 352926 w 4203032"/>
                <a:gd name="connsiteY2" fmla="*/ 3481137 h 6849979"/>
                <a:gd name="connsiteX3" fmla="*/ 4203032 w 4203032"/>
                <a:gd name="connsiteY3" fmla="*/ 6849979 h 6849979"/>
                <a:gd name="connsiteX4" fmla="*/ 3978442 w 4203032"/>
                <a:gd name="connsiteY4" fmla="*/ 6849979 h 6849979"/>
                <a:gd name="connsiteX5" fmla="*/ 0 w 4203032"/>
                <a:gd name="connsiteY5" fmla="*/ 3416968 h 6849979"/>
                <a:gd name="connsiteX0" fmla="*/ 3009984 w 4203032"/>
                <a:gd name="connsiteY0" fmla="*/ 0 h 6887461"/>
                <a:gd name="connsiteX1" fmla="*/ 3384884 w 4203032"/>
                <a:gd name="connsiteY1" fmla="*/ 37482 h 6887461"/>
                <a:gd name="connsiteX2" fmla="*/ 352926 w 4203032"/>
                <a:gd name="connsiteY2" fmla="*/ 3518619 h 6887461"/>
                <a:gd name="connsiteX3" fmla="*/ 4203032 w 4203032"/>
                <a:gd name="connsiteY3" fmla="*/ 6887461 h 6887461"/>
                <a:gd name="connsiteX4" fmla="*/ 3978442 w 4203032"/>
                <a:gd name="connsiteY4" fmla="*/ 6887461 h 6887461"/>
                <a:gd name="connsiteX5" fmla="*/ 0 w 4203032"/>
                <a:gd name="connsiteY5" fmla="*/ 3454450 h 6887461"/>
                <a:gd name="connsiteX6" fmla="*/ 3009984 w 4203032"/>
                <a:gd name="connsiteY6" fmla="*/ 0 h 6887461"/>
                <a:gd name="connsiteX0" fmla="*/ 3009984 w 4203032"/>
                <a:gd name="connsiteY0" fmla="*/ 0 h 6887461"/>
                <a:gd name="connsiteX1" fmla="*/ 3384884 w 4203032"/>
                <a:gd name="connsiteY1" fmla="*/ 37482 h 6887461"/>
                <a:gd name="connsiteX2" fmla="*/ 352926 w 4203032"/>
                <a:gd name="connsiteY2" fmla="*/ 3518619 h 6887461"/>
                <a:gd name="connsiteX3" fmla="*/ 4203032 w 4203032"/>
                <a:gd name="connsiteY3" fmla="*/ 6887461 h 6887461"/>
                <a:gd name="connsiteX4" fmla="*/ 3096288 w 4203032"/>
                <a:gd name="connsiteY4" fmla="*/ 6121862 h 6887461"/>
                <a:gd name="connsiteX5" fmla="*/ 0 w 4203032"/>
                <a:gd name="connsiteY5" fmla="*/ 3454450 h 6887461"/>
                <a:gd name="connsiteX6" fmla="*/ 3009984 w 4203032"/>
                <a:gd name="connsiteY6" fmla="*/ 0 h 6887461"/>
                <a:gd name="connsiteX0" fmla="*/ 3009984 w 3384884"/>
                <a:gd name="connsiteY0" fmla="*/ 0 h 6153997"/>
                <a:gd name="connsiteX1" fmla="*/ 3384884 w 3384884"/>
                <a:gd name="connsiteY1" fmla="*/ 37482 h 6153997"/>
                <a:gd name="connsiteX2" fmla="*/ 352926 w 3384884"/>
                <a:gd name="connsiteY2" fmla="*/ 3518619 h 6153997"/>
                <a:gd name="connsiteX3" fmla="*/ 3322765 w 3384884"/>
                <a:gd name="connsiteY3" fmla="*/ 6153997 h 6153997"/>
                <a:gd name="connsiteX4" fmla="*/ 3096288 w 3384884"/>
                <a:gd name="connsiteY4" fmla="*/ 6121862 h 6153997"/>
                <a:gd name="connsiteX5" fmla="*/ 0 w 3384884"/>
                <a:gd name="connsiteY5" fmla="*/ 3454450 h 6153997"/>
                <a:gd name="connsiteX6" fmla="*/ 3009984 w 3384884"/>
                <a:gd name="connsiteY6" fmla="*/ 0 h 6153997"/>
                <a:gd name="connsiteX0" fmla="*/ 3009984 w 3384884"/>
                <a:gd name="connsiteY0" fmla="*/ 0 h 6121861"/>
                <a:gd name="connsiteX1" fmla="*/ 3384884 w 3384884"/>
                <a:gd name="connsiteY1" fmla="*/ 37482 h 6121861"/>
                <a:gd name="connsiteX2" fmla="*/ 352926 w 3384884"/>
                <a:gd name="connsiteY2" fmla="*/ 3518619 h 6121861"/>
                <a:gd name="connsiteX3" fmla="*/ 3193342 w 3384884"/>
                <a:gd name="connsiteY3" fmla="*/ 6019537 h 6121861"/>
                <a:gd name="connsiteX4" fmla="*/ 3096288 w 3384884"/>
                <a:gd name="connsiteY4" fmla="*/ 6121862 h 6121861"/>
                <a:gd name="connsiteX5" fmla="*/ 0 w 3384884"/>
                <a:gd name="connsiteY5" fmla="*/ 3454450 h 6121861"/>
                <a:gd name="connsiteX6" fmla="*/ 3009984 w 3384884"/>
                <a:gd name="connsiteY6" fmla="*/ 0 h 6121861"/>
                <a:gd name="connsiteX0" fmla="*/ 3009984 w 3384884"/>
                <a:gd name="connsiteY0" fmla="*/ 0 h 6019537"/>
                <a:gd name="connsiteX1" fmla="*/ 3384884 w 3384884"/>
                <a:gd name="connsiteY1" fmla="*/ 37482 h 6019537"/>
                <a:gd name="connsiteX2" fmla="*/ 352926 w 3384884"/>
                <a:gd name="connsiteY2" fmla="*/ 3518619 h 6019537"/>
                <a:gd name="connsiteX3" fmla="*/ 3193342 w 3384884"/>
                <a:gd name="connsiteY3" fmla="*/ 6019537 h 6019537"/>
                <a:gd name="connsiteX4" fmla="*/ 2995625 w 3384884"/>
                <a:gd name="connsiteY4" fmla="*/ 6017284 h 6019537"/>
                <a:gd name="connsiteX5" fmla="*/ 0 w 3384884"/>
                <a:gd name="connsiteY5" fmla="*/ 3454450 h 6019537"/>
                <a:gd name="connsiteX6" fmla="*/ 3009984 w 3384884"/>
                <a:gd name="connsiteY6" fmla="*/ 0 h 601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4884" h="6019537">
                  <a:moveTo>
                    <a:pt x="3009984" y="0"/>
                  </a:moveTo>
                  <a:lnTo>
                    <a:pt x="3384884" y="37482"/>
                  </a:lnTo>
                  <a:lnTo>
                    <a:pt x="352926" y="3518619"/>
                  </a:lnTo>
                  <a:lnTo>
                    <a:pt x="3193342" y="6019537"/>
                  </a:lnTo>
                  <a:lnTo>
                    <a:pt x="2995625" y="6017284"/>
                  </a:lnTo>
                  <a:lnTo>
                    <a:pt x="0" y="3454450"/>
                  </a:lnTo>
                  <a:cubicBezTo>
                    <a:pt x="1017708" y="2315461"/>
                    <a:pt x="1992276" y="1138989"/>
                    <a:pt x="30099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57349" y="-4196"/>
              <a:ext cx="3243050" cy="5067351"/>
            </a:xfrm>
            <a:custGeom>
              <a:avLst/>
              <a:gdLst>
                <a:gd name="connsiteX0" fmla="*/ 3053125 w 4203032"/>
                <a:gd name="connsiteY0" fmla="*/ 0 h 6849979"/>
                <a:gd name="connsiteX1" fmla="*/ 3384884 w 4203032"/>
                <a:gd name="connsiteY1" fmla="*/ 0 h 6849979"/>
                <a:gd name="connsiteX2" fmla="*/ 352926 w 4203032"/>
                <a:gd name="connsiteY2" fmla="*/ 3481137 h 6849979"/>
                <a:gd name="connsiteX3" fmla="*/ 4203032 w 4203032"/>
                <a:gd name="connsiteY3" fmla="*/ 6849979 h 6849979"/>
                <a:gd name="connsiteX4" fmla="*/ 3978442 w 4203032"/>
                <a:gd name="connsiteY4" fmla="*/ 6849979 h 6849979"/>
                <a:gd name="connsiteX5" fmla="*/ 0 w 4203032"/>
                <a:gd name="connsiteY5" fmla="*/ 3416968 h 6849979"/>
                <a:gd name="connsiteX0" fmla="*/ 3053125 w 4203032"/>
                <a:gd name="connsiteY0" fmla="*/ 0 h 6849979"/>
                <a:gd name="connsiteX1" fmla="*/ 3384884 w 4203032"/>
                <a:gd name="connsiteY1" fmla="*/ 0 h 6849979"/>
                <a:gd name="connsiteX2" fmla="*/ 222297 w 4203032"/>
                <a:gd name="connsiteY2" fmla="*/ 3466623 h 6849979"/>
                <a:gd name="connsiteX3" fmla="*/ 4203032 w 4203032"/>
                <a:gd name="connsiteY3" fmla="*/ 6849979 h 6849979"/>
                <a:gd name="connsiteX4" fmla="*/ 3978442 w 4203032"/>
                <a:gd name="connsiteY4" fmla="*/ 6849979 h 6849979"/>
                <a:gd name="connsiteX5" fmla="*/ 0 w 4203032"/>
                <a:gd name="connsiteY5" fmla="*/ 3416968 h 6849979"/>
                <a:gd name="connsiteX6" fmla="*/ 3053125 w 4203032"/>
                <a:gd name="connsiteY6" fmla="*/ 0 h 6849979"/>
                <a:gd name="connsiteX0" fmla="*/ 3053125 w 4203032"/>
                <a:gd name="connsiteY0" fmla="*/ 0 h 6849979"/>
                <a:gd name="connsiteX1" fmla="*/ 3297799 w 4203032"/>
                <a:gd name="connsiteY1" fmla="*/ 0 h 6849979"/>
                <a:gd name="connsiteX2" fmla="*/ 222297 w 4203032"/>
                <a:gd name="connsiteY2" fmla="*/ 3466623 h 6849979"/>
                <a:gd name="connsiteX3" fmla="*/ 4203032 w 4203032"/>
                <a:gd name="connsiteY3" fmla="*/ 6849979 h 6849979"/>
                <a:gd name="connsiteX4" fmla="*/ 3978442 w 4203032"/>
                <a:gd name="connsiteY4" fmla="*/ 6849979 h 6849979"/>
                <a:gd name="connsiteX5" fmla="*/ 0 w 4203032"/>
                <a:gd name="connsiteY5" fmla="*/ 3416968 h 6849979"/>
                <a:gd name="connsiteX6" fmla="*/ 3053125 w 4203032"/>
                <a:gd name="connsiteY6" fmla="*/ 0 h 6849979"/>
                <a:gd name="connsiteX0" fmla="*/ 3053125 w 4174003"/>
                <a:gd name="connsiteY0" fmla="*/ 0 h 6849979"/>
                <a:gd name="connsiteX1" fmla="*/ 3297799 w 4174003"/>
                <a:gd name="connsiteY1" fmla="*/ 0 h 6849979"/>
                <a:gd name="connsiteX2" fmla="*/ 222297 w 4174003"/>
                <a:gd name="connsiteY2" fmla="*/ 3466623 h 6849979"/>
                <a:gd name="connsiteX3" fmla="*/ 4174003 w 4174003"/>
                <a:gd name="connsiteY3" fmla="*/ 6849979 h 6849979"/>
                <a:gd name="connsiteX4" fmla="*/ 3978442 w 4174003"/>
                <a:gd name="connsiteY4" fmla="*/ 6849979 h 6849979"/>
                <a:gd name="connsiteX5" fmla="*/ 0 w 4174003"/>
                <a:gd name="connsiteY5" fmla="*/ 3416968 h 6849979"/>
                <a:gd name="connsiteX6" fmla="*/ 3053125 w 4174003"/>
                <a:gd name="connsiteY6" fmla="*/ 0 h 6849979"/>
                <a:gd name="connsiteX0" fmla="*/ 3053125 w 4174003"/>
                <a:gd name="connsiteY0" fmla="*/ 0 h 6849979"/>
                <a:gd name="connsiteX1" fmla="*/ 3225227 w 4174003"/>
                <a:gd name="connsiteY1" fmla="*/ 0 h 6849979"/>
                <a:gd name="connsiteX2" fmla="*/ 222297 w 4174003"/>
                <a:gd name="connsiteY2" fmla="*/ 3466623 h 6849979"/>
                <a:gd name="connsiteX3" fmla="*/ 4174003 w 4174003"/>
                <a:gd name="connsiteY3" fmla="*/ 6849979 h 6849979"/>
                <a:gd name="connsiteX4" fmla="*/ 3978442 w 4174003"/>
                <a:gd name="connsiteY4" fmla="*/ 6849979 h 6849979"/>
                <a:gd name="connsiteX5" fmla="*/ 0 w 4174003"/>
                <a:gd name="connsiteY5" fmla="*/ 3416968 h 6849979"/>
                <a:gd name="connsiteX6" fmla="*/ 3053125 w 4174003"/>
                <a:gd name="connsiteY6" fmla="*/ 0 h 6849979"/>
                <a:gd name="connsiteX0" fmla="*/ 3053125 w 4174003"/>
                <a:gd name="connsiteY0" fmla="*/ 0 h 6849979"/>
                <a:gd name="connsiteX1" fmla="*/ 3225227 w 4174003"/>
                <a:gd name="connsiteY1" fmla="*/ 0 h 6849979"/>
                <a:gd name="connsiteX2" fmla="*/ 222297 w 4174003"/>
                <a:gd name="connsiteY2" fmla="*/ 3466623 h 6849979"/>
                <a:gd name="connsiteX3" fmla="*/ 4174003 w 4174003"/>
                <a:gd name="connsiteY3" fmla="*/ 6849979 h 6849979"/>
                <a:gd name="connsiteX4" fmla="*/ 3010006 w 4174003"/>
                <a:gd name="connsiteY4" fmla="*/ 5988828 h 6849979"/>
                <a:gd name="connsiteX5" fmla="*/ 0 w 4174003"/>
                <a:gd name="connsiteY5" fmla="*/ 3416968 h 6849979"/>
                <a:gd name="connsiteX6" fmla="*/ 3053125 w 4174003"/>
                <a:gd name="connsiteY6" fmla="*/ 0 h 6849979"/>
                <a:gd name="connsiteX0" fmla="*/ 3053125 w 3243050"/>
                <a:gd name="connsiteY0" fmla="*/ 0 h 5988828"/>
                <a:gd name="connsiteX1" fmla="*/ 3225227 w 3243050"/>
                <a:gd name="connsiteY1" fmla="*/ 0 h 5988828"/>
                <a:gd name="connsiteX2" fmla="*/ 222297 w 3243050"/>
                <a:gd name="connsiteY2" fmla="*/ 3466623 h 5988828"/>
                <a:gd name="connsiteX3" fmla="*/ 3243050 w 3243050"/>
                <a:gd name="connsiteY3" fmla="*/ 5936888 h 5988828"/>
                <a:gd name="connsiteX4" fmla="*/ 3010006 w 3243050"/>
                <a:gd name="connsiteY4" fmla="*/ 5988828 h 5988828"/>
                <a:gd name="connsiteX5" fmla="*/ 0 w 3243050"/>
                <a:gd name="connsiteY5" fmla="*/ 3416968 h 5988828"/>
                <a:gd name="connsiteX6" fmla="*/ 3053125 w 3243050"/>
                <a:gd name="connsiteY6" fmla="*/ 0 h 598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3050" h="5988828">
                  <a:moveTo>
                    <a:pt x="3053125" y="0"/>
                  </a:moveTo>
                  <a:lnTo>
                    <a:pt x="3225227" y="0"/>
                  </a:lnTo>
                  <a:lnTo>
                    <a:pt x="222297" y="3466623"/>
                  </a:lnTo>
                  <a:lnTo>
                    <a:pt x="3243050" y="5936888"/>
                  </a:lnTo>
                  <a:lnTo>
                    <a:pt x="3010006" y="5988828"/>
                  </a:lnTo>
                  <a:lnTo>
                    <a:pt x="0" y="3416968"/>
                  </a:lnTo>
                  <a:lnTo>
                    <a:pt x="3053125" y="0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06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animBg="1"/>
      <p:bldP spid="28" grpId="0" animBg="1"/>
      <p:bldP spid="30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01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01767" y="240298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本课题研究的基本内容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089726" y="1537192"/>
            <a:ext cx="21106716" cy="79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-989574" y="1377944"/>
            <a:ext cx="20726880" cy="77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 descr="毕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834" y="738280"/>
            <a:ext cx="9796690" cy="610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gency FB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635</Words>
  <Application>Microsoft Office PowerPoint</Application>
  <PresentationFormat>宽屏</PresentationFormat>
  <Paragraphs>144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Agency FB</vt:lpstr>
      <vt:lpstr>Arial Unicode MS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金皓宁</dc:creator>
  <cp:lastModifiedBy>朱文赵</cp:lastModifiedBy>
  <cp:revision>509</cp:revision>
  <dcterms:created xsi:type="dcterms:W3CDTF">2015-12-31T14:36:27Z</dcterms:created>
  <dcterms:modified xsi:type="dcterms:W3CDTF">2018-03-13T17:02:37Z</dcterms:modified>
</cp:coreProperties>
</file>