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Breathing" charset="1" panose="02000500000000000000"/>
      <p:regular r:id="rId16"/>
    </p:embeddedFont>
    <p:embeddedFont>
      <p:font typeface="Arial" charset="1" panose="020B0502020202020204"/>
      <p:regular r:id="rId17"/>
    </p:embeddedFont>
    <p:embeddedFont>
      <p:font typeface="Arial Bold" charset="1" panose="020B0802020202020204"/>
      <p:regular r:id="rId18"/>
    </p:embeddedFont>
    <p:embeddedFont>
      <p:font typeface="Lovelo" charset="1" panose="02000000000000000000"/>
      <p:regular r:id="rId19"/>
    </p:embeddedFont>
    <p:embeddedFont>
      <p:font typeface="Open Sans" charset="1" panose="020B0606030504020204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79585" y="0"/>
            <a:ext cx="3086100" cy="10287000"/>
            <a:chOff x="0" y="0"/>
            <a:chExt cx="812800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2709333"/>
            </a:xfrm>
            <a:custGeom>
              <a:avLst/>
              <a:gdLst/>
              <a:ahLst/>
              <a:cxnLst/>
              <a:rect r="r" b="b" t="t" l="l"/>
              <a:pathLst>
                <a:path h="2709333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68806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3932462" y="4219463"/>
            <a:ext cx="11415932" cy="7998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272"/>
              </a:lnSpc>
              <a:spcBef>
                <a:spcPct val="0"/>
              </a:spcBef>
            </a:pPr>
            <a:r>
              <a:rPr lang="en-US" sz="5600" spc="1657">
                <a:solidFill>
                  <a:srgbClr val="688066"/>
                </a:solidFill>
                <a:latin typeface="Breathing"/>
                <a:ea typeface="Breathing"/>
                <a:cs typeface="Breathing"/>
                <a:sym typeface="Breathing"/>
              </a:rPr>
              <a:t>PERESYS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932462" y="8114121"/>
            <a:ext cx="11415932" cy="561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999" spc="515">
                <a:solidFill>
                  <a:srgbClr val="688066"/>
                </a:solidFill>
                <a:latin typeface="Arial"/>
                <a:ea typeface="Arial"/>
                <a:cs typeface="Arial"/>
                <a:sym typeface="Arial"/>
              </a:rPr>
              <a:t>presentación técnica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932462" y="8788400"/>
            <a:ext cx="11415932" cy="469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spc="429" b="true">
                <a:solidFill>
                  <a:srgbClr val="688066"/>
                </a:solidFill>
                <a:latin typeface="Arial Bold"/>
                <a:ea typeface="Arial Bold"/>
                <a:cs typeface="Arial Bold"/>
                <a:sym typeface="Arial Bold"/>
              </a:rPr>
              <a:t>FÉLIX DE MOLINA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68806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419316" y="4488181"/>
            <a:ext cx="9449368" cy="6553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39"/>
              </a:lnSpc>
              <a:spcBef>
                <a:spcPct val="0"/>
              </a:spcBef>
            </a:pPr>
            <a:r>
              <a:rPr lang="en-US" sz="4499" spc="1331">
                <a:solidFill>
                  <a:srgbClr val="FFFFFF"/>
                </a:solidFill>
                <a:latin typeface="Breathing"/>
                <a:ea typeface="Breathing"/>
                <a:cs typeface="Breathing"/>
                <a:sym typeface="Breathing"/>
              </a:rPr>
              <a:t>PERESYS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931907" y="8064500"/>
            <a:ext cx="8424187" cy="561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sz="2999" spc="51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presentación técnica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8836025"/>
            <a:ext cx="16230600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 spc="429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félix de molina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377495" y="2050965"/>
            <a:ext cx="12785919" cy="5260260"/>
            <a:chOff x="0" y="0"/>
            <a:chExt cx="3367485" cy="138541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367485" cy="1385418"/>
            </a:xfrm>
            <a:custGeom>
              <a:avLst/>
              <a:gdLst/>
              <a:ahLst/>
              <a:cxnLst/>
              <a:rect r="r" b="b" t="t" l="l"/>
              <a:pathLst>
                <a:path h="1385418" w="3367485">
                  <a:moveTo>
                    <a:pt x="0" y="0"/>
                  </a:moveTo>
                  <a:lnTo>
                    <a:pt x="3367485" y="0"/>
                  </a:lnTo>
                  <a:lnTo>
                    <a:pt x="3367485" y="1385418"/>
                  </a:lnTo>
                  <a:lnTo>
                    <a:pt x="0" y="138541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33350" cap="sq">
              <a:solidFill>
                <a:srgbClr val="688066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367485" cy="14235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3867239"/>
            <a:ext cx="14897122" cy="6532065"/>
            <a:chOff x="0" y="0"/>
            <a:chExt cx="3923522" cy="172037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923522" cy="1720379"/>
            </a:xfrm>
            <a:custGeom>
              <a:avLst/>
              <a:gdLst/>
              <a:ahLst/>
              <a:cxnLst/>
              <a:rect r="r" b="b" t="t" l="l"/>
              <a:pathLst>
                <a:path h="1720379" w="3923522">
                  <a:moveTo>
                    <a:pt x="0" y="0"/>
                  </a:moveTo>
                  <a:lnTo>
                    <a:pt x="3923522" y="0"/>
                  </a:lnTo>
                  <a:lnTo>
                    <a:pt x="3923522" y="1720379"/>
                  </a:lnTo>
                  <a:lnTo>
                    <a:pt x="0" y="1720379"/>
                  </a:lnTo>
                  <a:close/>
                </a:path>
              </a:pathLst>
            </a:custGeom>
            <a:solidFill>
              <a:srgbClr val="688066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3923522" cy="175847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751163" y="5313219"/>
            <a:ext cx="11394797" cy="6553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39"/>
              </a:lnSpc>
              <a:spcBef>
                <a:spcPct val="0"/>
              </a:spcBef>
            </a:pPr>
            <a:r>
              <a:rPr lang="en-US" sz="4499" spc="1331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INTRODUCCIÓN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751163" y="6543498"/>
            <a:ext cx="11394797" cy="908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b="true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PERESYS </a:t>
            </a:r>
            <a:r>
              <a:rPr lang="en-US" sz="249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es un sistema de recomendación de películas que querría implimentarse en plataformas de VoD. 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58567" y="1261517"/>
            <a:ext cx="16619419" cy="7308825"/>
            <a:chOff x="0" y="0"/>
            <a:chExt cx="4377131" cy="19249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77131" cy="1924958"/>
            </a:xfrm>
            <a:custGeom>
              <a:avLst/>
              <a:gdLst/>
              <a:ahLst/>
              <a:cxnLst/>
              <a:rect r="r" b="b" t="t" l="l"/>
              <a:pathLst>
                <a:path h="1924958" w="4377131">
                  <a:moveTo>
                    <a:pt x="0" y="0"/>
                  </a:moveTo>
                  <a:lnTo>
                    <a:pt x="4377131" y="0"/>
                  </a:lnTo>
                  <a:lnTo>
                    <a:pt x="4377131" y="1924958"/>
                  </a:lnTo>
                  <a:lnTo>
                    <a:pt x="0" y="192495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33350" cap="sq">
              <a:solidFill>
                <a:srgbClr val="688066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377131" cy="19630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3252757" y="0"/>
            <a:ext cx="15035243" cy="6828038"/>
            <a:chOff x="0" y="0"/>
            <a:chExt cx="3959899" cy="179833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959899" cy="1798331"/>
            </a:xfrm>
            <a:custGeom>
              <a:avLst/>
              <a:gdLst/>
              <a:ahLst/>
              <a:cxnLst/>
              <a:rect r="r" b="b" t="t" l="l"/>
              <a:pathLst>
                <a:path h="1798331" w="3959899">
                  <a:moveTo>
                    <a:pt x="0" y="0"/>
                  </a:moveTo>
                  <a:lnTo>
                    <a:pt x="3959899" y="0"/>
                  </a:lnTo>
                  <a:lnTo>
                    <a:pt x="3959899" y="1798331"/>
                  </a:lnTo>
                  <a:lnTo>
                    <a:pt x="0" y="1798331"/>
                  </a:lnTo>
                  <a:close/>
                </a:path>
              </a:pathLst>
            </a:custGeom>
            <a:solidFill>
              <a:srgbClr val="688066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3959899" cy="18364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4911741" y="2339450"/>
            <a:ext cx="10838889" cy="6553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39"/>
              </a:lnSpc>
              <a:spcBef>
                <a:spcPct val="0"/>
              </a:spcBef>
            </a:pPr>
            <a:r>
              <a:rPr lang="en-US" sz="4499" spc="1331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ENFOQUE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911741" y="3569729"/>
            <a:ext cx="11394797" cy="2222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Filtro colaborativo</a:t>
            </a:r>
          </a:p>
          <a:p>
            <a:pPr algn="l">
              <a:lnSpc>
                <a:spcPts val="3499"/>
              </a:lnSpc>
            </a:pP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Cold Start</a:t>
            </a:r>
          </a:p>
          <a:p>
            <a:pPr algn="l">
              <a:lnSpc>
                <a:spcPts val="3499"/>
              </a:lnSpc>
            </a:pP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Nuevos usuarios votan 12 películas más populares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973623" y="1028700"/>
            <a:ext cx="5725814" cy="7308825"/>
            <a:chOff x="0" y="0"/>
            <a:chExt cx="1508033" cy="19249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508033" cy="1924958"/>
            </a:xfrm>
            <a:custGeom>
              <a:avLst/>
              <a:gdLst/>
              <a:ahLst/>
              <a:cxnLst/>
              <a:rect r="r" b="b" t="t" l="l"/>
              <a:pathLst>
                <a:path h="1924958" w="1508033">
                  <a:moveTo>
                    <a:pt x="0" y="0"/>
                  </a:moveTo>
                  <a:lnTo>
                    <a:pt x="1508033" y="0"/>
                  </a:lnTo>
                  <a:lnTo>
                    <a:pt x="1508033" y="1924958"/>
                  </a:lnTo>
                  <a:lnTo>
                    <a:pt x="0" y="192495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33350" cap="sq">
              <a:solidFill>
                <a:srgbClr val="688066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508033" cy="19630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1758115"/>
            <a:ext cx="6410298" cy="1139283"/>
            <a:chOff x="0" y="0"/>
            <a:chExt cx="1688309" cy="30005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688309" cy="300058"/>
            </a:xfrm>
            <a:custGeom>
              <a:avLst/>
              <a:gdLst/>
              <a:ahLst/>
              <a:cxnLst/>
              <a:rect r="r" b="b" t="t" l="l"/>
              <a:pathLst>
                <a:path h="300058" w="1688309">
                  <a:moveTo>
                    <a:pt x="0" y="0"/>
                  </a:moveTo>
                  <a:lnTo>
                    <a:pt x="1688309" y="0"/>
                  </a:lnTo>
                  <a:lnTo>
                    <a:pt x="1688309" y="300058"/>
                  </a:lnTo>
                  <a:lnTo>
                    <a:pt x="0" y="300058"/>
                  </a:lnTo>
                  <a:close/>
                </a:path>
              </a:pathLst>
            </a:custGeom>
            <a:solidFill>
              <a:srgbClr val="688066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688309" cy="3381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929120" y="2014385"/>
            <a:ext cx="5481177" cy="6553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39"/>
              </a:lnSpc>
              <a:spcBef>
                <a:spcPct val="0"/>
              </a:spcBef>
            </a:pPr>
            <a:r>
              <a:rPr lang="en-US" sz="4499" spc="1331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DATASETS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3252757" y="3458962"/>
            <a:ext cx="15035243" cy="6828038"/>
            <a:chOff x="0" y="0"/>
            <a:chExt cx="3959899" cy="1798331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959899" cy="1798331"/>
            </a:xfrm>
            <a:custGeom>
              <a:avLst/>
              <a:gdLst/>
              <a:ahLst/>
              <a:cxnLst/>
              <a:rect r="r" b="b" t="t" l="l"/>
              <a:pathLst>
                <a:path h="1798331" w="3959899">
                  <a:moveTo>
                    <a:pt x="0" y="0"/>
                  </a:moveTo>
                  <a:lnTo>
                    <a:pt x="3959899" y="0"/>
                  </a:lnTo>
                  <a:lnTo>
                    <a:pt x="3959899" y="1798331"/>
                  </a:lnTo>
                  <a:lnTo>
                    <a:pt x="0" y="1798331"/>
                  </a:lnTo>
                  <a:close/>
                </a:path>
              </a:pathLst>
            </a:custGeom>
            <a:solidFill>
              <a:srgbClr val="688066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3959899" cy="18364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4801983" y="5056881"/>
            <a:ext cx="4879082" cy="574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49"/>
              </a:lnSpc>
            </a:pPr>
            <a:r>
              <a:rPr lang="en-US" sz="2499" spc="229" b="true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THE MOVIE DATABASE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957448" y="5056881"/>
            <a:ext cx="4879082" cy="574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49"/>
              </a:lnSpc>
            </a:pPr>
            <a:r>
              <a:rPr lang="en-US" sz="2499" spc="229" b="true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MOVIELENS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4801983" y="5913062"/>
            <a:ext cx="4879082" cy="2660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5000 películas </a:t>
            </a:r>
          </a:p>
          <a:p>
            <a:pPr algn="l">
              <a:lnSpc>
                <a:spcPts val="3499"/>
              </a:lnSpc>
            </a:pP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2CSV - 24 variables</a:t>
            </a:r>
          </a:p>
          <a:p>
            <a:pPr algn="l">
              <a:lnSpc>
                <a:spcPts val="3499"/>
              </a:lnSpc>
            </a:pPr>
          </a:p>
          <a:p>
            <a:pPr algn="l">
              <a:lnSpc>
                <a:spcPts val="3499"/>
              </a:lnSpc>
            </a:pPr>
          </a:p>
          <a:p>
            <a:pPr algn="l">
              <a:lnSpc>
                <a:spcPts val="3499"/>
              </a:lnSpc>
            </a:pPr>
          </a:p>
        </p:txBody>
      </p:sp>
      <p:sp>
        <p:nvSpPr>
          <p:cNvPr name="TextBox 15" id="15"/>
          <p:cNvSpPr txBox="true"/>
          <p:nvPr/>
        </p:nvSpPr>
        <p:spPr>
          <a:xfrm rot="0">
            <a:off x="10957448" y="5913062"/>
            <a:ext cx="5918006" cy="2660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87.585 películas</a:t>
            </a:r>
          </a:p>
          <a:p>
            <a:pPr algn="l">
              <a:lnSpc>
                <a:spcPts val="3499"/>
              </a:lnSpc>
            </a:pP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32 millones de rating - 200.948 usuarios</a:t>
            </a:r>
          </a:p>
          <a:p>
            <a:pPr algn="l">
              <a:lnSpc>
                <a:spcPts val="3499"/>
              </a:lnSpc>
            </a:pP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4CSV - 9 variables</a:t>
            </a:r>
          </a:p>
          <a:p>
            <a:pPr algn="l">
              <a:lnSpc>
                <a:spcPts val="3499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3762183"/>
            <a:ext cx="16230600" cy="2762634"/>
            <a:chOff x="0" y="0"/>
            <a:chExt cx="4274726" cy="72760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727607"/>
            </a:xfrm>
            <a:custGeom>
              <a:avLst/>
              <a:gdLst/>
              <a:ahLst/>
              <a:cxnLst/>
              <a:rect r="r" b="b" t="t" l="l"/>
              <a:pathLst>
                <a:path h="727607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727607"/>
                  </a:lnTo>
                  <a:lnTo>
                    <a:pt x="0" y="727607"/>
                  </a:lnTo>
                  <a:close/>
                </a:path>
              </a:pathLst>
            </a:custGeom>
            <a:solidFill>
              <a:srgbClr val="68806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4726" cy="7657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3094166" y="4830128"/>
            <a:ext cx="12099668" cy="6553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39"/>
              </a:lnSpc>
              <a:spcBef>
                <a:spcPct val="0"/>
              </a:spcBef>
            </a:pPr>
            <a:r>
              <a:rPr lang="en-US" sz="4499" spc="1331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FEATURING ENGINEERING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607987" y="8410945"/>
            <a:ext cx="9332714" cy="1346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FILTRO COLABORATIVO</a:t>
            </a:r>
          </a:p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COLD START</a:t>
            </a:r>
          </a:p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UN NUEVO USUARIO VOTA 12 PELÍCULAS MÁS POPULARES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6664788" y="491300"/>
            <a:ext cx="4942716" cy="9265846"/>
            <a:chOff x="0" y="0"/>
            <a:chExt cx="1301785" cy="244038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301785" cy="2440387"/>
            </a:xfrm>
            <a:custGeom>
              <a:avLst/>
              <a:gdLst/>
              <a:ahLst/>
              <a:cxnLst/>
              <a:rect r="r" b="b" t="t" l="l"/>
              <a:pathLst>
                <a:path h="2440387" w="1301785">
                  <a:moveTo>
                    <a:pt x="0" y="0"/>
                  </a:moveTo>
                  <a:lnTo>
                    <a:pt x="1301785" y="0"/>
                  </a:lnTo>
                  <a:lnTo>
                    <a:pt x="1301785" y="2440387"/>
                  </a:lnTo>
                  <a:lnTo>
                    <a:pt x="0" y="2440387"/>
                  </a:lnTo>
                  <a:close/>
                </a:path>
              </a:pathLst>
            </a:custGeom>
            <a:solidFill>
              <a:srgbClr val="688066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95250"/>
              <a:ext cx="1301785" cy="25356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764699" y="491300"/>
            <a:ext cx="4942716" cy="9265846"/>
            <a:chOff x="0" y="0"/>
            <a:chExt cx="1301785" cy="244038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301785" cy="2440387"/>
            </a:xfrm>
            <a:custGeom>
              <a:avLst/>
              <a:gdLst/>
              <a:ahLst/>
              <a:cxnLst/>
              <a:rect r="r" b="b" t="t" l="l"/>
              <a:pathLst>
                <a:path h="2440387" w="1301785">
                  <a:moveTo>
                    <a:pt x="0" y="0"/>
                  </a:moveTo>
                  <a:lnTo>
                    <a:pt x="1301785" y="0"/>
                  </a:lnTo>
                  <a:lnTo>
                    <a:pt x="1301785" y="2440387"/>
                  </a:lnTo>
                  <a:lnTo>
                    <a:pt x="0" y="2440387"/>
                  </a:lnTo>
                  <a:close/>
                </a:path>
              </a:pathLst>
            </a:custGeom>
            <a:solidFill>
              <a:srgbClr val="688066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95250"/>
              <a:ext cx="1301785" cy="25356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2564877" y="491300"/>
            <a:ext cx="4923524" cy="9265846"/>
            <a:chOff x="0" y="0"/>
            <a:chExt cx="1296731" cy="244038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296731" cy="2440387"/>
            </a:xfrm>
            <a:custGeom>
              <a:avLst/>
              <a:gdLst/>
              <a:ahLst/>
              <a:cxnLst/>
              <a:rect r="r" b="b" t="t" l="l"/>
              <a:pathLst>
                <a:path h="2440387" w="1296731">
                  <a:moveTo>
                    <a:pt x="0" y="0"/>
                  </a:moveTo>
                  <a:lnTo>
                    <a:pt x="1296731" y="0"/>
                  </a:lnTo>
                  <a:lnTo>
                    <a:pt x="1296731" y="2440387"/>
                  </a:lnTo>
                  <a:lnTo>
                    <a:pt x="0" y="2440387"/>
                  </a:lnTo>
                  <a:close/>
                </a:path>
              </a:pathLst>
            </a:custGeom>
            <a:solidFill>
              <a:srgbClr val="688066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95250"/>
              <a:ext cx="1296731" cy="25356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sp>
        <p:nvSpPr>
          <p:cNvPr name="AutoShape 12" id="12"/>
          <p:cNvSpPr/>
          <p:nvPr/>
        </p:nvSpPr>
        <p:spPr>
          <a:xfrm flipV="true">
            <a:off x="6664788" y="2781710"/>
            <a:ext cx="4942716" cy="0"/>
          </a:xfrm>
          <a:prstGeom prst="line">
            <a:avLst/>
          </a:prstGeom>
          <a:ln cap="flat" w="38100">
            <a:solidFill>
              <a:srgbClr val="485846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3" id="13"/>
          <p:cNvSpPr/>
          <p:nvPr/>
        </p:nvSpPr>
        <p:spPr>
          <a:xfrm flipV="true">
            <a:off x="764699" y="2800760"/>
            <a:ext cx="4942716" cy="0"/>
          </a:xfrm>
          <a:prstGeom prst="line">
            <a:avLst/>
          </a:prstGeom>
          <a:ln cap="flat" w="38100">
            <a:solidFill>
              <a:srgbClr val="485846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4" id="14"/>
          <p:cNvSpPr/>
          <p:nvPr/>
        </p:nvSpPr>
        <p:spPr>
          <a:xfrm flipV="true">
            <a:off x="12555281" y="2781710"/>
            <a:ext cx="4942716" cy="0"/>
          </a:xfrm>
          <a:prstGeom prst="line">
            <a:avLst/>
          </a:prstGeom>
          <a:ln cap="flat" w="38100">
            <a:solidFill>
              <a:srgbClr val="485846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5" id="15"/>
          <p:cNvSpPr txBox="true"/>
          <p:nvPr/>
        </p:nvSpPr>
        <p:spPr>
          <a:xfrm rot="0">
            <a:off x="2143616" y="828675"/>
            <a:ext cx="2184883" cy="1657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500" b="true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FASE  1</a:t>
            </a:r>
          </a:p>
          <a:p>
            <a:pPr algn="ctr">
              <a:lnSpc>
                <a:spcPts val="6299"/>
              </a:lnSpc>
              <a:spcBef>
                <a:spcPct val="0"/>
              </a:spcBef>
            </a:pPr>
            <a:r>
              <a:rPr lang="en-US" b="true" sz="450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TMDB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7651578" y="828675"/>
            <a:ext cx="2969136" cy="1657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500" b="true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FASE 2</a:t>
            </a:r>
          </a:p>
          <a:p>
            <a:pPr algn="ctr">
              <a:lnSpc>
                <a:spcPts val="6299"/>
              </a:lnSpc>
              <a:spcBef>
                <a:spcPct val="0"/>
              </a:spcBef>
            </a:pPr>
            <a:r>
              <a:rPr lang="en-US" b="true" sz="450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MovieLens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3618840" y="828675"/>
            <a:ext cx="2815598" cy="1657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500" b="true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FASE 3</a:t>
            </a:r>
          </a:p>
          <a:p>
            <a:pPr algn="ctr">
              <a:lnSpc>
                <a:spcPts val="6299"/>
              </a:lnSpc>
              <a:spcBef>
                <a:spcPct val="0"/>
              </a:spcBef>
            </a:pPr>
            <a:r>
              <a:rPr lang="en-US" b="true" sz="450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PERESYS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899026" y="3098800"/>
            <a:ext cx="4674063" cy="96805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500"/>
              </a:lnSpc>
            </a:pPr>
            <a:r>
              <a:rPr lang="en-US" sz="2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Merge entre csv a partir de ‘title’</a:t>
            </a:r>
          </a:p>
          <a:p>
            <a:pPr algn="just">
              <a:lnSpc>
                <a:spcPts val="3500"/>
              </a:lnSpc>
            </a:pPr>
          </a:p>
          <a:p>
            <a:pPr algn="just">
              <a:lnSpc>
                <a:spcPts val="3500"/>
              </a:lnSpc>
            </a:pPr>
            <a:r>
              <a:rPr lang="en-US" sz="2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Valorar posibles correlaciones</a:t>
            </a:r>
          </a:p>
          <a:p>
            <a:pPr algn="just">
              <a:lnSpc>
                <a:spcPts val="3500"/>
              </a:lnSpc>
            </a:pPr>
          </a:p>
          <a:p>
            <a:pPr algn="just">
              <a:lnSpc>
                <a:spcPts val="3500"/>
              </a:lnSpc>
            </a:pPr>
            <a:r>
              <a:rPr lang="en-US" sz="2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Extraer información json a string</a:t>
            </a:r>
          </a:p>
          <a:p>
            <a:pPr algn="just">
              <a:lnSpc>
                <a:spcPts val="3500"/>
              </a:lnSpc>
            </a:pPr>
          </a:p>
          <a:p>
            <a:pPr algn="just">
              <a:lnSpc>
                <a:spcPts val="3500"/>
              </a:lnSpc>
            </a:pPr>
            <a:r>
              <a:rPr lang="en-US" sz="2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Limpiar corchetes, espacios en</a:t>
            </a:r>
          </a:p>
          <a:p>
            <a:pPr algn="just">
              <a:lnSpc>
                <a:spcPts val="3500"/>
              </a:lnSpc>
            </a:pPr>
            <a:r>
              <a:rPr lang="en-US" sz="2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blanco y comillas en columnas</a:t>
            </a:r>
          </a:p>
          <a:p>
            <a:pPr algn="just">
              <a:lnSpc>
                <a:spcPts val="3500"/>
              </a:lnSpc>
            </a:pPr>
          </a:p>
          <a:p>
            <a:pPr algn="just">
              <a:lnSpc>
                <a:spcPts val="3500"/>
              </a:lnSpc>
            </a:pPr>
            <a:r>
              <a:rPr lang="en-US" sz="2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Valoro qué películas son relevantes y elimino las que tengan algún valor nulo, que son 17</a:t>
            </a:r>
          </a:p>
          <a:p>
            <a:pPr algn="l">
              <a:lnSpc>
                <a:spcPts val="3500"/>
              </a:lnSpc>
            </a:pPr>
          </a:p>
          <a:p>
            <a:pPr algn="l">
              <a:lnSpc>
                <a:spcPts val="3500"/>
              </a:lnSpc>
            </a:pPr>
          </a:p>
          <a:p>
            <a:pPr algn="l">
              <a:lnSpc>
                <a:spcPts val="3500"/>
              </a:lnSpc>
            </a:pPr>
          </a:p>
          <a:p>
            <a:pPr algn="l">
              <a:lnSpc>
                <a:spcPts val="3500"/>
              </a:lnSpc>
            </a:pPr>
          </a:p>
          <a:p>
            <a:pPr algn="l">
              <a:lnSpc>
                <a:spcPts val="3500"/>
              </a:lnSpc>
            </a:pPr>
          </a:p>
          <a:p>
            <a:pPr algn="l">
              <a:lnSpc>
                <a:spcPts val="3500"/>
              </a:lnSpc>
            </a:pPr>
          </a:p>
          <a:p>
            <a:pPr algn="ctr">
              <a:lnSpc>
                <a:spcPts val="3500"/>
              </a:lnSpc>
            </a:pPr>
          </a:p>
          <a:p>
            <a:pPr algn="ctr">
              <a:lnSpc>
                <a:spcPts val="3500"/>
              </a:lnSpc>
            </a:pPr>
          </a:p>
          <a:p>
            <a:pPr algn="ctr">
              <a:lnSpc>
                <a:spcPts val="3500"/>
              </a:lnSpc>
            </a:pPr>
          </a:p>
        </p:txBody>
      </p:sp>
      <p:sp>
        <p:nvSpPr>
          <p:cNvPr name="TextBox 19" id="19"/>
          <p:cNvSpPr txBox="true"/>
          <p:nvPr/>
        </p:nvSpPr>
        <p:spPr>
          <a:xfrm rot="0">
            <a:off x="6806968" y="3098800"/>
            <a:ext cx="4674063" cy="74898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500"/>
              </a:lnSpc>
            </a:pPr>
            <a:r>
              <a:rPr lang="en-US" sz="2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Merge entre csv a partir de ‘movieId’</a:t>
            </a:r>
          </a:p>
          <a:p>
            <a:pPr algn="just">
              <a:lnSpc>
                <a:spcPts val="3500"/>
              </a:lnSpc>
            </a:pPr>
          </a:p>
          <a:p>
            <a:pPr algn="just">
              <a:lnSpc>
                <a:spcPts val="3500"/>
              </a:lnSpc>
            </a:pPr>
            <a:r>
              <a:rPr lang="en-US" sz="2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Elimino filas con algún valor nulo, por ejemplo ‘year’</a:t>
            </a:r>
          </a:p>
          <a:p>
            <a:pPr algn="just">
              <a:lnSpc>
                <a:spcPts val="3500"/>
              </a:lnSpc>
            </a:pPr>
          </a:p>
          <a:p>
            <a:pPr algn="just">
              <a:lnSpc>
                <a:spcPts val="3500"/>
              </a:lnSpc>
            </a:pPr>
            <a:r>
              <a:rPr lang="en-US" sz="2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Convierto dos columnas float a int (‘year’ y ‘tmdbId’)</a:t>
            </a:r>
          </a:p>
          <a:p>
            <a:pPr algn="l">
              <a:lnSpc>
                <a:spcPts val="3500"/>
              </a:lnSpc>
            </a:pPr>
          </a:p>
          <a:p>
            <a:pPr algn="l">
              <a:lnSpc>
                <a:spcPts val="3500"/>
              </a:lnSpc>
            </a:pPr>
          </a:p>
          <a:p>
            <a:pPr algn="l">
              <a:lnSpc>
                <a:spcPts val="3500"/>
              </a:lnSpc>
            </a:pPr>
          </a:p>
          <a:p>
            <a:pPr algn="l">
              <a:lnSpc>
                <a:spcPts val="3500"/>
              </a:lnSpc>
            </a:pPr>
          </a:p>
          <a:p>
            <a:pPr algn="l">
              <a:lnSpc>
                <a:spcPts val="3500"/>
              </a:lnSpc>
            </a:pPr>
          </a:p>
          <a:p>
            <a:pPr algn="l">
              <a:lnSpc>
                <a:spcPts val="3500"/>
              </a:lnSpc>
            </a:pPr>
          </a:p>
          <a:p>
            <a:pPr algn="ctr">
              <a:lnSpc>
                <a:spcPts val="3500"/>
              </a:lnSpc>
            </a:pPr>
          </a:p>
          <a:p>
            <a:pPr algn="ctr">
              <a:lnSpc>
                <a:spcPts val="3500"/>
              </a:lnSpc>
            </a:pPr>
          </a:p>
          <a:p>
            <a:pPr algn="ctr">
              <a:lnSpc>
                <a:spcPts val="3500"/>
              </a:lnSpc>
            </a:pPr>
          </a:p>
        </p:txBody>
      </p:sp>
      <p:sp>
        <p:nvSpPr>
          <p:cNvPr name="TextBox 20" id="20"/>
          <p:cNvSpPr txBox="true"/>
          <p:nvPr/>
        </p:nvSpPr>
        <p:spPr>
          <a:xfrm rot="0">
            <a:off x="12689607" y="3098800"/>
            <a:ext cx="4674063" cy="96805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500"/>
              </a:lnSpc>
            </a:pPr>
            <a:r>
              <a:rPr lang="en-US" sz="2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‘movieId’ en dataset TMDB es igual a ‘tmdbId’ en el dataset de MovieLens </a:t>
            </a:r>
          </a:p>
          <a:p>
            <a:pPr algn="just">
              <a:lnSpc>
                <a:spcPts val="3500"/>
              </a:lnSpc>
            </a:pPr>
          </a:p>
          <a:p>
            <a:pPr algn="l">
              <a:lnSpc>
                <a:spcPts val="3500"/>
              </a:lnSpc>
            </a:pPr>
            <a:r>
              <a:rPr lang="en-US" sz="2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Elimino columnas con información duplicadas</a:t>
            </a:r>
          </a:p>
          <a:p>
            <a:pPr algn="l">
              <a:lnSpc>
                <a:spcPts val="3500"/>
              </a:lnSpc>
            </a:pPr>
          </a:p>
          <a:p>
            <a:pPr algn="l">
              <a:lnSpc>
                <a:spcPts val="3500"/>
              </a:lnSpc>
            </a:pPr>
            <a:r>
              <a:rPr lang="en-US" sz="2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Actualizo valores como ‘vote_average’, ‘vote_count’ y ‘popularity’</a:t>
            </a:r>
          </a:p>
          <a:p>
            <a:pPr algn="l">
              <a:lnSpc>
                <a:spcPts val="3500"/>
              </a:lnSpc>
            </a:pPr>
          </a:p>
          <a:p>
            <a:pPr algn="l">
              <a:lnSpc>
                <a:spcPts val="3500"/>
              </a:lnSpc>
            </a:pPr>
            <a:r>
              <a:rPr lang="en-US" sz="2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Selecciono doce películas más populares para que califique un</a:t>
            </a:r>
          </a:p>
          <a:p>
            <a:pPr algn="l">
              <a:lnSpc>
                <a:spcPts val="3500"/>
              </a:lnSpc>
            </a:pPr>
            <a:r>
              <a:rPr lang="en-US" sz="2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nuevo usuario</a:t>
            </a:r>
          </a:p>
          <a:p>
            <a:pPr algn="l">
              <a:lnSpc>
                <a:spcPts val="3500"/>
              </a:lnSpc>
            </a:pPr>
          </a:p>
          <a:p>
            <a:pPr algn="l">
              <a:lnSpc>
                <a:spcPts val="3500"/>
              </a:lnSpc>
            </a:pPr>
          </a:p>
          <a:p>
            <a:pPr algn="l">
              <a:lnSpc>
                <a:spcPts val="3500"/>
              </a:lnSpc>
            </a:pPr>
          </a:p>
          <a:p>
            <a:pPr algn="l">
              <a:lnSpc>
                <a:spcPts val="3500"/>
              </a:lnSpc>
            </a:pPr>
          </a:p>
          <a:p>
            <a:pPr algn="l">
              <a:lnSpc>
                <a:spcPts val="3500"/>
              </a:lnSpc>
            </a:pPr>
          </a:p>
          <a:p>
            <a:pPr algn="ctr">
              <a:lnSpc>
                <a:spcPts val="3500"/>
              </a:lnSpc>
            </a:pPr>
          </a:p>
          <a:p>
            <a:pPr algn="ctr">
              <a:lnSpc>
                <a:spcPts val="3500"/>
              </a:lnSpc>
            </a:pPr>
          </a:p>
          <a:p>
            <a:pPr algn="ctr">
              <a:lnSpc>
                <a:spcPts val="3500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26379" y="1729481"/>
            <a:ext cx="15035243" cy="6828038"/>
            <a:chOff x="0" y="0"/>
            <a:chExt cx="3959899" cy="179833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959899" cy="1798331"/>
            </a:xfrm>
            <a:custGeom>
              <a:avLst/>
              <a:gdLst/>
              <a:ahLst/>
              <a:cxnLst/>
              <a:rect r="r" b="b" t="t" l="l"/>
              <a:pathLst>
                <a:path h="1798331" w="3959899">
                  <a:moveTo>
                    <a:pt x="0" y="0"/>
                  </a:moveTo>
                  <a:lnTo>
                    <a:pt x="3959899" y="0"/>
                  </a:lnTo>
                  <a:lnTo>
                    <a:pt x="3959899" y="1798331"/>
                  </a:lnTo>
                  <a:lnTo>
                    <a:pt x="0" y="1798331"/>
                  </a:lnTo>
                  <a:close/>
                </a:path>
              </a:pathLst>
            </a:custGeom>
            <a:solidFill>
              <a:srgbClr val="68806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959899" cy="18364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3446601" y="3827424"/>
            <a:ext cx="11394797" cy="6553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39"/>
              </a:lnSpc>
              <a:spcBef>
                <a:spcPct val="0"/>
              </a:spcBef>
            </a:pPr>
            <a:r>
              <a:rPr lang="en-US" sz="4499" spc="1331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MODELOS DESARROLLADOS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446601" y="4834874"/>
            <a:ext cx="11394797" cy="2660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Modelo 1 </a:t>
            </a:r>
            <a:r>
              <a:rPr lang="en-US" sz="2499" b="true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KNN NearestNeighbors</a:t>
            </a:r>
            <a:r>
              <a:rPr lang="en-US" sz="249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Modelo 2 </a:t>
            </a:r>
            <a:r>
              <a:rPr lang="en-US" sz="2499" b="true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Clustering (KMeans)</a:t>
            </a:r>
          </a:p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Modelo 3 </a:t>
            </a:r>
            <a:r>
              <a:rPr lang="en-US" sz="2499" b="true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Clustering (DBSCAN)</a:t>
            </a:r>
          </a:p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Modelo 4 </a:t>
            </a:r>
            <a:r>
              <a:rPr lang="en-US" sz="2499" b="true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GradientBoosting (LightGBM)</a:t>
            </a:r>
          </a:p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Modelo 5 </a:t>
            </a:r>
            <a:r>
              <a:rPr lang="en-US" sz="2499" b="true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Neural Collaborative Filtering (NCF)</a:t>
            </a:r>
            <a:r>
              <a:rPr lang="en-US" sz="249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algn="ctr">
              <a:lnSpc>
                <a:spcPts val="3499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58567" y="1261517"/>
            <a:ext cx="16619419" cy="7308825"/>
            <a:chOff x="0" y="0"/>
            <a:chExt cx="4377131" cy="19249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77131" cy="1924958"/>
            </a:xfrm>
            <a:custGeom>
              <a:avLst/>
              <a:gdLst/>
              <a:ahLst/>
              <a:cxnLst/>
              <a:rect r="r" b="b" t="t" l="l"/>
              <a:pathLst>
                <a:path h="1924958" w="4377131">
                  <a:moveTo>
                    <a:pt x="0" y="0"/>
                  </a:moveTo>
                  <a:lnTo>
                    <a:pt x="4377131" y="0"/>
                  </a:lnTo>
                  <a:lnTo>
                    <a:pt x="4377131" y="1924958"/>
                  </a:lnTo>
                  <a:lnTo>
                    <a:pt x="0" y="192495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33350" cap="sq">
              <a:solidFill>
                <a:srgbClr val="688066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377131" cy="19630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3252757" y="0"/>
            <a:ext cx="15035243" cy="6828038"/>
            <a:chOff x="0" y="0"/>
            <a:chExt cx="3959899" cy="179833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959899" cy="1798331"/>
            </a:xfrm>
            <a:custGeom>
              <a:avLst/>
              <a:gdLst/>
              <a:ahLst/>
              <a:cxnLst/>
              <a:rect r="r" b="b" t="t" l="l"/>
              <a:pathLst>
                <a:path h="1798331" w="3959899">
                  <a:moveTo>
                    <a:pt x="0" y="0"/>
                  </a:moveTo>
                  <a:lnTo>
                    <a:pt x="3959899" y="0"/>
                  </a:lnTo>
                  <a:lnTo>
                    <a:pt x="3959899" y="1798331"/>
                  </a:lnTo>
                  <a:lnTo>
                    <a:pt x="0" y="1798331"/>
                  </a:lnTo>
                  <a:close/>
                </a:path>
              </a:pathLst>
            </a:custGeom>
            <a:solidFill>
              <a:srgbClr val="688066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3959899" cy="18364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4911741" y="1782874"/>
            <a:ext cx="10838889" cy="6553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39"/>
              </a:lnSpc>
              <a:spcBef>
                <a:spcPct val="0"/>
              </a:spcBef>
            </a:pPr>
            <a:r>
              <a:rPr lang="en-US" sz="4499" spc="1331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K-NEAREST NEIGHBORS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911741" y="2670175"/>
            <a:ext cx="11394797" cy="4851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Aprendizaje no supervisado</a:t>
            </a:r>
          </a:p>
          <a:p>
            <a:pPr algn="l">
              <a:lnSpc>
                <a:spcPts val="3499"/>
              </a:lnSpc>
            </a:pP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Construcción sencilla, no requiere entrenamiento exhaustivo</a:t>
            </a:r>
          </a:p>
          <a:p>
            <a:pPr algn="l">
              <a:lnSpc>
                <a:spcPts val="3499"/>
              </a:lnSpc>
            </a:pP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 adapta bien a diferentes necesidades</a:t>
            </a:r>
          </a:p>
          <a:p>
            <a:pPr algn="l">
              <a:lnSpc>
                <a:spcPts val="3499"/>
              </a:lnSpc>
            </a:pP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Sólo un inconveniente: búsqueda de recomendaciones más lenta a medida que crezcan el número de usuarios y de películas. </a:t>
            </a:r>
          </a:p>
          <a:p>
            <a:pPr algn="l">
              <a:lnSpc>
                <a:spcPts val="3499"/>
              </a:lnSpc>
            </a:pPr>
          </a:p>
          <a:p>
            <a:pPr algn="l">
              <a:lnSpc>
                <a:spcPts val="3499"/>
              </a:lnSpc>
            </a:pPr>
          </a:p>
          <a:p>
            <a:pPr algn="l">
              <a:lnSpc>
                <a:spcPts val="3499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58567" y="1261517"/>
            <a:ext cx="15897130" cy="6785788"/>
            <a:chOff x="0" y="0"/>
            <a:chExt cx="4186898" cy="178720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186898" cy="1787203"/>
            </a:xfrm>
            <a:custGeom>
              <a:avLst/>
              <a:gdLst/>
              <a:ahLst/>
              <a:cxnLst/>
              <a:rect r="r" b="b" t="t" l="l"/>
              <a:pathLst>
                <a:path h="1787203" w="4186898">
                  <a:moveTo>
                    <a:pt x="0" y="0"/>
                  </a:moveTo>
                  <a:lnTo>
                    <a:pt x="4186898" y="0"/>
                  </a:lnTo>
                  <a:lnTo>
                    <a:pt x="4186898" y="1787203"/>
                  </a:lnTo>
                  <a:lnTo>
                    <a:pt x="0" y="178720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33350" cap="sq">
              <a:solidFill>
                <a:srgbClr val="688066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186898" cy="182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0"/>
            <a:ext cx="15035243" cy="6828038"/>
            <a:chOff x="0" y="0"/>
            <a:chExt cx="3959899" cy="179833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959899" cy="1798331"/>
            </a:xfrm>
            <a:custGeom>
              <a:avLst/>
              <a:gdLst/>
              <a:ahLst/>
              <a:cxnLst/>
              <a:rect r="r" b="b" t="t" l="l"/>
              <a:pathLst>
                <a:path h="1798331" w="3959899">
                  <a:moveTo>
                    <a:pt x="0" y="0"/>
                  </a:moveTo>
                  <a:lnTo>
                    <a:pt x="3959899" y="0"/>
                  </a:lnTo>
                  <a:lnTo>
                    <a:pt x="3959899" y="1798331"/>
                  </a:lnTo>
                  <a:lnTo>
                    <a:pt x="0" y="1798331"/>
                  </a:lnTo>
                  <a:close/>
                </a:path>
              </a:pathLst>
            </a:custGeom>
            <a:solidFill>
              <a:srgbClr val="688066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3959899" cy="18364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2013709" y="2194807"/>
            <a:ext cx="11394797" cy="12934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39"/>
              </a:lnSpc>
              <a:spcBef>
                <a:spcPct val="0"/>
              </a:spcBef>
            </a:pPr>
            <a:r>
              <a:rPr lang="en-US" sz="4499" spc="1331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NEURAL COLLABORATIVE FILTERING (NCF)</a:t>
            </a:r>
            <a:r>
              <a:rPr lang="en-US" sz="4499" spc="1331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013709" y="3813175"/>
            <a:ext cx="11394797" cy="2613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Facilidad para captar patrones en los datos de interacción</a:t>
            </a:r>
          </a:p>
          <a:p>
            <a:pPr algn="l">
              <a:lnSpc>
                <a:spcPts val="3499"/>
              </a:lnSpc>
            </a:pP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Buena capacidad de generalización y para manejar datos dispersos</a:t>
            </a:r>
          </a:p>
          <a:p>
            <a:pPr algn="l">
              <a:lnSpc>
                <a:spcPts val="3499"/>
              </a:lnSpc>
            </a:pP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Requiere mayor potencia computacional</a:t>
            </a:r>
          </a:p>
          <a:p>
            <a:pPr algn="l">
              <a:lnSpc>
                <a:spcPts val="3499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DAGfilpiVIc</dc:identifier>
  <dcterms:modified xsi:type="dcterms:W3CDTF">2011-08-01T06:04:30Z</dcterms:modified>
  <cp:revision>1</cp:revision>
  <dc:title>PERESYS - PRESENTACIÓN TÉCNICA</dc:title>
</cp:coreProperties>
</file>