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2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5A572-F5FE-4AF6-A14D-4B8553D8B297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D17D1-F861-4588-B64C-D2FC98B33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10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D17D1-F861-4588-B64C-D2FC98B33AF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686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AB48C-1EC7-640F-B35D-34F8466AE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0B5541-596C-C3F7-8AFB-E691275B6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FED2AA-9289-088B-26D1-A32FFD9F1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8AC9D-3AE4-4F57-882F-88C215086A7B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8B6ED8-4D5B-3E0B-5237-5DA941206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8FD468-55A6-646E-A4E3-D6AEDC109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670B0-6A25-47E3-A91F-48C9E1625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81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07567-D637-73B3-9598-CD0CCEC4B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645549-8D89-D0C7-AC08-A8D062008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D9694E-5CD6-0C38-FF36-0945AB620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8AC9D-3AE4-4F57-882F-88C215086A7B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DABE3C-B124-A6BD-764D-69152CBFA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080FC4-C3B7-18B0-0CCE-AD4A17EE5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670B0-6A25-47E3-A91F-48C9E1625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065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21D2EF0-4336-25E3-A8F2-E1603082C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5A55AE-7597-04D1-0017-7EBA3936C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4A36F9-F7CF-956F-17B9-320CBAFEF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8AC9D-3AE4-4F57-882F-88C215086A7B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ABA629-49EA-31DF-9CDE-872A10D26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F0B0A8-E972-3ED6-48A3-CBD45546D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670B0-6A25-47E3-A91F-48C9E1625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48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FCD1F7-A404-8955-0597-AACB95666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7D1FE2-AEF4-2CD7-E558-CEE51BB33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43DE42-0A49-D37F-D002-84BF26724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8AC9D-3AE4-4F57-882F-88C215086A7B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BC4A4F-9039-D326-39D5-ABF7901A1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3FB34B-B390-F7A4-9CFB-FCD53E58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670B0-6A25-47E3-A91F-48C9E1625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246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EBECF-2C2F-381D-E5BF-8B3CC8C29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E137DA-F55C-9CA3-E1E5-AC1A4EA33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910B23-6370-8E72-D0E4-430ADD4FF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8AC9D-3AE4-4F57-882F-88C215086A7B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E4FF9C-B63F-5831-8D16-5E9734FC3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562EE5-1547-B703-69F2-EA5B6545D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670B0-6A25-47E3-A91F-48C9E1625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342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A1F23-3BB5-AD90-D656-FCE9BC8CE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B9F41D-2FBC-4988-96B3-9C7D246F7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384392-8A78-69AF-7DA6-2DA40DBBB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3E8B05-090F-9CF9-50F7-1E3D9F469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8AC9D-3AE4-4F57-882F-88C215086A7B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CEEA52-F4FB-1918-2BD1-613A4E9AC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6650A2-58EA-E740-EF66-D8AD2F6B2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670B0-6A25-47E3-A91F-48C9E1625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053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428DB-0A43-41C9-8AAD-D3C24339B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8E0C50-EBC5-DB66-6FC4-A5DE4BF7E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411835-E4EA-D32E-9279-A70B5CCE7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AA7B82-A2D3-759C-0308-73FFBEBF2A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195DA7-916B-6ED5-E7F3-61E39ABB28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EA77CC-8FB7-8426-6464-21B98CEFC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8AC9D-3AE4-4F57-882F-88C215086A7B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144C37-B43A-E8F3-51E0-80B736529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41BA32-E404-FC9D-ED51-3B580EC5E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670B0-6A25-47E3-A91F-48C9E1625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54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3C2F6B-07FA-3760-1A70-D09EA4D02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FD1F76-6E6A-DD0F-B737-213B20D0B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8AC9D-3AE4-4F57-882F-88C215086A7B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B5CD62-CC10-5F8D-9DD8-B25D1A1A3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A7B82C-3790-BFCB-7CED-015BBFAEC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670B0-6A25-47E3-A91F-48C9E1625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52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C3A731-1841-20E2-DB87-14163BAD7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8AC9D-3AE4-4F57-882F-88C215086A7B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50E479-5237-3E17-7A65-EF4C33B4B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081603-218A-5687-534A-8A300E98E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670B0-6A25-47E3-A91F-48C9E1625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233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22182-5611-C621-65A5-28E8DECDD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87784C-FFCF-4154-9F26-BEF2F432C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D4D3C5-D973-AEBC-9834-81C95E91C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423A5E-1E6F-0527-FC1C-DB7632A47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8AC9D-3AE4-4F57-882F-88C215086A7B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738079-92FB-4BA0-16F5-FA750B2BF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372129-142C-97D8-4F4F-32A9602E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670B0-6A25-47E3-A91F-48C9E1625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60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7A38D-AC1F-57E7-4639-6FD8684BA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85512E-AF6A-27C2-D53B-1A26290B6E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8114B1-331D-4234-52F5-DC61D4118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927DF3-99FF-D4D1-C55F-B139F5643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8AC9D-3AE4-4F57-882F-88C215086A7B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34D340-89E4-5945-9C7F-02BF98D22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967072-CFA9-669D-63E0-E6ADF7A63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670B0-6A25-47E3-A91F-48C9E1625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256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308129B-D226-73F3-328D-DE5AE0ED3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EC33C1-CC4F-D2BD-F789-78F0C1B87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FFF025-7F7D-EEB3-6B1B-621DB77FDC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8AC9D-3AE4-4F57-882F-88C215086A7B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256A7B-6683-4BCE-8D49-E6135DFF6F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373EEB-F953-BC0F-184D-789E7A4ED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670B0-6A25-47E3-A91F-48C9E1625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36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DE2754-CD09-D2E1-A4DB-1254F6B079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Anomaly Localization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4B6D99-A7DE-7A60-073C-78CFC2DB21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2/7/2024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671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60D68-9B4D-EEC7-628D-B8E85586A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37059-2400-60FB-6A8F-32D8E0B8E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93" y="-303386"/>
            <a:ext cx="10515600" cy="1325563"/>
          </a:xfrm>
        </p:spPr>
        <p:txBody>
          <a:bodyPr/>
          <a:lstStyle/>
          <a:p>
            <a:r>
              <a:rPr lang="en-US" altLang="zh-CN"/>
              <a:t>25-28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4452B0-869D-49FD-C73B-8392DE61E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70" y="604751"/>
            <a:ext cx="4825223" cy="307478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231B813-CF71-C8C6-AE2F-0E324DEE3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575" y="532000"/>
            <a:ext cx="4637213" cy="322028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8C1F78A-A60B-E047-013B-A6FAD34801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121" y="3650070"/>
            <a:ext cx="4946306" cy="320793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A09D5C2-E7DD-414D-3C3C-A3955562F2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3231" y="3552682"/>
            <a:ext cx="5079737" cy="320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7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20A22C-151F-0B3F-F510-9357CE89C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AFBA47-75E8-9FD9-0CA2-82AFE0387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93" y="-303386"/>
            <a:ext cx="10515600" cy="1325563"/>
          </a:xfrm>
        </p:spPr>
        <p:txBody>
          <a:bodyPr/>
          <a:lstStyle/>
          <a:p>
            <a:r>
              <a:rPr lang="en-US" altLang="zh-CN"/>
              <a:t>91-92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4F3D22F-F310-1006-D1B0-F6788B352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80" y="1377963"/>
            <a:ext cx="5894761" cy="391549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FE2711C-026F-66D6-7197-7377DF1B0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448" y="1297463"/>
            <a:ext cx="6275552" cy="426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224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C2BF2-090C-AB78-4DA1-6B5CE6E61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Anomaly Localization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AC116-BA9B-E6AB-611B-B10FFA26B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Dataset: motor_SST_Knee</a:t>
            </a:r>
          </a:p>
          <a:p>
            <a:endParaRPr lang="en-US" altLang="zh-CN"/>
          </a:p>
          <a:p>
            <a:r>
              <a:rPr lang="en-US" altLang="zh-CN"/>
              <a:t>Data: (6, 4000) vector, 1~3rows from IM, 4~6 rows from PMSM</a:t>
            </a:r>
          </a:p>
          <a:p>
            <a:endParaRPr lang="en-US" altLang="zh-CN"/>
          </a:p>
          <a:p>
            <a:r>
              <a:rPr lang="en-US" altLang="zh-CN"/>
              <a:t>Target: Detect which machine cause the change wave</a:t>
            </a:r>
          </a:p>
          <a:p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34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18FB4-4589-FAA2-63B7-00E6D1436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91" y="144641"/>
            <a:ext cx="10515600" cy="536396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Method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D142EF-760B-19DB-EBE7-B5EA7A20C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5311" y="4915446"/>
            <a:ext cx="6513210" cy="725361"/>
          </a:xfrm>
        </p:spPr>
        <p:txBody>
          <a:bodyPr>
            <a:normAutofit/>
          </a:bodyPr>
          <a:lstStyle/>
          <a:p>
            <a:r>
              <a:rPr lang="en-US" altLang="zh-CN"/>
              <a:t>Acccuracy: IM 0.6875 PMSM: 0.8125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14187D-4BF6-7CE4-C76F-0B333F3E8417}"/>
              </a:ext>
            </a:extLst>
          </p:cNvPr>
          <p:cNvSpPr/>
          <p:nvPr/>
        </p:nvSpPr>
        <p:spPr>
          <a:xfrm>
            <a:off x="838201" y="1925391"/>
            <a:ext cx="1841679" cy="5363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Origin Signal</a:t>
            </a:r>
          </a:p>
          <a:p>
            <a:pPr algn="ctr"/>
            <a:r>
              <a:rPr lang="en-US" altLang="zh-C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6×3600</a:t>
            </a:r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13A31B5-D29C-2287-D746-FC71321AF4C5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1086120" y="2461787"/>
            <a:ext cx="672921" cy="7572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9D95401A-A6DA-1E50-9118-B8E7328E71DC}"/>
              </a:ext>
            </a:extLst>
          </p:cNvPr>
          <p:cNvSpPr txBox="1"/>
          <p:nvPr/>
        </p:nvSpPr>
        <p:spPr>
          <a:xfrm>
            <a:off x="2131991" y="2543224"/>
            <a:ext cx="1313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Divide into PMSM, IM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D8F351D-61C9-0315-4C24-82AD92F24E9E}"/>
              </a:ext>
            </a:extLst>
          </p:cNvPr>
          <p:cNvSpPr/>
          <p:nvPr/>
        </p:nvSpPr>
        <p:spPr>
          <a:xfrm>
            <a:off x="459348" y="3219003"/>
            <a:ext cx="1253543" cy="5363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</a:t>
            </a:r>
          </a:p>
          <a:p>
            <a:pPr algn="ctr"/>
            <a:r>
              <a:rPr lang="en-US" altLang="zh-C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3×3600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76C5289-4B63-5BEA-5BF4-A4A6DDF1E2EB}"/>
              </a:ext>
            </a:extLst>
          </p:cNvPr>
          <p:cNvSpPr/>
          <p:nvPr/>
        </p:nvSpPr>
        <p:spPr>
          <a:xfrm>
            <a:off x="1960810" y="3219003"/>
            <a:ext cx="1126902" cy="5363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PMSM</a:t>
            </a:r>
          </a:p>
          <a:p>
            <a:pPr algn="ctr"/>
            <a:r>
              <a:rPr lang="en-US" altLang="zh-C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3×3600</a:t>
            </a:r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AF6DE46-8104-3DE7-6A19-F7347C843F93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1759041" y="2461787"/>
            <a:ext cx="765220" cy="7572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EE7B24BB-9D9B-7058-92E9-F79E0670FC0E}"/>
              </a:ext>
            </a:extLst>
          </p:cNvPr>
          <p:cNvSpPr/>
          <p:nvPr/>
        </p:nvSpPr>
        <p:spPr>
          <a:xfrm>
            <a:off x="838200" y="985133"/>
            <a:ext cx="1841679" cy="5363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Origin Signal</a:t>
            </a:r>
          </a:p>
          <a:p>
            <a:pPr algn="ctr"/>
            <a:r>
              <a:rPr lang="en-US" altLang="zh-C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6×4000</a:t>
            </a:r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726F9AB-A333-5E66-1B13-6E8A6B82CF61}"/>
              </a:ext>
            </a:extLst>
          </p:cNvPr>
          <p:cNvCxnSpPr>
            <a:cxnSpLocks/>
            <a:stCxn id="21" idx="2"/>
            <a:endCxn id="5" idx="0"/>
          </p:cNvCxnSpPr>
          <p:nvPr/>
        </p:nvCxnSpPr>
        <p:spPr>
          <a:xfrm>
            <a:off x="1759040" y="1521529"/>
            <a:ext cx="1" cy="4038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A546BB58-78C5-A7FB-F0BA-587F42E61BD3}"/>
              </a:ext>
            </a:extLst>
          </p:cNvPr>
          <p:cNvSpPr txBox="1"/>
          <p:nvPr/>
        </p:nvSpPr>
        <p:spPr>
          <a:xfrm>
            <a:off x="389589" y="1525478"/>
            <a:ext cx="384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Remove first 400 initialization data</a:t>
            </a:r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10BF14C-43E4-09D4-593D-5958441BE2C2}"/>
              </a:ext>
            </a:extLst>
          </p:cNvPr>
          <p:cNvCxnSpPr>
            <a:cxnSpLocks/>
          </p:cNvCxnSpPr>
          <p:nvPr/>
        </p:nvCxnSpPr>
        <p:spPr>
          <a:xfrm>
            <a:off x="1132269" y="3755399"/>
            <a:ext cx="0" cy="5847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BA44F56-CFCE-9F64-8284-C975D1207997}"/>
              </a:ext>
            </a:extLst>
          </p:cNvPr>
          <p:cNvCxnSpPr>
            <a:cxnSpLocks/>
          </p:cNvCxnSpPr>
          <p:nvPr/>
        </p:nvCxnSpPr>
        <p:spPr>
          <a:xfrm>
            <a:off x="2524261" y="3755399"/>
            <a:ext cx="0" cy="5847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ACA275D4-4C09-1018-50D5-8C228236CA48}"/>
              </a:ext>
            </a:extLst>
          </p:cNvPr>
          <p:cNvCxnSpPr>
            <a:stCxn id="5" idx="3"/>
          </p:cNvCxnSpPr>
          <p:nvPr/>
        </p:nvCxnSpPr>
        <p:spPr>
          <a:xfrm>
            <a:off x="2679880" y="2193589"/>
            <a:ext cx="894007" cy="214659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81395216-FE10-CAF0-E4E6-771A5563179A}"/>
              </a:ext>
            </a:extLst>
          </p:cNvPr>
          <p:cNvSpPr txBox="1"/>
          <p:nvPr/>
        </p:nvSpPr>
        <p:spPr>
          <a:xfrm>
            <a:off x="592434" y="4340180"/>
            <a:ext cx="3299134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/>
              <a:t>Sum on first dimension</a:t>
            </a:r>
          </a:p>
          <a:p>
            <a:r>
              <a:rPr lang="en-US" altLang="zh-CN" sz="1400"/>
              <a:t>Calculate envelop of signal Apply moving average with window size 200</a:t>
            </a:r>
            <a:endParaRPr lang="zh-CN" altLang="en-US" sz="140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8EB328C5-004B-D58B-2D1D-8BFD6937919F}"/>
              </a:ext>
            </a:extLst>
          </p:cNvPr>
          <p:cNvCxnSpPr>
            <a:cxnSpLocks/>
          </p:cNvCxnSpPr>
          <p:nvPr/>
        </p:nvCxnSpPr>
        <p:spPr>
          <a:xfrm>
            <a:off x="1032196" y="5064812"/>
            <a:ext cx="0" cy="5847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AF660263-9349-E319-98E7-28EC2FCAFE15}"/>
              </a:ext>
            </a:extLst>
          </p:cNvPr>
          <p:cNvCxnSpPr>
            <a:cxnSpLocks/>
          </p:cNvCxnSpPr>
          <p:nvPr/>
        </p:nvCxnSpPr>
        <p:spPr>
          <a:xfrm>
            <a:off x="2023335" y="5064810"/>
            <a:ext cx="0" cy="5847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8BD06EC-1F03-13D8-9EA9-5D779B880AEF}"/>
              </a:ext>
            </a:extLst>
          </p:cNvPr>
          <p:cNvCxnSpPr>
            <a:cxnSpLocks/>
          </p:cNvCxnSpPr>
          <p:nvPr/>
        </p:nvCxnSpPr>
        <p:spPr>
          <a:xfrm>
            <a:off x="3405129" y="5064809"/>
            <a:ext cx="0" cy="5847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FA7BA231-1F89-9D47-A96F-E878E09660E0}"/>
              </a:ext>
            </a:extLst>
          </p:cNvPr>
          <p:cNvSpPr/>
          <p:nvPr/>
        </p:nvSpPr>
        <p:spPr>
          <a:xfrm>
            <a:off x="121013" y="5679041"/>
            <a:ext cx="1253543" cy="5363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</a:t>
            </a:r>
          </a:p>
          <a:p>
            <a:pPr algn="ctr"/>
            <a:r>
              <a:rPr lang="en-US" altLang="zh-C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1×3400</a:t>
            </a:r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6CA54F5-00EE-A050-C367-DC5501A3B317}"/>
              </a:ext>
            </a:extLst>
          </p:cNvPr>
          <p:cNvSpPr/>
          <p:nvPr/>
        </p:nvSpPr>
        <p:spPr>
          <a:xfrm>
            <a:off x="1444587" y="5667830"/>
            <a:ext cx="1253543" cy="5363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PMSM</a:t>
            </a:r>
          </a:p>
          <a:p>
            <a:pPr algn="ctr"/>
            <a:r>
              <a:rPr lang="en-US" altLang="zh-C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1×3400</a:t>
            </a:r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C5F24BB-6C92-27AA-2444-AC090794E8B7}"/>
              </a:ext>
            </a:extLst>
          </p:cNvPr>
          <p:cNvSpPr/>
          <p:nvPr/>
        </p:nvSpPr>
        <p:spPr>
          <a:xfrm>
            <a:off x="2818328" y="5663625"/>
            <a:ext cx="1253543" cy="5363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AllWave</a:t>
            </a:r>
          </a:p>
          <a:p>
            <a:pPr algn="ctr"/>
            <a:r>
              <a:rPr lang="en-US" altLang="zh-C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1×3600</a:t>
            </a:r>
            <a:endParaRPr lang="zh-CN" altLang="en-US"/>
          </a:p>
        </p:txBody>
      </p: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734624AA-914F-8D91-0740-BA97C2B85F13}"/>
              </a:ext>
            </a:extLst>
          </p:cNvPr>
          <p:cNvCxnSpPr>
            <a:cxnSpLocks/>
            <a:stCxn id="37" idx="2"/>
          </p:cNvCxnSpPr>
          <p:nvPr/>
        </p:nvCxnSpPr>
        <p:spPr>
          <a:xfrm rot="5400000" flipH="1" flipV="1">
            <a:off x="557233" y="986558"/>
            <a:ext cx="5419430" cy="5038327"/>
          </a:xfrm>
          <a:prstGeom prst="bentConnector4">
            <a:avLst>
              <a:gd name="adj1" fmla="val -11108"/>
              <a:gd name="adj2" fmla="val 7769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52A64816-138E-0C95-2EC1-F4ED87D62B17}"/>
              </a:ext>
            </a:extLst>
          </p:cNvPr>
          <p:cNvCxnSpPr>
            <a:cxnSpLocks/>
            <a:stCxn id="38" idx="2"/>
          </p:cNvCxnSpPr>
          <p:nvPr/>
        </p:nvCxnSpPr>
        <p:spPr>
          <a:xfrm rot="5400000" flipH="1" flipV="1">
            <a:off x="1378251" y="1796365"/>
            <a:ext cx="5100968" cy="3714753"/>
          </a:xfrm>
          <a:prstGeom prst="bentConnector4">
            <a:avLst>
              <a:gd name="adj1" fmla="val -9113"/>
              <a:gd name="adj2" fmla="val 7628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B28C5B64-8315-9C08-2350-9BCE60B1B291}"/>
              </a:ext>
            </a:extLst>
          </p:cNvPr>
          <p:cNvCxnSpPr>
            <a:cxnSpLocks/>
            <a:stCxn id="39" idx="2"/>
            <a:endCxn id="75" idx="1"/>
          </p:cNvCxnSpPr>
          <p:nvPr/>
        </p:nvCxnSpPr>
        <p:spPr>
          <a:xfrm rot="5400000" flipH="1" flipV="1">
            <a:off x="2124192" y="2538101"/>
            <a:ext cx="4982828" cy="2341012"/>
          </a:xfrm>
          <a:prstGeom prst="bentConnector4">
            <a:avLst>
              <a:gd name="adj1" fmla="val -4588"/>
              <a:gd name="adj2" fmla="val 7087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477AFAB2-437E-9063-E83B-101BA727E4DA}"/>
              </a:ext>
            </a:extLst>
          </p:cNvPr>
          <p:cNvSpPr/>
          <p:nvPr/>
        </p:nvSpPr>
        <p:spPr>
          <a:xfrm>
            <a:off x="5786112" y="710925"/>
            <a:ext cx="1075386" cy="10125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Detect change point</a:t>
            </a:r>
            <a:endParaRPr lang="zh-CN" altLang="en-US"/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5DEB6FCA-A209-CF85-3B14-339422D4BF75}"/>
              </a:ext>
            </a:extLst>
          </p:cNvPr>
          <p:cNvCxnSpPr>
            <a:cxnSpLocks/>
          </p:cNvCxnSpPr>
          <p:nvPr/>
        </p:nvCxnSpPr>
        <p:spPr>
          <a:xfrm>
            <a:off x="6334539" y="1710144"/>
            <a:ext cx="0" cy="5847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EA55B3F1-4B5F-E304-3371-9B229E7DBBD0}"/>
                  </a:ext>
                </a:extLst>
              </p:cNvPr>
              <p:cNvSpPr txBox="1"/>
              <p:nvPr/>
            </p:nvSpPr>
            <p:spPr>
              <a:xfrm>
                <a:off x="5137349" y="2353347"/>
                <a:ext cx="28279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𝐼𝑀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𝑃𝑀𝑆𝑀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𝐴𝑙𝑙𝑊𝑎𝑣𝑒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EA55B3F1-4B5F-E304-3371-9B229E7DB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349" y="2353347"/>
                <a:ext cx="2827965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8E3AFF0F-3296-AA3D-7D08-3CBD212C2774}"/>
              </a:ext>
            </a:extLst>
          </p:cNvPr>
          <p:cNvCxnSpPr>
            <a:cxnSpLocks/>
          </p:cNvCxnSpPr>
          <p:nvPr/>
        </p:nvCxnSpPr>
        <p:spPr>
          <a:xfrm>
            <a:off x="6343405" y="2722679"/>
            <a:ext cx="0" cy="5847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F2AD71BA-AA65-A503-D4BA-297D96A3A688}"/>
                  </a:ext>
                </a:extLst>
              </p:cNvPr>
              <p:cNvSpPr txBox="1"/>
              <p:nvPr/>
            </p:nvSpPr>
            <p:spPr>
              <a:xfrm>
                <a:off x="5153861" y="3350422"/>
                <a:ext cx="2827965" cy="980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𝐿𝑜𝑐𝑎𝑙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𝐼𝑀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𝑎𝑏𝑠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𝐼𝑀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𝐴𝑙𝑙𝑊𝑎𝑣𝑒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𝑎𝑏𝑠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𝑃𝑀𝑆𝑀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𝐴𝑙𝑙𝑊𝑎𝑣𝑒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𝑃𝑀𝑆𝑀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𝑖𝑓𝑎𝑏𝑠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𝐼𝑀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𝐴𝑙𝑙𝑊𝑎𝑣𝑒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𝑎𝑏𝑠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𝑃𝑀𝑆𝑀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𝐴𝑙𝑙𝑊𝑎𝑣𝑒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F2AD71BA-AA65-A503-D4BA-297D96A3A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861" y="3350422"/>
                <a:ext cx="2827965" cy="980846"/>
              </a:xfrm>
              <a:prstGeom prst="rect">
                <a:avLst/>
              </a:prstGeom>
              <a:blipFill>
                <a:blip r:embed="rId4"/>
                <a:stretch>
                  <a:fillRect r="-129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4230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0A5BD7-8354-F5DB-F1D2-6FDF7EA69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411"/>
            <a:ext cx="10515600" cy="5848552"/>
          </a:xfrm>
        </p:spPr>
        <p:txBody>
          <a:bodyPr>
            <a:normAutofit/>
          </a:bodyPr>
          <a:lstStyle/>
          <a:p>
            <a:r>
              <a:rPr lang="en-US" altLang="zh-CN"/>
              <a:t>IM: </a:t>
            </a:r>
          </a:p>
          <a:p>
            <a:pPr lvl="1"/>
            <a:r>
              <a:rPr lang="en-US" altLang="zh-CN"/>
              <a:t>1-8(bearing fault)</a:t>
            </a:r>
          </a:p>
          <a:p>
            <a:pPr lvl="1"/>
            <a:r>
              <a:rPr lang="en-US" altLang="zh-CN"/>
              <a:t>17-24(FDI attack)</a:t>
            </a:r>
          </a:p>
          <a:p>
            <a:pPr lvl="1"/>
            <a:r>
              <a:rPr lang="en-US" altLang="zh-CN"/>
              <a:t>65-72(bearing fault)</a:t>
            </a:r>
          </a:p>
          <a:p>
            <a:pPr lvl="1"/>
            <a:r>
              <a:rPr lang="en-US" altLang="zh-CN"/>
              <a:t>81-88(FDI attack)</a:t>
            </a:r>
          </a:p>
          <a:p>
            <a:r>
              <a:rPr lang="en-US" altLang="zh-CN"/>
              <a:t>PMSM: </a:t>
            </a:r>
          </a:p>
          <a:p>
            <a:pPr lvl="1"/>
            <a:r>
              <a:rPr lang="en-US" altLang="zh-CN"/>
              <a:t>9-16(intern-turn fault),</a:t>
            </a:r>
          </a:p>
          <a:p>
            <a:pPr lvl="1"/>
            <a:r>
              <a:rPr lang="en-US" altLang="zh-CN"/>
              <a:t>25-32(FDI attack)</a:t>
            </a:r>
          </a:p>
          <a:p>
            <a:pPr lvl="1"/>
            <a:r>
              <a:rPr lang="en-US" altLang="zh-CN"/>
              <a:t>73-80(intern-turn fault) </a:t>
            </a:r>
          </a:p>
          <a:p>
            <a:pPr lvl="1"/>
            <a:r>
              <a:rPr lang="en-US" altLang="zh-CN"/>
              <a:t>89-96(FDI attack)</a:t>
            </a:r>
          </a:p>
          <a:p>
            <a:endParaRPr lang="en-US" altLang="zh-CN"/>
          </a:p>
          <a:p>
            <a:r>
              <a:rPr lang="en-US" altLang="zh-CN"/>
              <a:t>Wrong prediction in IM: </a:t>
            </a:r>
            <a:r>
              <a:rPr lang="en-US" altLang="zh-CN">
                <a:solidFill>
                  <a:srgbClr val="FF0000"/>
                </a:solidFill>
              </a:rPr>
              <a:t>21, 22, 23, 24</a:t>
            </a:r>
            <a:r>
              <a:rPr lang="en-US" altLang="zh-CN"/>
              <a:t>, 66, 72, </a:t>
            </a:r>
            <a:r>
              <a:rPr lang="en-US" altLang="zh-CN">
                <a:solidFill>
                  <a:srgbClr val="FF0000"/>
                </a:solidFill>
              </a:rPr>
              <a:t>85, 86, 87, 88</a:t>
            </a:r>
          </a:p>
          <a:p>
            <a:r>
              <a:rPr lang="en-US" altLang="zh-CN"/>
              <a:t>Wrong prediction in PMSM: </a:t>
            </a:r>
            <a:r>
              <a:rPr lang="en-US" altLang="zh-CN">
                <a:solidFill>
                  <a:srgbClr val="FF0000"/>
                </a:solidFill>
              </a:rPr>
              <a:t>25, 26, 27, 28, 91, 92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B13A60E-B7D7-25D2-3DF0-0FF4153D1468}"/>
              </a:ext>
            </a:extLst>
          </p:cNvPr>
          <p:cNvSpPr txBox="1"/>
          <p:nvPr/>
        </p:nvSpPr>
        <p:spPr>
          <a:xfrm>
            <a:off x="901521" y="6046631"/>
            <a:ext cx="316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>
                <a:solidFill>
                  <a:srgbClr val="FF0000"/>
                </a:solidFill>
              </a:rPr>
              <a:t>Red number means FDI attack</a:t>
            </a:r>
            <a:endParaRPr lang="zh-CN" altLang="en-US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844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476CCA-5329-E430-0CA8-073FB641B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577"/>
            <a:ext cx="10515600" cy="568925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Case 21-24, 85-88 predict:PMSM, ground truth: IM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F92A7D-422F-087E-BF24-FBA2BC1AD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23" y="2337516"/>
            <a:ext cx="4636129" cy="310597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D748B0D-A765-2E62-4CCE-BAE645BB6F38}"/>
              </a:ext>
            </a:extLst>
          </p:cNvPr>
          <p:cNvSpPr txBox="1"/>
          <p:nvPr/>
        </p:nvSpPr>
        <p:spPr>
          <a:xfrm>
            <a:off x="560231" y="1062507"/>
            <a:ext cx="2421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0070C0"/>
                </a:solidFill>
              </a:rPr>
              <a:t>origin    : —— </a:t>
            </a:r>
          </a:p>
          <a:p>
            <a:r>
              <a:rPr lang="en-US" altLang="zh-CN" b="1">
                <a:solidFill>
                  <a:srgbClr val="FF0000"/>
                </a:solidFill>
              </a:rPr>
              <a:t>IM         : ——</a:t>
            </a:r>
          </a:p>
          <a:p>
            <a:r>
              <a:rPr lang="en-US" altLang="zh-CN" b="1">
                <a:solidFill>
                  <a:srgbClr val="00B050"/>
                </a:solidFill>
              </a:rPr>
              <a:t>PMSM   :——</a:t>
            </a:r>
            <a:endParaRPr lang="zh-CN" altLang="en-US" b="1">
              <a:solidFill>
                <a:srgbClr val="00B05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116A6EE-5127-14DA-6D20-DD5F0FE48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171" y="2337516"/>
            <a:ext cx="4909987" cy="317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127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E85642-6832-2E8A-6EF7-ABD4DF69B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8EE237-9B5A-04D2-836D-1EC17ED04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577"/>
            <a:ext cx="10515600" cy="5919386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Case 25-28, 91-92 predict:IM, ground truth: PMSM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67A769-1C41-408B-029C-8C145AE4D0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08"/>
          <a:stretch/>
        </p:blipFill>
        <p:spPr>
          <a:xfrm>
            <a:off x="94477" y="3039187"/>
            <a:ext cx="3885095" cy="231209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63581D3-7FC9-4D6B-429C-3528F6918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391" y="2829727"/>
            <a:ext cx="3887977" cy="25215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258FA4A-B36B-AF6B-FE34-33636DA83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187" y="2753657"/>
            <a:ext cx="4152909" cy="275850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9BDFCE8-6B5D-20DC-25B8-635E70F9564C}"/>
              </a:ext>
            </a:extLst>
          </p:cNvPr>
          <p:cNvSpPr txBox="1"/>
          <p:nvPr/>
        </p:nvSpPr>
        <p:spPr>
          <a:xfrm>
            <a:off x="450761" y="1506723"/>
            <a:ext cx="2421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0070C0"/>
                </a:solidFill>
              </a:rPr>
              <a:t>origin    : —— </a:t>
            </a:r>
          </a:p>
          <a:p>
            <a:r>
              <a:rPr lang="en-US" altLang="zh-CN" b="1">
                <a:solidFill>
                  <a:srgbClr val="FF0000"/>
                </a:solidFill>
              </a:rPr>
              <a:t>IM         : ——</a:t>
            </a:r>
          </a:p>
          <a:p>
            <a:r>
              <a:rPr lang="en-US" altLang="zh-CN" b="1">
                <a:solidFill>
                  <a:srgbClr val="00B050"/>
                </a:solidFill>
              </a:rPr>
              <a:t>PMSM   :——</a:t>
            </a:r>
            <a:endParaRPr lang="zh-CN" altLang="en-US" b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160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A3B9BB-C906-367C-62F2-7FDCC32AC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3388"/>
            <a:ext cx="10515600" cy="1325563"/>
          </a:xfrm>
        </p:spPr>
        <p:txBody>
          <a:bodyPr/>
          <a:lstStyle/>
          <a:p>
            <a:pPr algn="ctr"/>
            <a:r>
              <a:rPr lang="en-US" altLang="zh-CN"/>
              <a:t>THANKS!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091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6F72F-6832-1ED7-B43D-519F49164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93" y="-303386"/>
            <a:ext cx="10515600" cy="1325563"/>
          </a:xfrm>
        </p:spPr>
        <p:txBody>
          <a:bodyPr/>
          <a:lstStyle/>
          <a:p>
            <a:r>
              <a:rPr lang="en-US" altLang="zh-CN"/>
              <a:t>21-24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6F44171-7BA3-5AEB-AE20-07B425204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718" y="578728"/>
            <a:ext cx="4549701" cy="316259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89A9009-CBD9-5480-A296-24EAF1D82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91" y="635347"/>
            <a:ext cx="4636129" cy="310597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9AB0042-532F-2A00-6533-8D5FA191A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91" y="3820482"/>
            <a:ext cx="4636129" cy="29339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2EBA767-A251-2ABB-0990-84B42229F6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7718" y="3634547"/>
            <a:ext cx="4690128" cy="300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706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30C88-8408-25B6-AC54-0E6D204D8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C4ECB-6C7E-1A23-DA48-27416F88E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93" y="-303386"/>
            <a:ext cx="10515600" cy="1325563"/>
          </a:xfrm>
        </p:spPr>
        <p:txBody>
          <a:bodyPr/>
          <a:lstStyle/>
          <a:p>
            <a:r>
              <a:rPr lang="en-US" altLang="zh-CN"/>
              <a:t>85-88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E1160D-5032-FBA4-0DD9-691235F95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021" y="538082"/>
            <a:ext cx="4379240" cy="309882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675F69A-A080-230B-F05B-3BC40FE3A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689" y="420704"/>
            <a:ext cx="4994860" cy="321620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10921E7-6323-A240-C7F6-B71CDB1C9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647" y="3482989"/>
            <a:ext cx="4909987" cy="330585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DDABA4E-FBAC-9931-81AA-A1AB18DD60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1125" y="3686592"/>
            <a:ext cx="4909987" cy="317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212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237</Words>
  <Application>Microsoft Office PowerPoint</Application>
  <PresentationFormat>宽屏</PresentationFormat>
  <Paragraphs>59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Cambria Math</vt:lpstr>
      <vt:lpstr>Office 主题​​</vt:lpstr>
      <vt:lpstr>Anomaly Localization</vt:lpstr>
      <vt:lpstr>Anomaly Localization</vt:lpstr>
      <vt:lpstr>Method</vt:lpstr>
      <vt:lpstr>PowerPoint 演示文稿</vt:lpstr>
      <vt:lpstr>PowerPoint 演示文稿</vt:lpstr>
      <vt:lpstr>PowerPoint 演示文稿</vt:lpstr>
      <vt:lpstr>THANKS!</vt:lpstr>
      <vt:lpstr>21-24</vt:lpstr>
      <vt:lpstr>85-88</vt:lpstr>
      <vt:lpstr>25-28</vt:lpstr>
      <vt:lpstr>91-92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Localization</dc:title>
  <dc:creator>xl g</dc:creator>
  <cp:lastModifiedBy>xl g</cp:lastModifiedBy>
  <cp:revision>4</cp:revision>
  <dcterms:created xsi:type="dcterms:W3CDTF">2024-02-07T14:59:33Z</dcterms:created>
  <dcterms:modified xsi:type="dcterms:W3CDTF">2024-02-07T20:02:18Z</dcterms:modified>
</cp:coreProperties>
</file>