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0" r:id="rId4"/>
    <p:sldId id="264" r:id="rId5"/>
    <p:sldId id="265" r:id="rId6"/>
    <p:sldId id="279" r:id="rId7"/>
    <p:sldId id="280" r:id="rId8"/>
    <p:sldId id="281" r:id="rId9"/>
    <p:sldId id="282" r:id="rId10"/>
    <p:sldId id="262" r:id="rId11"/>
    <p:sldId id="273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D1"/>
    <a:srgbClr val="03A1A4"/>
    <a:srgbClr val="EE9524"/>
    <a:srgbClr val="FF6600"/>
    <a:srgbClr val="E6E7E9"/>
    <a:srgbClr val="EF3078"/>
    <a:srgbClr val="D9D9D9"/>
    <a:srgbClr val="3B5998"/>
    <a:srgbClr val="D4242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-176489" y="1714100"/>
            <a:ext cx="12544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latin typeface="Tw Cen MT" panose="020B0602020104020603" pitchFamily="34" charset="0"/>
              </a:rPr>
              <a:t>SMART</a:t>
            </a:r>
            <a:r>
              <a:rPr lang="en-US" sz="6000" dirty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6000" dirty="0">
                <a:solidFill>
                  <a:srgbClr val="EE9524"/>
                </a:solidFill>
                <a:latin typeface="Tw Cen MT" panose="020B0602020104020603" pitchFamily="34" charset="0"/>
              </a:rPr>
              <a:t>POWER</a:t>
            </a:r>
            <a:r>
              <a:rPr lang="en-US" sz="6000" dirty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60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MONITORING </a:t>
            </a:r>
            <a:r>
              <a:rPr lang="en-US" sz="6000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SYSTEM</a:t>
            </a:r>
          </a:p>
          <a:p>
            <a:pPr algn="ctr"/>
            <a:endParaRPr lang="en-US" sz="2400" dirty="0" smtClean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26A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A1A4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432556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SMART POWER</a:t>
            </a: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SPM SYSTEM FEATURES</a:t>
            </a:r>
            <a:endParaRPr lang="en-US" sz="40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2465735" y="3514256"/>
            <a:ext cx="1557162" cy="1534965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5673969" y="1699562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8557773" y="1699562"/>
            <a:ext cx="1488948" cy="1461337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584852" y="1174097"/>
            <a:ext cx="515302" cy="448684"/>
            <a:chOff x="1666080" y="3059827"/>
            <a:chExt cx="988771" cy="70713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979620" y="2284445"/>
            <a:ext cx="988771" cy="707135"/>
            <a:chOff x="4432701" y="2054542"/>
            <a:chExt cx="988771" cy="70713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99283" y="4651805"/>
            <a:ext cx="988771" cy="707135"/>
            <a:chOff x="1666080" y="3059827"/>
            <a:chExt cx="988771" cy="70713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8669736" y="5005372"/>
            <a:ext cx="842991" cy="505342"/>
            <a:chOff x="1811860" y="3261620"/>
            <a:chExt cx="842991" cy="50534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3816" y="3261620"/>
              <a:ext cx="371035" cy="505342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860" y="3265029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8933438" y="1346731"/>
            <a:ext cx="1206478" cy="1195510"/>
            <a:chOff x="1976797" y="2950736"/>
            <a:chExt cx="45923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797" y="2950736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0" y="634121"/>
            <a:ext cx="1666472" cy="1519346"/>
            <a:chOff x="66260" y="2411599"/>
            <a:chExt cx="1666472" cy="151934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FAULT </a:t>
              </a:r>
              <a:r>
                <a:rPr lang="en-US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TRACKING </a:t>
              </a:r>
            </a:p>
            <a:p>
              <a:pPr algn="ctr"/>
              <a:r>
                <a:rPr lang="en-US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&amp;</a:t>
              </a:r>
            </a:p>
            <a:p>
              <a:pPr algn="ctr"/>
              <a:r>
                <a:rPr lang="en-US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DETECTION</a:t>
              </a:r>
              <a:endParaRPr lang="en-US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74B3F8-38B1-4C77-944D-B357C5A8510F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974662" y="4862640"/>
            <a:ext cx="1387320" cy="1026903"/>
            <a:chOff x="1441079" y="5072730"/>
            <a:chExt cx="1387320" cy="102690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VOLTAGE</a:t>
              </a:r>
            </a:p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READING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3377590" y="1755170"/>
            <a:ext cx="1655543" cy="1015663"/>
            <a:chOff x="3038558" y="1478442"/>
            <a:chExt cx="1394142" cy="101566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38558" y="1478442"/>
              <a:ext cx="1387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GRID Diagnosis</a:t>
              </a:r>
            </a:p>
            <a:p>
              <a:pPr algn="r"/>
              <a:r>
                <a:rPr lang="en-US" sz="20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9512727" y="5188003"/>
            <a:ext cx="1672423" cy="1027656"/>
            <a:chOff x="9146176" y="5273815"/>
            <a:chExt cx="1672423" cy="10276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9152127" y="5593585"/>
              <a:ext cx="1666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ANTI-POWER THEFT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10181744" y="741420"/>
            <a:ext cx="1861099" cy="1027656"/>
            <a:chOff x="7840984" y="2085925"/>
            <a:chExt cx="1393271" cy="102765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MAINTENANCE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79C22A-0D6B-4C2D-9DEB-A8FAF76A22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83" y="1391704"/>
            <a:ext cx="1688146" cy="16881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644C233-F2E6-4FBD-812A-0C43B37920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05" y="3746368"/>
            <a:ext cx="1116272" cy="111627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63DF3F8-D032-42A9-BC83-0E3CD57365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04" y="2063272"/>
            <a:ext cx="1213244" cy="1213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53D4A6-AD74-4FEA-94AA-7AF0A6A3E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21" y="3208005"/>
            <a:ext cx="2074111" cy="207411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1D29A5A-493C-4976-B89E-CB3D08F875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815" y="1894399"/>
            <a:ext cx="1008517" cy="10085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4033654" y="4584379"/>
            <a:ext cx="1206478" cy="1195510"/>
            <a:chOff x="1976797" y="2950736"/>
            <a:chExt cx="459234" cy="69430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797" y="2950736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5106830" y="3773284"/>
            <a:ext cx="1979279" cy="1142189"/>
            <a:chOff x="7752511" y="1971392"/>
            <a:chExt cx="1481744" cy="114218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752511" y="1971392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ACB CONTACTER</a:t>
              </a:r>
              <a:endParaRPr lang="en-US" sz="20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38" y="5049221"/>
            <a:ext cx="1216742" cy="12167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93097" y="6350763"/>
            <a:ext cx="2349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many more features…..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19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7991253" y="1925811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5959320" y="1917077"/>
            <a:ext cx="1840108" cy="2097082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91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4198543" y="1911529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2312133" y="1924190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ADVANTAGES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2419063" y="2884757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4305473" y="287209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094094" y="2884756"/>
            <a:ext cx="1596352" cy="307888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8098183" y="288637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EA5B9-609B-41D8-BAEB-1AB2F8B9359E}"/>
              </a:ext>
            </a:extLst>
          </p:cNvPr>
          <p:cNvSpPr txBox="1"/>
          <p:nvPr/>
        </p:nvSpPr>
        <p:spPr>
          <a:xfrm>
            <a:off x="2509096" y="3343881"/>
            <a:ext cx="141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Eliminates 80% of time wastage</a:t>
            </a:r>
            <a:endParaRPr lang="en-US" sz="20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2BC42F-0899-4CCE-A35A-4E495A05687C}"/>
              </a:ext>
            </a:extLst>
          </p:cNvPr>
          <p:cNvSpPr txBox="1"/>
          <p:nvPr/>
        </p:nvSpPr>
        <p:spPr>
          <a:xfrm>
            <a:off x="4286631" y="3343881"/>
            <a:ext cx="159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Replacing Fuses with ACB </a:t>
            </a:r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CFAA18-F935-43EC-B7D9-4E19F5F37090}"/>
              </a:ext>
            </a:extLst>
          </p:cNvPr>
          <p:cNvSpPr txBox="1"/>
          <p:nvPr/>
        </p:nvSpPr>
        <p:spPr>
          <a:xfrm>
            <a:off x="5959320" y="3352439"/>
            <a:ext cx="1859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Avoids </a:t>
            </a:r>
            <a:r>
              <a:rPr lang="en-IN" sz="2000" dirty="0" err="1" smtClean="0"/>
              <a:t>Mis</a:t>
            </a:r>
            <a:r>
              <a:rPr lang="en-IN" sz="2000" dirty="0" smtClean="0"/>
              <a:t>-communication </a:t>
            </a:r>
            <a:r>
              <a:rPr lang="en-IN" sz="2000" dirty="0"/>
              <a:t>between Employees</a:t>
            </a:r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0ABEF2-EA94-4E61-B642-F3A2B133F939}"/>
              </a:ext>
            </a:extLst>
          </p:cNvPr>
          <p:cNvSpPr txBox="1"/>
          <p:nvPr/>
        </p:nvSpPr>
        <p:spPr>
          <a:xfrm>
            <a:off x="8112190" y="3477950"/>
            <a:ext cx="159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Faster Grid diagnosis</a:t>
            </a:r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F77672-5572-476D-9D98-23D6A360FF1D}"/>
              </a:ext>
            </a:extLst>
          </p:cNvPr>
          <p:cNvGrpSpPr/>
          <p:nvPr/>
        </p:nvGrpSpPr>
        <p:grpSpPr>
          <a:xfrm>
            <a:off x="9850573" y="1931359"/>
            <a:ext cx="1805441" cy="1894017"/>
            <a:chOff x="8985148" y="2182683"/>
            <a:chExt cx="1805441" cy="1894017"/>
          </a:xfrm>
        </p:grpSpPr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06073265-2A1A-4D8D-B520-B66A6AF5A852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392439-E854-441E-8293-05FA6D7801D7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2EB679-AC72-4D9D-B952-A1178A6E0055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7A8267D-DF0F-4D04-81A1-6CD3DC7764A2}"/>
              </a:ext>
            </a:extLst>
          </p:cNvPr>
          <p:cNvSpPr/>
          <p:nvPr/>
        </p:nvSpPr>
        <p:spPr>
          <a:xfrm flipV="1">
            <a:off x="9957503" y="289192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9B45EA-C688-4EB0-8FD1-404D5BA19F6E}"/>
              </a:ext>
            </a:extLst>
          </p:cNvPr>
          <p:cNvSpPr txBox="1"/>
          <p:nvPr/>
        </p:nvSpPr>
        <p:spPr>
          <a:xfrm>
            <a:off x="10075888" y="3477950"/>
            <a:ext cx="1591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/>
              <a:t>Portable, Safe and Secure</a:t>
            </a:r>
          </a:p>
          <a:p>
            <a:pPr algn="ctr"/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406879" y="1908518"/>
            <a:ext cx="1753641" cy="2097082"/>
            <a:chOff x="6381342" y="2182683"/>
            <a:chExt cx="1805441" cy="1894017"/>
          </a:xfrm>
        </p:grpSpPr>
        <p:sp>
          <p:nvSpPr>
            <p:cNvPr id="40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91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502512" y="2800528"/>
            <a:ext cx="1534235" cy="304007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7469" y="3343881"/>
            <a:ext cx="17167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Early Problem Prediction and </a:t>
            </a:r>
            <a:r>
              <a:rPr lang="en-US" sz="2000" dirty="0" smtClean="0">
                <a:latin typeface="Tw Cen MT" panose="020B0602020104020603" pitchFamily="34" charset="0"/>
              </a:rPr>
              <a:t>Pre-Notification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  <p:bldP spid="46" grpId="0"/>
      <p:bldP spid="49" grpId="0"/>
      <p:bldP spid="51" grpId="0"/>
      <p:bldP spid="53" grpId="0"/>
      <p:bldP spid="65" grpId="0" animBg="1"/>
      <p:bldP spid="69" grpId="0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DATA REPORT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C430E-A890-47A0-AF70-8F703827D9E8}"/>
              </a:ext>
            </a:extLst>
          </p:cNvPr>
          <p:cNvCxnSpPr>
            <a:cxnSpLocks/>
          </p:cNvCxnSpPr>
          <p:nvPr/>
        </p:nvCxnSpPr>
        <p:spPr>
          <a:xfrm>
            <a:off x="1651000" y="4521200"/>
            <a:ext cx="89154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CABCA-A2FE-44C0-B1CB-8915E80620AD}"/>
              </a:ext>
            </a:extLst>
          </p:cNvPr>
          <p:cNvCxnSpPr>
            <a:cxnSpLocks/>
          </p:cNvCxnSpPr>
          <p:nvPr/>
        </p:nvCxnSpPr>
        <p:spPr>
          <a:xfrm>
            <a:off x="1651000" y="3136900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2C622-B887-4BE0-9FEA-C960231F03AE}"/>
              </a:ext>
            </a:extLst>
          </p:cNvPr>
          <p:cNvCxnSpPr>
            <a:cxnSpLocks/>
          </p:cNvCxnSpPr>
          <p:nvPr/>
        </p:nvCxnSpPr>
        <p:spPr>
          <a:xfrm flipH="1" flipV="1">
            <a:off x="1642871" y="1464816"/>
            <a:ext cx="8129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39F9C7-11B4-4469-A651-B06ADFA5D6F3}"/>
              </a:ext>
            </a:extLst>
          </p:cNvPr>
          <p:cNvCxnSpPr>
            <a:cxnSpLocks/>
          </p:cNvCxnSpPr>
          <p:nvPr/>
        </p:nvCxnSpPr>
        <p:spPr>
          <a:xfrm flipH="1" flipV="1">
            <a:off x="3135460" y="1464816"/>
            <a:ext cx="1440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DBDD1-0DF7-4017-AF79-0B0FDC7772AD}"/>
              </a:ext>
            </a:extLst>
          </p:cNvPr>
          <p:cNvCxnSpPr>
            <a:cxnSpLocks/>
          </p:cNvCxnSpPr>
          <p:nvPr/>
        </p:nvCxnSpPr>
        <p:spPr>
          <a:xfrm flipV="1">
            <a:off x="4622800" y="1464816"/>
            <a:ext cx="0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81A20-6C7A-40DA-9CBC-99B26BBDB570}"/>
              </a:ext>
            </a:extLst>
          </p:cNvPr>
          <p:cNvCxnSpPr>
            <a:cxnSpLocks/>
          </p:cNvCxnSpPr>
          <p:nvPr/>
        </p:nvCxnSpPr>
        <p:spPr>
          <a:xfrm flipV="1">
            <a:off x="6108700" y="1464816"/>
            <a:ext cx="1914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9AD0CD-C045-419B-A9AB-F0B2FA085F0F}"/>
              </a:ext>
            </a:extLst>
          </p:cNvPr>
          <p:cNvCxnSpPr>
            <a:cxnSpLocks/>
          </p:cNvCxnSpPr>
          <p:nvPr/>
        </p:nvCxnSpPr>
        <p:spPr>
          <a:xfrm flipV="1">
            <a:off x="7594600" y="1464816"/>
            <a:ext cx="3535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378F-E498-4F63-8662-9EC0CDAE0F3C}"/>
              </a:ext>
            </a:extLst>
          </p:cNvPr>
          <p:cNvCxnSpPr>
            <a:cxnSpLocks/>
          </p:cNvCxnSpPr>
          <p:nvPr/>
        </p:nvCxnSpPr>
        <p:spPr>
          <a:xfrm flipV="1">
            <a:off x="9080500" y="1464816"/>
            <a:ext cx="0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11F78-A1C0-4587-9843-58377FC6A097}"/>
              </a:ext>
            </a:extLst>
          </p:cNvPr>
          <p:cNvCxnSpPr>
            <a:cxnSpLocks/>
          </p:cNvCxnSpPr>
          <p:nvPr/>
        </p:nvCxnSpPr>
        <p:spPr>
          <a:xfrm flipH="1" flipV="1">
            <a:off x="10562711" y="1464816"/>
            <a:ext cx="3689" cy="305638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1E1737-FEC8-4E84-AEA4-CC2DBF29AE72}"/>
              </a:ext>
            </a:extLst>
          </p:cNvPr>
          <p:cNvCxnSpPr>
            <a:cxnSpLocks/>
          </p:cNvCxnSpPr>
          <p:nvPr/>
        </p:nvCxnSpPr>
        <p:spPr>
          <a:xfrm>
            <a:off x="1710743" y="1464816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8953AC-AA55-4F9F-B14E-3BF914844D62}"/>
              </a:ext>
            </a:extLst>
          </p:cNvPr>
          <p:cNvCxnSpPr>
            <a:cxnSpLocks/>
          </p:cNvCxnSpPr>
          <p:nvPr/>
        </p:nvCxnSpPr>
        <p:spPr>
          <a:xfrm>
            <a:off x="1643123" y="1754420"/>
            <a:ext cx="1515561" cy="2843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F2AB26-8BF0-47C0-849C-589B06D2EC56}"/>
              </a:ext>
            </a:extLst>
          </p:cNvPr>
          <p:cNvCxnSpPr>
            <a:cxnSpLocks/>
            <a:stCxn id="99" idx="6"/>
          </p:cNvCxnSpPr>
          <p:nvPr/>
        </p:nvCxnSpPr>
        <p:spPr>
          <a:xfrm>
            <a:off x="3215333" y="1771654"/>
            <a:ext cx="1481583" cy="15271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CEDE0-68BA-423D-B4AE-48F8BA519005}"/>
              </a:ext>
            </a:extLst>
          </p:cNvPr>
          <p:cNvCxnSpPr>
            <a:cxnSpLocks/>
          </p:cNvCxnSpPr>
          <p:nvPr/>
        </p:nvCxnSpPr>
        <p:spPr>
          <a:xfrm>
            <a:off x="4597401" y="1795257"/>
            <a:ext cx="1521342" cy="13421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820569-B1A9-4909-9AB0-F425B5E9E04F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6047552" y="1801967"/>
            <a:ext cx="1565784" cy="5238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45CE89-02F7-4F51-89F5-0DD3F600D780}"/>
              </a:ext>
            </a:extLst>
          </p:cNvPr>
          <p:cNvCxnSpPr>
            <a:cxnSpLocks/>
          </p:cNvCxnSpPr>
          <p:nvPr/>
        </p:nvCxnSpPr>
        <p:spPr>
          <a:xfrm>
            <a:off x="7571515" y="1805354"/>
            <a:ext cx="1555235" cy="21459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FC681-E3A9-40D3-9B18-CC9C413BAE1C}"/>
              </a:ext>
            </a:extLst>
          </p:cNvPr>
          <p:cNvCxnSpPr>
            <a:cxnSpLocks/>
          </p:cNvCxnSpPr>
          <p:nvPr/>
        </p:nvCxnSpPr>
        <p:spPr>
          <a:xfrm>
            <a:off x="9052911" y="1824391"/>
            <a:ext cx="1524019" cy="9996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87C2F8-3A8C-4327-B7A9-EE562E762682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1639327" y="2554078"/>
            <a:ext cx="1425437" cy="87148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5BE676-88D6-470D-9EBD-6EBDB3DFDA43}"/>
              </a:ext>
            </a:extLst>
          </p:cNvPr>
          <p:cNvCxnSpPr>
            <a:cxnSpLocks/>
            <a:endCxn id="107" idx="1"/>
          </p:cNvCxnSpPr>
          <p:nvPr/>
        </p:nvCxnSpPr>
        <p:spPr>
          <a:xfrm flipH="1" flipV="1">
            <a:off x="3086153" y="2502442"/>
            <a:ext cx="1525659" cy="10426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711E7-D312-4819-9D90-A74CED8E1460}"/>
              </a:ext>
            </a:extLst>
          </p:cNvPr>
          <p:cNvCxnSpPr>
            <a:cxnSpLocks/>
          </p:cNvCxnSpPr>
          <p:nvPr/>
        </p:nvCxnSpPr>
        <p:spPr>
          <a:xfrm flipH="1">
            <a:off x="4623583" y="2393391"/>
            <a:ext cx="1476989" cy="20426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764DEA-CA56-49A4-A636-BDA088FA1A08}"/>
              </a:ext>
            </a:extLst>
          </p:cNvPr>
          <p:cNvCxnSpPr>
            <a:cxnSpLocks/>
            <a:stCxn id="110" idx="2"/>
          </p:cNvCxnSpPr>
          <p:nvPr/>
        </p:nvCxnSpPr>
        <p:spPr>
          <a:xfrm flipH="1" flipV="1">
            <a:off x="6110615" y="2393392"/>
            <a:ext cx="1406219" cy="192228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E96CCA-6E4D-4527-B5F7-FF450677A3D2}"/>
              </a:ext>
            </a:extLst>
          </p:cNvPr>
          <p:cNvCxnSpPr>
            <a:cxnSpLocks/>
            <a:endCxn id="110" idx="6"/>
          </p:cNvCxnSpPr>
          <p:nvPr/>
        </p:nvCxnSpPr>
        <p:spPr>
          <a:xfrm flipH="1">
            <a:off x="7662884" y="2405878"/>
            <a:ext cx="1400217" cy="179742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0EC2A1-0923-4397-938D-741D874DB208}"/>
              </a:ext>
            </a:extLst>
          </p:cNvPr>
          <p:cNvCxnSpPr>
            <a:cxnSpLocks/>
          </p:cNvCxnSpPr>
          <p:nvPr/>
        </p:nvCxnSpPr>
        <p:spPr>
          <a:xfrm flipH="1" flipV="1">
            <a:off x="9080425" y="2413000"/>
            <a:ext cx="1509357" cy="147635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17E0A217-DA29-4B3E-B83E-58F965D803DB}"/>
              </a:ext>
            </a:extLst>
          </p:cNvPr>
          <p:cNvSpPr/>
          <p:nvPr/>
        </p:nvSpPr>
        <p:spPr>
          <a:xfrm>
            <a:off x="1605383" y="1675353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78BAE5C-AAB0-4E79-B7BB-0D52069414DA}"/>
              </a:ext>
            </a:extLst>
          </p:cNvPr>
          <p:cNvSpPr/>
          <p:nvPr/>
        </p:nvSpPr>
        <p:spPr>
          <a:xfrm>
            <a:off x="3069283" y="1698629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1A87A27-BD60-48A2-8180-0952EE3CC11A}"/>
              </a:ext>
            </a:extLst>
          </p:cNvPr>
          <p:cNvSpPr/>
          <p:nvPr/>
        </p:nvSpPr>
        <p:spPr>
          <a:xfrm>
            <a:off x="4558995" y="1713900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E8579FC-DD04-4F63-840E-570B31D25771}"/>
              </a:ext>
            </a:extLst>
          </p:cNvPr>
          <p:cNvSpPr/>
          <p:nvPr/>
        </p:nvSpPr>
        <p:spPr>
          <a:xfrm>
            <a:off x="6047552" y="1728942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39244FB-DD91-4DC8-8DED-CBBC3C00BC08}"/>
              </a:ext>
            </a:extLst>
          </p:cNvPr>
          <p:cNvSpPr/>
          <p:nvPr/>
        </p:nvSpPr>
        <p:spPr>
          <a:xfrm>
            <a:off x="7498490" y="1728942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CCE2D17-8635-4DD7-8DBE-482E4C7BF227}"/>
              </a:ext>
            </a:extLst>
          </p:cNvPr>
          <p:cNvSpPr/>
          <p:nvPr/>
        </p:nvSpPr>
        <p:spPr>
          <a:xfrm>
            <a:off x="9037710" y="1749352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B2F434-E508-4927-AE1D-3A74079D77A9}"/>
              </a:ext>
            </a:extLst>
          </p:cNvPr>
          <p:cNvSpPr/>
          <p:nvPr/>
        </p:nvSpPr>
        <p:spPr>
          <a:xfrm>
            <a:off x="10502525" y="1743058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3079A90-110C-4072-91BB-5B962BCE33B1}"/>
              </a:ext>
            </a:extLst>
          </p:cNvPr>
          <p:cNvSpPr/>
          <p:nvPr/>
        </p:nvSpPr>
        <p:spPr>
          <a:xfrm>
            <a:off x="1560308" y="2564912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D26088-59D6-4125-9A5E-F53E85D53E1F}"/>
              </a:ext>
            </a:extLst>
          </p:cNvPr>
          <p:cNvSpPr/>
          <p:nvPr/>
        </p:nvSpPr>
        <p:spPr>
          <a:xfrm>
            <a:off x="3064764" y="2481053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E323FBE-EA80-4E98-A5A2-5DD06D9176B8}"/>
              </a:ext>
            </a:extLst>
          </p:cNvPr>
          <p:cNvSpPr/>
          <p:nvPr/>
        </p:nvSpPr>
        <p:spPr>
          <a:xfrm>
            <a:off x="4545601" y="2559533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7EC8633-BE23-49D9-BE1F-7AE325460CBA}"/>
              </a:ext>
            </a:extLst>
          </p:cNvPr>
          <p:cNvSpPr/>
          <p:nvPr/>
        </p:nvSpPr>
        <p:spPr>
          <a:xfrm>
            <a:off x="6030267" y="2325617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05148D-C1D0-48E9-ADAF-B4BD29CDA8F5}"/>
              </a:ext>
            </a:extLst>
          </p:cNvPr>
          <p:cNvSpPr/>
          <p:nvPr/>
        </p:nvSpPr>
        <p:spPr>
          <a:xfrm>
            <a:off x="7516834" y="2512595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3D64F64-58B4-435B-8B04-F8B33E67AE9C}"/>
              </a:ext>
            </a:extLst>
          </p:cNvPr>
          <p:cNvSpPr/>
          <p:nvPr/>
        </p:nvSpPr>
        <p:spPr>
          <a:xfrm>
            <a:off x="9007139" y="2341606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6E14D52-EE01-40FE-91B8-994A170F61B0}"/>
              </a:ext>
            </a:extLst>
          </p:cNvPr>
          <p:cNvSpPr/>
          <p:nvPr/>
        </p:nvSpPr>
        <p:spPr>
          <a:xfrm>
            <a:off x="10502525" y="2476381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8B4873-7876-4A61-B54D-9C83620C2E5C}"/>
              </a:ext>
            </a:extLst>
          </p:cNvPr>
          <p:cNvGrpSpPr/>
          <p:nvPr/>
        </p:nvGrpSpPr>
        <p:grpSpPr>
          <a:xfrm>
            <a:off x="821418" y="4599441"/>
            <a:ext cx="1659161" cy="627564"/>
            <a:chOff x="643618" y="5094741"/>
            <a:chExt cx="1659161" cy="62756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2470082-F95C-4155-820B-D929588B3F16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DAY 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C11D39B-7EC2-4FB1-88F9-6211030B4A4F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214EF0-03B7-41F5-9987-BA4D322BE236}"/>
              </a:ext>
            </a:extLst>
          </p:cNvPr>
          <p:cNvGrpSpPr/>
          <p:nvPr/>
        </p:nvGrpSpPr>
        <p:grpSpPr>
          <a:xfrm>
            <a:off x="2305880" y="4599441"/>
            <a:ext cx="1659161" cy="627564"/>
            <a:chOff x="643618" y="5094741"/>
            <a:chExt cx="1659161" cy="62756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25C0FDB-38A3-4316-8496-FCCCE17FF5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  <a:latin typeface="Tw Cen MT" panose="020B0602020104020603" pitchFamily="34" charset="0"/>
                </a:rPr>
                <a:t>DAY 2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1B01FBD-60E2-4B20-8670-F4C1C626928D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7C8A74-1A89-4847-BA7C-AA18A632D444}"/>
              </a:ext>
            </a:extLst>
          </p:cNvPr>
          <p:cNvGrpSpPr/>
          <p:nvPr/>
        </p:nvGrpSpPr>
        <p:grpSpPr>
          <a:xfrm>
            <a:off x="3791989" y="4599441"/>
            <a:ext cx="1659161" cy="627564"/>
            <a:chOff x="643618" y="5094741"/>
            <a:chExt cx="1659161" cy="62756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80BEDE-F4FD-4E12-9592-BD056ABEED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Tw Cen MT" panose="020B0602020104020603" pitchFamily="34" charset="0"/>
                </a:rPr>
                <a:t>DAY 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F62AFE-F7B9-4672-851A-31D96FD961F1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7D060B-8590-4169-B811-CD14C13A92D6}"/>
              </a:ext>
            </a:extLst>
          </p:cNvPr>
          <p:cNvGrpSpPr/>
          <p:nvPr/>
        </p:nvGrpSpPr>
        <p:grpSpPr>
          <a:xfrm>
            <a:off x="5277686" y="4599441"/>
            <a:ext cx="1659161" cy="627564"/>
            <a:chOff x="643618" y="5094741"/>
            <a:chExt cx="1659161" cy="62756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CC9DE27-ABAD-4B10-8D86-8A211443CE5B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DAY 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A2E6AF0-A577-46B5-9085-04549AA8ECA5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61FC9F-346C-4AB8-90AE-7CCF730EB871}"/>
              </a:ext>
            </a:extLst>
          </p:cNvPr>
          <p:cNvGrpSpPr/>
          <p:nvPr/>
        </p:nvGrpSpPr>
        <p:grpSpPr>
          <a:xfrm>
            <a:off x="6762560" y="4599441"/>
            <a:ext cx="1659161" cy="627564"/>
            <a:chOff x="643618" y="5094741"/>
            <a:chExt cx="1659161" cy="62756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A70E7C1-B94F-422A-9EAD-DC12C930E5D7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Tw Cen MT" panose="020B0602020104020603" pitchFamily="34" charset="0"/>
                </a:rPr>
                <a:t>DAY 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1574B0-8B2E-4C34-9479-CF9F0A8E71B6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F2812D8-5DC3-4AE2-BA0B-174790875DB0}"/>
              </a:ext>
            </a:extLst>
          </p:cNvPr>
          <p:cNvGrpSpPr/>
          <p:nvPr/>
        </p:nvGrpSpPr>
        <p:grpSpPr>
          <a:xfrm>
            <a:off x="8231562" y="4599441"/>
            <a:ext cx="1659161" cy="627564"/>
            <a:chOff x="643618" y="5094741"/>
            <a:chExt cx="1659161" cy="62756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C202C0-64D0-4F31-BC9B-F67123CCB563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DAY 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F5172C-B509-4350-BCD8-43DDE852AA99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E743EFA-1721-4223-AC59-EAAF24D95476}"/>
              </a:ext>
            </a:extLst>
          </p:cNvPr>
          <p:cNvGrpSpPr/>
          <p:nvPr/>
        </p:nvGrpSpPr>
        <p:grpSpPr>
          <a:xfrm>
            <a:off x="9733131" y="4599441"/>
            <a:ext cx="1659161" cy="627564"/>
            <a:chOff x="643618" y="5094741"/>
            <a:chExt cx="1659161" cy="62756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E58AEA7-2CA8-4278-9747-009952DABAA0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Tw Cen MT" panose="020B0602020104020603" pitchFamily="34" charset="0"/>
                </a:rPr>
                <a:t>DAY 7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3F128C-82AF-4957-8893-5955124B8D87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46AB71-D749-4D5B-8E6D-788771A16871}"/>
              </a:ext>
            </a:extLst>
          </p:cNvPr>
          <p:cNvGrpSpPr/>
          <p:nvPr/>
        </p:nvGrpSpPr>
        <p:grpSpPr>
          <a:xfrm>
            <a:off x="2331280" y="5711285"/>
            <a:ext cx="2807688" cy="823577"/>
            <a:chOff x="2331280" y="5711285"/>
            <a:chExt cx="2807688" cy="8235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8FA68284-CBC2-4DFF-983C-B9666F89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80" y="5853176"/>
              <a:ext cx="681686" cy="681686"/>
            </a:xfrm>
            <a:prstGeom prst="rect">
              <a:avLst/>
            </a:prstGeom>
          </p:spPr>
        </p:pic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B5AF40A-0A33-4314-B041-4A94FDB2A85E}"/>
                </a:ext>
              </a:extLst>
            </p:cNvPr>
            <p:cNvGrpSpPr/>
            <p:nvPr/>
          </p:nvGrpSpPr>
          <p:grpSpPr>
            <a:xfrm>
              <a:off x="3012966" y="5711285"/>
              <a:ext cx="2126002" cy="709142"/>
              <a:chOff x="797382" y="5094741"/>
              <a:chExt cx="2126002" cy="709142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15ECEB-31F3-4745-8803-5820E34030CD}"/>
                  </a:ext>
                </a:extLst>
              </p:cNvPr>
              <p:cNvSpPr txBox="1"/>
              <p:nvPr/>
            </p:nvSpPr>
            <p:spPr>
              <a:xfrm>
                <a:off x="797382" y="5094741"/>
                <a:ext cx="1665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EF3078"/>
                    </a:solidFill>
                    <a:latin typeface="Tw Cen MT" panose="020B0602020104020603" pitchFamily="34" charset="0"/>
                  </a:rPr>
                  <a:t>Voltage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CA7A453-7D15-4170-9702-4B0D11389712}"/>
                  </a:ext>
                </a:extLst>
              </p:cNvPr>
              <p:cNvSpPr txBox="1"/>
              <p:nvPr/>
            </p:nvSpPr>
            <p:spPr>
              <a:xfrm>
                <a:off x="800425" y="5434551"/>
                <a:ext cx="21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6CCE94-B039-46DE-B91D-1AFA51B12990}"/>
              </a:ext>
            </a:extLst>
          </p:cNvPr>
          <p:cNvGrpSpPr/>
          <p:nvPr/>
        </p:nvGrpSpPr>
        <p:grpSpPr>
          <a:xfrm>
            <a:off x="6777133" y="5711285"/>
            <a:ext cx="2862231" cy="836075"/>
            <a:chOff x="6777133" y="5711285"/>
            <a:chExt cx="2862231" cy="836075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9C60603-0251-42F7-9B59-D7115FC6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133" y="5853176"/>
              <a:ext cx="694184" cy="69418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932E273-FF9E-4413-9D7C-5EC1AB305F6D}"/>
                </a:ext>
              </a:extLst>
            </p:cNvPr>
            <p:cNvGrpSpPr/>
            <p:nvPr/>
          </p:nvGrpSpPr>
          <p:grpSpPr>
            <a:xfrm>
              <a:off x="7513362" y="5711285"/>
              <a:ext cx="2126002" cy="709142"/>
              <a:chOff x="797382" y="5094741"/>
              <a:chExt cx="2126002" cy="709142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97BDCE7-9BC6-4AAA-8386-B20F5383212D}"/>
                  </a:ext>
                </a:extLst>
              </p:cNvPr>
              <p:cNvSpPr txBox="1"/>
              <p:nvPr/>
            </p:nvSpPr>
            <p:spPr>
              <a:xfrm>
                <a:off x="797382" y="5094741"/>
                <a:ext cx="1665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Current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8042A2-C2DA-41D3-939A-1AF61489FB85}"/>
                  </a:ext>
                </a:extLst>
              </p:cNvPr>
              <p:cNvSpPr txBox="1"/>
              <p:nvPr/>
            </p:nvSpPr>
            <p:spPr>
              <a:xfrm>
                <a:off x="800425" y="5434551"/>
                <a:ext cx="21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4455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7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5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8" y="3509984"/>
            <a:ext cx="899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T H A N K   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203543"/>
            <a:ext cx="1244104" cy="12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6098" y="1081354"/>
            <a:ext cx="119394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E9524"/>
                </a:solidFill>
                <a:latin typeface="Tw Cen MT" panose="020B0602020104020603" pitchFamily="34" charset="0"/>
              </a:rPr>
              <a:t>Do you know WHY IT TAKES HOURS OF TIME TO GET POWER BACK AFTER A FAULT IN ELECTRIC GRID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DE8E5-6597-4EEB-B328-822F734A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54" y="3412337"/>
            <a:ext cx="2529540" cy="2529540"/>
          </a:xfrm>
          <a:prstGeom prst="ellipse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638" y="2813315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672350" y="80527"/>
            <a:ext cx="884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FAULTS THAT OCCUR IN ELECTRIC GRID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325022" y="2823906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1D742C-D4A8-4DCA-8C7C-29720BB3ABB7}"/>
                </a:ext>
              </a:extLst>
            </p:cNvPr>
            <p:cNvGrpSpPr/>
            <p:nvPr/>
          </p:nvGrpSpPr>
          <p:grpSpPr>
            <a:xfrm>
              <a:off x="4666379" y="2648685"/>
              <a:ext cx="2763865" cy="2060648"/>
              <a:chOff x="4719387" y="2807709"/>
              <a:chExt cx="2763865" cy="206064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E8BCD-C04C-4D02-BF30-D147FB439819}"/>
                  </a:ext>
                </a:extLst>
              </p:cNvPr>
              <p:cNvSpPr txBox="1"/>
              <p:nvPr/>
            </p:nvSpPr>
            <p:spPr>
              <a:xfrm>
                <a:off x="4726800" y="2807709"/>
                <a:ext cx="27564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BROKEN WIRES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39DE-9574-4646-B9B7-80C5A08E5B31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3FF143-C59B-4B35-8118-BA624EED669B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863475" y="1056386"/>
            <a:ext cx="2518899" cy="246230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882839" y="2128675"/>
              <a:ext cx="19433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BURNT FUSE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8445164" y="1465883"/>
            <a:ext cx="2763373" cy="2668627"/>
            <a:chOff x="1703160" y="4238282"/>
            <a:chExt cx="2195441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A66B0-42FC-4535-9518-E6319730B5CC}"/>
                </a:ext>
              </a:extLst>
            </p:cNvPr>
            <p:cNvSpPr txBox="1"/>
            <p:nvPr/>
          </p:nvSpPr>
          <p:spPr>
            <a:xfrm>
              <a:off x="1703160" y="4655399"/>
              <a:ext cx="219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TRANSFORMER</a:t>
              </a:r>
            </a:p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BREAK 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827831" y="4359655"/>
            <a:ext cx="2491636" cy="2124210"/>
            <a:chOff x="232540" y="3320010"/>
            <a:chExt cx="1943398" cy="166632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320010"/>
              <a:ext cx="1640986" cy="1666321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232540" y="3550073"/>
              <a:ext cx="1943398" cy="796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SHORT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CIRCUITS</a:t>
              </a:r>
            </a:p>
            <a:p>
              <a:pPr algn="ctr"/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66A8CA-19F4-4F4A-935B-4004FECE0B0A}"/>
              </a:ext>
            </a:extLst>
          </p:cNvPr>
          <p:cNvSpPr txBox="1"/>
          <p:nvPr/>
        </p:nvSpPr>
        <p:spPr>
          <a:xfrm>
            <a:off x="9397602" y="6022200"/>
            <a:ext cx="272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w Cen MT" panose="020B0602020104020603" pitchFamily="34" charset="0"/>
              </a:rPr>
              <a:t>And many more…..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3" y="4587821"/>
            <a:ext cx="1757373" cy="175737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60" y="2764091"/>
            <a:ext cx="1318067" cy="1274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9" y="5495772"/>
            <a:ext cx="802341" cy="802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45" y="1848830"/>
            <a:ext cx="1450407" cy="14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585481" y="1973592"/>
            <a:ext cx="475996" cy="4329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3726077" y="3500196"/>
            <a:ext cx="505102" cy="4716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6922013" y="4715252"/>
            <a:ext cx="505102" cy="4716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6813245" y="1985299"/>
            <a:ext cx="505102" cy="4716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706580" y="3510817"/>
            <a:ext cx="505102" cy="4716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13" idx="7"/>
            <a:endCxn id="54" idx="2"/>
          </p:cNvCxnSpPr>
          <p:nvPr/>
        </p:nvCxnSpPr>
        <p:spPr>
          <a:xfrm flipV="1">
            <a:off x="4087332" y="2221148"/>
            <a:ext cx="2725913" cy="139544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7318347" y="2190051"/>
            <a:ext cx="2267134" cy="3109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  <a:stCxn id="53" idx="2"/>
            <a:endCxn id="13" idx="5"/>
          </p:cNvCxnSpPr>
          <p:nvPr/>
        </p:nvCxnSpPr>
        <p:spPr>
          <a:xfrm flipH="1" flipV="1">
            <a:off x="4087332" y="3825646"/>
            <a:ext cx="2834681" cy="112545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  <a:stCxn id="2" idx="6"/>
            <a:endCxn id="13" idx="2"/>
          </p:cNvCxnSpPr>
          <p:nvPr/>
        </p:nvCxnSpPr>
        <p:spPr>
          <a:xfrm flipV="1">
            <a:off x="1135677" y="3721120"/>
            <a:ext cx="2689219" cy="1889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Problem Occurred…..!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788121" y="3573297"/>
            <a:ext cx="347556" cy="33342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824896" y="3573297"/>
            <a:ext cx="307463" cy="295645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7032361" y="4819659"/>
            <a:ext cx="285937" cy="270849"/>
          </a:xfrm>
          <a:prstGeom prst="ellipse">
            <a:avLst/>
          </a:prstGeom>
          <a:solidFill>
            <a:srgbClr val="26A6D1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904377" y="2050587"/>
            <a:ext cx="329971" cy="349723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665812" y="2040085"/>
            <a:ext cx="296168" cy="29423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45669" y="4014313"/>
            <a:ext cx="2126507" cy="657193"/>
            <a:chOff x="378640" y="3809602"/>
            <a:chExt cx="2126507" cy="65719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POWER CUT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049F1B1-6182-47AB-BECE-2A542878E26D}"/>
              </a:ext>
            </a:extLst>
          </p:cNvPr>
          <p:cNvSpPr txBox="1"/>
          <p:nvPr/>
        </p:nvSpPr>
        <p:spPr>
          <a:xfrm>
            <a:off x="2133822" y="3979114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E9524"/>
                </a:solidFill>
                <a:latin typeface="Tw Cen MT" panose="020B0602020104020603" pitchFamily="34" charset="0"/>
              </a:rPr>
              <a:t>SUBSTATION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728CB8-974E-4196-8D1D-89BBEFF54DC9}"/>
              </a:ext>
            </a:extLst>
          </p:cNvPr>
          <p:cNvSpPr txBox="1"/>
          <p:nvPr/>
        </p:nvSpPr>
        <p:spPr>
          <a:xfrm>
            <a:off x="6181974" y="5902376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6A6D1"/>
                </a:solidFill>
                <a:latin typeface="Tw Cen MT" panose="020B0602020104020603" pitchFamily="34" charset="0"/>
              </a:rPr>
              <a:t>Inside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6207930" y="2624486"/>
            <a:ext cx="2126507" cy="657193"/>
            <a:chOff x="5943402" y="2692391"/>
            <a:chExt cx="2126507" cy="65719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Outside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E5F379D-720A-4873-BF25-F62D2ED92709}"/>
              </a:ext>
            </a:extLst>
          </p:cNvPr>
          <p:cNvSpPr txBox="1"/>
          <p:nvPr/>
        </p:nvSpPr>
        <p:spPr>
          <a:xfrm>
            <a:off x="8962573" y="5644432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Transformers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014087" y="2567829"/>
            <a:ext cx="2174856" cy="427922"/>
            <a:chOff x="9620021" y="2775636"/>
            <a:chExt cx="2174856" cy="4279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68370" y="280344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Power lines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0" y="1989918"/>
            <a:ext cx="1333442" cy="133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633830" y="4714278"/>
            <a:ext cx="475996" cy="4329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  <a:stCxn id="89" idx="2"/>
            <a:endCxn id="53" idx="6"/>
          </p:cNvCxnSpPr>
          <p:nvPr/>
        </p:nvCxnSpPr>
        <p:spPr>
          <a:xfrm flipH="1">
            <a:off x="7427115" y="4930737"/>
            <a:ext cx="2206715" cy="2036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729659" y="4780771"/>
            <a:ext cx="296168" cy="29423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75" y="2174909"/>
            <a:ext cx="2120598" cy="124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06" y="1014481"/>
            <a:ext cx="1732550" cy="173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96" y="3827554"/>
            <a:ext cx="2152621" cy="21526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32" y="4176670"/>
            <a:ext cx="1553390" cy="15533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52" y="1382904"/>
            <a:ext cx="1371600" cy="1371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203161" y="5186950"/>
            <a:ext cx="58452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may be Inside or outside the city.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finding the fault becomes really difficult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7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animBg="1"/>
      <p:bldP spid="53" grpId="0" animBg="1"/>
      <p:bldP spid="54" grpId="0" animBg="1"/>
      <p:bldP spid="50" grpId="0" animBg="1"/>
      <p:bldP spid="2" grpId="0" animBg="1"/>
      <p:bldP spid="13" grpId="0" animBg="1"/>
      <p:bldP spid="15" grpId="0" animBg="1"/>
      <p:bldP spid="17" grpId="0" animBg="1"/>
      <p:bldP spid="19" grpId="0" animBg="1"/>
      <p:bldP spid="85" grpId="0"/>
      <p:bldP spid="87" grpId="0"/>
      <p:bldP spid="92" grpId="0"/>
      <p:bldP spid="89" grpId="0" animBg="1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135030" y="3318700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3350913" y="3173249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5646762" y="2930739"/>
            <a:ext cx="2558369" cy="128423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Problem in Main Power Lines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547312" y="3010534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3034834" y="3842782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5544172" y="2879010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708055" y="5021005"/>
            <a:ext cx="212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Tw Cen MT" panose="020B0602020104020603" pitchFamily="34" charset="0"/>
              </a:rPr>
              <a:t>Repair the Problematic WIRE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9F1B1-6182-47AB-BECE-2A542878E26D}"/>
              </a:ext>
            </a:extLst>
          </p:cNvPr>
          <p:cNvSpPr txBox="1"/>
          <p:nvPr/>
        </p:nvSpPr>
        <p:spPr>
          <a:xfrm>
            <a:off x="-309842" y="3905362"/>
            <a:ext cx="212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Problem in </a:t>
            </a:r>
          </a:p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POWER LINES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5F379D-720A-4873-BF25-F62D2ED92709}"/>
              </a:ext>
            </a:extLst>
          </p:cNvPr>
          <p:cNvSpPr txBox="1"/>
          <p:nvPr/>
        </p:nvSpPr>
        <p:spPr>
          <a:xfrm>
            <a:off x="4832699" y="1775406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Search All POLES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2" y="2750888"/>
            <a:ext cx="1156184" cy="11561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4" y="3311584"/>
            <a:ext cx="1466696" cy="119528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799523" y="2285186"/>
            <a:ext cx="2067536" cy="20670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99" y="2904637"/>
            <a:ext cx="1052251" cy="104435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9" y="2661906"/>
            <a:ext cx="903514" cy="9035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08" y="2569038"/>
            <a:ext cx="1281221" cy="128122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>
            <a:off x="8962110" y="3467490"/>
            <a:ext cx="1798554" cy="97521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05131" y="3791616"/>
            <a:ext cx="1217461" cy="12293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47" y="3936049"/>
            <a:ext cx="940525" cy="9405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10149164" y="2261796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OK Done..!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36917" y="4521168"/>
            <a:ext cx="20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6A6D1"/>
                </a:solidFill>
                <a:latin typeface="Tw Cen MT" panose="020B0602020104020603" pitchFamily="34" charset="0"/>
              </a:rPr>
              <a:t>Group of 10 ..more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" y="4918184"/>
            <a:ext cx="6465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Problem is outside the city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Repairing the Outer  Grid a group of 10 or more employees will  start checking for the faulty wire over the HIGHT TENSION POLES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may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takemore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than 2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ours  to find it and It is really Hazardous for them during nights due to broken or short circuit wires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651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83" grpId="0"/>
      <p:bldP spid="85" grpId="0"/>
      <p:bldP spid="92" grpId="0"/>
      <p:bldP spid="36" grpId="0" animBg="1"/>
      <p:bldP spid="41" grpId="0" animBg="1"/>
      <p:bldP spid="4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8851539" y="1821352"/>
            <a:ext cx="2471000" cy="15912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>
            <a:off x="5761112" y="1966765"/>
            <a:ext cx="2444019" cy="145641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135030" y="3318700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3350913" y="3173249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6433539" y="3568170"/>
            <a:ext cx="1709890" cy="2091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669791" y="1363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Problem in Local internal GRID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547312" y="3010534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2680959" y="3295820"/>
            <a:ext cx="1543566" cy="1525085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707293" y="4348787"/>
            <a:ext cx="208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Blown FUSE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9F1B1-6182-47AB-BECE-2A542878E26D}"/>
              </a:ext>
            </a:extLst>
          </p:cNvPr>
          <p:cNvSpPr txBox="1"/>
          <p:nvPr/>
        </p:nvSpPr>
        <p:spPr>
          <a:xfrm>
            <a:off x="-309842" y="3905362"/>
            <a:ext cx="212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Problem in </a:t>
            </a:r>
          </a:p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Local GRID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F379D-720A-4873-BF25-F62D2ED92709}"/>
              </a:ext>
            </a:extLst>
          </p:cNvPr>
          <p:cNvSpPr txBox="1"/>
          <p:nvPr/>
        </p:nvSpPr>
        <p:spPr>
          <a:xfrm>
            <a:off x="4652936" y="1593854"/>
            <a:ext cx="24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Get the failure area location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2" y="2750888"/>
            <a:ext cx="1156184" cy="11561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21" y="3479217"/>
            <a:ext cx="1008517" cy="119528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799523" y="2285186"/>
            <a:ext cx="2067536" cy="20670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08" y="2569038"/>
            <a:ext cx="1281221" cy="12812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9286073" y="3401717"/>
            <a:ext cx="1325266" cy="37563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10149164" y="2261796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OK Done..!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36917" y="4876574"/>
            <a:ext cx="20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EE9524"/>
                </a:solidFill>
                <a:latin typeface="Tw Cen MT" panose="020B0602020104020603" pitchFamily="34" charset="0"/>
              </a:rPr>
              <a:t>Group of 10 ..more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87" y="2391828"/>
            <a:ext cx="1853744" cy="1853744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8049661" y="1316393"/>
            <a:ext cx="1293223" cy="130074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51" y="1574880"/>
            <a:ext cx="783771" cy="783771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8035847" y="3174201"/>
            <a:ext cx="1250226" cy="1206309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29" y="3282355"/>
            <a:ext cx="990000" cy="99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289703" y="2629096"/>
            <a:ext cx="277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Blown Transformer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8092658" y="4917966"/>
            <a:ext cx="1250226" cy="1177926"/>
            <a:chOff x="4253833" y="2037467"/>
            <a:chExt cx="3578202" cy="35782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1D742C-D4A8-4DCA-8C7C-29720BB3ABB7}"/>
                </a:ext>
              </a:extLst>
            </p:cNvPr>
            <p:cNvGrpSpPr/>
            <p:nvPr/>
          </p:nvGrpSpPr>
          <p:grpSpPr>
            <a:xfrm>
              <a:off x="4666379" y="2648685"/>
              <a:ext cx="2763865" cy="2060648"/>
              <a:chOff x="4719387" y="2807709"/>
              <a:chExt cx="2763865" cy="206064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2E8BCD-C04C-4D02-BF30-D147FB439819}"/>
                  </a:ext>
                </a:extLst>
              </p:cNvPr>
              <p:cNvSpPr txBox="1"/>
              <p:nvPr/>
            </p:nvSpPr>
            <p:spPr>
              <a:xfrm>
                <a:off x="4726801" y="2807709"/>
                <a:ext cx="2756451" cy="177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2039DE-9574-4646-B9B7-80C5A08E5B31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3FF143-C59B-4B35-8118-BA624EED669B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501978" y="4159660"/>
            <a:ext cx="1641451" cy="10410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>
            <a:off x="9286074" y="3700676"/>
            <a:ext cx="1558165" cy="14458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76" y="5069439"/>
            <a:ext cx="839567" cy="8395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7616471" y="6280208"/>
            <a:ext cx="208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Broken wire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192" y="5199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Problem is 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nside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city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Repairing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Inner Grid Network a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of 10 or more employees will  start checking for the faulty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which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more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 to find it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the problem may be related to Transformer or Fuses or Broken wires etc…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5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  <p:bldP spid="17" grpId="0"/>
      <p:bldP spid="20" grpId="0" animBg="1"/>
      <p:bldP spid="27" grpId="0"/>
      <p:bldP spid="28" grpId="0"/>
      <p:bldP spid="30" grpId="0" animBg="1"/>
      <p:bldP spid="36" grpId="0" animBg="1"/>
      <p:bldP spid="4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3823191" y="4425588"/>
            <a:ext cx="2111383" cy="131115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>
            <a:off x="7453345" y="2382452"/>
            <a:ext cx="1956126" cy="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>
            <a:off x="3716113" y="2517655"/>
            <a:ext cx="2444019" cy="145641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135030" y="3318700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669791" y="1363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GRID Under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Maintanence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547312" y="3010534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2680959" y="3295820"/>
            <a:ext cx="1543566" cy="1525085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9F1B1-6182-47AB-BECE-2A542878E26D}"/>
              </a:ext>
            </a:extLst>
          </p:cNvPr>
          <p:cNvSpPr txBox="1"/>
          <p:nvPr/>
        </p:nvSpPr>
        <p:spPr>
          <a:xfrm>
            <a:off x="-309842" y="3905362"/>
            <a:ext cx="212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Problem in </a:t>
            </a:r>
          </a:p>
          <a:p>
            <a:pPr algn="ctr"/>
            <a:r>
              <a:rPr lang="en-US" sz="2000" b="1" dirty="0">
                <a:solidFill>
                  <a:srgbClr val="FF6600"/>
                </a:solidFill>
                <a:latin typeface="Tw Cen MT" panose="020B0602020104020603" pitchFamily="34" charset="0"/>
              </a:rPr>
              <a:t>Local GRID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2" y="2750888"/>
            <a:ext cx="1156184" cy="11561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78" y="3573459"/>
            <a:ext cx="1008517" cy="100851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61872" y="4876574"/>
            <a:ext cx="1178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EE9524"/>
                </a:solidFill>
                <a:latin typeface="Tw Cen MT" panose="020B0602020104020603" pitchFamily="34" charset="0"/>
              </a:rPr>
              <a:t>Employee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>
            <a:off x="7260522" y="5370505"/>
            <a:ext cx="2148949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7F2B0E1-FD99-4B75-A182-623F14EDC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90" y="1272208"/>
            <a:ext cx="2589203" cy="25892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F43299B-E5CE-4A88-88DA-C44BD8E69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50" y="4064131"/>
            <a:ext cx="2589203" cy="25892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921FA67-2B01-4812-AFB0-B967C9CC3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96" y="1222551"/>
            <a:ext cx="2562334" cy="256233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9910BED-9944-400B-8264-318DC3732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94" y="4084636"/>
            <a:ext cx="2617366" cy="2617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161" y="5477795"/>
            <a:ext cx="4998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many deaths Cases of Employees  due to Lack of perfect Communication between the Operator and the worker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267" y="1617240"/>
            <a:ext cx="105103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There are many more problems related to Electric Grid both electrical and Physical which results in death of lot of electricians and It is also a time consuming process which may be more in complex Grid Networks </a:t>
            </a:r>
            <a:endParaRPr lang="en-US" sz="32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91" y="3679343"/>
            <a:ext cx="2486297" cy="24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5757" y="1442428"/>
            <a:ext cx="87005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To Over come All These Problems we have designed a Control System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called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4277" y="2840922"/>
            <a:ext cx="99034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  <a:latin typeface="Tw Cen MT" panose="020B0602020104020603" pitchFamily="34" charset="0"/>
              </a:rPr>
              <a:t>SMART</a:t>
            </a:r>
            <a:r>
              <a:rPr lang="en-US" sz="4800" dirty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4800" dirty="0">
                <a:solidFill>
                  <a:srgbClr val="EE9524"/>
                </a:solidFill>
                <a:latin typeface="Tw Cen MT" panose="020B0602020104020603" pitchFamily="34" charset="0"/>
              </a:rPr>
              <a:t>POWER</a:t>
            </a:r>
            <a:r>
              <a:rPr lang="en-US" sz="4800" dirty="0">
                <a:solidFill>
                  <a:srgbClr val="EF3078"/>
                </a:solidFill>
                <a:latin typeface="Tw Cen MT" panose="020B0602020104020603" pitchFamily="34" charset="0"/>
              </a:rPr>
              <a:t> MONITORING </a:t>
            </a:r>
            <a:r>
              <a:rPr lang="en-US" sz="4800" dirty="0">
                <a:solidFill>
                  <a:srgbClr val="92D050"/>
                </a:solidFill>
                <a:latin typeface="Tw Cen MT" panose="020B0602020104020603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9222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395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Md ashu</cp:lastModifiedBy>
  <cp:revision>160</cp:revision>
  <dcterms:created xsi:type="dcterms:W3CDTF">2017-10-30T13:02:30Z</dcterms:created>
  <dcterms:modified xsi:type="dcterms:W3CDTF">2019-01-15T19:53:54Z</dcterms:modified>
</cp:coreProperties>
</file>