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gif" ContentType="image/gif"/>
  <Default Extension="xlsx" ContentType="application/vnd.openxmlformats-officedocument.spreadsheetml.sheet"/>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51" r:id="rId4"/>
  </p:sldMasterIdLst>
  <p:notesMasterIdLst>
    <p:notesMasterId r:id="rId39"/>
  </p:notesMasterIdLst>
  <p:handoutMasterIdLst>
    <p:handoutMasterId r:id="rId40"/>
  </p:handoutMasterIdLst>
  <p:sldIdLst>
    <p:sldId id="1015" r:id="rId5"/>
    <p:sldId id="1022" r:id="rId6"/>
    <p:sldId id="1027" r:id="rId7"/>
    <p:sldId id="1029" r:id="rId8"/>
    <p:sldId id="1030" r:id="rId9"/>
    <p:sldId id="1031" r:id="rId10"/>
    <p:sldId id="1066" r:id="rId11"/>
    <p:sldId id="1033" r:id="rId12"/>
    <p:sldId id="1034" r:id="rId13"/>
    <p:sldId id="1035" r:id="rId14"/>
    <p:sldId id="1036" r:id="rId15"/>
    <p:sldId id="1037" r:id="rId16"/>
    <p:sldId id="1038" r:id="rId17"/>
    <p:sldId id="1039" r:id="rId18"/>
    <p:sldId id="1040" r:id="rId19"/>
    <p:sldId id="1083" r:id="rId20"/>
    <p:sldId id="1082" r:id="rId21"/>
    <p:sldId id="1042" r:id="rId22"/>
    <p:sldId id="1043" r:id="rId23"/>
    <p:sldId id="1044" r:id="rId24"/>
    <p:sldId id="1045" r:id="rId25"/>
    <p:sldId id="1046" r:id="rId26"/>
    <p:sldId id="1067" r:id="rId27"/>
    <p:sldId id="1048" r:id="rId28"/>
    <p:sldId id="1068" r:id="rId29"/>
    <p:sldId id="1069" r:id="rId30"/>
    <p:sldId id="1070" r:id="rId31"/>
    <p:sldId id="1071" r:id="rId32"/>
    <p:sldId id="1072" r:id="rId33"/>
    <p:sldId id="1073" r:id="rId34"/>
    <p:sldId id="1055" r:id="rId35"/>
    <p:sldId id="1056" r:id="rId36"/>
    <p:sldId id="1074" r:id="rId37"/>
    <p:sldId id="1076" r:id="rId38"/>
  </p:sldIdLst>
  <p:sldSz cx="9144000" cy="6858000" type="screen4x3"/>
  <p:notesSz cx="9305925" cy="7019925"/>
  <p:defaultTextStyle>
    <a:defPPr>
      <a:defRPr lang="en-US"/>
    </a:defPPr>
    <a:lvl1pPr algn="ctr" rtl="0" fontAlgn="base">
      <a:spcBef>
        <a:spcPct val="0"/>
      </a:spcBef>
      <a:spcAft>
        <a:spcPct val="0"/>
      </a:spcAft>
      <a:defRPr kern="1200">
        <a:solidFill>
          <a:schemeClr val="tx1"/>
        </a:solidFill>
        <a:latin typeface="Arial" charset="0"/>
        <a:ea typeface="+mn-ea"/>
        <a:cs typeface="+mn-cs"/>
      </a:defRPr>
    </a:lvl1pPr>
    <a:lvl2pPr marL="457200" algn="ctr" rtl="0" fontAlgn="base">
      <a:spcBef>
        <a:spcPct val="0"/>
      </a:spcBef>
      <a:spcAft>
        <a:spcPct val="0"/>
      </a:spcAft>
      <a:defRPr kern="1200">
        <a:solidFill>
          <a:schemeClr val="tx1"/>
        </a:solidFill>
        <a:latin typeface="Arial" charset="0"/>
        <a:ea typeface="+mn-ea"/>
        <a:cs typeface="+mn-cs"/>
      </a:defRPr>
    </a:lvl2pPr>
    <a:lvl3pPr marL="914400" algn="ctr" rtl="0" fontAlgn="base">
      <a:spcBef>
        <a:spcPct val="0"/>
      </a:spcBef>
      <a:spcAft>
        <a:spcPct val="0"/>
      </a:spcAft>
      <a:defRPr kern="1200">
        <a:solidFill>
          <a:schemeClr val="tx1"/>
        </a:solidFill>
        <a:latin typeface="Arial" charset="0"/>
        <a:ea typeface="+mn-ea"/>
        <a:cs typeface="+mn-cs"/>
      </a:defRPr>
    </a:lvl3pPr>
    <a:lvl4pPr marL="1371600" algn="ctr" rtl="0" fontAlgn="base">
      <a:spcBef>
        <a:spcPct val="0"/>
      </a:spcBef>
      <a:spcAft>
        <a:spcPct val="0"/>
      </a:spcAft>
      <a:defRPr kern="1200">
        <a:solidFill>
          <a:schemeClr val="tx1"/>
        </a:solidFill>
        <a:latin typeface="Arial" charset="0"/>
        <a:ea typeface="+mn-ea"/>
        <a:cs typeface="+mn-cs"/>
      </a:defRPr>
    </a:lvl4pPr>
    <a:lvl5pPr marL="1828800" algn="ctr"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3570">
          <p15:clr>
            <a:srgbClr val="A4A3A4"/>
          </p15:clr>
        </p15:guide>
        <p15:guide id="2" orient="horz" pos="771">
          <p15:clr>
            <a:srgbClr val="A4A3A4"/>
          </p15:clr>
        </p15:guide>
        <p15:guide id="3" pos="5759">
          <p15:clr>
            <a:srgbClr val="A4A3A4"/>
          </p15:clr>
        </p15:guide>
      </p15:sldGuideLst>
    </p:ext>
    <p:ext uri="{2D200454-40CA-4A62-9FC3-DE9A4176ACB9}">
      <p15:notesGuideLst xmlns:p15="http://schemas.microsoft.com/office/powerpoint/2012/main">
        <p15:guide id="1" orient="horz" pos="2211">
          <p15:clr>
            <a:srgbClr val="A4A3A4"/>
          </p15:clr>
        </p15:guide>
        <p15:guide id="2" pos="293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Xilinx" initials="X" lastIdx="43" clrIdx="0"/>
  <p:cmAuthor id="1" name="Jennifer Lockhart" initials="JL" lastIdx="3" clrIdx="1"/>
  <p:cmAuthor id="2" name="Bielby" initials="T" lastIdx="106" clrIdx="2"/>
  <p:cmAuthor id="3" name="glaser" initials="g" lastIdx="7" clrIdx="3"/>
  <p:cmAuthor id="4" name="Intersil Corporate Template" initials="SV" lastIdx="1" clrIdx="4"/>
  <p:cmAuthor id="5" name="Tim Vanevenhoven" initials="TV" lastIdx="36" clrIdx="5">
    <p:extLst>
      <p:ext uri="{19B8F6BF-5375-455C-9EA6-DF929625EA0E}">
        <p15:presenceInfo xmlns:p15="http://schemas.microsoft.com/office/powerpoint/2012/main" userId="S-1-5-21-3316227541-3648721982-1012736855-4829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B050"/>
    <a:srgbClr val="000000"/>
    <a:srgbClr val="7A0000"/>
    <a:srgbClr val="960000"/>
    <a:srgbClr val="C00000"/>
    <a:srgbClr val="D36A13"/>
    <a:srgbClr val="0D0D0D"/>
    <a:srgbClr val="800000"/>
    <a:srgbClr val="007A34"/>
    <a:srgbClr val="00A24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outlineView">
  <p:normalViewPr showOutlineIcons="0" preferSingleView="1">
    <p:restoredLeft sz="34580" autoAdjust="0"/>
    <p:restoredTop sz="86410" autoAdjust="0"/>
  </p:normalViewPr>
  <p:slideViewPr>
    <p:cSldViewPr snapToGrid="0" showGuides="1">
      <p:cViewPr varScale="1">
        <p:scale>
          <a:sx n="57" d="100"/>
          <a:sy n="57" d="100"/>
        </p:scale>
        <p:origin x="470" y="53"/>
      </p:cViewPr>
      <p:guideLst>
        <p:guide orient="horz" pos="3570"/>
        <p:guide orient="horz" pos="771"/>
        <p:guide pos="5759"/>
      </p:guideLst>
    </p:cSldViewPr>
  </p:slideViewPr>
  <p:outlineViewPr>
    <p:cViewPr>
      <p:scale>
        <a:sx n="33" d="100"/>
        <a:sy n="33" d="100"/>
      </p:scale>
      <p:origin x="0" y="-864"/>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Lst>
  </p:outlineViewPr>
  <p:notesTextViewPr>
    <p:cViewPr>
      <p:scale>
        <a:sx n="100" d="100"/>
        <a:sy n="100" d="100"/>
      </p:scale>
      <p:origin x="0" y="0"/>
    </p:cViewPr>
  </p:notesTextViewPr>
  <p:sorterViewPr>
    <p:cViewPr varScale="1">
      <p:scale>
        <a:sx n="100" d="100"/>
        <a:sy n="100" d="100"/>
      </p:scale>
      <p:origin x="0" y="-2310"/>
    </p:cViewPr>
  </p:sorterViewPr>
  <p:notesViewPr>
    <p:cSldViewPr snapToGrid="0">
      <p:cViewPr varScale="1">
        <p:scale>
          <a:sx n="95" d="100"/>
          <a:sy n="95" d="100"/>
        </p:scale>
        <p:origin x="2052" y="84"/>
      </p:cViewPr>
      <p:guideLst>
        <p:guide orient="horz" pos="2211"/>
        <p:guide pos="2931"/>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handoutMaster" Target="handoutMasters/handoutMaster1.xml"/><Relationship Id="rId45"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viewProps" Target="viewProps.xml"/></Relationships>
</file>

<file path=ppt/_rels/viewProps.xml.rels><?xml version="1.0" encoding="UTF-8" standalone="yes"?>
<Relationships xmlns="http://schemas.openxmlformats.org/package/2006/relationships"><Relationship Id="rId8" Type="http://schemas.openxmlformats.org/officeDocument/2006/relationships/slide" Target="slides/slide13.xml"/><Relationship Id="rId13" Type="http://schemas.openxmlformats.org/officeDocument/2006/relationships/slide" Target="slides/slide20.xml"/><Relationship Id="rId3" Type="http://schemas.openxmlformats.org/officeDocument/2006/relationships/slide" Target="slides/slide8.xml"/><Relationship Id="rId7" Type="http://schemas.openxmlformats.org/officeDocument/2006/relationships/slide" Target="slides/slide12.xml"/><Relationship Id="rId12" Type="http://schemas.openxmlformats.org/officeDocument/2006/relationships/slide" Target="slides/slide19.xml"/><Relationship Id="rId2" Type="http://schemas.openxmlformats.org/officeDocument/2006/relationships/slide" Target="slides/slide5.xml"/><Relationship Id="rId16" Type="http://schemas.openxmlformats.org/officeDocument/2006/relationships/slide" Target="slides/slide32.xml"/><Relationship Id="rId1" Type="http://schemas.openxmlformats.org/officeDocument/2006/relationships/slide" Target="slides/slide3.xml"/><Relationship Id="rId6" Type="http://schemas.openxmlformats.org/officeDocument/2006/relationships/slide" Target="slides/slide11.xml"/><Relationship Id="rId11" Type="http://schemas.openxmlformats.org/officeDocument/2006/relationships/slide" Target="slides/slide18.xml"/><Relationship Id="rId5" Type="http://schemas.openxmlformats.org/officeDocument/2006/relationships/slide" Target="slides/slide10.xml"/><Relationship Id="rId15" Type="http://schemas.openxmlformats.org/officeDocument/2006/relationships/slide" Target="slides/slide22.xml"/><Relationship Id="rId10" Type="http://schemas.openxmlformats.org/officeDocument/2006/relationships/slide" Target="slides/slide16.xml"/><Relationship Id="rId4" Type="http://schemas.openxmlformats.org/officeDocument/2006/relationships/slide" Target="slides/slide9.xml"/><Relationship Id="rId9" Type="http://schemas.openxmlformats.org/officeDocument/2006/relationships/slide" Target="slides/slide15.xml"/><Relationship Id="rId14" Type="http://schemas.openxmlformats.org/officeDocument/2006/relationships/slide" Target="slides/slide2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smtClean="0"/>
              <a:t>Revision Control Strategies</a:t>
            </a:r>
            <a:endParaRPr lang="en-US" dirty="0"/>
          </a:p>
        </c:rich>
      </c:tx>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ubbleChart>
        <c:varyColors val="0"/>
        <c:ser>
          <c:idx val="0"/>
          <c:order val="0"/>
          <c:tx>
            <c:strRef>
              <c:f>Sheet1!$B$1</c:f>
              <c:strCache>
                <c:ptCount val="1"/>
                <c:pt idx="0">
                  <c:v>Flexibility</c:v>
                </c:pt>
              </c:strCache>
            </c:strRef>
          </c:tx>
          <c:spPr>
            <a:solidFill>
              <a:schemeClr val="accent1">
                <a:alpha val="75000"/>
              </a:schemeClr>
            </a:solidFill>
            <a:ln>
              <a:noFill/>
            </a:ln>
            <a:effectLst/>
          </c:spPr>
          <c:invertIfNegative val="0"/>
          <c:xVal>
            <c:numRef>
              <c:f>Sheet1!$A$2:$A$3</c:f>
              <c:numCache>
                <c:formatCode>General</c:formatCode>
                <c:ptCount val="2"/>
                <c:pt idx="0">
                  <c:v>2</c:v>
                </c:pt>
                <c:pt idx="1">
                  <c:v>0.4</c:v>
                </c:pt>
              </c:numCache>
            </c:numRef>
          </c:xVal>
          <c:yVal>
            <c:numRef>
              <c:f>Sheet1!$B$2:$B$3</c:f>
              <c:numCache>
                <c:formatCode>General</c:formatCode>
                <c:ptCount val="2"/>
                <c:pt idx="0">
                  <c:v>2.7</c:v>
                </c:pt>
                <c:pt idx="1">
                  <c:v>0.8</c:v>
                </c:pt>
              </c:numCache>
            </c:numRef>
          </c:yVal>
          <c:bubbleSize>
            <c:numRef>
              <c:f>Sheet1!$C$2:$C$3</c:f>
              <c:numCache>
                <c:formatCode>General</c:formatCode>
                <c:ptCount val="2"/>
                <c:pt idx="0">
                  <c:v>20</c:v>
                </c:pt>
                <c:pt idx="1">
                  <c:v>10</c:v>
                </c:pt>
              </c:numCache>
            </c:numRef>
          </c:bubbleSize>
          <c:bubble3D val="1"/>
        </c:ser>
        <c:dLbls>
          <c:showLegendKey val="0"/>
          <c:showVal val="0"/>
          <c:showCatName val="0"/>
          <c:showSerName val="0"/>
          <c:showPercent val="0"/>
          <c:showBubbleSize val="0"/>
        </c:dLbls>
        <c:bubbleScale val="100"/>
        <c:showNegBubbles val="0"/>
        <c:axId val="612392544"/>
        <c:axId val="612392936"/>
      </c:bubbleChart>
      <c:valAx>
        <c:axId val="612392544"/>
        <c:scaling>
          <c:orientation val="minMax"/>
        </c:scaling>
        <c:delete val="0"/>
        <c:axPos val="b"/>
        <c:majorGridlines>
          <c:spPr>
            <a:ln w="9525" cap="flat" cmpd="sng" algn="ctr">
              <a:noFill/>
              <a:round/>
            </a:ln>
            <a:effectLst/>
          </c:spPr>
        </c:majorGridlines>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sz="1800" baseline="0" dirty="0" smtClean="0"/>
                  <a:t>Number of files to manage</a:t>
                </a:r>
                <a:endParaRPr lang="en-US" sz="1800" baseline="0" dirty="0"/>
              </a:p>
            </c:rich>
          </c:tx>
          <c:layout/>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one"/>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12392936"/>
        <c:crosses val="autoZero"/>
        <c:crossBetween val="midCat"/>
      </c:valAx>
      <c:valAx>
        <c:axId val="612392936"/>
        <c:scaling>
          <c:orientation val="minMax"/>
        </c:scaling>
        <c:delete val="0"/>
        <c:axPos val="l"/>
        <c:majorGridlines>
          <c:spPr>
            <a:ln w="9525" cap="flat" cmpd="sng" algn="ctr">
              <a:no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sz="1800" dirty="0" smtClean="0"/>
                  <a:t>Flexibility</a:t>
                </a:r>
                <a:endParaRPr lang="en-US" sz="1800" dirty="0"/>
              </a:p>
            </c:rich>
          </c:tx>
          <c:layout/>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one"/>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12392544"/>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69">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alpha val="75000"/>
        </a:schemeClr>
      </a:solidFill>
    </cs:spPr>
  </cs:dataPoint>
  <cs:dataPoint3D>
    <cs:lnRef idx="0"/>
    <cs:fillRef idx="1">
      <cs:styleClr val="auto"/>
    </cs:fillRef>
    <cs:effectRef idx="0"/>
    <cs:fontRef idx="minor">
      <a:schemeClr val="tx1"/>
    </cs:fontRef>
    <cs:spPr>
      <a:solidFill>
        <a:schemeClr val="phClr">
          <a:alpha val="75000"/>
        </a:schemeClr>
      </a:solidFill>
    </cs:spPr>
  </cs:dataPoint3D>
  <cs:dataPointLine>
    <cs:lnRef idx="0">
      <cs:styleClr val="auto"/>
    </cs:lnRef>
    <cs:fillRef idx="1"/>
    <cs:effectRef idx="0"/>
    <cs:fontRef idx="minor">
      <a:schemeClr val="tx1"/>
    </cs:fontRef>
    <cs:spPr>
      <a:ln w="19050" cap="rnd">
        <a:solidFill>
          <a:schemeClr val="phClr">
            <a:alpha val="50000"/>
          </a:scheme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42113AD-D8BD-4C92-8996-B4E301769532}" type="doc">
      <dgm:prSet loTypeId="urn:microsoft.com/office/officeart/2005/8/layout/hierarchy3" loCatId="hierarchy" qsTypeId="urn:microsoft.com/office/officeart/2005/8/quickstyle/simple1" qsCatId="simple" csTypeId="urn:microsoft.com/office/officeart/2005/8/colors/accent1_2" csCatId="accent1" phldr="1"/>
      <dgm:spPr/>
      <dgm:t>
        <a:bodyPr/>
        <a:lstStyle/>
        <a:p>
          <a:endParaRPr lang="en-US"/>
        </a:p>
      </dgm:t>
    </dgm:pt>
    <dgm:pt modelId="{61CA843D-8AAB-483A-926B-031E67CE5070}">
      <dgm:prSet phldrT="[Text]"/>
      <dgm:spPr/>
      <dgm:t>
        <a:bodyPr/>
        <a:lstStyle/>
        <a:p>
          <a:r>
            <a:rPr lang="en-US" dirty="0" smtClean="0"/>
            <a:t>project_1.xpr</a:t>
          </a:r>
          <a:endParaRPr lang="en-US" dirty="0"/>
        </a:p>
      </dgm:t>
    </dgm:pt>
    <dgm:pt modelId="{33173592-9195-4285-8720-8BE3F8FA9DE7}" type="parTrans" cxnId="{B4B28FB3-2FF3-44D1-ACDC-6590C043B25E}">
      <dgm:prSet/>
      <dgm:spPr/>
      <dgm:t>
        <a:bodyPr/>
        <a:lstStyle/>
        <a:p>
          <a:endParaRPr lang="en-US"/>
        </a:p>
      </dgm:t>
    </dgm:pt>
    <dgm:pt modelId="{73DD202B-E411-45CA-8C94-83E9A7A9B153}" type="sibTrans" cxnId="{B4B28FB3-2FF3-44D1-ACDC-6590C043B25E}">
      <dgm:prSet/>
      <dgm:spPr/>
      <dgm:t>
        <a:bodyPr/>
        <a:lstStyle/>
        <a:p>
          <a:endParaRPr lang="en-US"/>
        </a:p>
      </dgm:t>
    </dgm:pt>
    <dgm:pt modelId="{5B148A8B-8429-4234-A886-B5267E94015A}">
      <dgm:prSet phldrT="[Text]"/>
      <dgm:spPr/>
      <dgm:t>
        <a:bodyPr/>
        <a:lstStyle/>
        <a:p>
          <a:r>
            <a:rPr lang="en-US" dirty="0" smtClean="0"/>
            <a:t>project_1.srcs</a:t>
          </a:r>
          <a:endParaRPr lang="en-US" dirty="0"/>
        </a:p>
      </dgm:t>
    </dgm:pt>
    <dgm:pt modelId="{5B724CBE-336C-493C-BCE8-35D570B853C4}" type="parTrans" cxnId="{627A6407-983F-409D-B6A9-AE7FBC028C23}">
      <dgm:prSet/>
      <dgm:spPr/>
      <dgm:t>
        <a:bodyPr/>
        <a:lstStyle/>
        <a:p>
          <a:endParaRPr lang="en-US"/>
        </a:p>
      </dgm:t>
    </dgm:pt>
    <dgm:pt modelId="{FEC4F2A0-24B4-48DD-9B27-B5AA714D46C5}" type="sibTrans" cxnId="{627A6407-983F-409D-B6A9-AE7FBC028C23}">
      <dgm:prSet/>
      <dgm:spPr/>
      <dgm:t>
        <a:bodyPr/>
        <a:lstStyle/>
        <a:p>
          <a:endParaRPr lang="en-US"/>
        </a:p>
      </dgm:t>
    </dgm:pt>
    <dgm:pt modelId="{09B5A993-23F5-4F51-B2CF-F67B9EA2DEAC}">
      <dgm:prSet phldrT="[Text]"/>
      <dgm:spPr/>
      <dgm:t>
        <a:bodyPr/>
        <a:lstStyle/>
        <a:p>
          <a:r>
            <a:rPr lang="en-US" dirty="0" smtClean="0"/>
            <a:t>project_1.data</a:t>
          </a:r>
          <a:endParaRPr lang="en-US" dirty="0"/>
        </a:p>
      </dgm:t>
    </dgm:pt>
    <dgm:pt modelId="{3C82D4DF-0E78-44B0-9784-1D1F8F47137D}" type="parTrans" cxnId="{63921BD9-AA69-43F5-94D0-0B05941DA8E7}">
      <dgm:prSet/>
      <dgm:spPr/>
      <dgm:t>
        <a:bodyPr/>
        <a:lstStyle/>
        <a:p>
          <a:endParaRPr lang="en-US"/>
        </a:p>
      </dgm:t>
    </dgm:pt>
    <dgm:pt modelId="{8B7DA553-A57D-410C-82D0-95800B8839E3}" type="sibTrans" cxnId="{63921BD9-AA69-43F5-94D0-0B05941DA8E7}">
      <dgm:prSet/>
      <dgm:spPr/>
      <dgm:t>
        <a:bodyPr/>
        <a:lstStyle/>
        <a:p>
          <a:endParaRPr lang="en-US"/>
        </a:p>
      </dgm:t>
    </dgm:pt>
    <dgm:pt modelId="{40AAFB9C-C4A6-4CDC-90A8-39006BF4F4DC}">
      <dgm:prSet phldrT="[Text]"/>
      <dgm:spPr/>
      <dgm:t>
        <a:bodyPr/>
        <a:lstStyle/>
        <a:p>
          <a:r>
            <a:rPr lang="en-US" dirty="0" smtClean="0"/>
            <a:t>project_1.runs</a:t>
          </a:r>
          <a:endParaRPr lang="en-US" dirty="0"/>
        </a:p>
      </dgm:t>
    </dgm:pt>
    <dgm:pt modelId="{84DFC11B-B177-4B76-A74D-9638DAF5F594}" type="parTrans" cxnId="{2526BDDC-8616-492A-98FA-19BF2C33899A}">
      <dgm:prSet/>
      <dgm:spPr/>
      <dgm:t>
        <a:bodyPr/>
        <a:lstStyle/>
        <a:p>
          <a:endParaRPr lang="en-US"/>
        </a:p>
      </dgm:t>
    </dgm:pt>
    <dgm:pt modelId="{272BBD0E-EF6B-40D3-AD92-6421DBE5ECD0}" type="sibTrans" cxnId="{2526BDDC-8616-492A-98FA-19BF2C33899A}">
      <dgm:prSet/>
      <dgm:spPr/>
      <dgm:t>
        <a:bodyPr/>
        <a:lstStyle/>
        <a:p>
          <a:endParaRPr lang="en-US"/>
        </a:p>
      </dgm:t>
    </dgm:pt>
    <dgm:pt modelId="{3B9BC09F-89BF-44E4-8E7A-72FE7C3062EE}">
      <dgm:prSet phldrT="[Text]"/>
      <dgm:spPr/>
      <dgm:t>
        <a:bodyPr/>
        <a:lstStyle/>
        <a:p>
          <a:r>
            <a:rPr lang="en-US" dirty="0" smtClean="0"/>
            <a:t>constrs_1</a:t>
          </a:r>
          <a:endParaRPr lang="en-US" dirty="0"/>
        </a:p>
      </dgm:t>
    </dgm:pt>
    <dgm:pt modelId="{77FC9657-9793-4F8E-A941-74E07E70754B}" type="parTrans" cxnId="{89F06F65-2493-4CF9-ADAA-D70E74C41F9E}">
      <dgm:prSet/>
      <dgm:spPr/>
      <dgm:t>
        <a:bodyPr/>
        <a:lstStyle/>
        <a:p>
          <a:endParaRPr lang="en-US"/>
        </a:p>
      </dgm:t>
    </dgm:pt>
    <dgm:pt modelId="{CD7B1DEC-7299-427F-BC7E-FFC7B20D898B}" type="sibTrans" cxnId="{89F06F65-2493-4CF9-ADAA-D70E74C41F9E}">
      <dgm:prSet/>
      <dgm:spPr/>
      <dgm:t>
        <a:bodyPr/>
        <a:lstStyle/>
        <a:p>
          <a:endParaRPr lang="en-US"/>
        </a:p>
      </dgm:t>
    </dgm:pt>
    <dgm:pt modelId="{07C8311F-20AA-4788-965E-46756C9C1A53}">
      <dgm:prSet phldrT="[Text]"/>
      <dgm:spPr/>
      <dgm:t>
        <a:bodyPr/>
        <a:lstStyle/>
        <a:p>
          <a:r>
            <a:rPr lang="en-US" dirty="0" smtClean="0"/>
            <a:t>sources_1</a:t>
          </a:r>
          <a:endParaRPr lang="en-US" dirty="0"/>
        </a:p>
      </dgm:t>
    </dgm:pt>
    <dgm:pt modelId="{FE72C0DA-B267-499E-AE7E-DE3002569093}" type="parTrans" cxnId="{B21C0419-70C6-43DB-80C1-EB2CB86C0FB3}">
      <dgm:prSet/>
      <dgm:spPr/>
      <dgm:t>
        <a:bodyPr/>
        <a:lstStyle/>
        <a:p>
          <a:endParaRPr lang="en-US"/>
        </a:p>
      </dgm:t>
    </dgm:pt>
    <dgm:pt modelId="{961A5095-2D2E-48C8-B0D3-74D7C1A03BBE}" type="sibTrans" cxnId="{B21C0419-70C6-43DB-80C1-EB2CB86C0FB3}">
      <dgm:prSet/>
      <dgm:spPr/>
      <dgm:t>
        <a:bodyPr/>
        <a:lstStyle/>
        <a:p>
          <a:endParaRPr lang="en-US"/>
        </a:p>
      </dgm:t>
    </dgm:pt>
    <dgm:pt modelId="{87B7EEE5-14F3-433F-9BB5-3F8EDC412E72}">
      <dgm:prSet phldrT="[Text]"/>
      <dgm:spPr/>
      <dgm:t>
        <a:bodyPr/>
        <a:lstStyle/>
        <a:p>
          <a:r>
            <a:rPr lang="en-US" smtClean="0"/>
            <a:t>project_1.cache</a:t>
          </a:r>
          <a:endParaRPr lang="en-US" dirty="0"/>
        </a:p>
      </dgm:t>
    </dgm:pt>
    <dgm:pt modelId="{370C2F0F-7A11-4140-B1F7-9065226486E3}" type="parTrans" cxnId="{3720D5A8-2693-47E6-997C-F04714609F6F}">
      <dgm:prSet/>
      <dgm:spPr/>
      <dgm:t>
        <a:bodyPr/>
        <a:lstStyle/>
        <a:p>
          <a:endParaRPr lang="en-US"/>
        </a:p>
      </dgm:t>
    </dgm:pt>
    <dgm:pt modelId="{CC258C6D-0A7F-4AB7-A3F3-BB6AE9FD1384}" type="sibTrans" cxnId="{3720D5A8-2693-47E6-997C-F04714609F6F}">
      <dgm:prSet/>
      <dgm:spPr/>
      <dgm:t>
        <a:bodyPr/>
        <a:lstStyle/>
        <a:p>
          <a:endParaRPr lang="en-US"/>
        </a:p>
      </dgm:t>
    </dgm:pt>
    <dgm:pt modelId="{7C919E54-D384-4DFF-B8A4-24FE1C07BACA}">
      <dgm:prSet phldrT="[Text]"/>
      <dgm:spPr/>
      <dgm:t>
        <a:bodyPr/>
        <a:lstStyle/>
        <a:p>
          <a:r>
            <a:rPr lang="en-US" dirty="0" smtClean="0"/>
            <a:t>sim_1</a:t>
          </a:r>
          <a:endParaRPr lang="en-US" dirty="0"/>
        </a:p>
      </dgm:t>
    </dgm:pt>
    <dgm:pt modelId="{1D9AF94D-4CD7-4FE9-B4DE-BCCF7A84AFAA}" type="parTrans" cxnId="{6216C5EB-8B7B-42F1-B4C7-AF62AE86AA98}">
      <dgm:prSet/>
      <dgm:spPr/>
      <dgm:t>
        <a:bodyPr/>
        <a:lstStyle/>
        <a:p>
          <a:endParaRPr lang="en-US"/>
        </a:p>
      </dgm:t>
    </dgm:pt>
    <dgm:pt modelId="{25943352-A59B-4885-B2D6-1B9A0608BD55}" type="sibTrans" cxnId="{6216C5EB-8B7B-42F1-B4C7-AF62AE86AA98}">
      <dgm:prSet/>
      <dgm:spPr/>
      <dgm:t>
        <a:bodyPr/>
        <a:lstStyle/>
        <a:p>
          <a:endParaRPr lang="en-US"/>
        </a:p>
      </dgm:t>
    </dgm:pt>
    <dgm:pt modelId="{31EDDCA9-5825-4C35-A910-F62A22E341F0}" type="pres">
      <dgm:prSet presAssocID="{742113AD-D8BD-4C92-8996-B4E301769532}" presName="diagram" presStyleCnt="0">
        <dgm:presLayoutVars>
          <dgm:chPref val="1"/>
          <dgm:dir/>
          <dgm:animOne val="branch"/>
          <dgm:animLvl val="lvl"/>
          <dgm:resizeHandles/>
        </dgm:presLayoutVars>
      </dgm:prSet>
      <dgm:spPr/>
      <dgm:t>
        <a:bodyPr/>
        <a:lstStyle/>
        <a:p>
          <a:endParaRPr lang="en-US"/>
        </a:p>
      </dgm:t>
    </dgm:pt>
    <dgm:pt modelId="{76334B05-B88E-4978-915A-4B71AADD4081}" type="pres">
      <dgm:prSet presAssocID="{61CA843D-8AAB-483A-926B-031E67CE5070}" presName="root" presStyleCnt="0"/>
      <dgm:spPr/>
    </dgm:pt>
    <dgm:pt modelId="{D2CABB06-02D5-4358-A1D7-8718470685DC}" type="pres">
      <dgm:prSet presAssocID="{61CA843D-8AAB-483A-926B-031E67CE5070}" presName="rootComposite" presStyleCnt="0"/>
      <dgm:spPr/>
    </dgm:pt>
    <dgm:pt modelId="{F0B4302C-D685-4A20-9D41-95B65B193458}" type="pres">
      <dgm:prSet presAssocID="{61CA843D-8AAB-483A-926B-031E67CE5070}" presName="rootText" presStyleLbl="node1" presStyleIdx="0" presStyleCnt="1"/>
      <dgm:spPr/>
      <dgm:t>
        <a:bodyPr/>
        <a:lstStyle/>
        <a:p>
          <a:endParaRPr lang="en-US"/>
        </a:p>
      </dgm:t>
    </dgm:pt>
    <dgm:pt modelId="{DD88A4BB-8DFF-46D5-9735-A19E412B8824}" type="pres">
      <dgm:prSet presAssocID="{61CA843D-8AAB-483A-926B-031E67CE5070}" presName="rootConnector" presStyleLbl="node1" presStyleIdx="0" presStyleCnt="1"/>
      <dgm:spPr/>
      <dgm:t>
        <a:bodyPr/>
        <a:lstStyle/>
        <a:p>
          <a:endParaRPr lang="en-US"/>
        </a:p>
      </dgm:t>
    </dgm:pt>
    <dgm:pt modelId="{916BE938-A591-4325-B6E7-AA0B3AA6D574}" type="pres">
      <dgm:prSet presAssocID="{61CA843D-8AAB-483A-926B-031E67CE5070}" presName="childShape" presStyleCnt="0"/>
      <dgm:spPr/>
    </dgm:pt>
    <dgm:pt modelId="{3EBE1A95-4BA2-4B24-90BA-39F529FBCE76}" type="pres">
      <dgm:prSet presAssocID="{5B724CBE-336C-493C-BCE8-35D570B853C4}" presName="Name13" presStyleLbl="parChTrans1D2" presStyleIdx="0" presStyleCnt="4"/>
      <dgm:spPr/>
      <dgm:t>
        <a:bodyPr/>
        <a:lstStyle/>
        <a:p>
          <a:endParaRPr lang="en-US"/>
        </a:p>
      </dgm:t>
    </dgm:pt>
    <dgm:pt modelId="{BA53C1C9-72CF-4011-9C2E-965115138EE8}" type="pres">
      <dgm:prSet presAssocID="{5B148A8B-8429-4234-A886-B5267E94015A}" presName="childText" presStyleLbl="bgAcc1" presStyleIdx="0" presStyleCnt="4">
        <dgm:presLayoutVars>
          <dgm:bulletEnabled val="1"/>
        </dgm:presLayoutVars>
      </dgm:prSet>
      <dgm:spPr/>
      <dgm:t>
        <a:bodyPr/>
        <a:lstStyle/>
        <a:p>
          <a:endParaRPr lang="en-US"/>
        </a:p>
      </dgm:t>
    </dgm:pt>
    <dgm:pt modelId="{25CF5C9A-20BD-4977-9BD0-7A4F774EC6C9}" type="pres">
      <dgm:prSet presAssocID="{3C82D4DF-0E78-44B0-9784-1D1F8F47137D}" presName="Name13" presStyleLbl="parChTrans1D2" presStyleIdx="1" presStyleCnt="4"/>
      <dgm:spPr/>
      <dgm:t>
        <a:bodyPr/>
        <a:lstStyle/>
        <a:p>
          <a:endParaRPr lang="en-US"/>
        </a:p>
      </dgm:t>
    </dgm:pt>
    <dgm:pt modelId="{6B6D62D3-3CFD-452A-8975-747C0D5CA19D}" type="pres">
      <dgm:prSet presAssocID="{09B5A993-23F5-4F51-B2CF-F67B9EA2DEAC}" presName="childText" presStyleLbl="bgAcc1" presStyleIdx="1" presStyleCnt="4">
        <dgm:presLayoutVars>
          <dgm:bulletEnabled val="1"/>
        </dgm:presLayoutVars>
      </dgm:prSet>
      <dgm:spPr/>
      <dgm:t>
        <a:bodyPr/>
        <a:lstStyle/>
        <a:p>
          <a:endParaRPr lang="en-US"/>
        </a:p>
      </dgm:t>
    </dgm:pt>
    <dgm:pt modelId="{C762C766-8B21-4D41-8BB8-B6CFEAC57841}" type="pres">
      <dgm:prSet presAssocID="{370C2F0F-7A11-4140-B1F7-9065226486E3}" presName="Name13" presStyleLbl="parChTrans1D2" presStyleIdx="2" presStyleCnt="4"/>
      <dgm:spPr/>
      <dgm:t>
        <a:bodyPr/>
        <a:lstStyle/>
        <a:p>
          <a:endParaRPr lang="en-US"/>
        </a:p>
      </dgm:t>
    </dgm:pt>
    <dgm:pt modelId="{03A383A5-B769-428D-BF7D-3FB4F7A6EEB3}" type="pres">
      <dgm:prSet presAssocID="{87B7EEE5-14F3-433F-9BB5-3F8EDC412E72}" presName="childText" presStyleLbl="bgAcc1" presStyleIdx="2" presStyleCnt="4">
        <dgm:presLayoutVars>
          <dgm:bulletEnabled val="1"/>
        </dgm:presLayoutVars>
      </dgm:prSet>
      <dgm:spPr/>
      <dgm:t>
        <a:bodyPr/>
        <a:lstStyle/>
        <a:p>
          <a:endParaRPr lang="en-US"/>
        </a:p>
      </dgm:t>
    </dgm:pt>
    <dgm:pt modelId="{51C1A5F7-538A-4C85-96A3-2DAF0EBFDB7F}" type="pres">
      <dgm:prSet presAssocID="{84DFC11B-B177-4B76-A74D-9638DAF5F594}" presName="Name13" presStyleLbl="parChTrans1D2" presStyleIdx="3" presStyleCnt="4"/>
      <dgm:spPr/>
      <dgm:t>
        <a:bodyPr/>
        <a:lstStyle/>
        <a:p>
          <a:endParaRPr lang="en-US"/>
        </a:p>
      </dgm:t>
    </dgm:pt>
    <dgm:pt modelId="{03B3F701-9536-4AEA-BF48-5D647EE112C2}" type="pres">
      <dgm:prSet presAssocID="{40AAFB9C-C4A6-4CDC-90A8-39006BF4F4DC}" presName="childText" presStyleLbl="bgAcc1" presStyleIdx="3" presStyleCnt="4">
        <dgm:presLayoutVars>
          <dgm:bulletEnabled val="1"/>
        </dgm:presLayoutVars>
      </dgm:prSet>
      <dgm:spPr/>
      <dgm:t>
        <a:bodyPr/>
        <a:lstStyle/>
        <a:p>
          <a:endParaRPr lang="en-US"/>
        </a:p>
      </dgm:t>
    </dgm:pt>
  </dgm:ptLst>
  <dgm:cxnLst>
    <dgm:cxn modelId="{FF1355F2-06F4-46DC-82C4-8B2012B6D6F7}" type="presOf" srcId="{370C2F0F-7A11-4140-B1F7-9065226486E3}" destId="{C762C766-8B21-4D41-8BB8-B6CFEAC57841}" srcOrd="0" destOrd="0" presId="urn:microsoft.com/office/officeart/2005/8/layout/hierarchy3"/>
    <dgm:cxn modelId="{89F06F65-2493-4CF9-ADAA-D70E74C41F9E}" srcId="{5B148A8B-8429-4234-A886-B5267E94015A}" destId="{3B9BC09F-89BF-44E4-8E7A-72FE7C3062EE}" srcOrd="0" destOrd="0" parTransId="{77FC9657-9793-4F8E-A941-74E07E70754B}" sibTransId="{CD7B1DEC-7299-427F-BC7E-FFC7B20D898B}"/>
    <dgm:cxn modelId="{6216C5EB-8B7B-42F1-B4C7-AF62AE86AA98}" srcId="{5B148A8B-8429-4234-A886-B5267E94015A}" destId="{7C919E54-D384-4DFF-B8A4-24FE1C07BACA}" srcOrd="2" destOrd="0" parTransId="{1D9AF94D-4CD7-4FE9-B4DE-BCCF7A84AFAA}" sibTransId="{25943352-A59B-4885-B2D6-1B9A0608BD55}"/>
    <dgm:cxn modelId="{171E26E9-A3B6-45A4-92E9-86A0B8AFBFD4}" type="presOf" srcId="{742113AD-D8BD-4C92-8996-B4E301769532}" destId="{31EDDCA9-5825-4C35-A910-F62A22E341F0}" srcOrd="0" destOrd="0" presId="urn:microsoft.com/office/officeart/2005/8/layout/hierarchy3"/>
    <dgm:cxn modelId="{C4CC6EA4-FD65-4087-BC7D-2E363E5C23C8}" type="presOf" srcId="{09B5A993-23F5-4F51-B2CF-F67B9EA2DEAC}" destId="{6B6D62D3-3CFD-452A-8975-747C0D5CA19D}" srcOrd="0" destOrd="0" presId="urn:microsoft.com/office/officeart/2005/8/layout/hierarchy3"/>
    <dgm:cxn modelId="{3D60847C-59E1-41A5-A0DB-AEDC19F9706C}" type="presOf" srcId="{3B9BC09F-89BF-44E4-8E7A-72FE7C3062EE}" destId="{BA53C1C9-72CF-4011-9C2E-965115138EE8}" srcOrd="0" destOrd="1" presId="urn:microsoft.com/office/officeart/2005/8/layout/hierarchy3"/>
    <dgm:cxn modelId="{E553E2F8-84D4-4AFF-9B63-ACE77C1052B5}" type="presOf" srcId="{61CA843D-8AAB-483A-926B-031E67CE5070}" destId="{DD88A4BB-8DFF-46D5-9735-A19E412B8824}" srcOrd="1" destOrd="0" presId="urn:microsoft.com/office/officeart/2005/8/layout/hierarchy3"/>
    <dgm:cxn modelId="{976AD497-3423-46D5-81AE-2D7A9C0D3BA5}" type="presOf" srcId="{40AAFB9C-C4A6-4CDC-90A8-39006BF4F4DC}" destId="{03B3F701-9536-4AEA-BF48-5D647EE112C2}" srcOrd="0" destOrd="0" presId="urn:microsoft.com/office/officeart/2005/8/layout/hierarchy3"/>
    <dgm:cxn modelId="{7482DB08-308D-4CF0-8B4F-DEF80757F6A0}" type="presOf" srcId="{84DFC11B-B177-4B76-A74D-9638DAF5F594}" destId="{51C1A5F7-538A-4C85-96A3-2DAF0EBFDB7F}" srcOrd="0" destOrd="0" presId="urn:microsoft.com/office/officeart/2005/8/layout/hierarchy3"/>
    <dgm:cxn modelId="{589B4F33-F21A-48E5-B639-8C28B06375BC}" type="presOf" srcId="{5B148A8B-8429-4234-A886-B5267E94015A}" destId="{BA53C1C9-72CF-4011-9C2E-965115138EE8}" srcOrd="0" destOrd="0" presId="urn:microsoft.com/office/officeart/2005/8/layout/hierarchy3"/>
    <dgm:cxn modelId="{B4B28FB3-2FF3-44D1-ACDC-6590C043B25E}" srcId="{742113AD-D8BD-4C92-8996-B4E301769532}" destId="{61CA843D-8AAB-483A-926B-031E67CE5070}" srcOrd="0" destOrd="0" parTransId="{33173592-9195-4285-8720-8BE3F8FA9DE7}" sibTransId="{73DD202B-E411-45CA-8C94-83E9A7A9B153}"/>
    <dgm:cxn modelId="{627A6407-983F-409D-B6A9-AE7FBC028C23}" srcId="{61CA843D-8AAB-483A-926B-031E67CE5070}" destId="{5B148A8B-8429-4234-A886-B5267E94015A}" srcOrd="0" destOrd="0" parTransId="{5B724CBE-336C-493C-BCE8-35D570B853C4}" sibTransId="{FEC4F2A0-24B4-48DD-9B27-B5AA714D46C5}"/>
    <dgm:cxn modelId="{A90AEAAD-F8E3-40EC-801A-FFBCEC6C588C}" type="presOf" srcId="{07C8311F-20AA-4788-965E-46756C9C1A53}" destId="{BA53C1C9-72CF-4011-9C2E-965115138EE8}" srcOrd="0" destOrd="2" presId="urn:microsoft.com/office/officeart/2005/8/layout/hierarchy3"/>
    <dgm:cxn modelId="{67E3FDEC-C912-476A-847F-67CFC0FECAD2}" type="presOf" srcId="{7C919E54-D384-4DFF-B8A4-24FE1C07BACA}" destId="{BA53C1C9-72CF-4011-9C2E-965115138EE8}" srcOrd="0" destOrd="3" presId="urn:microsoft.com/office/officeart/2005/8/layout/hierarchy3"/>
    <dgm:cxn modelId="{DDCECC30-DEB9-4086-96A8-CC2BECA7D6FD}" type="presOf" srcId="{3C82D4DF-0E78-44B0-9784-1D1F8F47137D}" destId="{25CF5C9A-20BD-4977-9BD0-7A4F774EC6C9}" srcOrd="0" destOrd="0" presId="urn:microsoft.com/office/officeart/2005/8/layout/hierarchy3"/>
    <dgm:cxn modelId="{3720D5A8-2693-47E6-997C-F04714609F6F}" srcId="{61CA843D-8AAB-483A-926B-031E67CE5070}" destId="{87B7EEE5-14F3-433F-9BB5-3F8EDC412E72}" srcOrd="2" destOrd="0" parTransId="{370C2F0F-7A11-4140-B1F7-9065226486E3}" sibTransId="{CC258C6D-0A7F-4AB7-A3F3-BB6AE9FD1384}"/>
    <dgm:cxn modelId="{B21C0419-70C6-43DB-80C1-EB2CB86C0FB3}" srcId="{5B148A8B-8429-4234-A886-B5267E94015A}" destId="{07C8311F-20AA-4788-965E-46756C9C1A53}" srcOrd="1" destOrd="0" parTransId="{FE72C0DA-B267-499E-AE7E-DE3002569093}" sibTransId="{961A5095-2D2E-48C8-B0D3-74D7C1A03BBE}"/>
    <dgm:cxn modelId="{0BF378A8-3344-4A59-83DB-19EB139F8B09}" type="presOf" srcId="{87B7EEE5-14F3-433F-9BB5-3F8EDC412E72}" destId="{03A383A5-B769-428D-BF7D-3FB4F7A6EEB3}" srcOrd="0" destOrd="0" presId="urn:microsoft.com/office/officeart/2005/8/layout/hierarchy3"/>
    <dgm:cxn modelId="{96FC8D28-D106-47C4-981E-7182474A8751}" type="presOf" srcId="{5B724CBE-336C-493C-BCE8-35D570B853C4}" destId="{3EBE1A95-4BA2-4B24-90BA-39F529FBCE76}" srcOrd="0" destOrd="0" presId="urn:microsoft.com/office/officeart/2005/8/layout/hierarchy3"/>
    <dgm:cxn modelId="{63921BD9-AA69-43F5-94D0-0B05941DA8E7}" srcId="{61CA843D-8AAB-483A-926B-031E67CE5070}" destId="{09B5A993-23F5-4F51-B2CF-F67B9EA2DEAC}" srcOrd="1" destOrd="0" parTransId="{3C82D4DF-0E78-44B0-9784-1D1F8F47137D}" sibTransId="{8B7DA553-A57D-410C-82D0-95800B8839E3}"/>
    <dgm:cxn modelId="{2526BDDC-8616-492A-98FA-19BF2C33899A}" srcId="{61CA843D-8AAB-483A-926B-031E67CE5070}" destId="{40AAFB9C-C4A6-4CDC-90A8-39006BF4F4DC}" srcOrd="3" destOrd="0" parTransId="{84DFC11B-B177-4B76-A74D-9638DAF5F594}" sibTransId="{272BBD0E-EF6B-40D3-AD92-6421DBE5ECD0}"/>
    <dgm:cxn modelId="{9ECA18F5-E909-4F5A-BE98-3C49C58C149F}" type="presOf" srcId="{61CA843D-8AAB-483A-926B-031E67CE5070}" destId="{F0B4302C-D685-4A20-9D41-95B65B193458}" srcOrd="0" destOrd="0" presId="urn:microsoft.com/office/officeart/2005/8/layout/hierarchy3"/>
    <dgm:cxn modelId="{F939F7CA-72D0-4394-8F2B-E44AD561D26E}" type="presParOf" srcId="{31EDDCA9-5825-4C35-A910-F62A22E341F0}" destId="{76334B05-B88E-4978-915A-4B71AADD4081}" srcOrd="0" destOrd="0" presId="urn:microsoft.com/office/officeart/2005/8/layout/hierarchy3"/>
    <dgm:cxn modelId="{460C9F9D-FD2A-4498-AE30-E23DB4C48418}" type="presParOf" srcId="{76334B05-B88E-4978-915A-4B71AADD4081}" destId="{D2CABB06-02D5-4358-A1D7-8718470685DC}" srcOrd="0" destOrd="0" presId="urn:microsoft.com/office/officeart/2005/8/layout/hierarchy3"/>
    <dgm:cxn modelId="{5C73A05F-9B46-485E-A7DF-F2BF7D2EF388}" type="presParOf" srcId="{D2CABB06-02D5-4358-A1D7-8718470685DC}" destId="{F0B4302C-D685-4A20-9D41-95B65B193458}" srcOrd="0" destOrd="0" presId="urn:microsoft.com/office/officeart/2005/8/layout/hierarchy3"/>
    <dgm:cxn modelId="{79CD3A98-5403-47BC-9B87-B9BF9EBA4FE4}" type="presParOf" srcId="{D2CABB06-02D5-4358-A1D7-8718470685DC}" destId="{DD88A4BB-8DFF-46D5-9735-A19E412B8824}" srcOrd="1" destOrd="0" presId="urn:microsoft.com/office/officeart/2005/8/layout/hierarchy3"/>
    <dgm:cxn modelId="{1FF5D054-2D8E-4F6B-B7A8-4384A13FEAD8}" type="presParOf" srcId="{76334B05-B88E-4978-915A-4B71AADD4081}" destId="{916BE938-A591-4325-B6E7-AA0B3AA6D574}" srcOrd="1" destOrd="0" presId="urn:microsoft.com/office/officeart/2005/8/layout/hierarchy3"/>
    <dgm:cxn modelId="{073114FA-701B-45DF-A81D-05FA174686A7}" type="presParOf" srcId="{916BE938-A591-4325-B6E7-AA0B3AA6D574}" destId="{3EBE1A95-4BA2-4B24-90BA-39F529FBCE76}" srcOrd="0" destOrd="0" presId="urn:microsoft.com/office/officeart/2005/8/layout/hierarchy3"/>
    <dgm:cxn modelId="{32B234A6-173B-4911-8EF9-A5EEC6437202}" type="presParOf" srcId="{916BE938-A591-4325-B6E7-AA0B3AA6D574}" destId="{BA53C1C9-72CF-4011-9C2E-965115138EE8}" srcOrd="1" destOrd="0" presId="urn:microsoft.com/office/officeart/2005/8/layout/hierarchy3"/>
    <dgm:cxn modelId="{41CE540B-3601-4DBE-9F8B-9E1B0AED0C33}" type="presParOf" srcId="{916BE938-A591-4325-B6E7-AA0B3AA6D574}" destId="{25CF5C9A-20BD-4977-9BD0-7A4F774EC6C9}" srcOrd="2" destOrd="0" presId="urn:microsoft.com/office/officeart/2005/8/layout/hierarchy3"/>
    <dgm:cxn modelId="{36796446-DD3A-4BAF-9CCD-DF8520A44935}" type="presParOf" srcId="{916BE938-A591-4325-B6E7-AA0B3AA6D574}" destId="{6B6D62D3-3CFD-452A-8975-747C0D5CA19D}" srcOrd="3" destOrd="0" presId="urn:microsoft.com/office/officeart/2005/8/layout/hierarchy3"/>
    <dgm:cxn modelId="{45AF1C78-8B28-42F9-AE4C-E12FEF0B5CD7}" type="presParOf" srcId="{916BE938-A591-4325-B6E7-AA0B3AA6D574}" destId="{C762C766-8B21-4D41-8BB8-B6CFEAC57841}" srcOrd="4" destOrd="0" presId="urn:microsoft.com/office/officeart/2005/8/layout/hierarchy3"/>
    <dgm:cxn modelId="{F9A674A6-2E33-46E9-89BD-9BD72002C146}" type="presParOf" srcId="{916BE938-A591-4325-B6E7-AA0B3AA6D574}" destId="{03A383A5-B769-428D-BF7D-3FB4F7A6EEB3}" srcOrd="5" destOrd="0" presId="urn:microsoft.com/office/officeart/2005/8/layout/hierarchy3"/>
    <dgm:cxn modelId="{C32ACB58-4FFB-4681-975B-DECD8F80CB5C}" type="presParOf" srcId="{916BE938-A591-4325-B6E7-AA0B3AA6D574}" destId="{51C1A5F7-538A-4C85-96A3-2DAF0EBFDB7F}" srcOrd="6" destOrd="0" presId="urn:microsoft.com/office/officeart/2005/8/layout/hierarchy3"/>
    <dgm:cxn modelId="{4C38E3F5-B684-4991-AA8D-4496C791EDAE}" type="presParOf" srcId="{916BE938-A591-4325-B6E7-AA0B3AA6D574}" destId="{03B3F701-9536-4AEA-BF48-5D647EE112C2}" srcOrd="7"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B4302C-D685-4A20-9D41-95B65B193458}">
      <dsp:nvSpPr>
        <dsp:cNvPr id="0" name=""/>
        <dsp:cNvSpPr/>
      </dsp:nvSpPr>
      <dsp:spPr>
        <a:xfrm>
          <a:off x="993823" y="2612"/>
          <a:ext cx="1856264" cy="92813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3815" tIns="29210" rIns="43815" bIns="29210" numCol="1" spcCol="1270" anchor="ctr" anchorCtr="0">
          <a:noAutofit/>
        </a:bodyPr>
        <a:lstStyle/>
        <a:p>
          <a:pPr lvl="0" algn="ctr" defTabSz="1022350">
            <a:lnSpc>
              <a:spcPct val="90000"/>
            </a:lnSpc>
            <a:spcBef>
              <a:spcPct val="0"/>
            </a:spcBef>
            <a:spcAft>
              <a:spcPct val="35000"/>
            </a:spcAft>
          </a:pPr>
          <a:r>
            <a:rPr lang="en-US" sz="2300" kern="1200" dirty="0" smtClean="0"/>
            <a:t>project_1.xpr</a:t>
          </a:r>
          <a:endParaRPr lang="en-US" sz="2300" kern="1200" dirty="0"/>
        </a:p>
      </dsp:txBody>
      <dsp:txXfrm>
        <a:off x="1021007" y="29796"/>
        <a:ext cx="1801896" cy="873764"/>
      </dsp:txXfrm>
    </dsp:sp>
    <dsp:sp modelId="{3EBE1A95-4BA2-4B24-90BA-39F529FBCE76}">
      <dsp:nvSpPr>
        <dsp:cNvPr id="0" name=""/>
        <dsp:cNvSpPr/>
      </dsp:nvSpPr>
      <dsp:spPr>
        <a:xfrm>
          <a:off x="1179450" y="930744"/>
          <a:ext cx="185626" cy="696099"/>
        </a:xfrm>
        <a:custGeom>
          <a:avLst/>
          <a:gdLst/>
          <a:ahLst/>
          <a:cxnLst/>
          <a:rect l="0" t="0" r="0" b="0"/>
          <a:pathLst>
            <a:path>
              <a:moveTo>
                <a:pt x="0" y="0"/>
              </a:moveTo>
              <a:lnTo>
                <a:pt x="0" y="696099"/>
              </a:lnTo>
              <a:lnTo>
                <a:pt x="185626" y="696099"/>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A53C1C9-72CF-4011-9C2E-965115138EE8}">
      <dsp:nvSpPr>
        <dsp:cNvPr id="0" name=""/>
        <dsp:cNvSpPr/>
      </dsp:nvSpPr>
      <dsp:spPr>
        <a:xfrm>
          <a:off x="1365076" y="1162777"/>
          <a:ext cx="1485011" cy="928132"/>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575" tIns="19050" rIns="28575" bIns="19050" numCol="1" spcCol="1270" anchor="t" anchorCtr="0">
          <a:noAutofit/>
        </a:bodyPr>
        <a:lstStyle/>
        <a:p>
          <a:pPr lvl="0" algn="l" defTabSz="666750">
            <a:lnSpc>
              <a:spcPct val="90000"/>
            </a:lnSpc>
            <a:spcBef>
              <a:spcPct val="0"/>
            </a:spcBef>
            <a:spcAft>
              <a:spcPct val="35000"/>
            </a:spcAft>
          </a:pPr>
          <a:r>
            <a:rPr lang="en-US" sz="1500" kern="1200" dirty="0" smtClean="0"/>
            <a:t>project_1.srcs</a:t>
          </a:r>
          <a:endParaRPr lang="en-US" sz="1500" kern="1200" dirty="0"/>
        </a:p>
        <a:p>
          <a:pPr marL="114300" lvl="1" indent="-114300" algn="l" defTabSz="533400">
            <a:lnSpc>
              <a:spcPct val="90000"/>
            </a:lnSpc>
            <a:spcBef>
              <a:spcPct val="0"/>
            </a:spcBef>
            <a:spcAft>
              <a:spcPct val="15000"/>
            </a:spcAft>
            <a:buChar char="••"/>
          </a:pPr>
          <a:r>
            <a:rPr lang="en-US" sz="1200" kern="1200" dirty="0" smtClean="0"/>
            <a:t>constrs_1</a:t>
          </a:r>
          <a:endParaRPr lang="en-US" sz="1200" kern="1200" dirty="0"/>
        </a:p>
        <a:p>
          <a:pPr marL="114300" lvl="1" indent="-114300" algn="l" defTabSz="533400">
            <a:lnSpc>
              <a:spcPct val="90000"/>
            </a:lnSpc>
            <a:spcBef>
              <a:spcPct val="0"/>
            </a:spcBef>
            <a:spcAft>
              <a:spcPct val="15000"/>
            </a:spcAft>
            <a:buChar char="••"/>
          </a:pPr>
          <a:r>
            <a:rPr lang="en-US" sz="1200" kern="1200" dirty="0" smtClean="0"/>
            <a:t>sources_1</a:t>
          </a:r>
          <a:endParaRPr lang="en-US" sz="1200" kern="1200" dirty="0"/>
        </a:p>
        <a:p>
          <a:pPr marL="114300" lvl="1" indent="-114300" algn="l" defTabSz="533400">
            <a:lnSpc>
              <a:spcPct val="90000"/>
            </a:lnSpc>
            <a:spcBef>
              <a:spcPct val="0"/>
            </a:spcBef>
            <a:spcAft>
              <a:spcPct val="15000"/>
            </a:spcAft>
            <a:buChar char="••"/>
          </a:pPr>
          <a:r>
            <a:rPr lang="en-US" sz="1200" kern="1200" dirty="0" smtClean="0"/>
            <a:t>sim_1</a:t>
          </a:r>
          <a:endParaRPr lang="en-US" sz="1200" kern="1200" dirty="0"/>
        </a:p>
      </dsp:txBody>
      <dsp:txXfrm>
        <a:off x="1392260" y="1189961"/>
        <a:ext cx="1430643" cy="873764"/>
      </dsp:txXfrm>
    </dsp:sp>
    <dsp:sp modelId="{25CF5C9A-20BD-4977-9BD0-7A4F774EC6C9}">
      <dsp:nvSpPr>
        <dsp:cNvPr id="0" name=""/>
        <dsp:cNvSpPr/>
      </dsp:nvSpPr>
      <dsp:spPr>
        <a:xfrm>
          <a:off x="1179450" y="930744"/>
          <a:ext cx="185626" cy="1856264"/>
        </a:xfrm>
        <a:custGeom>
          <a:avLst/>
          <a:gdLst/>
          <a:ahLst/>
          <a:cxnLst/>
          <a:rect l="0" t="0" r="0" b="0"/>
          <a:pathLst>
            <a:path>
              <a:moveTo>
                <a:pt x="0" y="0"/>
              </a:moveTo>
              <a:lnTo>
                <a:pt x="0" y="1856264"/>
              </a:lnTo>
              <a:lnTo>
                <a:pt x="185626" y="185626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B6D62D3-3CFD-452A-8975-747C0D5CA19D}">
      <dsp:nvSpPr>
        <dsp:cNvPr id="0" name=""/>
        <dsp:cNvSpPr/>
      </dsp:nvSpPr>
      <dsp:spPr>
        <a:xfrm>
          <a:off x="1365076" y="2322942"/>
          <a:ext cx="1485011" cy="928132"/>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575" tIns="19050" rIns="28575" bIns="19050" numCol="1" spcCol="1270" anchor="ctr" anchorCtr="0">
          <a:noAutofit/>
        </a:bodyPr>
        <a:lstStyle/>
        <a:p>
          <a:pPr lvl="0" algn="ctr" defTabSz="666750">
            <a:lnSpc>
              <a:spcPct val="90000"/>
            </a:lnSpc>
            <a:spcBef>
              <a:spcPct val="0"/>
            </a:spcBef>
            <a:spcAft>
              <a:spcPct val="35000"/>
            </a:spcAft>
          </a:pPr>
          <a:r>
            <a:rPr lang="en-US" sz="1500" kern="1200" dirty="0" smtClean="0"/>
            <a:t>project_1.data</a:t>
          </a:r>
          <a:endParaRPr lang="en-US" sz="1500" kern="1200" dirty="0"/>
        </a:p>
      </dsp:txBody>
      <dsp:txXfrm>
        <a:off x="1392260" y="2350126"/>
        <a:ext cx="1430643" cy="873764"/>
      </dsp:txXfrm>
    </dsp:sp>
    <dsp:sp modelId="{C762C766-8B21-4D41-8BB8-B6CFEAC57841}">
      <dsp:nvSpPr>
        <dsp:cNvPr id="0" name=""/>
        <dsp:cNvSpPr/>
      </dsp:nvSpPr>
      <dsp:spPr>
        <a:xfrm>
          <a:off x="1179450" y="930744"/>
          <a:ext cx="185626" cy="3016429"/>
        </a:xfrm>
        <a:custGeom>
          <a:avLst/>
          <a:gdLst/>
          <a:ahLst/>
          <a:cxnLst/>
          <a:rect l="0" t="0" r="0" b="0"/>
          <a:pathLst>
            <a:path>
              <a:moveTo>
                <a:pt x="0" y="0"/>
              </a:moveTo>
              <a:lnTo>
                <a:pt x="0" y="3016429"/>
              </a:lnTo>
              <a:lnTo>
                <a:pt x="185626" y="3016429"/>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3A383A5-B769-428D-BF7D-3FB4F7A6EEB3}">
      <dsp:nvSpPr>
        <dsp:cNvPr id="0" name=""/>
        <dsp:cNvSpPr/>
      </dsp:nvSpPr>
      <dsp:spPr>
        <a:xfrm>
          <a:off x="1365076" y="3483107"/>
          <a:ext cx="1485011" cy="928132"/>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575" tIns="19050" rIns="28575" bIns="19050" numCol="1" spcCol="1270" anchor="ctr" anchorCtr="0">
          <a:noAutofit/>
        </a:bodyPr>
        <a:lstStyle/>
        <a:p>
          <a:pPr lvl="0" algn="ctr" defTabSz="666750">
            <a:lnSpc>
              <a:spcPct val="90000"/>
            </a:lnSpc>
            <a:spcBef>
              <a:spcPct val="0"/>
            </a:spcBef>
            <a:spcAft>
              <a:spcPct val="35000"/>
            </a:spcAft>
          </a:pPr>
          <a:r>
            <a:rPr lang="en-US" sz="1500" kern="1200" smtClean="0"/>
            <a:t>project_1.cache</a:t>
          </a:r>
          <a:endParaRPr lang="en-US" sz="1500" kern="1200" dirty="0"/>
        </a:p>
      </dsp:txBody>
      <dsp:txXfrm>
        <a:off x="1392260" y="3510291"/>
        <a:ext cx="1430643" cy="873764"/>
      </dsp:txXfrm>
    </dsp:sp>
    <dsp:sp modelId="{51C1A5F7-538A-4C85-96A3-2DAF0EBFDB7F}">
      <dsp:nvSpPr>
        <dsp:cNvPr id="0" name=""/>
        <dsp:cNvSpPr/>
      </dsp:nvSpPr>
      <dsp:spPr>
        <a:xfrm>
          <a:off x="1179450" y="930744"/>
          <a:ext cx="185626" cy="4176594"/>
        </a:xfrm>
        <a:custGeom>
          <a:avLst/>
          <a:gdLst/>
          <a:ahLst/>
          <a:cxnLst/>
          <a:rect l="0" t="0" r="0" b="0"/>
          <a:pathLst>
            <a:path>
              <a:moveTo>
                <a:pt x="0" y="0"/>
              </a:moveTo>
              <a:lnTo>
                <a:pt x="0" y="4176594"/>
              </a:lnTo>
              <a:lnTo>
                <a:pt x="185626" y="417659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3B3F701-9536-4AEA-BF48-5D647EE112C2}">
      <dsp:nvSpPr>
        <dsp:cNvPr id="0" name=""/>
        <dsp:cNvSpPr/>
      </dsp:nvSpPr>
      <dsp:spPr>
        <a:xfrm>
          <a:off x="1365076" y="4643272"/>
          <a:ext cx="1485011" cy="928132"/>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575" tIns="19050" rIns="28575" bIns="19050" numCol="1" spcCol="1270" anchor="ctr" anchorCtr="0">
          <a:noAutofit/>
        </a:bodyPr>
        <a:lstStyle/>
        <a:p>
          <a:pPr lvl="0" algn="ctr" defTabSz="666750">
            <a:lnSpc>
              <a:spcPct val="90000"/>
            </a:lnSpc>
            <a:spcBef>
              <a:spcPct val="0"/>
            </a:spcBef>
            <a:spcAft>
              <a:spcPct val="35000"/>
            </a:spcAft>
          </a:pPr>
          <a:r>
            <a:rPr lang="en-US" sz="1500" kern="1200" dirty="0" smtClean="0"/>
            <a:t>project_1.runs</a:t>
          </a:r>
          <a:endParaRPr lang="en-US" sz="1500" kern="1200" dirty="0"/>
        </a:p>
      </dsp:txBody>
      <dsp:txXfrm>
        <a:off x="1392260" y="4670456"/>
        <a:ext cx="1430643" cy="873764"/>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4032971" cy="350532"/>
          </a:xfrm>
          <a:prstGeom prst="rect">
            <a:avLst/>
          </a:prstGeom>
        </p:spPr>
        <p:txBody>
          <a:bodyPr vert="horz" lIns="88287" tIns="44143" rIns="88287" bIns="44143" rtlCol="0"/>
          <a:lstStyle>
            <a:lvl1pPr algn="l">
              <a:defRPr sz="1200"/>
            </a:lvl1pPr>
          </a:lstStyle>
          <a:p>
            <a:endParaRPr lang="en-US" dirty="0"/>
          </a:p>
        </p:txBody>
      </p:sp>
      <p:sp>
        <p:nvSpPr>
          <p:cNvPr id="3" name="Date Placeholder 2"/>
          <p:cNvSpPr>
            <a:spLocks noGrp="1"/>
          </p:cNvSpPr>
          <p:nvPr>
            <p:ph type="dt" sz="quarter" idx="1"/>
          </p:nvPr>
        </p:nvSpPr>
        <p:spPr>
          <a:xfrm>
            <a:off x="5270936" y="0"/>
            <a:ext cx="4032971" cy="350532"/>
          </a:xfrm>
          <a:prstGeom prst="rect">
            <a:avLst/>
          </a:prstGeom>
        </p:spPr>
        <p:txBody>
          <a:bodyPr vert="horz" lIns="88287" tIns="44143" rIns="88287" bIns="44143" rtlCol="0"/>
          <a:lstStyle>
            <a:lvl1pPr algn="r">
              <a:defRPr sz="1200"/>
            </a:lvl1pPr>
          </a:lstStyle>
          <a:p>
            <a:fld id="{3603A3DC-285A-48EF-A6A9-13284B292DDB}" type="datetimeFigureOut">
              <a:rPr lang="en-US" smtClean="0"/>
              <a:pPr/>
              <a:t>2/16/2017</a:t>
            </a:fld>
            <a:endParaRPr lang="en-US" dirty="0"/>
          </a:p>
        </p:txBody>
      </p:sp>
      <p:sp>
        <p:nvSpPr>
          <p:cNvPr id="4" name="Footer Placeholder 3"/>
          <p:cNvSpPr>
            <a:spLocks noGrp="1"/>
          </p:cNvSpPr>
          <p:nvPr>
            <p:ph type="ftr" sz="quarter" idx="2"/>
          </p:nvPr>
        </p:nvSpPr>
        <p:spPr>
          <a:xfrm>
            <a:off x="1" y="6668234"/>
            <a:ext cx="4032971" cy="350532"/>
          </a:xfrm>
          <a:prstGeom prst="rect">
            <a:avLst/>
          </a:prstGeom>
        </p:spPr>
        <p:txBody>
          <a:bodyPr vert="horz" lIns="88287" tIns="44143" rIns="88287" bIns="44143" rtlCol="0" anchor="b"/>
          <a:lstStyle>
            <a:lvl1pPr algn="l">
              <a:defRPr sz="1200"/>
            </a:lvl1pPr>
          </a:lstStyle>
          <a:p>
            <a:endParaRPr lang="en-US" dirty="0"/>
          </a:p>
        </p:txBody>
      </p:sp>
      <p:sp>
        <p:nvSpPr>
          <p:cNvPr id="5" name="Slide Number Placeholder 4"/>
          <p:cNvSpPr>
            <a:spLocks noGrp="1"/>
          </p:cNvSpPr>
          <p:nvPr>
            <p:ph type="sldNum" sz="quarter" idx="3"/>
          </p:nvPr>
        </p:nvSpPr>
        <p:spPr>
          <a:xfrm>
            <a:off x="5270936" y="6668234"/>
            <a:ext cx="4032971" cy="350532"/>
          </a:xfrm>
          <a:prstGeom prst="rect">
            <a:avLst/>
          </a:prstGeom>
        </p:spPr>
        <p:txBody>
          <a:bodyPr vert="horz" lIns="88287" tIns="44143" rIns="88287" bIns="44143" rtlCol="0" anchor="b"/>
          <a:lstStyle>
            <a:lvl1pPr algn="r">
              <a:defRPr sz="1200"/>
            </a:lvl1pPr>
          </a:lstStyle>
          <a:p>
            <a:fld id="{31C9CEC6-6AD2-4F32-A6B2-F8D8783008D8}" type="slidenum">
              <a:rPr lang="en-US" smtClean="0"/>
              <a:pPr/>
              <a:t>‹#›</a:t>
            </a:fld>
            <a:endParaRPr lang="en-US" dirty="0"/>
          </a:p>
        </p:txBody>
      </p:sp>
    </p:spTree>
    <p:extLst>
      <p:ext uri="{BB962C8B-B14F-4D97-AF65-F5344CB8AC3E}">
        <p14:creationId xmlns:p14="http://schemas.microsoft.com/office/powerpoint/2010/main" val="24731170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2"/>
          <p:cNvSpPr>
            <a:spLocks noGrp="1" noChangeArrowheads="1"/>
          </p:cNvSpPr>
          <p:nvPr>
            <p:ph type="hdr" sz="quarter"/>
          </p:nvPr>
        </p:nvSpPr>
        <p:spPr bwMode="auto">
          <a:xfrm>
            <a:off x="1" y="0"/>
            <a:ext cx="4032971" cy="350532"/>
          </a:xfrm>
          <a:prstGeom prst="rect">
            <a:avLst/>
          </a:prstGeom>
          <a:noFill/>
          <a:ln w="9525">
            <a:noFill/>
            <a:miter lim="800000"/>
            <a:headEnd/>
            <a:tailEnd/>
          </a:ln>
          <a:effectLst/>
        </p:spPr>
        <p:txBody>
          <a:bodyPr vert="horz" wrap="square" lIns="93328" tIns="46664" rIns="93328" bIns="46664" numCol="1" anchor="t" anchorCtr="0" compatLnSpc="1">
            <a:prstTxWarp prst="textNoShape">
              <a:avLst/>
            </a:prstTxWarp>
          </a:bodyPr>
          <a:lstStyle>
            <a:lvl1pPr algn="l" defTabSz="933446">
              <a:defRPr sz="1200">
                <a:latin typeface="Arial" charset="0"/>
              </a:defRPr>
            </a:lvl1pPr>
          </a:lstStyle>
          <a:p>
            <a:pPr>
              <a:defRPr/>
            </a:pPr>
            <a:endParaRPr lang="en-US" dirty="0"/>
          </a:p>
        </p:txBody>
      </p:sp>
      <p:sp>
        <p:nvSpPr>
          <p:cNvPr id="17411" name="Rectangle 3"/>
          <p:cNvSpPr>
            <a:spLocks noGrp="1" noChangeArrowheads="1"/>
          </p:cNvSpPr>
          <p:nvPr>
            <p:ph type="dt" idx="1"/>
          </p:nvPr>
        </p:nvSpPr>
        <p:spPr bwMode="auto">
          <a:xfrm>
            <a:off x="5270936" y="0"/>
            <a:ext cx="4032971" cy="350532"/>
          </a:xfrm>
          <a:prstGeom prst="rect">
            <a:avLst/>
          </a:prstGeom>
          <a:noFill/>
          <a:ln w="9525">
            <a:noFill/>
            <a:miter lim="800000"/>
            <a:headEnd/>
            <a:tailEnd/>
          </a:ln>
          <a:effectLst/>
        </p:spPr>
        <p:txBody>
          <a:bodyPr vert="horz" wrap="square" lIns="93328" tIns="46664" rIns="93328" bIns="46664" numCol="1" anchor="t" anchorCtr="0" compatLnSpc="1">
            <a:prstTxWarp prst="textNoShape">
              <a:avLst/>
            </a:prstTxWarp>
          </a:bodyPr>
          <a:lstStyle>
            <a:lvl1pPr algn="r" defTabSz="933446">
              <a:defRPr sz="1200">
                <a:latin typeface="Arial" charset="0"/>
              </a:defRPr>
            </a:lvl1pPr>
          </a:lstStyle>
          <a:p>
            <a:pPr>
              <a:defRPr/>
            </a:pPr>
            <a:endParaRPr lang="en-US" dirty="0"/>
          </a:p>
        </p:txBody>
      </p:sp>
      <p:sp>
        <p:nvSpPr>
          <p:cNvPr id="31748" name="Rectangle 4"/>
          <p:cNvSpPr>
            <a:spLocks noGrp="1" noRot="1" noChangeAspect="1" noChangeArrowheads="1" noTextEdit="1"/>
          </p:cNvSpPr>
          <p:nvPr>
            <p:ph type="sldImg" idx="2"/>
          </p:nvPr>
        </p:nvSpPr>
        <p:spPr bwMode="auto">
          <a:xfrm>
            <a:off x="2897188" y="525463"/>
            <a:ext cx="3511550" cy="2633662"/>
          </a:xfrm>
          <a:prstGeom prst="rect">
            <a:avLst/>
          </a:prstGeom>
          <a:noFill/>
          <a:ln w="9525">
            <a:solidFill>
              <a:srgbClr val="000000"/>
            </a:solidFill>
            <a:miter lim="800000"/>
            <a:headEnd/>
            <a:tailEnd/>
          </a:ln>
        </p:spPr>
      </p:sp>
      <p:sp>
        <p:nvSpPr>
          <p:cNvPr id="17413" name="Rectangle 5"/>
          <p:cNvSpPr>
            <a:spLocks noGrp="1" noChangeArrowheads="1"/>
          </p:cNvSpPr>
          <p:nvPr>
            <p:ph type="body" sz="quarter" idx="3"/>
          </p:nvPr>
        </p:nvSpPr>
        <p:spPr bwMode="auto">
          <a:xfrm>
            <a:off x="930998" y="3334698"/>
            <a:ext cx="7443933" cy="3158269"/>
          </a:xfrm>
          <a:prstGeom prst="rect">
            <a:avLst/>
          </a:prstGeom>
          <a:noFill/>
          <a:ln w="9525">
            <a:noFill/>
            <a:miter lim="800000"/>
            <a:headEnd/>
            <a:tailEnd/>
          </a:ln>
          <a:effectLst/>
        </p:spPr>
        <p:txBody>
          <a:bodyPr vert="horz" wrap="square" lIns="93328" tIns="46664" rIns="93328" bIns="46664"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7414" name="Rectangle 6"/>
          <p:cNvSpPr>
            <a:spLocks noGrp="1" noChangeArrowheads="1"/>
          </p:cNvSpPr>
          <p:nvPr>
            <p:ph type="ftr" sz="quarter" idx="4"/>
          </p:nvPr>
        </p:nvSpPr>
        <p:spPr bwMode="auto">
          <a:xfrm>
            <a:off x="1" y="6668234"/>
            <a:ext cx="4032971" cy="350532"/>
          </a:xfrm>
          <a:prstGeom prst="rect">
            <a:avLst/>
          </a:prstGeom>
          <a:noFill/>
          <a:ln w="9525">
            <a:noFill/>
            <a:miter lim="800000"/>
            <a:headEnd/>
            <a:tailEnd/>
          </a:ln>
          <a:effectLst/>
        </p:spPr>
        <p:txBody>
          <a:bodyPr vert="horz" wrap="square" lIns="93328" tIns="46664" rIns="93328" bIns="46664" numCol="1" anchor="b" anchorCtr="0" compatLnSpc="1">
            <a:prstTxWarp prst="textNoShape">
              <a:avLst/>
            </a:prstTxWarp>
          </a:bodyPr>
          <a:lstStyle>
            <a:lvl1pPr algn="l" defTabSz="933446">
              <a:defRPr sz="1200">
                <a:latin typeface="Arial" charset="0"/>
              </a:defRPr>
            </a:lvl1pPr>
          </a:lstStyle>
          <a:p>
            <a:pPr>
              <a:defRPr/>
            </a:pPr>
            <a:endParaRPr lang="en-US" dirty="0"/>
          </a:p>
        </p:txBody>
      </p:sp>
    </p:spTree>
    <p:extLst>
      <p:ext uri="{BB962C8B-B14F-4D97-AF65-F5344CB8AC3E}">
        <p14:creationId xmlns:p14="http://schemas.microsoft.com/office/powerpoint/2010/main" val="288209835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this presentation we will cover methodology recommendations for using </a:t>
            </a:r>
            <a:r>
              <a:rPr lang="en-US" dirty="0" err="1" smtClean="0"/>
              <a:t>Vivado</a:t>
            </a:r>
            <a:r>
              <a:rPr lang="en-US" dirty="0" smtClean="0"/>
              <a:t> with revision control tools.  You will get some specific information about how to work efficiently with revision control tools and have the opportunity to set up a project and work with some of the basic tasks.</a:t>
            </a:r>
            <a:endParaRPr lang="en-US" dirty="0"/>
          </a:p>
        </p:txBody>
      </p:sp>
    </p:spTree>
    <p:extLst>
      <p:ext uri="{BB962C8B-B14F-4D97-AF65-F5344CB8AC3E}">
        <p14:creationId xmlns:p14="http://schemas.microsoft.com/office/powerpoint/2010/main" val="7469351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Going down</a:t>
            </a:r>
            <a:r>
              <a:rPr lang="en-US" baseline="0" dirty="0" smtClean="0"/>
              <a:t> one level of abstraction deeper, this is how it would look with the recommended flow that allows maximum flexibility.</a:t>
            </a:r>
          </a:p>
          <a:p>
            <a:endParaRPr lang="en-US" baseline="0" dirty="0" smtClean="0"/>
          </a:p>
          <a:p>
            <a:r>
              <a:rPr lang="en-US" baseline="0" dirty="0" smtClean="0"/>
              <a:t>The primary recommendation is to use TCL otherwise use the XPR.  Make sure to test the XPR to make sure data is not missed and to check relative paths.</a:t>
            </a:r>
          </a:p>
          <a:p>
            <a:endParaRPr lang="en-US" dirty="0"/>
          </a:p>
          <a:p>
            <a:r>
              <a:rPr lang="en-US" dirty="0" smtClean="0"/>
              <a:t>We recommend checking in the entire directory structure for IP, BD, etc.  Trying to filter or limit the files will very likely corrupt the data and get you into trouble.</a:t>
            </a:r>
            <a:endParaRPr lang="en-US" dirty="0"/>
          </a:p>
        </p:txBody>
      </p:sp>
      <p:sp>
        <p:nvSpPr>
          <p:cNvPr id="4" name="Slide Number Placeholder 3"/>
          <p:cNvSpPr>
            <a:spLocks noGrp="1"/>
          </p:cNvSpPr>
          <p:nvPr>
            <p:ph type="sldNum" sz="quarter" idx="10"/>
          </p:nvPr>
        </p:nvSpPr>
        <p:spPr>
          <a:xfrm>
            <a:off x="3970938" y="8829967"/>
            <a:ext cx="3037840" cy="464820"/>
          </a:xfrm>
          <a:prstGeom prst="rect">
            <a:avLst/>
          </a:prstGeom>
        </p:spPr>
        <p:txBody>
          <a:bodyPr/>
          <a:lstStyle/>
          <a:p>
            <a:fld id="{76F0A2C8-C80D-4FA6-9395-33B607B809E4}" type="slidenum">
              <a:rPr lang="en-US" smtClean="0"/>
              <a:pPr/>
              <a:t>10</a:t>
            </a:fld>
            <a:endParaRPr lang="en-US" dirty="0"/>
          </a:p>
        </p:txBody>
      </p:sp>
    </p:spTree>
    <p:extLst>
      <p:ext uri="{BB962C8B-B14F-4D97-AF65-F5344CB8AC3E}">
        <p14:creationId xmlns:p14="http://schemas.microsoft.com/office/powerpoint/2010/main" val="34909562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Manage any</a:t>
            </a:r>
            <a:r>
              <a:rPr lang="en-US" baseline="0" dirty="0" smtClean="0"/>
              <a:t> handoff files.</a:t>
            </a:r>
            <a:endParaRPr lang="en-US" dirty="0"/>
          </a:p>
        </p:txBody>
      </p:sp>
    </p:spTree>
    <p:extLst>
      <p:ext uri="{BB962C8B-B14F-4D97-AF65-F5344CB8AC3E}">
        <p14:creationId xmlns:p14="http://schemas.microsoft.com/office/powerpoint/2010/main" val="13290426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you must try to check in minimum data and recreate everything – you will need something to create the project (either the </a:t>
            </a:r>
            <a:r>
              <a:rPr lang="en-US" dirty="0" err="1" smtClean="0"/>
              <a:t>xpr</a:t>
            </a:r>
            <a:r>
              <a:rPr lang="en-US" dirty="0" smtClean="0"/>
              <a:t> file itself or a </a:t>
            </a:r>
            <a:r>
              <a:rPr lang="en-US" dirty="0" err="1" smtClean="0"/>
              <a:t>Tcl</a:t>
            </a:r>
            <a:r>
              <a:rPr lang="en-US" dirty="0" smtClean="0"/>
              <a:t> script to create the project).  You will need the primary sources such as HDL files, constraints.  And you will need the minimum files to recreate the IP which is the .xci file by itself.  For IPI, you will need just the .</a:t>
            </a:r>
            <a:r>
              <a:rPr lang="en-US" dirty="0" err="1" smtClean="0"/>
              <a:t>bd</a:t>
            </a:r>
            <a:r>
              <a:rPr lang="en-US" dirty="0" smtClean="0"/>
              <a:t> file.  </a:t>
            </a:r>
          </a:p>
          <a:p>
            <a:endParaRPr lang="en-US" dirty="0"/>
          </a:p>
          <a:p>
            <a:r>
              <a:rPr lang="en-US" dirty="0" smtClean="0"/>
              <a:t>Note that </a:t>
            </a:r>
            <a:r>
              <a:rPr lang="en-US" dirty="0" err="1"/>
              <a:t>V</a:t>
            </a:r>
            <a:r>
              <a:rPr lang="en-US" dirty="0" err="1" smtClean="0"/>
              <a:t>ivado</a:t>
            </a:r>
            <a:r>
              <a:rPr lang="en-US" dirty="0" smtClean="0"/>
              <a:t> needs write permission to create the content you didn’t check in to revision control – and it will try to do that in the same location as the xci/</a:t>
            </a:r>
            <a:r>
              <a:rPr lang="en-US" dirty="0" err="1" smtClean="0"/>
              <a:t>bd</a:t>
            </a:r>
            <a:r>
              <a:rPr lang="en-US" dirty="0" smtClean="0"/>
              <a:t> file.  So if you elect minimum files, and check in only the xci/</a:t>
            </a:r>
            <a:r>
              <a:rPr lang="en-US" dirty="0" err="1" smtClean="0"/>
              <a:t>bd</a:t>
            </a:r>
            <a:r>
              <a:rPr lang="en-US" dirty="0" smtClean="0"/>
              <a:t> files your script for creating the top level project should copy them into the project – where they can be generated without running into issues with permission inside the repository.</a:t>
            </a:r>
          </a:p>
          <a:p>
            <a:endParaRPr lang="en-US" dirty="0"/>
          </a:p>
          <a:p>
            <a:r>
              <a:rPr lang="en-US" dirty="0" smtClean="0"/>
              <a:t>Note that some IP have side files – Block</a:t>
            </a:r>
            <a:r>
              <a:rPr lang="en-US" baseline="0" dirty="0" smtClean="0"/>
              <a:t> Memory Generator, </a:t>
            </a:r>
            <a:r>
              <a:rPr lang="en-US" baseline="0" dirty="0" err="1" smtClean="0"/>
              <a:t>SysMon</a:t>
            </a:r>
            <a:r>
              <a:rPr lang="en-US" baseline="0" dirty="0" smtClean="0"/>
              <a:t> and FIR Compiler, for example.</a:t>
            </a:r>
            <a:endParaRPr lang="en-US" dirty="0"/>
          </a:p>
        </p:txBody>
      </p:sp>
    </p:spTree>
    <p:extLst>
      <p:ext uri="{BB962C8B-B14F-4D97-AF65-F5344CB8AC3E}">
        <p14:creationId xmlns:p14="http://schemas.microsoft.com/office/powerpoint/2010/main" val="32010558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Similar concepts with HLS source and custom packaged IP, and System Generator custom IP.</a:t>
            </a:r>
          </a:p>
          <a:p>
            <a:endParaRPr lang="en-US" dirty="0"/>
          </a:p>
          <a:p>
            <a:r>
              <a:rPr lang="en-US" dirty="0" smtClean="0"/>
              <a:t>Scripts and other documentation collateral should also be managed in revision control.</a:t>
            </a:r>
          </a:p>
          <a:p>
            <a:endParaRPr lang="en-US" dirty="0"/>
          </a:p>
          <a:p>
            <a:r>
              <a:rPr lang="en-US" dirty="0" smtClean="0"/>
              <a:t>For SDK the handoff is typically the .</a:t>
            </a:r>
            <a:r>
              <a:rPr lang="en-US" dirty="0" err="1" smtClean="0"/>
              <a:t>hdf</a:t>
            </a:r>
            <a:r>
              <a:rPr lang="en-US" dirty="0" smtClean="0"/>
              <a:t> file which is generated from </a:t>
            </a:r>
            <a:r>
              <a:rPr lang="en-US" dirty="0" err="1" smtClean="0"/>
              <a:t>Vivado</a:t>
            </a:r>
            <a:r>
              <a:rPr lang="en-US" dirty="0" smtClean="0"/>
              <a:t>.  It, too should be checked into revision control.</a:t>
            </a:r>
            <a:endParaRPr lang="en-US" dirty="0"/>
          </a:p>
        </p:txBody>
      </p:sp>
    </p:spTree>
    <p:extLst>
      <p:ext uri="{BB962C8B-B14F-4D97-AF65-F5344CB8AC3E}">
        <p14:creationId xmlns:p14="http://schemas.microsoft.com/office/powerpoint/2010/main" val="40435280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Quick quiz.</a:t>
            </a:r>
          </a:p>
          <a:p>
            <a:endParaRPr lang="en-US" dirty="0"/>
          </a:p>
          <a:p>
            <a:r>
              <a:rPr lang="en-US" dirty="0" smtClean="0"/>
              <a:t>A:  don’t ever check in project directories</a:t>
            </a:r>
          </a:p>
          <a:p>
            <a:endParaRPr lang="en-US" dirty="0"/>
          </a:p>
          <a:p>
            <a:r>
              <a:rPr lang="en-US" dirty="0" smtClean="0"/>
              <a:t>A:  We recommend the maximum flexibility approach because it insulates you from being forced to upgrade IP versions with </a:t>
            </a:r>
            <a:r>
              <a:rPr lang="en-US" dirty="0" err="1" smtClean="0"/>
              <a:t>Vivado</a:t>
            </a:r>
            <a:r>
              <a:rPr lang="en-US" dirty="0" smtClean="0"/>
              <a:t> versions and saves considerable runtime for compiles.  It allows you to validate a configuration of IP and ensure there are no functional changes due to upgrades.</a:t>
            </a:r>
            <a:endParaRPr lang="en-US" dirty="0"/>
          </a:p>
        </p:txBody>
      </p:sp>
    </p:spTree>
    <p:extLst>
      <p:ext uri="{BB962C8B-B14F-4D97-AF65-F5344CB8AC3E}">
        <p14:creationId xmlns:p14="http://schemas.microsoft.com/office/powerpoint/2010/main" val="22391378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Diff/merge tools from revision control</a:t>
            </a:r>
          </a:p>
          <a:p>
            <a:pPr lvl="1"/>
            <a:r>
              <a:rPr lang="en-US" dirty="0" smtClean="0"/>
              <a:t>Scripts to recursively check in/out directories</a:t>
            </a:r>
          </a:p>
          <a:p>
            <a:pPr lvl="1"/>
            <a:r>
              <a:rPr lang="en-US" dirty="0" smtClean="0"/>
              <a:t>Diff versions and staged changes</a:t>
            </a:r>
          </a:p>
          <a:p>
            <a:pPr lvl="1"/>
            <a:r>
              <a:rPr lang="en-US" dirty="0" smtClean="0"/>
              <a:t>Report changes between versions</a:t>
            </a:r>
          </a:p>
          <a:p>
            <a:pPr lvl="1"/>
            <a:r>
              <a:rPr lang="en-US" dirty="0" smtClean="0"/>
              <a:t>Back out and revert committed changes</a:t>
            </a:r>
          </a:p>
          <a:p>
            <a:endParaRPr lang="en-US" dirty="0"/>
          </a:p>
        </p:txBody>
      </p:sp>
    </p:spTree>
    <p:extLst>
      <p:ext uri="{BB962C8B-B14F-4D97-AF65-F5344CB8AC3E}">
        <p14:creationId xmlns:p14="http://schemas.microsoft.com/office/powerpoint/2010/main" val="4299197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Diff/merge tools from revision control</a:t>
            </a:r>
          </a:p>
          <a:p>
            <a:pPr lvl="1"/>
            <a:r>
              <a:rPr lang="en-US" dirty="0" smtClean="0"/>
              <a:t>Scripts to recursively check in/out directories</a:t>
            </a:r>
          </a:p>
          <a:p>
            <a:pPr lvl="1"/>
            <a:r>
              <a:rPr lang="en-US" dirty="0" smtClean="0"/>
              <a:t>Diff versions and staged changes</a:t>
            </a:r>
          </a:p>
          <a:p>
            <a:pPr lvl="1"/>
            <a:r>
              <a:rPr lang="en-US" dirty="0" smtClean="0"/>
              <a:t>Report changes between versions</a:t>
            </a:r>
          </a:p>
          <a:p>
            <a:pPr lvl="1"/>
            <a:r>
              <a:rPr lang="en-US" dirty="0" smtClean="0"/>
              <a:t>Back out and revert committed changes</a:t>
            </a:r>
          </a:p>
          <a:p>
            <a:endParaRPr lang="en-US" dirty="0"/>
          </a:p>
        </p:txBody>
      </p:sp>
    </p:spTree>
    <p:extLst>
      <p:ext uri="{BB962C8B-B14F-4D97-AF65-F5344CB8AC3E}">
        <p14:creationId xmlns:p14="http://schemas.microsoft.com/office/powerpoint/2010/main" val="41949329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 have a short “primer” on </a:t>
            </a:r>
            <a:r>
              <a:rPr lang="en-US" dirty="0" err="1" smtClean="0"/>
              <a:t>Git</a:t>
            </a:r>
            <a:r>
              <a:rPr lang="en-US" dirty="0" smtClean="0"/>
              <a:t> and Make – to give you an overview of common tools used in conjunction with revision control.</a:t>
            </a:r>
          </a:p>
          <a:p>
            <a:endParaRPr lang="en-US" dirty="0"/>
          </a:p>
          <a:p>
            <a:r>
              <a:rPr lang="en-US" dirty="0" err="1" smtClean="0"/>
              <a:t>Git</a:t>
            </a:r>
            <a:r>
              <a:rPr lang="en-US" dirty="0" smtClean="0"/>
              <a:t> is a popular open source revision control system developed by Linus Torvalds (famous for Linux).  It’s very fast and efficient.</a:t>
            </a:r>
          </a:p>
          <a:p>
            <a:endParaRPr lang="en-US" dirty="0"/>
          </a:p>
          <a:p>
            <a:r>
              <a:rPr lang="en-US" dirty="0" smtClean="0"/>
              <a:t>Make is another open source utility that controls complex builds based on dependencies of files.  It looks at time stamps of input sources and if they are later than output files it calls the step and re-runs all or a portion of the tool flow.  It is very popular in software development environments.</a:t>
            </a:r>
            <a:endParaRPr lang="en-US" dirty="0"/>
          </a:p>
        </p:txBody>
      </p:sp>
    </p:spTree>
    <p:extLst>
      <p:ext uri="{BB962C8B-B14F-4D97-AF65-F5344CB8AC3E}">
        <p14:creationId xmlns:p14="http://schemas.microsoft.com/office/powerpoint/2010/main" val="11578523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picture describes the life cycle of files in the </a:t>
            </a:r>
            <a:r>
              <a:rPr lang="en-US" dirty="0" err="1" smtClean="0"/>
              <a:t>Git</a:t>
            </a:r>
            <a:r>
              <a:rPr lang="en-US" dirty="0" smtClean="0"/>
              <a:t> revision control nomenclature.  Other tools have very similar concepts – we introduce these so we have a common set of terms.</a:t>
            </a:r>
          </a:p>
          <a:p>
            <a:endParaRPr lang="en-US" dirty="0"/>
          </a:p>
          <a:p>
            <a:r>
              <a:rPr lang="en-US" dirty="0" smtClean="0"/>
              <a:t>You have files that are either tracked or untracked.  Untracked files can be added to a configuration file so that the tools do not constantly report changes to these files.</a:t>
            </a:r>
          </a:p>
          <a:p>
            <a:endParaRPr lang="en-US" dirty="0"/>
          </a:p>
          <a:p>
            <a:r>
              <a:rPr lang="en-US" dirty="0" smtClean="0"/>
              <a:t>Within tracked files you have levels of unmodified, modified, staged and the master </a:t>
            </a:r>
            <a:r>
              <a:rPr lang="en-US" dirty="0" err="1" smtClean="0"/>
              <a:t>git</a:t>
            </a:r>
            <a:r>
              <a:rPr lang="en-US" dirty="0" smtClean="0"/>
              <a:t> repository.  You checkout files from the master repository to a local staging area and optionally edit and modify them.  You typically collect these edits and test them together till you get to the point of a milestone or feature where you want to stage them – or group them in your local sandbox and test them.  Committing is the process of pushing these changes up to the master </a:t>
            </a:r>
            <a:r>
              <a:rPr lang="en-US" dirty="0" err="1" smtClean="0"/>
              <a:t>git</a:t>
            </a:r>
            <a:r>
              <a:rPr lang="en-US" dirty="0" smtClean="0"/>
              <a:t> repository – ostensibly where the changes will propagate out to other users.</a:t>
            </a:r>
          </a:p>
          <a:p>
            <a:endParaRPr lang="en-US" dirty="0"/>
          </a:p>
          <a:p>
            <a:r>
              <a:rPr lang="en-US" dirty="0" smtClean="0"/>
              <a:t>You can always revert or back out changes at these commit levels or even on individual file edits if you need to fix problems that get introduced.</a:t>
            </a:r>
            <a:endParaRPr lang="en-US" dirty="0"/>
          </a:p>
        </p:txBody>
      </p:sp>
      <p:sp>
        <p:nvSpPr>
          <p:cNvPr id="4" name="Slide Number Placeholder 3"/>
          <p:cNvSpPr>
            <a:spLocks noGrp="1"/>
          </p:cNvSpPr>
          <p:nvPr>
            <p:ph type="sldNum" sz="quarter" idx="10"/>
          </p:nvPr>
        </p:nvSpPr>
        <p:spPr>
          <a:xfrm>
            <a:off x="3970938" y="8829967"/>
            <a:ext cx="3037840" cy="464820"/>
          </a:xfrm>
          <a:prstGeom prst="rect">
            <a:avLst/>
          </a:prstGeom>
        </p:spPr>
        <p:txBody>
          <a:bodyPr/>
          <a:lstStyle/>
          <a:p>
            <a:fld id="{76F0A2C8-C80D-4FA6-9395-33B607B809E4}" type="slidenum">
              <a:rPr lang="en-US" smtClean="0"/>
              <a:pPr/>
              <a:t>18</a:t>
            </a:fld>
            <a:endParaRPr lang="en-US" dirty="0"/>
          </a:p>
        </p:txBody>
      </p:sp>
    </p:spTree>
    <p:extLst>
      <p:ext uri="{BB962C8B-B14F-4D97-AF65-F5344CB8AC3E}">
        <p14:creationId xmlns:p14="http://schemas.microsoft.com/office/powerpoint/2010/main" val="4053633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are the most common commands in </a:t>
            </a:r>
            <a:r>
              <a:rPr lang="en-US" dirty="0" err="1" smtClean="0"/>
              <a:t>git</a:t>
            </a:r>
            <a:r>
              <a:rPr lang="en-US" dirty="0" smtClean="0"/>
              <a:t>.  These are well documented in wikis and tutorials on the web.</a:t>
            </a:r>
            <a:endParaRPr lang="en-US" dirty="0"/>
          </a:p>
        </p:txBody>
      </p:sp>
    </p:spTree>
    <p:extLst>
      <p:ext uri="{BB962C8B-B14F-4D97-AF65-F5344CB8AC3E}">
        <p14:creationId xmlns:p14="http://schemas.microsoft.com/office/powerpoint/2010/main" val="19043021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First there will be a brief review of why revision control methodology is important and why customers should be using it.</a:t>
            </a:r>
          </a:p>
          <a:p>
            <a:endParaRPr lang="en-US" dirty="0"/>
          </a:p>
          <a:p>
            <a:r>
              <a:rPr lang="en-US" dirty="0" smtClean="0"/>
              <a:t>Then we will cover specifics of how to set up a </a:t>
            </a:r>
            <a:r>
              <a:rPr lang="en-US" dirty="0" err="1" smtClean="0"/>
              <a:t>Vivado</a:t>
            </a:r>
            <a:r>
              <a:rPr lang="en-US" dirty="0" smtClean="0"/>
              <a:t> project and what source files to manage within revision control.</a:t>
            </a:r>
          </a:p>
          <a:p>
            <a:endParaRPr lang="en-US" dirty="0"/>
          </a:p>
          <a:p>
            <a:r>
              <a:rPr lang="en-US" dirty="0" smtClean="0"/>
              <a:t>Next we have a lab that will walk you through the process of setting up a project using </a:t>
            </a:r>
            <a:r>
              <a:rPr lang="en-US" dirty="0" err="1" smtClean="0"/>
              <a:t>Git</a:t>
            </a:r>
            <a:r>
              <a:rPr lang="en-US" dirty="0" smtClean="0"/>
              <a:t> as the revision control tool and a tool called “Make” to determine dependencies and control the flow of the build process to compile to a bit file.  </a:t>
            </a:r>
            <a:r>
              <a:rPr lang="en-US" dirty="0" err="1" smtClean="0"/>
              <a:t>Git</a:t>
            </a:r>
            <a:r>
              <a:rPr lang="en-US" dirty="0" smtClean="0"/>
              <a:t> is chosen here as a popular option, but the concepts translate and are applicable to any revision control tool.</a:t>
            </a:r>
          </a:p>
          <a:p>
            <a:endParaRPr lang="en-US" dirty="0"/>
          </a:p>
          <a:p>
            <a:r>
              <a:rPr lang="en-US" dirty="0" smtClean="0"/>
              <a:t>Finally we’ll summarize and discuss next steps.</a:t>
            </a:r>
            <a:endParaRPr lang="en-US" dirty="0"/>
          </a:p>
        </p:txBody>
      </p:sp>
    </p:spTree>
    <p:extLst>
      <p:ext uri="{BB962C8B-B14F-4D97-AF65-F5344CB8AC3E}">
        <p14:creationId xmlns:p14="http://schemas.microsoft.com/office/powerpoint/2010/main" val="143107279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5637863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you’ve never used Make – here is a brief tutorial on what it is and how it works.  There are also many tutorials on the web.  </a:t>
            </a:r>
          </a:p>
          <a:p>
            <a:endParaRPr lang="en-US" dirty="0"/>
          </a:p>
          <a:p>
            <a:r>
              <a:rPr lang="en-US" dirty="0" smtClean="0"/>
              <a:t>Make reads in a </a:t>
            </a:r>
            <a:r>
              <a:rPr lang="en-US" dirty="0" err="1" smtClean="0"/>
              <a:t>makefile</a:t>
            </a:r>
            <a:r>
              <a:rPr lang="en-US" dirty="0" smtClean="0"/>
              <a:t> which describes commands to execute (a target) which typically produces a file (or files) that indicate the step is complete.  It also describes the input dependencies that the target depends upon.  You write a target name then a colon and then list the dependencies one by one.  Next line starts with a tab and then the command that is to be issued if the step is to be run.  You can also run multiple commands – each one on a separate line starting with a tab.  A blank line ends the target.</a:t>
            </a:r>
          </a:p>
          <a:p>
            <a:endParaRPr lang="en-US" dirty="0"/>
          </a:p>
          <a:p>
            <a:r>
              <a:rPr lang="en-US" dirty="0" smtClean="0"/>
              <a:t>Make figures out the order of operations when targets depend on output products (files) from other targets.  So you can build very complex compilation scripts – but only execute necessary steps when files change rather than rerunning everything all the time.</a:t>
            </a:r>
          </a:p>
          <a:p>
            <a:endParaRPr lang="en-US" dirty="0" smtClean="0"/>
          </a:p>
          <a:p>
            <a:r>
              <a:rPr lang="en-US" dirty="0" smtClean="0"/>
              <a:t>The most common mistake is to forget about the necessary tab characters in editing files.</a:t>
            </a:r>
            <a:endParaRPr lang="en-US" dirty="0"/>
          </a:p>
        </p:txBody>
      </p:sp>
    </p:spTree>
    <p:extLst>
      <p:ext uri="{BB962C8B-B14F-4D97-AF65-F5344CB8AC3E}">
        <p14:creationId xmlns:p14="http://schemas.microsoft.com/office/powerpoint/2010/main" val="39899711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can write very elaborate make files if you want – but you should start basic.  There are a few common conventions – not required but so common you will see them everywhere.  When you call “make” from a command line – it looks for a file named “</a:t>
            </a:r>
            <a:r>
              <a:rPr lang="en-US" dirty="0" err="1" smtClean="0"/>
              <a:t>Makefile</a:t>
            </a:r>
            <a:r>
              <a:rPr lang="en-US" dirty="0" smtClean="0"/>
              <a:t>” in the current directory and executes it.  Typically you call it with an argument – the target you wish to have evaluated and run.  If you don’t provide an argument it will run the first target.</a:t>
            </a:r>
          </a:p>
          <a:p>
            <a:endParaRPr lang="en-US" dirty="0"/>
          </a:p>
          <a:p>
            <a:r>
              <a:rPr lang="en-US" dirty="0" smtClean="0"/>
              <a:t>By convention the first target is usually one called “all” which basically rolls all the steps up to build everything you want.  Targets can be “phony” which means there isn’t really a file on disk to compare.</a:t>
            </a:r>
          </a:p>
          <a:p>
            <a:endParaRPr lang="en-US" dirty="0"/>
          </a:p>
          <a:p>
            <a:r>
              <a:rPr lang="en-US" dirty="0" smtClean="0"/>
              <a:t>Another common target is a “clean” target which deletes everything in the current directory so you are starting from a clean location with no files left around as artefacts that could corrupt the tools.</a:t>
            </a:r>
          </a:p>
          <a:p>
            <a:endParaRPr lang="en-US" dirty="0"/>
          </a:p>
          <a:p>
            <a:r>
              <a:rPr lang="en-US" dirty="0" smtClean="0"/>
              <a:t>You can name your </a:t>
            </a:r>
            <a:r>
              <a:rPr lang="en-US" dirty="0" err="1" smtClean="0"/>
              <a:t>Makefiles</a:t>
            </a:r>
            <a:r>
              <a:rPr lang="en-US" dirty="0" smtClean="0"/>
              <a:t> whatever you want – but these items are very typical.</a:t>
            </a:r>
            <a:endParaRPr lang="en-US" dirty="0"/>
          </a:p>
        </p:txBody>
      </p:sp>
    </p:spTree>
    <p:extLst>
      <p:ext uri="{BB962C8B-B14F-4D97-AF65-F5344CB8AC3E}">
        <p14:creationId xmlns:p14="http://schemas.microsoft.com/office/powerpoint/2010/main" val="319627874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5112728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should do the pre-work before attempting</a:t>
            </a:r>
            <a:r>
              <a:rPr lang="en-US" baseline="0" dirty="0" smtClean="0"/>
              <a:t> this lab.  </a:t>
            </a:r>
            <a:r>
              <a:rPr lang="en-US" dirty="0" smtClean="0"/>
              <a:t>If you have not done the pre-work – go to the pre-work lab first to go over </a:t>
            </a:r>
            <a:r>
              <a:rPr lang="en-US" dirty="0" err="1" smtClean="0"/>
              <a:t>git</a:t>
            </a:r>
            <a:r>
              <a:rPr lang="en-US" dirty="0" smtClean="0"/>
              <a:t> and make –then come back to this lab.</a:t>
            </a:r>
            <a:endParaRPr lang="en-US" dirty="0"/>
          </a:p>
        </p:txBody>
      </p:sp>
      <p:sp>
        <p:nvSpPr>
          <p:cNvPr id="4" name="Slide Number Placeholder 3"/>
          <p:cNvSpPr>
            <a:spLocks noGrp="1"/>
          </p:cNvSpPr>
          <p:nvPr>
            <p:ph type="sldNum" sz="quarter" idx="10"/>
          </p:nvPr>
        </p:nvSpPr>
        <p:spPr>
          <a:xfrm>
            <a:off x="3970938" y="8829967"/>
            <a:ext cx="3037840" cy="464820"/>
          </a:xfrm>
          <a:prstGeom prst="rect">
            <a:avLst/>
          </a:prstGeom>
        </p:spPr>
        <p:txBody>
          <a:bodyPr/>
          <a:lstStyle/>
          <a:p>
            <a:fld id="{76F0A2C8-C80D-4FA6-9395-33B607B809E4}" type="slidenum">
              <a:rPr lang="en-US" smtClean="0"/>
              <a:pPr/>
              <a:t>24</a:t>
            </a:fld>
            <a:endParaRPr lang="en-US" dirty="0"/>
          </a:p>
        </p:txBody>
      </p:sp>
    </p:spTree>
    <p:extLst>
      <p:ext uri="{BB962C8B-B14F-4D97-AF65-F5344CB8AC3E}">
        <p14:creationId xmlns:p14="http://schemas.microsoft.com/office/powerpoint/2010/main" val="265704870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52101373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75780140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56903990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32071251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7443410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Most FPGA developers use some form of revision control.  These tools provide backup methodology that is far more rich than simply having saved copies of files.  You define milestones and have the ability to revert and recover to these known good states of the design files and all changes to the files are logged and controlled.</a:t>
            </a:r>
          </a:p>
          <a:p>
            <a:endParaRPr lang="en-US" dirty="0"/>
          </a:p>
          <a:p>
            <a:r>
              <a:rPr lang="en-US" dirty="0" smtClean="0"/>
              <a:t>The parallelization benefit comes from following the recommended methodology</a:t>
            </a:r>
            <a:r>
              <a:rPr lang="en-US" baseline="0" dirty="0" smtClean="0"/>
              <a:t> for revision control.  This methodology focuses on dependency management, leverages bottom up design and allows the launching of OOC runs in parallel.  There will be no runtime required to update things that don’t need to be updated.</a:t>
            </a:r>
            <a:endParaRPr lang="en-US" dirty="0"/>
          </a:p>
        </p:txBody>
      </p:sp>
      <p:sp>
        <p:nvSpPr>
          <p:cNvPr id="4" name="Slide Number Placeholder 3"/>
          <p:cNvSpPr>
            <a:spLocks noGrp="1"/>
          </p:cNvSpPr>
          <p:nvPr>
            <p:ph type="sldNum" sz="quarter" idx="10"/>
          </p:nvPr>
        </p:nvSpPr>
        <p:spPr>
          <a:xfrm>
            <a:off x="3970938" y="8829967"/>
            <a:ext cx="3037840" cy="464820"/>
          </a:xfrm>
          <a:prstGeom prst="rect">
            <a:avLst/>
          </a:prstGeom>
        </p:spPr>
        <p:txBody>
          <a:bodyPr/>
          <a:lstStyle/>
          <a:p>
            <a:fld id="{76F0A2C8-C80D-4FA6-9395-33B607B809E4}" type="slidenum">
              <a:rPr lang="en-US" smtClean="0"/>
              <a:pPr/>
              <a:t>3</a:t>
            </a:fld>
            <a:endParaRPr lang="en-US" dirty="0"/>
          </a:p>
        </p:txBody>
      </p:sp>
    </p:spTree>
    <p:extLst>
      <p:ext uri="{BB962C8B-B14F-4D97-AF65-F5344CB8AC3E}">
        <p14:creationId xmlns:p14="http://schemas.microsoft.com/office/powerpoint/2010/main" val="149408033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59849901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provided</a:t>
            </a:r>
            <a:r>
              <a:rPr lang="en-US" baseline="0" dirty="0" smtClean="0"/>
              <a:t> solution contains both approaches.  The TCL script contains a switch to control which revision control approach is desired.  It is controlled by</a:t>
            </a:r>
            <a:r>
              <a:rPr lang="en-US" dirty="0" smtClean="0"/>
              <a:t> an environment variable set in the </a:t>
            </a:r>
            <a:r>
              <a:rPr lang="en-US" dirty="0" err="1" smtClean="0"/>
              <a:t>Makefile</a:t>
            </a:r>
            <a:r>
              <a:rPr lang="en-US" dirty="0" smtClean="0"/>
              <a:t> called “</a:t>
            </a:r>
            <a:r>
              <a:rPr lang="en-US" dirty="0" err="1" smtClean="0"/>
              <a:t>reusegolden</a:t>
            </a:r>
            <a:r>
              <a:rPr lang="en-US" dirty="0" smtClean="0"/>
              <a:t>”  When set to true it reuses the </a:t>
            </a:r>
            <a:r>
              <a:rPr lang="en-US" dirty="0" err="1" smtClean="0"/>
              <a:t>ip</a:t>
            </a:r>
            <a:r>
              <a:rPr lang="en-US" dirty="0" smtClean="0"/>
              <a:t> </a:t>
            </a:r>
            <a:r>
              <a:rPr lang="en-US" dirty="0" err="1" smtClean="0"/>
              <a:t>etc</a:t>
            </a:r>
            <a:r>
              <a:rPr lang="en-US" dirty="0" smtClean="0"/>
              <a:t> checked into the golden </a:t>
            </a:r>
            <a:r>
              <a:rPr lang="en-US" dirty="0" err="1" smtClean="0"/>
              <a:t>git</a:t>
            </a:r>
            <a:r>
              <a:rPr lang="en-US" dirty="0" smtClean="0"/>
              <a:t> repo – this matches the primary recommendation and the maximum flexibility use case.  Change it to false  and everything will be regenerated locally based on </a:t>
            </a:r>
            <a:r>
              <a:rPr lang="en-US" dirty="0" err="1" smtClean="0"/>
              <a:t>Tcl</a:t>
            </a:r>
            <a:r>
              <a:rPr lang="en-US" dirty="0" smtClean="0"/>
              <a:t> scripts.  This is the minimum file use case.</a:t>
            </a:r>
          </a:p>
          <a:p>
            <a:endParaRPr lang="en-US" dirty="0"/>
          </a:p>
          <a:p>
            <a:r>
              <a:rPr lang="en-US" dirty="0" smtClean="0"/>
              <a:t>You can iterate through this by editing files and calling make.  When you are happy with a collection of changes you commit them and push into the repository.</a:t>
            </a:r>
            <a:endParaRPr lang="en-US" dirty="0"/>
          </a:p>
        </p:txBody>
      </p:sp>
      <p:sp>
        <p:nvSpPr>
          <p:cNvPr id="4" name="Slide Number Placeholder 3"/>
          <p:cNvSpPr>
            <a:spLocks noGrp="1"/>
          </p:cNvSpPr>
          <p:nvPr>
            <p:ph type="sldNum" sz="quarter" idx="10"/>
          </p:nvPr>
        </p:nvSpPr>
        <p:spPr>
          <a:xfrm>
            <a:off x="3970938" y="8829967"/>
            <a:ext cx="3037840" cy="464820"/>
          </a:xfrm>
          <a:prstGeom prst="rect">
            <a:avLst/>
          </a:prstGeom>
        </p:spPr>
        <p:txBody>
          <a:bodyPr/>
          <a:lstStyle/>
          <a:p>
            <a:fld id="{76F0A2C8-C80D-4FA6-9395-33B607B809E4}" type="slidenum">
              <a:rPr lang="en-US" smtClean="0"/>
              <a:pPr/>
              <a:t>31</a:t>
            </a:fld>
            <a:endParaRPr lang="en-US" dirty="0"/>
          </a:p>
        </p:txBody>
      </p:sp>
    </p:spTree>
    <p:extLst>
      <p:ext uri="{BB962C8B-B14F-4D97-AF65-F5344CB8AC3E}">
        <p14:creationId xmlns:p14="http://schemas.microsoft.com/office/powerpoint/2010/main" val="382082115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Today we gave you an overview of the Xilinx revision control best practices.  We provide 2 approaches;  one that offers maximum flexibility and best compile times.  The second minimizes the number of files.</a:t>
            </a:r>
          </a:p>
          <a:p>
            <a:endParaRPr lang="en-US" dirty="0"/>
          </a:p>
          <a:p>
            <a:r>
              <a:rPr lang="en-US" dirty="0" smtClean="0"/>
              <a:t>The most important part of the recommendation is to avoid the management of project directories with active projects.  There are many intermediate files and </a:t>
            </a:r>
            <a:r>
              <a:rPr lang="en-US" dirty="0" err="1" smtClean="0"/>
              <a:t>Vivado</a:t>
            </a:r>
            <a:r>
              <a:rPr lang="en-US" dirty="0" smtClean="0"/>
              <a:t> needs to have control of them.  Better to set up the project with remote sources that reside outside the project – this allows you to view and manage changes to your sources without sifting through diff logs of thousands and thousands of files.</a:t>
            </a:r>
          </a:p>
          <a:p>
            <a:endParaRPr lang="en-US" dirty="0"/>
          </a:p>
          <a:p>
            <a:r>
              <a:rPr lang="en-US" dirty="0" smtClean="0"/>
              <a:t>We provided a lab with an example project showing common setup and workflow using </a:t>
            </a:r>
            <a:r>
              <a:rPr lang="en-US" dirty="0" err="1" smtClean="0"/>
              <a:t>git</a:t>
            </a:r>
            <a:r>
              <a:rPr lang="en-US" dirty="0" smtClean="0"/>
              <a:t> and make.  These concepts are directly applicable to other revision control systems.</a:t>
            </a:r>
            <a:endParaRPr lang="en-US" dirty="0"/>
          </a:p>
          <a:p>
            <a:endParaRPr lang="en-US" dirty="0" smtClean="0"/>
          </a:p>
          <a:p>
            <a:r>
              <a:rPr lang="en-US" dirty="0" smtClean="0"/>
              <a:t>Chapter 2 in the Ultrafast Design Methodology Guide (UG949) has recently been published giving more details on these topics.</a:t>
            </a:r>
          </a:p>
          <a:p>
            <a:endParaRPr lang="en-US" dirty="0"/>
          </a:p>
          <a:p>
            <a:r>
              <a:rPr lang="en-US" dirty="0" smtClean="0"/>
              <a:t>Good luck!</a:t>
            </a:r>
            <a:endParaRPr lang="en-US" dirty="0"/>
          </a:p>
        </p:txBody>
      </p:sp>
    </p:spTree>
    <p:extLst>
      <p:ext uri="{BB962C8B-B14F-4D97-AF65-F5344CB8AC3E}">
        <p14:creationId xmlns:p14="http://schemas.microsoft.com/office/powerpoint/2010/main" val="361596686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20793659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584466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a:t>
            </a:r>
            <a:r>
              <a:rPr lang="en-US" baseline="0" dirty="0" smtClean="0"/>
              <a:t> are 12 examples of revision control systems.  This is not a comprehensive list.  There is no single tool that represents a majority of our customer flows.  Which one(s) do you use?</a:t>
            </a:r>
            <a:endParaRPr lang="en-US" dirty="0"/>
          </a:p>
        </p:txBody>
      </p:sp>
      <p:sp>
        <p:nvSpPr>
          <p:cNvPr id="4" name="Slide Number Placeholder 3"/>
          <p:cNvSpPr>
            <a:spLocks noGrp="1"/>
          </p:cNvSpPr>
          <p:nvPr>
            <p:ph type="sldNum" sz="quarter" idx="10"/>
          </p:nvPr>
        </p:nvSpPr>
        <p:spPr>
          <a:xfrm>
            <a:off x="3970938" y="8829967"/>
            <a:ext cx="3037840" cy="464820"/>
          </a:xfrm>
          <a:prstGeom prst="rect">
            <a:avLst/>
          </a:prstGeom>
        </p:spPr>
        <p:txBody>
          <a:bodyPr/>
          <a:lstStyle/>
          <a:p>
            <a:fld id="{76F0A2C8-C80D-4FA6-9395-33B607B809E4}" type="slidenum">
              <a:rPr lang="en-US" smtClean="0"/>
              <a:pPr/>
              <a:t>4</a:t>
            </a:fld>
            <a:endParaRPr lang="en-US" dirty="0"/>
          </a:p>
        </p:txBody>
      </p:sp>
    </p:spTree>
    <p:extLst>
      <p:ext uri="{BB962C8B-B14F-4D97-AF65-F5344CB8AC3E}">
        <p14:creationId xmlns:p14="http://schemas.microsoft.com/office/powerpoint/2010/main" val="30506712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 is clear that Vivado can’t be integrated</a:t>
            </a:r>
            <a:r>
              <a:rPr lang="en-US" baseline="0" dirty="0" smtClean="0"/>
              <a:t> with all of the revision control systems that customers may want to use.  Therefore, Xilinx has a philosophy for Vivado Design Suite to make it as easy as possible for the customer to use Vivado with the revision control system of their choice.</a:t>
            </a:r>
          </a:p>
          <a:p>
            <a:endParaRPr lang="en-US" baseline="0" dirty="0" smtClean="0"/>
          </a:p>
          <a:p>
            <a:r>
              <a:rPr lang="en-US" baseline="0" dirty="0" smtClean="0"/>
              <a:t>Note that sources files are ASCII – even for data files.  COE, BMM, </a:t>
            </a:r>
            <a:r>
              <a:rPr lang="en-US" baseline="0" dirty="0" err="1" smtClean="0"/>
              <a:t>etc</a:t>
            </a:r>
            <a:r>
              <a:rPr lang="en-US" baseline="0" dirty="0" smtClean="0"/>
              <a:t> are all ASCII.</a:t>
            </a:r>
          </a:p>
          <a:p>
            <a:endParaRPr lang="en-US" dirty="0"/>
          </a:p>
          <a:p>
            <a:r>
              <a:rPr lang="en-US" dirty="0" smtClean="0"/>
              <a:t>Also note that there are quite a few binary files (bit files and others such as </a:t>
            </a:r>
            <a:r>
              <a:rPr lang="en-US" dirty="0" err="1" smtClean="0"/>
              <a:t>dcp</a:t>
            </a:r>
            <a:r>
              <a:rPr lang="en-US" dirty="0" smtClean="0"/>
              <a:t>).  We do this when there is a clear advantage or engineering reason to do so.  Often the reason is performance – a binary file is faster and more efficient to open and process data from than parsing ASCII.</a:t>
            </a:r>
            <a:endParaRPr lang="en-US" dirty="0"/>
          </a:p>
        </p:txBody>
      </p:sp>
      <p:sp>
        <p:nvSpPr>
          <p:cNvPr id="4" name="Slide Number Placeholder 3"/>
          <p:cNvSpPr>
            <a:spLocks noGrp="1"/>
          </p:cNvSpPr>
          <p:nvPr>
            <p:ph type="sldNum" sz="quarter" idx="10"/>
          </p:nvPr>
        </p:nvSpPr>
        <p:spPr>
          <a:xfrm>
            <a:off x="3970938" y="8829967"/>
            <a:ext cx="3037840" cy="464820"/>
          </a:xfrm>
          <a:prstGeom prst="rect">
            <a:avLst/>
          </a:prstGeom>
        </p:spPr>
        <p:txBody>
          <a:bodyPr/>
          <a:lstStyle/>
          <a:p>
            <a:fld id="{76F0A2C8-C80D-4FA6-9395-33B607B809E4}" type="slidenum">
              <a:rPr lang="en-US" smtClean="0"/>
              <a:pPr/>
              <a:t>5</a:t>
            </a:fld>
            <a:endParaRPr lang="en-US" dirty="0"/>
          </a:p>
        </p:txBody>
      </p:sp>
    </p:spTree>
    <p:extLst>
      <p:ext uri="{BB962C8B-B14F-4D97-AF65-F5344CB8AC3E}">
        <p14:creationId xmlns:p14="http://schemas.microsoft.com/office/powerpoint/2010/main" val="32759114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897188" y="0"/>
            <a:ext cx="3511550" cy="2633663"/>
          </a:xfrm>
        </p:spPr>
      </p:sp>
      <p:sp>
        <p:nvSpPr>
          <p:cNvPr id="3" name="Notes Placeholder 2"/>
          <p:cNvSpPr>
            <a:spLocks noGrp="1"/>
          </p:cNvSpPr>
          <p:nvPr>
            <p:ph type="body" idx="1"/>
          </p:nvPr>
        </p:nvSpPr>
        <p:spPr>
          <a:xfrm>
            <a:off x="930998" y="2813538"/>
            <a:ext cx="7443933" cy="3679429"/>
          </a:xfrm>
        </p:spPr>
        <p:txBody>
          <a:bodyPr/>
          <a:lstStyle/>
          <a:p>
            <a:r>
              <a:rPr lang="en-US" dirty="0" smtClean="0"/>
              <a:t>Here are some recent changes to </a:t>
            </a:r>
            <a:r>
              <a:rPr lang="en-US" dirty="0" err="1" smtClean="0"/>
              <a:t>Vivado</a:t>
            </a:r>
            <a:r>
              <a:rPr lang="en-US" dirty="0" smtClean="0"/>
              <a:t> that were instituted to improve the experience with working with revision control tools.  For example in 2015.1 you can now choose to check in just the block diagram file (.</a:t>
            </a:r>
            <a:r>
              <a:rPr lang="en-US" dirty="0" err="1" smtClean="0"/>
              <a:t>bd</a:t>
            </a:r>
            <a:r>
              <a:rPr lang="en-US" dirty="0" smtClean="0"/>
              <a:t>) by itself and </a:t>
            </a:r>
            <a:r>
              <a:rPr lang="en-US" dirty="0" err="1" smtClean="0"/>
              <a:t>Vivado</a:t>
            </a:r>
            <a:r>
              <a:rPr lang="en-US" dirty="0" smtClean="0"/>
              <a:t> will recreate the design faithfully from the </a:t>
            </a:r>
            <a:r>
              <a:rPr lang="en-US" dirty="0" err="1" smtClean="0"/>
              <a:t>bd</a:t>
            </a:r>
            <a:r>
              <a:rPr lang="en-US" dirty="0" smtClean="0"/>
              <a:t> file.  However, if you choose not to check in all the </a:t>
            </a:r>
            <a:r>
              <a:rPr lang="en-US" dirty="0" err="1" smtClean="0"/>
              <a:t>bd</a:t>
            </a:r>
            <a:r>
              <a:rPr lang="en-US" dirty="0" smtClean="0"/>
              <a:t> files as is recommended (we will cover this later) this </a:t>
            </a:r>
            <a:r>
              <a:rPr lang="en-US" dirty="0" err="1" smtClean="0"/>
              <a:t>bd</a:t>
            </a:r>
            <a:r>
              <a:rPr lang="en-US" dirty="0" smtClean="0"/>
              <a:t> file must be copied locally in to the project so all the files can be regenerated.</a:t>
            </a:r>
          </a:p>
          <a:p>
            <a:endParaRPr lang="en-US" dirty="0"/>
          </a:p>
          <a:p>
            <a:r>
              <a:rPr lang="en-US" dirty="0" smtClean="0"/>
              <a:t>We’ve worked to drastically reduce the overall number of files in </a:t>
            </a:r>
            <a:r>
              <a:rPr lang="en-US" dirty="0" err="1" smtClean="0"/>
              <a:t>Vivado</a:t>
            </a:r>
            <a:r>
              <a:rPr lang="en-US" dirty="0" smtClean="0"/>
              <a:t> IP.  On average the number of files has been reduced by 2/3.  We’ve also increased our testing and prioritization of revision control related issues.</a:t>
            </a:r>
          </a:p>
          <a:p>
            <a:endParaRPr lang="en-US" dirty="0"/>
          </a:p>
          <a:p>
            <a:r>
              <a:rPr lang="en-US" dirty="0" smtClean="0"/>
              <a:t>We have improved documentation, with a chapter focusing on rev. ctrl. Methodology in the ultrafast design methodology guide.  We have updated the quick take video which provides a good overview of our methodology recommendations.</a:t>
            </a:r>
          </a:p>
          <a:p>
            <a:endParaRPr lang="en-US" dirty="0"/>
          </a:p>
          <a:p>
            <a:r>
              <a:rPr lang="en-US" dirty="0" smtClean="0"/>
              <a:t>In 2015.3, we will have additional benefits with a project called “core container” that is effectively a zip archive of all the files in an IP so there will be a single self-contained file that needs to be managed with all needed sources inside.  We will be further working to reduce file counts by providing common IP RTL libraries in a central location chosen by the use to enable pre-compilation and reduction of redundant files across IP and with multiply instantiated IP.</a:t>
            </a:r>
            <a:endParaRPr lang="en-US" dirty="0"/>
          </a:p>
        </p:txBody>
      </p:sp>
    </p:spTree>
    <p:extLst>
      <p:ext uri="{BB962C8B-B14F-4D97-AF65-F5344CB8AC3E}">
        <p14:creationId xmlns:p14="http://schemas.microsoft.com/office/powerpoint/2010/main" val="16170981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Generally speaking there are 2 types of use cases that designers are concerned about.  I’ll call these two strategies:  1) a Maximum flexibility and 2) minimum file strategies.  Xilinx primary recommendation is described in the green box, and we advocate users to follow this approach which provides significant compile-time advantages and maximum “insulation” from being forced to upgrade IP when switching versions of </a:t>
            </a:r>
            <a:r>
              <a:rPr lang="en-US" dirty="0" err="1" smtClean="0"/>
              <a:t>Vivado</a:t>
            </a:r>
            <a:r>
              <a:rPr lang="en-US" dirty="0" smtClean="0"/>
              <a:t>.  The key part of this is to generate IP, IPI subsystems, HLS fully and check them all into revision control and they will be used by </a:t>
            </a:r>
            <a:r>
              <a:rPr lang="en-US" dirty="0" err="1" smtClean="0"/>
              <a:t>Vivado</a:t>
            </a:r>
            <a:r>
              <a:rPr lang="en-US" dirty="0" smtClean="0"/>
              <a:t> unchanged – even in later versions of </a:t>
            </a:r>
            <a:r>
              <a:rPr lang="en-US" dirty="0" err="1" smtClean="0"/>
              <a:t>Vivado</a:t>
            </a:r>
            <a:r>
              <a:rPr lang="en-US" dirty="0" smtClean="0"/>
              <a:t> for P&amp;R.</a:t>
            </a:r>
          </a:p>
          <a:p>
            <a:endParaRPr lang="en-US" dirty="0"/>
          </a:p>
          <a:p>
            <a:r>
              <a:rPr lang="en-US" dirty="0" smtClean="0"/>
              <a:t>Some customers want to check in and manage an absolute minimum number of files necessary to recreate the design faithfully.  That is a viable strategy – they just need to be aware that to do a full compilation they will have to regenerate all the IP and </a:t>
            </a:r>
            <a:r>
              <a:rPr lang="en-US" dirty="0" err="1" smtClean="0"/>
              <a:t>subystems</a:t>
            </a:r>
            <a:r>
              <a:rPr lang="en-US" dirty="0" smtClean="0"/>
              <a:t> which will take additional time.  Furthermore, if they hit an issue or wish to take advantage of  feature in a newer version of </a:t>
            </a:r>
            <a:r>
              <a:rPr lang="en-US" dirty="0" err="1" smtClean="0"/>
              <a:t>Vivado</a:t>
            </a:r>
            <a:r>
              <a:rPr lang="en-US" dirty="0" smtClean="0"/>
              <a:t> they will be forced to upgrade the IP to the version supported by the </a:t>
            </a:r>
            <a:r>
              <a:rPr lang="en-US" dirty="0" err="1" smtClean="0"/>
              <a:t>Vivado</a:t>
            </a:r>
            <a:r>
              <a:rPr lang="en-US" dirty="0" smtClean="0"/>
              <a:t> version.  This can be a major complication and substantial verification burden.</a:t>
            </a:r>
            <a:endParaRPr lang="en-US" dirty="0"/>
          </a:p>
        </p:txBody>
      </p:sp>
    </p:spTree>
    <p:extLst>
      <p:ext uri="{BB962C8B-B14F-4D97-AF65-F5344CB8AC3E}">
        <p14:creationId xmlns:p14="http://schemas.microsoft.com/office/powerpoint/2010/main" val="17896174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897188" y="142875"/>
            <a:ext cx="3511550" cy="2633663"/>
          </a:xfrm>
        </p:spPr>
      </p:sp>
      <p:sp>
        <p:nvSpPr>
          <p:cNvPr id="3" name="Notes Placeholder 2"/>
          <p:cNvSpPr>
            <a:spLocks noGrp="1"/>
          </p:cNvSpPr>
          <p:nvPr>
            <p:ph type="body" idx="1"/>
          </p:nvPr>
        </p:nvSpPr>
        <p:spPr>
          <a:xfrm>
            <a:off x="930996" y="2918121"/>
            <a:ext cx="7443933" cy="3730773"/>
          </a:xfrm>
        </p:spPr>
        <p:txBody>
          <a:bodyPr/>
          <a:lstStyle/>
          <a:p>
            <a:r>
              <a:rPr lang="en-US" dirty="0" smtClean="0"/>
              <a:t>There are many viable ways or setting up a project directory structure.  We want to provide an example that closely matches what many successful customers create to compile projects with revision control.  For revision control the most important thing to mention is that whenever possible you should manage source types “remotely” which means they are not imported into the project directory structure.  You should not place projects under revision control – treat them like intermediate “working” files and keep all your sources outside of the project.</a:t>
            </a:r>
          </a:p>
          <a:p>
            <a:endParaRPr lang="en-US" dirty="0"/>
          </a:p>
          <a:p>
            <a:r>
              <a:rPr lang="en-US" dirty="0" smtClean="0"/>
              <a:t>So the directory structure has 2 types of folders:  those that are under revision control and those that are not.  We will call this a “work” directory and it is where you will build projects.  Think of it as a local “sandbox” to play in where you can validate work prior to committing it to the actual check-in location.</a:t>
            </a:r>
          </a:p>
          <a:p>
            <a:endParaRPr lang="en-US" dirty="0"/>
          </a:p>
          <a:p>
            <a:r>
              <a:rPr lang="en-US" dirty="0" smtClean="0"/>
              <a:t>You need to set up a project (using scripts or interactively with the GUI) in the working directory (outside rev ctrl) and utilize remote sources (make sure to deselect the “import into project” option in the GUI).  The remote sources can point to the golden or master version of the repository or you can have an intermediate checkout version called a “staging area” where you will hold all your individual commitments prior to pushing them to all other users in the master or “golden” repository.  </a:t>
            </a:r>
            <a:endParaRPr lang="en-US" dirty="0"/>
          </a:p>
          <a:p>
            <a:endParaRPr lang="en-US" dirty="0"/>
          </a:p>
          <a:p>
            <a:r>
              <a:rPr lang="en-US" dirty="0" smtClean="0"/>
              <a:t>Typically you will have a folder for each type of source in the revision control area to hold:  IP, IPI BDs, HLS, Scripts, Constraints, HDL sources etc…</a:t>
            </a:r>
          </a:p>
        </p:txBody>
      </p:sp>
    </p:spTree>
    <p:extLst>
      <p:ext uri="{BB962C8B-B14F-4D97-AF65-F5344CB8AC3E}">
        <p14:creationId xmlns:p14="http://schemas.microsoft.com/office/powerpoint/2010/main" val="42627916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From a high level, this</a:t>
            </a:r>
            <a:r>
              <a:rPr lang="en-US" baseline="0" dirty="0" smtClean="0"/>
              <a:t> is how it would look.  Only the items inside the gold clouds are managed by the revision control system.  The </a:t>
            </a:r>
            <a:r>
              <a:rPr lang="en-US" baseline="0" dirty="0" err="1" smtClean="0"/>
              <a:t>xpr</a:t>
            </a:r>
            <a:r>
              <a:rPr lang="en-US" baseline="0" dirty="0" smtClean="0"/>
              <a:t> file itself is optional – you could also choose to have a </a:t>
            </a:r>
            <a:r>
              <a:rPr lang="en-US" baseline="0" dirty="0" err="1" smtClean="0"/>
              <a:t>Tcl</a:t>
            </a:r>
            <a:r>
              <a:rPr lang="en-US" baseline="0" dirty="0" smtClean="0"/>
              <a:t> script which will recreate the project.  Note, that the files under the project directory structure are never</a:t>
            </a:r>
            <a:r>
              <a:rPr lang="en-US" dirty="0" smtClean="0"/>
              <a:t> under revision control.</a:t>
            </a:r>
          </a:p>
          <a:p>
            <a:endParaRPr lang="en-US" dirty="0"/>
          </a:p>
          <a:p>
            <a:r>
              <a:rPr lang="en-US" dirty="0" smtClean="0"/>
              <a:t>If you choose to revision control the .</a:t>
            </a:r>
            <a:r>
              <a:rPr lang="en-US" dirty="0" err="1" smtClean="0"/>
              <a:t>xpr</a:t>
            </a:r>
            <a:r>
              <a:rPr lang="en-US" dirty="0" smtClean="0"/>
              <a:t> file instead of a script to create the project (</a:t>
            </a:r>
            <a:r>
              <a:rPr lang="en-US" dirty="0" err="1" smtClean="0"/>
              <a:t>Tcl</a:t>
            </a:r>
            <a:r>
              <a:rPr lang="en-US" dirty="0" smtClean="0"/>
              <a:t> script is primary recommendation) you need to understand that </a:t>
            </a:r>
            <a:r>
              <a:rPr lang="en-US" dirty="0" err="1"/>
              <a:t>V</a:t>
            </a:r>
            <a:r>
              <a:rPr lang="en-US" dirty="0" err="1" smtClean="0"/>
              <a:t>ivado</a:t>
            </a:r>
            <a:r>
              <a:rPr lang="en-US" dirty="0" smtClean="0"/>
              <a:t> will try to recreate the project in the location of the </a:t>
            </a:r>
            <a:r>
              <a:rPr lang="en-US" dirty="0" err="1" smtClean="0"/>
              <a:t>xpr</a:t>
            </a:r>
            <a:r>
              <a:rPr lang="en-US" dirty="0" smtClean="0"/>
              <a:t>.  So you must have write permission in the directory where </a:t>
            </a:r>
            <a:r>
              <a:rPr lang="en-US" dirty="0" err="1" smtClean="0"/>
              <a:t>Vivado</a:t>
            </a:r>
            <a:r>
              <a:rPr lang="en-US" dirty="0" smtClean="0"/>
              <a:t> will try to recreate the project.  It’s best if you copy the </a:t>
            </a:r>
            <a:r>
              <a:rPr lang="en-US" dirty="0" err="1" smtClean="0"/>
              <a:t>xpr</a:t>
            </a:r>
            <a:r>
              <a:rPr lang="en-US" dirty="0" smtClean="0"/>
              <a:t> to the work directory (not under rev ctrl) to avoid the tendency to put projects under revision control.</a:t>
            </a:r>
            <a:endParaRPr lang="en-US" dirty="0"/>
          </a:p>
        </p:txBody>
      </p:sp>
      <p:sp>
        <p:nvSpPr>
          <p:cNvPr id="4" name="Slide Number Placeholder 3"/>
          <p:cNvSpPr>
            <a:spLocks noGrp="1"/>
          </p:cNvSpPr>
          <p:nvPr>
            <p:ph type="sldNum" sz="quarter" idx="10"/>
          </p:nvPr>
        </p:nvSpPr>
        <p:spPr>
          <a:xfrm>
            <a:off x="3970938" y="8829967"/>
            <a:ext cx="3037840" cy="464820"/>
          </a:xfrm>
          <a:prstGeom prst="rect">
            <a:avLst/>
          </a:prstGeom>
        </p:spPr>
        <p:txBody>
          <a:bodyPr/>
          <a:lstStyle/>
          <a:p>
            <a:fld id="{76F0A2C8-C80D-4FA6-9395-33B607B809E4}" type="slidenum">
              <a:rPr lang="en-US" smtClean="0"/>
              <a:pPr/>
              <a:t>9</a:t>
            </a:fld>
            <a:endParaRPr lang="en-US" dirty="0"/>
          </a:p>
        </p:txBody>
      </p:sp>
    </p:spTree>
    <p:extLst>
      <p:ext uri="{BB962C8B-B14F-4D97-AF65-F5344CB8AC3E}">
        <p14:creationId xmlns:p14="http://schemas.microsoft.com/office/powerpoint/2010/main" val="245763577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2_Title Slide">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r="6988" b="20877"/>
          <a:stretch/>
        </p:blipFill>
        <p:spPr>
          <a:xfrm>
            <a:off x="0" y="0"/>
            <a:ext cx="9144003" cy="4537509"/>
          </a:xfrm>
          <a:prstGeom prst="rect">
            <a:avLst/>
          </a:prstGeom>
        </p:spPr>
      </p:pic>
      <p:sp>
        <p:nvSpPr>
          <p:cNvPr id="2" name="Rectangle 1"/>
          <p:cNvSpPr/>
          <p:nvPr userDrawn="1"/>
        </p:nvSpPr>
        <p:spPr bwMode="auto">
          <a:xfrm>
            <a:off x="1" y="3281081"/>
            <a:ext cx="9144002" cy="1256427"/>
          </a:xfrm>
          <a:prstGeom prst="rect">
            <a:avLst/>
          </a:prstGeom>
          <a:gradFill>
            <a:gsLst>
              <a:gs pos="0">
                <a:schemeClr val="tx1">
                  <a:lumMod val="90000"/>
                  <a:alpha val="37000"/>
                </a:schemeClr>
              </a:gs>
              <a:gs pos="47000">
                <a:schemeClr val="tx1">
                  <a:lumMod val="90000"/>
                  <a:lumOff val="10000"/>
                  <a:alpha val="86000"/>
                </a:schemeClr>
              </a:gs>
              <a:gs pos="100000">
                <a:schemeClr val="tx1">
                  <a:alpha val="88000"/>
                </a:schemeClr>
              </a:gs>
            </a:gsLst>
            <a:lin ang="10800000" scaled="0"/>
          </a:gradFill>
          <a:ln w="762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endParaRPr lang="en-US" dirty="0" smtClean="0">
              <a:solidFill>
                <a:srgbClr val="000000"/>
              </a:solidFill>
            </a:endParaRPr>
          </a:p>
        </p:txBody>
      </p:sp>
      <p:sp>
        <p:nvSpPr>
          <p:cNvPr id="6" name="Rectangle 5"/>
          <p:cNvSpPr/>
          <p:nvPr userDrawn="1"/>
        </p:nvSpPr>
        <p:spPr bwMode="auto">
          <a:xfrm flipV="1">
            <a:off x="0" y="4514644"/>
            <a:ext cx="9144000" cy="18288"/>
          </a:xfrm>
          <a:prstGeom prst="rect">
            <a:avLst/>
          </a:prstGeom>
          <a:solidFill>
            <a:schemeClr val="tx1"/>
          </a:solidFill>
          <a:ln w="762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endParaRPr lang="en-US" dirty="0" smtClean="0">
              <a:solidFill>
                <a:srgbClr val="000000"/>
              </a:solidFill>
            </a:endParaRPr>
          </a:p>
        </p:txBody>
      </p:sp>
      <p:sp>
        <p:nvSpPr>
          <p:cNvPr id="11" name="Rectangle 10"/>
          <p:cNvSpPr/>
          <p:nvPr userDrawn="1"/>
        </p:nvSpPr>
        <p:spPr bwMode="auto">
          <a:xfrm flipV="1">
            <a:off x="-37813" y="3281078"/>
            <a:ext cx="80010" cy="1256426"/>
          </a:xfrm>
          <a:prstGeom prst="rect">
            <a:avLst/>
          </a:prstGeom>
          <a:solidFill>
            <a:srgbClr val="FF0000"/>
          </a:solidFill>
          <a:ln w="762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endParaRPr lang="en-US" dirty="0" smtClean="0">
              <a:solidFill>
                <a:srgbClr val="000000"/>
              </a:solidFill>
            </a:endParaRPr>
          </a:p>
        </p:txBody>
      </p:sp>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25115" y="340760"/>
            <a:ext cx="2165685" cy="693020"/>
          </a:xfrm>
          <a:prstGeom prst="rect">
            <a:avLst/>
          </a:prstGeom>
        </p:spPr>
      </p:pic>
    </p:spTree>
    <p:extLst>
      <p:ext uri="{BB962C8B-B14F-4D97-AF65-F5344CB8AC3E}">
        <p14:creationId xmlns:p14="http://schemas.microsoft.com/office/powerpoint/2010/main" val="266719155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27150"/>
            <a:ext cx="8233646" cy="4268337"/>
          </a:xfrm>
        </p:spPr>
        <p:txBody>
          <a:bodyPr/>
          <a:lstStyle>
            <a:lvl1pPr marL="228600" indent="-228600" algn="l" rtl="0" eaLnBrk="0" fontAlgn="base" hangingPunct="0">
              <a:lnSpc>
                <a:spcPct val="110000"/>
              </a:lnSpc>
              <a:spcBef>
                <a:spcPts val="800"/>
              </a:spcBef>
              <a:spcAft>
                <a:spcPct val="0"/>
              </a:spcAft>
              <a:buClr>
                <a:schemeClr val="tx2"/>
              </a:buClr>
              <a:buSzPct val="88000"/>
              <a:buFont typeface="Wingdings" pitchFamily="2" charset="2"/>
              <a:buBlip>
                <a:blip r:embed="rId2"/>
              </a:buBlip>
              <a:defRPr lang="en-US" sz="2000" b="1" dirty="0" smtClean="0">
                <a:solidFill>
                  <a:schemeClr val="accent4"/>
                </a:solidFill>
                <a:latin typeface="+mn-lt"/>
                <a:ea typeface="+mn-ea"/>
                <a:cs typeface="+mn-cs"/>
              </a:defRPr>
            </a:lvl1pPr>
            <a:lvl2pPr marL="463550" indent="-174625">
              <a:lnSpc>
                <a:spcPct val="110000"/>
              </a:lnSpc>
              <a:defRPr/>
            </a:lvl2pPr>
            <a:lvl3pPr marL="682625" indent="-173038">
              <a:lnSpc>
                <a:spcPct val="110000"/>
              </a:lnSpc>
              <a:defRPr/>
            </a:lvl3pPr>
            <a:lvl4pPr marL="914400" indent="-173038">
              <a:lnSpc>
                <a:spcPct val="110000"/>
              </a:lnSpc>
              <a:buFont typeface="Arial" pitchFamily="34" charset="0"/>
              <a:buChar char="–"/>
              <a:defRPr sz="1400"/>
            </a:lvl4pPr>
            <a:lvl5pPr marL="1319213" indent="-347663">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Rectangle 23"/>
          <p:cNvSpPr>
            <a:spLocks noGrp="1" noChangeArrowheads="1"/>
          </p:cNvSpPr>
          <p:nvPr>
            <p:ph type="sldNum" sz="quarter" idx="10"/>
          </p:nvPr>
        </p:nvSpPr>
        <p:spPr>
          <a:xfrm>
            <a:off x="457200" y="6577013"/>
            <a:ext cx="838200" cy="244475"/>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lang="en-US" sz="800" kern="1200" smtClean="0">
                <a:solidFill>
                  <a:schemeClr val="tx1"/>
                </a:solidFill>
                <a:latin typeface="Arial" charset="0"/>
                <a:ea typeface="+mn-ea"/>
                <a:cs typeface="+mn-cs"/>
              </a:defRPr>
            </a:lvl1pPr>
          </a:lstStyle>
          <a:p>
            <a:pPr>
              <a:defRPr/>
            </a:pPr>
            <a:r>
              <a:rPr lang="en-US" dirty="0" smtClean="0"/>
              <a:t>Page </a:t>
            </a:r>
            <a:fld id="{060BD193-E118-4B16-863C-C8C12C675E3E}" type="slidenum">
              <a:rPr lang="en-US" smtClean="0"/>
              <a:pPr>
                <a:defRPr/>
              </a:pPr>
              <a:t>‹#›</a:t>
            </a:fld>
            <a:endParaRPr lang="en-US" dirty="0"/>
          </a:p>
        </p:txBody>
      </p:sp>
      <p:sp>
        <p:nvSpPr>
          <p:cNvPr id="6" name="Rectangle 11"/>
          <p:cNvSpPr>
            <a:spLocks noGrp="1" noChangeArrowheads="1"/>
          </p:cNvSpPr>
          <p:nvPr>
            <p:ph type="title"/>
          </p:nvPr>
        </p:nvSpPr>
        <p:spPr bwMode="auto">
          <a:xfrm>
            <a:off x="457200" y="209551"/>
            <a:ext cx="8229600" cy="561474"/>
          </a:xfrm>
          <a:prstGeom prst="rect">
            <a:avLst/>
          </a:prstGeom>
          <a:noFill/>
          <a:ln w="9525">
            <a:noFill/>
            <a:miter lim="800000"/>
            <a:headEnd/>
            <a:tailEnd/>
          </a:ln>
        </p:spPr>
        <p:txBody>
          <a:bodyPr vert="horz" wrap="square" lIns="0" tIns="45720" rIns="91440" bIns="45720" numCol="1" anchor="t" anchorCtr="0" compatLnSpc="1">
            <a:prstTxWarp prst="textNoShape">
              <a:avLst/>
            </a:prstTxWarp>
          </a:bodyPr>
          <a:lstStyle/>
          <a:p>
            <a:pPr lvl="0"/>
            <a:r>
              <a:rPr lang="en-US" dirty="0" smtClean="0"/>
              <a:t>Click to edit Master title style</a:t>
            </a: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4" name="Rectangle 23"/>
          <p:cNvSpPr>
            <a:spLocks noGrp="1" noChangeArrowheads="1"/>
          </p:cNvSpPr>
          <p:nvPr>
            <p:ph type="sldNum" sz="quarter" idx="10"/>
          </p:nvPr>
        </p:nvSpPr>
        <p:spPr>
          <a:xfrm>
            <a:off x="457200" y="6577013"/>
            <a:ext cx="838200" cy="244475"/>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lang="en-US" sz="800" kern="1200" smtClean="0">
                <a:solidFill>
                  <a:schemeClr val="tx1"/>
                </a:solidFill>
                <a:latin typeface="Arial" charset="0"/>
                <a:ea typeface="+mn-ea"/>
                <a:cs typeface="+mn-cs"/>
              </a:defRPr>
            </a:lvl1pPr>
          </a:lstStyle>
          <a:p>
            <a:pPr>
              <a:defRPr/>
            </a:pPr>
            <a:r>
              <a:rPr lang="en-US" dirty="0" smtClean="0"/>
              <a:t>Page </a:t>
            </a:r>
            <a:fld id="{060BD193-E118-4B16-863C-C8C12C675E3E}" type="slidenum">
              <a:rPr lang="en-US" smtClean="0"/>
              <a:pPr>
                <a:defRPr/>
              </a:pPr>
              <a:t>‹#›</a:t>
            </a:fld>
            <a:endParaRPr lang="en-US" dirty="0"/>
          </a:p>
        </p:txBody>
      </p:sp>
      <p:sp>
        <p:nvSpPr>
          <p:cNvPr id="20" name="Rectangle 11"/>
          <p:cNvSpPr>
            <a:spLocks noGrp="1" noChangeArrowheads="1"/>
          </p:cNvSpPr>
          <p:nvPr>
            <p:ph type="title"/>
          </p:nvPr>
        </p:nvSpPr>
        <p:spPr bwMode="auto">
          <a:xfrm>
            <a:off x="457200" y="209551"/>
            <a:ext cx="8229600" cy="561474"/>
          </a:xfrm>
          <a:prstGeom prst="rect">
            <a:avLst/>
          </a:prstGeom>
          <a:noFill/>
          <a:ln w="9525">
            <a:noFill/>
            <a:miter lim="800000"/>
            <a:headEnd/>
            <a:tailEnd/>
          </a:ln>
        </p:spPr>
        <p:txBody>
          <a:bodyPr vert="horz" wrap="square" lIns="0" tIns="45720" rIns="91440" bIns="45720" numCol="1" anchor="t" anchorCtr="0" compatLnSpc="1">
            <a:prstTxWarp prst="textNoShape">
              <a:avLst/>
            </a:prstTxWarp>
          </a:bodyPr>
          <a:lstStyle/>
          <a:p>
            <a:pPr lvl="0"/>
            <a:r>
              <a:rPr lang="en-US" dirty="0" smtClean="0"/>
              <a:t>Click to edit Master title style</a:t>
            </a: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Rectangle 11"/>
          <p:cNvSpPr txBox="1">
            <a:spLocks noChangeArrowheads="1"/>
          </p:cNvSpPr>
          <p:nvPr userDrawn="1"/>
        </p:nvSpPr>
        <p:spPr bwMode="auto">
          <a:xfrm>
            <a:off x="457200" y="706856"/>
            <a:ext cx="8229600" cy="576513"/>
          </a:xfrm>
          <a:prstGeom prst="rect">
            <a:avLst/>
          </a:prstGeom>
          <a:noFill/>
          <a:ln w="9525">
            <a:noFill/>
            <a:miter lim="800000"/>
            <a:headEnd/>
            <a:tailEnd/>
          </a:ln>
        </p:spPr>
        <p:txBody>
          <a:bodyPr vert="horz" wrap="square" lIns="0" tIns="45720" rIns="91440" bIns="45720" numCol="1" anchor="t" anchorCtr="0" compatLnSpc="1">
            <a:prstTxWarp prst="textNoShape">
              <a:avLst/>
            </a:prstTxWarp>
          </a:bodyPr>
          <a:lstStyle>
            <a:lvl1pPr algn="l" rtl="0" eaLnBrk="1" fontAlgn="base" hangingPunct="1">
              <a:lnSpc>
                <a:spcPct val="98000"/>
              </a:lnSpc>
              <a:spcBef>
                <a:spcPct val="0"/>
              </a:spcBef>
              <a:spcAft>
                <a:spcPct val="0"/>
              </a:spcAft>
              <a:defRPr lang="en-US" sz="3200" b="0" baseline="0" dirty="0" smtClean="0">
                <a:solidFill>
                  <a:schemeClr val="tx1">
                    <a:lumMod val="75000"/>
                    <a:lumOff val="25000"/>
                  </a:schemeClr>
                </a:solidFill>
                <a:latin typeface="+mj-lt"/>
                <a:ea typeface="+mj-ea"/>
                <a:cs typeface="+mj-cs"/>
              </a:defRPr>
            </a:lvl1pPr>
            <a:lvl2pPr algn="l" rtl="0" eaLnBrk="1" fontAlgn="base" hangingPunct="1">
              <a:lnSpc>
                <a:spcPct val="115000"/>
              </a:lnSpc>
              <a:spcBef>
                <a:spcPct val="0"/>
              </a:spcBef>
              <a:spcAft>
                <a:spcPct val="0"/>
              </a:spcAft>
              <a:defRPr sz="2800" b="1">
                <a:solidFill>
                  <a:schemeClr val="bg1"/>
                </a:solidFill>
                <a:latin typeface="Arial" charset="0"/>
              </a:defRPr>
            </a:lvl2pPr>
            <a:lvl3pPr algn="l" rtl="0" eaLnBrk="1" fontAlgn="base" hangingPunct="1">
              <a:lnSpc>
                <a:spcPct val="115000"/>
              </a:lnSpc>
              <a:spcBef>
                <a:spcPct val="0"/>
              </a:spcBef>
              <a:spcAft>
                <a:spcPct val="0"/>
              </a:spcAft>
              <a:defRPr sz="2800" b="1">
                <a:solidFill>
                  <a:schemeClr val="bg1"/>
                </a:solidFill>
                <a:latin typeface="Arial" charset="0"/>
              </a:defRPr>
            </a:lvl3pPr>
            <a:lvl4pPr algn="l" rtl="0" eaLnBrk="1" fontAlgn="base" hangingPunct="1">
              <a:lnSpc>
                <a:spcPct val="115000"/>
              </a:lnSpc>
              <a:spcBef>
                <a:spcPct val="0"/>
              </a:spcBef>
              <a:spcAft>
                <a:spcPct val="0"/>
              </a:spcAft>
              <a:defRPr sz="2800" b="1">
                <a:solidFill>
                  <a:schemeClr val="bg1"/>
                </a:solidFill>
                <a:latin typeface="Arial" charset="0"/>
              </a:defRPr>
            </a:lvl4pPr>
            <a:lvl5pPr algn="l" rtl="0" eaLnBrk="1" fontAlgn="base" hangingPunct="1">
              <a:lnSpc>
                <a:spcPct val="115000"/>
              </a:lnSpc>
              <a:spcBef>
                <a:spcPct val="0"/>
              </a:spcBef>
              <a:spcAft>
                <a:spcPct val="0"/>
              </a:spcAft>
              <a:defRPr sz="2800" b="1">
                <a:solidFill>
                  <a:schemeClr val="bg1"/>
                </a:solidFill>
                <a:latin typeface="Arial" charset="0"/>
              </a:defRPr>
            </a:lvl5pPr>
            <a:lvl6pPr marL="457200" algn="l" rtl="0" eaLnBrk="1" fontAlgn="base" hangingPunct="1">
              <a:lnSpc>
                <a:spcPct val="115000"/>
              </a:lnSpc>
              <a:spcBef>
                <a:spcPct val="0"/>
              </a:spcBef>
              <a:spcAft>
                <a:spcPct val="0"/>
              </a:spcAft>
              <a:defRPr sz="2800" b="1">
                <a:solidFill>
                  <a:schemeClr val="bg1"/>
                </a:solidFill>
                <a:latin typeface="Arial" charset="0"/>
              </a:defRPr>
            </a:lvl6pPr>
            <a:lvl7pPr marL="914400" algn="l" rtl="0" eaLnBrk="1" fontAlgn="base" hangingPunct="1">
              <a:lnSpc>
                <a:spcPct val="115000"/>
              </a:lnSpc>
              <a:spcBef>
                <a:spcPct val="0"/>
              </a:spcBef>
              <a:spcAft>
                <a:spcPct val="0"/>
              </a:spcAft>
              <a:defRPr sz="2800" b="1">
                <a:solidFill>
                  <a:schemeClr val="bg1"/>
                </a:solidFill>
                <a:latin typeface="Arial" charset="0"/>
              </a:defRPr>
            </a:lvl7pPr>
            <a:lvl8pPr marL="1371600" algn="l" rtl="0" eaLnBrk="1" fontAlgn="base" hangingPunct="1">
              <a:lnSpc>
                <a:spcPct val="115000"/>
              </a:lnSpc>
              <a:spcBef>
                <a:spcPct val="0"/>
              </a:spcBef>
              <a:spcAft>
                <a:spcPct val="0"/>
              </a:spcAft>
              <a:defRPr sz="2800" b="1">
                <a:solidFill>
                  <a:schemeClr val="bg1"/>
                </a:solidFill>
                <a:latin typeface="Arial" charset="0"/>
              </a:defRPr>
            </a:lvl8pPr>
            <a:lvl9pPr marL="1828800" algn="l" rtl="0" eaLnBrk="1" fontAlgn="base" hangingPunct="1">
              <a:lnSpc>
                <a:spcPct val="115000"/>
              </a:lnSpc>
              <a:spcBef>
                <a:spcPct val="0"/>
              </a:spcBef>
              <a:spcAft>
                <a:spcPct val="0"/>
              </a:spcAft>
              <a:defRPr sz="2800" b="1">
                <a:solidFill>
                  <a:schemeClr val="bg1"/>
                </a:solidFill>
                <a:latin typeface="Arial" charset="0"/>
              </a:defRPr>
            </a:lvl9pPr>
          </a:lstStyle>
          <a:p>
            <a:r>
              <a:rPr lang="en-US" sz="2200" b="0" kern="0" dirty="0" smtClean="0"/>
              <a:t>This is a Subhead if needed</a:t>
            </a:r>
            <a:endParaRPr lang="en-US" sz="2200" b="0" kern="0" dirty="0"/>
          </a:p>
        </p:txBody>
      </p:sp>
      <p:sp>
        <p:nvSpPr>
          <p:cNvPr id="5" name="Rectangle 11"/>
          <p:cNvSpPr>
            <a:spLocks noGrp="1" noChangeArrowheads="1"/>
          </p:cNvSpPr>
          <p:nvPr>
            <p:ph type="title"/>
          </p:nvPr>
        </p:nvSpPr>
        <p:spPr bwMode="auto">
          <a:xfrm>
            <a:off x="457200" y="209551"/>
            <a:ext cx="8229600" cy="561474"/>
          </a:xfrm>
          <a:prstGeom prst="rect">
            <a:avLst/>
          </a:prstGeom>
          <a:noFill/>
          <a:ln w="9525">
            <a:noFill/>
            <a:miter lim="800000"/>
            <a:headEnd/>
            <a:tailEnd/>
          </a:ln>
        </p:spPr>
        <p:txBody>
          <a:bodyPr vert="horz" wrap="square" lIns="0" tIns="45720" rIns="91440" bIns="45720" numCol="1" anchor="t" anchorCtr="0" compatLnSpc="1">
            <a:prstTxWarp prst="textNoShape">
              <a:avLst/>
            </a:prstTxWarp>
          </a:bodyPr>
          <a:lstStyle/>
          <a:p>
            <a:pPr lvl="0"/>
            <a:r>
              <a:rPr lang="en-US" dirty="0" smtClean="0"/>
              <a:t>Click to edit Master title style</a:t>
            </a:r>
          </a:p>
        </p:txBody>
      </p:sp>
      <p:sp>
        <p:nvSpPr>
          <p:cNvPr id="6" name="Rectangle 23"/>
          <p:cNvSpPr>
            <a:spLocks noGrp="1" noChangeArrowheads="1"/>
          </p:cNvSpPr>
          <p:nvPr>
            <p:ph type="sldNum" sz="quarter" idx="10"/>
          </p:nvPr>
        </p:nvSpPr>
        <p:spPr>
          <a:xfrm>
            <a:off x="457200" y="6577013"/>
            <a:ext cx="838200" cy="244475"/>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lang="en-US" sz="800" kern="1200" smtClean="0">
                <a:solidFill>
                  <a:schemeClr val="tx1"/>
                </a:solidFill>
                <a:latin typeface="Arial" charset="0"/>
                <a:ea typeface="+mn-ea"/>
                <a:cs typeface="+mn-cs"/>
              </a:defRPr>
            </a:lvl1pPr>
          </a:lstStyle>
          <a:p>
            <a:pPr>
              <a:defRPr/>
            </a:pPr>
            <a:r>
              <a:rPr lang="en-US" dirty="0" smtClean="0"/>
              <a:t>Page </a:t>
            </a:r>
            <a:fld id="{060BD193-E118-4B16-863C-C8C12C675E3E}" type="slidenum">
              <a:rPr lang="en-US" smtClean="0"/>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38100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419600" y="1600200"/>
            <a:ext cx="38100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sldNum" sz="quarter" idx="10"/>
          </p:nvPr>
        </p:nvSpPr>
        <p:spPr>
          <a:xfrm>
            <a:off x="457200" y="6580372"/>
            <a:ext cx="838200" cy="244475"/>
          </a:xfrm>
          <a:prstGeom prst="rect">
            <a:avLst/>
          </a:prstGeom>
          <a:ln/>
        </p:spPr>
        <p:txBody>
          <a:bodyPr/>
          <a:lstStyle>
            <a:lvl1pPr>
              <a:defRPr/>
            </a:lvl1pPr>
          </a:lstStyle>
          <a:p>
            <a:pPr>
              <a:defRPr/>
            </a:pPr>
            <a:r>
              <a:rPr lang="en-US"/>
              <a:t>Page </a:t>
            </a:r>
            <a:fld id="{F6329063-0DD2-4266-B002-C87BD6EEE3F1}" type="slidenum">
              <a:rPr lang="en-US"/>
              <a:pPr>
                <a:defRPr/>
              </a:pPr>
              <a:t>‹#›</a:t>
            </a:fld>
            <a:endParaRPr lang="en-US"/>
          </a:p>
        </p:txBody>
      </p:sp>
    </p:spTree>
    <p:extLst>
      <p:ext uri="{BB962C8B-B14F-4D97-AF65-F5344CB8AC3E}">
        <p14:creationId xmlns:p14="http://schemas.microsoft.com/office/powerpoint/2010/main" val="25620276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4" name="Rectangle 13"/>
          <p:cNvSpPr/>
          <p:nvPr/>
        </p:nvSpPr>
        <p:spPr bwMode="auto">
          <a:xfrm>
            <a:off x="481262" y="0"/>
            <a:ext cx="8662737" cy="152400"/>
          </a:xfrm>
          <a:prstGeom prst="rect">
            <a:avLst/>
          </a:prstGeom>
          <a:solidFill>
            <a:schemeClr val="tx1">
              <a:lumMod val="65000"/>
              <a:lumOff val="35000"/>
            </a:schemeClr>
          </a:solidFill>
          <a:ln w="762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endParaRPr lang="en-US" dirty="0" smtClean="0">
              <a:solidFill>
                <a:srgbClr val="000000"/>
              </a:solidFill>
            </a:endParaRPr>
          </a:p>
        </p:txBody>
      </p:sp>
      <p:sp>
        <p:nvSpPr>
          <p:cNvPr id="2051" name="Rectangle 11"/>
          <p:cNvSpPr>
            <a:spLocks noGrp="1" noChangeArrowheads="1"/>
          </p:cNvSpPr>
          <p:nvPr>
            <p:ph type="title"/>
          </p:nvPr>
        </p:nvSpPr>
        <p:spPr bwMode="auto">
          <a:xfrm>
            <a:off x="457200" y="209551"/>
            <a:ext cx="8229600" cy="561474"/>
          </a:xfrm>
          <a:prstGeom prst="rect">
            <a:avLst/>
          </a:prstGeom>
          <a:noFill/>
          <a:ln w="9525">
            <a:noFill/>
            <a:miter lim="800000"/>
            <a:headEnd/>
            <a:tailEnd/>
          </a:ln>
        </p:spPr>
        <p:txBody>
          <a:bodyPr vert="horz" wrap="square" lIns="0" tIns="45720" rIns="91440" bIns="45720" numCol="1" anchor="t" anchorCtr="0" compatLnSpc="1">
            <a:prstTxWarp prst="textNoShape">
              <a:avLst/>
            </a:prstTxWarp>
          </a:bodyPr>
          <a:lstStyle/>
          <a:p>
            <a:pPr lvl="0"/>
            <a:r>
              <a:rPr lang="en-US" dirty="0" smtClean="0"/>
              <a:t>Click to edit Master title style</a:t>
            </a:r>
          </a:p>
        </p:txBody>
      </p:sp>
      <p:sp>
        <p:nvSpPr>
          <p:cNvPr id="2052" name="Rectangle 10"/>
          <p:cNvSpPr>
            <a:spLocks noGrp="1" noChangeArrowheads="1"/>
          </p:cNvSpPr>
          <p:nvPr>
            <p:ph type="body" idx="1"/>
          </p:nvPr>
        </p:nvSpPr>
        <p:spPr bwMode="auto">
          <a:xfrm>
            <a:off x="457200" y="1327150"/>
            <a:ext cx="8225554" cy="4268337"/>
          </a:xfrm>
          <a:prstGeom prst="rect">
            <a:avLst/>
          </a:prstGeom>
          <a:noFill/>
          <a:ln w="9525">
            <a:noFill/>
            <a:miter lim="800000"/>
            <a:headEnd/>
            <a:tailEnd/>
          </a:ln>
        </p:spPr>
        <p:txBody>
          <a:bodyPr vert="horz" wrap="square" lIns="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pic>
        <p:nvPicPr>
          <p:cNvPr id="16" name="Picture 15" descr="All_Programmable_Text_FINAL.jpg"/>
          <p:cNvPicPr>
            <a:picLocks noChangeAspect="1"/>
          </p:cNvPicPr>
          <p:nvPr/>
        </p:nvPicPr>
        <p:blipFill>
          <a:blip r:embed="rId7"/>
          <a:stretch>
            <a:fillRect/>
          </a:stretch>
        </p:blipFill>
        <p:spPr>
          <a:xfrm>
            <a:off x="5934634" y="6623976"/>
            <a:ext cx="3084852" cy="157267"/>
          </a:xfrm>
          <a:prstGeom prst="rect">
            <a:avLst/>
          </a:prstGeom>
        </p:spPr>
      </p:pic>
      <p:sp>
        <p:nvSpPr>
          <p:cNvPr id="11" name="Rectangle 10"/>
          <p:cNvSpPr/>
          <p:nvPr/>
        </p:nvSpPr>
        <p:spPr bwMode="auto">
          <a:xfrm>
            <a:off x="-1" y="0"/>
            <a:ext cx="481263" cy="152400"/>
          </a:xfrm>
          <a:prstGeom prst="rect">
            <a:avLst/>
          </a:prstGeom>
          <a:solidFill>
            <a:srgbClr val="FF0000"/>
          </a:solidFill>
          <a:ln w="762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endParaRPr lang="en-US" dirty="0" smtClean="0">
              <a:solidFill>
                <a:srgbClr val="000000"/>
              </a:solidFill>
            </a:endParaRPr>
          </a:p>
        </p:txBody>
      </p:sp>
      <p:sp>
        <p:nvSpPr>
          <p:cNvPr id="5" name="fc" descr="© Copyright 2015 Xilinx&#10;."/>
          <p:cNvSpPr txBox="1"/>
          <p:nvPr/>
        </p:nvSpPr>
        <p:spPr bwMode="auto">
          <a:xfrm>
            <a:off x="0" y="6571361"/>
            <a:ext cx="9144000" cy="317651"/>
          </a:xfrm>
          <a:prstGeom prst="rect">
            <a:avLst/>
          </a:prstGeom>
          <a:noFill/>
          <a:ln w="9525">
            <a:noFill/>
            <a:miter lim="800000"/>
            <a:headEnd/>
            <a:tailEnd/>
          </a:ln>
        </p:spPr>
        <p:txBody>
          <a:bodyPr vert="horz" wrap="square" lIns="0" tIns="45720" rIns="91440" bIns="45720" numCol="1" rtlCol="0" anchor="t" anchorCtr="0" compatLnSpc="1">
            <a:prstTxWarp prst="textNoShape">
              <a:avLst/>
            </a:prstTxWarp>
            <a:spAutoFit/>
          </a:bodyPr>
          <a:lstStyle/>
          <a:p>
            <a:pPr marL="228600" marR="0" indent="-228600" algn="ctr" defTabSz="914400" rtl="0" eaLnBrk="0" fontAlgn="base" latinLnBrk="0" hangingPunct="0">
              <a:lnSpc>
                <a:spcPct val="110000"/>
              </a:lnSpc>
              <a:spcBef>
                <a:spcPct val="20000"/>
              </a:spcBef>
              <a:spcAft>
                <a:spcPct val="0"/>
              </a:spcAft>
              <a:buClr>
                <a:schemeClr val="tx2"/>
              </a:buClr>
              <a:buSzPct val="88000"/>
              <a:tabLst/>
            </a:pPr>
            <a:r>
              <a:rPr kumimoji="0" lang="en-US" sz="1000" b="0" i="0" u="none" strike="noStrike" kern="0" cap="none" spc="0" normalizeH="0" baseline="0" noProof="0" smtClean="0">
                <a:ln>
                  <a:noFill/>
                </a:ln>
                <a:solidFill>
                  <a:srgbClr val="000000"/>
                </a:solidFill>
                <a:effectLst/>
                <a:uLnTx/>
                <a:uFillTx/>
                <a:latin typeface="arial" panose="020B0604020202020204" pitchFamily="34" charset="0"/>
                <a:ea typeface="+mn-ea"/>
                <a:cs typeface="+mn-cs"/>
              </a:rPr>
              <a:t>© Copyright 2015 Xilinx</a:t>
            </a:r>
          </a:p>
          <a:p>
            <a:pPr marL="228600" marR="0" indent="-228600" algn="ctr" defTabSz="914400" rtl="0" eaLnBrk="0" fontAlgn="base" latinLnBrk="0" hangingPunct="0">
              <a:lnSpc>
                <a:spcPct val="110000"/>
              </a:lnSpc>
              <a:spcBef>
                <a:spcPct val="20000"/>
              </a:spcBef>
              <a:spcAft>
                <a:spcPct val="0"/>
              </a:spcAft>
              <a:buClr>
                <a:schemeClr val="tx2"/>
              </a:buClr>
              <a:buSzPct val="88000"/>
              <a:tabLst/>
            </a:pPr>
            <a:r>
              <a:rPr kumimoji="0" lang="en-US" sz="300" b="0" i="0" u="none" strike="noStrike" kern="0" cap="none" spc="0" normalizeH="0" baseline="0" noProof="0" smtClean="0">
                <a:ln>
                  <a:noFill/>
                </a:ln>
                <a:solidFill>
                  <a:srgbClr val="FFFFFF"/>
                </a:solidFill>
                <a:effectLst/>
                <a:uLnTx/>
                <a:uFillTx/>
                <a:latin typeface="arial" panose="020B0604020202020204" pitchFamily="34" charset="0"/>
                <a:ea typeface="+mn-ea"/>
                <a:cs typeface="+mn-cs"/>
              </a:rPr>
              <a:t>.</a:t>
            </a:r>
            <a:endParaRPr kumimoji="0" lang="en-US" sz="300" b="0" i="0" u="none" strike="noStrike" kern="0" cap="none" spc="0" normalizeH="0" baseline="0" noProof="0" dirty="0" smtClean="0">
              <a:ln>
                <a:noFill/>
              </a:ln>
              <a:solidFill>
                <a:srgbClr val="FFFFFF"/>
              </a:solidFill>
              <a:effectLst/>
              <a:uLnTx/>
              <a:uFillTx/>
              <a:latin typeface="arial" panose="020B0604020202020204" pitchFamily="34" charset="0"/>
              <a:ea typeface="+mn-ea"/>
              <a:cs typeface="+mn-cs"/>
            </a:endParaRPr>
          </a:p>
        </p:txBody>
      </p:sp>
    </p:spTree>
  </p:cSld>
  <p:clrMap bg1="lt1" tx1="dk1" bg2="lt2" tx2="dk2" accent1="accent1" accent2="accent2" accent3="accent3" accent4="accent4" accent5="accent5" accent6="accent6" hlink="hlink" folHlink="folHlink"/>
  <p:sldLayoutIdLst>
    <p:sldLayoutId id="2147483996" r:id="rId1"/>
    <p:sldLayoutId id="2147483953" r:id="rId2"/>
    <p:sldLayoutId id="2147483954" r:id="rId3"/>
    <p:sldLayoutId id="2147483956" r:id="rId4"/>
    <p:sldLayoutId id="2147483997" r:id="rId5"/>
  </p:sldLayoutIdLst>
  <p:timing>
    <p:tnLst>
      <p:par>
        <p:cTn id="1" dur="indefinite" restart="never" nodeType="tmRoot"/>
      </p:par>
    </p:tnLst>
  </p:timing>
  <p:hf sldNum="0" hdr="0" ftr="0" dt="0"/>
  <p:txStyles>
    <p:titleStyle>
      <a:lvl1pPr algn="l" rtl="0" eaLnBrk="1" fontAlgn="base" hangingPunct="1">
        <a:lnSpc>
          <a:spcPct val="98000"/>
        </a:lnSpc>
        <a:spcBef>
          <a:spcPct val="0"/>
        </a:spcBef>
        <a:spcAft>
          <a:spcPct val="0"/>
        </a:spcAft>
        <a:defRPr lang="en-US" sz="3200" b="0" baseline="0" dirty="0" smtClean="0">
          <a:solidFill>
            <a:schemeClr val="tx1">
              <a:lumMod val="75000"/>
              <a:lumOff val="25000"/>
            </a:schemeClr>
          </a:solidFill>
          <a:latin typeface="Calibri" panose="020F0502020204030204" pitchFamily="34" charset="0"/>
          <a:ea typeface="+mj-ea"/>
          <a:cs typeface="Calibri" panose="020F0502020204030204" pitchFamily="34" charset="0"/>
        </a:defRPr>
      </a:lvl1pPr>
      <a:lvl2pPr algn="l" rtl="0" eaLnBrk="1" fontAlgn="base" hangingPunct="1">
        <a:lnSpc>
          <a:spcPct val="115000"/>
        </a:lnSpc>
        <a:spcBef>
          <a:spcPct val="0"/>
        </a:spcBef>
        <a:spcAft>
          <a:spcPct val="0"/>
        </a:spcAft>
        <a:defRPr sz="2800" b="1">
          <a:solidFill>
            <a:schemeClr val="bg1"/>
          </a:solidFill>
          <a:latin typeface="Arial" charset="0"/>
        </a:defRPr>
      </a:lvl2pPr>
      <a:lvl3pPr algn="l" rtl="0" eaLnBrk="1" fontAlgn="base" hangingPunct="1">
        <a:lnSpc>
          <a:spcPct val="115000"/>
        </a:lnSpc>
        <a:spcBef>
          <a:spcPct val="0"/>
        </a:spcBef>
        <a:spcAft>
          <a:spcPct val="0"/>
        </a:spcAft>
        <a:defRPr sz="2800" b="1">
          <a:solidFill>
            <a:schemeClr val="bg1"/>
          </a:solidFill>
          <a:latin typeface="Arial" charset="0"/>
        </a:defRPr>
      </a:lvl3pPr>
      <a:lvl4pPr algn="l" rtl="0" eaLnBrk="1" fontAlgn="base" hangingPunct="1">
        <a:lnSpc>
          <a:spcPct val="115000"/>
        </a:lnSpc>
        <a:spcBef>
          <a:spcPct val="0"/>
        </a:spcBef>
        <a:spcAft>
          <a:spcPct val="0"/>
        </a:spcAft>
        <a:defRPr sz="2800" b="1">
          <a:solidFill>
            <a:schemeClr val="bg1"/>
          </a:solidFill>
          <a:latin typeface="Arial" charset="0"/>
        </a:defRPr>
      </a:lvl4pPr>
      <a:lvl5pPr algn="l" rtl="0" eaLnBrk="1" fontAlgn="base" hangingPunct="1">
        <a:lnSpc>
          <a:spcPct val="115000"/>
        </a:lnSpc>
        <a:spcBef>
          <a:spcPct val="0"/>
        </a:spcBef>
        <a:spcAft>
          <a:spcPct val="0"/>
        </a:spcAft>
        <a:defRPr sz="2800" b="1">
          <a:solidFill>
            <a:schemeClr val="bg1"/>
          </a:solidFill>
          <a:latin typeface="Arial" charset="0"/>
        </a:defRPr>
      </a:lvl5pPr>
      <a:lvl6pPr marL="457200" algn="l" rtl="0" eaLnBrk="1" fontAlgn="base" hangingPunct="1">
        <a:lnSpc>
          <a:spcPct val="115000"/>
        </a:lnSpc>
        <a:spcBef>
          <a:spcPct val="0"/>
        </a:spcBef>
        <a:spcAft>
          <a:spcPct val="0"/>
        </a:spcAft>
        <a:defRPr sz="2800" b="1">
          <a:solidFill>
            <a:schemeClr val="bg1"/>
          </a:solidFill>
          <a:latin typeface="Arial" charset="0"/>
        </a:defRPr>
      </a:lvl6pPr>
      <a:lvl7pPr marL="914400" algn="l" rtl="0" eaLnBrk="1" fontAlgn="base" hangingPunct="1">
        <a:lnSpc>
          <a:spcPct val="115000"/>
        </a:lnSpc>
        <a:spcBef>
          <a:spcPct val="0"/>
        </a:spcBef>
        <a:spcAft>
          <a:spcPct val="0"/>
        </a:spcAft>
        <a:defRPr sz="2800" b="1">
          <a:solidFill>
            <a:schemeClr val="bg1"/>
          </a:solidFill>
          <a:latin typeface="Arial" charset="0"/>
        </a:defRPr>
      </a:lvl7pPr>
      <a:lvl8pPr marL="1371600" algn="l" rtl="0" eaLnBrk="1" fontAlgn="base" hangingPunct="1">
        <a:lnSpc>
          <a:spcPct val="115000"/>
        </a:lnSpc>
        <a:spcBef>
          <a:spcPct val="0"/>
        </a:spcBef>
        <a:spcAft>
          <a:spcPct val="0"/>
        </a:spcAft>
        <a:defRPr sz="2800" b="1">
          <a:solidFill>
            <a:schemeClr val="bg1"/>
          </a:solidFill>
          <a:latin typeface="Arial" charset="0"/>
        </a:defRPr>
      </a:lvl8pPr>
      <a:lvl9pPr marL="1828800" algn="l" rtl="0" eaLnBrk="1" fontAlgn="base" hangingPunct="1">
        <a:lnSpc>
          <a:spcPct val="115000"/>
        </a:lnSpc>
        <a:spcBef>
          <a:spcPct val="0"/>
        </a:spcBef>
        <a:spcAft>
          <a:spcPct val="0"/>
        </a:spcAft>
        <a:defRPr sz="2800" b="1">
          <a:solidFill>
            <a:schemeClr val="bg1"/>
          </a:solidFill>
          <a:latin typeface="Arial" charset="0"/>
        </a:defRPr>
      </a:lvl9pPr>
    </p:titleStyle>
    <p:bodyStyle>
      <a:lvl1pPr marL="228600" indent="-228600" algn="l" rtl="0" eaLnBrk="1" fontAlgn="base" hangingPunct="1">
        <a:lnSpc>
          <a:spcPct val="110000"/>
        </a:lnSpc>
        <a:spcBef>
          <a:spcPts val="800"/>
        </a:spcBef>
        <a:spcAft>
          <a:spcPct val="0"/>
        </a:spcAft>
        <a:buClr>
          <a:schemeClr val="tx2"/>
        </a:buClr>
        <a:buSzPct val="88000"/>
        <a:buFont typeface="Wingdings" pitchFamily="2" charset="2"/>
        <a:buBlip>
          <a:blip r:embed="rId8"/>
        </a:buBlip>
        <a:defRPr lang="en-US" sz="2000" b="1" dirty="0" smtClean="0">
          <a:solidFill>
            <a:schemeClr val="accent4"/>
          </a:solidFill>
          <a:latin typeface="+mn-lt"/>
          <a:ea typeface="+mn-ea"/>
          <a:cs typeface="+mn-cs"/>
        </a:defRPr>
      </a:lvl1pPr>
      <a:lvl2pPr marL="571500" indent="-228600" algn="l" rtl="0" eaLnBrk="1" fontAlgn="base" hangingPunct="1">
        <a:lnSpc>
          <a:spcPct val="110000"/>
        </a:lnSpc>
        <a:spcBef>
          <a:spcPct val="20000"/>
        </a:spcBef>
        <a:spcAft>
          <a:spcPct val="0"/>
        </a:spcAft>
        <a:buClr>
          <a:schemeClr val="tx1"/>
        </a:buClr>
        <a:buChar char="–"/>
        <a:defRPr lang="en-US" sz="1800" b="0" dirty="0" smtClean="0">
          <a:solidFill>
            <a:schemeClr val="tx1"/>
          </a:solidFill>
          <a:latin typeface="+mn-lt"/>
          <a:ea typeface="+mn-ea"/>
          <a:cs typeface="+mn-cs"/>
        </a:defRPr>
      </a:lvl2pPr>
      <a:lvl3pPr marL="855663" indent="-169863" algn="l" rtl="0" eaLnBrk="1" fontAlgn="base" hangingPunct="1">
        <a:lnSpc>
          <a:spcPct val="110000"/>
        </a:lnSpc>
        <a:spcBef>
          <a:spcPct val="20000"/>
        </a:spcBef>
        <a:spcAft>
          <a:spcPct val="0"/>
        </a:spcAft>
        <a:buClr>
          <a:schemeClr val="tx1"/>
        </a:buClr>
        <a:buChar char="•"/>
        <a:defRPr lang="en-US" sz="1600" b="0" dirty="0" smtClean="0">
          <a:solidFill>
            <a:schemeClr val="tx1"/>
          </a:solidFill>
          <a:latin typeface="+mn-lt"/>
          <a:ea typeface="+mn-ea"/>
          <a:cs typeface="+mn-cs"/>
        </a:defRPr>
      </a:lvl3pPr>
      <a:lvl4pPr marL="1546225" indent="-174625" algn="l" rtl="0" eaLnBrk="1" fontAlgn="base" hangingPunct="1">
        <a:lnSpc>
          <a:spcPct val="110000"/>
        </a:lnSpc>
        <a:spcBef>
          <a:spcPct val="20000"/>
        </a:spcBef>
        <a:spcAft>
          <a:spcPct val="0"/>
        </a:spcAft>
        <a:buClr>
          <a:schemeClr val="tx1"/>
        </a:buClr>
        <a:buFont typeface="Wingdings" pitchFamily="2" charset="2"/>
        <a:buChar char="§"/>
        <a:defRPr lang="en-US" sz="1600" b="0" dirty="0" smtClean="0">
          <a:solidFill>
            <a:schemeClr val="tx1"/>
          </a:solidFill>
          <a:latin typeface="+mn-lt"/>
          <a:ea typeface="+mn-ea"/>
          <a:cs typeface="+mn-cs"/>
        </a:defRPr>
      </a:lvl4pPr>
      <a:lvl5pPr marL="2003425" indent="-174625" algn="l" rtl="0" eaLnBrk="1" fontAlgn="base" hangingPunct="1">
        <a:lnSpc>
          <a:spcPct val="110000"/>
        </a:lnSpc>
        <a:spcBef>
          <a:spcPct val="20000"/>
        </a:spcBef>
        <a:spcAft>
          <a:spcPct val="0"/>
        </a:spcAft>
        <a:buClr>
          <a:schemeClr val="tx1"/>
        </a:buClr>
        <a:buChar char="»"/>
        <a:defRPr lang="en-US" sz="1600" b="0" dirty="0" smtClean="0">
          <a:solidFill>
            <a:schemeClr val="tx1"/>
          </a:solidFill>
          <a:latin typeface="+mn-lt"/>
          <a:ea typeface="+mn-ea"/>
          <a:cs typeface="+mn-cs"/>
        </a:defRPr>
      </a:lvl5pPr>
      <a:lvl6pPr marL="2460625" indent="-174625" algn="l" rtl="0" eaLnBrk="1" fontAlgn="base" hangingPunct="1">
        <a:lnSpc>
          <a:spcPct val="110000"/>
        </a:lnSpc>
        <a:spcBef>
          <a:spcPct val="20000"/>
        </a:spcBef>
        <a:spcAft>
          <a:spcPct val="0"/>
        </a:spcAft>
        <a:buChar char="»"/>
        <a:defRPr sz="1200">
          <a:solidFill>
            <a:schemeClr val="tx1"/>
          </a:solidFill>
          <a:latin typeface="+mn-lt"/>
        </a:defRPr>
      </a:lvl6pPr>
      <a:lvl7pPr marL="2917825" indent="-174625" algn="l" rtl="0" eaLnBrk="1" fontAlgn="base" hangingPunct="1">
        <a:lnSpc>
          <a:spcPct val="110000"/>
        </a:lnSpc>
        <a:spcBef>
          <a:spcPct val="20000"/>
        </a:spcBef>
        <a:spcAft>
          <a:spcPct val="0"/>
        </a:spcAft>
        <a:buChar char="»"/>
        <a:defRPr sz="1200">
          <a:solidFill>
            <a:schemeClr val="tx1"/>
          </a:solidFill>
          <a:latin typeface="+mn-lt"/>
        </a:defRPr>
      </a:lvl7pPr>
      <a:lvl8pPr marL="3375025" indent="-174625" algn="l" rtl="0" eaLnBrk="1" fontAlgn="base" hangingPunct="1">
        <a:lnSpc>
          <a:spcPct val="110000"/>
        </a:lnSpc>
        <a:spcBef>
          <a:spcPct val="20000"/>
        </a:spcBef>
        <a:spcAft>
          <a:spcPct val="0"/>
        </a:spcAft>
        <a:buChar char="»"/>
        <a:defRPr sz="1200">
          <a:solidFill>
            <a:schemeClr val="tx1"/>
          </a:solidFill>
          <a:latin typeface="+mn-lt"/>
        </a:defRPr>
      </a:lvl8pPr>
      <a:lvl9pPr marL="3832225" indent="-174625" algn="l" rtl="0" eaLnBrk="1" fontAlgn="base" hangingPunct="1">
        <a:lnSpc>
          <a:spcPct val="110000"/>
        </a:lnSpc>
        <a:spcBef>
          <a:spcPct val="20000"/>
        </a:spcBef>
        <a:spcAft>
          <a:spcPct val="0"/>
        </a:spcAft>
        <a:buChar char="»"/>
        <a:defRPr sz="1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9.png"/><Relationship Id="rId13" Type="http://schemas.openxmlformats.org/officeDocument/2006/relationships/image" Target="../media/image31.png"/><Relationship Id="rId3" Type="http://schemas.openxmlformats.org/officeDocument/2006/relationships/image" Target="../media/image22.png"/><Relationship Id="rId7" Type="http://schemas.openxmlformats.org/officeDocument/2006/relationships/image" Target="../media/image26.png"/><Relationship Id="rId12" Type="http://schemas.openxmlformats.org/officeDocument/2006/relationships/image" Target="../media/image30.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25.png"/><Relationship Id="rId11" Type="http://schemas.openxmlformats.org/officeDocument/2006/relationships/image" Target="../media/image29.png"/><Relationship Id="rId5" Type="http://schemas.openxmlformats.org/officeDocument/2006/relationships/image" Target="../media/image24.png"/><Relationship Id="rId10" Type="http://schemas.openxmlformats.org/officeDocument/2006/relationships/image" Target="../media/image28.png"/><Relationship Id="rId4" Type="http://schemas.openxmlformats.org/officeDocument/2006/relationships/image" Target="../media/image23.png"/><Relationship Id="rId9" Type="http://schemas.openxmlformats.org/officeDocument/2006/relationships/image" Target="../media/image27.png"/></Relationships>
</file>

<file path=ppt/slides/_rels/slide11.xml.rels><?xml version="1.0" encoding="UTF-8" standalone="yes"?>
<Relationships xmlns="http://schemas.openxmlformats.org/package/2006/relationships"><Relationship Id="rId8" Type="http://schemas.openxmlformats.org/officeDocument/2006/relationships/image" Target="../media/image37.png"/><Relationship Id="rId13" Type="http://schemas.openxmlformats.org/officeDocument/2006/relationships/image" Target="../media/image42.png"/><Relationship Id="rId3" Type="http://schemas.openxmlformats.org/officeDocument/2006/relationships/image" Target="../media/image32.png"/><Relationship Id="rId7" Type="http://schemas.openxmlformats.org/officeDocument/2006/relationships/image" Target="../media/image36.png"/><Relationship Id="rId12" Type="http://schemas.openxmlformats.org/officeDocument/2006/relationships/image" Target="../media/image41.png"/><Relationship Id="rId2" Type="http://schemas.openxmlformats.org/officeDocument/2006/relationships/notesSlide" Target="../notesSlides/notesSlide11.xml"/><Relationship Id="rId16" Type="http://schemas.openxmlformats.org/officeDocument/2006/relationships/image" Target="../media/image45.png"/><Relationship Id="rId1" Type="http://schemas.openxmlformats.org/officeDocument/2006/relationships/slideLayout" Target="../slideLayouts/slideLayout2.xml"/><Relationship Id="rId6" Type="http://schemas.openxmlformats.org/officeDocument/2006/relationships/image" Target="../media/image35.png"/><Relationship Id="rId11" Type="http://schemas.openxmlformats.org/officeDocument/2006/relationships/image" Target="../media/image40.png"/><Relationship Id="rId5" Type="http://schemas.openxmlformats.org/officeDocument/2006/relationships/image" Target="../media/image34.png"/><Relationship Id="rId15" Type="http://schemas.openxmlformats.org/officeDocument/2006/relationships/image" Target="../media/image44.png"/><Relationship Id="rId10" Type="http://schemas.openxmlformats.org/officeDocument/2006/relationships/image" Target="../media/image39.png"/><Relationship Id="rId4" Type="http://schemas.openxmlformats.org/officeDocument/2006/relationships/image" Target="../media/image33.png"/><Relationship Id="rId9" Type="http://schemas.openxmlformats.org/officeDocument/2006/relationships/image" Target="../media/image38.png"/><Relationship Id="rId14" Type="http://schemas.openxmlformats.org/officeDocument/2006/relationships/image" Target="../media/image43.png"/></Relationships>
</file>

<file path=ppt/slides/_rels/slide12.xml.rels><?xml version="1.0" encoding="UTF-8" standalone="yes"?>
<Relationships xmlns="http://schemas.openxmlformats.org/package/2006/relationships"><Relationship Id="rId8" Type="http://schemas.openxmlformats.org/officeDocument/2006/relationships/image" Target="../media/image28.png"/><Relationship Id="rId13" Type="http://schemas.openxmlformats.org/officeDocument/2006/relationships/image" Target="../media/image50.png"/><Relationship Id="rId3" Type="http://schemas.openxmlformats.org/officeDocument/2006/relationships/image" Target="../media/image46.png"/><Relationship Id="rId7" Type="http://schemas.openxmlformats.org/officeDocument/2006/relationships/image" Target="../media/image27.png"/><Relationship Id="rId12" Type="http://schemas.openxmlformats.org/officeDocument/2006/relationships/image" Target="../media/image49.png"/><Relationship Id="rId17" Type="http://schemas.openxmlformats.org/officeDocument/2006/relationships/image" Target="../media/image54.png"/><Relationship Id="rId2" Type="http://schemas.openxmlformats.org/officeDocument/2006/relationships/notesSlide" Target="../notesSlides/notesSlide12.xml"/><Relationship Id="rId16" Type="http://schemas.openxmlformats.org/officeDocument/2006/relationships/image" Target="../media/image53.png"/><Relationship Id="rId1" Type="http://schemas.openxmlformats.org/officeDocument/2006/relationships/slideLayout" Target="../slideLayouts/slideLayout2.xml"/><Relationship Id="rId6" Type="http://schemas.openxmlformats.org/officeDocument/2006/relationships/image" Target="../media/image19.png"/><Relationship Id="rId11" Type="http://schemas.openxmlformats.org/officeDocument/2006/relationships/image" Target="../media/image48.png"/><Relationship Id="rId5" Type="http://schemas.openxmlformats.org/officeDocument/2006/relationships/image" Target="../media/image25.png"/><Relationship Id="rId15" Type="http://schemas.openxmlformats.org/officeDocument/2006/relationships/image" Target="../media/image52.png"/><Relationship Id="rId10" Type="http://schemas.openxmlformats.org/officeDocument/2006/relationships/image" Target="../media/image31.png"/><Relationship Id="rId4" Type="http://schemas.openxmlformats.org/officeDocument/2006/relationships/image" Target="../media/image47.png"/><Relationship Id="rId9" Type="http://schemas.openxmlformats.org/officeDocument/2006/relationships/image" Target="../media/image29.png"/><Relationship Id="rId14" Type="http://schemas.openxmlformats.org/officeDocument/2006/relationships/image" Target="../media/image51.png"/></Relationships>
</file>

<file path=ppt/slides/_rels/slide13.xml.rels><?xml version="1.0" encoding="UTF-8" standalone="yes"?>
<Relationships xmlns="http://schemas.openxmlformats.org/package/2006/relationships"><Relationship Id="rId8" Type="http://schemas.openxmlformats.org/officeDocument/2006/relationships/image" Target="../media/image37.png"/><Relationship Id="rId13" Type="http://schemas.openxmlformats.org/officeDocument/2006/relationships/image" Target="../media/image42.png"/><Relationship Id="rId3" Type="http://schemas.openxmlformats.org/officeDocument/2006/relationships/image" Target="../media/image32.png"/><Relationship Id="rId7" Type="http://schemas.openxmlformats.org/officeDocument/2006/relationships/image" Target="../media/image36.png"/><Relationship Id="rId12" Type="http://schemas.openxmlformats.org/officeDocument/2006/relationships/image" Target="../media/image41.png"/><Relationship Id="rId2" Type="http://schemas.openxmlformats.org/officeDocument/2006/relationships/notesSlide" Target="../notesSlides/notesSlide13.xml"/><Relationship Id="rId16" Type="http://schemas.openxmlformats.org/officeDocument/2006/relationships/image" Target="../media/image45.png"/><Relationship Id="rId1" Type="http://schemas.openxmlformats.org/officeDocument/2006/relationships/slideLayout" Target="../slideLayouts/slideLayout2.xml"/><Relationship Id="rId6" Type="http://schemas.openxmlformats.org/officeDocument/2006/relationships/image" Target="../media/image35.png"/><Relationship Id="rId11" Type="http://schemas.openxmlformats.org/officeDocument/2006/relationships/image" Target="../media/image40.png"/><Relationship Id="rId5" Type="http://schemas.openxmlformats.org/officeDocument/2006/relationships/image" Target="../media/image34.png"/><Relationship Id="rId15" Type="http://schemas.openxmlformats.org/officeDocument/2006/relationships/image" Target="../media/image44.png"/><Relationship Id="rId10" Type="http://schemas.openxmlformats.org/officeDocument/2006/relationships/image" Target="../media/image39.png"/><Relationship Id="rId4" Type="http://schemas.openxmlformats.org/officeDocument/2006/relationships/image" Target="../media/image33.png"/><Relationship Id="rId9" Type="http://schemas.openxmlformats.org/officeDocument/2006/relationships/image" Target="../media/image38.png"/><Relationship Id="rId14" Type="http://schemas.openxmlformats.org/officeDocument/2006/relationships/image" Target="../media/image43.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www.gnu.org/software/make/manual/html_node/index.html"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openxmlformats.org/officeDocument/2006/relationships/image" Target="../media/image11.gif"/><Relationship Id="rId13" Type="http://schemas.openxmlformats.org/officeDocument/2006/relationships/image" Target="../media/image16.png"/><Relationship Id="rId3" Type="http://schemas.openxmlformats.org/officeDocument/2006/relationships/image" Target="../media/image6.jpg"/><Relationship Id="rId7" Type="http://schemas.openxmlformats.org/officeDocument/2006/relationships/image" Target="../media/image10.jpg"/><Relationship Id="rId12"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9.jpg"/><Relationship Id="rId11" Type="http://schemas.openxmlformats.org/officeDocument/2006/relationships/image" Target="../media/image14.jpg"/><Relationship Id="rId5" Type="http://schemas.openxmlformats.org/officeDocument/2006/relationships/image" Target="../media/image8.png"/><Relationship Id="rId10" Type="http://schemas.openxmlformats.org/officeDocument/2006/relationships/image" Target="../media/image13.jpg"/><Relationship Id="rId4" Type="http://schemas.openxmlformats.org/officeDocument/2006/relationships/image" Target="../media/image7.png"/><Relationship Id="rId9" Type="http://schemas.openxmlformats.org/officeDocument/2006/relationships/image" Target="../media/image12.png"/><Relationship Id="rId14" Type="http://schemas.openxmlformats.org/officeDocument/2006/relationships/image" Target="../media/image17.jp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11"/>
          <p:cNvSpPr txBox="1">
            <a:spLocks noChangeArrowheads="1"/>
          </p:cNvSpPr>
          <p:nvPr/>
        </p:nvSpPr>
        <p:spPr bwMode="auto">
          <a:xfrm>
            <a:off x="425115" y="4881656"/>
            <a:ext cx="6152148" cy="131059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rtl="0" eaLnBrk="1" fontAlgn="base" hangingPunct="1">
              <a:lnSpc>
                <a:spcPct val="100000"/>
              </a:lnSpc>
              <a:spcBef>
                <a:spcPct val="0"/>
              </a:spcBef>
              <a:spcAft>
                <a:spcPct val="0"/>
              </a:spcAft>
              <a:defRPr lang="en-US" sz="3000" b="1" baseline="0">
                <a:solidFill>
                  <a:schemeClr val="bg1"/>
                </a:solidFill>
                <a:effectLst>
                  <a:outerShdw blurRad="38100" dist="38100" dir="2700000" algn="tl">
                    <a:srgbClr val="000000">
                      <a:alpha val="43137"/>
                    </a:srgbClr>
                  </a:outerShdw>
                </a:effectLst>
                <a:latin typeface="Calibri" panose="020F0502020204030204" pitchFamily="34" charset="0"/>
                <a:ea typeface="+mj-ea"/>
                <a:cs typeface="Calibri" panose="020F0502020204030204" pitchFamily="34" charset="0"/>
              </a:defRPr>
            </a:lvl1pPr>
            <a:lvl2pPr algn="l" rtl="0" eaLnBrk="1" fontAlgn="base" hangingPunct="1">
              <a:lnSpc>
                <a:spcPct val="115000"/>
              </a:lnSpc>
              <a:spcBef>
                <a:spcPct val="0"/>
              </a:spcBef>
              <a:spcAft>
                <a:spcPct val="0"/>
              </a:spcAft>
              <a:defRPr sz="2800" b="1">
                <a:solidFill>
                  <a:schemeClr val="bg1"/>
                </a:solidFill>
                <a:latin typeface="Arial" charset="0"/>
              </a:defRPr>
            </a:lvl2pPr>
            <a:lvl3pPr algn="l" rtl="0" eaLnBrk="1" fontAlgn="base" hangingPunct="1">
              <a:lnSpc>
                <a:spcPct val="115000"/>
              </a:lnSpc>
              <a:spcBef>
                <a:spcPct val="0"/>
              </a:spcBef>
              <a:spcAft>
                <a:spcPct val="0"/>
              </a:spcAft>
              <a:defRPr sz="2800" b="1">
                <a:solidFill>
                  <a:schemeClr val="bg1"/>
                </a:solidFill>
                <a:latin typeface="Arial" charset="0"/>
              </a:defRPr>
            </a:lvl3pPr>
            <a:lvl4pPr algn="l" rtl="0" eaLnBrk="1" fontAlgn="base" hangingPunct="1">
              <a:lnSpc>
                <a:spcPct val="115000"/>
              </a:lnSpc>
              <a:spcBef>
                <a:spcPct val="0"/>
              </a:spcBef>
              <a:spcAft>
                <a:spcPct val="0"/>
              </a:spcAft>
              <a:defRPr sz="2800" b="1">
                <a:solidFill>
                  <a:schemeClr val="bg1"/>
                </a:solidFill>
                <a:latin typeface="Arial" charset="0"/>
              </a:defRPr>
            </a:lvl4pPr>
            <a:lvl5pPr algn="l" rtl="0" eaLnBrk="1" fontAlgn="base" hangingPunct="1">
              <a:lnSpc>
                <a:spcPct val="115000"/>
              </a:lnSpc>
              <a:spcBef>
                <a:spcPct val="0"/>
              </a:spcBef>
              <a:spcAft>
                <a:spcPct val="0"/>
              </a:spcAft>
              <a:defRPr sz="2800" b="1">
                <a:solidFill>
                  <a:schemeClr val="bg1"/>
                </a:solidFill>
                <a:latin typeface="Arial" charset="0"/>
              </a:defRPr>
            </a:lvl5pPr>
            <a:lvl6pPr marL="457200" algn="l" rtl="0" eaLnBrk="1" fontAlgn="base" hangingPunct="1">
              <a:lnSpc>
                <a:spcPct val="115000"/>
              </a:lnSpc>
              <a:spcBef>
                <a:spcPct val="0"/>
              </a:spcBef>
              <a:spcAft>
                <a:spcPct val="0"/>
              </a:spcAft>
              <a:defRPr sz="2800" b="1">
                <a:solidFill>
                  <a:schemeClr val="bg1"/>
                </a:solidFill>
                <a:latin typeface="Arial" charset="0"/>
              </a:defRPr>
            </a:lvl6pPr>
            <a:lvl7pPr marL="914400" algn="l" rtl="0" eaLnBrk="1" fontAlgn="base" hangingPunct="1">
              <a:lnSpc>
                <a:spcPct val="115000"/>
              </a:lnSpc>
              <a:spcBef>
                <a:spcPct val="0"/>
              </a:spcBef>
              <a:spcAft>
                <a:spcPct val="0"/>
              </a:spcAft>
              <a:defRPr sz="2800" b="1">
                <a:solidFill>
                  <a:schemeClr val="bg1"/>
                </a:solidFill>
                <a:latin typeface="Arial" charset="0"/>
              </a:defRPr>
            </a:lvl7pPr>
            <a:lvl8pPr marL="1371600" algn="l" rtl="0" eaLnBrk="1" fontAlgn="base" hangingPunct="1">
              <a:lnSpc>
                <a:spcPct val="115000"/>
              </a:lnSpc>
              <a:spcBef>
                <a:spcPct val="0"/>
              </a:spcBef>
              <a:spcAft>
                <a:spcPct val="0"/>
              </a:spcAft>
              <a:defRPr sz="2800" b="1">
                <a:solidFill>
                  <a:schemeClr val="bg1"/>
                </a:solidFill>
                <a:latin typeface="Arial" charset="0"/>
              </a:defRPr>
            </a:lvl8pPr>
            <a:lvl9pPr marL="1828800" algn="l" rtl="0" eaLnBrk="1" fontAlgn="base" hangingPunct="1">
              <a:lnSpc>
                <a:spcPct val="115000"/>
              </a:lnSpc>
              <a:spcBef>
                <a:spcPct val="0"/>
              </a:spcBef>
              <a:spcAft>
                <a:spcPct val="0"/>
              </a:spcAft>
              <a:defRPr sz="2800" b="1">
                <a:solidFill>
                  <a:schemeClr val="bg1"/>
                </a:solidFill>
                <a:latin typeface="Arial" charset="0"/>
              </a:defRPr>
            </a:lvl9pPr>
          </a:lstStyle>
          <a:p>
            <a:r>
              <a:rPr lang="en-US" sz="2800" b="0" kern="0" dirty="0" smtClean="0">
                <a:solidFill>
                  <a:srgbClr val="000000">
                    <a:lumMod val="75000"/>
                    <a:lumOff val="25000"/>
                  </a:srgbClr>
                </a:solidFill>
                <a:effectLst/>
              </a:rPr>
              <a:t>February</a:t>
            </a:r>
            <a:r>
              <a:rPr lang="en-US" sz="2800" b="0" kern="0" dirty="0" smtClean="0">
                <a:solidFill>
                  <a:srgbClr val="000000">
                    <a:lumMod val="75000"/>
                    <a:lumOff val="25000"/>
                  </a:srgbClr>
                </a:solidFill>
                <a:effectLst/>
              </a:rPr>
              <a:t> 2017</a:t>
            </a:r>
            <a:endParaRPr sz="2000" b="0" kern="0" dirty="0">
              <a:solidFill>
                <a:srgbClr val="000000">
                  <a:lumMod val="75000"/>
                  <a:lumOff val="25000"/>
                </a:srgbClr>
              </a:solidFill>
              <a:effectLst/>
            </a:endParaRPr>
          </a:p>
        </p:txBody>
      </p:sp>
      <p:sp>
        <p:nvSpPr>
          <p:cNvPr id="9" name="Title 6"/>
          <p:cNvSpPr txBox="1">
            <a:spLocks/>
          </p:cNvSpPr>
          <p:nvPr/>
        </p:nvSpPr>
        <p:spPr>
          <a:xfrm>
            <a:off x="425114" y="3539041"/>
            <a:ext cx="8718885" cy="636098"/>
          </a:xfrm>
          <a:prstGeom prst="rect">
            <a:avLst/>
          </a:prstGeom>
        </p:spPr>
        <p:txBody>
          <a:bodyPr/>
          <a:lstStyle>
            <a:lvl1pPr algn="l" rtl="0" eaLnBrk="1" fontAlgn="base" hangingPunct="1">
              <a:lnSpc>
                <a:spcPct val="98000"/>
              </a:lnSpc>
              <a:spcBef>
                <a:spcPct val="0"/>
              </a:spcBef>
              <a:spcAft>
                <a:spcPct val="0"/>
              </a:spcAft>
              <a:defRPr lang="en-US" sz="3200" b="0" baseline="0" dirty="0" smtClean="0">
                <a:solidFill>
                  <a:schemeClr val="tx1">
                    <a:lumMod val="75000"/>
                    <a:lumOff val="25000"/>
                  </a:schemeClr>
                </a:solidFill>
                <a:latin typeface="Calibri" panose="020F0502020204030204" pitchFamily="34" charset="0"/>
                <a:ea typeface="+mj-ea"/>
                <a:cs typeface="Calibri" panose="020F0502020204030204" pitchFamily="34" charset="0"/>
              </a:defRPr>
            </a:lvl1pPr>
            <a:lvl2pPr algn="l" rtl="0" eaLnBrk="1" fontAlgn="base" hangingPunct="1">
              <a:lnSpc>
                <a:spcPct val="115000"/>
              </a:lnSpc>
              <a:spcBef>
                <a:spcPct val="0"/>
              </a:spcBef>
              <a:spcAft>
                <a:spcPct val="0"/>
              </a:spcAft>
              <a:defRPr sz="2800" b="1">
                <a:solidFill>
                  <a:schemeClr val="bg1"/>
                </a:solidFill>
                <a:latin typeface="Arial" charset="0"/>
              </a:defRPr>
            </a:lvl2pPr>
            <a:lvl3pPr algn="l" rtl="0" eaLnBrk="1" fontAlgn="base" hangingPunct="1">
              <a:lnSpc>
                <a:spcPct val="115000"/>
              </a:lnSpc>
              <a:spcBef>
                <a:spcPct val="0"/>
              </a:spcBef>
              <a:spcAft>
                <a:spcPct val="0"/>
              </a:spcAft>
              <a:defRPr sz="2800" b="1">
                <a:solidFill>
                  <a:schemeClr val="bg1"/>
                </a:solidFill>
                <a:latin typeface="Arial" charset="0"/>
              </a:defRPr>
            </a:lvl3pPr>
            <a:lvl4pPr algn="l" rtl="0" eaLnBrk="1" fontAlgn="base" hangingPunct="1">
              <a:lnSpc>
                <a:spcPct val="115000"/>
              </a:lnSpc>
              <a:spcBef>
                <a:spcPct val="0"/>
              </a:spcBef>
              <a:spcAft>
                <a:spcPct val="0"/>
              </a:spcAft>
              <a:defRPr sz="2800" b="1">
                <a:solidFill>
                  <a:schemeClr val="bg1"/>
                </a:solidFill>
                <a:latin typeface="Arial" charset="0"/>
              </a:defRPr>
            </a:lvl4pPr>
            <a:lvl5pPr algn="l" rtl="0" eaLnBrk="1" fontAlgn="base" hangingPunct="1">
              <a:lnSpc>
                <a:spcPct val="115000"/>
              </a:lnSpc>
              <a:spcBef>
                <a:spcPct val="0"/>
              </a:spcBef>
              <a:spcAft>
                <a:spcPct val="0"/>
              </a:spcAft>
              <a:defRPr sz="2800" b="1">
                <a:solidFill>
                  <a:schemeClr val="bg1"/>
                </a:solidFill>
                <a:latin typeface="Arial" charset="0"/>
              </a:defRPr>
            </a:lvl5pPr>
            <a:lvl6pPr marL="457200" algn="l" rtl="0" eaLnBrk="1" fontAlgn="base" hangingPunct="1">
              <a:lnSpc>
                <a:spcPct val="115000"/>
              </a:lnSpc>
              <a:spcBef>
                <a:spcPct val="0"/>
              </a:spcBef>
              <a:spcAft>
                <a:spcPct val="0"/>
              </a:spcAft>
              <a:defRPr sz="2800" b="1">
                <a:solidFill>
                  <a:schemeClr val="bg1"/>
                </a:solidFill>
                <a:latin typeface="Arial" charset="0"/>
              </a:defRPr>
            </a:lvl6pPr>
            <a:lvl7pPr marL="914400" algn="l" rtl="0" eaLnBrk="1" fontAlgn="base" hangingPunct="1">
              <a:lnSpc>
                <a:spcPct val="115000"/>
              </a:lnSpc>
              <a:spcBef>
                <a:spcPct val="0"/>
              </a:spcBef>
              <a:spcAft>
                <a:spcPct val="0"/>
              </a:spcAft>
              <a:defRPr sz="2800" b="1">
                <a:solidFill>
                  <a:schemeClr val="bg1"/>
                </a:solidFill>
                <a:latin typeface="Arial" charset="0"/>
              </a:defRPr>
            </a:lvl7pPr>
            <a:lvl8pPr marL="1371600" algn="l" rtl="0" eaLnBrk="1" fontAlgn="base" hangingPunct="1">
              <a:lnSpc>
                <a:spcPct val="115000"/>
              </a:lnSpc>
              <a:spcBef>
                <a:spcPct val="0"/>
              </a:spcBef>
              <a:spcAft>
                <a:spcPct val="0"/>
              </a:spcAft>
              <a:defRPr sz="2800" b="1">
                <a:solidFill>
                  <a:schemeClr val="bg1"/>
                </a:solidFill>
                <a:latin typeface="Arial" charset="0"/>
              </a:defRPr>
            </a:lvl8pPr>
            <a:lvl9pPr marL="1828800" algn="l" rtl="0" eaLnBrk="1" fontAlgn="base" hangingPunct="1">
              <a:lnSpc>
                <a:spcPct val="115000"/>
              </a:lnSpc>
              <a:spcBef>
                <a:spcPct val="0"/>
              </a:spcBef>
              <a:spcAft>
                <a:spcPct val="0"/>
              </a:spcAft>
              <a:defRPr sz="2800" b="1">
                <a:solidFill>
                  <a:schemeClr val="bg1"/>
                </a:solidFill>
                <a:latin typeface="Arial" charset="0"/>
              </a:defRPr>
            </a:lvl9pPr>
          </a:lstStyle>
          <a:p>
            <a:r>
              <a:rPr lang="en-US" sz="4000" kern="0" dirty="0" smtClean="0">
                <a:solidFill>
                  <a:srgbClr val="FFFFFF"/>
                </a:solidFill>
                <a:effectLst>
                  <a:outerShdw blurRad="38100" dist="38100" dir="2700000" algn="tl">
                    <a:srgbClr val="000000">
                      <a:alpha val="43137"/>
                    </a:srgbClr>
                  </a:outerShdw>
                </a:effectLst>
              </a:rPr>
              <a:t>Using Revision Control with Vivado</a:t>
            </a:r>
            <a:endParaRPr sz="4000" kern="0" dirty="0" smtClean="0">
              <a:solidFill>
                <a:srgbClr val="FFFF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124738095"/>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 Placeholder 2"/>
          <p:cNvSpPr>
            <a:spLocks noGrp="1"/>
          </p:cNvSpPr>
          <p:nvPr>
            <p:ph idx="1"/>
          </p:nvPr>
        </p:nvSpPr>
        <p:spPr>
          <a:xfrm>
            <a:off x="457200" y="1327150"/>
            <a:ext cx="5456359" cy="4268337"/>
          </a:xfrm>
        </p:spPr>
        <p:txBody>
          <a:bodyPr/>
          <a:lstStyle/>
          <a:p>
            <a:r>
              <a:rPr lang="en-US" sz="1800" dirty="0" smtClean="0"/>
              <a:t>If using projects, manage just the .</a:t>
            </a:r>
            <a:r>
              <a:rPr lang="en-US" sz="1800" dirty="0" err="1" smtClean="0"/>
              <a:t>xpr</a:t>
            </a:r>
            <a:r>
              <a:rPr lang="en-US" sz="1800" dirty="0" smtClean="0"/>
              <a:t> file or the </a:t>
            </a:r>
            <a:r>
              <a:rPr lang="en-US" sz="1800" dirty="0" err="1" smtClean="0"/>
              <a:t>Tcl</a:t>
            </a:r>
            <a:r>
              <a:rPr lang="en-US" sz="1800" dirty="0" smtClean="0"/>
              <a:t> recreate script</a:t>
            </a:r>
          </a:p>
          <a:p>
            <a:pPr lvl="1"/>
            <a:r>
              <a:rPr lang="en-US" sz="1600" dirty="0" smtClean="0"/>
              <a:t>Use the </a:t>
            </a:r>
            <a:r>
              <a:rPr lang="en-US" sz="1600" dirty="0" err="1" smtClean="0"/>
              <a:t>write_project_tcl</a:t>
            </a:r>
            <a:r>
              <a:rPr lang="en-US" sz="1600" dirty="0" smtClean="0"/>
              <a:t> command to create a script to re-create the project</a:t>
            </a:r>
          </a:p>
          <a:p>
            <a:pPr lvl="1"/>
            <a:r>
              <a:rPr lang="en-US" sz="1600" dirty="0" smtClean="0"/>
              <a:t>Do not check in the project sub-directories</a:t>
            </a:r>
          </a:p>
          <a:p>
            <a:endParaRPr lang="en-US" sz="1800" dirty="0" smtClean="0"/>
          </a:p>
          <a:p>
            <a:r>
              <a:rPr lang="en-US" sz="1800" dirty="0" smtClean="0"/>
              <a:t>Use your own judgment on directory structures for RTL, XDC, etc.</a:t>
            </a:r>
          </a:p>
          <a:p>
            <a:endParaRPr lang="en-US" sz="1800" dirty="0" smtClean="0"/>
          </a:p>
          <a:p>
            <a:r>
              <a:rPr lang="en-US" sz="1800" dirty="0" smtClean="0"/>
              <a:t>For </a:t>
            </a:r>
            <a:r>
              <a:rPr lang="en-US" sz="1800" dirty="0"/>
              <a:t>IP and IP Integrator sources, </a:t>
            </a:r>
            <a:r>
              <a:rPr lang="en-US" sz="1800" dirty="0" smtClean="0"/>
              <a:t>manage the entire </a:t>
            </a:r>
            <a:r>
              <a:rPr lang="en-US" sz="1800" dirty="0"/>
              <a:t>directory </a:t>
            </a:r>
            <a:r>
              <a:rPr lang="en-US" sz="1800" dirty="0" smtClean="0"/>
              <a:t>tree</a:t>
            </a:r>
          </a:p>
          <a:p>
            <a:pPr lvl="1"/>
            <a:r>
              <a:rPr lang="en-US" sz="1600" dirty="0" smtClean="0"/>
              <a:t>Generated sources can be used in future Vivado releases</a:t>
            </a:r>
          </a:p>
          <a:p>
            <a:pPr marL="342900" lvl="1" indent="0">
              <a:buNone/>
            </a:pPr>
            <a:endParaRPr lang="en-US" sz="1600" dirty="0"/>
          </a:p>
        </p:txBody>
      </p:sp>
      <p:sp>
        <p:nvSpPr>
          <p:cNvPr id="27" name="Slide Number Placeholder 2"/>
          <p:cNvSpPr>
            <a:spLocks noGrp="1"/>
          </p:cNvSpPr>
          <p:nvPr>
            <p:ph type="sldNum" sz="quarter" idx="10"/>
          </p:nvPr>
        </p:nvSpPr>
        <p:spPr/>
        <p:txBody>
          <a:bodyPr/>
          <a:lstStyle/>
          <a:p>
            <a:pPr>
              <a:defRPr/>
            </a:pPr>
            <a:r>
              <a:rPr dirty="0">
                <a:solidFill>
                  <a:srgbClr val="000000"/>
                </a:solidFill>
              </a:rPr>
              <a:t>Page </a:t>
            </a:r>
            <a:r>
              <a:rPr dirty="0" smtClean="0">
                <a:solidFill>
                  <a:srgbClr val="000000"/>
                </a:solidFill>
              </a:rPr>
              <a:t>11</a:t>
            </a:r>
            <a:endParaRPr dirty="0">
              <a:solidFill>
                <a:srgbClr val="000000"/>
              </a:solidFill>
            </a:endParaRPr>
          </a:p>
        </p:txBody>
      </p:sp>
      <p:sp>
        <p:nvSpPr>
          <p:cNvPr id="62" name="Rectangle 2"/>
          <p:cNvSpPr>
            <a:spLocks noGrp="1" noChangeArrowheads="1"/>
          </p:cNvSpPr>
          <p:nvPr>
            <p:ph type="title"/>
          </p:nvPr>
        </p:nvSpPr>
        <p:spPr/>
        <p:txBody>
          <a:bodyPr/>
          <a:lstStyle/>
          <a:p>
            <a:pPr eaLnBrk="1" hangingPunct="1"/>
            <a:r>
              <a:rPr lang="en-US" sz="2800" dirty="0" smtClean="0"/>
              <a:t>Maximum flexibility - Recommended files to manage</a:t>
            </a:r>
            <a:endParaRPr lang="en-US" sz="2800" dirty="0" smtClean="0">
              <a:solidFill>
                <a:srgbClr val="FF0000"/>
              </a:solidFill>
            </a:endParaRPr>
          </a:p>
        </p:txBody>
      </p:sp>
      <p:pic>
        <p:nvPicPr>
          <p:cNvPr id="26" name="Picture 2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70842" y="4604153"/>
            <a:ext cx="1562100" cy="952500"/>
          </a:xfrm>
          <a:prstGeom prst="rect">
            <a:avLst/>
          </a:prstGeom>
        </p:spPr>
      </p:pic>
      <p:pic>
        <p:nvPicPr>
          <p:cNvPr id="32" name="Picture 3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81689" y="4146953"/>
            <a:ext cx="632460" cy="335280"/>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03295" y="4360313"/>
            <a:ext cx="990600" cy="243840"/>
          </a:xfrm>
          <a:prstGeom prst="rect">
            <a:avLst/>
          </a:prstGeom>
        </p:spPr>
      </p:pic>
      <p:pic>
        <p:nvPicPr>
          <p:cNvPr id="18" name="Picture 1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520569" y="1744833"/>
            <a:ext cx="579120" cy="213360"/>
          </a:xfrm>
          <a:prstGeom prst="rect">
            <a:avLst/>
          </a:prstGeom>
        </p:spPr>
      </p:pic>
      <p:pic>
        <p:nvPicPr>
          <p:cNvPr id="20" name="Picture 1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572722" y="3520293"/>
            <a:ext cx="937260" cy="228600"/>
          </a:xfrm>
          <a:prstGeom prst="rect">
            <a:avLst/>
          </a:prstGeom>
        </p:spPr>
      </p:pic>
      <p:pic>
        <p:nvPicPr>
          <p:cNvPr id="21" name="Picture 20"/>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520569" y="1081426"/>
            <a:ext cx="868680" cy="213360"/>
          </a:xfrm>
          <a:prstGeom prst="rect">
            <a:avLst/>
          </a:prstGeom>
        </p:spPr>
      </p:pic>
      <p:pic>
        <p:nvPicPr>
          <p:cNvPr id="24" name="Picture 23"/>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704100" y="1958193"/>
            <a:ext cx="960120" cy="929640"/>
          </a:xfrm>
          <a:prstGeom prst="rect">
            <a:avLst/>
          </a:prstGeom>
        </p:spPr>
      </p:pic>
      <p:sp>
        <p:nvSpPr>
          <p:cNvPr id="43" name="Rectangle 42"/>
          <p:cNvSpPr/>
          <p:nvPr/>
        </p:nvSpPr>
        <p:spPr bwMode="auto">
          <a:xfrm>
            <a:off x="6361810" y="981221"/>
            <a:ext cx="2622604" cy="4575432"/>
          </a:xfrm>
          <a:prstGeom prst="rect">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endParaRPr lang="en-US" dirty="0" smtClean="0">
              <a:solidFill>
                <a:srgbClr val="000000"/>
              </a:solidFill>
            </a:endParaRPr>
          </a:p>
        </p:txBody>
      </p:sp>
      <p:pic>
        <p:nvPicPr>
          <p:cNvPr id="46" name="Picture 45"/>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744494" y="1276247"/>
            <a:ext cx="1440180" cy="251460"/>
          </a:xfrm>
          <a:prstGeom prst="rect">
            <a:avLst/>
          </a:prstGeom>
        </p:spPr>
      </p:pic>
      <p:pic>
        <p:nvPicPr>
          <p:cNvPr id="60" name="Picture 59"/>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744585" y="1495486"/>
            <a:ext cx="2171700" cy="243840"/>
          </a:xfrm>
          <a:prstGeom prst="rect">
            <a:avLst/>
          </a:prstGeom>
        </p:spPr>
      </p:pic>
      <p:pic>
        <p:nvPicPr>
          <p:cNvPr id="4" name="Picture 3"/>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6816919" y="3722977"/>
            <a:ext cx="762000" cy="480060"/>
          </a:xfrm>
          <a:prstGeom prst="rect">
            <a:avLst/>
          </a:prstGeom>
        </p:spPr>
      </p:pic>
      <p:pic>
        <p:nvPicPr>
          <p:cNvPr id="23" name="Picture 22"/>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6899053" y="2887833"/>
            <a:ext cx="1059180" cy="632460"/>
          </a:xfrm>
          <a:prstGeom prst="rect">
            <a:avLst/>
          </a:prstGeom>
        </p:spPr>
      </p:pic>
    </p:spTree>
    <p:extLst>
      <p:ext uri="{BB962C8B-B14F-4D97-AF65-F5344CB8AC3E}">
        <p14:creationId xmlns:p14="http://schemas.microsoft.com/office/powerpoint/2010/main" val="117761601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 Placeholder 2"/>
          <p:cNvSpPr>
            <a:spLocks noGrp="1"/>
          </p:cNvSpPr>
          <p:nvPr>
            <p:ph idx="1"/>
          </p:nvPr>
        </p:nvSpPr>
        <p:spPr>
          <a:xfrm>
            <a:off x="457200" y="1327150"/>
            <a:ext cx="4931563" cy="4268337"/>
          </a:xfrm>
        </p:spPr>
        <p:txBody>
          <a:bodyPr/>
          <a:lstStyle/>
          <a:p>
            <a:r>
              <a:rPr lang="en-US" sz="1800" dirty="0" smtClean="0"/>
              <a:t>Manage Vivado HLS source files, scripts, example projects, and packaged IP </a:t>
            </a:r>
          </a:p>
          <a:p>
            <a:endParaRPr lang="en-US" sz="1800" dirty="0" smtClean="0"/>
          </a:p>
          <a:p>
            <a:r>
              <a:rPr lang="en-US" sz="1800" dirty="0" smtClean="0"/>
              <a:t>Manage the entire System Generator directory for DSP sources</a:t>
            </a:r>
          </a:p>
          <a:p>
            <a:endParaRPr lang="en-US" sz="1800" dirty="0" smtClean="0"/>
          </a:p>
          <a:p>
            <a:r>
              <a:rPr lang="en-US" sz="1800" dirty="0" smtClean="0"/>
              <a:t>Manage Scripts and Docs as desired</a:t>
            </a:r>
          </a:p>
          <a:p>
            <a:endParaRPr lang="en-US" sz="1800" dirty="0"/>
          </a:p>
          <a:p>
            <a:r>
              <a:rPr lang="en-US" sz="1800" dirty="0" smtClean="0"/>
              <a:t>For SDK, manage the .</a:t>
            </a:r>
            <a:r>
              <a:rPr lang="en-US" sz="1800" dirty="0" err="1" smtClean="0"/>
              <a:t>hdf</a:t>
            </a:r>
            <a:r>
              <a:rPr lang="en-US" sz="1800" dirty="0" smtClean="0"/>
              <a:t> file</a:t>
            </a:r>
            <a:endParaRPr lang="en-US" sz="1800" dirty="0"/>
          </a:p>
        </p:txBody>
      </p:sp>
      <p:sp>
        <p:nvSpPr>
          <p:cNvPr id="20" name="Slide Number Placeholder 3"/>
          <p:cNvSpPr>
            <a:spLocks noGrp="1"/>
          </p:cNvSpPr>
          <p:nvPr>
            <p:ph type="sldNum" sz="quarter" idx="10"/>
          </p:nvPr>
        </p:nvSpPr>
        <p:spPr/>
        <p:txBody>
          <a:bodyPr/>
          <a:lstStyle/>
          <a:p>
            <a:pPr>
              <a:defRPr/>
            </a:pPr>
            <a:r>
              <a:rPr lang="en-US" sz="800" dirty="0" smtClean="0"/>
              <a:t>Page 12</a:t>
            </a:r>
            <a:endParaRPr lang="en-US" sz="800" dirty="0"/>
          </a:p>
        </p:txBody>
      </p:sp>
      <p:sp>
        <p:nvSpPr>
          <p:cNvPr id="62" name="Rectangle 2"/>
          <p:cNvSpPr>
            <a:spLocks noGrp="1" noChangeArrowheads="1"/>
          </p:cNvSpPr>
          <p:nvPr>
            <p:ph type="title"/>
          </p:nvPr>
        </p:nvSpPr>
        <p:spPr/>
        <p:txBody>
          <a:bodyPr/>
          <a:lstStyle/>
          <a:p>
            <a:r>
              <a:rPr lang="en-US" sz="2800" dirty="0"/>
              <a:t>Maximum </a:t>
            </a:r>
            <a:r>
              <a:rPr lang="en-US" sz="2800" dirty="0" smtClean="0"/>
              <a:t>flexibility </a:t>
            </a:r>
            <a:r>
              <a:rPr lang="en-US" sz="2800" dirty="0"/>
              <a:t>- Recommended </a:t>
            </a:r>
            <a:r>
              <a:rPr lang="en-US" sz="2800" dirty="0" smtClean="0"/>
              <a:t>files </a:t>
            </a:r>
            <a:r>
              <a:rPr lang="en-US" sz="2800" dirty="0"/>
              <a:t>to </a:t>
            </a:r>
            <a:r>
              <a:rPr lang="en-US" sz="2800" dirty="0" smtClean="0"/>
              <a:t>manage</a:t>
            </a:r>
            <a:endParaRPr lang="en-US" sz="2800" dirty="0" smtClean="0">
              <a:solidFill>
                <a:srgbClr val="FF0000"/>
              </a:solidFill>
            </a:endParaRPr>
          </a:p>
        </p:txBody>
      </p:sp>
      <p:sp>
        <p:nvSpPr>
          <p:cNvPr id="43" name="Rectangle 42"/>
          <p:cNvSpPr/>
          <p:nvPr/>
        </p:nvSpPr>
        <p:spPr bwMode="auto">
          <a:xfrm>
            <a:off x="5919480" y="1010052"/>
            <a:ext cx="2005319" cy="4987779"/>
          </a:xfrm>
          <a:prstGeom prst="rect">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endParaRPr lang="en-US" dirty="0" smtClean="0">
              <a:solidFill>
                <a:srgbClr val="000000"/>
              </a:solidFill>
            </a:endParaRPr>
          </a:p>
        </p:txBody>
      </p:sp>
      <p:pic>
        <p:nvPicPr>
          <p:cNvPr id="22" name="Picture 2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14687" y="5078764"/>
            <a:ext cx="609600" cy="259080"/>
          </a:xfrm>
          <a:prstGeom prst="rect">
            <a:avLst/>
          </a:prstGeom>
        </p:spPr>
      </p:pic>
      <p:pic>
        <p:nvPicPr>
          <p:cNvPr id="25" name="Picture 2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82796" y="2676365"/>
            <a:ext cx="609600" cy="251460"/>
          </a:xfrm>
          <a:prstGeom prst="rect">
            <a:avLst/>
          </a:prstGeom>
        </p:spPr>
      </p:pic>
      <p:pic>
        <p:nvPicPr>
          <p:cNvPr id="27" name="Picture 2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18042" y="1038883"/>
            <a:ext cx="609600" cy="259080"/>
          </a:xfrm>
          <a:prstGeom prst="rect">
            <a:avLst/>
          </a:prstGeom>
        </p:spPr>
      </p:pic>
      <p:pic>
        <p:nvPicPr>
          <p:cNvPr id="30" name="Picture 2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242155" y="2865828"/>
            <a:ext cx="1082040" cy="304800"/>
          </a:xfrm>
          <a:prstGeom prst="rect">
            <a:avLst/>
          </a:prstGeom>
        </p:spPr>
      </p:pic>
      <p:pic>
        <p:nvPicPr>
          <p:cNvPr id="31" name="Picture 3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490932" y="3105995"/>
            <a:ext cx="1363980" cy="1112520"/>
          </a:xfrm>
          <a:prstGeom prst="rect">
            <a:avLst/>
          </a:prstGeom>
        </p:spPr>
      </p:pic>
      <p:pic>
        <p:nvPicPr>
          <p:cNvPr id="33" name="Picture 3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014687" y="4168987"/>
            <a:ext cx="777240" cy="259080"/>
          </a:xfrm>
          <a:prstGeom prst="rect">
            <a:avLst/>
          </a:prstGeom>
        </p:spPr>
      </p:pic>
      <p:pic>
        <p:nvPicPr>
          <p:cNvPr id="34" name="Picture 33"/>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248777" y="5270001"/>
            <a:ext cx="1470660" cy="487680"/>
          </a:xfrm>
          <a:prstGeom prst="rect">
            <a:avLst/>
          </a:prstGeom>
        </p:spPr>
      </p:pic>
      <p:pic>
        <p:nvPicPr>
          <p:cNvPr id="35" name="Picture 34"/>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294084" y="4428067"/>
            <a:ext cx="1059180" cy="632460"/>
          </a:xfrm>
          <a:prstGeom prst="rect">
            <a:avLst/>
          </a:prstGeom>
        </p:spPr>
      </p:pic>
      <p:pic>
        <p:nvPicPr>
          <p:cNvPr id="36" name="Picture 35"/>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489350" y="2252538"/>
            <a:ext cx="982980" cy="480060"/>
          </a:xfrm>
          <a:prstGeom prst="rect">
            <a:avLst/>
          </a:prstGeom>
        </p:spPr>
      </p:pic>
      <p:pic>
        <p:nvPicPr>
          <p:cNvPr id="37" name="Picture 36"/>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6489350" y="1482938"/>
            <a:ext cx="838200" cy="243840"/>
          </a:xfrm>
          <a:prstGeom prst="rect">
            <a:avLst/>
          </a:prstGeom>
        </p:spPr>
      </p:pic>
      <p:pic>
        <p:nvPicPr>
          <p:cNvPr id="38" name="Picture 3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6489350" y="1873463"/>
            <a:ext cx="1013460" cy="243840"/>
          </a:xfrm>
          <a:prstGeom prst="rect">
            <a:avLst/>
          </a:prstGeom>
        </p:spPr>
      </p:pic>
      <p:pic>
        <p:nvPicPr>
          <p:cNvPr id="39" name="Picture 38"/>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6287596" y="2066545"/>
            <a:ext cx="762000" cy="243840"/>
          </a:xfrm>
          <a:prstGeom prst="rect">
            <a:avLst/>
          </a:prstGeom>
        </p:spPr>
      </p:pic>
      <p:pic>
        <p:nvPicPr>
          <p:cNvPr id="40" name="Picture 39"/>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6290951" y="1693090"/>
            <a:ext cx="975360" cy="220980"/>
          </a:xfrm>
          <a:prstGeom prst="rect">
            <a:avLst/>
          </a:prstGeom>
        </p:spPr>
      </p:pic>
      <p:pic>
        <p:nvPicPr>
          <p:cNvPr id="41" name="Picture 40"/>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6300684" y="1303997"/>
            <a:ext cx="830580" cy="228600"/>
          </a:xfrm>
          <a:prstGeom prst="rect">
            <a:avLst/>
          </a:prstGeom>
        </p:spPr>
      </p:pic>
    </p:spTree>
    <p:extLst>
      <p:ext uri="{BB962C8B-B14F-4D97-AF65-F5344CB8AC3E}">
        <p14:creationId xmlns:p14="http://schemas.microsoft.com/office/powerpoint/2010/main" val="163771057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 Placeholder 2"/>
          <p:cNvSpPr>
            <a:spLocks noGrp="1"/>
          </p:cNvSpPr>
          <p:nvPr>
            <p:ph idx="1"/>
          </p:nvPr>
        </p:nvSpPr>
        <p:spPr>
          <a:xfrm>
            <a:off x="457199" y="1026270"/>
            <a:ext cx="5654637" cy="5305082"/>
          </a:xfrm>
        </p:spPr>
        <p:txBody>
          <a:bodyPr/>
          <a:lstStyle/>
          <a:p>
            <a:r>
              <a:rPr lang="en-US" sz="1800" dirty="0"/>
              <a:t>If using projects, manage </a:t>
            </a:r>
            <a:r>
              <a:rPr lang="en-US" sz="1800" dirty="0" smtClean="0"/>
              <a:t>a </a:t>
            </a:r>
            <a:r>
              <a:rPr lang="en-US" sz="1800" dirty="0" err="1" smtClean="0"/>
              <a:t>Tcl</a:t>
            </a:r>
            <a:r>
              <a:rPr lang="en-US" sz="1800" dirty="0" smtClean="0"/>
              <a:t> script or just </a:t>
            </a:r>
            <a:r>
              <a:rPr lang="en-US" sz="1800" dirty="0"/>
              <a:t>the .</a:t>
            </a:r>
            <a:r>
              <a:rPr lang="en-US" sz="1800" dirty="0" err="1"/>
              <a:t>xpr</a:t>
            </a:r>
            <a:r>
              <a:rPr lang="en-US" sz="1800" dirty="0"/>
              <a:t> </a:t>
            </a:r>
            <a:r>
              <a:rPr lang="en-US" sz="1800" dirty="0" smtClean="0"/>
              <a:t>file</a:t>
            </a:r>
            <a:endParaRPr lang="en-US" sz="1800" dirty="0"/>
          </a:p>
          <a:p>
            <a:pPr lvl="1"/>
            <a:r>
              <a:rPr lang="en-US" sz="1600" dirty="0"/>
              <a:t>Use the </a:t>
            </a:r>
            <a:r>
              <a:rPr lang="en-US" sz="1600" dirty="0" err="1"/>
              <a:t>write_project_tcl</a:t>
            </a:r>
            <a:r>
              <a:rPr lang="en-US" sz="1600" dirty="0"/>
              <a:t> command to create a script to re-create the </a:t>
            </a:r>
            <a:r>
              <a:rPr lang="en-US" sz="1600" dirty="0" smtClean="0"/>
              <a:t>project or write a simple script manually</a:t>
            </a:r>
            <a:endParaRPr lang="en-US" sz="1600" dirty="0"/>
          </a:p>
          <a:p>
            <a:pPr lvl="1"/>
            <a:r>
              <a:rPr lang="en-US" sz="1600" dirty="0"/>
              <a:t>Do not check in the project sub-directories</a:t>
            </a:r>
          </a:p>
          <a:p>
            <a:pPr marL="0" indent="0">
              <a:buNone/>
            </a:pPr>
            <a:endParaRPr lang="en-US" sz="1800" dirty="0" smtClean="0"/>
          </a:p>
          <a:p>
            <a:r>
              <a:rPr lang="en-US" sz="1800" dirty="0" smtClean="0"/>
              <a:t>For IP, check in the .xci file only</a:t>
            </a:r>
          </a:p>
          <a:p>
            <a:pPr lvl="1"/>
            <a:r>
              <a:rPr lang="en-US" sz="1600" dirty="0" smtClean="0"/>
              <a:t>The .xci file can be used recreate the IP output products</a:t>
            </a:r>
          </a:p>
          <a:p>
            <a:pPr lvl="1"/>
            <a:r>
              <a:rPr lang="en-US" sz="1600" dirty="0" smtClean="0"/>
              <a:t>IP can only be recreated using the version of </a:t>
            </a:r>
            <a:r>
              <a:rPr lang="en-US" sz="1600" dirty="0" err="1" smtClean="0"/>
              <a:t>Vivado</a:t>
            </a:r>
            <a:r>
              <a:rPr lang="en-US" sz="1600" dirty="0" smtClean="0"/>
              <a:t> the IP was created with</a:t>
            </a:r>
          </a:p>
          <a:p>
            <a:endParaRPr lang="en-US" sz="1800" dirty="0" smtClean="0"/>
          </a:p>
          <a:p>
            <a:r>
              <a:rPr lang="en-US" sz="1800" dirty="0" smtClean="0"/>
              <a:t>For IP Integrator, check in the .BD file or the </a:t>
            </a:r>
            <a:r>
              <a:rPr lang="en-US" sz="1800" dirty="0" err="1" smtClean="0"/>
              <a:t>Tcl</a:t>
            </a:r>
            <a:r>
              <a:rPr lang="en-US" sz="1800" dirty="0" smtClean="0"/>
              <a:t> recreate script</a:t>
            </a:r>
          </a:p>
          <a:p>
            <a:pPr lvl="1"/>
            <a:r>
              <a:rPr lang="en-US" sz="1600" dirty="0" smtClean="0"/>
              <a:t>Use the </a:t>
            </a:r>
            <a:r>
              <a:rPr lang="en-US" sz="1600" dirty="0" err="1" smtClean="0"/>
              <a:t>write_bd_tcl</a:t>
            </a:r>
            <a:r>
              <a:rPr lang="en-US" sz="1600" dirty="0" smtClean="0"/>
              <a:t> command to create a script for the block design</a:t>
            </a:r>
          </a:p>
          <a:p>
            <a:endParaRPr lang="en-US" sz="1800" dirty="0" smtClean="0"/>
          </a:p>
          <a:p>
            <a:pPr marL="0" indent="0">
              <a:buNone/>
            </a:pPr>
            <a:endParaRPr lang="en-US" sz="1800" dirty="0" smtClean="0"/>
          </a:p>
        </p:txBody>
      </p:sp>
      <p:sp>
        <p:nvSpPr>
          <p:cNvPr id="28" name="Slide Number Placeholder 3"/>
          <p:cNvSpPr>
            <a:spLocks noGrp="1"/>
          </p:cNvSpPr>
          <p:nvPr>
            <p:ph type="sldNum" sz="quarter" idx="10"/>
          </p:nvPr>
        </p:nvSpPr>
        <p:spPr/>
        <p:txBody>
          <a:bodyPr/>
          <a:lstStyle/>
          <a:p>
            <a:pPr>
              <a:defRPr/>
            </a:pPr>
            <a:r>
              <a:rPr lang="en-US" sz="800" dirty="0" smtClean="0"/>
              <a:t>Page 13</a:t>
            </a:r>
            <a:endParaRPr lang="en-US" sz="800" dirty="0"/>
          </a:p>
        </p:txBody>
      </p:sp>
      <p:sp>
        <p:nvSpPr>
          <p:cNvPr id="62" name="Rectangle 2"/>
          <p:cNvSpPr>
            <a:spLocks noGrp="1" noChangeArrowheads="1"/>
          </p:cNvSpPr>
          <p:nvPr>
            <p:ph type="title"/>
          </p:nvPr>
        </p:nvSpPr>
        <p:spPr/>
        <p:txBody>
          <a:bodyPr/>
          <a:lstStyle/>
          <a:p>
            <a:r>
              <a:rPr lang="en-US" dirty="0" smtClean="0"/>
              <a:t>Minimum files - </a:t>
            </a:r>
            <a:r>
              <a:rPr lang="en-US" dirty="0"/>
              <a:t>Recommended </a:t>
            </a:r>
            <a:r>
              <a:rPr lang="en-US" dirty="0" smtClean="0"/>
              <a:t>files </a:t>
            </a:r>
            <a:r>
              <a:rPr lang="en-US" dirty="0"/>
              <a:t>to </a:t>
            </a:r>
            <a:r>
              <a:rPr lang="en-US" dirty="0" smtClean="0"/>
              <a:t>manage</a:t>
            </a:r>
            <a:endParaRPr lang="en-US" dirty="0" smtClean="0">
              <a:solidFill>
                <a:srgbClr val="FF0000"/>
              </a:solidFill>
            </a:endParaRPr>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97247" y="3552579"/>
            <a:ext cx="525780" cy="236220"/>
          </a:xfrm>
          <a:prstGeom prst="rect">
            <a:avLst/>
          </a:prstGeom>
        </p:spPr>
      </p:pic>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97247" y="4753810"/>
            <a:ext cx="723900" cy="251460"/>
          </a:xfrm>
          <a:prstGeom prst="rect">
            <a:avLst/>
          </a:prstGeom>
        </p:spPr>
      </p:pic>
      <p:pic>
        <p:nvPicPr>
          <p:cNvPr id="18" name="Picture 1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97247" y="1789882"/>
            <a:ext cx="579120" cy="213360"/>
          </a:xfrm>
          <a:prstGeom prst="rect">
            <a:avLst/>
          </a:prstGeom>
        </p:spPr>
      </p:pic>
      <p:pic>
        <p:nvPicPr>
          <p:cNvPr id="21" name="Picture 2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497247" y="1126475"/>
            <a:ext cx="868680" cy="213360"/>
          </a:xfrm>
          <a:prstGeom prst="rect">
            <a:avLst/>
          </a:prstGeom>
        </p:spPr>
      </p:pic>
      <p:pic>
        <p:nvPicPr>
          <p:cNvPr id="24" name="Picture 2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680778" y="2003242"/>
            <a:ext cx="960120" cy="929640"/>
          </a:xfrm>
          <a:prstGeom prst="rect">
            <a:avLst/>
          </a:prstGeom>
        </p:spPr>
      </p:pic>
      <p:sp>
        <p:nvSpPr>
          <p:cNvPr id="43" name="Rectangle 42"/>
          <p:cNvSpPr/>
          <p:nvPr/>
        </p:nvSpPr>
        <p:spPr bwMode="auto">
          <a:xfrm>
            <a:off x="6370300" y="1026270"/>
            <a:ext cx="2588973" cy="4838819"/>
          </a:xfrm>
          <a:prstGeom prst="rect">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endParaRPr lang="en-US" dirty="0" smtClean="0">
              <a:solidFill>
                <a:srgbClr val="000000"/>
              </a:solidFill>
            </a:endParaRPr>
          </a:p>
        </p:txBody>
      </p:sp>
      <p:pic>
        <p:nvPicPr>
          <p:cNvPr id="46" name="Picture 4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721172" y="1321296"/>
            <a:ext cx="1440180" cy="251460"/>
          </a:xfrm>
          <a:prstGeom prst="rect">
            <a:avLst/>
          </a:prstGeom>
        </p:spPr>
      </p:pic>
      <p:pic>
        <p:nvPicPr>
          <p:cNvPr id="60" name="Picture 59"/>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702791" y="1540535"/>
            <a:ext cx="2171700" cy="243840"/>
          </a:xfrm>
          <a:prstGeom prst="rect">
            <a:avLst/>
          </a:prstGeom>
        </p:spPr>
      </p:pic>
      <p:pic>
        <p:nvPicPr>
          <p:cNvPr id="23" name="Picture 22"/>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875731" y="2932882"/>
            <a:ext cx="1059180" cy="632460"/>
          </a:xfrm>
          <a:prstGeom prst="rect">
            <a:avLst/>
          </a:prstGeom>
        </p:spPr>
      </p:pic>
      <p:pic>
        <p:nvPicPr>
          <p:cNvPr id="22" name="Picture 21"/>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715219" y="4265766"/>
            <a:ext cx="853440" cy="213360"/>
          </a:xfrm>
          <a:prstGeom prst="rect">
            <a:avLst/>
          </a:prstGeom>
        </p:spPr>
      </p:pic>
      <p:pic>
        <p:nvPicPr>
          <p:cNvPr id="25" name="Picture 24"/>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6703789" y="3849143"/>
            <a:ext cx="876300" cy="205740"/>
          </a:xfrm>
          <a:prstGeom prst="rect">
            <a:avLst/>
          </a:prstGeom>
        </p:spPr>
      </p:pic>
      <p:pic>
        <p:nvPicPr>
          <p:cNvPr id="27" name="Picture 26"/>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6932989" y="4525524"/>
            <a:ext cx="929640" cy="220980"/>
          </a:xfrm>
          <a:prstGeom prst="rect">
            <a:avLst/>
          </a:prstGeom>
        </p:spPr>
      </p:pic>
      <p:pic>
        <p:nvPicPr>
          <p:cNvPr id="30" name="Picture 29"/>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6902509" y="4063721"/>
            <a:ext cx="1051560" cy="220980"/>
          </a:xfrm>
          <a:prstGeom prst="rect">
            <a:avLst/>
          </a:prstGeom>
        </p:spPr>
      </p:pic>
      <p:pic>
        <p:nvPicPr>
          <p:cNvPr id="31" name="Picture 30"/>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6742489" y="5005270"/>
            <a:ext cx="1371600" cy="274320"/>
          </a:xfrm>
          <a:prstGeom prst="rect">
            <a:avLst/>
          </a:prstGeom>
        </p:spPr>
      </p:pic>
      <p:pic>
        <p:nvPicPr>
          <p:cNvPr id="2" name="Picture 1"/>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6771870" y="5279590"/>
            <a:ext cx="731520" cy="243840"/>
          </a:xfrm>
          <a:prstGeom prst="rect">
            <a:avLst/>
          </a:prstGeom>
        </p:spPr>
      </p:pic>
      <p:pic>
        <p:nvPicPr>
          <p:cNvPr id="5" name="Picture 4"/>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6944419" y="5523430"/>
            <a:ext cx="967740" cy="220980"/>
          </a:xfrm>
          <a:prstGeom prst="rect">
            <a:avLst/>
          </a:prstGeom>
        </p:spPr>
      </p:pic>
    </p:spTree>
    <p:extLst>
      <p:ext uri="{BB962C8B-B14F-4D97-AF65-F5344CB8AC3E}">
        <p14:creationId xmlns:p14="http://schemas.microsoft.com/office/powerpoint/2010/main" val="361707708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Rectangle 42"/>
          <p:cNvSpPr/>
          <p:nvPr/>
        </p:nvSpPr>
        <p:spPr bwMode="auto">
          <a:xfrm>
            <a:off x="5919480" y="1010052"/>
            <a:ext cx="2005319" cy="4987779"/>
          </a:xfrm>
          <a:prstGeom prst="rect">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endParaRPr lang="en-US" dirty="0" smtClean="0">
              <a:solidFill>
                <a:srgbClr val="000000"/>
              </a:solidFill>
            </a:endParaRPr>
          </a:p>
        </p:txBody>
      </p:sp>
      <p:sp>
        <p:nvSpPr>
          <p:cNvPr id="29" name="Text Placeholder 2"/>
          <p:cNvSpPr>
            <a:spLocks noGrp="1"/>
          </p:cNvSpPr>
          <p:nvPr>
            <p:ph idx="1"/>
          </p:nvPr>
        </p:nvSpPr>
        <p:spPr>
          <a:xfrm>
            <a:off x="457200" y="1327150"/>
            <a:ext cx="5102862" cy="4268337"/>
          </a:xfrm>
        </p:spPr>
        <p:txBody>
          <a:bodyPr/>
          <a:lstStyle/>
          <a:p>
            <a:r>
              <a:rPr lang="en-US" sz="1800" dirty="0" smtClean="0"/>
              <a:t>Manage Vivado HLS source files, scripts, example projects, and packaged IP </a:t>
            </a:r>
          </a:p>
          <a:p>
            <a:endParaRPr lang="en-US" sz="1800" dirty="0" smtClean="0"/>
          </a:p>
          <a:p>
            <a:r>
              <a:rPr lang="en-US" sz="1800" dirty="0" smtClean="0"/>
              <a:t>Manage the entire System Generator directory for DSP sources</a:t>
            </a:r>
          </a:p>
          <a:p>
            <a:endParaRPr lang="en-US" sz="1800" dirty="0" smtClean="0"/>
          </a:p>
          <a:p>
            <a:r>
              <a:rPr lang="en-US" sz="1800" dirty="0" smtClean="0"/>
              <a:t>Manage Scripts and Docs as desired</a:t>
            </a:r>
          </a:p>
          <a:p>
            <a:endParaRPr lang="en-US" sz="1800" dirty="0"/>
          </a:p>
          <a:p>
            <a:r>
              <a:rPr lang="en-US" sz="1800" dirty="0"/>
              <a:t>For SDK, manage the .</a:t>
            </a:r>
            <a:r>
              <a:rPr lang="en-US" sz="1800" dirty="0" err="1"/>
              <a:t>hdf</a:t>
            </a:r>
            <a:r>
              <a:rPr lang="en-US" sz="1800" dirty="0"/>
              <a:t> file</a:t>
            </a:r>
          </a:p>
          <a:p>
            <a:pPr marL="0" indent="0">
              <a:buNone/>
            </a:pPr>
            <a:endParaRPr lang="en-US" sz="1800" dirty="0"/>
          </a:p>
        </p:txBody>
      </p:sp>
      <p:sp>
        <p:nvSpPr>
          <p:cNvPr id="4" name="Slide Number Placeholder 3"/>
          <p:cNvSpPr>
            <a:spLocks noGrp="1"/>
          </p:cNvSpPr>
          <p:nvPr>
            <p:ph type="sldNum" sz="quarter" idx="10"/>
          </p:nvPr>
        </p:nvSpPr>
        <p:spPr/>
        <p:txBody>
          <a:bodyPr/>
          <a:lstStyle/>
          <a:p>
            <a:pPr>
              <a:defRPr/>
            </a:pPr>
            <a:r>
              <a:rPr lang="en-US" sz="800" dirty="0" smtClean="0"/>
              <a:t>Page </a:t>
            </a:r>
            <a:fld id="{F6329063-0DD2-4266-B002-C87BD6EEE3F1}" type="slidenum">
              <a:rPr lang="en-US" sz="800" smtClean="0"/>
              <a:pPr>
                <a:defRPr/>
              </a:pPr>
              <a:t>13</a:t>
            </a:fld>
            <a:endParaRPr lang="en-US" sz="800" dirty="0"/>
          </a:p>
        </p:txBody>
      </p:sp>
      <p:sp>
        <p:nvSpPr>
          <p:cNvPr id="2" name="Title 1"/>
          <p:cNvSpPr>
            <a:spLocks noGrp="1"/>
          </p:cNvSpPr>
          <p:nvPr>
            <p:ph type="title"/>
          </p:nvPr>
        </p:nvSpPr>
        <p:spPr/>
        <p:txBody>
          <a:bodyPr/>
          <a:lstStyle/>
          <a:p>
            <a:r>
              <a:rPr lang="en-US" dirty="0" smtClean="0"/>
              <a:t>Minimum files – Recommended files to manage</a:t>
            </a:r>
            <a:endParaRPr lang="en-US" dirty="0"/>
          </a:p>
        </p:txBody>
      </p:sp>
      <p:pic>
        <p:nvPicPr>
          <p:cNvPr id="22" name="Picture 2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14687" y="5078764"/>
            <a:ext cx="609600" cy="259080"/>
          </a:xfrm>
          <a:prstGeom prst="rect">
            <a:avLst/>
          </a:prstGeom>
        </p:spPr>
      </p:pic>
      <p:pic>
        <p:nvPicPr>
          <p:cNvPr id="25" name="Picture 2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82796" y="2676365"/>
            <a:ext cx="609600" cy="251460"/>
          </a:xfrm>
          <a:prstGeom prst="rect">
            <a:avLst/>
          </a:prstGeom>
        </p:spPr>
      </p:pic>
      <p:pic>
        <p:nvPicPr>
          <p:cNvPr id="27" name="Picture 2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18042" y="1038883"/>
            <a:ext cx="609600" cy="259080"/>
          </a:xfrm>
          <a:prstGeom prst="rect">
            <a:avLst/>
          </a:prstGeom>
        </p:spPr>
      </p:pic>
      <p:pic>
        <p:nvPicPr>
          <p:cNvPr id="30" name="Picture 2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242155" y="2865828"/>
            <a:ext cx="1082040" cy="304800"/>
          </a:xfrm>
          <a:prstGeom prst="rect">
            <a:avLst/>
          </a:prstGeom>
        </p:spPr>
      </p:pic>
      <p:pic>
        <p:nvPicPr>
          <p:cNvPr id="31" name="Picture 3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490932" y="3105995"/>
            <a:ext cx="1363980" cy="1112520"/>
          </a:xfrm>
          <a:prstGeom prst="rect">
            <a:avLst/>
          </a:prstGeom>
        </p:spPr>
      </p:pic>
      <p:pic>
        <p:nvPicPr>
          <p:cNvPr id="33" name="Picture 3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014687" y="4168987"/>
            <a:ext cx="777240" cy="259080"/>
          </a:xfrm>
          <a:prstGeom prst="rect">
            <a:avLst/>
          </a:prstGeom>
        </p:spPr>
      </p:pic>
      <p:pic>
        <p:nvPicPr>
          <p:cNvPr id="34" name="Picture 33"/>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248777" y="5270001"/>
            <a:ext cx="1470660" cy="487680"/>
          </a:xfrm>
          <a:prstGeom prst="rect">
            <a:avLst/>
          </a:prstGeom>
        </p:spPr>
      </p:pic>
      <p:pic>
        <p:nvPicPr>
          <p:cNvPr id="35" name="Picture 34"/>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294084" y="4428067"/>
            <a:ext cx="1059180" cy="632460"/>
          </a:xfrm>
          <a:prstGeom prst="rect">
            <a:avLst/>
          </a:prstGeom>
        </p:spPr>
      </p:pic>
      <p:pic>
        <p:nvPicPr>
          <p:cNvPr id="36" name="Picture 35"/>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489350" y="2252538"/>
            <a:ext cx="982980" cy="480060"/>
          </a:xfrm>
          <a:prstGeom prst="rect">
            <a:avLst/>
          </a:prstGeom>
        </p:spPr>
      </p:pic>
      <p:pic>
        <p:nvPicPr>
          <p:cNvPr id="37" name="Picture 36"/>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6489350" y="1482938"/>
            <a:ext cx="838200" cy="243840"/>
          </a:xfrm>
          <a:prstGeom prst="rect">
            <a:avLst/>
          </a:prstGeom>
        </p:spPr>
      </p:pic>
      <p:pic>
        <p:nvPicPr>
          <p:cNvPr id="38" name="Picture 3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6489350" y="1873463"/>
            <a:ext cx="1013460" cy="243840"/>
          </a:xfrm>
          <a:prstGeom prst="rect">
            <a:avLst/>
          </a:prstGeom>
        </p:spPr>
      </p:pic>
      <p:pic>
        <p:nvPicPr>
          <p:cNvPr id="39" name="Picture 38"/>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6287596" y="2066545"/>
            <a:ext cx="762000" cy="243840"/>
          </a:xfrm>
          <a:prstGeom prst="rect">
            <a:avLst/>
          </a:prstGeom>
        </p:spPr>
      </p:pic>
      <p:pic>
        <p:nvPicPr>
          <p:cNvPr id="40" name="Picture 39"/>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6290951" y="1693090"/>
            <a:ext cx="975360" cy="220980"/>
          </a:xfrm>
          <a:prstGeom prst="rect">
            <a:avLst/>
          </a:prstGeom>
        </p:spPr>
      </p:pic>
      <p:pic>
        <p:nvPicPr>
          <p:cNvPr id="41" name="Picture 40"/>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6300684" y="1303997"/>
            <a:ext cx="830580" cy="228600"/>
          </a:xfrm>
          <a:prstGeom prst="rect">
            <a:avLst/>
          </a:prstGeom>
        </p:spPr>
      </p:pic>
    </p:spTree>
    <p:extLst>
      <p:ext uri="{BB962C8B-B14F-4D97-AF65-F5344CB8AC3E}">
        <p14:creationId xmlns:p14="http://schemas.microsoft.com/office/powerpoint/2010/main" val="281465466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457200" y="1030147"/>
            <a:ext cx="8233646" cy="5335214"/>
          </a:xfrm>
        </p:spPr>
        <p:txBody>
          <a:bodyPr/>
          <a:lstStyle/>
          <a:p>
            <a:r>
              <a:rPr lang="en-US" dirty="0" smtClean="0"/>
              <a:t>What should be checked into a revision control system?</a:t>
            </a:r>
          </a:p>
          <a:p>
            <a:endParaRPr lang="en-US" dirty="0"/>
          </a:p>
          <a:p>
            <a:pPr lvl="1"/>
            <a:r>
              <a:rPr lang="en-US" dirty="0" smtClean="0"/>
              <a:t>BD</a:t>
            </a:r>
            <a:endParaRPr lang="en-US" dirty="0"/>
          </a:p>
          <a:p>
            <a:pPr lvl="1"/>
            <a:r>
              <a:rPr lang="en-US" dirty="0" smtClean="0"/>
              <a:t>IP</a:t>
            </a:r>
          </a:p>
          <a:p>
            <a:pPr lvl="1"/>
            <a:r>
              <a:rPr lang="en-US" dirty="0" smtClean="0"/>
              <a:t>Constraints</a:t>
            </a:r>
            <a:endParaRPr lang="en-US" dirty="0"/>
          </a:p>
          <a:p>
            <a:pPr lvl="1"/>
            <a:r>
              <a:rPr lang="en-US" dirty="0" smtClean="0"/>
              <a:t>Project directories</a:t>
            </a:r>
          </a:p>
          <a:p>
            <a:pPr lvl="1"/>
            <a:r>
              <a:rPr lang="en-US" dirty="0"/>
              <a:t>Verilog </a:t>
            </a:r>
            <a:r>
              <a:rPr lang="en-US" dirty="0" smtClean="0"/>
              <a:t>sources </a:t>
            </a:r>
            <a:endParaRPr lang="en-US" dirty="0"/>
          </a:p>
          <a:p>
            <a:pPr lvl="1"/>
            <a:r>
              <a:rPr lang="en-US" dirty="0" smtClean="0"/>
              <a:t>VHDL sources</a:t>
            </a:r>
          </a:p>
          <a:p>
            <a:pPr lvl="1"/>
            <a:r>
              <a:rPr lang="en-US" dirty="0" smtClean="0"/>
              <a:t>All of the above</a:t>
            </a:r>
          </a:p>
          <a:p>
            <a:endParaRPr lang="en-US" dirty="0"/>
          </a:p>
          <a:p>
            <a:r>
              <a:rPr lang="en-US" dirty="0" smtClean="0"/>
              <a:t>Which of the two documented approaches to revision control is the preferred approach that Xilinx recommends?</a:t>
            </a:r>
          </a:p>
          <a:p>
            <a:endParaRPr lang="en-US" dirty="0"/>
          </a:p>
          <a:p>
            <a:pPr lvl="1"/>
            <a:r>
              <a:rPr lang="en-US" dirty="0" smtClean="0"/>
              <a:t>Maximum flexibility or Minimum files</a:t>
            </a:r>
            <a:endParaRPr lang="en-US" dirty="0"/>
          </a:p>
        </p:txBody>
      </p:sp>
      <p:sp>
        <p:nvSpPr>
          <p:cNvPr id="4" name="Slide Number Placeholder 2"/>
          <p:cNvSpPr>
            <a:spLocks noGrp="1"/>
          </p:cNvSpPr>
          <p:nvPr>
            <p:ph type="sldNum" sz="quarter" idx="10"/>
          </p:nvPr>
        </p:nvSpPr>
        <p:spPr/>
        <p:txBody>
          <a:bodyPr/>
          <a:lstStyle/>
          <a:p>
            <a:pPr>
              <a:defRPr/>
            </a:pPr>
            <a:r>
              <a:rPr dirty="0">
                <a:solidFill>
                  <a:srgbClr val="000000"/>
                </a:solidFill>
              </a:rPr>
              <a:t>Page </a:t>
            </a:r>
            <a:r>
              <a:rPr dirty="0" smtClean="0">
                <a:solidFill>
                  <a:srgbClr val="000000"/>
                </a:solidFill>
              </a:rPr>
              <a:t>15</a:t>
            </a:r>
            <a:endParaRPr dirty="0">
              <a:solidFill>
                <a:srgbClr val="000000"/>
              </a:solidFill>
            </a:endParaRPr>
          </a:p>
        </p:txBody>
      </p:sp>
      <p:sp>
        <p:nvSpPr>
          <p:cNvPr id="5" name="Title 4"/>
          <p:cNvSpPr>
            <a:spLocks noGrp="1"/>
          </p:cNvSpPr>
          <p:nvPr>
            <p:ph type="title"/>
          </p:nvPr>
        </p:nvSpPr>
        <p:spPr/>
        <p:txBody>
          <a:bodyPr/>
          <a:lstStyle/>
          <a:p>
            <a:r>
              <a:rPr lang="en-US" dirty="0" smtClean="0"/>
              <a:t>Knowledge check</a:t>
            </a:r>
            <a:endParaRPr lang="en-US" dirty="0"/>
          </a:p>
        </p:txBody>
      </p:sp>
      <p:sp>
        <p:nvSpPr>
          <p:cNvPr id="7" name="Frame 6"/>
          <p:cNvSpPr/>
          <p:nvPr/>
        </p:nvSpPr>
        <p:spPr bwMode="auto">
          <a:xfrm>
            <a:off x="613457" y="1787274"/>
            <a:ext cx="2446735" cy="1142386"/>
          </a:xfrm>
          <a:prstGeom prst="frame">
            <a:avLst>
              <a:gd name="adj1" fmla="val 3088"/>
            </a:avLst>
          </a:prstGeom>
          <a:solidFill>
            <a:srgbClr val="00B050"/>
          </a:solidFill>
          <a:ln w="762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endParaRPr lang="en-US" dirty="0" smtClean="0">
              <a:solidFill>
                <a:srgbClr val="000000"/>
              </a:solidFill>
            </a:endParaRPr>
          </a:p>
        </p:txBody>
      </p:sp>
      <p:sp>
        <p:nvSpPr>
          <p:cNvPr id="8" name="Frame 7"/>
          <p:cNvSpPr/>
          <p:nvPr/>
        </p:nvSpPr>
        <p:spPr bwMode="auto">
          <a:xfrm>
            <a:off x="613456" y="3291158"/>
            <a:ext cx="2446735" cy="731590"/>
          </a:xfrm>
          <a:prstGeom prst="frame">
            <a:avLst>
              <a:gd name="adj1" fmla="val 3088"/>
            </a:avLst>
          </a:prstGeom>
          <a:solidFill>
            <a:srgbClr val="00B050"/>
          </a:solidFill>
          <a:ln w="762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endParaRPr lang="en-US" dirty="0" smtClean="0">
              <a:solidFill>
                <a:srgbClr val="000000"/>
              </a:solidFill>
            </a:endParaRPr>
          </a:p>
        </p:txBody>
      </p:sp>
      <p:sp>
        <p:nvSpPr>
          <p:cNvPr id="9" name="Frame 8"/>
          <p:cNvSpPr/>
          <p:nvPr/>
        </p:nvSpPr>
        <p:spPr bwMode="auto">
          <a:xfrm>
            <a:off x="876300" y="5991505"/>
            <a:ext cx="2001011" cy="403474"/>
          </a:xfrm>
          <a:prstGeom prst="frame">
            <a:avLst>
              <a:gd name="adj1" fmla="val 3088"/>
            </a:avLst>
          </a:prstGeom>
          <a:solidFill>
            <a:srgbClr val="00B050"/>
          </a:solidFill>
          <a:ln w="762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endParaRPr lang="en-US" dirty="0" smtClean="0">
              <a:solidFill>
                <a:srgbClr val="000000"/>
              </a:solidFill>
            </a:endParaRPr>
          </a:p>
        </p:txBody>
      </p:sp>
    </p:spTree>
    <p:extLst>
      <p:ext uri="{BB962C8B-B14F-4D97-AF65-F5344CB8AC3E}">
        <p14:creationId xmlns:p14="http://schemas.microsoft.com/office/powerpoint/2010/main" val="1659699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xEl>
                                              <p:pRg st="10" end="1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12" end="1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C:\Users\TIMV~1.XLN\AppData\Local\Temp\SNAGHTMLa83287.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01109" y="1375718"/>
            <a:ext cx="4714875" cy="4248151"/>
          </a:xfrm>
          <a:prstGeom prst="rect">
            <a:avLst/>
          </a:prstGeom>
          <a:noFill/>
          <a:extLst>
            <a:ext uri="{909E8E84-426E-40DD-AFC4-6F175D3DCCD1}">
              <a14:hiddenFill xmlns:a14="http://schemas.microsoft.com/office/drawing/2010/main">
                <a:solidFill>
                  <a:srgbClr val="FFFFFF"/>
                </a:solidFill>
              </a14:hiddenFill>
            </a:ext>
          </a:extLst>
        </p:spPr>
      </p:pic>
      <p:sp>
        <p:nvSpPr>
          <p:cNvPr id="2" name="Content Placeholder 1"/>
          <p:cNvSpPr>
            <a:spLocks noGrp="1"/>
          </p:cNvSpPr>
          <p:nvPr>
            <p:ph idx="1"/>
          </p:nvPr>
        </p:nvSpPr>
        <p:spPr>
          <a:xfrm>
            <a:off x="280416" y="1217222"/>
            <a:ext cx="3877056" cy="5359791"/>
          </a:xfrm>
        </p:spPr>
        <p:txBody>
          <a:bodyPr/>
          <a:lstStyle/>
          <a:p>
            <a:r>
              <a:rPr lang="en-US" dirty="0" smtClean="0"/>
              <a:t>Create a </a:t>
            </a:r>
            <a:r>
              <a:rPr lang="en-US" dirty="0" err="1" smtClean="0"/>
              <a:t>Tcl</a:t>
            </a:r>
            <a:r>
              <a:rPr lang="en-US" dirty="0" smtClean="0"/>
              <a:t> script to recreate a project</a:t>
            </a:r>
          </a:p>
          <a:p>
            <a:pPr lvl="1"/>
            <a:r>
              <a:rPr lang="en-US" dirty="0" err="1" smtClean="0"/>
              <a:t>Write_project_tcl</a:t>
            </a:r>
            <a:r>
              <a:rPr lang="en-US" dirty="0" smtClean="0"/>
              <a:t> creates a “template” that you can use/modify</a:t>
            </a:r>
          </a:p>
          <a:p>
            <a:pPr lvl="0"/>
            <a:endParaRPr lang="en-US" dirty="0" smtClean="0"/>
          </a:p>
          <a:p>
            <a:pPr lvl="0"/>
            <a:r>
              <a:rPr lang="en-US" dirty="0" smtClean="0"/>
              <a:t>IP Integrator has</a:t>
            </a:r>
            <a:r>
              <a:rPr lang="en-US" baseline="0" dirty="0" smtClean="0"/>
              <a:t> </a:t>
            </a:r>
            <a:r>
              <a:rPr lang="en-US" baseline="0" dirty="0" err="1" smtClean="0"/>
              <a:t>write_bd_tcl</a:t>
            </a:r>
            <a:r>
              <a:rPr lang="en-US" baseline="0" dirty="0" smtClean="0"/>
              <a:t> </a:t>
            </a:r>
          </a:p>
          <a:p>
            <a:pPr lvl="1"/>
            <a:r>
              <a:rPr lang="en-US" dirty="0" smtClean="0"/>
              <a:t>Creates a </a:t>
            </a:r>
            <a:r>
              <a:rPr lang="en-US" dirty="0" err="1" smtClean="0"/>
              <a:t>Tcl</a:t>
            </a:r>
            <a:r>
              <a:rPr lang="en-US" dirty="0" smtClean="0"/>
              <a:t> script to recreate just the </a:t>
            </a:r>
            <a:r>
              <a:rPr lang="en-US" dirty="0" err="1" smtClean="0"/>
              <a:t>bd</a:t>
            </a:r>
            <a:endParaRPr lang="en-US" dirty="0" smtClean="0"/>
          </a:p>
          <a:p>
            <a:pPr lvl="1"/>
            <a:r>
              <a:rPr lang="en-US" dirty="0" smtClean="0"/>
              <a:t>Highly version dependent – like the IP</a:t>
            </a:r>
          </a:p>
          <a:p>
            <a:endParaRPr lang="en-US" dirty="0" smtClean="0"/>
          </a:p>
          <a:p>
            <a:r>
              <a:rPr lang="en-US" dirty="0" smtClean="0"/>
              <a:t>Script check-in / check-out flow</a:t>
            </a:r>
          </a:p>
        </p:txBody>
      </p:sp>
      <p:sp>
        <p:nvSpPr>
          <p:cNvPr id="3" name="Title 2"/>
          <p:cNvSpPr>
            <a:spLocks noGrp="1"/>
          </p:cNvSpPr>
          <p:nvPr>
            <p:ph type="title"/>
          </p:nvPr>
        </p:nvSpPr>
        <p:spPr/>
        <p:txBody>
          <a:bodyPr/>
          <a:lstStyle/>
          <a:p>
            <a:r>
              <a:rPr lang="en-US" dirty="0" smtClean="0"/>
              <a:t>Best practices for revision control</a:t>
            </a:r>
            <a:endParaRPr lang="en-US" dirty="0"/>
          </a:p>
        </p:txBody>
      </p:sp>
      <p:sp>
        <p:nvSpPr>
          <p:cNvPr id="4" name="Slide Number Placeholder 2"/>
          <p:cNvSpPr>
            <a:spLocks noGrp="1"/>
          </p:cNvSpPr>
          <p:nvPr>
            <p:ph type="sldNum" sz="quarter" idx="10"/>
          </p:nvPr>
        </p:nvSpPr>
        <p:spPr>
          <a:xfrm>
            <a:off x="457200" y="6577013"/>
            <a:ext cx="838200" cy="244475"/>
          </a:xfrm>
        </p:spPr>
        <p:txBody>
          <a:bodyPr/>
          <a:lstStyle/>
          <a:p>
            <a:pPr>
              <a:defRPr/>
            </a:pPr>
            <a:r>
              <a:rPr dirty="0">
                <a:solidFill>
                  <a:srgbClr val="000000"/>
                </a:solidFill>
              </a:rPr>
              <a:t>Page </a:t>
            </a:r>
            <a:fld id="{060BD193-E118-4B16-863C-C8C12C675E3E}" type="slidenum">
              <a:rPr>
                <a:solidFill>
                  <a:srgbClr val="000000"/>
                </a:solidFill>
              </a:rPr>
              <a:pPr>
                <a:defRPr/>
              </a:pPr>
              <a:t>15</a:t>
            </a:fld>
            <a:endParaRPr dirty="0">
              <a:solidFill>
                <a:srgbClr val="000000"/>
              </a:solidFill>
            </a:endParaRPr>
          </a:p>
        </p:txBody>
      </p:sp>
    </p:spTree>
    <p:extLst>
      <p:ext uri="{BB962C8B-B14F-4D97-AF65-F5344CB8AC3E}">
        <p14:creationId xmlns:p14="http://schemas.microsoft.com/office/powerpoint/2010/main" val="247957372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80416" y="1217222"/>
            <a:ext cx="8863584" cy="5359791"/>
          </a:xfrm>
        </p:spPr>
        <p:txBody>
          <a:bodyPr/>
          <a:lstStyle/>
          <a:p>
            <a:r>
              <a:rPr lang="en-US" dirty="0" smtClean="0"/>
              <a:t>Team Design – Multiple Designers Modifying Block Diagram</a:t>
            </a:r>
          </a:p>
          <a:p>
            <a:pPr lvl="1"/>
            <a:r>
              <a:rPr lang="en-US" dirty="0" smtClean="0"/>
              <a:t>Review changes in a graphical change log to see before/after changes</a:t>
            </a:r>
            <a:endParaRPr lang="en-US" dirty="0"/>
          </a:p>
          <a:p>
            <a:pPr lvl="1"/>
            <a:r>
              <a:rPr lang="en-US" dirty="0" smtClean="0"/>
              <a:t>2017.1 will bring much smaller </a:t>
            </a:r>
            <a:r>
              <a:rPr lang="en-US" dirty="0" err="1" smtClean="0"/>
              <a:t>bd</a:t>
            </a:r>
            <a:r>
              <a:rPr lang="en-US" dirty="0" smtClean="0"/>
              <a:t> </a:t>
            </a:r>
            <a:r>
              <a:rPr lang="en-US" dirty="0" err="1" smtClean="0"/>
              <a:t>tcl</a:t>
            </a:r>
            <a:r>
              <a:rPr lang="en-US" dirty="0" smtClean="0"/>
              <a:t> to make this easier</a:t>
            </a:r>
          </a:p>
          <a:p>
            <a:pPr lvl="1"/>
            <a:endParaRPr lang="en-US" dirty="0" smtClean="0"/>
          </a:p>
          <a:p>
            <a:r>
              <a:rPr lang="en-US" dirty="0" smtClean="0"/>
              <a:t>Share procs from </a:t>
            </a:r>
            <a:r>
              <a:rPr lang="en-US" dirty="0" err="1" smtClean="0"/>
              <a:t>write_bd_tcl</a:t>
            </a:r>
            <a:endParaRPr lang="en-US" dirty="0" smtClean="0"/>
          </a:p>
          <a:p>
            <a:pPr lvl="1"/>
            <a:r>
              <a:rPr lang="en-US" dirty="0" smtClean="0"/>
              <a:t>User hierarchy wrap </a:t>
            </a:r>
            <a:r>
              <a:rPr lang="en-US" dirty="0" err="1" smtClean="0"/>
              <a:t>abour</a:t>
            </a:r>
            <a:r>
              <a:rPr lang="en-US" dirty="0" smtClean="0"/>
              <a:t> a block you wish to share</a:t>
            </a:r>
            <a:endParaRPr lang="en-US" dirty="0"/>
          </a:p>
          <a:p>
            <a:pPr lvl="1"/>
            <a:r>
              <a:rPr lang="en-US" dirty="0" err="1" smtClean="0"/>
              <a:t>Write_bd_tcl</a:t>
            </a:r>
            <a:r>
              <a:rPr lang="en-US" dirty="0"/>
              <a:t> </a:t>
            </a:r>
            <a:r>
              <a:rPr lang="en-US" dirty="0" smtClean="0"/>
              <a:t>and comment out few commands to create project</a:t>
            </a:r>
          </a:p>
          <a:p>
            <a:pPr lvl="1"/>
            <a:r>
              <a:rPr lang="en-US" dirty="0" smtClean="0"/>
              <a:t>In project creation scripts, source the </a:t>
            </a:r>
            <a:r>
              <a:rPr lang="en-US" dirty="0" err="1" smtClean="0"/>
              <a:t>tcl</a:t>
            </a:r>
            <a:r>
              <a:rPr lang="en-US" dirty="0" smtClean="0"/>
              <a:t> above that defines the procs</a:t>
            </a:r>
          </a:p>
          <a:p>
            <a:pPr lvl="1"/>
            <a:r>
              <a:rPr lang="en-US" dirty="0" smtClean="0"/>
              <a:t>Call the user hierarchy recreation proc (</a:t>
            </a:r>
            <a:r>
              <a:rPr lang="en-US" dirty="0" err="1" smtClean="0"/>
              <a:t>write_bd_tcl</a:t>
            </a:r>
            <a:r>
              <a:rPr lang="en-US" dirty="0" smtClean="0"/>
              <a:t> creates 1 proc per hierarchy)</a:t>
            </a:r>
          </a:p>
        </p:txBody>
      </p:sp>
      <p:sp>
        <p:nvSpPr>
          <p:cNvPr id="3" name="Title 2"/>
          <p:cNvSpPr>
            <a:spLocks noGrp="1"/>
          </p:cNvSpPr>
          <p:nvPr>
            <p:ph type="title"/>
          </p:nvPr>
        </p:nvSpPr>
        <p:spPr/>
        <p:txBody>
          <a:bodyPr/>
          <a:lstStyle/>
          <a:p>
            <a:r>
              <a:rPr lang="en-US" dirty="0" smtClean="0"/>
              <a:t>Best practices for revision control</a:t>
            </a:r>
            <a:endParaRPr lang="en-US" dirty="0"/>
          </a:p>
        </p:txBody>
      </p:sp>
      <p:sp>
        <p:nvSpPr>
          <p:cNvPr id="4" name="Slide Number Placeholder 2"/>
          <p:cNvSpPr>
            <a:spLocks noGrp="1"/>
          </p:cNvSpPr>
          <p:nvPr>
            <p:ph type="sldNum" sz="quarter" idx="10"/>
          </p:nvPr>
        </p:nvSpPr>
        <p:spPr>
          <a:xfrm>
            <a:off x="457200" y="6577013"/>
            <a:ext cx="838200" cy="244475"/>
          </a:xfrm>
        </p:spPr>
        <p:txBody>
          <a:bodyPr/>
          <a:lstStyle/>
          <a:p>
            <a:pPr>
              <a:defRPr/>
            </a:pPr>
            <a:r>
              <a:rPr dirty="0">
                <a:solidFill>
                  <a:srgbClr val="000000"/>
                </a:solidFill>
              </a:rPr>
              <a:t>Page </a:t>
            </a:r>
            <a:fld id="{060BD193-E118-4B16-863C-C8C12C675E3E}" type="slidenum">
              <a:rPr>
                <a:solidFill>
                  <a:srgbClr val="000000"/>
                </a:solidFill>
              </a:rPr>
              <a:pPr>
                <a:defRPr/>
              </a:pPr>
              <a:t>16</a:t>
            </a:fld>
            <a:endParaRPr dirty="0">
              <a:solidFill>
                <a:srgbClr val="000000"/>
              </a:solidFill>
            </a:endParaRPr>
          </a:p>
        </p:txBody>
      </p:sp>
    </p:spTree>
    <p:extLst>
      <p:ext uri="{BB962C8B-B14F-4D97-AF65-F5344CB8AC3E}">
        <p14:creationId xmlns:p14="http://schemas.microsoft.com/office/powerpoint/2010/main" val="325959597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6"/>
          <p:cNvSpPr txBox="1">
            <a:spLocks/>
          </p:cNvSpPr>
          <p:nvPr/>
        </p:nvSpPr>
        <p:spPr>
          <a:xfrm>
            <a:off x="425114" y="3539041"/>
            <a:ext cx="8718885" cy="636098"/>
          </a:xfrm>
          <a:prstGeom prst="rect">
            <a:avLst/>
          </a:prstGeom>
        </p:spPr>
        <p:txBody>
          <a:bodyPr/>
          <a:lstStyle>
            <a:lvl1pPr algn="l" rtl="0" eaLnBrk="1" fontAlgn="base" hangingPunct="1">
              <a:lnSpc>
                <a:spcPct val="98000"/>
              </a:lnSpc>
              <a:spcBef>
                <a:spcPct val="0"/>
              </a:spcBef>
              <a:spcAft>
                <a:spcPct val="0"/>
              </a:spcAft>
              <a:defRPr lang="en-US" sz="3200" b="0" baseline="0" dirty="0" smtClean="0">
                <a:solidFill>
                  <a:schemeClr val="tx1">
                    <a:lumMod val="75000"/>
                    <a:lumOff val="25000"/>
                  </a:schemeClr>
                </a:solidFill>
                <a:latin typeface="Calibri" panose="020F0502020204030204" pitchFamily="34" charset="0"/>
                <a:ea typeface="+mj-ea"/>
                <a:cs typeface="Calibri" panose="020F0502020204030204" pitchFamily="34" charset="0"/>
              </a:defRPr>
            </a:lvl1pPr>
            <a:lvl2pPr algn="l" rtl="0" eaLnBrk="1" fontAlgn="base" hangingPunct="1">
              <a:lnSpc>
                <a:spcPct val="115000"/>
              </a:lnSpc>
              <a:spcBef>
                <a:spcPct val="0"/>
              </a:spcBef>
              <a:spcAft>
                <a:spcPct val="0"/>
              </a:spcAft>
              <a:defRPr sz="2800" b="1">
                <a:solidFill>
                  <a:schemeClr val="bg1"/>
                </a:solidFill>
                <a:latin typeface="Arial" charset="0"/>
              </a:defRPr>
            </a:lvl2pPr>
            <a:lvl3pPr algn="l" rtl="0" eaLnBrk="1" fontAlgn="base" hangingPunct="1">
              <a:lnSpc>
                <a:spcPct val="115000"/>
              </a:lnSpc>
              <a:spcBef>
                <a:spcPct val="0"/>
              </a:spcBef>
              <a:spcAft>
                <a:spcPct val="0"/>
              </a:spcAft>
              <a:defRPr sz="2800" b="1">
                <a:solidFill>
                  <a:schemeClr val="bg1"/>
                </a:solidFill>
                <a:latin typeface="Arial" charset="0"/>
              </a:defRPr>
            </a:lvl3pPr>
            <a:lvl4pPr algn="l" rtl="0" eaLnBrk="1" fontAlgn="base" hangingPunct="1">
              <a:lnSpc>
                <a:spcPct val="115000"/>
              </a:lnSpc>
              <a:spcBef>
                <a:spcPct val="0"/>
              </a:spcBef>
              <a:spcAft>
                <a:spcPct val="0"/>
              </a:spcAft>
              <a:defRPr sz="2800" b="1">
                <a:solidFill>
                  <a:schemeClr val="bg1"/>
                </a:solidFill>
                <a:latin typeface="Arial" charset="0"/>
              </a:defRPr>
            </a:lvl4pPr>
            <a:lvl5pPr algn="l" rtl="0" eaLnBrk="1" fontAlgn="base" hangingPunct="1">
              <a:lnSpc>
                <a:spcPct val="115000"/>
              </a:lnSpc>
              <a:spcBef>
                <a:spcPct val="0"/>
              </a:spcBef>
              <a:spcAft>
                <a:spcPct val="0"/>
              </a:spcAft>
              <a:defRPr sz="2800" b="1">
                <a:solidFill>
                  <a:schemeClr val="bg1"/>
                </a:solidFill>
                <a:latin typeface="Arial" charset="0"/>
              </a:defRPr>
            </a:lvl5pPr>
            <a:lvl6pPr marL="457200" algn="l" rtl="0" eaLnBrk="1" fontAlgn="base" hangingPunct="1">
              <a:lnSpc>
                <a:spcPct val="115000"/>
              </a:lnSpc>
              <a:spcBef>
                <a:spcPct val="0"/>
              </a:spcBef>
              <a:spcAft>
                <a:spcPct val="0"/>
              </a:spcAft>
              <a:defRPr sz="2800" b="1">
                <a:solidFill>
                  <a:schemeClr val="bg1"/>
                </a:solidFill>
                <a:latin typeface="Arial" charset="0"/>
              </a:defRPr>
            </a:lvl6pPr>
            <a:lvl7pPr marL="914400" algn="l" rtl="0" eaLnBrk="1" fontAlgn="base" hangingPunct="1">
              <a:lnSpc>
                <a:spcPct val="115000"/>
              </a:lnSpc>
              <a:spcBef>
                <a:spcPct val="0"/>
              </a:spcBef>
              <a:spcAft>
                <a:spcPct val="0"/>
              </a:spcAft>
              <a:defRPr sz="2800" b="1">
                <a:solidFill>
                  <a:schemeClr val="bg1"/>
                </a:solidFill>
                <a:latin typeface="Arial" charset="0"/>
              </a:defRPr>
            </a:lvl7pPr>
            <a:lvl8pPr marL="1371600" algn="l" rtl="0" eaLnBrk="1" fontAlgn="base" hangingPunct="1">
              <a:lnSpc>
                <a:spcPct val="115000"/>
              </a:lnSpc>
              <a:spcBef>
                <a:spcPct val="0"/>
              </a:spcBef>
              <a:spcAft>
                <a:spcPct val="0"/>
              </a:spcAft>
              <a:defRPr sz="2800" b="1">
                <a:solidFill>
                  <a:schemeClr val="bg1"/>
                </a:solidFill>
                <a:latin typeface="Arial" charset="0"/>
              </a:defRPr>
            </a:lvl8pPr>
            <a:lvl9pPr marL="1828800" algn="l" rtl="0" eaLnBrk="1" fontAlgn="base" hangingPunct="1">
              <a:lnSpc>
                <a:spcPct val="115000"/>
              </a:lnSpc>
              <a:spcBef>
                <a:spcPct val="0"/>
              </a:spcBef>
              <a:spcAft>
                <a:spcPct val="0"/>
              </a:spcAft>
              <a:defRPr sz="2800" b="1">
                <a:solidFill>
                  <a:schemeClr val="bg1"/>
                </a:solidFill>
                <a:latin typeface="Arial" charset="0"/>
              </a:defRPr>
            </a:lvl9pPr>
          </a:lstStyle>
          <a:p>
            <a:r>
              <a:rPr lang="en-US" sz="4000" kern="0" dirty="0" err="1" smtClean="0">
                <a:solidFill>
                  <a:srgbClr val="FFFFFF"/>
                </a:solidFill>
                <a:effectLst>
                  <a:outerShdw blurRad="38100" dist="38100" dir="2700000" algn="tl">
                    <a:srgbClr val="000000">
                      <a:alpha val="43137"/>
                    </a:srgbClr>
                  </a:outerShdw>
                </a:effectLst>
              </a:rPr>
              <a:t>Git</a:t>
            </a:r>
            <a:r>
              <a:rPr lang="en-US" sz="4000" kern="0" dirty="0" smtClean="0">
                <a:solidFill>
                  <a:srgbClr val="FFFFFF"/>
                </a:solidFill>
                <a:effectLst>
                  <a:outerShdw blurRad="38100" dist="38100" dir="2700000" algn="tl">
                    <a:srgbClr val="000000">
                      <a:alpha val="43137"/>
                    </a:srgbClr>
                  </a:outerShdw>
                </a:effectLst>
              </a:rPr>
              <a:t> and Make Primer</a:t>
            </a:r>
            <a:endParaRPr sz="4000" kern="0" dirty="0" smtClean="0">
              <a:solidFill>
                <a:srgbClr val="FFFF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495938817"/>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smtClean="0"/>
              <a:t>Git</a:t>
            </a:r>
            <a:r>
              <a:rPr lang="en-US" baseline="0" dirty="0" smtClean="0"/>
              <a:t> file life </a:t>
            </a:r>
            <a:r>
              <a:rPr lang="en-US" dirty="0"/>
              <a:t>c</a:t>
            </a:r>
            <a:r>
              <a:rPr lang="en-US" baseline="0" dirty="0" smtClean="0"/>
              <a:t>ycle</a:t>
            </a:r>
            <a:endParaRPr lang="en-US" dirty="0"/>
          </a:p>
        </p:txBody>
      </p:sp>
      <p:grpSp>
        <p:nvGrpSpPr>
          <p:cNvPr id="24" name="Group 23"/>
          <p:cNvGrpSpPr/>
          <p:nvPr/>
        </p:nvGrpSpPr>
        <p:grpSpPr>
          <a:xfrm>
            <a:off x="124178" y="1395866"/>
            <a:ext cx="8918223" cy="4203424"/>
            <a:chOff x="609600" y="1532448"/>
            <a:chExt cx="7924800" cy="2895600"/>
          </a:xfrm>
        </p:grpSpPr>
        <p:sp>
          <p:nvSpPr>
            <p:cNvPr id="5" name="Rectangle 4"/>
            <p:cNvSpPr/>
            <p:nvPr/>
          </p:nvSpPr>
          <p:spPr bwMode="auto">
            <a:xfrm>
              <a:off x="2743200" y="1532448"/>
              <a:ext cx="5791200" cy="2895600"/>
            </a:xfrm>
            <a:prstGeom prst="rect">
              <a:avLst/>
            </a:prstGeom>
            <a:solidFill>
              <a:schemeClr val="bg1">
                <a:lumMod val="95000"/>
              </a:schemeClr>
            </a:solidFill>
            <a:ln w="762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endParaRPr lang="en-US" dirty="0" smtClean="0">
                <a:solidFill>
                  <a:srgbClr val="000000"/>
                </a:solidFill>
              </a:endParaRPr>
            </a:p>
          </p:txBody>
        </p:sp>
        <p:cxnSp>
          <p:nvCxnSpPr>
            <p:cNvPr id="6" name="Straight Connector 5"/>
            <p:cNvCxnSpPr>
              <a:stCxn id="14" idx="2"/>
            </p:cNvCxnSpPr>
            <p:nvPr/>
          </p:nvCxnSpPr>
          <p:spPr bwMode="auto">
            <a:xfrm>
              <a:off x="5257800" y="2446848"/>
              <a:ext cx="0" cy="1752600"/>
            </a:xfrm>
            <a:prstGeom prst="line">
              <a:avLst/>
            </a:prstGeom>
            <a:solidFill>
              <a:schemeClr val="tx2"/>
            </a:solidFill>
            <a:ln w="19050" cap="flat" cmpd="sng" algn="ctr">
              <a:solidFill>
                <a:schemeClr val="bg1">
                  <a:lumMod val="65000"/>
                </a:schemeClr>
              </a:solidFill>
              <a:prstDash val="solid"/>
              <a:round/>
              <a:headEnd type="none" w="med" len="med"/>
              <a:tailEnd type="none" w="med" len="med"/>
            </a:ln>
            <a:effectLst/>
          </p:spPr>
        </p:cxnSp>
        <p:cxnSp>
          <p:nvCxnSpPr>
            <p:cNvPr id="7" name="Straight Connector 6"/>
            <p:cNvCxnSpPr>
              <a:stCxn id="13" idx="2"/>
            </p:cNvCxnSpPr>
            <p:nvPr/>
          </p:nvCxnSpPr>
          <p:spPr bwMode="auto">
            <a:xfrm>
              <a:off x="6553200" y="2446848"/>
              <a:ext cx="0" cy="1752600"/>
            </a:xfrm>
            <a:prstGeom prst="line">
              <a:avLst/>
            </a:prstGeom>
            <a:solidFill>
              <a:schemeClr val="tx2"/>
            </a:solidFill>
            <a:ln w="19050" cap="flat" cmpd="sng" algn="ctr">
              <a:solidFill>
                <a:schemeClr val="bg1">
                  <a:lumMod val="65000"/>
                </a:schemeClr>
              </a:solidFill>
              <a:prstDash val="solid"/>
              <a:round/>
              <a:headEnd type="none" w="med" len="med"/>
              <a:tailEnd type="none" w="med" len="med"/>
            </a:ln>
            <a:effectLst/>
          </p:spPr>
        </p:cxnSp>
        <p:cxnSp>
          <p:nvCxnSpPr>
            <p:cNvPr id="8" name="Straight Connector 7"/>
            <p:cNvCxnSpPr>
              <a:stCxn id="12" idx="2"/>
            </p:cNvCxnSpPr>
            <p:nvPr/>
          </p:nvCxnSpPr>
          <p:spPr bwMode="auto">
            <a:xfrm>
              <a:off x="7848600" y="2446848"/>
              <a:ext cx="0" cy="1752600"/>
            </a:xfrm>
            <a:prstGeom prst="line">
              <a:avLst/>
            </a:prstGeom>
            <a:solidFill>
              <a:schemeClr val="tx2"/>
            </a:solidFill>
            <a:ln w="19050" cap="flat" cmpd="sng" algn="ctr">
              <a:solidFill>
                <a:schemeClr val="bg1">
                  <a:lumMod val="65000"/>
                </a:schemeClr>
              </a:solidFill>
              <a:prstDash val="solid"/>
              <a:round/>
              <a:headEnd type="none" w="med" len="med"/>
              <a:tailEnd type="none" w="med" len="med"/>
            </a:ln>
            <a:effectLst/>
          </p:spPr>
        </p:cxnSp>
        <p:sp>
          <p:nvSpPr>
            <p:cNvPr id="9" name="Right Arrow 8"/>
            <p:cNvSpPr/>
            <p:nvPr/>
          </p:nvSpPr>
          <p:spPr bwMode="auto">
            <a:xfrm>
              <a:off x="5257800" y="3437448"/>
              <a:ext cx="1295400" cy="381000"/>
            </a:xfrm>
            <a:prstGeom prst="rightArrow">
              <a:avLst>
                <a:gd name="adj1" fmla="val 72154"/>
                <a:gd name="adj2" fmla="val 48462"/>
              </a:avLst>
            </a:prstGeom>
            <a:gradFill flip="none" rotWithShape="1">
              <a:gsLst>
                <a:gs pos="0">
                  <a:srgbClr val="FF7171">
                    <a:tint val="66000"/>
                    <a:satMod val="160000"/>
                  </a:srgbClr>
                </a:gs>
                <a:gs pos="50000">
                  <a:srgbClr val="FF7171">
                    <a:tint val="44500"/>
                    <a:satMod val="160000"/>
                  </a:srgbClr>
                </a:gs>
                <a:gs pos="100000">
                  <a:srgbClr val="FF7171">
                    <a:tint val="23500"/>
                    <a:satMod val="160000"/>
                  </a:srgbClr>
                </a:gs>
              </a:gsLst>
              <a:lin ang="0" scaled="1"/>
              <a:tileRect/>
            </a:gradFill>
            <a:ln w="762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sz="1600" dirty="0">
                  <a:solidFill>
                    <a:srgbClr val="000000"/>
                  </a:solidFill>
                </a:rPr>
                <a:t>s</a:t>
              </a:r>
              <a:r>
                <a:rPr lang="en-US" sz="1600" dirty="0" smtClean="0">
                  <a:solidFill>
                    <a:srgbClr val="000000"/>
                  </a:solidFill>
                </a:rPr>
                <a:t>tage files</a:t>
              </a:r>
            </a:p>
          </p:txBody>
        </p:sp>
        <p:sp>
          <p:nvSpPr>
            <p:cNvPr id="10" name="Left Arrow 9"/>
            <p:cNvSpPr/>
            <p:nvPr/>
          </p:nvSpPr>
          <p:spPr bwMode="auto">
            <a:xfrm>
              <a:off x="3962400" y="2599248"/>
              <a:ext cx="3886200" cy="381000"/>
            </a:xfrm>
            <a:prstGeom prst="leftArrow">
              <a:avLst>
                <a:gd name="adj1" fmla="val 71971"/>
                <a:gd name="adj2" fmla="val 50000"/>
              </a:avLst>
            </a:prstGeom>
            <a:gradFill flip="none" rotWithShape="1">
              <a:gsLst>
                <a:gs pos="0">
                  <a:srgbClr val="FF7171">
                    <a:tint val="66000"/>
                    <a:satMod val="160000"/>
                  </a:srgbClr>
                </a:gs>
                <a:gs pos="50000">
                  <a:srgbClr val="FF7171">
                    <a:tint val="44500"/>
                    <a:satMod val="160000"/>
                  </a:srgbClr>
                </a:gs>
                <a:gs pos="100000">
                  <a:srgbClr val="FF7171">
                    <a:tint val="23500"/>
                    <a:satMod val="160000"/>
                  </a:srgbClr>
                </a:gs>
              </a:gsLst>
              <a:lin ang="10800000" scaled="1"/>
              <a:tileRect/>
            </a:gradFill>
            <a:ln w="762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dirty="0" smtClean="0">
                  <a:solidFill>
                    <a:srgbClr val="000000"/>
                  </a:solidFill>
                </a:rPr>
                <a:t>checkout</a:t>
              </a:r>
              <a:endParaRPr lang="en-US" dirty="0">
                <a:solidFill>
                  <a:srgbClr val="000000"/>
                </a:solidFill>
              </a:endParaRPr>
            </a:p>
          </p:txBody>
        </p:sp>
        <p:sp>
          <p:nvSpPr>
            <p:cNvPr id="11" name="Right Arrow 10"/>
            <p:cNvSpPr/>
            <p:nvPr/>
          </p:nvSpPr>
          <p:spPr bwMode="auto">
            <a:xfrm>
              <a:off x="6553200" y="3818448"/>
              <a:ext cx="1295400" cy="381000"/>
            </a:xfrm>
            <a:prstGeom prst="rightArrow">
              <a:avLst>
                <a:gd name="adj1" fmla="val 72154"/>
                <a:gd name="adj2" fmla="val 48462"/>
              </a:avLst>
            </a:prstGeo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lin ang="0" scaled="1"/>
              <a:tileRect/>
            </a:gradFill>
            <a:ln w="762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endParaRPr lang="en-US" dirty="0" smtClean="0">
                <a:solidFill>
                  <a:srgbClr val="000000"/>
                </a:solidFill>
              </a:endParaRPr>
            </a:p>
          </p:txBody>
        </p:sp>
        <p:sp>
          <p:nvSpPr>
            <p:cNvPr id="12" name="Rounded Rectangle 11"/>
            <p:cNvSpPr/>
            <p:nvPr/>
          </p:nvSpPr>
          <p:spPr bwMode="auto">
            <a:xfrm>
              <a:off x="7315200" y="2065848"/>
              <a:ext cx="1066800" cy="381000"/>
            </a:xfrm>
            <a:prstGeom prst="roundRect">
              <a:avLst>
                <a:gd name="adj" fmla="val 32052"/>
              </a:avLst>
            </a:prstGeom>
            <a:solidFill>
              <a:schemeClr val="accent1">
                <a:lumMod val="20000"/>
                <a:lumOff val="80000"/>
              </a:schemeClr>
            </a:solidFill>
            <a:ln w="9525">
              <a:solidFill>
                <a:schemeClr val="bg1">
                  <a:lumMod val="95000"/>
                </a:schemeClr>
              </a:solidFill>
              <a:miter lim="800000"/>
              <a:headEnd/>
              <a:tailEnd/>
            </a:ln>
            <a:effectLst>
              <a:outerShdw blurRad="50800" dist="38100" dir="2700000" algn="tl" rotWithShape="0">
                <a:prstClr val="black">
                  <a:alpha val="40000"/>
                </a:prstClr>
              </a:outerShdw>
            </a:effectLst>
          </p:spPr>
          <p:txBody>
            <a:bodyPr vert="horz" wrap="none" lIns="0" tIns="45720" rIns="0" bIns="45720" numCol="1" rtlCol="0" anchor="ctr" anchorCtr="0" compatLnSpc="1">
              <a:prstTxWarp prst="textNoShape">
                <a:avLst/>
              </a:prstTxWarp>
              <a:noAutofit/>
            </a:bodyPr>
            <a:lstStyle/>
            <a:p>
              <a:pPr indent="-228600" algn="ctr" eaLnBrk="0" fontAlgn="base" hangingPunct="0">
                <a:lnSpc>
                  <a:spcPct val="110000"/>
                </a:lnSpc>
                <a:spcAft>
                  <a:spcPct val="0"/>
                </a:spcAft>
                <a:buClr>
                  <a:srgbClr val="EC891D"/>
                </a:buClr>
                <a:buSzPct val="88000"/>
              </a:pPr>
              <a:r>
                <a:rPr lang="en-US" sz="1400" b="1" kern="0" dirty="0" smtClean="0">
                  <a:solidFill>
                    <a:srgbClr val="3F3F3F"/>
                  </a:solidFill>
                </a:rPr>
                <a:t>Git Rep.</a:t>
              </a:r>
              <a:endParaRPr lang="en-US" sz="1400" b="1" kern="0" dirty="0">
                <a:solidFill>
                  <a:srgbClr val="3F3F3F"/>
                </a:solidFill>
              </a:endParaRPr>
            </a:p>
          </p:txBody>
        </p:sp>
        <p:sp>
          <p:nvSpPr>
            <p:cNvPr id="13" name="Rounded Rectangle 12"/>
            <p:cNvSpPr/>
            <p:nvPr/>
          </p:nvSpPr>
          <p:spPr bwMode="auto">
            <a:xfrm>
              <a:off x="6019800" y="2065848"/>
              <a:ext cx="1066800" cy="381000"/>
            </a:xfrm>
            <a:prstGeom prst="roundRect">
              <a:avLst>
                <a:gd name="adj" fmla="val 32052"/>
              </a:avLst>
            </a:prstGeom>
            <a:solidFill>
              <a:srgbClr val="FCFDD7"/>
            </a:solidFill>
            <a:ln w="9525">
              <a:solidFill>
                <a:schemeClr val="bg1">
                  <a:lumMod val="95000"/>
                </a:schemeClr>
              </a:solidFill>
              <a:miter lim="800000"/>
              <a:headEnd/>
              <a:tailEnd/>
            </a:ln>
            <a:effectLst>
              <a:outerShdw blurRad="50800" dist="38100" dir="2700000" algn="tl" rotWithShape="0">
                <a:prstClr val="black">
                  <a:alpha val="40000"/>
                </a:prstClr>
              </a:outerShdw>
            </a:effectLst>
          </p:spPr>
          <p:txBody>
            <a:bodyPr vert="horz" wrap="none" lIns="0" tIns="45720" rIns="91440" bIns="45720" numCol="1" rtlCol="0" anchor="ctr" anchorCtr="0" compatLnSpc="1">
              <a:prstTxWarp prst="textNoShape">
                <a:avLst/>
              </a:prstTxWarp>
              <a:noAutofit/>
            </a:bodyPr>
            <a:lstStyle/>
            <a:p>
              <a:pPr indent="-228600" algn="ctr" eaLnBrk="0" fontAlgn="base" hangingPunct="0">
                <a:lnSpc>
                  <a:spcPct val="110000"/>
                </a:lnSpc>
                <a:spcAft>
                  <a:spcPct val="0"/>
                </a:spcAft>
                <a:buClr>
                  <a:srgbClr val="EC891D"/>
                </a:buClr>
                <a:buSzPct val="88000"/>
              </a:pPr>
              <a:r>
                <a:rPr lang="en-US" sz="1400" b="1" kern="0" dirty="0" smtClean="0">
                  <a:solidFill>
                    <a:srgbClr val="3F3F3F"/>
                  </a:solidFill>
                </a:rPr>
                <a:t>Staged</a:t>
              </a:r>
              <a:endParaRPr lang="en-US" sz="1400" b="1" kern="0" dirty="0">
                <a:solidFill>
                  <a:srgbClr val="3F3F3F"/>
                </a:solidFill>
              </a:endParaRPr>
            </a:p>
          </p:txBody>
        </p:sp>
        <p:sp>
          <p:nvSpPr>
            <p:cNvPr id="14" name="Rounded Rectangle 13"/>
            <p:cNvSpPr/>
            <p:nvPr/>
          </p:nvSpPr>
          <p:spPr bwMode="auto">
            <a:xfrm>
              <a:off x="4724400" y="2065848"/>
              <a:ext cx="1066800" cy="381000"/>
            </a:xfrm>
            <a:prstGeom prst="roundRect">
              <a:avLst>
                <a:gd name="adj" fmla="val 32052"/>
              </a:avLst>
            </a:prstGeom>
            <a:solidFill>
              <a:srgbClr val="C6E6A2"/>
            </a:solidFill>
            <a:ln w="9525">
              <a:solidFill>
                <a:schemeClr val="bg1">
                  <a:lumMod val="95000"/>
                </a:schemeClr>
              </a:solidFill>
              <a:miter lim="800000"/>
              <a:headEnd/>
              <a:tailEnd/>
            </a:ln>
            <a:effectLst>
              <a:outerShdw blurRad="50800" dist="38100" dir="2700000" algn="tl" rotWithShape="0">
                <a:prstClr val="black">
                  <a:alpha val="40000"/>
                </a:prstClr>
              </a:outerShdw>
            </a:effectLst>
          </p:spPr>
          <p:txBody>
            <a:bodyPr vert="horz" wrap="none" lIns="0" tIns="45720" rIns="0" bIns="45720" numCol="1" rtlCol="0" anchor="ctr" anchorCtr="0" compatLnSpc="1">
              <a:prstTxWarp prst="textNoShape">
                <a:avLst/>
              </a:prstTxWarp>
              <a:noAutofit/>
            </a:bodyPr>
            <a:lstStyle/>
            <a:p>
              <a:pPr indent="-228600" algn="ctr" eaLnBrk="0" fontAlgn="base" hangingPunct="0">
                <a:lnSpc>
                  <a:spcPct val="110000"/>
                </a:lnSpc>
                <a:spcAft>
                  <a:spcPct val="0"/>
                </a:spcAft>
                <a:buClr>
                  <a:srgbClr val="EC891D"/>
                </a:buClr>
                <a:buSzPct val="88000"/>
              </a:pPr>
              <a:r>
                <a:rPr lang="en-US" sz="1400" b="1" kern="0" dirty="0" smtClean="0">
                  <a:solidFill>
                    <a:srgbClr val="3F3F3F"/>
                  </a:solidFill>
                </a:rPr>
                <a:t>Modified</a:t>
              </a:r>
              <a:endParaRPr lang="en-US" sz="1400" b="1" kern="0" dirty="0">
                <a:solidFill>
                  <a:srgbClr val="3F3F3F"/>
                </a:solidFill>
              </a:endParaRPr>
            </a:p>
          </p:txBody>
        </p:sp>
        <p:sp>
          <p:nvSpPr>
            <p:cNvPr id="15" name="Rounded Rectangle 14"/>
            <p:cNvSpPr/>
            <p:nvPr/>
          </p:nvSpPr>
          <p:spPr bwMode="auto">
            <a:xfrm>
              <a:off x="609600" y="2523048"/>
              <a:ext cx="1371600" cy="762000"/>
            </a:xfrm>
            <a:prstGeom prst="roundRect">
              <a:avLst>
                <a:gd name="adj" fmla="val 16931"/>
              </a:avLst>
            </a:prstGeom>
            <a:solidFill>
              <a:schemeClr val="accent2">
                <a:lumMod val="75000"/>
              </a:schemeClr>
            </a:solidFill>
            <a:ln w="9525">
              <a:solidFill>
                <a:schemeClr val="bg1">
                  <a:lumMod val="95000"/>
                </a:schemeClr>
              </a:solidFill>
              <a:miter lim="800000"/>
              <a:headEnd/>
              <a:tailEnd/>
            </a:ln>
            <a:effectLst/>
          </p:spPr>
          <p:txBody>
            <a:bodyPr vert="horz" wrap="none" lIns="0" tIns="45720" rIns="0" bIns="45720" numCol="1" rtlCol="0" anchor="ctr" anchorCtr="0" compatLnSpc="1">
              <a:prstTxWarp prst="textNoShape">
                <a:avLst/>
              </a:prstTxWarp>
              <a:noAutofit/>
            </a:bodyPr>
            <a:lstStyle/>
            <a:p>
              <a:pPr marL="228600" indent="-228600" algn="ctr" eaLnBrk="0" fontAlgn="base" hangingPunct="0">
                <a:lnSpc>
                  <a:spcPct val="110000"/>
                </a:lnSpc>
                <a:spcAft>
                  <a:spcPct val="0"/>
                </a:spcAft>
                <a:buClr>
                  <a:srgbClr val="EC891D"/>
                </a:buClr>
                <a:buSzPct val="88000"/>
              </a:pPr>
              <a:r>
                <a:rPr lang="en-US" sz="1400" b="1" kern="0" dirty="0" smtClean="0">
                  <a:solidFill>
                    <a:srgbClr val="FFFFFF"/>
                  </a:solidFill>
                </a:rPr>
                <a:t>Ignored</a:t>
              </a:r>
            </a:p>
            <a:p>
              <a:pPr marL="228600" indent="-228600" algn="ctr" eaLnBrk="0" fontAlgn="base" hangingPunct="0">
                <a:lnSpc>
                  <a:spcPct val="110000"/>
                </a:lnSpc>
                <a:spcAft>
                  <a:spcPct val="0"/>
                </a:spcAft>
                <a:buClr>
                  <a:srgbClr val="EC891D"/>
                </a:buClr>
                <a:buSzPct val="88000"/>
              </a:pPr>
              <a:r>
                <a:rPr lang="en-US" sz="1400" b="1" kern="0" dirty="0" smtClean="0">
                  <a:solidFill>
                    <a:srgbClr val="FFFFFF"/>
                  </a:solidFill>
                </a:rPr>
                <a:t>Files</a:t>
              </a:r>
              <a:endParaRPr lang="en-US" sz="1400" b="1" kern="0" dirty="0">
                <a:solidFill>
                  <a:srgbClr val="FFFFFF"/>
                </a:solidFill>
              </a:endParaRPr>
            </a:p>
          </p:txBody>
        </p:sp>
        <p:sp>
          <p:nvSpPr>
            <p:cNvPr id="16" name="TextBox 15"/>
            <p:cNvSpPr txBox="1"/>
            <p:nvPr/>
          </p:nvSpPr>
          <p:spPr bwMode="auto">
            <a:xfrm>
              <a:off x="2787411" y="1532448"/>
              <a:ext cx="1403589" cy="342145"/>
            </a:xfrm>
            <a:prstGeom prst="rect">
              <a:avLst/>
            </a:prstGeom>
            <a:noFill/>
            <a:ln w="9525">
              <a:noFill/>
              <a:miter lim="800000"/>
              <a:headEnd/>
              <a:tailEnd/>
            </a:ln>
          </p:spPr>
          <p:txBody>
            <a:bodyPr vert="horz" wrap="none" lIns="0" tIns="45720" rIns="91440" bIns="45720" numCol="1" rtlCol="0" anchor="t" anchorCtr="0" compatLnSpc="1">
              <a:prstTxWarp prst="textNoShape">
                <a:avLst/>
              </a:prstTxWarp>
              <a:spAutoFit/>
            </a:bodyPr>
            <a:lstStyle/>
            <a:p>
              <a:pPr marL="228600" indent="-228600" eaLnBrk="0" fontAlgn="base" hangingPunct="0">
                <a:lnSpc>
                  <a:spcPct val="110000"/>
                </a:lnSpc>
                <a:spcBef>
                  <a:spcPct val="20000"/>
                </a:spcBef>
                <a:spcAft>
                  <a:spcPct val="0"/>
                </a:spcAft>
                <a:buClr>
                  <a:srgbClr val="EC891D"/>
                </a:buClr>
                <a:buSzPct val="88000"/>
              </a:pPr>
              <a:r>
                <a:rPr lang="en-US" sz="1600" b="1" kern="0" dirty="0" smtClean="0">
                  <a:solidFill>
                    <a:srgbClr val="B20838">
                      <a:lumMod val="75000"/>
                    </a:srgbClr>
                  </a:solidFill>
                </a:rPr>
                <a:t>Tracked Files</a:t>
              </a:r>
            </a:p>
          </p:txBody>
        </p:sp>
        <p:sp>
          <p:nvSpPr>
            <p:cNvPr id="17" name="Rounded Rectangle 16"/>
            <p:cNvSpPr/>
            <p:nvPr/>
          </p:nvSpPr>
          <p:spPr bwMode="auto">
            <a:xfrm>
              <a:off x="3429000" y="2065848"/>
              <a:ext cx="1066800" cy="381000"/>
            </a:xfrm>
            <a:prstGeom prst="roundRect">
              <a:avLst>
                <a:gd name="adj" fmla="val 32052"/>
              </a:avLst>
            </a:prstGeom>
            <a:solidFill>
              <a:srgbClr val="78B832"/>
            </a:solidFill>
            <a:ln w="9525">
              <a:solidFill>
                <a:schemeClr val="bg1">
                  <a:lumMod val="95000"/>
                </a:schemeClr>
              </a:solidFill>
              <a:miter lim="800000"/>
              <a:headEnd/>
              <a:tailEnd/>
            </a:ln>
            <a:effectLst>
              <a:outerShdw blurRad="50800" dist="38100" dir="2700000" algn="tl" rotWithShape="0">
                <a:prstClr val="black">
                  <a:alpha val="40000"/>
                </a:prstClr>
              </a:outerShdw>
            </a:effectLst>
          </p:spPr>
          <p:txBody>
            <a:bodyPr vert="horz" wrap="none" lIns="0" tIns="45720" rIns="0" bIns="45720" numCol="1" rtlCol="0" anchor="ctr" anchorCtr="0" compatLnSpc="1">
              <a:prstTxWarp prst="textNoShape">
                <a:avLst/>
              </a:prstTxWarp>
              <a:noAutofit/>
            </a:bodyPr>
            <a:lstStyle/>
            <a:p>
              <a:pPr indent="-228600" algn="ctr" eaLnBrk="0" fontAlgn="base" hangingPunct="0">
                <a:lnSpc>
                  <a:spcPct val="110000"/>
                </a:lnSpc>
                <a:spcAft>
                  <a:spcPct val="0"/>
                </a:spcAft>
                <a:buClr>
                  <a:srgbClr val="EC891D"/>
                </a:buClr>
                <a:buSzPct val="88000"/>
              </a:pPr>
              <a:r>
                <a:rPr lang="en-US" sz="1400" b="1" kern="0" dirty="0" smtClean="0">
                  <a:solidFill>
                    <a:srgbClr val="3F3F3F"/>
                  </a:solidFill>
                </a:rPr>
                <a:t>Unmodified</a:t>
              </a:r>
              <a:endParaRPr lang="en-US" sz="1400" b="1" kern="0" dirty="0">
                <a:solidFill>
                  <a:srgbClr val="3F3F3F"/>
                </a:solidFill>
              </a:endParaRPr>
            </a:p>
          </p:txBody>
        </p:sp>
        <p:cxnSp>
          <p:nvCxnSpPr>
            <p:cNvPr id="18" name="Straight Connector 17"/>
            <p:cNvCxnSpPr>
              <a:stCxn id="17" idx="2"/>
            </p:cNvCxnSpPr>
            <p:nvPr/>
          </p:nvCxnSpPr>
          <p:spPr bwMode="auto">
            <a:xfrm>
              <a:off x="3962400" y="2446848"/>
              <a:ext cx="0" cy="1752600"/>
            </a:xfrm>
            <a:prstGeom prst="line">
              <a:avLst/>
            </a:prstGeom>
            <a:solidFill>
              <a:schemeClr val="tx2"/>
            </a:solidFill>
            <a:ln w="19050" cap="flat" cmpd="sng" algn="ctr">
              <a:solidFill>
                <a:schemeClr val="bg1">
                  <a:lumMod val="65000"/>
                </a:schemeClr>
              </a:solidFill>
              <a:prstDash val="solid"/>
              <a:round/>
              <a:headEnd type="none" w="med" len="med"/>
              <a:tailEnd type="none" w="med" len="med"/>
            </a:ln>
            <a:effectLst/>
          </p:spPr>
        </p:cxnSp>
        <p:sp>
          <p:nvSpPr>
            <p:cNvPr id="19" name="Left Arrow 18"/>
            <p:cNvSpPr/>
            <p:nvPr/>
          </p:nvSpPr>
          <p:spPr bwMode="auto">
            <a:xfrm>
              <a:off x="3962400" y="3818448"/>
              <a:ext cx="2590800" cy="381000"/>
            </a:xfrm>
            <a:prstGeom prst="leftArrow">
              <a:avLst>
                <a:gd name="adj1" fmla="val 71971"/>
                <a:gd name="adj2" fmla="val 50000"/>
              </a:avLst>
            </a:prstGeom>
            <a:gradFill flip="none" rotWithShape="1">
              <a:gsLst>
                <a:gs pos="0">
                  <a:srgbClr val="FF7171">
                    <a:shade val="30000"/>
                    <a:satMod val="115000"/>
                  </a:srgbClr>
                </a:gs>
                <a:gs pos="50000">
                  <a:srgbClr val="FF7171">
                    <a:shade val="67500"/>
                    <a:satMod val="115000"/>
                  </a:srgbClr>
                </a:gs>
                <a:gs pos="100000">
                  <a:srgbClr val="FF7171">
                    <a:shade val="100000"/>
                    <a:satMod val="115000"/>
                  </a:srgbClr>
                </a:gs>
              </a:gsLst>
              <a:lin ang="10800000" scaled="1"/>
              <a:tileRect/>
            </a:gradFill>
            <a:ln w="762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endParaRPr lang="en-US" dirty="0">
                <a:solidFill>
                  <a:srgbClr val="000000"/>
                </a:solidFill>
              </a:endParaRPr>
            </a:p>
          </p:txBody>
        </p:sp>
        <p:sp>
          <p:nvSpPr>
            <p:cNvPr id="20" name="TextBox 19"/>
            <p:cNvSpPr txBox="1"/>
            <p:nvPr/>
          </p:nvSpPr>
          <p:spPr bwMode="auto">
            <a:xfrm>
              <a:off x="6172200" y="3891939"/>
              <a:ext cx="823302" cy="342145"/>
            </a:xfrm>
            <a:prstGeom prst="rect">
              <a:avLst/>
            </a:prstGeom>
            <a:noFill/>
            <a:ln w="9525">
              <a:noFill/>
              <a:miter lim="800000"/>
              <a:headEnd/>
              <a:tailEnd/>
            </a:ln>
          </p:spPr>
          <p:txBody>
            <a:bodyPr vert="horz" wrap="none" lIns="0" tIns="45720" rIns="91440" bIns="45720" numCol="1" rtlCol="0" anchor="t" anchorCtr="0" compatLnSpc="1">
              <a:prstTxWarp prst="textNoShape">
                <a:avLst/>
              </a:prstTxWarp>
              <a:spAutoFit/>
            </a:bodyPr>
            <a:lstStyle/>
            <a:p>
              <a:pPr marL="228600" indent="-228600" eaLnBrk="0" fontAlgn="base" hangingPunct="0">
                <a:lnSpc>
                  <a:spcPct val="110000"/>
                </a:lnSpc>
                <a:spcBef>
                  <a:spcPct val="20000"/>
                </a:spcBef>
                <a:spcAft>
                  <a:spcPct val="0"/>
                </a:spcAft>
                <a:buClr>
                  <a:srgbClr val="EC891D"/>
                </a:buClr>
                <a:buSzPct val="88000"/>
              </a:pPr>
              <a:r>
                <a:rPr lang="en-US" sz="1600" b="1" kern="0" dirty="0" smtClean="0">
                  <a:solidFill>
                    <a:srgbClr val="FFFFFF"/>
                  </a:solidFill>
                </a:rPr>
                <a:t>commit</a:t>
              </a:r>
              <a:endParaRPr lang="en-US" sz="1600" b="1" kern="0" dirty="0" err="1" smtClean="0">
                <a:solidFill>
                  <a:srgbClr val="FFFFFF"/>
                </a:solidFill>
              </a:endParaRPr>
            </a:p>
          </p:txBody>
        </p:sp>
        <p:sp>
          <p:nvSpPr>
            <p:cNvPr id="21" name="Right Arrow 20"/>
            <p:cNvSpPr/>
            <p:nvPr/>
          </p:nvSpPr>
          <p:spPr bwMode="auto">
            <a:xfrm>
              <a:off x="3962400" y="3056448"/>
              <a:ext cx="1295400" cy="381000"/>
            </a:xfrm>
            <a:prstGeom prst="rightArrow">
              <a:avLst>
                <a:gd name="adj1" fmla="val 72154"/>
                <a:gd name="adj2" fmla="val 48462"/>
              </a:avLst>
            </a:prstGeom>
            <a:gradFill flip="none" rotWithShape="1">
              <a:gsLst>
                <a:gs pos="0">
                  <a:srgbClr val="FF7171">
                    <a:tint val="66000"/>
                    <a:satMod val="160000"/>
                  </a:srgbClr>
                </a:gs>
                <a:gs pos="50000">
                  <a:srgbClr val="FF7171">
                    <a:tint val="44500"/>
                    <a:satMod val="160000"/>
                  </a:srgbClr>
                </a:gs>
                <a:gs pos="100000">
                  <a:srgbClr val="FF7171">
                    <a:tint val="23500"/>
                    <a:satMod val="160000"/>
                  </a:srgbClr>
                </a:gs>
              </a:gsLst>
              <a:lin ang="0" scaled="1"/>
              <a:tileRect/>
            </a:gradFill>
            <a:ln w="762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sz="1600" dirty="0">
                  <a:solidFill>
                    <a:srgbClr val="000000"/>
                  </a:solidFill>
                </a:rPr>
                <a:t>e</a:t>
              </a:r>
              <a:r>
                <a:rPr lang="en-US" sz="1600" dirty="0" smtClean="0">
                  <a:solidFill>
                    <a:srgbClr val="000000"/>
                  </a:solidFill>
                </a:rPr>
                <a:t>dit files</a:t>
              </a:r>
            </a:p>
          </p:txBody>
        </p:sp>
        <p:sp>
          <p:nvSpPr>
            <p:cNvPr id="22" name="Right Arrow 21"/>
            <p:cNvSpPr/>
            <p:nvPr/>
          </p:nvSpPr>
          <p:spPr bwMode="auto">
            <a:xfrm>
              <a:off x="1981200" y="2599248"/>
              <a:ext cx="762000" cy="304800"/>
            </a:xfrm>
            <a:prstGeom prst="rightArrow">
              <a:avLst>
                <a:gd name="adj1" fmla="val 72154"/>
                <a:gd name="adj2" fmla="val 48462"/>
              </a:avLst>
            </a:prstGeom>
            <a:gradFill flip="none" rotWithShape="1">
              <a:gsLst>
                <a:gs pos="0">
                  <a:schemeClr val="accent2">
                    <a:lumMod val="75000"/>
                    <a:tint val="66000"/>
                    <a:satMod val="160000"/>
                  </a:schemeClr>
                </a:gs>
                <a:gs pos="50000">
                  <a:schemeClr val="accent2">
                    <a:lumMod val="75000"/>
                    <a:tint val="44500"/>
                    <a:satMod val="160000"/>
                  </a:schemeClr>
                </a:gs>
                <a:gs pos="100000">
                  <a:schemeClr val="accent2">
                    <a:lumMod val="75000"/>
                    <a:tint val="23500"/>
                    <a:satMod val="160000"/>
                  </a:schemeClr>
                </a:gs>
              </a:gsLst>
              <a:lin ang="0" scaled="1"/>
              <a:tileRect/>
            </a:gradFill>
            <a:ln w="9525">
              <a:solidFill>
                <a:schemeClr val="bg1">
                  <a:lumMod val="95000"/>
                </a:schemeClr>
              </a:solidFill>
              <a:miter lim="800000"/>
              <a:headEnd/>
              <a:tailEnd/>
            </a:ln>
            <a:effectLst/>
          </p:spPr>
          <p:txBody>
            <a:bodyPr vert="horz" wrap="none" lIns="0" tIns="45720" rIns="0" bIns="45720" numCol="1" rtlCol="0" anchor="ctr" anchorCtr="0" compatLnSpc="1">
              <a:prstTxWarp prst="textNoShape">
                <a:avLst/>
              </a:prstTxWarp>
              <a:noAutofit/>
            </a:bodyPr>
            <a:lstStyle/>
            <a:p>
              <a:pPr marL="228600" indent="-228600" algn="ctr" eaLnBrk="0" fontAlgn="base" hangingPunct="0">
                <a:lnSpc>
                  <a:spcPct val="110000"/>
                </a:lnSpc>
                <a:spcAft>
                  <a:spcPct val="0"/>
                </a:spcAft>
                <a:buClr>
                  <a:srgbClr val="EC891D"/>
                </a:buClr>
                <a:buSzPct val="88000"/>
              </a:pPr>
              <a:r>
                <a:rPr lang="en-US" sz="1400" b="1" kern="0" dirty="0" smtClean="0">
                  <a:solidFill>
                    <a:srgbClr val="FFFFFF"/>
                  </a:solidFill>
                </a:rPr>
                <a:t>add</a:t>
              </a:r>
              <a:endParaRPr lang="en-US" sz="1400" b="1" kern="0" dirty="0">
                <a:solidFill>
                  <a:srgbClr val="FFFFFF"/>
                </a:solidFill>
              </a:endParaRPr>
            </a:p>
          </p:txBody>
        </p:sp>
        <p:sp>
          <p:nvSpPr>
            <p:cNvPr id="23" name="Right Arrow 22"/>
            <p:cNvSpPr/>
            <p:nvPr/>
          </p:nvSpPr>
          <p:spPr bwMode="auto">
            <a:xfrm flipH="1">
              <a:off x="1981200" y="2904048"/>
              <a:ext cx="762000" cy="304800"/>
            </a:xfrm>
            <a:prstGeom prst="rightArrow">
              <a:avLst>
                <a:gd name="adj1" fmla="val 72154"/>
                <a:gd name="adj2" fmla="val 48462"/>
              </a:avLst>
            </a:prstGeom>
            <a:gradFill flip="none" rotWithShape="1">
              <a:gsLst>
                <a:gs pos="0">
                  <a:schemeClr val="accent2">
                    <a:lumMod val="75000"/>
                    <a:tint val="66000"/>
                    <a:satMod val="160000"/>
                  </a:schemeClr>
                </a:gs>
                <a:gs pos="50000">
                  <a:schemeClr val="accent2">
                    <a:lumMod val="75000"/>
                    <a:tint val="44500"/>
                    <a:satMod val="160000"/>
                  </a:schemeClr>
                </a:gs>
                <a:gs pos="100000">
                  <a:schemeClr val="accent2">
                    <a:lumMod val="75000"/>
                    <a:tint val="23500"/>
                    <a:satMod val="160000"/>
                  </a:schemeClr>
                </a:gs>
              </a:gsLst>
              <a:lin ang="0" scaled="1"/>
              <a:tileRect/>
            </a:gradFill>
            <a:ln w="9525">
              <a:solidFill>
                <a:schemeClr val="bg1">
                  <a:lumMod val="95000"/>
                </a:schemeClr>
              </a:solidFill>
              <a:miter lim="800000"/>
              <a:headEnd/>
              <a:tailEnd/>
            </a:ln>
            <a:effectLst/>
          </p:spPr>
          <p:txBody>
            <a:bodyPr vert="horz" wrap="none" lIns="0" tIns="45720" rIns="0" bIns="45720" numCol="1" rtlCol="0" anchor="ctr" anchorCtr="0" compatLnSpc="1">
              <a:prstTxWarp prst="textNoShape">
                <a:avLst/>
              </a:prstTxWarp>
              <a:noAutofit/>
            </a:bodyPr>
            <a:lstStyle/>
            <a:p>
              <a:pPr marL="228600" indent="-228600" algn="ctr" eaLnBrk="0" fontAlgn="base" hangingPunct="0">
                <a:lnSpc>
                  <a:spcPct val="110000"/>
                </a:lnSpc>
                <a:spcAft>
                  <a:spcPct val="0"/>
                </a:spcAft>
                <a:buClr>
                  <a:srgbClr val="EC891D"/>
                </a:buClr>
                <a:buSzPct val="88000"/>
              </a:pPr>
              <a:r>
                <a:rPr lang="en-US" sz="1400" b="1" kern="0" dirty="0" smtClean="0">
                  <a:solidFill>
                    <a:srgbClr val="FFFFFF"/>
                  </a:solidFill>
                </a:rPr>
                <a:t>remove</a:t>
              </a:r>
              <a:endParaRPr lang="en-US" sz="1400" b="1" kern="0" dirty="0">
                <a:solidFill>
                  <a:srgbClr val="FFFFFF"/>
                </a:solidFill>
              </a:endParaRPr>
            </a:p>
          </p:txBody>
        </p:sp>
      </p:grpSp>
      <p:sp>
        <p:nvSpPr>
          <p:cNvPr id="25" name="Slide Number Placeholder 2"/>
          <p:cNvSpPr>
            <a:spLocks noGrp="1"/>
          </p:cNvSpPr>
          <p:nvPr>
            <p:ph type="sldNum" sz="quarter" idx="10"/>
          </p:nvPr>
        </p:nvSpPr>
        <p:spPr>
          <a:xfrm>
            <a:off x="457200" y="6577013"/>
            <a:ext cx="838200" cy="244475"/>
          </a:xfrm>
        </p:spPr>
        <p:txBody>
          <a:bodyPr/>
          <a:lstStyle/>
          <a:p>
            <a:pPr>
              <a:defRPr/>
            </a:pPr>
            <a:r>
              <a:rPr dirty="0">
                <a:solidFill>
                  <a:srgbClr val="000000"/>
                </a:solidFill>
              </a:rPr>
              <a:t>Page </a:t>
            </a:r>
            <a:r>
              <a:rPr dirty="0" smtClean="0">
                <a:solidFill>
                  <a:srgbClr val="000000"/>
                </a:solidFill>
              </a:rPr>
              <a:t>17</a:t>
            </a:r>
            <a:endParaRPr dirty="0">
              <a:solidFill>
                <a:srgbClr val="000000"/>
              </a:solidFill>
            </a:endParaRPr>
          </a:p>
        </p:txBody>
      </p:sp>
    </p:spTree>
    <p:extLst>
      <p:ext uri="{BB962C8B-B14F-4D97-AF65-F5344CB8AC3E}">
        <p14:creationId xmlns:p14="http://schemas.microsoft.com/office/powerpoint/2010/main" val="137877528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dirty="0" smtClean="0"/>
              <a:t>To set up a new </a:t>
            </a:r>
            <a:r>
              <a:rPr lang="en-US" dirty="0"/>
              <a:t>r</a:t>
            </a:r>
            <a:r>
              <a:rPr lang="en-US" dirty="0" smtClean="0"/>
              <a:t>epository in an existing directory</a:t>
            </a:r>
          </a:p>
          <a:p>
            <a:pPr lvl="1"/>
            <a:r>
              <a:rPr lang="en-US" dirty="0" smtClean="0"/>
              <a:t>Initialize </a:t>
            </a:r>
            <a:r>
              <a:rPr lang="en-US" dirty="0" err="1" smtClean="0"/>
              <a:t>git</a:t>
            </a:r>
            <a:r>
              <a:rPr lang="en-US" dirty="0" smtClean="0"/>
              <a:t> (creates .</a:t>
            </a:r>
            <a:r>
              <a:rPr lang="en-US" dirty="0" err="1" smtClean="0"/>
              <a:t>git</a:t>
            </a:r>
            <a:r>
              <a:rPr lang="en-US" dirty="0" smtClean="0"/>
              <a:t> </a:t>
            </a:r>
            <a:r>
              <a:rPr lang="en-US" dirty="0" err="1" smtClean="0"/>
              <a:t>subirectory</a:t>
            </a:r>
            <a:r>
              <a:rPr lang="en-US" dirty="0" smtClean="0"/>
              <a:t>):</a:t>
            </a:r>
            <a:endParaRPr lang="en-US" dirty="0"/>
          </a:p>
          <a:p>
            <a:pPr marL="288925" lvl="1" indent="0">
              <a:buNone/>
            </a:pPr>
            <a:endParaRPr lang="en-US" dirty="0"/>
          </a:p>
          <a:p>
            <a:pPr lvl="1"/>
            <a:r>
              <a:rPr lang="en-US" dirty="0" smtClean="0"/>
              <a:t>Start tracking file changes:</a:t>
            </a:r>
            <a:endParaRPr lang="en-US" dirty="0"/>
          </a:p>
          <a:p>
            <a:pPr lvl="1"/>
            <a:endParaRPr lang="en-US" dirty="0" smtClean="0"/>
          </a:p>
          <a:p>
            <a:pPr lvl="1"/>
            <a:endParaRPr lang="en-US" dirty="0"/>
          </a:p>
          <a:p>
            <a:pPr lvl="1"/>
            <a:endParaRPr lang="en-US" dirty="0" smtClean="0"/>
          </a:p>
          <a:p>
            <a:pPr lvl="1"/>
            <a:r>
              <a:rPr lang="en-US" dirty="0" smtClean="0"/>
              <a:t>Create your initial “snapshot”:</a:t>
            </a:r>
          </a:p>
          <a:p>
            <a:pPr marL="288925" lvl="1" indent="0">
              <a:buNone/>
            </a:pPr>
            <a:endParaRPr lang="en-US" dirty="0" smtClean="0"/>
          </a:p>
          <a:p>
            <a:pPr marL="288925" lvl="1" indent="0">
              <a:buNone/>
            </a:pPr>
            <a:endParaRPr lang="en-US" dirty="0" smtClean="0"/>
          </a:p>
          <a:p>
            <a:r>
              <a:rPr lang="en-US" dirty="0" smtClean="0"/>
              <a:t>Use the latest snapshot (possibly making local changes)</a:t>
            </a:r>
          </a:p>
        </p:txBody>
      </p:sp>
      <p:sp>
        <p:nvSpPr>
          <p:cNvPr id="3" name="Title 2"/>
          <p:cNvSpPr>
            <a:spLocks noGrp="1"/>
          </p:cNvSpPr>
          <p:nvPr>
            <p:ph type="title"/>
          </p:nvPr>
        </p:nvSpPr>
        <p:spPr/>
        <p:txBody>
          <a:bodyPr/>
          <a:lstStyle/>
          <a:p>
            <a:r>
              <a:rPr lang="en-US" dirty="0" smtClean="0"/>
              <a:t>Working with source</a:t>
            </a:r>
            <a:r>
              <a:rPr lang="en-US" baseline="0" dirty="0" smtClean="0"/>
              <a:t> </a:t>
            </a:r>
            <a:r>
              <a:rPr lang="en-US" dirty="0" smtClean="0"/>
              <a:t>files in </a:t>
            </a:r>
            <a:r>
              <a:rPr lang="en-US" dirty="0" err="1" smtClean="0"/>
              <a:t>Git</a:t>
            </a:r>
            <a:endParaRPr lang="en-US" sz="2000" dirty="0"/>
          </a:p>
        </p:txBody>
      </p:sp>
      <p:sp>
        <p:nvSpPr>
          <p:cNvPr id="4" name="TextBox 3"/>
          <p:cNvSpPr txBox="1"/>
          <p:nvPr/>
        </p:nvSpPr>
        <p:spPr bwMode="auto">
          <a:xfrm>
            <a:off x="1215320" y="2088551"/>
            <a:ext cx="1307939" cy="342145"/>
          </a:xfrm>
          <a:prstGeom prst="rect">
            <a:avLst/>
          </a:prstGeom>
          <a:noFill/>
          <a:ln w="9525">
            <a:solidFill>
              <a:schemeClr val="tx2"/>
            </a:solidFill>
            <a:miter lim="800000"/>
            <a:headEnd/>
            <a:tailEnd/>
          </a:ln>
        </p:spPr>
        <p:txBody>
          <a:bodyPr vert="horz" wrap="square" lIns="0" tIns="45720" rIns="91440" bIns="45720" numCol="1" rtlCol="0" anchor="t" anchorCtr="0" compatLnSpc="1">
            <a:prstTxWarp prst="textNoShape">
              <a:avLst/>
            </a:prstTxWarp>
            <a:spAutoFit/>
          </a:bodyPr>
          <a:lstStyle/>
          <a:p>
            <a:pPr marL="228600" marR="0" indent="-228600" algn="l" defTabSz="914400" rtl="0" eaLnBrk="0" fontAlgn="base" latinLnBrk="0" hangingPunct="0">
              <a:lnSpc>
                <a:spcPct val="110000"/>
              </a:lnSpc>
              <a:spcBef>
                <a:spcPct val="20000"/>
              </a:spcBef>
              <a:spcAft>
                <a:spcPct val="0"/>
              </a:spcAft>
              <a:buClr>
                <a:schemeClr val="tx2"/>
              </a:buClr>
              <a:buSzPct val="88000"/>
              <a:tabLst/>
            </a:pPr>
            <a:r>
              <a:rPr lang="en-US" sz="1600" b="1" kern="0" dirty="0" err="1" smtClean="0">
                <a:solidFill>
                  <a:schemeClr val="accent4"/>
                </a:solidFill>
              </a:rPr>
              <a:t>git</a:t>
            </a:r>
            <a:r>
              <a:rPr lang="en-US" sz="1600" b="1" kern="0" dirty="0" smtClean="0">
                <a:solidFill>
                  <a:schemeClr val="accent4"/>
                </a:solidFill>
              </a:rPr>
              <a:t> </a:t>
            </a:r>
            <a:r>
              <a:rPr lang="en-US" sz="1600" b="1" kern="0" dirty="0" err="1" smtClean="0">
                <a:solidFill>
                  <a:schemeClr val="accent4"/>
                </a:solidFill>
              </a:rPr>
              <a:t>init</a:t>
            </a:r>
            <a:endParaRPr kumimoji="0" lang="en-US" sz="1600" b="1" i="0" u="none" strike="noStrike" kern="0" cap="none" spc="0" normalizeH="0" baseline="0" noProof="0" dirty="0" err="1" smtClean="0">
              <a:ln>
                <a:noFill/>
              </a:ln>
              <a:solidFill>
                <a:schemeClr val="accent4"/>
              </a:solidFill>
              <a:effectLst/>
              <a:uLnTx/>
              <a:uFillTx/>
            </a:endParaRPr>
          </a:p>
        </p:txBody>
      </p:sp>
      <p:sp>
        <p:nvSpPr>
          <p:cNvPr id="5" name="TextBox 4"/>
          <p:cNvSpPr txBox="1"/>
          <p:nvPr/>
        </p:nvSpPr>
        <p:spPr bwMode="auto">
          <a:xfrm>
            <a:off x="1228819" y="2831276"/>
            <a:ext cx="4408029" cy="1003352"/>
          </a:xfrm>
          <a:prstGeom prst="rect">
            <a:avLst/>
          </a:prstGeom>
          <a:noFill/>
          <a:ln w="9525">
            <a:solidFill>
              <a:schemeClr val="tx2"/>
            </a:solidFill>
            <a:miter lim="800000"/>
            <a:headEnd/>
            <a:tailEnd/>
          </a:ln>
        </p:spPr>
        <p:txBody>
          <a:bodyPr vert="horz" wrap="square" lIns="0" tIns="45720" rIns="91440" bIns="45720" numCol="1" rtlCol="0" anchor="t" anchorCtr="0" compatLnSpc="1">
            <a:prstTxWarp prst="textNoShape">
              <a:avLst/>
            </a:prstTxWarp>
            <a:spAutoFit/>
          </a:bodyPr>
          <a:lstStyle/>
          <a:p>
            <a:pPr marL="228600" marR="0" indent="-228600" algn="l" defTabSz="914400" rtl="0" eaLnBrk="0" fontAlgn="base" latinLnBrk="0" hangingPunct="0">
              <a:lnSpc>
                <a:spcPct val="110000"/>
              </a:lnSpc>
              <a:spcBef>
                <a:spcPct val="20000"/>
              </a:spcBef>
              <a:spcAft>
                <a:spcPct val="0"/>
              </a:spcAft>
              <a:buClr>
                <a:schemeClr val="tx2"/>
              </a:buClr>
              <a:buSzPct val="88000"/>
              <a:tabLst/>
            </a:pPr>
            <a:r>
              <a:rPr lang="en-US" sz="1600" b="1" kern="0" dirty="0" err="1" smtClean="0">
                <a:solidFill>
                  <a:schemeClr val="accent4"/>
                </a:solidFill>
              </a:rPr>
              <a:t>git</a:t>
            </a:r>
            <a:r>
              <a:rPr lang="en-US" sz="1600" b="1" kern="0" dirty="0" smtClean="0">
                <a:solidFill>
                  <a:schemeClr val="accent4"/>
                </a:solidFill>
              </a:rPr>
              <a:t> add *.v</a:t>
            </a:r>
          </a:p>
          <a:p>
            <a:pPr marL="228600" marR="0" indent="-228600" algn="l" defTabSz="914400" rtl="0" eaLnBrk="0" fontAlgn="base" latinLnBrk="0" hangingPunct="0">
              <a:lnSpc>
                <a:spcPct val="110000"/>
              </a:lnSpc>
              <a:spcBef>
                <a:spcPct val="20000"/>
              </a:spcBef>
              <a:spcAft>
                <a:spcPct val="0"/>
              </a:spcAft>
              <a:buClr>
                <a:schemeClr val="tx2"/>
              </a:buClr>
              <a:buSzPct val="88000"/>
              <a:tabLst/>
            </a:pPr>
            <a:r>
              <a:rPr lang="en-US" sz="1600" b="1" kern="0" dirty="0" err="1">
                <a:solidFill>
                  <a:schemeClr val="accent4"/>
                </a:solidFill>
              </a:rPr>
              <a:t>g</a:t>
            </a:r>
            <a:r>
              <a:rPr kumimoji="0" lang="en-US" sz="1600" b="1" i="0" u="none" strike="noStrike" kern="0" cap="none" spc="0" normalizeH="0" baseline="0" noProof="0" dirty="0" smtClean="0">
                <a:ln>
                  <a:noFill/>
                </a:ln>
                <a:solidFill>
                  <a:schemeClr val="accent4"/>
                </a:solidFill>
                <a:effectLst/>
                <a:uLnTx/>
                <a:uFillTx/>
              </a:rPr>
              <a:t>it</a:t>
            </a:r>
            <a:r>
              <a:rPr kumimoji="0" lang="en-US" sz="1600" b="1" i="0" u="none" strike="noStrike" kern="0" cap="none" spc="0" normalizeH="0" noProof="0" dirty="0" smtClean="0">
                <a:ln>
                  <a:noFill/>
                </a:ln>
                <a:solidFill>
                  <a:schemeClr val="accent4"/>
                </a:solidFill>
                <a:effectLst/>
                <a:uLnTx/>
                <a:uFillTx/>
              </a:rPr>
              <a:t> add *.</a:t>
            </a:r>
            <a:r>
              <a:rPr kumimoji="0" lang="en-US" sz="1600" b="1" i="0" u="none" strike="noStrike" kern="0" cap="none" spc="0" normalizeH="0" noProof="0" dirty="0" err="1" smtClean="0">
                <a:ln>
                  <a:noFill/>
                </a:ln>
                <a:solidFill>
                  <a:schemeClr val="accent4"/>
                </a:solidFill>
                <a:effectLst/>
                <a:uLnTx/>
                <a:uFillTx/>
              </a:rPr>
              <a:t>vhd</a:t>
            </a:r>
            <a:endParaRPr kumimoji="0" lang="en-US" sz="1600" b="1" i="0" u="none" strike="noStrike" kern="0" cap="none" spc="0" normalizeH="0" noProof="0" dirty="0" smtClean="0">
              <a:ln>
                <a:noFill/>
              </a:ln>
              <a:solidFill>
                <a:schemeClr val="accent4"/>
              </a:solidFill>
              <a:effectLst/>
              <a:uLnTx/>
              <a:uFillTx/>
            </a:endParaRPr>
          </a:p>
          <a:p>
            <a:pPr marL="228600" marR="0" indent="-228600" algn="l" defTabSz="914400" rtl="0" eaLnBrk="0" fontAlgn="base" latinLnBrk="0" hangingPunct="0">
              <a:lnSpc>
                <a:spcPct val="110000"/>
              </a:lnSpc>
              <a:spcBef>
                <a:spcPct val="20000"/>
              </a:spcBef>
              <a:spcAft>
                <a:spcPct val="0"/>
              </a:spcAft>
              <a:buClr>
                <a:schemeClr val="tx2"/>
              </a:buClr>
              <a:buSzPct val="88000"/>
              <a:tabLst/>
            </a:pPr>
            <a:r>
              <a:rPr lang="en-US" sz="1600" b="1" kern="0" dirty="0">
                <a:solidFill>
                  <a:schemeClr val="accent4"/>
                </a:solidFill>
              </a:rPr>
              <a:t>f</a:t>
            </a:r>
            <a:r>
              <a:rPr lang="en-US" sz="1600" b="1" kern="0" baseline="0" dirty="0" smtClean="0">
                <a:solidFill>
                  <a:schemeClr val="accent4"/>
                </a:solidFill>
              </a:rPr>
              <a:t>ind . –name “*” | </a:t>
            </a:r>
            <a:r>
              <a:rPr lang="en-US" sz="1600" b="1" kern="0" baseline="0" dirty="0" err="1" smtClean="0">
                <a:solidFill>
                  <a:schemeClr val="accent4"/>
                </a:solidFill>
              </a:rPr>
              <a:t>xargs</a:t>
            </a:r>
            <a:r>
              <a:rPr lang="en-US" sz="1600" b="1" kern="0" baseline="0" dirty="0" smtClean="0">
                <a:solidFill>
                  <a:schemeClr val="accent4"/>
                </a:solidFill>
              </a:rPr>
              <a:t> </a:t>
            </a:r>
            <a:r>
              <a:rPr lang="en-US" sz="1600" b="1" kern="0" baseline="0" dirty="0" err="1" smtClean="0">
                <a:solidFill>
                  <a:schemeClr val="accent4"/>
                </a:solidFill>
              </a:rPr>
              <a:t>git</a:t>
            </a:r>
            <a:r>
              <a:rPr lang="en-US" sz="1600" b="1" kern="0" baseline="0" dirty="0" smtClean="0">
                <a:solidFill>
                  <a:schemeClr val="accent4"/>
                </a:solidFill>
              </a:rPr>
              <a:t> add</a:t>
            </a:r>
            <a:endParaRPr kumimoji="0" lang="en-US" sz="1600" b="1" i="0" u="none" strike="noStrike" kern="0" cap="none" spc="0" normalizeH="0" baseline="0" noProof="0" dirty="0" smtClean="0">
              <a:ln>
                <a:noFill/>
              </a:ln>
              <a:solidFill>
                <a:schemeClr val="accent4"/>
              </a:solidFill>
              <a:effectLst/>
              <a:uLnTx/>
              <a:uFillTx/>
            </a:endParaRPr>
          </a:p>
        </p:txBody>
      </p:sp>
      <p:sp>
        <p:nvSpPr>
          <p:cNvPr id="6" name="TextBox 5"/>
          <p:cNvSpPr txBox="1"/>
          <p:nvPr/>
        </p:nvSpPr>
        <p:spPr bwMode="auto">
          <a:xfrm>
            <a:off x="1228820" y="4255001"/>
            <a:ext cx="4963614" cy="342145"/>
          </a:xfrm>
          <a:prstGeom prst="rect">
            <a:avLst/>
          </a:prstGeom>
          <a:noFill/>
          <a:ln w="9525">
            <a:solidFill>
              <a:schemeClr val="tx2"/>
            </a:solidFill>
            <a:miter lim="800000"/>
            <a:headEnd/>
            <a:tailEnd/>
          </a:ln>
        </p:spPr>
        <p:txBody>
          <a:bodyPr vert="horz" wrap="square" lIns="0" tIns="45720" rIns="91440" bIns="45720" numCol="1" rtlCol="0" anchor="t" anchorCtr="0" compatLnSpc="1">
            <a:prstTxWarp prst="textNoShape">
              <a:avLst/>
            </a:prstTxWarp>
            <a:spAutoFit/>
          </a:bodyPr>
          <a:lstStyle/>
          <a:p>
            <a:pPr marL="228600" marR="0" indent="-228600" algn="l" defTabSz="914400" rtl="0" eaLnBrk="0" fontAlgn="base" latinLnBrk="0" hangingPunct="0">
              <a:lnSpc>
                <a:spcPct val="110000"/>
              </a:lnSpc>
              <a:spcBef>
                <a:spcPct val="20000"/>
              </a:spcBef>
              <a:spcAft>
                <a:spcPct val="0"/>
              </a:spcAft>
              <a:buClr>
                <a:schemeClr val="tx2"/>
              </a:buClr>
              <a:buSzPct val="88000"/>
              <a:tabLst/>
            </a:pPr>
            <a:r>
              <a:rPr lang="en-US" sz="1600" b="1" kern="0" dirty="0" err="1" smtClean="0">
                <a:solidFill>
                  <a:schemeClr val="accent4"/>
                </a:solidFill>
              </a:rPr>
              <a:t>git</a:t>
            </a:r>
            <a:r>
              <a:rPr lang="en-US" sz="1600" b="1" kern="0" dirty="0" smtClean="0">
                <a:solidFill>
                  <a:schemeClr val="accent4"/>
                </a:solidFill>
              </a:rPr>
              <a:t> commit –m “Initial project version”</a:t>
            </a:r>
            <a:endParaRPr kumimoji="0" lang="en-US" sz="1600" b="1" i="0" u="none" strike="noStrike" kern="0" cap="none" spc="0" normalizeH="0" baseline="0" noProof="0" dirty="0" err="1" smtClean="0">
              <a:ln>
                <a:noFill/>
              </a:ln>
              <a:solidFill>
                <a:schemeClr val="accent4"/>
              </a:solidFill>
              <a:effectLst/>
              <a:uLnTx/>
              <a:uFillTx/>
            </a:endParaRPr>
          </a:p>
        </p:txBody>
      </p:sp>
      <p:sp>
        <p:nvSpPr>
          <p:cNvPr id="7" name="TextBox 6"/>
          <p:cNvSpPr txBox="1"/>
          <p:nvPr/>
        </p:nvSpPr>
        <p:spPr bwMode="auto">
          <a:xfrm>
            <a:off x="1242320" y="5368126"/>
            <a:ext cx="4963614" cy="342145"/>
          </a:xfrm>
          <a:prstGeom prst="rect">
            <a:avLst/>
          </a:prstGeom>
          <a:noFill/>
          <a:ln w="9525">
            <a:solidFill>
              <a:schemeClr val="tx2"/>
            </a:solidFill>
            <a:miter lim="800000"/>
            <a:headEnd/>
            <a:tailEnd/>
          </a:ln>
        </p:spPr>
        <p:txBody>
          <a:bodyPr vert="horz" wrap="square" lIns="0" tIns="45720" rIns="91440" bIns="45720" numCol="1" rtlCol="0" anchor="t" anchorCtr="0" compatLnSpc="1">
            <a:prstTxWarp prst="textNoShape">
              <a:avLst/>
            </a:prstTxWarp>
            <a:spAutoFit/>
          </a:bodyPr>
          <a:lstStyle/>
          <a:p>
            <a:pPr marL="228600" marR="0" indent="-228600" algn="l" defTabSz="914400" rtl="0" eaLnBrk="0" fontAlgn="base" latinLnBrk="0" hangingPunct="0">
              <a:lnSpc>
                <a:spcPct val="110000"/>
              </a:lnSpc>
              <a:spcBef>
                <a:spcPct val="20000"/>
              </a:spcBef>
              <a:spcAft>
                <a:spcPct val="0"/>
              </a:spcAft>
              <a:buClr>
                <a:schemeClr val="tx2"/>
              </a:buClr>
              <a:buSzPct val="88000"/>
              <a:tabLst/>
            </a:pPr>
            <a:r>
              <a:rPr lang="en-US" sz="1600" b="1" kern="0" dirty="0" err="1" smtClean="0">
                <a:solidFill>
                  <a:schemeClr val="accent4"/>
                </a:solidFill>
              </a:rPr>
              <a:t>git</a:t>
            </a:r>
            <a:r>
              <a:rPr lang="en-US" sz="1600" b="1" kern="0" dirty="0" smtClean="0">
                <a:solidFill>
                  <a:schemeClr val="accent4"/>
                </a:solidFill>
              </a:rPr>
              <a:t> clone \\full_path_to_master\myProject.git</a:t>
            </a:r>
            <a:endParaRPr kumimoji="0" lang="en-US" sz="1600" b="1" i="0" u="none" strike="noStrike" kern="0" cap="none" spc="0" normalizeH="0" baseline="0" noProof="0" dirty="0" err="1" smtClean="0">
              <a:ln>
                <a:noFill/>
              </a:ln>
              <a:solidFill>
                <a:schemeClr val="accent4"/>
              </a:solidFill>
              <a:effectLst/>
              <a:uLnTx/>
              <a:uFillTx/>
            </a:endParaRPr>
          </a:p>
        </p:txBody>
      </p:sp>
      <p:sp>
        <p:nvSpPr>
          <p:cNvPr id="8" name="Slide Number Placeholder 2"/>
          <p:cNvSpPr>
            <a:spLocks noGrp="1"/>
          </p:cNvSpPr>
          <p:nvPr>
            <p:ph type="sldNum" sz="quarter" idx="10"/>
          </p:nvPr>
        </p:nvSpPr>
        <p:spPr>
          <a:xfrm>
            <a:off x="457200" y="6577013"/>
            <a:ext cx="838200" cy="244475"/>
          </a:xfrm>
        </p:spPr>
        <p:txBody>
          <a:bodyPr/>
          <a:lstStyle/>
          <a:p>
            <a:pPr>
              <a:defRPr/>
            </a:pPr>
            <a:r>
              <a:rPr dirty="0">
                <a:solidFill>
                  <a:srgbClr val="000000"/>
                </a:solidFill>
              </a:rPr>
              <a:t>Page </a:t>
            </a:r>
            <a:r>
              <a:rPr dirty="0" smtClean="0">
                <a:solidFill>
                  <a:srgbClr val="000000"/>
                </a:solidFill>
              </a:rPr>
              <a:t>18</a:t>
            </a:r>
            <a:endParaRPr dirty="0">
              <a:solidFill>
                <a:srgbClr val="000000"/>
              </a:solidFill>
            </a:endParaRPr>
          </a:p>
        </p:txBody>
      </p:sp>
    </p:spTree>
    <p:extLst>
      <p:ext uri="{BB962C8B-B14F-4D97-AF65-F5344CB8AC3E}">
        <p14:creationId xmlns:p14="http://schemas.microsoft.com/office/powerpoint/2010/main" val="18761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p:cNvPicPr>
            <a:picLocks noChangeAspect="1"/>
          </p:cNvPicPr>
          <p:nvPr/>
        </p:nvPicPr>
        <p:blipFill rotWithShape="1">
          <a:blip r:embed="rId3">
            <a:extLst>
              <a:ext uri="{28A0092B-C50C-407E-A947-70E740481C1C}">
                <a14:useLocalDpi xmlns:a14="http://schemas.microsoft.com/office/drawing/2010/main" val="0"/>
              </a:ext>
            </a:extLst>
          </a:blip>
          <a:srcRect l="5520" t="18708" b="18208"/>
          <a:stretch/>
        </p:blipFill>
        <p:spPr>
          <a:xfrm>
            <a:off x="0" y="1282888"/>
            <a:ext cx="9144000" cy="4326339"/>
          </a:xfrm>
          <a:prstGeom prst="rect">
            <a:avLst/>
          </a:prstGeom>
        </p:spPr>
      </p:pic>
      <p:sp>
        <p:nvSpPr>
          <p:cNvPr id="5" name="Rectangle 4"/>
          <p:cNvSpPr/>
          <p:nvPr/>
        </p:nvSpPr>
        <p:spPr bwMode="auto">
          <a:xfrm>
            <a:off x="1" y="1282888"/>
            <a:ext cx="9144002" cy="4326339"/>
          </a:xfrm>
          <a:prstGeom prst="rect">
            <a:avLst/>
          </a:prstGeom>
          <a:solidFill>
            <a:srgbClr val="000000">
              <a:alpha val="78824"/>
            </a:srgbClr>
          </a:solidFill>
          <a:ln w="762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endParaRPr lang="en-US" dirty="0" smtClean="0">
              <a:solidFill>
                <a:srgbClr val="000000"/>
              </a:solidFill>
            </a:endParaRPr>
          </a:p>
        </p:txBody>
      </p:sp>
      <p:sp>
        <p:nvSpPr>
          <p:cNvPr id="11" name="Slide Number Placeholder 2"/>
          <p:cNvSpPr>
            <a:spLocks noGrp="1"/>
          </p:cNvSpPr>
          <p:nvPr>
            <p:ph type="sldNum" sz="quarter" idx="10"/>
          </p:nvPr>
        </p:nvSpPr>
        <p:spPr>
          <a:xfrm>
            <a:off x="457200" y="6577013"/>
            <a:ext cx="838200" cy="244475"/>
          </a:xfrm>
        </p:spPr>
        <p:txBody>
          <a:bodyPr/>
          <a:lstStyle/>
          <a:p>
            <a:pPr>
              <a:defRPr/>
            </a:pPr>
            <a:r>
              <a:rPr dirty="0">
                <a:solidFill>
                  <a:srgbClr val="000000"/>
                </a:solidFill>
              </a:rPr>
              <a:t>Page </a:t>
            </a:r>
            <a:fld id="{060BD193-E118-4B16-863C-C8C12C675E3E}" type="slidenum">
              <a:rPr>
                <a:solidFill>
                  <a:srgbClr val="000000"/>
                </a:solidFill>
              </a:rPr>
              <a:pPr>
                <a:defRPr/>
              </a:pPr>
              <a:t>2</a:t>
            </a:fld>
            <a:endParaRPr dirty="0">
              <a:solidFill>
                <a:srgbClr val="000000"/>
              </a:solidFill>
            </a:endParaRPr>
          </a:p>
        </p:txBody>
      </p:sp>
      <p:sp>
        <p:nvSpPr>
          <p:cNvPr id="2" name="TextBox 1"/>
          <p:cNvSpPr txBox="1"/>
          <p:nvPr/>
        </p:nvSpPr>
        <p:spPr bwMode="auto">
          <a:xfrm>
            <a:off x="1295400" y="2195375"/>
            <a:ext cx="7097456" cy="2246769"/>
          </a:xfrm>
          <a:prstGeom prst="rect">
            <a:avLst/>
          </a:prstGeom>
          <a:noFill/>
          <a:ln w="9525">
            <a:noFill/>
            <a:miter lim="800000"/>
            <a:headEnd/>
            <a:tailEnd/>
          </a:ln>
        </p:spPr>
        <p:txBody>
          <a:bodyPr vert="horz" wrap="none" lIns="0" tIns="45720" rIns="91440" bIns="45720" numCol="1" rtlCol="0" anchor="t" anchorCtr="0" compatLnSpc="1">
            <a:prstTxWarp prst="textNoShape">
              <a:avLst/>
            </a:prstTxWarp>
            <a:spAutoFit/>
          </a:bodyPr>
          <a:lstStyle/>
          <a:p>
            <a:pPr marL="342900" marR="0" indent="-342900" algn="l" defTabSz="914400" rtl="0" eaLnBrk="0" fontAlgn="base" latinLnBrk="0" hangingPunct="0">
              <a:lnSpc>
                <a:spcPct val="110000"/>
              </a:lnSpc>
              <a:spcBef>
                <a:spcPct val="20000"/>
              </a:spcBef>
              <a:spcAft>
                <a:spcPct val="0"/>
              </a:spcAft>
              <a:buClr>
                <a:srgbClr val="FF0000"/>
              </a:buClr>
              <a:buSzPct val="120000"/>
              <a:buFont typeface="Arial" panose="020B0604020202020204" pitchFamily="34" charset="0"/>
              <a:buChar char="•"/>
              <a:tabLst/>
            </a:pPr>
            <a:r>
              <a:rPr lang="en-US" sz="2800" kern="0" noProof="0" dirty="0" smtClean="0">
                <a:solidFill>
                  <a:schemeClr val="bg1"/>
                </a:solidFill>
                <a:latin typeface="+mn-lt"/>
              </a:rPr>
              <a:t>Overview of revision control (10 min)</a:t>
            </a:r>
          </a:p>
          <a:p>
            <a:pPr marL="342900" marR="0" indent="-342900" algn="l" defTabSz="914400" rtl="0" eaLnBrk="0" fontAlgn="base" latinLnBrk="0" hangingPunct="0">
              <a:lnSpc>
                <a:spcPct val="110000"/>
              </a:lnSpc>
              <a:spcBef>
                <a:spcPct val="20000"/>
              </a:spcBef>
              <a:spcAft>
                <a:spcPct val="0"/>
              </a:spcAft>
              <a:buClr>
                <a:srgbClr val="FF0000"/>
              </a:buClr>
              <a:buSzPct val="120000"/>
              <a:buFont typeface="Arial" panose="020B0604020202020204" pitchFamily="34" charset="0"/>
              <a:buChar char="•"/>
              <a:tabLst/>
            </a:pPr>
            <a:r>
              <a:rPr lang="en-US" sz="2800" kern="0" dirty="0" smtClean="0">
                <a:solidFill>
                  <a:schemeClr val="bg1"/>
                </a:solidFill>
                <a:latin typeface="+mn-lt"/>
              </a:rPr>
              <a:t>Recommendations for Vivado (20 min)</a:t>
            </a:r>
          </a:p>
          <a:p>
            <a:pPr marL="342900" marR="0" indent="-342900" algn="l" defTabSz="914400" rtl="0" eaLnBrk="0" fontAlgn="base" latinLnBrk="0" hangingPunct="0">
              <a:lnSpc>
                <a:spcPct val="110000"/>
              </a:lnSpc>
              <a:spcBef>
                <a:spcPct val="20000"/>
              </a:spcBef>
              <a:spcAft>
                <a:spcPct val="0"/>
              </a:spcAft>
              <a:buClr>
                <a:srgbClr val="FF0000"/>
              </a:buClr>
              <a:buSzPct val="120000"/>
              <a:buFont typeface="Arial" panose="020B0604020202020204" pitchFamily="34" charset="0"/>
              <a:buChar char="•"/>
              <a:tabLst/>
            </a:pPr>
            <a:r>
              <a:rPr lang="en-US" sz="2800" kern="0" noProof="0" dirty="0" smtClean="0">
                <a:solidFill>
                  <a:schemeClr val="bg1"/>
                </a:solidFill>
                <a:latin typeface="+mn-lt"/>
              </a:rPr>
              <a:t>Lab exercise using </a:t>
            </a:r>
            <a:r>
              <a:rPr lang="en-US" sz="2800" kern="0" noProof="0" dirty="0" err="1" smtClean="0">
                <a:solidFill>
                  <a:schemeClr val="bg1"/>
                </a:solidFill>
                <a:latin typeface="+mn-lt"/>
              </a:rPr>
              <a:t>Git</a:t>
            </a:r>
            <a:r>
              <a:rPr lang="en-US" sz="2800" kern="0" noProof="0" dirty="0" smtClean="0">
                <a:solidFill>
                  <a:schemeClr val="bg1"/>
                </a:solidFill>
                <a:latin typeface="+mn-lt"/>
              </a:rPr>
              <a:t> and Make (80 min)</a:t>
            </a:r>
          </a:p>
          <a:p>
            <a:pPr marL="342900" indent="-342900" algn="l" eaLnBrk="0" hangingPunct="0">
              <a:lnSpc>
                <a:spcPct val="110000"/>
              </a:lnSpc>
              <a:spcBef>
                <a:spcPct val="20000"/>
              </a:spcBef>
              <a:buClr>
                <a:srgbClr val="FF0000"/>
              </a:buClr>
              <a:buSzPct val="120000"/>
              <a:buFont typeface="Arial" panose="020B0604020202020204" pitchFamily="34" charset="0"/>
              <a:buChar char="•"/>
            </a:pPr>
            <a:r>
              <a:rPr lang="en-US" sz="2800" kern="0" dirty="0" smtClean="0">
                <a:solidFill>
                  <a:schemeClr val="bg1"/>
                </a:solidFill>
                <a:latin typeface="+mn-lt"/>
              </a:rPr>
              <a:t>Summary / </a:t>
            </a:r>
            <a:r>
              <a:rPr lang="en-US" sz="2800" kern="0" dirty="0">
                <a:solidFill>
                  <a:schemeClr val="bg1"/>
                </a:solidFill>
              </a:rPr>
              <a:t>Next Steps / </a:t>
            </a:r>
            <a:r>
              <a:rPr lang="en-US" sz="2800" kern="0" dirty="0" smtClean="0">
                <a:solidFill>
                  <a:schemeClr val="bg1"/>
                </a:solidFill>
                <a:latin typeface="+mn-lt"/>
              </a:rPr>
              <a:t>Q&amp;A (10 min)</a:t>
            </a:r>
            <a:endParaRPr lang="en-US" sz="2800" kern="0" noProof="0" dirty="0" smtClean="0">
              <a:solidFill>
                <a:schemeClr val="bg1"/>
              </a:solidFill>
              <a:latin typeface="+mn-lt"/>
            </a:endParaRPr>
          </a:p>
        </p:txBody>
      </p:sp>
      <p:sp>
        <p:nvSpPr>
          <p:cNvPr id="16" name="TextBox 15"/>
          <p:cNvSpPr txBox="1"/>
          <p:nvPr/>
        </p:nvSpPr>
        <p:spPr bwMode="auto">
          <a:xfrm>
            <a:off x="457200" y="1282888"/>
            <a:ext cx="2039982" cy="779381"/>
          </a:xfrm>
          <a:prstGeom prst="rect">
            <a:avLst/>
          </a:prstGeom>
          <a:noFill/>
          <a:ln w="9525">
            <a:noFill/>
            <a:miter lim="800000"/>
            <a:headEnd/>
            <a:tailEnd/>
          </a:ln>
        </p:spPr>
        <p:txBody>
          <a:bodyPr vert="horz" wrap="none" lIns="0" tIns="45720" rIns="91440" bIns="45720" numCol="1" rtlCol="0" anchor="t" anchorCtr="0" compatLnSpc="1">
            <a:prstTxWarp prst="textNoShape">
              <a:avLst/>
            </a:prstTxWarp>
            <a:spAutoFit/>
          </a:bodyPr>
          <a:lstStyle/>
          <a:p>
            <a:pPr marR="0" algn="l" defTabSz="914400" rtl="0" eaLnBrk="0" fontAlgn="base" latinLnBrk="0" hangingPunct="0">
              <a:lnSpc>
                <a:spcPct val="110000"/>
              </a:lnSpc>
              <a:spcBef>
                <a:spcPct val="20000"/>
              </a:spcBef>
              <a:spcAft>
                <a:spcPct val="0"/>
              </a:spcAft>
              <a:buClr>
                <a:srgbClr val="FF0000"/>
              </a:buClr>
              <a:buSzPct val="120000"/>
              <a:tabLst/>
            </a:pPr>
            <a:r>
              <a:rPr lang="en-US" sz="4400" kern="0" noProof="0" dirty="0" smtClean="0">
                <a:solidFill>
                  <a:schemeClr val="bg1"/>
                </a:solidFill>
                <a:effectLst>
                  <a:outerShdw blurRad="38100" dist="38100" dir="2700000" algn="tl">
                    <a:srgbClr val="000000">
                      <a:alpha val="43137"/>
                    </a:srgbClr>
                  </a:outerShdw>
                </a:effectLst>
                <a:latin typeface="+mn-lt"/>
              </a:rPr>
              <a:t>Agenda</a:t>
            </a:r>
            <a:endParaRPr lang="en-US" sz="4400" kern="0" noProof="0" dirty="0">
              <a:solidFill>
                <a:schemeClr val="bg1"/>
              </a:solidFill>
              <a:effectLst>
                <a:outerShdw blurRad="38100" dist="38100" dir="2700000" algn="tl">
                  <a:srgbClr val="000000">
                    <a:alpha val="43137"/>
                  </a:srgbClr>
                </a:outerShdw>
              </a:effectLst>
              <a:latin typeface="+mn-lt"/>
            </a:endParaRPr>
          </a:p>
        </p:txBody>
      </p:sp>
    </p:spTree>
    <p:extLst>
      <p:ext uri="{BB962C8B-B14F-4D97-AF65-F5344CB8AC3E}">
        <p14:creationId xmlns:p14="http://schemas.microsoft.com/office/powerpoint/2010/main" val="7332409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dirty="0" smtClean="0"/>
              <a:t>Staging</a:t>
            </a:r>
          </a:p>
          <a:p>
            <a:pPr lvl="1"/>
            <a:r>
              <a:rPr lang="en-US" dirty="0" smtClean="0"/>
              <a:t>Query</a:t>
            </a:r>
            <a:endParaRPr lang="en-US" dirty="0"/>
          </a:p>
          <a:p>
            <a:pPr marL="288925" lvl="1" indent="0">
              <a:buNone/>
            </a:pPr>
            <a:endParaRPr lang="en-US" dirty="0"/>
          </a:p>
          <a:p>
            <a:pPr lvl="1"/>
            <a:r>
              <a:rPr lang="en-US" dirty="0" smtClean="0"/>
              <a:t>Discard any local changes and revert to last commit</a:t>
            </a:r>
            <a:endParaRPr lang="en-US" dirty="0"/>
          </a:p>
          <a:p>
            <a:pPr marL="288925" lvl="1" indent="0">
              <a:buNone/>
            </a:pPr>
            <a:endParaRPr lang="en-US" dirty="0" smtClean="0"/>
          </a:p>
          <a:p>
            <a:pPr lvl="1"/>
            <a:r>
              <a:rPr lang="en-US" dirty="0" smtClean="0"/>
              <a:t>Report differences between staged and last commit</a:t>
            </a:r>
          </a:p>
          <a:p>
            <a:pPr marL="288925" lvl="1" indent="0">
              <a:buNone/>
            </a:pPr>
            <a:endParaRPr lang="en-US" dirty="0" smtClean="0"/>
          </a:p>
          <a:p>
            <a:pPr lvl="1"/>
            <a:r>
              <a:rPr lang="en-US" dirty="0" smtClean="0"/>
              <a:t>Removing files from version tracking</a:t>
            </a:r>
          </a:p>
          <a:p>
            <a:pPr lvl="1"/>
            <a:endParaRPr lang="en-US" dirty="0" smtClean="0"/>
          </a:p>
          <a:p>
            <a:pPr lvl="1"/>
            <a:r>
              <a:rPr lang="en-US" dirty="0" smtClean="0"/>
              <a:t>Ignore tracking (add files to ignore to .</a:t>
            </a:r>
            <a:r>
              <a:rPr lang="en-US" dirty="0" err="1" smtClean="0"/>
              <a:t>gitignore</a:t>
            </a:r>
            <a:r>
              <a:rPr lang="en-US" dirty="0" smtClean="0"/>
              <a:t>)</a:t>
            </a:r>
          </a:p>
          <a:p>
            <a:pPr marL="288925" lvl="1" indent="0">
              <a:buNone/>
            </a:pPr>
            <a:endParaRPr lang="en-US" dirty="0"/>
          </a:p>
          <a:p>
            <a:pPr marL="288925" lvl="1" indent="0">
              <a:buNone/>
            </a:pPr>
            <a:endParaRPr lang="en-US" dirty="0" smtClean="0"/>
          </a:p>
          <a:p>
            <a:r>
              <a:rPr lang="en-US" dirty="0" smtClean="0"/>
              <a:t>Branching and Merging</a:t>
            </a:r>
          </a:p>
          <a:p>
            <a:pPr lvl="1"/>
            <a:r>
              <a:rPr lang="en-US" dirty="0" smtClean="0"/>
              <a:t>Advanced workflows possible – following software design models</a:t>
            </a:r>
          </a:p>
        </p:txBody>
      </p:sp>
      <p:sp>
        <p:nvSpPr>
          <p:cNvPr id="3" name="Title 2"/>
          <p:cNvSpPr>
            <a:spLocks noGrp="1"/>
          </p:cNvSpPr>
          <p:nvPr>
            <p:ph type="title"/>
          </p:nvPr>
        </p:nvSpPr>
        <p:spPr/>
        <p:txBody>
          <a:bodyPr/>
          <a:lstStyle/>
          <a:p>
            <a:r>
              <a:rPr lang="en-US" dirty="0" smtClean="0"/>
              <a:t>Working with source</a:t>
            </a:r>
            <a:r>
              <a:rPr lang="en-US" baseline="0" dirty="0" smtClean="0"/>
              <a:t> </a:t>
            </a:r>
            <a:r>
              <a:rPr lang="en-US" dirty="0" smtClean="0"/>
              <a:t>files in </a:t>
            </a:r>
            <a:r>
              <a:rPr lang="en-US" dirty="0" err="1" smtClean="0"/>
              <a:t>Git</a:t>
            </a:r>
            <a:endParaRPr lang="en-US" sz="2000" dirty="0"/>
          </a:p>
        </p:txBody>
      </p:sp>
      <p:sp>
        <p:nvSpPr>
          <p:cNvPr id="4" name="TextBox 3"/>
          <p:cNvSpPr txBox="1"/>
          <p:nvPr/>
        </p:nvSpPr>
        <p:spPr bwMode="auto">
          <a:xfrm>
            <a:off x="1215320" y="2088551"/>
            <a:ext cx="1307939" cy="342145"/>
          </a:xfrm>
          <a:prstGeom prst="rect">
            <a:avLst/>
          </a:prstGeom>
          <a:noFill/>
          <a:ln w="9525">
            <a:solidFill>
              <a:schemeClr val="tx2"/>
            </a:solidFill>
            <a:miter lim="800000"/>
            <a:headEnd/>
            <a:tailEnd/>
          </a:ln>
        </p:spPr>
        <p:txBody>
          <a:bodyPr vert="horz" wrap="square" lIns="0" tIns="45720" rIns="91440" bIns="45720" numCol="1" rtlCol="0" anchor="t" anchorCtr="0" compatLnSpc="1">
            <a:prstTxWarp prst="textNoShape">
              <a:avLst/>
            </a:prstTxWarp>
            <a:spAutoFit/>
          </a:bodyPr>
          <a:lstStyle/>
          <a:p>
            <a:pPr marL="228600" marR="0" indent="-228600" algn="l" defTabSz="914400" rtl="0" eaLnBrk="0" fontAlgn="base" latinLnBrk="0" hangingPunct="0">
              <a:lnSpc>
                <a:spcPct val="110000"/>
              </a:lnSpc>
              <a:spcBef>
                <a:spcPct val="20000"/>
              </a:spcBef>
              <a:spcAft>
                <a:spcPct val="0"/>
              </a:spcAft>
              <a:buClr>
                <a:schemeClr val="tx2"/>
              </a:buClr>
              <a:buSzPct val="88000"/>
              <a:tabLst/>
            </a:pPr>
            <a:r>
              <a:rPr lang="en-US" sz="1600" b="1" kern="0" dirty="0" err="1" smtClean="0">
                <a:solidFill>
                  <a:schemeClr val="accent4"/>
                </a:solidFill>
              </a:rPr>
              <a:t>git</a:t>
            </a:r>
            <a:r>
              <a:rPr lang="en-US" sz="1600" b="1" kern="0" dirty="0" smtClean="0">
                <a:solidFill>
                  <a:schemeClr val="accent4"/>
                </a:solidFill>
              </a:rPr>
              <a:t> status</a:t>
            </a:r>
            <a:endParaRPr kumimoji="0" lang="en-US" sz="1600" b="1" i="0" u="none" strike="noStrike" kern="0" cap="none" spc="0" normalizeH="0" baseline="0" noProof="0" dirty="0" err="1" smtClean="0">
              <a:ln>
                <a:noFill/>
              </a:ln>
              <a:solidFill>
                <a:schemeClr val="accent4"/>
              </a:solidFill>
              <a:effectLst/>
              <a:uLnTx/>
              <a:uFillTx/>
            </a:endParaRPr>
          </a:p>
        </p:txBody>
      </p:sp>
      <p:sp>
        <p:nvSpPr>
          <p:cNvPr id="5" name="TextBox 4"/>
          <p:cNvSpPr txBox="1"/>
          <p:nvPr/>
        </p:nvSpPr>
        <p:spPr bwMode="auto">
          <a:xfrm>
            <a:off x="1228820" y="2807526"/>
            <a:ext cx="1918142" cy="363176"/>
          </a:xfrm>
          <a:prstGeom prst="rect">
            <a:avLst/>
          </a:prstGeom>
          <a:noFill/>
          <a:ln w="9525">
            <a:solidFill>
              <a:schemeClr val="tx2"/>
            </a:solidFill>
            <a:miter lim="800000"/>
            <a:headEnd/>
            <a:tailEnd/>
          </a:ln>
        </p:spPr>
        <p:txBody>
          <a:bodyPr vert="horz" wrap="square" lIns="0" tIns="45720" rIns="91440" bIns="45720" numCol="1" rtlCol="0" anchor="t" anchorCtr="0" compatLnSpc="1">
            <a:prstTxWarp prst="textNoShape">
              <a:avLst/>
            </a:prstTxWarp>
            <a:spAutoFit/>
          </a:bodyPr>
          <a:lstStyle/>
          <a:p>
            <a:pPr marL="228600" marR="0" indent="-228600" algn="l" defTabSz="914400" rtl="0" eaLnBrk="0" fontAlgn="base" latinLnBrk="0" hangingPunct="0">
              <a:lnSpc>
                <a:spcPct val="110000"/>
              </a:lnSpc>
              <a:spcBef>
                <a:spcPct val="20000"/>
              </a:spcBef>
              <a:spcAft>
                <a:spcPct val="0"/>
              </a:spcAft>
              <a:buClr>
                <a:schemeClr val="tx2"/>
              </a:buClr>
              <a:buSzPct val="88000"/>
              <a:tabLst/>
            </a:pPr>
            <a:r>
              <a:rPr lang="en-US" sz="1600" b="1" kern="0" dirty="0" err="1" smtClean="0">
                <a:solidFill>
                  <a:schemeClr val="accent4"/>
                </a:solidFill>
              </a:rPr>
              <a:t>git</a:t>
            </a:r>
            <a:r>
              <a:rPr lang="en-US" sz="1600" b="1" kern="0" dirty="0" smtClean="0">
                <a:solidFill>
                  <a:schemeClr val="accent4"/>
                </a:solidFill>
              </a:rPr>
              <a:t> checkout</a:t>
            </a:r>
          </a:p>
        </p:txBody>
      </p:sp>
      <p:sp>
        <p:nvSpPr>
          <p:cNvPr id="6" name="TextBox 5"/>
          <p:cNvSpPr txBox="1"/>
          <p:nvPr/>
        </p:nvSpPr>
        <p:spPr bwMode="auto">
          <a:xfrm>
            <a:off x="1228820" y="3518751"/>
            <a:ext cx="1835014" cy="363176"/>
          </a:xfrm>
          <a:prstGeom prst="rect">
            <a:avLst/>
          </a:prstGeom>
          <a:noFill/>
          <a:ln w="9525">
            <a:solidFill>
              <a:schemeClr val="tx2"/>
            </a:solidFill>
            <a:miter lim="800000"/>
            <a:headEnd/>
            <a:tailEnd/>
          </a:ln>
        </p:spPr>
        <p:txBody>
          <a:bodyPr vert="horz" wrap="square" lIns="0" tIns="45720" rIns="91440" bIns="45720" numCol="1" rtlCol="0" anchor="t" anchorCtr="0" compatLnSpc="1">
            <a:prstTxWarp prst="textNoShape">
              <a:avLst/>
            </a:prstTxWarp>
            <a:spAutoFit/>
          </a:bodyPr>
          <a:lstStyle/>
          <a:p>
            <a:pPr marL="228600" marR="0" indent="-228600" algn="l" defTabSz="914400" rtl="0" eaLnBrk="0" fontAlgn="base" latinLnBrk="0" hangingPunct="0">
              <a:lnSpc>
                <a:spcPct val="110000"/>
              </a:lnSpc>
              <a:spcBef>
                <a:spcPct val="20000"/>
              </a:spcBef>
              <a:spcAft>
                <a:spcPct val="0"/>
              </a:spcAft>
              <a:buClr>
                <a:schemeClr val="tx2"/>
              </a:buClr>
              <a:buSzPct val="88000"/>
              <a:tabLst/>
            </a:pPr>
            <a:r>
              <a:rPr lang="en-US" sz="1600" b="1" kern="0" dirty="0" err="1" smtClean="0">
                <a:solidFill>
                  <a:schemeClr val="accent4"/>
                </a:solidFill>
              </a:rPr>
              <a:t>git</a:t>
            </a:r>
            <a:r>
              <a:rPr lang="en-US" sz="1600" b="1" kern="0" dirty="0" smtClean="0">
                <a:solidFill>
                  <a:schemeClr val="accent4"/>
                </a:solidFill>
              </a:rPr>
              <a:t> diff</a:t>
            </a:r>
            <a:endParaRPr kumimoji="0" lang="en-US" sz="1600" b="1" i="0" u="none" strike="noStrike" kern="0" cap="none" spc="0" normalizeH="0" baseline="0" noProof="0" dirty="0" err="1" smtClean="0">
              <a:ln>
                <a:noFill/>
              </a:ln>
              <a:solidFill>
                <a:schemeClr val="accent4"/>
              </a:solidFill>
              <a:effectLst/>
              <a:uLnTx/>
              <a:uFillTx/>
            </a:endParaRPr>
          </a:p>
        </p:txBody>
      </p:sp>
      <p:sp>
        <p:nvSpPr>
          <p:cNvPr id="7" name="TextBox 6"/>
          <p:cNvSpPr txBox="1"/>
          <p:nvPr/>
        </p:nvSpPr>
        <p:spPr bwMode="auto">
          <a:xfrm>
            <a:off x="1242320" y="4240001"/>
            <a:ext cx="4963614" cy="342145"/>
          </a:xfrm>
          <a:prstGeom prst="rect">
            <a:avLst/>
          </a:prstGeom>
          <a:noFill/>
          <a:ln w="9525">
            <a:solidFill>
              <a:schemeClr val="tx2"/>
            </a:solidFill>
            <a:miter lim="800000"/>
            <a:headEnd/>
            <a:tailEnd/>
          </a:ln>
        </p:spPr>
        <p:txBody>
          <a:bodyPr vert="horz" wrap="square" lIns="0" tIns="45720" rIns="91440" bIns="45720" numCol="1" rtlCol="0" anchor="t" anchorCtr="0" compatLnSpc="1">
            <a:prstTxWarp prst="textNoShape">
              <a:avLst/>
            </a:prstTxWarp>
            <a:spAutoFit/>
          </a:bodyPr>
          <a:lstStyle/>
          <a:p>
            <a:pPr marL="228600" marR="0" indent="-228600" algn="l" defTabSz="914400" rtl="0" eaLnBrk="0" fontAlgn="base" latinLnBrk="0" hangingPunct="0">
              <a:lnSpc>
                <a:spcPct val="110000"/>
              </a:lnSpc>
              <a:spcBef>
                <a:spcPct val="20000"/>
              </a:spcBef>
              <a:spcAft>
                <a:spcPct val="0"/>
              </a:spcAft>
              <a:buClr>
                <a:schemeClr val="tx2"/>
              </a:buClr>
              <a:buSzPct val="88000"/>
              <a:tabLst/>
            </a:pPr>
            <a:r>
              <a:rPr lang="en-US" sz="1600" b="1" kern="0" dirty="0" err="1" smtClean="0">
                <a:solidFill>
                  <a:schemeClr val="accent4"/>
                </a:solidFill>
              </a:rPr>
              <a:t>git</a:t>
            </a:r>
            <a:r>
              <a:rPr lang="en-US" sz="1600" b="1" kern="0" dirty="0" smtClean="0">
                <a:solidFill>
                  <a:schemeClr val="accent4"/>
                </a:solidFill>
              </a:rPr>
              <a:t> </a:t>
            </a:r>
            <a:r>
              <a:rPr lang="en-US" sz="1600" b="1" kern="0" dirty="0" err="1" smtClean="0">
                <a:solidFill>
                  <a:schemeClr val="accent4"/>
                </a:solidFill>
              </a:rPr>
              <a:t>rm</a:t>
            </a:r>
            <a:r>
              <a:rPr lang="en-US" sz="1600" b="1" kern="0" dirty="0" smtClean="0">
                <a:solidFill>
                  <a:schemeClr val="accent4"/>
                </a:solidFill>
              </a:rPr>
              <a:t> </a:t>
            </a:r>
            <a:r>
              <a:rPr lang="en-US" sz="1600" b="1" kern="0" dirty="0" err="1" smtClean="0">
                <a:solidFill>
                  <a:schemeClr val="accent4"/>
                </a:solidFill>
              </a:rPr>
              <a:t>foo.tcl</a:t>
            </a:r>
            <a:endParaRPr kumimoji="0" lang="en-US" sz="1600" b="1" i="0" u="none" strike="noStrike" kern="0" cap="none" spc="0" normalizeH="0" baseline="0" noProof="0" dirty="0" err="1" smtClean="0">
              <a:ln>
                <a:noFill/>
              </a:ln>
              <a:solidFill>
                <a:schemeClr val="accent4"/>
              </a:solidFill>
              <a:effectLst/>
              <a:uLnTx/>
              <a:uFillTx/>
            </a:endParaRPr>
          </a:p>
        </p:txBody>
      </p:sp>
      <p:sp>
        <p:nvSpPr>
          <p:cNvPr id="8" name="TextBox 7"/>
          <p:cNvSpPr txBox="1"/>
          <p:nvPr/>
        </p:nvSpPr>
        <p:spPr bwMode="auto">
          <a:xfrm>
            <a:off x="1226845" y="4906151"/>
            <a:ext cx="1835014" cy="342145"/>
          </a:xfrm>
          <a:prstGeom prst="rect">
            <a:avLst/>
          </a:prstGeom>
          <a:noFill/>
          <a:ln w="9525">
            <a:solidFill>
              <a:schemeClr val="tx2"/>
            </a:solidFill>
            <a:miter lim="800000"/>
            <a:headEnd/>
            <a:tailEnd/>
          </a:ln>
        </p:spPr>
        <p:txBody>
          <a:bodyPr vert="horz" wrap="square" lIns="0" tIns="45720" rIns="91440" bIns="45720" numCol="1" rtlCol="0" anchor="t" anchorCtr="0" compatLnSpc="1">
            <a:prstTxWarp prst="textNoShape">
              <a:avLst/>
            </a:prstTxWarp>
            <a:spAutoFit/>
          </a:bodyPr>
          <a:lstStyle/>
          <a:p>
            <a:pPr marL="228600" marR="0" indent="-228600" algn="l" defTabSz="914400" rtl="0" eaLnBrk="0" fontAlgn="base" latinLnBrk="0" hangingPunct="0">
              <a:lnSpc>
                <a:spcPct val="110000"/>
              </a:lnSpc>
              <a:spcBef>
                <a:spcPct val="20000"/>
              </a:spcBef>
              <a:spcAft>
                <a:spcPct val="0"/>
              </a:spcAft>
              <a:buClr>
                <a:schemeClr val="tx2"/>
              </a:buClr>
              <a:buSzPct val="88000"/>
              <a:tabLst/>
            </a:pPr>
            <a:r>
              <a:rPr lang="en-US" sz="1600" b="1" kern="0" dirty="0">
                <a:solidFill>
                  <a:schemeClr val="accent4"/>
                </a:solidFill>
              </a:rPr>
              <a:t>c</a:t>
            </a:r>
            <a:r>
              <a:rPr lang="en-US" sz="1600" b="1" kern="0" noProof="0" dirty="0" smtClean="0">
                <a:solidFill>
                  <a:schemeClr val="accent4"/>
                </a:solidFill>
              </a:rPr>
              <a:t>at .</a:t>
            </a:r>
            <a:r>
              <a:rPr lang="en-US" sz="1600" b="1" kern="0" noProof="0" dirty="0" err="1" smtClean="0">
                <a:solidFill>
                  <a:schemeClr val="accent4"/>
                </a:solidFill>
              </a:rPr>
              <a:t>gitignore</a:t>
            </a:r>
            <a:endParaRPr kumimoji="0" lang="en-US" sz="1600" b="1" i="0" u="none" strike="noStrike" kern="0" cap="none" spc="0" normalizeH="0" baseline="0" noProof="0" dirty="0" smtClean="0">
              <a:ln>
                <a:noFill/>
              </a:ln>
              <a:solidFill>
                <a:schemeClr val="accent4"/>
              </a:solidFill>
              <a:effectLst/>
              <a:uLnTx/>
              <a:uFillTx/>
            </a:endParaRPr>
          </a:p>
        </p:txBody>
      </p:sp>
      <p:sp>
        <p:nvSpPr>
          <p:cNvPr id="9" name="Slide Number Placeholder 2"/>
          <p:cNvSpPr>
            <a:spLocks noGrp="1"/>
          </p:cNvSpPr>
          <p:nvPr>
            <p:ph type="sldNum" sz="quarter" idx="10"/>
          </p:nvPr>
        </p:nvSpPr>
        <p:spPr>
          <a:xfrm>
            <a:off x="457200" y="6577013"/>
            <a:ext cx="838200" cy="244475"/>
          </a:xfrm>
        </p:spPr>
        <p:txBody>
          <a:bodyPr/>
          <a:lstStyle/>
          <a:p>
            <a:pPr>
              <a:defRPr/>
            </a:pPr>
            <a:r>
              <a:rPr dirty="0">
                <a:solidFill>
                  <a:srgbClr val="000000"/>
                </a:solidFill>
              </a:rPr>
              <a:t>Page </a:t>
            </a:r>
            <a:r>
              <a:rPr dirty="0" smtClean="0">
                <a:solidFill>
                  <a:srgbClr val="000000"/>
                </a:solidFill>
              </a:rPr>
              <a:t>19</a:t>
            </a:r>
            <a:endParaRPr dirty="0">
              <a:solidFill>
                <a:srgbClr val="000000"/>
              </a:solidFill>
            </a:endParaRPr>
          </a:p>
        </p:txBody>
      </p:sp>
    </p:spTree>
    <p:extLst>
      <p:ext uri="{BB962C8B-B14F-4D97-AF65-F5344CB8AC3E}">
        <p14:creationId xmlns:p14="http://schemas.microsoft.com/office/powerpoint/2010/main" val="251999892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Make is an open source tool to build things from source files</a:t>
            </a:r>
          </a:p>
          <a:p>
            <a:pPr lvl="1"/>
            <a:r>
              <a:rPr lang="en-US" dirty="0" smtClean="0"/>
              <a:t>Takes a “</a:t>
            </a:r>
            <a:r>
              <a:rPr lang="en-US" dirty="0" err="1" smtClean="0"/>
              <a:t>makefile</a:t>
            </a:r>
            <a:r>
              <a:rPr lang="en-US" dirty="0" smtClean="0"/>
              <a:t>” which describes how to build:</a:t>
            </a:r>
          </a:p>
          <a:p>
            <a:pPr lvl="2"/>
            <a:r>
              <a:rPr lang="en-US" dirty="0" smtClean="0"/>
              <a:t>Inputs to a compilation step</a:t>
            </a:r>
          </a:p>
          <a:p>
            <a:pPr lvl="2"/>
            <a:r>
              <a:rPr lang="en-US" dirty="0" smtClean="0"/>
              <a:t>Commands to execute</a:t>
            </a:r>
          </a:p>
          <a:p>
            <a:pPr lvl="2"/>
            <a:r>
              <a:rPr lang="en-US" dirty="0" smtClean="0"/>
              <a:t>Order of operations when there are multiple steps</a:t>
            </a:r>
          </a:p>
          <a:p>
            <a:pPr lvl="2"/>
            <a:r>
              <a:rPr lang="en-US" dirty="0" smtClean="0"/>
              <a:t>Steps that don’t need to be run are skipped (based on files and timestamps)</a:t>
            </a:r>
          </a:p>
          <a:p>
            <a:pPr lvl="2"/>
            <a:r>
              <a:rPr lang="en-US" dirty="0" smtClean="0"/>
              <a:t>Targets/dependencies are usually files on disk – commands generate files</a:t>
            </a:r>
          </a:p>
          <a:p>
            <a:r>
              <a:rPr lang="en-US" dirty="0" err="1" smtClean="0"/>
              <a:t>Makefile</a:t>
            </a:r>
            <a:r>
              <a:rPr lang="en-US" dirty="0" smtClean="0"/>
              <a:t> structure</a:t>
            </a:r>
          </a:p>
          <a:p>
            <a:pPr marL="288925" lvl="1" indent="0">
              <a:buNone/>
            </a:pPr>
            <a:r>
              <a:rPr lang="en-US" dirty="0"/>
              <a:t>t</a:t>
            </a:r>
            <a:r>
              <a:rPr lang="en-US" dirty="0" smtClean="0"/>
              <a:t>arget:  dependencies …</a:t>
            </a:r>
          </a:p>
          <a:p>
            <a:pPr marL="509587" lvl="2" indent="0">
              <a:buNone/>
            </a:pPr>
            <a:r>
              <a:rPr lang="en-US" dirty="0"/>
              <a:t>	</a:t>
            </a:r>
            <a:r>
              <a:rPr lang="en-US" dirty="0" smtClean="0"/>
              <a:t>commands</a:t>
            </a:r>
          </a:p>
          <a:p>
            <a:pPr marL="509587" lvl="2" indent="0">
              <a:buNone/>
            </a:pPr>
            <a:r>
              <a:rPr lang="en-US" dirty="0"/>
              <a:t>	</a:t>
            </a:r>
            <a:r>
              <a:rPr lang="en-US" dirty="0" smtClean="0"/>
              <a:t>…</a:t>
            </a:r>
          </a:p>
          <a:p>
            <a:r>
              <a:rPr lang="en-US" dirty="0" smtClean="0"/>
              <a:t>Documentation:</a:t>
            </a:r>
          </a:p>
          <a:p>
            <a:pPr marL="288925" lvl="1" indent="0">
              <a:buNone/>
            </a:pPr>
            <a:r>
              <a:rPr lang="en-US" dirty="0">
                <a:hlinkClick r:id="rId3"/>
              </a:rPr>
              <a:t>http://www.gnu.org/software/make/manual/html_node/index.html</a:t>
            </a:r>
            <a:endParaRPr lang="en-US" dirty="0"/>
          </a:p>
        </p:txBody>
      </p:sp>
      <p:sp>
        <p:nvSpPr>
          <p:cNvPr id="3" name="Title 2"/>
          <p:cNvSpPr>
            <a:spLocks noGrp="1"/>
          </p:cNvSpPr>
          <p:nvPr>
            <p:ph type="title"/>
          </p:nvPr>
        </p:nvSpPr>
        <p:spPr>
          <a:xfrm>
            <a:off x="178904" y="209550"/>
            <a:ext cx="8965096" cy="1143000"/>
          </a:xfrm>
        </p:spPr>
        <p:txBody>
          <a:bodyPr/>
          <a:lstStyle/>
          <a:p>
            <a:r>
              <a:rPr lang="en-US" dirty="0" smtClean="0"/>
              <a:t>Make – A brief primer on dependency management</a:t>
            </a:r>
            <a:endParaRPr lang="en-US" dirty="0"/>
          </a:p>
        </p:txBody>
      </p:sp>
      <p:sp>
        <p:nvSpPr>
          <p:cNvPr id="4" name="Rectangle 3"/>
          <p:cNvSpPr/>
          <p:nvPr/>
        </p:nvSpPr>
        <p:spPr bwMode="auto">
          <a:xfrm>
            <a:off x="807720" y="4463796"/>
            <a:ext cx="487680" cy="320040"/>
          </a:xfrm>
          <a:prstGeom prst="rect">
            <a:avLst/>
          </a:prstGeom>
          <a:solidFill>
            <a:schemeClr val="bg1"/>
          </a:solidFill>
          <a:ln w="76200" cap="flat" cmpd="sng" algn="ctr">
            <a:solidFill>
              <a:schemeClr val="bg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endParaRPr lang="en-US" dirty="0" smtClean="0">
              <a:solidFill>
                <a:srgbClr val="000000"/>
              </a:solidFill>
            </a:endParaRPr>
          </a:p>
        </p:txBody>
      </p:sp>
      <p:sp>
        <p:nvSpPr>
          <p:cNvPr id="5" name="Rectangle 4"/>
          <p:cNvSpPr/>
          <p:nvPr/>
        </p:nvSpPr>
        <p:spPr bwMode="auto">
          <a:xfrm>
            <a:off x="4358640" y="3886200"/>
            <a:ext cx="2484120" cy="914400"/>
          </a:xfrm>
          <a:prstGeom prst="rect">
            <a:avLst/>
          </a:prstGeom>
          <a:solidFill>
            <a:schemeClr val="bg1"/>
          </a:solidFill>
          <a:ln w="76200" cap="flat" cmpd="sng" algn="ctr">
            <a:solidFill>
              <a:schemeClr val="bg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dirty="0" smtClean="0">
                <a:solidFill>
                  <a:srgbClr val="000000"/>
                </a:solidFill>
              </a:rPr>
              <a:t>This is a Tab Character – don’t forget it!</a:t>
            </a:r>
          </a:p>
        </p:txBody>
      </p:sp>
      <p:cxnSp>
        <p:nvCxnSpPr>
          <p:cNvPr id="7" name="Curved Connector 6"/>
          <p:cNvCxnSpPr/>
          <p:nvPr/>
        </p:nvCxnSpPr>
        <p:spPr bwMode="auto">
          <a:xfrm rot="10800000" flipV="1">
            <a:off x="1295400" y="4343400"/>
            <a:ext cx="3063240" cy="160020"/>
          </a:xfrm>
          <a:prstGeom prst="curvedConnector3">
            <a:avLst/>
          </a:prstGeom>
          <a:solidFill>
            <a:schemeClr val="tx2"/>
          </a:solidFill>
          <a:ln w="25400" cap="flat" cmpd="sng" algn="ctr">
            <a:solidFill>
              <a:schemeClr val="bg2"/>
            </a:solidFill>
            <a:prstDash val="solid"/>
            <a:round/>
            <a:headEnd type="none" w="med" len="med"/>
            <a:tailEnd type="arrow"/>
          </a:ln>
          <a:effectLst/>
        </p:spPr>
      </p:cxnSp>
      <p:sp>
        <p:nvSpPr>
          <p:cNvPr id="8" name="Slide Number Placeholder 2"/>
          <p:cNvSpPr>
            <a:spLocks noGrp="1"/>
          </p:cNvSpPr>
          <p:nvPr>
            <p:ph type="sldNum" sz="quarter" idx="10"/>
          </p:nvPr>
        </p:nvSpPr>
        <p:spPr>
          <a:xfrm>
            <a:off x="457200" y="6577013"/>
            <a:ext cx="838200" cy="244475"/>
          </a:xfrm>
        </p:spPr>
        <p:txBody>
          <a:bodyPr/>
          <a:lstStyle/>
          <a:p>
            <a:pPr>
              <a:defRPr/>
            </a:pPr>
            <a:r>
              <a:rPr dirty="0">
                <a:solidFill>
                  <a:srgbClr val="000000"/>
                </a:solidFill>
              </a:rPr>
              <a:t>Page </a:t>
            </a:r>
            <a:r>
              <a:rPr dirty="0" smtClean="0">
                <a:solidFill>
                  <a:srgbClr val="000000"/>
                </a:solidFill>
              </a:rPr>
              <a:t>20</a:t>
            </a:r>
            <a:endParaRPr dirty="0">
              <a:solidFill>
                <a:srgbClr val="000000"/>
              </a:solidFill>
            </a:endParaRPr>
          </a:p>
        </p:txBody>
      </p:sp>
    </p:spTree>
    <p:extLst>
      <p:ext uri="{BB962C8B-B14F-4D97-AF65-F5344CB8AC3E}">
        <p14:creationId xmlns:p14="http://schemas.microsoft.com/office/powerpoint/2010/main" val="35326601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Calling “make” with a specific target – generates just that target</a:t>
            </a:r>
          </a:p>
          <a:p>
            <a:r>
              <a:rPr lang="en-US" dirty="0" smtClean="0"/>
              <a:t>Calling “make” with no arguments –</a:t>
            </a:r>
            <a:r>
              <a:rPr lang="en-US" baseline="0" dirty="0" smtClean="0"/>
              <a:t> runs the first target</a:t>
            </a:r>
            <a:endParaRPr lang="en-US" dirty="0" smtClean="0"/>
          </a:p>
          <a:p>
            <a:r>
              <a:rPr lang="en-US" dirty="0" smtClean="0"/>
              <a:t>First target is “all”</a:t>
            </a:r>
          </a:p>
          <a:p>
            <a:pPr lvl="1"/>
            <a:r>
              <a:rPr lang="en-US" dirty="0" smtClean="0"/>
              <a:t>Builds</a:t>
            </a:r>
            <a:r>
              <a:rPr lang="en-US" baseline="0" dirty="0" smtClean="0"/>
              <a:t> everything in the project</a:t>
            </a:r>
          </a:p>
          <a:p>
            <a:pPr lvl="1"/>
            <a:r>
              <a:rPr lang="en-US" dirty="0" smtClean="0"/>
              <a:t>“All” is a phony target (no file on disk)</a:t>
            </a:r>
          </a:p>
          <a:p>
            <a:pPr lvl="1"/>
            <a:r>
              <a:rPr lang="en-US" baseline="0" dirty="0" smtClean="0"/>
              <a:t>Dependencies</a:t>
            </a:r>
            <a:r>
              <a:rPr lang="en-US" dirty="0" smtClean="0"/>
              <a:t> are all the inputs (and outputs of intermediate steps)</a:t>
            </a:r>
            <a:endParaRPr lang="en-US" baseline="0" dirty="0" smtClean="0"/>
          </a:p>
          <a:p>
            <a:pPr lvl="0"/>
            <a:r>
              <a:rPr lang="en-US" dirty="0" smtClean="0"/>
              <a:t>Last target is “clean”</a:t>
            </a:r>
          </a:p>
          <a:p>
            <a:pPr lvl="1"/>
            <a:r>
              <a:rPr lang="en-US" dirty="0" smtClean="0"/>
              <a:t>Deletes everything in the project </a:t>
            </a:r>
            <a:r>
              <a:rPr lang="en-US" dirty="0" err="1" smtClean="0"/>
              <a:t>dir</a:t>
            </a:r>
            <a:r>
              <a:rPr lang="en-US" dirty="0" smtClean="0"/>
              <a:t> (except </a:t>
            </a:r>
            <a:r>
              <a:rPr lang="en-US" dirty="0" err="1" smtClean="0"/>
              <a:t>Makefile</a:t>
            </a:r>
            <a:r>
              <a:rPr lang="en-US" dirty="0" smtClean="0"/>
              <a:t>)</a:t>
            </a:r>
          </a:p>
          <a:p>
            <a:pPr lvl="1"/>
            <a:r>
              <a:rPr lang="en-US" dirty="0" smtClean="0"/>
              <a:t>Always</a:t>
            </a:r>
            <a:r>
              <a:rPr lang="en-US" baseline="0" dirty="0" smtClean="0"/>
              <a:t> start clean</a:t>
            </a:r>
            <a:endParaRPr lang="en-US" dirty="0"/>
          </a:p>
        </p:txBody>
      </p:sp>
      <p:sp>
        <p:nvSpPr>
          <p:cNvPr id="3" name="Title 2"/>
          <p:cNvSpPr>
            <a:spLocks noGrp="1"/>
          </p:cNvSpPr>
          <p:nvPr>
            <p:ph type="title"/>
          </p:nvPr>
        </p:nvSpPr>
        <p:spPr/>
        <p:txBody>
          <a:bodyPr/>
          <a:lstStyle/>
          <a:p>
            <a:r>
              <a:rPr lang="en-US" dirty="0" smtClean="0"/>
              <a:t>Standard conventions with Make</a:t>
            </a:r>
            <a:endParaRPr lang="en-US" dirty="0"/>
          </a:p>
        </p:txBody>
      </p:sp>
      <p:sp>
        <p:nvSpPr>
          <p:cNvPr id="4" name="Slide Number Placeholder 2"/>
          <p:cNvSpPr>
            <a:spLocks noGrp="1"/>
          </p:cNvSpPr>
          <p:nvPr>
            <p:ph type="sldNum" sz="quarter" idx="10"/>
          </p:nvPr>
        </p:nvSpPr>
        <p:spPr>
          <a:xfrm>
            <a:off x="457200" y="6577013"/>
            <a:ext cx="838200" cy="244475"/>
          </a:xfrm>
        </p:spPr>
        <p:txBody>
          <a:bodyPr/>
          <a:lstStyle/>
          <a:p>
            <a:pPr>
              <a:defRPr/>
            </a:pPr>
            <a:r>
              <a:rPr dirty="0">
                <a:solidFill>
                  <a:srgbClr val="000000"/>
                </a:solidFill>
              </a:rPr>
              <a:t>Page </a:t>
            </a:r>
            <a:r>
              <a:rPr dirty="0" smtClean="0">
                <a:solidFill>
                  <a:srgbClr val="000000"/>
                </a:solidFill>
              </a:rPr>
              <a:t>21</a:t>
            </a:r>
            <a:endParaRPr dirty="0">
              <a:solidFill>
                <a:srgbClr val="000000"/>
              </a:solidFill>
            </a:endParaRPr>
          </a:p>
        </p:txBody>
      </p:sp>
    </p:spTree>
    <p:extLst>
      <p:ext uri="{BB962C8B-B14F-4D97-AF65-F5344CB8AC3E}">
        <p14:creationId xmlns:p14="http://schemas.microsoft.com/office/powerpoint/2010/main" val="15796569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11"/>
          <p:cNvSpPr txBox="1">
            <a:spLocks noChangeArrowheads="1"/>
          </p:cNvSpPr>
          <p:nvPr/>
        </p:nvSpPr>
        <p:spPr bwMode="auto">
          <a:xfrm>
            <a:off x="425115" y="4881656"/>
            <a:ext cx="6152148" cy="131059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rtl="0" eaLnBrk="1" fontAlgn="base" hangingPunct="1">
              <a:lnSpc>
                <a:spcPct val="100000"/>
              </a:lnSpc>
              <a:spcBef>
                <a:spcPct val="0"/>
              </a:spcBef>
              <a:spcAft>
                <a:spcPct val="0"/>
              </a:spcAft>
              <a:defRPr lang="en-US" sz="3000" b="1" baseline="0">
                <a:solidFill>
                  <a:schemeClr val="bg1"/>
                </a:solidFill>
                <a:effectLst>
                  <a:outerShdw blurRad="38100" dist="38100" dir="2700000" algn="tl">
                    <a:srgbClr val="000000">
                      <a:alpha val="43137"/>
                    </a:srgbClr>
                  </a:outerShdw>
                </a:effectLst>
                <a:latin typeface="Calibri" panose="020F0502020204030204" pitchFamily="34" charset="0"/>
                <a:ea typeface="+mj-ea"/>
                <a:cs typeface="Calibri" panose="020F0502020204030204" pitchFamily="34" charset="0"/>
              </a:defRPr>
            </a:lvl1pPr>
            <a:lvl2pPr algn="l" rtl="0" eaLnBrk="1" fontAlgn="base" hangingPunct="1">
              <a:lnSpc>
                <a:spcPct val="115000"/>
              </a:lnSpc>
              <a:spcBef>
                <a:spcPct val="0"/>
              </a:spcBef>
              <a:spcAft>
                <a:spcPct val="0"/>
              </a:spcAft>
              <a:defRPr sz="2800" b="1">
                <a:solidFill>
                  <a:schemeClr val="bg1"/>
                </a:solidFill>
                <a:latin typeface="Arial" charset="0"/>
              </a:defRPr>
            </a:lvl2pPr>
            <a:lvl3pPr algn="l" rtl="0" eaLnBrk="1" fontAlgn="base" hangingPunct="1">
              <a:lnSpc>
                <a:spcPct val="115000"/>
              </a:lnSpc>
              <a:spcBef>
                <a:spcPct val="0"/>
              </a:spcBef>
              <a:spcAft>
                <a:spcPct val="0"/>
              </a:spcAft>
              <a:defRPr sz="2800" b="1">
                <a:solidFill>
                  <a:schemeClr val="bg1"/>
                </a:solidFill>
                <a:latin typeface="Arial" charset="0"/>
              </a:defRPr>
            </a:lvl3pPr>
            <a:lvl4pPr algn="l" rtl="0" eaLnBrk="1" fontAlgn="base" hangingPunct="1">
              <a:lnSpc>
                <a:spcPct val="115000"/>
              </a:lnSpc>
              <a:spcBef>
                <a:spcPct val="0"/>
              </a:spcBef>
              <a:spcAft>
                <a:spcPct val="0"/>
              </a:spcAft>
              <a:defRPr sz="2800" b="1">
                <a:solidFill>
                  <a:schemeClr val="bg1"/>
                </a:solidFill>
                <a:latin typeface="Arial" charset="0"/>
              </a:defRPr>
            </a:lvl4pPr>
            <a:lvl5pPr algn="l" rtl="0" eaLnBrk="1" fontAlgn="base" hangingPunct="1">
              <a:lnSpc>
                <a:spcPct val="115000"/>
              </a:lnSpc>
              <a:spcBef>
                <a:spcPct val="0"/>
              </a:spcBef>
              <a:spcAft>
                <a:spcPct val="0"/>
              </a:spcAft>
              <a:defRPr sz="2800" b="1">
                <a:solidFill>
                  <a:schemeClr val="bg1"/>
                </a:solidFill>
                <a:latin typeface="Arial" charset="0"/>
              </a:defRPr>
            </a:lvl5pPr>
            <a:lvl6pPr marL="457200" algn="l" rtl="0" eaLnBrk="1" fontAlgn="base" hangingPunct="1">
              <a:lnSpc>
                <a:spcPct val="115000"/>
              </a:lnSpc>
              <a:spcBef>
                <a:spcPct val="0"/>
              </a:spcBef>
              <a:spcAft>
                <a:spcPct val="0"/>
              </a:spcAft>
              <a:defRPr sz="2800" b="1">
                <a:solidFill>
                  <a:schemeClr val="bg1"/>
                </a:solidFill>
                <a:latin typeface="Arial" charset="0"/>
              </a:defRPr>
            </a:lvl6pPr>
            <a:lvl7pPr marL="914400" algn="l" rtl="0" eaLnBrk="1" fontAlgn="base" hangingPunct="1">
              <a:lnSpc>
                <a:spcPct val="115000"/>
              </a:lnSpc>
              <a:spcBef>
                <a:spcPct val="0"/>
              </a:spcBef>
              <a:spcAft>
                <a:spcPct val="0"/>
              </a:spcAft>
              <a:defRPr sz="2800" b="1">
                <a:solidFill>
                  <a:schemeClr val="bg1"/>
                </a:solidFill>
                <a:latin typeface="Arial" charset="0"/>
              </a:defRPr>
            </a:lvl7pPr>
            <a:lvl8pPr marL="1371600" algn="l" rtl="0" eaLnBrk="1" fontAlgn="base" hangingPunct="1">
              <a:lnSpc>
                <a:spcPct val="115000"/>
              </a:lnSpc>
              <a:spcBef>
                <a:spcPct val="0"/>
              </a:spcBef>
              <a:spcAft>
                <a:spcPct val="0"/>
              </a:spcAft>
              <a:defRPr sz="2800" b="1">
                <a:solidFill>
                  <a:schemeClr val="bg1"/>
                </a:solidFill>
                <a:latin typeface="Arial" charset="0"/>
              </a:defRPr>
            </a:lvl8pPr>
            <a:lvl9pPr marL="1828800" algn="l" rtl="0" eaLnBrk="1" fontAlgn="base" hangingPunct="1">
              <a:lnSpc>
                <a:spcPct val="115000"/>
              </a:lnSpc>
              <a:spcBef>
                <a:spcPct val="0"/>
              </a:spcBef>
              <a:spcAft>
                <a:spcPct val="0"/>
              </a:spcAft>
              <a:defRPr sz="2800" b="1">
                <a:solidFill>
                  <a:schemeClr val="bg1"/>
                </a:solidFill>
                <a:latin typeface="Arial" charset="0"/>
              </a:defRPr>
            </a:lvl9pPr>
          </a:lstStyle>
          <a:p>
            <a:r>
              <a:rPr lang="en-US" sz="2800" b="0" kern="0" dirty="0" smtClean="0">
                <a:solidFill>
                  <a:srgbClr val="000000">
                    <a:lumMod val="75000"/>
                    <a:lumOff val="25000"/>
                  </a:srgbClr>
                </a:solidFill>
                <a:effectLst/>
              </a:rPr>
              <a:t>Lab Exercise</a:t>
            </a:r>
          </a:p>
          <a:p>
            <a:r>
              <a:rPr lang="en-US" sz="2800" b="0" kern="0" dirty="0" smtClean="0">
                <a:solidFill>
                  <a:srgbClr val="000000">
                    <a:lumMod val="75000"/>
                    <a:lumOff val="25000"/>
                  </a:srgbClr>
                </a:solidFill>
                <a:effectLst/>
              </a:rPr>
              <a:t>80 Minutes</a:t>
            </a:r>
            <a:endParaRPr sz="2000" b="0" kern="0" dirty="0">
              <a:solidFill>
                <a:srgbClr val="000000">
                  <a:lumMod val="75000"/>
                  <a:lumOff val="25000"/>
                </a:srgbClr>
              </a:solidFill>
              <a:effectLst/>
            </a:endParaRPr>
          </a:p>
        </p:txBody>
      </p:sp>
      <p:sp>
        <p:nvSpPr>
          <p:cNvPr id="9" name="Title 6"/>
          <p:cNvSpPr txBox="1">
            <a:spLocks/>
          </p:cNvSpPr>
          <p:nvPr/>
        </p:nvSpPr>
        <p:spPr>
          <a:xfrm>
            <a:off x="425114" y="3539041"/>
            <a:ext cx="8718885" cy="636098"/>
          </a:xfrm>
          <a:prstGeom prst="rect">
            <a:avLst/>
          </a:prstGeom>
        </p:spPr>
        <p:txBody>
          <a:bodyPr/>
          <a:lstStyle>
            <a:lvl1pPr algn="l" rtl="0" eaLnBrk="1" fontAlgn="base" hangingPunct="1">
              <a:lnSpc>
                <a:spcPct val="98000"/>
              </a:lnSpc>
              <a:spcBef>
                <a:spcPct val="0"/>
              </a:spcBef>
              <a:spcAft>
                <a:spcPct val="0"/>
              </a:spcAft>
              <a:defRPr lang="en-US" sz="3200" b="0" baseline="0" dirty="0" smtClean="0">
                <a:solidFill>
                  <a:schemeClr val="tx1">
                    <a:lumMod val="75000"/>
                    <a:lumOff val="25000"/>
                  </a:schemeClr>
                </a:solidFill>
                <a:latin typeface="Calibri" panose="020F0502020204030204" pitchFamily="34" charset="0"/>
                <a:ea typeface="+mj-ea"/>
                <a:cs typeface="Calibri" panose="020F0502020204030204" pitchFamily="34" charset="0"/>
              </a:defRPr>
            </a:lvl1pPr>
            <a:lvl2pPr algn="l" rtl="0" eaLnBrk="1" fontAlgn="base" hangingPunct="1">
              <a:lnSpc>
                <a:spcPct val="115000"/>
              </a:lnSpc>
              <a:spcBef>
                <a:spcPct val="0"/>
              </a:spcBef>
              <a:spcAft>
                <a:spcPct val="0"/>
              </a:spcAft>
              <a:defRPr sz="2800" b="1">
                <a:solidFill>
                  <a:schemeClr val="bg1"/>
                </a:solidFill>
                <a:latin typeface="Arial" charset="0"/>
              </a:defRPr>
            </a:lvl2pPr>
            <a:lvl3pPr algn="l" rtl="0" eaLnBrk="1" fontAlgn="base" hangingPunct="1">
              <a:lnSpc>
                <a:spcPct val="115000"/>
              </a:lnSpc>
              <a:spcBef>
                <a:spcPct val="0"/>
              </a:spcBef>
              <a:spcAft>
                <a:spcPct val="0"/>
              </a:spcAft>
              <a:defRPr sz="2800" b="1">
                <a:solidFill>
                  <a:schemeClr val="bg1"/>
                </a:solidFill>
                <a:latin typeface="Arial" charset="0"/>
              </a:defRPr>
            </a:lvl3pPr>
            <a:lvl4pPr algn="l" rtl="0" eaLnBrk="1" fontAlgn="base" hangingPunct="1">
              <a:lnSpc>
                <a:spcPct val="115000"/>
              </a:lnSpc>
              <a:spcBef>
                <a:spcPct val="0"/>
              </a:spcBef>
              <a:spcAft>
                <a:spcPct val="0"/>
              </a:spcAft>
              <a:defRPr sz="2800" b="1">
                <a:solidFill>
                  <a:schemeClr val="bg1"/>
                </a:solidFill>
                <a:latin typeface="Arial" charset="0"/>
              </a:defRPr>
            </a:lvl4pPr>
            <a:lvl5pPr algn="l" rtl="0" eaLnBrk="1" fontAlgn="base" hangingPunct="1">
              <a:lnSpc>
                <a:spcPct val="115000"/>
              </a:lnSpc>
              <a:spcBef>
                <a:spcPct val="0"/>
              </a:spcBef>
              <a:spcAft>
                <a:spcPct val="0"/>
              </a:spcAft>
              <a:defRPr sz="2800" b="1">
                <a:solidFill>
                  <a:schemeClr val="bg1"/>
                </a:solidFill>
                <a:latin typeface="Arial" charset="0"/>
              </a:defRPr>
            </a:lvl5pPr>
            <a:lvl6pPr marL="457200" algn="l" rtl="0" eaLnBrk="1" fontAlgn="base" hangingPunct="1">
              <a:lnSpc>
                <a:spcPct val="115000"/>
              </a:lnSpc>
              <a:spcBef>
                <a:spcPct val="0"/>
              </a:spcBef>
              <a:spcAft>
                <a:spcPct val="0"/>
              </a:spcAft>
              <a:defRPr sz="2800" b="1">
                <a:solidFill>
                  <a:schemeClr val="bg1"/>
                </a:solidFill>
                <a:latin typeface="Arial" charset="0"/>
              </a:defRPr>
            </a:lvl6pPr>
            <a:lvl7pPr marL="914400" algn="l" rtl="0" eaLnBrk="1" fontAlgn="base" hangingPunct="1">
              <a:lnSpc>
                <a:spcPct val="115000"/>
              </a:lnSpc>
              <a:spcBef>
                <a:spcPct val="0"/>
              </a:spcBef>
              <a:spcAft>
                <a:spcPct val="0"/>
              </a:spcAft>
              <a:defRPr sz="2800" b="1">
                <a:solidFill>
                  <a:schemeClr val="bg1"/>
                </a:solidFill>
                <a:latin typeface="Arial" charset="0"/>
              </a:defRPr>
            </a:lvl7pPr>
            <a:lvl8pPr marL="1371600" algn="l" rtl="0" eaLnBrk="1" fontAlgn="base" hangingPunct="1">
              <a:lnSpc>
                <a:spcPct val="115000"/>
              </a:lnSpc>
              <a:spcBef>
                <a:spcPct val="0"/>
              </a:spcBef>
              <a:spcAft>
                <a:spcPct val="0"/>
              </a:spcAft>
              <a:defRPr sz="2800" b="1">
                <a:solidFill>
                  <a:schemeClr val="bg1"/>
                </a:solidFill>
                <a:latin typeface="Arial" charset="0"/>
              </a:defRPr>
            </a:lvl8pPr>
            <a:lvl9pPr marL="1828800" algn="l" rtl="0" eaLnBrk="1" fontAlgn="base" hangingPunct="1">
              <a:lnSpc>
                <a:spcPct val="115000"/>
              </a:lnSpc>
              <a:spcBef>
                <a:spcPct val="0"/>
              </a:spcBef>
              <a:spcAft>
                <a:spcPct val="0"/>
              </a:spcAft>
              <a:defRPr sz="2800" b="1">
                <a:solidFill>
                  <a:schemeClr val="bg1"/>
                </a:solidFill>
                <a:latin typeface="Arial" charset="0"/>
              </a:defRPr>
            </a:lvl9pPr>
          </a:lstStyle>
          <a:p>
            <a:r>
              <a:rPr lang="en-US" sz="4000" kern="0" dirty="0" smtClean="0">
                <a:solidFill>
                  <a:srgbClr val="FFFFFF"/>
                </a:solidFill>
                <a:effectLst>
                  <a:outerShdw blurRad="38100" dist="38100" dir="2700000" algn="tl">
                    <a:srgbClr val="000000">
                      <a:alpha val="43137"/>
                    </a:srgbClr>
                  </a:outerShdw>
                </a:effectLst>
              </a:rPr>
              <a:t>Using </a:t>
            </a:r>
            <a:r>
              <a:rPr lang="en-US" sz="4000" kern="0" dirty="0" err="1" smtClean="0">
                <a:solidFill>
                  <a:srgbClr val="FFFFFF"/>
                </a:solidFill>
                <a:effectLst>
                  <a:outerShdw blurRad="38100" dist="38100" dir="2700000" algn="tl">
                    <a:srgbClr val="000000">
                      <a:alpha val="43137"/>
                    </a:srgbClr>
                  </a:outerShdw>
                </a:effectLst>
              </a:rPr>
              <a:t>Git</a:t>
            </a:r>
            <a:r>
              <a:rPr lang="en-US" sz="4000" kern="0" dirty="0" smtClean="0">
                <a:solidFill>
                  <a:srgbClr val="FFFFFF"/>
                </a:solidFill>
                <a:effectLst>
                  <a:outerShdw blurRad="38100" dist="38100" dir="2700000" algn="tl">
                    <a:srgbClr val="000000">
                      <a:alpha val="43137"/>
                    </a:srgbClr>
                  </a:outerShdw>
                </a:effectLst>
              </a:rPr>
              <a:t> and Make with Vivado</a:t>
            </a:r>
            <a:endParaRPr sz="4000" kern="0" dirty="0" smtClean="0">
              <a:solidFill>
                <a:srgbClr val="FFFF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103659245"/>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This 80 minute lab exercise is broken down into 6 main sections</a:t>
            </a:r>
          </a:p>
          <a:p>
            <a:pPr lvl="0"/>
            <a:endParaRPr lang="en-US" dirty="0" smtClean="0"/>
          </a:p>
          <a:p>
            <a:pPr marL="457200" lvl="0" indent="-457200">
              <a:buFont typeface="+mj-lt"/>
              <a:buAutoNum type="arabicPeriod"/>
            </a:pPr>
            <a:r>
              <a:rPr lang="en-US" dirty="0" smtClean="0"/>
              <a:t>Simple </a:t>
            </a:r>
            <a:r>
              <a:rPr lang="en-US" dirty="0"/>
              <a:t>RTL </a:t>
            </a:r>
            <a:r>
              <a:rPr lang="en-US" dirty="0" smtClean="0"/>
              <a:t>project creation</a:t>
            </a:r>
          </a:p>
          <a:p>
            <a:pPr marL="457200" lvl="0" indent="-457200">
              <a:buFont typeface="+mj-lt"/>
              <a:buAutoNum type="arabicPeriod"/>
            </a:pPr>
            <a:r>
              <a:rPr lang="en-US" dirty="0" smtClean="0"/>
              <a:t>Simple </a:t>
            </a:r>
            <a:r>
              <a:rPr lang="en-US" dirty="0"/>
              <a:t>IP </a:t>
            </a:r>
            <a:r>
              <a:rPr lang="en-US" dirty="0" smtClean="0"/>
              <a:t>project creation</a:t>
            </a:r>
          </a:p>
          <a:p>
            <a:pPr marL="457200" lvl="0" indent="-457200">
              <a:buFont typeface="+mj-lt"/>
              <a:buAutoNum type="arabicPeriod"/>
            </a:pPr>
            <a:r>
              <a:rPr lang="en-US" dirty="0" smtClean="0"/>
              <a:t>Custom IP creation </a:t>
            </a:r>
          </a:p>
          <a:p>
            <a:pPr marL="457200" lvl="0" indent="-457200">
              <a:buFont typeface="+mj-lt"/>
              <a:buAutoNum type="arabicPeriod"/>
            </a:pPr>
            <a:r>
              <a:rPr lang="en-US" dirty="0" smtClean="0"/>
              <a:t>IP creation using Vivado HLS</a:t>
            </a:r>
          </a:p>
          <a:p>
            <a:pPr marL="457200" lvl="0" indent="-457200">
              <a:buFont typeface="+mj-lt"/>
              <a:buAutoNum type="arabicPeriod"/>
            </a:pPr>
            <a:r>
              <a:rPr lang="en-US" dirty="0" smtClean="0"/>
              <a:t>Block design creation in IP Integrator</a:t>
            </a:r>
          </a:p>
          <a:p>
            <a:pPr marL="457200" lvl="0" indent="-457200">
              <a:buFont typeface="+mj-lt"/>
              <a:buAutoNum type="arabicPeriod"/>
            </a:pPr>
            <a:r>
              <a:rPr lang="en-US" dirty="0" smtClean="0"/>
              <a:t>Top level integration</a:t>
            </a:r>
            <a:endParaRPr lang="en-US" dirty="0"/>
          </a:p>
        </p:txBody>
      </p:sp>
      <p:sp>
        <p:nvSpPr>
          <p:cNvPr id="4" name="Title 3"/>
          <p:cNvSpPr>
            <a:spLocks noGrp="1"/>
          </p:cNvSpPr>
          <p:nvPr>
            <p:ph type="title"/>
          </p:nvPr>
        </p:nvSpPr>
        <p:spPr/>
        <p:txBody>
          <a:bodyPr/>
          <a:lstStyle/>
          <a:p>
            <a:r>
              <a:rPr lang="en-US" dirty="0" smtClean="0"/>
              <a:t>Lab overview</a:t>
            </a:r>
            <a:endParaRPr lang="en-US" dirty="0"/>
          </a:p>
        </p:txBody>
      </p:sp>
      <p:sp>
        <p:nvSpPr>
          <p:cNvPr id="5" name="Rectangle 4"/>
          <p:cNvSpPr/>
          <p:nvPr/>
        </p:nvSpPr>
        <p:spPr bwMode="auto">
          <a:xfrm>
            <a:off x="0" y="5595487"/>
            <a:ext cx="9144000" cy="905971"/>
          </a:xfrm>
          <a:prstGeom prst="rect">
            <a:avLst/>
          </a:prstGeom>
          <a:solidFill>
            <a:schemeClr val="tx1">
              <a:lumMod val="50000"/>
              <a:lumOff val="50000"/>
            </a:schemeClr>
          </a:solidFill>
          <a:ln w="762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lvl="0"/>
            <a:r>
              <a:rPr lang="en-US" dirty="0">
                <a:solidFill>
                  <a:schemeClr val="bg1"/>
                </a:solidFill>
              </a:rPr>
              <a:t>This representative design will allow you to understand the recommended methodology for various Vivado sources</a:t>
            </a:r>
          </a:p>
        </p:txBody>
      </p:sp>
      <p:sp>
        <p:nvSpPr>
          <p:cNvPr id="6" name="Slide Number Placeholder 2"/>
          <p:cNvSpPr>
            <a:spLocks noGrp="1"/>
          </p:cNvSpPr>
          <p:nvPr>
            <p:ph type="sldNum" sz="quarter" idx="10"/>
          </p:nvPr>
        </p:nvSpPr>
        <p:spPr>
          <a:xfrm>
            <a:off x="457200" y="6577013"/>
            <a:ext cx="838200" cy="244475"/>
          </a:xfrm>
        </p:spPr>
        <p:txBody>
          <a:bodyPr/>
          <a:lstStyle/>
          <a:p>
            <a:pPr>
              <a:defRPr/>
            </a:pPr>
            <a:r>
              <a:rPr dirty="0">
                <a:solidFill>
                  <a:srgbClr val="000000"/>
                </a:solidFill>
              </a:rPr>
              <a:t>Page </a:t>
            </a:r>
            <a:fld id="{060BD193-E118-4B16-863C-C8C12C675E3E}" type="slidenum">
              <a:rPr smtClean="0">
                <a:solidFill>
                  <a:srgbClr val="000000"/>
                </a:solidFill>
              </a:rPr>
              <a:pPr>
                <a:defRPr/>
              </a:pPr>
              <a:t>24</a:t>
            </a:fld>
            <a:endParaRPr dirty="0">
              <a:solidFill>
                <a:srgbClr val="000000"/>
              </a:solidFill>
            </a:endParaRPr>
          </a:p>
        </p:txBody>
      </p:sp>
    </p:spTree>
    <p:extLst>
      <p:ext uri="{BB962C8B-B14F-4D97-AF65-F5344CB8AC3E}">
        <p14:creationId xmlns:p14="http://schemas.microsoft.com/office/powerpoint/2010/main" val="106865597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11"/>
          <p:cNvSpPr txBox="1">
            <a:spLocks noChangeArrowheads="1"/>
          </p:cNvSpPr>
          <p:nvPr/>
        </p:nvSpPr>
        <p:spPr bwMode="auto">
          <a:xfrm>
            <a:off x="425115" y="4881655"/>
            <a:ext cx="6152148" cy="179623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rtl="0" eaLnBrk="1" fontAlgn="base" hangingPunct="1">
              <a:lnSpc>
                <a:spcPct val="100000"/>
              </a:lnSpc>
              <a:spcBef>
                <a:spcPct val="0"/>
              </a:spcBef>
              <a:spcAft>
                <a:spcPct val="0"/>
              </a:spcAft>
              <a:defRPr lang="en-US" sz="3000" b="1" baseline="0">
                <a:solidFill>
                  <a:schemeClr val="bg1"/>
                </a:solidFill>
                <a:effectLst>
                  <a:outerShdw blurRad="38100" dist="38100" dir="2700000" algn="tl">
                    <a:srgbClr val="000000">
                      <a:alpha val="43137"/>
                    </a:srgbClr>
                  </a:outerShdw>
                </a:effectLst>
                <a:latin typeface="Calibri" panose="020F0502020204030204" pitchFamily="34" charset="0"/>
                <a:ea typeface="+mj-ea"/>
                <a:cs typeface="Calibri" panose="020F0502020204030204" pitchFamily="34" charset="0"/>
              </a:defRPr>
            </a:lvl1pPr>
            <a:lvl2pPr algn="l" rtl="0" eaLnBrk="1" fontAlgn="base" hangingPunct="1">
              <a:lnSpc>
                <a:spcPct val="115000"/>
              </a:lnSpc>
              <a:spcBef>
                <a:spcPct val="0"/>
              </a:spcBef>
              <a:spcAft>
                <a:spcPct val="0"/>
              </a:spcAft>
              <a:defRPr sz="2800" b="1">
                <a:solidFill>
                  <a:schemeClr val="bg1"/>
                </a:solidFill>
                <a:latin typeface="Arial" charset="0"/>
              </a:defRPr>
            </a:lvl2pPr>
            <a:lvl3pPr algn="l" rtl="0" eaLnBrk="1" fontAlgn="base" hangingPunct="1">
              <a:lnSpc>
                <a:spcPct val="115000"/>
              </a:lnSpc>
              <a:spcBef>
                <a:spcPct val="0"/>
              </a:spcBef>
              <a:spcAft>
                <a:spcPct val="0"/>
              </a:spcAft>
              <a:defRPr sz="2800" b="1">
                <a:solidFill>
                  <a:schemeClr val="bg1"/>
                </a:solidFill>
                <a:latin typeface="Arial" charset="0"/>
              </a:defRPr>
            </a:lvl3pPr>
            <a:lvl4pPr algn="l" rtl="0" eaLnBrk="1" fontAlgn="base" hangingPunct="1">
              <a:lnSpc>
                <a:spcPct val="115000"/>
              </a:lnSpc>
              <a:spcBef>
                <a:spcPct val="0"/>
              </a:spcBef>
              <a:spcAft>
                <a:spcPct val="0"/>
              </a:spcAft>
              <a:defRPr sz="2800" b="1">
                <a:solidFill>
                  <a:schemeClr val="bg1"/>
                </a:solidFill>
                <a:latin typeface="Arial" charset="0"/>
              </a:defRPr>
            </a:lvl4pPr>
            <a:lvl5pPr algn="l" rtl="0" eaLnBrk="1" fontAlgn="base" hangingPunct="1">
              <a:lnSpc>
                <a:spcPct val="115000"/>
              </a:lnSpc>
              <a:spcBef>
                <a:spcPct val="0"/>
              </a:spcBef>
              <a:spcAft>
                <a:spcPct val="0"/>
              </a:spcAft>
              <a:defRPr sz="2800" b="1">
                <a:solidFill>
                  <a:schemeClr val="bg1"/>
                </a:solidFill>
                <a:latin typeface="Arial" charset="0"/>
              </a:defRPr>
            </a:lvl5pPr>
            <a:lvl6pPr marL="457200" algn="l" rtl="0" eaLnBrk="1" fontAlgn="base" hangingPunct="1">
              <a:lnSpc>
                <a:spcPct val="115000"/>
              </a:lnSpc>
              <a:spcBef>
                <a:spcPct val="0"/>
              </a:spcBef>
              <a:spcAft>
                <a:spcPct val="0"/>
              </a:spcAft>
              <a:defRPr sz="2800" b="1">
                <a:solidFill>
                  <a:schemeClr val="bg1"/>
                </a:solidFill>
                <a:latin typeface="Arial" charset="0"/>
              </a:defRPr>
            </a:lvl6pPr>
            <a:lvl7pPr marL="914400" algn="l" rtl="0" eaLnBrk="1" fontAlgn="base" hangingPunct="1">
              <a:lnSpc>
                <a:spcPct val="115000"/>
              </a:lnSpc>
              <a:spcBef>
                <a:spcPct val="0"/>
              </a:spcBef>
              <a:spcAft>
                <a:spcPct val="0"/>
              </a:spcAft>
              <a:defRPr sz="2800" b="1">
                <a:solidFill>
                  <a:schemeClr val="bg1"/>
                </a:solidFill>
                <a:latin typeface="Arial" charset="0"/>
              </a:defRPr>
            </a:lvl7pPr>
            <a:lvl8pPr marL="1371600" algn="l" rtl="0" eaLnBrk="1" fontAlgn="base" hangingPunct="1">
              <a:lnSpc>
                <a:spcPct val="115000"/>
              </a:lnSpc>
              <a:spcBef>
                <a:spcPct val="0"/>
              </a:spcBef>
              <a:spcAft>
                <a:spcPct val="0"/>
              </a:spcAft>
              <a:defRPr sz="2800" b="1">
                <a:solidFill>
                  <a:schemeClr val="bg1"/>
                </a:solidFill>
                <a:latin typeface="Arial" charset="0"/>
              </a:defRPr>
            </a:lvl8pPr>
            <a:lvl9pPr marL="1828800" algn="l" rtl="0" eaLnBrk="1" fontAlgn="base" hangingPunct="1">
              <a:lnSpc>
                <a:spcPct val="115000"/>
              </a:lnSpc>
              <a:spcBef>
                <a:spcPct val="0"/>
              </a:spcBef>
              <a:spcAft>
                <a:spcPct val="0"/>
              </a:spcAft>
              <a:defRPr sz="2800" b="1">
                <a:solidFill>
                  <a:schemeClr val="bg1"/>
                </a:solidFill>
                <a:latin typeface="Arial" charset="0"/>
              </a:defRPr>
            </a:lvl9pPr>
          </a:lstStyle>
          <a:p>
            <a:r>
              <a:rPr lang="en-US" sz="2800" b="0" kern="0" dirty="0" smtClean="0">
                <a:solidFill>
                  <a:srgbClr val="000000">
                    <a:lumMod val="75000"/>
                    <a:lumOff val="25000"/>
                  </a:srgbClr>
                </a:solidFill>
                <a:effectLst/>
              </a:rPr>
              <a:t>Learn how to set up a very small RTL project and demonstrate project creation with </a:t>
            </a:r>
            <a:r>
              <a:rPr lang="en-US" sz="2800" b="0" kern="0" dirty="0" err="1" smtClean="0">
                <a:solidFill>
                  <a:srgbClr val="000000">
                    <a:lumMod val="75000"/>
                    <a:lumOff val="25000"/>
                  </a:srgbClr>
                </a:solidFill>
                <a:effectLst/>
              </a:rPr>
              <a:t>Tcl</a:t>
            </a:r>
            <a:r>
              <a:rPr lang="en-US" sz="2800" b="0" kern="0" dirty="0" smtClean="0">
                <a:solidFill>
                  <a:srgbClr val="000000">
                    <a:lumMod val="75000"/>
                    <a:lumOff val="25000"/>
                  </a:srgbClr>
                </a:solidFill>
                <a:effectLst/>
              </a:rPr>
              <a:t> scripts, Make and dependencies</a:t>
            </a:r>
            <a:endParaRPr sz="2000" b="0" kern="0" dirty="0">
              <a:solidFill>
                <a:srgbClr val="000000">
                  <a:lumMod val="75000"/>
                  <a:lumOff val="25000"/>
                </a:srgbClr>
              </a:solidFill>
              <a:effectLst/>
            </a:endParaRPr>
          </a:p>
        </p:txBody>
      </p:sp>
      <p:sp>
        <p:nvSpPr>
          <p:cNvPr id="9" name="Title 6"/>
          <p:cNvSpPr txBox="1">
            <a:spLocks/>
          </p:cNvSpPr>
          <p:nvPr/>
        </p:nvSpPr>
        <p:spPr>
          <a:xfrm>
            <a:off x="425114" y="3539041"/>
            <a:ext cx="8718885" cy="636098"/>
          </a:xfrm>
          <a:prstGeom prst="rect">
            <a:avLst/>
          </a:prstGeom>
        </p:spPr>
        <p:txBody>
          <a:bodyPr/>
          <a:lstStyle>
            <a:lvl1pPr algn="l" rtl="0" eaLnBrk="1" fontAlgn="base" hangingPunct="1">
              <a:lnSpc>
                <a:spcPct val="98000"/>
              </a:lnSpc>
              <a:spcBef>
                <a:spcPct val="0"/>
              </a:spcBef>
              <a:spcAft>
                <a:spcPct val="0"/>
              </a:spcAft>
              <a:defRPr lang="en-US" sz="3200" b="0" baseline="0" dirty="0" smtClean="0">
                <a:solidFill>
                  <a:schemeClr val="tx1">
                    <a:lumMod val="75000"/>
                    <a:lumOff val="25000"/>
                  </a:schemeClr>
                </a:solidFill>
                <a:latin typeface="Calibri" panose="020F0502020204030204" pitchFamily="34" charset="0"/>
                <a:ea typeface="+mj-ea"/>
                <a:cs typeface="Calibri" panose="020F0502020204030204" pitchFamily="34" charset="0"/>
              </a:defRPr>
            </a:lvl1pPr>
            <a:lvl2pPr algn="l" rtl="0" eaLnBrk="1" fontAlgn="base" hangingPunct="1">
              <a:lnSpc>
                <a:spcPct val="115000"/>
              </a:lnSpc>
              <a:spcBef>
                <a:spcPct val="0"/>
              </a:spcBef>
              <a:spcAft>
                <a:spcPct val="0"/>
              </a:spcAft>
              <a:defRPr sz="2800" b="1">
                <a:solidFill>
                  <a:schemeClr val="bg1"/>
                </a:solidFill>
                <a:latin typeface="Arial" charset="0"/>
              </a:defRPr>
            </a:lvl2pPr>
            <a:lvl3pPr algn="l" rtl="0" eaLnBrk="1" fontAlgn="base" hangingPunct="1">
              <a:lnSpc>
                <a:spcPct val="115000"/>
              </a:lnSpc>
              <a:spcBef>
                <a:spcPct val="0"/>
              </a:spcBef>
              <a:spcAft>
                <a:spcPct val="0"/>
              </a:spcAft>
              <a:defRPr sz="2800" b="1">
                <a:solidFill>
                  <a:schemeClr val="bg1"/>
                </a:solidFill>
                <a:latin typeface="Arial" charset="0"/>
              </a:defRPr>
            </a:lvl3pPr>
            <a:lvl4pPr algn="l" rtl="0" eaLnBrk="1" fontAlgn="base" hangingPunct="1">
              <a:lnSpc>
                <a:spcPct val="115000"/>
              </a:lnSpc>
              <a:spcBef>
                <a:spcPct val="0"/>
              </a:spcBef>
              <a:spcAft>
                <a:spcPct val="0"/>
              </a:spcAft>
              <a:defRPr sz="2800" b="1">
                <a:solidFill>
                  <a:schemeClr val="bg1"/>
                </a:solidFill>
                <a:latin typeface="Arial" charset="0"/>
              </a:defRPr>
            </a:lvl4pPr>
            <a:lvl5pPr algn="l" rtl="0" eaLnBrk="1" fontAlgn="base" hangingPunct="1">
              <a:lnSpc>
                <a:spcPct val="115000"/>
              </a:lnSpc>
              <a:spcBef>
                <a:spcPct val="0"/>
              </a:spcBef>
              <a:spcAft>
                <a:spcPct val="0"/>
              </a:spcAft>
              <a:defRPr sz="2800" b="1">
                <a:solidFill>
                  <a:schemeClr val="bg1"/>
                </a:solidFill>
                <a:latin typeface="Arial" charset="0"/>
              </a:defRPr>
            </a:lvl5pPr>
            <a:lvl6pPr marL="457200" algn="l" rtl="0" eaLnBrk="1" fontAlgn="base" hangingPunct="1">
              <a:lnSpc>
                <a:spcPct val="115000"/>
              </a:lnSpc>
              <a:spcBef>
                <a:spcPct val="0"/>
              </a:spcBef>
              <a:spcAft>
                <a:spcPct val="0"/>
              </a:spcAft>
              <a:defRPr sz="2800" b="1">
                <a:solidFill>
                  <a:schemeClr val="bg1"/>
                </a:solidFill>
                <a:latin typeface="Arial" charset="0"/>
              </a:defRPr>
            </a:lvl6pPr>
            <a:lvl7pPr marL="914400" algn="l" rtl="0" eaLnBrk="1" fontAlgn="base" hangingPunct="1">
              <a:lnSpc>
                <a:spcPct val="115000"/>
              </a:lnSpc>
              <a:spcBef>
                <a:spcPct val="0"/>
              </a:spcBef>
              <a:spcAft>
                <a:spcPct val="0"/>
              </a:spcAft>
              <a:defRPr sz="2800" b="1">
                <a:solidFill>
                  <a:schemeClr val="bg1"/>
                </a:solidFill>
                <a:latin typeface="Arial" charset="0"/>
              </a:defRPr>
            </a:lvl7pPr>
            <a:lvl8pPr marL="1371600" algn="l" rtl="0" eaLnBrk="1" fontAlgn="base" hangingPunct="1">
              <a:lnSpc>
                <a:spcPct val="115000"/>
              </a:lnSpc>
              <a:spcBef>
                <a:spcPct val="0"/>
              </a:spcBef>
              <a:spcAft>
                <a:spcPct val="0"/>
              </a:spcAft>
              <a:defRPr sz="2800" b="1">
                <a:solidFill>
                  <a:schemeClr val="bg1"/>
                </a:solidFill>
                <a:latin typeface="Arial" charset="0"/>
              </a:defRPr>
            </a:lvl8pPr>
            <a:lvl9pPr marL="1828800" algn="l" rtl="0" eaLnBrk="1" fontAlgn="base" hangingPunct="1">
              <a:lnSpc>
                <a:spcPct val="115000"/>
              </a:lnSpc>
              <a:spcBef>
                <a:spcPct val="0"/>
              </a:spcBef>
              <a:spcAft>
                <a:spcPct val="0"/>
              </a:spcAft>
              <a:defRPr sz="2800" b="1">
                <a:solidFill>
                  <a:schemeClr val="bg1"/>
                </a:solidFill>
                <a:latin typeface="Arial" charset="0"/>
              </a:defRPr>
            </a:lvl9pPr>
          </a:lstStyle>
          <a:p>
            <a:r>
              <a:rPr lang="en-US" sz="4000" kern="0" dirty="0" smtClean="0">
                <a:solidFill>
                  <a:srgbClr val="FFFFFF"/>
                </a:solidFill>
                <a:effectLst>
                  <a:outerShdw blurRad="38100" dist="38100" dir="2700000" algn="tl">
                    <a:srgbClr val="000000">
                      <a:alpha val="43137"/>
                    </a:srgbClr>
                  </a:outerShdw>
                </a:effectLst>
              </a:rPr>
              <a:t>Lab Section 1 – Simple RTL Project</a:t>
            </a:r>
            <a:endParaRPr sz="4000" kern="0" dirty="0" smtClean="0">
              <a:solidFill>
                <a:srgbClr val="FFFF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208882335"/>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11"/>
          <p:cNvSpPr txBox="1">
            <a:spLocks noChangeArrowheads="1"/>
          </p:cNvSpPr>
          <p:nvPr/>
        </p:nvSpPr>
        <p:spPr bwMode="auto">
          <a:xfrm>
            <a:off x="425115" y="4881655"/>
            <a:ext cx="6152148" cy="179623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rtl="0" eaLnBrk="1" fontAlgn="base" hangingPunct="1">
              <a:lnSpc>
                <a:spcPct val="100000"/>
              </a:lnSpc>
              <a:spcBef>
                <a:spcPct val="0"/>
              </a:spcBef>
              <a:spcAft>
                <a:spcPct val="0"/>
              </a:spcAft>
              <a:defRPr lang="en-US" sz="3000" b="1" baseline="0">
                <a:solidFill>
                  <a:schemeClr val="bg1"/>
                </a:solidFill>
                <a:effectLst>
                  <a:outerShdw blurRad="38100" dist="38100" dir="2700000" algn="tl">
                    <a:srgbClr val="000000">
                      <a:alpha val="43137"/>
                    </a:srgbClr>
                  </a:outerShdw>
                </a:effectLst>
                <a:latin typeface="Calibri" panose="020F0502020204030204" pitchFamily="34" charset="0"/>
                <a:ea typeface="+mj-ea"/>
                <a:cs typeface="Calibri" panose="020F0502020204030204" pitchFamily="34" charset="0"/>
              </a:defRPr>
            </a:lvl1pPr>
            <a:lvl2pPr algn="l" rtl="0" eaLnBrk="1" fontAlgn="base" hangingPunct="1">
              <a:lnSpc>
                <a:spcPct val="115000"/>
              </a:lnSpc>
              <a:spcBef>
                <a:spcPct val="0"/>
              </a:spcBef>
              <a:spcAft>
                <a:spcPct val="0"/>
              </a:spcAft>
              <a:defRPr sz="2800" b="1">
                <a:solidFill>
                  <a:schemeClr val="bg1"/>
                </a:solidFill>
                <a:latin typeface="Arial" charset="0"/>
              </a:defRPr>
            </a:lvl2pPr>
            <a:lvl3pPr algn="l" rtl="0" eaLnBrk="1" fontAlgn="base" hangingPunct="1">
              <a:lnSpc>
                <a:spcPct val="115000"/>
              </a:lnSpc>
              <a:spcBef>
                <a:spcPct val="0"/>
              </a:spcBef>
              <a:spcAft>
                <a:spcPct val="0"/>
              </a:spcAft>
              <a:defRPr sz="2800" b="1">
                <a:solidFill>
                  <a:schemeClr val="bg1"/>
                </a:solidFill>
                <a:latin typeface="Arial" charset="0"/>
              </a:defRPr>
            </a:lvl3pPr>
            <a:lvl4pPr algn="l" rtl="0" eaLnBrk="1" fontAlgn="base" hangingPunct="1">
              <a:lnSpc>
                <a:spcPct val="115000"/>
              </a:lnSpc>
              <a:spcBef>
                <a:spcPct val="0"/>
              </a:spcBef>
              <a:spcAft>
                <a:spcPct val="0"/>
              </a:spcAft>
              <a:defRPr sz="2800" b="1">
                <a:solidFill>
                  <a:schemeClr val="bg1"/>
                </a:solidFill>
                <a:latin typeface="Arial" charset="0"/>
              </a:defRPr>
            </a:lvl4pPr>
            <a:lvl5pPr algn="l" rtl="0" eaLnBrk="1" fontAlgn="base" hangingPunct="1">
              <a:lnSpc>
                <a:spcPct val="115000"/>
              </a:lnSpc>
              <a:spcBef>
                <a:spcPct val="0"/>
              </a:spcBef>
              <a:spcAft>
                <a:spcPct val="0"/>
              </a:spcAft>
              <a:defRPr sz="2800" b="1">
                <a:solidFill>
                  <a:schemeClr val="bg1"/>
                </a:solidFill>
                <a:latin typeface="Arial" charset="0"/>
              </a:defRPr>
            </a:lvl5pPr>
            <a:lvl6pPr marL="457200" algn="l" rtl="0" eaLnBrk="1" fontAlgn="base" hangingPunct="1">
              <a:lnSpc>
                <a:spcPct val="115000"/>
              </a:lnSpc>
              <a:spcBef>
                <a:spcPct val="0"/>
              </a:spcBef>
              <a:spcAft>
                <a:spcPct val="0"/>
              </a:spcAft>
              <a:defRPr sz="2800" b="1">
                <a:solidFill>
                  <a:schemeClr val="bg1"/>
                </a:solidFill>
                <a:latin typeface="Arial" charset="0"/>
              </a:defRPr>
            </a:lvl6pPr>
            <a:lvl7pPr marL="914400" algn="l" rtl="0" eaLnBrk="1" fontAlgn="base" hangingPunct="1">
              <a:lnSpc>
                <a:spcPct val="115000"/>
              </a:lnSpc>
              <a:spcBef>
                <a:spcPct val="0"/>
              </a:spcBef>
              <a:spcAft>
                <a:spcPct val="0"/>
              </a:spcAft>
              <a:defRPr sz="2800" b="1">
                <a:solidFill>
                  <a:schemeClr val="bg1"/>
                </a:solidFill>
                <a:latin typeface="Arial" charset="0"/>
              </a:defRPr>
            </a:lvl7pPr>
            <a:lvl8pPr marL="1371600" algn="l" rtl="0" eaLnBrk="1" fontAlgn="base" hangingPunct="1">
              <a:lnSpc>
                <a:spcPct val="115000"/>
              </a:lnSpc>
              <a:spcBef>
                <a:spcPct val="0"/>
              </a:spcBef>
              <a:spcAft>
                <a:spcPct val="0"/>
              </a:spcAft>
              <a:defRPr sz="2800" b="1">
                <a:solidFill>
                  <a:schemeClr val="bg1"/>
                </a:solidFill>
                <a:latin typeface="Arial" charset="0"/>
              </a:defRPr>
            </a:lvl8pPr>
            <a:lvl9pPr marL="1828800" algn="l" rtl="0" eaLnBrk="1" fontAlgn="base" hangingPunct="1">
              <a:lnSpc>
                <a:spcPct val="115000"/>
              </a:lnSpc>
              <a:spcBef>
                <a:spcPct val="0"/>
              </a:spcBef>
              <a:spcAft>
                <a:spcPct val="0"/>
              </a:spcAft>
              <a:defRPr sz="2800" b="1">
                <a:solidFill>
                  <a:schemeClr val="bg1"/>
                </a:solidFill>
                <a:latin typeface="Arial" charset="0"/>
              </a:defRPr>
            </a:lvl9pPr>
          </a:lstStyle>
          <a:p>
            <a:r>
              <a:rPr lang="en-US" sz="2800" b="0" kern="0" dirty="0" smtClean="0">
                <a:solidFill>
                  <a:srgbClr val="000000">
                    <a:lumMod val="75000"/>
                    <a:lumOff val="25000"/>
                  </a:srgbClr>
                </a:solidFill>
                <a:effectLst/>
              </a:rPr>
              <a:t>Learn how to build an IP source using scripts and managed IP projects to be used as a remote source in a project</a:t>
            </a:r>
            <a:endParaRPr sz="2000" b="0" kern="0" dirty="0">
              <a:solidFill>
                <a:srgbClr val="000000">
                  <a:lumMod val="75000"/>
                  <a:lumOff val="25000"/>
                </a:srgbClr>
              </a:solidFill>
              <a:effectLst/>
            </a:endParaRPr>
          </a:p>
        </p:txBody>
      </p:sp>
      <p:sp>
        <p:nvSpPr>
          <p:cNvPr id="9" name="Title 6"/>
          <p:cNvSpPr txBox="1">
            <a:spLocks/>
          </p:cNvSpPr>
          <p:nvPr/>
        </p:nvSpPr>
        <p:spPr>
          <a:xfrm>
            <a:off x="425114" y="3539041"/>
            <a:ext cx="8718885" cy="636098"/>
          </a:xfrm>
          <a:prstGeom prst="rect">
            <a:avLst/>
          </a:prstGeom>
        </p:spPr>
        <p:txBody>
          <a:bodyPr/>
          <a:lstStyle>
            <a:lvl1pPr algn="l" rtl="0" eaLnBrk="1" fontAlgn="base" hangingPunct="1">
              <a:lnSpc>
                <a:spcPct val="98000"/>
              </a:lnSpc>
              <a:spcBef>
                <a:spcPct val="0"/>
              </a:spcBef>
              <a:spcAft>
                <a:spcPct val="0"/>
              </a:spcAft>
              <a:defRPr lang="en-US" sz="3200" b="0" baseline="0" dirty="0" smtClean="0">
                <a:solidFill>
                  <a:schemeClr val="tx1">
                    <a:lumMod val="75000"/>
                    <a:lumOff val="25000"/>
                  </a:schemeClr>
                </a:solidFill>
                <a:latin typeface="Calibri" panose="020F0502020204030204" pitchFamily="34" charset="0"/>
                <a:ea typeface="+mj-ea"/>
                <a:cs typeface="Calibri" panose="020F0502020204030204" pitchFamily="34" charset="0"/>
              </a:defRPr>
            </a:lvl1pPr>
            <a:lvl2pPr algn="l" rtl="0" eaLnBrk="1" fontAlgn="base" hangingPunct="1">
              <a:lnSpc>
                <a:spcPct val="115000"/>
              </a:lnSpc>
              <a:spcBef>
                <a:spcPct val="0"/>
              </a:spcBef>
              <a:spcAft>
                <a:spcPct val="0"/>
              </a:spcAft>
              <a:defRPr sz="2800" b="1">
                <a:solidFill>
                  <a:schemeClr val="bg1"/>
                </a:solidFill>
                <a:latin typeface="Arial" charset="0"/>
              </a:defRPr>
            </a:lvl2pPr>
            <a:lvl3pPr algn="l" rtl="0" eaLnBrk="1" fontAlgn="base" hangingPunct="1">
              <a:lnSpc>
                <a:spcPct val="115000"/>
              </a:lnSpc>
              <a:spcBef>
                <a:spcPct val="0"/>
              </a:spcBef>
              <a:spcAft>
                <a:spcPct val="0"/>
              </a:spcAft>
              <a:defRPr sz="2800" b="1">
                <a:solidFill>
                  <a:schemeClr val="bg1"/>
                </a:solidFill>
                <a:latin typeface="Arial" charset="0"/>
              </a:defRPr>
            </a:lvl3pPr>
            <a:lvl4pPr algn="l" rtl="0" eaLnBrk="1" fontAlgn="base" hangingPunct="1">
              <a:lnSpc>
                <a:spcPct val="115000"/>
              </a:lnSpc>
              <a:spcBef>
                <a:spcPct val="0"/>
              </a:spcBef>
              <a:spcAft>
                <a:spcPct val="0"/>
              </a:spcAft>
              <a:defRPr sz="2800" b="1">
                <a:solidFill>
                  <a:schemeClr val="bg1"/>
                </a:solidFill>
                <a:latin typeface="Arial" charset="0"/>
              </a:defRPr>
            </a:lvl4pPr>
            <a:lvl5pPr algn="l" rtl="0" eaLnBrk="1" fontAlgn="base" hangingPunct="1">
              <a:lnSpc>
                <a:spcPct val="115000"/>
              </a:lnSpc>
              <a:spcBef>
                <a:spcPct val="0"/>
              </a:spcBef>
              <a:spcAft>
                <a:spcPct val="0"/>
              </a:spcAft>
              <a:defRPr sz="2800" b="1">
                <a:solidFill>
                  <a:schemeClr val="bg1"/>
                </a:solidFill>
                <a:latin typeface="Arial" charset="0"/>
              </a:defRPr>
            </a:lvl5pPr>
            <a:lvl6pPr marL="457200" algn="l" rtl="0" eaLnBrk="1" fontAlgn="base" hangingPunct="1">
              <a:lnSpc>
                <a:spcPct val="115000"/>
              </a:lnSpc>
              <a:spcBef>
                <a:spcPct val="0"/>
              </a:spcBef>
              <a:spcAft>
                <a:spcPct val="0"/>
              </a:spcAft>
              <a:defRPr sz="2800" b="1">
                <a:solidFill>
                  <a:schemeClr val="bg1"/>
                </a:solidFill>
                <a:latin typeface="Arial" charset="0"/>
              </a:defRPr>
            </a:lvl6pPr>
            <a:lvl7pPr marL="914400" algn="l" rtl="0" eaLnBrk="1" fontAlgn="base" hangingPunct="1">
              <a:lnSpc>
                <a:spcPct val="115000"/>
              </a:lnSpc>
              <a:spcBef>
                <a:spcPct val="0"/>
              </a:spcBef>
              <a:spcAft>
                <a:spcPct val="0"/>
              </a:spcAft>
              <a:defRPr sz="2800" b="1">
                <a:solidFill>
                  <a:schemeClr val="bg1"/>
                </a:solidFill>
                <a:latin typeface="Arial" charset="0"/>
              </a:defRPr>
            </a:lvl7pPr>
            <a:lvl8pPr marL="1371600" algn="l" rtl="0" eaLnBrk="1" fontAlgn="base" hangingPunct="1">
              <a:lnSpc>
                <a:spcPct val="115000"/>
              </a:lnSpc>
              <a:spcBef>
                <a:spcPct val="0"/>
              </a:spcBef>
              <a:spcAft>
                <a:spcPct val="0"/>
              </a:spcAft>
              <a:defRPr sz="2800" b="1">
                <a:solidFill>
                  <a:schemeClr val="bg1"/>
                </a:solidFill>
                <a:latin typeface="Arial" charset="0"/>
              </a:defRPr>
            </a:lvl8pPr>
            <a:lvl9pPr marL="1828800" algn="l" rtl="0" eaLnBrk="1" fontAlgn="base" hangingPunct="1">
              <a:lnSpc>
                <a:spcPct val="115000"/>
              </a:lnSpc>
              <a:spcBef>
                <a:spcPct val="0"/>
              </a:spcBef>
              <a:spcAft>
                <a:spcPct val="0"/>
              </a:spcAft>
              <a:defRPr sz="2800" b="1">
                <a:solidFill>
                  <a:schemeClr val="bg1"/>
                </a:solidFill>
                <a:latin typeface="Arial" charset="0"/>
              </a:defRPr>
            </a:lvl9pPr>
          </a:lstStyle>
          <a:p>
            <a:r>
              <a:rPr lang="en-US" sz="4000" kern="0" dirty="0" smtClean="0">
                <a:solidFill>
                  <a:srgbClr val="FFFFFF"/>
                </a:solidFill>
                <a:effectLst>
                  <a:outerShdw blurRad="38100" dist="38100" dir="2700000" algn="tl">
                    <a:srgbClr val="000000">
                      <a:alpha val="43137"/>
                    </a:srgbClr>
                  </a:outerShdw>
                </a:effectLst>
              </a:rPr>
              <a:t>Lab Section 2 – Simple IP Project</a:t>
            </a:r>
            <a:endParaRPr sz="4000" kern="0" dirty="0" smtClean="0">
              <a:solidFill>
                <a:srgbClr val="FFFF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655664151"/>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11"/>
          <p:cNvSpPr txBox="1">
            <a:spLocks noChangeArrowheads="1"/>
          </p:cNvSpPr>
          <p:nvPr/>
        </p:nvSpPr>
        <p:spPr bwMode="auto">
          <a:xfrm>
            <a:off x="425115" y="4881655"/>
            <a:ext cx="6152148" cy="179623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rtl="0" eaLnBrk="1" fontAlgn="base" hangingPunct="1">
              <a:lnSpc>
                <a:spcPct val="100000"/>
              </a:lnSpc>
              <a:spcBef>
                <a:spcPct val="0"/>
              </a:spcBef>
              <a:spcAft>
                <a:spcPct val="0"/>
              </a:spcAft>
              <a:defRPr lang="en-US" sz="3000" b="1" baseline="0">
                <a:solidFill>
                  <a:schemeClr val="bg1"/>
                </a:solidFill>
                <a:effectLst>
                  <a:outerShdw blurRad="38100" dist="38100" dir="2700000" algn="tl">
                    <a:srgbClr val="000000">
                      <a:alpha val="43137"/>
                    </a:srgbClr>
                  </a:outerShdw>
                </a:effectLst>
                <a:latin typeface="Calibri" panose="020F0502020204030204" pitchFamily="34" charset="0"/>
                <a:ea typeface="+mj-ea"/>
                <a:cs typeface="Calibri" panose="020F0502020204030204" pitchFamily="34" charset="0"/>
              </a:defRPr>
            </a:lvl1pPr>
            <a:lvl2pPr algn="l" rtl="0" eaLnBrk="1" fontAlgn="base" hangingPunct="1">
              <a:lnSpc>
                <a:spcPct val="115000"/>
              </a:lnSpc>
              <a:spcBef>
                <a:spcPct val="0"/>
              </a:spcBef>
              <a:spcAft>
                <a:spcPct val="0"/>
              </a:spcAft>
              <a:defRPr sz="2800" b="1">
                <a:solidFill>
                  <a:schemeClr val="bg1"/>
                </a:solidFill>
                <a:latin typeface="Arial" charset="0"/>
              </a:defRPr>
            </a:lvl2pPr>
            <a:lvl3pPr algn="l" rtl="0" eaLnBrk="1" fontAlgn="base" hangingPunct="1">
              <a:lnSpc>
                <a:spcPct val="115000"/>
              </a:lnSpc>
              <a:spcBef>
                <a:spcPct val="0"/>
              </a:spcBef>
              <a:spcAft>
                <a:spcPct val="0"/>
              </a:spcAft>
              <a:defRPr sz="2800" b="1">
                <a:solidFill>
                  <a:schemeClr val="bg1"/>
                </a:solidFill>
                <a:latin typeface="Arial" charset="0"/>
              </a:defRPr>
            </a:lvl3pPr>
            <a:lvl4pPr algn="l" rtl="0" eaLnBrk="1" fontAlgn="base" hangingPunct="1">
              <a:lnSpc>
                <a:spcPct val="115000"/>
              </a:lnSpc>
              <a:spcBef>
                <a:spcPct val="0"/>
              </a:spcBef>
              <a:spcAft>
                <a:spcPct val="0"/>
              </a:spcAft>
              <a:defRPr sz="2800" b="1">
                <a:solidFill>
                  <a:schemeClr val="bg1"/>
                </a:solidFill>
                <a:latin typeface="Arial" charset="0"/>
              </a:defRPr>
            </a:lvl4pPr>
            <a:lvl5pPr algn="l" rtl="0" eaLnBrk="1" fontAlgn="base" hangingPunct="1">
              <a:lnSpc>
                <a:spcPct val="115000"/>
              </a:lnSpc>
              <a:spcBef>
                <a:spcPct val="0"/>
              </a:spcBef>
              <a:spcAft>
                <a:spcPct val="0"/>
              </a:spcAft>
              <a:defRPr sz="2800" b="1">
                <a:solidFill>
                  <a:schemeClr val="bg1"/>
                </a:solidFill>
                <a:latin typeface="Arial" charset="0"/>
              </a:defRPr>
            </a:lvl5pPr>
            <a:lvl6pPr marL="457200" algn="l" rtl="0" eaLnBrk="1" fontAlgn="base" hangingPunct="1">
              <a:lnSpc>
                <a:spcPct val="115000"/>
              </a:lnSpc>
              <a:spcBef>
                <a:spcPct val="0"/>
              </a:spcBef>
              <a:spcAft>
                <a:spcPct val="0"/>
              </a:spcAft>
              <a:defRPr sz="2800" b="1">
                <a:solidFill>
                  <a:schemeClr val="bg1"/>
                </a:solidFill>
                <a:latin typeface="Arial" charset="0"/>
              </a:defRPr>
            </a:lvl6pPr>
            <a:lvl7pPr marL="914400" algn="l" rtl="0" eaLnBrk="1" fontAlgn="base" hangingPunct="1">
              <a:lnSpc>
                <a:spcPct val="115000"/>
              </a:lnSpc>
              <a:spcBef>
                <a:spcPct val="0"/>
              </a:spcBef>
              <a:spcAft>
                <a:spcPct val="0"/>
              </a:spcAft>
              <a:defRPr sz="2800" b="1">
                <a:solidFill>
                  <a:schemeClr val="bg1"/>
                </a:solidFill>
                <a:latin typeface="Arial" charset="0"/>
              </a:defRPr>
            </a:lvl7pPr>
            <a:lvl8pPr marL="1371600" algn="l" rtl="0" eaLnBrk="1" fontAlgn="base" hangingPunct="1">
              <a:lnSpc>
                <a:spcPct val="115000"/>
              </a:lnSpc>
              <a:spcBef>
                <a:spcPct val="0"/>
              </a:spcBef>
              <a:spcAft>
                <a:spcPct val="0"/>
              </a:spcAft>
              <a:defRPr sz="2800" b="1">
                <a:solidFill>
                  <a:schemeClr val="bg1"/>
                </a:solidFill>
                <a:latin typeface="Arial" charset="0"/>
              </a:defRPr>
            </a:lvl8pPr>
            <a:lvl9pPr marL="1828800" algn="l" rtl="0" eaLnBrk="1" fontAlgn="base" hangingPunct="1">
              <a:lnSpc>
                <a:spcPct val="115000"/>
              </a:lnSpc>
              <a:spcBef>
                <a:spcPct val="0"/>
              </a:spcBef>
              <a:spcAft>
                <a:spcPct val="0"/>
              </a:spcAft>
              <a:defRPr sz="2800" b="1">
                <a:solidFill>
                  <a:schemeClr val="bg1"/>
                </a:solidFill>
                <a:latin typeface="Arial" charset="0"/>
              </a:defRPr>
            </a:lvl9pPr>
          </a:lstStyle>
          <a:p>
            <a:r>
              <a:rPr lang="en-US" sz="2800" b="0" kern="0" dirty="0" smtClean="0">
                <a:solidFill>
                  <a:srgbClr val="000000">
                    <a:lumMod val="75000"/>
                    <a:lumOff val="25000"/>
                  </a:srgbClr>
                </a:solidFill>
                <a:effectLst/>
              </a:rPr>
              <a:t>Learn how to package HDL as a custom IP for inclusion in IP Integrator</a:t>
            </a:r>
            <a:endParaRPr sz="2000" b="0" kern="0" dirty="0">
              <a:solidFill>
                <a:srgbClr val="000000">
                  <a:lumMod val="75000"/>
                  <a:lumOff val="25000"/>
                </a:srgbClr>
              </a:solidFill>
              <a:effectLst/>
            </a:endParaRPr>
          </a:p>
        </p:txBody>
      </p:sp>
      <p:sp>
        <p:nvSpPr>
          <p:cNvPr id="9" name="Title 6"/>
          <p:cNvSpPr txBox="1">
            <a:spLocks/>
          </p:cNvSpPr>
          <p:nvPr/>
        </p:nvSpPr>
        <p:spPr>
          <a:xfrm>
            <a:off x="425114" y="3539041"/>
            <a:ext cx="8718885" cy="636098"/>
          </a:xfrm>
          <a:prstGeom prst="rect">
            <a:avLst/>
          </a:prstGeom>
        </p:spPr>
        <p:txBody>
          <a:bodyPr/>
          <a:lstStyle>
            <a:lvl1pPr algn="l" rtl="0" eaLnBrk="1" fontAlgn="base" hangingPunct="1">
              <a:lnSpc>
                <a:spcPct val="98000"/>
              </a:lnSpc>
              <a:spcBef>
                <a:spcPct val="0"/>
              </a:spcBef>
              <a:spcAft>
                <a:spcPct val="0"/>
              </a:spcAft>
              <a:defRPr lang="en-US" sz="3200" b="0" baseline="0" dirty="0" smtClean="0">
                <a:solidFill>
                  <a:schemeClr val="tx1">
                    <a:lumMod val="75000"/>
                    <a:lumOff val="25000"/>
                  </a:schemeClr>
                </a:solidFill>
                <a:latin typeface="Calibri" panose="020F0502020204030204" pitchFamily="34" charset="0"/>
                <a:ea typeface="+mj-ea"/>
                <a:cs typeface="Calibri" panose="020F0502020204030204" pitchFamily="34" charset="0"/>
              </a:defRPr>
            </a:lvl1pPr>
            <a:lvl2pPr algn="l" rtl="0" eaLnBrk="1" fontAlgn="base" hangingPunct="1">
              <a:lnSpc>
                <a:spcPct val="115000"/>
              </a:lnSpc>
              <a:spcBef>
                <a:spcPct val="0"/>
              </a:spcBef>
              <a:spcAft>
                <a:spcPct val="0"/>
              </a:spcAft>
              <a:defRPr sz="2800" b="1">
                <a:solidFill>
                  <a:schemeClr val="bg1"/>
                </a:solidFill>
                <a:latin typeface="Arial" charset="0"/>
              </a:defRPr>
            </a:lvl2pPr>
            <a:lvl3pPr algn="l" rtl="0" eaLnBrk="1" fontAlgn="base" hangingPunct="1">
              <a:lnSpc>
                <a:spcPct val="115000"/>
              </a:lnSpc>
              <a:spcBef>
                <a:spcPct val="0"/>
              </a:spcBef>
              <a:spcAft>
                <a:spcPct val="0"/>
              </a:spcAft>
              <a:defRPr sz="2800" b="1">
                <a:solidFill>
                  <a:schemeClr val="bg1"/>
                </a:solidFill>
                <a:latin typeface="Arial" charset="0"/>
              </a:defRPr>
            </a:lvl3pPr>
            <a:lvl4pPr algn="l" rtl="0" eaLnBrk="1" fontAlgn="base" hangingPunct="1">
              <a:lnSpc>
                <a:spcPct val="115000"/>
              </a:lnSpc>
              <a:spcBef>
                <a:spcPct val="0"/>
              </a:spcBef>
              <a:spcAft>
                <a:spcPct val="0"/>
              </a:spcAft>
              <a:defRPr sz="2800" b="1">
                <a:solidFill>
                  <a:schemeClr val="bg1"/>
                </a:solidFill>
                <a:latin typeface="Arial" charset="0"/>
              </a:defRPr>
            </a:lvl4pPr>
            <a:lvl5pPr algn="l" rtl="0" eaLnBrk="1" fontAlgn="base" hangingPunct="1">
              <a:lnSpc>
                <a:spcPct val="115000"/>
              </a:lnSpc>
              <a:spcBef>
                <a:spcPct val="0"/>
              </a:spcBef>
              <a:spcAft>
                <a:spcPct val="0"/>
              </a:spcAft>
              <a:defRPr sz="2800" b="1">
                <a:solidFill>
                  <a:schemeClr val="bg1"/>
                </a:solidFill>
                <a:latin typeface="Arial" charset="0"/>
              </a:defRPr>
            </a:lvl5pPr>
            <a:lvl6pPr marL="457200" algn="l" rtl="0" eaLnBrk="1" fontAlgn="base" hangingPunct="1">
              <a:lnSpc>
                <a:spcPct val="115000"/>
              </a:lnSpc>
              <a:spcBef>
                <a:spcPct val="0"/>
              </a:spcBef>
              <a:spcAft>
                <a:spcPct val="0"/>
              </a:spcAft>
              <a:defRPr sz="2800" b="1">
                <a:solidFill>
                  <a:schemeClr val="bg1"/>
                </a:solidFill>
                <a:latin typeface="Arial" charset="0"/>
              </a:defRPr>
            </a:lvl6pPr>
            <a:lvl7pPr marL="914400" algn="l" rtl="0" eaLnBrk="1" fontAlgn="base" hangingPunct="1">
              <a:lnSpc>
                <a:spcPct val="115000"/>
              </a:lnSpc>
              <a:spcBef>
                <a:spcPct val="0"/>
              </a:spcBef>
              <a:spcAft>
                <a:spcPct val="0"/>
              </a:spcAft>
              <a:defRPr sz="2800" b="1">
                <a:solidFill>
                  <a:schemeClr val="bg1"/>
                </a:solidFill>
                <a:latin typeface="Arial" charset="0"/>
              </a:defRPr>
            </a:lvl7pPr>
            <a:lvl8pPr marL="1371600" algn="l" rtl="0" eaLnBrk="1" fontAlgn="base" hangingPunct="1">
              <a:lnSpc>
                <a:spcPct val="115000"/>
              </a:lnSpc>
              <a:spcBef>
                <a:spcPct val="0"/>
              </a:spcBef>
              <a:spcAft>
                <a:spcPct val="0"/>
              </a:spcAft>
              <a:defRPr sz="2800" b="1">
                <a:solidFill>
                  <a:schemeClr val="bg1"/>
                </a:solidFill>
                <a:latin typeface="Arial" charset="0"/>
              </a:defRPr>
            </a:lvl8pPr>
            <a:lvl9pPr marL="1828800" algn="l" rtl="0" eaLnBrk="1" fontAlgn="base" hangingPunct="1">
              <a:lnSpc>
                <a:spcPct val="115000"/>
              </a:lnSpc>
              <a:spcBef>
                <a:spcPct val="0"/>
              </a:spcBef>
              <a:spcAft>
                <a:spcPct val="0"/>
              </a:spcAft>
              <a:defRPr sz="2800" b="1">
                <a:solidFill>
                  <a:schemeClr val="bg1"/>
                </a:solidFill>
                <a:latin typeface="Arial" charset="0"/>
              </a:defRPr>
            </a:lvl9pPr>
          </a:lstStyle>
          <a:p>
            <a:r>
              <a:rPr lang="en-US" sz="4000" kern="0" dirty="0" smtClean="0">
                <a:solidFill>
                  <a:srgbClr val="FFFFFF"/>
                </a:solidFill>
                <a:effectLst>
                  <a:outerShdw blurRad="38100" dist="38100" dir="2700000" algn="tl">
                    <a:srgbClr val="000000">
                      <a:alpha val="43137"/>
                    </a:srgbClr>
                  </a:outerShdw>
                </a:effectLst>
              </a:rPr>
              <a:t>Lab Section 3 – Custom IP</a:t>
            </a:r>
            <a:endParaRPr sz="4000" kern="0" dirty="0" smtClean="0">
              <a:solidFill>
                <a:srgbClr val="FFFF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557177810"/>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11"/>
          <p:cNvSpPr txBox="1">
            <a:spLocks noChangeArrowheads="1"/>
          </p:cNvSpPr>
          <p:nvPr/>
        </p:nvSpPr>
        <p:spPr bwMode="auto">
          <a:xfrm>
            <a:off x="425115" y="4881655"/>
            <a:ext cx="6152148" cy="179623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rtl="0" eaLnBrk="1" fontAlgn="base" hangingPunct="1">
              <a:lnSpc>
                <a:spcPct val="100000"/>
              </a:lnSpc>
              <a:spcBef>
                <a:spcPct val="0"/>
              </a:spcBef>
              <a:spcAft>
                <a:spcPct val="0"/>
              </a:spcAft>
              <a:defRPr lang="en-US" sz="3000" b="1" baseline="0">
                <a:solidFill>
                  <a:schemeClr val="bg1"/>
                </a:solidFill>
                <a:effectLst>
                  <a:outerShdw blurRad="38100" dist="38100" dir="2700000" algn="tl">
                    <a:srgbClr val="000000">
                      <a:alpha val="43137"/>
                    </a:srgbClr>
                  </a:outerShdw>
                </a:effectLst>
                <a:latin typeface="Calibri" panose="020F0502020204030204" pitchFamily="34" charset="0"/>
                <a:ea typeface="+mj-ea"/>
                <a:cs typeface="Calibri" panose="020F0502020204030204" pitchFamily="34" charset="0"/>
              </a:defRPr>
            </a:lvl1pPr>
            <a:lvl2pPr algn="l" rtl="0" eaLnBrk="1" fontAlgn="base" hangingPunct="1">
              <a:lnSpc>
                <a:spcPct val="115000"/>
              </a:lnSpc>
              <a:spcBef>
                <a:spcPct val="0"/>
              </a:spcBef>
              <a:spcAft>
                <a:spcPct val="0"/>
              </a:spcAft>
              <a:defRPr sz="2800" b="1">
                <a:solidFill>
                  <a:schemeClr val="bg1"/>
                </a:solidFill>
                <a:latin typeface="Arial" charset="0"/>
              </a:defRPr>
            </a:lvl2pPr>
            <a:lvl3pPr algn="l" rtl="0" eaLnBrk="1" fontAlgn="base" hangingPunct="1">
              <a:lnSpc>
                <a:spcPct val="115000"/>
              </a:lnSpc>
              <a:spcBef>
                <a:spcPct val="0"/>
              </a:spcBef>
              <a:spcAft>
                <a:spcPct val="0"/>
              </a:spcAft>
              <a:defRPr sz="2800" b="1">
                <a:solidFill>
                  <a:schemeClr val="bg1"/>
                </a:solidFill>
                <a:latin typeface="Arial" charset="0"/>
              </a:defRPr>
            </a:lvl3pPr>
            <a:lvl4pPr algn="l" rtl="0" eaLnBrk="1" fontAlgn="base" hangingPunct="1">
              <a:lnSpc>
                <a:spcPct val="115000"/>
              </a:lnSpc>
              <a:spcBef>
                <a:spcPct val="0"/>
              </a:spcBef>
              <a:spcAft>
                <a:spcPct val="0"/>
              </a:spcAft>
              <a:defRPr sz="2800" b="1">
                <a:solidFill>
                  <a:schemeClr val="bg1"/>
                </a:solidFill>
                <a:latin typeface="Arial" charset="0"/>
              </a:defRPr>
            </a:lvl4pPr>
            <a:lvl5pPr algn="l" rtl="0" eaLnBrk="1" fontAlgn="base" hangingPunct="1">
              <a:lnSpc>
                <a:spcPct val="115000"/>
              </a:lnSpc>
              <a:spcBef>
                <a:spcPct val="0"/>
              </a:spcBef>
              <a:spcAft>
                <a:spcPct val="0"/>
              </a:spcAft>
              <a:defRPr sz="2800" b="1">
                <a:solidFill>
                  <a:schemeClr val="bg1"/>
                </a:solidFill>
                <a:latin typeface="Arial" charset="0"/>
              </a:defRPr>
            </a:lvl5pPr>
            <a:lvl6pPr marL="457200" algn="l" rtl="0" eaLnBrk="1" fontAlgn="base" hangingPunct="1">
              <a:lnSpc>
                <a:spcPct val="115000"/>
              </a:lnSpc>
              <a:spcBef>
                <a:spcPct val="0"/>
              </a:spcBef>
              <a:spcAft>
                <a:spcPct val="0"/>
              </a:spcAft>
              <a:defRPr sz="2800" b="1">
                <a:solidFill>
                  <a:schemeClr val="bg1"/>
                </a:solidFill>
                <a:latin typeface="Arial" charset="0"/>
              </a:defRPr>
            </a:lvl6pPr>
            <a:lvl7pPr marL="914400" algn="l" rtl="0" eaLnBrk="1" fontAlgn="base" hangingPunct="1">
              <a:lnSpc>
                <a:spcPct val="115000"/>
              </a:lnSpc>
              <a:spcBef>
                <a:spcPct val="0"/>
              </a:spcBef>
              <a:spcAft>
                <a:spcPct val="0"/>
              </a:spcAft>
              <a:defRPr sz="2800" b="1">
                <a:solidFill>
                  <a:schemeClr val="bg1"/>
                </a:solidFill>
                <a:latin typeface="Arial" charset="0"/>
              </a:defRPr>
            </a:lvl7pPr>
            <a:lvl8pPr marL="1371600" algn="l" rtl="0" eaLnBrk="1" fontAlgn="base" hangingPunct="1">
              <a:lnSpc>
                <a:spcPct val="115000"/>
              </a:lnSpc>
              <a:spcBef>
                <a:spcPct val="0"/>
              </a:spcBef>
              <a:spcAft>
                <a:spcPct val="0"/>
              </a:spcAft>
              <a:defRPr sz="2800" b="1">
                <a:solidFill>
                  <a:schemeClr val="bg1"/>
                </a:solidFill>
                <a:latin typeface="Arial" charset="0"/>
              </a:defRPr>
            </a:lvl8pPr>
            <a:lvl9pPr marL="1828800" algn="l" rtl="0" eaLnBrk="1" fontAlgn="base" hangingPunct="1">
              <a:lnSpc>
                <a:spcPct val="115000"/>
              </a:lnSpc>
              <a:spcBef>
                <a:spcPct val="0"/>
              </a:spcBef>
              <a:spcAft>
                <a:spcPct val="0"/>
              </a:spcAft>
              <a:defRPr sz="2800" b="1">
                <a:solidFill>
                  <a:schemeClr val="bg1"/>
                </a:solidFill>
                <a:latin typeface="Arial" charset="0"/>
              </a:defRPr>
            </a:lvl9pPr>
          </a:lstStyle>
          <a:p>
            <a:r>
              <a:rPr lang="en-US" sz="2800" b="0" kern="0" dirty="0" smtClean="0">
                <a:solidFill>
                  <a:srgbClr val="000000">
                    <a:lumMod val="75000"/>
                    <a:lumOff val="25000"/>
                  </a:srgbClr>
                </a:solidFill>
                <a:effectLst/>
              </a:rPr>
              <a:t>Learn how to build from C-based sources using scripts and packaging IP to be used in IP Integrator</a:t>
            </a:r>
            <a:endParaRPr sz="2000" b="0" kern="0" dirty="0">
              <a:solidFill>
                <a:srgbClr val="000000">
                  <a:lumMod val="75000"/>
                  <a:lumOff val="25000"/>
                </a:srgbClr>
              </a:solidFill>
              <a:effectLst/>
            </a:endParaRPr>
          </a:p>
        </p:txBody>
      </p:sp>
      <p:sp>
        <p:nvSpPr>
          <p:cNvPr id="9" name="Title 6"/>
          <p:cNvSpPr txBox="1">
            <a:spLocks/>
          </p:cNvSpPr>
          <p:nvPr/>
        </p:nvSpPr>
        <p:spPr>
          <a:xfrm>
            <a:off x="425114" y="3539041"/>
            <a:ext cx="8718885" cy="636098"/>
          </a:xfrm>
          <a:prstGeom prst="rect">
            <a:avLst/>
          </a:prstGeom>
        </p:spPr>
        <p:txBody>
          <a:bodyPr/>
          <a:lstStyle>
            <a:lvl1pPr algn="l" rtl="0" eaLnBrk="1" fontAlgn="base" hangingPunct="1">
              <a:lnSpc>
                <a:spcPct val="98000"/>
              </a:lnSpc>
              <a:spcBef>
                <a:spcPct val="0"/>
              </a:spcBef>
              <a:spcAft>
                <a:spcPct val="0"/>
              </a:spcAft>
              <a:defRPr lang="en-US" sz="3200" b="0" baseline="0" dirty="0" smtClean="0">
                <a:solidFill>
                  <a:schemeClr val="tx1">
                    <a:lumMod val="75000"/>
                    <a:lumOff val="25000"/>
                  </a:schemeClr>
                </a:solidFill>
                <a:latin typeface="Calibri" panose="020F0502020204030204" pitchFamily="34" charset="0"/>
                <a:ea typeface="+mj-ea"/>
                <a:cs typeface="Calibri" panose="020F0502020204030204" pitchFamily="34" charset="0"/>
              </a:defRPr>
            </a:lvl1pPr>
            <a:lvl2pPr algn="l" rtl="0" eaLnBrk="1" fontAlgn="base" hangingPunct="1">
              <a:lnSpc>
                <a:spcPct val="115000"/>
              </a:lnSpc>
              <a:spcBef>
                <a:spcPct val="0"/>
              </a:spcBef>
              <a:spcAft>
                <a:spcPct val="0"/>
              </a:spcAft>
              <a:defRPr sz="2800" b="1">
                <a:solidFill>
                  <a:schemeClr val="bg1"/>
                </a:solidFill>
                <a:latin typeface="Arial" charset="0"/>
              </a:defRPr>
            </a:lvl2pPr>
            <a:lvl3pPr algn="l" rtl="0" eaLnBrk="1" fontAlgn="base" hangingPunct="1">
              <a:lnSpc>
                <a:spcPct val="115000"/>
              </a:lnSpc>
              <a:spcBef>
                <a:spcPct val="0"/>
              </a:spcBef>
              <a:spcAft>
                <a:spcPct val="0"/>
              </a:spcAft>
              <a:defRPr sz="2800" b="1">
                <a:solidFill>
                  <a:schemeClr val="bg1"/>
                </a:solidFill>
                <a:latin typeface="Arial" charset="0"/>
              </a:defRPr>
            </a:lvl3pPr>
            <a:lvl4pPr algn="l" rtl="0" eaLnBrk="1" fontAlgn="base" hangingPunct="1">
              <a:lnSpc>
                <a:spcPct val="115000"/>
              </a:lnSpc>
              <a:spcBef>
                <a:spcPct val="0"/>
              </a:spcBef>
              <a:spcAft>
                <a:spcPct val="0"/>
              </a:spcAft>
              <a:defRPr sz="2800" b="1">
                <a:solidFill>
                  <a:schemeClr val="bg1"/>
                </a:solidFill>
                <a:latin typeface="Arial" charset="0"/>
              </a:defRPr>
            </a:lvl4pPr>
            <a:lvl5pPr algn="l" rtl="0" eaLnBrk="1" fontAlgn="base" hangingPunct="1">
              <a:lnSpc>
                <a:spcPct val="115000"/>
              </a:lnSpc>
              <a:spcBef>
                <a:spcPct val="0"/>
              </a:spcBef>
              <a:spcAft>
                <a:spcPct val="0"/>
              </a:spcAft>
              <a:defRPr sz="2800" b="1">
                <a:solidFill>
                  <a:schemeClr val="bg1"/>
                </a:solidFill>
                <a:latin typeface="Arial" charset="0"/>
              </a:defRPr>
            </a:lvl5pPr>
            <a:lvl6pPr marL="457200" algn="l" rtl="0" eaLnBrk="1" fontAlgn="base" hangingPunct="1">
              <a:lnSpc>
                <a:spcPct val="115000"/>
              </a:lnSpc>
              <a:spcBef>
                <a:spcPct val="0"/>
              </a:spcBef>
              <a:spcAft>
                <a:spcPct val="0"/>
              </a:spcAft>
              <a:defRPr sz="2800" b="1">
                <a:solidFill>
                  <a:schemeClr val="bg1"/>
                </a:solidFill>
                <a:latin typeface="Arial" charset="0"/>
              </a:defRPr>
            </a:lvl6pPr>
            <a:lvl7pPr marL="914400" algn="l" rtl="0" eaLnBrk="1" fontAlgn="base" hangingPunct="1">
              <a:lnSpc>
                <a:spcPct val="115000"/>
              </a:lnSpc>
              <a:spcBef>
                <a:spcPct val="0"/>
              </a:spcBef>
              <a:spcAft>
                <a:spcPct val="0"/>
              </a:spcAft>
              <a:defRPr sz="2800" b="1">
                <a:solidFill>
                  <a:schemeClr val="bg1"/>
                </a:solidFill>
                <a:latin typeface="Arial" charset="0"/>
              </a:defRPr>
            </a:lvl7pPr>
            <a:lvl8pPr marL="1371600" algn="l" rtl="0" eaLnBrk="1" fontAlgn="base" hangingPunct="1">
              <a:lnSpc>
                <a:spcPct val="115000"/>
              </a:lnSpc>
              <a:spcBef>
                <a:spcPct val="0"/>
              </a:spcBef>
              <a:spcAft>
                <a:spcPct val="0"/>
              </a:spcAft>
              <a:defRPr sz="2800" b="1">
                <a:solidFill>
                  <a:schemeClr val="bg1"/>
                </a:solidFill>
                <a:latin typeface="Arial" charset="0"/>
              </a:defRPr>
            </a:lvl8pPr>
            <a:lvl9pPr marL="1828800" algn="l" rtl="0" eaLnBrk="1" fontAlgn="base" hangingPunct="1">
              <a:lnSpc>
                <a:spcPct val="115000"/>
              </a:lnSpc>
              <a:spcBef>
                <a:spcPct val="0"/>
              </a:spcBef>
              <a:spcAft>
                <a:spcPct val="0"/>
              </a:spcAft>
              <a:defRPr sz="2800" b="1">
                <a:solidFill>
                  <a:schemeClr val="bg1"/>
                </a:solidFill>
                <a:latin typeface="Arial" charset="0"/>
              </a:defRPr>
            </a:lvl9pPr>
          </a:lstStyle>
          <a:p>
            <a:r>
              <a:rPr lang="en-US" sz="4000" kern="0" dirty="0" smtClean="0">
                <a:solidFill>
                  <a:srgbClr val="FFFFFF"/>
                </a:solidFill>
                <a:effectLst>
                  <a:outerShdw blurRad="38100" dist="38100" dir="2700000" algn="tl">
                    <a:srgbClr val="000000">
                      <a:alpha val="43137"/>
                    </a:srgbClr>
                  </a:outerShdw>
                </a:effectLst>
              </a:rPr>
              <a:t>Lab Section 4 – Vivado HLS</a:t>
            </a:r>
            <a:endParaRPr sz="4000" kern="0" dirty="0" smtClean="0">
              <a:solidFill>
                <a:srgbClr val="FFFF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174367133"/>
      </p:ext>
    </p:extLst>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11"/>
          <p:cNvSpPr txBox="1">
            <a:spLocks noChangeArrowheads="1"/>
          </p:cNvSpPr>
          <p:nvPr/>
        </p:nvSpPr>
        <p:spPr bwMode="auto">
          <a:xfrm>
            <a:off x="425115" y="4881655"/>
            <a:ext cx="6152148" cy="179623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rtl="0" eaLnBrk="1" fontAlgn="base" hangingPunct="1">
              <a:lnSpc>
                <a:spcPct val="100000"/>
              </a:lnSpc>
              <a:spcBef>
                <a:spcPct val="0"/>
              </a:spcBef>
              <a:spcAft>
                <a:spcPct val="0"/>
              </a:spcAft>
              <a:defRPr lang="en-US" sz="3000" b="1" baseline="0">
                <a:solidFill>
                  <a:schemeClr val="bg1"/>
                </a:solidFill>
                <a:effectLst>
                  <a:outerShdw blurRad="38100" dist="38100" dir="2700000" algn="tl">
                    <a:srgbClr val="000000">
                      <a:alpha val="43137"/>
                    </a:srgbClr>
                  </a:outerShdw>
                </a:effectLst>
                <a:latin typeface="Calibri" panose="020F0502020204030204" pitchFamily="34" charset="0"/>
                <a:ea typeface="+mj-ea"/>
                <a:cs typeface="Calibri" panose="020F0502020204030204" pitchFamily="34" charset="0"/>
              </a:defRPr>
            </a:lvl1pPr>
            <a:lvl2pPr algn="l" rtl="0" eaLnBrk="1" fontAlgn="base" hangingPunct="1">
              <a:lnSpc>
                <a:spcPct val="115000"/>
              </a:lnSpc>
              <a:spcBef>
                <a:spcPct val="0"/>
              </a:spcBef>
              <a:spcAft>
                <a:spcPct val="0"/>
              </a:spcAft>
              <a:defRPr sz="2800" b="1">
                <a:solidFill>
                  <a:schemeClr val="bg1"/>
                </a:solidFill>
                <a:latin typeface="Arial" charset="0"/>
              </a:defRPr>
            </a:lvl2pPr>
            <a:lvl3pPr algn="l" rtl="0" eaLnBrk="1" fontAlgn="base" hangingPunct="1">
              <a:lnSpc>
                <a:spcPct val="115000"/>
              </a:lnSpc>
              <a:spcBef>
                <a:spcPct val="0"/>
              </a:spcBef>
              <a:spcAft>
                <a:spcPct val="0"/>
              </a:spcAft>
              <a:defRPr sz="2800" b="1">
                <a:solidFill>
                  <a:schemeClr val="bg1"/>
                </a:solidFill>
                <a:latin typeface="Arial" charset="0"/>
              </a:defRPr>
            </a:lvl3pPr>
            <a:lvl4pPr algn="l" rtl="0" eaLnBrk="1" fontAlgn="base" hangingPunct="1">
              <a:lnSpc>
                <a:spcPct val="115000"/>
              </a:lnSpc>
              <a:spcBef>
                <a:spcPct val="0"/>
              </a:spcBef>
              <a:spcAft>
                <a:spcPct val="0"/>
              </a:spcAft>
              <a:defRPr sz="2800" b="1">
                <a:solidFill>
                  <a:schemeClr val="bg1"/>
                </a:solidFill>
                <a:latin typeface="Arial" charset="0"/>
              </a:defRPr>
            </a:lvl4pPr>
            <a:lvl5pPr algn="l" rtl="0" eaLnBrk="1" fontAlgn="base" hangingPunct="1">
              <a:lnSpc>
                <a:spcPct val="115000"/>
              </a:lnSpc>
              <a:spcBef>
                <a:spcPct val="0"/>
              </a:spcBef>
              <a:spcAft>
                <a:spcPct val="0"/>
              </a:spcAft>
              <a:defRPr sz="2800" b="1">
                <a:solidFill>
                  <a:schemeClr val="bg1"/>
                </a:solidFill>
                <a:latin typeface="Arial" charset="0"/>
              </a:defRPr>
            </a:lvl5pPr>
            <a:lvl6pPr marL="457200" algn="l" rtl="0" eaLnBrk="1" fontAlgn="base" hangingPunct="1">
              <a:lnSpc>
                <a:spcPct val="115000"/>
              </a:lnSpc>
              <a:spcBef>
                <a:spcPct val="0"/>
              </a:spcBef>
              <a:spcAft>
                <a:spcPct val="0"/>
              </a:spcAft>
              <a:defRPr sz="2800" b="1">
                <a:solidFill>
                  <a:schemeClr val="bg1"/>
                </a:solidFill>
                <a:latin typeface="Arial" charset="0"/>
              </a:defRPr>
            </a:lvl6pPr>
            <a:lvl7pPr marL="914400" algn="l" rtl="0" eaLnBrk="1" fontAlgn="base" hangingPunct="1">
              <a:lnSpc>
                <a:spcPct val="115000"/>
              </a:lnSpc>
              <a:spcBef>
                <a:spcPct val="0"/>
              </a:spcBef>
              <a:spcAft>
                <a:spcPct val="0"/>
              </a:spcAft>
              <a:defRPr sz="2800" b="1">
                <a:solidFill>
                  <a:schemeClr val="bg1"/>
                </a:solidFill>
                <a:latin typeface="Arial" charset="0"/>
              </a:defRPr>
            </a:lvl7pPr>
            <a:lvl8pPr marL="1371600" algn="l" rtl="0" eaLnBrk="1" fontAlgn="base" hangingPunct="1">
              <a:lnSpc>
                <a:spcPct val="115000"/>
              </a:lnSpc>
              <a:spcBef>
                <a:spcPct val="0"/>
              </a:spcBef>
              <a:spcAft>
                <a:spcPct val="0"/>
              </a:spcAft>
              <a:defRPr sz="2800" b="1">
                <a:solidFill>
                  <a:schemeClr val="bg1"/>
                </a:solidFill>
                <a:latin typeface="Arial" charset="0"/>
              </a:defRPr>
            </a:lvl8pPr>
            <a:lvl9pPr marL="1828800" algn="l" rtl="0" eaLnBrk="1" fontAlgn="base" hangingPunct="1">
              <a:lnSpc>
                <a:spcPct val="115000"/>
              </a:lnSpc>
              <a:spcBef>
                <a:spcPct val="0"/>
              </a:spcBef>
              <a:spcAft>
                <a:spcPct val="0"/>
              </a:spcAft>
              <a:defRPr sz="2800" b="1">
                <a:solidFill>
                  <a:schemeClr val="bg1"/>
                </a:solidFill>
                <a:latin typeface="Arial" charset="0"/>
              </a:defRPr>
            </a:lvl9pPr>
          </a:lstStyle>
          <a:p>
            <a:r>
              <a:rPr lang="en-US" sz="2800" b="0" kern="0" dirty="0" smtClean="0">
                <a:solidFill>
                  <a:srgbClr val="000000">
                    <a:lumMod val="75000"/>
                    <a:lumOff val="25000"/>
                  </a:srgbClr>
                </a:solidFill>
                <a:effectLst/>
              </a:rPr>
              <a:t>Learn how to build a block design in IP Integrator to be used as a remote source</a:t>
            </a:r>
            <a:endParaRPr sz="2000" b="0" kern="0" dirty="0">
              <a:solidFill>
                <a:srgbClr val="000000">
                  <a:lumMod val="75000"/>
                  <a:lumOff val="25000"/>
                </a:srgbClr>
              </a:solidFill>
              <a:effectLst/>
            </a:endParaRPr>
          </a:p>
        </p:txBody>
      </p:sp>
      <p:sp>
        <p:nvSpPr>
          <p:cNvPr id="9" name="Title 6"/>
          <p:cNvSpPr txBox="1">
            <a:spLocks/>
          </p:cNvSpPr>
          <p:nvPr/>
        </p:nvSpPr>
        <p:spPr>
          <a:xfrm>
            <a:off x="425114" y="3539041"/>
            <a:ext cx="8718885" cy="636098"/>
          </a:xfrm>
          <a:prstGeom prst="rect">
            <a:avLst/>
          </a:prstGeom>
        </p:spPr>
        <p:txBody>
          <a:bodyPr/>
          <a:lstStyle>
            <a:lvl1pPr algn="l" rtl="0" eaLnBrk="1" fontAlgn="base" hangingPunct="1">
              <a:lnSpc>
                <a:spcPct val="98000"/>
              </a:lnSpc>
              <a:spcBef>
                <a:spcPct val="0"/>
              </a:spcBef>
              <a:spcAft>
                <a:spcPct val="0"/>
              </a:spcAft>
              <a:defRPr lang="en-US" sz="3200" b="0" baseline="0" dirty="0" smtClean="0">
                <a:solidFill>
                  <a:schemeClr val="tx1">
                    <a:lumMod val="75000"/>
                    <a:lumOff val="25000"/>
                  </a:schemeClr>
                </a:solidFill>
                <a:latin typeface="Calibri" panose="020F0502020204030204" pitchFamily="34" charset="0"/>
                <a:ea typeface="+mj-ea"/>
                <a:cs typeface="Calibri" panose="020F0502020204030204" pitchFamily="34" charset="0"/>
              </a:defRPr>
            </a:lvl1pPr>
            <a:lvl2pPr algn="l" rtl="0" eaLnBrk="1" fontAlgn="base" hangingPunct="1">
              <a:lnSpc>
                <a:spcPct val="115000"/>
              </a:lnSpc>
              <a:spcBef>
                <a:spcPct val="0"/>
              </a:spcBef>
              <a:spcAft>
                <a:spcPct val="0"/>
              </a:spcAft>
              <a:defRPr sz="2800" b="1">
                <a:solidFill>
                  <a:schemeClr val="bg1"/>
                </a:solidFill>
                <a:latin typeface="Arial" charset="0"/>
              </a:defRPr>
            </a:lvl2pPr>
            <a:lvl3pPr algn="l" rtl="0" eaLnBrk="1" fontAlgn="base" hangingPunct="1">
              <a:lnSpc>
                <a:spcPct val="115000"/>
              </a:lnSpc>
              <a:spcBef>
                <a:spcPct val="0"/>
              </a:spcBef>
              <a:spcAft>
                <a:spcPct val="0"/>
              </a:spcAft>
              <a:defRPr sz="2800" b="1">
                <a:solidFill>
                  <a:schemeClr val="bg1"/>
                </a:solidFill>
                <a:latin typeface="Arial" charset="0"/>
              </a:defRPr>
            </a:lvl3pPr>
            <a:lvl4pPr algn="l" rtl="0" eaLnBrk="1" fontAlgn="base" hangingPunct="1">
              <a:lnSpc>
                <a:spcPct val="115000"/>
              </a:lnSpc>
              <a:spcBef>
                <a:spcPct val="0"/>
              </a:spcBef>
              <a:spcAft>
                <a:spcPct val="0"/>
              </a:spcAft>
              <a:defRPr sz="2800" b="1">
                <a:solidFill>
                  <a:schemeClr val="bg1"/>
                </a:solidFill>
                <a:latin typeface="Arial" charset="0"/>
              </a:defRPr>
            </a:lvl4pPr>
            <a:lvl5pPr algn="l" rtl="0" eaLnBrk="1" fontAlgn="base" hangingPunct="1">
              <a:lnSpc>
                <a:spcPct val="115000"/>
              </a:lnSpc>
              <a:spcBef>
                <a:spcPct val="0"/>
              </a:spcBef>
              <a:spcAft>
                <a:spcPct val="0"/>
              </a:spcAft>
              <a:defRPr sz="2800" b="1">
                <a:solidFill>
                  <a:schemeClr val="bg1"/>
                </a:solidFill>
                <a:latin typeface="Arial" charset="0"/>
              </a:defRPr>
            </a:lvl5pPr>
            <a:lvl6pPr marL="457200" algn="l" rtl="0" eaLnBrk="1" fontAlgn="base" hangingPunct="1">
              <a:lnSpc>
                <a:spcPct val="115000"/>
              </a:lnSpc>
              <a:spcBef>
                <a:spcPct val="0"/>
              </a:spcBef>
              <a:spcAft>
                <a:spcPct val="0"/>
              </a:spcAft>
              <a:defRPr sz="2800" b="1">
                <a:solidFill>
                  <a:schemeClr val="bg1"/>
                </a:solidFill>
                <a:latin typeface="Arial" charset="0"/>
              </a:defRPr>
            </a:lvl6pPr>
            <a:lvl7pPr marL="914400" algn="l" rtl="0" eaLnBrk="1" fontAlgn="base" hangingPunct="1">
              <a:lnSpc>
                <a:spcPct val="115000"/>
              </a:lnSpc>
              <a:spcBef>
                <a:spcPct val="0"/>
              </a:spcBef>
              <a:spcAft>
                <a:spcPct val="0"/>
              </a:spcAft>
              <a:defRPr sz="2800" b="1">
                <a:solidFill>
                  <a:schemeClr val="bg1"/>
                </a:solidFill>
                <a:latin typeface="Arial" charset="0"/>
              </a:defRPr>
            </a:lvl7pPr>
            <a:lvl8pPr marL="1371600" algn="l" rtl="0" eaLnBrk="1" fontAlgn="base" hangingPunct="1">
              <a:lnSpc>
                <a:spcPct val="115000"/>
              </a:lnSpc>
              <a:spcBef>
                <a:spcPct val="0"/>
              </a:spcBef>
              <a:spcAft>
                <a:spcPct val="0"/>
              </a:spcAft>
              <a:defRPr sz="2800" b="1">
                <a:solidFill>
                  <a:schemeClr val="bg1"/>
                </a:solidFill>
                <a:latin typeface="Arial" charset="0"/>
              </a:defRPr>
            </a:lvl8pPr>
            <a:lvl9pPr marL="1828800" algn="l" rtl="0" eaLnBrk="1" fontAlgn="base" hangingPunct="1">
              <a:lnSpc>
                <a:spcPct val="115000"/>
              </a:lnSpc>
              <a:spcBef>
                <a:spcPct val="0"/>
              </a:spcBef>
              <a:spcAft>
                <a:spcPct val="0"/>
              </a:spcAft>
              <a:defRPr sz="2800" b="1">
                <a:solidFill>
                  <a:schemeClr val="bg1"/>
                </a:solidFill>
                <a:latin typeface="Arial" charset="0"/>
              </a:defRPr>
            </a:lvl9pPr>
          </a:lstStyle>
          <a:p>
            <a:r>
              <a:rPr lang="en-US" sz="4000" kern="0" dirty="0" smtClean="0">
                <a:solidFill>
                  <a:srgbClr val="FFFFFF"/>
                </a:solidFill>
                <a:effectLst>
                  <a:outerShdw blurRad="38100" dist="38100" dir="2700000" algn="tl">
                    <a:srgbClr val="000000">
                      <a:alpha val="43137"/>
                    </a:srgbClr>
                  </a:outerShdw>
                </a:effectLst>
              </a:rPr>
              <a:t>Lab Section 5 – IP Integrator</a:t>
            </a:r>
            <a:endParaRPr sz="4000" kern="0" dirty="0" smtClean="0">
              <a:solidFill>
                <a:srgbClr val="FFFF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550842048"/>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145894"/>
            <a:ext cx="8233646" cy="5139159"/>
          </a:xfrm>
        </p:spPr>
        <p:txBody>
          <a:bodyPr/>
          <a:lstStyle/>
          <a:p>
            <a:r>
              <a:rPr lang="en-US" dirty="0" smtClean="0"/>
              <a:t>Automates</a:t>
            </a:r>
            <a:r>
              <a:rPr lang="en-US" baseline="0" dirty="0" smtClean="0"/>
              <a:t> critical management of development</a:t>
            </a:r>
          </a:p>
          <a:p>
            <a:pPr lvl="1"/>
            <a:r>
              <a:rPr lang="en-US" dirty="0" smtClean="0"/>
              <a:t>Milestones</a:t>
            </a:r>
            <a:r>
              <a:rPr lang="en-US" baseline="0" dirty="0" smtClean="0"/>
              <a:t> are “backed up”</a:t>
            </a:r>
          </a:p>
          <a:p>
            <a:pPr lvl="1"/>
            <a:r>
              <a:rPr lang="en-US" dirty="0" smtClean="0"/>
              <a:t>Can revert to previous milestone if necessary</a:t>
            </a:r>
            <a:endParaRPr lang="en-US" baseline="0" dirty="0" smtClean="0"/>
          </a:p>
          <a:p>
            <a:pPr lvl="1"/>
            <a:r>
              <a:rPr lang="en-US" baseline="0" dirty="0" smtClean="0"/>
              <a:t>Changes are logged</a:t>
            </a:r>
          </a:p>
          <a:p>
            <a:pPr lvl="1"/>
            <a:endParaRPr lang="en-US" baseline="0" dirty="0" smtClean="0"/>
          </a:p>
          <a:p>
            <a:pPr lvl="0"/>
            <a:r>
              <a:rPr lang="en-US" dirty="0" smtClean="0"/>
              <a:t>Reduces compile times</a:t>
            </a:r>
            <a:endParaRPr lang="en-US" baseline="0" dirty="0" smtClean="0"/>
          </a:p>
          <a:p>
            <a:pPr lvl="1"/>
            <a:r>
              <a:rPr lang="en-US" dirty="0" smtClean="0"/>
              <a:t>Dependency tracking – only build when inputs change</a:t>
            </a:r>
          </a:p>
          <a:p>
            <a:pPr lvl="1"/>
            <a:r>
              <a:rPr lang="en-US" dirty="0" smtClean="0"/>
              <a:t>Take advantage of parallelization – independent steps can run in parallel</a:t>
            </a:r>
          </a:p>
          <a:p>
            <a:pPr lvl="1"/>
            <a:endParaRPr lang="en-US" dirty="0" smtClean="0"/>
          </a:p>
          <a:p>
            <a:pPr lvl="0"/>
            <a:r>
              <a:rPr lang="en-US" dirty="0" smtClean="0"/>
              <a:t>Most customers</a:t>
            </a:r>
            <a:r>
              <a:rPr lang="en-US" baseline="0" dirty="0" smtClean="0"/>
              <a:t> use some form of revision control</a:t>
            </a:r>
            <a:endParaRPr lang="en-US" dirty="0"/>
          </a:p>
        </p:txBody>
      </p:sp>
      <p:sp>
        <p:nvSpPr>
          <p:cNvPr id="3" name="Title 2"/>
          <p:cNvSpPr>
            <a:spLocks noGrp="1"/>
          </p:cNvSpPr>
          <p:nvPr>
            <p:ph type="title"/>
          </p:nvPr>
        </p:nvSpPr>
        <p:spPr/>
        <p:txBody>
          <a:bodyPr/>
          <a:lstStyle/>
          <a:p>
            <a:r>
              <a:rPr lang="en-US" dirty="0" smtClean="0"/>
              <a:t>Why use revision control?</a:t>
            </a:r>
            <a:endParaRPr lang="en-US" dirty="0"/>
          </a:p>
        </p:txBody>
      </p:sp>
      <p:sp>
        <p:nvSpPr>
          <p:cNvPr id="4" name="Rectangle 3"/>
          <p:cNvSpPr/>
          <p:nvPr/>
        </p:nvSpPr>
        <p:spPr bwMode="auto">
          <a:xfrm>
            <a:off x="1" y="5575852"/>
            <a:ext cx="9144000" cy="905971"/>
          </a:xfrm>
          <a:prstGeom prst="rect">
            <a:avLst/>
          </a:prstGeom>
          <a:solidFill>
            <a:schemeClr val="tx1">
              <a:lumMod val="50000"/>
              <a:lumOff val="50000"/>
            </a:schemeClr>
          </a:solidFill>
          <a:ln w="762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lvl="0" algn="ctr"/>
            <a:r>
              <a:rPr lang="en-US" dirty="0">
                <a:solidFill>
                  <a:schemeClr val="bg1"/>
                </a:solidFill>
              </a:rPr>
              <a:t>The </a:t>
            </a:r>
            <a:r>
              <a:rPr lang="en-US" dirty="0" err="1">
                <a:solidFill>
                  <a:schemeClr val="bg1"/>
                </a:solidFill>
              </a:rPr>
              <a:t>UltraFast</a:t>
            </a:r>
            <a:r>
              <a:rPr lang="en-US" dirty="0">
                <a:solidFill>
                  <a:schemeClr val="bg1"/>
                </a:solidFill>
              </a:rPr>
              <a:t> Design Methodology Guide (UG949) recommends using revision control with Vivado Design </a:t>
            </a:r>
            <a:r>
              <a:rPr lang="en-US" dirty="0" smtClean="0">
                <a:solidFill>
                  <a:schemeClr val="bg1"/>
                </a:solidFill>
              </a:rPr>
              <a:t>Suite</a:t>
            </a:r>
            <a:endParaRPr lang="en-US" dirty="0">
              <a:solidFill>
                <a:schemeClr val="bg1"/>
              </a:solidFill>
            </a:endParaRPr>
          </a:p>
        </p:txBody>
      </p:sp>
      <p:sp>
        <p:nvSpPr>
          <p:cNvPr id="16" name="Slide Number Placeholder 6"/>
          <p:cNvSpPr>
            <a:spLocks noGrp="1"/>
          </p:cNvSpPr>
          <p:nvPr>
            <p:ph type="sldNum" sz="quarter" idx="10"/>
          </p:nvPr>
        </p:nvSpPr>
        <p:spPr>
          <a:xfrm>
            <a:off x="457200" y="6577013"/>
            <a:ext cx="838200" cy="244475"/>
          </a:xfrm>
        </p:spPr>
        <p:txBody>
          <a:bodyPr/>
          <a:lstStyle/>
          <a:p>
            <a:r>
              <a:rPr lang="en-US" dirty="0" smtClean="0"/>
              <a:t>Page </a:t>
            </a:r>
            <a:fld id="{F1977CC1-C817-4587-9D23-BE23955AA968}" type="slidenum">
              <a:rPr lang="en-US" smtClean="0"/>
              <a:t>3</a:t>
            </a:fld>
            <a:endParaRPr lang="en-US" dirty="0"/>
          </a:p>
        </p:txBody>
      </p:sp>
    </p:spTree>
    <p:extLst>
      <p:ext uri="{BB962C8B-B14F-4D97-AF65-F5344CB8AC3E}">
        <p14:creationId xmlns:p14="http://schemas.microsoft.com/office/powerpoint/2010/main" val="312238521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11"/>
          <p:cNvSpPr txBox="1">
            <a:spLocks noChangeArrowheads="1"/>
          </p:cNvSpPr>
          <p:nvPr/>
        </p:nvSpPr>
        <p:spPr bwMode="auto">
          <a:xfrm>
            <a:off x="425115" y="4881655"/>
            <a:ext cx="6152148" cy="179623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rtl="0" eaLnBrk="1" fontAlgn="base" hangingPunct="1">
              <a:lnSpc>
                <a:spcPct val="100000"/>
              </a:lnSpc>
              <a:spcBef>
                <a:spcPct val="0"/>
              </a:spcBef>
              <a:spcAft>
                <a:spcPct val="0"/>
              </a:spcAft>
              <a:defRPr lang="en-US" sz="3000" b="1" baseline="0">
                <a:solidFill>
                  <a:schemeClr val="bg1"/>
                </a:solidFill>
                <a:effectLst>
                  <a:outerShdw blurRad="38100" dist="38100" dir="2700000" algn="tl">
                    <a:srgbClr val="000000">
                      <a:alpha val="43137"/>
                    </a:srgbClr>
                  </a:outerShdw>
                </a:effectLst>
                <a:latin typeface="Calibri" panose="020F0502020204030204" pitchFamily="34" charset="0"/>
                <a:ea typeface="+mj-ea"/>
                <a:cs typeface="Calibri" panose="020F0502020204030204" pitchFamily="34" charset="0"/>
              </a:defRPr>
            </a:lvl1pPr>
            <a:lvl2pPr algn="l" rtl="0" eaLnBrk="1" fontAlgn="base" hangingPunct="1">
              <a:lnSpc>
                <a:spcPct val="115000"/>
              </a:lnSpc>
              <a:spcBef>
                <a:spcPct val="0"/>
              </a:spcBef>
              <a:spcAft>
                <a:spcPct val="0"/>
              </a:spcAft>
              <a:defRPr sz="2800" b="1">
                <a:solidFill>
                  <a:schemeClr val="bg1"/>
                </a:solidFill>
                <a:latin typeface="Arial" charset="0"/>
              </a:defRPr>
            </a:lvl2pPr>
            <a:lvl3pPr algn="l" rtl="0" eaLnBrk="1" fontAlgn="base" hangingPunct="1">
              <a:lnSpc>
                <a:spcPct val="115000"/>
              </a:lnSpc>
              <a:spcBef>
                <a:spcPct val="0"/>
              </a:spcBef>
              <a:spcAft>
                <a:spcPct val="0"/>
              </a:spcAft>
              <a:defRPr sz="2800" b="1">
                <a:solidFill>
                  <a:schemeClr val="bg1"/>
                </a:solidFill>
                <a:latin typeface="Arial" charset="0"/>
              </a:defRPr>
            </a:lvl3pPr>
            <a:lvl4pPr algn="l" rtl="0" eaLnBrk="1" fontAlgn="base" hangingPunct="1">
              <a:lnSpc>
                <a:spcPct val="115000"/>
              </a:lnSpc>
              <a:spcBef>
                <a:spcPct val="0"/>
              </a:spcBef>
              <a:spcAft>
                <a:spcPct val="0"/>
              </a:spcAft>
              <a:defRPr sz="2800" b="1">
                <a:solidFill>
                  <a:schemeClr val="bg1"/>
                </a:solidFill>
                <a:latin typeface="Arial" charset="0"/>
              </a:defRPr>
            </a:lvl4pPr>
            <a:lvl5pPr algn="l" rtl="0" eaLnBrk="1" fontAlgn="base" hangingPunct="1">
              <a:lnSpc>
                <a:spcPct val="115000"/>
              </a:lnSpc>
              <a:spcBef>
                <a:spcPct val="0"/>
              </a:spcBef>
              <a:spcAft>
                <a:spcPct val="0"/>
              </a:spcAft>
              <a:defRPr sz="2800" b="1">
                <a:solidFill>
                  <a:schemeClr val="bg1"/>
                </a:solidFill>
                <a:latin typeface="Arial" charset="0"/>
              </a:defRPr>
            </a:lvl5pPr>
            <a:lvl6pPr marL="457200" algn="l" rtl="0" eaLnBrk="1" fontAlgn="base" hangingPunct="1">
              <a:lnSpc>
                <a:spcPct val="115000"/>
              </a:lnSpc>
              <a:spcBef>
                <a:spcPct val="0"/>
              </a:spcBef>
              <a:spcAft>
                <a:spcPct val="0"/>
              </a:spcAft>
              <a:defRPr sz="2800" b="1">
                <a:solidFill>
                  <a:schemeClr val="bg1"/>
                </a:solidFill>
                <a:latin typeface="Arial" charset="0"/>
              </a:defRPr>
            </a:lvl6pPr>
            <a:lvl7pPr marL="914400" algn="l" rtl="0" eaLnBrk="1" fontAlgn="base" hangingPunct="1">
              <a:lnSpc>
                <a:spcPct val="115000"/>
              </a:lnSpc>
              <a:spcBef>
                <a:spcPct val="0"/>
              </a:spcBef>
              <a:spcAft>
                <a:spcPct val="0"/>
              </a:spcAft>
              <a:defRPr sz="2800" b="1">
                <a:solidFill>
                  <a:schemeClr val="bg1"/>
                </a:solidFill>
                <a:latin typeface="Arial" charset="0"/>
              </a:defRPr>
            </a:lvl7pPr>
            <a:lvl8pPr marL="1371600" algn="l" rtl="0" eaLnBrk="1" fontAlgn="base" hangingPunct="1">
              <a:lnSpc>
                <a:spcPct val="115000"/>
              </a:lnSpc>
              <a:spcBef>
                <a:spcPct val="0"/>
              </a:spcBef>
              <a:spcAft>
                <a:spcPct val="0"/>
              </a:spcAft>
              <a:defRPr sz="2800" b="1">
                <a:solidFill>
                  <a:schemeClr val="bg1"/>
                </a:solidFill>
                <a:latin typeface="Arial" charset="0"/>
              </a:defRPr>
            </a:lvl8pPr>
            <a:lvl9pPr marL="1828800" algn="l" rtl="0" eaLnBrk="1" fontAlgn="base" hangingPunct="1">
              <a:lnSpc>
                <a:spcPct val="115000"/>
              </a:lnSpc>
              <a:spcBef>
                <a:spcPct val="0"/>
              </a:spcBef>
              <a:spcAft>
                <a:spcPct val="0"/>
              </a:spcAft>
              <a:defRPr sz="2800" b="1">
                <a:solidFill>
                  <a:schemeClr val="bg1"/>
                </a:solidFill>
                <a:latin typeface="Arial" charset="0"/>
              </a:defRPr>
            </a:lvl9pPr>
          </a:lstStyle>
          <a:p>
            <a:r>
              <a:rPr lang="en-US" sz="2800" b="0" kern="0" dirty="0" smtClean="0">
                <a:solidFill>
                  <a:srgbClr val="000000">
                    <a:lumMod val="75000"/>
                    <a:lumOff val="25000"/>
                  </a:srgbClr>
                </a:solidFill>
                <a:effectLst/>
              </a:rPr>
              <a:t>Put it all together with a top level wrapper, including a System Generator IP as a remote source – compile and generate a bit stream</a:t>
            </a:r>
            <a:endParaRPr sz="2000" b="0" kern="0" dirty="0">
              <a:solidFill>
                <a:srgbClr val="000000">
                  <a:lumMod val="75000"/>
                  <a:lumOff val="25000"/>
                </a:srgbClr>
              </a:solidFill>
              <a:effectLst/>
            </a:endParaRPr>
          </a:p>
        </p:txBody>
      </p:sp>
      <p:sp>
        <p:nvSpPr>
          <p:cNvPr id="9" name="Title 6"/>
          <p:cNvSpPr txBox="1">
            <a:spLocks/>
          </p:cNvSpPr>
          <p:nvPr/>
        </p:nvSpPr>
        <p:spPr>
          <a:xfrm>
            <a:off x="425114" y="3539041"/>
            <a:ext cx="8718885" cy="636098"/>
          </a:xfrm>
          <a:prstGeom prst="rect">
            <a:avLst/>
          </a:prstGeom>
        </p:spPr>
        <p:txBody>
          <a:bodyPr/>
          <a:lstStyle>
            <a:lvl1pPr algn="l" rtl="0" eaLnBrk="1" fontAlgn="base" hangingPunct="1">
              <a:lnSpc>
                <a:spcPct val="98000"/>
              </a:lnSpc>
              <a:spcBef>
                <a:spcPct val="0"/>
              </a:spcBef>
              <a:spcAft>
                <a:spcPct val="0"/>
              </a:spcAft>
              <a:defRPr lang="en-US" sz="3200" b="0" baseline="0" dirty="0" smtClean="0">
                <a:solidFill>
                  <a:schemeClr val="tx1">
                    <a:lumMod val="75000"/>
                    <a:lumOff val="25000"/>
                  </a:schemeClr>
                </a:solidFill>
                <a:latin typeface="Calibri" panose="020F0502020204030204" pitchFamily="34" charset="0"/>
                <a:ea typeface="+mj-ea"/>
                <a:cs typeface="Calibri" panose="020F0502020204030204" pitchFamily="34" charset="0"/>
              </a:defRPr>
            </a:lvl1pPr>
            <a:lvl2pPr algn="l" rtl="0" eaLnBrk="1" fontAlgn="base" hangingPunct="1">
              <a:lnSpc>
                <a:spcPct val="115000"/>
              </a:lnSpc>
              <a:spcBef>
                <a:spcPct val="0"/>
              </a:spcBef>
              <a:spcAft>
                <a:spcPct val="0"/>
              </a:spcAft>
              <a:defRPr sz="2800" b="1">
                <a:solidFill>
                  <a:schemeClr val="bg1"/>
                </a:solidFill>
                <a:latin typeface="Arial" charset="0"/>
              </a:defRPr>
            </a:lvl2pPr>
            <a:lvl3pPr algn="l" rtl="0" eaLnBrk="1" fontAlgn="base" hangingPunct="1">
              <a:lnSpc>
                <a:spcPct val="115000"/>
              </a:lnSpc>
              <a:spcBef>
                <a:spcPct val="0"/>
              </a:spcBef>
              <a:spcAft>
                <a:spcPct val="0"/>
              </a:spcAft>
              <a:defRPr sz="2800" b="1">
                <a:solidFill>
                  <a:schemeClr val="bg1"/>
                </a:solidFill>
                <a:latin typeface="Arial" charset="0"/>
              </a:defRPr>
            </a:lvl3pPr>
            <a:lvl4pPr algn="l" rtl="0" eaLnBrk="1" fontAlgn="base" hangingPunct="1">
              <a:lnSpc>
                <a:spcPct val="115000"/>
              </a:lnSpc>
              <a:spcBef>
                <a:spcPct val="0"/>
              </a:spcBef>
              <a:spcAft>
                <a:spcPct val="0"/>
              </a:spcAft>
              <a:defRPr sz="2800" b="1">
                <a:solidFill>
                  <a:schemeClr val="bg1"/>
                </a:solidFill>
                <a:latin typeface="Arial" charset="0"/>
              </a:defRPr>
            </a:lvl4pPr>
            <a:lvl5pPr algn="l" rtl="0" eaLnBrk="1" fontAlgn="base" hangingPunct="1">
              <a:lnSpc>
                <a:spcPct val="115000"/>
              </a:lnSpc>
              <a:spcBef>
                <a:spcPct val="0"/>
              </a:spcBef>
              <a:spcAft>
                <a:spcPct val="0"/>
              </a:spcAft>
              <a:defRPr sz="2800" b="1">
                <a:solidFill>
                  <a:schemeClr val="bg1"/>
                </a:solidFill>
                <a:latin typeface="Arial" charset="0"/>
              </a:defRPr>
            </a:lvl5pPr>
            <a:lvl6pPr marL="457200" algn="l" rtl="0" eaLnBrk="1" fontAlgn="base" hangingPunct="1">
              <a:lnSpc>
                <a:spcPct val="115000"/>
              </a:lnSpc>
              <a:spcBef>
                <a:spcPct val="0"/>
              </a:spcBef>
              <a:spcAft>
                <a:spcPct val="0"/>
              </a:spcAft>
              <a:defRPr sz="2800" b="1">
                <a:solidFill>
                  <a:schemeClr val="bg1"/>
                </a:solidFill>
                <a:latin typeface="Arial" charset="0"/>
              </a:defRPr>
            </a:lvl6pPr>
            <a:lvl7pPr marL="914400" algn="l" rtl="0" eaLnBrk="1" fontAlgn="base" hangingPunct="1">
              <a:lnSpc>
                <a:spcPct val="115000"/>
              </a:lnSpc>
              <a:spcBef>
                <a:spcPct val="0"/>
              </a:spcBef>
              <a:spcAft>
                <a:spcPct val="0"/>
              </a:spcAft>
              <a:defRPr sz="2800" b="1">
                <a:solidFill>
                  <a:schemeClr val="bg1"/>
                </a:solidFill>
                <a:latin typeface="Arial" charset="0"/>
              </a:defRPr>
            </a:lvl7pPr>
            <a:lvl8pPr marL="1371600" algn="l" rtl="0" eaLnBrk="1" fontAlgn="base" hangingPunct="1">
              <a:lnSpc>
                <a:spcPct val="115000"/>
              </a:lnSpc>
              <a:spcBef>
                <a:spcPct val="0"/>
              </a:spcBef>
              <a:spcAft>
                <a:spcPct val="0"/>
              </a:spcAft>
              <a:defRPr sz="2800" b="1">
                <a:solidFill>
                  <a:schemeClr val="bg1"/>
                </a:solidFill>
                <a:latin typeface="Arial" charset="0"/>
              </a:defRPr>
            </a:lvl8pPr>
            <a:lvl9pPr marL="1828800" algn="l" rtl="0" eaLnBrk="1" fontAlgn="base" hangingPunct="1">
              <a:lnSpc>
                <a:spcPct val="115000"/>
              </a:lnSpc>
              <a:spcBef>
                <a:spcPct val="0"/>
              </a:spcBef>
              <a:spcAft>
                <a:spcPct val="0"/>
              </a:spcAft>
              <a:defRPr sz="2800" b="1">
                <a:solidFill>
                  <a:schemeClr val="bg1"/>
                </a:solidFill>
                <a:latin typeface="Arial" charset="0"/>
              </a:defRPr>
            </a:lvl9pPr>
          </a:lstStyle>
          <a:p>
            <a:r>
              <a:rPr lang="en-US" sz="4000" kern="0" dirty="0" smtClean="0">
                <a:solidFill>
                  <a:srgbClr val="FFFFFF"/>
                </a:solidFill>
                <a:effectLst>
                  <a:outerShdw blurRad="38100" dist="38100" dir="2700000" algn="tl">
                    <a:srgbClr val="000000">
                      <a:alpha val="43137"/>
                    </a:srgbClr>
                  </a:outerShdw>
                </a:effectLst>
              </a:rPr>
              <a:t>Lab Section 6 – Top Level Integration</a:t>
            </a:r>
            <a:endParaRPr sz="4000" kern="0" dirty="0" smtClean="0">
              <a:solidFill>
                <a:srgbClr val="FFFF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234786462"/>
      </p:ext>
    </p:extLst>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bwMode="auto">
          <a:xfrm>
            <a:off x="0" y="5595487"/>
            <a:ext cx="9144000" cy="905971"/>
          </a:xfrm>
          <a:prstGeom prst="rect">
            <a:avLst/>
          </a:prstGeom>
          <a:solidFill>
            <a:schemeClr val="tx1">
              <a:lumMod val="50000"/>
              <a:lumOff val="50000"/>
            </a:schemeClr>
          </a:solidFill>
          <a:ln w="762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lvl="0"/>
            <a:r>
              <a:rPr lang="en-US" dirty="0" smtClean="0">
                <a:solidFill>
                  <a:schemeClr val="bg1"/>
                </a:solidFill>
              </a:rPr>
              <a:t>Now you can help your customers!</a:t>
            </a:r>
            <a:endParaRPr lang="en-US" dirty="0">
              <a:solidFill>
                <a:schemeClr val="bg1"/>
              </a:solidFill>
            </a:endParaRPr>
          </a:p>
        </p:txBody>
      </p:sp>
      <p:sp>
        <p:nvSpPr>
          <p:cNvPr id="2" name="Content Placeholder 1"/>
          <p:cNvSpPr>
            <a:spLocks noGrp="1"/>
          </p:cNvSpPr>
          <p:nvPr>
            <p:ph idx="1"/>
          </p:nvPr>
        </p:nvSpPr>
        <p:spPr>
          <a:xfrm>
            <a:off x="457200" y="1327151"/>
            <a:ext cx="8233646" cy="3976370"/>
          </a:xfrm>
        </p:spPr>
        <p:txBody>
          <a:bodyPr/>
          <a:lstStyle/>
          <a:p>
            <a:r>
              <a:rPr lang="en-US" dirty="0" smtClean="0"/>
              <a:t>In the last hour you built a fresh Vivado project</a:t>
            </a:r>
          </a:p>
          <a:p>
            <a:pPr lvl="1"/>
            <a:r>
              <a:rPr lang="en-US" dirty="0" smtClean="0"/>
              <a:t>Set up directories </a:t>
            </a:r>
          </a:p>
          <a:p>
            <a:pPr lvl="1"/>
            <a:r>
              <a:rPr lang="en-US" dirty="0" smtClean="0"/>
              <a:t>Set up required scripts</a:t>
            </a:r>
          </a:p>
          <a:p>
            <a:pPr lvl="1"/>
            <a:r>
              <a:rPr lang="en-US" dirty="0" smtClean="0"/>
              <a:t>Set up a methodology for generating the design</a:t>
            </a:r>
          </a:p>
          <a:p>
            <a:pPr lvl="1"/>
            <a:endParaRPr lang="en-US" dirty="0"/>
          </a:p>
          <a:p>
            <a:r>
              <a:rPr lang="en-US" dirty="0" smtClean="0"/>
              <a:t>Now you can iterate on the design and allow ‘make’ to help manage dependencies for you</a:t>
            </a:r>
          </a:p>
          <a:p>
            <a:endParaRPr lang="en-US" dirty="0"/>
          </a:p>
          <a:p>
            <a:r>
              <a:rPr lang="en-US" dirty="0" smtClean="0"/>
              <a:t>You can check in and check out as you reach key milestones</a:t>
            </a:r>
          </a:p>
          <a:p>
            <a:endParaRPr lang="en-US" dirty="0"/>
          </a:p>
          <a:p>
            <a:endParaRPr lang="en-US" dirty="0"/>
          </a:p>
        </p:txBody>
      </p:sp>
      <p:sp>
        <p:nvSpPr>
          <p:cNvPr id="4" name="Title 3"/>
          <p:cNvSpPr>
            <a:spLocks noGrp="1"/>
          </p:cNvSpPr>
          <p:nvPr>
            <p:ph type="title"/>
          </p:nvPr>
        </p:nvSpPr>
        <p:spPr/>
        <p:txBody>
          <a:bodyPr/>
          <a:lstStyle/>
          <a:p>
            <a:r>
              <a:rPr lang="en-US" dirty="0" smtClean="0"/>
              <a:t>What you just accomplished</a:t>
            </a:r>
            <a:endParaRPr lang="en-US" dirty="0"/>
          </a:p>
        </p:txBody>
      </p:sp>
      <p:sp>
        <p:nvSpPr>
          <p:cNvPr id="7" name="Slide Number Placeholder 2"/>
          <p:cNvSpPr>
            <a:spLocks noGrp="1"/>
          </p:cNvSpPr>
          <p:nvPr>
            <p:ph type="sldNum" sz="quarter" idx="10"/>
          </p:nvPr>
        </p:nvSpPr>
        <p:spPr>
          <a:xfrm>
            <a:off x="457200" y="6577013"/>
            <a:ext cx="838200" cy="244475"/>
          </a:xfrm>
        </p:spPr>
        <p:txBody>
          <a:bodyPr/>
          <a:lstStyle/>
          <a:p>
            <a:pPr>
              <a:defRPr/>
            </a:pPr>
            <a:r>
              <a:rPr dirty="0">
                <a:solidFill>
                  <a:srgbClr val="000000"/>
                </a:solidFill>
              </a:rPr>
              <a:t>Page </a:t>
            </a:r>
            <a:r>
              <a:rPr dirty="0" smtClean="0">
                <a:solidFill>
                  <a:srgbClr val="000000"/>
                </a:solidFill>
              </a:rPr>
              <a:t>31</a:t>
            </a:r>
            <a:endParaRPr dirty="0">
              <a:solidFill>
                <a:srgbClr val="000000"/>
              </a:solidFill>
            </a:endParaRPr>
          </a:p>
        </p:txBody>
      </p:sp>
    </p:spTree>
    <p:extLst>
      <p:ext uri="{BB962C8B-B14F-4D97-AF65-F5344CB8AC3E}">
        <p14:creationId xmlns:p14="http://schemas.microsoft.com/office/powerpoint/2010/main" val="221356306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937549"/>
            <a:ext cx="7830273" cy="5416951"/>
          </a:xfrm>
        </p:spPr>
        <p:txBody>
          <a:bodyPr/>
          <a:lstStyle/>
          <a:p>
            <a:r>
              <a:rPr lang="en-US" dirty="0" smtClean="0"/>
              <a:t>There are two documented approaches to decide which files to manage</a:t>
            </a:r>
          </a:p>
          <a:p>
            <a:pPr lvl="1"/>
            <a:r>
              <a:rPr lang="en-US" dirty="0" smtClean="0"/>
              <a:t>Maximum flexibility / least rebuild time</a:t>
            </a:r>
          </a:p>
          <a:p>
            <a:pPr lvl="1"/>
            <a:r>
              <a:rPr lang="en-US" dirty="0" smtClean="0"/>
              <a:t>Minimum number managed files</a:t>
            </a:r>
          </a:p>
          <a:p>
            <a:endParaRPr lang="en-US" dirty="0" smtClean="0"/>
          </a:p>
          <a:p>
            <a:r>
              <a:rPr lang="en-US" dirty="0" smtClean="0"/>
              <a:t>A key is to use remote sources and not to manage the project directories</a:t>
            </a:r>
          </a:p>
          <a:p>
            <a:endParaRPr lang="en-US" dirty="0" smtClean="0"/>
          </a:p>
          <a:p>
            <a:r>
              <a:rPr lang="en-US" dirty="0" smtClean="0"/>
              <a:t>This lab used </a:t>
            </a:r>
            <a:r>
              <a:rPr lang="en-US" dirty="0" err="1" smtClean="0"/>
              <a:t>Git</a:t>
            </a:r>
            <a:r>
              <a:rPr lang="en-US" dirty="0" smtClean="0"/>
              <a:t> but the methodology can be applied to other revision control flows</a:t>
            </a:r>
          </a:p>
          <a:p>
            <a:endParaRPr lang="en-US" dirty="0"/>
          </a:p>
          <a:p>
            <a:r>
              <a:rPr lang="en-US" dirty="0" smtClean="0"/>
              <a:t>Available Now:  Chapter 2 in UG949</a:t>
            </a:r>
            <a:r>
              <a:rPr lang="en-US" dirty="0"/>
              <a:t> C</a:t>
            </a:r>
            <a:r>
              <a:rPr lang="en-US" dirty="0" smtClean="0"/>
              <a:t>overs Revision Control</a:t>
            </a:r>
            <a:endParaRPr lang="en-US" dirty="0"/>
          </a:p>
          <a:p>
            <a:endParaRPr lang="en-US" dirty="0" smtClean="0"/>
          </a:p>
        </p:txBody>
      </p:sp>
      <p:sp>
        <p:nvSpPr>
          <p:cNvPr id="3" name="Title 2"/>
          <p:cNvSpPr>
            <a:spLocks noGrp="1"/>
          </p:cNvSpPr>
          <p:nvPr>
            <p:ph type="title"/>
          </p:nvPr>
        </p:nvSpPr>
        <p:spPr/>
        <p:txBody>
          <a:bodyPr/>
          <a:lstStyle/>
          <a:p>
            <a:r>
              <a:rPr lang="en-US" dirty="0" smtClean="0"/>
              <a:t>Summary</a:t>
            </a:r>
            <a:endParaRPr lang="en-US" dirty="0"/>
          </a:p>
        </p:txBody>
      </p:sp>
      <p:sp>
        <p:nvSpPr>
          <p:cNvPr id="4" name="Frame 3"/>
          <p:cNvSpPr/>
          <p:nvPr/>
        </p:nvSpPr>
        <p:spPr bwMode="auto">
          <a:xfrm>
            <a:off x="610977" y="1617163"/>
            <a:ext cx="4365972" cy="438150"/>
          </a:xfrm>
          <a:prstGeom prst="frame">
            <a:avLst>
              <a:gd name="adj1" fmla="val 3088"/>
            </a:avLst>
          </a:prstGeom>
          <a:solidFill>
            <a:srgbClr val="00B050"/>
          </a:solidFill>
          <a:ln w="762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endParaRPr lang="en-US" dirty="0" smtClean="0">
              <a:solidFill>
                <a:srgbClr val="000000"/>
              </a:solidFill>
            </a:endParaRPr>
          </a:p>
        </p:txBody>
      </p:sp>
      <p:sp>
        <p:nvSpPr>
          <p:cNvPr id="5" name="TextBox 4"/>
          <p:cNvSpPr txBox="1"/>
          <p:nvPr/>
        </p:nvSpPr>
        <p:spPr bwMode="auto">
          <a:xfrm>
            <a:off x="5051593" y="1651871"/>
            <a:ext cx="2963119" cy="404663"/>
          </a:xfrm>
          <a:prstGeom prst="rect">
            <a:avLst/>
          </a:prstGeom>
          <a:noFill/>
          <a:ln w="9525">
            <a:noFill/>
            <a:miter lim="800000"/>
            <a:headEnd/>
            <a:tailEnd/>
          </a:ln>
        </p:spPr>
        <p:txBody>
          <a:bodyPr vert="horz" wrap="square" lIns="0" tIns="45720" rIns="91440" bIns="45720" numCol="1" rtlCol="0" anchor="t" anchorCtr="0" compatLnSpc="1">
            <a:prstTxWarp prst="textNoShape">
              <a:avLst/>
            </a:prstTxWarp>
            <a:spAutoFit/>
          </a:bodyPr>
          <a:lstStyle/>
          <a:p>
            <a:pPr marL="228600" marR="0" indent="-228600" algn="l" defTabSz="914400" rtl="0" eaLnBrk="0" fontAlgn="base" latinLnBrk="0" hangingPunct="0">
              <a:lnSpc>
                <a:spcPct val="110000"/>
              </a:lnSpc>
              <a:spcBef>
                <a:spcPct val="20000"/>
              </a:spcBef>
              <a:spcAft>
                <a:spcPct val="0"/>
              </a:spcAft>
              <a:buClr>
                <a:schemeClr val="tx2"/>
              </a:buClr>
              <a:buSzPct val="88000"/>
              <a:tabLst/>
            </a:pPr>
            <a:r>
              <a:rPr kumimoji="0" lang="en-US" sz="2000" b="1" i="0" u="none" strike="noStrike" kern="0" cap="none" spc="0" normalizeH="0" baseline="0" noProof="0" dirty="0" smtClean="0">
                <a:ln>
                  <a:noFill/>
                </a:ln>
                <a:solidFill>
                  <a:srgbClr val="00B050"/>
                </a:solidFill>
                <a:effectLst/>
                <a:uLnTx/>
                <a:uFillTx/>
                <a:latin typeface="+mn-lt"/>
                <a:ea typeface="+mn-ea"/>
                <a:cs typeface="+mn-cs"/>
              </a:rPr>
              <a:t>Xilinx recommendation</a:t>
            </a:r>
          </a:p>
        </p:txBody>
      </p:sp>
      <p:sp>
        <p:nvSpPr>
          <p:cNvPr id="6" name="Slide Number Placeholder 2"/>
          <p:cNvSpPr>
            <a:spLocks noGrp="1"/>
          </p:cNvSpPr>
          <p:nvPr>
            <p:ph type="sldNum" sz="quarter" idx="10"/>
          </p:nvPr>
        </p:nvSpPr>
        <p:spPr>
          <a:xfrm>
            <a:off x="457200" y="6577013"/>
            <a:ext cx="838200" cy="244475"/>
          </a:xfrm>
        </p:spPr>
        <p:txBody>
          <a:bodyPr/>
          <a:lstStyle/>
          <a:p>
            <a:pPr>
              <a:defRPr/>
            </a:pPr>
            <a:r>
              <a:rPr dirty="0">
                <a:solidFill>
                  <a:srgbClr val="000000"/>
                </a:solidFill>
              </a:rPr>
              <a:t>Page 3</a:t>
            </a:r>
            <a:r>
              <a:rPr dirty="0" smtClean="0">
                <a:solidFill>
                  <a:srgbClr val="000000"/>
                </a:solidFill>
              </a:rPr>
              <a:t>2</a:t>
            </a:r>
            <a:endParaRPr dirty="0">
              <a:solidFill>
                <a:srgbClr val="000000"/>
              </a:solidFill>
            </a:endParaRPr>
          </a:p>
        </p:txBody>
      </p:sp>
    </p:spTree>
    <p:extLst>
      <p:ext uri="{BB962C8B-B14F-4D97-AF65-F5344CB8AC3E}">
        <p14:creationId xmlns:p14="http://schemas.microsoft.com/office/powerpoint/2010/main" val="42424213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6"/>
          <p:cNvSpPr txBox="1">
            <a:spLocks/>
          </p:cNvSpPr>
          <p:nvPr/>
        </p:nvSpPr>
        <p:spPr>
          <a:xfrm>
            <a:off x="425114" y="3539041"/>
            <a:ext cx="8718885" cy="636098"/>
          </a:xfrm>
          <a:prstGeom prst="rect">
            <a:avLst/>
          </a:prstGeom>
        </p:spPr>
        <p:txBody>
          <a:bodyPr/>
          <a:lstStyle>
            <a:lvl1pPr algn="l" rtl="0" eaLnBrk="1" fontAlgn="base" hangingPunct="1">
              <a:lnSpc>
                <a:spcPct val="98000"/>
              </a:lnSpc>
              <a:spcBef>
                <a:spcPct val="0"/>
              </a:spcBef>
              <a:spcAft>
                <a:spcPct val="0"/>
              </a:spcAft>
              <a:defRPr lang="en-US" sz="3200" b="0" baseline="0" dirty="0" smtClean="0">
                <a:solidFill>
                  <a:schemeClr val="tx1">
                    <a:lumMod val="75000"/>
                    <a:lumOff val="25000"/>
                  </a:schemeClr>
                </a:solidFill>
                <a:latin typeface="Calibri" panose="020F0502020204030204" pitchFamily="34" charset="0"/>
                <a:ea typeface="+mj-ea"/>
                <a:cs typeface="Calibri" panose="020F0502020204030204" pitchFamily="34" charset="0"/>
              </a:defRPr>
            </a:lvl1pPr>
            <a:lvl2pPr algn="l" rtl="0" eaLnBrk="1" fontAlgn="base" hangingPunct="1">
              <a:lnSpc>
                <a:spcPct val="115000"/>
              </a:lnSpc>
              <a:spcBef>
                <a:spcPct val="0"/>
              </a:spcBef>
              <a:spcAft>
                <a:spcPct val="0"/>
              </a:spcAft>
              <a:defRPr sz="2800" b="1">
                <a:solidFill>
                  <a:schemeClr val="bg1"/>
                </a:solidFill>
                <a:latin typeface="Arial" charset="0"/>
              </a:defRPr>
            </a:lvl2pPr>
            <a:lvl3pPr algn="l" rtl="0" eaLnBrk="1" fontAlgn="base" hangingPunct="1">
              <a:lnSpc>
                <a:spcPct val="115000"/>
              </a:lnSpc>
              <a:spcBef>
                <a:spcPct val="0"/>
              </a:spcBef>
              <a:spcAft>
                <a:spcPct val="0"/>
              </a:spcAft>
              <a:defRPr sz="2800" b="1">
                <a:solidFill>
                  <a:schemeClr val="bg1"/>
                </a:solidFill>
                <a:latin typeface="Arial" charset="0"/>
              </a:defRPr>
            </a:lvl3pPr>
            <a:lvl4pPr algn="l" rtl="0" eaLnBrk="1" fontAlgn="base" hangingPunct="1">
              <a:lnSpc>
                <a:spcPct val="115000"/>
              </a:lnSpc>
              <a:spcBef>
                <a:spcPct val="0"/>
              </a:spcBef>
              <a:spcAft>
                <a:spcPct val="0"/>
              </a:spcAft>
              <a:defRPr sz="2800" b="1">
                <a:solidFill>
                  <a:schemeClr val="bg1"/>
                </a:solidFill>
                <a:latin typeface="Arial" charset="0"/>
              </a:defRPr>
            </a:lvl4pPr>
            <a:lvl5pPr algn="l" rtl="0" eaLnBrk="1" fontAlgn="base" hangingPunct="1">
              <a:lnSpc>
                <a:spcPct val="115000"/>
              </a:lnSpc>
              <a:spcBef>
                <a:spcPct val="0"/>
              </a:spcBef>
              <a:spcAft>
                <a:spcPct val="0"/>
              </a:spcAft>
              <a:defRPr sz="2800" b="1">
                <a:solidFill>
                  <a:schemeClr val="bg1"/>
                </a:solidFill>
                <a:latin typeface="Arial" charset="0"/>
              </a:defRPr>
            </a:lvl5pPr>
            <a:lvl6pPr marL="457200" algn="l" rtl="0" eaLnBrk="1" fontAlgn="base" hangingPunct="1">
              <a:lnSpc>
                <a:spcPct val="115000"/>
              </a:lnSpc>
              <a:spcBef>
                <a:spcPct val="0"/>
              </a:spcBef>
              <a:spcAft>
                <a:spcPct val="0"/>
              </a:spcAft>
              <a:defRPr sz="2800" b="1">
                <a:solidFill>
                  <a:schemeClr val="bg1"/>
                </a:solidFill>
                <a:latin typeface="Arial" charset="0"/>
              </a:defRPr>
            </a:lvl6pPr>
            <a:lvl7pPr marL="914400" algn="l" rtl="0" eaLnBrk="1" fontAlgn="base" hangingPunct="1">
              <a:lnSpc>
                <a:spcPct val="115000"/>
              </a:lnSpc>
              <a:spcBef>
                <a:spcPct val="0"/>
              </a:spcBef>
              <a:spcAft>
                <a:spcPct val="0"/>
              </a:spcAft>
              <a:defRPr sz="2800" b="1">
                <a:solidFill>
                  <a:schemeClr val="bg1"/>
                </a:solidFill>
                <a:latin typeface="Arial" charset="0"/>
              </a:defRPr>
            </a:lvl7pPr>
            <a:lvl8pPr marL="1371600" algn="l" rtl="0" eaLnBrk="1" fontAlgn="base" hangingPunct="1">
              <a:lnSpc>
                <a:spcPct val="115000"/>
              </a:lnSpc>
              <a:spcBef>
                <a:spcPct val="0"/>
              </a:spcBef>
              <a:spcAft>
                <a:spcPct val="0"/>
              </a:spcAft>
              <a:defRPr sz="2800" b="1">
                <a:solidFill>
                  <a:schemeClr val="bg1"/>
                </a:solidFill>
                <a:latin typeface="Arial" charset="0"/>
              </a:defRPr>
            </a:lvl8pPr>
            <a:lvl9pPr marL="1828800" algn="l" rtl="0" eaLnBrk="1" fontAlgn="base" hangingPunct="1">
              <a:lnSpc>
                <a:spcPct val="115000"/>
              </a:lnSpc>
              <a:spcBef>
                <a:spcPct val="0"/>
              </a:spcBef>
              <a:spcAft>
                <a:spcPct val="0"/>
              </a:spcAft>
              <a:defRPr sz="2800" b="1">
                <a:solidFill>
                  <a:schemeClr val="bg1"/>
                </a:solidFill>
                <a:latin typeface="Arial" charset="0"/>
              </a:defRPr>
            </a:lvl9pPr>
          </a:lstStyle>
          <a:p>
            <a:r>
              <a:rPr lang="en-US" sz="4000" kern="0" dirty="0" smtClean="0">
                <a:solidFill>
                  <a:srgbClr val="FFFFFF"/>
                </a:solidFill>
                <a:effectLst>
                  <a:outerShdw blurRad="38100" dist="38100" dir="2700000" algn="tl">
                    <a:srgbClr val="000000">
                      <a:alpha val="43137"/>
                    </a:srgbClr>
                  </a:outerShdw>
                </a:effectLst>
              </a:rPr>
              <a:t>Q &amp; A</a:t>
            </a:r>
            <a:endParaRPr sz="4000" kern="0" dirty="0" smtClean="0">
              <a:solidFill>
                <a:srgbClr val="FFFF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597633556"/>
      </p:ext>
    </p:extLst>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6"/>
          <p:cNvSpPr txBox="1">
            <a:spLocks/>
          </p:cNvSpPr>
          <p:nvPr/>
        </p:nvSpPr>
        <p:spPr>
          <a:xfrm>
            <a:off x="425114" y="3539041"/>
            <a:ext cx="8718885" cy="636098"/>
          </a:xfrm>
          <a:prstGeom prst="rect">
            <a:avLst/>
          </a:prstGeom>
        </p:spPr>
        <p:txBody>
          <a:bodyPr/>
          <a:lstStyle>
            <a:lvl1pPr algn="l" rtl="0" eaLnBrk="1" fontAlgn="base" hangingPunct="1">
              <a:lnSpc>
                <a:spcPct val="98000"/>
              </a:lnSpc>
              <a:spcBef>
                <a:spcPct val="0"/>
              </a:spcBef>
              <a:spcAft>
                <a:spcPct val="0"/>
              </a:spcAft>
              <a:defRPr lang="en-US" sz="3200" b="0" baseline="0" dirty="0" smtClean="0">
                <a:solidFill>
                  <a:schemeClr val="tx1">
                    <a:lumMod val="75000"/>
                    <a:lumOff val="25000"/>
                  </a:schemeClr>
                </a:solidFill>
                <a:latin typeface="Calibri" panose="020F0502020204030204" pitchFamily="34" charset="0"/>
                <a:ea typeface="+mj-ea"/>
                <a:cs typeface="Calibri" panose="020F0502020204030204" pitchFamily="34" charset="0"/>
              </a:defRPr>
            </a:lvl1pPr>
            <a:lvl2pPr algn="l" rtl="0" eaLnBrk="1" fontAlgn="base" hangingPunct="1">
              <a:lnSpc>
                <a:spcPct val="115000"/>
              </a:lnSpc>
              <a:spcBef>
                <a:spcPct val="0"/>
              </a:spcBef>
              <a:spcAft>
                <a:spcPct val="0"/>
              </a:spcAft>
              <a:defRPr sz="2800" b="1">
                <a:solidFill>
                  <a:schemeClr val="bg1"/>
                </a:solidFill>
                <a:latin typeface="Arial" charset="0"/>
              </a:defRPr>
            </a:lvl2pPr>
            <a:lvl3pPr algn="l" rtl="0" eaLnBrk="1" fontAlgn="base" hangingPunct="1">
              <a:lnSpc>
                <a:spcPct val="115000"/>
              </a:lnSpc>
              <a:spcBef>
                <a:spcPct val="0"/>
              </a:spcBef>
              <a:spcAft>
                <a:spcPct val="0"/>
              </a:spcAft>
              <a:defRPr sz="2800" b="1">
                <a:solidFill>
                  <a:schemeClr val="bg1"/>
                </a:solidFill>
                <a:latin typeface="Arial" charset="0"/>
              </a:defRPr>
            </a:lvl3pPr>
            <a:lvl4pPr algn="l" rtl="0" eaLnBrk="1" fontAlgn="base" hangingPunct="1">
              <a:lnSpc>
                <a:spcPct val="115000"/>
              </a:lnSpc>
              <a:spcBef>
                <a:spcPct val="0"/>
              </a:spcBef>
              <a:spcAft>
                <a:spcPct val="0"/>
              </a:spcAft>
              <a:defRPr sz="2800" b="1">
                <a:solidFill>
                  <a:schemeClr val="bg1"/>
                </a:solidFill>
                <a:latin typeface="Arial" charset="0"/>
              </a:defRPr>
            </a:lvl4pPr>
            <a:lvl5pPr algn="l" rtl="0" eaLnBrk="1" fontAlgn="base" hangingPunct="1">
              <a:lnSpc>
                <a:spcPct val="115000"/>
              </a:lnSpc>
              <a:spcBef>
                <a:spcPct val="0"/>
              </a:spcBef>
              <a:spcAft>
                <a:spcPct val="0"/>
              </a:spcAft>
              <a:defRPr sz="2800" b="1">
                <a:solidFill>
                  <a:schemeClr val="bg1"/>
                </a:solidFill>
                <a:latin typeface="Arial" charset="0"/>
              </a:defRPr>
            </a:lvl5pPr>
            <a:lvl6pPr marL="457200" algn="l" rtl="0" eaLnBrk="1" fontAlgn="base" hangingPunct="1">
              <a:lnSpc>
                <a:spcPct val="115000"/>
              </a:lnSpc>
              <a:spcBef>
                <a:spcPct val="0"/>
              </a:spcBef>
              <a:spcAft>
                <a:spcPct val="0"/>
              </a:spcAft>
              <a:defRPr sz="2800" b="1">
                <a:solidFill>
                  <a:schemeClr val="bg1"/>
                </a:solidFill>
                <a:latin typeface="Arial" charset="0"/>
              </a:defRPr>
            </a:lvl6pPr>
            <a:lvl7pPr marL="914400" algn="l" rtl="0" eaLnBrk="1" fontAlgn="base" hangingPunct="1">
              <a:lnSpc>
                <a:spcPct val="115000"/>
              </a:lnSpc>
              <a:spcBef>
                <a:spcPct val="0"/>
              </a:spcBef>
              <a:spcAft>
                <a:spcPct val="0"/>
              </a:spcAft>
              <a:defRPr sz="2800" b="1">
                <a:solidFill>
                  <a:schemeClr val="bg1"/>
                </a:solidFill>
                <a:latin typeface="Arial" charset="0"/>
              </a:defRPr>
            </a:lvl7pPr>
            <a:lvl8pPr marL="1371600" algn="l" rtl="0" eaLnBrk="1" fontAlgn="base" hangingPunct="1">
              <a:lnSpc>
                <a:spcPct val="115000"/>
              </a:lnSpc>
              <a:spcBef>
                <a:spcPct val="0"/>
              </a:spcBef>
              <a:spcAft>
                <a:spcPct val="0"/>
              </a:spcAft>
              <a:defRPr sz="2800" b="1">
                <a:solidFill>
                  <a:schemeClr val="bg1"/>
                </a:solidFill>
                <a:latin typeface="Arial" charset="0"/>
              </a:defRPr>
            </a:lvl8pPr>
            <a:lvl9pPr marL="1828800" algn="l" rtl="0" eaLnBrk="1" fontAlgn="base" hangingPunct="1">
              <a:lnSpc>
                <a:spcPct val="115000"/>
              </a:lnSpc>
              <a:spcBef>
                <a:spcPct val="0"/>
              </a:spcBef>
              <a:spcAft>
                <a:spcPct val="0"/>
              </a:spcAft>
              <a:defRPr sz="2800" b="1">
                <a:solidFill>
                  <a:schemeClr val="bg1"/>
                </a:solidFill>
                <a:latin typeface="Arial" charset="0"/>
              </a:defRPr>
            </a:lvl9pPr>
          </a:lstStyle>
          <a:p>
            <a:r>
              <a:rPr lang="en-US" sz="4000" kern="0" dirty="0" smtClean="0">
                <a:solidFill>
                  <a:srgbClr val="FFFFFF"/>
                </a:solidFill>
                <a:effectLst>
                  <a:outerShdw blurRad="38100" dist="38100" dir="2700000" algn="tl">
                    <a:srgbClr val="000000">
                      <a:alpha val="43137"/>
                    </a:srgbClr>
                  </a:outerShdw>
                </a:effectLst>
              </a:rPr>
              <a:t>Thank You</a:t>
            </a:r>
            <a:endParaRPr sz="4000" kern="0" dirty="0" smtClean="0">
              <a:solidFill>
                <a:srgbClr val="FFFF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062025340"/>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04719" y="2853713"/>
            <a:ext cx="2286000" cy="1524000"/>
          </a:xfrm>
          <a:prstGeom prst="rect">
            <a:avLst/>
          </a:prstGeom>
        </p:spPr>
      </p:pic>
      <p:pic>
        <p:nvPicPr>
          <p:cNvPr id="4" name="Content Placeholder 3"/>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473834" y="1596965"/>
            <a:ext cx="1905000" cy="1047750"/>
          </a:xfrm>
        </p:spPr>
      </p:pic>
      <p:sp>
        <p:nvSpPr>
          <p:cNvPr id="3" name="Title 2"/>
          <p:cNvSpPr>
            <a:spLocks noGrp="1"/>
          </p:cNvSpPr>
          <p:nvPr>
            <p:ph type="title"/>
          </p:nvPr>
        </p:nvSpPr>
        <p:spPr>
          <a:xfrm>
            <a:off x="87387" y="209550"/>
            <a:ext cx="8965173" cy="1143000"/>
          </a:xfrm>
        </p:spPr>
        <p:txBody>
          <a:bodyPr/>
          <a:lstStyle/>
          <a:p>
            <a:r>
              <a:rPr lang="en-US" dirty="0" smtClean="0"/>
              <a:t>Which revision control systems do you use?</a:t>
            </a:r>
            <a:endParaRPr lang="en-US" dirty="0"/>
          </a:p>
        </p:txBody>
      </p:sp>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4769" y="3261742"/>
            <a:ext cx="1228725" cy="304800"/>
          </a:xfrm>
          <a:prstGeom prst="rect">
            <a:avLst/>
          </a:prstGeom>
        </p:spPr>
      </p:pic>
      <p:pic>
        <p:nvPicPr>
          <p:cNvPr id="6" name="Picture 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853899" y="1305687"/>
            <a:ext cx="1447800" cy="1447800"/>
          </a:xfrm>
          <a:prstGeom prst="rect">
            <a:avLst/>
          </a:prstGeom>
        </p:spPr>
      </p:pic>
      <p:pic>
        <p:nvPicPr>
          <p:cNvPr id="8" name="Picture 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127751" y="3698277"/>
            <a:ext cx="1838325" cy="600075"/>
          </a:xfrm>
          <a:prstGeom prst="rect">
            <a:avLst/>
          </a:prstGeom>
        </p:spPr>
      </p:pic>
      <p:pic>
        <p:nvPicPr>
          <p:cNvPr id="9" name="Picture 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308115" y="4593840"/>
            <a:ext cx="1905000" cy="1457325"/>
          </a:xfrm>
          <a:prstGeom prst="rect">
            <a:avLst/>
          </a:prstGeom>
        </p:spPr>
      </p:pic>
      <p:pic>
        <p:nvPicPr>
          <p:cNvPr id="10" name="Picture 9"/>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700837" y="2989634"/>
            <a:ext cx="1676400" cy="695325"/>
          </a:xfrm>
          <a:prstGeom prst="rect">
            <a:avLst/>
          </a:prstGeom>
        </p:spPr>
      </p:pic>
      <p:pic>
        <p:nvPicPr>
          <p:cNvPr id="11" name="Picture 10"/>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7387" y="4299415"/>
            <a:ext cx="2143125" cy="2143125"/>
          </a:xfrm>
          <a:prstGeom prst="rect">
            <a:avLst/>
          </a:prstGeom>
        </p:spPr>
      </p:pic>
      <p:pic>
        <p:nvPicPr>
          <p:cNvPr id="12" name="Picture 11"/>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526052" y="4616818"/>
            <a:ext cx="1524000" cy="1276350"/>
          </a:xfrm>
          <a:prstGeom prst="rect">
            <a:avLst/>
          </a:prstGeom>
        </p:spPr>
      </p:pic>
      <p:pic>
        <p:nvPicPr>
          <p:cNvPr id="13" name="Picture 12"/>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5046914" y="1371771"/>
            <a:ext cx="3457575" cy="1323975"/>
          </a:xfrm>
          <a:prstGeom prst="rect">
            <a:avLst/>
          </a:prstGeom>
        </p:spPr>
      </p:pic>
      <p:pic>
        <p:nvPicPr>
          <p:cNvPr id="14" name="Picture 13"/>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6472298" y="4285126"/>
            <a:ext cx="2295525" cy="1990725"/>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4733169" y="2872289"/>
            <a:ext cx="1356360" cy="441960"/>
          </a:xfrm>
          <a:prstGeom prst="rect">
            <a:avLst/>
          </a:prstGeom>
        </p:spPr>
      </p:pic>
      <p:sp>
        <p:nvSpPr>
          <p:cNvPr id="16" name="Slide Number Placeholder 2"/>
          <p:cNvSpPr>
            <a:spLocks noGrp="1"/>
          </p:cNvSpPr>
          <p:nvPr>
            <p:ph type="sldNum" sz="quarter" idx="10"/>
          </p:nvPr>
        </p:nvSpPr>
        <p:spPr>
          <a:xfrm>
            <a:off x="457200" y="6577013"/>
            <a:ext cx="838200" cy="244475"/>
          </a:xfrm>
        </p:spPr>
        <p:txBody>
          <a:bodyPr/>
          <a:lstStyle/>
          <a:p>
            <a:pPr>
              <a:defRPr/>
            </a:pPr>
            <a:r>
              <a:rPr dirty="0">
                <a:solidFill>
                  <a:srgbClr val="000000"/>
                </a:solidFill>
              </a:rPr>
              <a:t>Page </a:t>
            </a:r>
            <a:r>
              <a:rPr dirty="0" smtClean="0">
                <a:solidFill>
                  <a:srgbClr val="000000"/>
                </a:solidFill>
              </a:rPr>
              <a:t>5</a:t>
            </a:r>
            <a:endParaRPr dirty="0">
              <a:solidFill>
                <a:srgbClr val="000000"/>
              </a:solidFill>
            </a:endParaRPr>
          </a:p>
        </p:txBody>
      </p:sp>
    </p:spTree>
    <p:extLst>
      <p:ext uri="{BB962C8B-B14F-4D97-AF65-F5344CB8AC3E}">
        <p14:creationId xmlns:p14="http://schemas.microsoft.com/office/powerpoint/2010/main" val="37643996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50848"/>
            <a:ext cx="8233646" cy="3896656"/>
          </a:xfrm>
        </p:spPr>
        <p:txBody>
          <a:bodyPr/>
          <a:lstStyle/>
          <a:p>
            <a:r>
              <a:rPr lang="en-US" dirty="0" smtClean="0"/>
              <a:t>Designed</a:t>
            </a:r>
            <a:r>
              <a:rPr lang="en-US" baseline="0" dirty="0" smtClean="0"/>
              <a:t> to be “friendly” to revision control</a:t>
            </a:r>
          </a:p>
          <a:p>
            <a:pPr lvl="1"/>
            <a:r>
              <a:rPr lang="en-US" dirty="0" smtClean="0"/>
              <a:t>No </a:t>
            </a:r>
            <a:r>
              <a:rPr lang="en-US" baseline="0" dirty="0" smtClean="0"/>
              <a:t>direct integration with specific tools</a:t>
            </a:r>
          </a:p>
          <a:p>
            <a:pPr lvl="1"/>
            <a:r>
              <a:rPr lang="en-US" dirty="0" smtClean="0"/>
              <a:t>Generally prefer ASCII-based internal files (XML project files)</a:t>
            </a:r>
          </a:p>
          <a:p>
            <a:pPr lvl="1"/>
            <a:r>
              <a:rPr lang="en-US" dirty="0" smtClean="0"/>
              <a:t>Tolerate </a:t>
            </a:r>
            <a:r>
              <a:rPr lang="en-US" dirty="0"/>
              <a:t>hidden “dot” files </a:t>
            </a:r>
            <a:r>
              <a:rPr lang="en-US" dirty="0" smtClean="0"/>
              <a:t>and read-only sources “locked” in revision control</a:t>
            </a:r>
          </a:p>
          <a:p>
            <a:pPr lvl="1"/>
            <a:r>
              <a:rPr lang="en-US" dirty="0" smtClean="0"/>
              <a:t>Minimize file updates on opening projects and only write changes</a:t>
            </a:r>
          </a:p>
          <a:p>
            <a:pPr lvl="1"/>
            <a:endParaRPr lang="en-US" dirty="0" smtClean="0"/>
          </a:p>
          <a:p>
            <a:r>
              <a:rPr lang="en-US" dirty="0" smtClean="0"/>
              <a:t>Work with different use models</a:t>
            </a:r>
          </a:p>
          <a:p>
            <a:pPr lvl="1"/>
            <a:r>
              <a:rPr lang="en-US" dirty="0" smtClean="0"/>
              <a:t>GUI (IDE) vs non-GUI (TCL scripting)</a:t>
            </a:r>
          </a:p>
          <a:p>
            <a:pPr lvl="1"/>
            <a:r>
              <a:rPr lang="en-US" dirty="0" smtClean="0"/>
              <a:t>Project vs non-project flows</a:t>
            </a:r>
          </a:p>
          <a:p>
            <a:pPr lvl="1"/>
            <a:r>
              <a:rPr lang="en-US" dirty="0" smtClean="0"/>
              <a:t>Distributed vs centralized revision control repositories</a:t>
            </a:r>
          </a:p>
        </p:txBody>
      </p:sp>
      <p:sp>
        <p:nvSpPr>
          <p:cNvPr id="2" name="Title 1"/>
          <p:cNvSpPr>
            <a:spLocks noGrp="1"/>
          </p:cNvSpPr>
          <p:nvPr>
            <p:ph type="title"/>
          </p:nvPr>
        </p:nvSpPr>
        <p:spPr/>
        <p:txBody>
          <a:bodyPr/>
          <a:lstStyle/>
          <a:p>
            <a:r>
              <a:rPr lang="en-US" dirty="0" smtClean="0"/>
              <a:t>Vivado </a:t>
            </a:r>
            <a:r>
              <a:rPr lang="en-US" baseline="0" dirty="0" smtClean="0"/>
              <a:t>revision control philosophy</a:t>
            </a:r>
            <a:endParaRPr lang="en-US" dirty="0"/>
          </a:p>
        </p:txBody>
      </p:sp>
      <p:sp>
        <p:nvSpPr>
          <p:cNvPr id="4" name="Slide Number Placeholder 2"/>
          <p:cNvSpPr>
            <a:spLocks noGrp="1"/>
          </p:cNvSpPr>
          <p:nvPr>
            <p:ph type="sldNum" sz="quarter" idx="10"/>
          </p:nvPr>
        </p:nvSpPr>
        <p:spPr>
          <a:xfrm>
            <a:off x="457200" y="6577013"/>
            <a:ext cx="838200" cy="244475"/>
          </a:xfrm>
        </p:spPr>
        <p:txBody>
          <a:bodyPr/>
          <a:lstStyle/>
          <a:p>
            <a:pPr>
              <a:defRPr/>
            </a:pPr>
            <a:r>
              <a:rPr dirty="0">
                <a:solidFill>
                  <a:srgbClr val="000000"/>
                </a:solidFill>
              </a:rPr>
              <a:t>Page </a:t>
            </a:r>
            <a:fld id="{060BD193-E118-4B16-863C-C8C12C675E3E}" type="slidenum">
              <a:rPr>
                <a:solidFill>
                  <a:srgbClr val="000000"/>
                </a:solidFill>
              </a:rPr>
              <a:pPr>
                <a:defRPr/>
              </a:pPr>
              <a:t>5</a:t>
            </a:fld>
            <a:endParaRPr dirty="0">
              <a:solidFill>
                <a:srgbClr val="000000"/>
              </a:solidFill>
            </a:endParaRPr>
          </a:p>
        </p:txBody>
      </p:sp>
    </p:spTree>
    <p:extLst>
      <p:ext uri="{BB962C8B-B14F-4D97-AF65-F5344CB8AC3E}">
        <p14:creationId xmlns:p14="http://schemas.microsoft.com/office/powerpoint/2010/main" val="33845485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996462"/>
            <a:ext cx="8233646" cy="5404338"/>
          </a:xfrm>
        </p:spPr>
        <p:txBody>
          <a:bodyPr/>
          <a:lstStyle/>
          <a:p>
            <a:r>
              <a:rPr lang="en-US" dirty="0" smtClean="0"/>
              <a:t>Revision Control Quick Take Video now live!</a:t>
            </a:r>
          </a:p>
          <a:p>
            <a:r>
              <a:rPr lang="en-US" dirty="0" smtClean="0"/>
              <a:t>Chapter 2 in the </a:t>
            </a:r>
            <a:r>
              <a:rPr lang="en-US" dirty="0" err="1" smtClean="0"/>
              <a:t>UltraFast</a:t>
            </a:r>
            <a:r>
              <a:rPr lang="en-US" dirty="0" smtClean="0"/>
              <a:t> DMG delivered!</a:t>
            </a:r>
          </a:p>
          <a:p>
            <a:r>
              <a:rPr lang="en-US" dirty="0" smtClean="0"/>
              <a:t>2015.X</a:t>
            </a:r>
            <a:endParaRPr lang="en-US" dirty="0" smtClean="0"/>
          </a:p>
          <a:p>
            <a:pPr lvl="1"/>
            <a:r>
              <a:rPr lang="en-US" dirty="0" smtClean="0"/>
              <a:t>Only the .</a:t>
            </a:r>
            <a:r>
              <a:rPr lang="en-US" dirty="0" err="1" smtClean="0"/>
              <a:t>bd</a:t>
            </a:r>
            <a:r>
              <a:rPr lang="en-US" dirty="0" smtClean="0"/>
              <a:t> file is required to recreate a block design</a:t>
            </a:r>
          </a:p>
          <a:p>
            <a:pPr lvl="1"/>
            <a:r>
              <a:rPr lang="en-US" dirty="0" smtClean="0"/>
              <a:t>Compared to 2014.1 the average number of files per IP is about </a:t>
            </a:r>
            <a:r>
              <a:rPr lang="en-US" dirty="0" smtClean="0"/>
              <a:t>1/3</a:t>
            </a:r>
            <a:endParaRPr lang="en-US" dirty="0" smtClean="0"/>
          </a:p>
          <a:p>
            <a:pPr lvl="1"/>
            <a:r>
              <a:rPr lang="en-US" dirty="0" smtClean="0"/>
              <a:t>Introduction of core container – one file per IP</a:t>
            </a:r>
          </a:p>
          <a:p>
            <a:pPr lvl="1"/>
            <a:r>
              <a:rPr lang="en-US" dirty="0" smtClean="0"/>
              <a:t>Reduction of side files required by IP Integrator</a:t>
            </a:r>
          </a:p>
          <a:p>
            <a:pPr lvl="1"/>
            <a:r>
              <a:rPr lang="en-US" dirty="0" smtClean="0"/>
              <a:t>New </a:t>
            </a:r>
            <a:r>
              <a:rPr lang="en-US" dirty="0"/>
              <a:t>revision control </a:t>
            </a:r>
            <a:r>
              <a:rPr lang="en-US" dirty="0" smtClean="0"/>
              <a:t>tutorial available via </a:t>
            </a:r>
            <a:r>
              <a:rPr lang="en-US" dirty="0" err="1" smtClean="0"/>
              <a:t>DocNav</a:t>
            </a:r>
            <a:endParaRPr lang="en-US" dirty="0" smtClean="0"/>
          </a:p>
          <a:p>
            <a:r>
              <a:rPr lang="en-US" dirty="0" smtClean="0"/>
              <a:t>2016.X</a:t>
            </a:r>
          </a:p>
          <a:p>
            <a:pPr lvl="1"/>
            <a:r>
              <a:rPr lang="en-US" dirty="0" smtClean="0"/>
              <a:t>Core container on by default.  Ability to turn off for 3</a:t>
            </a:r>
            <a:r>
              <a:rPr lang="en-US" baseline="30000" dirty="0" smtClean="0"/>
              <a:t>rd</a:t>
            </a:r>
            <a:r>
              <a:rPr lang="en-US" dirty="0" smtClean="0"/>
              <a:t> party sim</a:t>
            </a:r>
          </a:p>
          <a:p>
            <a:pPr lvl="1"/>
            <a:r>
              <a:rPr lang="en-US" dirty="0" smtClean="0"/>
              <a:t>IP caching speeds up compiles</a:t>
            </a:r>
          </a:p>
          <a:p>
            <a:pPr lvl="1"/>
            <a:r>
              <a:rPr lang="en-US" dirty="0" smtClean="0"/>
              <a:t>Ability to precompile common simulation libraries</a:t>
            </a:r>
            <a:endParaRPr lang="en-US" dirty="0" smtClean="0"/>
          </a:p>
          <a:p>
            <a:endParaRPr lang="en-US" dirty="0" smtClean="0"/>
          </a:p>
          <a:p>
            <a:endParaRPr lang="en-US" dirty="0"/>
          </a:p>
        </p:txBody>
      </p:sp>
      <p:sp>
        <p:nvSpPr>
          <p:cNvPr id="4" name="Title 3"/>
          <p:cNvSpPr>
            <a:spLocks noGrp="1"/>
          </p:cNvSpPr>
          <p:nvPr>
            <p:ph type="title"/>
          </p:nvPr>
        </p:nvSpPr>
        <p:spPr/>
        <p:txBody>
          <a:bodyPr/>
          <a:lstStyle/>
          <a:p>
            <a:r>
              <a:rPr lang="en-US" dirty="0" smtClean="0"/>
              <a:t>Recent improvements in Vivado</a:t>
            </a:r>
            <a:endParaRPr lang="en-US" dirty="0"/>
          </a:p>
        </p:txBody>
      </p:sp>
      <p:sp>
        <p:nvSpPr>
          <p:cNvPr id="5" name="Slide Number Placeholder 2"/>
          <p:cNvSpPr>
            <a:spLocks noGrp="1"/>
          </p:cNvSpPr>
          <p:nvPr>
            <p:ph type="sldNum" sz="quarter" idx="10"/>
          </p:nvPr>
        </p:nvSpPr>
        <p:spPr>
          <a:xfrm>
            <a:off x="457200" y="6577013"/>
            <a:ext cx="838200" cy="244475"/>
          </a:xfrm>
        </p:spPr>
        <p:txBody>
          <a:bodyPr/>
          <a:lstStyle/>
          <a:p>
            <a:pPr>
              <a:defRPr/>
            </a:pPr>
            <a:r>
              <a:rPr dirty="0">
                <a:solidFill>
                  <a:srgbClr val="000000"/>
                </a:solidFill>
              </a:rPr>
              <a:t>Page </a:t>
            </a:r>
            <a:fld id="{060BD193-E118-4B16-863C-C8C12C675E3E}" type="slidenum">
              <a:rPr>
                <a:solidFill>
                  <a:srgbClr val="000000"/>
                </a:solidFill>
              </a:rPr>
              <a:pPr>
                <a:defRPr/>
              </a:pPr>
              <a:t>6</a:t>
            </a:fld>
            <a:endParaRPr dirty="0">
              <a:solidFill>
                <a:srgbClr val="000000"/>
              </a:solidFill>
            </a:endParaRPr>
          </a:p>
        </p:txBody>
      </p:sp>
    </p:spTree>
    <p:extLst>
      <p:ext uri="{BB962C8B-B14F-4D97-AF65-F5344CB8AC3E}">
        <p14:creationId xmlns:p14="http://schemas.microsoft.com/office/powerpoint/2010/main" val="261544073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Content Placeholder 9"/>
          <p:cNvGraphicFramePr>
            <a:graphicFrameLocks noGrp="1"/>
          </p:cNvGraphicFramePr>
          <p:nvPr>
            <p:ph idx="1"/>
            <p:extLst>
              <p:ext uri="{D42A27DB-BD31-4B8C-83A1-F6EECF244321}">
                <p14:modId xmlns:p14="http://schemas.microsoft.com/office/powerpoint/2010/main" val="2557782947"/>
              </p:ext>
            </p:extLst>
          </p:nvPr>
        </p:nvGraphicFramePr>
        <p:xfrm>
          <a:off x="457200" y="1327150"/>
          <a:ext cx="4276846" cy="4268788"/>
        </p:xfrm>
        <a:graphic>
          <a:graphicData uri="http://schemas.openxmlformats.org/drawingml/2006/chart">
            <c:chart xmlns:c="http://schemas.openxmlformats.org/drawingml/2006/chart" xmlns:r="http://schemas.openxmlformats.org/officeDocument/2006/relationships" r:id="rId3"/>
          </a:graphicData>
        </a:graphic>
      </p:graphicFrame>
      <p:sp>
        <p:nvSpPr>
          <p:cNvPr id="12" name="Slide Number Placeholder 2"/>
          <p:cNvSpPr>
            <a:spLocks noGrp="1"/>
          </p:cNvSpPr>
          <p:nvPr>
            <p:ph type="sldNum" sz="quarter" idx="10"/>
          </p:nvPr>
        </p:nvSpPr>
        <p:spPr/>
        <p:txBody>
          <a:bodyPr/>
          <a:lstStyle/>
          <a:p>
            <a:pPr>
              <a:defRPr/>
            </a:pPr>
            <a:r>
              <a:rPr dirty="0">
                <a:solidFill>
                  <a:srgbClr val="000000"/>
                </a:solidFill>
              </a:rPr>
              <a:t>Page </a:t>
            </a:r>
            <a:r>
              <a:rPr dirty="0" smtClean="0">
                <a:solidFill>
                  <a:srgbClr val="000000"/>
                </a:solidFill>
              </a:rPr>
              <a:t>8</a:t>
            </a:r>
            <a:endParaRPr dirty="0">
              <a:solidFill>
                <a:srgbClr val="000000"/>
              </a:solidFill>
            </a:endParaRPr>
          </a:p>
        </p:txBody>
      </p:sp>
      <p:sp>
        <p:nvSpPr>
          <p:cNvPr id="3" name="Title 2"/>
          <p:cNvSpPr>
            <a:spLocks noGrp="1"/>
          </p:cNvSpPr>
          <p:nvPr>
            <p:ph type="title"/>
          </p:nvPr>
        </p:nvSpPr>
        <p:spPr/>
        <p:txBody>
          <a:bodyPr/>
          <a:lstStyle/>
          <a:p>
            <a:r>
              <a:rPr lang="en-US" dirty="0" smtClean="0"/>
              <a:t>Two documented revision control strategies</a:t>
            </a:r>
            <a:endParaRPr lang="en-US" dirty="0"/>
          </a:p>
        </p:txBody>
      </p:sp>
      <p:sp>
        <p:nvSpPr>
          <p:cNvPr id="11" name="Text Placeholder 10"/>
          <p:cNvSpPr>
            <a:spLocks noGrp="1"/>
          </p:cNvSpPr>
          <p:nvPr>
            <p:ph type="body" sz="half" idx="4294967295"/>
          </p:nvPr>
        </p:nvSpPr>
        <p:spPr>
          <a:xfrm>
            <a:off x="5334000" y="1511300"/>
            <a:ext cx="3810000" cy="4525963"/>
          </a:xfrm>
        </p:spPr>
        <p:txBody>
          <a:bodyPr/>
          <a:lstStyle/>
          <a:p>
            <a:r>
              <a:rPr lang="en-US" dirty="0" smtClean="0"/>
              <a:t>Maximum Flexibility</a:t>
            </a:r>
          </a:p>
          <a:p>
            <a:pPr marL="628650" lvl="1" indent="-285750">
              <a:buFont typeface="Arial" panose="020B0604020202020204" pitchFamily="34" charset="0"/>
              <a:buChar char="•"/>
            </a:pPr>
            <a:r>
              <a:rPr lang="en-US" dirty="0"/>
              <a:t>Option to use IP in future releases of Vivado without upgrading</a:t>
            </a:r>
          </a:p>
          <a:p>
            <a:pPr marL="628650" lvl="1" indent="-285750">
              <a:buFont typeface="Arial" panose="020B0604020202020204" pitchFamily="34" charset="0"/>
              <a:buChar char="•"/>
            </a:pPr>
            <a:r>
              <a:rPr lang="en-US" dirty="0"/>
              <a:t>Shorter runtime to rebuild </a:t>
            </a:r>
            <a:r>
              <a:rPr lang="en-US" dirty="0" smtClean="0"/>
              <a:t>project</a:t>
            </a:r>
          </a:p>
          <a:p>
            <a:pPr marL="628650" lvl="1" indent="-285750">
              <a:buFont typeface="Arial" panose="020B0604020202020204" pitchFamily="34" charset="0"/>
              <a:buChar char="•"/>
            </a:pPr>
            <a:endParaRPr lang="en-US" dirty="0"/>
          </a:p>
          <a:p>
            <a:r>
              <a:rPr lang="en-US" dirty="0" smtClean="0"/>
              <a:t>Minimum Files</a:t>
            </a:r>
            <a:endParaRPr lang="en-US" dirty="0"/>
          </a:p>
          <a:p>
            <a:pPr marL="628650" lvl="1" indent="-285750">
              <a:buFont typeface="Arial" panose="020B0604020202020204" pitchFamily="34" charset="0"/>
              <a:buChar char="•"/>
            </a:pPr>
            <a:r>
              <a:rPr lang="en-US" dirty="0" smtClean="0"/>
              <a:t>The least number of files to manage at the expense of flexibility and run time</a:t>
            </a:r>
            <a:endParaRPr lang="en-US" dirty="0"/>
          </a:p>
          <a:p>
            <a:pPr marL="628650" lvl="1" indent="-285750">
              <a:buFont typeface="Arial" panose="020B0604020202020204" pitchFamily="34" charset="0"/>
              <a:buChar char="•"/>
            </a:pPr>
            <a:endParaRPr lang="en-US" dirty="0"/>
          </a:p>
          <a:p>
            <a:endParaRPr lang="en-US" dirty="0"/>
          </a:p>
        </p:txBody>
      </p:sp>
      <p:sp>
        <p:nvSpPr>
          <p:cNvPr id="7" name="Frame 6"/>
          <p:cNvSpPr/>
          <p:nvPr/>
        </p:nvSpPr>
        <p:spPr bwMode="auto">
          <a:xfrm>
            <a:off x="5066203" y="1366982"/>
            <a:ext cx="3958543" cy="2382982"/>
          </a:xfrm>
          <a:prstGeom prst="frame">
            <a:avLst>
              <a:gd name="adj1" fmla="val 3088"/>
            </a:avLst>
          </a:prstGeom>
          <a:solidFill>
            <a:srgbClr val="00B050"/>
          </a:solidFill>
          <a:ln w="762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endParaRPr lang="en-US" dirty="0" smtClean="0">
              <a:solidFill>
                <a:srgbClr val="000000"/>
              </a:solidFill>
            </a:endParaRPr>
          </a:p>
        </p:txBody>
      </p:sp>
      <p:sp>
        <p:nvSpPr>
          <p:cNvPr id="8" name="TextBox 7"/>
          <p:cNvSpPr txBox="1"/>
          <p:nvPr/>
        </p:nvSpPr>
        <p:spPr bwMode="auto">
          <a:xfrm>
            <a:off x="5638096" y="962319"/>
            <a:ext cx="2963119" cy="404663"/>
          </a:xfrm>
          <a:prstGeom prst="rect">
            <a:avLst/>
          </a:prstGeom>
          <a:noFill/>
          <a:ln w="9525">
            <a:noFill/>
            <a:miter lim="800000"/>
            <a:headEnd/>
            <a:tailEnd/>
          </a:ln>
        </p:spPr>
        <p:txBody>
          <a:bodyPr vert="horz" wrap="square" lIns="0" tIns="45720" rIns="91440" bIns="45720" numCol="1" rtlCol="0" anchor="t" anchorCtr="0" compatLnSpc="1">
            <a:prstTxWarp prst="textNoShape">
              <a:avLst/>
            </a:prstTxWarp>
            <a:spAutoFit/>
          </a:bodyPr>
          <a:lstStyle/>
          <a:p>
            <a:pPr marL="228600" marR="0" indent="-228600" algn="l" defTabSz="914400" rtl="0" eaLnBrk="0" fontAlgn="base" latinLnBrk="0" hangingPunct="0">
              <a:lnSpc>
                <a:spcPct val="110000"/>
              </a:lnSpc>
              <a:spcBef>
                <a:spcPct val="20000"/>
              </a:spcBef>
              <a:spcAft>
                <a:spcPct val="0"/>
              </a:spcAft>
              <a:buClr>
                <a:schemeClr val="tx2"/>
              </a:buClr>
              <a:buSzPct val="88000"/>
              <a:tabLst/>
            </a:pPr>
            <a:r>
              <a:rPr kumimoji="0" lang="en-US" sz="2000" b="1" i="0" u="none" strike="noStrike" kern="0" cap="none" spc="0" normalizeH="0" baseline="0" noProof="0" dirty="0" smtClean="0">
                <a:ln>
                  <a:noFill/>
                </a:ln>
                <a:solidFill>
                  <a:srgbClr val="00B050"/>
                </a:solidFill>
                <a:effectLst/>
                <a:uLnTx/>
                <a:uFillTx/>
                <a:latin typeface="+mn-lt"/>
                <a:ea typeface="+mn-ea"/>
                <a:cs typeface="+mn-cs"/>
              </a:rPr>
              <a:t>Xilinx recommendation</a:t>
            </a:r>
          </a:p>
        </p:txBody>
      </p:sp>
      <p:sp>
        <p:nvSpPr>
          <p:cNvPr id="2" name="Right Arrow 1"/>
          <p:cNvSpPr/>
          <p:nvPr/>
        </p:nvSpPr>
        <p:spPr bwMode="auto">
          <a:xfrm rot="10800000">
            <a:off x="4404867" y="2402504"/>
            <a:ext cx="611529" cy="311937"/>
          </a:xfrm>
          <a:prstGeom prst="rightArrow">
            <a:avLst/>
          </a:prstGeom>
          <a:solidFill>
            <a:srgbClr val="00B050"/>
          </a:solidFill>
          <a:ln w="762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endParaRPr lang="en-US" dirty="0" smtClean="0">
              <a:solidFill>
                <a:srgbClr val="000000"/>
              </a:solidFill>
            </a:endParaRPr>
          </a:p>
        </p:txBody>
      </p:sp>
    </p:spTree>
    <p:extLst>
      <p:ext uri="{BB962C8B-B14F-4D97-AF65-F5344CB8AC3E}">
        <p14:creationId xmlns:p14="http://schemas.microsoft.com/office/powerpoint/2010/main" val="4294233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ppt_x"/>
                                          </p:val>
                                        </p:tav>
                                        <p:tav tm="100000">
                                          <p:val>
                                            <p:strVal val="#ppt_x"/>
                                          </p:val>
                                        </p:tav>
                                      </p:tavLst>
                                    </p:anim>
                                    <p:anim calcmode="lin" valueType="num">
                                      <p:cBhvr additive="base">
                                        <p:cTn id="16"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22719" y="1774568"/>
            <a:ext cx="952500" cy="304800"/>
          </a:xfrm>
          <a:prstGeom prst="rect">
            <a:avLst/>
          </a:prstGeom>
        </p:spPr>
      </p:pic>
      <p:pic>
        <p:nvPicPr>
          <p:cNvPr id="45" name="Picture 4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72239" y="2082178"/>
            <a:ext cx="868680" cy="213360"/>
          </a:xfrm>
          <a:prstGeom prst="rect">
            <a:avLst/>
          </a:prstGeom>
        </p:spPr>
      </p:pic>
      <p:sp>
        <p:nvSpPr>
          <p:cNvPr id="49" name="Text Placeholder 2"/>
          <p:cNvSpPr>
            <a:spLocks noGrp="1"/>
          </p:cNvSpPr>
          <p:nvPr>
            <p:ph idx="1"/>
          </p:nvPr>
        </p:nvSpPr>
        <p:spPr>
          <a:xfrm>
            <a:off x="457200" y="1327150"/>
            <a:ext cx="5202820" cy="4268337"/>
          </a:xfrm>
        </p:spPr>
        <p:txBody>
          <a:bodyPr/>
          <a:lstStyle/>
          <a:p>
            <a:r>
              <a:rPr lang="en-US" sz="1800" dirty="0" smtClean="0"/>
              <a:t>Manage different </a:t>
            </a:r>
            <a:r>
              <a:rPr lang="en-US" sz="1800" dirty="0"/>
              <a:t>s</a:t>
            </a:r>
            <a:r>
              <a:rPr lang="en-US" sz="1800" dirty="0" smtClean="0"/>
              <a:t>ource </a:t>
            </a:r>
            <a:r>
              <a:rPr lang="en-US" sz="1800" dirty="0"/>
              <a:t>t</a:t>
            </a:r>
            <a:r>
              <a:rPr lang="en-US" sz="1800" dirty="0" smtClean="0"/>
              <a:t>ypes in separate remote directories</a:t>
            </a:r>
          </a:p>
          <a:p>
            <a:endParaRPr lang="en-US" sz="1800" dirty="0" smtClean="0"/>
          </a:p>
          <a:p>
            <a:r>
              <a:rPr lang="en-US" sz="1800" dirty="0" smtClean="0"/>
              <a:t>Use a “work” directory to compile the design and to create Vivado projects</a:t>
            </a:r>
          </a:p>
          <a:p>
            <a:endParaRPr lang="en-US" sz="1800" dirty="0" smtClean="0"/>
          </a:p>
          <a:p>
            <a:r>
              <a:rPr lang="en-US" sz="1800" dirty="0" smtClean="0"/>
              <a:t>Set up the Vivado project with remote sources from the various directories</a:t>
            </a:r>
          </a:p>
          <a:p>
            <a:pPr lvl="1"/>
            <a:r>
              <a:rPr lang="en-US" sz="1600" dirty="0" smtClean="0"/>
              <a:t>Elect to </a:t>
            </a:r>
            <a:r>
              <a:rPr lang="en-US" sz="1600" u="sng" dirty="0" smtClean="0"/>
              <a:t>not</a:t>
            </a:r>
            <a:r>
              <a:rPr lang="en-US" sz="1600" dirty="0" smtClean="0"/>
              <a:t> copy them into the project</a:t>
            </a:r>
          </a:p>
          <a:p>
            <a:endParaRPr lang="en-US" sz="1800" dirty="0" smtClean="0"/>
          </a:p>
          <a:p>
            <a:r>
              <a:rPr lang="en-US" sz="1800" dirty="0" smtClean="0"/>
              <a:t>Either manage revisions from the remote sources area directly or use it as a local sandbox for the project</a:t>
            </a:r>
          </a:p>
        </p:txBody>
      </p:sp>
      <p:sp>
        <p:nvSpPr>
          <p:cNvPr id="14" name="Slide Number Placeholder 2"/>
          <p:cNvSpPr>
            <a:spLocks noGrp="1"/>
          </p:cNvSpPr>
          <p:nvPr>
            <p:ph type="sldNum" sz="quarter" idx="10"/>
          </p:nvPr>
        </p:nvSpPr>
        <p:spPr/>
        <p:txBody>
          <a:bodyPr/>
          <a:lstStyle/>
          <a:p>
            <a:pPr>
              <a:defRPr/>
            </a:pPr>
            <a:r>
              <a:rPr dirty="0">
                <a:solidFill>
                  <a:srgbClr val="000000"/>
                </a:solidFill>
              </a:rPr>
              <a:t>Page </a:t>
            </a:r>
            <a:r>
              <a:rPr dirty="0" smtClean="0">
                <a:solidFill>
                  <a:srgbClr val="000000"/>
                </a:solidFill>
              </a:rPr>
              <a:t>9</a:t>
            </a:r>
            <a:endParaRPr dirty="0">
              <a:solidFill>
                <a:srgbClr val="000000"/>
              </a:solidFill>
            </a:endParaRPr>
          </a:p>
        </p:txBody>
      </p:sp>
      <p:sp>
        <p:nvSpPr>
          <p:cNvPr id="62" name="Rectangle 2"/>
          <p:cNvSpPr>
            <a:spLocks noGrp="1" noChangeArrowheads="1"/>
          </p:cNvSpPr>
          <p:nvPr>
            <p:ph type="title"/>
          </p:nvPr>
        </p:nvSpPr>
        <p:spPr/>
        <p:txBody>
          <a:bodyPr/>
          <a:lstStyle/>
          <a:p>
            <a:pPr eaLnBrk="1" hangingPunct="1"/>
            <a:r>
              <a:rPr lang="en-US" dirty="0" smtClean="0"/>
              <a:t>Overview of recommended directory structure</a:t>
            </a:r>
            <a:endParaRPr lang="en-US" dirty="0" smtClean="0">
              <a:solidFill>
                <a:srgbClr val="FF0000"/>
              </a:solidFill>
            </a:endParaRPr>
          </a:p>
        </p:txBody>
      </p:sp>
      <p:grpSp>
        <p:nvGrpSpPr>
          <p:cNvPr id="48" name="Group 47"/>
          <p:cNvGrpSpPr/>
          <p:nvPr/>
        </p:nvGrpSpPr>
        <p:grpSpPr>
          <a:xfrm>
            <a:off x="6317479" y="3122281"/>
            <a:ext cx="1097280" cy="2255520"/>
            <a:chOff x="471770" y="3163652"/>
            <a:chExt cx="1097280" cy="2255520"/>
          </a:xfrm>
        </p:grpSpPr>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1770" y="3163652"/>
              <a:ext cx="1097280" cy="2255520"/>
            </a:xfrm>
            <a:prstGeom prst="rect">
              <a:avLst/>
            </a:prstGeom>
          </p:spPr>
        </p:pic>
        <p:sp>
          <p:nvSpPr>
            <p:cNvPr id="47" name="Rectangle 46"/>
            <p:cNvSpPr/>
            <p:nvPr/>
          </p:nvSpPr>
          <p:spPr bwMode="auto">
            <a:xfrm>
              <a:off x="586070" y="3185732"/>
              <a:ext cx="868680" cy="268094"/>
            </a:xfrm>
            <a:prstGeom prst="rect">
              <a:avLst/>
            </a:prstGeom>
            <a:solidFill>
              <a:schemeClr val="bg1"/>
            </a:solidFill>
            <a:ln w="762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endParaRPr lang="en-US" dirty="0" smtClean="0">
                <a:solidFill>
                  <a:srgbClr val="000000"/>
                </a:solidFill>
              </a:endParaRPr>
            </a:p>
          </p:txBody>
        </p:sp>
      </p:grpSp>
      <p:pic>
        <p:nvPicPr>
          <p:cNvPr id="22" name="Picture 2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598969" y="2295538"/>
            <a:ext cx="1554480" cy="1135380"/>
          </a:xfrm>
          <a:prstGeom prst="rect">
            <a:avLst/>
          </a:prstGeom>
          <a:ln w="3175">
            <a:noFill/>
          </a:ln>
        </p:spPr>
      </p:pic>
      <p:sp>
        <p:nvSpPr>
          <p:cNvPr id="42" name="Rectangle 41"/>
          <p:cNvSpPr/>
          <p:nvPr/>
        </p:nvSpPr>
        <p:spPr bwMode="auto">
          <a:xfrm>
            <a:off x="6031702" y="1681682"/>
            <a:ext cx="2218267" cy="3679970"/>
          </a:xfrm>
          <a:prstGeom prst="rect">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endParaRPr lang="en-US" dirty="0" smtClean="0">
              <a:solidFill>
                <a:srgbClr val="000000"/>
              </a:solidFill>
            </a:endParaRPr>
          </a:p>
        </p:txBody>
      </p:sp>
    </p:spTree>
    <p:extLst>
      <p:ext uri="{BB962C8B-B14F-4D97-AF65-F5344CB8AC3E}">
        <p14:creationId xmlns:p14="http://schemas.microsoft.com/office/powerpoint/2010/main" val="143700279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extLst/>
          </p:nvPr>
        </p:nvGraphicFramePr>
        <p:xfrm>
          <a:off x="221193" y="816843"/>
          <a:ext cx="3843912" cy="557401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itle 2"/>
          <p:cNvSpPr>
            <a:spLocks noGrp="1"/>
          </p:cNvSpPr>
          <p:nvPr>
            <p:ph type="title"/>
          </p:nvPr>
        </p:nvSpPr>
        <p:spPr/>
        <p:txBody>
          <a:bodyPr/>
          <a:lstStyle/>
          <a:p>
            <a:r>
              <a:rPr lang="en-US" dirty="0" smtClean="0"/>
              <a:t>Project with sources under revision control</a:t>
            </a:r>
            <a:endParaRPr lang="en-US" dirty="0"/>
          </a:p>
        </p:txBody>
      </p:sp>
      <p:sp>
        <p:nvSpPr>
          <p:cNvPr id="6" name="Cloud 5"/>
          <p:cNvSpPr/>
          <p:nvPr/>
        </p:nvSpPr>
        <p:spPr bwMode="auto">
          <a:xfrm>
            <a:off x="925830" y="752475"/>
            <a:ext cx="2571750" cy="1200150"/>
          </a:xfrm>
          <a:prstGeom prst="cloud">
            <a:avLst/>
          </a:prstGeom>
          <a:noFill/>
          <a:ln w="76200" cap="flat" cmpd="sng" algn="ctr">
            <a:solidFill>
              <a:srgbClr val="FFC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endParaRPr lang="en-US" dirty="0" smtClean="0">
              <a:solidFill>
                <a:srgbClr val="000000"/>
              </a:solidFill>
            </a:endParaRPr>
          </a:p>
        </p:txBody>
      </p:sp>
      <p:cxnSp>
        <p:nvCxnSpPr>
          <p:cNvPr id="7" name="Curved Connector 6"/>
          <p:cNvCxnSpPr/>
          <p:nvPr/>
        </p:nvCxnSpPr>
        <p:spPr bwMode="auto">
          <a:xfrm>
            <a:off x="3200400" y="2205990"/>
            <a:ext cx="1110343" cy="1020536"/>
          </a:xfrm>
          <a:prstGeom prst="curvedConnector3">
            <a:avLst/>
          </a:prstGeom>
          <a:solidFill>
            <a:schemeClr val="tx2"/>
          </a:solidFill>
          <a:ln w="38100" cap="flat" cmpd="sng" algn="ctr">
            <a:solidFill>
              <a:schemeClr val="bg2"/>
            </a:solidFill>
            <a:prstDash val="solid"/>
            <a:round/>
            <a:headEnd type="none" w="med" len="med"/>
            <a:tailEnd type="arrow"/>
          </a:ln>
          <a:effectLst/>
        </p:spPr>
      </p:cxnSp>
      <p:graphicFrame>
        <p:nvGraphicFramePr>
          <p:cNvPr id="10" name="Table 9"/>
          <p:cNvGraphicFramePr>
            <a:graphicFrameLocks noGrp="1"/>
          </p:cNvGraphicFramePr>
          <p:nvPr>
            <p:extLst/>
          </p:nvPr>
        </p:nvGraphicFramePr>
        <p:xfrm>
          <a:off x="4908367" y="2076992"/>
          <a:ext cx="3180807" cy="3337560"/>
        </p:xfrm>
        <a:graphic>
          <a:graphicData uri="http://schemas.openxmlformats.org/drawingml/2006/table">
            <a:tbl>
              <a:tblPr firstRow="1" bandRow="1">
                <a:tableStyleId>{5C22544A-7EE6-4342-B048-85BDC9FD1C3A}</a:tableStyleId>
              </a:tblPr>
              <a:tblGrid>
                <a:gridCol w="3180807"/>
              </a:tblGrid>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smtClean="0">
                          <a:solidFill>
                            <a:srgbClr val="000000"/>
                          </a:solidFill>
                        </a:rPr>
                        <a:t>Remote Sources </a:t>
                      </a:r>
                    </a:p>
                  </a:txBody>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solidFill>
                            <a:srgbClr val="000000"/>
                          </a:solidFill>
                        </a:rPr>
                        <a:t>HDL (Verilog/VHDL)</a:t>
                      </a:r>
                    </a:p>
                  </a:txBody>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solidFill>
                            <a:srgbClr val="000000"/>
                          </a:solidFill>
                        </a:rPr>
                        <a:t>IPI BD</a:t>
                      </a:r>
                      <a:r>
                        <a:rPr lang="en-US" baseline="0" dirty="0" smtClean="0">
                          <a:solidFill>
                            <a:srgbClr val="000000"/>
                          </a:solidFill>
                        </a:rPr>
                        <a:t> (entire </a:t>
                      </a:r>
                      <a:r>
                        <a:rPr lang="en-US" baseline="0" dirty="0" err="1" smtClean="0">
                          <a:solidFill>
                            <a:srgbClr val="000000"/>
                          </a:solidFill>
                        </a:rPr>
                        <a:t>dir</a:t>
                      </a:r>
                      <a:r>
                        <a:rPr lang="en-US" baseline="0" dirty="0" smtClean="0">
                          <a:solidFill>
                            <a:srgbClr val="000000"/>
                          </a:solidFill>
                        </a:rPr>
                        <a:t>)</a:t>
                      </a:r>
                      <a:endParaRPr lang="en-US" dirty="0" smtClean="0">
                        <a:solidFill>
                          <a:srgbClr val="000000"/>
                        </a:solidFill>
                      </a:endParaRPr>
                    </a:p>
                  </a:txBody>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solidFill>
                            <a:srgbClr val="000000"/>
                          </a:solidFill>
                        </a:rPr>
                        <a:t>IP XCI (entire </a:t>
                      </a:r>
                      <a:r>
                        <a:rPr lang="en-US" dirty="0" err="1" smtClean="0">
                          <a:solidFill>
                            <a:srgbClr val="000000"/>
                          </a:solidFill>
                        </a:rPr>
                        <a:t>dir</a:t>
                      </a:r>
                      <a:r>
                        <a:rPr lang="en-US" dirty="0" smtClean="0">
                          <a:solidFill>
                            <a:srgbClr val="000000"/>
                          </a:solidFill>
                        </a:rPr>
                        <a:t>)</a:t>
                      </a:r>
                    </a:p>
                  </a:txBody>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solidFill>
                            <a:srgbClr val="000000"/>
                          </a:solidFill>
                        </a:rPr>
                        <a:t>Sys Gen IP XCI (entire </a:t>
                      </a:r>
                      <a:r>
                        <a:rPr lang="en-US" dirty="0" err="1" smtClean="0">
                          <a:solidFill>
                            <a:srgbClr val="000000"/>
                          </a:solidFill>
                        </a:rPr>
                        <a:t>dir</a:t>
                      </a:r>
                      <a:r>
                        <a:rPr lang="en-US" dirty="0" smtClean="0">
                          <a:solidFill>
                            <a:srgbClr val="000000"/>
                          </a:solidFill>
                        </a:rPr>
                        <a:t>)</a:t>
                      </a:r>
                    </a:p>
                  </a:txBody>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solidFill>
                            <a:srgbClr val="000000"/>
                          </a:solidFill>
                        </a:rPr>
                        <a:t>XDC Constraints</a:t>
                      </a:r>
                    </a:p>
                  </a:txBody>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err="1" smtClean="0">
                          <a:solidFill>
                            <a:srgbClr val="000000"/>
                          </a:solidFill>
                        </a:rPr>
                        <a:t>Tcl</a:t>
                      </a:r>
                      <a:r>
                        <a:rPr lang="en-US" dirty="0" smtClean="0">
                          <a:solidFill>
                            <a:srgbClr val="000000"/>
                          </a:solidFill>
                        </a:rPr>
                        <a:t> Scripts</a:t>
                      </a:r>
                    </a:p>
                  </a:txBody>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solidFill>
                            <a:srgbClr val="000000"/>
                          </a:solidFill>
                        </a:rPr>
                        <a:t>Simulation </a:t>
                      </a:r>
                      <a:r>
                        <a:rPr lang="en-US" dirty="0" err="1" smtClean="0">
                          <a:solidFill>
                            <a:srgbClr val="000000"/>
                          </a:solidFill>
                        </a:rPr>
                        <a:t>Testbenches</a:t>
                      </a:r>
                      <a:endParaRPr lang="en-US" dirty="0" smtClean="0">
                        <a:solidFill>
                          <a:srgbClr val="000000"/>
                        </a:solidFill>
                      </a:endParaRPr>
                    </a:p>
                  </a:txBody>
                  <a:tcPr/>
                </a:tc>
              </a:tr>
              <a:tr h="370840">
                <a:tc>
                  <a:txBody>
                    <a:bodyPr/>
                    <a:lstStyle/>
                    <a:p>
                      <a:pPr algn="ctr"/>
                      <a:r>
                        <a:rPr lang="en-US" dirty="0" smtClean="0">
                          <a:solidFill>
                            <a:srgbClr val="000000"/>
                          </a:solidFill>
                        </a:rPr>
                        <a:t>COE/BMM/ELF</a:t>
                      </a:r>
                      <a:endParaRPr lang="en-US" dirty="0"/>
                    </a:p>
                  </a:txBody>
                  <a:tcPr/>
                </a:tc>
              </a:tr>
            </a:tbl>
          </a:graphicData>
        </a:graphic>
      </p:graphicFrame>
      <p:sp>
        <p:nvSpPr>
          <p:cNvPr id="4" name="Cloud 3"/>
          <p:cNvSpPr/>
          <p:nvPr/>
        </p:nvSpPr>
        <p:spPr bwMode="auto">
          <a:xfrm>
            <a:off x="4310743" y="1229881"/>
            <a:ext cx="4558937" cy="5183982"/>
          </a:xfrm>
          <a:prstGeom prst="cloud">
            <a:avLst/>
          </a:prstGeom>
          <a:noFill/>
          <a:ln w="76200" cap="flat" cmpd="sng" algn="ctr">
            <a:solidFill>
              <a:srgbClr val="FFC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endParaRPr lang="en-US" dirty="0" smtClean="0">
              <a:solidFill>
                <a:srgbClr val="000000"/>
              </a:solidFill>
            </a:endParaRPr>
          </a:p>
        </p:txBody>
      </p:sp>
      <p:sp>
        <p:nvSpPr>
          <p:cNvPr id="9" name="Slide Number Placeholder 3"/>
          <p:cNvSpPr>
            <a:spLocks noGrp="1"/>
          </p:cNvSpPr>
          <p:nvPr>
            <p:ph type="sldNum" sz="quarter" idx="10"/>
          </p:nvPr>
        </p:nvSpPr>
        <p:spPr>
          <a:xfrm>
            <a:off x="457200" y="6580372"/>
            <a:ext cx="838200" cy="244475"/>
          </a:xfrm>
        </p:spPr>
        <p:txBody>
          <a:bodyPr/>
          <a:lstStyle/>
          <a:p>
            <a:pPr>
              <a:defRPr/>
            </a:pPr>
            <a:r>
              <a:rPr lang="en-US" sz="800" dirty="0" smtClean="0"/>
              <a:t>Page </a:t>
            </a:r>
            <a:r>
              <a:rPr lang="en-US" dirty="0" smtClean="0"/>
              <a:t>10</a:t>
            </a:r>
            <a:endParaRPr lang="en-US" sz="800" dirty="0"/>
          </a:p>
        </p:txBody>
      </p:sp>
    </p:spTree>
    <p:extLst>
      <p:ext uri="{BB962C8B-B14F-4D97-AF65-F5344CB8AC3E}">
        <p14:creationId xmlns:p14="http://schemas.microsoft.com/office/powerpoint/2010/main" val="2227102727"/>
      </p:ext>
    </p:extLst>
  </p:cSld>
  <p:clrMapOvr>
    <a:masterClrMapping/>
  </p:clrMapOvr>
  <p:timing>
    <p:tnLst>
      <p:par>
        <p:cTn id="1" dur="indefinite" restart="never" nodeType="tmRoot"/>
      </p:par>
    </p:tnLst>
  </p:timing>
</p:sld>
</file>

<file path=ppt/theme/theme1.xml><?xml version="1.0" encoding="utf-8"?>
<a:theme xmlns:a="http://schemas.openxmlformats.org/drawingml/2006/main" name="Xilinx_All_Programmable_Template_08-01-12">
  <a:themeElements>
    <a:clrScheme name="Xilinx All Programmable">
      <a:dk1>
        <a:srgbClr val="000000"/>
      </a:dk1>
      <a:lt1>
        <a:srgbClr val="FFFFFF"/>
      </a:lt1>
      <a:dk2>
        <a:srgbClr val="EC891D"/>
      </a:dk2>
      <a:lt2>
        <a:srgbClr val="EE3424"/>
      </a:lt2>
      <a:accent1>
        <a:srgbClr val="008CA8"/>
      </a:accent1>
      <a:accent2>
        <a:srgbClr val="B20838"/>
      </a:accent2>
      <a:accent3>
        <a:srgbClr val="6D7076"/>
      </a:accent3>
      <a:accent4>
        <a:srgbClr val="3F3F3F"/>
      </a:accent4>
      <a:accent5>
        <a:srgbClr val="D9DA56"/>
      </a:accent5>
      <a:accent6>
        <a:srgbClr val="8B8D09"/>
      </a:accent6>
      <a:hlink>
        <a:srgbClr val="008CA8"/>
      </a:hlink>
      <a:folHlink>
        <a:srgbClr val="004654"/>
      </a:folHlink>
    </a:clrScheme>
    <a:fontScheme name="Xilinx Template_ligh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76200" cap="flat" cmpd="sng" algn="ctr">
          <a:noFill/>
          <a:prstDash val="solid"/>
          <a:round/>
          <a:headEnd type="none" w="med" len="med"/>
          <a:tailEnd type="none" w="med" len="med"/>
        </a:ln>
        <a:effectLst/>
      </a:spPr>
      <a:bodyPr vert="horz" wrap="square" lIns="91440" tIns="45720" rIns="91440" bIns="45720" numCol="1" rtlCol="0" anchor="ctr" anchorCtr="0" compatLnSpc="1">
        <a:prstTxWarp prst="textNoShape">
          <a:avLst/>
        </a:prstTxWarp>
        <a:noAutofit/>
      </a:bodyPr>
      <a:lstStyle>
        <a:defPPr algn="ctr">
          <a:defRPr dirty="0" smtClean="0">
            <a:solidFill>
              <a:srgbClr val="000000"/>
            </a:solidFill>
          </a:defRPr>
        </a:defPPr>
      </a:lstStyle>
    </a:spDef>
    <a:lnDef>
      <a:spPr bwMode="auto">
        <a:xfrm>
          <a:off x="0" y="0"/>
          <a:ext cx="1" cy="1"/>
        </a:xfrm>
        <a:custGeom>
          <a:avLst/>
          <a:gdLst/>
          <a:ahLst/>
          <a:cxnLst/>
          <a:rect l="0" t="0" r="0" b="0"/>
          <a:pathLst/>
        </a:custGeom>
        <a:solidFill>
          <a:schemeClr val="tx2"/>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txDef>
      <a:spPr bwMode="auto">
        <a:noFill/>
        <a:ln w="9525">
          <a:noFill/>
          <a:miter lim="800000"/>
          <a:headEnd/>
          <a:tailEnd/>
        </a:ln>
      </a:spPr>
      <a:bodyPr vert="horz" wrap="square" lIns="0" tIns="45720" rIns="91440" bIns="45720" numCol="1" rtlCol="0" anchor="t" anchorCtr="0" compatLnSpc="1">
        <a:prstTxWarp prst="textNoShape">
          <a:avLst/>
        </a:prstTxWarp>
        <a:spAutoFit/>
      </a:bodyPr>
      <a:lstStyle>
        <a:defPPr marL="228600" marR="0" indent="-228600" algn="l" defTabSz="914400" rtl="0" eaLnBrk="0" fontAlgn="base" latinLnBrk="0" hangingPunct="0">
          <a:lnSpc>
            <a:spcPct val="110000"/>
          </a:lnSpc>
          <a:spcBef>
            <a:spcPct val="20000"/>
          </a:spcBef>
          <a:spcAft>
            <a:spcPct val="0"/>
          </a:spcAft>
          <a:buClr>
            <a:schemeClr val="tx2"/>
          </a:buClr>
          <a:buSzPct val="88000"/>
          <a:tabLst/>
          <a:defRPr kumimoji="0" sz="2000" b="1" i="0" u="none" strike="noStrike" kern="0" cap="none" spc="0" normalizeH="0" baseline="0" noProof="0" dirty="0" err="1" smtClean="0">
            <a:ln>
              <a:noFill/>
            </a:ln>
            <a:solidFill>
              <a:schemeClr val="accent4"/>
            </a:solidFill>
            <a:effectLst/>
            <a:uLnTx/>
            <a:uFillTx/>
            <a:latin typeface="+mn-lt"/>
            <a:ea typeface="+mn-ea"/>
            <a:cs typeface="+mn-cs"/>
          </a:defRPr>
        </a:defPPr>
      </a:lstStyle>
    </a:txDef>
  </a:objectDefaults>
  <a:extraClrSchemeLst>
    <a:extraClrScheme>
      <a:clrScheme name="Xilinx Template_light 1">
        <a:dk1>
          <a:srgbClr val="000000"/>
        </a:dk1>
        <a:lt1>
          <a:srgbClr val="FFFFFF"/>
        </a:lt1>
        <a:dk2>
          <a:srgbClr val="008CA8"/>
        </a:dk2>
        <a:lt2>
          <a:srgbClr val="EE3424"/>
        </a:lt2>
        <a:accent1>
          <a:srgbClr val="EC891D"/>
        </a:accent1>
        <a:accent2>
          <a:srgbClr val="B20838"/>
        </a:accent2>
        <a:accent3>
          <a:srgbClr val="FFFFFF"/>
        </a:accent3>
        <a:accent4>
          <a:srgbClr val="000000"/>
        </a:accent4>
        <a:accent5>
          <a:srgbClr val="F4C4AB"/>
        </a:accent5>
        <a:accent6>
          <a:srgbClr val="A10632"/>
        </a:accent6>
        <a:hlink>
          <a:srgbClr val="D9DA56"/>
        </a:hlink>
        <a:folHlink>
          <a:srgbClr val="8B8D09"/>
        </a:folHlink>
      </a:clrScheme>
      <a:clrMap bg1="lt1" tx1="dk1" bg2="lt2" tx2="dk2" accent1="accent1" accent2="accent2" accent3="accent3" accent4="accent4" accent5="accent5" accent6="accent6" hlink="hlink" folHlink="folHlink"/>
    </a:extraClrScheme>
    <a:extraClrScheme>
      <a:clrScheme name="Xilinx Template_light 2">
        <a:dk1>
          <a:srgbClr val="EE3423"/>
        </a:dk1>
        <a:lt1>
          <a:srgbClr val="FFFFFF"/>
        </a:lt1>
        <a:dk2>
          <a:srgbClr val="333333"/>
        </a:dk2>
        <a:lt2>
          <a:srgbClr val="008CA8"/>
        </a:lt2>
        <a:accent1>
          <a:srgbClr val="EC891D"/>
        </a:accent1>
        <a:accent2>
          <a:srgbClr val="B20838"/>
        </a:accent2>
        <a:accent3>
          <a:srgbClr val="ADADAD"/>
        </a:accent3>
        <a:accent4>
          <a:srgbClr val="DADADA"/>
        </a:accent4>
        <a:accent5>
          <a:srgbClr val="F4C4AB"/>
        </a:accent5>
        <a:accent6>
          <a:srgbClr val="A10632"/>
        </a:accent6>
        <a:hlink>
          <a:srgbClr val="D9DA56"/>
        </a:hlink>
        <a:folHlink>
          <a:srgbClr val="8B8D09"/>
        </a:folHlink>
      </a:clrScheme>
      <a:clrMap bg1="dk2" tx1="lt1" bg2="dk1" tx2="lt2" accent1="accent1" accent2="accent2" accent3="accent3" accent4="accent4" accent5="accent5" accent6="accent6" hlink="hlink" folHlink="folHlink"/>
    </a:extraClrScheme>
    <a:extraClrScheme>
      <a:clrScheme name="Xilinx Template_light 3">
        <a:dk1>
          <a:srgbClr val="EE3424"/>
        </a:dk1>
        <a:lt1>
          <a:srgbClr val="FFFFFF"/>
        </a:lt1>
        <a:dk2>
          <a:srgbClr val="333333"/>
        </a:dk2>
        <a:lt2>
          <a:srgbClr val="008CA8"/>
        </a:lt2>
        <a:accent1>
          <a:srgbClr val="EC891D"/>
        </a:accent1>
        <a:accent2>
          <a:srgbClr val="B20838"/>
        </a:accent2>
        <a:accent3>
          <a:srgbClr val="ADADAD"/>
        </a:accent3>
        <a:accent4>
          <a:srgbClr val="DADADA"/>
        </a:accent4>
        <a:accent5>
          <a:srgbClr val="F4C4AB"/>
        </a:accent5>
        <a:accent6>
          <a:srgbClr val="A10632"/>
        </a:accent6>
        <a:hlink>
          <a:srgbClr val="D9DA56"/>
        </a:hlink>
        <a:folHlink>
          <a:srgbClr val="8B8D09"/>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2015 Xilinx Template.potx" id="{F9E5277A-30CB-45A8-8327-6523AA61B3F9}" vid="{427958F0-572A-4E65-9121-953141A12696}"/>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865745BEB8D7C34BA25656CA096E1348" ma:contentTypeVersion="0" ma:contentTypeDescription="Create a new document." ma:contentTypeScope="" ma:versionID="f10c673594dd0a262808b1d3dc428089">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0EBFC54-C7AE-455C-9271-6C115E2357AC}">
  <ds:schemaRefs>
    <ds:schemaRef ds:uri="http://schemas.microsoft.com/sharepoint/v3/contenttype/forms"/>
  </ds:schemaRefs>
</ds:datastoreItem>
</file>

<file path=customXml/itemProps2.xml><?xml version="1.0" encoding="utf-8"?>
<ds:datastoreItem xmlns:ds="http://schemas.openxmlformats.org/officeDocument/2006/customXml" ds:itemID="{0A886E37-D8EC-4D3B-9AA4-97C26A5CAE7C}">
  <ds:schemaRefs>
    <ds:schemaRef ds:uri="http://purl.org/dc/dcmitype/"/>
    <ds:schemaRef ds:uri="http://schemas.openxmlformats.org/package/2006/metadata/core-properties"/>
    <ds:schemaRef ds:uri="http://purl.org/dc/elements/1.1/"/>
    <ds:schemaRef ds:uri="http://schemas.microsoft.com/office/infopath/2007/PartnerControls"/>
    <ds:schemaRef ds:uri="http://schemas.microsoft.com/office/2006/documentManagement/types"/>
    <ds:schemaRef ds:uri="http://schemas.microsoft.com/office/2006/metadata/properties"/>
    <ds:schemaRef ds:uri="http://www.w3.org/XML/1998/namespace"/>
    <ds:schemaRef ds:uri="http://purl.org/dc/terms/"/>
  </ds:schemaRefs>
</ds:datastoreItem>
</file>

<file path=customXml/itemProps3.xml><?xml version="1.0" encoding="utf-8"?>
<ds:datastoreItem xmlns:ds="http://schemas.openxmlformats.org/officeDocument/2006/customXml" ds:itemID="{E57AF8F8-8EA4-4505-925A-F0F079C7B96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6138</TotalTime>
  <Words>4512</Words>
  <Application>Microsoft Office PowerPoint</Application>
  <PresentationFormat>On-screen Show (4:3)</PresentationFormat>
  <Paragraphs>416</Paragraphs>
  <Slides>34</Slides>
  <Notes>34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34</vt:i4>
      </vt:variant>
    </vt:vector>
  </HeadingPairs>
  <TitlesOfParts>
    <vt:vector size="39" baseType="lpstr">
      <vt:lpstr>Arial</vt:lpstr>
      <vt:lpstr>Arial</vt:lpstr>
      <vt:lpstr>Calibri</vt:lpstr>
      <vt:lpstr>Wingdings</vt:lpstr>
      <vt:lpstr>Xilinx_All_Programmable_Template_08-01-12</vt:lpstr>
      <vt:lpstr>PowerPoint Presentation</vt:lpstr>
      <vt:lpstr>PowerPoint Presentation</vt:lpstr>
      <vt:lpstr>Why use revision control?</vt:lpstr>
      <vt:lpstr>Which revision control systems do you use?</vt:lpstr>
      <vt:lpstr>Vivado revision control philosophy</vt:lpstr>
      <vt:lpstr>Recent improvements in Vivado</vt:lpstr>
      <vt:lpstr>Two documented revision control strategies</vt:lpstr>
      <vt:lpstr>Overview of recommended directory structure</vt:lpstr>
      <vt:lpstr>Project with sources under revision control</vt:lpstr>
      <vt:lpstr>Maximum flexibility - Recommended files to manage</vt:lpstr>
      <vt:lpstr>Maximum flexibility - Recommended files to manage</vt:lpstr>
      <vt:lpstr>Minimum files - Recommended files to manage</vt:lpstr>
      <vt:lpstr>Minimum files – Recommended files to manage</vt:lpstr>
      <vt:lpstr>Knowledge check</vt:lpstr>
      <vt:lpstr>Best practices for revision control</vt:lpstr>
      <vt:lpstr>Best practices for revision control</vt:lpstr>
      <vt:lpstr>PowerPoint Presentation</vt:lpstr>
      <vt:lpstr>Git file life cycle</vt:lpstr>
      <vt:lpstr>Working with source files in Git</vt:lpstr>
      <vt:lpstr>Working with source files in Git</vt:lpstr>
      <vt:lpstr>Make – A brief primer on dependency management</vt:lpstr>
      <vt:lpstr>Standard conventions with Make</vt:lpstr>
      <vt:lpstr>PowerPoint Presentation</vt:lpstr>
      <vt:lpstr>Lab overview</vt:lpstr>
      <vt:lpstr>PowerPoint Presentation</vt:lpstr>
      <vt:lpstr>PowerPoint Presentation</vt:lpstr>
      <vt:lpstr>PowerPoint Presentation</vt:lpstr>
      <vt:lpstr>PowerPoint Presentation</vt:lpstr>
      <vt:lpstr>PowerPoint Presentation</vt:lpstr>
      <vt:lpstr>PowerPoint Presentation</vt:lpstr>
      <vt:lpstr>What you just accomplished</vt:lpstr>
      <vt:lpstr>Summary</vt:lpstr>
      <vt:lpstr>PowerPoint Presentation</vt:lpstr>
      <vt:lpstr>PowerPoint Presentation</vt:lpstr>
    </vt:vector>
  </TitlesOfParts>
  <Company>Xilinx</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Xilinx All Programmable PowerPoint Template</dc:title>
  <dc:creator/>
  <cp:keywords>Public</cp:keywords>
  <cp:lastModifiedBy>Greg Daughtry</cp:lastModifiedBy>
  <cp:revision>686</cp:revision>
  <dcterms:created xsi:type="dcterms:W3CDTF">2015-01-15T18:38:31Z</dcterms:created>
  <dcterms:modified xsi:type="dcterms:W3CDTF">2017-02-16T23:53:23Z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0x010100865745BEB8D7C34BA25656CA096E1348</vt:lpwstr>
  </property>
  <property fmtid="{D5CDD505-2E9C-101B-9397-08002B2CF9AE}" pid="3" name="TitusGUID">
    <vt:lpwstr>b583e157-ef1e-451a-9576-b0594395a756</vt:lpwstr>
  </property>
  <property fmtid="{D5CDD505-2E9C-101B-9397-08002B2CF9AE}" pid="4" name="TITUSCustom1">
    <vt:lpwstr>1</vt:lpwstr>
  </property>
  <property fmtid="{D5CDD505-2E9C-101B-9397-08002B2CF9AE}" pid="5" name="XilinxClassification">
    <vt:lpwstr>Public</vt:lpwstr>
  </property>
  <property fmtid="{D5CDD505-2E9C-101B-9397-08002B2CF9AE}" pid="6" name="XilinxVisual Markings">
    <vt:lpwstr>Yes</vt:lpwstr>
  </property>
  <property fmtid="{D5CDD505-2E9C-101B-9397-08002B2CF9AE}" pid="7" name="XilinxPublication Year">
    <vt:lpwstr>2015</vt:lpwstr>
  </property>
  <property fmtid="{D5CDD505-2E9C-101B-9397-08002B2CF9AE}" pid="8" name="XilinxRemoveLegacyFooters">
    <vt:lpwstr>Yes</vt:lpwstr>
  </property>
</Properties>
</file>