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459" r:id="rId5"/>
    <p:sldId id="725" r:id="rId6"/>
    <p:sldId id="726" r:id="rId7"/>
    <p:sldId id="720" r:id="rId8"/>
    <p:sldId id="721" r:id="rId9"/>
    <p:sldId id="722" r:id="rId10"/>
    <p:sldId id="723" r:id="rId11"/>
    <p:sldId id="724" r:id="rId12"/>
    <p:sldId id="728" r:id="rId13"/>
    <p:sldId id="727" r:id="rId14"/>
    <p:sldId id="72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B8D09"/>
    <a:srgbClr val="0033CC"/>
    <a:srgbClr val="75C7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445" autoAdjust="0"/>
  </p:normalViewPr>
  <p:slideViewPr>
    <p:cSldViewPr snapToGrid="0">
      <p:cViewPr varScale="1">
        <p:scale>
          <a:sx n="84" d="100"/>
          <a:sy n="84" d="100"/>
        </p:scale>
        <p:origin x="-1380" y="-78"/>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7" d="100"/>
          <a:sy n="77" d="100"/>
        </p:scale>
        <p:origin x="-2904"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430DB9EE-E394-485A-A873-B9AB33BA3751}">
      <dgm:prSet phldrT="[Text]"/>
      <dgm:spPr/>
      <dgm:t>
        <a:bodyPr/>
        <a:lstStyle/>
        <a:p>
          <a:r>
            <a:rPr lang="en-US" dirty="0" smtClean="0"/>
            <a:t>project_1.ioplanning</a:t>
          </a:r>
          <a:endParaRPr lang="en-US" dirty="0"/>
        </a:p>
      </dgm:t>
    </dgm:pt>
    <dgm:pt modelId="{043162CC-3631-432F-B855-E5881C216443}" type="parTrans" cxnId="{A2609284-79C7-4601-B19C-86A7488976EA}">
      <dgm:prSet/>
      <dgm:spPr/>
      <dgm:t>
        <a:bodyPr/>
        <a:lstStyle/>
        <a:p>
          <a:endParaRPr lang="en-US"/>
        </a:p>
      </dgm:t>
    </dgm:pt>
    <dgm:pt modelId="{2DAEDCF5-92BC-43E7-8946-C2AE9C9F7815}" type="sibTrans" cxnId="{A2609284-79C7-4601-B19C-86A7488976E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5"/>
      <dgm:spPr/>
      <dgm:t>
        <a:bodyPr/>
        <a:lstStyle/>
        <a:p>
          <a:endParaRPr lang="en-US"/>
        </a:p>
      </dgm:t>
    </dgm:pt>
    <dgm:pt modelId="{BA53C1C9-72CF-4011-9C2E-965115138EE8}" type="pres">
      <dgm:prSet presAssocID="{5B148A8B-8429-4234-A886-B5267E94015A}" presName="childText" presStyleLbl="bgAcc1" presStyleIdx="0" presStyleCnt="5">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5"/>
      <dgm:spPr/>
      <dgm:t>
        <a:bodyPr/>
        <a:lstStyle/>
        <a:p>
          <a:endParaRPr lang="en-US"/>
        </a:p>
      </dgm:t>
    </dgm:pt>
    <dgm:pt modelId="{6B6D62D3-3CFD-452A-8975-747C0D5CA19D}" type="pres">
      <dgm:prSet presAssocID="{09B5A993-23F5-4F51-B2CF-F67B9EA2DEAC}" presName="childText" presStyleLbl="bgAcc1" presStyleIdx="1" presStyleCnt="5">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5"/>
      <dgm:spPr/>
      <dgm:t>
        <a:bodyPr/>
        <a:lstStyle/>
        <a:p>
          <a:endParaRPr lang="en-US"/>
        </a:p>
      </dgm:t>
    </dgm:pt>
    <dgm:pt modelId="{03A383A5-B769-428D-BF7D-3FB4F7A6EEB3}" type="pres">
      <dgm:prSet presAssocID="{87B7EEE5-14F3-433F-9BB5-3F8EDC412E72}" presName="childText" presStyleLbl="bgAcc1" presStyleIdx="2" presStyleCnt="5">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5"/>
      <dgm:spPr/>
      <dgm:t>
        <a:bodyPr/>
        <a:lstStyle/>
        <a:p>
          <a:endParaRPr lang="en-US"/>
        </a:p>
      </dgm:t>
    </dgm:pt>
    <dgm:pt modelId="{03B3F701-9536-4AEA-BF48-5D647EE112C2}" type="pres">
      <dgm:prSet presAssocID="{40AAFB9C-C4A6-4CDC-90A8-39006BF4F4DC}" presName="childText" presStyleLbl="bgAcc1" presStyleIdx="3" presStyleCnt="5">
        <dgm:presLayoutVars>
          <dgm:bulletEnabled val="1"/>
        </dgm:presLayoutVars>
      </dgm:prSet>
      <dgm:spPr/>
      <dgm:t>
        <a:bodyPr/>
        <a:lstStyle/>
        <a:p>
          <a:endParaRPr lang="en-US"/>
        </a:p>
      </dgm:t>
    </dgm:pt>
    <dgm:pt modelId="{B25E80CA-6DF6-46FF-892F-282FB06075CA}" type="pres">
      <dgm:prSet presAssocID="{043162CC-3631-432F-B855-E5881C216443}" presName="Name13" presStyleLbl="parChTrans1D2" presStyleIdx="4" presStyleCnt="5"/>
      <dgm:spPr/>
      <dgm:t>
        <a:bodyPr/>
        <a:lstStyle/>
        <a:p>
          <a:endParaRPr lang="en-US"/>
        </a:p>
      </dgm:t>
    </dgm:pt>
    <dgm:pt modelId="{6625E688-C477-4C1C-BD4A-CE6DD89E36E8}" type="pres">
      <dgm:prSet presAssocID="{430DB9EE-E394-485A-A873-B9AB33BA3751}" presName="childText" presStyleLbl="bgAcc1" presStyleIdx="4" presStyleCnt="5">
        <dgm:presLayoutVars>
          <dgm:bulletEnabled val="1"/>
        </dgm:presLayoutVars>
      </dgm:prSet>
      <dgm:spPr/>
      <dgm:t>
        <a:bodyPr/>
        <a:lstStyle/>
        <a:p>
          <a:endParaRPr lang="en-US"/>
        </a:p>
      </dgm:t>
    </dgm:pt>
  </dgm:ptLst>
  <dgm:cxnLst>
    <dgm:cxn modelId="{B526D570-4B9A-4DC1-8434-750E4D0628CA}" type="presOf" srcId="{61CA843D-8AAB-483A-926B-031E67CE5070}" destId="{DD88A4BB-8DFF-46D5-9735-A19E412B8824}" srcOrd="1" destOrd="0" presId="urn:microsoft.com/office/officeart/2005/8/layout/hierarchy3"/>
    <dgm:cxn modelId="{5E13348E-6319-4003-AAA5-2D5C96B40573}" type="presOf" srcId="{430DB9EE-E394-485A-A873-B9AB33BA3751}" destId="{6625E688-C477-4C1C-BD4A-CE6DD89E36E8}" srcOrd="0" destOrd="0" presId="urn:microsoft.com/office/officeart/2005/8/layout/hierarchy3"/>
    <dgm:cxn modelId="{EEBBFE0C-35AD-4FF1-B19F-FE5681150144}" type="presOf" srcId="{7C919E54-D384-4DFF-B8A4-24FE1C07BACA}" destId="{BA53C1C9-72CF-4011-9C2E-965115138EE8}" srcOrd="0" destOrd="3" presId="urn:microsoft.com/office/officeart/2005/8/layout/hierarchy3"/>
    <dgm:cxn modelId="{B21C0419-70C6-43DB-80C1-EB2CB86C0FB3}" srcId="{5B148A8B-8429-4234-A886-B5267E94015A}" destId="{07C8311F-20AA-4788-965E-46756C9C1A53}" srcOrd="1" destOrd="0" parTransId="{FE72C0DA-B267-499E-AE7E-DE3002569093}" sibTransId="{961A5095-2D2E-48C8-B0D3-74D7C1A03BBE}"/>
    <dgm:cxn modelId="{2526BDDC-8616-492A-98FA-19BF2C33899A}" srcId="{61CA843D-8AAB-483A-926B-031E67CE5070}" destId="{40AAFB9C-C4A6-4CDC-90A8-39006BF4F4DC}" srcOrd="3" destOrd="0" parTransId="{84DFC11B-B177-4B76-A74D-9638DAF5F594}" sibTransId="{272BBD0E-EF6B-40D3-AD92-6421DBE5ECD0}"/>
    <dgm:cxn modelId="{25EF3855-D028-4961-A76B-94FFAB80239B}" type="presOf" srcId="{61CA843D-8AAB-483A-926B-031E67CE5070}" destId="{F0B4302C-D685-4A20-9D41-95B65B193458}"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F10895D9-F63C-4C5C-B273-EE5F1BEA5549}" type="presOf" srcId="{40AAFB9C-C4A6-4CDC-90A8-39006BF4F4DC}" destId="{03B3F701-9536-4AEA-BF48-5D647EE112C2}" srcOrd="0" destOrd="0" presId="urn:microsoft.com/office/officeart/2005/8/layout/hierarchy3"/>
    <dgm:cxn modelId="{15323557-A0DD-48FB-B03C-F0C029ED6632}" type="presOf" srcId="{5B148A8B-8429-4234-A886-B5267E94015A}" destId="{BA53C1C9-72CF-4011-9C2E-965115138EE8}" srcOrd="0" destOrd="0" presId="urn:microsoft.com/office/officeart/2005/8/layout/hierarchy3"/>
    <dgm:cxn modelId="{6216C5EB-8B7B-42F1-B4C7-AF62AE86AA98}" srcId="{5B148A8B-8429-4234-A886-B5267E94015A}" destId="{7C919E54-D384-4DFF-B8A4-24FE1C07BACA}" srcOrd="2" destOrd="0" parTransId="{1D9AF94D-4CD7-4FE9-B4DE-BCCF7A84AFAA}" sibTransId="{25943352-A59B-4885-B2D6-1B9A0608BD55}"/>
    <dgm:cxn modelId="{3720D5A8-2693-47E6-997C-F04714609F6F}" srcId="{61CA843D-8AAB-483A-926B-031E67CE5070}" destId="{87B7EEE5-14F3-433F-9BB5-3F8EDC412E72}" srcOrd="2" destOrd="0" parTransId="{370C2F0F-7A11-4140-B1F7-9065226486E3}" sibTransId="{CC258C6D-0A7F-4AB7-A3F3-BB6AE9FD1384}"/>
    <dgm:cxn modelId="{1B79D141-C9B8-44F0-9E03-079FC315BD2F}" type="presOf" srcId="{84DFC11B-B177-4B76-A74D-9638DAF5F594}" destId="{51C1A5F7-538A-4C85-96A3-2DAF0EBFDB7F}" srcOrd="0" destOrd="0" presId="urn:microsoft.com/office/officeart/2005/8/layout/hierarchy3"/>
    <dgm:cxn modelId="{C340CBC1-7F6C-4633-B7AF-7B30DB109192}" type="presOf" srcId="{87B7EEE5-14F3-433F-9BB5-3F8EDC412E72}" destId="{03A383A5-B769-428D-BF7D-3FB4F7A6EEB3}" srcOrd="0" destOrd="0" presId="urn:microsoft.com/office/officeart/2005/8/layout/hierarchy3"/>
    <dgm:cxn modelId="{80DD7233-8C09-4026-BC23-91B17238CCCF}" type="presOf" srcId="{3C82D4DF-0E78-44B0-9784-1D1F8F47137D}" destId="{25CF5C9A-20BD-4977-9BD0-7A4F774EC6C9}" srcOrd="0" destOrd="0" presId="urn:microsoft.com/office/officeart/2005/8/layout/hierarchy3"/>
    <dgm:cxn modelId="{A2609284-79C7-4601-B19C-86A7488976EA}" srcId="{61CA843D-8AAB-483A-926B-031E67CE5070}" destId="{430DB9EE-E394-485A-A873-B9AB33BA3751}" srcOrd="4" destOrd="0" parTransId="{043162CC-3631-432F-B855-E5881C216443}" sibTransId="{2DAEDCF5-92BC-43E7-8946-C2AE9C9F7815}"/>
    <dgm:cxn modelId="{B4B28FB3-2FF3-44D1-ACDC-6590C043B25E}" srcId="{742113AD-D8BD-4C92-8996-B4E301769532}" destId="{61CA843D-8AAB-483A-926B-031E67CE5070}" srcOrd="0" destOrd="0" parTransId="{33173592-9195-4285-8720-8BE3F8FA9DE7}" sibTransId="{73DD202B-E411-45CA-8C94-83E9A7A9B153}"/>
    <dgm:cxn modelId="{06BC0F36-F50F-40A9-B363-9BCF2B786765}" type="presOf" srcId="{5B724CBE-336C-493C-BCE8-35D570B853C4}" destId="{3EBE1A95-4BA2-4B24-90BA-39F529FBCE76}"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2EB5A87C-7EED-41E4-A255-E848C44ADBAB}" type="presOf" srcId="{07C8311F-20AA-4788-965E-46756C9C1A53}" destId="{BA53C1C9-72CF-4011-9C2E-965115138EE8}" srcOrd="0" destOrd="2" presId="urn:microsoft.com/office/officeart/2005/8/layout/hierarchy3"/>
    <dgm:cxn modelId="{05FF9B4C-77B0-44E9-87BA-FA542403DF7F}" type="presOf" srcId="{370C2F0F-7A11-4140-B1F7-9065226486E3}" destId="{C762C766-8B21-4D41-8BB8-B6CFEAC57841}" srcOrd="0" destOrd="0" presId="urn:microsoft.com/office/officeart/2005/8/layout/hierarchy3"/>
    <dgm:cxn modelId="{31563D10-CBB8-4E5B-A34A-CF487BC040F0}" type="presOf" srcId="{3B9BC09F-89BF-44E4-8E7A-72FE7C3062EE}" destId="{BA53C1C9-72CF-4011-9C2E-965115138EE8}" srcOrd="0" destOrd="1" presId="urn:microsoft.com/office/officeart/2005/8/layout/hierarchy3"/>
    <dgm:cxn modelId="{627A6407-983F-409D-B6A9-AE7FBC028C23}" srcId="{61CA843D-8AAB-483A-926B-031E67CE5070}" destId="{5B148A8B-8429-4234-A886-B5267E94015A}" srcOrd="0" destOrd="0" parTransId="{5B724CBE-336C-493C-BCE8-35D570B853C4}" sibTransId="{FEC4F2A0-24B4-48DD-9B27-B5AA714D46C5}"/>
    <dgm:cxn modelId="{6027DE61-0218-4C46-BF16-DC4106F9E846}" type="presOf" srcId="{09B5A993-23F5-4F51-B2CF-F67B9EA2DEAC}" destId="{6B6D62D3-3CFD-452A-8975-747C0D5CA19D}" srcOrd="0" destOrd="0" presId="urn:microsoft.com/office/officeart/2005/8/layout/hierarchy3"/>
    <dgm:cxn modelId="{9145134C-7CFC-4769-965B-A722B236B21F}" type="presOf" srcId="{043162CC-3631-432F-B855-E5881C216443}" destId="{B25E80CA-6DF6-46FF-892F-282FB06075CA}" srcOrd="0" destOrd="0" presId="urn:microsoft.com/office/officeart/2005/8/layout/hierarchy3"/>
    <dgm:cxn modelId="{757E35D3-8D3D-46B3-9A76-15AEDF0E22A1}" type="presOf" srcId="{742113AD-D8BD-4C92-8996-B4E301769532}" destId="{31EDDCA9-5825-4C35-A910-F62A22E341F0}" srcOrd="0" destOrd="0" presId="urn:microsoft.com/office/officeart/2005/8/layout/hierarchy3"/>
    <dgm:cxn modelId="{FE2C4BFF-CF39-4749-B228-FC1686997F44}" type="presParOf" srcId="{31EDDCA9-5825-4C35-A910-F62A22E341F0}" destId="{76334B05-B88E-4978-915A-4B71AADD4081}" srcOrd="0" destOrd="0" presId="urn:microsoft.com/office/officeart/2005/8/layout/hierarchy3"/>
    <dgm:cxn modelId="{7A25EC8A-ADAD-4EFC-B1F6-82111E823AF8}" type="presParOf" srcId="{76334B05-B88E-4978-915A-4B71AADD4081}" destId="{D2CABB06-02D5-4358-A1D7-8718470685DC}" srcOrd="0" destOrd="0" presId="urn:microsoft.com/office/officeart/2005/8/layout/hierarchy3"/>
    <dgm:cxn modelId="{48252740-49AF-438A-A5CF-26D3B7DFC431}" type="presParOf" srcId="{D2CABB06-02D5-4358-A1D7-8718470685DC}" destId="{F0B4302C-D685-4A20-9D41-95B65B193458}" srcOrd="0" destOrd="0" presId="urn:microsoft.com/office/officeart/2005/8/layout/hierarchy3"/>
    <dgm:cxn modelId="{AEB83C1D-B131-4B86-A88E-111D1A99AB3C}" type="presParOf" srcId="{D2CABB06-02D5-4358-A1D7-8718470685DC}" destId="{DD88A4BB-8DFF-46D5-9735-A19E412B8824}" srcOrd="1" destOrd="0" presId="urn:microsoft.com/office/officeart/2005/8/layout/hierarchy3"/>
    <dgm:cxn modelId="{60D05867-B627-4598-90C8-9419D2FB5B28}" type="presParOf" srcId="{76334B05-B88E-4978-915A-4B71AADD4081}" destId="{916BE938-A591-4325-B6E7-AA0B3AA6D574}" srcOrd="1" destOrd="0" presId="urn:microsoft.com/office/officeart/2005/8/layout/hierarchy3"/>
    <dgm:cxn modelId="{F488DB1F-F32F-4819-A9DD-4711D92EDA20}" type="presParOf" srcId="{916BE938-A591-4325-B6E7-AA0B3AA6D574}" destId="{3EBE1A95-4BA2-4B24-90BA-39F529FBCE76}" srcOrd="0" destOrd="0" presId="urn:microsoft.com/office/officeart/2005/8/layout/hierarchy3"/>
    <dgm:cxn modelId="{A9F9D765-9FBB-434B-B674-0EC8A39DEB58}" type="presParOf" srcId="{916BE938-A591-4325-B6E7-AA0B3AA6D574}" destId="{BA53C1C9-72CF-4011-9C2E-965115138EE8}" srcOrd="1" destOrd="0" presId="urn:microsoft.com/office/officeart/2005/8/layout/hierarchy3"/>
    <dgm:cxn modelId="{C97FC165-D949-4ABE-BAE9-9EBDD30BC83F}" type="presParOf" srcId="{916BE938-A591-4325-B6E7-AA0B3AA6D574}" destId="{25CF5C9A-20BD-4977-9BD0-7A4F774EC6C9}" srcOrd="2" destOrd="0" presId="urn:microsoft.com/office/officeart/2005/8/layout/hierarchy3"/>
    <dgm:cxn modelId="{BA076E6C-E8B9-4FBA-8794-95E9CE9E8D04}" type="presParOf" srcId="{916BE938-A591-4325-B6E7-AA0B3AA6D574}" destId="{6B6D62D3-3CFD-452A-8975-747C0D5CA19D}" srcOrd="3" destOrd="0" presId="urn:microsoft.com/office/officeart/2005/8/layout/hierarchy3"/>
    <dgm:cxn modelId="{BFE57297-7D3E-4CA4-9F83-072855190192}" type="presParOf" srcId="{916BE938-A591-4325-B6E7-AA0B3AA6D574}" destId="{C762C766-8B21-4D41-8BB8-B6CFEAC57841}" srcOrd="4" destOrd="0" presId="urn:microsoft.com/office/officeart/2005/8/layout/hierarchy3"/>
    <dgm:cxn modelId="{A0EF4C78-6EC5-4407-A0C8-CF88A95EEC5F}" type="presParOf" srcId="{916BE938-A591-4325-B6E7-AA0B3AA6D574}" destId="{03A383A5-B769-428D-BF7D-3FB4F7A6EEB3}" srcOrd="5" destOrd="0" presId="urn:microsoft.com/office/officeart/2005/8/layout/hierarchy3"/>
    <dgm:cxn modelId="{B30875E5-FB21-465B-8809-663F357D08C1}" type="presParOf" srcId="{916BE938-A591-4325-B6E7-AA0B3AA6D574}" destId="{51C1A5F7-538A-4C85-96A3-2DAF0EBFDB7F}" srcOrd="6" destOrd="0" presId="urn:microsoft.com/office/officeart/2005/8/layout/hierarchy3"/>
    <dgm:cxn modelId="{6FA56195-F65D-443F-B49A-B37B11DB6483}" type="presParOf" srcId="{916BE938-A591-4325-B6E7-AA0B3AA6D574}" destId="{03B3F701-9536-4AEA-BF48-5D647EE112C2}" srcOrd="7" destOrd="0" presId="urn:microsoft.com/office/officeart/2005/8/layout/hierarchy3"/>
    <dgm:cxn modelId="{EF5B400B-611A-4E58-99AB-88F2E88ACEDF}" type="presParOf" srcId="{916BE938-A591-4325-B6E7-AA0B3AA6D574}" destId="{B25E80CA-6DF6-46FF-892F-282FB06075CA}" srcOrd="8" destOrd="0" presId="urn:microsoft.com/office/officeart/2005/8/layout/hierarchy3"/>
    <dgm:cxn modelId="{6233A15B-0E35-49C5-9FBD-F5B9248C4A8B}" type="presParOf" srcId="{916BE938-A591-4325-B6E7-AA0B3AA6D574}" destId="{6625E688-C477-4C1C-BD4A-CE6DD89E36E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1153361" y="852"/>
          <a:ext cx="1537189" cy="76859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sz="1900" kern="1200" dirty="0" smtClean="0"/>
            <a:t>project_1.xpr</a:t>
          </a:r>
          <a:endParaRPr lang="en-US" sz="1900" kern="1200" dirty="0"/>
        </a:p>
      </dsp:txBody>
      <dsp:txXfrm>
        <a:off x="1175872" y="23363"/>
        <a:ext cx="1492167" cy="723572"/>
      </dsp:txXfrm>
    </dsp:sp>
    <dsp:sp modelId="{3EBE1A95-4BA2-4B24-90BA-39F529FBCE76}">
      <dsp:nvSpPr>
        <dsp:cNvPr id="0" name=""/>
        <dsp:cNvSpPr/>
      </dsp:nvSpPr>
      <dsp:spPr>
        <a:xfrm>
          <a:off x="1307080" y="769447"/>
          <a:ext cx="153718" cy="576446"/>
        </a:xfrm>
        <a:custGeom>
          <a:avLst/>
          <a:gdLst/>
          <a:ahLst/>
          <a:cxnLst/>
          <a:rect l="0" t="0" r="0" b="0"/>
          <a:pathLst>
            <a:path>
              <a:moveTo>
                <a:pt x="0" y="0"/>
              </a:moveTo>
              <a:lnTo>
                <a:pt x="0" y="576446"/>
              </a:lnTo>
              <a:lnTo>
                <a:pt x="153718" y="576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460799" y="961596"/>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t" anchorCtr="0">
          <a:noAutofit/>
        </a:bodyPr>
        <a:lstStyle/>
        <a:p>
          <a:pPr lvl="0" algn="l" defTabSz="444500">
            <a:lnSpc>
              <a:spcPct val="90000"/>
            </a:lnSpc>
            <a:spcBef>
              <a:spcPct val="0"/>
            </a:spcBef>
            <a:spcAft>
              <a:spcPct val="35000"/>
            </a:spcAft>
          </a:pPr>
          <a:r>
            <a:rPr lang="en-US" sz="1000" kern="1200" dirty="0" smtClean="0"/>
            <a:t>project_1.srcs</a:t>
          </a:r>
          <a:endParaRPr lang="en-US" sz="1000" kern="1200" dirty="0"/>
        </a:p>
        <a:p>
          <a:pPr marL="57150" lvl="1" indent="-57150" algn="l" defTabSz="355600">
            <a:lnSpc>
              <a:spcPct val="90000"/>
            </a:lnSpc>
            <a:spcBef>
              <a:spcPct val="0"/>
            </a:spcBef>
            <a:spcAft>
              <a:spcPct val="15000"/>
            </a:spcAft>
            <a:buChar char="••"/>
          </a:pPr>
          <a:r>
            <a:rPr lang="en-US" sz="800" kern="1200" dirty="0" smtClean="0"/>
            <a:t>constrs_1</a:t>
          </a:r>
          <a:endParaRPr lang="en-US" sz="800" kern="1200" dirty="0"/>
        </a:p>
        <a:p>
          <a:pPr marL="57150" lvl="1" indent="-57150" algn="l" defTabSz="355600">
            <a:lnSpc>
              <a:spcPct val="90000"/>
            </a:lnSpc>
            <a:spcBef>
              <a:spcPct val="0"/>
            </a:spcBef>
            <a:spcAft>
              <a:spcPct val="15000"/>
            </a:spcAft>
            <a:buChar char="••"/>
          </a:pPr>
          <a:r>
            <a:rPr lang="en-US" sz="800" kern="1200" dirty="0" smtClean="0"/>
            <a:t>sources_1</a:t>
          </a:r>
          <a:endParaRPr lang="en-US" sz="800" kern="1200" dirty="0"/>
        </a:p>
        <a:p>
          <a:pPr marL="57150" lvl="1" indent="-57150" algn="l" defTabSz="355600">
            <a:lnSpc>
              <a:spcPct val="90000"/>
            </a:lnSpc>
            <a:spcBef>
              <a:spcPct val="0"/>
            </a:spcBef>
            <a:spcAft>
              <a:spcPct val="15000"/>
            </a:spcAft>
            <a:buChar char="••"/>
          </a:pPr>
          <a:r>
            <a:rPr lang="en-US" sz="800" kern="1200" dirty="0" smtClean="0"/>
            <a:t>sim_1</a:t>
          </a:r>
          <a:endParaRPr lang="en-US" sz="800" kern="1200" dirty="0"/>
        </a:p>
      </dsp:txBody>
      <dsp:txXfrm>
        <a:off x="1483310" y="984107"/>
        <a:ext cx="1184729" cy="723572"/>
      </dsp:txXfrm>
    </dsp:sp>
    <dsp:sp modelId="{25CF5C9A-20BD-4977-9BD0-7A4F774EC6C9}">
      <dsp:nvSpPr>
        <dsp:cNvPr id="0" name=""/>
        <dsp:cNvSpPr/>
      </dsp:nvSpPr>
      <dsp:spPr>
        <a:xfrm>
          <a:off x="1307080" y="769447"/>
          <a:ext cx="153718" cy="1537189"/>
        </a:xfrm>
        <a:custGeom>
          <a:avLst/>
          <a:gdLst/>
          <a:ahLst/>
          <a:cxnLst/>
          <a:rect l="0" t="0" r="0" b="0"/>
          <a:pathLst>
            <a:path>
              <a:moveTo>
                <a:pt x="0" y="0"/>
              </a:moveTo>
              <a:lnTo>
                <a:pt x="0" y="1537189"/>
              </a:lnTo>
              <a:lnTo>
                <a:pt x="153718" y="15371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460799" y="1922339"/>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project_1.data</a:t>
          </a:r>
          <a:endParaRPr lang="en-US" sz="1000" kern="1200" dirty="0"/>
        </a:p>
      </dsp:txBody>
      <dsp:txXfrm>
        <a:off x="1483310" y="1944850"/>
        <a:ext cx="1184729" cy="723572"/>
      </dsp:txXfrm>
    </dsp:sp>
    <dsp:sp modelId="{C762C766-8B21-4D41-8BB8-B6CFEAC57841}">
      <dsp:nvSpPr>
        <dsp:cNvPr id="0" name=""/>
        <dsp:cNvSpPr/>
      </dsp:nvSpPr>
      <dsp:spPr>
        <a:xfrm>
          <a:off x="1307080" y="769447"/>
          <a:ext cx="153718" cy="2497932"/>
        </a:xfrm>
        <a:custGeom>
          <a:avLst/>
          <a:gdLst/>
          <a:ahLst/>
          <a:cxnLst/>
          <a:rect l="0" t="0" r="0" b="0"/>
          <a:pathLst>
            <a:path>
              <a:moveTo>
                <a:pt x="0" y="0"/>
              </a:moveTo>
              <a:lnTo>
                <a:pt x="0" y="2497932"/>
              </a:lnTo>
              <a:lnTo>
                <a:pt x="153718" y="24979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460799" y="2883082"/>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smtClean="0"/>
            <a:t>project_1.cache</a:t>
          </a:r>
          <a:endParaRPr lang="en-US" sz="1000" kern="1200" dirty="0"/>
        </a:p>
      </dsp:txBody>
      <dsp:txXfrm>
        <a:off x="1483310" y="2905593"/>
        <a:ext cx="1184729" cy="723572"/>
      </dsp:txXfrm>
    </dsp:sp>
    <dsp:sp modelId="{51C1A5F7-538A-4C85-96A3-2DAF0EBFDB7F}">
      <dsp:nvSpPr>
        <dsp:cNvPr id="0" name=""/>
        <dsp:cNvSpPr/>
      </dsp:nvSpPr>
      <dsp:spPr>
        <a:xfrm>
          <a:off x="1307080" y="769447"/>
          <a:ext cx="153718" cy="3458676"/>
        </a:xfrm>
        <a:custGeom>
          <a:avLst/>
          <a:gdLst/>
          <a:ahLst/>
          <a:cxnLst/>
          <a:rect l="0" t="0" r="0" b="0"/>
          <a:pathLst>
            <a:path>
              <a:moveTo>
                <a:pt x="0" y="0"/>
              </a:moveTo>
              <a:lnTo>
                <a:pt x="0" y="3458676"/>
              </a:lnTo>
              <a:lnTo>
                <a:pt x="153718" y="34586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460799" y="3843826"/>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project_1.runs</a:t>
          </a:r>
          <a:endParaRPr lang="en-US" sz="1000" kern="1200" dirty="0"/>
        </a:p>
      </dsp:txBody>
      <dsp:txXfrm>
        <a:off x="1483310" y="3866337"/>
        <a:ext cx="1184729" cy="723572"/>
      </dsp:txXfrm>
    </dsp:sp>
    <dsp:sp modelId="{B25E80CA-6DF6-46FF-892F-282FB06075CA}">
      <dsp:nvSpPr>
        <dsp:cNvPr id="0" name=""/>
        <dsp:cNvSpPr/>
      </dsp:nvSpPr>
      <dsp:spPr>
        <a:xfrm>
          <a:off x="1307080" y="769447"/>
          <a:ext cx="153718" cy="4419419"/>
        </a:xfrm>
        <a:custGeom>
          <a:avLst/>
          <a:gdLst/>
          <a:ahLst/>
          <a:cxnLst/>
          <a:rect l="0" t="0" r="0" b="0"/>
          <a:pathLst>
            <a:path>
              <a:moveTo>
                <a:pt x="0" y="0"/>
              </a:moveTo>
              <a:lnTo>
                <a:pt x="0" y="4419419"/>
              </a:lnTo>
              <a:lnTo>
                <a:pt x="153718" y="4419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5E688-C477-4C1C-BD4A-CE6DD89E36E8}">
      <dsp:nvSpPr>
        <dsp:cNvPr id="0" name=""/>
        <dsp:cNvSpPr/>
      </dsp:nvSpPr>
      <dsp:spPr>
        <a:xfrm>
          <a:off x="1460799" y="4804569"/>
          <a:ext cx="1229751" cy="768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project_1.ioplanning</a:t>
          </a:r>
          <a:endParaRPr lang="en-US" sz="1000" kern="1200" dirty="0"/>
        </a:p>
      </dsp:txBody>
      <dsp:txXfrm>
        <a:off x="1483310" y="4827080"/>
        <a:ext cx="1184729" cy="7235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EABF25A-48F1-429C-8CD7-3D994DBD22B5}" type="datetimeFigureOut">
              <a:rPr lang="en-US" smtClean="0"/>
              <a:pPr/>
              <a:t>7/16/2014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6F0A2C8-C80D-4FA6-9395-33B607B809E4}" type="slidenum">
              <a:rPr lang="en-US" smtClean="0"/>
              <a:pPr/>
              <a:t>‹#›</a:t>
            </a:fld>
            <a:endParaRPr lang="en-US" dirty="0"/>
          </a:p>
        </p:txBody>
      </p:sp>
    </p:spTree>
    <p:extLst>
      <p:ext uri="{BB962C8B-B14F-4D97-AF65-F5344CB8AC3E}">
        <p14:creationId xmlns:p14="http://schemas.microsoft.com/office/powerpoint/2010/main" val="160743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presentation covers key recommendations</a:t>
            </a:r>
            <a:r>
              <a:rPr lang="en-US" baseline="0" dirty="0" smtClean="0"/>
              <a:t> in Vivado 2014.1 for customers.</a:t>
            </a:r>
            <a:endParaRPr lang="en-US" dirty="0"/>
          </a:p>
        </p:txBody>
      </p:sp>
      <p:sp>
        <p:nvSpPr>
          <p:cNvPr id="4" name="Slide Number Placeholder 3"/>
          <p:cNvSpPr>
            <a:spLocks noGrp="1"/>
          </p:cNvSpPr>
          <p:nvPr>
            <p:ph type="sldNum" sz="quarter" idx="10"/>
          </p:nvPr>
        </p:nvSpPr>
        <p:spPr/>
        <p:txBody>
          <a:bodyPr/>
          <a:lstStyle/>
          <a:p>
            <a:fld id="{56D37A3C-597F-45A2-A5EB-3D1BD4D7D15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not drastically changed our revision control recommendations.  We still recommend users place “source” files in directories outside the active project.  These</a:t>
            </a:r>
            <a:r>
              <a:rPr lang="en-US" baseline="0" dirty="0" smtClean="0"/>
              <a:t> source files include HDL, constraints, and other input files.  This also includes IP from the Manage IP project which is pointed to by the xci file, as well as IPI subsystems created in remote directories.  </a:t>
            </a:r>
            <a:r>
              <a:rPr lang="en-US" baseline="0" dirty="0" err="1" smtClean="0"/>
              <a:t>Tcl</a:t>
            </a:r>
            <a:r>
              <a:rPr lang="en-US" baseline="0" dirty="0" smtClean="0"/>
              <a:t> scripts are generally used to recreate the project from these sources which are placed under revision control.  If these sources are fully generated (IP and IPI sources), even if they are “read only” under revision control – the project or </a:t>
            </a:r>
            <a:r>
              <a:rPr lang="en-US" baseline="0" dirty="0" err="1" smtClean="0"/>
              <a:t>projectless</a:t>
            </a:r>
            <a:r>
              <a:rPr lang="en-US" baseline="0" dirty="0" smtClean="0"/>
              <a:t> flows can faithfully reproduce the design, with some minor gaps that we are still working on (</a:t>
            </a:r>
            <a:r>
              <a:rPr lang="en-US" baseline="0" dirty="0" err="1" smtClean="0"/>
              <a:t>ipi</a:t>
            </a:r>
            <a:r>
              <a:rPr lang="en-US" baseline="0" dirty="0" smtClean="0"/>
              <a:t> </a:t>
            </a:r>
            <a:r>
              <a:rPr lang="en-US" baseline="0" dirty="0" err="1" smtClean="0"/>
              <a:t>bds</a:t>
            </a:r>
            <a:r>
              <a:rPr lang="en-US" baseline="0" dirty="0" smtClean="0"/>
              <a:t> with saved text and locations are not yet saved in the .</a:t>
            </a:r>
            <a:r>
              <a:rPr lang="en-US" baseline="0" dirty="0" err="1" smtClean="0"/>
              <a:t>bd</a:t>
            </a:r>
            <a:r>
              <a:rPr lang="en-US" baseline="0" dirty="0" smtClean="0"/>
              <a:t> – a separate </a:t>
            </a:r>
            <a:r>
              <a:rPr lang="en-US" baseline="0" dirty="0" err="1" smtClean="0"/>
              <a:t>ascii</a:t>
            </a:r>
            <a:r>
              <a:rPr lang="en-US" baseline="0" dirty="0" smtClean="0"/>
              <a:t> file would be required to reproduce those customizations).  We still do not recommend placing active projects directly under revision control – nor do we advocate partially checking in generated target files from IP or IPI subsystems.</a:t>
            </a:r>
            <a:endParaRPr lang="en-US" dirty="0" smtClean="0"/>
          </a:p>
          <a:p>
            <a:endParaRPr lang="en-US" dirty="0" smtClean="0"/>
          </a:p>
          <a:p>
            <a:r>
              <a:rPr lang="en-US" dirty="0" smtClean="0"/>
              <a:t>What is new in 2014.1 is now revision control users</a:t>
            </a:r>
            <a:r>
              <a:rPr lang="en-US" baseline="0" dirty="0" smtClean="0"/>
              <a:t> are able to use just  the XPR project file without all the project directory structure to recreate the project from the remote sources to reproduce the project without creating/managing a </a:t>
            </a:r>
            <a:r>
              <a:rPr lang="en-US" baseline="0" dirty="0" err="1" smtClean="0"/>
              <a:t>Tcl</a:t>
            </a:r>
            <a:r>
              <a:rPr lang="en-US" baseline="0" dirty="0" smtClean="0"/>
              <a:t> script to recreate the project.  The </a:t>
            </a:r>
            <a:r>
              <a:rPr lang="en-US" baseline="0" dirty="0" err="1" smtClean="0"/>
              <a:t>xpr</a:t>
            </a:r>
            <a:r>
              <a:rPr lang="en-US" baseline="0" dirty="0" smtClean="0"/>
              <a:t> project file can be used “standalone” – much like an </a:t>
            </a:r>
            <a:r>
              <a:rPr lang="en-US" baseline="0" dirty="0" err="1" smtClean="0"/>
              <a:t>ip</a:t>
            </a:r>
            <a:r>
              <a:rPr lang="en-US" baseline="0" dirty="0" smtClean="0"/>
              <a:t> .xci file can be used to reproduce all the generated output products.  The .</a:t>
            </a:r>
            <a:r>
              <a:rPr lang="en-US" baseline="0" dirty="0" err="1" smtClean="0"/>
              <a:t>bd</a:t>
            </a:r>
            <a:r>
              <a:rPr lang="en-US" baseline="0" dirty="0" smtClean="0"/>
              <a:t> still requires all the .xci files beneath it – and this is why we are still advocating IPI subsystems to be placed in a separate directory – and all files under that directory put in revision control – after the IPI system is stable and not changing (much).</a:t>
            </a:r>
          </a:p>
          <a:p>
            <a:endParaRPr lang="en-US" baseline="0" dirty="0" smtClean="0"/>
          </a:p>
          <a:p>
            <a:r>
              <a:rPr lang="en-US" baseline="0" dirty="0" smtClean="0"/>
              <a:t>Vivado now also has support for fully generated read-only sources.</a:t>
            </a:r>
          </a:p>
          <a:p>
            <a:endParaRPr lang="en-US" baseline="0" dirty="0" smtClean="0"/>
          </a:p>
          <a:p>
            <a:r>
              <a:rPr lang="en-US" baseline="0" dirty="0" smtClean="0"/>
              <a:t>IP Integrator has changed in three ways to make using revision control easier:</a:t>
            </a:r>
          </a:p>
          <a:p>
            <a:pPr marL="174708" indent="-174708">
              <a:buFontTx/>
              <a:buChar char="-"/>
            </a:pPr>
            <a:r>
              <a:rPr lang="en-US" baseline="0" dirty="0" smtClean="0"/>
              <a:t>When running “Validate Design” and the AXI Interconnect is updated, the instance and file names do not change</a:t>
            </a:r>
          </a:p>
          <a:p>
            <a:pPr marL="174708" indent="-174708">
              <a:buFontTx/>
              <a:buChar char="-"/>
            </a:pPr>
            <a:r>
              <a:rPr lang="en-US" baseline="0" dirty="0" smtClean="0"/>
              <a:t>When IP parameters are changed, the BD on disk is not changed until changes are saved</a:t>
            </a:r>
          </a:p>
          <a:p>
            <a:pPr marL="174708" indent="-174708">
              <a:buFontTx/>
              <a:buChar char="-"/>
            </a:pPr>
            <a:r>
              <a:rPr lang="en-US" baseline="0" dirty="0" smtClean="0"/>
              <a:t>Deleting an IP and closing the BD without saving changes with not affect the design</a:t>
            </a:r>
            <a:endParaRPr lang="en-US" dirty="0"/>
          </a:p>
        </p:txBody>
      </p:sp>
      <p:sp>
        <p:nvSpPr>
          <p:cNvPr id="4" name="Slide Number Placeholder 3"/>
          <p:cNvSpPr>
            <a:spLocks noGrp="1"/>
          </p:cNvSpPr>
          <p:nvPr>
            <p:ph type="sldNum" sz="quarter" idx="10"/>
          </p:nvPr>
        </p:nvSpPr>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287537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pic>
        <p:nvPicPr>
          <p:cNvPr id="7"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pic>
        <p:nvPicPr>
          <p:cNvPr id="10" name="Picture 9"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pic>
        <p:nvPicPr>
          <p:cNvPr id="11" name="Picture 4" descr="C:\Documents and Settings\Jennifer Lockhart\Desktop\Picture2 copy.jpg"/>
          <p:cNvPicPr>
            <a:picLocks noChangeAspect="1" noChangeArrowheads="1"/>
          </p:cNvPicPr>
          <p:nvPr/>
        </p:nvPicPr>
        <p:blipFill>
          <a:blip r:embed="rId2" cstate="print"/>
          <a:stretch>
            <a:fillRect/>
          </a:stretch>
        </p:blipFill>
        <p:spPr bwMode="auto">
          <a:xfrm>
            <a:off x="3040" y="0"/>
            <a:ext cx="9137920" cy="6858000"/>
          </a:xfrm>
          <a:prstGeom prst="rect">
            <a:avLst/>
          </a:prstGeom>
          <a:noFill/>
        </p:spPr>
      </p:pic>
      <p:pic>
        <p:nvPicPr>
          <p:cNvPr id="12" name="Picture 11" descr="All_Programmable_Lock_up.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13" name="fc" descr="© Copyright 2014 Xilinx&#10;."/>
          <p:cNvSpPr txBox="1"/>
          <p:nvPr userDrawn="1"/>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a:ea typeface="+mn-ea"/>
                <a:cs typeface="+mn-cs"/>
              </a:rPr>
              <a:t>© Copyright 2014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endParaRPr lang="en-US" dirty="0" smtClean="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r>
              <a:rPr lang="en-US" dirty="0" smtClean="0"/>
              <a:t>‹#›</a:t>
            </a:r>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2715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0"/>
            <a:r>
              <a:rPr lang="en-US" smtClean="0"/>
              <a:t>Second level</a:t>
            </a:r>
          </a:p>
          <a:p>
            <a:pPr lvl="0"/>
            <a:r>
              <a:rPr lang="en-US" smtClean="0"/>
              <a:t>Third level</a:t>
            </a:r>
          </a:p>
        </p:txBody>
      </p:sp>
      <p:sp>
        <p:nvSpPr>
          <p:cNvPr id="4" name="Content Placeholder 3"/>
          <p:cNvSpPr>
            <a:spLocks noGrp="1"/>
          </p:cNvSpPr>
          <p:nvPr>
            <p:ph sz="half" idx="2"/>
          </p:nvPr>
        </p:nvSpPr>
        <p:spPr>
          <a:xfrm>
            <a:off x="4848476" y="132715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0"/>
            <a:r>
              <a:rPr lang="en-US" smtClean="0"/>
              <a:t>Second level</a:t>
            </a:r>
          </a:p>
          <a:p>
            <a:pPr lvl="0"/>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r>
              <a:rPr lang="en-US" dirty="0" smtClean="0"/>
              <a:t>Page ‹#›</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r>
              <a:rPr lang="en-US" dirty="0" smtClean="0"/>
              <a:t>Page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3" name="Chart Placeholder 2"/>
          <p:cNvSpPr>
            <a:spLocks noGrp="1"/>
          </p:cNvSpPr>
          <p:nvPr>
            <p:ph type="chart" idx="1"/>
          </p:nvPr>
        </p:nvSpPr>
        <p:spPr>
          <a:xfrm>
            <a:off x="457200" y="1327150"/>
            <a:ext cx="8241738" cy="4525963"/>
          </a:xfrm>
        </p:spPr>
        <p:txBody>
          <a:bodyPr/>
          <a:lstStyle/>
          <a:p>
            <a:pPr lvl="0"/>
            <a:r>
              <a:rPr lang="en-US" noProof="0" dirty="0" smtClean="0"/>
              <a:t>Click icon to add chart</a:t>
            </a:r>
          </a:p>
        </p:txBody>
      </p:sp>
      <p:sp>
        <p:nvSpPr>
          <p:cNvPr id="4" name="Rectangle 23"/>
          <p:cNvSpPr>
            <a:spLocks noGrp="1" noChangeArrowheads="1"/>
          </p:cNvSpPr>
          <p:nvPr>
            <p:ph type="sldNum" sz="quarter" idx="10"/>
          </p:nvPr>
        </p:nvSpPr>
        <p:spPr>
          <a:ln/>
        </p:spPr>
        <p:txBody>
          <a:bodyPr/>
          <a:lstStyle>
            <a:lvl1pPr>
              <a:defRPr/>
            </a:lvl1pPr>
          </a:lstStyle>
          <a:p>
            <a:r>
              <a:rPr lang="en-US" dirty="0" smtClean="0"/>
              <a:t>Page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dirty="0" smtClean="0"/>
              <a:t>Slide ‹#›</a:t>
            </a:r>
            <a:endParaRPr lang="en-US" dirty="0"/>
          </a:p>
        </p:txBody>
      </p:sp>
    </p:spTree>
    <p:extLst>
      <p:ext uri="{BB962C8B-B14F-4D97-AF65-F5344CB8AC3E}">
        <p14:creationId xmlns:p14="http://schemas.microsoft.com/office/powerpoint/2010/main" val="107170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9" name="Picture 8" descr="Untitled-2.png"/>
          <p:cNvPicPr>
            <a:picLocks noChangeAspect="1"/>
          </p:cNvPicPr>
          <p:nvPr userDrawn="1"/>
        </p:nvPicPr>
        <p:blipFill>
          <a:blip r:embed="rId2" cstate="print"/>
          <a:stretch>
            <a:fillRect/>
          </a:stretch>
        </p:blipFill>
        <p:spPr>
          <a:xfrm>
            <a:off x="-1" y="2133600"/>
            <a:ext cx="9144001" cy="2209800"/>
          </a:xfrm>
          <a:prstGeom prst="rect">
            <a:avLst/>
          </a:prstGeom>
        </p:spPr>
      </p:pic>
      <p:pic>
        <p:nvPicPr>
          <p:cNvPr id="33" name="Picture 32" descr="All_Programmable_Lock_up.jpg"/>
          <p:cNvPicPr>
            <a:picLocks noChangeAspect="1"/>
          </p:cNvPicPr>
          <p:nvPr userDrawn="1"/>
        </p:nvPicPr>
        <p:blipFill>
          <a:blip r:embed="rId3" cstate="print"/>
          <a:stretch>
            <a:fillRect/>
          </a:stretch>
        </p:blipFill>
        <p:spPr>
          <a:xfrm>
            <a:off x="6553200" y="381001"/>
            <a:ext cx="2224311" cy="669501"/>
          </a:xfrm>
          <a:prstGeom prst="rect">
            <a:avLst/>
          </a:prstGeom>
        </p:spPr>
      </p:pic>
      <p:sp>
        <p:nvSpPr>
          <p:cNvPr id="8" name="fc" descr="© Copyright 2013 Xilinx&#10;."/>
          <p:cNvSpPr txBox="1"/>
          <p:nvPr userDrawn="1"/>
        </p:nvSpPr>
        <p:spPr>
          <a:xfrm>
            <a:off x="0" y="6596380"/>
            <a:ext cx="9144000" cy="400110"/>
          </a:xfrm>
          <a:prstGeom prst="rect">
            <a:avLst/>
          </a:prstGeom>
          <a:noFill/>
        </p:spPr>
        <p:txBody>
          <a:bodyPr vert="horz" rtlCol="0">
            <a:spAutoFit/>
          </a:bodyPr>
          <a:lstStyle/>
          <a:p>
            <a:pPr algn="ctr"/>
            <a:r>
              <a:rPr lang="en-US" sz="1000" b="0" i="0" u="none" baseline="0" dirty="0" smtClean="0">
                <a:solidFill>
                  <a:srgbClr val="000000"/>
                </a:solidFill>
                <a:latin typeface="arial"/>
              </a:rPr>
              <a:t>© Copyright 2014 Xilinx</a:t>
            </a:r>
          </a:p>
          <a:p>
            <a:pPr algn="ctr"/>
            <a:r>
              <a:rPr lang="en-US" sz="1000" b="0" i="0" u="none" baseline="0" dirty="0" smtClean="0">
                <a:solidFill>
                  <a:srgbClr val="000000"/>
                </a:solidFill>
                <a:latin typeface="arial"/>
              </a:rPr>
              <a:t>.</a:t>
            </a:r>
            <a:endParaRPr lang="en-US" sz="300" b="0" i="0" u="none" baseline="0" dirty="0">
              <a:solidFill>
                <a:srgbClr val="FFFFFF"/>
              </a:solidFill>
              <a:latin typeface="arial"/>
            </a:endParaRPr>
          </a:p>
        </p:txBody>
      </p:sp>
      <p:sp>
        <p:nvSpPr>
          <p:cNvPr id="20" name="Rectangle 19"/>
          <p:cNvSpPr/>
          <p:nvPr userDrawn="1"/>
        </p:nvSpPr>
        <p:spPr bwMode="auto">
          <a:xfrm>
            <a:off x="0" y="4343400"/>
            <a:ext cx="9144000" cy="76200"/>
          </a:xfrm>
          <a:prstGeom prst="rect">
            <a:avLst/>
          </a:prstGeom>
          <a:solidFill>
            <a:schemeClr val="accent5">
              <a:lumMod val="50000"/>
            </a:schemeClr>
          </a:solidFill>
          <a:ln w="762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ectangle 11"/>
          <p:cNvSpPr/>
          <p:nvPr userDrawn="1"/>
        </p:nvSpPr>
        <p:spPr bwMode="auto">
          <a:xfrm>
            <a:off x="0" y="2133600"/>
            <a:ext cx="9144000" cy="76200"/>
          </a:xfrm>
          <a:prstGeom prst="rect">
            <a:avLst/>
          </a:prstGeom>
          <a:solidFill>
            <a:schemeClr val="accent5">
              <a:lumMod val="50000"/>
            </a:schemeClr>
          </a:solidFill>
          <a:ln w="762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4" name="Picture 13" descr="vivado_05.png"/>
          <p:cNvPicPr>
            <a:picLocks noChangeAspect="1"/>
          </p:cNvPicPr>
          <p:nvPr userDrawn="1"/>
        </p:nvPicPr>
        <p:blipFill>
          <a:blip r:embed="rId4" cstate="print"/>
          <a:srcRect t="7867"/>
          <a:stretch>
            <a:fillRect/>
          </a:stretch>
        </p:blipFill>
        <p:spPr>
          <a:xfrm>
            <a:off x="4436168" y="2209800"/>
            <a:ext cx="4631632" cy="2677254"/>
          </a:xfrm>
          <a:prstGeom prst="rect">
            <a:avLst/>
          </a:prstGeom>
          <a:effectLst>
            <a:outerShdw blurRad="127000" dist="50800" dir="5400000" algn="t" rotWithShape="0">
              <a:prstClr val="black">
                <a:alpha val="40000"/>
              </a:prstClr>
            </a:outerShdw>
          </a:effectLst>
        </p:spPr>
      </p:pic>
    </p:spTree>
    <p:extLst>
      <p:ext uri="{BB962C8B-B14F-4D97-AF65-F5344CB8AC3E}">
        <p14:creationId xmlns:p14="http://schemas.microsoft.com/office/powerpoint/2010/main" val="1513717885"/>
      </p:ext>
    </p:extLst>
  </p:cSld>
  <p:clrMapOvr>
    <a:masterClrMapping/>
  </p:clrMapOvr>
  <p:transition spd="slow"/>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fc" descr="© Copyright 2014 Xilinx&#10;."/>
          <p:cNvSpPr txBox="1"/>
          <p:nvPr userDrawn="1"/>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a:ea typeface="+mn-ea"/>
                <a:cs typeface="+mn-cs"/>
              </a:rPr>
              <a:t>© Copyright 2014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a:ea typeface="+mn-ea"/>
              <a:cs typeface="+mn-cs"/>
            </a:endParaRPr>
          </a:p>
        </p:txBody>
      </p:sp>
      <p:grpSp>
        <p:nvGrpSpPr>
          <p:cNvPr id="2"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9"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endParaRPr lang="en-US" dirty="0" smtClean="0"/>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r>
              <a:rPr lang="en-US" dirty="0" smtClean="0"/>
              <a:t>Page ‹#›</a:t>
            </a:r>
            <a:endParaRPr lang="en-US" dirty="0"/>
          </a:p>
        </p:txBody>
      </p:sp>
      <p:pic>
        <p:nvPicPr>
          <p:cNvPr id="16" name="Picture 15" descr="All_Programmable_Text_FINAL.jpg"/>
          <p:cNvPicPr>
            <a:picLocks noChangeAspect="1"/>
          </p:cNvPicPr>
          <p:nvPr/>
        </p:nvPicPr>
        <p:blipFill>
          <a:blip r:embed="rId10" cstate="print"/>
          <a:stretch>
            <a:fillRect/>
          </a:stretch>
        </p:blipFill>
        <p:spPr>
          <a:xfrm>
            <a:off x="5934634" y="6623976"/>
            <a:ext cx="3084852" cy="1572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Lst>
  <p:timing>
    <p:tnLst>
      <p:par>
        <p:cTn id="1" dur="indefinite" restart="never" nodeType="tmRoot"/>
      </p:par>
    </p:tnLst>
  </p:timing>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1"/>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bwMode="auto">
          <a:xfrm>
            <a:off x="609600" y="4724400"/>
            <a:ext cx="7249802" cy="17526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sz="2000" i="0" u="none" strike="noStrike" kern="0" cap="none" spc="0" normalizeH="0" baseline="0" noProof="0" dirty="0">
              <a:ln>
                <a:noFill/>
              </a:ln>
              <a:solidFill>
                <a:schemeClr val="tx1">
                  <a:lumMod val="75000"/>
                  <a:lumOff val="25000"/>
                </a:schemeClr>
              </a:solidFill>
              <a:effectLst/>
              <a:uLnTx/>
              <a:uFillTx/>
              <a:latin typeface="Calibri" pitchFamily="34" charset="0"/>
              <a:ea typeface="+mj-ea"/>
              <a:cs typeface="Calibri" pitchFamily="34" charset="0"/>
            </a:endParaRPr>
          </a:p>
        </p:txBody>
      </p:sp>
      <p:sp>
        <p:nvSpPr>
          <p:cNvPr id="11" name="Title 2"/>
          <p:cNvSpPr txBox="1">
            <a:spLocks/>
          </p:cNvSpPr>
          <p:nvPr/>
        </p:nvSpPr>
        <p:spPr bwMode="auto">
          <a:xfrm>
            <a:off x="457200" y="4876800"/>
            <a:ext cx="7554602" cy="1401536"/>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US" sz="2400" b="1" kern="0" dirty="0" smtClean="0">
                <a:latin typeface="Calibri" pitchFamily="34" charset="0"/>
                <a:ea typeface="+mj-ea"/>
                <a:cs typeface="Calibri" pitchFamily="34" charset="0"/>
              </a:rPr>
              <a:t>Version Control Recommendations</a:t>
            </a:r>
          </a:p>
          <a:p>
            <a:pPr marL="0" marR="0" lvl="0" indent="0" algn="l" defTabSz="914400" rtl="0" eaLnBrk="1" fontAlgn="base" latinLnBrk="0" hangingPunct="1">
              <a:spcBef>
                <a:spcPct val="0"/>
              </a:spcBef>
              <a:spcAft>
                <a:spcPct val="0"/>
              </a:spcAft>
              <a:buClrTx/>
              <a:buSzTx/>
              <a:buFontTx/>
              <a:buNone/>
              <a:tabLst/>
              <a:defRPr/>
            </a:pPr>
            <a:r>
              <a:rPr lang="en-US" sz="2000" kern="0" dirty="0" smtClean="0">
                <a:latin typeface="Calibri" pitchFamily="34" charset="0"/>
                <a:ea typeface="+mj-ea"/>
                <a:cs typeface="Calibri" pitchFamily="34" charset="0"/>
              </a:rPr>
              <a:t>June 2014</a:t>
            </a:r>
          </a:p>
        </p:txBody>
      </p:sp>
      <p:sp>
        <p:nvSpPr>
          <p:cNvPr id="8" name="TextBox 7"/>
          <p:cNvSpPr txBox="1"/>
          <p:nvPr/>
        </p:nvSpPr>
        <p:spPr>
          <a:xfrm>
            <a:off x="457200" y="2667000"/>
            <a:ext cx="3758850" cy="615553"/>
          </a:xfrm>
          <a:prstGeom prst="rect">
            <a:avLst/>
          </a:prstGeom>
          <a:noFill/>
        </p:spPr>
        <p:txBody>
          <a:bodyPr wrap="none" rtlCol="0">
            <a:spAutoFit/>
          </a:bodyPr>
          <a:lstStyle/>
          <a:p>
            <a:pPr algn="l" fontAlgn="auto">
              <a:spcBef>
                <a:spcPts val="0"/>
              </a:spcBef>
              <a:spcAft>
                <a:spcPts val="0"/>
              </a:spcAft>
            </a:pPr>
            <a:r>
              <a:rPr lang="en-US" sz="3400" b="1" dirty="0" smtClean="0">
                <a:solidFill>
                  <a:prstClr val="white"/>
                </a:solidFill>
                <a:effectLst>
                  <a:outerShdw blurRad="38100" dist="38100" dir="2700000" algn="tl">
                    <a:srgbClr val="000000">
                      <a:alpha val="43137"/>
                    </a:srgbClr>
                  </a:outerShdw>
                </a:effectLst>
                <a:latin typeface="Calibri"/>
              </a:rPr>
              <a:t>Vivado Design Suite</a:t>
            </a:r>
          </a:p>
        </p:txBody>
      </p:sp>
    </p:spTree>
    <p:extLst>
      <p:ext uri="{BB962C8B-B14F-4D97-AF65-F5344CB8AC3E}">
        <p14:creationId xmlns:p14="http://schemas.microsoft.com/office/powerpoint/2010/main" val="2646147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Set Up New Repository in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a:t>
            </a:r>
            <a:br>
              <a:rPr lang="en-US" dirty="0" smtClean="0"/>
            </a:br>
            <a:r>
              <a:rPr lang="en-US" sz="2000" dirty="0" smtClean="0"/>
              <a:t>(</a:t>
            </a:r>
            <a:r>
              <a:rPr lang="en-US" sz="2000" dirty="0" err="1" smtClean="0"/>
              <a:t>Git</a:t>
            </a:r>
            <a:r>
              <a:rPr lang="en-US" sz="2000" dirty="0" smtClean="0"/>
              <a:t> as an Example) – 1/2</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Tree>
    <p:extLst>
      <p:ext uri="{BB962C8B-B14F-4D97-AF65-F5344CB8AC3E}">
        <p14:creationId xmlns:p14="http://schemas.microsoft.com/office/powerpoint/2010/main" val="12587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a:t>
            </a:r>
            <a:br>
              <a:rPr lang="en-US" dirty="0" smtClean="0"/>
            </a:br>
            <a:r>
              <a:rPr lang="en-US" sz="2000" dirty="0" smtClean="0"/>
              <a:t>(</a:t>
            </a:r>
            <a:r>
              <a:rPr lang="en-US" sz="2000" dirty="0" err="1" smtClean="0"/>
              <a:t>Git</a:t>
            </a:r>
            <a:r>
              <a:rPr lang="en-US" sz="2000" dirty="0" smtClean="0"/>
              <a:t> as an Example) – 2/2</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Tree>
    <p:extLst>
      <p:ext uri="{BB962C8B-B14F-4D97-AF65-F5344CB8AC3E}">
        <p14:creationId xmlns:p14="http://schemas.microsoft.com/office/powerpoint/2010/main" val="262092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500"/>
            <a:ext cx="8233646" cy="4268337"/>
          </a:xfrm>
        </p:spPr>
        <p:txBody>
          <a:bodyPr/>
          <a:lstStyle/>
          <a:p>
            <a:r>
              <a:rPr lang="en-US" dirty="0" smtClean="0"/>
              <a:t>Designed</a:t>
            </a:r>
            <a:r>
              <a:rPr lang="en-US" baseline="0" dirty="0" smtClean="0"/>
              <a:t> to be “Friendly” to Revision Control</a:t>
            </a:r>
          </a:p>
          <a:p>
            <a:pPr lvl="1"/>
            <a:r>
              <a:rPr lang="en-US" dirty="0" smtClean="0"/>
              <a:t>But</a:t>
            </a:r>
            <a:r>
              <a:rPr lang="en-US" baseline="0" dirty="0" smtClean="0"/>
              <a:t> we do not have direct integration with specific tools</a:t>
            </a:r>
          </a:p>
          <a:p>
            <a:pPr lvl="1"/>
            <a:r>
              <a:rPr lang="en-US" dirty="0" smtClean="0"/>
              <a:t>Generally Prefer ASCII-based internal files (xml project files)</a:t>
            </a:r>
          </a:p>
          <a:p>
            <a:pPr lvl="1"/>
            <a:r>
              <a:rPr lang="en-US" dirty="0" smtClean="0"/>
              <a:t>Tolerate read-only sources “locked” in revision control</a:t>
            </a:r>
          </a:p>
          <a:p>
            <a:pPr lvl="1"/>
            <a:r>
              <a:rPr lang="en-US" dirty="0" smtClean="0"/>
              <a:t>Tolerate hidden “dot” files inserted by version control tools</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IDE vs non-GUI</a:t>
            </a:r>
          </a:p>
          <a:p>
            <a:pPr lvl="1"/>
            <a:r>
              <a:rPr lang="en-US" dirty="0" smtClean="0"/>
              <a:t>Project vs non-project</a:t>
            </a:r>
          </a:p>
          <a:p>
            <a:pPr lvl="1"/>
            <a:r>
              <a:rPr lang="en-US" dirty="0" smtClean="0"/>
              <a:t>Distributed vs Centralized Revision Control Tools</a:t>
            </a:r>
          </a:p>
          <a:p>
            <a:pPr lvl="1"/>
            <a:endParaRPr lang="en-US" dirty="0" smtClean="0"/>
          </a:p>
          <a:p>
            <a:r>
              <a:rPr lang="en-US" dirty="0" smtClean="0"/>
              <a:t>We do not recommend revision control on “active” projects</a:t>
            </a:r>
          </a:p>
          <a:p>
            <a:pPr lvl="1"/>
            <a:r>
              <a:rPr lang="en-US" dirty="0"/>
              <a:t>S</a:t>
            </a:r>
            <a:r>
              <a:rPr lang="en-US" dirty="0" smtClean="0"/>
              <a:t>eparate “sources” outside projects works best</a:t>
            </a:r>
          </a:p>
          <a:p>
            <a:pPr lvl="1"/>
            <a:r>
              <a:rPr lang="en-US" dirty="0" smtClean="0"/>
              <a:t>You save off a project – but easy to corrupt projects if you don’t get all files</a:t>
            </a:r>
          </a:p>
          <a:p>
            <a:pPr lvl="1"/>
            <a:endParaRPr lang="en-US" dirty="0"/>
          </a:p>
        </p:txBody>
      </p:sp>
      <p:sp>
        <p:nvSpPr>
          <p:cNvPr id="2" name="Title 1"/>
          <p:cNvSpPr>
            <a:spLocks noGrp="1"/>
          </p:cNvSpPr>
          <p:nvPr>
            <p:ph type="title"/>
          </p:nvPr>
        </p:nvSpPr>
        <p:spPr/>
        <p:txBody>
          <a:bodyPr/>
          <a:lstStyle/>
          <a:p>
            <a:r>
              <a:rPr lang="en-US" dirty="0" smtClean="0"/>
              <a:t>General</a:t>
            </a:r>
            <a:r>
              <a:rPr lang="en-US" baseline="0" dirty="0" smtClean="0"/>
              <a:t> Revision Control Philosophy</a:t>
            </a:r>
            <a:endParaRPr lang="en-US" dirty="0"/>
          </a:p>
        </p:txBody>
      </p:sp>
    </p:spTree>
    <p:extLst>
      <p:ext uri="{BB962C8B-B14F-4D97-AF65-F5344CB8AC3E}">
        <p14:creationId xmlns:p14="http://schemas.microsoft.com/office/powerpoint/2010/main" val="243820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a:t>
            </a:r>
            <a:r>
              <a:rPr lang="en-US" dirty="0" err="1" smtClean="0"/>
              <a:t>ip</a:t>
            </a:r>
            <a:endParaRPr lang="en-US" dirty="0" smtClean="0"/>
          </a:p>
          <a:p>
            <a:pPr lvl="1"/>
            <a:r>
              <a:rPr lang="en-US" dirty="0" smtClean="0"/>
              <a:t>Doesn’t currently work w/ remote sources</a:t>
            </a:r>
          </a:p>
          <a:p>
            <a:r>
              <a:rPr lang="en-US" dirty="0" smtClean="0"/>
              <a:t>Make files with </a:t>
            </a:r>
            <a:r>
              <a:rPr lang="en-US" dirty="0" err="1" smtClean="0"/>
              <a:t>Tcl</a:t>
            </a:r>
            <a:r>
              <a:rPr lang="en-US" dirty="0" smtClean="0"/>
              <a:t> scripts</a:t>
            </a:r>
          </a:p>
          <a:p>
            <a:pPr lvl="1"/>
            <a:r>
              <a:rPr lang="en-US" dirty="0"/>
              <a:t>R</a:t>
            </a:r>
            <a:r>
              <a:rPr lang="en-US" dirty="0" smtClean="0"/>
              <a:t>eproduce the project given input sources</a:t>
            </a:r>
          </a:p>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endParaRPr lang="en-US" dirty="0"/>
          </a:p>
        </p:txBody>
      </p:sp>
      <p:sp>
        <p:nvSpPr>
          <p:cNvPr id="3" name="Title 2"/>
          <p:cNvSpPr>
            <a:spLocks noGrp="1"/>
          </p:cNvSpPr>
          <p:nvPr>
            <p:ph type="title"/>
          </p:nvPr>
        </p:nvSpPr>
        <p:spPr/>
        <p:txBody>
          <a:bodyPr/>
          <a:lstStyle/>
          <a:p>
            <a:r>
              <a:rPr lang="en-US" dirty="0" smtClean="0"/>
              <a:t>Helpers for Revision Control</a:t>
            </a:r>
            <a:endParaRPr lang="en-US" dirty="0"/>
          </a:p>
        </p:txBody>
      </p:sp>
    </p:spTree>
    <p:extLst>
      <p:ext uri="{BB962C8B-B14F-4D97-AF65-F5344CB8AC3E}">
        <p14:creationId xmlns:p14="http://schemas.microsoft.com/office/powerpoint/2010/main" val="175186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Files needed to recreate the project</a:t>
            </a:r>
          </a:p>
          <a:p>
            <a:pPr lvl="1"/>
            <a:r>
              <a:rPr lang="en-US" dirty="0" smtClean="0"/>
              <a:t>All source files remote to the project</a:t>
            </a:r>
          </a:p>
          <a:p>
            <a:pPr lvl="1"/>
            <a:r>
              <a:rPr lang="en-US" dirty="0" smtClean="0"/>
              <a:t>XPR file only (recreates all the project files from remote sources)</a:t>
            </a:r>
          </a:p>
          <a:p>
            <a:pPr lvl="1"/>
            <a:r>
              <a:rPr lang="en-US" dirty="0" smtClean="0"/>
              <a:t>IP Integrator Block Design (.BD from standalone directory)</a:t>
            </a:r>
          </a:p>
          <a:p>
            <a:pPr lvl="1"/>
            <a:r>
              <a:rPr lang="en-US" dirty="0" smtClean="0"/>
              <a:t>IP from the IP Catalog (.XCI)</a:t>
            </a:r>
          </a:p>
          <a:p>
            <a:pPr lvl="1"/>
            <a:r>
              <a:rPr lang="en-US" dirty="0" smtClean="0"/>
              <a:t>System Generator projects (.SLX)</a:t>
            </a:r>
          </a:p>
          <a:p>
            <a:pPr lvl="1"/>
            <a:endParaRPr lang="en-US" dirty="0" smtClean="0"/>
          </a:p>
          <a:p>
            <a:r>
              <a:rPr lang="en-US" dirty="0" smtClean="0"/>
              <a:t>Issues addressed in IP Integrator </a:t>
            </a:r>
          </a:p>
          <a:p>
            <a:pPr lvl="1"/>
            <a:r>
              <a:rPr lang="en-US" dirty="0" smtClean="0"/>
              <a:t>AXI Interconnect instance names are now preserved</a:t>
            </a:r>
          </a:p>
          <a:p>
            <a:pPr lvl="1"/>
            <a:r>
              <a:rPr lang="en-US" dirty="0" smtClean="0"/>
              <a:t>XCI files not changed on disk until BD is saved</a:t>
            </a:r>
          </a:p>
        </p:txBody>
      </p:sp>
      <p:sp>
        <p:nvSpPr>
          <p:cNvPr id="3" name="Slide Number Placeholder 2"/>
          <p:cNvSpPr>
            <a:spLocks noGrp="1"/>
          </p:cNvSpPr>
          <p:nvPr>
            <p:ph type="sldNum" sz="quarter" idx="10"/>
          </p:nvPr>
        </p:nvSpPr>
        <p:spPr/>
        <p:txBody>
          <a:bodyPr/>
          <a:lstStyle/>
          <a:p>
            <a:r>
              <a:rPr lang="en-US" smtClean="0"/>
              <a:t>Page </a:t>
            </a:r>
            <a:fld id="{060BD193-E118-4B16-863C-C8C12C675E3E}" type="slidenum">
              <a:rPr lang="en-US" smtClean="0"/>
              <a:pPr/>
              <a:t>4</a:t>
            </a:fld>
            <a:endParaRPr lang="en-US" dirty="0"/>
          </a:p>
        </p:txBody>
      </p:sp>
      <p:sp>
        <p:nvSpPr>
          <p:cNvPr id="4" name="Title 3"/>
          <p:cNvSpPr>
            <a:spLocks noGrp="1"/>
          </p:cNvSpPr>
          <p:nvPr>
            <p:ph type="title"/>
          </p:nvPr>
        </p:nvSpPr>
        <p:spPr/>
        <p:txBody>
          <a:bodyPr/>
          <a:lstStyle/>
          <a:p>
            <a:r>
              <a:rPr lang="en-US" dirty="0" smtClean="0"/>
              <a:t>Revision Control Improvements</a:t>
            </a:r>
            <a:br>
              <a:rPr lang="en-US" dirty="0" smtClean="0"/>
            </a:br>
            <a:r>
              <a:rPr lang="en-US" sz="2000" dirty="0" smtClean="0"/>
              <a:t>in 2014.1</a:t>
            </a:r>
            <a:endParaRPr lang="en-US" sz="2000" dirty="0"/>
          </a:p>
        </p:txBody>
      </p:sp>
    </p:spTree>
    <p:extLst>
      <p:ext uri="{BB962C8B-B14F-4D97-AF65-F5344CB8AC3E}">
        <p14:creationId xmlns:p14="http://schemas.microsoft.com/office/powerpoint/2010/main" val="3342050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43638114"/>
              </p:ext>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1235132" y="741858"/>
            <a:ext cx="1993187" cy="976047"/>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2664823" y="2129246"/>
            <a:ext cx="1645920" cy="1097280"/>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ext uri="{D42A27DB-BD31-4B8C-83A1-F6EECF244321}">
                <p14:modId xmlns:p14="http://schemas.microsoft.com/office/powerpoint/2010/main" val="2771031266"/>
              </p:ext>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SLX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Sim</a:t>
                      </a:r>
                      <a:r>
                        <a:rPr lang="en-US" dirty="0" smtClean="0">
                          <a:solidFill>
                            <a:srgbClr val="000000"/>
                          </a:solidFill>
                        </a:rPr>
                        <a:t>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0661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5355771" cy="4268337"/>
          </a:xfrm>
        </p:spPr>
        <p:txBody>
          <a:bodyPr/>
          <a:lstStyle/>
          <a:p>
            <a:r>
              <a:rPr lang="en-US" sz="1600" dirty="0" smtClean="0"/>
              <a:t>Use Standalone Manage IP</a:t>
            </a:r>
          </a:p>
          <a:p>
            <a:pPr lvl="1"/>
            <a:r>
              <a:rPr lang="en-US" sz="1400" dirty="0" smtClean="0"/>
              <a:t>Put the IP outside the project to be checked into revision control</a:t>
            </a:r>
          </a:p>
          <a:p>
            <a:pPr lvl="1"/>
            <a:r>
              <a:rPr lang="en-US" sz="1400" dirty="0" smtClean="0"/>
              <a:t>Choose a directory – normally at same level as working project</a:t>
            </a:r>
          </a:p>
          <a:p>
            <a:pPr lvl="1"/>
            <a:endParaRPr lang="en-US" sz="1400" dirty="0" smtClean="0"/>
          </a:p>
          <a:p>
            <a:r>
              <a:rPr lang="en-US" sz="1600" dirty="0" smtClean="0"/>
              <a:t>Check in the directory next to the </a:t>
            </a:r>
            <a:r>
              <a:rPr lang="en-US" sz="1600" dirty="0" err="1" smtClean="0"/>
              <a:t>managed_ip_project</a:t>
            </a:r>
            <a:r>
              <a:rPr lang="en-US" sz="1600" dirty="0" smtClean="0"/>
              <a:t> folder</a:t>
            </a:r>
          </a:p>
          <a:p>
            <a:pPr lvl="1"/>
            <a:r>
              <a:rPr lang="en-US" sz="1400" dirty="0" smtClean="0"/>
              <a:t>And everything below it (.xci, .</a:t>
            </a:r>
            <a:r>
              <a:rPr lang="en-US" sz="1400" dirty="0" err="1" smtClean="0"/>
              <a:t>dcp</a:t>
            </a:r>
            <a:r>
              <a:rPr lang="en-US" sz="1400" dirty="0" smtClean="0"/>
              <a:t>, .</a:t>
            </a:r>
            <a:r>
              <a:rPr lang="en-US" sz="1400" dirty="0" err="1" smtClean="0"/>
              <a:t>veo</a:t>
            </a:r>
            <a:r>
              <a:rPr lang="en-US" sz="1400" dirty="0" smtClean="0"/>
              <a:t>, . </a:t>
            </a:r>
            <a:r>
              <a:rPr lang="en-US" sz="1400" dirty="0" err="1" smtClean="0"/>
              <a:t>xmlall</a:t>
            </a:r>
            <a:r>
              <a:rPr lang="en-US" sz="1400" dirty="0" smtClean="0"/>
              <a:t> subdirectories</a:t>
            </a:r>
          </a:p>
          <a:p>
            <a:pPr lvl="1"/>
            <a:endParaRPr lang="en-US" sz="1400" dirty="0"/>
          </a:p>
          <a:p>
            <a:r>
              <a:rPr lang="en-US" sz="1600" dirty="0" smtClean="0"/>
              <a:t>Instantiate by adding .xci file as remote source</a:t>
            </a:r>
          </a:p>
          <a:p>
            <a:pPr lvl="1"/>
            <a:r>
              <a:rPr lang="en-US" sz="1400" dirty="0" smtClean="0"/>
              <a:t>Make sure “copy into project” option is not selected</a:t>
            </a:r>
          </a:p>
          <a:p>
            <a:pPr lvl="1"/>
            <a:r>
              <a:rPr lang="en-US" sz="1400" dirty="0" smtClean="0"/>
              <a:t>Must be fully generated, </a:t>
            </a:r>
            <a:r>
              <a:rPr lang="en-US" sz="1400" dirty="0" err="1" smtClean="0"/>
              <a:t>preferrably</a:t>
            </a:r>
            <a:r>
              <a:rPr lang="en-US" sz="1400" dirty="0" smtClean="0"/>
              <a:t> w/ </a:t>
            </a:r>
            <a:r>
              <a:rPr lang="en-US" sz="1400" dirty="0" err="1" smtClean="0"/>
              <a:t>dcp</a:t>
            </a:r>
            <a:endParaRPr lang="en-US" sz="1400" dirty="0"/>
          </a:p>
        </p:txBody>
      </p:sp>
      <p:sp>
        <p:nvSpPr>
          <p:cNvPr id="3" name="Title 2"/>
          <p:cNvSpPr>
            <a:spLocks noGrp="1"/>
          </p:cNvSpPr>
          <p:nvPr>
            <p:ph type="title"/>
          </p:nvPr>
        </p:nvSpPr>
        <p:spPr/>
        <p:txBody>
          <a:bodyPr/>
          <a:lstStyle/>
          <a:p>
            <a:r>
              <a:rPr lang="en-US" dirty="0" smtClean="0"/>
              <a:t>IP Under Revision</a:t>
            </a:r>
            <a:r>
              <a:rPr lang="en-US" baseline="0" dirty="0" smtClean="0"/>
              <a:t>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80" y="272474"/>
            <a:ext cx="1238423" cy="13051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80" y="1623586"/>
            <a:ext cx="3019847" cy="16480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80" y="3303037"/>
            <a:ext cx="3016219" cy="3247053"/>
          </a:xfrm>
          <a:prstGeom prst="rect">
            <a:avLst/>
          </a:prstGeom>
        </p:spPr>
      </p:pic>
      <p:sp>
        <p:nvSpPr>
          <p:cNvPr id="7" name="Rounded Rectangle 6"/>
          <p:cNvSpPr/>
          <p:nvPr/>
        </p:nvSpPr>
        <p:spPr bwMode="auto">
          <a:xfrm>
            <a:off x="6092890" y="2015412"/>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Rounded Rectangle 8"/>
          <p:cNvSpPr/>
          <p:nvPr/>
        </p:nvSpPr>
        <p:spPr bwMode="auto">
          <a:xfrm>
            <a:off x="5982556" y="4845698"/>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385871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7150"/>
            <a:ext cx="6152796" cy="4268337"/>
          </a:xfrm>
        </p:spPr>
        <p:txBody>
          <a:bodyPr/>
          <a:lstStyle/>
          <a:p>
            <a:r>
              <a:rPr lang="en-US" dirty="0" smtClean="0"/>
              <a:t>Create the block diagram in a remote directory</a:t>
            </a:r>
          </a:p>
          <a:p>
            <a:pPr lvl="1"/>
            <a:r>
              <a:rPr lang="en-US" dirty="0" smtClean="0"/>
              <a:t>Just like IP, and make sure it is fully generated</a:t>
            </a:r>
          </a:p>
          <a:p>
            <a:pPr lvl="1"/>
            <a:r>
              <a:rPr lang="en-US" dirty="0" smtClean="0"/>
              <a:t>Iterate until happy w/ BD</a:t>
            </a:r>
          </a:p>
          <a:p>
            <a:pPr lvl="1"/>
            <a:endParaRPr lang="en-US" dirty="0" smtClean="0"/>
          </a:p>
          <a:p>
            <a:r>
              <a:rPr lang="en-US" dirty="0" smtClean="0"/>
              <a:t>Check in entire directory</a:t>
            </a:r>
          </a:p>
          <a:p>
            <a:pPr lvl="1"/>
            <a:r>
              <a:rPr lang="en-US" dirty="0" smtClean="0"/>
              <a:t>And all subdirectories</a:t>
            </a:r>
          </a:p>
          <a:p>
            <a:pPr lvl="1"/>
            <a:endParaRPr lang="en-US" dirty="0" smtClean="0"/>
          </a:p>
          <a:p>
            <a:r>
              <a:rPr lang="en-US" dirty="0" smtClean="0"/>
              <a:t>Add .</a:t>
            </a:r>
            <a:r>
              <a:rPr lang="en-US" dirty="0" err="1" smtClean="0"/>
              <a:t>bd</a:t>
            </a:r>
            <a:r>
              <a:rPr lang="en-US" dirty="0" smtClean="0"/>
              <a:t> as a remote source in top project</a:t>
            </a:r>
          </a:p>
          <a:p>
            <a:pPr lvl="1"/>
            <a:r>
              <a:rPr lang="en-US" dirty="0" smtClean="0"/>
              <a:t>Read only is fine for implementation</a:t>
            </a:r>
          </a:p>
          <a:p>
            <a:pPr lvl="1"/>
            <a:r>
              <a:rPr lang="en-US" dirty="0" smtClean="0"/>
              <a:t>Must be fully generated</a:t>
            </a:r>
            <a:endParaRPr lang="en-US" dirty="0"/>
          </a:p>
        </p:txBody>
      </p:sp>
      <p:sp>
        <p:nvSpPr>
          <p:cNvPr id="3" name="Title 2"/>
          <p:cNvSpPr>
            <a:spLocks noGrp="1"/>
          </p:cNvSpPr>
          <p:nvPr>
            <p:ph type="title"/>
          </p:nvPr>
        </p:nvSpPr>
        <p:spPr/>
        <p:txBody>
          <a:bodyPr/>
          <a:lstStyle/>
          <a:p>
            <a:r>
              <a:rPr lang="en-US" dirty="0" smtClean="0"/>
              <a:t>IP</a:t>
            </a:r>
            <a:r>
              <a:rPr lang="en-US" baseline="0" dirty="0" smtClean="0"/>
              <a:t> Integrator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996" y="802664"/>
            <a:ext cx="2534004" cy="2248214"/>
          </a:xfrm>
          <a:prstGeom prst="rect">
            <a:avLst/>
          </a:prstGeom>
        </p:spPr>
      </p:pic>
      <p:sp>
        <p:nvSpPr>
          <p:cNvPr id="5" name="Rounded Rectangle 4"/>
          <p:cNvSpPr/>
          <p:nvPr/>
        </p:nvSpPr>
        <p:spPr bwMode="auto">
          <a:xfrm>
            <a:off x="65427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50630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4599" y="1327150"/>
            <a:ext cx="6418163" cy="4268337"/>
          </a:xfrm>
        </p:spPr>
        <p:txBody>
          <a:bodyPr/>
          <a:lstStyle/>
          <a:p>
            <a:r>
              <a:rPr lang="en-US" dirty="0" smtClean="0"/>
              <a:t>Build System Generator in a Standalone directory</a:t>
            </a:r>
          </a:p>
          <a:p>
            <a:pPr lvl="1"/>
            <a:r>
              <a:rPr lang="en-US" dirty="0" smtClean="0"/>
              <a:t>Like IP – separated from project</a:t>
            </a:r>
          </a:p>
          <a:p>
            <a:pPr lvl="1"/>
            <a:r>
              <a:rPr lang="en-US" dirty="0"/>
              <a:t>C</a:t>
            </a:r>
            <a:r>
              <a:rPr lang="en-US" dirty="0" smtClean="0"/>
              <a:t>urrently doesn’t support OOC</a:t>
            </a:r>
          </a:p>
          <a:p>
            <a:pPr lvl="1"/>
            <a:endParaRPr lang="en-US" dirty="0" smtClean="0"/>
          </a:p>
          <a:p>
            <a:r>
              <a:rPr lang="en-US" dirty="0" smtClean="0"/>
              <a:t>Check it into revision control, like IP</a:t>
            </a:r>
          </a:p>
          <a:p>
            <a:pPr lvl="1"/>
            <a:r>
              <a:rPr lang="en-US" dirty="0" smtClean="0"/>
              <a:t>Entire directory, including </a:t>
            </a:r>
            <a:r>
              <a:rPr lang="en-US" dirty="0" err="1" smtClean="0"/>
              <a:t>subdirs</a:t>
            </a:r>
            <a:endParaRPr lang="en-US" dirty="0" smtClean="0"/>
          </a:p>
          <a:p>
            <a:pPr lvl="1"/>
            <a:endParaRPr lang="en-US" dirty="0" smtClean="0"/>
          </a:p>
          <a:p>
            <a:r>
              <a:rPr lang="en-US" dirty="0" smtClean="0"/>
              <a:t>Add .</a:t>
            </a:r>
            <a:r>
              <a:rPr lang="en-US" dirty="0" err="1" smtClean="0"/>
              <a:t>slx</a:t>
            </a:r>
            <a:r>
              <a:rPr lang="en-US" dirty="0" smtClean="0"/>
              <a:t> to top project</a:t>
            </a:r>
          </a:p>
          <a:p>
            <a:pPr lvl="1"/>
            <a:r>
              <a:rPr lang="en-US" dirty="0"/>
              <a:t>It will be copied into the project, and generated</a:t>
            </a:r>
          </a:p>
          <a:p>
            <a:pPr lvl="1"/>
            <a:r>
              <a:rPr lang="en-US" dirty="0" err="1" smtClean="0"/>
              <a:t>Matlab</a:t>
            </a:r>
            <a:r>
              <a:rPr lang="en-US" dirty="0" smtClean="0"/>
              <a:t> license required (otherwise add the </a:t>
            </a:r>
            <a:r>
              <a:rPr lang="en-US" dirty="0" err="1" smtClean="0"/>
              <a:t>dcp</a:t>
            </a:r>
            <a:r>
              <a:rPr lang="en-US" dirty="0" smtClean="0"/>
              <a:t> remote)</a:t>
            </a:r>
          </a:p>
        </p:txBody>
      </p:sp>
      <p:sp>
        <p:nvSpPr>
          <p:cNvPr id="3" name="Title 2"/>
          <p:cNvSpPr>
            <a:spLocks noGrp="1"/>
          </p:cNvSpPr>
          <p:nvPr>
            <p:ph type="title"/>
          </p:nvPr>
        </p:nvSpPr>
        <p:spPr/>
        <p:txBody>
          <a:bodyPr/>
          <a:lstStyle/>
          <a:p>
            <a:r>
              <a:rPr lang="en-US" dirty="0" smtClean="0"/>
              <a:t>System Generator Under Revision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680" y="1333529"/>
            <a:ext cx="2467320" cy="2343477"/>
          </a:xfrm>
          <a:prstGeom prst="rect">
            <a:avLst/>
          </a:prstGeom>
        </p:spPr>
      </p:pic>
      <p:sp>
        <p:nvSpPr>
          <p:cNvPr id="5" name="Rounded Rectangle 4"/>
          <p:cNvSpPr/>
          <p:nvPr/>
        </p:nvSpPr>
        <p:spPr bwMode="auto">
          <a:xfrm>
            <a:off x="6681622" y="2006081"/>
            <a:ext cx="1436913" cy="298580"/>
          </a:xfrm>
          <a:prstGeom prst="round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0537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Version</a:t>
            </a:r>
            <a:r>
              <a:rPr lang="en-US" baseline="0" dirty="0" smtClean="0"/>
              <a:t> Control File Life Cycle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a:t>
              </a:r>
              <a:r>
                <a:rPr lang="en-US" sz="1400" b="1" kern="0" dirty="0" smtClean="0">
                  <a:solidFill>
                    <a:srgbClr val="FFFFFF"/>
                  </a:solidFill>
                </a:rPr>
                <a:t>ed</a:t>
              </a:r>
              <a:endParaRPr lang="en-US" sz="1400" b="1" kern="0" dirty="0" smtClean="0">
                <a:solidFill>
                  <a:srgbClr val="FFFFFF"/>
                </a:solidFill>
              </a:endParaRP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18448"/>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Tree>
    <p:extLst>
      <p:ext uri="{BB962C8B-B14F-4D97-AF65-F5344CB8AC3E}">
        <p14:creationId xmlns:p14="http://schemas.microsoft.com/office/powerpoint/2010/main" val="963682168"/>
      </p:ext>
    </p:extLst>
  </p:cSld>
  <p:clrMapOvr>
    <a:masterClrMapping/>
  </p:clrMapOvr>
</p:sld>
</file>

<file path=ppt/theme/theme1.xml><?xml version="1.0" encoding="utf-8"?>
<a:theme xmlns:a="http://schemas.openxmlformats.org/drawingml/2006/main" name="2012 Xilinx">
  <a:themeElements>
    <a:clrScheme name="Custom 10">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F7D9ACD620714D8FBB4D60D145DB4F" ma:contentTypeVersion="0" ma:contentTypeDescription="Create a new document." ma:contentTypeScope="" ma:versionID="4bbc07a174f573dfbe0296acaebf4d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A677F-09E4-40FC-B998-315C6F85D97B}">
  <ds:schemaRefs>
    <ds:schemaRef ds:uri="http://schemas.microsoft.com/sharepoint/v3/contenttype/forms"/>
  </ds:schemaRefs>
</ds:datastoreItem>
</file>

<file path=customXml/itemProps2.xml><?xml version="1.0" encoding="utf-8"?>
<ds:datastoreItem xmlns:ds="http://schemas.openxmlformats.org/officeDocument/2006/customXml" ds:itemID="{93D979BB-29AC-43F0-A6B8-B619DB8E98DE}">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63A6CF10-4272-4792-86D6-C2A00A3F8D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Xilinx_All_Programmable_Template_07-23-12</Template>
  <TotalTime>23620</TotalTime>
  <Words>1101</Words>
  <Application>Microsoft Office PowerPoint</Application>
  <PresentationFormat>On-screen Show (4:3)</PresentationFormat>
  <Paragraphs>162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2012 Xilinx</vt:lpstr>
      <vt:lpstr>PowerPoint Presentation</vt:lpstr>
      <vt:lpstr>General Revision Control Philosophy</vt:lpstr>
      <vt:lpstr>Helpers for Revision Control</vt:lpstr>
      <vt:lpstr>Revision Control Improvements in 2014.1</vt:lpstr>
      <vt:lpstr>Project with Sources Under Revision Control</vt:lpstr>
      <vt:lpstr>IP Under Revision Control</vt:lpstr>
      <vt:lpstr>IP Integrator Under Revision Control</vt:lpstr>
      <vt:lpstr>System Generator Under Revision Control</vt:lpstr>
      <vt:lpstr>Version Control File Life Cycle</vt:lpstr>
      <vt:lpstr>Working with Source Files (Git as an Example) – 1/2</vt:lpstr>
      <vt:lpstr>Working with Source Files (Git as an Example) – 2/2</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Vivado 2014.1</dc:title>
  <dc:creator>timv@xilinx.com</dc:creator>
  <cp:keywords>Public</cp:keywords>
  <cp:lastModifiedBy>daughtry</cp:lastModifiedBy>
  <cp:revision>918</cp:revision>
  <cp:lastPrinted>2014-03-13T22:31:34Z</cp:lastPrinted>
  <dcterms:created xsi:type="dcterms:W3CDTF">2012-10-05T19:19:16Z</dcterms:created>
  <dcterms:modified xsi:type="dcterms:W3CDTF">2014-07-16T23:29:22Z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39092cad-7e9c-40b8-bddc-ab24bebf6a6d</vt:lpwstr>
  </property>
  <property fmtid="{D5CDD505-2E9C-101B-9397-08002B2CF9AE}" pid="3" name="TITUSCustom1">
    <vt:lpwstr>1</vt:lpwstr>
  </property>
  <property fmtid="{D5CDD505-2E9C-101B-9397-08002B2CF9AE}" pid="4" name="ContentTypeId">
    <vt:lpwstr>0x0101009FF7D9ACD620714D8FBB4D60D145DB4F</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2014</vt:lpwstr>
  </property>
  <property fmtid="{D5CDD505-2E9C-101B-9397-08002B2CF9AE}" pid="8" name="XilinxRemoveLegacyFooters">
    <vt:lpwstr>Yes</vt:lpwstr>
  </property>
</Properties>
</file>