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459" r:id="rId5"/>
    <p:sldId id="725" r:id="rId6"/>
    <p:sldId id="742" r:id="rId7"/>
    <p:sldId id="737" r:id="rId8"/>
    <p:sldId id="726" r:id="rId9"/>
    <p:sldId id="721" r:id="rId10"/>
    <p:sldId id="722" r:id="rId11"/>
    <p:sldId id="723" r:id="rId12"/>
    <p:sldId id="738" r:id="rId13"/>
    <p:sldId id="724" r:id="rId14"/>
    <p:sldId id="728" r:id="rId15"/>
    <p:sldId id="727" r:id="rId16"/>
    <p:sldId id="729" r:id="rId17"/>
    <p:sldId id="736" r:id="rId18"/>
    <p:sldId id="740" r:id="rId19"/>
    <p:sldId id="741" r:id="rId20"/>
    <p:sldId id="748" r:id="rId21"/>
    <p:sldId id="739" r:id="rId22"/>
    <p:sldId id="743" r:id="rId23"/>
    <p:sldId id="744" r:id="rId24"/>
    <p:sldId id="745" r:id="rId25"/>
    <p:sldId id="746" r:id="rId26"/>
    <p:sldId id="747" r:id="rId27"/>
    <p:sldId id="730" r:id="rId28"/>
    <p:sldId id="731" r:id="rId29"/>
    <p:sldId id="732" r:id="rId30"/>
    <p:sldId id="733" r:id="rId31"/>
    <p:sldId id="734" r:id="rId32"/>
    <p:sldId id="735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45" autoAdjust="0"/>
  </p:normalViewPr>
  <p:slideViewPr>
    <p:cSldViewPr snapToGrid="0">
      <p:cViewPr varScale="1">
        <p:scale>
          <a:sx n="63" d="100"/>
          <a:sy n="63" d="100"/>
        </p:scale>
        <p:origin x="-11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Root </a:t>
          </a:r>
          <a:r>
            <a:rPr lang="en-US" b="1" dirty="0" err="1" smtClean="0"/>
            <a:t>Dir</a:t>
          </a:r>
          <a:endParaRPr lang="en-US" b="1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b="1" dirty="0" smtClean="0"/>
            <a:t>Work</a:t>
          </a:r>
          <a:endParaRPr lang="en-US" b="1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HDL/TB</a:t>
          </a:r>
          <a:endParaRPr lang="en-US" b="1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HLS</a:t>
          </a:r>
          <a:endParaRPr lang="en-US" b="1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BD</a:t>
          </a:r>
          <a:endParaRPr lang="en-US" b="1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IP/CIP</a:t>
          </a:r>
          <a:endParaRPr lang="en-US" b="1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Scripts</a:t>
          </a:r>
          <a:endParaRPr lang="en-US" b="1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XDC</a:t>
          </a:r>
          <a:endParaRPr lang="en-US" b="1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DSP</a:t>
          </a:r>
          <a:endParaRPr lang="en-US" b="1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CE1DB-957C-41E7-B9E1-6D9A42F8FB0E}" type="pres">
      <dgm:prSet presAssocID="{3BFC2D99-54F2-4F56-ABDC-4D2D1E5A44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8"/>
      <dgm:spPr/>
      <dgm:t>
        <a:bodyPr/>
        <a:lstStyle/>
        <a:p>
          <a:endParaRPr lang="en-US"/>
        </a:p>
      </dgm:t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8"/>
      <dgm:spPr/>
      <dgm:t>
        <a:bodyPr/>
        <a:lstStyle/>
        <a:p>
          <a:endParaRPr lang="en-US"/>
        </a:p>
      </dgm:t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8"/>
      <dgm:spPr/>
      <dgm:t>
        <a:bodyPr/>
        <a:lstStyle/>
        <a:p>
          <a:endParaRPr lang="en-US"/>
        </a:p>
      </dgm:t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8"/>
      <dgm:spPr/>
      <dgm:t>
        <a:bodyPr/>
        <a:lstStyle/>
        <a:p>
          <a:endParaRPr lang="en-US"/>
        </a:p>
      </dgm:t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8"/>
      <dgm:spPr/>
      <dgm:t>
        <a:bodyPr/>
        <a:lstStyle/>
        <a:p>
          <a:endParaRPr lang="en-US"/>
        </a:p>
      </dgm:t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D46AD-BFA1-4A69-A78E-3C6498564907}" type="pres">
      <dgm:prSet presAssocID="{1827938A-4461-4C74-83D4-B8E5FE5790F0}" presName="rootConnector" presStyleLbl="node2" presStyleIdx="2" presStyleCnt="8"/>
      <dgm:spPr/>
      <dgm:t>
        <a:bodyPr/>
        <a:lstStyle/>
        <a:p>
          <a:endParaRPr lang="en-US"/>
        </a:p>
      </dgm:t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8"/>
      <dgm:spPr/>
      <dgm:t>
        <a:bodyPr/>
        <a:lstStyle/>
        <a:p>
          <a:endParaRPr lang="en-US"/>
        </a:p>
      </dgm:t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E2733-0437-4C6E-BD17-21329A79757A}" type="pres">
      <dgm:prSet presAssocID="{9513878F-857A-47B3-93EC-DC613E0E9FCF}" presName="rootConnector" presStyleLbl="node2" presStyleIdx="3" presStyleCnt="8"/>
      <dgm:spPr/>
      <dgm:t>
        <a:bodyPr/>
        <a:lstStyle/>
        <a:p>
          <a:endParaRPr lang="en-US"/>
        </a:p>
      </dgm:t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4" presStyleCnt="8"/>
      <dgm:spPr/>
      <dgm:t>
        <a:bodyPr/>
        <a:lstStyle/>
        <a:p>
          <a:endParaRPr lang="en-US"/>
        </a:p>
      </dgm:t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9285B-610F-4810-A59A-580527F6F166}" type="pres">
      <dgm:prSet presAssocID="{4B29B0E8-CA69-4FEF-9CC5-F439E6D86762}" presName="rootConnector" presStyleLbl="node2" presStyleIdx="4" presStyleCnt="8"/>
      <dgm:spPr/>
      <dgm:t>
        <a:bodyPr/>
        <a:lstStyle/>
        <a:p>
          <a:endParaRPr lang="en-US"/>
        </a:p>
      </dgm:t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5" presStyleCnt="8"/>
      <dgm:spPr/>
      <dgm:t>
        <a:bodyPr/>
        <a:lstStyle/>
        <a:p>
          <a:endParaRPr lang="en-US"/>
        </a:p>
      </dgm:t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B1CD38-5A46-40A5-A321-A083EFD0A09A}" type="pres">
      <dgm:prSet presAssocID="{DE9A6DA2-48E4-45CD-BDC3-2AC37AB54603}" presName="rootConnector" presStyleLbl="node2" presStyleIdx="5" presStyleCnt="8"/>
      <dgm:spPr/>
      <dgm:t>
        <a:bodyPr/>
        <a:lstStyle/>
        <a:p>
          <a:endParaRPr lang="en-US"/>
        </a:p>
      </dgm:t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6" presStyleCnt="8"/>
      <dgm:spPr/>
      <dgm:t>
        <a:bodyPr/>
        <a:lstStyle/>
        <a:p>
          <a:endParaRPr lang="en-US"/>
        </a:p>
      </dgm:t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092C9-6C05-4366-9E77-097203F742F5}" type="pres">
      <dgm:prSet presAssocID="{D2497981-03D9-4665-92EB-9542207EE5A0}" presName="rootConnector" presStyleLbl="node2" presStyleIdx="6" presStyleCnt="8"/>
      <dgm:spPr/>
      <dgm:t>
        <a:bodyPr/>
        <a:lstStyle/>
        <a:p>
          <a:endParaRPr lang="en-US"/>
        </a:p>
      </dgm:t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7" presStyleCnt="8"/>
      <dgm:spPr/>
      <dgm:t>
        <a:bodyPr/>
        <a:lstStyle/>
        <a:p>
          <a:endParaRPr lang="en-US"/>
        </a:p>
      </dgm:t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E8FA9-5EE4-4E9F-83A1-D76E75B8FD51}" type="pres">
      <dgm:prSet presAssocID="{B1890DBD-9269-4E39-A5D8-D46B74618176}" presName="rootConnector" presStyleLbl="node2" presStyleIdx="7" presStyleCnt="8"/>
      <dgm:spPr/>
      <dgm:t>
        <a:bodyPr/>
        <a:lstStyle/>
        <a:p>
          <a:endParaRPr lang="en-US"/>
        </a:p>
      </dgm:t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00D0AF6C-BF0D-414C-94AE-2C657106249D}" type="presOf" srcId="{D2497981-03D9-4665-92EB-9542207EE5A0}" destId="{F1B092C9-6C05-4366-9E77-097203F742F5}" srcOrd="1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F20152F7-AD74-4FF4-A560-53102DC24FE7}" srcId="{3BFC2D99-54F2-4F56-ABDC-4D2D1E5A4444}" destId="{DE9A6DA2-48E4-45CD-BDC3-2AC37AB54603}" srcOrd="5" destOrd="0" parTransId="{4B7A7F81-85AE-4C26-9391-DBA667A0C438}" sibTransId="{ED2CFA24-9B66-4289-912A-0BEDB12C8AF1}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8150823D-6615-4E5E-B2DB-042C8B097E69}" type="presOf" srcId="{DE9A6DA2-48E4-45CD-BDC3-2AC37AB54603}" destId="{6DB1CD38-5A46-40A5-A321-A083EFD0A09A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6F20E24C-B22E-45C1-8BD2-10025C50F363}" type="presOf" srcId="{0ECAC1D1-5B85-45A5-91F8-C84078419220}" destId="{2935292A-D4D0-48F8-812D-C13E18495739}" srcOrd="0" destOrd="0" presId="urn:microsoft.com/office/officeart/2005/8/layout/orgChart1"/>
    <dgm:cxn modelId="{31FDCAE1-C80B-496F-9053-7EECFB5CF6CB}" srcId="{3BFC2D99-54F2-4F56-ABDC-4D2D1E5A4444}" destId="{B1890DBD-9269-4E39-A5D8-D46B74618176}" srcOrd="7" destOrd="0" parTransId="{0ECAC1D1-5B85-45A5-91F8-C84078419220}" sibTransId="{7A44B534-D55B-4604-9962-304129CFF442}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D1526B44-3440-42B1-BEB7-FBFEEF2A7C0E}" type="presOf" srcId="{4B7A7F81-85AE-4C26-9391-DBA667A0C438}" destId="{F330C14F-5E51-45A3-8BBA-FD6B3CA8B4D5}" srcOrd="0" destOrd="0" presId="urn:microsoft.com/office/officeart/2005/8/layout/orgChart1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CAA1C141-0296-4315-94B2-8A60F2A930B4}" type="presOf" srcId="{B1890DBD-9269-4E39-A5D8-D46B74618176}" destId="{719E8FA9-5EE4-4E9F-83A1-D76E75B8FD51}" srcOrd="1" destOrd="0" presId="urn:microsoft.com/office/officeart/2005/8/layout/orgChart1"/>
    <dgm:cxn modelId="{85E440B9-DA07-4465-AE76-52DD0C3A99C1}" srcId="{3BFC2D99-54F2-4F56-ABDC-4D2D1E5A4444}" destId="{4B29B0E8-CA69-4FEF-9CC5-F439E6D86762}" srcOrd="4" destOrd="0" parTransId="{BDFA1744-A5B0-4A1F-8C25-CCF5E20A1147}" sibTransId="{34FFBDAF-B3C2-4AC7-8C57-86DB83683980}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B9EC988-4CC4-4791-9393-435FC311B79F}" type="presOf" srcId="{DE9A6DA2-48E4-45CD-BDC3-2AC37AB54603}" destId="{99D6D0B4-FDC2-45F6-BF79-D664AA31EB5C}" srcOrd="0" destOrd="0" presId="urn:microsoft.com/office/officeart/2005/8/layout/orgChart1"/>
    <dgm:cxn modelId="{BA4EDF0C-887A-4EB2-B42D-204F34A6C296}" type="presOf" srcId="{34BD77E1-5A4B-4BC3-9D05-64D928343E3C}" destId="{2F72FC64-6020-484E-A27C-11BC33001E45}" srcOrd="0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FE715640-4328-40A0-9071-DAD76E19762E}" type="presOf" srcId="{B1890DBD-9269-4E39-A5D8-D46B74618176}" destId="{7336B81B-55F5-4E76-89A4-BBBEAB58EA72}" srcOrd="0" destOrd="0" presId="urn:microsoft.com/office/officeart/2005/8/layout/orgChart1"/>
    <dgm:cxn modelId="{777C82DB-416B-4194-9B62-EE83F167CBC4}" srcId="{3BFC2D99-54F2-4F56-ABDC-4D2D1E5A4444}" destId="{D2497981-03D9-4665-92EB-9542207EE5A0}" srcOrd="6" destOrd="0" parTransId="{34BD77E1-5A4B-4BC3-9D05-64D928343E3C}" sibTransId="{14498747-DA1E-4409-90D0-BF8A48A3483B}"/>
    <dgm:cxn modelId="{14712D3B-CD33-4164-A657-5E7C66CAE92A}" type="presOf" srcId="{D2497981-03D9-4665-92EB-9542207EE5A0}" destId="{4BE55D9B-F2BE-40E0-988E-BDE8EB2B357A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70C5CB4F-5E91-44F0-A5CC-56F978263A5A}" type="presParOf" srcId="{5AD44D2D-4D05-461A-9D73-D8F2EDF0E371}" destId="{09C1E1B6-0086-4404-B701-5CD9335F3B16}" srcOrd="8" destOrd="0" presId="urn:microsoft.com/office/officeart/2005/8/layout/orgChart1"/>
    <dgm:cxn modelId="{7D39C0E2-7EB8-4D8A-9004-D236E301ECF0}" type="presParOf" srcId="{5AD44D2D-4D05-461A-9D73-D8F2EDF0E371}" destId="{EE569D92-5FB6-4D5F-898F-E3B930BC9FE3}" srcOrd="9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ABC6EC43-F97A-4CD0-9A7A-9BD23F4DB5AD}" type="presParOf" srcId="{5AD44D2D-4D05-461A-9D73-D8F2EDF0E371}" destId="{F330C14F-5E51-45A3-8BBA-FD6B3CA8B4D5}" srcOrd="10" destOrd="0" presId="urn:microsoft.com/office/officeart/2005/8/layout/orgChart1"/>
    <dgm:cxn modelId="{AD62A689-1A60-4388-9D19-5F7EDDBD43C6}" type="presParOf" srcId="{5AD44D2D-4D05-461A-9D73-D8F2EDF0E371}" destId="{2FE4A458-1D21-47FB-B204-6F1428D51226}" srcOrd="11" destOrd="0" presId="urn:microsoft.com/office/officeart/2005/8/layout/orgChart1"/>
    <dgm:cxn modelId="{44C45B98-C15F-4105-A010-FF698A8E14AB}" type="presParOf" srcId="{2FE4A458-1D21-47FB-B204-6F1428D51226}" destId="{47813E2B-0A82-4C13-8545-701048CEC5E4}" srcOrd="0" destOrd="0" presId="urn:microsoft.com/office/officeart/2005/8/layout/orgChart1"/>
    <dgm:cxn modelId="{8A0D1D2E-9609-4295-B78F-3C75D21260B4}" type="presParOf" srcId="{47813E2B-0A82-4C13-8545-701048CEC5E4}" destId="{99D6D0B4-FDC2-45F6-BF79-D664AA31EB5C}" srcOrd="0" destOrd="0" presId="urn:microsoft.com/office/officeart/2005/8/layout/orgChart1"/>
    <dgm:cxn modelId="{7C415DCB-B745-4EBB-A999-952915FBFD41}" type="presParOf" srcId="{47813E2B-0A82-4C13-8545-701048CEC5E4}" destId="{6DB1CD38-5A46-40A5-A321-A083EFD0A09A}" srcOrd="1" destOrd="0" presId="urn:microsoft.com/office/officeart/2005/8/layout/orgChart1"/>
    <dgm:cxn modelId="{E0D295CA-428D-4AFF-AC48-2053628A6299}" type="presParOf" srcId="{2FE4A458-1D21-47FB-B204-6F1428D51226}" destId="{35D1AF46-BD2E-4D47-BF3F-9EBEC13C6D21}" srcOrd="1" destOrd="0" presId="urn:microsoft.com/office/officeart/2005/8/layout/orgChart1"/>
    <dgm:cxn modelId="{56AFF216-A8BE-4853-9787-BC5DA837506E}" type="presParOf" srcId="{2FE4A458-1D21-47FB-B204-6F1428D51226}" destId="{18A08E0D-580F-4831-8763-2629C97FC19B}" srcOrd="2" destOrd="0" presId="urn:microsoft.com/office/officeart/2005/8/layout/orgChart1"/>
    <dgm:cxn modelId="{4C5048E2-5C4C-4268-A85B-4F68B581C3E6}" type="presParOf" srcId="{5AD44D2D-4D05-461A-9D73-D8F2EDF0E371}" destId="{2F72FC64-6020-484E-A27C-11BC33001E45}" srcOrd="12" destOrd="0" presId="urn:microsoft.com/office/officeart/2005/8/layout/orgChart1"/>
    <dgm:cxn modelId="{156BAF1B-EA5E-4626-AB3A-F83A07A81930}" type="presParOf" srcId="{5AD44D2D-4D05-461A-9D73-D8F2EDF0E371}" destId="{D00FB8F9-D88D-4CAD-B100-AFCAFD61C1F1}" srcOrd="13" destOrd="0" presId="urn:microsoft.com/office/officeart/2005/8/layout/orgChart1"/>
    <dgm:cxn modelId="{A654A1FA-A6EC-44C4-B2E5-9E7ACDA96DA0}" type="presParOf" srcId="{D00FB8F9-D88D-4CAD-B100-AFCAFD61C1F1}" destId="{72683538-2F8C-4AF1-8CF3-42C9682F27D4}" srcOrd="0" destOrd="0" presId="urn:microsoft.com/office/officeart/2005/8/layout/orgChart1"/>
    <dgm:cxn modelId="{F26D37CF-37D7-4B4C-8F4E-F274210B49CB}" type="presParOf" srcId="{72683538-2F8C-4AF1-8CF3-42C9682F27D4}" destId="{4BE55D9B-F2BE-40E0-988E-BDE8EB2B357A}" srcOrd="0" destOrd="0" presId="urn:microsoft.com/office/officeart/2005/8/layout/orgChart1"/>
    <dgm:cxn modelId="{28D7E666-2A19-461F-A1E8-A6DE6AF6A235}" type="presParOf" srcId="{72683538-2F8C-4AF1-8CF3-42C9682F27D4}" destId="{F1B092C9-6C05-4366-9E77-097203F742F5}" srcOrd="1" destOrd="0" presId="urn:microsoft.com/office/officeart/2005/8/layout/orgChart1"/>
    <dgm:cxn modelId="{F63245DE-0550-4187-B1BD-6D2E925CA523}" type="presParOf" srcId="{D00FB8F9-D88D-4CAD-B100-AFCAFD61C1F1}" destId="{2A6937BF-DABA-422F-AEBB-C9414D19D3D8}" srcOrd="1" destOrd="0" presId="urn:microsoft.com/office/officeart/2005/8/layout/orgChart1"/>
    <dgm:cxn modelId="{AF8B8622-B0BB-47E3-A65B-D0A82E903B65}" type="presParOf" srcId="{D00FB8F9-D88D-4CAD-B100-AFCAFD61C1F1}" destId="{DB7FA8E2-50E5-49D6-BCFE-7858F69B0CBA}" srcOrd="2" destOrd="0" presId="urn:microsoft.com/office/officeart/2005/8/layout/orgChart1"/>
    <dgm:cxn modelId="{CC5234D5-CB62-4410-A1F8-DDA9C5CCF6C0}" type="presParOf" srcId="{5AD44D2D-4D05-461A-9D73-D8F2EDF0E371}" destId="{2935292A-D4D0-48F8-812D-C13E18495739}" srcOrd="14" destOrd="0" presId="urn:microsoft.com/office/officeart/2005/8/layout/orgChart1"/>
    <dgm:cxn modelId="{5F7D632A-62F9-4EB1-9733-CA76DB60811F}" type="presParOf" srcId="{5AD44D2D-4D05-461A-9D73-D8F2EDF0E371}" destId="{0117CEF3-B35B-4544-BAB2-CA7CF3B5ED61}" srcOrd="15" destOrd="0" presId="urn:microsoft.com/office/officeart/2005/8/layout/orgChart1"/>
    <dgm:cxn modelId="{68FF95EE-F906-496A-A6CB-63059FA7DA8C}" type="presParOf" srcId="{0117CEF3-B35B-4544-BAB2-CA7CF3B5ED61}" destId="{A9F2AFA2-1C48-4C90-8463-E0637245F5A0}" srcOrd="0" destOrd="0" presId="urn:microsoft.com/office/officeart/2005/8/layout/orgChart1"/>
    <dgm:cxn modelId="{26804569-D019-40C7-85C7-854FCD60D3AA}" type="presParOf" srcId="{A9F2AFA2-1C48-4C90-8463-E0637245F5A0}" destId="{7336B81B-55F5-4E76-89A4-BBBEAB58EA72}" srcOrd="0" destOrd="0" presId="urn:microsoft.com/office/officeart/2005/8/layout/orgChart1"/>
    <dgm:cxn modelId="{1DF61AC9-2585-47D7-B08F-2D0427C1F39D}" type="presParOf" srcId="{A9F2AFA2-1C48-4C90-8463-E0637245F5A0}" destId="{719E8FA9-5EE4-4E9F-83A1-D76E75B8FD51}" srcOrd="1" destOrd="0" presId="urn:microsoft.com/office/officeart/2005/8/layout/orgChart1"/>
    <dgm:cxn modelId="{59D0ACD7-7637-4FF8-BD0B-576A5C9CFFA6}" type="presParOf" srcId="{0117CEF3-B35B-4544-BAB2-CA7CF3B5ED61}" destId="{DB8F3D63-C2C8-438E-B954-ABFADCF68BA1}" srcOrd="1" destOrd="0" presId="urn:microsoft.com/office/officeart/2005/8/layout/orgChart1"/>
    <dgm:cxn modelId="{D375F6CD-293A-45CE-B3D4-6DFA8437AE01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1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3963592" y="98270"/>
              </a:lnTo>
              <a:lnTo>
                <a:pt x="396359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1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2831137" y="98270"/>
              </a:lnTo>
              <a:lnTo>
                <a:pt x="283113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1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1698682" y="98270"/>
              </a:lnTo>
              <a:lnTo>
                <a:pt x="169868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1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566227" y="98270"/>
              </a:lnTo>
              <a:lnTo>
                <a:pt x="56622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865564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566227" y="0"/>
              </a:moveTo>
              <a:lnTo>
                <a:pt x="56622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733109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1698682" y="0"/>
              </a:moveTo>
              <a:lnTo>
                <a:pt x="169868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600654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2831137" y="0"/>
              </a:moveTo>
              <a:lnTo>
                <a:pt x="283113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468199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3963592" y="0"/>
              </a:moveTo>
              <a:lnTo>
                <a:pt x="396359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3963835" y="500572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Root </a:t>
          </a:r>
          <a:r>
            <a:rPr lang="en-US" sz="1800" b="1" kern="1200" dirty="0" err="1" smtClean="0"/>
            <a:t>Dir</a:t>
          </a:r>
          <a:endParaRPr lang="en-US" sz="1800" b="1" kern="1200" dirty="0"/>
        </a:p>
      </dsp:txBody>
      <dsp:txXfrm>
        <a:off x="3963835" y="500572"/>
        <a:ext cx="935913" cy="467956"/>
      </dsp:txXfrm>
    </dsp:sp>
    <dsp:sp modelId="{92E7D021-B009-4371-BFE2-14E1AD2DC69F}">
      <dsp:nvSpPr>
        <dsp:cNvPr id="0" name=""/>
        <dsp:cNvSpPr/>
      </dsp:nvSpPr>
      <dsp:spPr>
        <a:xfrm>
          <a:off x="243" y="1165070"/>
          <a:ext cx="935913" cy="467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Work</a:t>
          </a:r>
          <a:endParaRPr lang="en-US" sz="1800" b="1" kern="1200" dirty="0"/>
        </a:p>
      </dsp:txBody>
      <dsp:txXfrm>
        <a:off x="243" y="1165070"/>
        <a:ext cx="935913" cy="467956"/>
      </dsp:txXfrm>
    </dsp:sp>
    <dsp:sp modelId="{FE129309-50B7-46C3-8306-87B07F2F963E}">
      <dsp:nvSpPr>
        <dsp:cNvPr id="0" name=""/>
        <dsp:cNvSpPr/>
      </dsp:nvSpPr>
      <dsp:spPr>
        <a:xfrm>
          <a:off x="113269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Scripts</a:t>
          </a:r>
          <a:endParaRPr lang="en-US" sz="1800" b="1" kern="1200" dirty="0"/>
        </a:p>
      </dsp:txBody>
      <dsp:txXfrm>
        <a:off x="1132698" y="1165070"/>
        <a:ext cx="935913" cy="467956"/>
      </dsp:txXfrm>
    </dsp:sp>
    <dsp:sp modelId="{0A9458DE-CEF8-4FA3-98D0-60929B6EE9C8}">
      <dsp:nvSpPr>
        <dsp:cNvPr id="0" name=""/>
        <dsp:cNvSpPr/>
      </dsp:nvSpPr>
      <dsp:spPr>
        <a:xfrm>
          <a:off x="2265153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HDL/TB</a:t>
          </a:r>
          <a:endParaRPr lang="en-US" sz="1800" b="1" kern="1200" dirty="0"/>
        </a:p>
      </dsp:txBody>
      <dsp:txXfrm>
        <a:off x="2265153" y="1165070"/>
        <a:ext cx="935913" cy="467956"/>
      </dsp:txXfrm>
    </dsp:sp>
    <dsp:sp modelId="{943019AC-F290-4309-8BBB-DD8C32D2005A}">
      <dsp:nvSpPr>
        <dsp:cNvPr id="0" name=""/>
        <dsp:cNvSpPr/>
      </dsp:nvSpPr>
      <dsp:spPr>
        <a:xfrm>
          <a:off x="339760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XDC</a:t>
          </a:r>
          <a:endParaRPr lang="en-US" sz="1800" b="1" kern="1200" dirty="0"/>
        </a:p>
      </dsp:txBody>
      <dsp:txXfrm>
        <a:off x="3397608" y="1165070"/>
        <a:ext cx="935913" cy="467956"/>
      </dsp:txXfrm>
    </dsp:sp>
    <dsp:sp modelId="{B2626B9F-2EF4-4FE5-9E4C-A8129BA31E89}">
      <dsp:nvSpPr>
        <dsp:cNvPr id="0" name=""/>
        <dsp:cNvSpPr/>
      </dsp:nvSpPr>
      <dsp:spPr>
        <a:xfrm>
          <a:off x="453006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IP/CIP</a:t>
          </a:r>
          <a:endParaRPr lang="en-US" sz="1800" b="1" kern="1200" dirty="0"/>
        </a:p>
      </dsp:txBody>
      <dsp:txXfrm>
        <a:off x="4530062" y="1165070"/>
        <a:ext cx="935913" cy="467956"/>
      </dsp:txXfrm>
    </dsp:sp>
    <dsp:sp modelId="{99D6D0B4-FDC2-45F6-BF79-D664AA31EB5C}">
      <dsp:nvSpPr>
        <dsp:cNvPr id="0" name=""/>
        <dsp:cNvSpPr/>
      </dsp:nvSpPr>
      <dsp:spPr>
        <a:xfrm>
          <a:off x="566251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HLS</a:t>
          </a:r>
          <a:endParaRPr lang="en-US" sz="1800" b="1" kern="1200" dirty="0"/>
        </a:p>
      </dsp:txBody>
      <dsp:txXfrm>
        <a:off x="5662517" y="1165070"/>
        <a:ext cx="935913" cy="467956"/>
      </dsp:txXfrm>
    </dsp:sp>
    <dsp:sp modelId="{4BE55D9B-F2BE-40E0-988E-BDE8EB2B357A}">
      <dsp:nvSpPr>
        <dsp:cNvPr id="0" name=""/>
        <dsp:cNvSpPr/>
      </dsp:nvSpPr>
      <dsp:spPr>
        <a:xfrm>
          <a:off x="679497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BD</a:t>
          </a:r>
          <a:endParaRPr lang="en-US" sz="1800" b="1" kern="1200" dirty="0"/>
        </a:p>
      </dsp:txBody>
      <dsp:txXfrm>
        <a:off x="6794972" y="1165070"/>
        <a:ext cx="935913" cy="467956"/>
      </dsp:txXfrm>
    </dsp:sp>
    <dsp:sp modelId="{7336B81B-55F5-4E76-89A4-BBBEAB58EA72}">
      <dsp:nvSpPr>
        <dsp:cNvPr id="0" name=""/>
        <dsp:cNvSpPr/>
      </dsp:nvSpPr>
      <dsp:spPr>
        <a:xfrm>
          <a:off x="792742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DSP</a:t>
          </a:r>
          <a:endParaRPr lang="en-US" sz="1800" b="1" kern="1200" dirty="0"/>
        </a:p>
      </dsp:txBody>
      <dsp:txXfrm>
        <a:off x="7927427" y="1165070"/>
        <a:ext cx="935913" cy="46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6329063-0DD2-4266-B002-C87BD6EEE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49.png"/><Relationship Id="rId3" Type="http://schemas.openxmlformats.org/officeDocument/2006/relationships/image" Target="../media/image18.png"/><Relationship Id="rId21" Type="http://schemas.openxmlformats.org/officeDocument/2006/relationships/image" Target="../media/image5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8.png"/><Relationship Id="rId2" Type="http://schemas.openxmlformats.org/officeDocument/2006/relationships/image" Target="../media/image17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6.png"/><Relationship Id="rId10" Type="http://schemas.openxmlformats.org/officeDocument/2006/relationships/image" Target="../media/image24.png"/><Relationship Id="rId19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Revision 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February 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047775" cy="4268337"/>
          </a:xfrm>
        </p:spPr>
        <p:txBody>
          <a:bodyPr/>
          <a:lstStyle/>
          <a:p>
            <a:r>
              <a:rPr lang="en-US" dirty="0" smtClean="0"/>
              <a:t>Build System Generator “Standalone”</a:t>
            </a:r>
          </a:p>
          <a:p>
            <a:pPr lvl="1"/>
            <a:r>
              <a:rPr lang="en-US" dirty="0" smtClean="0"/>
              <a:t>vs “composite” integration mode with </a:t>
            </a:r>
            <a:r>
              <a:rPr lang="en-US" dirty="0" err="1" smtClean="0"/>
              <a:t>Vivado</a:t>
            </a:r>
            <a:endParaRPr lang="en-US" dirty="0" smtClean="0"/>
          </a:p>
          <a:p>
            <a:pPr lvl="1"/>
            <a:r>
              <a:rPr lang="en-US" dirty="0" smtClean="0"/>
              <a:t>Package </a:t>
            </a:r>
            <a:r>
              <a:rPr lang="en-US" dirty="0" err="1" smtClean="0"/>
              <a:t>SysGen</a:t>
            </a:r>
            <a:r>
              <a:rPr lang="en-US" smtClean="0"/>
              <a:t> Block </a:t>
            </a:r>
            <a:r>
              <a:rPr lang="en-US" dirty="0" smtClean="0"/>
              <a:t>like any other custom IP </a:t>
            </a:r>
          </a:p>
          <a:p>
            <a:pPr lvl="1"/>
            <a:r>
              <a:rPr lang="en-US" dirty="0" smtClean="0"/>
              <a:t>IP repo used in IPI or Managed IP project for RTL</a:t>
            </a:r>
          </a:p>
          <a:p>
            <a:pPr lvl="1"/>
            <a:r>
              <a:rPr lang="en-US" dirty="0" smtClean="0"/>
              <a:t>Make sure it is fully generated (RTL) with DCP (OOC)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all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.xci to top project as a remote source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59" y="1112469"/>
            <a:ext cx="2619741" cy="35152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24259" y="3128826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</a:t>
            </a:r>
            <a:r>
              <a:rPr lang="en-US" dirty="0" smtClean="0"/>
              <a:t>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74376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 (blue)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19" y="1774568"/>
            <a:ext cx="9525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39" y="2082178"/>
            <a:ext cx="868680" cy="213360"/>
          </a:xfrm>
          <a:prstGeom prst="rect">
            <a:avLst/>
          </a:prstGeom>
        </p:spPr>
      </p:pic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07" y="237851"/>
            <a:ext cx="8655426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Recommended Directory Structure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317479" y="3122281"/>
            <a:ext cx="1097280" cy="2255520"/>
            <a:chOff x="471770" y="3163652"/>
            <a:chExt cx="1097280" cy="22555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70" y="3163652"/>
              <a:ext cx="1097280" cy="225552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 bwMode="auto">
            <a:xfrm>
              <a:off x="586070" y="3185732"/>
              <a:ext cx="868680" cy="268094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69" y="2295538"/>
            <a:ext cx="1554480" cy="1135380"/>
          </a:xfrm>
          <a:prstGeom prst="rect">
            <a:avLst/>
          </a:prstGeom>
          <a:ln w="3175">
            <a:noFill/>
          </a:ln>
        </p:spPr>
      </p:pic>
      <p:sp>
        <p:nvSpPr>
          <p:cNvPr id="42" name="Rectangle 41"/>
          <p:cNvSpPr/>
          <p:nvPr/>
        </p:nvSpPr>
        <p:spPr bwMode="auto">
          <a:xfrm>
            <a:off x="6031702" y="1681682"/>
            <a:ext cx="2218267" cy="36799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8" y="1532466"/>
            <a:ext cx="5283201" cy="4593697"/>
          </a:xfrm>
        </p:spPr>
        <p:txBody>
          <a:bodyPr/>
          <a:lstStyle/>
          <a:p>
            <a:r>
              <a:rPr lang="en-US" sz="1800" dirty="0" smtClean="0"/>
              <a:t>Manage different </a:t>
            </a:r>
            <a:r>
              <a:rPr lang="en-US" sz="1800" dirty="0"/>
              <a:t>s</a:t>
            </a:r>
            <a:r>
              <a:rPr lang="en-US" sz="1800" dirty="0" smtClean="0"/>
              <a:t>ource </a:t>
            </a:r>
            <a:r>
              <a:rPr lang="en-US" sz="1800" dirty="0"/>
              <a:t>t</a:t>
            </a:r>
            <a:r>
              <a:rPr lang="en-US" sz="1800" dirty="0" smtClean="0"/>
              <a:t>ypes in separate remote directories</a:t>
            </a:r>
          </a:p>
          <a:p>
            <a:r>
              <a:rPr lang="en-US" sz="1800" dirty="0" smtClean="0"/>
              <a:t>Use a Work directory to compile the design and to create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Projects</a:t>
            </a:r>
          </a:p>
          <a:p>
            <a:r>
              <a:rPr lang="en-US" sz="1800" dirty="0" smtClean="0"/>
              <a:t>Set up the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Projects with Remote Sources from the various directories</a:t>
            </a:r>
          </a:p>
          <a:p>
            <a:pPr lvl="1"/>
            <a:r>
              <a:rPr lang="en-US" sz="1600" dirty="0" smtClean="0"/>
              <a:t>Elect to </a:t>
            </a:r>
            <a:r>
              <a:rPr lang="en-US" sz="1600" u="sng" dirty="0" smtClean="0"/>
              <a:t>not</a:t>
            </a:r>
            <a:r>
              <a:rPr lang="en-US" sz="1600" dirty="0" smtClean="0"/>
              <a:t> copy them into the Project</a:t>
            </a:r>
          </a:p>
          <a:p>
            <a:r>
              <a:rPr lang="en-US" sz="1800" dirty="0" smtClean="0"/>
              <a:t>Either manage revisions from the remote sources area directly or use it as a local sandbox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40065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and Make 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07" y="237851"/>
            <a:ext cx="8706207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Recommended Files to Manage - 1 of 2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34" y="4604153"/>
            <a:ext cx="1562100" cy="952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1" y="4146953"/>
            <a:ext cx="632460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87" y="4360313"/>
            <a:ext cx="990600" cy="243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72" y="1096052"/>
            <a:ext cx="525780" cy="2362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72" y="4237651"/>
            <a:ext cx="723900" cy="251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61" y="1744833"/>
            <a:ext cx="579120" cy="2133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14" y="3520293"/>
            <a:ext cx="93726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61" y="1081426"/>
            <a:ext cx="868680" cy="213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2" y="1958193"/>
            <a:ext cx="960120" cy="9296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80" y="4413300"/>
            <a:ext cx="1714500" cy="1752600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/>
          <p:cNvSpPr/>
          <p:nvPr/>
        </p:nvSpPr>
        <p:spPr bwMode="auto">
          <a:xfrm>
            <a:off x="4056814" y="981221"/>
            <a:ext cx="4927600" cy="550424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86" y="1276247"/>
            <a:ext cx="1440180" cy="2514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05" y="1495486"/>
            <a:ext cx="2171700" cy="243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11" y="3722977"/>
            <a:ext cx="762000" cy="4800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45" y="2887833"/>
            <a:ext cx="1059180" cy="632460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8" y="981221"/>
            <a:ext cx="3462869" cy="5144943"/>
          </a:xfrm>
        </p:spPr>
        <p:txBody>
          <a:bodyPr/>
          <a:lstStyle/>
          <a:p>
            <a:r>
              <a:rPr lang="en-US" sz="1800" dirty="0" smtClean="0"/>
              <a:t>If using Projects, manage just the .</a:t>
            </a:r>
            <a:r>
              <a:rPr lang="en-US" sz="1800" dirty="0" err="1" smtClean="0"/>
              <a:t>xpr</a:t>
            </a:r>
            <a:r>
              <a:rPr lang="en-US" sz="1800" dirty="0" smtClean="0"/>
              <a:t> file and/or the </a:t>
            </a:r>
            <a:r>
              <a:rPr lang="en-US" sz="1800" dirty="0" err="1" smtClean="0"/>
              <a:t>Tcl</a:t>
            </a:r>
            <a:r>
              <a:rPr lang="en-US" sz="1800" dirty="0" smtClean="0"/>
              <a:t> recreate script</a:t>
            </a:r>
          </a:p>
          <a:p>
            <a:pPr lvl="1"/>
            <a:r>
              <a:rPr lang="en-US" sz="1600" dirty="0" smtClean="0"/>
              <a:t>Use the </a:t>
            </a:r>
            <a:r>
              <a:rPr lang="en-US" sz="1600" dirty="0" err="1" smtClean="0"/>
              <a:t>write_project_tcl</a:t>
            </a:r>
            <a:r>
              <a:rPr lang="en-US" sz="1600" dirty="0" smtClean="0"/>
              <a:t> command to create a script to re-create the Project</a:t>
            </a:r>
          </a:p>
          <a:p>
            <a:pPr lvl="1"/>
            <a:r>
              <a:rPr lang="en-US" sz="1600" dirty="0" smtClean="0"/>
              <a:t>Manage both files in case </a:t>
            </a:r>
            <a:r>
              <a:rPr lang="en-US" sz="1600" dirty="0" err="1" smtClean="0"/>
              <a:t>Tcl</a:t>
            </a:r>
            <a:r>
              <a:rPr lang="en-US" sz="1600" dirty="0" smtClean="0"/>
              <a:t> does not work</a:t>
            </a:r>
          </a:p>
          <a:p>
            <a:pPr lvl="1"/>
            <a:r>
              <a:rPr lang="en-US" sz="1600" dirty="0" smtClean="0"/>
              <a:t>Do not check in the Project sub-directories</a:t>
            </a:r>
          </a:p>
          <a:p>
            <a:r>
              <a:rPr lang="en-US" sz="1800" dirty="0" smtClean="0"/>
              <a:t>Use your own judgment on directory structures for RTL, XDC, etc.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IP and IP Integrator sources, </a:t>
            </a:r>
            <a:r>
              <a:rPr lang="en-US" sz="1800" dirty="0" smtClean="0"/>
              <a:t>manage the entire </a:t>
            </a:r>
            <a:r>
              <a:rPr lang="en-US" sz="1800" dirty="0"/>
              <a:t>directory </a:t>
            </a:r>
            <a:r>
              <a:rPr lang="en-US" sz="1800" dirty="0" smtClean="0"/>
              <a:t>tree</a:t>
            </a:r>
          </a:p>
          <a:p>
            <a:pPr lvl="1"/>
            <a:r>
              <a:rPr lang="en-US" sz="1600" dirty="0" smtClean="0"/>
              <a:t>Sources can be used in future </a:t>
            </a:r>
            <a:r>
              <a:rPr lang="en-US" sz="1600" dirty="0" err="1" smtClean="0"/>
              <a:t>Vivado</a:t>
            </a:r>
            <a:r>
              <a:rPr lang="en-US" sz="1600" dirty="0" smtClean="0"/>
              <a:t> releases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71" y="1343702"/>
            <a:ext cx="1379220" cy="891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04" y="2155571"/>
            <a:ext cx="149352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1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07" y="237851"/>
            <a:ext cx="8706207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Recommended Files to Manage - 2 of 2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19480" y="1010052"/>
            <a:ext cx="2005319" cy="49877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8" y="1038884"/>
            <a:ext cx="5088469" cy="5087280"/>
          </a:xfrm>
        </p:spPr>
        <p:txBody>
          <a:bodyPr/>
          <a:lstStyle/>
          <a:p>
            <a:r>
              <a:rPr lang="en-US" sz="1800" dirty="0" smtClean="0"/>
              <a:t>Manage High-Level Synthesis source files, scripts, example projects, and packaged IP </a:t>
            </a:r>
          </a:p>
          <a:p>
            <a:r>
              <a:rPr lang="en-US" sz="1800" dirty="0" smtClean="0"/>
              <a:t>Manage entire System Generator directory for DSP sources</a:t>
            </a:r>
          </a:p>
          <a:p>
            <a:r>
              <a:rPr lang="en-US" sz="1800" dirty="0" smtClean="0"/>
              <a:t>Manage Scripts and Docs as desired</a:t>
            </a:r>
            <a:endParaRPr lang="en-US" sz="1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7" y="5078764"/>
            <a:ext cx="609600" cy="259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96" y="2676365"/>
            <a:ext cx="609600" cy="251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2" y="1038883"/>
            <a:ext cx="609600" cy="259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55" y="2865828"/>
            <a:ext cx="108204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32" y="3105995"/>
            <a:ext cx="1363980" cy="11125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7" y="4168987"/>
            <a:ext cx="777240" cy="2590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77" y="5270001"/>
            <a:ext cx="1470660" cy="4876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4" y="4428067"/>
            <a:ext cx="1059180" cy="6324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2252538"/>
            <a:ext cx="982980" cy="4800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1482938"/>
            <a:ext cx="838200" cy="2438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1873463"/>
            <a:ext cx="1013460" cy="2438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96" y="2066545"/>
            <a:ext cx="762000" cy="2438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1" y="1693090"/>
            <a:ext cx="975360" cy="2209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84" y="1303997"/>
            <a:ext cx="83058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07" y="237851"/>
            <a:ext cx="8706207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Minimum Set of Recommended Files - 1 of 2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0" y="4593786"/>
            <a:ext cx="1562100" cy="952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67" y="4136586"/>
            <a:ext cx="632460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3" y="4349946"/>
            <a:ext cx="990600" cy="243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58" y="1085685"/>
            <a:ext cx="525780" cy="2362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58" y="2286916"/>
            <a:ext cx="723900" cy="251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47" y="1734466"/>
            <a:ext cx="579120" cy="2133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0" y="3509926"/>
            <a:ext cx="937260" cy="22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47" y="1071059"/>
            <a:ext cx="868680" cy="213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78" y="1947826"/>
            <a:ext cx="960120" cy="92964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auto">
          <a:xfrm>
            <a:off x="4439900" y="970854"/>
            <a:ext cx="4375986" cy="550424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2" y="1265880"/>
            <a:ext cx="1440180" cy="2514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91" y="1485119"/>
            <a:ext cx="2171700" cy="243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7" y="3712610"/>
            <a:ext cx="762000" cy="4800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31" y="2877466"/>
            <a:ext cx="1059180" cy="632460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8" y="970855"/>
            <a:ext cx="3877735" cy="5155310"/>
          </a:xfrm>
        </p:spPr>
        <p:txBody>
          <a:bodyPr/>
          <a:lstStyle/>
          <a:p>
            <a:r>
              <a:rPr lang="en-US" sz="1800" dirty="0" smtClean="0"/>
              <a:t>For IP, check in the .xci file only</a:t>
            </a:r>
          </a:p>
          <a:p>
            <a:pPr lvl="1"/>
            <a:r>
              <a:rPr lang="en-US" sz="1600" dirty="0" smtClean="0"/>
              <a:t>The .xci file can be used recreate the IP output products</a:t>
            </a:r>
          </a:p>
          <a:p>
            <a:pPr lvl="1"/>
            <a:r>
              <a:rPr lang="en-US" sz="1600" dirty="0" smtClean="0"/>
              <a:t>IP can only be recreated using the version of </a:t>
            </a:r>
            <a:r>
              <a:rPr lang="en-US" sz="1600" dirty="0" err="1" smtClean="0"/>
              <a:t>Vivado</a:t>
            </a:r>
            <a:r>
              <a:rPr lang="en-US" sz="1600" dirty="0" smtClean="0"/>
              <a:t> the IP was created with</a:t>
            </a:r>
          </a:p>
          <a:p>
            <a:r>
              <a:rPr lang="en-US" sz="1800" dirty="0" smtClean="0"/>
              <a:t>For IP Integrator, check in the .BD file and/or the </a:t>
            </a:r>
            <a:r>
              <a:rPr lang="en-US" sz="1800" dirty="0" err="1" smtClean="0"/>
              <a:t>Tcl</a:t>
            </a:r>
            <a:r>
              <a:rPr lang="en-US" sz="1800" dirty="0" smtClean="0"/>
              <a:t> recreate script</a:t>
            </a:r>
          </a:p>
          <a:p>
            <a:pPr lvl="1"/>
            <a:r>
              <a:rPr lang="en-US" sz="1600" dirty="0" smtClean="0"/>
              <a:t>Use the </a:t>
            </a:r>
            <a:r>
              <a:rPr lang="en-US" sz="1600" dirty="0" err="1" smtClean="0"/>
              <a:t>write_bd_tcl</a:t>
            </a:r>
            <a:r>
              <a:rPr lang="en-US" sz="1600" dirty="0" smtClean="0"/>
              <a:t> command to recreate script for the block design</a:t>
            </a:r>
          </a:p>
          <a:p>
            <a:pPr lvl="1"/>
            <a:r>
              <a:rPr lang="en-US" sz="1600" dirty="0"/>
              <a:t>Manage both files in case </a:t>
            </a:r>
            <a:r>
              <a:rPr lang="en-US" sz="1600" dirty="0" smtClean="0"/>
              <a:t>the </a:t>
            </a:r>
            <a:r>
              <a:rPr lang="en-US" sz="1600" dirty="0" err="1" smtClean="0"/>
              <a:t>Tcl</a:t>
            </a:r>
            <a:r>
              <a:rPr lang="en-US" sz="1600" dirty="0" smtClean="0"/>
              <a:t> </a:t>
            </a:r>
            <a:r>
              <a:rPr lang="en-US" sz="1600" dirty="0"/>
              <a:t>does not work</a:t>
            </a:r>
          </a:p>
          <a:p>
            <a:r>
              <a:rPr lang="en-US" sz="1800" dirty="0" smtClean="0"/>
              <a:t>Projects can be recreated with just the .</a:t>
            </a:r>
            <a:r>
              <a:rPr lang="en-US" sz="1800" dirty="0" err="1" smtClean="0"/>
              <a:t>xpr</a:t>
            </a:r>
            <a:r>
              <a:rPr lang="en-US" sz="1800" dirty="0" smtClean="0"/>
              <a:t> file or </a:t>
            </a:r>
            <a:r>
              <a:rPr lang="en-US" sz="1800" dirty="0" err="1" smtClean="0"/>
              <a:t>Tcl</a:t>
            </a:r>
            <a:r>
              <a:rPr lang="en-US" sz="1800" dirty="0" smtClean="0"/>
              <a:t> script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the </a:t>
            </a:r>
            <a:r>
              <a:rPr lang="en-US" sz="1600" dirty="0" err="1"/>
              <a:t>write_project_tcl</a:t>
            </a:r>
            <a:r>
              <a:rPr lang="en-US" sz="1600" dirty="0"/>
              <a:t> command to create a script to re-create the Project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0" y="1798872"/>
            <a:ext cx="853440" cy="2133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00" y="1382249"/>
            <a:ext cx="876300" cy="2057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0" y="2058630"/>
            <a:ext cx="929640" cy="2209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20" y="1596827"/>
            <a:ext cx="1051560" cy="2209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00" y="2538376"/>
            <a:ext cx="1371600" cy="274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81" y="2812696"/>
            <a:ext cx="731520" cy="243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30" y="3056536"/>
            <a:ext cx="96774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5919480" y="1010052"/>
            <a:ext cx="2005319" cy="49877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8" y="1532596"/>
            <a:ext cx="5088469" cy="4593567"/>
          </a:xfrm>
        </p:spPr>
        <p:txBody>
          <a:bodyPr/>
          <a:lstStyle/>
          <a:p>
            <a:r>
              <a:rPr lang="en-US" sz="1800" dirty="0" smtClean="0"/>
              <a:t>Manage High-Level Synthesis source files, scripts, example projects, and packaged IP </a:t>
            </a:r>
          </a:p>
          <a:p>
            <a:r>
              <a:rPr lang="en-US" sz="1800" dirty="0" smtClean="0"/>
              <a:t>Manage entire System Generator directory for DSP sources</a:t>
            </a:r>
          </a:p>
          <a:p>
            <a:r>
              <a:rPr lang="en-US" sz="1800" dirty="0" smtClean="0"/>
              <a:t>Manage Scripts and Docs as desired</a:t>
            </a:r>
            <a:endParaRPr lang="en-US" sz="1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7" y="5078764"/>
            <a:ext cx="609600" cy="259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96" y="2676365"/>
            <a:ext cx="609600" cy="251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2" y="1038883"/>
            <a:ext cx="609600" cy="259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55" y="2865828"/>
            <a:ext cx="108204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32" y="3105995"/>
            <a:ext cx="1363980" cy="11125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7" y="4168987"/>
            <a:ext cx="777240" cy="2590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77" y="5270001"/>
            <a:ext cx="1470660" cy="4876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4" y="4428067"/>
            <a:ext cx="1059180" cy="6324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2252538"/>
            <a:ext cx="982980" cy="4800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1482938"/>
            <a:ext cx="838200" cy="2438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0" y="1873463"/>
            <a:ext cx="1013460" cy="2438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96" y="2066545"/>
            <a:ext cx="762000" cy="2438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1" y="1693090"/>
            <a:ext cx="975360" cy="2209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84" y="1303997"/>
            <a:ext cx="830580" cy="228600"/>
          </a:xfrm>
          <a:prstGeom prst="rect">
            <a:avLst/>
          </a:prstGeom>
        </p:spPr>
      </p:pic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51507" y="237851"/>
            <a:ext cx="87062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kern="0" dirty="0" smtClean="0"/>
              <a:t>Minimum Set of Recommended Files - 2 of 2</a:t>
            </a:r>
            <a:endParaRPr lang="en-US" sz="1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4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HDL and 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</a:t>
            </a:r>
            <a:r>
              <a:rPr lang="en-US" baseline="0" dirty="0" smtClean="0"/>
              <a:t> Critical Management of Development</a:t>
            </a:r>
          </a:p>
          <a:p>
            <a:pPr lvl="1"/>
            <a:r>
              <a:rPr lang="en-US" dirty="0" smtClean="0"/>
              <a:t>Milestones</a:t>
            </a:r>
            <a:r>
              <a:rPr lang="en-US" baseline="0" dirty="0" smtClean="0"/>
              <a:t> are “backed up”</a:t>
            </a:r>
          </a:p>
          <a:p>
            <a:pPr lvl="1"/>
            <a:r>
              <a:rPr lang="en-US" dirty="0" smtClean="0"/>
              <a:t>Revert to previous milestone if necessary</a:t>
            </a:r>
            <a:endParaRPr lang="en-US" baseline="0" dirty="0" smtClean="0"/>
          </a:p>
          <a:p>
            <a:pPr lvl="1"/>
            <a:r>
              <a:rPr lang="en-US" baseline="0" dirty="0" smtClean="0"/>
              <a:t>Changes are logged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Speeds</a:t>
            </a:r>
            <a:r>
              <a:rPr lang="en-US" baseline="0" dirty="0" smtClean="0"/>
              <a:t> up Compiles </a:t>
            </a:r>
          </a:p>
          <a:p>
            <a:pPr lvl="1"/>
            <a:r>
              <a:rPr lang="en-US" dirty="0" smtClean="0"/>
              <a:t>Dependency Tracking – only build when inputs change</a:t>
            </a:r>
          </a:p>
          <a:p>
            <a:pPr lvl="1"/>
            <a:r>
              <a:rPr lang="en-US" dirty="0" smtClean="0"/>
              <a:t>Take advantage of parallelization – independent steps can run in parallel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Customers</a:t>
            </a:r>
            <a:r>
              <a:rPr lang="en-US" baseline="0" dirty="0" smtClean="0"/>
              <a:t> Use Some Form of Rev Control</a:t>
            </a:r>
          </a:p>
          <a:p>
            <a:pPr lvl="1"/>
            <a:r>
              <a:rPr lang="en-US" dirty="0" smtClean="0"/>
              <a:t>Subversion, Perforce, 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RCS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r>
              <a:rPr lang="en-US" baseline="0" dirty="0" smtClean="0"/>
              <a:t> Control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prefer 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revision control 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baseline="0" dirty="0" smtClean="0"/>
              <a:t>Revision 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Remote sources beginning in 2015.1 (until then easy workaround)</a:t>
            </a:r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sources</a:t>
            </a:r>
          </a:p>
          <a:p>
            <a:pPr lvl="1"/>
            <a:r>
              <a:rPr lang="en-US" dirty="0" smtClean="0"/>
              <a:t>“Standalone” project file 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16451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" y="1205230"/>
            <a:ext cx="5027333" cy="4268337"/>
          </a:xfrm>
        </p:spPr>
        <p:txBody>
          <a:bodyPr/>
          <a:lstStyle/>
          <a:p>
            <a:r>
              <a:rPr lang="en-US" sz="1800" dirty="0" smtClean="0"/>
              <a:t>Use Standalone Manage IP</a:t>
            </a:r>
          </a:p>
          <a:p>
            <a:pPr lvl="1"/>
            <a:r>
              <a:rPr lang="en-US" sz="1600" dirty="0" smtClean="0"/>
              <a:t>Put the IP outside the project to be checked into revision control</a:t>
            </a:r>
          </a:p>
          <a:p>
            <a:pPr lvl="1"/>
            <a:r>
              <a:rPr lang="en-US" sz="1600" dirty="0" smtClean="0"/>
              <a:t>Choose a directory – normally at same level as working project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Check in the directory next to the </a:t>
            </a:r>
            <a:r>
              <a:rPr lang="en-US" sz="1800" dirty="0" err="1" smtClean="0"/>
              <a:t>managed_ip_project</a:t>
            </a:r>
            <a:r>
              <a:rPr lang="en-US" sz="1800" dirty="0" smtClean="0"/>
              <a:t> folder</a:t>
            </a:r>
          </a:p>
          <a:p>
            <a:pPr lvl="1"/>
            <a:r>
              <a:rPr lang="en-US" sz="1600" dirty="0" smtClean="0"/>
              <a:t>And everything below it (.xci, .</a:t>
            </a:r>
            <a:r>
              <a:rPr lang="en-US" sz="1600" dirty="0" err="1" smtClean="0"/>
              <a:t>dcp</a:t>
            </a:r>
            <a:r>
              <a:rPr lang="en-US" sz="1600" dirty="0" smtClean="0"/>
              <a:t>, .</a:t>
            </a:r>
            <a:r>
              <a:rPr lang="en-US" sz="1600" dirty="0" err="1" smtClean="0"/>
              <a:t>veo</a:t>
            </a:r>
            <a:r>
              <a:rPr lang="en-US" sz="1600" dirty="0" smtClean="0"/>
              <a:t>, . Xml)</a:t>
            </a:r>
          </a:p>
          <a:p>
            <a:pPr lvl="1"/>
            <a:r>
              <a:rPr lang="en-US" sz="1600" dirty="0" smtClean="0"/>
              <a:t>all subdirectories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Instantiate - </a:t>
            </a:r>
            <a:r>
              <a:rPr lang="en-US" sz="1800" dirty="0"/>
              <a:t>A</a:t>
            </a:r>
            <a:r>
              <a:rPr lang="en-US" sz="1800" dirty="0" smtClean="0"/>
              <a:t>dding .xci as remote source</a:t>
            </a:r>
          </a:p>
          <a:p>
            <a:pPr lvl="1"/>
            <a:r>
              <a:rPr lang="en-US" sz="1600" dirty="0" smtClean="0"/>
              <a:t>Make sure “copy into project” option is not selected</a:t>
            </a:r>
          </a:p>
          <a:p>
            <a:pPr lvl="1"/>
            <a:r>
              <a:rPr lang="en-US" sz="1600" dirty="0" smtClean="0"/>
              <a:t>Must be fully generated, preferably w/ </a:t>
            </a:r>
            <a:r>
              <a:rPr lang="en-US" sz="1600" dirty="0" err="1" smtClean="0"/>
              <a:t>dcp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94520"/>
            <a:ext cx="3788757" cy="206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420597"/>
            <a:ext cx="3835927" cy="41294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5498530" y="85717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84533" y="4406226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directory</a:t>
            </a:r>
          </a:p>
          <a:p>
            <a:pPr lvl="1"/>
            <a:r>
              <a:rPr lang="en-US" dirty="0" smtClean="0"/>
              <a:t>Just 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“managed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” project 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24502</TotalTime>
  <Words>1725</Words>
  <Application>Microsoft Office PowerPoint</Application>
  <PresentationFormat>On-screen Show (4:3)</PresentationFormat>
  <Paragraphs>295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2012 Xilinx</vt:lpstr>
      <vt:lpstr>PowerPoint Presentation</vt:lpstr>
      <vt:lpstr>Agenda</vt:lpstr>
      <vt:lpstr>Revision Control Benefits</vt:lpstr>
      <vt:lpstr>Vivado Revision Control Philosophy</vt:lpstr>
      <vt:lpstr>Helpers for Revision Control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Summary</vt:lpstr>
      <vt:lpstr>Backup</vt:lpstr>
      <vt:lpstr>Recommended Directory Structure</vt:lpstr>
      <vt:lpstr>Recommended Directory Structure</vt:lpstr>
      <vt:lpstr>Recommended Files to Manage - 1 of 2</vt:lpstr>
      <vt:lpstr>Recommended Files to Manage - 2 of 2</vt:lpstr>
      <vt:lpstr>Minimum Set of Recommended Files - 1 of 2</vt:lpstr>
      <vt:lpstr>PowerPoint Presentation</vt:lpstr>
      <vt:lpstr>Lab 1</vt:lpstr>
      <vt:lpstr>Lab 2</vt:lpstr>
      <vt:lpstr>Lab 3</vt:lpstr>
      <vt:lpstr>Lab 4</vt:lpstr>
      <vt:lpstr>Lab 5</vt:lpstr>
      <vt:lpstr>Lab 6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951</cp:revision>
  <cp:lastPrinted>2014-03-13T22:31:34Z</cp:lastPrinted>
  <dcterms:created xsi:type="dcterms:W3CDTF">2012-10-05T19:19:16Z</dcterms:created>
  <dcterms:modified xsi:type="dcterms:W3CDTF">2015-02-25T20:38:16Z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