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sldIdLst>
    <p:sldId id="459" r:id="rId5"/>
    <p:sldId id="725" r:id="rId6"/>
    <p:sldId id="726" r:id="rId7"/>
    <p:sldId id="720" r:id="rId8"/>
    <p:sldId id="721" r:id="rId9"/>
    <p:sldId id="722" r:id="rId10"/>
    <p:sldId id="723" r:id="rId11"/>
    <p:sldId id="724" r:id="rId12"/>
    <p:sldId id="728" r:id="rId13"/>
    <p:sldId id="727" r:id="rId14"/>
    <p:sldId id="729" r:id="rId15"/>
    <p:sldId id="730" r:id="rId16"/>
    <p:sldId id="731" r:id="rId17"/>
    <p:sldId id="732" r:id="rId18"/>
    <p:sldId id="733" r:id="rId19"/>
    <p:sldId id="734" r:id="rId20"/>
    <p:sldId id="735" r:id="rId2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8B8D09"/>
    <a:srgbClr val="0033CC"/>
    <a:srgbClr val="75C7FF"/>
    <a:srgbClr val="0099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600" autoAdjust="0"/>
    <p:restoredTop sz="86445" autoAdjust="0"/>
  </p:normalViewPr>
  <p:slideViewPr>
    <p:cSldViewPr snapToGrid="0">
      <p:cViewPr varScale="1">
        <p:scale>
          <a:sx n="63" d="100"/>
          <a:sy n="63" d="100"/>
        </p:scale>
        <p:origin x="-114" y="-174"/>
      </p:cViewPr>
      <p:guideLst>
        <p:guide orient="horz" pos="2160"/>
        <p:guide pos="2880"/>
      </p:guideLst>
    </p:cSldViewPr>
  </p:slideViewPr>
  <p:outlineViewPr>
    <p:cViewPr>
      <p:scale>
        <a:sx n="33" d="100"/>
        <a:sy n="33" d="100"/>
      </p:scale>
      <p:origin x="42" y="17256"/>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7" d="100"/>
          <a:sy n="77" d="100"/>
        </p:scale>
        <p:origin x="-2904" y="-8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2113AD-D8BD-4C92-8996-B4E301769532}"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61CA843D-8AAB-483A-926B-031E67CE5070}">
      <dgm:prSet phldrT="[Text]"/>
      <dgm:spPr/>
      <dgm:t>
        <a:bodyPr/>
        <a:lstStyle/>
        <a:p>
          <a:r>
            <a:rPr lang="en-US" dirty="0" smtClean="0"/>
            <a:t>project_1.xpr</a:t>
          </a:r>
          <a:endParaRPr lang="en-US" dirty="0"/>
        </a:p>
      </dgm:t>
    </dgm:pt>
    <dgm:pt modelId="{33173592-9195-4285-8720-8BE3F8FA9DE7}" type="parTrans" cxnId="{B4B28FB3-2FF3-44D1-ACDC-6590C043B25E}">
      <dgm:prSet/>
      <dgm:spPr/>
      <dgm:t>
        <a:bodyPr/>
        <a:lstStyle/>
        <a:p>
          <a:endParaRPr lang="en-US"/>
        </a:p>
      </dgm:t>
    </dgm:pt>
    <dgm:pt modelId="{73DD202B-E411-45CA-8C94-83E9A7A9B153}" type="sibTrans" cxnId="{B4B28FB3-2FF3-44D1-ACDC-6590C043B25E}">
      <dgm:prSet/>
      <dgm:spPr/>
      <dgm:t>
        <a:bodyPr/>
        <a:lstStyle/>
        <a:p>
          <a:endParaRPr lang="en-US"/>
        </a:p>
      </dgm:t>
    </dgm:pt>
    <dgm:pt modelId="{5B148A8B-8429-4234-A886-B5267E94015A}">
      <dgm:prSet phldrT="[Text]"/>
      <dgm:spPr/>
      <dgm:t>
        <a:bodyPr/>
        <a:lstStyle/>
        <a:p>
          <a:r>
            <a:rPr lang="en-US" dirty="0" smtClean="0"/>
            <a:t>project_1.srcs</a:t>
          </a:r>
          <a:endParaRPr lang="en-US" dirty="0"/>
        </a:p>
      </dgm:t>
    </dgm:pt>
    <dgm:pt modelId="{5B724CBE-336C-493C-BCE8-35D570B853C4}" type="parTrans" cxnId="{627A6407-983F-409D-B6A9-AE7FBC028C23}">
      <dgm:prSet/>
      <dgm:spPr/>
      <dgm:t>
        <a:bodyPr/>
        <a:lstStyle/>
        <a:p>
          <a:endParaRPr lang="en-US"/>
        </a:p>
      </dgm:t>
    </dgm:pt>
    <dgm:pt modelId="{FEC4F2A0-24B4-48DD-9B27-B5AA714D46C5}" type="sibTrans" cxnId="{627A6407-983F-409D-B6A9-AE7FBC028C23}">
      <dgm:prSet/>
      <dgm:spPr/>
      <dgm:t>
        <a:bodyPr/>
        <a:lstStyle/>
        <a:p>
          <a:endParaRPr lang="en-US"/>
        </a:p>
      </dgm:t>
    </dgm:pt>
    <dgm:pt modelId="{09B5A993-23F5-4F51-B2CF-F67B9EA2DEAC}">
      <dgm:prSet phldrT="[Text]"/>
      <dgm:spPr/>
      <dgm:t>
        <a:bodyPr/>
        <a:lstStyle/>
        <a:p>
          <a:r>
            <a:rPr lang="en-US" dirty="0" smtClean="0"/>
            <a:t>project_1.data</a:t>
          </a:r>
          <a:endParaRPr lang="en-US" dirty="0"/>
        </a:p>
      </dgm:t>
    </dgm:pt>
    <dgm:pt modelId="{3C82D4DF-0E78-44B0-9784-1D1F8F47137D}" type="parTrans" cxnId="{63921BD9-AA69-43F5-94D0-0B05941DA8E7}">
      <dgm:prSet/>
      <dgm:spPr/>
      <dgm:t>
        <a:bodyPr/>
        <a:lstStyle/>
        <a:p>
          <a:endParaRPr lang="en-US"/>
        </a:p>
      </dgm:t>
    </dgm:pt>
    <dgm:pt modelId="{8B7DA553-A57D-410C-82D0-95800B8839E3}" type="sibTrans" cxnId="{63921BD9-AA69-43F5-94D0-0B05941DA8E7}">
      <dgm:prSet/>
      <dgm:spPr/>
      <dgm:t>
        <a:bodyPr/>
        <a:lstStyle/>
        <a:p>
          <a:endParaRPr lang="en-US"/>
        </a:p>
      </dgm:t>
    </dgm:pt>
    <dgm:pt modelId="{40AAFB9C-C4A6-4CDC-90A8-39006BF4F4DC}">
      <dgm:prSet phldrT="[Text]"/>
      <dgm:spPr/>
      <dgm:t>
        <a:bodyPr/>
        <a:lstStyle/>
        <a:p>
          <a:r>
            <a:rPr lang="en-US" dirty="0" smtClean="0"/>
            <a:t>project_1.runs</a:t>
          </a:r>
          <a:endParaRPr lang="en-US" dirty="0"/>
        </a:p>
      </dgm:t>
    </dgm:pt>
    <dgm:pt modelId="{84DFC11B-B177-4B76-A74D-9638DAF5F594}" type="parTrans" cxnId="{2526BDDC-8616-492A-98FA-19BF2C33899A}">
      <dgm:prSet/>
      <dgm:spPr/>
      <dgm:t>
        <a:bodyPr/>
        <a:lstStyle/>
        <a:p>
          <a:endParaRPr lang="en-US"/>
        </a:p>
      </dgm:t>
    </dgm:pt>
    <dgm:pt modelId="{272BBD0E-EF6B-40D3-AD92-6421DBE5ECD0}" type="sibTrans" cxnId="{2526BDDC-8616-492A-98FA-19BF2C33899A}">
      <dgm:prSet/>
      <dgm:spPr/>
      <dgm:t>
        <a:bodyPr/>
        <a:lstStyle/>
        <a:p>
          <a:endParaRPr lang="en-US"/>
        </a:p>
      </dgm:t>
    </dgm:pt>
    <dgm:pt modelId="{430DB9EE-E394-485A-A873-B9AB33BA3751}">
      <dgm:prSet phldrT="[Text]"/>
      <dgm:spPr/>
      <dgm:t>
        <a:bodyPr/>
        <a:lstStyle/>
        <a:p>
          <a:r>
            <a:rPr lang="en-US" dirty="0" smtClean="0"/>
            <a:t>project_1.ioplanning</a:t>
          </a:r>
          <a:endParaRPr lang="en-US" dirty="0"/>
        </a:p>
      </dgm:t>
    </dgm:pt>
    <dgm:pt modelId="{043162CC-3631-432F-B855-E5881C216443}" type="parTrans" cxnId="{A2609284-79C7-4601-B19C-86A7488976EA}">
      <dgm:prSet/>
      <dgm:spPr/>
      <dgm:t>
        <a:bodyPr/>
        <a:lstStyle/>
        <a:p>
          <a:endParaRPr lang="en-US"/>
        </a:p>
      </dgm:t>
    </dgm:pt>
    <dgm:pt modelId="{2DAEDCF5-92BC-43E7-8946-C2AE9C9F7815}" type="sibTrans" cxnId="{A2609284-79C7-4601-B19C-86A7488976EA}">
      <dgm:prSet/>
      <dgm:spPr/>
      <dgm:t>
        <a:bodyPr/>
        <a:lstStyle/>
        <a:p>
          <a:endParaRPr lang="en-US"/>
        </a:p>
      </dgm:t>
    </dgm:pt>
    <dgm:pt modelId="{3B9BC09F-89BF-44E4-8E7A-72FE7C3062EE}">
      <dgm:prSet phldrT="[Text]"/>
      <dgm:spPr/>
      <dgm:t>
        <a:bodyPr/>
        <a:lstStyle/>
        <a:p>
          <a:r>
            <a:rPr lang="en-US" dirty="0" smtClean="0"/>
            <a:t>constrs_1</a:t>
          </a:r>
          <a:endParaRPr lang="en-US" dirty="0"/>
        </a:p>
      </dgm:t>
    </dgm:pt>
    <dgm:pt modelId="{77FC9657-9793-4F8E-A941-74E07E70754B}" type="parTrans" cxnId="{89F06F65-2493-4CF9-ADAA-D70E74C41F9E}">
      <dgm:prSet/>
      <dgm:spPr/>
      <dgm:t>
        <a:bodyPr/>
        <a:lstStyle/>
        <a:p>
          <a:endParaRPr lang="en-US"/>
        </a:p>
      </dgm:t>
    </dgm:pt>
    <dgm:pt modelId="{CD7B1DEC-7299-427F-BC7E-FFC7B20D898B}" type="sibTrans" cxnId="{89F06F65-2493-4CF9-ADAA-D70E74C41F9E}">
      <dgm:prSet/>
      <dgm:spPr/>
      <dgm:t>
        <a:bodyPr/>
        <a:lstStyle/>
        <a:p>
          <a:endParaRPr lang="en-US"/>
        </a:p>
      </dgm:t>
    </dgm:pt>
    <dgm:pt modelId="{07C8311F-20AA-4788-965E-46756C9C1A53}">
      <dgm:prSet phldrT="[Text]"/>
      <dgm:spPr/>
      <dgm:t>
        <a:bodyPr/>
        <a:lstStyle/>
        <a:p>
          <a:r>
            <a:rPr lang="en-US" dirty="0" smtClean="0"/>
            <a:t>sources_1</a:t>
          </a:r>
          <a:endParaRPr lang="en-US" dirty="0"/>
        </a:p>
      </dgm:t>
    </dgm:pt>
    <dgm:pt modelId="{FE72C0DA-B267-499E-AE7E-DE3002569093}" type="parTrans" cxnId="{B21C0419-70C6-43DB-80C1-EB2CB86C0FB3}">
      <dgm:prSet/>
      <dgm:spPr/>
      <dgm:t>
        <a:bodyPr/>
        <a:lstStyle/>
        <a:p>
          <a:endParaRPr lang="en-US"/>
        </a:p>
      </dgm:t>
    </dgm:pt>
    <dgm:pt modelId="{961A5095-2D2E-48C8-B0D3-74D7C1A03BBE}" type="sibTrans" cxnId="{B21C0419-70C6-43DB-80C1-EB2CB86C0FB3}">
      <dgm:prSet/>
      <dgm:spPr/>
      <dgm:t>
        <a:bodyPr/>
        <a:lstStyle/>
        <a:p>
          <a:endParaRPr lang="en-US"/>
        </a:p>
      </dgm:t>
    </dgm:pt>
    <dgm:pt modelId="{87B7EEE5-14F3-433F-9BB5-3F8EDC412E72}">
      <dgm:prSet phldrT="[Text]"/>
      <dgm:spPr/>
      <dgm:t>
        <a:bodyPr/>
        <a:lstStyle/>
        <a:p>
          <a:r>
            <a:rPr lang="en-US" smtClean="0"/>
            <a:t>project_1.cache</a:t>
          </a:r>
          <a:endParaRPr lang="en-US" dirty="0"/>
        </a:p>
      </dgm:t>
    </dgm:pt>
    <dgm:pt modelId="{370C2F0F-7A11-4140-B1F7-9065226486E3}" type="parTrans" cxnId="{3720D5A8-2693-47E6-997C-F04714609F6F}">
      <dgm:prSet/>
      <dgm:spPr/>
      <dgm:t>
        <a:bodyPr/>
        <a:lstStyle/>
        <a:p>
          <a:endParaRPr lang="en-US"/>
        </a:p>
      </dgm:t>
    </dgm:pt>
    <dgm:pt modelId="{CC258C6D-0A7F-4AB7-A3F3-BB6AE9FD1384}" type="sibTrans" cxnId="{3720D5A8-2693-47E6-997C-F04714609F6F}">
      <dgm:prSet/>
      <dgm:spPr/>
      <dgm:t>
        <a:bodyPr/>
        <a:lstStyle/>
        <a:p>
          <a:endParaRPr lang="en-US"/>
        </a:p>
      </dgm:t>
    </dgm:pt>
    <dgm:pt modelId="{7C919E54-D384-4DFF-B8A4-24FE1C07BACA}">
      <dgm:prSet phldrT="[Text]"/>
      <dgm:spPr/>
      <dgm:t>
        <a:bodyPr/>
        <a:lstStyle/>
        <a:p>
          <a:r>
            <a:rPr lang="en-US" dirty="0" smtClean="0"/>
            <a:t>sim_1</a:t>
          </a:r>
          <a:endParaRPr lang="en-US" dirty="0"/>
        </a:p>
      </dgm:t>
    </dgm:pt>
    <dgm:pt modelId="{1D9AF94D-4CD7-4FE9-B4DE-BCCF7A84AFAA}" type="parTrans" cxnId="{6216C5EB-8B7B-42F1-B4C7-AF62AE86AA98}">
      <dgm:prSet/>
      <dgm:spPr/>
      <dgm:t>
        <a:bodyPr/>
        <a:lstStyle/>
        <a:p>
          <a:endParaRPr lang="en-US"/>
        </a:p>
      </dgm:t>
    </dgm:pt>
    <dgm:pt modelId="{25943352-A59B-4885-B2D6-1B9A0608BD55}" type="sibTrans" cxnId="{6216C5EB-8B7B-42F1-B4C7-AF62AE86AA98}">
      <dgm:prSet/>
      <dgm:spPr/>
      <dgm:t>
        <a:bodyPr/>
        <a:lstStyle/>
        <a:p>
          <a:endParaRPr lang="en-US"/>
        </a:p>
      </dgm:t>
    </dgm:pt>
    <dgm:pt modelId="{31EDDCA9-5825-4C35-A910-F62A22E341F0}" type="pres">
      <dgm:prSet presAssocID="{742113AD-D8BD-4C92-8996-B4E301769532}" presName="diagram" presStyleCnt="0">
        <dgm:presLayoutVars>
          <dgm:chPref val="1"/>
          <dgm:dir/>
          <dgm:animOne val="branch"/>
          <dgm:animLvl val="lvl"/>
          <dgm:resizeHandles/>
        </dgm:presLayoutVars>
      </dgm:prSet>
      <dgm:spPr/>
      <dgm:t>
        <a:bodyPr/>
        <a:lstStyle/>
        <a:p>
          <a:endParaRPr lang="en-US"/>
        </a:p>
      </dgm:t>
    </dgm:pt>
    <dgm:pt modelId="{76334B05-B88E-4978-915A-4B71AADD4081}" type="pres">
      <dgm:prSet presAssocID="{61CA843D-8AAB-483A-926B-031E67CE5070}" presName="root" presStyleCnt="0"/>
      <dgm:spPr/>
    </dgm:pt>
    <dgm:pt modelId="{D2CABB06-02D5-4358-A1D7-8718470685DC}" type="pres">
      <dgm:prSet presAssocID="{61CA843D-8AAB-483A-926B-031E67CE5070}" presName="rootComposite" presStyleCnt="0"/>
      <dgm:spPr/>
    </dgm:pt>
    <dgm:pt modelId="{F0B4302C-D685-4A20-9D41-95B65B193458}" type="pres">
      <dgm:prSet presAssocID="{61CA843D-8AAB-483A-926B-031E67CE5070}" presName="rootText" presStyleLbl="node1" presStyleIdx="0" presStyleCnt="1"/>
      <dgm:spPr/>
      <dgm:t>
        <a:bodyPr/>
        <a:lstStyle/>
        <a:p>
          <a:endParaRPr lang="en-US"/>
        </a:p>
      </dgm:t>
    </dgm:pt>
    <dgm:pt modelId="{DD88A4BB-8DFF-46D5-9735-A19E412B8824}" type="pres">
      <dgm:prSet presAssocID="{61CA843D-8AAB-483A-926B-031E67CE5070}" presName="rootConnector" presStyleLbl="node1" presStyleIdx="0" presStyleCnt="1"/>
      <dgm:spPr/>
      <dgm:t>
        <a:bodyPr/>
        <a:lstStyle/>
        <a:p>
          <a:endParaRPr lang="en-US"/>
        </a:p>
      </dgm:t>
    </dgm:pt>
    <dgm:pt modelId="{916BE938-A591-4325-B6E7-AA0B3AA6D574}" type="pres">
      <dgm:prSet presAssocID="{61CA843D-8AAB-483A-926B-031E67CE5070}" presName="childShape" presStyleCnt="0"/>
      <dgm:spPr/>
    </dgm:pt>
    <dgm:pt modelId="{3EBE1A95-4BA2-4B24-90BA-39F529FBCE76}" type="pres">
      <dgm:prSet presAssocID="{5B724CBE-336C-493C-BCE8-35D570B853C4}" presName="Name13" presStyleLbl="parChTrans1D2" presStyleIdx="0" presStyleCnt="5"/>
      <dgm:spPr/>
      <dgm:t>
        <a:bodyPr/>
        <a:lstStyle/>
        <a:p>
          <a:endParaRPr lang="en-US"/>
        </a:p>
      </dgm:t>
    </dgm:pt>
    <dgm:pt modelId="{BA53C1C9-72CF-4011-9C2E-965115138EE8}" type="pres">
      <dgm:prSet presAssocID="{5B148A8B-8429-4234-A886-B5267E94015A}" presName="childText" presStyleLbl="bgAcc1" presStyleIdx="0" presStyleCnt="5">
        <dgm:presLayoutVars>
          <dgm:bulletEnabled val="1"/>
        </dgm:presLayoutVars>
      </dgm:prSet>
      <dgm:spPr/>
      <dgm:t>
        <a:bodyPr/>
        <a:lstStyle/>
        <a:p>
          <a:endParaRPr lang="en-US"/>
        </a:p>
      </dgm:t>
    </dgm:pt>
    <dgm:pt modelId="{25CF5C9A-20BD-4977-9BD0-7A4F774EC6C9}" type="pres">
      <dgm:prSet presAssocID="{3C82D4DF-0E78-44B0-9784-1D1F8F47137D}" presName="Name13" presStyleLbl="parChTrans1D2" presStyleIdx="1" presStyleCnt="5"/>
      <dgm:spPr/>
      <dgm:t>
        <a:bodyPr/>
        <a:lstStyle/>
        <a:p>
          <a:endParaRPr lang="en-US"/>
        </a:p>
      </dgm:t>
    </dgm:pt>
    <dgm:pt modelId="{6B6D62D3-3CFD-452A-8975-747C0D5CA19D}" type="pres">
      <dgm:prSet presAssocID="{09B5A993-23F5-4F51-B2CF-F67B9EA2DEAC}" presName="childText" presStyleLbl="bgAcc1" presStyleIdx="1" presStyleCnt="5">
        <dgm:presLayoutVars>
          <dgm:bulletEnabled val="1"/>
        </dgm:presLayoutVars>
      </dgm:prSet>
      <dgm:spPr/>
      <dgm:t>
        <a:bodyPr/>
        <a:lstStyle/>
        <a:p>
          <a:endParaRPr lang="en-US"/>
        </a:p>
      </dgm:t>
    </dgm:pt>
    <dgm:pt modelId="{C762C766-8B21-4D41-8BB8-B6CFEAC57841}" type="pres">
      <dgm:prSet presAssocID="{370C2F0F-7A11-4140-B1F7-9065226486E3}" presName="Name13" presStyleLbl="parChTrans1D2" presStyleIdx="2" presStyleCnt="5"/>
      <dgm:spPr/>
      <dgm:t>
        <a:bodyPr/>
        <a:lstStyle/>
        <a:p>
          <a:endParaRPr lang="en-US"/>
        </a:p>
      </dgm:t>
    </dgm:pt>
    <dgm:pt modelId="{03A383A5-B769-428D-BF7D-3FB4F7A6EEB3}" type="pres">
      <dgm:prSet presAssocID="{87B7EEE5-14F3-433F-9BB5-3F8EDC412E72}" presName="childText" presStyleLbl="bgAcc1" presStyleIdx="2" presStyleCnt="5">
        <dgm:presLayoutVars>
          <dgm:bulletEnabled val="1"/>
        </dgm:presLayoutVars>
      </dgm:prSet>
      <dgm:spPr/>
      <dgm:t>
        <a:bodyPr/>
        <a:lstStyle/>
        <a:p>
          <a:endParaRPr lang="en-US"/>
        </a:p>
      </dgm:t>
    </dgm:pt>
    <dgm:pt modelId="{51C1A5F7-538A-4C85-96A3-2DAF0EBFDB7F}" type="pres">
      <dgm:prSet presAssocID="{84DFC11B-B177-4B76-A74D-9638DAF5F594}" presName="Name13" presStyleLbl="parChTrans1D2" presStyleIdx="3" presStyleCnt="5"/>
      <dgm:spPr/>
      <dgm:t>
        <a:bodyPr/>
        <a:lstStyle/>
        <a:p>
          <a:endParaRPr lang="en-US"/>
        </a:p>
      </dgm:t>
    </dgm:pt>
    <dgm:pt modelId="{03B3F701-9536-4AEA-BF48-5D647EE112C2}" type="pres">
      <dgm:prSet presAssocID="{40AAFB9C-C4A6-4CDC-90A8-39006BF4F4DC}" presName="childText" presStyleLbl="bgAcc1" presStyleIdx="3" presStyleCnt="5">
        <dgm:presLayoutVars>
          <dgm:bulletEnabled val="1"/>
        </dgm:presLayoutVars>
      </dgm:prSet>
      <dgm:spPr/>
      <dgm:t>
        <a:bodyPr/>
        <a:lstStyle/>
        <a:p>
          <a:endParaRPr lang="en-US"/>
        </a:p>
      </dgm:t>
    </dgm:pt>
    <dgm:pt modelId="{B25E80CA-6DF6-46FF-892F-282FB06075CA}" type="pres">
      <dgm:prSet presAssocID="{043162CC-3631-432F-B855-E5881C216443}" presName="Name13" presStyleLbl="parChTrans1D2" presStyleIdx="4" presStyleCnt="5"/>
      <dgm:spPr/>
      <dgm:t>
        <a:bodyPr/>
        <a:lstStyle/>
        <a:p>
          <a:endParaRPr lang="en-US"/>
        </a:p>
      </dgm:t>
    </dgm:pt>
    <dgm:pt modelId="{6625E688-C477-4C1C-BD4A-CE6DD89E36E8}" type="pres">
      <dgm:prSet presAssocID="{430DB9EE-E394-485A-A873-B9AB33BA3751}" presName="childText" presStyleLbl="bgAcc1" presStyleIdx="4" presStyleCnt="5">
        <dgm:presLayoutVars>
          <dgm:bulletEnabled val="1"/>
        </dgm:presLayoutVars>
      </dgm:prSet>
      <dgm:spPr/>
      <dgm:t>
        <a:bodyPr/>
        <a:lstStyle/>
        <a:p>
          <a:endParaRPr lang="en-US"/>
        </a:p>
      </dgm:t>
    </dgm:pt>
  </dgm:ptLst>
  <dgm:cxnLst>
    <dgm:cxn modelId="{B526D570-4B9A-4DC1-8434-750E4D0628CA}" type="presOf" srcId="{61CA843D-8AAB-483A-926B-031E67CE5070}" destId="{DD88A4BB-8DFF-46D5-9735-A19E412B8824}" srcOrd="1" destOrd="0" presId="urn:microsoft.com/office/officeart/2005/8/layout/hierarchy3"/>
    <dgm:cxn modelId="{5E13348E-6319-4003-AAA5-2D5C96B40573}" type="presOf" srcId="{430DB9EE-E394-485A-A873-B9AB33BA3751}" destId="{6625E688-C477-4C1C-BD4A-CE6DD89E36E8}" srcOrd="0" destOrd="0" presId="urn:microsoft.com/office/officeart/2005/8/layout/hierarchy3"/>
    <dgm:cxn modelId="{EEBBFE0C-35AD-4FF1-B19F-FE5681150144}" type="presOf" srcId="{7C919E54-D384-4DFF-B8A4-24FE1C07BACA}" destId="{BA53C1C9-72CF-4011-9C2E-965115138EE8}" srcOrd="0" destOrd="3" presId="urn:microsoft.com/office/officeart/2005/8/layout/hierarchy3"/>
    <dgm:cxn modelId="{B21C0419-70C6-43DB-80C1-EB2CB86C0FB3}" srcId="{5B148A8B-8429-4234-A886-B5267E94015A}" destId="{07C8311F-20AA-4788-965E-46756C9C1A53}" srcOrd="1" destOrd="0" parTransId="{FE72C0DA-B267-499E-AE7E-DE3002569093}" sibTransId="{961A5095-2D2E-48C8-B0D3-74D7C1A03BBE}"/>
    <dgm:cxn modelId="{2526BDDC-8616-492A-98FA-19BF2C33899A}" srcId="{61CA843D-8AAB-483A-926B-031E67CE5070}" destId="{40AAFB9C-C4A6-4CDC-90A8-39006BF4F4DC}" srcOrd="3" destOrd="0" parTransId="{84DFC11B-B177-4B76-A74D-9638DAF5F594}" sibTransId="{272BBD0E-EF6B-40D3-AD92-6421DBE5ECD0}"/>
    <dgm:cxn modelId="{25EF3855-D028-4961-A76B-94FFAB80239B}" type="presOf" srcId="{61CA843D-8AAB-483A-926B-031E67CE5070}" destId="{F0B4302C-D685-4A20-9D41-95B65B193458}" srcOrd="0" destOrd="0" presId="urn:microsoft.com/office/officeart/2005/8/layout/hierarchy3"/>
    <dgm:cxn modelId="{63921BD9-AA69-43F5-94D0-0B05941DA8E7}" srcId="{61CA843D-8AAB-483A-926B-031E67CE5070}" destId="{09B5A993-23F5-4F51-B2CF-F67B9EA2DEAC}" srcOrd="1" destOrd="0" parTransId="{3C82D4DF-0E78-44B0-9784-1D1F8F47137D}" sibTransId="{8B7DA553-A57D-410C-82D0-95800B8839E3}"/>
    <dgm:cxn modelId="{F10895D9-F63C-4C5C-B273-EE5F1BEA5549}" type="presOf" srcId="{40AAFB9C-C4A6-4CDC-90A8-39006BF4F4DC}" destId="{03B3F701-9536-4AEA-BF48-5D647EE112C2}" srcOrd="0" destOrd="0" presId="urn:microsoft.com/office/officeart/2005/8/layout/hierarchy3"/>
    <dgm:cxn modelId="{15323557-A0DD-48FB-B03C-F0C029ED6632}" type="presOf" srcId="{5B148A8B-8429-4234-A886-B5267E94015A}" destId="{BA53C1C9-72CF-4011-9C2E-965115138EE8}" srcOrd="0" destOrd="0" presId="urn:microsoft.com/office/officeart/2005/8/layout/hierarchy3"/>
    <dgm:cxn modelId="{6216C5EB-8B7B-42F1-B4C7-AF62AE86AA98}" srcId="{5B148A8B-8429-4234-A886-B5267E94015A}" destId="{7C919E54-D384-4DFF-B8A4-24FE1C07BACA}" srcOrd="2" destOrd="0" parTransId="{1D9AF94D-4CD7-4FE9-B4DE-BCCF7A84AFAA}" sibTransId="{25943352-A59B-4885-B2D6-1B9A0608BD55}"/>
    <dgm:cxn modelId="{3720D5A8-2693-47E6-997C-F04714609F6F}" srcId="{61CA843D-8AAB-483A-926B-031E67CE5070}" destId="{87B7EEE5-14F3-433F-9BB5-3F8EDC412E72}" srcOrd="2" destOrd="0" parTransId="{370C2F0F-7A11-4140-B1F7-9065226486E3}" sibTransId="{CC258C6D-0A7F-4AB7-A3F3-BB6AE9FD1384}"/>
    <dgm:cxn modelId="{1B79D141-C9B8-44F0-9E03-079FC315BD2F}" type="presOf" srcId="{84DFC11B-B177-4B76-A74D-9638DAF5F594}" destId="{51C1A5F7-538A-4C85-96A3-2DAF0EBFDB7F}" srcOrd="0" destOrd="0" presId="urn:microsoft.com/office/officeart/2005/8/layout/hierarchy3"/>
    <dgm:cxn modelId="{C340CBC1-7F6C-4633-B7AF-7B30DB109192}" type="presOf" srcId="{87B7EEE5-14F3-433F-9BB5-3F8EDC412E72}" destId="{03A383A5-B769-428D-BF7D-3FB4F7A6EEB3}" srcOrd="0" destOrd="0" presId="urn:microsoft.com/office/officeart/2005/8/layout/hierarchy3"/>
    <dgm:cxn modelId="{80DD7233-8C09-4026-BC23-91B17238CCCF}" type="presOf" srcId="{3C82D4DF-0E78-44B0-9784-1D1F8F47137D}" destId="{25CF5C9A-20BD-4977-9BD0-7A4F774EC6C9}" srcOrd="0" destOrd="0" presId="urn:microsoft.com/office/officeart/2005/8/layout/hierarchy3"/>
    <dgm:cxn modelId="{A2609284-79C7-4601-B19C-86A7488976EA}" srcId="{61CA843D-8AAB-483A-926B-031E67CE5070}" destId="{430DB9EE-E394-485A-A873-B9AB33BA3751}" srcOrd="4" destOrd="0" parTransId="{043162CC-3631-432F-B855-E5881C216443}" sibTransId="{2DAEDCF5-92BC-43E7-8946-C2AE9C9F7815}"/>
    <dgm:cxn modelId="{B4B28FB3-2FF3-44D1-ACDC-6590C043B25E}" srcId="{742113AD-D8BD-4C92-8996-B4E301769532}" destId="{61CA843D-8AAB-483A-926B-031E67CE5070}" srcOrd="0" destOrd="0" parTransId="{33173592-9195-4285-8720-8BE3F8FA9DE7}" sibTransId="{73DD202B-E411-45CA-8C94-83E9A7A9B153}"/>
    <dgm:cxn modelId="{06BC0F36-F50F-40A9-B363-9BCF2B786765}" type="presOf" srcId="{5B724CBE-336C-493C-BCE8-35D570B853C4}" destId="{3EBE1A95-4BA2-4B24-90BA-39F529FBCE76}" srcOrd="0" destOrd="0" presId="urn:microsoft.com/office/officeart/2005/8/layout/hierarchy3"/>
    <dgm:cxn modelId="{89F06F65-2493-4CF9-ADAA-D70E74C41F9E}" srcId="{5B148A8B-8429-4234-A886-B5267E94015A}" destId="{3B9BC09F-89BF-44E4-8E7A-72FE7C3062EE}" srcOrd="0" destOrd="0" parTransId="{77FC9657-9793-4F8E-A941-74E07E70754B}" sibTransId="{CD7B1DEC-7299-427F-BC7E-FFC7B20D898B}"/>
    <dgm:cxn modelId="{2EB5A87C-7EED-41E4-A255-E848C44ADBAB}" type="presOf" srcId="{07C8311F-20AA-4788-965E-46756C9C1A53}" destId="{BA53C1C9-72CF-4011-9C2E-965115138EE8}" srcOrd="0" destOrd="2" presId="urn:microsoft.com/office/officeart/2005/8/layout/hierarchy3"/>
    <dgm:cxn modelId="{05FF9B4C-77B0-44E9-87BA-FA542403DF7F}" type="presOf" srcId="{370C2F0F-7A11-4140-B1F7-9065226486E3}" destId="{C762C766-8B21-4D41-8BB8-B6CFEAC57841}" srcOrd="0" destOrd="0" presId="urn:microsoft.com/office/officeart/2005/8/layout/hierarchy3"/>
    <dgm:cxn modelId="{31563D10-CBB8-4E5B-A34A-CF487BC040F0}" type="presOf" srcId="{3B9BC09F-89BF-44E4-8E7A-72FE7C3062EE}" destId="{BA53C1C9-72CF-4011-9C2E-965115138EE8}" srcOrd="0" destOrd="1" presId="urn:microsoft.com/office/officeart/2005/8/layout/hierarchy3"/>
    <dgm:cxn modelId="{627A6407-983F-409D-B6A9-AE7FBC028C23}" srcId="{61CA843D-8AAB-483A-926B-031E67CE5070}" destId="{5B148A8B-8429-4234-A886-B5267E94015A}" srcOrd="0" destOrd="0" parTransId="{5B724CBE-336C-493C-BCE8-35D570B853C4}" sibTransId="{FEC4F2A0-24B4-48DD-9B27-B5AA714D46C5}"/>
    <dgm:cxn modelId="{6027DE61-0218-4C46-BF16-DC4106F9E846}" type="presOf" srcId="{09B5A993-23F5-4F51-B2CF-F67B9EA2DEAC}" destId="{6B6D62D3-3CFD-452A-8975-747C0D5CA19D}" srcOrd="0" destOrd="0" presId="urn:microsoft.com/office/officeart/2005/8/layout/hierarchy3"/>
    <dgm:cxn modelId="{9145134C-7CFC-4769-965B-A722B236B21F}" type="presOf" srcId="{043162CC-3631-432F-B855-E5881C216443}" destId="{B25E80CA-6DF6-46FF-892F-282FB06075CA}" srcOrd="0" destOrd="0" presId="urn:microsoft.com/office/officeart/2005/8/layout/hierarchy3"/>
    <dgm:cxn modelId="{757E35D3-8D3D-46B3-9A76-15AEDF0E22A1}" type="presOf" srcId="{742113AD-D8BD-4C92-8996-B4E301769532}" destId="{31EDDCA9-5825-4C35-A910-F62A22E341F0}" srcOrd="0" destOrd="0" presId="urn:microsoft.com/office/officeart/2005/8/layout/hierarchy3"/>
    <dgm:cxn modelId="{FE2C4BFF-CF39-4749-B228-FC1686997F44}" type="presParOf" srcId="{31EDDCA9-5825-4C35-A910-F62A22E341F0}" destId="{76334B05-B88E-4978-915A-4B71AADD4081}" srcOrd="0" destOrd="0" presId="urn:microsoft.com/office/officeart/2005/8/layout/hierarchy3"/>
    <dgm:cxn modelId="{7A25EC8A-ADAD-4EFC-B1F6-82111E823AF8}" type="presParOf" srcId="{76334B05-B88E-4978-915A-4B71AADD4081}" destId="{D2CABB06-02D5-4358-A1D7-8718470685DC}" srcOrd="0" destOrd="0" presId="urn:microsoft.com/office/officeart/2005/8/layout/hierarchy3"/>
    <dgm:cxn modelId="{48252740-49AF-438A-A5CF-26D3B7DFC431}" type="presParOf" srcId="{D2CABB06-02D5-4358-A1D7-8718470685DC}" destId="{F0B4302C-D685-4A20-9D41-95B65B193458}" srcOrd="0" destOrd="0" presId="urn:microsoft.com/office/officeart/2005/8/layout/hierarchy3"/>
    <dgm:cxn modelId="{AEB83C1D-B131-4B86-A88E-111D1A99AB3C}" type="presParOf" srcId="{D2CABB06-02D5-4358-A1D7-8718470685DC}" destId="{DD88A4BB-8DFF-46D5-9735-A19E412B8824}" srcOrd="1" destOrd="0" presId="urn:microsoft.com/office/officeart/2005/8/layout/hierarchy3"/>
    <dgm:cxn modelId="{60D05867-B627-4598-90C8-9419D2FB5B28}" type="presParOf" srcId="{76334B05-B88E-4978-915A-4B71AADD4081}" destId="{916BE938-A591-4325-B6E7-AA0B3AA6D574}" srcOrd="1" destOrd="0" presId="urn:microsoft.com/office/officeart/2005/8/layout/hierarchy3"/>
    <dgm:cxn modelId="{F488DB1F-F32F-4819-A9DD-4711D92EDA20}" type="presParOf" srcId="{916BE938-A591-4325-B6E7-AA0B3AA6D574}" destId="{3EBE1A95-4BA2-4B24-90BA-39F529FBCE76}" srcOrd="0" destOrd="0" presId="urn:microsoft.com/office/officeart/2005/8/layout/hierarchy3"/>
    <dgm:cxn modelId="{A9F9D765-9FBB-434B-B674-0EC8A39DEB58}" type="presParOf" srcId="{916BE938-A591-4325-B6E7-AA0B3AA6D574}" destId="{BA53C1C9-72CF-4011-9C2E-965115138EE8}" srcOrd="1" destOrd="0" presId="urn:microsoft.com/office/officeart/2005/8/layout/hierarchy3"/>
    <dgm:cxn modelId="{C97FC165-D949-4ABE-BAE9-9EBDD30BC83F}" type="presParOf" srcId="{916BE938-A591-4325-B6E7-AA0B3AA6D574}" destId="{25CF5C9A-20BD-4977-9BD0-7A4F774EC6C9}" srcOrd="2" destOrd="0" presId="urn:microsoft.com/office/officeart/2005/8/layout/hierarchy3"/>
    <dgm:cxn modelId="{BA076E6C-E8B9-4FBA-8794-95E9CE9E8D04}" type="presParOf" srcId="{916BE938-A591-4325-B6E7-AA0B3AA6D574}" destId="{6B6D62D3-3CFD-452A-8975-747C0D5CA19D}" srcOrd="3" destOrd="0" presId="urn:microsoft.com/office/officeart/2005/8/layout/hierarchy3"/>
    <dgm:cxn modelId="{BFE57297-7D3E-4CA4-9F83-072855190192}" type="presParOf" srcId="{916BE938-A591-4325-B6E7-AA0B3AA6D574}" destId="{C762C766-8B21-4D41-8BB8-B6CFEAC57841}" srcOrd="4" destOrd="0" presId="urn:microsoft.com/office/officeart/2005/8/layout/hierarchy3"/>
    <dgm:cxn modelId="{A0EF4C78-6EC5-4407-A0C8-CF88A95EEC5F}" type="presParOf" srcId="{916BE938-A591-4325-B6E7-AA0B3AA6D574}" destId="{03A383A5-B769-428D-BF7D-3FB4F7A6EEB3}" srcOrd="5" destOrd="0" presId="urn:microsoft.com/office/officeart/2005/8/layout/hierarchy3"/>
    <dgm:cxn modelId="{B30875E5-FB21-465B-8809-663F357D08C1}" type="presParOf" srcId="{916BE938-A591-4325-B6E7-AA0B3AA6D574}" destId="{51C1A5F7-538A-4C85-96A3-2DAF0EBFDB7F}" srcOrd="6" destOrd="0" presId="urn:microsoft.com/office/officeart/2005/8/layout/hierarchy3"/>
    <dgm:cxn modelId="{6FA56195-F65D-443F-B49A-B37B11DB6483}" type="presParOf" srcId="{916BE938-A591-4325-B6E7-AA0B3AA6D574}" destId="{03B3F701-9536-4AEA-BF48-5D647EE112C2}" srcOrd="7" destOrd="0" presId="urn:microsoft.com/office/officeart/2005/8/layout/hierarchy3"/>
    <dgm:cxn modelId="{EF5B400B-611A-4E58-99AB-88F2E88ACEDF}" type="presParOf" srcId="{916BE938-A591-4325-B6E7-AA0B3AA6D574}" destId="{B25E80CA-6DF6-46FF-892F-282FB06075CA}" srcOrd="8" destOrd="0" presId="urn:microsoft.com/office/officeart/2005/8/layout/hierarchy3"/>
    <dgm:cxn modelId="{6233A15B-0E35-49C5-9FBD-F5B9248C4A8B}" type="presParOf" srcId="{916BE938-A591-4325-B6E7-AA0B3AA6D574}" destId="{6625E688-C477-4C1C-BD4A-CE6DD89E36E8}" srcOrd="9"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B4302C-D685-4A20-9D41-95B65B193458}">
      <dsp:nvSpPr>
        <dsp:cNvPr id="0" name=""/>
        <dsp:cNvSpPr/>
      </dsp:nvSpPr>
      <dsp:spPr>
        <a:xfrm>
          <a:off x="1153361" y="852"/>
          <a:ext cx="1537189" cy="76859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en-US" sz="1900" kern="1200" dirty="0" smtClean="0"/>
            <a:t>project_1.xpr</a:t>
          </a:r>
          <a:endParaRPr lang="en-US" sz="1900" kern="1200" dirty="0"/>
        </a:p>
      </dsp:txBody>
      <dsp:txXfrm>
        <a:off x="1175872" y="23363"/>
        <a:ext cx="1492167" cy="723572"/>
      </dsp:txXfrm>
    </dsp:sp>
    <dsp:sp modelId="{3EBE1A95-4BA2-4B24-90BA-39F529FBCE76}">
      <dsp:nvSpPr>
        <dsp:cNvPr id="0" name=""/>
        <dsp:cNvSpPr/>
      </dsp:nvSpPr>
      <dsp:spPr>
        <a:xfrm>
          <a:off x="1307080" y="769447"/>
          <a:ext cx="153718" cy="576446"/>
        </a:xfrm>
        <a:custGeom>
          <a:avLst/>
          <a:gdLst/>
          <a:ahLst/>
          <a:cxnLst/>
          <a:rect l="0" t="0" r="0" b="0"/>
          <a:pathLst>
            <a:path>
              <a:moveTo>
                <a:pt x="0" y="0"/>
              </a:moveTo>
              <a:lnTo>
                <a:pt x="0" y="576446"/>
              </a:lnTo>
              <a:lnTo>
                <a:pt x="153718" y="5764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53C1C9-72CF-4011-9C2E-965115138EE8}">
      <dsp:nvSpPr>
        <dsp:cNvPr id="0" name=""/>
        <dsp:cNvSpPr/>
      </dsp:nvSpPr>
      <dsp:spPr>
        <a:xfrm>
          <a:off x="1460799" y="961596"/>
          <a:ext cx="1229751" cy="7685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t" anchorCtr="0">
          <a:noAutofit/>
        </a:bodyPr>
        <a:lstStyle/>
        <a:p>
          <a:pPr lvl="0" algn="l" defTabSz="444500">
            <a:lnSpc>
              <a:spcPct val="90000"/>
            </a:lnSpc>
            <a:spcBef>
              <a:spcPct val="0"/>
            </a:spcBef>
            <a:spcAft>
              <a:spcPct val="35000"/>
            </a:spcAft>
          </a:pPr>
          <a:r>
            <a:rPr lang="en-US" sz="1000" kern="1200" dirty="0" smtClean="0"/>
            <a:t>project_1.srcs</a:t>
          </a:r>
          <a:endParaRPr lang="en-US" sz="1000" kern="1200" dirty="0"/>
        </a:p>
        <a:p>
          <a:pPr marL="57150" lvl="1" indent="-57150" algn="l" defTabSz="355600">
            <a:lnSpc>
              <a:spcPct val="90000"/>
            </a:lnSpc>
            <a:spcBef>
              <a:spcPct val="0"/>
            </a:spcBef>
            <a:spcAft>
              <a:spcPct val="15000"/>
            </a:spcAft>
            <a:buChar char="••"/>
          </a:pPr>
          <a:r>
            <a:rPr lang="en-US" sz="800" kern="1200" dirty="0" smtClean="0"/>
            <a:t>constrs_1</a:t>
          </a:r>
          <a:endParaRPr lang="en-US" sz="800" kern="1200" dirty="0"/>
        </a:p>
        <a:p>
          <a:pPr marL="57150" lvl="1" indent="-57150" algn="l" defTabSz="355600">
            <a:lnSpc>
              <a:spcPct val="90000"/>
            </a:lnSpc>
            <a:spcBef>
              <a:spcPct val="0"/>
            </a:spcBef>
            <a:spcAft>
              <a:spcPct val="15000"/>
            </a:spcAft>
            <a:buChar char="••"/>
          </a:pPr>
          <a:r>
            <a:rPr lang="en-US" sz="800" kern="1200" dirty="0" smtClean="0"/>
            <a:t>sources_1</a:t>
          </a:r>
          <a:endParaRPr lang="en-US" sz="800" kern="1200" dirty="0"/>
        </a:p>
        <a:p>
          <a:pPr marL="57150" lvl="1" indent="-57150" algn="l" defTabSz="355600">
            <a:lnSpc>
              <a:spcPct val="90000"/>
            </a:lnSpc>
            <a:spcBef>
              <a:spcPct val="0"/>
            </a:spcBef>
            <a:spcAft>
              <a:spcPct val="15000"/>
            </a:spcAft>
            <a:buChar char="••"/>
          </a:pPr>
          <a:r>
            <a:rPr lang="en-US" sz="800" kern="1200" dirty="0" smtClean="0"/>
            <a:t>sim_1</a:t>
          </a:r>
          <a:endParaRPr lang="en-US" sz="800" kern="1200" dirty="0"/>
        </a:p>
      </dsp:txBody>
      <dsp:txXfrm>
        <a:off x="1483310" y="984107"/>
        <a:ext cx="1184729" cy="723572"/>
      </dsp:txXfrm>
    </dsp:sp>
    <dsp:sp modelId="{25CF5C9A-20BD-4977-9BD0-7A4F774EC6C9}">
      <dsp:nvSpPr>
        <dsp:cNvPr id="0" name=""/>
        <dsp:cNvSpPr/>
      </dsp:nvSpPr>
      <dsp:spPr>
        <a:xfrm>
          <a:off x="1307080" y="769447"/>
          <a:ext cx="153718" cy="1537189"/>
        </a:xfrm>
        <a:custGeom>
          <a:avLst/>
          <a:gdLst/>
          <a:ahLst/>
          <a:cxnLst/>
          <a:rect l="0" t="0" r="0" b="0"/>
          <a:pathLst>
            <a:path>
              <a:moveTo>
                <a:pt x="0" y="0"/>
              </a:moveTo>
              <a:lnTo>
                <a:pt x="0" y="1537189"/>
              </a:lnTo>
              <a:lnTo>
                <a:pt x="153718" y="15371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6D62D3-3CFD-452A-8975-747C0D5CA19D}">
      <dsp:nvSpPr>
        <dsp:cNvPr id="0" name=""/>
        <dsp:cNvSpPr/>
      </dsp:nvSpPr>
      <dsp:spPr>
        <a:xfrm>
          <a:off x="1460799" y="1922339"/>
          <a:ext cx="1229751" cy="7685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lvl="0" algn="ctr" defTabSz="444500">
            <a:lnSpc>
              <a:spcPct val="90000"/>
            </a:lnSpc>
            <a:spcBef>
              <a:spcPct val="0"/>
            </a:spcBef>
            <a:spcAft>
              <a:spcPct val="35000"/>
            </a:spcAft>
          </a:pPr>
          <a:r>
            <a:rPr lang="en-US" sz="1000" kern="1200" dirty="0" smtClean="0"/>
            <a:t>project_1.data</a:t>
          </a:r>
          <a:endParaRPr lang="en-US" sz="1000" kern="1200" dirty="0"/>
        </a:p>
      </dsp:txBody>
      <dsp:txXfrm>
        <a:off x="1483310" y="1944850"/>
        <a:ext cx="1184729" cy="723572"/>
      </dsp:txXfrm>
    </dsp:sp>
    <dsp:sp modelId="{C762C766-8B21-4D41-8BB8-B6CFEAC57841}">
      <dsp:nvSpPr>
        <dsp:cNvPr id="0" name=""/>
        <dsp:cNvSpPr/>
      </dsp:nvSpPr>
      <dsp:spPr>
        <a:xfrm>
          <a:off x="1307080" y="769447"/>
          <a:ext cx="153718" cy="2497932"/>
        </a:xfrm>
        <a:custGeom>
          <a:avLst/>
          <a:gdLst/>
          <a:ahLst/>
          <a:cxnLst/>
          <a:rect l="0" t="0" r="0" b="0"/>
          <a:pathLst>
            <a:path>
              <a:moveTo>
                <a:pt x="0" y="0"/>
              </a:moveTo>
              <a:lnTo>
                <a:pt x="0" y="2497932"/>
              </a:lnTo>
              <a:lnTo>
                <a:pt x="153718" y="249793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A383A5-B769-428D-BF7D-3FB4F7A6EEB3}">
      <dsp:nvSpPr>
        <dsp:cNvPr id="0" name=""/>
        <dsp:cNvSpPr/>
      </dsp:nvSpPr>
      <dsp:spPr>
        <a:xfrm>
          <a:off x="1460799" y="2883082"/>
          <a:ext cx="1229751" cy="7685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lvl="0" algn="ctr" defTabSz="444500">
            <a:lnSpc>
              <a:spcPct val="90000"/>
            </a:lnSpc>
            <a:spcBef>
              <a:spcPct val="0"/>
            </a:spcBef>
            <a:spcAft>
              <a:spcPct val="35000"/>
            </a:spcAft>
          </a:pPr>
          <a:r>
            <a:rPr lang="en-US" sz="1000" kern="1200" smtClean="0"/>
            <a:t>project_1.cache</a:t>
          </a:r>
          <a:endParaRPr lang="en-US" sz="1000" kern="1200" dirty="0"/>
        </a:p>
      </dsp:txBody>
      <dsp:txXfrm>
        <a:off x="1483310" y="2905593"/>
        <a:ext cx="1184729" cy="723572"/>
      </dsp:txXfrm>
    </dsp:sp>
    <dsp:sp modelId="{51C1A5F7-538A-4C85-96A3-2DAF0EBFDB7F}">
      <dsp:nvSpPr>
        <dsp:cNvPr id="0" name=""/>
        <dsp:cNvSpPr/>
      </dsp:nvSpPr>
      <dsp:spPr>
        <a:xfrm>
          <a:off x="1307080" y="769447"/>
          <a:ext cx="153718" cy="3458676"/>
        </a:xfrm>
        <a:custGeom>
          <a:avLst/>
          <a:gdLst/>
          <a:ahLst/>
          <a:cxnLst/>
          <a:rect l="0" t="0" r="0" b="0"/>
          <a:pathLst>
            <a:path>
              <a:moveTo>
                <a:pt x="0" y="0"/>
              </a:moveTo>
              <a:lnTo>
                <a:pt x="0" y="3458676"/>
              </a:lnTo>
              <a:lnTo>
                <a:pt x="153718" y="345867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B3F701-9536-4AEA-BF48-5D647EE112C2}">
      <dsp:nvSpPr>
        <dsp:cNvPr id="0" name=""/>
        <dsp:cNvSpPr/>
      </dsp:nvSpPr>
      <dsp:spPr>
        <a:xfrm>
          <a:off x="1460799" y="3843826"/>
          <a:ext cx="1229751" cy="7685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lvl="0" algn="ctr" defTabSz="444500">
            <a:lnSpc>
              <a:spcPct val="90000"/>
            </a:lnSpc>
            <a:spcBef>
              <a:spcPct val="0"/>
            </a:spcBef>
            <a:spcAft>
              <a:spcPct val="35000"/>
            </a:spcAft>
          </a:pPr>
          <a:r>
            <a:rPr lang="en-US" sz="1000" kern="1200" dirty="0" smtClean="0"/>
            <a:t>project_1.runs</a:t>
          </a:r>
          <a:endParaRPr lang="en-US" sz="1000" kern="1200" dirty="0"/>
        </a:p>
      </dsp:txBody>
      <dsp:txXfrm>
        <a:off x="1483310" y="3866337"/>
        <a:ext cx="1184729" cy="723572"/>
      </dsp:txXfrm>
    </dsp:sp>
    <dsp:sp modelId="{B25E80CA-6DF6-46FF-892F-282FB06075CA}">
      <dsp:nvSpPr>
        <dsp:cNvPr id="0" name=""/>
        <dsp:cNvSpPr/>
      </dsp:nvSpPr>
      <dsp:spPr>
        <a:xfrm>
          <a:off x="1307080" y="769447"/>
          <a:ext cx="153718" cy="4419419"/>
        </a:xfrm>
        <a:custGeom>
          <a:avLst/>
          <a:gdLst/>
          <a:ahLst/>
          <a:cxnLst/>
          <a:rect l="0" t="0" r="0" b="0"/>
          <a:pathLst>
            <a:path>
              <a:moveTo>
                <a:pt x="0" y="0"/>
              </a:moveTo>
              <a:lnTo>
                <a:pt x="0" y="4419419"/>
              </a:lnTo>
              <a:lnTo>
                <a:pt x="153718" y="44194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25E688-C477-4C1C-BD4A-CE6DD89E36E8}">
      <dsp:nvSpPr>
        <dsp:cNvPr id="0" name=""/>
        <dsp:cNvSpPr/>
      </dsp:nvSpPr>
      <dsp:spPr>
        <a:xfrm>
          <a:off x="1460799" y="4804569"/>
          <a:ext cx="1229751" cy="7685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lvl="0" algn="ctr" defTabSz="444500">
            <a:lnSpc>
              <a:spcPct val="90000"/>
            </a:lnSpc>
            <a:spcBef>
              <a:spcPct val="0"/>
            </a:spcBef>
            <a:spcAft>
              <a:spcPct val="35000"/>
            </a:spcAft>
          </a:pPr>
          <a:r>
            <a:rPr lang="en-US" sz="1000" kern="1200" dirty="0" smtClean="0"/>
            <a:t>project_1.ioplanning</a:t>
          </a:r>
          <a:endParaRPr lang="en-US" sz="1000" kern="1200" dirty="0"/>
        </a:p>
      </dsp:txBody>
      <dsp:txXfrm>
        <a:off x="1483310" y="4827080"/>
        <a:ext cx="1184729" cy="72357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2EABF25A-48F1-429C-8CD7-3D994DBD22B5}" type="datetimeFigureOut">
              <a:rPr lang="en-US" smtClean="0"/>
              <a:pPr/>
              <a:t>7/21/2014</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76F0A2C8-C80D-4FA6-9395-33B607B809E4}" type="slidenum">
              <a:rPr lang="en-US" smtClean="0"/>
              <a:pPr/>
              <a:t>‹#›</a:t>
            </a:fld>
            <a:endParaRPr lang="en-US" dirty="0"/>
          </a:p>
        </p:txBody>
      </p:sp>
    </p:spTree>
    <p:extLst>
      <p:ext uri="{BB962C8B-B14F-4D97-AF65-F5344CB8AC3E}">
        <p14:creationId xmlns:p14="http://schemas.microsoft.com/office/powerpoint/2010/main" val="1607435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presentation covers key recommendations</a:t>
            </a:r>
            <a:r>
              <a:rPr lang="en-US" baseline="0" dirty="0" smtClean="0"/>
              <a:t> in Vivado 2014.1 for customers.</a:t>
            </a:r>
            <a:endParaRPr lang="en-US" dirty="0"/>
          </a:p>
        </p:txBody>
      </p:sp>
      <p:sp>
        <p:nvSpPr>
          <p:cNvPr id="4" name="Slide Number Placeholder 3"/>
          <p:cNvSpPr>
            <a:spLocks noGrp="1"/>
          </p:cNvSpPr>
          <p:nvPr>
            <p:ph type="sldNum" sz="quarter" idx="10"/>
          </p:nvPr>
        </p:nvSpPr>
        <p:spPr/>
        <p:txBody>
          <a:bodyPr/>
          <a:lstStyle/>
          <a:p>
            <a:fld id="{56D37A3C-597F-45A2-A5EB-3D1BD4D7D15E}"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not drastically changed our revision control recommendations.  We still recommend users place “source” files in directories outside the active project.  These</a:t>
            </a:r>
            <a:r>
              <a:rPr lang="en-US" baseline="0" dirty="0" smtClean="0"/>
              <a:t> source files include HDL, constraints, and other input files.  This also includes IP from the Manage IP project which is pointed to by the xci file, as well as IPI subsystems created in remote directories.  </a:t>
            </a:r>
            <a:r>
              <a:rPr lang="en-US" baseline="0" dirty="0" err="1" smtClean="0"/>
              <a:t>Tcl</a:t>
            </a:r>
            <a:r>
              <a:rPr lang="en-US" baseline="0" dirty="0" smtClean="0"/>
              <a:t> scripts are generally used to recreate the project from these sources which are placed under revision control.  If these sources are fully generated (IP and IPI sources), even if they are “read only” under revision control – the project or </a:t>
            </a:r>
            <a:r>
              <a:rPr lang="en-US" baseline="0" dirty="0" err="1" smtClean="0"/>
              <a:t>projectless</a:t>
            </a:r>
            <a:r>
              <a:rPr lang="en-US" baseline="0" dirty="0" smtClean="0"/>
              <a:t> flows can faithfully reproduce the design, with some minor gaps that we are still working on (</a:t>
            </a:r>
            <a:r>
              <a:rPr lang="en-US" baseline="0" dirty="0" err="1" smtClean="0"/>
              <a:t>ipi</a:t>
            </a:r>
            <a:r>
              <a:rPr lang="en-US" baseline="0" dirty="0" smtClean="0"/>
              <a:t> </a:t>
            </a:r>
            <a:r>
              <a:rPr lang="en-US" baseline="0" dirty="0" err="1" smtClean="0"/>
              <a:t>bds</a:t>
            </a:r>
            <a:r>
              <a:rPr lang="en-US" baseline="0" dirty="0" smtClean="0"/>
              <a:t> with saved text and locations are not yet saved in the .</a:t>
            </a:r>
            <a:r>
              <a:rPr lang="en-US" baseline="0" dirty="0" err="1" smtClean="0"/>
              <a:t>bd</a:t>
            </a:r>
            <a:r>
              <a:rPr lang="en-US" baseline="0" dirty="0" smtClean="0"/>
              <a:t> – a separate </a:t>
            </a:r>
            <a:r>
              <a:rPr lang="en-US" baseline="0" dirty="0" err="1" smtClean="0"/>
              <a:t>ascii</a:t>
            </a:r>
            <a:r>
              <a:rPr lang="en-US" baseline="0" dirty="0" smtClean="0"/>
              <a:t> file would be required to reproduce those customizations).  We still do not recommend placing active projects directly under revision control – nor do we advocate partially checking in generated target files from IP or IPI subsystems.</a:t>
            </a:r>
            <a:endParaRPr lang="en-US" dirty="0" smtClean="0"/>
          </a:p>
          <a:p>
            <a:endParaRPr lang="en-US" dirty="0" smtClean="0"/>
          </a:p>
          <a:p>
            <a:r>
              <a:rPr lang="en-US" dirty="0" smtClean="0"/>
              <a:t>What is new in 2014.1 is now revision control users</a:t>
            </a:r>
            <a:r>
              <a:rPr lang="en-US" baseline="0" dirty="0" smtClean="0"/>
              <a:t> are able to use just  the XPR project file without all the project directory structure to recreate the project from the remote sources to reproduce the project without creating/managing a </a:t>
            </a:r>
            <a:r>
              <a:rPr lang="en-US" baseline="0" dirty="0" err="1" smtClean="0"/>
              <a:t>Tcl</a:t>
            </a:r>
            <a:r>
              <a:rPr lang="en-US" baseline="0" dirty="0" smtClean="0"/>
              <a:t> script to recreate the project.  The </a:t>
            </a:r>
            <a:r>
              <a:rPr lang="en-US" baseline="0" dirty="0" err="1" smtClean="0"/>
              <a:t>xpr</a:t>
            </a:r>
            <a:r>
              <a:rPr lang="en-US" baseline="0" dirty="0" smtClean="0"/>
              <a:t> project file can be used “standalone” – much like an </a:t>
            </a:r>
            <a:r>
              <a:rPr lang="en-US" baseline="0" dirty="0" err="1" smtClean="0"/>
              <a:t>ip</a:t>
            </a:r>
            <a:r>
              <a:rPr lang="en-US" baseline="0" dirty="0" smtClean="0"/>
              <a:t> .xci file can be used to reproduce all the generated output products.  The .</a:t>
            </a:r>
            <a:r>
              <a:rPr lang="en-US" baseline="0" dirty="0" err="1" smtClean="0"/>
              <a:t>bd</a:t>
            </a:r>
            <a:r>
              <a:rPr lang="en-US" baseline="0" dirty="0" smtClean="0"/>
              <a:t> still requires all the .xci files beneath it – and this is why we are still advocating IPI subsystems to be placed in a separate directory – and all files under that directory put in revision control – after the IPI system is stable and not changing (much).</a:t>
            </a:r>
          </a:p>
          <a:p>
            <a:endParaRPr lang="en-US" baseline="0" dirty="0" smtClean="0"/>
          </a:p>
          <a:p>
            <a:r>
              <a:rPr lang="en-US" baseline="0" dirty="0" smtClean="0"/>
              <a:t>Vivado now also has support for fully generated read-only sources.</a:t>
            </a:r>
          </a:p>
          <a:p>
            <a:endParaRPr lang="en-US" baseline="0" dirty="0" smtClean="0"/>
          </a:p>
          <a:p>
            <a:r>
              <a:rPr lang="en-US" baseline="0" dirty="0" smtClean="0"/>
              <a:t>IP Integrator has changed in three ways to make using revision control easier:</a:t>
            </a:r>
          </a:p>
          <a:p>
            <a:pPr marL="174708" indent="-174708">
              <a:buFontTx/>
              <a:buChar char="-"/>
            </a:pPr>
            <a:r>
              <a:rPr lang="en-US" baseline="0" dirty="0" smtClean="0"/>
              <a:t>When running “Validate Design” and the AXI Interconnect is updated, the instance and file names do not change</a:t>
            </a:r>
          </a:p>
          <a:p>
            <a:pPr marL="174708" indent="-174708">
              <a:buFontTx/>
              <a:buChar char="-"/>
            </a:pPr>
            <a:r>
              <a:rPr lang="en-US" baseline="0" dirty="0" smtClean="0"/>
              <a:t>When IP parameters are changed, the BD on disk is not changed until changes are saved</a:t>
            </a:r>
          </a:p>
          <a:p>
            <a:pPr marL="174708" indent="-174708">
              <a:buFontTx/>
              <a:buChar char="-"/>
            </a:pPr>
            <a:r>
              <a:rPr lang="en-US" baseline="0" dirty="0" smtClean="0"/>
              <a:t>Deleting an IP and closing the BD without saving changes with not affect the design</a:t>
            </a:r>
            <a:endParaRPr lang="en-US" dirty="0"/>
          </a:p>
        </p:txBody>
      </p:sp>
      <p:sp>
        <p:nvSpPr>
          <p:cNvPr id="4" name="Slide Number Placeholder 3"/>
          <p:cNvSpPr>
            <a:spLocks noGrp="1"/>
          </p:cNvSpPr>
          <p:nvPr>
            <p:ph type="sldNum" sz="quarter" idx="10"/>
          </p:nvPr>
        </p:nvSpPr>
        <p:spPr/>
        <p:txBody>
          <a:bodyPr/>
          <a:lstStyle/>
          <a:p>
            <a:fld id="{76F0A2C8-C80D-4FA6-9395-33B607B809E4}" type="slidenum">
              <a:rPr lang="en-US" smtClean="0"/>
              <a:pPr/>
              <a:t>4</a:t>
            </a:fld>
            <a:endParaRPr lang="en-US" dirty="0"/>
          </a:p>
        </p:txBody>
      </p:sp>
    </p:spTree>
    <p:extLst>
      <p:ext uri="{BB962C8B-B14F-4D97-AF65-F5344CB8AC3E}">
        <p14:creationId xmlns:p14="http://schemas.microsoft.com/office/powerpoint/2010/main" val="287537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0A2C8-C80D-4FA6-9395-33B607B809E4}" type="slidenum">
              <a:rPr lang="en-US" smtClean="0"/>
              <a:pPr/>
              <a:t>12</a:t>
            </a:fld>
            <a:endParaRPr lang="en-US" dirty="0"/>
          </a:p>
        </p:txBody>
      </p:sp>
    </p:spTree>
    <p:extLst>
      <p:ext uri="{BB962C8B-B14F-4D97-AF65-F5344CB8AC3E}">
        <p14:creationId xmlns:p14="http://schemas.microsoft.com/office/powerpoint/2010/main" val="3737355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spect="1" noChangeArrowheads="1"/>
          </p:cNvPicPr>
          <p:nvPr/>
        </p:nvPicPr>
        <p:blipFill>
          <a:blip r:embed="rId2" cstate="print"/>
          <a:stretch>
            <a:fillRect/>
          </a:stretch>
        </p:blipFill>
        <p:spPr bwMode="auto">
          <a:xfrm>
            <a:off x="3040" y="0"/>
            <a:ext cx="9137920" cy="6858000"/>
          </a:xfrm>
          <a:prstGeom prst="rect">
            <a:avLst/>
          </a:prstGeom>
          <a:noFill/>
        </p:spPr>
      </p:pic>
      <p:sp>
        <p:nvSpPr>
          <p:cNvPr id="19462" name="Rectangle 6"/>
          <p:cNvSpPr>
            <a:spLocks noGrp="1" noChangeArrowheads="1"/>
          </p:cNvSpPr>
          <p:nvPr>
            <p:ph type="subTitle" sz="quarter" idx="1"/>
          </p:nvPr>
        </p:nvSpPr>
        <p:spPr>
          <a:xfrm>
            <a:off x="136525" y="5680630"/>
            <a:ext cx="4972050" cy="676275"/>
          </a:xfrm>
        </p:spPr>
        <p:txBody>
          <a:bodyPr lIns="91440" anchor="ctr"/>
          <a:lstStyle>
            <a:lvl1pPr marL="0" indent="0">
              <a:lnSpc>
                <a:spcPct val="90000"/>
              </a:lnSpc>
              <a:spcBef>
                <a:spcPct val="0"/>
              </a:spcBef>
              <a:buFont typeface="Wingdings" pitchFamily="2" charset="2"/>
              <a:buNone/>
              <a:defRPr>
                <a:solidFill>
                  <a:schemeClr val="tx1"/>
                </a:solidFill>
              </a:defRPr>
            </a:lvl1pPr>
          </a:lstStyle>
          <a:p>
            <a:r>
              <a:rPr lang="en-US" smtClean="0"/>
              <a:t>Click to edit Master subtitle style</a:t>
            </a:r>
            <a:endParaRPr lang="en-US" dirty="0"/>
          </a:p>
        </p:txBody>
      </p:sp>
      <p:sp>
        <p:nvSpPr>
          <p:cNvPr id="19467" name="Rectangle 11"/>
          <p:cNvSpPr>
            <a:spLocks noGrp="1" noChangeArrowheads="1"/>
          </p:cNvSpPr>
          <p:nvPr>
            <p:ph type="ctrTitle" sz="quarter"/>
          </p:nvPr>
        </p:nvSpPr>
        <p:spPr>
          <a:xfrm>
            <a:off x="125413" y="4313792"/>
            <a:ext cx="4876800" cy="1114425"/>
          </a:xfrm>
        </p:spPr>
        <p:txBody>
          <a:bodyPr lIns="91440"/>
          <a:lstStyle>
            <a:lvl1pPr>
              <a:lnSpc>
                <a:spcPct val="100000"/>
              </a:lnSpc>
              <a:defRPr>
                <a:solidFill>
                  <a:schemeClr val="bg2"/>
                </a:solidFill>
              </a:defRPr>
            </a:lvl1pPr>
          </a:lstStyle>
          <a:p>
            <a:r>
              <a:rPr lang="en-US" smtClean="0"/>
              <a:t>Click to edit Master title style</a:t>
            </a:r>
            <a:endParaRPr lang="en-US" dirty="0"/>
          </a:p>
        </p:txBody>
      </p:sp>
      <p:pic>
        <p:nvPicPr>
          <p:cNvPr id="8" name="Picture 7" descr="All_Programmable_Lock_up.jpg"/>
          <p:cNvPicPr>
            <a:picLocks noChangeAspect="1"/>
          </p:cNvPicPr>
          <p:nvPr/>
        </p:nvPicPr>
        <p:blipFill>
          <a:blip r:embed="rId3" cstate="print">
            <a:clrChange>
              <a:clrFrom>
                <a:srgbClr val="FFFFFF"/>
              </a:clrFrom>
              <a:clrTo>
                <a:srgbClr val="FFFFFF">
                  <a:alpha val="0"/>
                </a:srgbClr>
              </a:clrTo>
            </a:clrChange>
          </a:blip>
          <a:stretch>
            <a:fillRect/>
          </a:stretch>
        </p:blipFill>
        <p:spPr>
          <a:xfrm>
            <a:off x="4146172" y="1068534"/>
            <a:ext cx="4344270" cy="1307592"/>
          </a:xfrm>
          <a:prstGeom prst="rect">
            <a:avLst/>
          </a:prstGeom>
        </p:spPr>
      </p:pic>
      <p:sp>
        <p:nvSpPr>
          <p:cNvPr id="9"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endParaRPr lang="en-US" dirty="0"/>
          </a:p>
        </p:txBody>
      </p:sp>
      <p:pic>
        <p:nvPicPr>
          <p:cNvPr id="7" name="Picture 4" descr="C:\Documents and Settings\Jennifer Lockhart\Desktop\Picture2 copy.jpg"/>
          <p:cNvPicPr>
            <a:picLocks noChangeAspect="1" noChangeArrowheads="1"/>
          </p:cNvPicPr>
          <p:nvPr/>
        </p:nvPicPr>
        <p:blipFill>
          <a:blip r:embed="rId2" cstate="print"/>
          <a:stretch>
            <a:fillRect/>
          </a:stretch>
        </p:blipFill>
        <p:spPr bwMode="auto">
          <a:xfrm>
            <a:off x="3040" y="0"/>
            <a:ext cx="9137920" cy="6858000"/>
          </a:xfrm>
          <a:prstGeom prst="rect">
            <a:avLst/>
          </a:prstGeom>
          <a:noFill/>
        </p:spPr>
      </p:pic>
      <p:pic>
        <p:nvPicPr>
          <p:cNvPr id="10" name="Picture 9" descr="All_Programmable_Lock_up.jpg"/>
          <p:cNvPicPr>
            <a:picLocks noChangeAspect="1"/>
          </p:cNvPicPr>
          <p:nvPr/>
        </p:nvPicPr>
        <p:blipFill>
          <a:blip r:embed="rId3" cstate="print">
            <a:clrChange>
              <a:clrFrom>
                <a:srgbClr val="FFFFFF"/>
              </a:clrFrom>
              <a:clrTo>
                <a:srgbClr val="FFFFFF">
                  <a:alpha val="0"/>
                </a:srgbClr>
              </a:clrTo>
            </a:clrChange>
          </a:blip>
          <a:stretch>
            <a:fillRect/>
          </a:stretch>
        </p:blipFill>
        <p:spPr>
          <a:xfrm>
            <a:off x="4146172" y="1068534"/>
            <a:ext cx="4344270" cy="1307592"/>
          </a:xfrm>
          <a:prstGeom prst="rect">
            <a:avLst/>
          </a:prstGeom>
        </p:spPr>
      </p:pic>
      <p:pic>
        <p:nvPicPr>
          <p:cNvPr id="11" name="Picture 4" descr="C:\Documents and Settings\Jennifer Lockhart\Desktop\Picture2 copy.jpg"/>
          <p:cNvPicPr>
            <a:picLocks noChangeAspect="1" noChangeArrowheads="1"/>
          </p:cNvPicPr>
          <p:nvPr/>
        </p:nvPicPr>
        <p:blipFill>
          <a:blip r:embed="rId2" cstate="print"/>
          <a:stretch>
            <a:fillRect/>
          </a:stretch>
        </p:blipFill>
        <p:spPr bwMode="auto">
          <a:xfrm>
            <a:off x="3040" y="0"/>
            <a:ext cx="9137920" cy="6858000"/>
          </a:xfrm>
          <a:prstGeom prst="rect">
            <a:avLst/>
          </a:prstGeom>
          <a:noFill/>
        </p:spPr>
      </p:pic>
      <p:pic>
        <p:nvPicPr>
          <p:cNvPr id="12" name="Picture 11" descr="All_Programmable_Lock_up.jpg"/>
          <p:cNvPicPr>
            <a:picLocks noChangeAspect="1"/>
          </p:cNvPicPr>
          <p:nvPr/>
        </p:nvPicPr>
        <p:blipFill>
          <a:blip r:embed="rId3" cstate="print">
            <a:clrChange>
              <a:clrFrom>
                <a:srgbClr val="FFFFFF"/>
              </a:clrFrom>
              <a:clrTo>
                <a:srgbClr val="FFFFFF">
                  <a:alpha val="0"/>
                </a:srgbClr>
              </a:clrTo>
            </a:clrChange>
          </a:blip>
          <a:stretch>
            <a:fillRect/>
          </a:stretch>
        </p:blipFill>
        <p:spPr>
          <a:xfrm>
            <a:off x="4146172" y="1068534"/>
            <a:ext cx="4344270" cy="1307592"/>
          </a:xfrm>
          <a:prstGeom prst="rect">
            <a:avLst/>
          </a:prstGeom>
        </p:spPr>
      </p:pic>
      <p:sp>
        <p:nvSpPr>
          <p:cNvPr id="13" name="fc" descr="© Copyright 2014 Xilinx&#10;."/>
          <p:cNvSpPr txBox="1"/>
          <p:nvPr userDrawn="1"/>
        </p:nvSpPr>
        <p:spPr bwMode="auto">
          <a:xfrm>
            <a:off x="0" y="6571361"/>
            <a:ext cx="9144000" cy="317651"/>
          </a:xfrm>
          <a:prstGeom prst="rect">
            <a:avLst/>
          </a:prstGeom>
          <a:noFill/>
          <a:ln w="9525">
            <a:no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ctr" defTabSz="914400" rtl="0" eaLnBrk="0" fontAlgn="base" latinLnBrk="0" hangingPunct="0">
              <a:lnSpc>
                <a:spcPct val="110000"/>
              </a:lnSpc>
              <a:spcBef>
                <a:spcPct val="20000"/>
              </a:spcBef>
              <a:spcAft>
                <a:spcPct val="0"/>
              </a:spcAft>
              <a:buClr>
                <a:schemeClr val="tx2"/>
              </a:buClr>
              <a:buSzPct val="88000"/>
              <a:tabLst/>
            </a:pPr>
            <a:r>
              <a:rPr kumimoji="0" lang="en-US" sz="1000" b="0" i="0" u="none" strike="noStrike" kern="0" cap="none" spc="0" normalizeH="0" baseline="0" noProof="0" smtClean="0">
                <a:ln>
                  <a:noFill/>
                </a:ln>
                <a:solidFill>
                  <a:srgbClr val="000000"/>
                </a:solidFill>
                <a:effectLst/>
                <a:uLnTx/>
                <a:uFillTx/>
                <a:latin typeface="arial"/>
                <a:ea typeface="+mn-ea"/>
                <a:cs typeface="+mn-cs"/>
              </a:rPr>
              <a:t>© Copyright 2014 Xilinx</a:t>
            </a:r>
          </a:p>
          <a:p>
            <a:pPr marL="228600" marR="0" indent="-228600" algn="ctr" defTabSz="914400" rtl="0" eaLnBrk="0" fontAlgn="base" latinLnBrk="0" hangingPunct="0">
              <a:lnSpc>
                <a:spcPct val="110000"/>
              </a:lnSpc>
              <a:spcBef>
                <a:spcPct val="20000"/>
              </a:spcBef>
              <a:spcAft>
                <a:spcPct val="0"/>
              </a:spcAft>
              <a:buClr>
                <a:schemeClr val="tx2"/>
              </a:buClr>
              <a:buSzPct val="88000"/>
              <a:tabLst/>
            </a:pPr>
            <a:r>
              <a:rPr kumimoji="0" lang="en-US" sz="300" b="0" i="0" u="none" strike="noStrike" kern="0" cap="none" spc="0" normalizeH="0" baseline="0" noProof="0" smtClean="0">
                <a:ln>
                  <a:noFill/>
                </a:ln>
                <a:solidFill>
                  <a:srgbClr val="FFFFFF"/>
                </a:solidFill>
                <a:effectLst/>
                <a:uLnTx/>
                <a:uFillTx/>
                <a:latin typeface="arial"/>
                <a:ea typeface="+mn-ea"/>
                <a:cs typeface="+mn-cs"/>
              </a:rPr>
              <a:t>.</a:t>
            </a:r>
            <a:endParaRPr kumimoji="0" lang="en-US" sz="300" b="0" i="0" u="none" strike="noStrike" kern="0" cap="none" spc="0" normalizeH="0" baseline="0" noProof="0" dirty="0" smtClean="0">
              <a:ln>
                <a:noFill/>
              </a:ln>
              <a:solidFill>
                <a:srgbClr val="FFFFFF"/>
              </a:solidFill>
              <a:effectLst/>
              <a:uLnTx/>
              <a:uFillTx/>
              <a:latin typeface="arial"/>
              <a:ea typeface="+mn-ea"/>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27150"/>
            <a:ext cx="8233646" cy="4268337"/>
          </a:xfrm>
        </p:spPr>
        <p:txBody>
          <a:bodyPr/>
          <a:lstStyle>
            <a:lvl1pPr marL="228600" indent="-228600" algn="l" rtl="0" eaLnBrk="0" fontAlgn="base" hangingPunct="0">
              <a:lnSpc>
                <a:spcPct val="110000"/>
              </a:lnSpc>
              <a:spcBef>
                <a:spcPts val="8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vl2pPr marL="463550" indent="-174625">
              <a:lnSpc>
                <a:spcPct val="110000"/>
              </a:lnSpc>
              <a:defRPr/>
            </a:lvl2pPr>
            <a:lvl3pPr marL="682625" indent="-173038">
              <a:lnSpc>
                <a:spcPct val="110000"/>
              </a:lnSpc>
              <a:defRPr/>
            </a:lvl3pPr>
            <a:lvl4pPr marL="914400" indent="-173038">
              <a:lnSpc>
                <a:spcPct val="110000"/>
              </a:lnSpc>
              <a:buFont typeface="Arial" pitchFamily="34" charset="0"/>
              <a:buChar char="–"/>
              <a:defRPr sz="1400"/>
            </a:lvl4pPr>
            <a:lvl5pPr marL="1319213" indent="-347663">
              <a:defRPr/>
            </a:lvl5pPr>
          </a:lstStyle>
          <a:p>
            <a:pPr lvl="0"/>
            <a:r>
              <a:rPr lang="en-US" smtClean="0"/>
              <a:t>Click to edit Master text styles</a:t>
            </a:r>
          </a:p>
          <a:p>
            <a:pPr lvl="0"/>
            <a:r>
              <a:rPr lang="en-US" smtClean="0"/>
              <a:t>Second level</a:t>
            </a:r>
          </a:p>
          <a:p>
            <a:pPr lvl="0"/>
            <a:r>
              <a:rPr lang="en-US" smtClean="0"/>
              <a:t>Third level</a:t>
            </a:r>
          </a:p>
          <a:p>
            <a:pPr lvl="0"/>
            <a:r>
              <a:rPr lang="en-US" smtClean="0"/>
              <a:t>Fourth level</a:t>
            </a:r>
            <a:endParaRPr lang="en-US" dirty="0" smtClean="0"/>
          </a:p>
        </p:txBody>
      </p:sp>
      <p:sp>
        <p:nvSpPr>
          <p:cNvPr id="4" name="Rectangle 23"/>
          <p:cNvSpPr>
            <a:spLocks noGrp="1" noChangeArrowheads="1"/>
          </p:cNvSpPr>
          <p:nvPr>
            <p:ph type="sldNum" sz="quarter" idx="10"/>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r>
              <a:rPr lang="en-US" dirty="0" smtClean="0"/>
              <a:t>‹#›</a:t>
            </a:r>
            <a:endParaRPr lang="en-US" dirty="0"/>
          </a:p>
        </p:txBody>
      </p:sp>
      <p:sp>
        <p:nvSpPr>
          <p:cNvPr id="5" name="Title 4"/>
          <p:cNvSpPr>
            <a:spLocks noGrp="1"/>
          </p:cNvSpPr>
          <p:nvPr>
            <p:ph type="title"/>
          </p:nvPr>
        </p:nvSpPr>
        <p:spPr>
          <a:xfrm>
            <a:off x="457200" y="209550"/>
            <a:ext cx="8229600"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27150"/>
            <a:ext cx="3810000"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0"/>
            <a:r>
              <a:rPr lang="en-US" smtClean="0"/>
              <a:t>Second level</a:t>
            </a:r>
          </a:p>
          <a:p>
            <a:pPr lvl="0"/>
            <a:r>
              <a:rPr lang="en-US" smtClean="0"/>
              <a:t>Third level</a:t>
            </a:r>
          </a:p>
        </p:txBody>
      </p:sp>
      <p:sp>
        <p:nvSpPr>
          <p:cNvPr id="4" name="Content Placeholder 3"/>
          <p:cNvSpPr>
            <a:spLocks noGrp="1"/>
          </p:cNvSpPr>
          <p:nvPr>
            <p:ph sz="half" idx="2"/>
          </p:nvPr>
        </p:nvSpPr>
        <p:spPr>
          <a:xfrm>
            <a:off x="4848476" y="1327150"/>
            <a:ext cx="3852612"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0"/>
            <a:r>
              <a:rPr lang="en-US" smtClean="0"/>
              <a:t>Second level</a:t>
            </a:r>
          </a:p>
          <a:p>
            <a:pPr lvl="0"/>
            <a:r>
              <a:rPr lang="en-US" smtClean="0"/>
              <a:t>Third level</a:t>
            </a:r>
          </a:p>
        </p:txBody>
      </p:sp>
      <p:sp>
        <p:nvSpPr>
          <p:cNvPr id="5" name="Rectangle 23"/>
          <p:cNvSpPr>
            <a:spLocks noGrp="1" noChangeArrowheads="1"/>
          </p:cNvSpPr>
          <p:nvPr>
            <p:ph type="sldNum" sz="quarter" idx="10"/>
          </p:nvPr>
        </p:nvSpPr>
        <p:spPr>
          <a:xfrm>
            <a:off x="457200" y="6577013"/>
            <a:ext cx="838200" cy="244475"/>
          </a:xfrm>
          <a:prstGeom prst="rect">
            <a:avLst/>
          </a:prstGeom>
          <a:ln/>
        </p:spPr>
        <p:txBody>
          <a:bodyPr/>
          <a:lstStyle>
            <a:lvl1pPr>
              <a:defRPr/>
            </a:lvl1pPr>
          </a:lstStyle>
          <a:p>
            <a:r>
              <a:rPr lang="en-US" dirty="0" smtClean="0"/>
              <a:t>Page ‹#›</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Rectangle 23"/>
          <p:cNvSpPr>
            <a:spLocks noGrp="1" noChangeArrowheads="1"/>
          </p:cNvSpPr>
          <p:nvPr>
            <p:ph type="sldNum" sz="quarter" idx="10"/>
          </p:nvPr>
        </p:nvSpPr>
        <p:spPr>
          <a:xfrm>
            <a:off x="457200" y="6577013"/>
            <a:ext cx="838200" cy="244475"/>
          </a:xfrm>
          <a:prstGeom prst="rect">
            <a:avLst/>
          </a:prstGeom>
          <a:ln/>
        </p:spPr>
        <p:txBody>
          <a:bodyPr/>
          <a:lstStyle>
            <a:lvl1pPr>
              <a:defRPr/>
            </a:lvl1pPr>
          </a:lstStyle>
          <a:p>
            <a:r>
              <a:rPr lang="en-US" dirty="0" smtClean="0"/>
              <a:t>Page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8229600" cy="1143000"/>
          </a:xfrm>
          <a:noFill/>
          <a:ln w="9525">
            <a:noFill/>
            <a:miter lim="800000"/>
            <a:headEnd/>
            <a:tailEnd/>
          </a:ln>
        </p:spPr>
        <p:txBody>
          <a:bodyPr vert="horz" wrap="square" lIns="0" tIns="45720" rIns="91440" bIns="45720" numCol="1" anchor="t" anchorCtr="0" compatLnSpc="1">
            <a:prstTxWarp prst="textNoShape">
              <a:avLst/>
            </a:prstTxWarp>
          </a:bodyPr>
          <a:lstStyle>
            <a:lvl1pPr>
              <a:defRPr lang="en-US" sz="2800" b="1">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3" name="Chart Placeholder 2"/>
          <p:cNvSpPr>
            <a:spLocks noGrp="1"/>
          </p:cNvSpPr>
          <p:nvPr>
            <p:ph type="chart" idx="1"/>
          </p:nvPr>
        </p:nvSpPr>
        <p:spPr>
          <a:xfrm>
            <a:off x="457200" y="1327150"/>
            <a:ext cx="8241738" cy="4525963"/>
          </a:xfrm>
        </p:spPr>
        <p:txBody>
          <a:bodyPr/>
          <a:lstStyle/>
          <a:p>
            <a:pPr lvl="0"/>
            <a:r>
              <a:rPr lang="en-US" noProof="0" dirty="0" smtClean="0"/>
              <a:t>Click icon to add chart</a:t>
            </a:r>
          </a:p>
        </p:txBody>
      </p:sp>
      <p:sp>
        <p:nvSpPr>
          <p:cNvPr id="4" name="Rectangle 23"/>
          <p:cNvSpPr>
            <a:spLocks noGrp="1" noChangeArrowheads="1"/>
          </p:cNvSpPr>
          <p:nvPr>
            <p:ph type="sldNum" sz="quarter" idx="10"/>
          </p:nvPr>
        </p:nvSpPr>
        <p:spPr>
          <a:ln/>
        </p:spPr>
        <p:txBody>
          <a:bodyPr/>
          <a:lstStyle>
            <a:lvl1pPr>
              <a:defRPr/>
            </a:lvl1pPr>
          </a:lstStyle>
          <a:p>
            <a:r>
              <a:rPr lang="en-US" dirty="0" smtClean="0"/>
              <a:t>Page ‹#›</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r>
              <a:rPr lang="en-US" dirty="0" smtClean="0"/>
              <a:t>Slide ‹#›</a:t>
            </a:r>
            <a:endParaRPr lang="en-US" dirty="0"/>
          </a:p>
        </p:txBody>
      </p:sp>
    </p:spTree>
    <p:extLst>
      <p:ext uri="{BB962C8B-B14F-4D97-AF65-F5344CB8AC3E}">
        <p14:creationId xmlns:p14="http://schemas.microsoft.com/office/powerpoint/2010/main" val="1071705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9" name="Picture 8" descr="Untitled-2.png"/>
          <p:cNvPicPr>
            <a:picLocks noChangeAspect="1"/>
          </p:cNvPicPr>
          <p:nvPr userDrawn="1"/>
        </p:nvPicPr>
        <p:blipFill>
          <a:blip r:embed="rId2" cstate="print"/>
          <a:stretch>
            <a:fillRect/>
          </a:stretch>
        </p:blipFill>
        <p:spPr>
          <a:xfrm>
            <a:off x="-1" y="2133600"/>
            <a:ext cx="9144001" cy="2209800"/>
          </a:xfrm>
          <a:prstGeom prst="rect">
            <a:avLst/>
          </a:prstGeom>
        </p:spPr>
      </p:pic>
      <p:pic>
        <p:nvPicPr>
          <p:cNvPr id="33" name="Picture 32" descr="All_Programmable_Lock_up.jpg"/>
          <p:cNvPicPr>
            <a:picLocks noChangeAspect="1"/>
          </p:cNvPicPr>
          <p:nvPr userDrawn="1"/>
        </p:nvPicPr>
        <p:blipFill>
          <a:blip r:embed="rId3" cstate="print"/>
          <a:stretch>
            <a:fillRect/>
          </a:stretch>
        </p:blipFill>
        <p:spPr>
          <a:xfrm>
            <a:off x="6553200" y="381001"/>
            <a:ext cx="2224311" cy="669501"/>
          </a:xfrm>
          <a:prstGeom prst="rect">
            <a:avLst/>
          </a:prstGeom>
        </p:spPr>
      </p:pic>
      <p:sp>
        <p:nvSpPr>
          <p:cNvPr id="8" name="fc" descr="© Copyright 2013 Xilinx&#10;."/>
          <p:cNvSpPr txBox="1"/>
          <p:nvPr userDrawn="1"/>
        </p:nvSpPr>
        <p:spPr>
          <a:xfrm>
            <a:off x="0" y="6596380"/>
            <a:ext cx="9144000" cy="400110"/>
          </a:xfrm>
          <a:prstGeom prst="rect">
            <a:avLst/>
          </a:prstGeom>
          <a:noFill/>
        </p:spPr>
        <p:txBody>
          <a:bodyPr vert="horz" rtlCol="0">
            <a:spAutoFit/>
          </a:bodyPr>
          <a:lstStyle/>
          <a:p>
            <a:pPr algn="ctr"/>
            <a:r>
              <a:rPr lang="en-US" sz="1000" b="0" i="0" u="none" baseline="0" dirty="0" smtClean="0">
                <a:solidFill>
                  <a:srgbClr val="000000"/>
                </a:solidFill>
                <a:latin typeface="arial"/>
              </a:rPr>
              <a:t>© Copyright 2014 Xilinx</a:t>
            </a:r>
          </a:p>
          <a:p>
            <a:pPr algn="ctr"/>
            <a:r>
              <a:rPr lang="en-US" sz="1000" b="0" i="0" u="none" baseline="0" dirty="0" smtClean="0">
                <a:solidFill>
                  <a:srgbClr val="000000"/>
                </a:solidFill>
                <a:latin typeface="arial"/>
              </a:rPr>
              <a:t>.</a:t>
            </a:r>
            <a:endParaRPr lang="en-US" sz="300" b="0" i="0" u="none" baseline="0" dirty="0">
              <a:solidFill>
                <a:srgbClr val="FFFFFF"/>
              </a:solidFill>
              <a:latin typeface="arial"/>
            </a:endParaRPr>
          </a:p>
        </p:txBody>
      </p:sp>
      <p:sp>
        <p:nvSpPr>
          <p:cNvPr id="20" name="Rectangle 19"/>
          <p:cNvSpPr/>
          <p:nvPr userDrawn="1"/>
        </p:nvSpPr>
        <p:spPr bwMode="auto">
          <a:xfrm>
            <a:off x="0" y="4343400"/>
            <a:ext cx="9144000" cy="76200"/>
          </a:xfrm>
          <a:prstGeom prst="rect">
            <a:avLst/>
          </a:prstGeom>
          <a:solidFill>
            <a:schemeClr val="accent5">
              <a:lumMod val="50000"/>
            </a:schemeClr>
          </a:solidFill>
          <a:ln w="762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2" name="Rectangle 11"/>
          <p:cNvSpPr/>
          <p:nvPr userDrawn="1"/>
        </p:nvSpPr>
        <p:spPr bwMode="auto">
          <a:xfrm>
            <a:off x="0" y="2133600"/>
            <a:ext cx="9144000" cy="76200"/>
          </a:xfrm>
          <a:prstGeom prst="rect">
            <a:avLst/>
          </a:prstGeom>
          <a:solidFill>
            <a:schemeClr val="accent5">
              <a:lumMod val="50000"/>
            </a:schemeClr>
          </a:solidFill>
          <a:ln w="762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4" name="Picture 13" descr="vivado_05.png"/>
          <p:cNvPicPr>
            <a:picLocks noChangeAspect="1"/>
          </p:cNvPicPr>
          <p:nvPr userDrawn="1"/>
        </p:nvPicPr>
        <p:blipFill>
          <a:blip r:embed="rId4" cstate="print"/>
          <a:srcRect t="7867"/>
          <a:stretch>
            <a:fillRect/>
          </a:stretch>
        </p:blipFill>
        <p:spPr>
          <a:xfrm>
            <a:off x="4436168" y="2209800"/>
            <a:ext cx="4631632" cy="2677254"/>
          </a:xfrm>
          <a:prstGeom prst="rect">
            <a:avLst/>
          </a:prstGeom>
          <a:effectLst>
            <a:outerShdw blurRad="127000" dist="50800" dir="5400000" algn="t" rotWithShape="0">
              <a:prstClr val="black">
                <a:alpha val="40000"/>
              </a:prstClr>
            </a:outerShdw>
          </a:effectLst>
        </p:spPr>
      </p:pic>
    </p:spTree>
    <p:extLst>
      <p:ext uri="{BB962C8B-B14F-4D97-AF65-F5344CB8AC3E}">
        <p14:creationId xmlns:p14="http://schemas.microsoft.com/office/powerpoint/2010/main" val="1513717885"/>
      </p:ext>
    </p:extLst>
  </p:cSld>
  <p:clrMapOvr>
    <a:masterClrMapping/>
  </p:clrMapOvr>
  <p:transition spd="slow"/>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fc" descr="© Copyright 2014 Xilinx&#10;."/>
          <p:cNvSpPr txBox="1"/>
          <p:nvPr userDrawn="1"/>
        </p:nvSpPr>
        <p:spPr bwMode="auto">
          <a:xfrm>
            <a:off x="0" y="6571361"/>
            <a:ext cx="9144000" cy="317651"/>
          </a:xfrm>
          <a:prstGeom prst="rect">
            <a:avLst/>
          </a:prstGeom>
          <a:noFill/>
          <a:ln w="9525">
            <a:no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ctr" defTabSz="914400" rtl="0" eaLnBrk="0" fontAlgn="base" latinLnBrk="0" hangingPunct="0">
              <a:lnSpc>
                <a:spcPct val="110000"/>
              </a:lnSpc>
              <a:spcBef>
                <a:spcPct val="20000"/>
              </a:spcBef>
              <a:spcAft>
                <a:spcPct val="0"/>
              </a:spcAft>
              <a:buClr>
                <a:schemeClr val="tx2"/>
              </a:buClr>
              <a:buSzPct val="88000"/>
              <a:tabLst/>
            </a:pPr>
            <a:r>
              <a:rPr kumimoji="0" lang="en-US" sz="1000" b="0" i="0" u="none" strike="noStrike" kern="0" cap="none" spc="0" normalizeH="0" baseline="0" noProof="0" smtClean="0">
                <a:ln>
                  <a:noFill/>
                </a:ln>
                <a:solidFill>
                  <a:srgbClr val="000000"/>
                </a:solidFill>
                <a:effectLst/>
                <a:uLnTx/>
                <a:uFillTx/>
                <a:latin typeface="arial"/>
                <a:ea typeface="+mn-ea"/>
                <a:cs typeface="+mn-cs"/>
              </a:rPr>
              <a:t>© Copyright 2014 Xilinx</a:t>
            </a:r>
          </a:p>
          <a:p>
            <a:pPr marL="228600" marR="0" indent="-228600" algn="ctr" defTabSz="914400" rtl="0" eaLnBrk="0" fontAlgn="base" latinLnBrk="0" hangingPunct="0">
              <a:lnSpc>
                <a:spcPct val="110000"/>
              </a:lnSpc>
              <a:spcBef>
                <a:spcPct val="20000"/>
              </a:spcBef>
              <a:spcAft>
                <a:spcPct val="0"/>
              </a:spcAft>
              <a:buClr>
                <a:schemeClr val="tx2"/>
              </a:buClr>
              <a:buSzPct val="88000"/>
              <a:tabLst/>
            </a:pPr>
            <a:r>
              <a:rPr kumimoji="0" lang="en-US" sz="300" b="0" i="0" u="none" strike="noStrike" kern="0" cap="none" spc="0" normalizeH="0" baseline="0" noProof="0" smtClean="0">
                <a:ln>
                  <a:noFill/>
                </a:ln>
                <a:solidFill>
                  <a:srgbClr val="FFFFFF"/>
                </a:solidFill>
                <a:effectLst/>
                <a:uLnTx/>
                <a:uFillTx/>
                <a:latin typeface="arial"/>
                <a:ea typeface="+mn-ea"/>
                <a:cs typeface="+mn-cs"/>
              </a:rPr>
              <a:t>.</a:t>
            </a:r>
            <a:endParaRPr kumimoji="0" lang="en-US" sz="300" b="0" i="0" u="none" strike="noStrike" kern="0" cap="none" spc="0" normalizeH="0" baseline="0" noProof="0" dirty="0" smtClean="0">
              <a:ln>
                <a:noFill/>
              </a:ln>
              <a:solidFill>
                <a:srgbClr val="FFFFFF"/>
              </a:solidFill>
              <a:effectLst/>
              <a:uLnTx/>
              <a:uFillTx/>
              <a:latin typeface="arial"/>
              <a:ea typeface="+mn-ea"/>
              <a:cs typeface="+mn-cs"/>
            </a:endParaRPr>
          </a:p>
        </p:txBody>
      </p:sp>
      <p:grpSp>
        <p:nvGrpSpPr>
          <p:cNvPr id="2" name="Group 12"/>
          <p:cNvGrpSpPr/>
          <p:nvPr/>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9"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2052" name="Rectangle 10"/>
          <p:cNvSpPr>
            <a:spLocks noGrp="1" noChangeArrowheads="1"/>
          </p:cNvSpPr>
          <p:nvPr>
            <p:ph type="body" idx="1"/>
          </p:nvPr>
        </p:nvSpPr>
        <p:spPr bwMode="auto">
          <a:xfrm>
            <a:off x="457200" y="1327150"/>
            <a:ext cx="8225554"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0"/>
            <a:r>
              <a:rPr lang="en-US" smtClean="0"/>
              <a:t>Second level</a:t>
            </a:r>
          </a:p>
          <a:p>
            <a:pPr lvl="0"/>
            <a:r>
              <a:rPr lang="en-US" smtClean="0"/>
              <a:t>Third level</a:t>
            </a:r>
          </a:p>
          <a:p>
            <a:pPr lvl="0"/>
            <a:r>
              <a:rPr lang="en-US" smtClean="0"/>
              <a:t>Fourth level</a:t>
            </a:r>
            <a:endParaRPr lang="en-US" dirty="0" smtClean="0"/>
          </a:p>
        </p:txBody>
      </p:sp>
      <p:sp>
        <p:nvSpPr>
          <p:cNvPr id="10" name="Slide Number Placeholder 2"/>
          <p:cNvSpPr>
            <a:spLocks noGrp="1"/>
          </p:cNvSpPr>
          <p:nvPr>
            <p:ph type="sldNum" sz="quarter" idx="4"/>
          </p:nvPr>
        </p:nvSpPr>
        <p:spPr>
          <a:xfrm>
            <a:off x="457200" y="6580372"/>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r>
              <a:rPr lang="en-US" dirty="0" smtClean="0"/>
              <a:t>Page ‹#›</a:t>
            </a:r>
            <a:endParaRPr lang="en-US" dirty="0"/>
          </a:p>
        </p:txBody>
      </p:sp>
      <p:pic>
        <p:nvPicPr>
          <p:cNvPr id="16" name="Picture 15" descr="All_Programmable_Text_FINAL.jpg"/>
          <p:cNvPicPr>
            <a:picLocks noChangeAspect="1"/>
          </p:cNvPicPr>
          <p:nvPr/>
        </p:nvPicPr>
        <p:blipFill>
          <a:blip r:embed="rId10" cstate="print"/>
          <a:stretch>
            <a:fillRect/>
          </a:stretch>
        </p:blipFill>
        <p:spPr>
          <a:xfrm>
            <a:off x="5934634" y="6623976"/>
            <a:ext cx="3084852" cy="15726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70" r:id="rId7"/>
  </p:sldLayoutIdLst>
  <p:timing>
    <p:tnLst>
      <p:par>
        <p:cTn id="1" dur="indefinite" restart="never" nodeType="tmRoot"/>
      </p:par>
    </p:tnLst>
  </p:timing>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ts val="800"/>
        </a:spcBef>
        <a:spcAft>
          <a:spcPct val="0"/>
        </a:spcAft>
        <a:buClr>
          <a:schemeClr val="tx2"/>
        </a:buClr>
        <a:buSzPct val="88000"/>
        <a:buFont typeface="Wingdings" pitchFamily="2" charset="2"/>
        <a:buBlip>
          <a:blip r:embed="rId11"/>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bwMode="auto">
          <a:xfrm>
            <a:off x="609600" y="4724400"/>
            <a:ext cx="7249802" cy="17526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marL="0" marR="0" lvl="0" indent="0" algn="l" defTabSz="914400" rtl="0" eaLnBrk="1" fontAlgn="base" latinLnBrk="0" hangingPunct="1">
              <a:lnSpc>
                <a:spcPct val="150000"/>
              </a:lnSpc>
              <a:spcBef>
                <a:spcPct val="0"/>
              </a:spcBef>
              <a:spcAft>
                <a:spcPct val="0"/>
              </a:spcAft>
              <a:buClrTx/>
              <a:buSzTx/>
              <a:buFontTx/>
              <a:buNone/>
              <a:tabLst/>
              <a:defRPr/>
            </a:pPr>
            <a:endParaRPr kumimoji="0" lang="en-US" sz="2000" i="0" u="none" strike="noStrike" kern="0" cap="none" spc="0" normalizeH="0" baseline="0" noProof="0" dirty="0">
              <a:ln>
                <a:noFill/>
              </a:ln>
              <a:solidFill>
                <a:schemeClr val="tx1">
                  <a:lumMod val="75000"/>
                  <a:lumOff val="25000"/>
                </a:schemeClr>
              </a:solidFill>
              <a:effectLst/>
              <a:uLnTx/>
              <a:uFillTx/>
              <a:latin typeface="Calibri" pitchFamily="34" charset="0"/>
              <a:ea typeface="+mj-ea"/>
              <a:cs typeface="Calibri" pitchFamily="34" charset="0"/>
            </a:endParaRPr>
          </a:p>
        </p:txBody>
      </p:sp>
      <p:sp>
        <p:nvSpPr>
          <p:cNvPr id="11" name="Title 2"/>
          <p:cNvSpPr txBox="1">
            <a:spLocks/>
          </p:cNvSpPr>
          <p:nvPr/>
        </p:nvSpPr>
        <p:spPr bwMode="auto">
          <a:xfrm>
            <a:off x="457200" y="4876800"/>
            <a:ext cx="7554602" cy="1401536"/>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marL="0" marR="0" lvl="0" indent="0" algn="l" defTabSz="914400" rtl="0" eaLnBrk="1" fontAlgn="base" latinLnBrk="0" hangingPunct="1">
              <a:spcBef>
                <a:spcPct val="0"/>
              </a:spcBef>
              <a:spcAft>
                <a:spcPct val="0"/>
              </a:spcAft>
              <a:buClrTx/>
              <a:buSzTx/>
              <a:buFontTx/>
              <a:buNone/>
              <a:tabLst/>
              <a:defRPr/>
            </a:pPr>
            <a:r>
              <a:rPr lang="en-US" sz="2400" b="1" kern="0" dirty="0" smtClean="0">
                <a:latin typeface="Calibri" pitchFamily="34" charset="0"/>
                <a:ea typeface="+mj-ea"/>
                <a:cs typeface="Calibri" pitchFamily="34" charset="0"/>
              </a:rPr>
              <a:t>Version Control Recommendations</a:t>
            </a:r>
          </a:p>
          <a:p>
            <a:pPr marL="0" marR="0" lvl="0" indent="0" algn="l" defTabSz="914400" rtl="0" eaLnBrk="1" fontAlgn="base" latinLnBrk="0" hangingPunct="1">
              <a:spcBef>
                <a:spcPct val="0"/>
              </a:spcBef>
              <a:spcAft>
                <a:spcPct val="0"/>
              </a:spcAft>
              <a:buClrTx/>
              <a:buSzTx/>
              <a:buFontTx/>
              <a:buNone/>
              <a:tabLst/>
              <a:defRPr/>
            </a:pPr>
            <a:r>
              <a:rPr lang="en-US" sz="2000" kern="0" dirty="0" smtClean="0">
                <a:latin typeface="Calibri" pitchFamily="34" charset="0"/>
                <a:ea typeface="+mj-ea"/>
                <a:cs typeface="Calibri" pitchFamily="34" charset="0"/>
              </a:rPr>
              <a:t>June 2014</a:t>
            </a:r>
          </a:p>
        </p:txBody>
      </p:sp>
      <p:sp>
        <p:nvSpPr>
          <p:cNvPr id="8" name="TextBox 7"/>
          <p:cNvSpPr txBox="1"/>
          <p:nvPr/>
        </p:nvSpPr>
        <p:spPr>
          <a:xfrm>
            <a:off x="457200" y="2667000"/>
            <a:ext cx="3758850" cy="615553"/>
          </a:xfrm>
          <a:prstGeom prst="rect">
            <a:avLst/>
          </a:prstGeom>
          <a:noFill/>
        </p:spPr>
        <p:txBody>
          <a:bodyPr wrap="none" rtlCol="0">
            <a:spAutoFit/>
          </a:bodyPr>
          <a:lstStyle/>
          <a:p>
            <a:pPr algn="l" fontAlgn="auto">
              <a:spcBef>
                <a:spcPts val="0"/>
              </a:spcBef>
              <a:spcAft>
                <a:spcPts val="0"/>
              </a:spcAft>
            </a:pPr>
            <a:r>
              <a:rPr lang="en-US" sz="3400" b="1" dirty="0" smtClean="0">
                <a:solidFill>
                  <a:prstClr val="white"/>
                </a:solidFill>
                <a:effectLst>
                  <a:outerShdw blurRad="38100" dist="38100" dir="2700000" algn="tl">
                    <a:srgbClr val="000000">
                      <a:alpha val="43137"/>
                    </a:srgbClr>
                  </a:outerShdw>
                </a:effectLst>
                <a:latin typeface="Calibri"/>
              </a:rPr>
              <a:t>Vivado Design Suite</a:t>
            </a:r>
          </a:p>
        </p:txBody>
      </p:sp>
    </p:spTree>
    <p:extLst>
      <p:ext uri="{BB962C8B-B14F-4D97-AF65-F5344CB8AC3E}">
        <p14:creationId xmlns:p14="http://schemas.microsoft.com/office/powerpoint/2010/main" val="26461479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Set Up New Repository in existing directory</a:t>
            </a:r>
          </a:p>
          <a:p>
            <a:pPr lvl="1"/>
            <a:r>
              <a:rPr lang="en-US" dirty="0" smtClean="0"/>
              <a:t>Initialize </a:t>
            </a:r>
            <a:r>
              <a:rPr lang="en-US" dirty="0" err="1" smtClean="0"/>
              <a:t>git</a:t>
            </a:r>
            <a:r>
              <a:rPr lang="en-US" dirty="0" smtClean="0"/>
              <a:t> (creates .</a:t>
            </a:r>
            <a:r>
              <a:rPr lang="en-US" dirty="0" err="1" smtClean="0"/>
              <a:t>git</a:t>
            </a:r>
            <a:r>
              <a:rPr lang="en-US" dirty="0" smtClean="0"/>
              <a:t> </a:t>
            </a:r>
            <a:r>
              <a:rPr lang="en-US" dirty="0" err="1" smtClean="0"/>
              <a:t>subirectory</a:t>
            </a:r>
            <a:r>
              <a:rPr lang="en-US" dirty="0" smtClean="0"/>
              <a:t>):</a:t>
            </a:r>
            <a:endParaRPr lang="en-US" dirty="0"/>
          </a:p>
          <a:p>
            <a:pPr marL="288925" lvl="1" indent="0">
              <a:buNone/>
            </a:pPr>
            <a:endParaRPr lang="en-US" dirty="0"/>
          </a:p>
          <a:p>
            <a:pPr lvl="1"/>
            <a:r>
              <a:rPr lang="en-US" dirty="0" smtClean="0"/>
              <a:t>Start Tracking file changes:</a:t>
            </a:r>
            <a:endParaRPr lang="en-US" dirty="0"/>
          </a:p>
          <a:p>
            <a:pPr lvl="1"/>
            <a:endParaRPr lang="en-US" dirty="0" smtClean="0"/>
          </a:p>
          <a:p>
            <a:pPr lvl="1"/>
            <a:endParaRPr lang="en-US" dirty="0"/>
          </a:p>
          <a:p>
            <a:pPr lvl="1"/>
            <a:endParaRPr lang="en-US" dirty="0" smtClean="0"/>
          </a:p>
          <a:p>
            <a:pPr lvl="1"/>
            <a:r>
              <a:rPr lang="en-US" dirty="0" smtClean="0"/>
              <a:t>Create your initial “snapshot”:</a:t>
            </a:r>
          </a:p>
          <a:p>
            <a:pPr marL="288925" lvl="1" indent="0">
              <a:buNone/>
            </a:pPr>
            <a:endParaRPr lang="en-US" dirty="0" smtClean="0"/>
          </a:p>
          <a:p>
            <a:pPr marL="288925" lvl="1" indent="0">
              <a:buNone/>
            </a:pPr>
            <a:endParaRPr lang="en-US" dirty="0" smtClean="0"/>
          </a:p>
          <a:p>
            <a:r>
              <a:rPr lang="en-US" dirty="0" smtClean="0"/>
              <a:t>Use the latest snapshot (possibly making local changes)</a:t>
            </a:r>
          </a:p>
        </p:txBody>
      </p:sp>
      <p:sp>
        <p:nvSpPr>
          <p:cNvPr id="3" name="Title 2"/>
          <p:cNvSpPr>
            <a:spLocks noGrp="1"/>
          </p:cNvSpPr>
          <p:nvPr>
            <p:ph type="title"/>
          </p:nvPr>
        </p:nvSpPr>
        <p:spPr/>
        <p:txBody>
          <a:bodyPr/>
          <a:lstStyle/>
          <a:p>
            <a:r>
              <a:rPr lang="en-US" dirty="0" smtClean="0"/>
              <a:t>Working with Source</a:t>
            </a:r>
            <a:r>
              <a:rPr lang="en-US" baseline="0" dirty="0" smtClean="0"/>
              <a:t> </a:t>
            </a:r>
            <a:r>
              <a:rPr lang="en-US" dirty="0" smtClean="0"/>
              <a:t>Files</a:t>
            </a:r>
            <a:br>
              <a:rPr lang="en-US" dirty="0" smtClean="0"/>
            </a:br>
            <a:r>
              <a:rPr lang="en-US" sz="2000" dirty="0" smtClean="0"/>
              <a:t>(</a:t>
            </a:r>
            <a:r>
              <a:rPr lang="en-US" sz="2000" dirty="0" err="1" smtClean="0"/>
              <a:t>Git</a:t>
            </a:r>
            <a:r>
              <a:rPr lang="en-US" sz="2000" dirty="0" smtClean="0"/>
              <a:t> as an Example) – 1/2</a:t>
            </a:r>
            <a:endParaRPr lang="en-US" sz="2000" dirty="0"/>
          </a:p>
        </p:txBody>
      </p:sp>
      <p:sp>
        <p:nvSpPr>
          <p:cNvPr id="4" name="TextBox 3"/>
          <p:cNvSpPr txBox="1"/>
          <p:nvPr/>
        </p:nvSpPr>
        <p:spPr bwMode="auto">
          <a:xfrm>
            <a:off x="1215320" y="2088551"/>
            <a:ext cx="1307939" cy="342145"/>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a:t>
            </a:r>
            <a:r>
              <a:rPr lang="en-US" sz="1600" b="1" kern="0" dirty="0" err="1" smtClean="0">
                <a:solidFill>
                  <a:schemeClr val="accent4"/>
                </a:solidFill>
              </a:rPr>
              <a:t>init</a:t>
            </a:r>
            <a:endParaRPr kumimoji="0" lang="en-US" sz="1600" b="1" i="0" u="none" strike="noStrike" kern="0" cap="none" spc="0" normalizeH="0" baseline="0" noProof="0" dirty="0" err="1" smtClean="0">
              <a:ln>
                <a:noFill/>
              </a:ln>
              <a:solidFill>
                <a:schemeClr val="accent4"/>
              </a:solidFill>
              <a:effectLst/>
              <a:uLnTx/>
              <a:uFillTx/>
            </a:endParaRPr>
          </a:p>
        </p:txBody>
      </p:sp>
      <p:sp>
        <p:nvSpPr>
          <p:cNvPr id="5" name="TextBox 4"/>
          <p:cNvSpPr txBox="1"/>
          <p:nvPr/>
        </p:nvSpPr>
        <p:spPr bwMode="auto">
          <a:xfrm>
            <a:off x="1228819" y="2831276"/>
            <a:ext cx="4408029" cy="1003352"/>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add *.v</a:t>
            </a:r>
          </a:p>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a:solidFill>
                  <a:schemeClr val="accent4"/>
                </a:solidFill>
              </a:rPr>
              <a:t>g</a:t>
            </a:r>
            <a:r>
              <a:rPr kumimoji="0" lang="en-US" sz="1600" b="1" i="0" u="none" strike="noStrike" kern="0" cap="none" spc="0" normalizeH="0" baseline="0" noProof="0" dirty="0" smtClean="0">
                <a:ln>
                  <a:noFill/>
                </a:ln>
                <a:solidFill>
                  <a:schemeClr val="accent4"/>
                </a:solidFill>
                <a:effectLst/>
                <a:uLnTx/>
                <a:uFillTx/>
              </a:rPr>
              <a:t>it</a:t>
            </a:r>
            <a:r>
              <a:rPr kumimoji="0" lang="en-US" sz="1600" b="1" i="0" u="none" strike="noStrike" kern="0" cap="none" spc="0" normalizeH="0" noProof="0" dirty="0" smtClean="0">
                <a:ln>
                  <a:noFill/>
                </a:ln>
                <a:solidFill>
                  <a:schemeClr val="accent4"/>
                </a:solidFill>
                <a:effectLst/>
                <a:uLnTx/>
                <a:uFillTx/>
              </a:rPr>
              <a:t> add *.</a:t>
            </a:r>
            <a:r>
              <a:rPr kumimoji="0" lang="en-US" sz="1600" b="1" i="0" u="none" strike="noStrike" kern="0" cap="none" spc="0" normalizeH="0" noProof="0" dirty="0" err="1" smtClean="0">
                <a:ln>
                  <a:noFill/>
                </a:ln>
                <a:solidFill>
                  <a:schemeClr val="accent4"/>
                </a:solidFill>
                <a:effectLst/>
                <a:uLnTx/>
                <a:uFillTx/>
              </a:rPr>
              <a:t>vhd</a:t>
            </a:r>
            <a:endParaRPr kumimoji="0" lang="en-US" sz="1600" b="1" i="0" u="none" strike="noStrike" kern="0" cap="none" spc="0" normalizeH="0" noProof="0" dirty="0" smtClean="0">
              <a:ln>
                <a:noFill/>
              </a:ln>
              <a:solidFill>
                <a:schemeClr val="accent4"/>
              </a:solidFill>
              <a:effectLst/>
              <a:uLnTx/>
              <a:uFillTx/>
            </a:endParaRPr>
          </a:p>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a:solidFill>
                  <a:schemeClr val="accent4"/>
                </a:solidFill>
              </a:rPr>
              <a:t>f</a:t>
            </a:r>
            <a:r>
              <a:rPr lang="en-US" sz="1600" b="1" kern="0" baseline="0" dirty="0" smtClean="0">
                <a:solidFill>
                  <a:schemeClr val="accent4"/>
                </a:solidFill>
              </a:rPr>
              <a:t>ind . –name “*” | </a:t>
            </a:r>
            <a:r>
              <a:rPr lang="en-US" sz="1600" b="1" kern="0" baseline="0" dirty="0" err="1" smtClean="0">
                <a:solidFill>
                  <a:schemeClr val="accent4"/>
                </a:solidFill>
              </a:rPr>
              <a:t>xargs</a:t>
            </a:r>
            <a:r>
              <a:rPr lang="en-US" sz="1600" b="1" kern="0" baseline="0" dirty="0" smtClean="0">
                <a:solidFill>
                  <a:schemeClr val="accent4"/>
                </a:solidFill>
              </a:rPr>
              <a:t> </a:t>
            </a:r>
            <a:r>
              <a:rPr lang="en-US" sz="1600" b="1" kern="0" baseline="0" dirty="0" err="1" smtClean="0">
                <a:solidFill>
                  <a:schemeClr val="accent4"/>
                </a:solidFill>
              </a:rPr>
              <a:t>git</a:t>
            </a:r>
            <a:r>
              <a:rPr lang="en-US" sz="1600" b="1" kern="0" baseline="0" dirty="0" smtClean="0">
                <a:solidFill>
                  <a:schemeClr val="accent4"/>
                </a:solidFill>
              </a:rPr>
              <a:t> add</a:t>
            </a:r>
            <a:endParaRPr kumimoji="0" lang="en-US" sz="1600" b="1" i="0" u="none" strike="noStrike" kern="0" cap="none" spc="0" normalizeH="0" baseline="0" noProof="0" dirty="0" smtClean="0">
              <a:ln>
                <a:noFill/>
              </a:ln>
              <a:solidFill>
                <a:schemeClr val="accent4"/>
              </a:solidFill>
              <a:effectLst/>
              <a:uLnTx/>
              <a:uFillTx/>
            </a:endParaRPr>
          </a:p>
        </p:txBody>
      </p:sp>
      <p:sp>
        <p:nvSpPr>
          <p:cNvPr id="6" name="TextBox 5"/>
          <p:cNvSpPr txBox="1"/>
          <p:nvPr/>
        </p:nvSpPr>
        <p:spPr bwMode="auto">
          <a:xfrm>
            <a:off x="1228820" y="4255001"/>
            <a:ext cx="4963614" cy="342145"/>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commit –m “Initial project version”</a:t>
            </a:r>
            <a:endParaRPr kumimoji="0" lang="en-US" sz="1600" b="1" i="0" u="none" strike="noStrike" kern="0" cap="none" spc="0" normalizeH="0" baseline="0" noProof="0" dirty="0" err="1" smtClean="0">
              <a:ln>
                <a:noFill/>
              </a:ln>
              <a:solidFill>
                <a:schemeClr val="accent4"/>
              </a:solidFill>
              <a:effectLst/>
              <a:uLnTx/>
              <a:uFillTx/>
            </a:endParaRPr>
          </a:p>
        </p:txBody>
      </p:sp>
      <p:sp>
        <p:nvSpPr>
          <p:cNvPr id="7" name="TextBox 6"/>
          <p:cNvSpPr txBox="1"/>
          <p:nvPr/>
        </p:nvSpPr>
        <p:spPr bwMode="auto">
          <a:xfrm>
            <a:off x="1242320" y="5368126"/>
            <a:ext cx="4963614" cy="342145"/>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clone \\full_path_to_master\myProject.git</a:t>
            </a:r>
            <a:endParaRPr kumimoji="0" lang="en-US" sz="1600" b="1" i="0" u="none" strike="noStrike" kern="0" cap="none" spc="0" normalizeH="0" baseline="0" noProof="0" dirty="0" err="1" smtClean="0">
              <a:ln>
                <a:noFill/>
              </a:ln>
              <a:solidFill>
                <a:schemeClr val="accent4"/>
              </a:solidFill>
              <a:effectLst/>
              <a:uLnTx/>
              <a:uFillTx/>
            </a:endParaRPr>
          </a:p>
        </p:txBody>
      </p:sp>
    </p:spTree>
    <p:extLst>
      <p:ext uri="{BB962C8B-B14F-4D97-AF65-F5344CB8AC3E}">
        <p14:creationId xmlns:p14="http://schemas.microsoft.com/office/powerpoint/2010/main" val="1258773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Staging</a:t>
            </a:r>
          </a:p>
          <a:p>
            <a:pPr lvl="1"/>
            <a:r>
              <a:rPr lang="en-US" dirty="0" smtClean="0"/>
              <a:t>Query</a:t>
            </a:r>
            <a:endParaRPr lang="en-US" dirty="0"/>
          </a:p>
          <a:p>
            <a:pPr marL="288925" lvl="1" indent="0">
              <a:buNone/>
            </a:pPr>
            <a:endParaRPr lang="en-US" dirty="0"/>
          </a:p>
          <a:p>
            <a:pPr lvl="1"/>
            <a:r>
              <a:rPr lang="en-US" dirty="0" smtClean="0"/>
              <a:t>Discard any local changes and revert to last commit</a:t>
            </a:r>
            <a:endParaRPr lang="en-US" dirty="0"/>
          </a:p>
          <a:p>
            <a:pPr marL="288925" lvl="1" indent="0">
              <a:buNone/>
            </a:pPr>
            <a:endParaRPr lang="en-US" dirty="0" smtClean="0"/>
          </a:p>
          <a:p>
            <a:pPr lvl="1"/>
            <a:r>
              <a:rPr lang="en-US" dirty="0" smtClean="0"/>
              <a:t>Report differences between staged and last commit</a:t>
            </a:r>
          </a:p>
          <a:p>
            <a:pPr marL="288925" lvl="1" indent="0">
              <a:buNone/>
            </a:pPr>
            <a:endParaRPr lang="en-US" dirty="0" smtClean="0"/>
          </a:p>
          <a:p>
            <a:pPr lvl="1"/>
            <a:r>
              <a:rPr lang="en-US" dirty="0" smtClean="0"/>
              <a:t>Removing files from version tracking</a:t>
            </a:r>
          </a:p>
          <a:p>
            <a:pPr lvl="1"/>
            <a:endParaRPr lang="en-US" dirty="0" smtClean="0"/>
          </a:p>
          <a:p>
            <a:pPr lvl="1"/>
            <a:r>
              <a:rPr lang="en-US" dirty="0" smtClean="0"/>
              <a:t>Ignore tracking (add files to ignore to .</a:t>
            </a:r>
            <a:r>
              <a:rPr lang="en-US" dirty="0" err="1" smtClean="0"/>
              <a:t>gitignore</a:t>
            </a:r>
            <a:r>
              <a:rPr lang="en-US" dirty="0" smtClean="0"/>
              <a:t>)</a:t>
            </a:r>
          </a:p>
          <a:p>
            <a:pPr marL="288925" lvl="1" indent="0">
              <a:buNone/>
            </a:pPr>
            <a:endParaRPr lang="en-US" dirty="0"/>
          </a:p>
          <a:p>
            <a:pPr marL="288925" lvl="1" indent="0">
              <a:buNone/>
            </a:pPr>
            <a:endParaRPr lang="en-US" dirty="0" smtClean="0"/>
          </a:p>
          <a:p>
            <a:r>
              <a:rPr lang="en-US" dirty="0" smtClean="0"/>
              <a:t>Branching and Merging</a:t>
            </a:r>
          </a:p>
          <a:p>
            <a:pPr lvl="1"/>
            <a:r>
              <a:rPr lang="en-US" dirty="0" smtClean="0"/>
              <a:t>Advanced workflows possible – following software design models</a:t>
            </a:r>
          </a:p>
        </p:txBody>
      </p:sp>
      <p:sp>
        <p:nvSpPr>
          <p:cNvPr id="3" name="Title 2"/>
          <p:cNvSpPr>
            <a:spLocks noGrp="1"/>
          </p:cNvSpPr>
          <p:nvPr>
            <p:ph type="title"/>
          </p:nvPr>
        </p:nvSpPr>
        <p:spPr/>
        <p:txBody>
          <a:bodyPr/>
          <a:lstStyle/>
          <a:p>
            <a:r>
              <a:rPr lang="en-US" dirty="0" smtClean="0"/>
              <a:t>Working with Source</a:t>
            </a:r>
            <a:r>
              <a:rPr lang="en-US" baseline="0" dirty="0" smtClean="0"/>
              <a:t> </a:t>
            </a:r>
            <a:r>
              <a:rPr lang="en-US" dirty="0" smtClean="0"/>
              <a:t>Files</a:t>
            </a:r>
            <a:br>
              <a:rPr lang="en-US" dirty="0" smtClean="0"/>
            </a:br>
            <a:r>
              <a:rPr lang="en-US" sz="2000" dirty="0" smtClean="0"/>
              <a:t>(</a:t>
            </a:r>
            <a:r>
              <a:rPr lang="en-US" sz="2000" dirty="0" err="1" smtClean="0"/>
              <a:t>Git</a:t>
            </a:r>
            <a:r>
              <a:rPr lang="en-US" sz="2000" dirty="0" smtClean="0"/>
              <a:t> as an Example) – 2/2</a:t>
            </a:r>
            <a:endParaRPr lang="en-US" sz="2000" dirty="0"/>
          </a:p>
        </p:txBody>
      </p:sp>
      <p:sp>
        <p:nvSpPr>
          <p:cNvPr id="4" name="TextBox 3"/>
          <p:cNvSpPr txBox="1"/>
          <p:nvPr/>
        </p:nvSpPr>
        <p:spPr bwMode="auto">
          <a:xfrm>
            <a:off x="1215320" y="2088551"/>
            <a:ext cx="1307939" cy="342145"/>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status</a:t>
            </a:r>
            <a:endParaRPr kumimoji="0" lang="en-US" sz="1600" b="1" i="0" u="none" strike="noStrike" kern="0" cap="none" spc="0" normalizeH="0" baseline="0" noProof="0" dirty="0" err="1" smtClean="0">
              <a:ln>
                <a:noFill/>
              </a:ln>
              <a:solidFill>
                <a:schemeClr val="accent4"/>
              </a:solidFill>
              <a:effectLst/>
              <a:uLnTx/>
              <a:uFillTx/>
            </a:endParaRPr>
          </a:p>
        </p:txBody>
      </p:sp>
      <p:sp>
        <p:nvSpPr>
          <p:cNvPr id="5" name="TextBox 4"/>
          <p:cNvSpPr txBox="1"/>
          <p:nvPr/>
        </p:nvSpPr>
        <p:spPr bwMode="auto">
          <a:xfrm>
            <a:off x="1228820" y="2807526"/>
            <a:ext cx="1918142" cy="363176"/>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checkout</a:t>
            </a:r>
          </a:p>
        </p:txBody>
      </p:sp>
      <p:sp>
        <p:nvSpPr>
          <p:cNvPr id="6" name="TextBox 5"/>
          <p:cNvSpPr txBox="1"/>
          <p:nvPr/>
        </p:nvSpPr>
        <p:spPr bwMode="auto">
          <a:xfrm>
            <a:off x="1228820" y="3518751"/>
            <a:ext cx="1835014" cy="363176"/>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diff</a:t>
            </a:r>
            <a:endParaRPr kumimoji="0" lang="en-US" sz="1600" b="1" i="0" u="none" strike="noStrike" kern="0" cap="none" spc="0" normalizeH="0" baseline="0" noProof="0" dirty="0" err="1" smtClean="0">
              <a:ln>
                <a:noFill/>
              </a:ln>
              <a:solidFill>
                <a:schemeClr val="accent4"/>
              </a:solidFill>
              <a:effectLst/>
              <a:uLnTx/>
              <a:uFillTx/>
            </a:endParaRPr>
          </a:p>
        </p:txBody>
      </p:sp>
      <p:sp>
        <p:nvSpPr>
          <p:cNvPr id="7" name="TextBox 6"/>
          <p:cNvSpPr txBox="1"/>
          <p:nvPr/>
        </p:nvSpPr>
        <p:spPr bwMode="auto">
          <a:xfrm>
            <a:off x="1242320" y="4240001"/>
            <a:ext cx="4963614" cy="342145"/>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a:t>
            </a:r>
            <a:r>
              <a:rPr lang="en-US" sz="1600" b="1" kern="0" dirty="0" err="1" smtClean="0">
                <a:solidFill>
                  <a:schemeClr val="accent4"/>
                </a:solidFill>
              </a:rPr>
              <a:t>rm</a:t>
            </a:r>
            <a:r>
              <a:rPr lang="en-US" sz="1600" b="1" kern="0" dirty="0" smtClean="0">
                <a:solidFill>
                  <a:schemeClr val="accent4"/>
                </a:solidFill>
              </a:rPr>
              <a:t> </a:t>
            </a:r>
            <a:r>
              <a:rPr lang="en-US" sz="1600" b="1" kern="0" dirty="0" err="1" smtClean="0">
                <a:solidFill>
                  <a:schemeClr val="accent4"/>
                </a:solidFill>
              </a:rPr>
              <a:t>foo.tcl</a:t>
            </a:r>
            <a:endParaRPr kumimoji="0" lang="en-US" sz="1600" b="1" i="0" u="none" strike="noStrike" kern="0" cap="none" spc="0" normalizeH="0" baseline="0" noProof="0" dirty="0" err="1" smtClean="0">
              <a:ln>
                <a:noFill/>
              </a:ln>
              <a:solidFill>
                <a:schemeClr val="accent4"/>
              </a:solidFill>
              <a:effectLst/>
              <a:uLnTx/>
              <a:uFillTx/>
            </a:endParaRPr>
          </a:p>
        </p:txBody>
      </p:sp>
      <p:sp>
        <p:nvSpPr>
          <p:cNvPr id="8" name="TextBox 7"/>
          <p:cNvSpPr txBox="1"/>
          <p:nvPr/>
        </p:nvSpPr>
        <p:spPr bwMode="auto">
          <a:xfrm>
            <a:off x="1226845" y="4906151"/>
            <a:ext cx="1835014" cy="342145"/>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a:solidFill>
                  <a:schemeClr val="accent4"/>
                </a:solidFill>
              </a:rPr>
              <a:t>c</a:t>
            </a:r>
            <a:r>
              <a:rPr lang="en-US" sz="1600" b="1" kern="0" noProof="0" dirty="0" smtClean="0">
                <a:solidFill>
                  <a:schemeClr val="accent4"/>
                </a:solidFill>
              </a:rPr>
              <a:t>at .</a:t>
            </a:r>
            <a:r>
              <a:rPr lang="en-US" sz="1600" b="1" kern="0" noProof="0" dirty="0" err="1" smtClean="0">
                <a:solidFill>
                  <a:schemeClr val="accent4"/>
                </a:solidFill>
              </a:rPr>
              <a:t>gitignore</a:t>
            </a:r>
            <a:endParaRPr kumimoji="0" lang="en-US" sz="1600" b="1" i="0" u="none" strike="noStrike" kern="0" cap="none" spc="0" normalizeH="0" baseline="0" noProof="0" dirty="0" smtClean="0">
              <a:ln>
                <a:noFill/>
              </a:ln>
              <a:solidFill>
                <a:schemeClr val="accent4"/>
              </a:solidFill>
              <a:effectLst/>
              <a:uLnTx/>
              <a:uFillTx/>
            </a:endParaRPr>
          </a:p>
        </p:txBody>
      </p:sp>
    </p:spTree>
    <p:extLst>
      <p:ext uri="{BB962C8B-B14F-4D97-AF65-F5344CB8AC3E}">
        <p14:creationId xmlns:p14="http://schemas.microsoft.com/office/powerpoint/2010/main" val="2620924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Set up a new project with</a:t>
            </a:r>
            <a:r>
              <a:rPr lang="en-US" baseline="0" dirty="0" smtClean="0"/>
              <a:t> “</a:t>
            </a:r>
            <a:r>
              <a:rPr lang="en-US" baseline="0" dirty="0" err="1" smtClean="0"/>
              <a:t>ThreeFlop</a:t>
            </a:r>
            <a:r>
              <a:rPr lang="en-US" baseline="0" dirty="0" smtClean="0"/>
              <a:t>” RTL and XDC</a:t>
            </a:r>
            <a:endParaRPr lang="en-US" dirty="0" smtClean="0"/>
          </a:p>
          <a:p>
            <a:r>
              <a:rPr lang="en-US" dirty="0" smtClean="0"/>
              <a:t>Create a </a:t>
            </a:r>
            <a:r>
              <a:rPr lang="en-US" dirty="0" err="1" smtClean="0"/>
              <a:t>Makefile</a:t>
            </a:r>
            <a:r>
              <a:rPr lang="en-US" dirty="0" smtClean="0"/>
              <a:t> to call </a:t>
            </a:r>
            <a:r>
              <a:rPr lang="en-US" dirty="0" err="1" smtClean="0"/>
              <a:t>vivado</a:t>
            </a:r>
            <a:r>
              <a:rPr lang="en-US" baseline="0" dirty="0" smtClean="0"/>
              <a:t> with </a:t>
            </a:r>
            <a:r>
              <a:rPr lang="en-US" baseline="0" dirty="0" smtClean="0"/>
              <a:t>3 </a:t>
            </a:r>
            <a:r>
              <a:rPr lang="en-US" baseline="0" dirty="0" smtClean="0"/>
              <a:t>targets:</a:t>
            </a:r>
          </a:p>
          <a:p>
            <a:pPr lvl="1"/>
            <a:r>
              <a:rPr lang="en-US" dirty="0" smtClean="0"/>
              <a:t>Setup creates</a:t>
            </a:r>
            <a:r>
              <a:rPr lang="en-US" baseline="0" dirty="0" smtClean="0"/>
              <a:t> a project with remote </a:t>
            </a:r>
            <a:r>
              <a:rPr lang="en-US" baseline="0" dirty="0" smtClean="0"/>
              <a:t>sources</a:t>
            </a:r>
          </a:p>
          <a:p>
            <a:pPr lvl="1"/>
            <a:r>
              <a:rPr lang="en-US" baseline="0" dirty="0" smtClean="0"/>
              <a:t>Compile opens the project and launches run to </a:t>
            </a:r>
            <a:r>
              <a:rPr lang="en-US" baseline="0" dirty="0" err="1" smtClean="0"/>
              <a:t>bitstream</a:t>
            </a:r>
            <a:endParaRPr lang="en-US" baseline="0" dirty="0" smtClean="0"/>
          </a:p>
          <a:p>
            <a:pPr lvl="1"/>
            <a:r>
              <a:rPr lang="en-US" baseline="0" dirty="0" smtClean="0"/>
              <a:t>Clean – deletes everything except the </a:t>
            </a:r>
            <a:r>
              <a:rPr lang="en-US" baseline="0" dirty="0" err="1" smtClean="0"/>
              <a:t>Makefile</a:t>
            </a:r>
            <a:endParaRPr lang="en-US" baseline="0" dirty="0" smtClean="0"/>
          </a:p>
          <a:p>
            <a:r>
              <a:rPr lang="en-US" dirty="0" smtClean="0"/>
              <a:t>Use </a:t>
            </a:r>
            <a:r>
              <a:rPr lang="en-US" dirty="0" err="1" smtClean="0"/>
              <a:t>Git</a:t>
            </a:r>
            <a:r>
              <a:rPr lang="en-US" dirty="0" smtClean="0"/>
              <a:t> Commands to check in all sources, the </a:t>
            </a:r>
            <a:r>
              <a:rPr lang="en-US" dirty="0" err="1" smtClean="0"/>
              <a:t>Makefile</a:t>
            </a:r>
            <a:r>
              <a:rPr lang="en-US" dirty="0" smtClean="0"/>
              <a:t>, scripts</a:t>
            </a:r>
          </a:p>
          <a:p>
            <a:pPr lvl="1"/>
            <a:r>
              <a:rPr lang="en-US" dirty="0" err="1"/>
              <a:t>g</a:t>
            </a:r>
            <a:r>
              <a:rPr lang="en-US" baseline="0" dirty="0" err="1" smtClean="0"/>
              <a:t>it</a:t>
            </a:r>
            <a:r>
              <a:rPr lang="en-US" dirty="0" smtClean="0"/>
              <a:t> </a:t>
            </a:r>
            <a:r>
              <a:rPr lang="en-US" dirty="0" err="1" smtClean="0"/>
              <a:t>init</a:t>
            </a:r>
            <a:endParaRPr lang="en-US" dirty="0" smtClean="0"/>
          </a:p>
          <a:p>
            <a:pPr lvl="1"/>
            <a:r>
              <a:rPr lang="en-US" dirty="0" err="1"/>
              <a:t>g</a:t>
            </a:r>
            <a:r>
              <a:rPr lang="en-US" baseline="0" dirty="0" err="1" smtClean="0"/>
              <a:t>it</a:t>
            </a:r>
            <a:r>
              <a:rPr lang="en-US" baseline="0" dirty="0" smtClean="0"/>
              <a:t> add</a:t>
            </a:r>
          </a:p>
          <a:p>
            <a:pPr lvl="1"/>
            <a:r>
              <a:rPr lang="en-US" dirty="0" err="1"/>
              <a:t>g</a:t>
            </a:r>
            <a:r>
              <a:rPr lang="en-US" dirty="0" err="1" smtClean="0"/>
              <a:t>it</a:t>
            </a:r>
            <a:r>
              <a:rPr lang="en-US" dirty="0" smtClean="0"/>
              <a:t> commit –m “initial project </a:t>
            </a:r>
            <a:r>
              <a:rPr lang="en-US" dirty="0" err="1" smtClean="0"/>
              <a:t>checkin</a:t>
            </a:r>
            <a:r>
              <a:rPr lang="en-US" dirty="0" smtClean="0"/>
              <a:t>”</a:t>
            </a:r>
          </a:p>
          <a:p>
            <a:pPr lvl="1"/>
            <a:endParaRPr lang="en-US" baseline="0" dirty="0" smtClean="0"/>
          </a:p>
        </p:txBody>
      </p:sp>
      <p:sp>
        <p:nvSpPr>
          <p:cNvPr id="3" name="Title 2"/>
          <p:cNvSpPr>
            <a:spLocks noGrp="1"/>
          </p:cNvSpPr>
          <p:nvPr>
            <p:ph type="title"/>
          </p:nvPr>
        </p:nvSpPr>
        <p:spPr/>
        <p:txBody>
          <a:bodyPr/>
          <a:lstStyle/>
          <a:p>
            <a:r>
              <a:rPr lang="en-US" dirty="0" smtClean="0"/>
              <a:t>Lab 1</a:t>
            </a:r>
            <a:endParaRPr lang="en-US" dirty="0"/>
          </a:p>
        </p:txBody>
      </p:sp>
    </p:spTree>
    <p:extLst>
      <p:ext uri="{BB962C8B-B14F-4D97-AF65-F5344CB8AC3E}">
        <p14:creationId xmlns:p14="http://schemas.microsoft.com/office/powerpoint/2010/main" val="482394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Create a Managed</a:t>
            </a:r>
            <a:r>
              <a:rPr lang="en-US" baseline="0" dirty="0" smtClean="0"/>
              <a:t> IP project for AXI_IIC</a:t>
            </a:r>
          </a:p>
          <a:p>
            <a:r>
              <a:rPr lang="en-US" baseline="0" dirty="0" smtClean="0"/>
              <a:t>Using a script fully generate the IP with OOC flow</a:t>
            </a:r>
          </a:p>
          <a:p>
            <a:r>
              <a:rPr lang="en-US" baseline="0" dirty="0" smtClean="0"/>
              <a:t>Check it into revision control</a:t>
            </a:r>
          </a:p>
          <a:p>
            <a:r>
              <a:rPr lang="en-US" baseline="0" dirty="0" smtClean="0"/>
              <a:t>Iterate and change a customization option</a:t>
            </a:r>
          </a:p>
        </p:txBody>
      </p:sp>
      <p:sp>
        <p:nvSpPr>
          <p:cNvPr id="3" name="Title 2"/>
          <p:cNvSpPr>
            <a:spLocks noGrp="1"/>
          </p:cNvSpPr>
          <p:nvPr>
            <p:ph type="title"/>
          </p:nvPr>
        </p:nvSpPr>
        <p:spPr/>
        <p:txBody>
          <a:bodyPr/>
          <a:lstStyle/>
          <a:p>
            <a:r>
              <a:rPr lang="en-US" dirty="0" smtClean="0"/>
              <a:t>Lab 2</a:t>
            </a:r>
            <a:endParaRPr lang="en-US" dirty="0"/>
          </a:p>
        </p:txBody>
      </p:sp>
    </p:spTree>
    <p:extLst>
      <p:ext uri="{BB962C8B-B14F-4D97-AF65-F5344CB8AC3E}">
        <p14:creationId xmlns:p14="http://schemas.microsoft.com/office/powerpoint/2010/main" val="1501128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Create a Block diagram system with remote</a:t>
            </a:r>
            <a:r>
              <a:rPr lang="en-US" baseline="0" dirty="0" smtClean="0"/>
              <a:t> BD</a:t>
            </a:r>
          </a:p>
          <a:p>
            <a:r>
              <a:rPr lang="en-US" baseline="0" dirty="0" smtClean="0"/>
              <a:t>Use </a:t>
            </a:r>
            <a:r>
              <a:rPr lang="en-US" baseline="0" dirty="0" err="1" smtClean="0"/>
              <a:t>write_bd_tcl</a:t>
            </a:r>
            <a:r>
              <a:rPr lang="en-US" baseline="0" dirty="0" smtClean="0"/>
              <a:t> </a:t>
            </a:r>
            <a:r>
              <a:rPr lang="en-US" baseline="0" dirty="0" smtClean="0"/>
              <a:t>to generate the BD</a:t>
            </a:r>
          </a:p>
          <a:p>
            <a:pPr lvl="1"/>
            <a:r>
              <a:rPr lang="en-US" dirty="0" smtClean="0"/>
              <a:t>Modify the </a:t>
            </a:r>
            <a:r>
              <a:rPr lang="en-US" dirty="0" err="1" smtClean="0"/>
              <a:t>tcl</a:t>
            </a:r>
            <a:r>
              <a:rPr lang="en-US" dirty="0" smtClean="0"/>
              <a:t> to create the </a:t>
            </a:r>
            <a:r>
              <a:rPr lang="en-US" dirty="0" err="1" smtClean="0"/>
              <a:t>bd</a:t>
            </a:r>
            <a:r>
              <a:rPr lang="en-US" dirty="0" smtClean="0"/>
              <a:t> “remote” to project</a:t>
            </a:r>
          </a:p>
          <a:p>
            <a:pPr lvl="0"/>
            <a:r>
              <a:rPr lang="en-US" dirty="0" smtClean="0"/>
              <a:t>Add a </a:t>
            </a:r>
            <a:r>
              <a:rPr lang="en-US" dirty="0" err="1" smtClean="0"/>
              <a:t>bd</a:t>
            </a:r>
            <a:r>
              <a:rPr lang="en-US" dirty="0" smtClean="0"/>
              <a:t> generation target in </a:t>
            </a:r>
            <a:r>
              <a:rPr lang="en-US" dirty="0" err="1" smtClean="0"/>
              <a:t>makefile</a:t>
            </a:r>
            <a:endParaRPr lang="en-US" dirty="0" smtClean="0"/>
          </a:p>
          <a:p>
            <a:pPr lvl="0"/>
            <a:r>
              <a:rPr lang="en-US" dirty="0" smtClean="0"/>
              <a:t>Take the output of the generation (the remote </a:t>
            </a:r>
            <a:r>
              <a:rPr lang="en-US" dirty="0" err="1" smtClean="0"/>
              <a:t>bd</a:t>
            </a:r>
            <a:r>
              <a:rPr lang="en-US" dirty="0" smtClean="0"/>
              <a:t>) and check in to revision control</a:t>
            </a:r>
          </a:p>
          <a:p>
            <a:pPr lvl="0"/>
            <a:r>
              <a:rPr lang="en-US" dirty="0" smtClean="0"/>
              <a:t>Iterate on a small change</a:t>
            </a:r>
          </a:p>
        </p:txBody>
      </p:sp>
      <p:sp>
        <p:nvSpPr>
          <p:cNvPr id="3" name="Title 2"/>
          <p:cNvSpPr>
            <a:spLocks noGrp="1"/>
          </p:cNvSpPr>
          <p:nvPr>
            <p:ph type="title"/>
          </p:nvPr>
        </p:nvSpPr>
        <p:spPr/>
        <p:txBody>
          <a:bodyPr/>
          <a:lstStyle/>
          <a:p>
            <a:r>
              <a:rPr lang="en-US" dirty="0" smtClean="0"/>
              <a:t>Lab</a:t>
            </a:r>
            <a:r>
              <a:rPr lang="en-US" baseline="0" dirty="0" smtClean="0"/>
              <a:t> 3</a:t>
            </a:r>
            <a:endParaRPr lang="en-US" dirty="0"/>
          </a:p>
        </p:txBody>
      </p:sp>
    </p:spTree>
    <p:extLst>
      <p:ext uri="{BB962C8B-B14F-4D97-AF65-F5344CB8AC3E}">
        <p14:creationId xmlns:p14="http://schemas.microsoft.com/office/powerpoint/2010/main" val="938986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Package up custom IP RTL for IPI</a:t>
            </a:r>
          </a:p>
          <a:p>
            <a:pPr lvl="1"/>
            <a:r>
              <a:rPr lang="en-US" dirty="0" smtClean="0"/>
              <a:t>Using</a:t>
            </a:r>
            <a:r>
              <a:rPr lang="en-US" baseline="0" dirty="0" smtClean="0"/>
              <a:t> the </a:t>
            </a:r>
            <a:r>
              <a:rPr lang="en-US" baseline="0" dirty="0" err="1" smtClean="0"/>
              <a:t>bft</a:t>
            </a:r>
            <a:r>
              <a:rPr lang="en-US" baseline="0" dirty="0" smtClean="0"/>
              <a:t> RTL</a:t>
            </a:r>
          </a:p>
          <a:p>
            <a:pPr lvl="0"/>
            <a:r>
              <a:rPr lang="en-US" dirty="0" smtClean="0"/>
              <a:t>Build a script to create a small project</a:t>
            </a:r>
          </a:p>
          <a:p>
            <a:pPr lvl="1"/>
            <a:r>
              <a:rPr lang="en-US" dirty="0" smtClean="0"/>
              <a:t>For packaging purposes</a:t>
            </a:r>
          </a:p>
          <a:p>
            <a:pPr lvl="0"/>
            <a:r>
              <a:rPr lang="en-US" dirty="0" smtClean="0"/>
              <a:t>Take the output</a:t>
            </a:r>
            <a:r>
              <a:rPr lang="en-US" baseline="0" dirty="0" smtClean="0"/>
              <a:t> directory – check into revision control</a:t>
            </a:r>
          </a:p>
          <a:p>
            <a:pPr lvl="0"/>
            <a:r>
              <a:rPr lang="en-US" baseline="0" dirty="0" smtClean="0"/>
              <a:t>Edit from within BD to change the RTL</a:t>
            </a:r>
          </a:p>
          <a:p>
            <a:pPr lvl="1"/>
            <a:r>
              <a:rPr lang="en-US" dirty="0" smtClean="0"/>
              <a:t>Check in changes into </a:t>
            </a:r>
            <a:r>
              <a:rPr lang="en-US" dirty="0" err="1" smtClean="0"/>
              <a:t>git</a:t>
            </a:r>
            <a:endParaRPr lang="en-US" dirty="0" smtClean="0"/>
          </a:p>
          <a:p>
            <a:pPr lvl="1"/>
            <a:r>
              <a:rPr lang="en-US" dirty="0" smtClean="0"/>
              <a:t>Make sure and change version so update</a:t>
            </a:r>
            <a:r>
              <a:rPr lang="en-US" baseline="0" dirty="0" smtClean="0"/>
              <a:t> is automated</a:t>
            </a:r>
          </a:p>
        </p:txBody>
      </p:sp>
      <p:sp>
        <p:nvSpPr>
          <p:cNvPr id="3" name="Title 2"/>
          <p:cNvSpPr>
            <a:spLocks noGrp="1"/>
          </p:cNvSpPr>
          <p:nvPr>
            <p:ph type="title"/>
          </p:nvPr>
        </p:nvSpPr>
        <p:spPr/>
        <p:txBody>
          <a:bodyPr/>
          <a:lstStyle/>
          <a:p>
            <a:r>
              <a:rPr lang="en-US" dirty="0" smtClean="0"/>
              <a:t>Lab 4</a:t>
            </a:r>
            <a:endParaRPr lang="en-US" dirty="0"/>
          </a:p>
        </p:txBody>
      </p:sp>
    </p:spTree>
    <p:extLst>
      <p:ext uri="{BB962C8B-B14F-4D97-AF65-F5344CB8AC3E}">
        <p14:creationId xmlns:p14="http://schemas.microsoft.com/office/powerpoint/2010/main" val="1366474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Build HLS-Based IP from C++ Sources</a:t>
            </a:r>
          </a:p>
          <a:p>
            <a:r>
              <a:rPr lang="en-US" dirty="0" smtClean="0"/>
              <a:t>Build a script and add a make target</a:t>
            </a:r>
          </a:p>
          <a:p>
            <a:r>
              <a:rPr lang="en-US" dirty="0" smtClean="0"/>
              <a:t>Once generated, check in remote</a:t>
            </a:r>
            <a:r>
              <a:rPr lang="en-US" baseline="0" dirty="0" smtClean="0"/>
              <a:t> IP repository</a:t>
            </a:r>
          </a:p>
        </p:txBody>
      </p:sp>
      <p:sp>
        <p:nvSpPr>
          <p:cNvPr id="3" name="Title 2"/>
          <p:cNvSpPr>
            <a:spLocks noGrp="1"/>
          </p:cNvSpPr>
          <p:nvPr>
            <p:ph type="title"/>
          </p:nvPr>
        </p:nvSpPr>
        <p:spPr/>
        <p:txBody>
          <a:bodyPr/>
          <a:lstStyle/>
          <a:p>
            <a:r>
              <a:rPr lang="en-US" dirty="0" smtClean="0"/>
              <a:t>Lab 5</a:t>
            </a:r>
            <a:endParaRPr lang="en-US" dirty="0"/>
          </a:p>
        </p:txBody>
      </p:sp>
    </p:spTree>
    <p:extLst>
      <p:ext uri="{BB962C8B-B14F-4D97-AF65-F5344CB8AC3E}">
        <p14:creationId xmlns:p14="http://schemas.microsoft.com/office/powerpoint/2010/main" val="2011301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Given a System Generator DSP</a:t>
            </a:r>
            <a:r>
              <a:rPr lang="en-US" baseline="0" dirty="0" smtClean="0"/>
              <a:t> Subsystem</a:t>
            </a:r>
          </a:p>
          <a:p>
            <a:pPr lvl="1"/>
            <a:r>
              <a:rPr lang="en-US" dirty="0" smtClean="0"/>
              <a:t>Fully generated – no</a:t>
            </a:r>
            <a:r>
              <a:rPr lang="en-US" baseline="0" dirty="0" smtClean="0"/>
              <a:t> need to have </a:t>
            </a:r>
            <a:r>
              <a:rPr lang="en-US" baseline="0" dirty="0" err="1" smtClean="0"/>
              <a:t>Matlab</a:t>
            </a:r>
            <a:r>
              <a:rPr lang="en-US" baseline="0" dirty="0" smtClean="0"/>
              <a:t> licenses</a:t>
            </a:r>
            <a:endParaRPr lang="en-US" dirty="0"/>
          </a:p>
          <a:p>
            <a:r>
              <a:rPr lang="en-US" baseline="0" dirty="0" smtClean="0"/>
              <a:t>Check</a:t>
            </a:r>
            <a:r>
              <a:rPr lang="en-US" dirty="0" smtClean="0"/>
              <a:t> in </a:t>
            </a:r>
            <a:r>
              <a:rPr lang="en-US" dirty="0" err="1" smtClean="0"/>
              <a:t>SysGen</a:t>
            </a:r>
            <a:r>
              <a:rPr lang="en-US" dirty="0" smtClean="0"/>
              <a:t> module into revision control</a:t>
            </a:r>
            <a:endParaRPr lang="en-US" dirty="0"/>
          </a:p>
          <a:p>
            <a:r>
              <a:rPr lang="en-US" dirty="0" smtClean="0"/>
              <a:t>Modify setup script and </a:t>
            </a:r>
            <a:r>
              <a:rPr lang="en-US" dirty="0" err="1" smtClean="0"/>
              <a:t>Makefile</a:t>
            </a:r>
            <a:r>
              <a:rPr lang="en-US" dirty="0" smtClean="0"/>
              <a:t> to add in </a:t>
            </a:r>
            <a:r>
              <a:rPr lang="en-US" dirty="0" err="1" smtClean="0"/>
              <a:t>slx</a:t>
            </a:r>
            <a:endParaRPr lang="en-US" dirty="0" smtClean="0"/>
          </a:p>
          <a:p>
            <a:r>
              <a:rPr lang="en-US" dirty="0" smtClean="0"/>
              <a:t>Verify compilation takes </a:t>
            </a:r>
            <a:r>
              <a:rPr lang="en-US" dirty="0" err="1" smtClean="0"/>
              <a:t>sysgen</a:t>
            </a:r>
            <a:r>
              <a:rPr lang="en-US" dirty="0" smtClean="0"/>
              <a:t> </a:t>
            </a:r>
            <a:r>
              <a:rPr lang="en-US" dirty="0" err="1" smtClean="0"/>
              <a:t>dcp</a:t>
            </a:r>
            <a:r>
              <a:rPr lang="en-US" dirty="0" smtClean="0"/>
              <a:t> </a:t>
            </a:r>
            <a:r>
              <a:rPr lang="en-US" smtClean="0"/>
              <a:t>and links</a:t>
            </a:r>
            <a:endParaRPr lang="en-US" dirty="0" smtClean="0"/>
          </a:p>
        </p:txBody>
      </p:sp>
      <p:sp>
        <p:nvSpPr>
          <p:cNvPr id="3" name="Title 2"/>
          <p:cNvSpPr>
            <a:spLocks noGrp="1"/>
          </p:cNvSpPr>
          <p:nvPr>
            <p:ph type="title"/>
          </p:nvPr>
        </p:nvSpPr>
        <p:spPr/>
        <p:txBody>
          <a:bodyPr/>
          <a:lstStyle/>
          <a:p>
            <a:r>
              <a:rPr lang="en-US" dirty="0" smtClean="0"/>
              <a:t>Lab 6</a:t>
            </a:r>
            <a:endParaRPr lang="en-US" dirty="0"/>
          </a:p>
        </p:txBody>
      </p:sp>
    </p:spTree>
    <p:extLst>
      <p:ext uri="{BB962C8B-B14F-4D97-AF65-F5344CB8AC3E}">
        <p14:creationId xmlns:p14="http://schemas.microsoft.com/office/powerpoint/2010/main" val="2412175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500"/>
            <a:ext cx="8233646" cy="4268337"/>
          </a:xfrm>
        </p:spPr>
        <p:txBody>
          <a:bodyPr/>
          <a:lstStyle/>
          <a:p>
            <a:r>
              <a:rPr lang="en-US" dirty="0" smtClean="0"/>
              <a:t>Designed</a:t>
            </a:r>
            <a:r>
              <a:rPr lang="en-US" baseline="0" dirty="0" smtClean="0"/>
              <a:t> to be “Friendly” to Revision Control</a:t>
            </a:r>
          </a:p>
          <a:p>
            <a:pPr lvl="1"/>
            <a:r>
              <a:rPr lang="en-US" dirty="0" smtClean="0"/>
              <a:t>But</a:t>
            </a:r>
            <a:r>
              <a:rPr lang="en-US" baseline="0" dirty="0" smtClean="0"/>
              <a:t> we do not have direct integration with specific tools</a:t>
            </a:r>
          </a:p>
          <a:p>
            <a:pPr lvl="1"/>
            <a:r>
              <a:rPr lang="en-US" dirty="0" smtClean="0"/>
              <a:t>Generally Prefer ASCII-based internal files (xml project files)</a:t>
            </a:r>
          </a:p>
          <a:p>
            <a:pPr lvl="1"/>
            <a:r>
              <a:rPr lang="en-US" dirty="0" smtClean="0"/>
              <a:t>Tolerate read-only sources “locked” in revision control</a:t>
            </a:r>
          </a:p>
          <a:p>
            <a:pPr lvl="1"/>
            <a:r>
              <a:rPr lang="en-US" dirty="0" smtClean="0"/>
              <a:t>Tolerate hidden “dot” files inserted by version control tools</a:t>
            </a:r>
          </a:p>
          <a:p>
            <a:pPr lvl="1"/>
            <a:r>
              <a:rPr lang="en-US" dirty="0" smtClean="0"/>
              <a:t>Minimize file updates on opening projects and only write changes</a:t>
            </a:r>
          </a:p>
          <a:p>
            <a:pPr lvl="1"/>
            <a:endParaRPr lang="en-US" dirty="0" smtClean="0"/>
          </a:p>
          <a:p>
            <a:r>
              <a:rPr lang="en-US" dirty="0" smtClean="0"/>
              <a:t>Work with Different Use Models</a:t>
            </a:r>
          </a:p>
          <a:p>
            <a:pPr lvl="1"/>
            <a:r>
              <a:rPr lang="en-US" dirty="0" smtClean="0"/>
              <a:t>IDE vs non-GUI</a:t>
            </a:r>
          </a:p>
          <a:p>
            <a:pPr lvl="1"/>
            <a:r>
              <a:rPr lang="en-US" dirty="0" smtClean="0"/>
              <a:t>Project vs non-project</a:t>
            </a:r>
          </a:p>
          <a:p>
            <a:pPr lvl="1"/>
            <a:r>
              <a:rPr lang="en-US" dirty="0" smtClean="0"/>
              <a:t>Distributed vs Centralized Revision Control Tools</a:t>
            </a:r>
          </a:p>
          <a:p>
            <a:pPr lvl="1"/>
            <a:endParaRPr lang="en-US" dirty="0" smtClean="0"/>
          </a:p>
          <a:p>
            <a:r>
              <a:rPr lang="en-US" dirty="0" smtClean="0"/>
              <a:t>We do not recommend revision control on “active” projects</a:t>
            </a:r>
          </a:p>
          <a:p>
            <a:pPr lvl="1"/>
            <a:r>
              <a:rPr lang="en-US" dirty="0"/>
              <a:t>S</a:t>
            </a:r>
            <a:r>
              <a:rPr lang="en-US" dirty="0" smtClean="0"/>
              <a:t>eparate “sources” outside projects works best</a:t>
            </a:r>
          </a:p>
          <a:p>
            <a:pPr lvl="1"/>
            <a:r>
              <a:rPr lang="en-US" dirty="0" smtClean="0"/>
              <a:t>You save off a project – but easy to corrupt projects if you don’t get all files</a:t>
            </a:r>
          </a:p>
          <a:p>
            <a:pPr lvl="1"/>
            <a:endParaRPr lang="en-US" dirty="0"/>
          </a:p>
        </p:txBody>
      </p:sp>
      <p:sp>
        <p:nvSpPr>
          <p:cNvPr id="2" name="Title 1"/>
          <p:cNvSpPr>
            <a:spLocks noGrp="1"/>
          </p:cNvSpPr>
          <p:nvPr>
            <p:ph type="title"/>
          </p:nvPr>
        </p:nvSpPr>
        <p:spPr/>
        <p:txBody>
          <a:bodyPr/>
          <a:lstStyle/>
          <a:p>
            <a:r>
              <a:rPr lang="en-US" dirty="0" smtClean="0"/>
              <a:t>General</a:t>
            </a:r>
            <a:r>
              <a:rPr lang="en-US" baseline="0" dirty="0" smtClean="0"/>
              <a:t> Revision Control Philosophy</a:t>
            </a:r>
            <a:endParaRPr lang="en-US" dirty="0"/>
          </a:p>
        </p:txBody>
      </p:sp>
    </p:spTree>
    <p:extLst>
      <p:ext uri="{BB962C8B-B14F-4D97-AF65-F5344CB8AC3E}">
        <p14:creationId xmlns:p14="http://schemas.microsoft.com/office/powerpoint/2010/main" val="2438207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Tcl</a:t>
            </a:r>
            <a:r>
              <a:rPr lang="en-US" dirty="0" smtClean="0"/>
              <a:t> script to recreate a project</a:t>
            </a:r>
          </a:p>
          <a:p>
            <a:pPr lvl="1"/>
            <a:r>
              <a:rPr lang="en-US" dirty="0" err="1" smtClean="0"/>
              <a:t>Write_project_tcl</a:t>
            </a:r>
            <a:r>
              <a:rPr lang="en-US" dirty="0" smtClean="0"/>
              <a:t> creates a “template” that you can use/modify</a:t>
            </a:r>
          </a:p>
          <a:p>
            <a:pPr lvl="0"/>
            <a:r>
              <a:rPr lang="en-US" dirty="0" smtClean="0"/>
              <a:t>IP Integrator has</a:t>
            </a:r>
            <a:r>
              <a:rPr lang="en-US" baseline="0" dirty="0" smtClean="0"/>
              <a:t> </a:t>
            </a:r>
            <a:r>
              <a:rPr lang="en-US" baseline="0" dirty="0" err="1" smtClean="0"/>
              <a:t>write_bd_tcl</a:t>
            </a:r>
            <a:r>
              <a:rPr lang="en-US" baseline="0" dirty="0" smtClean="0"/>
              <a:t> </a:t>
            </a:r>
          </a:p>
          <a:p>
            <a:pPr lvl="1"/>
            <a:r>
              <a:rPr lang="en-US" dirty="0" smtClean="0"/>
              <a:t>Creates a </a:t>
            </a:r>
            <a:r>
              <a:rPr lang="en-US" dirty="0" err="1" smtClean="0"/>
              <a:t>tcl</a:t>
            </a:r>
            <a:r>
              <a:rPr lang="en-US" dirty="0" smtClean="0"/>
              <a:t> script to recreate just the </a:t>
            </a:r>
            <a:r>
              <a:rPr lang="en-US" dirty="0" err="1" smtClean="0"/>
              <a:t>bd</a:t>
            </a:r>
            <a:endParaRPr lang="en-US" dirty="0" smtClean="0"/>
          </a:p>
          <a:p>
            <a:pPr lvl="1"/>
            <a:r>
              <a:rPr lang="en-US" dirty="0" smtClean="0"/>
              <a:t>Highly version dependent – like the </a:t>
            </a:r>
            <a:r>
              <a:rPr lang="en-US" dirty="0" err="1" smtClean="0"/>
              <a:t>ip</a:t>
            </a:r>
            <a:endParaRPr lang="en-US" dirty="0" smtClean="0"/>
          </a:p>
          <a:p>
            <a:pPr lvl="1"/>
            <a:r>
              <a:rPr lang="en-US" dirty="0" smtClean="0"/>
              <a:t>Doesn’t currently work w/ remote sources</a:t>
            </a:r>
          </a:p>
          <a:p>
            <a:r>
              <a:rPr lang="en-US" dirty="0" smtClean="0"/>
              <a:t>Make files with </a:t>
            </a:r>
            <a:r>
              <a:rPr lang="en-US" dirty="0" err="1" smtClean="0"/>
              <a:t>Tcl</a:t>
            </a:r>
            <a:r>
              <a:rPr lang="en-US" dirty="0" smtClean="0"/>
              <a:t> scripts</a:t>
            </a:r>
          </a:p>
          <a:p>
            <a:pPr lvl="1"/>
            <a:r>
              <a:rPr lang="en-US" dirty="0"/>
              <a:t>R</a:t>
            </a:r>
            <a:r>
              <a:rPr lang="en-US" dirty="0" smtClean="0"/>
              <a:t>eproduce the project given input sources</a:t>
            </a:r>
          </a:p>
          <a:p>
            <a:r>
              <a:rPr lang="en-US" dirty="0" smtClean="0"/>
              <a:t>Diff/Merge Tools from Revision control</a:t>
            </a:r>
          </a:p>
          <a:p>
            <a:pPr lvl="1"/>
            <a:r>
              <a:rPr lang="en-US" dirty="0" smtClean="0"/>
              <a:t>Scripts to recursively check in/out directories</a:t>
            </a:r>
          </a:p>
          <a:p>
            <a:pPr lvl="1"/>
            <a:r>
              <a:rPr lang="en-US" dirty="0" smtClean="0"/>
              <a:t>Diff versions and staged changes</a:t>
            </a:r>
          </a:p>
          <a:p>
            <a:pPr lvl="1"/>
            <a:r>
              <a:rPr lang="en-US" dirty="0" smtClean="0"/>
              <a:t>Report changes between versions</a:t>
            </a:r>
          </a:p>
          <a:p>
            <a:pPr lvl="1"/>
            <a:r>
              <a:rPr lang="en-US" dirty="0" smtClean="0"/>
              <a:t>Back out and revert committed changes</a:t>
            </a:r>
            <a:endParaRPr lang="en-US" dirty="0"/>
          </a:p>
        </p:txBody>
      </p:sp>
      <p:sp>
        <p:nvSpPr>
          <p:cNvPr id="3" name="Title 2"/>
          <p:cNvSpPr>
            <a:spLocks noGrp="1"/>
          </p:cNvSpPr>
          <p:nvPr>
            <p:ph type="title"/>
          </p:nvPr>
        </p:nvSpPr>
        <p:spPr/>
        <p:txBody>
          <a:bodyPr/>
          <a:lstStyle/>
          <a:p>
            <a:r>
              <a:rPr lang="en-US" dirty="0" smtClean="0"/>
              <a:t>Helpers for Revision Control</a:t>
            </a:r>
            <a:endParaRPr lang="en-US" dirty="0"/>
          </a:p>
        </p:txBody>
      </p:sp>
    </p:spTree>
    <p:extLst>
      <p:ext uri="{BB962C8B-B14F-4D97-AF65-F5344CB8AC3E}">
        <p14:creationId xmlns:p14="http://schemas.microsoft.com/office/powerpoint/2010/main" val="1751868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Files needed to recreate the project</a:t>
            </a:r>
          </a:p>
          <a:p>
            <a:pPr lvl="1"/>
            <a:r>
              <a:rPr lang="en-US" dirty="0" smtClean="0"/>
              <a:t>All source files remote to the project</a:t>
            </a:r>
          </a:p>
          <a:p>
            <a:pPr lvl="1"/>
            <a:r>
              <a:rPr lang="en-US" dirty="0" smtClean="0"/>
              <a:t>XPR file only (recreates all the project files from remote sources)</a:t>
            </a:r>
          </a:p>
          <a:p>
            <a:pPr lvl="1"/>
            <a:r>
              <a:rPr lang="en-US" dirty="0" smtClean="0"/>
              <a:t>IP Integrator Block Design (.BD from standalone directory)</a:t>
            </a:r>
          </a:p>
          <a:p>
            <a:pPr lvl="1"/>
            <a:r>
              <a:rPr lang="en-US" dirty="0" smtClean="0"/>
              <a:t>IP from the IP Catalog (.XCI)</a:t>
            </a:r>
          </a:p>
          <a:p>
            <a:pPr lvl="1"/>
            <a:r>
              <a:rPr lang="en-US" dirty="0" smtClean="0"/>
              <a:t>System Generator projects (.SLX)</a:t>
            </a:r>
          </a:p>
          <a:p>
            <a:pPr lvl="1"/>
            <a:endParaRPr lang="en-US" dirty="0" smtClean="0"/>
          </a:p>
          <a:p>
            <a:r>
              <a:rPr lang="en-US" dirty="0" smtClean="0"/>
              <a:t>Issues addressed in IP Integrator </a:t>
            </a:r>
          </a:p>
          <a:p>
            <a:pPr lvl="1"/>
            <a:r>
              <a:rPr lang="en-US" dirty="0" smtClean="0"/>
              <a:t>AXI Interconnect instance names are now preserved</a:t>
            </a:r>
          </a:p>
          <a:p>
            <a:pPr lvl="1"/>
            <a:r>
              <a:rPr lang="en-US" dirty="0" smtClean="0"/>
              <a:t>XCI files not changed on disk until BD is saved</a:t>
            </a:r>
          </a:p>
        </p:txBody>
      </p:sp>
      <p:sp>
        <p:nvSpPr>
          <p:cNvPr id="3" name="Slide Number Placeholder 2"/>
          <p:cNvSpPr>
            <a:spLocks noGrp="1"/>
          </p:cNvSpPr>
          <p:nvPr>
            <p:ph type="sldNum" sz="quarter" idx="10"/>
          </p:nvPr>
        </p:nvSpPr>
        <p:spPr/>
        <p:txBody>
          <a:bodyPr/>
          <a:lstStyle/>
          <a:p>
            <a:r>
              <a:rPr lang="en-US" smtClean="0"/>
              <a:t>Page </a:t>
            </a:r>
            <a:fld id="{060BD193-E118-4B16-863C-C8C12C675E3E}" type="slidenum">
              <a:rPr lang="en-US" smtClean="0"/>
              <a:pPr/>
              <a:t>4</a:t>
            </a:fld>
            <a:endParaRPr lang="en-US" dirty="0"/>
          </a:p>
        </p:txBody>
      </p:sp>
      <p:sp>
        <p:nvSpPr>
          <p:cNvPr id="4" name="Title 3"/>
          <p:cNvSpPr>
            <a:spLocks noGrp="1"/>
          </p:cNvSpPr>
          <p:nvPr>
            <p:ph type="title"/>
          </p:nvPr>
        </p:nvSpPr>
        <p:spPr/>
        <p:txBody>
          <a:bodyPr/>
          <a:lstStyle/>
          <a:p>
            <a:r>
              <a:rPr lang="en-US" dirty="0" smtClean="0"/>
              <a:t>Revision Control Improvements</a:t>
            </a:r>
            <a:br>
              <a:rPr lang="en-US" dirty="0" smtClean="0"/>
            </a:br>
            <a:r>
              <a:rPr lang="en-US" sz="2000" dirty="0" smtClean="0"/>
              <a:t>in 2014.1</a:t>
            </a:r>
            <a:endParaRPr lang="en-US" sz="2000" dirty="0"/>
          </a:p>
        </p:txBody>
      </p:sp>
    </p:spTree>
    <p:extLst>
      <p:ext uri="{BB962C8B-B14F-4D97-AF65-F5344CB8AC3E}">
        <p14:creationId xmlns:p14="http://schemas.microsoft.com/office/powerpoint/2010/main" val="33420507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743638114"/>
              </p:ext>
            </p:extLst>
          </p:nvPr>
        </p:nvGraphicFramePr>
        <p:xfrm>
          <a:off x="221193" y="816843"/>
          <a:ext cx="3843912" cy="5574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smtClean="0"/>
              <a:t>Project with Sources Under Revision Control</a:t>
            </a:r>
            <a:endParaRPr lang="en-US" dirty="0"/>
          </a:p>
        </p:txBody>
      </p:sp>
      <p:sp>
        <p:nvSpPr>
          <p:cNvPr id="6" name="Cloud 5"/>
          <p:cNvSpPr/>
          <p:nvPr/>
        </p:nvSpPr>
        <p:spPr bwMode="auto">
          <a:xfrm>
            <a:off x="1235132" y="741858"/>
            <a:ext cx="1993187" cy="976047"/>
          </a:xfrm>
          <a:prstGeom prst="cloud">
            <a:avLst/>
          </a:prstGeom>
          <a:noFill/>
          <a:ln w="7620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cxnSp>
        <p:nvCxnSpPr>
          <p:cNvPr id="7" name="Curved Connector 6"/>
          <p:cNvCxnSpPr/>
          <p:nvPr/>
        </p:nvCxnSpPr>
        <p:spPr bwMode="auto">
          <a:xfrm>
            <a:off x="2664823" y="2129246"/>
            <a:ext cx="1645920" cy="1097280"/>
          </a:xfrm>
          <a:prstGeom prst="curvedConnector3">
            <a:avLst/>
          </a:prstGeom>
          <a:solidFill>
            <a:schemeClr val="tx2"/>
          </a:solidFill>
          <a:ln w="38100" cap="flat" cmpd="sng" algn="ctr">
            <a:solidFill>
              <a:schemeClr val="bg2"/>
            </a:solidFill>
            <a:prstDash val="solid"/>
            <a:round/>
            <a:headEnd type="none" w="med" len="med"/>
            <a:tailEnd type="arrow"/>
          </a:ln>
          <a:effectLst/>
        </p:spPr>
      </p:cxnSp>
      <p:graphicFrame>
        <p:nvGraphicFramePr>
          <p:cNvPr id="10" name="Table 9"/>
          <p:cNvGraphicFramePr>
            <a:graphicFrameLocks noGrp="1"/>
          </p:cNvGraphicFramePr>
          <p:nvPr>
            <p:extLst>
              <p:ext uri="{D42A27DB-BD31-4B8C-83A1-F6EECF244321}">
                <p14:modId xmlns:p14="http://schemas.microsoft.com/office/powerpoint/2010/main" val="2771031266"/>
              </p:ext>
            </p:extLst>
          </p:nvPr>
        </p:nvGraphicFramePr>
        <p:xfrm>
          <a:off x="4908367" y="2076992"/>
          <a:ext cx="3180807" cy="3337560"/>
        </p:xfrm>
        <a:graphic>
          <a:graphicData uri="http://schemas.openxmlformats.org/drawingml/2006/table">
            <a:tbl>
              <a:tblPr firstRow="1" bandRow="1">
                <a:tableStyleId>{5C22544A-7EE6-4342-B048-85BDC9FD1C3A}</a:tableStyleId>
              </a:tblPr>
              <a:tblGrid>
                <a:gridCol w="3180807"/>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0000"/>
                          </a:solidFill>
                        </a:rPr>
                        <a:t>Remote Sources </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HDL (Verilog/VHDL)</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IPI BD</a:t>
                      </a:r>
                      <a:r>
                        <a:rPr lang="en-US" baseline="0" dirty="0" smtClean="0">
                          <a:solidFill>
                            <a:srgbClr val="000000"/>
                          </a:solidFill>
                        </a:rPr>
                        <a:t> (entire </a:t>
                      </a:r>
                      <a:r>
                        <a:rPr lang="en-US" baseline="0" dirty="0" err="1" smtClean="0">
                          <a:solidFill>
                            <a:srgbClr val="000000"/>
                          </a:solidFill>
                        </a:rPr>
                        <a:t>dir</a:t>
                      </a:r>
                      <a:r>
                        <a:rPr lang="en-US" baseline="0" dirty="0" smtClean="0">
                          <a:solidFill>
                            <a:srgbClr val="000000"/>
                          </a:solidFill>
                        </a:rPr>
                        <a:t>)</a:t>
                      </a:r>
                      <a:endParaRPr lang="en-US" dirty="0" smtClean="0">
                        <a:solidFill>
                          <a:srgbClr val="000000"/>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IP XCI (entire </a:t>
                      </a:r>
                      <a:r>
                        <a:rPr lang="en-US" dirty="0" err="1" smtClean="0">
                          <a:solidFill>
                            <a:srgbClr val="000000"/>
                          </a:solidFill>
                        </a:rPr>
                        <a:t>dir</a:t>
                      </a:r>
                      <a:r>
                        <a:rPr lang="en-US" dirty="0" smtClean="0">
                          <a:solidFill>
                            <a:srgbClr val="000000"/>
                          </a:solidFill>
                        </a:rPr>
                        <a:t>)</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Sys Gen SLX (entire </a:t>
                      </a:r>
                      <a:r>
                        <a:rPr lang="en-US" dirty="0" err="1" smtClean="0">
                          <a:solidFill>
                            <a:srgbClr val="000000"/>
                          </a:solidFill>
                        </a:rPr>
                        <a:t>dir</a:t>
                      </a:r>
                      <a:r>
                        <a:rPr lang="en-US" dirty="0" smtClean="0">
                          <a:solidFill>
                            <a:srgbClr val="000000"/>
                          </a:solidFill>
                        </a:rPr>
                        <a:t>)</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XDC Constraints</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solidFill>
                            <a:srgbClr val="000000"/>
                          </a:solidFill>
                        </a:rPr>
                        <a:t>Tcl</a:t>
                      </a:r>
                      <a:r>
                        <a:rPr lang="en-US" dirty="0" smtClean="0">
                          <a:solidFill>
                            <a:srgbClr val="000000"/>
                          </a:solidFill>
                        </a:rPr>
                        <a:t> Scripts</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solidFill>
                            <a:srgbClr val="000000"/>
                          </a:solidFill>
                        </a:rPr>
                        <a:t>Sim</a:t>
                      </a:r>
                      <a:r>
                        <a:rPr lang="en-US" dirty="0" smtClean="0">
                          <a:solidFill>
                            <a:srgbClr val="000000"/>
                          </a:solidFill>
                        </a:rPr>
                        <a:t> </a:t>
                      </a:r>
                      <a:r>
                        <a:rPr lang="en-US" dirty="0" err="1" smtClean="0">
                          <a:solidFill>
                            <a:srgbClr val="000000"/>
                          </a:solidFill>
                        </a:rPr>
                        <a:t>Testbenches</a:t>
                      </a:r>
                      <a:endParaRPr lang="en-US" dirty="0" smtClean="0">
                        <a:solidFill>
                          <a:srgbClr val="000000"/>
                        </a:solidFill>
                      </a:endParaRPr>
                    </a:p>
                  </a:txBody>
                  <a:tcPr/>
                </a:tc>
              </a:tr>
              <a:tr h="370840">
                <a:tc>
                  <a:txBody>
                    <a:bodyPr/>
                    <a:lstStyle/>
                    <a:p>
                      <a:pPr algn="ctr"/>
                      <a:r>
                        <a:rPr lang="en-US" dirty="0" smtClean="0">
                          <a:solidFill>
                            <a:srgbClr val="000000"/>
                          </a:solidFill>
                        </a:rPr>
                        <a:t>COE/BMM/ELF</a:t>
                      </a:r>
                      <a:endParaRPr lang="en-US" dirty="0"/>
                    </a:p>
                  </a:txBody>
                  <a:tcPr/>
                </a:tc>
              </a:tr>
            </a:tbl>
          </a:graphicData>
        </a:graphic>
      </p:graphicFrame>
      <p:sp>
        <p:nvSpPr>
          <p:cNvPr id="4" name="Cloud 3"/>
          <p:cNvSpPr/>
          <p:nvPr/>
        </p:nvSpPr>
        <p:spPr bwMode="auto">
          <a:xfrm>
            <a:off x="4310743" y="1229881"/>
            <a:ext cx="4558937" cy="5183982"/>
          </a:xfrm>
          <a:prstGeom prst="cloud">
            <a:avLst/>
          </a:prstGeom>
          <a:noFill/>
          <a:ln w="7620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Tree>
    <p:extLst>
      <p:ext uri="{BB962C8B-B14F-4D97-AF65-F5344CB8AC3E}">
        <p14:creationId xmlns:p14="http://schemas.microsoft.com/office/powerpoint/2010/main" val="42066197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27150"/>
            <a:ext cx="5355771" cy="4268337"/>
          </a:xfrm>
        </p:spPr>
        <p:txBody>
          <a:bodyPr/>
          <a:lstStyle/>
          <a:p>
            <a:r>
              <a:rPr lang="en-US" sz="1600" dirty="0" smtClean="0"/>
              <a:t>Use Standalone Manage IP</a:t>
            </a:r>
          </a:p>
          <a:p>
            <a:pPr lvl="1"/>
            <a:r>
              <a:rPr lang="en-US" sz="1400" dirty="0" smtClean="0"/>
              <a:t>Put the IP outside the project to be checked into revision control</a:t>
            </a:r>
          </a:p>
          <a:p>
            <a:pPr lvl="1"/>
            <a:r>
              <a:rPr lang="en-US" sz="1400" dirty="0" smtClean="0"/>
              <a:t>Choose a directory – normally at same level as working project</a:t>
            </a:r>
          </a:p>
          <a:p>
            <a:pPr lvl="1"/>
            <a:endParaRPr lang="en-US" sz="1400" dirty="0" smtClean="0"/>
          </a:p>
          <a:p>
            <a:r>
              <a:rPr lang="en-US" sz="1600" dirty="0" smtClean="0"/>
              <a:t>Check in the directory next to the </a:t>
            </a:r>
            <a:r>
              <a:rPr lang="en-US" sz="1600" dirty="0" err="1" smtClean="0"/>
              <a:t>managed_ip_project</a:t>
            </a:r>
            <a:r>
              <a:rPr lang="en-US" sz="1600" dirty="0" smtClean="0"/>
              <a:t> folder</a:t>
            </a:r>
          </a:p>
          <a:p>
            <a:pPr lvl="1"/>
            <a:r>
              <a:rPr lang="en-US" sz="1400" dirty="0" smtClean="0"/>
              <a:t>And everything below it (.xci, .</a:t>
            </a:r>
            <a:r>
              <a:rPr lang="en-US" sz="1400" dirty="0" err="1" smtClean="0"/>
              <a:t>dcp</a:t>
            </a:r>
            <a:r>
              <a:rPr lang="en-US" sz="1400" dirty="0" smtClean="0"/>
              <a:t>, .</a:t>
            </a:r>
            <a:r>
              <a:rPr lang="en-US" sz="1400" dirty="0" err="1" smtClean="0"/>
              <a:t>veo</a:t>
            </a:r>
            <a:r>
              <a:rPr lang="en-US" sz="1400" dirty="0" smtClean="0"/>
              <a:t>, . </a:t>
            </a:r>
            <a:r>
              <a:rPr lang="en-US" sz="1400" dirty="0" err="1" smtClean="0"/>
              <a:t>xmlall</a:t>
            </a:r>
            <a:r>
              <a:rPr lang="en-US" sz="1400" dirty="0" smtClean="0"/>
              <a:t> subdirectories</a:t>
            </a:r>
          </a:p>
          <a:p>
            <a:pPr lvl="1"/>
            <a:endParaRPr lang="en-US" sz="1400" dirty="0"/>
          </a:p>
          <a:p>
            <a:r>
              <a:rPr lang="en-US" sz="1600" dirty="0" smtClean="0"/>
              <a:t>Instantiate by adding .xci file as remote source</a:t>
            </a:r>
          </a:p>
          <a:p>
            <a:pPr lvl="1"/>
            <a:r>
              <a:rPr lang="en-US" sz="1400" dirty="0" smtClean="0"/>
              <a:t>Make sure “copy into project” option is not selected</a:t>
            </a:r>
          </a:p>
          <a:p>
            <a:pPr lvl="1"/>
            <a:r>
              <a:rPr lang="en-US" sz="1400" dirty="0" smtClean="0"/>
              <a:t>Must be fully generated, </a:t>
            </a:r>
            <a:r>
              <a:rPr lang="en-US" sz="1400" dirty="0" err="1" smtClean="0"/>
              <a:t>preferrably</a:t>
            </a:r>
            <a:r>
              <a:rPr lang="en-US" sz="1400" dirty="0" smtClean="0"/>
              <a:t> w/ </a:t>
            </a:r>
            <a:r>
              <a:rPr lang="en-US" sz="1400" dirty="0" err="1" smtClean="0"/>
              <a:t>dcp</a:t>
            </a:r>
            <a:endParaRPr lang="en-US" sz="1400" dirty="0"/>
          </a:p>
        </p:txBody>
      </p:sp>
      <p:sp>
        <p:nvSpPr>
          <p:cNvPr id="3" name="Title 2"/>
          <p:cNvSpPr>
            <a:spLocks noGrp="1"/>
          </p:cNvSpPr>
          <p:nvPr>
            <p:ph type="title"/>
          </p:nvPr>
        </p:nvSpPr>
        <p:spPr/>
        <p:txBody>
          <a:bodyPr/>
          <a:lstStyle/>
          <a:p>
            <a:r>
              <a:rPr lang="en-US" dirty="0" smtClean="0"/>
              <a:t>IP Under Revision</a:t>
            </a:r>
            <a:r>
              <a:rPr lang="en-US" baseline="0" dirty="0" smtClean="0"/>
              <a:t> Control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80" y="272474"/>
            <a:ext cx="1238423" cy="130510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880" y="1623586"/>
            <a:ext cx="3019847" cy="164805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9880" y="3303037"/>
            <a:ext cx="3016219" cy="3247053"/>
          </a:xfrm>
          <a:prstGeom prst="rect">
            <a:avLst/>
          </a:prstGeom>
        </p:spPr>
      </p:pic>
      <p:sp>
        <p:nvSpPr>
          <p:cNvPr id="7" name="Rounded Rectangle 6"/>
          <p:cNvSpPr/>
          <p:nvPr/>
        </p:nvSpPr>
        <p:spPr bwMode="auto">
          <a:xfrm>
            <a:off x="6092890" y="2015412"/>
            <a:ext cx="1436913" cy="298580"/>
          </a:xfrm>
          <a:prstGeom prst="roundRect">
            <a:avLst/>
          </a:prstGeom>
          <a:no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9" name="Rounded Rectangle 8"/>
          <p:cNvSpPr/>
          <p:nvPr/>
        </p:nvSpPr>
        <p:spPr bwMode="auto">
          <a:xfrm>
            <a:off x="5982556" y="4845698"/>
            <a:ext cx="1436913" cy="298580"/>
          </a:xfrm>
          <a:prstGeom prst="roundRect">
            <a:avLst/>
          </a:prstGeom>
          <a:no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Tree>
    <p:extLst>
      <p:ext uri="{BB962C8B-B14F-4D97-AF65-F5344CB8AC3E}">
        <p14:creationId xmlns:p14="http://schemas.microsoft.com/office/powerpoint/2010/main" val="385871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27150"/>
            <a:ext cx="6152796" cy="4268337"/>
          </a:xfrm>
        </p:spPr>
        <p:txBody>
          <a:bodyPr/>
          <a:lstStyle/>
          <a:p>
            <a:r>
              <a:rPr lang="en-US" dirty="0" smtClean="0"/>
              <a:t>Create the block diagram in a remote directory</a:t>
            </a:r>
          </a:p>
          <a:p>
            <a:pPr lvl="1"/>
            <a:r>
              <a:rPr lang="en-US" dirty="0" smtClean="0"/>
              <a:t>Just like IP, and make sure it is fully generated</a:t>
            </a:r>
          </a:p>
          <a:p>
            <a:pPr lvl="1"/>
            <a:r>
              <a:rPr lang="en-US" dirty="0" smtClean="0"/>
              <a:t>Iterate until happy w/ BD</a:t>
            </a:r>
          </a:p>
          <a:p>
            <a:pPr lvl="1"/>
            <a:endParaRPr lang="en-US" dirty="0" smtClean="0"/>
          </a:p>
          <a:p>
            <a:r>
              <a:rPr lang="en-US" dirty="0" smtClean="0"/>
              <a:t>Check in entire directory</a:t>
            </a:r>
          </a:p>
          <a:p>
            <a:pPr lvl="1"/>
            <a:r>
              <a:rPr lang="en-US" dirty="0" smtClean="0"/>
              <a:t>And all subdirectories</a:t>
            </a:r>
          </a:p>
          <a:p>
            <a:pPr lvl="1"/>
            <a:endParaRPr lang="en-US" dirty="0" smtClean="0"/>
          </a:p>
          <a:p>
            <a:r>
              <a:rPr lang="en-US" dirty="0" smtClean="0"/>
              <a:t>Add .</a:t>
            </a:r>
            <a:r>
              <a:rPr lang="en-US" dirty="0" err="1" smtClean="0"/>
              <a:t>bd</a:t>
            </a:r>
            <a:r>
              <a:rPr lang="en-US" dirty="0" smtClean="0"/>
              <a:t> as a remote source in top project</a:t>
            </a:r>
          </a:p>
          <a:p>
            <a:pPr lvl="1"/>
            <a:r>
              <a:rPr lang="en-US" dirty="0" smtClean="0"/>
              <a:t>Read only is fine for implementation</a:t>
            </a:r>
          </a:p>
          <a:p>
            <a:pPr lvl="1"/>
            <a:r>
              <a:rPr lang="en-US" dirty="0" smtClean="0"/>
              <a:t>Must be fully generated</a:t>
            </a:r>
            <a:endParaRPr lang="en-US" dirty="0"/>
          </a:p>
        </p:txBody>
      </p:sp>
      <p:sp>
        <p:nvSpPr>
          <p:cNvPr id="3" name="Title 2"/>
          <p:cNvSpPr>
            <a:spLocks noGrp="1"/>
          </p:cNvSpPr>
          <p:nvPr>
            <p:ph type="title"/>
          </p:nvPr>
        </p:nvSpPr>
        <p:spPr/>
        <p:txBody>
          <a:bodyPr/>
          <a:lstStyle/>
          <a:p>
            <a:r>
              <a:rPr lang="en-US" dirty="0" smtClean="0"/>
              <a:t>IP</a:t>
            </a:r>
            <a:r>
              <a:rPr lang="en-US" baseline="0" dirty="0" smtClean="0"/>
              <a:t> Integrator Under Revision Control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9996" y="802664"/>
            <a:ext cx="2534004" cy="2248214"/>
          </a:xfrm>
          <a:prstGeom prst="rect">
            <a:avLst/>
          </a:prstGeom>
        </p:spPr>
      </p:pic>
      <p:sp>
        <p:nvSpPr>
          <p:cNvPr id="5" name="Rounded Rectangle 4"/>
          <p:cNvSpPr/>
          <p:nvPr/>
        </p:nvSpPr>
        <p:spPr bwMode="auto">
          <a:xfrm>
            <a:off x="6542722" y="2006081"/>
            <a:ext cx="1436913" cy="298580"/>
          </a:xfrm>
          <a:prstGeom prst="roundRect">
            <a:avLst/>
          </a:prstGeom>
          <a:no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Tree>
    <p:extLst>
      <p:ext uri="{BB962C8B-B14F-4D97-AF65-F5344CB8AC3E}">
        <p14:creationId xmlns:p14="http://schemas.microsoft.com/office/powerpoint/2010/main" val="5063010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4599" y="1327150"/>
            <a:ext cx="6418163" cy="4268337"/>
          </a:xfrm>
        </p:spPr>
        <p:txBody>
          <a:bodyPr/>
          <a:lstStyle/>
          <a:p>
            <a:r>
              <a:rPr lang="en-US" dirty="0" smtClean="0"/>
              <a:t>Build System Generator in a Standalone directory</a:t>
            </a:r>
          </a:p>
          <a:p>
            <a:pPr lvl="1"/>
            <a:r>
              <a:rPr lang="en-US" dirty="0" smtClean="0"/>
              <a:t>Like IP – separated from project</a:t>
            </a:r>
          </a:p>
          <a:p>
            <a:pPr lvl="1"/>
            <a:r>
              <a:rPr lang="en-US" dirty="0"/>
              <a:t>C</a:t>
            </a:r>
            <a:r>
              <a:rPr lang="en-US" dirty="0" smtClean="0"/>
              <a:t>urrently doesn’t support OOC</a:t>
            </a:r>
          </a:p>
          <a:p>
            <a:pPr lvl="1"/>
            <a:endParaRPr lang="en-US" dirty="0" smtClean="0"/>
          </a:p>
          <a:p>
            <a:r>
              <a:rPr lang="en-US" dirty="0" smtClean="0"/>
              <a:t>Check it into revision control, like IP</a:t>
            </a:r>
          </a:p>
          <a:p>
            <a:pPr lvl="1"/>
            <a:r>
              <a:rPr lang="en-US" dirty="0" smtClean="0"/>
              <a:t>Entire directory, including </a:t>
            </a:r>
            <a:r>
              <a:rPr lang="en-US" dirty="0" err="1" smtClean="0"/>
              <a:t>subdirs</a:t>
            </a:r>
            <a:endParaRPr lang="en-US" dirty="0" smtClean="0"/>
          </a:p>
          <a:p>
            <a:pPr lvl="1"/>
            <a:endParaRPr lang="en-US" dirty="0" smtClean="0"/>
          </a:p>
          <a:p>
            <a:r>
              <a:rPr lang="en-US" dirty="0" smtClean="0"/>
              <a:t>Add .</a:t>
            </a:r>
            <a:r>
              <a:rPr lang="en-US" dirty="0" err="1" smtClean="0"/>
              <a:t>slx</a:t>
            </a:r>
            <a:r>
              <a:rPr lang="en-US" dirty="0" smtClean="0"/>
              <a:t> to top project</a:t>
            </a:r>
          </a:p>
          <a:p>
            <a:pPr lvl="1"/>
            <a:r>
              <a:rPr lang="en-US" dirty="0"/>
              <a:t>It will be copied into the project, and generated</a:t>
            </a:r>
          </a:p>
          <a:p>
            <a:pPr lvl="1"/>
            <a:r>
              <a:rPr lang="en-US" dirty="0" err="1" smtClean="0"/>
              <a:t>Matlab</a:t>
            </a:r>
            <a:r>
              <a:rPr lang="en-US" dirty="0" smtClean="0"/>
              <a:t> license required (otherwise add the </a:t>
            </a:r>
            <a:r>
              <a:rPr lang="en-US" dirty="0" err="1" smtClean="0"/>
              <a:t>dcp</a:t>
            </a:r>
            <a:r>
              <a:rPr lang="en-US" dirty="0" smtClean="0"/>
              <a:t> remote)</a:t>
            </a:r>
          </a:p>
        </p:txBody>
      </p:sp>
      <p:sp>
        <p:nvSpPr>
          <p:cNvPr id="3" name="Title 2"/>
          <p:cNvSpPr>
            <a:spLocks noGrp="1"/>
          </p:cNvSpPr>
          <p:nvPr>
            <p:ph type="title"/>
          </p:nvPr>
        </p:nvSpPr>
        <p:spPr/>
        <p:txBody>
          <a:bodyPr/>
          <a:lstStyle/>
          <a:p>
            <a:r>
              <a:rPr lang="en-US" dirty="0" smtClean="0"/>
              <a:t>System Generator Under Revision Control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6680" y="1333529"/>
            <a:ext cx="2467320" cy="2343477"/>
          </a:xfrm>
          <a:prstGeom prst="rect">
            <a:avLst/>
          </a:prstGeom>
        </p:spPr>
      </p:pic>
      <p:sp>
        <p:nvSpPr>
          <p:cNvPr id="5" name="Rounded Rectangle 4"/>
          <p:cNvSpPr/>
          <p:nvPr/>
        </p:nvSpPr>
        <p:spPr bwMode="auto">
          <a:xfrm>
            <a:off x="6681622" y="2006081"/>
            <a:ext cx="1436913" cy="298580"/>
          </a:xfrm>
          <a:prstGeom prst="roundRect">
            <a:avLst/>
          </a:prstGeom>
          <a:no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Tree>
    <p:extLst>
      <p:ext uri="{BB962C8B-B14F-4D97-AF65-F5344CB8AC3E}">
        <p14:creationId xmlns:p14="http://schemas.microsoft.com/office/powerpoint/2010/main" val="40537130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Version</a:t>
            </a:r>
            <a:r>
              <a:rPr lang="en-US" baseline="0" dirty="0" smtClean="0"/>
              <a:t> Control File Life Cycle</a:t>
            </a:r>
            <a:endParaRPr lang="en-US" dirty="0"/>
          </a:p>
        </p:txBody>
      </p:sp>
      <p:grpSp>
        <p:nvGrpSpPr>
          <p:cNvPr id="24" name="Group 23"/>
          <p:cNvGrpSpPr/>
          <p:nvPr/>
        </p:nvGrpSpPr>
        <p:grpSpPr>
          <a:xfrm>
            <a:off x="124178" y="1395866"/>
            <a:ext cx="8918223" cy="4203424"/>
            <a:chOff x="609600" y="1532448"/>
            <a:chExt cx="7924800" cy="2895600"/>
          </a:xfrm>
        </p:grpSpPr>
        <p:sp>
          <p:nvSpPr>
            <p:cNvPr id="5" name="Rectangle 4"/>
            <p:cNvSpPr/>
            <p:nvPr/>
          </p:nvSpPr>
          <p:spPr bwMode="auto">
            <a:xfrm>
              <a:off x="2743200" y="1532448"/>
              <a:ext cx="5791200" cy="2895600"/>
            </a:xfrm>
            <a:prstGeom prst="rect">
              <a:avLst/>
            </a:prstGeom>
            <a:solidFill>
              <a:schemeClr val="bg1">
                <a:lumMod val="95000"/>
              </a:scheme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cxnSp>
          <p:nvCxnSpPr>
            <p:cNvPr id="6" name="Straight Connector 5"/>
            <p:cNvCxnSpPr>
              <a:stCxn id="14" idx="2"/>
            </p:cNvCxnSpPr>
            <p:nvPr/>
          </p:nvCxnSpPr>
          <p:spPr bwMode="auto">
            <a:xfrm>
              <a:off x="5257800" y="2446848"/>
              <a:ext cx="0" cy="1752600"/>
            </a:xfrm>
            <a:prstGeom prst="line">
              <a:avLst/>
            </a:prstGeom>
            <a:solidFill>
              <a:schemeClr val="tx2"/>
            </a:solidFill>
            <a:ln w="19050" cap="flat" cmpd="sng" algn="ctr">
              <a:solidFill>
                <a:schemeClr val="bg1">
                  <a:lumMod val="65000"/>
                </a:schemeClr>
              </a:solidFill>
              <a:prstDash val="solid"/>
              <a:round/>
              <a:headEnd type="none" w="med" len="med"/>
              <a:tailEnd type="none" w="med" len="med"/>
            </a:ln>
            <a:effectLst/>
          </p:spPr>
        </p:cxnSp>
        <p:cxnSp>
          <p:nvCxnSpPr>
            <p:cNvPr id="7" name="Straight Connector 6"/>
            <p:cNvCxnSpPr>
              <a:stCxn id="13" idx="2"/>
            </p:cNvCxnSpPr>
            <p:nvPr/>
          </p:nvCxnSpPr>
          <p:spPr bwMode="auto">
            <a:xfrm>
              <a:off x="6553200" y="2446848"/>
              <a:ext cx="0" cy="1752600"/>
            </a:xfrm>
            <a:prstGeom prst="line">
              <a:avLst/>
            </a:prstGeom>
            <a:solidFill>
              <a:schemeClr val="tx2"/>
            </a:solidFill>
            <a:ln w="19050" cap="flat" cmpd="sng" algn="ctr">
              <a:solidFill>
                <a:schemeClr val="bg1">
                  <a:lumMod val="65000"/>
                </a:schemeClr>
              </a:solidFill>
              <a:prstDash val="solid"/>
              <a:round/>
              <a:headEnd type="none" w="med" len="med"/>
              <a:tailEnd type="none" w="med" len="med"/>
            </a:ln>
            <a:effectLst/>
          </p:spPr>
        </p:cxnSp>
        <p:cxnSp>
          <p:nvCxnSpPr>
            <p:cNvPr id="8" name="Straight Connector 7"/>
            <p:cNvCxnSpPr>
              <a:stCxn id="12" idx="2"/>
            </p:cNvCxnSpPr>
            <p:nvPr/>
          </p:nvCxnSpPr>
          <p:spPr bwMode="auto">
            <a:xfrm>
              <a:off x="7848600" y="2446848"/>
              <a:ext cx="0" cy="1752600"/>
            </a:xfrm>
            <a:prstGeom prst="line">
              <a:avLst/>
            </a:prstGeom>
            <a:solidFill>
              <a:schemeClr val="tx2"/>
            </a:solidFill>
            <a:ln w="19050" cap="flat" cmpd="sng" algn="ctr">
              <a:solidFill>
                <a:schemeClr val="bg1">
                  <a:lumMod val="65000"/>
                </a:schemeClr>
              </a:solidFill>
              <a:prstDash val="solid"/>
              <a:round/>
              <a:headEnd type="none" w="med" len="med"/>
              <a:tailEnd type="none" w="med" len="med"/>
            </a:ln>
            <a:effectLst/>
          </p:spPr>
        </p:cxnSp>
        <p:sp>
          <p:nvSpPr>
            <p:cNvPr id="9" name="Right Arrow 8"/>
            <p:cNvSpPr/>
            <p:nvPr/>
          </p:nvSpPr>
          <p:spPr bwMode="auto">
            <a:xfrm>
              <a:off x="5257800" y="3437448"/>
              <a:ext cx="1295400" cy="381000"/>
            </a:xfrm>
            <a:prstGeom prst="rightArrow">
              <a:avLst>
                <a:gd name="adj1" fmla="val 72154"/>
                <a:gd name="adj2" fmla="val 48462"/>
              </a:avLst>
            </a:prstGeom>
            <a:gradFill flip="none" rotWithShape="1">
              <a:gsLst>
                <a:gs pos="0">
                  <a:srgbClr val="FF7171">
                    <a:tint val="66000"/>
                    <a:satMod val="160000"/>
                  </a:srgbClr>
                </a:gs>
                <a:gs pos="50000">
                  <a:srgbClr val="FF7171">
                    <a:tint val="44500"/>
                    <a:satMod val="160000"/>
                  </a:srgbClr>
                </a:gs>
                <a:gs pos="100000">
                  <a:srgbClr val="FF7171">
                    <a:tint val="23500"/>
                    <a:satMod val="160000"/>
                  </a:srgbClr>
                </a:gs>
              </a:gsLst>
              <a:lin ang="0" scaled="1"/>
              <a:tileRect/>
            </a:gra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sz="1600" dirty="0">
                  <a:solidFill>
                    <a:srgbClr val="000000"/>
                  </a:solidFill>
                </a:rPr>
                <a:t>s</a:t>
              </a:r>
              <a:r>
                <a:rPr lang="en-US" sz="1600" dirty="0" smtClean="0">
                  <a:solidFill>
                    <a:srgbClr val="000000"/>
                  </a:solidFill>
                </a:rPr>
                <a:t>tage files</a:t>
              </a:r>
            </a:p>
          </p:txBody>
        </p:sp>
        <p:sp>
          <p:nvSpPr>
            <p:cNvPr id="10" name="Left Arrow 9"/>
            <p:cNvSpPr/>
            <p:nvPr/>
          </p:nvSpPr>
          <p:spPr bwMode="auto">
            <a:xfrm>
              <a:off x="3962400" y="2599248"/>
              <a:ext cx="3886200" cy="381000"/>
            </a:xfrm>
            <a:prstGeom prst="leftArrow">
              <a:avLst>
                <a:gd name="adj1" fmla="val 71971"/>
                <a:gd name="adj2" fmla="val 50000"/>
              </a:avLst>
            </a:prstGeom>
            <a:gradFill flip="none" rotWithShape="1">
              <a:gsLst>
                <a:gs pos="0">
                  <a:srgbClr val="FF7171">
                    <a:tint val="66000"/>
                    <a:satMod val="160000"/>
                  </a:srgbClr>
                </a:gs>
                <a:gs pos="50000">
                  <a:srgbClr val="FF7171">
                    <a:tint val="44500"/>
                    <a:satMod val="160000"/>
                  </a:srgbClr>
                </a:gs>
                <a:gs pos="100000">
                  <a:srgbClr val="FF7171">
                    <a:tint val="23500"/>
                    <a:satMod val="160000"/>
                  </a:srgbClr>
                </a:gs>
              </a:gsLst>
              <a:lin ang="10800000" scaled="1"/>
              <a:tileRect/>
            </a:gra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dirty="0" smtClean="0">
                  <a:solidFill>
                    <a:srgbClr val="000000"/>
                  </a:solidFill>
                </a:rPr>
                <a:t>checkout</a:t>
              </a:r>
              <a:endParaRPr lang="en-US" dirty="0">
                <a:solidFill>
                  <a:srgbClr val="000000"/>
                </a:solidFill>
              </a:endParaRPr>
            </a:p>
          </p:txBody>
        </p:sp>
        <p:sp>
          <p:nvSpPr>
            <p:cNvPr id="11" name="Right Arrow 10"/>
            <p:cNvSpPr/>
            <p:nvPr/>
          </p:nvSpPr>
          <p:spPr bwMode="auto">
            <a:xfrm>
              <a:off x="6553200" y="3818448"/>
              <a:ext cx="1295400" cy="381000"/>
            </a:xfrm>
            <a:prstGeom prst="rightArrow">
              <a:avLst>
                <a:gd name="adj1" fmla="val 72154"/>
                <a:gd name="adj2" fmla="val 48462"/>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2" name="Rounded Rectangle 11"/>
            <p:cNvSpPr/>
            <p:nvPr/>
          </p:nvSpPr>
          <p:spPr bwMode="auto">
            <a:xfrm>
              <a:off x="7315200" y="2065848"/>
              <a:ext cx="1066800" cy="381000"/>
            </a:xfrm>
            <a:prstGeom prst="roundRect">
              <a:avLst>
                <a:gd name="adj" fmla="val 32052"/>
              </a:avLst>
            </a:prstGeom>
            <a:solidFill>
              <a:schemeClr val="accent1">
                <a:lumMod val="20000"/>
                <a:lumOff val="80000"/>
              </a:schemeClr>
            </a:solidFill>
            <a:ln w="9525">
              <a:solidFill>
                <a:schemeClr val="bg1">
                  <a:lumMod val="95000"/>
                </a:schemeClr>
              </a:solidFill>
              <a:miter lim="800000"/>
              <a:headEnd/>
              <a:tailEnd/>
            </a:ln>
            <a:effectLst>
              <a:outerShdw blurRad="50800" dist="38100" dir="2700000" algn="tl" rotWithShape="0">
                <a:prstClr val="black">
                  <a:alpha val="40000"/>
                </a:prstClr>
              </a:outerShdw>
            </a:effectLst>
          </p:spPr>
          <p:txBody>
            <a:bodyPr vert="horz" wrap="none" lIns="0" tIns="45720" rIns="0" bIns="45720" numCol="1" rtlCol="0" anchor="ctr" anchorCtr="0" compatLnSpc="1">
              <a:prstTxWarp prst="textNoShape">
                <a:avLst/>
              </a:prstTxWarp>
              <a:noAutofit/>
            </a:bodyPr>
            <a:lstStyle/>
            <a:p>
              <a:pPr indent="-228600" algn="ctr" eaLnBrk="0" fontAlgn="base" hangingPunct="0">
                <a:lnSpc>
                  <a:spcPct val="110000"/>
                </a:lnSpc>
                <a:spcAft>
                  <a:spcPct val="0"/>
                </a:spcAft>
                <a:buClr>
                  <a:srgbClr val="EC891D"/>
                </a:buClr>
                <a:buSzPct val="88000"/>
              </a:pPr>
              <a:r>
                <a:rPr lang="en-US" sz="1400" b="1" kern="0" dirty="0" smtClean="0">
                  <a:solidFill>
                    <a:srgbClr val="3F3F3F"/>
                  </a:solidFill>
                </a:rPr>
                <a:t>Git Rep.</a:t>
              </a:r>
              <a:endParaRPr lang="en-US" sz="1400" b="1" kern="0" dirty="0">
                <a:solidFill>
                  <a:srgbClr val="3F3F3F"/>
                </a:solidFill>
              </a:endParaRPr>
            </a:p>
          </p:txBody>
        </p:sp>
        <p:sp>
          <p:nvSpPr>
            <p:cNvPr id="13" name="Rounded Rectangle 12"/>
            <p:cNvSpPr/>
            <p:nvPr/>
          </p:nvSpPr>
          <p:spPr bwMode="auto">
            <a:xfrm>
              <a:off x="6019800" y="2065848"/>
              <a:ext cx="1066800" cy="381000"/>
            </a:xfrm>
            <a:prstGeom prst="roundRect">
              <a:avLst>
                <a:gd name="adj" fmla="val 32052"/>
              </a:avLst>
            </a:prstGeom>
            <a:solidFill>
              <a:srgbClr val="FCFDD7"/>
            </a:solidFill>
            <a:ln w="9525">
              <a:solidFill>
                <a:schemeClr val="bg1">
                  <a:lumMod val="95000"/>
                </a:schemeClr>
              </a:solidFill>
              <a:miter lim="800000"/>
              <a:headEnd/>
              <a:tailEnd/>
            </a:ln>
            <a:effectLst>
              <a:outerShdw blurRad="50800" dist="38100" dir="2700000" algn="tl" rotWithShape="0">
                <a:prstClr val="black">
                  <a:alpha val="40000"/>
                </a:prstClr>
              </a:outerShdw>
            </a:effectLst>
          </p:spPr>
          <p:txBody>
            <a:bodyPr vert="horz" wrap="none" lIns="0" tIns="45720" rIns="91440" bIns="45720" numCol="1" rtlCol="0" anchor="ctr" anchorCtr="0" compatLnSpc="1">
              <a:prstTxWarp prst="textNoShape">
                <a:avLst/>
              </a:prstTxWarp>
              <a:noAutofit/>
            </a:bodyPr>
            <a:lstStyle/>
            <a:p>
              <a:pPr indent="-228600" algn="ctr" eaLnBrk="0" fontAlgn="base" hangingPunct="0">
                <a:lnSpc>
                  <a:spcPct val="110000"/>
                </a:lnSpc>
                <a:spcAft>
                  <a:spcPct val="0"/>
                </a:spcAft>
                <a:buClr>
                  <a:srgbClr val="EC891D"/>
                </a:buClr>
                <a:buSzPct val="88000"/>
              </a:pPr>
              <a:r>
                <a:rPr lang="en-US" sz="1400" b="1" kern="0" dirty="0" smtClean="0">
                  <a:solidFill>
                    <a:srgbClr val="3F3F3F"/>
                  </a:solidFill>
                </a:rPr>
                <a:t>Staged</a:t>
              </a:r>
              <a:endParaRPr lang="en-US" sz="1400" b="1" kern="0" dirty="0">
                <a:solidFill>
                  <a:srgbClr val="3F3F3F"/>
                </a:solidFill>
              </a:endParaRPr>
            </a:p>
          </p:txBody>
        </p:sp>
        <p:sp>
          <p:nvSpPr>
            <p:cNvPr id="14" name="Rounded Rectangle 13"/>
            <p:cNvSpPr/>
            <p:nvPr/>
          </p:nvSpPr>
          <p:spPr bwMode="auto">
            <a:xfrm>
              <a:off x="4724400" y="2065848"/>
              <a:ext cx="1066800" cy="381000"/>
            </a:xfrm>
            <a:prstGeom prst="roundRect">
              <a:avLst>
                <a:gd name="adj" fmla="val 32052"/>
              </a:avLst>
            </a:prstGeom>
            <a:solidFill>
              <a:srgbClr val="C6E6A2"/>
            </a:solidFill>
            <a:ln w="9525">
              <a:solidFill>
                <a:schemeClr val="bg1">
                  <a:lumMod val="95000"/>
                </a:schemeClr>
              </a:solidFill>
              <a:miter lim="800000"/>
              <a:headEnd/>
              <a:tailEnd/>
            </a:ln>
            <a:effectLst>
              <a:outerShdw blurRad="50800" dist="38100" dir="2700000" algn="tl" rotWithShape="0">
                <a:prstClr val="black">
                  <a:alpha val="40000"/>
                </a:prstClr>
              </a:outerShdw>
            </a:effectLst>
          </p:spPr>
          <p:txBody>
            <a:bodyPr vert="horz" wrap="none" lIns="0" tIns="45720" rIns="0" bIns="45720" numCol="1" rtlCol="0" anchor="ctr" anchorCtr="0" compatLnSpc="1">
              <a:prstTxWarp prst="textNoShape">
                <a:avLst/>
              </a:prstTxWarp>
              <a:noAutofit/>
            </a:bodyPr>
            <a:lstStyle/>
            <a:p>
              <a:pPr indent="-228600" algn="ctr" eaLnBrk="0" fontAlgn="base" hangingPunct="0">
                <a:lnSpc>
                  <a:spcPct val="110000"/>
                </a:lnSpc>
                <a:spcAft>
                  <a:spcPct val="0"/>
                </a:spcAft>
                <a:buClr>
                  <a:srgbClr val="EC891D"/>
                </a:buClr>
                <a:buSzPct val="88000"/>
              </a:pPr>
              <a:r>
                <a:rPr lang="en-US" sz="1400" b="1" kern="0" dirty="0" smtClean="0">
                  <a:solidFill>
                    <a:srgbClr val="3F3F3F"/>
                  </a:solidFill>
                </a:rPr>
                <a:t>Modified</a:t>
              </a:r>
              <a:endParaRPr lang="en-US" sz="1400" b="1" kern="0" dirty="0">
                <a:solidFill>
                  <a:srgbClr val="3F3F3F"/>
                </a:solidFill>
              </a:endParaRPr>
            </a:p>
          </p:txBody>
        </p:sp>
        <p:sp>
          <p:nvSpPr>
            <p:cNvPr id="15" name="Rounded Rectangle 14"/>
            <p:cNvSpPr/>
            <p:nvPr/>
          </p:nvSpPr>
          <p:spPr bwMode="auto">
            <a:xfrm>
              <a:off x="609600" y="2523048"/>
              <a:ext cx="1371600" cy="762000"/>
            </a:xfrm>
            <a:prstGeom prst="roundRect">
              <a:avLst>
                <a:gd name="adj" fmla="val 16931"/>
              </a:avLst>
            </a:prstGeom>
            <a:solidFill>
              <a:schemeClr val="accent2">
                <a:lumMod val="75000"/>
              </a:schemeClr>
            </a:solidFill>
            <a:ln w="9525">
              <a:solidFill>
                <a:schemeClr val="bg1">
                  <a:lumMod val="95000"/>
                </a:schemeClr>
              </a:solidFill>
              <a:miter lim="800000"/>
              <a:headEnd/>
              <a:tailEnd/>
            </a:ln>
            <a:effectLst/>
          </p:spPr>
          <p:txBody>
            <a:bodyPr vert="horz" wrap="none" lIns="0" tIns="45720" rIns="0" bIns="45720" numCol="1" rtlCol="0" anchor="ctr" anchorCtr="0" compatLnSpc="1">
              <a:prstTxWarp prst="textNoShape">
                <a:avLst/>
              </a:prstTxWarp>
              <a:noAutofit/>
            </a:bodyPr>
            <a:lstStyle/>
            <a:p>
              <a:pPr marL="228600" indent="-228600" algn="ctr" eaLnBrk="0" fontAlgn="base" hangingPunct="0">
                <a:lnSpc>
                  <a:spcPct val="110000"/>
                </a:lnSpc>
                <a:spcAft>
                  <a:spcPct val="0"/>
                </a:spcAft>
                <a:buClr>
                  <a:srgbClr val="EC891D"/>
                </a:buClr>
                <a:buSzPct val="88000"/>
              </a:pPr>
              <a:r>
                <a:rPr lang="en-US" sz="1400" b="1" kern="0" dirty="0" smtClean="0">
                  <a:solidFill>
                    <a:srgbClr val="FFFFFF"/>
                  </a:solidFill>
                </a:rPr>
                <a:t>Ignored</a:t>
              </a:r>
            </a:p>
            <a:p>
              <a:pPr marL="228600" indent="-228600" algn="ctr" eaLnBrk="0" fontAlgn="base" hangingPunct="0">
                <a:lnSpc>
                  <a:spcPct val="110000"/>
                </a:lnSpc>
                <a:spcAft>
                  <a:spcPct val="0"/>
                </a:spcAft>
                <a:buClr>
                  <a:srgbClr val="EC891D"/>
                </a:buClr>
                <a:buSzPct val="88000"/>
              </a:pPr>
              <a:r>
                <a:rPr lang="en-US" sz="1400" b="1" kern="0" dirty="0" smtClean="0">
                  <a:solidFill>
                    <a:srgbClr val="FFFFFF"/>
                  </a:solidFill>
                </a:rPr>
                <a:t>Files</a:t>
              </a:r>
              <a:endParaRPr lang="en-US" sz="1400" b="1" kern="0" dirty="0">
                <a:solidFill>
                  <a:srgbClr val="FFFFFF"/>
                </a:solidFill>
              </a:endParaRPr>
            </a:p>
          </p:txBody>
        </p:sp>
        <p:sp>
          <p:nvSpPr>
            <p:cNvPr id="16" name="TextBox 15"/>
            <p:cNvSpPr txBox="1"/>
            <p:nvPr/>
          </p:nvSpPr>
          <p:spPr bwMode="auto">
            <a:xfrm>
              <a:off x="2787411" y="1532448"/>
              <a:ext cx="1403589" cy="342145"/>
            </a:xfrm>
            <a:prstGeom prst="rect">
              <a:avLst/>
            </a:prstGeom>
            <a:noFill/>
            <a:ln w="9525">
              <a:noFill/>
              <a:miter lim="800000"/>
              <a:headEnd/>
              <a:tailEnd/>
            </a:ln>
          </p:spPr>
          <p:txBody>
            <a:bodyPr vert="horz" wrap="none" lIns="0" tIns="45720" rIns="91440" bIns="45720" numCol="1" rtlCol="0" anchor="t" anchorCtr="0" compatLnSpc="1">
              <a:prstTxWarp prst="textNoShape">
                <a:avLst/>
              </a:prstTxWarp>
              <a:spAutoFit/>
            </a:bodyPr>
            <a:lstStyle/>
            <a:p>
              <a:pPr marL="228600" indent="-228600" eaLnBrk="0" fontAlgn="base" hangingPunct="0">
                <a:lnSpc>
                  <a:spcPct val="110000"/>
                </a:lnSpc>
                <a:spcBef>
                  <a:spcPct val="20000"/>
                </a:spcBef>
                <a:spcAft>
                  <a:spcPct val="0"/>
                </a:spcAft>
                <a:buClr>
                  <a:srgbClr val="EC891D"/>
                </a:buClr>
                <a:buSzPct val="88000"/>
              </a:pPr>
              <a:r>
                <a:rPr lang="en-US" sz="1600" b="1" kern="0" dirty="0" smtClean="0">
                  <a:solidFill>
                    <a:srgbClr val="B20838">
                      <a:lumMod val="75000"/>
                    </a:srgbClr>
                  </a:solidFill>
                </a:rPr>
                <a:t>Tracked Files</a:t>
              </a:r>
            </a:p>
          </p:txBody>
        </p:sp>
        <p:sp>
          <p:nvSpPr>
            <p:cNvPr id="17" name="Rounded Rectangle 16"/>
            <p:cNvSpPr/>
            <p:nvPr/>
          </p:nvSpPr>
          <p:spPr bwMode="auto">
            <a:xfrm>
              <a:off x="3429000" y="2065848"/>
              <a:ext cx="1066800" cy="381000"/>
            </a:xfrm>
            <a:prstGeom prst="roundRect">
              <a:avLst>
                <a:gd name="adj" fmla="val 32052"/>
              </a:avLst>
            </a:prstGeom>
            <a:solidFill>
              <a:srgbClr val="78B832"/>
            </a:solidFill>
            <a:ln w="9525">
              <a:solidFill>
                <a:schemeClr val="bg1">
                  <a:lumMod val="95000"/>
                </a:schemeClr>
              </a:solidFill>
              <a:miter lim="800000"/>
              <a:headEnd/>
              <a:tailEnd/>
            </a:ln>
            <a:effectLst>
              <a:outerShdw blurRad="50800" dist="38100" dir="2700000" algn="tl" rotWithShape="0">
                <a:prstClr val="black">
                  <a:alpha val="40000"/>
                </a:prstClr>
              </a:outerShdw>
            </a:effectLst>
          </p:spPr>
          <p:txBody>
            <a:bodyPr vert="horz" wrap="none" lIns="0" tIns="45720" rIns="0" bIns="45720" numCol="1" rtlCol="0" anchor="ctr" anchorCtr="0" compatLnSpc="1">
              <a:prstTxWarp prst="textNoShape">
                <a:avLst/>
              </a:prstTxWarp>
              <a:noAutofit/>
            </a:bodyPr>
            <a:lstStyle/>
            <a:p>
              <a:pPr indent="-228600" algn="ctr" eaLnBrk="0" fontAlgn="base" hangingPunct="0">
                <a:lnSpc>
                  <a:spcPct val="110000"/>
                </a:lnSpc>
                <a:spcAft>
                  <a:spcPct val="0"/>
                </a:spcAft>
                <a:buClr>
                  <a:srgbClr val="EC891D"/>
                </a:buClr>
                <a:buSzPct val="88000"/>
              </a:pPr>
              <a:r>
                <a:rPr lang="en-US" sz="1400" b="1" kern="0" dirty="0" smtClean="0">
                  <a:solidFill>
                    <a:srgbClr val="3F3F3F"/>
                  </a:solidFill>
                </a:rPr>
                <a:t>Unmodified</a:t>
              </a:r>
              <a:endParaRPr lang="en-US" sz="1400" b="1" kern="0" dirty="0">
                <a:solidFill>
                  <a:srgbClr val="3F3F3F"/>
                </a:solidFill>
              </a:endParaRPr>
            </a:p>
          </p:txBody>
        </p:sp>
        <p:cxnSp>
          <p:nvCxnSpPr>
            <p:cNvPr id="18" name="Straight Connector 17"/>
            <p:cNvCxnSpPr>
              <a:stCxn id="17" idx="2"/>
            </p:cNvCxnSpPr>
            <p:nvPr/>
          </p:nvCxnSpPr>
          <p:spPr bwMode="auto">
            <a:xfrm>
              <a:off x="3962400" y="2446848"/>
              <a:ext cx="0" cy="1752600"/>
            </a:xfrm>
            <a:prstGeom prst="line">
              <a:avLst/>
            </a:prstGeom>
            <a:solidFill>
              <a:schemeClr val="tx2"/>
            </a:solidFill>
            <a:ln w="19050" cap="flat" cmpd="sng" algn="ctr">
              <a:solidFill>
                <a:schemeClr val="bg1">
                  <a:lumMod val="65000"/>
                </a:schemeClr>
              </a:solidFill>
              <a:prstDash val="solid"/>
              <a:round/>
              <a:headEnd type="none" w="med" len="med"/>
              <a:tailEnd type="none" w="med" len="med"/>
            </a:ln>
            <a:effectLst/>
          </p:spPr>
        </p:cxnSp>
        <p:sp>
          <p:nvSpPr>
            <p:cNvPr id="19" name="Left Arrow 18"/>
            <p:cNvSpPr/>
            <p:nvPr/>
          </p:nvSpPr>
          <p:spPr bwMode="auto">
            <a:xfrm>
              <a:off x="3962400" y="3818448"/>
              <a:ext cx="2590800" cy="381000"/>
            </a:xfrm>
            <a:prstGeom prst="leftArrow">
              <a:avLst>
                <a:gd name="adj1" fmla="val 71971"/>
                <a:gd name="adj2" fmla="val 50000"/>
              </a:avLst>
            </a:prstGeom>
            <a:gradFill flip="none" rotWithShape="1">
              <a:gsLst>
                <a:gs pos="0">
                  <a:srgbClr val="FF7171">
                    <a:shade val="30000"/>
                    <a:satMod val="115000"/>
                  </a:srgbClr>
                </a:gs>
                <a:gs pos="50000">
                  <a:srgbClr val="FF7171">
                    <a:shade val="67500"/>
                    <a:satMod val="115000"/>
                  </a:srgbClr>
                </a:gs>
                <a:gs pos="100000">
                  <a:srgbClr val="FF7171">
                    <a:shade val="100000"/>
                    <a:satMod val="115000"/>
                  </a:srgbClr>
                </a:gs>
              </a:gsLst>
              <a:lin ang="10800000" scaled="1"/>
              <a:tileRect/>
            </a:gra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a:solidFill>
                  <a:srgbClr val="000000"/>
                </a:solidFill>
              </a:endParaRPr>
            </a:p>
          </p:txBody>
        </p:sp>
        <p:sp>
          <p:nvSpPr>
            <p:cNvPr id="20" name="TextBox 19"/>
            <p:cNvSpPr txBox="1"/>
            <p:nvPr/>
          </p:nvSpPr>
          <p:spPr bwMode="auto">
            <a:xfrm>
              <a:off x="6172200" y="3818448"/>
              <a:ext cx="823302" cy="342145"/>
            </a:xfrm>
            <a:prstGeom prst="rect">
              <a:avLst/>
            </a:prstGeom>
            <a:noFill/>
            <a:ln w="9525">
              <a:noFill/>
              <a:miter lim="800000"/>
              <a:headEnd/>
              <a:tailEnd/>
            </a:ln>
          </p:spPr>
          <p:txBody>
            <a:bodyPr vert="horz" wrap="none" lIns="0" tIns="45720" rIns="91440" bIns="45720" numCol="1" rtlCol="0" anchor="t" anchorCtr="0" compatLnSpc="1">
              <a:prstTxWarp prst="textNoShape">
                <a:avLst/>
              </a:prstTxWarp>
              <a:spAutoFit/>
            </a:bodyPr>
            <a:lstStyle/>
            <a:p>
              <a:pPr marL="228600" indent="-228600" eaLnBrk="0" fontAlgn="base" hangingPunct="0">
                <a:lnSpc>
                  <a:spcPct val="110000"/>
                </a:lnSpc>
                <a:spcBef>
                  <a:spcPct val="20000"/>
                </a:spcBef>
                <a:spcAft>
                  <a:spcPct val="0"/>
                </a:spcAft>
                <a:buClr>
                  <a:srgbClr val="EC891D"/>
                </a:buClr>
                <a:buSzPct val="88000"/>
              </a:pPr>
              <a:r>
                <a:rPr lang="en-US" sz="1600" b="1" kern="0" dirty="0" smtClean="0">
                  <a:solidFill>
                    <a:srgbClr val="FFFFFF"/>
                  </a:solidFill>
                </a:rPr>
                <a:t>commit</a:t>
              </a:r>
              <a:endParaRPr lang="en-US" sz="1600" b="1" kern="0" dirty="0" err="1" smtClean="0">
                <a:solidFill>
                  <a:srgbClr val="FFFFFF"/>
                </a:solidFill>
              </a:endParaRPr>
            </a:p>
          </p:txBody>
        </p:sp>
        <p:sp>
          <p:nvSpPr>
            <p:cNvPr id="21" name="Right Arrow 20"/>
            <p:cNvSpPr/>
            <p:nvPr/>
          </p:nvSpPr>
          <p:spPr bwMode="auto">
            <a:xfrm>
              <a:off x="3962400" y="3056448"/>
              <a:ext cx="1295400" cy="381000"/>
            </a:xfrm>
            <a:prstGeom prst="rightArrow">
              <a:avLst>
                <a:gd name="adj1" fmla="val 72154"/>
                <a:gd name="adj2" fmla="val 48462"/>
              </a:avLst>
            </a:prstGeom>
            <a:gradFill flip="none" rotWithShape="1">
              <a:gsLst>
                <a:gs pos="0">
                  <a:srgbClr val="FF7171">
                    <a:tint val="66000"/>
                    <a:satMod val="160000"/>
                  </a:srgbClr>
                </a:gs>
                <a:gs pos="50000">
                  <a:srgbClr val="FF7171">
                    <a:tint val="44500"/>
                    <a:satMod val="160000"/>
                  </a:srgbClr>
                </a:gs>
                <a:gs pos="100000">
                  <a:srgbClr val="FF7171">
                    <a:tint val="23500"/>
                    <a:satMod val="160000"/>
                  </a:srgbClr>
                </a:gs>
              </a:gsLst>
              <a:lin ang="0" scaled="1"/>
              <a:tileRect/>
            </a:gra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sz="1600" dirty="0">
                  <a:solidFill>
                    <a:srgbClr val="000000"/>
                  </a:solidFill>
                </a:rPr>
                <a:t>e</a:t>
              </a:r>
              <a:r>
                <a:rPr lang="en-US" sz="1600" dirty="0" smtClean="0">
                  <a:solidFill>
                    <a:srgbClr val="000000"/>
                  </a:solidFill>
                </a:rPr>
                <a:t>dit files</a:t>
              </a:r>
            </a:p>
          </p:txBody>
        </p:sp>
        <p:sp>
          <p:nvSpPr>
            <p:cNvPr id="22" name="Right Arrow 21"/>
            <p:cNvSpPr/>
            <p:nvPr/>
          </p:nvSpPr>
          <p:spPr bwMode="auto">
            <a:xfrm>
              <a:off x="1981200" y="2599248"/>
              <a:ext cx="762000" cy="304800"/>
            </a:xfrm>
            <a:prstGeom prst="rightArrow">
              <a:avLst>
                <a:gd name="adj1" fmla="val 72154"/>
                <a:gd name="adj2" fmla="val 48462"/>
              </a:avLst>
            </a:pr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0" scaled="1"/>
              <a:tileRect/>
            </a:gradFill>
            <a:ln w="9525">
              <a:solidFill>
                <a:schemeClr val="bg1">
                  <a:lumMod val="95000"/>
                </a:schemeClr>
              </a:solidFill>
              <a:miter lim="800000"/>
              <a:headEnd/>
              <a:tailEnd/>
            </a:ln>
            <a:effectLst/>
          </p:spPr>
          <p:txBody>
            <a:bodyPr vert="horz" wrap="none" lIns="0" tIns="45720" rIns="0" bIns="45720" numCol="1" rtlCol="0" anchor="ctr" anchorCtr="0" compatLnSpc="1">
              <a:prstTxWarp prst="textNoShape">
                <a:avLst/>
              </a:prstTxWarp>
              <a:noAutofit/>
            </a:bodyPr>
            <a:lstStyle/>
            <a:p>
              <a:pPr marL="228600" indent="-228600" algn="ctr" eaLnBrk="0" fontAlgn="base" hangingPunct="0">
                <a:lnSpc>
                  <a:spcPct val="110000"/>
                </a:lnSpc>
                <a:spcAft>
                  <a:spcPct val="0"/>
                </a:spcAft>
                <a:buClr>
                  <a:srgbClr val="EC891D"/>
                </a:buClr>
                <a:buSzPct val="88000"/>
              </a:pPr>
              <a:r>
                <a:rPr lang="en-US" sz="1400" b="1" kern="0" dirty="0" smtClean="0">
                  <a:solidFill>
                    <a:srgbClr val="FFFFFF"/>
                  </a:solidFill>
                </a:rPr>
                <a:t>add</a:t>
              </a:r>
              <a:endParaRPr lang="en-US" sz="1400" b="1" kern="0" dirty="0">
                <a:solidFill>
                  <a:srgbClr val="FFFFFF"/>
                </a:solidFill>
              </a:endParaRPr>
            </a:p>
          </p:txBody>
        </p:sp>
        <p:sp>
          <p:nvSpPr>
            <p:cNvPr id="23" name="Right Arrow 22"/>
            <p:cNvSpPr/>
            <p:nvPr/>
          </p:nvSpPr>
          <p:spPr bwMode="auto">
            <a:xfrm flipH="1">
              <a:off x="1981200" y="2904048"/>
              <a:ext cx="762000" cy="304800"/>
            </a:xfrm>
            <a:prstGeom prst="rightArrow">
              <a:avLst>
                <a:gd name="adj1" fmla="val 72154"/>
                <a:gd name="adj2" fmla="val 48462"/>
              </a:avLst>
            </a:pr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0" scaled="1"/>
              <a:tileRect/>
            </a:gradFill>
            <a:ln w="9525">
              <a:solidFill>
                <a:schemeClr val="bg1">
                  <a:lumMod val="95000"/>
                </a:schemeClr>
              </a:solidFill>
              <a:miter lim="800000"/>
              <a:headEnd/>
              <a:tailEnd/>
            </a:ln>
            <a:effectLst/>
          </p:spPr>
          <p:txBody>
            <a:bodyPr vert="horz" wrap="none" lIns="0" tIns="45720" rIns="0" bIns="45720" numCol="1" rtlCol="0" anchor="ctr" anchorCtr="0" compatLnSpc="1">
              <a:prstTxWarp prst="textNoShape">
                <a:avLst/>
              </a:prstTxWarp>
              <a:noAutofit/>
            </a:bodyPr>
            <a:lstStyle/>
            <a:p>
              <a:pPr marL="228600" indent="-228600" algn="ctr" eaLnBrk="0" fontAlgn="base" hangingPunct="0">
                <a:lnSpc>
                  <a:spcPct val="110000"/>
                </a:lnSpc>
                <a:spcAft>
                  <a:spcPct val="0"/>
                </a:spcAft>
                <a:buClr>
                  <a:srgbClr val="EC891D"/>
                </a:buClr>
                <a:buSzPct val="88000"/>
              </a:pPr>
              <a:r>
                <a:rPr lang="en-US" sz="1400" b="1" kern="0" dirty="0" smtClean="0">
                  <a:solidFill>
                    <a:srgbClr val="FFFFFF"/>
                  </a:solidFill>
                </a:rPr>
                <a:t>remove</a:t>
              </a:r>
              <a:endParaRPr lang="en-US" sz="1400" b="1" kern="0" dirty="0">
                <a:solidFill>
                  <a:srgbClr val="FFFFFF"/>
                </a:solidFill>
              </a:endParaRPr>
            </a:p>
          </p:txBody>
        </p:sp>
      </p:grpSp>
    </p:spTree>
    <p:extLst>
      <p:ext uri="{BB962C8B-B14F-4D97-AF65-F5344CB8AC3E}">
        <p14:creationId xmlns:p14="http://schemas.microsoft.com/office/powerpoint/2010/main" val="963682168"/>
      </p:ext>
    </p:extLst>
  </p:cSld>
  <p:clrMapOvr>
    <a:masterClrMapping/>
  </p:clrMapOvr>
</p:sld>
</file>

<file path=ppt/theme/theme1.xml><?xml version="1.0" encoding="utf-8"?>
<a:theme xmlns:a="http://schemas.openxmlformats.org/drawingml/2006/main" name="2012 Xilinx">
  <a:themeElements>
    <a:clrScheme name="Custom 10">
      <a:dk1>
        <a:srgbClr val="000000"/>
      </a:dk1>
      <a:lt1>
        <a:srgbClr val="FFFFFF"/>
      </a:lt1>
      <a:dk2>
        <a:srgbClr val="EC891D"/>
      </a:dk2>
      <a:lt2>
        <a:srgbClr val="EE3424"/>
      </a:lt2>
      <a:accent1>
        <a:srgbClr val="008CA8"/>
      </a:accent1>
      <a:accent2>
        <a:srgbClr val="B20838"/>
      </a:accent2>
      <a:accent3>
        <a:srgbClr val="6D7076"/>
      </a:accent3>
      <a:accent4>
        <a:srgbClr val="3F3F3F"/>
      </a:accent4>
      <a:accent5>
        <a:srgbClr val="D9DA56"/>
      </a:accent5>
      <a:accent6>
        <a:srgbClr val="8B8D09"/>
      </a:accent6>
      <a:hlink>
        <a:srgbClr val="008CA8"/>
      </a:hlink>
      <a:folHlink>
        <a:srgbClr val="004654"/>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txDef>
      <a:spPr bwMode="auto">
        <a:noFill/>
        <a:ln w="9525">
          <a:noFill/>
          <a:miter lim="800000"/>
          <a:headEnd/>
          <a:tailEnd/>
        </a:ln>
      </a:spPr>
      <a:bodyPr vert="horz" wrap="square" lIns="0" tIns="45720" rIns="91440" bIns="45720" numCol="1" rtlCol="0" anchor="t" anchorCtr="0" compatLnSpc="1">
        <a:prstTxWarp prst="textNoShape">
          <a:avLst/>
        </a:prstTxWarp>
        <a:spAutoFit/>
      </a:bodyPr>
      <a:lstStyle>
        <a:defPPr marL="228600" marR="0" indent="-228600" algn="l" defTabSz="914400" rtl="0" eaLnBrk="0" fontAlgn="base" latinLnBrk="0" hangingPunct="0">
          <a:lnSpc>
            <a:spcPct val="110000"/>
          </a:lnSpc>
          <a:spcBef>
            <a:spcPct val="20000"/>
          </a:spcBef>
          <a:spcAft>
            <a:spcPct val="0"/>
          </a:spcAft>
          <a:buClr>
            <a:schemeClr val="tx2"/>
          </a:buClr>
          <a:buSzPct val="88000"/>
          <a:tabLst/>
          <a:defRPr kumimoji="0" sz="2000" b="1" i="0" u="none" strike="noStrike" kern="0" cap="none" spc="0" normalizeH="0" baseline="0" noProof="0" dirty="0" err="1" smtClean="0">
            <a:ln>
              <a:noFill/>
            </a:ln>
            <a:solidFill>
              <a:schemeClr val="accent4"/>
            </a:solidFill>
            <a:effectLst/>
            <a:uLnTx/>
            <a:uFillTx/>
            <a:latin typeface="+mn-lt"/>
            <a:ea typeface="+mn-ea"/>
            <a:cs typeface="+mn-cs"/>
          </a:defRPr>
        </a:defPPr>
      </a:lstStyle>
    </a:tx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FF7D9ACD620714D8FBB4D60D145DB4F" ma:contentTypeVersion="0" ma:contentTypeDescription="Create a new document." ma:contentTypeScope="" ma:versionID="4bbc07a174f573dfbe0296acaebf4d5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EA677F-09E4-40FC-B998-315C6F85D97B}">
  <ds:schemaRefs>
    <ds:schemaRef ds:uri="http://schemas.microsoft.com/sharepoint/v3/contenttype/forms"/>
  </ds:schemaRefs>
</ds:datastoreItem>
</file>

<file path=customXml/itemProps2.xml><?xml version="1.0" encoding="utf-8"?>
<ds:datastoreItem xmlns:ds="http://schemas.openxmlformats.org/officeDocument/2006/customXml" ds:itemID="{93D979BB-29AC-43F0-A6B8-B619DB8E98DE}">
  <ds:schemaRefs>
    <ds:schemaRef ds:uri="http://purl.org/dc/dcmitype/"/>
    <ds:schemaRef ds:uri="http://schemas.microsoft.com/office/infopath/2007/PartnerControls"/>
    <ds:schemaRef ds:uri="http://purl.org/dc/elements/1.1/"/>
    <ds:schemaRef ds:uri="http://schemas.microsoft.com/office/2006/documentManagement/types"/>
    <ds:schemaRef ds:uri="http://purl.org/dc/terms/"/>
    <ds:schemaRef ds:uri="http://schemas.microsoft.com/office/2006/metadata/properties"/>
    <ds:schemaRef ds:uri="http://www.w3.org/XML/1998/namespace"/>
    <ds:schemaRef ds:uri="http://schemas.openxmlformats.org/package/2006/metadata/core-properties"/>
  </ds:schemaRefs>
</ds:datastoreItem>
</file>

<file path=customXml/itemProps3.xml><?xml version="1.0" encoding="utf-8"?>
<ds:datastoreItem xmlns:ds="http://schemas.openxmlformats.org/officeDocument/2006/customXml" ds:itemID="{63A6CF10-4272-4792-86D6-C2A00A3F8D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Xilinx_All_Programmable_Template_07-23-12</Template>
  <TotalTime>23685</TotalTime>
  <Words>1382</Words>
  <Application>Microsoft Office PowerPoint</Application>
  <PresentationFormat>On-screen Show (4:3)</PresentationFormat>
  <Paragraphs>204</Paragraphs>
  <Slides>17</Slides>
  <Notes>3</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2012 Xilinx</vt:lpstr>
      <vt:lpstr>PowerPoint Presentation</vt:lpstr>
      <vt:lpstr>General Revision Control Philosophy</vt:lpstr>
      <vt:lpstr>Helpers for Revision Control</vt:lpstr>
      <vt:lpstr>Revision Control Improvements in 2014.1</vt:lpstr>
      <vt:lpstr>Project with Sources Under Revision Control</vt:lpstr>
      <vt:lpstr>IP Under Revision Control</vt:lpstr>
      <vt:lpstr>IP Integrator Under Revision Control</vt:lpstr>
      <vt:lpstr>System Generator Under Revision Control</vt:lpstr>
      <vt:lpstr>Version Control File Life Cycle</vt:lpstr>
      <vt:lpstr>Working with Source Files (Git as an Example) – 1/2</vt:lpstr>
      <vt:lpstr>Working with Source Files (Git as an Example) – 2/2</vt:lpstr>
      <vt:lpstr>Lab 1</vt:lpstr>
      <vt:lpstr>Lab 2</vt:lpstr>
      <vt:lpstr>Lab 3</vt:lpstr>
      <vt:lpstr>Lab 4</vt:lpstr>
      <vt:lpstr>Lab 5</vt:lpstr>
      <vt:lpstr>Lab 6</vt:lpstr>
    </vt:vector>
  </TitlesOfParts>
  <Company>Xilinx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New in Vivado 2014.1</dc:title>
  <dc:creator>timv@xilinx.com</dc:creator>
  <cp:keywords>Public</cp:keywords>
  <cp:lastModifiedBy>daughtry</cp:lastModifiedBy>
  <cp:revision>923</cp:revision>
  <cp:lastPrinted>2014-03-13T22:31:34Z</cp:lastPrinted>
  <dcterms:created xsi:type="dcterms:W3CDTF">2012-10-05T19:19:16Z</dcterms:created>
  <dcterms:modified xsi:type="dcterms:W3CDTF">2014-07-21T23:47:32Z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39092cad-7e9c-40b8-bddc-ab24bebf6a6d</vt:lpwstr>
  </property>
  <property fmtid="{D5CDD505-2E9C-101B-9397-08002B2CF9AE}" pid="3" name="TITUSCustom1">
    <vt:lpwstr>1</vt:lpwstr>
  </property>
  <property fmtid="{D5CDD505-2E9C-101B-9397-08002B2CF9AE}" pid="4" name="ContentTypeId">
    <vt:lpwstr>0x0101009FF7D9ACD620714D8FBB4D60D145DB4F</vt:lpwstr>
  </property>
  <property fmtid="{D5CDD505-2E9C-101B-9397-08002B2CF9AE}" pid="5" name="XilinxClassification">
    <vt:lpwstr>Public</vt:lpwstr>
  </property>
  <property fmtid="{D5CDD505-2E9C-101B-9397-08002B2CF9AE}" pid="6" name="XilinxVisual Markings">
    <vt:lpwstr>Yes</vt:lpwstr>
  </property>
  <property fmtid="{D5CDD505-2E9C-101B-9397-08002B2CF9AE}" pid="7" name="XilinxPublication Year">
    <vt:lpwstr>2014</vt:lpwstr>
  </property>
  <property fmtid="{D5CDD505-2E9C-101B-9397-08002B2CF9AE}" pid="8" name="XilinxRemoveLegacyFooters">
    <vt:lpwstr>Yes</vt:lpwstr>
  </property>
</Properties>
</file>