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
    <p:sldMasterId id="2147483660" r:id="rId12"/>
  </p:sldMasterIdLst>
  <p:notesMasterIdLst>
    <p:notesMasterId r:id="rId41"/>
  </p:notesMasterIdLst>
  <p:sldIdLst>
    <p:sldId id="256" r:id="rId13"/>
    <p:sldId id="260" r:id="rId14"/>
    <p:sldId id="10179" r:id="rId15"/>
    <p:sldId id="287" r:id="rId16"/>
    <p:sldId id="288" r:id="rId17"/>
    <p:sldId id="289" r:id="rId18"/>
    <p:sldId id="10183" r:id="rId19"/>
    <p:sldId id="10180" r:id="rId20"/>
    <p:sldId id="257" r:id="rId21"/>
    <p:sldId id="264" r:id="rId22"/>
    <p:sldId id="10181" r:id="rId23"/>
    <p:sldId id="258" r:id="rId24"/>
    <p:sldId id="265" r:id="rId25"/>
    <p:sldId id="261" r:id="rId26"/>
    <p:sldId id="266" r:id="rId27"/>
    <p:sldId id="262" r:id="rId28"/>
    <p:sldId id="263" r:id="rId29"/>
    <p:sldId id="269" r:id="rId30"/>
    <p:sldId id="270" r:id="rId31"/>
    <p:sldId id="268" r:id="rId32"/>
    <p:sldId id="267" r:id="rId33"/>
    <p:sldId id="284" r:id="rId34"/>
    <p:sldId id="285" r:id="rId35"/>
    <p:sldId id="286" r:id="rId36"/>
    <p:sldId id="283" r:id="rId37"/>
    <p:sldId id="10182" r:id="rId38"/>
    <p:sldId id="259"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52" autoAdjust="0"/>
  </p:normalViewPr>
  <p:slideViewPr>
    <p:cSldViewPr snapToGrid="0">
      <p:cViewPr varScale="1">
        <p:scale>
          <a:sx n="113" d="100"/>
          <a:sy n="113" d="100"/>
        </p:scale>
        <p:origin x="80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20" Type="http://schemas.openxmlformats.org/officeDocument/2006/relationships/slide" Target="slides/slide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45396-E4D7-46A0-90C0-017415BDE6E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C26FBC8-162F-4A97-863C-A49C4113D109}">
      <dgm:prSet phldrT="[Text]" custT="1"/>
      <dgm:spPr/>
      <dgm:t>
        <a:bodyPr/>
        <a:lstStyle/>
        <a:p>
          <a:r>
            <a:rPr lang="en-US" sz="1600" b="1" dirty="0">
              <a:latin typeface="Times New Roman" panose="02020603050405020304" pitchFamily="18" charset="0"/>
              <a:cs typeface="Times New Roman" panose="02020603050405020304" pitchFamily="18" charset="0"/>
            </a:rPr>
            <a:t>Define Performance Specification</a:t>
          </a:r>
        </a:p>
        <a:p>
          <a:r>
            <a:rPr lang="en-US" sz="1600" dirty="0">
              <a:latin typeface="Times New Roman" panose="02020603050405020304" pitchFamily="18" charset="0"/>
              <a:cs typeface="Times New Roman" panose="02020603050405020304" pitchFamily="18" charset="0"/>
            </a:rPr>
            <a:t>1. Throughput Goal </a:t>
          </a:r>
        </a:p>
        <a:p>
          <a:r>
            <a:rPr lang="en-US" sz="1600" dirty="0">
              <a:latin typeface="Times New Roman" panose="02020603050405020304" pitchFamily="18" charset="0"/>
              <a:cs typeface="Times New Roman" panose="02020603050405020304" pitchFamily="18" charset="0"/>
            </a:rPr>
            <a:t>2. Latency Goal</a:t>
          </a:r>
        </a:p>
        <a:p>
          <a:r>
            <a:rPr lang="en-US" sz="1600" dirty="0">
              <a:latin typeface="Times New Roman" panose="02020603050405020304" pitchFamily="18" charset="0"/>
              <a:cs typeface="Times New Roman" panose="02020603050405020304" pitchFamily="18" charset="0"/>
            </a:rPr>
            <a:t>3. Datapath Width</a:t>
          </a:r>
        </a:p>
        <a:p>
          <a:r>
            <a:rPr lang="en-US" sz="1600" dirty="0">
              <a:latin typeface="Times New Roman" panose="02020603050405020304" pitchFamily="18" charset="0"/>
              <a:cs typeface="Times New Roman" panose="02020603050405020304" pitchFamily="18" charset="0"/>
            </a:rPr>
            <a:t>4. Number of accelerated kernels</a:t>
          </a:r>
        </a:p>
        <a:p>
          <a:r>
            <a:rPr lang="en-US" sz="1600" dirty="0">
              <a:latin typeface="Times New Roman" panose="02020603050405020304" pitchFamily="18" charset="0"/>
              <a:cs typeface="Times New Roman" panose="02020603050405020304" pitchFamily="18" charset="0"/>
            </a:rPr>
            <a:t>5. Interface Bandwidth</a:t>
          </a:r>
        </a:p>
      </dgm:t>
    </dgm:pt>
    <dgm:pt modelId="{5D2787E4-A798-467F-9DB9-E8283B799EC9}" type="parTrans" cxnId="{E47114C3-9944-41DE-9965-D0577A1A96AE}">
      <dgm:prSet/>
      <dgm:spPr/>
      <dgm:t>
        <a:bodyPr/>
        <a:lstStyle/>
        <a:p>
          <a:endParaRPr lang="en-US"/>
        </a:p>
      </dgm:t>
    </dgm:pt>
    <dgm:pt modelId="{09655476-BDBE-46A4-92B5-61585C005491}" type="sibTrans" cxnId="{E47114C3-9944-41DE-9965-D0577A1A96AE}">
      <dgm:prSet/>
      <dgm:spPr/>
      <dgm:t>
        <a:bodyPr/>
        <a:lstStyle/>
        <a:p>
          <a:endParaRPr lang="en-US"/>
        </a:p>
      </dgm:t>
    </dgm:pt>
    <dgm:pt modelId="{661764AB-992A-4B70-B6CB-277A2DD4E97F}">
      <dgm:prSet phldrT="[Text]" custT="1"/>
      <dgm:spPr/>
      <dgm:t>
        <a:bodyPr/>
        <a:lstStyle/>
        <a:p>
          <a:r>
            <a:rPr lang="en-US" sz="1600" b="1" dirty="0">
              <a:latin typeface="Times New Roman" panose="02020603050405020304" pitchFamily="18" charset="0"/>
              <a:cs typeface="Times New Roman" panose="02020603050405020304" pitchFamily="18" charset="0"/>
            </a:rPr>
            <a:t>Build Macro Architecture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Use a Load – Compute – Store type of architecture</a:t>
          </a:r>
        </a:p>
      </dgm:t>
    </dgm:pt>
    <dgm:pt modelId="{E36F89AA-FFD1-477F-9227-55C498A8C1C5}" type="parTrans" cxnId="{D8A37B5E-7B2F-40C8-A72C-806A7D99B3F3}">
      <dgm:prSet/>
      <dgm:spPr/>
      <dgm:t>
        <a:bodyPr/>
        <a:lstStyle/>
        <a:p>
          <a:endParaRPr lang="en-US"/>
        </a:p>
      </dgm:t>
    </dgm:pt>
    <dgm:pt modelId="{78C29BB6-362F-4143-A477-3386B6D274A5}" type="sibTrans" cxnId="{D8A37B5E-7B2F-40C8-A72C-806A7D99B3F3}">
      <dgm:prSet/>
      <dgm:spPr/>
      <dgm:t>
        <a:bodyPr/>
        <a:lstStyle/>
        <a:p>
          <a:endParaRPr lang="en-US"/>
        </a:p>
      </dgm:t>
    </dgm:pt>
    <dgm:pt modelId="{01F42C3C-D311-4377-BF2A-2D19087329DA}">
      <dgm:prSet phldrT="[Text]" custT="1"/>
      <dgm:spPr/>
      <dgm:t>
        <a:bodyPr/>
        <a:lstStyle/>
        <a:p>
          <a:r>
            <a:rPr lang="en-US" sz="1600" b="1" dirty="0">
              <a:latin typeface="Times New Roman" panose="02020603050405020304" pitchFamily="18" charset="0"/>
              <a:cs typeface="Times New Roman" panose="02020603050405020304" pitchFamily="18" charset="0"/>
            </a:rPr>
            <a:t>Refine Micro Architecture For Optimization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Pipeline</a:t>
          </a:r>
        </a:p>
        <a:p>
          <a:r>
            <a:rPr lang="en-US" sz="1600" dirty="0">
              <a:latin typeface="Times New Roman" panose="02020603050405020304" pitchFamily="18" charset="0"/>
              <a:cs typeface="Times New Roman" panose="02020603050405020304" pitchFamily="18" charset="0"/>
            </a:rPr>
            <a:t>2. Unroll</a:t>
          </a:r>
        </a:p>
        <a:p>
          <a:r>
            <a:rPr lang="en-US" sz="1600" dirty="0">
              <a:latin typeface="Times New Roman" panose="02020603050405020304" pitchFamily="18" charset="0"/>
              <a:cs typeface="Times New Roman" panose="02020603050405020304" pitchFamily="18" charset="0"/>
            </a:rPr>
            <a:t>3. Array Partition</a:t>
          </a:r>
        </a:p>
      </dgm:t>
    </dgm:pt>
    <dgm:pt modelId="{42F93FC7-E663-48EF-9D13-5C1DFB3F4A8B}" type="parTrans" cxnId="{5652C3DD-C490-495B-9AB1-230646E24905}">
      <dgm:prSet/>
      <dgm:spPr/>
      <dgm:t>
        <a:bodyPr/>
        <a:lstStyle/>
        <a:p>
          <a:endParaRPr lang="en-US"/>
        </a:p>
      </dgm:t>
    </dgm:pt>
    <dgm:pt modelId="{57D34E56-B7AA-4795-A5D1-B063D70E554F}" type="sibTrans" cxnId="{5652C3DD-C490-495B-9AB1-230646E24905}">
      <dgm:prSet/>
      <dgm:spPr/>
      <dgm:t>
        <a:bodyPr/>
        <a:lstStyle/>
        <a:p>
          <a:endParaRPr lang="en-US"/>
        </a:p>
      </dgm:t>
    </dgm:pt>
    <dgm:pt modelId="{78379413-22FE-44EA-B037-70ACB6B9378A}" type="pres">
      <dgm:prSet presAssocID="{24745396-E4D7-46A0-90C0-017415BDE6E3}" presName="CompostProcess" presStyleCnt="0">
        <dgm:presLayoutVars>
          <dgm:dir/>
          <dgm:resizeHandles val="exact"/>
        </dgm:presLayoutVars>
      </dgm:prSet>
      <dgm:spPr/>
    </dgm:pt>
    <dgm:pt modelId="{F0A184C0-555F-4C40-9B38-1B554918F161}" type="pres">
      <dgm:prSet presAssocID="{24745396-E4D7-46A0-90C0-017415BDE6E3}" presName="arrow" presStyleLbl="bgShp" presStyleIdx="0" presStyleCnt="1" custLinFactNeighborX="14691" custLinFactNeighborY="-5144"/>
      <dgm:spPr/>
    </dgm:pt>
    <dgm:pt modelId="{2AD02BB6-ECBD-4B44-A640-AD4E4277CE19}" type="pres">
      <dgm:prSet presAssocID="{24745396-E4D7-46A0-90C0-017415BDE6E3}" presName="linearProcess" presStyleCnt="0"/>
      <dgm:spPr/>
    </dgm:pt>
    <dgm:pt modelId="{552E6460-8CDB-4D98-9F00-57E510CE0765}" type="pres">
      <dgm:prSet presAssocID="{BC26FBC8-162F-4A97-863C-A49C4113D109}" presName="textNode" presStyleLbl="node1" presStyleIdx="0" presStyleCnt="3">
        <dgm:presLayoutVars>
          <dgm:bulletEnabled val="1"/>
        </dgm:presLayoutVars>
      </dgm:prSet>
      <dgm:spPr/>
    </dgm:pt>
    <dgm:pt modelId="{8ECCBC39-46F7-4D47-8CD3-93F4791A0843}" type="pres">
      <dgm:prSet presAssocID="{09655476-BDBE-46A4-92B5-61585C005491}" presName="sibTrans" presStyleCnt="0"/>
      <dgm:spPr/>
    </dgm:pt>
    <dgm:pt modelId="{97025AEA-93B7-4829-B1AF-3010FD35D7FC}" type="pres">
      <dgm:prSet presAssocID="{661764AB-992A-4B70-B6CB-277A2DD4E97F}" presName="textNode" presStyleLbl="node1" presStyleIdx="1" presStyleCnt="3">
        <dgm:presLayoutVars>
          <dgm:bulletEnabled val="1"/>
        </dgm:presLayoutVars>
      </dgm:prSet>
      <dgm:spPr/>
    </dgm:pt>
    <dgm:pt modelId="{D784FAA9-DEDF-490C-869F-89608F7C55B3}" type="pres">
      <dgm:prSet presAssocID="{78C29BB6-362F-4143-A477-3386B6D274A5}" presName="sibTrans" presStyleCnt="0"/>
      <dgm:spPr/>
    </dgm:pt>
    <dgm:pt modelId="{724BCD40-CF52-4224-837F-F78183D2E478}" type="pres">
      <dgm:prSet presAssocID="{01F42C3C-D311-4377-BF2A-2D19087329DA}" presName="textNode" presStyleLbl="node1" presStyleIdx="2" presStyleCnt="3">
        <dgm:presLayoutVars>
          <dgm:bulletEnabled val="1"/>
        </dgm:presLayoutVars>
      </dgm:prSet>
      <dgm:spPr/>
    </dgm:pt>
  </dgm:ptLst>
  <dgm:cxnLst>
    <dgm:cxn modelId="{769D4400-0AC0-4C01-B8EF-105B1FFDF896}" type="presOf" srcId="{01F42C3C-D311-4377-BF2A-2D19087329DA}" destId="{724BCD40-CF52-4224-837F-F78183D2E478}" srcOrd="0" destOrd="0" presId="urn:microsoft.com/office/officeart/2005/8/layout/hProcess9"/>
    <dgm:cxn modelId="{D8A37B5E-7B2F-40C8-A72C-806A7D99B3F3}" srcId="{24745396-E4D7-46A0-90C0-017415BDE6E3}" destId="{661764AB-992A-4B70-B6CB-277A2DD4E97F}" srcOrd="1" destOrd="0" parTransId="{E36F89AA-FFD1-477F-9227-55C498A8C1C5}" sibTransId="{78C29BB6-362F-4143-A477-3386B6D274A5}"/>
    <dgm:cxn modelId="{FE76EE99-84BB-47DE-90B7-7A96F8118811}" type="presOf" srcId="{661764AB-992A-4B70-B6CB-277A2DD4E97F}" destId="{97025AEA-93B7-4829-B1AF-3010FD35D7FC}" srcOrd="0" destOrd="0" presId="urn:microsoft.com/office/officeart/2005/8/layout/hProcess9"/>
    <dgm:cxn modelId="{46B96AC0-14F1-4ACD-AADE-8C564E876731}" type="presOf" srcId="{24745396-E4D7-46A0-90C0-017415BDE6E3}" destId="{78379413-22FE-44EA-B037-70ACB6B9378A}" srcOrd="0" destOrd="0" presId="urn:microsoft.com/office/officeart/2005/8/layout/hProcess9"/>
    <dgm:cxn modelId="{E47114C3-9944-41DE-9965-D0577A1A96AE}" srcId="{24745396-E4D7-46A0-90C0-017415BDE6E3}" destId="{BC26FBC8-162F-4A97-863C-A49C4113D109}" srcOrd="0" destOrd="0" parTransId="{5D2787E4-A798-467F-9DB9-E8283B799EC9}" sibTransId="{09655476-BDBE-46A4-92B5-61585C005491}"/>
    <dgm:cxn modelId="{5652C3DD-C490-495B-9AB1-230646E24905}" srcId="{24745396-E4D7-46A0-90C0-017415BDE6E3}" destId="{01F42C3C-D311-4377-BF2A-2D19087329DA}" srcOrd="2" destOrd="0" parTransId="{42F93FC7-E663-48EF-9D13-5C1DFB3F4A8B}" sibTransId="{57D34E56-B7AA-4795-A5D1-B063D70E554F}"/>
    <dgm:cxn modelId="{270535F5-97AF-453C-8E44-5AF6855C81C7}" type="presOf" srcId="{BC26FBC8-162F-4A97-863C-A49C4113D109}" destId="{552E6460-8CDB-4D98-9F00-57E510CE0765}" srcOrd="0" destOrd="0" presId="urn:microsoft.com/office/officeart/2005/8/layout/hProcess9"/>
    <dgm:cxn modelId="{8525670B-34D6-4C34-81E2-276038961E5B}" type="presParOf" srcId="{78379413-22FE-44EA-B037-70ACB6B9378A}" destId="{F0A184C0-555F-4C40-9B38-1B554918F161}" srcOrd="0" destOrd="0" presId="urn:microsoft.com/office/officeart/2005/8/layout/hProcess9"/>
    <dgm:cxn modelId="{63206A9C-2D25-40A4-99BB-A114B08B7021}" type="presParOf" srcId="{78379413-22FE-44EA-B037-70ACB6B9378A}" destId="{2AD02BB6-ECBD-4B44-A640-AD4E4277CE19}" srcOrd="1" destOrd="0" presId="urn:microsoft.com/office/officeart/2005/8/layout/hProcess9"/>
    <dgm:cxn modelId="{3AA6BC1C-80D5-4E8D-ADF8-953E7544D3BD}" type="presParOf" srcId="{2AD02BB6-ECBD-4B44-A640-AD4E4277CE19}" destId="{552E6460-8CDB-4D98-9F00-57E510CE0765}" srcOrd="0" destOrd="0" presId="urn:microsoft.com/office/officeart/2005/8/layout/hProcess9"/>
    <dgm:cxn modelId="{4F25C58F-B81D-4C67-8397-36CC0FE09672}" type="presParOf" srcId="{2AD02BB6-ECBD-4B44-A640-AD4E4277CE19}" destId="{8ECCBC39-46F7-4D47-8CD3-93F4791A0843}" srcOrd="1" destOrd="0" presId="urn:microsoft.com/office/officeart/2005/8/layout/hProcess9"/>
    <dgm:cxn modelId="{83922A66-7F9B-4E2C-9CF6-B2EBDF23B8DE}" type="presParOf" srcId="{2AD02BB6-ECBD-4B44-A640-AD4E4277CE19}" destId="{97025AEA-93B7-4829-B1AF-3010FD35D7FC}" srcOrd="2" destOrd="0" presId="urn:microsoft.com/office/officeart/2005/8/layout/hProcess9"/>
    <dgm:cxn modelId="{AA6693AD-F054-4558-A2D5-6A571F62E427}" type="presParOf" srcId="{2AD02BB6-ECBD-4B44-A640-AD4E4277CE19}" destId="{D784FAA9-DEDF-490C-869F-89608F7C55B3}" srcOrd="3" destOrd="0" presId="urn:microsoft.com/office/officeart/2005/8/layout/hProcess9"/>
    <dgm:cxn modelId="{E4771A33-4F66-4194-B350-C97389092ADC}" type="presParOf" srcId="{2AD02BB6-ECBD-4B44-A640-AD4E4277CE19}" destId="{724BCD40-CF52-4224-837F-F78183D2E47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184C0-555F-4C40-9B38-1B554918F161}">
      <dsp:nvSpPr>
        <dsp:cNvPr id="0" name=""/>
        <dsp:cNvSpPr/>
      </dsp:nvSpPr>
      <dsp:spPr>
        <a:xfrm>
          <a:off x="1660711" y="0"/>
          <a:ext cx="9410700" cy="50210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E6460-8CDB-4D98-9F00-57E510CE0765}">
      <dsp:nvSpPr>
        <dsp:cNvPr id="0" name=""/>
        <dsp:cNvSpPr/>
      </dsp:nvSpPr>
      <dsp:spPr>
        <a:xfrm>
          <a:off x="0" y="1506314"/>
          <a:ext cx="3321423" cy="2008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Define Performance Specification</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 Throughput Goal </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 Latency Goal</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 Datapath Width</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4. Number of accelerated kernels</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5. Interface Bandwidth</a:t>
          </a:r>
        </a:p>
      </dsp:txBody>
      <dsp:txXfrm>
        <a:off x="98043" y="1604357"/>
        <a:ext cx="3125337" cy="1812332"/>
      </dsp:txXfrm>
    </dsp:sp>
    <dsp:sp modelId="{97025AEA-93B7-4829-B1AF-3010FD35D7FC}">
      <dsp:nvSpPr>
        <dsp:cNvPr id="0" name=""/>
        <dsp:cNvSpPr/>
      </dsp:nvSpPr>
      <dsp:spPr>
        <a:xfrm>
          <a:off x="3874994" y="1506314"/>
          <a:ext cx="3321423" cy="2008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Build Macro Architecture</a:t>
          </a:r>
          <a:endParaRPr lang="en-US"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 Use a Load – Compute – Store type of architecture</a:t>
          </a:r>
        </a:p>
      </dsp:txBody>
      <dsp:txXfrm>
        <a:off x="3973037" y="1604357"/>
        <a:ext cx="3125337" cy="1812332"/>
      </dsp:txXfrm>
    </dsp:sp>
    <dsp:sp modelId="{724BCD40-CF52-4224-837F-F78183D2E478}">
      <dsp:nvSpPr>
        <dsp:cNvPr id="0" name=""/>
        <dsp:cNvSpPr/>
      </dsp:nvSpPr>
      <dsp:spPr>
        <a:xfrm>
          <a:off x="7749988" y="1506314"/>
          <a:ext cx="3321423" cy="2008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Refine Micro Architecture For Optimization</a:t>
          </a:r>
          <a:endParaRPr lang="en-US"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 Pipeline</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 Unroll</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 Array Partition</a:t>
          </a:r>
        </a:p>
      </dsp:txBody>
      <dsp:txXfrm>
        <a:off x="7848031" y="1604357"/>
        <a:ext cx="3125337" cy="18123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46346-1355-4BD4-8197-9C4D87278605}"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ADCCE-49DC-4450-AD53-393CD80262E1}" type="slidenum">
              <a:rPr lang="en-US" smtClean="0"/>
              <a:t>‹#›</a:t>
            </a:fld>
            <a:endParaRPr lang="en-US"/>
          </a:p>
        </p:txBody>
      </p:sp>
    </p:spTree>
    <p:extLst>
      <p:ext uri="{BB962C8B-B14F-4D97-AF65-F5344CB8AC3E}">
        <p14:creationId xmlns:p14="http://schemas.microsoft.com/office/powerpoint/2010/main" val="369055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a:t>
            </a:fld>
            <a:endParaRPr lang="en-US"/>
          </a:p>
        </p:txBody>
      </p:sp>
    </p:spTree>
    <p:extLst>
      <p:ext uri="{BB962C8B-B14F-4D97-AF65-F5344CB8AC3E}">
        <p14:creationId xmlns:p14="http://schemas.microsoft.com/office/powerpoint/2010/main" val="4098689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In the TDL loop, when we add #pragma HLS unroll, the compiler expands all this code, i.e., performs all shift operations in one loop iteration, greatly reducing the number of iterations. This also requires that we have N-2 accesses to the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array. This is where the array splitting we laid out earlier comes in handy. We go ahead and </a:t>
            </a:r>
            <a:r>
              <a:rPr lang="en-US" b="0" i="0" dirty="0" err="1">
                <a:solidFill>
                  <a:srgbClr val="333333"/>
                </a:solidFill>
                <a:effectLst/>
                <a:latin typeface="Open Sans" panose="020B0606030504020204" pitchFamily="34" charset="0"/>
              </a:rPr>
              <a:t>fiss</a:t>
            </a:r>
            <a:r>
              <a:rPr lang="en-US" b="0" i="0" dirty="0">
                <a:solidFill>
                  <a:srgbClr val="333333"/>
                </a:solidFill>
                <a:effectLst/>
                <a:latin typeface="Open Sans" panose="020B0606030504020204" pitchFamily="34" charset="0"/>
              </a:rPr>
              <a:t> the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array into separate registers, making it possible to read and write to each register each cycle.</a:t>
            </a:r>
          </a:p>
          <a:p>
            <a:r>
              <a:rPr lang="en-US" b="0" i="0" dirty="0">
                <a:solidFill>
                  <a:srgbClr val="333333"/>
                </a:solidFill>
                <a:effectLst/>
                <a:latin typeface="Open Sans" panose="020B0606030504020204" pitchFamily="34" charset="0"/>
              </a:rPr>
              <a:t>The hardware design comparison diagram is shown below. In a non-parallel loop, we only have limited resources, so we need to wait until the previous operation is done before proceeding to the next one. In a parallel loop, we can do the same operation at the same time and save time.</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18</a:t>
            </a:fld>
            <a:endParaRPr lang="en-US"/>
          </a:p>
        </p:txBody>
      </p:sp>
    </p:spTree>
    <p:extLst>
      <p:ext uri="{BB962C8B-B14F-4D97-AF65-F5344CB8AC3E}">
        <p14:creationId xmlns:p14="http://schemas.microsoft.com/office/powerpoint/2010/main" val="288093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Another common approach is the pipeline operation. The concept of pipeline in a factory is similar in that each production unit focuses on a particular segment of work to increase efficiency and productivity. Pipelining is a quasi-parallel processing implementation technique in which multiple instructions overlap during program execution. It reduces the initiation interval (II) for a function or loop by allowing the concurrent execution of </a:t>
            </a:r>
            <a:r>
              <a:rPr lang="en-US" b="0" i="0" dirty="0" err="1">
                <a:solidFill>
                  <a:srgbClr val="333333"/>
                </a:solidFill>
                <a:effectLst/>
                <a:latin typeface="Open Sans" panose="020B0606030504020204" pitchFamily="34" charset="0"/>
              </a:rPr>
              <a:t>operations,measured</a:t>
            </a:r>
            <a:r>
              <a:rPr lang="en-US" b="0" i="0" dirty="0">
                <a:solidFill>
                  <a:srgbClr val="333333"/>
                </a:solidFill>
                <a:effectLst/>
                <a:latin typeface="Open Sans" panose="020B0606030504020204" pitchFamily="34" charset="0"/>
              </a:rPr>
              <a:t> in clock cycles. Pipeline does not add as much to resources as unroll, but it essentially makes resources less vacant. </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19</a:t>
            </a:fld>
            <a:endParaRPr lang="en-US"/>
          </a:p>
        </p:txBody>
      </p:sp>
    </p:spTree>
    <p:extLst>
      <p:ext uri="{BB962C8B-B14F-4D97-AF65-F5344CB8AC3E}">
        <p14:creationId xmlns:p14="http://schemas.microsoft.com/office/powerpoint/2010/main" val="89183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Consider the MAC loop. In the MAC loop, we need to perform four operations, which are read c[], read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multiply c[] and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and accumulate operation. There is no dependency between the two array reads, but it takes one cycle to provide the memory address and another cycle to complete the data transfer, so it still takes two cycles to complete. The multiply and accumulate operations have dependencies and take two cycles to complete. Therefore, it takes four cycles to complete a MAC. Then with unpipelined operation, it takes 4N cycles to complete the MAC cycle. When we pipelined, the second iteration starts from the second cycle and the third drop starts from the third cycle, and it takes N+3 cycles to complete N iterations. Also II indicates the number of clock cycles from this loop to the start of the next loop in case there are dependencies or resource constraints between internal operations. We can adjust the value of II manually, or let the HLS tool tell you the most optimal value that can be achieved.</a:t>
            </a:r>
          </a:p>
          <a:p>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20</a:t>
            </a:fld>
            <a:endParaRPr lang="en-US"/>
          </a:p>
        </p:txBody>
      </p:sp>
    </p:spTree>
    <p:extLst>
      <p:ext uri="{BB962C8B-B14F-4D97-AF65-F5344CB8AC3E}">
        <p14:creationId xmlns:p14="http://schemas.microsoft.com/office/powerpoint/2010/main" val="294486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optimization of loop unfolding and loop flow, Latency is reduced from more than 10,000 to more than 200, which improves the performance by nearly 50 times. The utilization of the computing hardware DSP and the storage lookup hardware FF and LUT is also dramatically increased. Although the DSP may exceed the resources already available on the PYNQ board in the HLS synthesis report, it is automatically partially optimized to work properly on PYNQ in the subsequent tool chain.</a:t>
            </a:r>
          </a:p>
        </p:txBody>
      </p:sp>
      <p:sp>
        <p:nvSpPr>
          <p:cNvPr id="4" name="Slide Number Placeholder 3"/>
          <p:cNvSpPr>
            <a:spLocks noGrp="1"/>
          </p:cNvSpPr>
          <p:nvPr>
            <p:ph type="sldNum" sz="quarter" idx="5"/>
          </p:nvPr>
        </p:nvSpPr>
        <p:spPr/>
        <p:txBody>
          <a:bodyPr/>
          <a:lstStyle/>
          <a:p>
            <a:fld id="{3AAADCCE-49DC-4450-AD53-393CD80262E1}" type="slidenum">
              <a:rPr lang="en-US" smtClean="0"/>
              <a:t>21</a:t>
            </a:fld>
            <a:endParaRPr lang="en-US"/>
          </a:p>
        </p:txBody>
      </p:sp>
    </p:spTree>
    <p:extLst>
      <p:ext uri="{BB962C8B-B14F-4D97-AF65-F5344CB8AC3E}">
        <p14:creationId xmlns:p14="http://schemas.microsoft.com/office/powerpoint/2010/main" val="258865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24</a:t>
            </a:fld>
            <a:endParaRPr lang="en-US"/>
          </a:p>
        </p:txBody>
      </p:sp>
    </p:spTree>
    <p:extLst>
      <p:ext uri="{BB962C8B-B14F-4D97-AF65-F5344CB8AC3E}">
        <p14:creationId xmlns:p14="http://schemas.microsoft.com/office/powerpoint/2010/main" val="115358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3B26-B77A-49A3-AEB3-C5856F32B498}" type="slidenum">
              <a:rPr lang="en-US" smtClean="0"/>
              <a:t>25</a:t>
            </a:fld>
            <a:endParaRPr lang="en-US"/>
          </a:p>
        </p:txBody>
      </p:sp>
    </p:spTree>
    <p:extLst>
      <p:ext uri="{BB962C8B-B14F-4D97-AF65-F5344CB8AC3E}">
        <p14:creationId xmlns:p14="http://schemas.microsoft.com/office/powerpoint/2010/main" val="425415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2</a:t>
            </a:fld>
            <a:endParaRPr lang="en-US"/>
          </a:p>
        </p:txBody>
      </p:sp>
    </p:spTree>
    <p:extLst>
      <p:ext uri="{BB962C8B-B14F-4D97-AF65-F5344CB8AC3E}">
        <p14:creationId xmlns:p14="http://schemas.microsoft.com/office/powerpoint/2010/main" val="186797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In the fir function, each loop has two basic operations. First, it multiplies and accumulates the current input signal, puts the result in acc, and moves the elements of the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array forward. At the end of the loop, the acc variable stores the result of the current filtered signal, giving the final output. But within this function, there is a large amount of control logic present and it is executed serially.</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9</a:t>
            </a:fld>
            <a:endParaRPr lang="en-US"/>
          </a:p>
        </p:txBody>
      </p:sp>
    </p:spTree>
    <p:extLst>
      <p:ext uri="{BB962C8B-B14F-4D97-AF65-F5344CB8AC3E}">
        <p14:creationId xmlns:p14="http://schemas.microsoft.com/office/powerpoint/2010/main" val="418953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We can see that the Latency of the FIR IP without any optimization is 20607 and the resource usage is less.</a:t>
            </a:r>
          </a:p>
          <a:p>
            <a:r>
              <a:rPr lang="en-US" b="0" i="0" dirty="0">
                <a:solidFill>
                  <a:srgbClr val="333333"/>
                </a:solidFill>
                <a:effectLst/>
                <a:latin typeface="Open Sans" panose="020B0606030504020204" pitchFamily="34" charset="0"/>
              </a:rPr>
              <a:t>We ran it on the PYNQ board and got Baseline to run in about 3.67 seconds. This is an 7.6x delay over running it on Python alone, but we can improve it with subsequent optimizations.</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10</a:t>
            </a:fld>
            <a:endParaRPr lang="en-US"/>
          </a:p>
        </p:txBody>
      </p:sp>
    </p:spTree>
    <p:extLst>
      <p:ext uri="{BB962C8B-B14F-4D97-AF65-F5344CB8AC3E}">
        <p14:creationId xmlns:p14="http://schemas.microsoft.com/office/powerpoint/2010/main" val="18942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each loop, HLS generates a logic circuit to perform the `if-else` statement check to determine if the condition is met. So the `if-else` branch statement in the `for` loop is inefficient and we can optimize it. We can remove the `if-else` branch statement in the `for` loop while ensuring correct functionality. We can see that the `if` statement will be satisfied only at the last loop, so we can execute the conditional statement at the end of the loop. </a:t>
            </a:r>
          </a:p>
        </p:txBody>
      </p:sp>
      <p:sp>
        <p:nvSpPr>
          <p:cNvPr id="4" name="Slide Number Placeholder 3"/>
          <p:cNvSpPr>
            <a:spLocks noGrp="1"/>
          </p:cNvSpPr>
          <p:nvPr>
            <p:ph type="sldNum" sz="quarter" idx="5"/>
          </p:nvPr>
        </p:nvSpPr>
        <p:spPr/>
        <p:txBody>
          <a:bodyPr/>
          <a:lstStyle/>
          <a:p>
            <a:fld id="{3AAADCCE-49DC-4450-AD53-393CD80262E1}" type="slidenum">
              <a:rPr lang="en-US" smtClean="0"/>
              <a:t>12</a:t>
            </a:fld>
            <a:endParaRPr lang="en-US"/>
          </a:p>
        </p:txBody>
      </p:sp>
    </p:spTree>
    <p:extLst>
      <p:ext uri="{BB962C8B-B14F-4D97-AF65-F5344CB8AC3E}">
        <p14:creationId xmlns:p14="http://schemas.microsoft.com/office/powerpoint/2010/main" val="375284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c[] and </a:t>
            </a:r>
            <a:r>
              <a:rPr lang="en-US" b="0" i="0" dirty="0" err="1">
                <a:solidFill>
                  <a:srgbClr val="333333"/>
                </a:solidFill>
                <a:effectLst/>
                <a:latin typeface="Open Sans" panose="020B0606030504020204" pitchFamily="34" charset="0"/>
              </a:rPr>
              <a:t>shift_reg</a:t>
            </a:r>
            <a:r>
              <a:rPr lang="en-US" b="0" i="0" dirty="0">
                <a:solidFill>
                  <a:srgbClr val="333333"/>
                </a:solidFill>
                <a:effectLst/>
                <a:latin typeface="Open Sans" panose="020B0606030504020204" pitchFamily="34" charset="0"/>
              </a:rPr>
              <a:t>[] arrays, they have only one read/write port each time, which makes the amount of data access limited each time, and can only get an equal amount of data by increasing the number of accesses, which will inevitably increase the Latency. write multiple values at the same time. </a:t>
            </a: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For array partition,</a:t>
            </a:r>
          </a:p>
          <a:p>
            <a:r>
              <a:rPr lang="en-US" dirty="0"/>
              <a:t>`variable` refers to the variable name of the array to be partitioned, and `complete` means that each element of the array will be partitioned into independent units, so that each element can be read and written independently of each other, without interference, to pave the way for the optimization later. Of course, you can also replace `complete` with others, such as `block` and `cyclic`. `block` means splitting the array horizontally, `cyclic` means splitting the array vertically, and the keyword `factor=&lt;int&gt;` means splitting into several groups of data.</a:t>
            </a:r>
          </a:p>
        </p:txBody>
      </p:sp>
      <p:sp>
        <p:nvSpPr>
          <p:cNvPr id="4" name="Slide Number Placeholder 3"/>
          <p:cNvSpPr>
            <a:spLocks noGrp="1"/>
          </p:cNvSpPr>
          <p:nvPr>
            <p:ph type="sldNum" sz="quarter" idx="5"/>
          </p:nvPr>
        </p:nvSpPr>
        <p:spPr/>
        <p:txBody>
          <a:bodyPr/>
          <a:lstStyle/>
          <a:p>
            <a:fld id="{3AAADCCE-49DC-4450-AD53-393CD80262E1}" type="slidenum">
              <a:rPr lang="en-US" smtClean="0"/>
              <a:t>14</a:t>
            </a:fld>
            <a:endParaRPr lang="en-US"/>
          </a:p>
        </p:txBody>
      </p:sp>
    </p:spTree>
    <p:extLst>
      <p:ext uri="{BB962C8B-B14F-4D97-AF65-F5344CB8AC3E}">
        <p14:creationId xmlns:p14="http://schemas.microsoft.com/office/powerpoint/2010/main" val="419105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After adding the above compilation directive, we can see that the latency does not change much in the HLS synthesis report, because we have not added the subsequent operation steps. The resources of FF and LUT are significantly increased due to the array partitioning.</a:t>
            </a:r>
          </a:p>
          <a:p>
            <a:r>
              <a:rPr lang="en-US" b="0" i="0" dirty="0">
                <a:solidFill>
                  <a:srgbClr val="333333"/>
                </a:solidFill>
                <a:effectLst/>
                <a:latin typeface="Open Sans" panose="020B0606030504020204" pitchFamily="34" charset="0"/>
              </a:rPr>
              <a:t>On the PYNQ board, the run time is about 1.88 seconds, which is just a little faster than before. Our step is mainly for the follow-up, so the effect is rather limited for now.</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15</a:t>
            </a:fld>
            <a:endParaRPr lang="en-US"/>
          </a:p>
        </p:txBody>
      </p:sp>
    </p:spTree>
    <p:extLst>
      <p:ext uri="{BB962C8B-B14F-4D97-AF65-F5344CB8AC3E}">
        <p14:creationId xmlns:p14="http://schemas.microsoft.com/office/powerpoint/2010/main" val="25399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split this one loop into two loops and perform different optimization operations for different loop characteristics. Here is the code after splitting the loop, TDL is the Time Delay line, and MAC is the multiply-accumulate operation. Naming the loops in this way allows us to better analyze them in the synthesis report.</a:t>
            </a:r>
          </a:p>
          <a:p>
            <a:r>
              <a:rPr lang="en-US" b="0" i="0" dirty="0">
                <a:solidFill>
                  <a:srgbClr val="333333"/>
                </a:solidFill>
                <a:effectLst/>
                <a:latin typeface="Open Sans" panose="020B0606030504020204" pitchFamily="34" charset="0"/>
              </a:rPr>
              <a:t>Of course, </a:t>
            </a:r>
            <a:r>
              <a:rPr lang="en-US" b="0" i="0" dirty="0" err="1">
                <a:solidFill>
                  <a:srgbClr val="333333"/>
                </a:solidFill>
                <a:effectLst/>
                <a:latin typeface="Open Sans" panose="020B0606030504020204" pitchFamily="34" charset="0"/>
              </a:rPr>
              <a:t>fissing</a:t>
            </a:r>
            <a:r>
              <a:rPr lang="en-US" b="0" i="0" dirty="0">
                <a:solidFill>
                  <a:srgbClr val="333333"/>
                </a:solidFill>
                <a:effectLst/>
                <a:latin typeface="Open Sans" panose="020B0606030504020204" pitchFamily="34" charset="0"/>
              </a:rPr>
              <a:t> the loop alone does not provide any substantial optimization for Latency and resources, and we have to add subsequent optimizations to achieve a 1+1&gt;2 effect. Here, we do not show the hardware resource utilization and runtime after loop fission. Because this part does not improve the hardware structure, it is mainly in the preparation for the later optimization.</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16</a:t>
            </a:fld>
            <a:endParaRPr lang="en-US"/>
          </a:p>
        </p:txBody>
      </p:sp>
    </p:spTree>
    <p:extLst>
      <p:ext uri="{BB962C8B-B14F-4D97-AF65-F5344CB8AC3E}">
        <p14:creationId xmlns:p14="http://schemas.microsoft.com/office/powerpoint/2010/main" val="19127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Unroll means creating multiple independent operations instead of a single set of operations. Obviously then, the use of resources must increase dramatically. Let's use a loop as an example. As shown in the figure below, if a for loop needs to loop 3 times, in the non-parallel case, it needs to execute read, compute, and write 3 times in a sequential loop. 1 ALU (e.g., adder, multiplier, divider, etc.) can be reused 3 times, spending a total of 9 cycles. In the case of full parallel expansion, 3 reads, calculations, and writes can be performed simultaneously. In this case, 1 ALU is not sufficient for 3 calculations at the same time, and 3 ALUs are needed to complete the same amount of operations for a total of 3 cycles.</a:t>
            </a:r>
            <a:endParaRPr lang="en-US" dirty="0"/>
          </a:p>
        </p:txBody>
      </p:sp>
      <p:sp>
        <p:nvSpPr>
          <p:cNvPr id="4" name="Slide Number Placeholder 3"/>
          <p:cNvSpPr>
            <a:spLocks noGrp="1"/>
          </p:cNvSpPr>
          <p:nvPr>
            <p:ph type="sldNum" sz="quarter" idx="5"/>
          </p:nvPr>
        </p:nvSpPr>
        <p:spPr/>
        <p:txBody>
          <a:bodyPr/>
          <a:lstStyle/>
          <a:p>
            <a:fld id="{3AAADCCE-49DC-4450-AD53-393CD80262E1}" type="slidenum">
              <a:rPr lang="en-US" smtClean="0"/>
              <a:t>17</a:t>
            </a:fld>
            <a:endParaRPr lang="en-US"/>
          </a:p>
        </p:txBody>
      </p:sp>
    </p:spTree>
    <p:extLst>
      <p:ext uri="{BB962C8B-B14F-4D97-AF65-F5344CB8AC3E}">
        <p14:creationId xmlns:p14="http://schemas.microsoft.com/office/powerpoint/2010/main" val="410705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458A-25E4-7965-8CC2-930E2A0F5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E79F0-23B4-7523-E9BE-22944696B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09559-FCD1-45DB-C030-3BF8959A7103}"/>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5" name="Footer Placeholder 4">
            <a:extLst>
              <a:ext uri="{FF2B5EF4-FFF2-40B4-BE49-F238E27FC236}">
                <a16:creationId xmlns:a16="http://schemas.microsoft.com/office/drawing/2014/main" id="{FDBDCEE0-CA2A-98FE-ACC4-4E40033CF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DF233-786C-12AA-1B70-4370C2EA4BE7}"/>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267245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B857-3703-0C12-1C81-154D2DB30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96026-5A16-A323-9CB2-7E5B0D418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8F448-7B1E-9072-8041-6A032FBA5953}"/>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5" name="Footer Placeholder 4">
            <a:extLst>
              <a:ext uri="{FF2B5EF4-FFF2-40B4-BE49-F238E27FC236}">
                <a16:creationId xmlns:a16="http://schemas.microsoft.com/office/drawing/2014/main" id="{EFE0718A-E711-287F-EEF9-768DC284C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131C2-2626-4617-7183-F8C55ADBD602}"/>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379736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31272-CAB9-E672-4094-9F26E5E710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21FFC-E6A5-8EE2-DA65-0E809E494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A10B4-BEA2-3A0B-89B8-52D6959A7029}"/>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5" name="Footer Placeholder 4">
            <a:extLst>
              <a:ext uri="{FF2B5EF4-FFF2-40B4-BE49-F238E27FC236}">
                <a16:creationId xmlns:a16="http://schemas.microsoft.com/office/drawing/2014/main" id="{DDEC4EB8-C9FA-FFD5-6B35-E4C0161B7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8B3BC-BA2A-CBD2-E11D-51E2FFCC4817}"/>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101263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199" y="3730752"/>
            <a:ext cx="9203375" cy="1285186"/>
          </a:xfrm>
          <a:noFill/>
        </p:spPr>
        <p:txBody>
          <a:bodyPr wrap="square" lIns="0" tIns="0" rIns="0" bIns="0" anchor="b" anchorCtr="0">
            <a:no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pic>
        <p:nvPicPr>
          <p:cNvPr id="7" name="Picture 6">
            <a:extLst>
              <a:ext uri="{FF2B5EF4-FFF2-40B4-BE49-F238E27FC236}">
                <a16:creationId xmlns:a16="http://schemas.microsoft.com/office/drawing/2014/main" id="{CCEF9816-E4E3-3E43-A0E6-62AA2BBAC2F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584201" y="1004191"/>
            <a:ext cx="2654754" cy="632698"/>
          </a:xfrm>
          <a:prstGeom prst="rect">
            <a:avLst/>
          </a:prstGeom>
        </p:spPr>
      </p:pic>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84200" y="5416296"/>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96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hf hdr="0" ft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4582D644-6452-D04E-ACC8-AE775B9DB7B4}"/>
              </a:ext>
            </a:extLst>
          </p:cNvPr>
          <p:cNvSpPr>
            <a:spLocks noGrp="1"/>
          </p:cNvSpPr>
          <p:nvPr>
            <p:ph type="pic" sz="quarter" idx="11" hasCustomPrompt="1"/>
          </p:nvPr>
        </p:nvSpPr>
        <p:spPr bwMode="gray">
          <a:xfrm>
            <a:off x="6857994" y="0"/>
            <a:ext cx="5334006"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9" name="Title 1"/>
          <p:cNvSpPr>
            <a:spLocks noGrp="1"/>
          </p:cNvSpPr>
          <p:nvPr>
            <p:ph type="title" hasCustomPrompt="1"/>
          </p:nvPr>
        </p:nvSpPr>
        <p:spPr>
          <a:xfrm>
            <a:off x="584200" y="2487336"/>
            <a:ext cx="5510213" cy="1046440"/>
          </a:xfrm>
          <a:noFill/>
        </p:spPr>
        <p:txBody>
          <a:bodyPr wrap="square" lIns="0" tIns="0" rIns="0" bIns="0" anchor="b" anchorCtr="0">
            <a:sp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Picture 6">
            <a:extLst>
              <a:ext uri="{FF2B5EF4-FFF2-40B4-BE49-F238E27FC236}">
                <a16:creationId xmlns:a16="http://schemas.microsoft.com/office/drawing/2014/main" id="{CCEF9816-E4E3-3E43-A0E6-62AA2BBAC2F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584200" y="585787"/>
            <a:ext cx="1227766" cy="292609"/>
          </a:xfrm>
          <a:prstGeom prst="rect">
            <a:avLst/>
          </a:prstGeom>
        </p:spPr>
      </p:pic>
    </p:spTree>
    <p:extLst>
      <p:ext uri="{BB962C8B-B14F-4D97-AF65-F5344CB8AC3E}">
        <p14:creationId xmlns:p14="http://schemas.microsoft.com/office/powerpoint/2010/main" val="175210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hf hdr="0" ftr="0" dt="0"/>
  <p:extLst>
    <p:ext uri="{DCECCB84-F9BA-43D5-87BE-67443E8EF086}">
      <p15:sldGuideLst xmlns:p15="http://schemas.microsoft.com/office/powerpoint/2012/main">
        <p15:guide id="3" pos="383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6161708"/>
      </p:ext>
    </p:extLst>
  </p:cSld>
  <p:clrMapOvr>
    <a:masterClrMapping/>
  </p:clrMapOvr>
  <p:transition>
    <p:fade/>
  </p:transition>
  <p:hf hdr="0" ftr="0" dt="0"/>
  <p:extLst>
    <p:ext uri="{DCECCB84-F9BA-43D5-87BE-67443E8EF086}">
      <p15:sldGuideLst xmlns:p15="http://schemas.microsoft.com/office/powerpoint/2012/main">
        <p15:guide id="5" orient="horz" pos="888">
          <p15:clr>
            <a:srgbClr val="5ACBF0"/>
          </p15:clr>
        </p15:guide>
        <p15:guide id="6" orient="horz" pos="108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endParaRPr lang="en-US" dirty="0"/>
          </a:p>
        </p:txBody>
      </p:sp>
      <p:sp>
        <p:nvSpPr>
          <p:cNvPr id="4" name="Text Placeholder 3"/>
          <p:cNvSpPr>
            <a:spLocks noGrp="1"/>
          </p:cNvSpPr>
          <p:nvPr>
            <p:ph type="body" sz="quarter" idx="10"/>
          </p:nvPr>
        </p:nvSpPr>
        <p:spPr>
          <a:xfrm>
            <a:off x="584200" y="1437198"/>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1139066"/>
      </p:ext>
    </p:extLst>
  </p:cSld>
  <p:clrMapOvr>
    <a:masterClrMapping/>
  </p:clrMapOvr>
  <p:transition>
    <p:fade/>
  </p:transition>
  <p:hf hdr="0" ftr="0" dt="0"/>
  <p:extLst>
    <p:ext uri="{DCECCB84-F9BA-43D5-87BE-67443E8EF086}">
      <p15:sldGuideLst xmlns:p15="http://schemas.microsoft.com/office/powerpoint/2012/main">
        <p15:guide id="2" orient="horz" pos="888">
          <p15:clr>
            <a:srgbClr val="5ACBF0"/>
          </p15:clr>
        </p15:guide>
        <p15:guide id="3" orient="horz" pos="108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214574"/>
      </p:ext>
    </p:extLst>
  </p:cSld>
  <p:clrMapOvr>
    <a:masterClrMapping/>
  </p:clrMapOvr>
  <p:transition>
    <p:fade/>
  </p:transition>
  <p:hf hdr="0" ftr="0" dt="0"/>
  <p:extLst>
    <p:ext uri="{DCECCB84-F9BA-43D5-87BE-67443E8EF086}">
      <p15:sldGuideLst xmlns:p15="http://schemas.microsoft.com/office/powerpoint/2012/main">
        <p15:guide id="3" orient="horz" pos="888">
          <p15:clr>
            <a:srgbClr val="5ACBF0"/>
          </p15:clr>
        </p15:guide>
        <p15:guide id="4" pos="3659">
          <p15:clr>
            <a:srgbClr val="5ACBF0"/>
          </p15:clr>
        </p15:guide>
        <p15:guide id="5" pos="4021">
          <p15:clr>
            <a:srgbClr val="5ACBF0"/>
          </p15:clr>
        </p15:guide>
        <p15:guide id="6" orient="horz" pos="108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9D8600-6232-EB42-9B16-FE5606C929F1}"/>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
        <p:nvSpPr>
          <p:cNvPr id="5" name="Text Placeholder 3">
            <a:extLst>
              <a:ext uri="{FF2B5EF4-FFF2-40B4-BE49-F238E27FC236}">
                <a16:creationId xmlns:a16="http://schemas.microsoft.com/office/drawing/2014/main" id="{92710BA9-0DC0-4BFB-82CF-4F93C55DEFA1}"/>
              </a:ext>
            </a:extLst>
          </p:cNvPr>
          <p:cNvSpPr>
            <a:spLocks noGrp="1"/>
          </p:cNvSpPr>
          <p:nvPr>
            <p:ph type="body" sz="quarter" idx="12"/>
          </p:nvPr>
        </p:nvSpPr>
        <p:spPr>
          <a:xfrm>
            <a:off x="58639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185F674C-7305-447F-8F35-DBBE344126BD}"/>
              </a:ext>
            </a:extLst>
          </p:cNvPr>
          <p:cNvSpPr>
            <a:spLocks noGrp="1"/>
          </p:cNvSpPr>
          <p:nvPr>
            <p:ph type="body" sz="quarter" idx="13"/>
          </p:nvPr>
        </p:nvSpPr>
        <p:spPr>
          <a:xfrm>
            <a:off x="639572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964258"/>
      </p:ext>
    </p:extLst>
  </p:cSld>
  <p:clrMapOvr>
    <a:masterClrMapping/>
  </p:clrMapOvr>
  <p:transition>
    <p:fade/>
  </p:transition>
  <p:hf hdr="0" ftr="0" dt="0"/>
  <p:extLst>
    <p:ext uri="{DCECCB84-F9BA-43D5-87BE-67443E8EF086}">
      <p15:sldGuideLst xmlns:p15="http://schemas.microsoft.com/office/powerpoint/2012/main">
        <p15:guide id="3" orient="horz" pos="888">
          <p15:clr>
            <a:srgbClr val="5ACBF0"/>
          </p15:clr>
        </p15:guide>
        <p15:guide id="4" pos="3659">
          <p15:clr>
            <a:srgbClr val="5ACBF0"/>
          </p15:clr>
        </p15:guide>
        <p15:guide id="5" pos="4021">
          <p15:clr>
            <a:srgbClr val="5ACBF0"/>
          </p15:clr>
        </p15:guide>
        <p15:guide id="6" orient="horz" pos="108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2070269528"/>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08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a:t>Click to edit Master title style</a:t>
            </a:r>
            <a:endParaRPr lang="en-US" dirty="0"/>
          </a:p>
        </p:txBody>
      </p:sp>
    </p:spTree>
    <p:extLst>
      <p:ext uri="{BB962C8B-B14F-4D97-AF65-F5344CB8AC3E}">
        <p14:creationId xmlns:p14="http://schemas.microsoft.com/office/powerpoint/2010/main" val="339463456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p15:clr>
            <a:srgbClr val="5ACBF0"/>
          </p15:clr>
        </p15:guide>
        <p15:guide id="29" orient="horz" pos="23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BBA3-14F8-7EA8-9EB1-A7EA9F908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B527E-5FF0-0414-A55E-CD6827A41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7D6BF-FD69-40EF-A325-877F82897BE4}"/>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5" name="Footer Placeholder 4">
            <a:extLst>
              <a:ext uri="{FF2B5EF4-FFF2-40B4-BE49-F238E27FC236}">
                <a16:creationId xmlns:a16="http://schemas.microsoft.com/office/drawing/2014/main" id="{3EF9C8BE-1B33-84E3-29AA-3EE96CA89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207B0-E927-E032-1887-853DA825B309}"/>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1200692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0C4-3302-EB45-B6C3-8D7D3B54A5DD}"/>
              </a:ext>
            </a:extLst>
          </p:cNvPr>
          <p:cNvSpPr>
            <a:spLocks noGrp="1"/>
          </p:cNvSpPr>
          <p:nvPr>
            <p:ph type="title"/>
          </p:nvPr>
        </p:nvSpPr>
        <p:spPr/>
        <p:txBody>
          <a:bodyPr/>
          <a:lstStyle/>
          <a:p>
            <a:r>
              <a:rPr lang="en-US"/>
              <a:t>Click to edit Master title style</a:t>
            </a:r>
            <a:endParaRPr lang="en-US" dirty="0"/>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1060B0B7-8257-AF44-8E50-C5EF88BB3828}"/>
              </a:ext>
            </a:extLst>
          </p:cNvPr>
          <p:cNvSpPr>
            <a:spLocks noGrp="1"/>
          </p:cNvSpPr>
          <p:nvPr>
            <p:ph type="pic" sz="quarter" idx="11" hasCustomPrompt="1"/>
          </p:nvPr>
        </p:nvSpPr>
        <p:spPr bwMode="gray">
          <a:xfrm>
            <a:off x="58826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4CAA7D2A-D3F3-C443-BEAB-AE463EB6977E}"/>
              </a:ext>
            </a:extLst>
          </p:cNvPr>
          <p:cNvSpPr>
            <a:spLocks noGrp="1"/>
          </p:cNvSpPr>
          <p:nvPr>
            <p:ph type="pic" sz="quarter" idx="12" hasCustomPrompt="1"/>
          </p:nvPr>
        </p:nvSpPr>
        <p:spPr bwMode="gray">
          <a:xfrm>
            <a:off x="159974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5606696E-F9FD-7A41-B239-56C925CA5E14}"/>
              </a:ext>
            </a:extLst>
          </p:cNvPr>
          <p:cNvSpPr>
            <a:spLocks noGrp="1"/>
          </p:cNvSpPr>
          <p:nvPr>
            <p:ph type="pic" sz="quarter" idx="13" hasCustomPrompt="1"/>
          </p:nvPr>
        </p:nvSpPr>
        <p:spPr bwMode="gray">
          <a:xfrm>
            <a:off x="261123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267BFD11-A5C7-534B-95DE-708BA59C3464}"/>
              </a:ext>
            </a:extLst>
          </p:cNvPr>
          <p:cNvSpPr>
            <a:spLocks noGrp="1"/>
          </p:cNvSpPr>
          <p:nvPr>
            <p:ph type="pic" sz="quarter" idx="14" hasCustomPrompt="1"/>
          </p:nvPr>
        </p:nvSpPr>
        <p:spPr bwMode="gray">
          <a:xfrm>
            <a:off x="362271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4A2493A-DA9A-774E-B698-381E87F30236}"/>
              </a:ext>
            </a:extLst>
          </p:cNvPr>
          <p:cNvSpPr>
            <a:spLocks noGrp="1"/>
          </p:cNvSpPr>
          <p:nvPr>
            <p:ph type="pic" sz="quarter" idx="15" hasCustomPrompt="1"/>
          </p:nvPr>
        </p:nvSpPr>
        <p:spPr bwMode="gray">
          <a:xfrm>
            <a:off x="463419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29F155F2-1A5E-D049-B799-7F265508271D}"/>
              </a:ext>
            </a:extLst>
          </p:cNvPr>
          <p:cNvSpPr>
            <a:spLocks noGrp="1"/>
          </p:cNvSpPr>
          <p:nvPr>
            <p:ph type="pic" sz="quarter" idx="16" hasCustomPrompt="1"/>
          </p:nvPr>
        </p:nvSpPr>
        <p:spPr bwMode="gray">
          <a:xfrm>
            <a:off x="564568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9D300ED-46DE-8D44-B42F-D72A4BD1D05B}"/>
              </a:ext>
            </a:extLst>
          </p:cNvPr>
          <p:cNvSpPr>
            <a:spLocks noGrp="1"/>
          </p:cNvSpPr>
          <p:nvPr>
            <p:ph type="pic" sz="quarter" idx="17" hasCustomPrompt="1"/>
          </p:nvPr>
        </p:nvSpPr>
        <p:spPr bwMode="gray">
          <a:xfrm>
            <a:off x="665716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59F3EBB-786F-7A42-B92F-72211CA921FC}"/>
              </a:ext>
            </a:extLst>
          </p:cNvPr>
          <p:cNvSpPr>
            <a:spLocks noGrp="1"/>
          </p:cNvSpPr>
          <p:nvPr>
            <p:ph type="pic" sz="quarter" idx="18" hasCustomPrompt="1"/>
          </p:nvPr>
        </p:nvSpPr>
        <p:spPr bwMode="gray">
          <a:xfrm>
            <a:off x="766865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EBA676D0-34EC-3646-AC3D-071EB3DD9D6C}"/>
              </a:ext>
            </a:extLst>
          </p:cNvPr>
          <p:cNvSpPr>
            <a:spLocks noGrp="1"/>
          </p:cNvSpPr>
          <p:nvPr>
            <p:ph type="pic" sz="quarter" idx="19" hasCustomPrompt="1"/>
          </p:nvPr>
        </p:nvSpPr>
        <p:spPr bwMode="gray">
          <a:xfrm>
            <a:off x="868013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1ADFD9C1-E635-1B46-BC21-4D5D3069E75B}"/>
              </a:ext>
            </a:extLst>
          </p:cNvPr>
          <p:cNvSpPr>
            <a:spLocks noGrp="1"/>
          </p:cNvSpPr>
          <p:nvPr>
            <p:ph type="pic" sz="quarter" idx="20" hasCustomPrompt="1"/>
          </p:nvPr>
        </p:nvSpPr>
        <p:spPr bwMode="gray">
          <a:xfrm>
            <a:off x="969161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3CF35C45-D347-D645-8CD2-6E3D2088C4CC}"/>
              </a:ext>
            </a:extLst>
          </p:cNvPr>
          <p:cNvSpPr>
            <a:spLocks noGrp="1"/>
          </p:cNvSpPr>
          <p:nvPr>
            <p:ph type="pic" sz="quarter" idx="21" hasCustomPrompt="1"/>
          </p:nvPr>
        </p:nvSpPr>
        <p:spPr bwMode="gray">
          <a:xfrm>
            <a:off x="1070310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19475B80-6F15-0744-AB11-132AC7CF9AF6}"/>
              </a:ext>
            </a:extLst>
          </p:cNvPr>
          <p:cNvSpPr>
            <a:spLocks noGrp="1"/>
          </p:cNvSpPr>
          <p:nvPr>
            <p:ph type="pic" sz="quarter" idx="22" hasCustomPrompt="1"/>
          </p:nvPr>
        </p:nvSpPr>
        <p:spPr bwMode="gray">
          <a:xfrm>
            <a:off x="58826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2E65AC22-FEB4-6245-8825-006D3BD5EEC0}"/>
              </a:ext>
            </a:extLst>
          </p:cNvPr>
          <p:cNvSpPr>
            <a:spLocks noGrp="1"/>
          </p:cNvSpPr>
          <p:nvPr>
            <p:ph type="pic" sz="quarter" idx="23" hasCustomPrompt="1"/>
          </p:nvPr>
        </p:nvSpPr>
        <p:spPr bwMode="gray">
          <a:xfrm>
            <a:off x="159974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2CA5DEB6-0C05-E64B-93D0-2DC0A025A090}"/>
              </a:ext>
            </a:extLst>
          </p:cNvPr>
          <p:cNvSpPr>
            <a:spLocks noGrp="1"/>
          </p:cNvSpPr>
          <p:nvPr>
            <p:ph type="pic" sz="quarter" idx="24" hasCustomPrompt="1"/>
          </p:nvPr>
        </p:nvSpPr>
        <p:spPr bwMode="gray">
          <a:xfrm>
            <a:off x="261123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3E846680-CCD1-9948-9632-5B8197B7DFFC}"/>
              </a:ext>
            </a:extLst>
          </p:cNvPr>
          <p:cNvSpPr>
            <a:spLocks noGrp="1"/>
          </p:cNvSpPr>
          <p:nvPr>
            <p:ph type="pic" sz="quarter" idx="25" hasCustomPrompt="1"/>
          </p:nvPr>
        </p:nvSpPr>
        <p:spPr bwMode="gray">
          <a:xfrm>
            <a:off x="362271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E079D992-3FCF-A34A-88A0-8A2A68C972E0}"/>
              </a:ext>
            </a:extLst>
          </p:cNvPr>
          <p:cNvSpPr>
            <a:spLocks noGrp="1"/>
          </p:cNvSpPr>
          <p:nvPr>
            <p:ph type="pic" sz="quarter" idx="26" hasCustomPrompt="1"/>
          </p:nvPr>
        </p:nvSpPr>
        <p:spPr bwMode="gray">
          <a:xfrm>
            <a:off x="463419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2996246-3D80-2E4F-B8C7-B5C201E6038B}"/>
              </a:ext>
            </a:extLst>
          </p:cNvPr>
          <p:cNvSpPr>
            <a:spLocks noGrp="1"/>
          </p:cNvSpPr>
          <p:nvPr>
            <p:ph type="pic" sz="quarter" idx="27" hasCustomPrompt="1"/>
          </p:nvPr>
        </p:nvSpPr>
        <p:spPr bwMode="gray">
          <a:xfrm>
            <a:off x="564568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5B08E9CE-2FBC-A34F-A25C-316E2F2AFB58}"/>
              </a:ext>
            </a:extLst>
          </p:cNvPr>
          <p:cNvSpPr>
            <a:spLocks noGrp="1"/>
          </p:cNvSpPr>
          <p:nvPr>
            <p:ph type="pic" sz="quarter" idx="28" hasCustomPrompt="1"/>
          </p:nvPr>
        </p:nvSpPr>
        <p:spPr bwMode="gray">
          <a:xfrm>
            <a:off x="665716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FDB30B13-3B8F-8940-A799-8867F379BBFF}"/>
              </a:ext>
            </a:extLst>
          </p:cNvPr>
          <p:cNvSpPr>
            <a:spLocks noGrp="1"/>
          </p:cNvSpPr>
          <p:nvPr>
            <p:ph type="pic" sz="quarter" idx="29" hasCustomPrompt="1"/>
          </p:nvPr>
        </p:nvSpPr>
        <p:spPr bwMode="gray">
          <a:xfrm>
            <a:off x="766865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EC27ED1D-2D58-0F4E-AF78-B5F5237C75C8}"/>
              </a:ext>
            </a:extLst>
          </p:cNvPr>
          <p:cNvSpPr>
            <a:spLocks noGrp="1"/>
          </p:cNvSpPr>
          <p:nvPr>
            <p:ph type="pic" sz="quarter" idx="30" hasCustomPrompt="1"/>
          </p:nvPr>
        </p:nvSpPr>
        <p:spPr bwMode="gray">
          <a:xfrm>
            <a:off x="868013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3" name="Picture Placeholder" descr="This photo is a 'placeholder' only. Drag or drop your photo here, or click and tap the center to insert a photo.">
            <a:extLst>
              <a:ext uri="{FF2B5EF4-FFF2-40B4-BE49-F238E27FC236}">
                <a16:creationId xmlns:a16="http://schemas.microsoft.com/office/drawing/2014/main" id="{74EBE182-B741-BC49-B664-B0A622BFEA17}"/>
              </a:ext>
            </a:extLst>
          </p:cNvPr>
          <p:cNvSpPr>
            <a:spLocks noGrp="1"/>
          </p:cNvSpPr>
          <p:nvPr>
            <p:ph type="pic" sz="quarter" idx="31" hasCustomPrompt="1"/>
          </p:nvPr>
        </p:nvSpPr>
        <p:spPr bwMode="gray">
          <a:xfrm>
            <a:off x="969161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216A9CF0-7A7F-AE48-971A-01E1283DC04D}"/>
              </a:ext>
            </a:extLst>
          </p:cNvPr>
          <p:cNvSpPr>
            <a:spLocks noGrp="1"/>
          </p:cNvSpPr>
          <p:nvPr>
            <p:ph type="pic" sz="quarter" idx="32" hasCustomPrompt="1"/>
          </p:nvPr>
        </p:nvSpPr>
        <p:spPr bwMode="gray">
          <a:xfrm>
            <a:off x="1070310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7" name="Picture Placeholder" descr="This photo is a 'placeholder' only. Drag or drop your photo here, or click and tap the center to insert a photo.">
            <a:extLst>
              <a:ext uri="{FF2B5EF4-FFF2-40B4-BE49-F238E27FC236}">
                <a16:creationId xmlns:a16="http://schemas.microsoft.com/office/drawing/2014/main" id="{EE48212A-DC2D-8A4E-948F-CED552226B35}"/>
              </a:ext>
            </a:extLst>
          </p:cNvPr>
          <p:cNvSpPr>
            <a:spLocks noGrp="1"/>
          </p:cNvSpPr>
          <p:nvPr>
            <p:ph type="pic" sz="quarter" idx="33" hasCustomPrompt="1"/>
          </p:nvPr>
        </p:nvSpPr>
        <p:spPr bwMode="gray">
          <a:xfrm>
            <a:off x="58826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8" name="Picture Placeholder" descr="This photo is a 'placeholder' only. Drag or drop your photo here, or click and tap the center to insert a photo.">
            <a:extLst>
              <a:ext uri="{FF2B5EF4-FFF2-40B4-BE49-F238E27FC236}">
                <a16:creationId xmlns:a16="http://schemas.microsoft.com/office/drawing/2014/main" id="{2A7EC4B1-AFA8-B84C-9D6B-CFC26A347773}"/>
              </a:ext>
            </a:extLst>
          </p:cNvPr>
          <p:cNvSpPr>
            <a:spLocks noGrp="1"/>
          </p:cNvSpPr>
          <p:nvPr>
            <p:ph type="pic" sz="quarter" idx="34" hasCustomPrompt="1"/>
          </p:nvPr>
        </p:nvSpPr>
        <p:spPr bwMode="gray">
          <a:xfrm>
            <a:off x="159974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9" name="Picture Placeholder" descr="This photo is a 'placeholder' only. Drag or drop your photo here, or click and tap the center to insert a photo.">
            <a:extLst>
              <a:ext uri="{FF2B5EF4-FFF2-40B4-BE49-F238E27FC236}">
                <a16:creationId xmlns:a16="http://schemas.microsoft.com/office/drawing/2014/main" id="{3D41B8F6-CB16-8A47-93D6-22C9BD6E792E}"/>
              </a:ext>
            </a:extLst>
          </p:cNvPr>
          <p:cNvSpPr>
            <a:spLocks noGrp="1"/>
          </p:cNvSpPr>
          <p:nvPr>
            <p:ph type="pic" sz="quarter" idx="35" hasCustomPrompt="1"/>
          </p:nvPr>
        </p:nvSpPr>
        <p:spPr bwMode="gray">
          <a:xfrm>
            <a:off x="261123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0" name="Picture Placeholder" descr="This photo is a 'placeholder' only. Drag or drop your photo here, or click and tap the center to insert a photo.">
            <a:extLst>
              <a:ext uri="{FF2B5EF4-FFF2-40B4-BE49-F238E27FC236}">
                <a16:creationId xmlns:a16="http://schemas.microsoft.com/office/drawing/2014/main" id="{9F647A9E-3E39-5245-986A-31E2F83C941F}"/>
              </a:ext>
            </a:extLst>
          </p:cNvPr>
          <p:cNvSpPr>
            <a:spLocks noGrp="1"/>
          </p:cNvSpPr>
          <p:nvPr>
            <p:ph type="pic" sz="quarter" idx="36" hasCustomPrompt="1"/>
          </p:nvPr>
        </p:nvSpPr>
        <p:spPr bwMode="gray">
          <a:xfrm>
            <a:off x="362271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1" name="Picture Placeholder" descr="This photo is a 'placeholder' only. Drag or drop your photo here, or click and tap the center to insert a photo.">
            <a:extLst>
              <a:ext uri="{FF2B5EF4-FFF2-40B4-BE49-F238E27FC236}">
                <a16:creationId xmlns:a16="http://schemas.microsoft.com/office/drawing/2014/main" id="{C943DD5E-95E4-004B-A652-3964101490F7}"/>
              </a:ext>
            </a:extLst>
          </p:cNvPr>
          <p:cNvSpPr>
            <a:spLocks noGrp="1"/>
          </p:cNvSpPr>
          <p:nvPr>
            <p:ph type="pic" sz="quarter" idx="37" hasCustomPrompt="1"/>
          </p:nvPr>
        </p:nvSpPr>
        <p:spPr bwMode="gray">
          <a:xfrm>
            <a:off x="463419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2" name="Picture Placeholder" descr="This photo is a 'placeholder' only. Drag or drop your photo here, or click and tap the center to insert a photo.">
            <a:extLst>
              <a:ext uri="{FF2B5EF4-FFF2-40B4-BE49-F238E27FC236}">
                <a16:creationId xmlns:a16="http://schemas.microsoft.com/office/drawing/2014/main" id="{7324A395-E051-B041-98A7-F038983D90B3}"/>
              </a:ext>
            </a:extLst>
          </p:cNvPr>
          <p:cNvSpPr>
            <a:spLocks noGrp="1"/>
          </p:cNvSpPr>
          <p:nvPr>
            <p:ph type="pic" sz="quarter" idx="38" hasCustomPrompt="1"/>
          </p:nvPr>
        </p:nvSpPr>
        <p:spPr bwMode="gray">
          <a:xfrm>
            <a:off x="564568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3" name="Picture Placeholder" descr="This photo is a 'placeholder' only. Drag or drop your photo here, or click and tap the center to insert a photo.">
            <a:extLst>
              <a:ext uri="{FF2B5EF4-FFF2-40B4-BE49-F238E27FC236}">
                <a16:creationId xmlns:a16="http://schemas.microsoft.com/office/drawing/2014/main" id="{5D8EB23B-20D2-E04A-8B4F-F25763669F4C}"/>
              </a:ext>
            </a:extLst>
          </p:cNvPr>
          <p:cNvSpPr>
            <a:spLocks noGrp="1"/>
          </p:cNvSpPr>
          <p:nvPr>
            <p:ph type="pic" sz="quarter" idx="39" hasCustomPrompt="1"/>
          </p:nvPr>
        </p:nvSpPr>
        <p:spPr bwMode="gray">
          <a:xfrm>
            <a:off x="665716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4" name="Picture Placeholder" descr="This photo is a 'placeholder' only. Drag or drop your photo here, or click and tap the center to insert a photo.">
            <a:extLst>
              <a:ext uri="{FF2B5EF4-FFF2-40B4-BE49-F238E27FC236}">
                <a16:creationId xmlns:a16="http://schemas.microsoft.com/office/drawing/2014/main" id="{9176A914-34CF-6A48-A1B5-7978B2CF9C71}"/>
              </a:ext>
            </a:extLst>
          </p:cNvPr>
          <p:cNvSpPr>
            <a:spLocks noGrp="1"/>
          </p:cNvSpPr>
          <p:nvPr>
            <p:ph type="pic" sz="quarter" idx="40" hasCustomPrompt="1"/>
          </p:nvPr>
        </p:nvSpPr>
        <p:spPr bwMode="gray">
          <a:xfrm>
            <a:off x="766865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5" name="Picture Placeholder" descr="This photo is a 'placeholder' only. Drag or drop your photo here, or click and tap the center to insert a photo.">
            <a:extLst>
              <a:ext uri="{FF2B5EF4-FFF2-40B4-BE49-F238E27FC236}">
                <a16:creationId xmlns:a16="http://schemas.microsoft.com/office/drawing/2014/main" id="{DC220427-E17B-B24E-AB8E-2626C72238E1}"/>
              </a:ext>
            </a:extLst>
          </p:cNvPr>
          <p:cNvSpPr>
            <a:spLocks noGrp="1"/>
          </p:cNvSpPr>
          <p:nvPr>
            <p:ph type="pic" sz="quarter" idx="41" hasCustomPrompt="1"/>
          </p:nvPr>
        </p:nvSpPr>
        <p:spPr bwMode="gray">
          <a:xfrm>
            <a:off x="868013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6" name="Picture Placeholder" descr="This photo is a 'placeholder' only. Drag or drop your photo here, or click and tap the center to insert a photo.">
            <a:extLst>
              <a:ext uri="{FF2B5EF4-FFF2-40B4-BE49-F238E27FC236}">
                <a16:creationId xmlns:a16="http://schemas.microsoft.com/office/drawing/2014/main" id="{256B660E-74F0-6749-933B-EBBB3DC15E3C}"/>
              </a:ext>
            </a:extLst>
          </p:cNvPr>
          <p:cNvSpPr>
            <a:spLocks noGrp="1"/>
          </p:cNvSpPr>
          <p:nvPr>
            <p:ph type="pic" sz="quarter" idx="42" hasCustomPrompt="1"/>
          </p:nvPr>
        </p:nvSpPr>
        <p:spPr bwMode="gray">
          <a:xfrm>
            <a:off x="969161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7" name="Picture Placeholder" descr="This photo is a 'placeholder' only. Drag or drop your photo here, or click and tap the center to insert a photo.">
            <a:extLst>
              <a:ext uri="{FF2B5EF4-FFF2-40B4-BE49-F238E27FC236}">
                <a16:creationId xmlns:a16="http://schemas.microsoft.com/office/drawing/2014/main" id="{800E9B2C-54F5-7247-8B0A-8ECF84CB3EC6}"/>
              </a:ext>
            </a:extLst>
          </p:cNvPr>
          <p:cNvSpPr>
            <a:spLocks noGrp="1"/>
          </p:cNvSpPr>
          <p:nvPr>
            <p:ph type="pic" sz="quarter" idx="43" hasCustomPrompt="1"/>
          </p:nvPr>
        </p:nvSpPr>
        <p:spPr bwMode="gray">
          <a:xfrm>
            <a:off x="1070310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8" name="Picture Placeholder" descr="This photo is a 'placeholder' only. Drag or drop your photo here, or click and tap the center to insert a photo.">
            <a:extLst>
              <a:ext uri="{FF2B5EF4-FFF2-40B4-BE49-F238E27FC236}">
                <a16:creationId xmlns:a16="http://schemas.microsoft.com/office/drawing/2014/main" id="{01E232AB-8B15-254B-A855-7F8837E250DF}"/>
              </a:ext>
            </a:extLst>
          </p:cNvPr>
          <p:cNvSpPr>
            <a:spLocks noGrp="1"/>
          </p:cNvSpPr>
          <p:nvPr>
            <p:ph type="pic" sz="quarter" idx="44" hasCustomPrompt="1"/>
          </p:nvPr>
        </p:nvSpPr>
        <p:spPr bwMode="gray">
          <a:xfrm>
            <a:off x="58826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9" name="Picture Placeholder" descr="This photo is a 'placeholder' only. Drag or drop your photo here, or click and tap the center to insert a photo.">
            <a:extLst>
              <a:ext uri="{FF2B5EF4-FFF2-40B4-BE49-F238E27FC236}">
                <a16:creationId xmlns:a16="http://schemas.microsoft.com/office/drawing/2014/main" id="{0A9C15B7-B0C8-6F44-8D00-8A2A4EEBF911}"/>
              </a:ext>
            </a:extLst>
          </p:cNvPr>
          <p:cNvSpPr>
            <a:spLocks noGrp="1"/>
          </p:cNvSpPr>
          <p:nvPr>
            <p:ph type="pic" sz="quarter" idx="45" hasCustomPrompt="1"/>
          </p:nvPr>
        </p:nvSpPr>
        <p:spPr bwMode="gray">
          <a:xfrm>
            <a:off x="159974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0" name="Picture Placeholder" descr="This photo is a 'placeholder' only. Drag or drop your photo here, or click and tap the center to insert a photo.">
            <a:extLst>
              <a:ext uri="{FF2B5EF4-FFF2-40B4-BE49-F238E27FC236}">
                <a16:creationId xmlns:a16="http://schemas.microsoft.com/office/drawing/2014/main" id="{855E00E5-0C32-114B-9C71-A210C35FD8A5}"/>
              </a:ext>
            </a:extLst>
          </p:cNvPr>
          <p:cNvSpPr>
            <a:spLocks noGrp="1"/>
          </p:cNvSpPr>
          <p:nvPr>
            <p:ph type="pic" sz="quarter" idx="46" hasCustomPrompt="1"/>
          </p:nvPr>
        </p:nvSpPr>
        <p:spPr bwMode="gray">
          <a:xfrm>
            <a:off x="261123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1" name="Picture Placeholder" descr="This photo is a 'placeholder' only. Drag or drop your photo here, or click and tap the center to insert a photo.">
            <a:extLst>
              <a:ext uri="{FF2B5EF4-FFF2-40B4-BE49-F238E27FC236}">
                <a16:creationId xmlns:a16="http://schemas.microsoft.com/office/drawing/2014/main" id="{53BCE8B7-2363-754D-8DCC-BBD1A812A666}"/>
              </a:ext>
            </a:extLst>
          </p:cNvPr>
          <p:cNvSpPr>
            <a:spLocks noGrp="1"/>
          </p:cNvSpPr>
          <p:nvPr>
            <p:ph type="pic" sz="quarter" idx="47" hasCustomPrompt="1"/>
          </p:nvPr>
        </p:nvSpPr>
        <p:spPr bwMode="gray">
          <a:xfrm>
            <a:off x="362271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2" name="Picture Placeholder" descr="This photo is a 'placeholder' only. Drag or drop your photo here, or click and tap the center to insert a photo.">
            <a:extLst>
              <a:ext uri="{FF2B5EF4-FFF2-40B4-BE49-F238E27FC236}">
                <a16:creationId xmlns:a16="http://schemas.microsoft.com/office/drawing/2014/main" id="{3DD5E7E1-6C4A-D24E-B423-731BCB2FED82}"/>
              </a:ext>
            </a:extLst>
          </p:cNvPr>
          <p:cNvSpPr>
            <a:spLocks noGrp="1"/>
          </p:cNvSpPr>
          <p:nvPr>
            <p:ph type="pic" sz="quarter" idx="48" hasCustomPrompt="1"/>
          </p:nvPr>
        </p:nvSpPr>
        <p:spPr bwMode="gray">
          <a:xfrm>
            <a:off x="463419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3" name="Picture Placeholder" descr="This photo is a 'placeholder' only. Drag or drop your photo here, or click and tap the center to insert a photo.">
            <a:extLst>
              <a:ext uri="{FF2B5EF4-FFF2-40B4-BE49-F238E27FC236}">
                <a16:creationId xmlns:a16="http://schemas.microsoft.com/office/drawing/2014/main" id="{7994E403-A4F2-D143-8694-FFDDED83B568}"/>
              </a:ext>
            </a:extLst>
          </p:cNvPr>
          <p:cNvSpPr>
            <a:spLocks noGrp="1"/>
          </p:cNvSpPr>
          <p:nvPr>
            <p:ph type="pic" sz="quarter" idx="49" hasCustomPrompt="1"/>
          </p:nvPr>
        </p:nvSpPr>
        <p:spPr bwMode="gray">
          <a:xfrm>
            <a:off x="564568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4" name="Picture Placeholder" descr="This photo is a 'placeholder' only. Drag or drop your photo here, or click and tap the center to insert a photo.">
            <a:extLst>
              <a:ext uri="{FF2B5EF4-FFF2-40B4-BE49-F238E27FC236}">
                <a16:creationId xmlns:a16="http://schemas.microsoft.com/office/drawing/2014/main" id="{1DD66CA9-613E-E649-873E-15770AF37966}"/>
              </a:ext>
            </a:extLst>
          </p:cNvPr>
          <p:cNvSpPr>
            <a:spLocks noGrp="1"/>
          </p:cNvSpPr>
          <p:nvPr>
            <p:ph type="pic" sz="quarter" idx="50" hasCustomPrompt="1"/>
          </p:nvPr>
        </p:nvSpPr>
        <p:spPr bwMode="gray">
          <a:xfrm>
            <a:off x="665716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5" name="Picture Placeholder" descr="This photo is a 'placeholder' only. Drag or drop your photo here, or click and tap the center to insert a photo.">
            <a:extLst>
              <a:ext uri="{FF2B5EF4-FFF2-40B4-BE49-F238E27FC236}">
                <a16:creationId xmlns:a16="http://schemas.microsoft.com/office/drawing/2014/main" id="{F1F31EBB-82CA-0B47-90B9-623F7BEA7BCC}"/>
              </a:ext>
            </a:extLst>
          </p:cNvPr>
          <p:cNvSpPr>
            <a:spLocks noGrp="1"/>
          </p:cNvSpPr>
          <p:nvPr>
            <p:ph type="pic" sz="quarter" idx="51" hasCustomPrompt="1"/>
          </p:nvPr>
        </p:nvSpPr>
        <p:spPr bwMode="gray">
          <a:xfrm>
            <a:off x="766865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6" name="Picture Placeholder" descr="This photo is a 'placeholder' only. Drag or drop your photo here, or click and tap the center to insert a photo.">
            <a:extLst>
              <a:ext uri="{FF2B5EF4-FFF2-40B4-BE49-F238E27FC236}">
                <a16:creationId xmlns:a16="http://schemas.microsoft.com/office/drawing/2014/main" id="{13354D4A-7AE4-3249-979C-EF717F4169E2}"/>
              </a:ext>
            </a:extLst>
          </p:cNvPr>
          <p:cNvSpPr>
            <a:spLocks noGrp="1"/>
          </p:cNvSpPr>
          <p:nvPr>
            <p:ph type="pic" sz="quarter" idx="52" hasCustomPrompt="1"/>
          </p:nvPr>
        </p:nvSpPr>
        <p:spPr bwMode="gray">
          <a:xfrm>
            <a:off x="868013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7" name="Picture Placeholder" descr="This photo is a 'placeholder' only. Drag or drop your photo here, or click and tap the center to insert a photo.">
            <a:extLst>
              <a:ext uri="{FF2B5EF4-FFF2-40B4-BE49-F238E27FC236}">
                <a16:creationId xmlns:a16="http://schemas.microsoft.com/office/drawing/2014/main" id="{D798148F-325B-8847-998F-D6695555F7A4}"/>
              </a:ext>
            </a:extLst>
          </p:cNvPr>
          <p:cNvSpPr>
            <a:spLocks noGrp="1"/>
          </p:cNvSpPr>
          <p:nvPr>
            <p:ph type="pic" sz="quarter" idx="53" hasCustomPrompt="1"/>
          </p:nvPr>
        </p:nvSpPr>
        <p:spPr bwMode="gray">
          <a:xfrm>
            <a:off x="969161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8" name="Picture Placeholder" descr="This photo is a 'placeholder' only. Drag or drop your photo here, or click and tap the center to insert a photo.">
            <a:extLst>
              <a:ext uri="{FF2B5EF4-FFF2-40B4-BE49-F238E27FC236}">
                <a16:creationId xmlns:a16="http://schemas.microsoft.com/office/drawing/2014/main" id="{9FC062AA-6E9F-F148-A650-D892DEAD4D5B}"/>
              </a:ext>
            </a:extLst>
          </p:cNvPr>
          <p:cNvSpPr>
            <a:spLocks noGrp="1"/>
          </p:cNvSpPr>
          <p:nvPr>
            <p:ph type="pic" sz="quarter" idx="54" hasCustomPrompt="1"/>
          </p:nvPr>
        </p:nvSpPr>
        <p:spPr bwMode="gray">
          <a:xfrm>
            <a:off x="1070310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9" name="Picture Placeholder" descr="This photo is a 'placeholder' only. Drag or drop your photo here, or click and tap the center to insert a photo.">
            <a:extLst>
              <a:ext uri="{FF2B5EF4-FFF2-40B4-BE49-F238E27FC236}">
                <a16:creationId xmlns:a16="http://schemas.microsoft.com/office/drawing/2014/main" id="{2736B318-56FF-BD45-BE51-B4F02187BAB1}"/>
              </a:ext>
            </a:extLst>
          </p:cNvPr>
          <p:cNvSpPr>
            <a:spLocks noGrp="1"/>
          </p:cNvSpPr>
          <p:nvPr>
            <p:ph type="pic" sz="quarter" idx="55" hasCustomPrompt="1"/>
          </p:nvPr>
        </p:nvSpPr>
        <p:spPr bwMode="gray">
          <a:xfrm>
            <a:off x="58826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0" name="Picture Placeholder" descr="This photo is a 'placeholder' only. Drag or drop your photo here, or click and tap the center to insert a photo.">
            <a:extLst>
              <a:ext uri="{FF2B5EF4-FFF2-40B4-BE49-F238E27FC236}">
                <a16:creationId xmlns:a16="http://schemas.microsoft.com/office/drawing/2014/main" id="{C874F5D0-313C-9C4E-A76E-837FA8B341EF}"/>
              </a:ext>
            </a:extLst>
          </p:cNvPr>
          <p:cNvSpPr>
            <a:spLocks noGrp="1"/>
          </p:cNvSpPr>
          <p:nvPr>
            <p:ph type="pic" sz="quarter" idx="56" hasCustomPrompt="1"/>
          </p:nvPr>
        </p:nvSpPr>
        <p:spPr bwMode="gray">
          <a:xfrm>
            <a:off x="159974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1" name="Picture Placeholder" descr="This photo is a 'placeholder' only. Drag or drop your photo here, or click and tap the center to insert a photo.">
            <a:extLst>
              <a:ext uri="{FF2B5EF4-FFF2-40B4-BE49-F238E27FC236}">
                <a16:creationId xmlns:a16="http://schemas.microsoft.com/office/drawing/2014/main" id="{0B1B6CBD-7E6A-E64A-8901-48FC6B628F8A}"/>
              </a:ext>
            </a:extLst>
          </p:cNvPr>
          <p:cNvSpPr>
            <a:spLocks noGrp="1"/>
          </p:cNvSpPr>
          <p:nvPr>
            <p:ph type="pic" sz="quarter" idx="57" hasCustomPrompt="1"/>
          </p:nvPr>
        </p:nvSpPr>
        <p:spPr bwMode="gray">
          <a:xfrm>
            <a:off x="261123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2" name="Picture Placeholder" descr="This photo is a 'placeholder' only. Drag or drop your photo here, or click and tap the center to insert a photo.">
            <a:extLst>
              <a:ext uri="{FF2B5EF4-FFF2-40B4-BE49-F238E27FC236}">
                <a16:creationId xmlns:a16="http://schemas.microsoft.com/office/drawing/2014/main" id="{81345C8D-49CF-D74B-BBBF-1ABB0F2BC7E0}"/>
              </a:ext>
            </a:extLst>
          </p:cNvPr>
          <p:cNvSpPr>
            <a:spLocks noGrp="1"/>
          </p:cNvSpPr>
          <p:nvPr>
            <p:ph type="pic" sz="quarter" idx="58" hasCustomPrompt="1"/>
          </p:nvPr>
        </p:nvSpPr>
        <p:spPr bwMode="gray">
          <a:xfrm>
            <a:off x="362271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3" name="Picture Placeholder" descr="This photo is a 'placeholder' only. Drag or drop your photo here, or click and tap the center to insert a photo.">
            <a:extLst>
              <a:ext uri="{FF2B5EF4-FFF2-40B4-BE49-F238E27FC236}">
                <a16:creationId xmlns:a16="http://schemas.microsoft.com/office/drawing/2014/main" id="{59431BFC-6034-2D48-B40D-D214B5BA49EA}"/>
              </a:ext>
            </a:extLst>
          </p:cNvPr>
          <p:cNvSpPr>
            <a:spLocks noGrp="1"/>
          </p:cNvSpPr>
          <p:nvPr>
            <p:ph type="pic" sz="quarter" idx="59" hasCustomPrompt="1"/>
          </p:nvPr>
        </p:nvSpPr>
        <p:spPr bwMode="gray">
          <a:xfrm>
            <a:off x="463419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4" name="Picture Placeholder" descr="This photo is a 'placeholder' only. Drag or drop your photo here, or click and tap the center to insert a photo.">
            <a:extLst>
              <a:ext uri="{FF2B5EF4-FFF2-40B4-BE49-F238E27FC236}">
                <a16:creationId xmlns:a16="http://schemas.microsoft.com/office/drawing/2014/main" id="{1E881A0D-AB0E-1544-945D-AFD48D4CD2F5}"/>
              </a:ext>
            </a:extLst>
          </p:cNvPr>
          <p:cNvSpPr>
            <a:spLocks noGrp="1"/>
          </p:cNvSpPr>
          <p:nvPr>
            <p:ph type="pic" sz="quarter" idx="60" hasCustomPrompt="1"/>
          </p:nvPr>
        </p:nvSpPr>
        <p:spPr bwMode="gray">
          <a:xfrm>
            <a:off x="564568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5" name="Picture Placeholder" descr="This photo is a 'placeholder' only. Drag or drop your photo here, or click and tap the center to insert a photo.">
            <a:extLst>
              <a:ext uri="{FF2B5EF4-FFF2-40B4-BE49-F238E27FC236}">
                <a16:creationId xmlns:a16="http://schemas.microsoft.com/office/drawing/2014/main" id="{764F7E33-6DCA-DF42-BB2E-C8EC136C0AAA}"/>
              </a:ext>
            </a:extLst>
          </p:cNvPr>
          <p:cNvSpPr>
            <a:spLocks noGrp="1"/>
          </p:cNvSpPr>
          <p:nvPr>
            <p:ph type="pic" sz="quarter" idx="61" hasCustomPrompt="1"/>
          </p:nvPr>
        </p:nvSpPr>
        <p:spPr bwMode="gray">
          <a:xfrm>
            <a:off x="665716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6" name="Picture Placeholder" descr="This photo is a 'placeholder' only. Drag or drop your photo here, or click and tap the center to insert a photo.">
            <a:extLst>
              <a:ext uri="{FF2B5EF4-FFF2-40B4-BE49-F238E27FC236}">
                <a16:creationId xmlns:a16="http://schemas.microsoft.com/office/drawing/2014/main" id="{AC86F5EF-AD62-294A-AE53-AD62F4600B0F}"/>
              </a:ext>
            </a:extLst>
          </p:cNvPr>
          <p:cNvSpPr>
            <a:spLocks noGrp="1"/>
          </p:cNvSpPr>
          <p:nvPr>
            <p:ph type="pic" sz="quarter" idx="62" hasCustomPrompt="1"/>
          </p:nvPr>
        </p:nvSpPr>
        <p:spPr bwMode="gray">
          <a:xfrm>
            <a:off x="766865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7" name="Picture Placeholder" descr="This photo is a 'placeholder' only. Drag or drop your photo here, or click and tap the center to insert a photo.">
            <a:extLst>
              <a:ext uri="{FF2B5EF4-FFF2-40B4-BE49-F238E27FC236}">
                <a16:creationId xmlns:a16="http://schemas.microsoft.com/office/drawing/2014/main" id="{2DDEFD37-0863-F949-AA96-5F73CC3B271A}"/>
              </a:ext>
            </a:extLst>
          </p:cNvPr>
          <p:cNvSpPr>
            <a:spLocks noGrp="1"/>
          </p:cNvSpPr>
          <p:nvPr>
            <p:ph type="pic" sz="quarter" idx="63" hasCustomPrompt="1"/>
          </p:nvPr>
        </p:nvSpPr>
        <p:spPr bwMode="gray">
          <a:xfrm>
            <a:off x="868013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8" name="Picture Placeholder" descr="This photo is a 'placeholder' only. Drag or drop your photo here, or click and tap the center to insert a photo.">
            <a:extLst>
              <a:ext uri="{FF2B5EF4-FFF2-40B4-BE49-F238E27FC236}">
                <a16:creationId xmlns:a16="http://schemas.microsoft.com/office/drawing/2014/main" id="{C7F81ABC-5057-6D45-AD46-29A54A126114}"/>
              </a:ext>
            </a:extLst>
          </p:cNvPr>
          <p:cNvSpPr>
            <a:spLocks noGrp="1"/>
          </p:cNvSpPr>
          <p:nvPr>
            <p:ph type="pic" sz="quarter" idx="64" hasCustomPrompt="1"/>
          </p:nvPr>
        </p:nvSpPr>
        <p:spPr bwMode="gray">
          <a:xfrm>
            <a:off x="969161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9" name="Picture Placeholder" descr="This photo is a 'placeholder' only. Drag or drop your photo here, or click and tap the center to insert a photo.">
            <a:extLst>
              <a:ext uri="{FF2B5EF4-FFF2-40B4-BE49-F238E27FC236}">
                <a16:creationId xmlns:a16="http://schemas.microsoft.com/office/drawing/2014/main" id="{9866A0A0-C971-6B47-A279-161DD8E70EEB}"/>
              </a:ext>
            </a:extLst>
          </p:cNvPr>
          <p:cNvSpPr>
            <a:spLocks noGrp="1"/>
          </p:cNvSpPr>
          <p:nvPr>
            <p:ph type="pic" sz="quarter" idx="65" hasCustomPrompt="1"/>
          </p:nvPr>
        </p:nvSpPr>
        <p:spPr bwMode="gray">
          <a:xfrm>
            <a:off x="1070310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Tree>
    <p:extLst>
      <p:ext uri="{BB962C8B-B14F-4D97-AF65-F5344CB8AC3E}">
        <p14:creationId xmlns:p14="http://schemas.microsoft.com/office/powerpoint/2010/main" val="3657882568"/>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69644427"/>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duct/Feature - Square 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91FAC0-2210-AA45-95A9-B6A721525D07}"/>
              </a:ext>
            </a:extLst>
          </p:cNvPr>
          <p:cNvSpPr>
            <a:spLocks noGrp="1"/>
          </p:cNvSpPr>
          <p:nvPr>
            <p:ph type="title"/>
          </p:nvPr>
        </p:nvSpPr>
        <p:spPr>
          <a:xfrm>
            <a:off x="5638800" y="1028700"/>
            <a:ext cx="6259511" cy="914400"/>
          </a:xfrm>
        </p:spPr>
        <p:txBody>
          <a:bodyPr anchor="b">
            <a:normAutofit/>
          </a:bodyPr>
          <a:lstStyle>
            <a:lvl1pPr>
              <a:defRPr sz="2400"/>
            </a:lvl1pPr>
          </a:lstStyle>
          <a:p>
            <a:r>
              <a:rPr lang="en-US"/>
              <a:t>Click to edit Master title style</a:t>
            </a:r>
            <a:endParaRPr lang="en-US" dirty="0"/>
          </a:p>
        </p:txBody>
      </p:sp>
      <p:sp>
        <p:nvSpPr>
          <p:cNvPr id="6" name="Content Placeholder 4">
            <a:extLst>
              <a:ext uri="{FF2B5EF4-FFF2-40B4-BE49-F238E27FC236}">
                <a16:creationId xmlns:a16="http://schemas.microsoft.com/office/drawing/2014/main" id="{E0B0D8E2-424A-CE45-AD48-F95CCAF11354}"/>
              </a:ext>
            </a:extLst>
          </p:cNvPr>
          <p:cNvSpPr>
            <a:spLocks noGrp="1"/>
          </p:cNvSpPr>
          <p:nvPr>
            <p:ph sz="quarter" idx="12"/>
          </p:nvPr>
        </p:nvSpPr>
        <p:spPr>
          <a:xfrm>
            <a:off x="5638801" y="2299447"/>
            <a:ext cx="6259511" cy="349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293688" y="1043675"/>
            <a:ext cx="5040311" cy="4740089"/>
          </a:xfrm>
          <a:pattFill prst="wdUpDiag">
            <a:fgClr>
              <a:schemeClr val="accent1">
                <a:lumMod val="50000"/>
              </a:schemeClr>
            </a:fgClr>
            <a:bgClr>
              <a:schemeClr val="tx2">
                <a:lumMod val="50000"/>
              </a:schemeClr>
            </a:bgClr>
          </a:pattFill>
        </p:spPr>
        <p:txBody>
          <a:bodyPr lIns="0" tIns="72000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70552015"/>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648">
          <p15:clr>
            <a:srgbClr val="5ACBF0"/>
          </p15:clr>
        </p15:guide>
        <p15:guide id="8" orient="horz" pos="3648">
          <p15:clr>
            <a:srgbClr val="5ACBF0"/>
          </p15:clr>
        </p15:guide>
        <p15:guide id="10" pos="3720">
          <p15:clr>
            <a:srgbClr val="C35EA4"/>
          </p15:clr>
        </p15:guide>
        <p15:guide id="11" pos="2993">
          <p15:clr>
            <a:srgbClr val="5ACBF0"/>
          </p15:clr>
        </p15:guide>
        <p15:guide id="12" pos="3552">
          <p15:clr>
            <a:srgbClr val="A4A3A4"/>
          </p15:clr>
        </p15:guide>
        <p15:guide id="14" orient="horz" pos="144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69030478"/>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20174166"/>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and drop your photo here</a:t>
            </a:r>
            <a:br>
              <a:rPr lang="en-US" dirty="0"/>
            </a:br>
            <a:r>
              <a:rPr lang="en-US" dirty="0"/>
              <a:t>or click or tap icon below</a:t>
            </a:r>
            <a:br>
              <a:rPr lang="en-US" dirty="0"/>
            </a:br>
            <a:r>
              <a:rPr lang="en-US" dirty="0"/>
              <a:t>to insert</a:t>
            </a:r>
          </a:p>
        </p:txBody>
      </p:sp>
      <p:sp>
        <p:nvSpPr>
          <p:cNvPr id="2" name="Title 1">
            <a:extLst>
              <a:ext uri="{FF2B5EF4-FFF2-40B4-BE49-F238E27FC236}">
                <a16:creationId xmlns:a16="http://schemas.microsoft.com/office/drawing/2014/main" id="{6EE6852B-EA48-4DA0-85C5-B2B1A90798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7432069"/>
      </p:ext>
    </p:extLst>
  </p:cSld>
  <p:clrMapOvr>
    <a:masterClrMapping/>
  </p:clrMapOvr>
  <p:transition>
    <p:fade/>
  </p:transition>
  <p:hf hdr="0" ftr="0" dt="0"/>
  <p:extLst>
    <p:ext uri="{DCECCB84-F9BA-43D5-87BE-67443E8EF086}">
      <p15:sldGuideLst xmlns:p15="http://schemas.microsoft.com/office/powerpoint/2012/main">
        <p15:guide id="3" orient="horz" pos="3456">
          <p15:clr>
            <a:srgbClr val="5ACBF0"/>
          </p15:clr>
        </p15:guide>
        <p15:guide id="6" pos="3749">
          <p15:clr>
            <a:srgbClr val="5ACBF0"/>
          </p15:clr>
        </p15:guide>
        <p15:guide id="7" pos="3931">
          <p15:clr>
            <a:srgbClr val="5ACBF0"/>
          </p15:clr>
        </p15:guide>
        <p15:guide id="8" orient="horz" pos="1139">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5D682FBC-A5FE-4949-90A0-2C7AE294D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721963"/>
      </p:ext>
    </p:extLst>
  </p:cSld>
  <p:clrMapOvr>
    <a:masterClrMapping/>
  </p:clrMapOvr>
  <p:transition>
    <p:fade/>
  </p:transition>
  <p:hf hdr="0" ftr="0" dt="0"/>
  <p:extLst>
    <p:ext uri="{DCECCB84-F9BA-43D5-87BE-67443E8EF086}">
      <p15:sldGuideLst xmlns:p15="http://schemas.microsoft.com/office/powerpoint/2012/main">
        <p15:guide id="3" orient="horz" pos="3456">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139">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with heading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0F91C1-B794-4B3E-A261-364FE4771323}"/>
              </a:ext>
            </a:extLst>
          </p:cNvPr>
          <p:cNvSpPr>
            <a:spLocks noGrp="1"/>
          </p:cNvSpPr>
          <p:nvPr>
            <p:ph type="body" sz="quarter" idx="10" hasCustomPrompt="1"/>
          </p:nvPr>
        </p:nvSpPr>
        <p:spPr>
          <a:xfrm>
            <a:off x="5842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7" name="Text Placeholder 6">
            <a:extLst>
              <a:ext uri="{FF2B5EF4-FFF2-40B4-BE49-F238E27FC236}">
                <a16:creationId xmlns:a16="http://schemas.microsoft.com/office/drawing/2014/main" id="{2047671E-2E0A-4489-899C-1D6A3B352222}"/>
              </a:ext>
            </a:extLst>
          </p:cNvPr>
          <p:cNvSpPr>
            <a:spLocks noGrp="1"/>
          </p:cNvSpPr>
          <p:nvPr>
            <p:ph type="body" sz="quarter" idx="11" hasCustomPrompt="1"/>
          </p:nvPr>
        </p:nvSpPr>
        <p:spPr>
          <a:xfrm>
            <a:off x="5842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17" name="Content Placeholder 16">
            <a:extLst>
              <a:ext uri="{FF2B5EF4-FFF2-40B4-BE49-F238E27FC236}">
                <a16:creationId xmlns:a16="http://schemas.microsoft.com/office/drawing/2014/main" id="{D194322E-67FD-4731-91FC-9B5B2B3A5FE6}"/>
              </a:ext>
            </a:extLst>
          </p:cNvPr>
          <p:cNvSpPr>
            <a:spLocks noGrp="1"/>
          </p:cNvSpPr>
          <p:nvPr>
            <p:ph sz="quarter" idx="12"/>
          </p:nvPr>
        </p:nvSpPr>
        <p:spPr>
          <a:xfrm>
            <a:off x="5842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4">
            <a:extLst>
              <a:ext uri="{FF2B5EF4-FFF2-40B4-BE49-F238E27FC236}">
                <a16:creationId xmlns:a16="http://schemas.microsoft.com/office/drawing/2014/main" id="{32968B98-448E-47A5-B9E2-F68A957DA805}"/>
              </a:ext>
            </a:extLst>
          </p:cNvPr>
          <p:cNvSpPr>
            <a:spLocks noGrp="1"/>
          </p:cNvSpPr>
          <p:nvPr>
            <p:ph type="body" sz="quarter" idx="13" hasCustomPrompt="1"/>
          </p:nvPr>
        </p:nvSpPr>
        <p:spPr>
          <a:xfrm>
            <a:off x="43561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19" name="Text Placeholder 6">
            <a:extLst>
              <a:ext uri="{FF2B5EF4-FFF2-40B4-BE49-F238E27FC236}">
                <a16:creationId xmlns:a16="http://schemas.microsoft.com/office/drawing/2014/main" id="{A09AF88B-94B0-4951-950E-0E6532572980}"/>
              </a:ext>
            </a:extLst>
          </p:cNvPr>
          <p:cNvSpPr>
            <a:spLocks noGrp="1"/>
          </p:cNvSpPr>
          <p:nvPr>
            <p:ph type="body" sz="quarter" idx="14" hasCustomPrompt="1"/>
          </p:nvPr>
        </p:nvSpPr>
        <p:spPr>
          <a:xfrm>
            <a:off x="43561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0" name="Content Placeholder 16">
            <a:extLst>
              <a:ext uri="{FF2B5EF4-FFF2-40B4-BE49-F238E27FC236}">
                <a16:creationId xmlns:a16="http://schemas.microsoft.com/office/drawing/2014/main" id="{1DFDCCC0-C216-43D7-9899-005148CAC5B0}"/>
              </a:ext>
            </a:extLst>
          </p:cNvPr>
          <p:cNvSpPr>
            <a:spLocks noGrp="1"/>
          </p:cNvSpPr>
          <p:nvPr>
            <p:ph sz="quarter" idx="15"/>
          </p:nvPr>
        </p:nvSpPr>
        <p:spPr>
          <a:xfrm>
            <a:off x="43561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4">
            <a:extLst>
              <a:ext uri="{FF2B5EF4-FFF2-40B4-BE49-F238E27FC236}">
                <a16:creationId xmlns:a16="http://schemas.microsoft.com/office/drawing/2014/main" id="{2841B3CC-F651-426F-BDBF-9505DCD7F924}"/>
              </a:ext>
            </a:extLst>
          </p:cNvPr>
          <p:cNvSpPr>
            <a:spLocks noGrp="1"/>
          </p:cNvSpPr>
          <p:nvPr>
            <p:ph type="body" sz="quarter" idx="16" hasCustomPrompt="1"/>
          </p:nvPr>
        </p:nvSpPr>
        <p:spPr>
          <a:xfrm>
            <a:off x="8128001" y="2029778"/>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22" name="Text Placeholder 6">
            <a:extLst>
              <a:ext uri="{FF2B5EF4-FFF2-40B4-BE49-F238E27FC236}">
                <a16:creationId xmlns:a16="http://schemas.microsoft.com/office/drawing/2014/main" id="{0B321F9A-F25D-4EEF-BA80-BFBD772AAC7E}"/>
              </a:ext>
            </a:extLst>
          </p:cNvPr>
          <p:cNvSpPr>
            <a:spLocks noGrp="1"/>
          </p:cNvSpPr>
          <p:nvPr>
            <p:ph type="body" sz="quarter" idx="17" hasCustomPrompt="1"/>
          </p:nvPr>
        </p:nvSpPr>
        <p:spPr>
          <a:xfrm>
            <a:off x="8128000" y="2617284"/>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3" name="Content Placeholder 16">
            <a:extLst>
              <a:ext uri="{FF2B5EF4-FFF2-40B4-BE49-F238E27FC236}">
                <a16:creationId xmlns:a16="http://schemas.microsoft.com/office/drawing/2014/main" id="{7324DA3D-8837-4E90-8B42-BC383F017C2B}"/>
              </a:ext>
            </a:extLst>
          </p:cNvPr>
          <p:cNvSpPr>
            <a:spLocks noGrp="1"/>
          </p:cNvSpPr>
          <p:nvPr>
            <p:ph sz="quarter" idx="18"/>
          </p:nvPr>
        </p:nvSpPr>
        <p:spPr>
          <a:xfrm>
            <a:off x="8128000" y="2951013"/>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0CC2C5B4-0CEA-48E6-9BA2-F8B9CA5BE0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3963744"/>
      </p:ext>
    </p:extLst>
  </p:cSld>
  <p:clrMapOvr>
    <a:masterClrMapping/>
  </p:clrMapOvr>
  <p:transition>
    <p:fade/>
  </p:transition>
  <p:hf hdr="0" ftr="0" dt="0"/>
  <p:extLst>
    <p:ext uri="{DCECCB84-F9BA-43D5-87BE-67443E8EF086}">
      <p15:sldGuideLst xmlns:p15="http://schemas.microsoft.com/office/powerpoint/2012/main">
        <p15:guide id="3" orient="horz" pos="3612">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842">
          <p15:clr>
            <a:srgbClr val="5ACBF0"/>
          </p15:clr>
        </p15:guide>
        <p15:guide id="11" orient="horz" pos="127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roduct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3A818-AA31-4BF6-A4C4-C805CCA29124}"/>
              </a:ext>
            </a:extLst>
          </p:cNvPr>
          <p:cNvSpPr/>
          <p:nvPr userDrawn="1"/>
        </p:nvSpPr>
        <p:spPr>
          <a:xfrm>
            <a:off x="588387"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Text Placeholder 3">
            <a:extLst>
              <a:ext uri="{FF2B5EF4-FFF2-40B4-BE49-F238E27FC236}">
                <a16:creationId xmlns:a16="http://schemas.microsoft.com/office/drawing/2014/main" id="{7B003B0A-786C-4C57-B303-7A366B39C7DD}"/>
              </a:ext>
            </a:extLst>
          </p:cNvPr>
          <p:cNvSpPr>
            <a:spLocks noGrp="1"/>
          </p:cNvSpPr>
          <p:nvPr>
            <p:ph type="body" sz="quarter" idx="22" hasCustomPrompt="1"/>
          </p:nvPr>
        </p:nvSpPr>
        <p:spPr>
          <a:xfrm>
            <a:off x="585217"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583C52E2-057A-4B53-8F31-B05DF775242F}"/>
              </a:ext>
            </a:extLst>
          </p:cNvPr>
          <p:cNvSpPr>
            <a:spLocks noGrp="1"/>
          </p:cNvSpPr>
          <p:nvPr>
            <p:ph type="body" sz="quarter" idx="16"/>
          </p:nvPr>
        </p:nvSpPr>
        <p:spPr>
          <a:xfrm>
            <a:off x="816555" y="3898077"/>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Rectangle 21">
            <a:extLst>
              <a:ext uri="{FF2B5EF4-FFF2-40B4-BE49-F238E27FC236}">
                <a16:creationId xmlns:a16="http://schemas.microsoft.com/office/drawing/2014/main" id="{C5D58E01-097F-41EB-809A-E7059986FF1B}"/>
              </a:ext>
            </a:extLst>
          </p:cNvPr>
          <p:cNvSpPr/>
          <p:nvPr userDrawn="1"/>
        </p:nvSpPr>
        <p:spPr bwMode="auto">
          <a:xfrm>
            <a:off x="588387"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816555"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3" name="Rectangle 22">
            <a:extLst>
              <a:ext uri="{FF2B5EF4-FFF2-40B4-BE49-F238E27FC236}">
                <a16:creationId xmlns:a16="http://schemas.microsoft.com/office/drawing/2014/main" id="{7EEE3E95-B158-4C86-84DF-A9A13E023DB6}"/>
              </a:ext>
            </a:extLst>
          </p:cNvPr>
          <p:cNvSpPr/>
          <p:nvPr userDrawn="1"/>
        </p:nvSpPr>
        <p:spPr>
          <a:xfrm>
            <a:off x="4359071"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Text Placeholder 6">
            <a:extLst>
              <a:ext uri="{FF2B5EF4-FFF2-40B4-BE49-F238E27FC236}">
                <a16:creationId xmlns:a16="http://schemas.microsoft.com/office/drawing/2014/main" id="{721E2461-F046-4629-B68B-D8EE0ED76B5C}"/>
              </a:ext>
            </a:extLst>
          </p:cNvPr>
          <p:cNvSpPr>
            <a:spLocks noGrp="1"/>
          </p:cNvSpPr>
          <p:nvPr>
            <p:ph type="body" sz="quarter" idx="17"/>
          </p:nvPr>
        </p:nvSpPr>
        <p:spPr>
          <a:xfrm>
            <a:off x="4587239" y="3898077"/>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Rectangle 26">
            <a:extLst>
              <a:ext uri="{FF2B5EF4-FFF2-40B4-BE49-F238E27FC236}">
                <a16:creationId xmlns:a16="http://schemas.microsoft.com/office/drawing/2014/main" id="{2F76B0EA-9AD2-41EB-ADA3-35F181847420}"/>
              </a:ext>
            </a:extLst>
          </p:cNvPr>
          <p:cNvSpPr/>
          <p:nvPr userDrawn="1"/>
        </p:nvSpPr>
        <p:spPr bwMode="auto">
          <a:xfrm>
            <a:off x="4359071"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28" name="Picture Placeholder" descr="This photo is a 'placeholder' only. Drag or drop your photo here, or click and tap the center to insert a photo.">
            <a:extLst>
              <a:ext uri="{FF2B5EF4-FFF2-40B4-BE49-F238E27FC236}">
                <a16:creationId xmlns:a16="http://schemas.microsoft.com/office/drawing/2014/main" id="{D6D6B7E8-8355-48AE-AA16-7F356A160BC0}"/>
              </a:ext>
            </a:extLst>
          </p:cNvPr>
          <p:cNvSpPr>
            <a:spLocks noGrp="1"/>
          </p:cNvSpPr>
          <p:nvPr>
            <p:ph type="pic" sz="quarter" idx="18" hasCustomPrompt="1"/>
          </p:nvPr>
        </p:nvSpPr>
        <p:spPr bwMode="gray">
          <a:xfrm>
            <a:off x="4587239"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9" name="Rectangle 28">
            <a:extLst>
              <a:ext uri="{FF2B5EF4-FFF2-40B4-BE49-F238E27FC236}">
                <a16:creationId xmlns:a16="http://schemas.microsoft.com/office/drawing/2014/main" id="{6D0F26A8-11EC-43E1-8523-7B0228D9735B}"/>
              </a:ext>
            </a:extLst>
          </p:cNvPr>
          <p:cNvSpPr/>
          <p:nvPr userDrawn="1"/>
        </p:nvSpPr>
        <p:spPr>
          <a:xfrm>
            <a:off x="8129756" y="1355289"/>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Text Placeholder 6">
            <a:extLst>
              <a:ext uri="{FF2B5EF4-FFF2-40B4-BE49-F238E27FC236}">
                <a16:creationId xmlns:a16="http://schemas.microsoft.com/office/drawing/2014/main" id="{B08E5BD0-8E67-461B-B922-64413A6BE117}"/>
              </a:ext>
            </a:extLst>
          </p:cNvPr>
          <p:cNvSpPr>
            <a:spLocks noGrp="1"/>
          </p:cNvSpPr>
          <p:nvPr>
            <p:ph type="body" sz="quarter" idx="19"/>
          </p:nvPr>
        </p:nvSpPr>
        <p:spPr>
          <a:xfrm>
            <a:off x="8357924" y="3892110"/>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Rectangle 32">
            <a:extLst>
              <a:ext uri="{FF2B5EF4-FFF2-40B4-BE49-F238E27FC236}">
                <a16:creationId xmlns:a16="http://schemas.microsoft.com/office/drawing/2014/main" id="{2A17C328-65EC-49F9-96BC-655F5BDAE853}"/>
              </a:ext>
            </a:extLst>
          </p:cNvPr>
          <p:cNvSpPr/>
          <p:nvPr userDrawn="1"/>
        </p:nvSpPr>
        <p:spPr bwMode="auto">
          <a:xfrm>
            <a:off x="8129756" y="1995370"/>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4" name="Picture Placeholder" descr="This photo is a 'placeholder' only. Drag or drop your photo here, or click and tap the center to insert a photo.">
            <a:extLst>
              <a:ext uri="{FF2B5EF4-FFF2-40B4-BE49-F238E27FC236}">
                <a16:creationId xmlns:a16="http://schemas.microsoft.com/office/drawing/2014/main" id="{9E0EE21D-2571-4587-82C6-AF23D68068EF}"/>
              </a:ext>
            </a:extLst>
          </p:cNvPr>
          <p:cNvSpPr>
            <a:spLocks noGrp="1"/>
          </p:cNvSpPr>
          <p:nvPr>
            <p:ph type="pic" sz="quarter" idx="20" hasCustomPrompt="1"/>
          </p:nvPr>
        </p:nvSpPr>
        <p:spPr bwMode="gray">
          <a:xfrm>
            <a:off x="8357924" y="2160718"/>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 Placeholder 3">
            <a:extLst>
              <a:ext uri="{FF2B5EF4-FFF2-40B4-BE49-F238E27FC236}">
                <a16:creationId xmlns:a16="http://schemas.microsoft.com/office/drawing/2014/main" id="{0AA714D4-57F9-4476-BAC0-86F4ED06D1EB}"/>
              </a:ext>
            </a:extLst>
          </p:cNvPr>
          <p:cNvSpPr>
            <a:spLocks noGrp="1"/>
          </p:cNvSpPr>
          <p:nvPr>
            <p:ph type="body" sz="quarter" idx="21"/>
          </p:nvPr>
        </p:nvSpPr>
        <p:spPr>
          <a:xfrm>
            <a:off x="588381" y="5812349"/>
            <a:ext cx="11015231" cy="487868"/>
          </a:xfrm>
        </p:spPr>
        <p:txBody>
          <a:bodyPr anchor="ctr" anchorCtr="0">
            <a:noAutofit/>
          </a:bodyPr>
          <a:lstStyle>
            <a:lvl1pPr marL="0" indent="0" algn="ctr">
              <a:buNone/>
              <a:defRPr sz="2800"/>
            </a:lvl1pPr>
            <a:lvl2pPr marL="0" indent="0" algn="ctr">
              <a:buNone/>
              <a:defRPr sz="2800"/>
            </a:lvl2pPr>
            <a:lvl3pPr marL="0" indent="0" algn="ctr">
              <a:buNone/>
              <a:defRPr sz="2800"/>
            </a:lvl3pPr>
            <a:lvl4pPr marL="0" indent="0" algn="ctr">
              <a:buNone/>
              <a:defRPr sz="2800"/>
            </a:lvl4pPr>
            <a:lvl5pPr marL="0" indent="0" algn="ctr">
              <a:buNone/>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Text Placeholder 3">
            <a:extLst>
              <a:ext uri="{FF2B5EF4-FFF2-40B4-BE49-F238E27FC236}">
                <a16:creationId xmlns:a16="http://schemas.microsoft.com/office/drawing/2014/main" id="{82B82D46-6BE4-4842-99AA-5D585A8411A9}"/>
              </a:ext>
            </a:extLst>
          </p:cNvPr>
          <p:cNvSpPr>
            <a:spLocks noGrp="1"/>
          </p:cNvSpPr>
          <p:nvPr>
            <p:ph type="body" sz="quarter" idx="23" hasCustomPrompt="1"/>
          </p:nvPr>
        </p:nvSpPr>
        <p:spPr>
          <a:xfrm>
            <a:off x="4355901"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3">
            <a:extLst>
              <a:ext uri="{FF2B5EF4-FFF2-40B4-BE49-F238E27FC236}">
                <a16:creationId xmlns:a16="http://schemas.microsoft.com/office/drawing/2014/main" id="{2921C6F5-BAE0-41B0-A919-ABDAF35DADBC}"/>
              </a:ext>
            </a:extLst>
          </p:cNvPr>
          <p:cNvSpPr>
            <a:spLocks noGrp="1"/>
          </p:cNvSpPr>
          <p:nvPr>
            <p:ph type="body" sz="quarter" idx="24" hasCustomPrompt="1"/>
          </p:nvPr>
        </p:nvSpPr>
        <p:spPr>
          <a:xfrm>
            <a:off x="8132925"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itle 1">
            <a:extLst>
              <a:ext uri="{FF2B5EF4-FFF2-40B4-BE49-F238E27FC236}">
                <a16:creationId xmlns:a16="http://schemas.microsoft.com/office/drawing/2014/main" id="{3C91994A-3654-4C3E-A312-4B73609F510F}"/>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Tree>
    <p:extLst>
      <p:ext uri="{BB962C8B-B14F-4D97-AF65-F5344CB8AC3E}">
        <p14:creationId xmlns:p14="http://schemas.microsoft.com/office/powerpoint/2010/main" val="2209249785"/>
      </p:ext>
    </p:extLst>
  </p:cSld>
  <p:clrMapOvr>
    <a:masterClrMapping/>
  </p:clrMapOvr>
  <p:transition>
    <p:fade/>
  </p:transition>
  <p:hf hdr="0" ftr="0" dt="0"/>
  <p:extLst>
    <p:ext uri="{DCECCB84-F9BA-43D5-87BE-67443E8EF086}">
      <p15:sldGuideLst xmlns:p15="http://schemas.microsoft.com/office/powerpoint/2012/main">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82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D829770F-45CE-4505-A3E9-DB203881F25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6166939"/>
      </p:ext>
    </p:extLst>
  </p:cSld>
  <p:clrMapOvr>
    <a:masterClrMapping/>
  </p:clrMapOvr>
  <p:transition>
    <p:fade/>
  </p:transition>
  <p:hf hdr="0" ftr="0" dt="0"/>
  <p:extLst>
    <p:ext uri="{DCECCB84-F9BA-43D5-87BE-67443E8EF086}">
      <p15:sldGuideLst xmlns:p15="http://schemas.microsoft.com/office/powerpoint/2012/main">
        <p15:guide id="3" orient="horz" pos="285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3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2B8A-3280-0EF4-43F6-456983382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F3A2C-EB82-BF7D-BC9B-19A4D4C54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90D80-2013-B424-C00F-07B66C07F382}"/>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5" name="Footer Placeholder 4">
            <a:extLst>
              <a:ext uri="{FF2B5EF4-FFF2-40B4-BE49-F238E27FC236}">
                <a16:creationId xmlns:a16="http://schemas.microsoft.com/office/drawing/2014/main" id="{3FD942A0-6C89-EB06-E418-45E60C0C4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43FA7-0F25-19C3-FC36-9E707165CF5D}"/>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3957744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orecar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09B8F0-E785-4993-A9CA-BE8D371B2F1C}"/>
              </a:ext>
            </a:extLst>
          </p:cNvPr>
          <p:cNvSpPr/>
          <p:nvPr userDrawn="1"/>
        </p:nvSpPr>
        <p:spPr bwMode="auto">
          <a:xfrm>
            <a:off x="725755"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B6082FB-3119-4714-B0C0-D572EC975527}"/>
              </a:ext>
            </a:extLst>
          </p:cNvPr>
          <p:cNvSpPr/>
          <p:nvPr userDrawn="1"/>
        </p:nvSpPr>
        <p:spPr bwMode="auto">
          <a:xfrm>
            <a:off x="58826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4E020223-B6E5-4A3F-B38B-BD07D5D6594D}"/>
              </a:ext>
            </a:extLst>
          </p:cNvPr>
          <p:cNvSpPr>
            <a:spLocks noGrp="1"/>
          </p:cNvSpPr>
          <p:nvPr>
            <p:ph type="body" sz="quarter" idx="10" hasCustomPrompt="1"/>
          </p:nvPr>
        </p:nvSpPr>
        <p:spPr>
          <a:xfrm>
            <a:off x="927657"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7" name="Text Placeholder 6">
            <a:extLst>
              <a:ext uri="{FF2B5EF4-FFF2-40B4-BE49-F238E27FC236}">
                <a16:creationId xmlns:a16="http://schemas.microsoft.com/office/drawing/2014/main" id="{B52C7966-C4D7-49C0-B78C-2335EC912200}"/>
              </a:ext>
            </a:extLst>
          </p:cNvPr>
          <p:cNvSpPr>
            <a:spLocks noGrp="1"/>
          </p:cNvSpPr>
          <p:nvPr>
            <p:ph type="body" sz="quarter" idx="11" hasCustomPrompt="1"/>
          </p:nvPr>
        </p:nvSpPr>
        <p:spPr>
          <a:xfrm>
            <a:off x="139044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19" name="Text Placeholder 18">
            <a:extLst>
              <a:ext uri="{FF2B5EF4-FFF2-40B4-BE49-F238E27FC236}">
                <a16:creationId xmlns:a16="http://schemas.microsoft.com/office/drawing/2014/main" id="{453DD438-6A23-4472-B641-263CA368D719}"/>
              </a:ext>
            </a:extLst>
          </p:cNvPr>
          <p:cNvSpPr>
            <a:spLocks noGrp="1"/>
          </p:cNvSpPr>
          <p:nvPr>
            <p:ph type="body" sz="quarter" idx="12"/>
          </p:nvPr>
        </p:nvSpPr>
        <p:spPr>
          <a:xfrm>
            <a:off x="139044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a:extLst>
              <a:ext uri="{FF2B5EF4-FFF2-40B4-BE49-F238E27FC236}">
                <a16:creationId xmlns:a16="http://schemas.microsoft.com/office/drawing/2014/main" id="{A1976077-CE80-43B8-9EE5-625D9EBF3AFE}"/>
              </a:ext>
            </a:extLst>
          </p:cNvPr>
          <p:cNvSpPr/>
          <p:nvPr userDrawn="1"/>
        </p:nvSpPr>
        <p:spPr bwMode="auto">
          <a:xfrm>
            <a:off x="588263"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A4A6B61-EF71-4B61-BCE3-366255FDF1EC}"/>
              </a:ext>
            </a:extLst>
          </p:cNvPr>
          <p:cNvSpPr/>
          <p:nvPr userDrawn="1"/>
        </p:nvSpPr>
        <p:spPr bwMode="auto">
          <a:xfrm>
            <a:off x="725755" y="38989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4">
            <a:extLst>
              <a:ext uri="{FF2B5EF4-FFF2-40B4-BE49-F238E27FC236}">
                <a16:creationId xmlns:a16="http://schemas.microsoft.com/office/drawing/2014/main" id="{40B7D3AE-CE8F-4AFB-89D1-7B9F5309DE17}"/>
              </a:ext>
            </a:extLst>
          </p:cNvPr>
          <p:cNvSpPr>
            <a:spLocks noGrp="1"/>
          </p:cNvSpPr>
          <p:nvPr>
            <p:ph type="body" sz="quarter" idx="13" hasCustomPrompt="1"/>
          </p:nvPr>
        </p:nvSpPr>
        <p:spPr>
          <a:xfrm>
            <a:off x="927657" y="40410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3" name="Text Placeholder 6">
            <a:extLst>
              <a:ext uri="{FF2B5EF4-FFF2-40B4-BE49-F238E27FC236}">
                <a16:creationId xmlns:a16="http://schemas.microsoft.com/office/drawing/2014/main" id="{6CF9214B-A0AA-4B6C-B28E-D4EBC5ADE430}"/>
              </a:ext>
            </a:extLst>
          </p:cNvPr>
          <p:cNvSpPr>
            <a:spLocks noGrp="1"/>
          </p:cNvSpPr>
          <p:nvPr>
            <p:ph type="body" sz="quarter" idx="14" hasCustomPrompt="1"/>
          </p:nvPr>
        </p:nvSpPr>
        <p:spPr>
          <a:xfrm>
            <a:off x="1390443"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4" name="Text Placeholder 18">
            <a:extLst>
              <a:ext uri="{FF2B5EF4-FFF2-40B4-BE49-F238E27FC236}">
                <a16:creationId xmlns:a16="http://schemas.microsoft.com/office/drawing/2014/main" id="{C4CC4422-DCB4-43AA-AAD9-BCD5D2AA4B9C}"/>
              </a:ext>
            </a:extLst>
          </p:cNvPr>
          <p:cNvSpPr>
            <a:spLocks noGrp="1"/>
          </p:cNvSpPr>
          <p:nvPr>
            <p:ph type="body" sz="quarter" idx="15"/>
          </p:nvPr>
        </p:nvSpPr>
        <p:spPr>
          <a:xfrm>
            <a:off x="1390444"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Rectangle 24">
            <a:extLst>
              <a:ext uri="{FF2B5EF4-FFF2-40B4-BE49-F238E27FC236}">
                <a16:creationId xmlns:a16="http://schemas.microsoft.com/office/drawing/2014/main" id="{A4805574-3B72-481E-A744-EA088066496F}"/>
              </a:ext>
            </a:extLst>
          </p:cNvPr>
          <p:cNvSpPr/>
          <p:nvPr userDrawn="1"/>
        </p:nvSpPr>
        <p:spPr bwMode="auto">
          <a:xfrm>
            <a:off x="4493592"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BB8D822-4AF5-4132-A5BC-447AFB46D9A1}"/>
              </a:ext>
            </a:extLst>
          </p:cNvPr>
          <p:cNvSpPr/>
          <p:nvPr userDrawn="1"/>
        </p:nvSpPr>
        <p:spPr bwMode="auto">
          <a:xfrm>
            <a:off x="4356100"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885CB766-3BA7-4C6E-981C-12B89BBC0EB7}"/>
              </a:ext>
            </a:extLst>
          </p:cNvPr>
          <p:cNvSpPr>
            <a:spLocks noGrp="1"/>
          </p:cNvSpPr>
          <p:nvPr>
            <p:ph type="body" sz="quarter" idx="16" hasCustomPrompt="1"/>
          </p:nvPr>
        </p:nvSpPr>
        <p:spPr>
          <a:xfrm>
            <a:off x="4695494"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8" name="Text Placeholder 6">
            <a:extLst>
              <a:ext uri="{FF2B5EF4-FFF2-40B4-BE49-F238E27FC236}">
                <a16:creationId xmlns:a16="http://schemas.microsoft.com/office/drawing/2014/main" id="{8844DE8E-38F4-4A62-9864-CF5DC11D85AD}"/>
              </a:ext>
            </a:extLst>
          </p:cNvPr>
          <p:cNvSpPr>
            <a:spLocks noGrp="1"/>
          </p:cNvSpPr>
          <p:nvPr>
            <p:ph type="body" sz="quarter" idx="17" hasCustomPrompt="1"/>
          </p:nvPr>
        </p:nvSpPr>
        <p:spPr>
          <a:xfrm>
            <a:off x="5158280"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9" name="Text Placeholder 18">
            <a:extLst>
              <a:ext uri="{FF2B5EF4-FFF2-40B4-BE49-F238E27FC236}">
                <a16:creationId xmlns:a16="http://schemas.microsoft.com/office/drawing/2014/main" id="{D1DCB16E-3178-4977-908B-DCB9D5BE6598}"/>
              </a:ext>
            </a:extLst>
          </p:cNvPr>
          <p:cNvSpPr>
            <a:spLocks noGrp="1"/>
          </p:cNvSpPr>
          <p:nvPr>
            <p:ph type="body" sz="quarter" idx="18"/>
          </p:nvPr>
        </p:nvSpPr>
        <p:spPr>
          <a:xfrm>
            <a:off x="5158281"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Rectangle 29">
            <a:extLst>
              <a:ext uri="{FF2B5EF4-FFF2-40B4-BE49-F238E27FC236}">
                <a16:creationId xmlns:a16="http://schemas.microsoft.com/office/drawing/2014/main" id="{C3833F72-DCBA-4AB2-B21A-B550376D8C87}"/>
              </a:ext>
            </a:extLst>
          </p:cNvPr>
          <p:cNvSpPr/>
          <p:nvPr userDrawn="1"/>
        </p:nvSpPr>
        <p:spPr bwMode="auto">
          <a:xfrm>
            <a:off x="4502417" y="38989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4259E61-6078-44AA-A8F7-193579B7AE28}"/>
              </a:ext>
            </a:extLst>
          </p:cNvPr>
          <p:cNvSpPr/>
          <p:nvPr userDrawn="1"/>
        </p:nvSpPr>
        <p:spPr bwMode="auto">
          <a:xfrm>
            <a:off x="4364925"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4">
            <a:extLst>
              <a:ext uri="{FF2B5EF4-FFF2-40B4-BE49-F238E27FC236}">
                <a16:creationId xmlns:a16="http://schemas.microsoft.com/office/drawing/2014/main" id="{E4A82533-F2BF-4E0A-BA3B-0430252D7581}"/>
              </a:ext>
            </a:extLst>
          </p:cNvPr>
          <p:cNvSpPr>
            <a:spLocks noGrp="1"/>
          </p:cNvSpPr>
          <p:nvPr>
            <p:ph type="body" sz="quarter" idx="19" hasCustomPrompt="1"/>
          </p:nvPr>
        </p:nvSpPr>
        <p:spPr>
          <a:xfrm>
            <a:off x="4704319" y="40410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3" name="Text Placeholder 6">
            <a:extLst>
              <a:ext uri="{FF2B5EF4-FFF2-40B4-BE49-F238E27FC236}">
                <a16:creationId xmlns:a16="http://schemas.microsoft.com/office/drawing/2014/main" id="{B3A0E84D-D831-421C-9A30-9491AAAF8088}"/>
              </a:ext>
            </a:extLst>
          </p:cNvPr>
          <p:cNvSpPr>
            <a:spLocks noGrp="1"/>
          </p:cNvSpPr>
          <p:nvPr>
            <p:ph type="body" sz="quarter" idx="20" hasCustomPrompt="1"/>
          </p:nvPr>
        </p:nvSpPr>
        <p:spPr>
          <a:xfrm>
            <a:off x="5167105"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4" name="Text Placeholder 18">
            <a:extLst>
              <a:ext uri="{FF2B5EF4-FFF2-40B4-BE49-F238E27FC236}">
                <a16:creationId xmlns:a16="http://schemas.microsoft.com/office/drawing/2014/main" id="{BCDABBF1-093E-49D4-A19B-3B845261213D}"/>
              </a:ext>
            </a:extLst>
          </p:cNvPr>
          <p:cNvSpPr>
            <a:spLocks noGrp="1"/>
          </p:cNvSpPr>
          <p:nvPr>
            <p:ph type="body" sz="quarter" idx="21"/>
          </p:nvPr>
        </p:nvSpPr>
        <p:spPr>
          <a:xfrm>
            <a:off x="5167106"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5" name="Rectangle 34">
            <a:extLst>
              <a:ext uri="{FF2B5EF4-FFF2-40B4-BE49-F238E27FC236}">
                <a16:creationId xmlns:a16="http://schemas.microsoft.com/office/drawing/2014/main" id="{34FBA965-A892-4051-B1FD-FD4306CA19AF}"/>
              </a:ext>
            </a:extLst>
          </p:cNvPr>
          <p:cNvSpPr/>
          <p:nvPr userDrawn="1"/>
        </p:nvSpPr>
        <p:spPr bwMode="auto">
          <a:xfrm>
            <a:off x="8275905"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6BE5E53-DE80-4281-9FEC-7ACDD1067819}"/>
              </a:ext>
            </a:extLst>
          </p:cNvPr>
          <p:cNvSpPr/>
          <p:nvPr userDrawn="1"/>
        </p:nvSpPr>
        <p:spPr bwMode="auto">
          <a:xfrm>
            <a:off x="813841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4">
            <a:extLst>
              <a:ext uri="{FF2B5EF4-FFF2-40B4-BE49-F238E27FC236}">
                <a16:creationId xmlns:a16="http://schemas.microsoft.com/office/drawing/2014/main" id="{4C1E6F08-6F2F-4B8B-9D87-C030E94DF10E}"/>
              </a:ext>
            </a:extLst>
          </p:cNvPr>
          <p:cNvSpPr>
            <a:spLocks noGrp="1"/>
          </p:cNvSpPr>
          <p:nvPr>
            <p:ph type="body" sz="quarter" idx="22" hasCustomPrompt="1"/>
          </p:nvPr>
        </p:nvSpPr>
        <p:spPr>
          <a:xfrm>
            <a:off x="8477807"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8" name="Text Placeholder 6">
            <a:extLst>
              <a:ext uri="{FF2B5EF4-FFF2-40B4-BE49-F238E27FC236}">
                <a16:creationId xmlns:a16="http://schemas.microsoft.com/office/drawing/2014/main" id="{2D06001F-6138-4D6F-A243-7FFE1D81CCE8}"/>
              </a:ext>
            </a:extLst>
          </p:cNvPr>
          <p:cNvSpPr>
            <a:spLocks noGrp="1"/>
          </p:cNvSpPr>
          <p:nvPr>
            <p:ph type="body" sz="quarter" idx="23" hasCustomPrompt="1"/>
          </p:nvPr>
        </p:nvSpPr>
        <p:spPr>
          <a:xfrm>
            <a:off x="894059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9" name="Text Placeholder 18">
            <a:extLst>
              <a:ext uri="{FF2B5EF4-FFF2-40B4-BE49-F238E27FC236}">
                <a16:creationId xmlns:a16="http://schemas.microsoft.com/office/drawing/2014/main" id="{7841B3D9-6CC3-427F-B428-8C3FDE4BE069}"/>
              </a:ext>
            </a:extLst>
          </p:cNvPr>
          <p:cNvSpPr>
            <a:spLocks noGrp="1"/>
          </p:cNvSpPr>
          <p:nvPr>
            <p:ph type="body" sz="quarter" idx="24"/>
          </p:nvPr>
        </p:nvSpPr>
        <p:spPr>
          <a:xfrm>
            <a:off x="894059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0" name="Rectangle 39">
            <a:extLst>
              <a:ext uri="{FF2B5EF4-FFF2-40B4-BE49-F238E27FC236}">
                <a16:creationId xmlns:a16="http://schemas.microsoft.com/office/drawing/2014/main" id="{441224F9-6A4C-4C65-8E42-6E3D85470B57}"/>
              </a:ext>
            </a:extLst>
          </p:cNvPr>
          <p:cNvSpPr/>
          <p:nvPr userDrawn="1"/>
        </p:nvSpPr>
        <p:spPr bwMode="auto">
          <a:xfrm>
            <a:off x="8270254" y="3895725"/>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2903A56-607B-4490-BE1F-86412530286F}"/>
              </a:ext>
            </a:extLst>
          </p:cNvPr>
          <p:cNvSpPr/>
          <p:nvPr userDrawn="1"/>
        </p:nvSpPr>
        <p:spPr bwMode="auto">
          <a:xfrm>
            <a:off x="8132762" y="3895725"/>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 Placeholder 4">
            <a:extLst>
              <a:ext uri="{FF2B5EF4-FFF2-40B4-BE49-F238E27FC236}">
                <a16:creationId xmlns:a16="http://schemas.microsoft.com/office/drawing/2014/main" id="{DE7C2246-8982-4ECB-88AC-EB1C473C2B55}"/>
              </a:ext>
            </a:extLst>
          </p:cNvPr>
          <p:cNvSpPr>
            <a:spLocks noGrp="1"/>
          </p:cNvSpPr>
          <p:nvPr>
            <p:ph type="body" sz="quarter" idx="25" hasCustomPrompt="1"/>
          </p:nvPr>
        </p:nvSpPr>
        <p:spPr>
          <a:xfrm>
            <a:off x="8472156" y="4037914"/>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43" name="Text Placeholder 6">
            <a:extLst>
              <a:ext uri="{FF2B5EF4-FFF2-40B4-BE49-F238E27FC236}">
                <a16:creationId xmlns:a16="http://schemas.microsoft.com/office/drawing/2014/main" id="{709DFA2F-B194-435C-9191-8090148D15FA}"/>
              </a:ext>
            </a:extLst>
          </p:cNvPr>
          <p:cNvSpPr>
            <a:spLocks noGrp="1"/>
          </p:cNvSpPr>
          <p:nvPr>
            <p:ph type="body" sz="quarter" idx="26" hasCustomPrompt="1"/>
          </p:nvPr>
        </p:nvSpPr>
        <p:spPr>
          <a:xfrm>
            <a:off x="8934942" y="4126196"/>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44" name="Text Placeholder 18">
            <a:extLst>
              <a:ext uri="{FF2B5EF4-FFF2-40B4-BE49-F238E27FC236}">
                <a16:creationId xmlns:a16="http://schemas.microsoft.com/office/drawing/2014/main" id="{66A57C42-7CBF-4742-80C3-46C15991F8E9}"/>
              </a:ext>
            </a:extLst>
          </p:cNvPr>
          <p:cNvSpPr>
            <a:spLocks noGrp="1"/>
          </p:cNvSpPr>
          <p:nvPr>
            <p:ph type="body" sz="quarter" idx="27"/>
          </p:nvPr>
        </p:nvSpPr>
        <p:spPr>
          <a:xfrm>
            <a:off x="8934943" y="4824844"/>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08E6D12-E7E5-4852-90CA-46E41D32C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65777"/>
      </p:ext>
    </p:extLst>
  </p:cSld>
  <p:clrMapOvr>
    <a:masterClrMapping/>
  </p:clrMapOvr>
  <p:transition>
    <p:fade/>
  </p:transition>
  <p:hf hdr="0" ftr="0" dt="0"/>
  <p:extLst>
    <p:ext uri="{DCECCB84-F9BA-43D5-87BE-67443E8EF086}">
      <p15:sldGuideLst xmlns:p15="http://schemas.microsoft.com/office/powerpoint/2012/main">
        <p15:guide id="3" orient="horz" pos="3702">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071">
          <p15:clr>
            <a:srgbClr val="5ACBF0"/>
          </p15:clr>
        </p15:guide>
        <p15:guide id="11" orient="horz" pos="245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normAutofit/>
          </a:bodyPr>
          <a:lstStyle>
            <a:lvl1pPr marL="0" indent="0">
              <a:buFontTx/>
              <a:buNone/>
              <a:defRPr sz="18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pattFill prst="wdUpDiag">
            <a:fgClr>
              <a:schemeClr val="accent1">
                <a:lumMod val="50000"/>
              </a:schemeClr>
            </a:fgClr>
            <a:bgClr>
              <a:schemeClr val="tx2">
                <a:lumMod val="50000"/>
              </a:schemeClr>
            </a:bgClr>
          </a:pattFill>
        </p:spPr>
        <p:txBody>
          <a:bodyPr tIns="720000" bIns="1005840" anchor="t" anchorCtr="0">
            <a:noAutofit/>
          </a:bodyPr>
          <a:lstStyle>
            <a:lvl1pPr marL="0" indent="0" algn="ctr">
              <a:buNone/>
              <a:defRPr sz="1200" b="1">
                <a:solidFill>
                  <a:srgbClr val="FFFFFF"/>
                </a:solidFill>
              </a:defRPr>
            </a:lvl1pPr>
          </a:lstStyle>
          <a:p>
            <a:r>
              <a:rPr lang="en-US" dirty="0"/>
              <a:t>Drag &amp; drop a</a:t>
            </a:r>
            <a:br>
              <a:rPr lang="en-US" dirty="0"/>
            </a:br>
            <a:r>
              <a:rPr lang="en-US" dirty="0"/>
              <a:t>screenshot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2309291630"/>
      </p:ext>
    </p:extLst>
  </p:cSld>
  <p:clrMapOvr>
    <a:masterClrMapping/>
  </p:clrMapOvr>
  <p:transition>
    <p:fade/>
  </p:transition>
  <p:hf hdr="0" ftr="0" dt="0"/>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131029"/>
            <a:ext cx="3468956" cy="861774"/>
          </a:xfrm>
        </p:spPr>
        <p:txBody>
          <a:bodyPr anchor="t"/>
          <a:lstStyle>
            <a:lvl1pPr>
              <a:defRPr sz="28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8200" y="2131028"/>
            <a:ext cx="6959092" cy="3980641"/>
          </a:xfrm>
        </p:spPr>
        <p:txBody>
          <a:bodyPr>
            <a:normAutofit/>
          </a:bodyPr>
          <a:lstStyle>
            <a:lvl1pPr marL="320040" indent="-320040">
              <a:spcAft>
                <a:spcPts val="1200"/>
              </a:spcAft>
              <a:buFont typeface="+mj-lt"/>
              <a:buAutoNum type="arabicPeriod"/>
              <a:defRPr sz="20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842902"/>
            <a:ext cx="3477325" cy="0"/>
          </a:xfrm>
          <a:prstGeom prst="line">
            <a:avLst/>
          </a:prstGeom>
          <a:ln w="63500">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842902"/>
            <a:ext cx="6961188" cy="0"/>
          </a:xfrm>
          <a:prstGeom prst="line">
            <a:avLst/>
          </a:prstGeom>
          <a:ln w="635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57539"/>
      </p:ext>
    </p:extLst>
  </p:cSld>
  <p:clrMapOvr>
    <a:masterClrMapping/>
  </p:clrMapOvr>
  <p:transition>
    <p:fade/>
  </p:transition>
  <p:hf hdr="0" ftr="0" dt="0"/>
  <p:extLst>
    <p:ext uri="{DCECCB84-F9BA-43D5-87BE-67443E8EF086}">
      <p15:sldGuideLst xmlns:p15="http://schemas.microsoft.com/office/powerpoint/2012/main">
        <p15:guide id="12" pos="2561">
          <p15:clr>
            <a:srgbClr val="5ACBF0"/>
          </p15:clr>
        </p15:guide>
        <p15:guide id="29" orient="horz" pos="1320">
          <p15:clr>
            <a:srgbClr val="5ACBF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7"/>
            <a:ext cx="3182027" cy="5683249"/>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7"/>
            <a:ext cx="6667500" cy="5683251"/>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264940"/>
            <a:ext cx="0" cy="2059178"/>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596217"/>
      </p:ext>
    </p:extLst>
  </p:cSld>
  <p:clrMapOvr>
    <a:masterClrMapping/>
  </p:clrMapOvr>
  <p:transition>
    <p:fade/>
  </p:transition>
  <p:hf hdr="0" ftr="0" dt="0"/>
  <p:extLst>
    <p:ext uri="{DCECCB84-F9BA-43D5-87BE-67443E8EF086}">
      <p15:sldGuideLst xmlns:p15="http://schemas.microsoft.com/office/powerpoint/2012/main">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5802"/>
            <a:ext cx="6037460" cy="4431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200" b="1"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756301"/>
            <a:ext cx="603746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2A9F794C-0039-734A-9A67-0890BA2F78B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9022977" y="3207401"/>
            <a:ext cx="2479346" cy="590893"/>
          </a:xfrm>
          <a:prstGeom prst="rect">
            <a:avLst/>
          </a:prstGeom>
        </p:spPr>
      </p:pic>
    </p:spTree>
    <p:extLst>
      <p:ext uri="{BB962C8B-B14F-4D97-AF65-F5344CB8AC3E}">
        <p14:creationId xmlns:p14="http://schemas.microsoft.com/office/powerpoint/2010/main" val="226904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hf hdr="0" ftr="0" dt="0"/>
  <p:extLst>
    <p:ext uri="{DCECCB84-F9BA-43D5-87BE-67443E8EF086}">
      <p15:sldGuideLst xmlns:p15="http://schemas.microsoft.com/office/powerpoint/2012/main">
        <p15:guide id="3" orient="horz" pos="1872">
          <p15:clr>
            <a:srgbClr val="5ACBF0"/>
          </p15:clr>
        </p15:guide>
        <p15:guide id="4" orient="horz" pos="2364">
          <p15:clr>
            <a:srgbClr val="5ACBF0"/>
          </p15:clr>
        </p15:guide>
        <p15:guide id="5" pos="384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22523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F5DA9-7F0B-974A-BDA7-C8F89F527FA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656232" y="2847538"/>
            <a:ext cx="4879537" cy="1162923"/>
          </a:xfrm>
          <a:prstGeom prst="rect">
            <a:avLst/>
          </a:prstGeom>
        </p:spPr>
      </p:pic>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10592013"/>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97536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dirty="0"/>
          </a:p>
        </p:txBody>
      </p:sp>
      <p:sp>
        <p:nvSpPr>
          <p:cNvPr id="4" name="Text Placeholder 2">
            <a:extLst>
              <a:ext uri="{FF2B5EF4-FFF2-40B4-BE49-F238E27FC236}">
                <a16:creationId xmlns:a16="http://schemas.microsoft.com/office/drawing/2014/main" id="{3A824BE7-9859-7240-83D5-846AECA2353C}"/>
              </a:ext>
            </a:extLst>
          </p:cNvPr>
          <p:cNvSpPr>
            <a:spLocks noGrp="1"/>
          </p:cNvSpPr>
          <p:nvPr>
            <p:ph idx="1"/>
          </p:nvPr>
        </p:nvSpPr>
        <p:spPr>
          <a:xfrm>
            <a:off x="579121" y="1470401"/>
            <a:ext cx="11033760" cy="4632960"/>
          </a:xfrm>
          <a:prstGeom prst="rect">
            <a:avLst/>
          </a:prstGeom>
        </p:spPr>
        <p:txBody>
          <a:bodyPr vert="horz" lIns="91440" tIns="45720" rIns="91440" bIns="45720" rtlCol="0">
            <a:noAutofit/>
          </a:bodyPr>
          <a:lstStyle>
            <a:lvl1pPr marL="234962" indent="-234962">
              <a:buSzPct val="80000"/>
              <a:buFont typeface="Webdings" panose="05030102010509060703" pitchFamily="18" charset="2"/>
              <a:buChar char=""/>
              <a:defRPr lang="en-US" dirty="0" smtClean="0"/>
            </a:lvl1pPr>
            <a:lvl2pPr marL="452989" indent="-220144">
              <a:buSzPct val="80000"/>
              <a:buFont typeface="Wingdings 3" panose="05040102010807070707" pitchFamily="18" charset="2"/>
              <a:buChar char=""/>
              <a:defRPr sz="2000"/>
            </a:lvl2pPr>
            <a:lvl3pPr marL="685835" indent="-232845">
              <a:buSzPct val="80000"/>
              <a:buFont typeface="Wingdings 3" panose="05040102010807070707" pitchFamily="18" charset="2"/>
              <a:buChar char="¬"/>
              <a:defRPr sz="1800"/>
            </a:lvl3pPr>
            <a:lvl4pPr marL="916563" indent="-230729">
              <a:buSzPct val="80000"/>
              <a:buFont typeface="Wingdings 3" panose="05040102010807070707" pitchFamily="18" charset="2"/>
              <a:buChar char="¬"/>
              <a:defRPr/>
            </a:lvl4pPr>
            <a:lvl5pPr marL="1138824" indent="-222262">
              <a:buSzPct val="80000"/>
              <a:buFont typeface="Wingdings 3" panose="05040102010807070707" pitchFamily="18"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98390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hasCustomPrompt="1"/>
          </p:nvPr>
        </p:nvSpPr>
        <p:spPr>
          <a:xfrm>
            <a:off x="579121" y="304800"/>
            <a:ext cx="7421878" cy="975360"/>
          </a:xfrm>
        </p:spPr>
        <p:txBody>
          <a:bodyPr/>
          <a:lstStyle>
            <a:lvl1pPr>
              <a:defRPr>
                <a:solidFill>
                  <a:schemeClr val="tx1"/>
                </a:solidFill>
              </a:defRPr>
            </a:lvl1pPr>
          </a:lstStyle>
          <a:p>
            <a:r>
              <a:rPr lang="en-US" dirty="0"/>
              <a:t>Agenda</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lvl1pPr>
              <a:defRPr>
                <a:solidFill>
                  <a:schemeClr val="tx1"/>
                </a:solidFill>
              </a:defRPr>
            </a:lvl1pPr>
          </a:lstStyle>
          <a:p>
            <a:fld id="{626C978B-826E-438C-909A-E9C381D3FF04}" type="slidenum">
              <a:rPr lang="en-US" smtClean="0"/>
              <a:pPr/>
              <a:t>‹#›</a:t>
            </a:fld>
            <a:endParaRPr lang="en-US" dirty="0"/>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Content Placeholder 2"/>
          <p:cNvSpPr>
            <a:spLocks noGrp="1"/>
          </p:cNvSpPr>
          <p:nvPr>
            <p:ph idx="1"/>
          </p:nvPr>
        </p:nvSpPr>
        <p:spPr>
          <a:xfrm>
            <a:off x="579120" y="1733296"/>
            <a:ext cx="7421879" cy="3753104"/>
          </a:xfrm>
        </p:spPr>
        <p:txBody>
          <a:bodyPr/>
          <a:lstStyle>
            <a:lvl1pPr>
              <a:defRPr>
                <a:solidFill>
                  <a:schemeClr val="tx1"/>
                </a:solidFill>
              </a:defRPr>
            </a:lvl1pPr>
          </a:lstStyle>
          <a:p>
            <a:r>
              <a:rPr lang="en-US" dirty="0"/>
              <a:t>Agenda Item 1</a:t>
            </a:r>
          </a:p>
          <a:p>
            <a:r>
              <a:rPr lang="en-US" dirty="0"/>
              <a:t>Agenda Item 2</a:t>
            </a:r>
          </a:p>
          <a:p>
            <a:r>
              <a:rPr lang="en-US" dirty="0"/>
              <a:t>Agenda Item 3</a:t>
            </a:r>
          </a:p>
          <a:p>
            <a:r>
              <a:rPr lang="en-US" dirty="0"/>
              <a:t>Agenda Item 4</a:t>
            </a:r>
          </a:p>
          <a:p>
            <a:r>
              <a:rPr lang="en-US" dirty="0"/>
              <a:t>Agenda Item 5</a:t>
            </a:r>
          </a:p>
          <a:p>
            <a:r>
              <a:rPr lang="en-US" dirty="0"/>
              <a:t>Agenda Item 6</a:t>
            </a:r>
          </a:p>
        </p:txBody>
      </p:sp>
      <p:pic>
        <p:nvPicPr>
          <p:cNvPr id="7" name="Picture 6">
            <a:extLst>
              <a:ext uri="{FF2B5EF4-FFF2-40B4-BE49-F238E27FC236}">
                <a16:creationId xmlns:a16="http://schemas.microsoft.com/office/drawing/2014/main" id="{E9C16CF1-E2E6-48D5-A44C-7C8249C74C33}"/>
              </a:ext>
            </a:extLst>
          </p:cNvPr>
          <p:cNvPicPr>
            <a:picLocks noChangeAspect="1"/>
          </p:cNvPicPr>
          <p:nvPr userDrawn="1"/>
        </p:nvPicPr>
        <p:blipFill>
          <a:blip r:embed="rId2"/>
          <a:stretch>
            <a:fillRect/>
          </a:stretch>
        </p:blipFill>
        <p:spPr>
          <a:xfrm>
            <a:off x="9580944" y="381000"/>
            <a:ext cx="1941690" cy="1177290"/>
          </a:xfrm>
          <a:prstGeom prst="rect">
            <a:avLst/>
          </a:prstGeom>
        </p:spPr>
      </p:pic>
    </p:spTree>
    <p:extLst>
      <p:ext uri="{BB962C8B-B14F-4D97-AF65-F5344CB8AC3E}">
        <p14:creationId xmlns:p14="http://schemas.microsoft.com/office/powerpoint/2010/main" val="158909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9121" y="304800"/>
            <a:ext cx="11033760" cy="975360"/>
          </a:xfrm>
        </p:spPr>
        <p:txBody>
          <a:bodyPr/>
          <a:lstStyle/>
          <a:p>
            <a:r>
              <a:rPr lang="en-US"/>
              <a:t>Click to edit Master title style</a:t>
            </a:r>
          </a:p>
        </p:txBody>
      </p:sp>
      <p:sp>
        <p:nvSpPr>
          <p:cNvPr id="3" name="Content Placeholder 2"/>
          <p:cNvSpPr>
            <a:spLocks noGrp="1"/>
          </p:cNvSpPr>
          <p:nvPr>
            <p:ph sz="half" idx="1"/>
          </p:nvPr>
        </p:nvSpPr>
        <p:spPr>
          <a:xfrm>
            <a:off x="579120"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8401"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1A8B06E9-672B-49AA-8789-D576D5680872}"/>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dirty="0"/>
          </a:p>
        </p:txBody>
      </p:sp>
      <p:sp>
        <p:nvSpPr>
          <p:cNvPr id="9" name="Rectangle 8"/>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1225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01C3-C423-9F99-B554-14D86AF6A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88A8E-E8B9-A671-4AA6-4C0D5364F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42313B-1CA0-FE5A-62EA-B0BD63BE9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3739B-8E51-426A-8B5E-9B9CE46596D7}"/>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6" name="Footer Placeholder 5">
            <a:extLst>
              <a:ext uri="{FF2B5EF4-FFF2-40B4-BE49-F238E27FC236}">
                <a16:creationId xmlns:a16="http://schemas.microsoft.com/office/drawing/2014/main" id="{499EFEA5-1D1E-B009-1F84-AD372C7EF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EC66E-DB07-2185-C426-B7FFD8A458B0}"/>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248058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1905-A557-A01B-D7E0-58487268A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2133E-0147-9CC5-C122-A61E812A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A2195-738A-551E-D3BD-4F797DE44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7439F-3E23-29A0-25C1-FA574A44E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4E468-EBE1-0803-FA0A-9E11A6D8DF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6370D-B7EA-7AA3-17EB-89216445C9E2}"/>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8" name="Footer Placeholder 7">
            <a:extLst>
              <a:ext uri="{FF2B5EF4-FFF2-40B4-BE49-F238E27FC236}">
                <a16:creationId xmlns:a16="http://schemas.microsoft.com/office/drawing/2014/main" id="{D945E370-FD75-B2DE-3303-9EE359B879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4F98C-5983-0D1F-2445-1B4F95947AE6}"/>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102721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0B0F-DEA6-5AF0-EC2D-1313FB9E01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7D983B-14C0-5A1D-7789-06C6FA2420C4}"/>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4" name="Footer Placeholder 3">
            <a:extLst>
              <a:ext uri="{FF2B5EF4-FFF2-40B4-BE49-F238E27FC236}">
                <a16:creationId xmlns:a16="http://schemas.microsoft.com/office/drawing/2014/main" id="{961AD81C-C57A-FA4A-FAAA-0F20F6B20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BD9AF-EFD8-6445-588E-40225C91A547}"/>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353490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036C9-2540-3CF6-101E-4C2E11A1F250}"/>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3" name="Footer Placeholder 2">
            <a:extLst>
              <a:ext uri="{FF2B5EF4-FFF2-40B4-BE49-F238E27FC236}">
                <a16:creationId xmlns:a16="http://schemas.microsoft.com/office/drawing/2014/main" id="{442B1E57-A711-0E21-C00B-21FF78084C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4D775-DAC6-6B40-F892-947C5B5812B8}"/>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28432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6CC5-F3AA-A48F-B8D3-93AABF420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FCFFB-FDA9-F755-35DF-14A49D173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6E82CD-BA5F-E515-D753-F15132AE7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0FACB-7011-812A-FFCF-E437B6FD32CD}"/>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6" name="Footer Placeholder 5">
            <a:extLst>
              <a:ext uri="{FF2B5EF4-FFF2-40B4-BE49-F238E27FC236}">
                <a16:creationId xmlns:a16="http://schemas.microsoft.com/office/drawing/2014/main" id="{F1A0F840-0734-FE83-B346-CB6DBC4C1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E1C3F-B58F-FB54-BFAB-99F19F1B46EA}"/>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358168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952-2600-F768-0275-10132409A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ED2D4-CB35-2E8F-E673-0B53AD5E4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550DF-E936-CF4C-BFBC-D7156A733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1FAB0-E9BE-F1FE-DA9F-17B06E1356D9}"/>
              </a:ext>
            </a:extLst>
          </p:cNvPr>
          <p:cNvSpPr>
            <a:spLocks noGrp="1"/>
          </p:cNvSpPr>
          <p:nvPr>
            <p:ph type="dt" sz="half" idx="10"/>
          </p:nvPr>
        </p:nvSpPr>
        <p:spPr/>
        <p:txBody>
          <a:bodyPr/>
          <a:lstStyle/>
          <a:p>
            <a:fld id="{1C1187A6-9627-44C0-9A19-70DDA46B9D0A}" type="datetimeFigureOut">
              <a:rPr lang="en-US" smtClean="0"/>
              <a:t>6/3/2024</a:t>
            </a:fld>
            <a:endParaRPr lang="en-US"/>
          </a:p>
        </p:txBody>
      </p:sp>
      <p:sp>
        <p:nvSpPr>
          <p:cNvPr id="6" name="Footer Placeholder 5">
            <a:extLst>
              <a:ext uri="{FF2B5EF4-FFF2-40B4-BE49-F238E27FC236}">
                <a16:creationId xmlns:a16="http://schemas.microsoft.com/office/drawing/2014/main" id="{20212B31-D7FA-6E78-E16C-4B052DDE5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953EC-9210-AAFD-395C-EFDE7587C9D9}"/>
              </a:ext>
            </a:extLst>
          </p:cNvPr>
          <p:cNvSpPr>
            <a:spLocks noGrp="1"/>
          </p:cNvSpPr>
          <p:nvPr>
            <p:ph type="sldNum" sz="quarter" idx="12"/>
          </p:nvPr>
        </p:nvSpPr>
        <p:spPr/>
        <p:txBody>
          <a:bodyPr/>
          <a:lstStyle/>
          <a:p>
            <a:fld id="{3A42C096-F93E-4601-8C96-5B1A6819CC30}" type="slidenum">
              <a:rPr lang="en-US" smtClean="0"/>
              <a:t>‹#›</a:t>
            </a:fld>
            <a:endParaRPr lang="en-US"/>
          </a:p>
        </p:txBody>
      </p:sp>
    </p:spTree>
    <p:extLst>
      <p:ext uri="{BB962C8B-B14F-4D97-AF65-F5344CB8AC3E}">
        <p14:creationId xmlns:p14="http://schemas.microsoft.com/office/powerpoint/2010/main" val="314152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microsoft.com/office/2007/relationships/hdphoto" Target="../media/hdphoto1.wdp"/><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1260D-978C-B8BF-5A28-EF91C01D6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6DCA324-34BC-660F-6DFF-36B73816E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8B742D-CA32-31EE-4519-2CF421136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1C1187A6-9627-44C0-9A19-70DDA46B9D0A}" type="datetimeFigureOut">
              <a:rPr lang="en-US" smtClean="0"/>
              <a:pPr/>
              <a:t>6/3/2024</a:t>
            </a:fld>
            <a:endParaRPr lang="en-US" dirty="0"/>
          </a:p>
        </p:txBody>
      </p:sp>
      <p:sp>
        <p:nvSpPr>
          <p:cNvPr id="5" name="Footer Placeholder 4">
            <a:extLst>
              <a:ext uri="{FF2B5EF4-FFF2-40B4-BE49-F238E27FC236}">
                <a16:creationId xmlns:a16="http://schemas.microsoft.com/office/drawing/2014/main" id="{FF692832-D675-C74B-C21A-700A0321E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223AA77E-3854-CE10-B76B-DE223FE6D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3A42C096-F93E-4601-8C96-5B1A6819CC30}" type="slidenum">
              <a:rPr lang="en-US" smtClean="0"/>
              <a:pPr/>
              <a:t>‹#›</a:t>
            </a:fld>
            <a:endParaRPr lang="en-US" dirty="0"/>
          </a:p>
        </p:txBody>
      </p:sp>
      <p:sp>
        <p:nvSpPr>
          <p:cNvPr id="8" name="TextBox 7">
            <a:extLst>
              <a:ext uri="{FF2B5EF4-FFF2-40B4-BE49-F238E27FC236}">
                <a16:creationId xmlns:a16="http://schemas.microsoft.com/office/drawing/2014/main" id="{31E2EC65-C570-9520-1E92-CC3ABC5B105E}"/>
              </a:ext>
            </a:extLst>
          </p:cNvPr>
          <p:cNvSpPr txBox="1"/>
          <p:nvPr userDrawn="1">
            <p:extLst>
              <p:ext uri="{1162E1C5-73C7-4A58-AE30-91384D911F3F}">
                <p184:classification xmlns:p184="http://schemas.microsoft.com/office/powerpoint/2018/4/main" val="hdr"/>
              </p:ext>
            </p:extLst>
          </p:nvPr>
        </p:nvSpPr>
        <p:spPr>
          <a:xfrm>
            <a:off x="63500" y="63500"/>
            <a:ext cx="995363" cy="152400"/>
          </a:xfrm>
          <a:prstGeom prst="rect">
            <a:avLst/>
          </a:prstGeom>
        </p:spPr>
        <p:txBody>
          <a:bodyPr horzOverflow="overflow" lIns="0" tIns="0" rIns="0" bIns="0">
            <a:spAutoFit/>
          </a:bodyPr>
          <a:lstStyle/>
          <a:p>
            <a:pPr algn="l"/>
            <a:r>
              <a:rPr lang="en-US" sz="1000">
                <a:solidFill>
                  <a:srgbClr val="008000"/>
                </a:solidFill>
                <a:latin typeface="Calibri" panose="020F0502020204030204" pitchFamily="34" charset="0"/>
                <a:cs typeface="Calibri" panose="020F0502020204030204" pitchFamily="34" charset="0"/>
              </a:rPr>
              <a:t>[Copyright &lt;Year&gt;]</a:t>
            </a:r>
          </a:p>
        </p:txBody>
      </p:sp>
    </p:spTree>
    <p:extLst>
      <p:ext uri="{BB962C8B-B14F-4D97-AF65-F5344CB8AC3E}">
        <p14:creationId xmlns:p14="http://schemas.microsoft.com/office/powerpoint/2010/main" val="148271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2548C20C-E4BC-8642-84C1-11BE8A0136B5}"/>
              </a:ext>
            </a:extLst>
          </p:cNvPr>
          <p:cNvPicPr>
            <a:picLocks noChangeAspect="1"/>
          </p:cNvPicPr>
          <p:nvPr userDrawn="1"/>
        </p:nvPicPr>
        <p:blipFill>
          <a:blip r:embed="rId30">
            <a:extLst>
              <a:ext uri="{BEBA8EAE-BF5A-486C-A8C5-ECC9F3942E4B}">
                <a14:imgProps xmlns:a14="http://schemas.microsoft.com/office/drawing/2010/main">
                  <a14:imgLayer r:embed="rId31">
                    <a14:imgEffect>
                      <a14:brightnessContrast bright="100000"/>
                    </a14:imgEffect>
                  </a14:imgLayer>
                </a14:imgProps>
              </a:ext>
            </a:extLst>
          </a:blip>
          <a:stretch>
            <a:fillRect/>
          </a:stretch>
        </p:blipFill>
        <p:spPr>
          <a:xfrm>
            <a:off x="11410466" y="6561727"/>
            <a:ext cx="645078" cy="153740"/>
          </a:xfrm>
          <a:prstGeom prst="rect">
            <a:avLst/>
          </a:prstGeom>
        </p:spPr>
      </p:pic>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dirty="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hl">
            <a:extLst>
              <a:ext uri="{FF2B5EF4-FFF2-40B4-BE49-F238E27FC236}">
                <a16:creationId xmlns:a16="http://schemas.microsoft.com/office/drawing/2014/main" id="{A444ED71-AD28-40CE-8E9B-7D529A57CDA3}"/>
              </a:ext>
            </a:extLst>
          </p:cNvPr>
          <p:cNvSpPr txBox="1"/>
          <p:nvPr userDrawn="1"/>
        </p:nvSpPr>
        <p:spPr>
          <a:xfrm>
            <a:off x="0" y="0"/>
            <a:ext cx="12192000" cy="276999"/>
          </a:xfrm>
          <a:prstGeom prst="rect">
            <a:avLst/>
          </a:prstGeom>
          <a:noFill/>
        </p:spPr>
        <p:txBody>
          <a:bodyPr vert="horz" wrap="square" lIns="0" tIns="0" rIns="0" bIns="0" rtlCol="0">
            <a:spAutoFit/>
          </a:bodyPr>
          <a:lstStyle/>
          <a:p>
            <a:pPr algn="l">
              <a:buClr>
                <a:schemeClr val="accent1"/>
              </a:buClr>
              <a:buSzPct val="60000"/>
            </a:pPr>
            <a:endParaRPr lang="en-US" sz="1800" dirty="0">
              <a:solidFill>
                <a:schemeClr val="tx1"/>
              </a:solidFill>
            </a:endParaRPr>
          </a:p>
        </p:txBody>
      </p:sp>
      <p:sp>
        <p:nvSpPr>
          <p:cNvPr id="8" name="fl">
            <a:extLst>
              <a:ext uri="{FF2B5EF4-FFF2-40B4-BE49-F238E27FC236}">
                <a16:creationId xmlns:a16="http://schemas.microsoft.com/office/drawing/2014/main" id="{43E5A9FB-C01D-46CE-8F35-6EA9268859D0}"/>
              </a:ext>
            </a:extLst>
          </p:cNvPr>
          <p:cNvSpPr txBox="1"/>
          <p:nvPr userDrawn="1"/>
        </p:nvSpPr>
        <p:spPr>
          <a:xfrm>
            <a:off x="0" y="6520180"/>
            <a:ext cx="12192000" cy="276999"/>
          </a:xfrm>
          <a:prstGeom prst="rect">
            <a:avLst/>
          </a:prstGeom>
          <a:noFill/>
        </p:spPr>
        <p:txBody>
          <a:bodyPr vert="horz" wrap="square" lIns="0" tIns="0" rIns="0" bIns="0" rtlCol="0">
            <a:spAutoFit/>
          </a:bodyPr>
          <a:lstStyle/>
          <a:p>
            <a:pPr algn="l">
              <a:buClr>
                <a:schemeClr val="accent1"/>
              </a:buClr>
              <a:buSzPct val="60000"/>
            </a:pPr>
            <a:endParaRPr lang="en-US" sz="1800" dirty="0">
              <a:solidFill>
                <a:schemeClr val="tx1"/>
              </a:solidFill>
            </a:endParaRPr>
          </a:p>
        </p:txBody>
      </p:sp>
      <p:sp>
        <p:nvSpPr>
          <p:cNvPr id="34" name="TextBox 33">
            <a:extLst>
              <a:ext uri="{FF2B5EF4-FFF2-40B4-BE49-F238E27FC236}">
                <a16:creationId xmlns:a16="http://schemas.microsoft.com/office/drawing/2014/main" id="{9BDBBBEF-597D-E1F8-CB9D-AB215810B7B8}"/>
              </a:ext>
            </a:extLst>
          </p:cNvPr>
          <p:cNvSpPr txBox="1"/>
          <p:nvPr>
            <p:extLst>
              <p:ext uri="{1162E1C5-73C7-4A58-AE30-91384D911F3F}">
                <p184:classification xmlns:p184="http://schemas.microsoft.com/office/powerpoint/2018/4/main" val="hdr"/>
              </p:ext>
            </p:extLst>
          </p:nvPr>
        </p:nvSpPr>
        <p:spPr>
          <a:xfrm>
            <a:off x="63500" y="63500"/>
            <a:ext cx="995363" cy="152400"/>
          </a:xfrm>
          <a:prstGeom prst="rect">
            <a:avLst/>
          </a:prstGeom>
        </p:spPr>
        <p:txBody>
          <a:bodyPr horzOverflow="overflow" lIns="0" tIns="0" rIns="0" bIns="0">
            <a:spAutoFit/>
          </a:bodyPr>
          <a:lstStyle/>
          <a:p>
            <a:pPr algn="l"/>
            <a:r>
              <a:rPr lang="en-US" sz="1000">
                <a:solidFill>
                  <a:srgbClr val="008000"/>
                </a:solidFill>
                <a:latin typeface="Calibri" panose="020F0502020204030204" pitchFamily="34" charset="0"/>
                <a:cs typeface="Calibri" panose="020F0502020204030204" pitchFamily="34" charset="0"/>
              </a:rPr>
              <a:t>[Copyright &lt;Year&gt;]</a:t>
            </a:r>
          </a:p>
        </p:txBody>
      </p:sp>
    </p:spTree>
    <p:extLst>
      <p:ext uri="{BB962C8B-B14F-4D97-AF65-F5344CB8AC3E}">
        <p14:creationId xmlns:p14="http://schemas.microsoft.com/office/powerpoint/2010/main" val="177396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hf hdr="0" ft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4.xml"/><Relationship Id="rId1" Type="http://schemas.openxmlformats.org/officeDocument/2006/relationships/customXml" Target="../../customXml/item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xilinx.com/r/en-US/ug1399-vitis-hls/pragma-HLS-unroll"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docs.xilinx.com/r/en-US/ug1399-vitis-hls/pragma-HLS-pipeline"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5.xml"/><Relationship Id="rId1" Type="http://schemas.openxmlformats.org/officeDocument/2006/relationships/customXml" Target="../../customXml/item10.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Fast_Fourier_transfor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customXml" Target="../../customXml/item8.xml"/><Relationship Id="rId1" Type="http://schemas.openxmlformats.org/officeDocument/2006/relationships/customXml" Target="../../customXml/item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7.xml"/><Relationship Id="rId1" Type="http://schemas.openxmlformats.org/officeDocument/2006/relationships/customXml" Target="../../customXml/item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3.xml"/><Relationship Id="rId1" Type="http://schemas.openxmlformats.org/officeDocument/2006/relationships/customXml" Target="../../customXml/item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58F-BF16-29F1-AC54-D856BD7D7AC2}"/>
              </a:ext>
            </a:extLst>
          </p:cNvPr>
          <p:cNvSpPr>
            <a:spLocks noGrp="1"/>
          </p:cNvSpPr>
          <p:nvPr>
            <p:ph type="ctrTitle"/>
          </p:nvPr>
        </p:nvSpPr>
        <p:spPr>
          <a:xfrm>
            <a:off x="1524000" y="1208315"/>
            <a:ext cx="9144000" cy="3142570"/>
          </a:xfrm>
        </p:spPr>
        <p:txBody>
          <a:bodyPr>
            <a:normAutofit fontScale="90000"/>
          </a:bodyPr>
          <a:lstStyle/>
          <a:p>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DSP——FIR Filter</a:t>
            </a: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Module 2: HLS Basic Knowledge</a:t>
            </a:r>
            <a:endParaRPr lang="en-US" dirty="0"/>
          </a:p>
        </p:txBody>
      </p:sp>
    </p:spTree>
    <p:extLst>
      <p:ext uri="{BB962C8B-B14F-4D97-AF65-F5344CB8AC3E}">
        <p14:creationId xmlns:p14="http://schemas.microsoft.com/office/powerpoint/2010/main" val="329042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46CE301-2633-2DAD-EF12-D54BD45D14F2}"/>
              </a:ext>
            </a:extLst>
          </p:cNvPr>
          <p:cNvSpPr/>
          <p:nvPr/>
        </p:nvSpPr>
        <p:spPr>
          <a:xfrm>
            <a:off x="6096000" y="455391"/>
            <a:ext cx="5122726" cy="106026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01094-F439-48B2-8346-930EACC17A9E}"/>
              </a:ext>
            </a:extLst>
          </p:cNvPr>
          <p:cNvSpPr>
            <a:spLocks noGrp="1"/>
          </p:cNvSpPr>
          <p:nvPr>
            <p:ph type="title"/>
          </p:nvPr>
        </p:nvSpPr>
        <p:spPr/>
        <p:txBody>
          <a:bodyPr/>
          <a:lstStyle/>
          <a:p>
            <a:r>
              <a:rPr lang="en-US" altLang="zh-CN" b="1" dirty="0"/>
              <a:t>Baseline Codes</a:t>
            </a:r>
            <a:endParaRPr lang="en-US" b="1" dirty="0"/>
          </a:p>
        </p:txBody>
      </p:sp>
      <p:pic>
        <p:nvPicPr>
          <p:cNvPr id="16" name="Content Placeholder 15">
            <a:extLst>
              <a:ext uri="{FF2B5EF4-FFF2-40B4-BE49-F238E27FC236}">
                <a16:creationId xmlns:a16="http://schemas.microsoft.com/office/drawing/2014/main" id="{BAE0F1B0-7126-CA41-D0F1-C6FCE8CA36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4806" y="1740187"/>
            <a:ext cx="10515600" cy="1005019"/>
          </a:xfrm>
        </p:spPr>
      </p:pic>
      <p:sp>
        <p:nvSpPr>
          <p:cNvPr id="20" name="Rectangle 19">
            <a:extLst>
              <a:ext uri="{FF2B5EF4-FFF2-40B4-BE49-F238E27FC236}">
                <a16:creationId xmlns:a16="http://schemas.microsoft.com/office/drawing/2014/main" id="{1A0716B4-F1ED-9A47-5DDC-A98F2FA85748}"/>
              </a:ext>
            </a:extLst>
          </p:cNvPr>
          <p:cNvSpPr/>
          <p:nvPr/>
        </p:nvSpPr>
        <p:spPr>
          <a:xfrm>
            <a:off x="5531584" y="2072058"/>
            <a:ext cx="727990" cy="1695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ECB484-F00B-D33A-FD4C-6D6F66FBAEA5}"/>
              </a:ext>
            </a:extLst>
          </p:cNvPr>
          <p:cNvSpPr/>
          <p:nvPr/>
        </p:nvSpPr>
        <p:spPr>
          <a:xfrm>
            <a:off x="9718766" y="2072058"/>
            <a:ext cx="1236616" cy="1695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76E558C-28B6-C691-1627-948BC2E732C6}"/>
              </a:ext>
            </a:extLst>
          </p:cNvPr>
          <p:cNvSpPr txBox="1"/>
          <p:nvPr/>
        </p:nvSpPr>
        <p:spPr>
          <a:xfrm>
            <a:off x="838200" y="2921168"/>
            <a:ext cx="567281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software runs in </a:t>
            </a:r>
            <a:r>
              <a:rPr lang="en-US" b="1" dirty="0">
                <a:solidFill>
                  <a:srgbClr val="C00000"/>
                </a:solidFill>
                <a:latin typeface="Times New Roman" panose="02020603050405020304" pitchFamily="18" charset="0"/>
                <a:cs typeface="Times New Roman" panose="02020603050405020304" pitchFamily="18" charset="0"/>
              </a:rPr>
              <a:t>0.48 seconds.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baseline hardware code runs in </a:t>
            </a:r>
            <a:r>
              <a:rPr lang="en-US" b="1" dirty="0">
                <a:solidFill>
                  <a:srgbClr val="C00000"/>
                </a:solidFill>
                <a:latin typeface="Times New Roman" panose="02020603050405020304" pitchFamily="18" charset="0"/>
                <a:cs typeface="Times New Roman" panose="02020603050405020304" pitchFamily="18" charset="0"/>
              </a:rPr>
              <a:t>3.67 seconds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the resources on the FPGA are </a:t>
            </a:r>
            <a:r>
              <a:rPr lang="en-US" b="1" dirty="0">
                <a:solidFill>
                  <a:srgbClr val="C00000"/>
                </a:solidFill>
                <a:latin typeface="Times New Roman" panose="02020603050405020304" pitchFamily="18" charset="0"/>
                <a:cs typeface="Times New Roman" panose="02020603050405020304" pitchFamily="18" charset="0"/>
              </a:rPr>
              <a:t>not fully utilized</a:t>
            </a:r>
            <a:r>
              <a:rPr lang="en-US" dirty="0">
                <a:latin typeface="Times New Roman" panose="02020603050405020304" pitchFamily="18" charset="0"/>
                <a:cs typeface="Times New Roman" panose="02020603050405020304" pitchFamily="18" charset="0"/>
              </a:rPr>
              <a:t>.</a:t>
            </a:r>
          </a:p>
        </p:txBody>
      </p:sp>
      <p:sp>
        <p:nvSpPr>
          <p:cNvPr id="26" name="TextBox 25">
            <a:extLst>
              <a:ext uri="{FF2B5EF4-FFF2-40B4-BE49-F238E27FC236}">
                <a16:creationId xmlns:a16="http://schemas.microsoft.com/office/drawing/2014/main" id="{FAEBA1BF-F4C4-4CF2-8544-BC90971D825A}"/>
              </a:ext>
            </a:extLst>
          </p:cNvPr>
          <p:cNvSpPr txBox="1"/>
          <p:nvPr/>
        </p:nvSpPr>
        <p:spPr>
          <a:xfrm>
            <a:off x="2064202" y="5462829"/>
            <a:ext cx="3375933"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~7.6 times slower !</a:t>
            </a:r>
          </a:p>
        </p:txBody>
      </p:sp>
      <p:pic>
        <p:nvPicPr>
          <p:cNvPr id="31" name="Picture 30" descr="A screenshot of a computer code&#10;&#10;Description automatically generated with medium confidence">
            <a:extLst>
              <a:ext uri="{FF2B5EF4-FFF2-40B4-BE49-F238E27FC236}">
                <a16:creationId xmlns:a16="http://schemas.microsoft.com/office/drawing/2014/main" id="{5D4BAB48-B0EE-81B7-1440-4F111554C7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113" y="3214059"/>
            <a:ext cx="5264461" cy="2248770"/>
          </a:xfrm>
          <a:prstGeom prst="rect">
            <a:avLst/>
          </a:prstGeom>
        </p:spPr>
      </p:pic>
      <p:sp>
        <p:nvSpPr>
          <p:cNvPr id="32" name="Rectangle 31">
            <a:extLst>
              <a:ext uri="{FF2B5EF4-FFF2-40B4-BE49-F238E27FC236}">
                <a16:creationId xmlns:a16="http://schemas.microsoft.com/office/drawing/2014/main" id="{14D8BD6A-1A8F-EC77-4087-223F1A184BA5}"/>
              </a:ext>
            </a:extLst>
          </p:cNvPr>
          <p:cNvSpPr/>
          <p:nvPr/>
        </p:nvSpPr>
        <p:spPr>
          <a:xfrm>
            <a:off x="8370354" y="5260319"/>
            <a:ext cx="1683692" cy="2025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able 11">
            <a:extLst>
              <a:ext uri="{FF2B5EF4-FFF2-40B4-BE49-F238E27FC236}">
                <a16:creationId xmlns:a16="http://schemas.microsoft.com/office/drawing/2014/main" id="{35A8666F-7048-81FC-6B50-BBF13262958F}"/>
              </a:ext>
            </a:extLst>
          </p:cNvPr>
          <p:cNvGraphicFramePr>
            <a:graphicFrameLocks noGrp="1"/>
          </p:cNvGraphicFramePr>
          <p:nvPr>
            <p:extLst>
              <p:ext uri="{D42A27DB-BD31-4B8C-83A1-F6EECF244321}">
                <p14:modId xmlns:p14="http://schemas.microsoft.com/office/powerpoint/2010/main" val="1814503503"/>
              </p:ext>
            </p:extLst>
          </p:nvPr>
        </p:nvGraphicFramePr>
        <p:xfrm>
          <a:off x="894806" y="4020460"/>
          <a:ext cx="5336268" cy="1127568"/>
        </p:xfrm>
        <a:graphic>
          <a:graphicData uri="http://schemas.openxmlformats.org/drawingml/2006/table">
            <a:tbl>
              <a:tblPr firstRow="1" bandRow="1">
                <a:tableStyleId>{7DF18680-E054-41AD-8BC1-D1AEF772440D}</a:tableStyleId>
              </a:tblPr>
              <a:tblGrid>
                <a:gridCol w="899261">
                  <a:extLst>
                    <a:ext uri="{9D8B030D-6E8A-4147-A177-3AD203B41FA5}">
                      <a16:colId xmlns:a16="http://schemas.microsoft.com/office/drawing/2014/main" val="1535508560"/>
                    </a:ext>
                  </a:extLst>
                </a:gridCol>
                <a:gridCol w="820362">
                  <a:extLst>
                    <a:ext uri="{9D8B030D-6E8A-4147-A177-3AD203B41FA5}">
                      <a16:colId xmlns:a16="http://schemas.microsoft.com/office/drawing/2014/main" val="3483971246"/>
                    </a:ext>
                  </a:extLst>
                </a:gridCol>
                <a:gridCol w="736561">
                  <a:extLst>
                    <a:ext uri="{9D8B030D-6E8A-4147-A177-3AD203B41FA5}">
                      <a16:colId xmlns:a16="http://schemas.microsoft.com/office/drawing/2014/main" val="4213647933"/>
                    </a:ext>
                  </a:extLst>
                </a:gridCol>
                <a:gridCol w="604244">
                  <a:extLst>
                    <a:ext uri="{9D8B030D-6E8A-4147-A177-3AD203B41FA5}">
                      <a16:colId xmlns:a16="http://schemas.microsoft.com/office/drawing/2014/main" val="1386049061"/>
                    </a:ext>
                  </a:extLst>
                </a:gridCol>
                <a:gridCol w="665992">
                  <a:extLst>
                    <a:ext uri="{9D8B030D-6E8A-4147-A177-3AD203B41FA5}">
                      <a16:colId xmlns:a16="http://schemas.microsoft.com/office/drawing/2014/main" val="2084382563"/>
                    </a:ext>
                  </a:extLst>
                </a:gridCol>
                <a:gridCol w="763023">
                  <a:extLst>
                    <a:ext uri="{9D8B030D-6E8A-4147-A177-3AD203B41FA5}">
                      <a16:colId xmlns:a16="http://schemas.microsoft.com/office/drawing/2014/main" val="4227390639"/>
                    </a:ext>
                  </a:extLst>
                </a:gridCol>
                <a:gridCol w="846825">
                  <a:extLst>
                    <a:ext uri="{9D8B030D-6E8A-4147-A177-3AD203B41FA5}">
                      <a16:colId xmlns:a16="http://schemas.microsoft.com/office/drawing/2014/main" val="2692272248"/>
                    </a:ext>
                  </a:extLst>
                </a:gridCol>
              </a:tblGrid>
              <a:tr h="517968">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Latency</a:t>
                      </a:r>
                    </a:p>
                  </a:txBody>
                  <a:tcPr/>
                </a:tc>
                <a:tc>
                  <a:txBody>
                    <a:bodyPr/>
                    <a:lstStyle/>
                    <a:p>
                      <a:pPr algn="ctr"/>
                      <a:r>
                        <a:rPr lang="en-US" sz="1400" dirty="0">
                          <a:latin typeface="Times New Roman" panose="02020603050405020304" pitchFamily="18" charset="0"/>
                          <a:cs typeface="Times New Roman" panose="02020603050405020304" pitchFamily="18" charset="0"/>
                        </a:rPr>
                        <a:t>BRAM</a:t>
                      </a:r>
                    </a:p>
                  </a:txBody>
                  <a:tcPr/>
                </a:tc>
                <a:tc>
                  <a:txBody>
                    <a:bodyPr/>
                    <a:lstStyle/>
                    <a:p>
                      <a:pPr algn="ctr"/>
                      <a:r>
                        <a:rPr lang="en-US" sz="1400" dirty="0">
                          <a:latin typeface="Times New Roman" panose="02020603050405020304" pitchFamily="18" charset="0"/>
                          <a:cs typeface="Times New Roman" panose="02020603050405020304" pitchFamily="18" charset="0"/>
                        </a:rPr>
                        <a:t>DSP</a:t>
                      </a:r>
                    </a:p>
                  </a:txBody>
                  <a:tcPr/>
                </a:tc>
                <a:tc>
                  <a:txBody>
                    <a:bodyPr/>
                    <a:lstStyle/>
                    <a:p>
                      <a:pPr algn="ctr"/>
                      <a:r>
                        <a:rPr lang="en-US" sz="1400" dirty="0">
                          <a:latin typeface="Times New Roman" panose="02020603050405020304" pitchFamily="18" charset="0"/>
                          <a:cs typeface="Times New Roman" panose="02020603050405020304" pitchFamily="18" charset="0"/>
                        </a:rPr>
                        <a:t>FF</a:t>
                      </a:r>
                    </a:p>
                  </a:txBody>
                  <a:tcPr/>
                </a:tc>
                <a:tc>
                  <a:txBody>
                    <a:bodyPr/>
                    <a:lstStyle/>
                    <a:p>
                      <a:pPr algn="ctr"/>
                      <a:r>
                        <a:rPr lang="en-US" sz="1400" dirty="0">
                          <a:latin typeface="Times New Roman" panose="02020603050405020304" pitchFamily="18" charset="0"/>
                          <a:cs typeface="Times New Roman" panose="02020603050405020304" pitchFamily="18" charset="0"/>
                        </a:rPr>
                        <a:t>LUT</a:t>
                      </a:r>
                    </a:p>
                  </a:txBody>
                  <a:tcPr/>
                </a:tc>
                <a:tc>
                  <a:txBody>
                    <a:bodyPr/>
                    <a:lstStyle/>
                    <a:p>
                      <a:pPr algn="ctr"/>
                      <a:r>
                        <a:rPr lang="en-US" sz="14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915886203"/>
                  </a:ext>
                </a:extLst>
              </a:tr>
              <a:tr h="304687">
                <a:tc>
                  <a:txBody>
                    <a:bodyPr/>
                    <a:lstStyle/>
                    <a:p>
                      <a:pPr algn="ctr"/>
                      <a:r>
                        <a:rPr lang="en-US" sz="1400" dirty="0">
                          <a:latin typeface="Times New Roman" panose="02020603050405020304" pitchFamily="18" charset="0"/>
                          <a:cs typeface="Times New Roman" panose="02020603050405020304" pitchFamily="18" charset="0"/>
                        </a:rPr>
                        <a:t>Software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0.48s</a:t>
                      </a:r>
                    </a:p>
                  </a:txBody>
                  <a:tcPr/>
                </a:tc>
                <a:extLst>
                  <a:ext uri="{0D108BD9-81ED-4DB2-BD59-A6C34878D82A}">
                    <a16:rowId xmlns:a16="http://schemas.microsoft.com/office/drawing/2014/main" val="3594786493"/>
                  </a:ext>
                </a:extLst>
              </a:tr>
              <a:tr h="304783">
                <a:tc>
                  <a:txBody>
                    <a:bodyPr/>
                    <a:lstStyle/>
                    <a:p>
                      <a:pPr algn="ctr"/>
                      <a:r>
                        <a:rPr lang="en-US" sz="1400" dirty="0">
                          <a:latin typeface="Times New Roman" panose="02020603050405020304" pitchFamily="18" charset="0"/>
                          <a:cs typeface="Times New Roman" panose="02020603050405020304" pitchFamily="18" charset="0"/>
                        </a:rPr>
                        <a:t>Baseline</a:t>
                      </a:r>
                    </a:p>
                  </a:txBody>
                  <a:tcPr/>
                </a:tc>
                <a:tc>
                  <a:txBody>
                    <a:bodyPr/>
                    <a:lstStyle/>
                    <a:p>
                      <a:pPr algn="ctr"/>
                      <a:r>
                        <a:rPr lang="en-US" sz="1400" dirty="0">
                          <a:latin typeface="Times New Roman" panose="02020603050405020304" pitchFamily="18" charset="0"/>
                          <a:cs typeface="Times New Roman" panose="02020603050405020304" pitchFamily="18" charset="0"/>
                        </a:rPr>
                        <a:t>20607</a:t>
                      </a: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532</a:t>
                      </a:r>
                    </a:p>
                  </a:txBody>
                  <a:tcPr/>
                </a:tc>
                <a:tc>
                  <a:txBody>
                    <a:bodyPr/>
                    <a:lstStyle/>
                    <a:p>
                      <a:pPr algn="ctr"/>
                      <a:r>
                        <a:rPr lang="en-US" sz="1400" dirty="0">
                          <a:latin typeface="Times New Roman" panose="02020603050405020304" pitchFamily="18" charset="0"/>
                          <a:cs typeface="Times New Roman" panose="02020603050405020304" pitchFamily="18" charset="0"/>
                        </a:rPr>
                        <a:t>520</a:t>
                      </a:r>
                    </a:p>
                  </a:txBody>
                  <a:tcPr/>
                </a:tc>
                <a:tc>
                  <a:txBody>
                    <a:bodyPr/>
                    <a:lstStyle/>
                    <a:p>
                      <a:pPr algn="ctr"/>
                      <a:r>
                        <a:rPr lang="en-US" sz="1400" dirty="0">
                          <a:latin typeface="Times New Roman" panose="02020603050405020304" pitchFamily="18" charset="0"/>
                          <a:cs typeface="Times New Roman" panose="02020603050405020304" pitchFamily="18" charset="0"/>
                        </a:rPr>
                        <a:t>3.67s</a:t>
                      </a:r>
                    </a:p>
                  </a:txBody>
                  <a:tcPr/>
                </a:tc>
                <a:extLst>
                  <a:ext uri="{0D108BD9-81ED-4DB2-BD59-A6C34878D82A}">
                    <a16:rowId xmlns:a16="http://schemas.microsoft.com/office/drawing/2014/main" val="3786235726"/>
                  </a:ext>
                </a:extLst>
              </a:tr>
            </a:tbl>
          </a:graphicData>
        </a:graphic>
      </p:graphicFrame>
      <p:sp>
        <p:nvSpPr>
          <p:cNvPr id="3" name="TextBox 2">
            <a:extLst>
              <a:ext uri="{FF2B5EF4-FFF2-40B4-BE49-F238E27FC236}">
                <a16:creationId xmlns:a16="http://schemas.microsoft.com/office/drawing/2014/main" id="{9B2343D0-724A-26FA-7059-2AE08EF2D735}"/>
              </a:ext>
            </a:extLst>
          </p:cNvPr>
          <p:cNvSpPr txBox="1"/>
          <p:nvPr/>
        </p:nvSpPr>
        <p:spPr>
          <a:xfrm>
            <a:off x="6096000" y="612407"/>
            <a:ext cx="5122726"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Question: Why do we focus on metrics </a:t>
            </a:r>
          </a:p>
          <a:p>
            <a:pPr algn="ctr"/>
            <a:r>
              <a:rPr lang="en-US" sz="2400" dirty="0">
                <a:latin typeface="Times New Roman" panose="02020603050405020304" pitchFamily="18" charset="0"/>
                <a:cs typeface="Times New Roman" panose="02020603050405020304" pitchFamily="18" charset="0"/>
              </a:rPr>
              <a:t>such as </a:t>
            </a:r>
            <a:r>
              <a:rPr lang="en-US" sz="2400" b="1" dirty="0">
                <a:latin typeface="Times New Roman" panose="02020603050405020304" pitchFamily="18" charset="0"/>
                <a:cs typeface="Times New Roman" panose="02020603050405020304" pitchFamily="18" charset="0"/>
              </a:rPr>
              <a:t>latency</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resource usage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5325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Optimization</a:t>
            </a:r>
          </a:p>
        </p:txBody>
      </p:sp>
    </p:spTree>
    <p:custDataLst>
      <p:custData r:id="rId1"/>
      <p:custData r:id="rId2"/>
    </p:custDataLst>
    <p:extLst>
      <p:ext uri="{BB962C8B-B14F-4D97-AF65-F5344CB8AC3E}">
        <p14:creationId xmlns:p14="http://schemas.microsoft.com/office/powerpoint/2010/main" val="357613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Code Hoisting</a:t>
            </a:r>
            <a:endParaRPr lang="en-US" b="1" dirty="0"/>
          </a:p>
        </p:txBody>
      </p:sp>
      <p:pic>
        <p:nvPicPr>
          <p:cNvPr id="5" name="Picture 4" descr="A screen shot of a computer code&#10;&#10;Description automatically generated with low confidence">
            <a:extLst>
              <a:ext uri="{FF2B5EF4-FFF2-40B4-BE49-F238E27FC236}">
                <a16:creationId xmlns:a16="http://schemas.microsoft.com/office/drawing/2014/main" id="{7EBECF92-1B7F-B5DA-CA05-D5355B4F1CD9}"/>
              </a:ext>
            </a:extLst>
          </p:cNvPr>
          <p:cNvPicPr>
            <a:picLocks noChangeAspect="1"/>
          </p:cNvPicPr>
          <p:nvPr/>
        </p:nvPicPr>
        <p:blipFill rotWithShape="1">
          <a:blip r:embed="rId3">
            <a:extLst>
              <a:ext uri="{28A0092B-C50C-407E-A947-70E740481C1C}">
                <a14:useLocalDpi xmlns:a14="http://schemas.microsoft.com/office/drawing/2010/main" val="0"/>
              </a:ext>
            </a:extLst>
          </a:blip>
          <a:srcRect l="7620" t="17144" r="7905" b="16957"/>
          <a:stretch/>
        </p:blipFill>
        <p:spPr>
          <a:xfrm>
            <a:off x="6174378" y="4478297"/>
            <a:ext cx="4861848" cy="1698666"/>
          </a:xfrm>
          <a:prstGeom prst="rect">
            <a:avLst/>
          </a:prstGeom>
        </p:spPr>
      </p:pic>
      <p:pic>
        <p:nvPicPr>
          <p:cNvPr id="7" name="Picture 6" descr="A screenshot of a computer program&#10;&#10;Description automatically generated with low confidence">
            <a:extLst>
              <a:ext uri="{FF2B5EF4-FFF2-40B4-BE49-F238E27FC236}">
                <a16:creationId xmlns:a16="http://schemas.microsoft.com/office/drawing/2014/main" id="{7E046162-699E-F7A2-2555-7D8532B38B56}"/>
              </a:ext>
            </a:extLst>
          </p:cNvPr>
          <p:cNvPicPr>
            <a:picLocks noChangeAspect="1"/>
          </p:cNvPicPr>
          <p:nvPr/>
        </p:nvPicPr>
        <p:blipFill rotWithShape="1">
          <a:blip r:embed="rId4">
            <a:extLst>
              <a:ext uri="{28A0092B-C50C-407E-A947-70E740481C1C}">
                <a14:useLocalDpi xmlns:a14="http://schemas.microsoft.com/office/drawing/2010/main" val="0"/>
              </a:ext>
            </a:extLst>
          </a:blip>
          <a:srcRect l="7761" t="13746" r="7722" b="13737"/>
          <a:stretch/>
        </p:blipFill>
        <p:spPr>
          <a:xfrm>
            <a:off x="6174378" y="1637211"/>
            <a:ext cx="4861848" cy="2414815"/>
          </a:xfrm>
          <a:prstGeom prst="rect">
            <a:avLst/>
          </a:prstGeom>
        </p:spPr>
      </p:pic>
      <p:sp>
        <p:nvSpPr>
          <p:cNvPr id="8" name="Arrow: Down 7">
            <a:extLst>
              <a:ext uri="{FF2B5EF4-FFF2-40B4-BE49-F238E27FC236}">
                <a16:creationId xmlns:a16="http://schemas.microsoft.com/office/drawing/2014/main" id="{E34E315F-27E6-D52B-36A6-21E9D1FEA49D}"/>
              </a:ext>
            </a:extLst>
          </p:cNvPr>
          <p:cNvSpPr/>
          <p:nvPr/>
        </p:nvSpPr>
        <p:spPr>
          <a:xfrm>
            <a:off x="10250260" y="3837214"/>
            <a:ext cx="219619" cy="943996"/>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15E2E1-2B12-02E2-EAD1-218891B9B131}"/>
              </a:ext>
            </a:extLst>
          </p:cNvPr>
          <p:cNvSpPr txBox="1"/>
          <p:nvPr/>
        </p:nvSpPr>
        <p:spPr>
          <a:xfrm>
            <a:off x="730993" y="1944388"/>
            <a:ext cx="512581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each loop, HLS generates a logic circuit to perform the </a:t>
            </a:r>
            <a:r>
              <a:rPr lang="en-US" sz="2000" b="1" dirty="0">
                <a:latin typeface="Times New Roman" panose="02020603050405020304" pitchFamily="18" charset="0"/>
                <a:cs typeface="Times New Roman" panose="02020603050405020304" pitchFamily="18" charset="0"/>
              </a:rPr>
              <a:t>if-else </a:t>
            </a:r>
            <a:r>
              <a:rPr lang="en-US" sz="2000" dirty="0">
                <a:latin typeface="Times New Roman" panose="02020603050405020304" pitchFamily="18" charset="0"/>
                <a:cs typeface="Times New Roman" panose="02020603050405020304" pitchFamily="18" charset="0"/>
              </a:rPr>
              <a:t>statement check to determine if the condition is met. B</a:t>
            </a:r>
            <a:r>
              <a:rPr lang="en-US" altLang="zh-CN" sz="2000" dirty="0">
                <a:latin typeface="Times New Roman" panose="02020603050405020304" pitchFamily="18" charset="0"/>
                <a:cs typeface="Times New Roman" panose="02020603050405020304" pitchFamily="18" charset="0"/>
              </a:rPr>
              <a:t>ut</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 statement will be satisfied only at the last loop.</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remove the </a:t>
            </a:r>
            <a:r>
              <a:rPr lang="en-US" sz="2000" b="1" dirty="0">
                <a:latin typeface="Times New Roman" panose="02020603050405020304" pitchFamily="18" charset="0"/>
                <a:cs typeface="Times New Roman" panose="02020603050405020304" pitchFamily="18" charset="0"/>
              </a:rPr>
              <a:t>if-else</a:t>
            </a:r>
            <a:r>
              <a:rPr lang="en-US" sz="2000" dirty="0">
                <a:latin typeface="Times New Roman" panose="02020603050405020304" pitchFamily="18" charset="0"/>
                <a:cs typeface="Times New Roman" panose="02020603050405020304" pitchFamily="18" charset="0"/>
              </a:rPr>
              <a:t> branch statement in the </a:t>
            </a:r>
            <a:r>
              <a:rPr lang="en-US" sz="2000" b="1"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loop while ensuring correct functionality.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execute the conditional statement at the end of the loop. </a:t>
            </a:r>
          </a:p>
        </p:txBody>
      </p:sp>
      <p:sp>
        <p:nvSpPr>
          <p:cNvPr id="13" name="Rectangle 12">
            <a:extLst>
              <a:ext uri="{FF2B5EF4-FFF2-40B4-BE49-F238E27FC236}">
                <a16:creationId xmlns:a16="http://schemas.microsoft.com/office/drawing/2014/main" id="{6292BE0F-3923-42C8-0FC9-AB8F2A013DF4}"/>
              </a:ext>
            </a:extLst>
          </p:cNvPr>
          <p:cNvSpPr/>
          <p:nvPr/>
        </p:nvSpPr>
        <p:spPr>
          <a:xfrm>
            <a:off x="6506933" y="2322739"/>
            <a:ext cx="1832883" cy="7960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32141C-9CB7-D7A7-A822-BD01B32DCC5A}"/>
              </a:ext>
            </a:extLst>
          </p:cNvPr>
          <p:cNvSpPr/>
          <p:nvPr/>
        </p:nvSpPr>
        <p:spPr>
          <a:xfrm>
            <a:off x="6262005" y="5788479"/>
            <a:ext cx="1383849" cy="38848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11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Code Hoisting</a:t>
            </a:r>
          </a:p>
        </p:txBody>
      </p:sp>
      <p:pic>
        <p:nvPicPr>
          <p:cNvPr id="6" name="Picture 5" descr="A screenshot of a computer&#10;&#10;Description automatically generated with medium confidence">
            <a:extLst>
              <a:ext uri="{FF2B5EF4-FFF2-40B4-BE49-F238E27FC236}">
                <a16:creationId xmlns:a16="http://schemas.microsoft.com/office/drawing/2014/main" id="{6C5A9338-951C-E250-68B5-EA957E9A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68" y="1999851"/>
            <a:ext cx="10592344" cy="1562180"/>
          </a:xfrm>
          <a:prstGeom prst="rect">
            <a:avLst/>
          </a:prstGeom>
        </p:spPr>
      </p:pic>
      <p:pic>
        <p:nvPicPr>
          <p:cNvPr id="10" name="Picture 9" descr="A screenshot of a computer code&#10;&#10;Description automatically generated with medium confidence">
            <a:extLst>
              <a:ext uri="{FF2B5EF4-FFF2-40B4-BE49-F238E27FC236}">
                <a16:creationId xmlns:a16="http://schemas.microsoft.com/office/drawing/2014/main" id="{88BE5333-07E9-546C-2257-DA7FB7870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53" y="3734910"/>
            <a:ext cx="4798604" cy="1966095"/>
          </a:xfrm>
          <a:prstGeom prst="rect">
            <a:avLst/>
          </a:prstGeom>
        </p:spPr>
      </p:pic>
      <p:graphicFrame>
        <p:nvGraphicFramePr>
          <p:cNvPr id="11" name="Table 11">
            <a:extLst>
              <a:ext uri="{FF2B5EF4-FFF2-40B4-BE49-F238E27FC236}">
                <a16:creationId xmlns:a16="http://schemas.microsoft.com/office/drawing/2014/main" id="{09A69A0E-D5B1-36A0-5A5D-CB36CF7A0E11}"/>
              </a:ext>
            </a:extLst>
          </p:cNvPr>
          <p:cNvGraphicFramePr>
            <a:graphicFrameLocks noGrp="1"/>
          </p:cNvGraphicFramePr>
          <p:nvPr>
            <p:extLst>
              <p:ext uri="{D42A27DB-BD31-4B8C-83A1-F6EECF244321}">
                <p14:modId xmlns:p14="http://schemas.microsoft.com/office/powerpoint/2010/main" val="3092431613"/>
              </p:ext>
            </p:extLst>
          </p:nvPr>
        </p:nvGraphicFramePr>
        <p:xfrm>
          <a:off x="6017532" y="4054825"/>
          <a:ext cx="5336268" cy="1645728"/>
        </p:xfrm>
        <a:graphic>
          <a:graphicData uri="http://schemas.openxmlformats.org/drawingml/2006/table">
            <a:tbl>
              <a:tblPr firstRow="1" bandRow="1">
                <a:tableStyleId>{7DF18680-E054-41AD-8BC1-D1AEF772440D}</a:tableStyleId>
              </a:tblPr>
              <a:tblGrid>
                <a:gridCol w="899261">
                  <a:extLst>
                    <a:ext uri="{9D8B030D-6E8A-4147-A177-3AD203B41FA5}">
                      <a16:colId xmlns:a16="http://schemas.microsoft.com/office/drawing/2014/main" val="1535508560"/>
                    </a:ext>
                  </a:extLst>
                </a:gridCol>
                <a:gridCol w="820362">
                  <a:extLst>
                    <a:ext uri="{9D8B030D-6E8A-4147-A177-3AD203B41FA5}">
                      <a16:colId xmlns:a16="http://schemas.microsoft.com/office/drawing/2014/main" val="3483971246"/>
                    </a:ext>
                  </a:extLst>
                </a:gridCol>
                <a:gridCol w="736561">
                  <a:extLst>
                    <a:ext uri="{9D8B030D-6E8A-4147-A177-3AD203B41FA5}">
                      <a16:colId xmlns:a16="http://schemas.microsoft.com/office/drawing/2014/main" val="4213647933"/>
                    </a:ext>
                  </a:extLst>
                </a:gridCol>
                <a:gridCol w="604244">
                  <a:extLst>
                    <a:ext uri="{9D8B030D-6E8A-4147-A177-3AD203B41FA5}">
                      <a16:colId xmlns:a16="http://schemas.microsoft.com/office/drawing/2014/main" val="1386049061"/>
                    </a:ext>
                  </a:extLst>
                </a:gridCol>
                <a:gridCol w="665992">
                  <a:extLst>
                    <a:ext uri="{9D8B030D-6E8A-4147-A177-3AD203B41FA5}">
                      <a16:colId xmlns:a16="http://schemas.microsoft.com/office/drawing/2014/main" val="2084382563"/>
                    </a:ext>
                  </a:extLst>
                </a:gridCol>
                <a:gridCol w="763023">
                  <a:extLst>
                    <a:ext uri="{9D8B030D-6E8A-4147-A177-3AD203B41FA5}">
                      <a16:colId xmlns:a16="http://schemas.microsoft.com/office/drawing/2014/main" val="4227390639"/>
                    </a:ext>
                  </a:extLst>
                </a:gridCol>
                <a:gridCol w="846825">
                  <a:extLst>
                    <a:ext uri="{9D8B030D-6E8A-4147-A177-3AD203B41FA5}">
                      <a16:colId xmlns:a16="http://schemas.microsoft.com/office/drawing/2014/main" val="2692272248"/>
                    </a:ext>
                  </a:extLst>
                </a:gridCol>
              </a:tblGrid>
              <a:tr h="517968">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Latency</a:t>
                      </a:r>
                    </a:p>
                  </a:txBody>
                  <a:tcPr/>
                </a:tc>
                <a:tc>
                  <a:txBody>
                    <a:bodyPr/>
                    <a:lstStyle/>
                    <a:p>
                      <a:pPr algn="ctr"/>
                      <a:r>
                        <a:rPr lang="en-US" sz="1400" dirty="0">
                          <a:latin typeface="Times New Roman" panose="02020603050405020304" pitchFamily="18" charset="0"/>
                          <a:cs typeface="Times New Roman" panose="02020603050405020304" pitchFamily="18" charset="0"/>
                        </a:rPr>
                        <a:t>BRAM</a:t>
                      </a:r>
                    </a:p>
                  </a:txBody>
                  <a:tcPr/>
                </a:tc>
                <a:tc>
                  <a:txBody>
                    <a:bodyPr/>
                    <a:lstStyle/>
                    <a:p>
                      <a:pPr algn="ctr"/>
                      <a:r>
                        <a:rPr lang="en-US" sz="1400" dirty="0">
                          <a:latin typeface="Times New Roman" panose="02020603050405020304" pitchFamily="18" charset="0"/>
                          <a:cs typeface="Times New Roman" panose="02020603050405020304" pitchFamily="18" charset="0"/>
                        </a:rPr>
                        <a:t>DSP</a:t>
                      </a:r>
                    </a:p>
                  </a:txBody>
                  <a:tcPr/>
                </a:tc>
                <a:tc>
                  <a:txBody>
                    <a:bodyPr/>
                    <a:lstStyle/>
                    <a:p>
                      <a:pPr algn="ctr"/>
                      <a:r>
                        <a:rPr lang="en-US" sz="1400" dirty="0">
                          <a:latin typeface="Times New Roman" panose="02020603050405020304" pitchFamily="18" charset="0"/>
                          <a:cs typeface="Times New Roman" panose="02020603050405020304" pitchFamily="18" charset="0"/>
                        </a:rPr>
                        <a:t>FF</a:t>
                      </a:r>
                    </a:p>
                  </a:txBody>
                  <a:tcPr/>
                </a:tc>
                <a:tc>
                  <a:txBody>
                    <a:bodyPr/>
                    <a:lstStyle/>
                    <a:p>
                      <a:pPr algn="ctr"/>
                      <a:r>
                        <a:rPr lang="en-US" sz="1400" dirty="0">
                          <a:latin typeface="Times New Roman" panose="02020603050405020304" pitchFamily="18" charset="0"/>
                          <a:cs typeface="Times New Roman" panose="02020603050405020304" pitchFamily="18" charset="0"/>
                        </a:rPr>
                        <a:t>LUT</a:t>
                      </a:r>
                    </a:p>
                  </a:txBody>
                  <a:tcPr/>
                </a:tc>
                <a:tc>
                  <a:txBody>
                    <a:bodyPr/>
                    <a:lstStyle/>
                    <a:p>
                      <a:pPr algn="ctr"/>
                      <a:r>
                        <a:rPr lang="en-US" sz="14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915886203"/>
                  </a:ext>
                </a:extLst>
              </a:tr>
              <a:tr h="304687">
                <a:tc>
                  <a:txBody>
                    <a:bodyPr/>
                    <a:lstStyle/>
                    <a:p>
                      <a:pPr algn="ctr"/>
                      <a:r>
                        <a:rPr lang="en-US" sz="1400" dirty="0">
                          <a:latin typeface="Times New Roman" panose="02020603050405020304" pitchFamily="18" charset="0"/>
                          <a:cs typeface="Times New Roman" panose="02020603050405020304" pitchFamily="18" charset="0"/>
                        </a:rPr>
                        <a:t>Software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0.48s</a:t>
                      </a:r>
                    </a:p>
                  </a:txBody>
                  <a:tcPr/>
                </a:tc>
                <a:extLst>
                  <a:ext uri="{0D108BD9-81ED-4DB2-BD59-A6C34878D82A}">
                    <a16:rowId xmlns:a16="http://schemas.microsoft.com/office/drawing/2014/main" val="3594786493"/>
                  </a:ext>
                </a:extLst>
              </a:tr>
              <a:tr h="304783">
                <a:tc>
                  <a:txBody>
                    <a:bodyPr/>
                    <a:lstStyle/>
                    <a:p>
                      <a:pPr algn="ctr"/>
                      <a:r>
                        <a:rPr lang="en-US" sz="1400" dirty="0">
                          <a:latin typeface="Times New Roman" panose="02020603050405020304" pitchFamily="18" charset="0"/>
                          <a:cs typeface="Times New Roman" panose="02020603050405020304" pitchFamily="18" charset="0"/>
                        </a:rPr>
                        <a:t>Baseline</a:t>
                      </a:r>
                    </a:p>
                  </a:txBody>
                  <a:tcPr/>
                </a:tc>
                <a:tc>
                  <a:txBody>
                    <a:bodyPr/>
                    <a:lstStyle/>
                    <a:p>
                      <a:pPr algn="ctr"/>
                      <a:r>
                        <a:rPr lang="en-US" sz="1400" dirty="0">
                          <a:latin typeface="Times New Roman" panose="02020603050405020304" pitchFamily="18" charset="0"/>
                          <a:cs typeface="Times New Roman" panose="02020603050405020304" pitchFamily="18" charset="0"/>
                        </a:rPr>
                        <a:t>20607</a:t>
                      </a: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532</a:t>
                      </a:r>
                    </a:p>
                  </a:txBody>
                  <a:tcPr/>
                </a:tc>
                <a:tc>
                  <a:txBody>
                    <a:bodyPr/>
                    <a:lstStyle/>
                    <a:p>
                      <a:pPr algn="ctr"/>
                      <a:r>
                        <a:rPr lang="en-US" sz="1400" dirty="0">
                          <a:latin typeface="Times New Roman" panose="02020603050405020304" pitchFamily="18" charset="0"/>
                          <a:cs typeface="Times New Roman" panose="02020603050405020304" pitchFamily="18" charset="0"/>
                        </a:rPr>
                        <a:t>520</a:t>
                      </a:r>
                    </a:p>
                  </a:txBody>
                  <a:tcPr/>
                </a:tc>
                <a:tc>
                  <a:txBody>
                    <a:bodyPr/>
                    <a:lstStyle/>
                    <a:p>
                      <a:pPr algn="ctr"/>
                      <a:r>
                        <a:rPr lang="en-US" sz="1400" dirty="0">
                          <a:latin typeface="Times New Roman" panose="02020603050405020304" pitchFamily="18" charset="0"/>
                          <a:cs typeface="Times New Roman" panose="02020603050405020304" pitchFamily="18" charset="0"/>
                        </a:rPr>
                        <a:t>3.67s</a:t>
                      </a:r>
                    </a:p>
                  </a:txBody>
                  <a:tcPr/>
                </a:tc>
                <a:extLst>
                  <a:ext uri="{0D108BD9-81ED-4DB2-BD59-A6C34878D82A}">
                    <a16:rowId xmlns:a16="http://schemas.microsoft.com/office/drawing/2014/main" val="3786235726"/>
                  </a:ext>
                </a:extLst>
              </a:tr>
              <a:tr h="518131">
                <a:tc>
                  <a:txBody>
                    <a:bodyPr/>
                    <a:lstStyle/>
                    <a:p>
                      <a:pPr algn="ctr"/>
                      <a:r>
                        <a:rPr lang="en-US" sz="1400" dirty="0">
                          <a:latin typeface="Times New Roman" panose="02020603050405020304" pitchFamily="18" charset="0"/>
                          <a:cs typeface="Times New Roman" panose="02020603050405020304" pitchFamily="18" charset="0"/>
                        </a:rPr>
                        <a:t>Code hoisting</a:t>
                      </a:r>
                    </a:p>
                  </a:txBody>
                  <a:tcPr/>
                </a:tc>
                <a:tc>
                  <a:txBody>
                    <a:bodyPr/>
                    <a:lstStyle/>
                    <a:p>
                      <a:pPr algn="ctr"/>
                      <a:r>
                        <a:rPr lang="en-US" sz="1400" dirty="0">
                          <a:latin typeface="Times New Roman" panose="02020603050405020304" pitchFamily="18" charset="0"/>
                          <a:cs typeface="Times New Roman" panose="02020603050405020304" pitchFamily="18" charset="0"/>
                        </a:rPr>
                        <a:t>11224</a:t>
                      </a:r>
                    </a:p>
                  </a:txBody>
                  <a:tcPr/>
                </a:tc>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1785</a:t>
                      </a:r>
                    </a:p>
                  </a:txBody>
                  <a:tcPr/>
                </a:tc>
                <a:tc>
                  <a:txBody>
                    <a:bodyPr/>
                    <a:lstStyle/>
                    <a:p>
                      <a:pPr algn="ctr"/>
                      <a:r>
                        <a:rPr lang="en-US" sz="1400" dirty="0">
                          <a:latin typeface="Times New Roman" panose="02020603050405020304" pitchFamily="18" charset="0"/>
                          <a:cs typeface="Times New Roman" panose="02020603050405020304" pitchFamily="18" charset="0"/>
                        </a:rPr>
                        <a:t>1937</a:t>
                      </a:r>
                    </a:p>
                  </a:txBody>
                  <a:tcPr/>
                </a:tc>
                <a:tc>
                  <a:txBody>
                    <a:bodyPr/>
                    <a:lstStyle/>
                    <a:p>
                      <a:pPr algn="ctr"/>
                      <a:r>
                        <a:rPr lang="en-US" sz="1400" dirty="0">
                          <a:latin typeface="Times New Roman" panose="02020603050405020304" pitchFamily="18" charset="0"/>
                          <a:cs typeface="Times New Roman" panose="02020603050405020304" pitchFamily="18" charset="0"/>
                        </a:rPr>
                        <a:t>1.93s</a:t>
                      </a:r>
                    </a:p>
                  </a:txBody>
                  <a:tcPr/>
                </a:tc>
                <a:extLst>
                  <a:ext uri="{0D108BD9-81ED-4DB2-BD59-A6C34878D82A}">
                    <a16:rowId xmlns:a16="http://schemas.microsoft.com/office/drawing/2014/main" val="1196923020"/>
                  </a:ext>
                </a:extLst>
              </a:tr>
            </a:tbl>
          </a:graphicData>
        </a:graphic>
      </p:graphicFrame>
      <p:sp>
        <p:nvSpPr>
          <p:cNvPr id="12" name="Rectangle 11">
            <a:extLst>
              <a:ext uri="{FF2B5EF4-FFF2-40B4-BE49-F238E27FC236}">
                <a16:creationId xmlns:a16="http://schemas.microsoft.com/office/drawing/2014/main" id="{BCB93BB4-DAC2-F72A-190E-6D001B492E71}"/>
              </a:ext>
            </a:extLst>
          </p:cNvPr>
          <p:cNvSpPr/>
          <p:nvPr/>
        </p:nvSpPr>
        <p:spPr>
          <a:xfrm>
            <a:off x="2326230" y="5477203"/>
            <a:ext cx="1613038"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6BE76A-1BED-39AD-1E39-0E5C5CF5B9AC}"/>
              </a:ext>
            </a:extLst>
          </p:cNvPr>
          <p:cNvSpPr/>
          <p:nvPr/>
        </p:nvSpPr>
        <p:spPr>
          <a:xfrm>
            <a:off x="5351689" y="2780941"/>
            <a:ext cx="744311" cy="1720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25A01F-62AE-9484-07C2-038F403F95CA}"/>
              </a:ext>
            </a:extLst>
          </p:cNvPr>
          <p:cNvSpPr/>
          <p:nvPr/>
        </p:nvSpPr>
        <p:spPr>
          <a:xfrm>
            <a:off x="9357632" y="2782302"/>
            <a:ext cx="1251857" cy="1720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1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74FDF0F-8168-31AD-F88B-771578C5E1CC}"/>
              </a:ext>
            </a:extLst>
          </p:cNvPr>
          <p:cNvSpPr/>
          <p:nvPr/>
        </p:nvSpPr>
        <p:spPr>
          <a:xfrm>
            <a:off x="9138044" y="5235551"/>
            <a:ext cx="2879461" cy="120884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Array Partitioning</a:t>
            </a:r>
            <a:endParaRPr lang="en-US" b="1" dirty="0"/>
          </a:p>
        </p:txBody>
      </p:sp>
      <p:pic>
        <p:nvPicPr>
          <p:cNvPr id="5" name="Picture 4" descr="A screenshot of a computer&#10;&#10;Description automatically generated with medium confidence">
            <a:extLst>
              <a:ext uri="{FF2B5EF4-FFF2-40B4-BE49-F238E27FC236}">
                <a16:creationId xmlns:a16="http://schemas.microsoft.com/office/drawing/2014/main" id="{800C7B5D-FD37-6235-F5EE-ECA39D9239B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01841" y="1251160"/>
            <a:ext cx="3936273" cy="4925803"/>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3D6049CD-6084-726A-3491-99FA18302BCE}"/>
              </a:ext>
            </a:extLst>
          </p:cNvPr>
          <p:cNvPicPr>
            <a:picLocks noChangeAspect="1"/>
          </p:cNvPicPr>
          <p:nvPr/>
        </p:nvPicPr>
        <p:blipFill rotWithShape="1">
          <a:blip r:embed="rId4">
            <a:extLst>
              <a:ext uri="{28A0092B-C50C-407E-A947-70E740481C1C}">
                <a14:useLocalDpi xmlns:a14="http://schemas.microsoft.com/office/drawing/2010/main" val="0"/>
              </a:ext>
            </a:extLst>
          </a:blip>
          <a:srcRect l="7964" t="16479" r="7964" b="17006"/>
          <a:stretch/>
        </p:blipFill>
        <p:spPr>
          <a:xfrm>
            <a:off x="1068978" y="4495082"/>
            <a:ext cx="4685210" cy="1759442"/>
          </a:xfrm>
          <a:prstGeom prst="rect">
            <a:avLst/>
          </a:prstGeom>
        </p:spPr>
      </p:pic>
      <p:sp>
        <p:nvSpPr>
          <p:cNvPr id="8" name="TextBox 7">
            <a:extLst>
              <a:ext uri="{FF2B5EF4-FFF2-40B4-BE49-F238E27FC236}">
                <a16:creationId xmlns:a16="http://schemas.microsoft.com/office/drawing/2014/main" id="{DCAE953A-79AF-724C-AFFC-ACF3CA6A86C1}"/>
              </a:ext>
            </a:extLst>
          </p:cNvPr>
          <p:cNvSpPr txBox="1"/>
          <p:nvPr/>
        </p:nvSpPr>
        <p:spPr>
          <a:xfrm>
            <a:off x="1068978" y="1774822"/>
            <a:ext cx="6032863"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the amount of data accessed)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a:t>
            </a:r>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and </a:t>
            </a:r>
            <a:r>
              <a:rPr lang="en-US" b="1" dirty="0" err="1">
                <a:latin typeface="Times New Roman" panose="02020603050405020304" pitchFamily="18" charset="0"/>
                <a:cs typeface="Times New Roman" panose="02020603050405020304" pitchFamily="18" charset="0"/>
              </a:rPr>
              <a:t>shift_reg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arrays, they have only one read/write port each time.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split the array so that the read and write interfaces become multiple and can be executed in parallel for the optimization later.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44AD9B0-A737-04DC-33CC-658E2FF75C38}"/>
              </a:ext>
            </a:extLst>
          </p:cNvPr>
          <p:cNvSpPr/>
          <p:nvPr/>
        </p:nvSpPr>
        <p:spPr>
          <a:xfrm>
            <a:off x="7568293" y="4471387"/>
            <a:ext cx="726621"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E613D5-64DB-3C98-3D99-8365F894C9B6}"/>
              </a:ext>
            </a:extLst>
          </p:cNvPr>
          <p:cNvSpPr txBox="1"/>
          <p:nvPr/>
        </p:nvSpPr>
        <p:spPr>
          <a:xfrm>
            <a:off x="9251162" y="5388570"/>
            <a:ext cx="2700212"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Question: What should be the partition method for 2D arrays?</a:t>
            </a:r>
          </a:p>
        </p:txBody>
      </p:sp>
    </p:spTree>
    <p:extLst>
      <p:ext uri="{BB962C8B-B14F-4D97-AF65-F5344CB8AC3E}">
        <p14:creationId xmlns:p14="http://schemas.microsoft.com/office/powerpoint/2010/main" val="89381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Array Partitioning</a:t>
            </a:r>
            <a:endParaRPr lang="en-US" b="1" dirty="0"/>
          </a:p>
        </p:txBody>
      </p:sp>
      <p:pic>
        <p:nvPicPr>
          <p:cNvPr id="5" name="Picture 4" descr="A screenshot of a computer&#10;&#10;Description automatically generated with medium confidence">
            <a:extLst>
              <a:ext uri="{FF2B5EF4-FFF2-40B4-BE49-F238E27FC236}">
                <a16:creationId xmlns:a16="http://schemas.microsoft.com/office/drawing/2014/main" id="{6E4234A4-F51E-323D-4F08-C48B09E09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970" y="3548712"/>
            <a:ext cx="4620134" cy="1787129"/>
          </a:xfrm>
          <a:prstGeom prst="rect">
            <a:avLst/>
          </a:prstGeom>
        </p:spPr>
      </p:pic>
      <p:pic>
        <p:nvPicPr>
          <p:cNvPr id="7" name="Picture 6">
            <a:extLst>
              <a:ext uri="{FF2B5EF4-FFF2-40B4-BE49-F238E27FC236}">
                <a16:creationId xmlns:a16="http://schemas.microsoft.com/office/drawing/2014/main" id="{C0588E85-D085-DDA8-8B08-EB1DF0CA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2066101"/>
            <a:ext cx="10401062" cy="979081"/>
          </a:xfrm>
          <a:prstGeom prst="rect">
            <a:avLst/>
          </a:prstGeom>
        </p:spPr>
      </p:pic>
      <p:graphicFrame>
        <p:nvGraphicFramePr>
          <p:cNvPr id="8" name="Table 11">
            <a:extLst>
              <a:ext uri="{FF2B5EF4-FFF2-40B4-BE49-F238E27FC236}">
                <a16:creationId xmlns:a16="http://schemas.microsoft.com/office/drawing/2014/main" id="{10141D01-68AE-B122-503C-B7349904F2CE}"/>
              </a:ext>
            </a:extLst>
          </p:cNvPr>
          <p:cNvGraphicFramePr>
            <a:graphicFrameLocks noGrp="1"/>
          </p:cNvGraphicFramePr>
          <p:nvPr>
            <p:extLst>
              <p:ext uri="{D42A27DB-BD31-4B8C-83A1-F6EECF244321}">
                <p14:modId xmlns:p14="http://schemas.microsoft.com/office/powerpoint/2010/main" val="2587741027"/>
              </p:ext>
            </p:extLst>
          </p:nvPr>
        </p:nvGraphicFramePr>
        <p:xfrm>
          <a:off x="5902780" y="3548712"/>
          <a:ext cx="5451020" cy="1951238"/>
        </p:xfrm>
        <a:graphic>
          <a:graphicData uri="http://schemas.openxmlformats.org/drawingml/2006/table">
            <a:tbl>
              <a:tblPr firstRow="1" bandRow="1">
                <a:tableStyleId>{7DF18680-E054-41AD-8BC1-D1AEF772440D}</a:tableStyleId>
              </a:tblPr>
              <a:tblGrid>
                <a:gridCol w="1028700">
                  <a:extLst>
                    <a:ext uri="{9D8B030D-6E8A-4147-A177-3AD203B41FA5}">
                      <a16:colId xmlns:a16="http://schemas.microsoft.com/office/drawing/2014/main" val="1535508560"/>
                    </a:ext>
                  </a:extLst>
                </a:gridCol>
                <a:gridCol w="851861">
                  <a:extLst>
                    <a:ext uri="{9D8B030D-6E8A-4147-A177-3AD203B41FA5}">
                      <a16:colId xmlns:a16="http://schemas.microsoft.com/office/drawing/2014/main" val="3483971246"/>
                    </a:ext>
                  </a:extLst>
                </a:gridCol>
                <a:gridCol w="842291">
                  <a:extLst>
                    <a:ext uri="{9D8B030D-6E8A-4147-A177-3AD203B41FA5}">
                      <a16:colId xmlns:a16="http://schemas.microsoft.com/office/drawing/2014/main" val="4213647933"/>
                    </a:ext>
                  </a:extLst>
                </a:gridCol>
                <a:gridCol w="580528">
                  <a:extLst>
                    <a:ext uri="{9D8B030D-6E8A-4147-A177-3AD203B41FA5}">
                      <a16:colId xmlns:a16="http://schemas.microsoft.com/office/drawing/2014/main" val="1386049061"/>
                    </a:ext>
                  </a:extLst>
                </a:gridCol>
                <a:gridCol w="593369">
                  <a:extLst>
                    <a:ext uri="{9D8B030D-6E8A-4147-A177-3AD203B41FA5}">
                      <a16:colId xmlns:a16="http://schemas.microsoft.com/office/drawing/2014/main" val="2084382563"/>
                    </a:ext>
                  </a:extLst>
                </a:gridCol>
                <a:gridCol w="689236">
                  <a:extLst>
                    <a:ext uri="{9D8B030D-6E8A-4147-A177-3AD203B41FA5}">
                      <a16:colId xmlns:a16="http://schemas.microsoft.com/office/drawing/2014/main" val="4227390639"/>
                    </a:ext>
                  </a:extLst>
                </a:gridCol>
                <a:gridCol w="865035">
                  <a:extLst>
                    <a:ext uri="{9D8B030D-6E8A-4147-A177-3AD203B41FA5}">
                      <a16:colId xmlns:a16="http://schemas.microsoft.com/office/drawing/2014/main" val="2692272248"/>
                    </a:ext>
                  </a:extLst>
                </a:gridCol>
              </a:tblGrid>
              <a:tr h="304896">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Latency</a:t>
                      </a:r>
                    </a:p>
                  </a:txBody>
                  <a:tcPr/>
                </a:tc>
                <a:tc>
                  <a:txBody>
                    <a:bodyPr/>
                    <a:lstStyle/>
                    <a:p>
                      <a:pPr algn="ctr"/>
                      <a:r>
                        <a:rPr lang="en-US" sz="1400" dirty="0">
                          <a:latin typeface="Times New Roman" panose="02020603050405020304" pitchFamily="18" charset="0"/>
                          <a:cs typeface="Times New Roman" panose="02020603050405020304" pitchFamily="18" charset="0"/>
                        </a:rPr>
                        <a:t>BRAM</a:t>
                      </a:r>
                    </a:p>
                  </a:txBody>
                  <a:tcPr/>
                </a:tc>
                <a:tc>
                  <a:txBody>
                    <a:bodyPr/>
                    <a:lstStyle/>
                    <a:p>
                      <a:pPr algn="ctr"/>
                      <a:r>
                        <a:rPr lang="en-US" sz="1400" dirty="0">
                          <a:latin typeface="Times New Roman" panose="02020603050405020304" pitchFamily="18" charset="0"/>
                          <a:cs typeface="Times New Roman" panose="02020603050405020304" pitchFamily="18" charset="0"/>
                        </a:rPr>
                        <a:t>DSP</a:t>
                      </a:r>
                    </a:p>
                  </a:txBody>
                  <a:tcPr/>
                </a:tc>
                <a:tc>
                  <a:txBody>
                    <a:bodyPr/>
                    <a:lstStyle/>
                    <a:p>
                      <a:pPr algn="ctr"/>
                      <a:r>
                        <a:rPr lang="en-US" sz="1400" dirty="0">
                          <a:latin typeface="Times New Roman" panose="02020603050405020304" pitchFamily="18" charset="0"/>
                          <a:cs typeface="Times New Roman" panose="02020603050405020304" pitchFamily="18" charset="0"/>
                        </a:rPr>
                        <a:t>FF</a:t>
                      </a:r>
                    </a:p>
                  </a:txBody>
                  <a:tcPr/>
                </a:tc>
                <a:tc>
                  <a:txBody>
                    <a:bodyPr/>
                    <a:lstStyle/>
                    <a:p>
                      <a:pPr algn="ctr"/>
                      <a:r>
                        <a:rPr lang="en-US" sz="1400" dirty="0">
                          <a:latin typeface="Times New Roman" panose="02020603050405020304" pitchFamily="18" charset="0"/>
                          <a:cs typeface="Times New Roman" panose="02020603050405020304" pitchFamily="18" charset="0"/>
                        </a:rPr>
                        <a:t>LUT</a:t>
                      </a:r>
                    </a:p>
                  </a:txBody>
                  <a:tcPr/>
                </a:tc>
                <a:tc>
                  <a:txBody>
                    <a:bodyPr/>
                    <a:lstStyle/>
                    <a:p>
                      <a:pPr algn="ctr"/>
                      <a:r>
                        <a:rPr lang="en-US" sz="14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915886203"/>
                  </a:ext>
                </a:extLst>
              </a:tr>
              <a:tr h="295179">
                <a:tc>
                  <a:txBody>
                    <a:bodyPr/>
                    <a:lstStyle/>
                    <a:p>
                      <a:pPr algn="ctr"/>
                      <a:r>
                        <a:rPr lang="en-US" sz="1400" dirty="0">
                          <a:latin typeface="Times New Roman" panose="02020603050405020304" pitchFamily="18" charset="0"/>
                          <a:cs typeface="Times New Roman" panose="02020603050405020304" pitchFamily="18" charset="0"/>
                        </a:rPr>
                        <a:t>Software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0.48s</a:t>
                      </a:r>
                    </a:p>
                  </a:txBody>
                  <a:tcPr/>
                </a:tc>
                <a:extLst>
                  <a:ext uri="{0D108BD9-81ED-4DB2-BD59-A6C34878D82A}">
                    <a16:rowId xmlns:a16="http://schemas.microsoft.com/office/drawing/2014/main" val="3594786493"/>
                  </a:ext>
                </a:extLst>
              </a:tr>
              <a:tr h="304896">
                <a:tc>
                  <a:txBody>
                    <a:bodyPr/>
                    <a:lstStyle/>
                    <a:p>
                      <a:pPr algn="ctr"/>
                      <a:r>
                        <a:rPr lang="en-US" sz="1400" dirty="0">
                          <a:latin typeface="Times New Roman" panose="02020603050405020304" pitchFamily="18" charset="0"/>
                          <a:cs typeface="Times New Roman" panose="02020603050405020304" pitchFamily="18" charset="0"/>
                        </a:rPr>
                        <a:t>Baseline</a:t>
                      </a:r>
                    </a:p>
                  </a:txBody>
                  <a:tcPr/>
                </a:tc>
                <a:tc>
                  <a:txBody>
                    <a:bodyPr/>
                    <a:lstStyle/>
                    <a:p>
                      <a:pPr algn="ctr"/>
                      <a:r>
                        <a:rPr lang="en-US" sz="1400" dirty="0">
                          <a:latin typeface="Times New Roman" panose="02020603050405020304" pitchFamily="18" charset="0"/>
                          <a:cs typeface="Times New Roman" panose="02020603050405020304" pitchFamily="18" charset="0"/>
                        </a:rPr>
                        <a:t>20607</a:t>
                      </a: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532</a:t>
                      </a:r>
                    </a:p>
                  </a:txBody>
                  <a:tcPr/>
                </a:tc>
                <a:tc>
                  <a:txBody>
                    <a:bodyPr/>
                    <a:lstStyle/>
                    <a:p>
                      <a:pPr algn="ctr"/>
                      <a:r>
                        <a:rPr lang="en-US" sz="1400" dirty="0">
                          <a:latin typeface="Times New Roman" panose="02020603050405020304" pitchFamily="18" charset="0"/>
                          <a:cs typeface="Times New Roman" panose="02020603050405020304" pitchFamily="18" charset="0"/>
                        </a:rPr>
                        <a:t>520</a:t>
                      </a:r>
                    </a:p>
                  </a:txBody>
                  <a:tcPr/>
                </a:tc>
                <a:tc>
                  <a:txBody>
                    <a:bodyPr/>
                    <a:lstStyle/>
                    <a:p>
                      <a:pPr algn="ctr"/>
                      <a:r>
                        <a:rPr lang="en-US" sz="1400" dirty="0">
                          <a:latin typeface="Times New Roman" panose="02020603050405020304" pitchFamily="18" charset="0"/>
                          <a:cs typeface="Times New Roman" panose="02020603050405020304" pitchFamily="18" charset="0"/>
                        </a:rPr>
                        <a:t>3.67s</a:t>
                      </a:r>
                    </a:p>
                  </a:txBody>
                  <a:tcPr/>
                </a:tc>
                <a:extLst>
                  <a:ext uri="{0D108BD9-81ED-4DB2-BD59-A6C34878D82A}">
                    <a16:rowId xmlns:a16="http://schemas.microsoft.com/office/drawing/2014/main" val="3786235726"/>
                  </a:ext>
                </a:extLst>
              </a:tr>
              <a:tr h="518323">
                <a:tc>
                  <a:txBody>
                    <a:bodyPr/>
                    <a:lstStyle/>
                    <a:p>
                      <a:pPr algn="ctr"/>
                      <a:r>
                        <a:rPr lang="en-US" sz="1400" dirty="0">
                          <a:latin typeface="Times New Roman" panose="02020603050405020304" pitchFamily="18" charset="0"/>
                          <a:cs typeface="Times New Roman" panose="02020603050405020304" pitchFamily="18" charset="0"/>
                        </a:rPr>
                        <a:t>Code hoisting</a:t>
                      </a:r>
                    </a:p>
                  </a:txBody>
                  <a:tcPr/>
                </a:tc>
                <a:tc>
                  <a:txBody>
                    <a:bodyPr/>
                    <a:lstStyle/>
                    <a:p>
                      <a:pPr algn="ctr"/>
                      <a:r>
                        <a:rPr lang="en-US" sz="1400" dirty="0">
                          <a:latin typeface="Times New Roman" panose="02020603050405020304" pitchFamily="18" charset="0"/>
                          <a:cs typeface="Times New Roman" panose="02020603050405020304" pitchFamily="18" charset="0"/>
                        </a:rPr>
                        <a:t>11224</a:t>
                      </a:r>
                    </a:p>
                  </a:txBody>
                  <a:tcPr/>
                </a:tc>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1785</a:t>
                      </a:r>
                    </a:p>
                  </a:txBody>
                  <a:tcPr/>
                </a:tc>
                <a:tc>
                  <a:txBody>
                    <a:bodyPr/>
                    <a:lstStyle/>
                    <a:p>
                      <a:pPr algn="ctr"/>
                      <a:r>
                        <a:rPr lang="en-US" sz="1400" dirty="0">
                          <a:latin typeface="Times New Roman" panose="02020603050405020304" pitchFamily="18" charset="0"/>
                          <a:cs typeface="Times New Roman" panose="02020603050405020304" pitchFamily="18" charset="0"/>
                        </a:rPr>
                        <a:t>1937</a:t>
                      </a:r>
                    </a:p>
                  </a:txBody>
                  <a:tcPr/>
                </a:tc>
                <a:tc>
                  <a:txBody>
                    <a:bodyPr/>
                    <a:lstStyle/>
                    <a:p>
                      <a:pPr algn="ctr"/>
                      <a:r>
                        <a:rPr lang="en-US" sz="1400" dirty="0">
                          <a:latin typeface="Times New Roman" panose="02020603050405020304" pitchFamily="18" charset="0"/>
                          <a:cs typeface="Times New Roman" panose="02020603050405020304" pitchFamily="18" charset="0"/>
                        </a:rPr>
                        <a:t>1.93s</a:t>
                      </a:r>
                    </a:p>
                  </a:txBody>
                  <a:tcPr/>
                </a:tc>
                <a:extLst>
                  <a:ext uri="{0D108BD9-81ED-4DB2-BD59-A6C34878D82A}">
                    <a16:rowId xmlns:a16="http://schemas.microsoft.com/office/drawing/2014/main" val="1196923020"/>
                  </a:ext>
                </a:extLst>
              </a:tr>
              <a:tr h="518323">
                <a:tc>
                  <a:txBody>
                    <a:bodyPr/>
                    <a:lstStyle/>
                    <a:p>
                      <a:pPr algn="ctr"/>
                      <a:r>
                        <a:rPr lang="en-US" sz="1400" dirty="0">
                          <a:latin typeface="Times New Roman" panose="02020603050405020304" pitchFamily="18" charset="0"/>
                          <a:cs typeface="Times New Roman" panose="02020603050405020304" pitchFamily="18" charset="0"/>
                        </a:rPr>
                        <a:t>Array partitioning</a:t>
                      </a:r>
                    </a:p>
                  </a:txBody>
                  <a:tcPr/>
                </a:tc>
                <a:tc>
                  <a:txBody>
                    <a:bodyPr/>
                    <a:lstStyle/>
                    <a:p>
                      <a:pPr algn="ctr"/>
                      <a:r>
                        <a:rPr lang="en-US" sz="1400" dirty="0">
                          <a:latin typeface="Times New Roman" panose="02020603050405020304" pitchFamily="18" charset="0"/>
                          <a:cs typeface="Times New Roman" panose="02020603050405020304" pitchFamily="18" charset="0"/>
                        </a:rPr>
                        <a:t>10605</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6790</a:t>
                      </a:r>
                    </a:p>
                  </a:txBody>
                  <a:tcPr/>
                </a:tc>
                <a:tc>
                  <a:txBody>
                    <a:bodyPr/>
                    <a:lstStyle/>
                    <a:p>
                      <a:pPr algn="ctr"/>
                      <a:r>
                        <a:rPr lang="en-US" sz="1400" dirty="0">
                          <a:latin typeface="Times New Roman" panose="02020603050405020304" pitchFamily="18" charset="0"/>
                          <a:cs typeface="Times New Roman" panose="02020603050405020304" pitchFamily="18" charset="0"/>
                        </a:rPr>
                        <a:t>2092</a:t>
                      </a:r>
                    </a:p>
                  </a:txBody>
                  <a:tcPr/>
                </a:tc>
                <a:tc>
                  <a:txBody>
                    <a:bodyPr/>
                    <a:lstStyle/>
                    <a:p>
                      <a:pPr algn="ctr"/>
                      <a:r>
                        <a:rPr lang="en-US" sz="1400" dirty="0">
                          <a:latin typeface="Times New Roman" panose="02020603050405020304" pitchFamily="18" charset="0"/>
                          <a:cs typeface="Times New Roman" panose="02020603050405020304" pitchFamily="18" charset="0"/>
                        </a:rPr>
                        <a:t>1.87s</a:t>
                      </a:r>
                    </a:p>
                  </a:txBody>
                  <a:tcPr/>
                </a:tc>
                <a:extLst>
                  <a:ext uri="{0D108BD9-81ED-4DB2-BD59-A6C34878D82A}">
                    <a16:rowId xmlns:a16="http://schemas.microsoft.com/office/drawing/2014/main" val="3712240453"/>
                  </a:ext>
                </a:extLst>
              </a:tr>
            </a:tbl>
          </a:graphicData>
        </a:graphic>
      </p:graphicFrame>
      <p:sp>
        <p:nvSpPr>
          <p:cNvPr id="9" name="Rectangle 8">
            <a:extLst>
              <a:ext uri="{FF2B5EF4-FFF2-40B4-BE49-F238E27FC236}">
                <a16:creationId xmlns:a16="http://schemas.microsoft.com/office/drawing/2014/main" id="{35970E99-A64D-3DD1-F2BA-F72C8C2C2216}"/>
              </a:ext>
            </a:extLst>
          </p:cNvPr>
          <p:cNvSpPr/>
          <p:nvPr/>
        </p:nvSpPr>
        <p:spPr>
          <a:xfrm>
            <a:off x="2665049" y="5112039"/>
            <a:ext cx="1613038"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B31922-0624-0F21-3B1D-F1C63AE38D49}"/>
              </a:ext>
            </a:extLst>
          </p:cNvPr>
          <p:cNvSpPr/>
          <p:nvPr/>
        </p:nvSpPr>
        <p:spPr>
          <a:xfrm>
            <a:off x="5478239" y="2369990"/>
            <a:ext cx="730704" cy="1369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F7D544-86CC-50F8-F246-AAF572F56774}"/>
              </a:ext>
            </a:extLst>
          </p:cNvPr>
          <p:cNvSpPr/>
          <p:nvPr/>
        </p:nvSpPr>
        <p:spPr>
          <a:xfrm>
            <a:off x="9617469" y="2341415"/>
            <a:ext cx="1269607" cy="18039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11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Loop </a:t>
            </a:r>
            <a:r>
              <a:rPr lang="en-US" altLang="zh-CN" b="1" dirty="0"/>
              <a:t>F</a:t>
            </a:r>
            <a:r>
              <a:rPr lang="en-US" altLang="zh-CN" sz="4400" b="1" dirty="0"/>
              <a:t>ission</a:t>
            </a:r>
          </a:p>
        </p:txBody>
      </p:sp>
      <p:pic>
        <p:nvPicPr>
          <p:cNvPr id="5" name="Picture 4" descr="A screen shot of a computer program&#10;&#10;Description automatically generated with low confidence">
            <a:extLst>
              <a:ext uri="{FF2B5EF4-FFF2-40B4-BE49-F238E27FC236}">
                <a16:creationId xmlns:a16="http://schemas.microsoft.com/office/drawing/2014/main" id="{344A1B4F-8D91-86D7-2192-C17638908EEE}"/>
              </a:ext>
            </a:extLst>
          </p:cNvPr>
          <p:cNvPicPr>
            <a:picLocks noChangeAspect="1"/>
          </p:cNvPicPr>
          <p:nvPr/>
        </p:nvPicPr>
        <p:blipFill rotWithShape="1">
          <a:blip r:embed="rId3">
            <a:extLst>
              <a:ext uri="{28A0092B-C50C-407E-A947-70E740481C1C}">
                <a14:useLocalDpi xmlns:a14="http://schemas.microsoft.com/office/drawing/2010/main" val="0"/>
              </a:ext>
            </a:extLst>
          </a:blip>
          <a:srcRect l="8071" t="15464" r="8036" b="15750"/>
          <a:stretch/>
        </p:blipFill>
        <p:spPr>
          <a:xfrm>
            <a:off x="6295210" y="3857893"/>
            <a:ext cx="4861847" cy="1993171"/>
          </a:xfrm>
          <a:prstGeom prst="rect">
            <a:avLst/>
          </a:prstGeom>
        </p:spPr>
      </p:pic>
      <p:pic>
        <p:nvPicPr>
          <p:cNvPr id="6" name="Picture 5" descr="A screen shot of a computer code&#10;&#10;Description automatically generated with low confidence">
            <a:extLst>
              <a:ext uri="{FF2B5EF4-FFF2-40B4-BE49-F238E27FC236}">
                <a16:creationId xmlns:a16="http://schemas.microsoft.com/office/drawing/2014/main" id="{9147C93C-EF24-6DF3-B229-5E4BCEB26DC0}"/>
              </a:ext>
            </a:extLst>
          </p:cNvPr>
          <p:cNvPicPr>
            <a:picLocks noChangeAspect="1"/>
          </p:cNvPicPr>
          <p:nvPr/>
        </p:nvPicPr>
        <p:blipFill rotWithShape="1">
          <a:blip r:embed="rId4">
            <a:extLst>
              <a:ext uri="{28A0092B-C50C-407E-A947-70E740481C1C}">
                <a14:useLocalDpi xmlns:a14="http://schemas.microsoft.com/office/drawing/2010/main" val="0"/>
              </a:ext>
            </a:extLst>
          </a:blip>
          <a:srcRect l="7620" t="17144" r="7905" b="16957"/>
          <a:stretch/>
        </p:blipFill>
        <p:spPr>
          <a:xfrm>
            <a:off x="6295210" y="1858098"/>
            <a:ext cx="4861848" cy="1698666"/>
          </a:xfrm>
          <a:prstGeom prst="rect">
            <a:avLst/>
          </a:prstGeom>
        </p:spPr>
      </p:pic>
      <p:sp>
        <p:nvSpPr>
          <p:cNvPr id="7" name="Arrow: Down 6">
            <a:extLst>
              <a:ext uri="{FF2B5EF4-FFF2-40B4-BE49-F238E27FC236}">
                <a16:creationId xmlns:a16="http://schemas.microsoft.com/office/drawing/2014/main" id="{E25A41C0-A070-8679-32EE-91EB5737ABF5}"/>
              </a:ext>
            </a:extLst>
          </p:cNvPr>
          <p:cNvSpPr/>
          <p:nvPr/>
        </p:nvSpPr>
        <p:spPr>
          <a:xfrm>
            <a:off x="10385243" y="3318427"/>
            <a:ext cx="219619" cy="943996"/>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7810F35-87EF-0CF0-5938-9EB1B611DBFD}"/>
              </a:ext>
            </a:extLst>
          </p:cNvPr>
          <p:cNvSpPr txBox="1"/>
          <p:nvPr/>
        </p:nvSpPr>
        <p:spPr>
          <a:xfrm>
            <a:off x="838200" y="1965067"/>
            <a:ext cx="52578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t>
            </a:r>
            <a:r>
              <a:rPr lang="en-US" sz="2000" b="1" dirty="0">
                <a:solidFill>
                  <a:srgbClr val="C00000"/>
                </a:solidFill>
                <a:latin typeface="Times New Roman" panose="02020603050405020304" pitchFamily="18" charset="0"/>
                <a:cs typeface="Times New Roman" panose="02020603050405020304" pitchFamily="18" charset="0"/>
              </a:rPr>
              <a:t>split</a:t>
            </a:r>
            <a:r>
              <a:rPr lang="en-US" sz="2000" dirty="0">
                <a:latin typeface="Times New Roman" panose="02020603050405020304" pitchFamily="18" charset="0"/>
                <a:cs typeface="Times New Roman" panose="02020603050405020304" pitchFamily="18" charset="0"/>
              </a:rPr>
              <a:t> this one loop </a:t>
            </a:r>
            <a:r>
              <a:rPr lang="en-US" sz="2000" b="1" dirty="0">
                <a:solidFill>
                  <a:srgbClr val="C00000"/>
                </a:solidFill>
                <a:latin typeface="Times New Roman" panose="02020603050405020304" pitchFamily="18" charset="0"/>
                <a:cs typeface="Times New Roman" panose="02020603050405020304" pitchFamily="18" charset="0"/>
              </a:rPr>
              <a:t>into two loops </a:t>
            </a:r>
            <a:r>
              <a:rPr lang="en-US" sz="2000" dirty="0">
                <a:latin typeface="Times New Roman" panose="02020603050405020304" pitchFamily="18" charset="0"/>
                <a:cs typeface="Times New Roman" panose="02020603050405020304" pitchFamily="18" charset="0"/>
              </a:rPr>
              <a:t>and perform different optimization operations for different loop characteristics.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is the code after splitting the loop. TDL is the Time Delay line, and MAC is the multiply-accumulate operation.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Fissing</a:t>
            </a:r>
            <a:r>
              <a:rPr lang="en-US" sz="2000" dirty="0">
                <a:latin typeface="Times New Roman" panose="02020603050405020304" pitchFamily="18" charset="0"/>
                <a:cs typeface="Times New Roman" panose="02020603050405020304" pitchFamily="18" charset="0"/>
              </a:rPr>
              <a:t> the loop alone does not provide any substantial optimization for latency and resources,  which is prepared for later </a:t>
            </a:r>
            <a:r>
              <a:rPr lang="en-US" sz="2000" dirty="0" err="1">
                <a:latin typeface="Times New Roman" panose="02020603050405020304" pitchFamily="18" charset="0"/>
                <a:cs typeface="Times New Roman" panose="02020603050405020304" pitchFamily="18" charset="0"/>
              </a:rPr>
              <a:t>optimiazation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4608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Loop Unrolling </a:t>
            </a:r>
            <a:r>
              <a:rPr lang="en-US" altLang="zh-CN" b="1" dirty="0">
                <a:solidFill>
                  <a:schemeClr val="accent3">
                    <a:lumMod val="60000"/>
                    <a:lumOff val="40000"/>
                  </a:schemeClr>
                </a:solidFill>
              </a:rPr>
              <a:t>&amp; Loop Pipelining</a:t>
            </a:r>
            <a:endParaRPr lang="en-US" altLang="zh-CN" sz="4400" b="1" dirty="0">
              <a:solidFill>
                <a:schemeClr val="accent3">
                  <a:lumMod val="60000"/>
                  <a:lumOff val="40000"/>
                </a:schemeClr>
              </a:solidFill>
            </a:endParaRPr>
          </a:p>
        </p:txBody>
      </p:sp>
      <p:pic>
        <p:nvPicPr>
          <p:cNvPr id="5" name="Picture 4" descr="A screenshot of a computer program&#10;&#10;Description automatically generated with low confidence">
            <a:extLst>
              <a:ext uri="{FF2B5EF4-FFF2-40B4-BE49-F238E27FC236}">
                <a16:creationId xmlns:a16="http://schemas.microsoft.com/office/drawing/2014/main" id="{31C8234A-61B1-98CF-A674-E148B7254143}"/>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5916"/>
          <a:stretch/>
        </p:blipFill>
        <p:spPr>
          <a:xfrm>
            <a:off x="6127296" y="1780414"/>
            <a:ext cx="5818973" cy="3273280"/>
          </a:xfrm>
          <a:prstGeom prst="rect">
            <a:avLst/>
          </a:prstGeom>
        </p:spPr>
      </p:pic>
      <p:sp>
        <p:nvSpPr>
          <p:cNvPr id="13" name="TextBox 12">
            <a:extLst>
              <a:ext uri="{FF2B5EF4-FFF2-40B4-BE49-F238E27FC236}">
                <a16:creationId xmlns:a16="http://schemas.microsoft.com/office/drawing/2014/main" id="{D85067F8-7C74-EAFB-A440-C2BC04D93BC9}"/>
              </a:ext>
            </a:extLst>
          </p:cNvPr>
          <p:cNvSpPr txBox="1"/>
          <p:nvPr/>
        </p:nvSpPr>
        <p:spPr>
          <a:xfrm>
            <a:off x="791873" y="2429143"/>
            <a:ext cx="533542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Unroll means creating </a:t>
            </a:r>
            <a:r>
              <a:rPr lang="en-US" sz="2000" b="1" dirty="0">
                <a:solidFill>
                  <a:srgbClr val="C00000"/>
                </a:solidFill>
                <a:latin typeface="Times New Roman" panose="02020603050405020304" pitchFamily="18" charset="0"/>
                <a:cs typeface="Times New Roman" panose="02020603050405020304" pitchFamily="18" charset="0"/>
              </a:rPr>
              <a:t>multiple independent operations</a:t>
            </a:r>
            <a:r>
              <a:rPr lang="en-US" sz="2000" dirty="0">
                <a:latin typeface="Times New Roman" panose="02020603050405020304" pitchFamily="18" charset="0"/>
                <a:cs typeface="Times New Roman" panose="02020603050405020304" pitchFamily="18" charset="0"/>
              </a:rPr>
              <a:t> instead of a single set of operations.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UNROLL pragma transforms loops by creating multiples copies of the loop body in the RTL design, which allows some or all loop iterations to occur in parallel.</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00842A-C7F3-5E5C-478E-A26148F09A6F}"/>
              </a:ext>
            </a:extLst>
          </p:cNvPr>
          <p:cNvSpPr txBox="1"/>
          <p:nvPr/>
        </p:nvSpPr>
        <p:spPr>
          <a:xfrm>
            <a:off x="6547757" y="5221290"/>
            <a:ext cx="5470072" cy="338554"/>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non-unrolled loop                  </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unrolled loop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42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sz="4400" b="1" dirty="0"/>
              <a:t>Loop Unrolling </a:t>
            </a:r>
            <a:r>
              <a:rPr lang="en-US" altLang="zh-CN" b="1" dirty="0">
                <a:solidFill>
                  <a:schemeClr val="accent3">
                    <a:lumMod val="60000"/>
                    <a:lumOff val="40000"/>
                  </a:schemeClr>
                </a:solidFill>
              </a:rPr>
              <a:t>&amp; Loop Pipelining</a:t>
            </a:r>
            <a:endParaRPr lang="en-US" b="1" dirty="0"/>
          </a:p>
        </p:txBody>
      </p:sp>
      <p:pic>
        <p:nvPicPr>
          <p:cNvPr id="9" name="Picture 8" descr="A picture containing text, screenshot, diagram, font&#10;&#10;Description automatically generated">
            <a:extLst>
              <a:ext uri="{FF2B5EF4-FFF2-40B4-BE49-F238E27FC236}">
                <a16:creationId xmlns:a16="http://schemas.microsoft.com/office/drawing/2014/main" id="{8582B14B-29C7-A40D-91D1-901B08946B8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81759" y="1335880"/>
            <a:ext cx="4878313" cy="4497840"/>
          </a:xfrm>
          <a:prstGeom prst="rect">
            <a:avLst/>
          </a:prstGeom>
        </p:spPr>
      </p:pic>
      <p:pic>
        <p:nvPicPr>
          <p:cNvPr id="11" name="Picture 10" descr="A screen shot of a computer code&#10;&#10;Description automatically generated with low confidence">
            <a:extLst>
              <a:ext uri="{FF2B5EF4-FFF2-40B4-BE49-F238E27FC236}">
                <a16:creationId xmlns:a16="http://schemas.microsoft.com/office/drawing/2014/main" id="{BCE72669-4A3A-8467-BC99-44F31A38820E}"/>
              </a:ext>
            </a:extLst>
          </p:cNvPr>
          <p:cNvPicPr>
            <a:picLocks noChangeAspect="1"/>
          </p:cNvPicPr>
          <p:nvPr/>
        </p:nvPicPr>
        <p:blipFill rotWithShape="1">
          <a:blip r:embed="rId4">
            <a:extLst>
              <a:ext uri="{28A0092B-C50C-407E-A947-70E740481C1C}">
                <a14:useLocalDpi xmlns:a14="http://schemas.microsoft.com/office/drawing/2010/main" val="0"/>
              </a:ext>
            </a:extLst>
          </a:blip>
          <a:srcRect l="7961" t="18772" r="38534" b="18240"/>
          <a:stretch/>
        </p:blipFill>
        <p:spPr>
          <a:xfrm>
            <a:off x="1247772" y="2707060"/>
            <a:ext cx="3253467" cy="1612941"/>
          </a:xfrm>
          <a:prstGeom prst="rect">
            <a:avLst/>
          </a:prstGeom>
        </p:spPr>
      </p:pic>
      <p:sp>
        <p:nvSpPr>
          <p:cNvPr id="4" name="Arrow: Down 3">
            <a:extLst>
              <a:ext uri="{FF2B5EF4-FFF2-40B4-BE49-F238E27FC236}">
                <a16:creationId xmlns:a16="http://schemas.microsoft.com/office/drawing/2014/main" id="{526CA01B-B638-9CEA-46B4-2535258C8E28}"/>
              </a:ext>
            </a:extLst>
          </p:cNvPr>
          <p:cNvSpPr/>
          <p:nvPr/>
        </p:nvSpPr>
        <p:spPr>
          <a:xfrm rot="16200000">
            <a:off x="5658530" y="3221491"/>
            <a:ext cx="187778" cy="1802946"/>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9107C-B8A3-C2BA-1134-F35D6C9A81D4}"/>
              </a:ext>
            </a:extLst>
          </p:cNvPr>
          <p:cNvSpPr txBox="1"/>
          <p:nvPr/>
        </p:nvSpPr>
        <p:spPr>
          <a:xfrm>
            <a:off x="4501239" y="3382743"/>
            <a:ext cx="251868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Corresponding changed hardware structure</a:t>
            </a:r>
          </a:p>
        </p:txBody>
      </p:sp>
      <p:sp>
        <p:nvSpPr>
          <p:cNvPr id="7" name="Rectangle 6">
            <a:extLst>
              <a:ext uri="{FF2B5EF4-FFF2-40B4-BE49-F238E27FC236}">
                <a16:creationId xmlns:a16="http://schemas.microsoft.com/office/drawing/2014/main" id="{84E82D91-1846-8418-7ACD-47D2F340672A}"/>
              </a:ext>
            </a:extLst>
          </p:cNvPr>
          <p:cNvSpPr/>
          <p:nvPr/>
        </p:nvSpPr>
        <p:spPr>
          <a:xfrm>
            <a:off x="1285575" y="3602544"/>
            <a:ext cx="1616150" cy="228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1F0000-D7E3-1F93-EAA9-159B71ED418E}"/>
              </a:ext>
            </a:extLst>
          </p:cNvPr>
          <p:cNvSpPr txBox="1"/>
          <p:nvPr/>
        </p:nvSpPr>
        <p:spPr>
          <a:xfrm>
            <a:off x="972567" y="5851917"/>
            <a:ext cx="8205793" cy="584775"/>
          </a:xfrm>
          <a:prstGeom prst="rect">
            <a:avLst/>
          </a:prstGeom>
          <a:noFill/>
        </p:spPr>
        <p:txBody>
          <a:bodyPr wrap="square" rtlCol="0">
            <a:spAutoFit/>
          </a:bodyPr>
          <a:lstStyle/>
          <a:p>
            <a:r>
              <a:rPr lang="en-US" altLang="zh-CN" sz="1600" dirty="0"/>
              <a:t>For more information on the use of unroll and the choice of parameters, </a:t>
            </a:r>
          </a:p>
          <a:p>
            <a:r>
              <a:rPr lang="en-US" altLang="zh-CN" sz="1600" dirty="0"/>
              <a:t>you can visit this website:</a:t>
            </a:r>
            <a:r>
              <a:rPr lang="zh-CN" altLang="en-US" sz="1600" dirty="0"/>
              <a:t> </a:t>
            </a:r>
            <a:r>
              <a:rPr lang="en-US" altLang="zh-CN" sz="1600" dirty="0">
                <a:hlinkClick r:id="rId5"/>
              </a:rPr>
              <a:t>https://docs.xilinx.com/r/en-US/ug1399-vitis-hls/pragma-HLS-unroll</a:t>
            </a:r>
            <a:r>
              <a:rPr lang="zh-CN" altLang="en-US" sz="1600" dirty="0"/>
              <a:t> </a:t>
            </a:r>
            <a:endParaRPr lang="en-US" sz="1600" dirty="0"/>
          </a:p>
        </p:txBody>
      </p:sp>
    </p:spTree>
    <p:extLst>
      <p:ext uri="{BB962C8B-B14F-4D97-AF65-F5344CB8AC3E}">
        <p14:creationId xmlns:p14="http://schemas.microsoft.com/office/powerpoint/2010/main" val="22117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b="1" dirty="0">
                <a:solidFill>
                  <a:schemeClr val="accent3">
                    <a:lumMod val="60000"/>
                    <a:lumOff val="40000"/>
                  </a:schemeClr>
                </a:solidFill>
              </a:rPr>
              <a:t>Loop Unrolling &amp; </a:t>
            </a:r>
            <a:r>
              <a:rPr lang="en-US" altLang="zh-CN" sz="4400" b="1" dirty="0"/>
              <a:t>Loop Pipelining</a:t>
            </a:r>
          </a:p>
        </p:txBody>
      </p:sp>
      <p:pic>
        <p:nvPicPr>
          <p:cNvPr id="5" name="Picture 4" descr="A screenshot of a computer program&#10;&#10;Description automatically generated with low confidence">
            <a:extLst>
              <a:ext uri="{FF2B5EF4-FFF2-40B4-BE49-F238E27FC236}">
                <a16:creationId xmlns:a16="http://schemas.microsoft.com/office/drawing/2014/main" id="{DED6BB56-DD35-6CC2-939A-0E44D497401E}"/>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8198"/>
          <a:stretch/>
        </p:blipFill>
        <p:spPr>
          <a:xfrm>
            <a:off x="6253152" y="2012498"/>
            <a:ext cx="5513327" cy="2926896"/>
          </a:xfrm>
          <a:prstGeom prst="rect">
            <a:avLst/>
          </a:prstGeom>
        </p:spPr>
      </p:pic>
      <p:sp>
        <p:nvSpPr>
          <p:cNvPr id="4" name="TextBox 3">
            <a:extLst>
              <a:ext uri="{FF2B5EF4-FFF2-40B4-BE49-F238E27FC236}">
                <a16:creationId xmlns:a16="http://schemas.microsoft.com/office/drawing/2014/main" id="{A065FB11-D6EE-7D3F-9AED-D6697FFEED85}"/>
              </a:ext>
            </a:extLst>
          </p:cNvPr>
          <p:cNvSpPr txBox="1"/>
          <p:nvPr/>
        </p:nvSpPr>
        <p:spPr>
          <a:xfrm>
            <a:off x="986333" y="1932749"/>
            <a:ext cx="5033962"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Reduces the initiation interval (II) </a:t>
            </a:r>
            <a:r>
              <a:rPr lang="en-US" sz="2000" b="0" i="0" dirty="0">
                <a:effectLst/>
                <a:latin typeface="Times New Roman" panose="02020603050405020304" pitchFamily="18" charset="0"/>
                <a:cs typeface="Times New Roman" panose="02020603050405020304" pitchFamily="18" charset="0"/>
              </a:rPr>
              <a:t>for </a:t>
            </a:r>
            <a:r>
              <a:rPr lang="en-US" sz="2000" b="0" i="0" dirty="0">
                <a:solidFill>
                  <a:srgbClr val="444444"/>
                </a:solidFill>
                <a:effectLst/>
                <a:latin typeface="Times New Roman" panose="02020603050405020304" pitchFamily="18" charset="0"/>
                <a:cs typeface="Times New Roman" panose="02020603050405020304" pitchFamily="18" charset="0"/>
              </a:rPr>
              <a:t>a function or loop by allowing the concurrent execution of operations.</a:t>
            </a:r>
          </a:p>
          <a:p>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342900" indent="-342900">
              <a:buAutoNum type="arabicParenBoth"/>
            </a:pPr>
            <a:r>
              <a:rPr lang="en-US" sz="2000" b="0" i="0" dirty="0">
                <a:solidFill>
                  <a:srgbClr val="444444"/>
                </a:solidFill>
                <a:effectLst/>
                <a:latin typeface="Times New Roman" panose="02020603050405020304" pitchFamily="18" charset="0"/>
                <a:cs typeface="Times New Roman" panose="02020603050405020304" pitchFamily="18" charset="0"/>
              </a:rPr>
              <a:t>shows the default sequential operation where there are three clock cycles between each input read (</a:t>
            </a:r>
            <a:r>
              <a:rPr lang="en-US" sz="2000" b="1" i="0" dirty="0">
                <a:solidFill>
                  <a:srgbClr val="C00000"/>
                </a:solidFill>
                <a:effectLst/>
                <a:latin typeface="Times New Roman" panose="02020603050405020304" pitchFamily="18" charset="0"/>
                <a:cs typeface="Times New Roman" panose="02020603050405020304" pitchFamily="18" charset="0"/>
              </a:rPr>
              <a:t>II=3</a:t>
            </a:r>
            <a:r>
              <a:rPr lang="en-US" sz="2000" b="0" i="0" dirty="0">
                <a:solidFill>
                  <a:srgbClr val="444444"/>
                </a:solidFill>
                <a:effectLst/>
                <a:latin typeface="Times New Roman" panose="02020603050405020304" pitchFamily="18" charset="0"/>
                <a:cs typeface="Times New Roman" panose="02020603050405020304" pitchFamily="18" charset="0"/>
              </a:rPr>
              <a:t>), and it requires eight clock cycles before the last output write is performed. </a:t>
            </a:r>
          </a:p>
          <a:p>
            <a:pPr marL="342900" indent="-342900">
              <a:buAutoNum type="arabicParenBoth"/>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342900" indent="-342900">
              <a:buAutoNum type="arabicParenBoth"/>
            </a:pPr>
            <a:r>
              <a:rPr lang="en-US" sz="2000" b="0" i="0" dirty="0">
                <a:solidFill>
                  <a:srgbClr val="444444"/>
                </a:solidFill>
                <a:effectLst/>
                <a:latin typeface="Times New Roman" panose="02020603050405020304" pitchFamily="18" charset="0"/>
                <a:cs typeface="Times New Roman" panose="02020603050405020304" pitchFamily="18" charset="0"/>
              </a:rPr>
              <a:t> shows the pipelined operations that show one cycle between reads (</a:t>
            </a:r>
            <a:r>
              <a:rPr lang="en-US" sz="2000" b="1" i="0" dirty="0">
                <a:solidFill>
                  <a:srgbClr val="C00000"/>
                </a:solidFill>
                <a:effectLst/>
                <a:latin typeface="Times New Roman" panose="02020603050405020304" pitchFamily="18" charset="0"/>
                <a:cs typeface="Times New Roman" panose="02020603050405020304" pitchFamily="18" charset="0"/>
              </a:rPr>
              <a:t>II=1</a:t>
            </a:r>
            <a:r>
              <a:rPr lang="en-US" sz="2000" b="0" i="0" dirty="0">
                <a:solidFill>
                  <a:srgbClr val="444444"/>
                </a:solidFill>
                <a:effectLst/>
                <a:latin typeface="Times New Roman" panose="02020603050405020304" pitchFamily="18" charset="0"/>
                <a:cs typeface="Times New Roman" panose="02020603050405020304" pitchFamily="18" charset="0"/>
              </a:rPr>
              <a:t>), and 4 cycles to the last write.</a:t>
            </a:r>
          </a:p>
        </p:txBody>
      </p:sp>
      <p:sp>
        <p:nvSpPr>
          <p:cNvPr id="6" name="TextBox 5">
            <a:extLst>
              <a:ext uri="{FF2B5EF4-FFF2-40B4-BE49-F238E27FC236}">
                <a16:creationId xmlns:a16="http://schemas.microsoft.com/office/drawing/2014/main" id="{C90EB347-B663-B3C6-4C08-A4B3922B05C7}"/>
              </a:ext>
            </a:extLst>
          </p:cNvPr>
          <p:cNvSpPr txBox="1"/>
          <p:nvPr/>
        </p:nvSpPr>
        <p:spPr>
          <a:xfrm>
            <a:off x="6613071" y="4956990"/>
            <a:ext cx="5470072" cy="338554"/>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non-pipelined loop                  </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pipelined loop</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93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3846C-88CF-F00D-0C3E-2857B1D89848}"/>
              </a:ext>
            </a:extLst>
          </p:cNvPr>
          <p:cNvSpPr>
            <a:spLocks noGrp="1"/>
          </p:cNvSpPr>
          <p:nvPr>
            <p:ph type="title"/>
          </p:nvPr>
        </p:nvSpPr>
        <p:spPr/>
        <p:txBody>
          <a:bodyPr/>
          <a:lstStyle/>
          <a:p>
            <a:r>
              <a:rPr lang="en-US" altLang="zh-CN" b="1" dirty="0"/>
              <a:t>Outline</a:t>
            </a:r>
            <a:endParaRPr lang="zh-CN" altLang="en-US" b="1" dirty="0"/>
          </a:p>
        </p:txBody>
      </p:sp>
      <p:sp>
        <p:nvSpPr>
          <p:cNvPr id="3" name="内容占位符 2">
            <a:extLst>
              <a:ext uri="{FF2B5EF4-FFF2-40B4-BE49-F238E27FC236}">
                <a16:creationId xmlns:a16="http://schemas.microsoft.com/office/drawing/2014/main" id="{D26D8727-C42A-1318-4B67-96F73A573B23}"/>
              </a:ext>
            </a:extLst>
          </p:cNvPr>
          <p:cNvSpPr>
            <a:spLocks noGrp="1"/>
          </p:cNvSpPr>
          <p:nvPr>
            <p:ph idx="1"/>
          </p:nvPr>
        </p:nvSpPr>
        <p:spPr/>
        <p:txBody>
          <a:bodyPr>
            <a:normAutofit/>
          </a:bodyPr>
          <a:lstStyle/>
          <a:p>
            <a:pPr>
              <a:lnSpc>
                <a:spcPct val="100000"/>
              </a:lnSpc>
            </a:pPr>
            <a:r>
              <a:rPr lang="en-US" dirty="0"/>
              <a:t>Vitis™ HLS Design Methodology</a:t>
            </a:r>
            <a:endParaRPr lang="en-US" altLang="zh-CN" dirty="0"/>
          </a:p>
          <a:p>
            <a:pPr>
              <a:lnSpc>
                <a:spcPct val="100000"/>
              </a:lnSpc>
            </a:pPr>
            <a:r>
              <a:rPr lang="en-US" altLang="zh-CN"/>
              <a:t>Baseline Codes </a:t>
            </a:r>
            <a:endParaRPr lang="en-US" altLang="zh-CN" dirty="0"/>
          </a:p>
          <a:p>
            <a:pPr>
              <a:lnSpc>
                <a:spcPct val="100000"/>
              </a:lnSpc>
            </a:pPr>
            <a:r>
              <a:rPr lang="en-US" altLang="zh-CN" dirty="0"/>
              <a:t>Optimization</a:t>
            </a:r>
          </a:p>
          <a:p>
            <a:pPr lvl="1">
              <a:lnSpc>
                <a:spcPct val="100000"/>
              </a:lnSpc>
            </a:pPr>
            <a:r>
              <a:rPr lang="en-US" altLang="zh-CN" sz="2000" dirty="0"/>
              <a:t>Code Hoisting</a:t>
            </a:r>
          </a:p>
          <a:p>
            <a:pPr lvl="1">
              <a:lnSpc>
                <a:spcPct val="100000"/>
              </a:lnSpc>
            </a:pPr>
            <a:r>
              <a:rPr lang="en-US" altLang="zh-CN" sz="2000" dirty="0"/>
              <a:t>Array Partitioning</a:t>
            </a:r>
          </a:p>
          <a:p>
            <a:pPr lvl="1">
              <a:lnSpc>
                <a:spcPct val="100000"/>
              </a:lnSpc>
            </a:pPr>
            <a:r>
              <a:rPr lang="en-US" altLang="zh-CN" sz="2000" dirty="0"/>
              <a:t>Loop Fission</a:t>
            </a:r>
          </a:p>
          <a:p>
            <a:pPr lvl="1">
              <a:lnSpc>
                <a:spcPct val="100000"/>
              </a:lnSpc>
            </a:pPr>
            <a:r>
              <a:rPr lang="en-US" altLang="zh-CN" sz="2000" dirty="0"/>
              <a:t>Loop Unrolling &amp; Loop Pipelining</a:t>
            </a:r>
          </a:p>
          <a:p>
            <a:pPr lvl="1">
              <a:lnSpc>
                <a:spcPct val="100000"/>
              </a:lnSpc>
            </a:pPr>
            <a:r>
              <a:rPr lang="en-US" altLang="zh-CN" sz="2000" dirty="0"/>
              <a:t>Review and Consolidate</a:t>
            </a:r>
          </a:p>
          <a:p>
            <a:pPr>
              <a:lnSpc>
                <a:spcPct val="100000"/>
              </a:lnSpc>
            </a:pPr>
            <a:r>
              <a:rPr lang="en-US" altLang="zh-CN" dirty="0"/>
              <a:t>Stretch Goals</a:t>
            </a:r>
          </a:p>
        </p:txBody>
      </p:sp>
    </p:spTree>
    <p:extLst>
      <p:ext uri="{BB962C8B-B14F-4D97-AF65-F5344CB8AC3E}">
        <p14:creationId xmlns:p14="http://schemas.microsoft.com/office/powerpoint/2010/main" val="4791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b="1" dirty="0">
                <a:solidFill>
                  <a:schemeClr val="accent3">
                    <a:lumMod val="60000"/>
                    <a:lumOff val="40000"/>
                  </a:schemeClr>
                </a:solidFill>
              </a:rPr>
              <a:t>Loop Unrolling &amp; </a:t>
            </a:r>
            <a:r>
              <a:rPr lang="en-US" altLang="zh-CN" sz="4400" b="1" dirty="0"/>
              <a:t>Loop Pipelining</a:t>
            </a:r>
            <a:endParaRPr lang="en-US" b="1" dirty="0"/>
          </a:p>
        </p:txBody>
      </p:sp>
      <p:pic>
        <p:nvPicPr>
          <p:cNvPr id="7" name="Picture 6" descr="A picture containing text, screenshot, diagram, line&#10;&#10;Description automatically generated">
            <a:extLst>
              <a:ext uri="{FF2B5EF4-FFF2-40B4-BE49-F238E27FC236}">
                <a16:creationId xmlns:a16="http://schemas.microsoft.com/office/drawing/2014/main" id="{66452306-EB34-C2CB-F66C-C634FB63AE0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36253" y="1966251"/>
            <a:ext cx="4790657" cy="2559950"/>
          </a:xfrm>
          <a:prstGeom prst="rect">
            <a:avLst/>
          </a:prstGeom>
        </p:spPr>
      </p:pic>
      <p:pic>
        <p:nvPicPr>
          <p:cNvPr id="9" name="Picture 8" descr="A screen shot of a computer code&#10;&#10;Description automatically generated with low confidence">
            <a:extLst>
              <a:ext uri="{FF2B5EF4-FFF2-40B4-BE49-F238E27FC236}">
                <a16:creationId xmlns:a16="http://schemas.microsoft.com/office/drawing/2014/main" id="{B9CFDA22-85F1-410F-FA19-DE0843C8240D}"/>
              </a:ext>
            </a:extLst>
          </p:cNvPr>
          <p:cNvPicPr>
            <a:picLocks noChangeAspect="1"/>
          </p:cNvPicPr>
          <p:nvPr/>
        </p:nvPicPr>
        <p:blipFill rotWithShape="1">
          <a:blip r:embed="rId4">
            <a:extLst>
              <a:ext uri="{28A0092B-C50C-407E-A947-70E740481C1C}">
                <a14:useLocalDpi xmlns:a14="http://schemas.microsoft.com/office/drawing/2010/main" val="0"/>
              </a:ext>
            </a:extLst>
          </a:blip>
          <a:srcRect l="7893" t="21497" r="43130" b="21788"/>
          <a:stretch/>
        </p:blipFill>
        <p:spPr>
          <a:xfrm>
            <a:off x="892971" y="2724160"/>
            <a:ext cx="3309529" cy="1414213"/>
          </a:xfrm>
          <a:prstGeom prst="rect">
            <a:avLst/>
          </a:prstGeom>
        </p:spPr>
      </p:pic>
      <p:sp>
        <p:nvSpPr>
          <p:cNvPr id="10" name="Rectangle 9">
            <a:extLst>
              <a:ext uri="{FF2B5EF4-FFF2-40B4-BE49-F238E27FC236}">
                <a16:creationId xmlns:a16="http://schemas.microsoft.com/office/drawing/2014/main" id="{E812B6EF-8CDA-1AF1-9089-EB64D8B6BA89}"/>
              </a:ext>
            </a:extLst>
          </p:cNvPr>
          <p:cNvSpPr/>
          <p:nvPr/>
        </p:nvSpPr>
        <p:spPr>
          <a:xfrm>
            <a:off x="950494" y="3566837"/>
            <a:ext cx="2302331" cy="2163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A45A2DE-025F-635F-1145-B1BC205D5323}"/>
              </a:ext>
            </a:extLst>
          </p:cNvPr>
          <p:cNvSpPr txBox="1"/>
          <p:nvPr/>
        </p:nvSpPr>
        <p:spPr>
          <a:xfrm>
            <a:off x="838200" y="4960133"/>
            <a:ext cx="8205793" cy="584775"/>
          </a:xfrm>
          <a:prstGeom prst="rect">
            <a:avLst/>
          </a:prstGeom>
          <a:noFill/>
        </p:spPr>
        <p:txBody>
          <a:bodyPr wrap="square" rtlCol="0">
            <a:spAutoFit/>
          </a:bodyPr>
          <a:lstStyle/>
          <a:p>
            <a:r>
              <a:rPr lang="en-US" altLang="zh-CN" sz="1600" dirty="0"/>
              <a:t>For more information on the use of pipeline and the choice of parameters, </a:t>
            </a:r>
          </a:p>
          <a:p>
            <a:r>
              <a:rPr lang="en-US" altLang="zh-CN" sz="1600" dirty="0"/>
              <a:t>you can visit this website:</a:t>
            </a:r>
            <a:r>
              <a:rPr lang="zh-CN" altLang="en-US" sz="1600" dirty="0"/>
              <a:t> </a:t>
            </a:r>
            <a:r>
              <a:rPr lang="en-US" altLang="zh-CN" sz="1600" dirty="0">
                <a:hlinkClick r:id="rId5"/>
              </a:rPr>
              <a:t>https://docs.xilinx.com/r/en-US/ug1399-vitis-hls/pragma-HLS-pipeline</a:t>
            </a:r>
            <a:r>
              <a:rPr lang="en-US" altLang="zh-CN" sz="1600" dirty="0"/>
              <a:t> </a:t>
            </a:r>
            <a:r>
              <a:rPr lang="zh-CN" altLang="en-US" sz="1600" dirty="0"/>
              <a:t> </a:t>
            </a:r>
            <a:endParaRPr lang="en-US" sz="1600" dirty="0"/>
          </a:p>
        </p:txBody>
      </p:sp>
      <p:sp>
        <p:nvSpPr>
          <p:cNvPr id="12" name="Arrow: Down 11">
            <a:extLst>
              <a:ext uri="{FF2B5EF4-FFF2-40B4-BE49-F238E27FC236}">
                <a16:creationId xmlns:a16="http://schemas.microsoft.com/office/drawing/2014/main" id="{1DBFD70F-6C9E-B142-0E09-0A1AF51D98FA}"/>
              </a:ext>
            </a:extLst>
          </p:cNvPr>
          <p:cNvSpPr/>
          <p:nvPr/>
        </p:nvSpPr>
        <p:spPr>
          <a:xfrm rot="16200000">
            <a:off x="5511917" y="2713491"/>
            <a:ext cx="187778" cy="1802946"/>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CFE8934-E98D-6E7D-FB4A-47B28CEA810B}"/>
              </a:ext>
            </a:extLst>
          </p:cNvPr>
          <p:cNvSpPr txBox="1"/>
          <p:nvPr/>
        </p:nvSpPr>
        <p:spPr>
          <a:xfrm>
            <a:off x="4354626" y="2874743"/>
            <a:ext cx="251868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Corresponding changed hardware structure</a:t>
            </a:r>
          </a:p>
        </p:txBody>
      </p:sp>
    </p:spTree>
    <p:extLst>
      <p:ext uri="{BB962C8B-B14F-4D97-AF65-F5344CB8AC3E}">
        <p14:creationId xmlns:p14="http://schemas.microsoft.com/office/powerpoint/2010/main" val="412854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141E-7B7D-E5ED-2AAF-30B70035494D}"/>
              </a:ext>
            </a:extLst>
          </p:cNvPr>
          <p:cNvSpPr>
            <a:spLocks noGrp="1"/>
          </p:cNvSpPr>
          <p:nvPr>
            <p:ph type="title"/>
          </p:nvPr>
        </p:nvSpPr>
        <p:spPr/>
        <p:txBody>
          <a:bodyPr/>
          <a:lstStyle/>
          <a:p>
            <a:r>
              <a:rPr lang="en-US" altLang="zh-CN" b="1" dirty="0"/>
              <a:t>Loop Unrolling &amp; </a:t>
            </a:r>
            <a:r>
              <a:rPr lang="en-US" altLang="zh-CN" sz="4400" b="1" dirty="0"/>
              <a:t>Loop Pipelining</a:t>
            </a:r>
            <a:endParaRPr lang="en-US" b="1" dirty="0"/>
          </a:p>
        </p:txBody>
      </p:sp>
      <p:pic>
        <p:nvPicPr>
          <p:cNvPr id="5" name="Picture 4" descr="A screenshot of a computer&#10;&#10;Description automatically generated with medium confidence">
            <a:extLst>
              <a:ext uri="{FF2B5EF4-FFF2-40B4-BE49-F238E27FC236}">
                <a16:creationId xmlns:a16="http://schemas.microsoft.com/office/drawing/2014/main" id="{BD51DDC6-F5B0-4421-00E6-3BF0D67C69FC}"/>
              </a:ext>
            </a:extLst>
          </p:cNvPr>
          <p:cNvPicPr>
            <a:picLocks noChangeAspect="1"/>
          </p:cNvPicPr>
          <p:nvPr/>
        </p:nvPicPr>
        <p:blipFill rotWithShape="1">
          <a:blip r:embed="rId3">
            <a:extLst>
              <a:ext uri="{28A0092B-C50C-407E-A947-70E740481C1C}">
                <a14:useLocalDpi xmlns:a14="http://schemas.microsoft.com/office/drawing/2010/main" val="0"/>
              </a:ext>
            </a:extLst>
          </a:blip>
          <a:srcRect t="37328"/>
          <a:stretch/>
        </p:blipFill>
        <p:spPr>
          <a:xfrm>
            <a:off x="979003" y="2055586"/>
            <a:ext cx="9825918" cy="908635"/>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1FBF507-1F47-411F-0B98-14B0CDD0F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122" y="3650919"/>
            <a:ext cx="4569340" cy="1716551"/>
          </a:xfrm>
          <a:prstGeom prst="rect">
            <a:avLst/>
          </a:prstGeom>
        </p:spPr>
      </p:pic>
      <p:graphicFrame>
        <p:nvGraphicFramePr>
          <p:cNvPr id="12" name="Table 11">
            <a:extLst>
              <a:ext uri="{FF2B5EF4-FFF2-40B4-BE49-F238E27FC236}">
                <a16:creationId xmlns:a16="http://schemas.microsoft.com/office/drawing/2014/main" id="{2FC261B0-8D75-89DA-F89A-5D26D79B6022}"/>
              </a:ext>
            </a:extLst>
          </p:cNvPr>
          <p:cNvGraphicFramePr>
            <a:graphicFrameLocks noGrp="1"/>
          </p:cNvGraphicFramePr>
          <p:nvPr>
            <p:extLst>
              <p:ext uri="{D42A27DB-BD31-4B8C-83A1-F6EECF244321}">
                <p14:modId xmlns:p14="http://schemas.microsoft.com/office/powerpoint/2010/main" val="2885771595"/>
              </p:ext>
            </p:extLst>
          </p:nvPr>
        </p:nvGraphicFramePr>
        <p:xfrm>
          <a:off x="5741430" y="3265421"/>
          <a:ext cx="5812865" cy="2283437"/>
        </p:xfrm>
        <a:graphic>
          <a:graphicData uri="http://schemas.openxmlformats.org/drawingml/2006/table">
            <a:tbl>
              <a:tblPr firstRow="1" bandRow="1">
                <a:tableStyleId>{7DF18680-E054-41AD-8BC1-D1AEF772440D}</a:tableStyleId>
              </a:tblPr>
              <a:tblGrid>
                <a:gridCol w="1621960">
                  <a:extLst>
                    <a:ext uri="{9D8B030D-6E8A-4147-A177-3AD203B41FA5}">
                      <a16:colId xmlns:a16="http://schemas.microsoft.com/office/drawing/2014/main" val="1535508560"/>
                    </a:ext>
                  </a:extLst>
                </a:gridCol>
                <a:gridCol w="827759">
                  <a:extLst>
                    <a:ext uri="{9D8B030D-6E8A-4147-A177-3AD203B41FA5}">
                      <a16:colId xmlns:a16="http://schemas.microsoft.com/office/drawing/2014/main" val="3483971246"/>
                    </a:ext>
                  </a:extLst>
                </a:gridCol>
                <a:gridCol w="750681">
                  <a:extLst>
                    <a:ext uri="{9D8B030D-6E8A-4147-A177-3AD203B41FA5}">
                      <a16:colId xmlns:a16="http://schemas.microsoft.com/office/drawing/2014/main" val="4213647933"/>
                    </a:ext>
                  </a:extLst>
                </a:gridCol>
                <a:gridCol w="528245">
                  <a:extLst>
                    <a:ext uri="{9D8B030D-6E8A-4147-A177-3AD203B41FA5}">
                      <a16:colId xmlns:a16="http://schemas.microsoft.com/office/drawing/2014/main" val="1386049061"/>
                    </a:ext>
                  </a:extLst>
                </a:gridCol>
                <a:gridCol w="637598">
                  <a:extLst>
                    <a:ext uri="{9D8B030D-6E8A-4147-A177-3AD203B41FA5}">
                      <a16:colId xmlns:a16="http://schemas.microsoft.com/office/drawing/2014/main" val="2084382563"/>
                    </a:ext>
                  </a:extLst>
                </a:gridCol>
                <a:gridCol w="645056">
                  <a:extLst>
                    <a:ext uri="{9D8B030D-6E8A-4147-A177-3AD203B41FA5}">
                      <a16:colId xmlns:a16="http://schemas.microsoft.com/office/drawing/2014/main" val="4227390639"/>
                    </a:ext>
                  </a:extLst>
                </a:gridCol>
                <a:gridCol w="801566">
                  <a:extLst>
                    <a:ext uri="{9D8B030D-6E8A-4147-A177-3AD203B41FA5}">
                      <a16:colId xmlns:a16="http://schemas.microsoft.com/office/drawing/2014/main" val="2692272248"/>
                    </a:ext>
                  </a:extLst>
                </a:gridCol>
              </a:tblGrid>
              <a:tr h="313193">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Latency</a:t>
                      </a:r>
                    </a:p>
                  </a:txBody>
                  <a:tcPr/>
                </a:tc>
                <a:tc>
                  <a:txBody>
                    <a:bodyPr/>
                    <a:lstStyle/>
                    <a:p>
                      <a:pPr algn="ctr"/>
                      <a:r>
                        <a:rPr lang="en-US" sz="1400" dirty="0">
                          <a:latin typeface="Times New Roman" panose="02020603050405020304" pitchFamily="18" charset="0"/>
                          <a:cs typeface="Times New Roman" panose="02020603050405020304" pitchFamily="18" charset="0"/>
                        </a:rPr>
                        <a:t>BRAM</a:t>
                      </a:r>
                    </a:p>
                  </a:txBody>
                  <a:tcPr/>
                </a:tc>
                <a:tc>
                  <a:txBody>
                    <a:bodyPr/>
                    <a:lstStyle/>
                    <a:p>
                      <a:pPr algn="ctr"/>
                      <a:r>
                        <a:rPr lang="en-US" sz="1400" dirty="0">
                          <a:latin typeface="Times New Roman" panose="02020603050405020304" pitchFamily="18" charset="0"/>
                          <a:cs typeface="Times New Roman" panose="02020603050405020304" pitchFamily="18" charset="0"/>
                        </a:rPr>
                        <a:t>DSP</a:t>
                      </a:r>
                    </a:p>
                  </a:txBody>
                  <a:tcPr/>
                </a:tc>
                <a:tc>
                  <a:txBody>
                    <a:bodyPr/>
                    <a:lstStyle/>
                    <a:p>
                      <a:pPr algn="ctr"/>
                      <a:r>
                        <a:rPr lang="en-US" sz="1400" dirty="0">
                          <a:latin typeface="Times New Roman" panose="02020603050405020304" pitchFamily="18" charset="0"/>
                          <a:cs typeface="Times New Roman" panose="02020603050405020304" pitchFamily="18" charset="0"/>
                        </a:rPr>
                        <a:t>FF</a:t>
                      </a:r>
                    </a:p>
                  </a:txBody>
                  <a:tcPr/>
                </a:tc>
                <a:tc>
                  <a:txBody>
                    <a:bodyPr/>
                    <a:lstStyle/>
                    <a:p>
                      <a:pPr algn="ctr"/>
                      <a:r>
                        <a:rPr lang="en-US" sz="1400" dirty="0">
                          <a:latin typeface="Times New Roman" panose="02020603050405020304" pitchFamily="18" charset="0"/>
                          <a:cs typeface="Times New Roman" panose="02020603050405020304" pitchFamily="18" charset="0"/>
                        </a:rPr>
                        <a:t>LUT</a:t>
                      </a:r>
                    </a:p>
                  </a:txBody>
                  <a:tcPr/>
                </a:tc>
                <a:tc>
                  <a:txBody>
                    <a:bodyPr/>
                    <a:lstStyle/>
                    <a:p>
                      <a:pPr algn="ctr"/>
                      <a:r>
                        <a:rPr lang="en-US" sz="14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915886203"/>
                  </a:ext>
                </a:extLst>
              </a:tr>
              <a:tr h="313193">
                <a:tc>
                  <a:txBody>
                    <a:bodyPr/>
                    <a:lstStyle/>
                    <a:p>
                      <a:pPr algn="ctr"/>
                      <a:r>
                        <a:rPr lang="en-US" sz="1400" dirty="0">
                          <a:latin typeface="Times New Roman" panose="02020603050405020304" pitchFamily="18" charset="0"/>
                          <a:cs typeface="Times New Roman" panose="02020603050405020304" pitchFamily="18" charset="0"/>
                        </a:rPr>
                        <a:t>Software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0.48s</a:t>
                      </a:r>
                    </a:p>
                  </a:txBody>
                  <a:tcPr/>
                </a:tc>
                <a:extLst>
                  <a:ext uri="{0D108BD9-81ED-4DB2-BD59-A6C34878D82A}">
                    <a16:rowId xmlns:a16="http://schemas.microsoft.com/office/drawing/2014/main" val="3594786493"/>
                  </a:ext>
                </a:extLst>
              </a:tr>
              <a:tr h="313193">
                <a:tc>
                  <a:txBody>
                    <a:bodyPr/>
                    <a:lstStyle/>
                    <a:p>
                      <a:pPr algn="ctr"/>
                      <a:r>
                        <a:rPr lang="en-US" sz="1400" dirty="0">
                          <a:latin typeface="Times New Roman" panose="02020603050405020304" pitchFamily="18" charset="0"/>
                          <a:cs typeface="Times New Roman" panose="02020603050405020304" pitchFamily="18" charset="0"/>
                        </a:rPr>
                        <a:t>Baseline</a:t>
                      </a:r>
                    </a:p>
                  </a:txBody>
                  <a:tcPr/>
                </a:tc>
                <a:tc>
                  <a:txBody>
                    <a:bodyPr/>
                    <a:lstStyle/>
                    <a:p>
                      <a:pPr algn="ctr"/>
                      <a:r>
                        <a:rPr lang="en-US" sz="1400" dirty="0">
                          <a:latin typeface="Times New Roman" panose="02020603050405020304" pitchFamily="18" charset="0"/>
                          <a:cs typeface="Times New Roman" panose="02020603050405020304" pitchFamily="18" charset="0"/>
                        </a:rPr>
                        <a:t>20607</a:t>
                      </a: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532</a:t>
                      </a:r>
                    </a:p>
                  </a:txBody>
                  <a:tcPr/>
                </a:tc>
                <a:tc>
                  <a:txBody>
                    <a:bodyPr/>
                    <a:lstStyle/>
                    <a:p>
                      <a:pPr algn="ctr"/>
                      <a:r>
                        <a:rPr lang="en-US" sz="1400" dirty="0">
                          <a:latin typeface="Times New Roman" panose="02020603050405020304" pitchFamily="18" charset="0"/>
                          <a:cs typeface="Times New Roman" panose="02020603050405020304" pitchFamily="18" charset="0"/>
                        </a:rPr>
                        <a:t>520</a:t>
                      </a:r>
                    </a:p>
                  </a:txBody>
                  <a:tcPr/>
                </a:tc>
                <a:tc>
                  <a:txBody>
                    <a:bodyPr/>
                    <a:lstStyle/>
                    <a:p>
                      <a:pPr algn="ctr"/>
                      <a:r>
                        <a:rPr lang="en-US" sz="1400" dirty="0">
                          <a:latin typeface="Times New Roman" panose="02020603050405020304" pitchFamily="18" charset="0"/>
                          <a:cs typeface="Times New Roman" panose="02020603050405020304" pitchFamily="18" charset="0"/>
                        </a:rPr>
                        <a:t>3.67s</a:t>
                      </a:r>
                    </a:p>
                  </a:txBody>
                  <a:tcPr/>
                </a:tc>
                <a:extLst>
                  <a:ext uri="{0D108BD9-81ED-4DB2-BD59-A6C34878D82A}">
                    <a16:rowId xmlns:a16="http://schemas.microsoft.com/office/drawing/2014/main" val="3786235726"/>
                  </a:ext>
                </a:extLst>
              </a:tr>
              <a:tr h="317353">
                <a:tc>
                  <a:txBody>
                    <a:bodyPr/>
                    <a:lstStyle/>
                    <a:p>
                      <a:pPr algn="ctr"/>
                      <a:r>
                        <a:rPr lang="en-US" sz="1400" dirty="0">
                          <a:latin typeface="Times New Roman" panose="02020603050405020304" pitchFamily="18" charset="0"/>
                          <a:cs typeface="Times New Roman" panose="02020603050405020304" pitchFamily="18" charset="0"/>
                        </a:rPr>
                        <a:t>Code hoisting</a:t>
                      </a:r>
                    </a:p>
                  </a:txBody>
                  <a:tcPr/>
                </a:tc>
                <a:tc>
                  <a:txBody>
                    <a:bodyPr/>
                    <a:lstStyle/>
                    <a:p>
                      <a:pPr algn="ctr"/>
                      <a:r>
                        <a:rPr lang="en-US" sz="1400" dirty="0">
                          <a:latin typeface="Times New Roman" panose="02020603050405020304" pitchFamily="18" charset="0"/>
                          <a:cs typeface="Times New Roman" panose="02020603050405020304" pitchFamily="18" charset="0"/>
                        </a:rPr>
                        <a:t>11224</a:t>
                      </a:r>
                    </a:p>
                  </a:txBody>
                  <a:tcPr/>
                </a:tc>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1785</a:t>
                      </a:r>
                    </a:p>
                  </a:txBody>
                  <a:tcPr/>
                </a:tc>
                <a:tc>
                  <a:txBody>
                    <a:bodyPr/>
                    <a:lstStyle/>
                    <a:p>
                      <a:pPr algn="ctr"/>
                      <a:r>
                        <a:rPr lang="en-US" sz="1400" dirty="0">
                          <a:latin typeface="Times New Roman" panose="02020603050405020304" pitchFamily="18" charset="0"/>
                          <a:cs typeface="Times New Roman" panose="02020603050405020304" pitchFamily="18" charset="0"/>
                        </a:rPr>
                        <a:t>1937</a:t>
                      </a:r>
                    </a:p>
                  </a:txBody>
                  <a:tcPr/>
                </a:tc>
                <a:tc>
                  <a:txBody>
                    <a:bodyPr/>
                    <a:lstStyle/>
                    <a:p>
                      <a:pPr algn="ctr"/>
                      <a:r>
                        <a:rPr lang="en-US" sz="1400" dirty="0">
                          <a:latin typeface="Times New Roman" panose="02020603050405020304" pitchFamily="18" charset="0"/>
                          <a:cs typeface="Times New Roman" panose="02020603050405020304" pitchFamily="18" charset="0"/>
                        </a:rPr>
                        <a:t>1.93s</a:t>
                      </a:r>
                    </a:p>
                  </a:txBody>
                  <a:tcPr/>
                </a:tc>
                <a:extLst>
                  <a:ext uri="{0D108BD9-81ED-4DB2-BD59-A6C34878D82A}">
                    <a16:rowId xmlns:a16="http://schemas.microsoft.com/office/drawing/2014/main" val="1196923020"/>
                  </a:ext>
                </a:extLst>
              </a:tr>
              <a:tr h="317353">
                <a:tc>
                  <a:txBody>
                    <a:bodyPr/>
                    <a:lstStyle/>
                    <a:p>
                      <a:pPr algn="ctr"/>
                      <a:r>
                        <a:rPr lang="en-US" sz="1400" dirty="0">
                          <a:latin typeface="Times New Roman" panose="02020603050405020304" pitchFamily="18" charset="0"/>
                          <a:cs typeface="Times New Roman" panose="02020603050405020304" pitchFamily="18" charset="0"/>
                        </a:rPr>
                        <a:t>Array partitioning</a:t>
                      </a:r>
                    </a:p>
                  </a:txBody>
                  <a:tcPr/>
                </a:tc>
                <a:tc>
                  <a:txBody>
                    <a:bodyPr/>
                    <a:lstStyle/>
                    <a:p>
                      <a:pPr algn="ctr"/>
                      <a:r>
                        <a:rPr lang="en-US" sz="1400" dirty="0">
                          <a:latin typeface="Times New Roman" panose="02020603050405020304" pitchFamily="18" charset="0"/>
                          <a:cs typeface="Times New Roman" panose="02020603050405020304" pitchFamily="18" charset="0"/>
                        </a:rPr>
                        <a:t>10605</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a:latin typeface="Times New Roman" panose="02020603050405020304" pitchFamily="18" charset="0"/>
                          <a:cs typeface="Times New Roman" panose="02020603050405020304" pitchFamily="18" charset="0"/>
                        </a:rPr>
                        <a:t>6790</a:t>
                      </a:r>
                    </a:p>
                  </a:txBody>
                  <a:tcPr/>
                </a:tc>
                <a:tc>
                  <a:txBody>
                    <a:bodyPr/>
                    <a:lstStyle/>
                    <a:p>
                      <a:pPr algn="ctr"/>
                      <a:r>
                        <a:rPr lang="en-US" sz="1400" dirty="0">
                          <a:latin typeface="Times New Roman" panose="02020603050405020304" pitchFamily="18" charset="0"/>
                          <a:cs typeface="Times New Roman" panose="02020603050405020304" pitchFamily="18" charset="0"/>
                        </a:rPr>
                        <a:t>2092</a:t>
                      </a:r>
                    </a:p>
                  </a:txBody>
                  <a:tcPr/>
                </a:tc>
                <a:tc>
                  <a:txBody>
                    <a:bodyPr/>
                    <a:lstStyle/>
                    <a:p>
                      <a:pPr algn="ctr"/>
                      <a:r>
                        <a:rPr lang="en-US" sz="1400" dirty="0">
                          <a:latin typeface="Times New Roman" panose="02020603050405020304" pitchFamily="18" charset="0"/>
                          <a:cs typeface="Times New Roman" panose="02020603050405020304" pitchFamily="18" charset="0"/>
                        </a:rPr>
                        <a:t>1.87s</a:t>
                      </a:r>
                    </a:p>
                  </a:txBody>
                  <a:tcPr/>
                </a:tc>
                <a:extLst>
                  <a:ext uri="{0D108BD9-81ED-4DB2-BD59-A6C34878D82A}">
                    <a16:rowId xmlns:a16="http://schemas.microsoft.com/office/drawing/2014/main" val="3712240453"/>
                  </a:ext>
                </a:extLst>
              </a:tr>
              <a:tr h="7091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Loop unrolling &amp; Loop Pipelining</a:t>
                      </a:r>
                    </a:p>
                  </a:txBody>
                  <a:tcPr/>
                </a:tc>
                <a:tc>
                  <a:txBody>
                    <a:bodyPr/>
                    <a:lstStyle/>
                    <a:p>
                      <a:pPr algn="ctr"/>
                      <a:r>
                        <a:rPr lang="en-US" sz="1400" dirty="0">
                          <a:latin typeface="Times New Roman" panose="02020603050405020304" pitchFamily="18" charset="0"/>
                          <a:cs typeface="Times New Roman" panose="02020603050405020304" pitchFamily="18" charset="0"/>
                        </a:rPr>
                        <a:t>235</a:t>
                      </a:r>
                    </a:p>
                  </a:txBody>
                  <a:tcPr/>
                </a:tc>
                <a:tc>
                  <a:txBody>
                    <a:bodyPr/>
                    <a:lstStyle/>
                    <a:p>
                      <a:pPr algn="ctr"/>
                      <a:r>
                        <a:rPr lang="en-US" sz="1400" dirty="0">
                          <a:latin typeface="Times New Roman" panose="02020603050405020304" pitchFamily="18" charset="0"/>
                          <a:cs typeface="Times New Roman" panose="02020603050405020304" pitchFamily="18" charset="0"/>
                        </a:rPr>
                        <a:t>4</a:t>
                      </a:r>
                    </a:p>
                  </a:txBody>
                  <a:tcPr/>
                </a:tc>
                <a:tc>
                  <a:txBody>
                    <a:bodyPr/>
                    <a:lstStyle/>
                    <a:p>
                      <a:pPr algn="ctr"/>
                      <a:r>
                        <a:rPr lang="en-US" sz="1400" dirty="0">
                          <a:latin typeface="Times New Roman" panose="02020603050405020304" pitchFamily="18" charset="0"/>
                          <a:cs typeface="Times New Roman" panose="02020603050405020304" pitchFamily="18" charset="0"/>
                        </a:rPr>
                        <a:t>297</a:t>
                      </a:r>
                    </a:p>
                  </a:txBody>
                  <a:tcPr/>
                </a:tc>
                <a:tc>
                  <a:txBody>
                    <a:bodyPr/>
                    <a:lstStyle/>
                    <a:p>
                      <a:pPr algn="ctr"/>
                      <a:r>
                        <a:rPr lang="en-US" sz="1400" dirty="0">
                          <a:latin typeface="Times New Roman" panose="02020603050405020304" pitchFamily="18" charset="0"/>
                          <a:cs typeface="Times New Roman" panose="02020603050405020304" pitchFamily="18" charset="0"/>
                        </a:rPr>
                        <a:t>29376</a:t>
                      </a:r>
                    </a:p>
                  </a:txBody>
                  <a:tcPr/>
                </a:tc>
                <a:tc>
                  <a:txBody>
                    <a:bodyPr/>
                    <a:lstStyle/>
                    <a:p>
                      <a:pPr algn="ctr"/>
                      <a:r>
                        <a:rPr lang="en-US" sz="1400" dirty="0">
                          <a:latin typeface="Times New Roman" panose="02020603050405020304" pitchFamily="18" charset="0"/>
                          <a:cs typeface="Times New Roman" panose="02020603050405020304" pitchFamily="18" charset="0"/>
                        </a:rPr>
                        <a:t>9945</a:t>
                      </a:r>
                    </a:p>
                  </a:txBody>
                  <a:tcPr/>
                </a:tc>
                <a:tc>
                  <a:txBody>
                    <a:bodyPr/>
                    <a:lstStyle/>
                    <a:p>
                      <a:pPr algn="ctr"/>
                      <a:r>
                        <a:rPr lang="en-US" sz="1400" dirty="0">
                          <a:latin typeface="Times New Roman" panose="02020603050405020304" pitchFamily="18" charset="0"/>
                          <a:cs typeface="Times New Roman" panose="02020603050405020304" pitchFamily="18" charset="0"/>
                        </a:rPr>
                        <a:t>0.07s</a:t>
                      </a:r>
                    </a:p>
                  </a:txBody>
                  <a:tcPr/>
                </a:tc>
                <a:extLst>
                  <a:ext uri="{0D108BD9-81ED-4DB2-BD59-A6C34878D82A}">
                    <a16:rowId xmlns:a16="http://schemas.microsoft.com/office/drawing/2014/main" val="364960717"/>
                  </a:ext>
                </a:extLst>
              </a:tr>
            </a:tbl>
          </a:graphicData>
        </a:graphic>
      </p:graphicFrame>
      <p:sp>
        <p:nvSpPr>
          <p:cNvPr id="13" name="Rectangle 12">
            <a:extLst>
              <a:ext uri="{FF2B5EF4-FFF2-40B4-BE49-F238E27FC236}">
                <a16:creationId xmlns:a16="http://schemas.microsoft.com/office/drawing/2014/main" id="{F4854222-6710-8647-0138-827D223784D1}"/>
              </a:ext>
            </a:extLst>
          </p:cNvPr>
          <p:cNvSpPr/>
          <p:nvPr/>
        </p:nvSpPr>
        <p:spPr>
          <a:xfrm>
            <a:off x="2973147" y="5172405"/>
            <a:ext cx="1613038"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A0169C-6FC6-501E-A18C-4156C83B7702}"/>
              </a:ext>
            </a:extLst>
          </p:cNvPr>
          <p:cNvSpPr/>
          <p:nvPr/>
        </p:nvSpPr>
        <p:spPr>
          <a:xfrm>
            <a:off x="5627130" y="2240818"/>
            <a:ext cx="387804"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25342B-6B2F-DAD6-2CBE-D1A532504627}"/>
              </a:ext>
            </a:extLst>
          </p:cNvPr>
          <p:cNvSpPr/>
          <p:nvPr/>
        </p:nvSpPr>
        <p:spPr>
          <a:xfrm>
            <a:off x="8900418" y="2240818"/>
            <a:ext cx="1613038" cy="2238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089C23-29B4-A0A3-31F2-E465340E1996}"/>
              </a:ext>
            </a:extLst>
          </p:cNvPr>
          <p:cNvSpPr/>
          <p:nvPr/>
        </p:nvSpPr>
        <p:spPr>
          <a:xfrm>
            <a:off x="10881475" y="3594979"/>
            <a:ext cx="563336" cy="2408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E0C6CBD-1EFD-43FE-C58E-AC646B9EFFCB}"/>
              </a:ext>
            </a:extLst>
          </p:cNvPr>
          <p:cNvSpPr/>
          <p:nvPr/>
        </p:nvSpPr>
        <p:spPr>
          <a:xfrm>
            <a:off x="10881475" y="4853997"/>
            <a:ext cx="563336" cy="24084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B4C0917-3517-5223-52A3-276141E38978}"/>
              </a:ext>
            </a:extLst>
          </p:cNvPr>
          <p:cNvSpPr txBox="1"/>
          <p:nvPr/>
        </p:nvSpPr>
        <p:spPr>
          <a:xfrm>
            <a:off x="7830126" y="5588448"/>
            <a:ext cx="2732316"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~7 times </a:t>
            </a:r>
            <a:r>
              <a:rPr lang="en-US" altLang="zh-CN" sz="2800" b="1" dirty="0">
                <a:solidFill>
                  <a:srgbClr val="C00000"/>
                </a:solidFill>
                <a:latin typeface="Times New Roman" panose="02020603050405020304" pitchFamily="18" charset="0"/>
                <a:cs typeface="Times New Roman" panose="02020603050405020304" pitchFamily="18" charset="0"/>
              </a:rPr>
              <a:t>fast</a:t>
            </a:r>
            <a:r>
              <a:rPr lang="en-US" sz="2800" b="1" dirty="0">
                <a:solidFill>
                  <a:srgbClr val="C00000"/>
                </a:solidFill>
                <a:latin typeface="Times New Roman" panose="02020603050405020304" pitchFamily="18" charset="0"/>
                <a:cs typeface="Times New Roman" panose="02020603050405020304" pitchFamily="18" charset="0"/>
              </a:rPr>
              <a:t>er !</a:t>
            </a:r>
          </a:p>
        </p:txBody>
      </p:sp>
    </p:spTree>
    <p:extLst>
      <p:ext uri="{BB962C8B-B14F-4D97-AF65-F5344CB8AC3E}">
        <p14:creationId xmlns:p14="http://schemas.microsoft.com/office/powerpoint/2010/main" val="3165966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25F6-5CF1-41CB-6424-C3D08458CD15}"/>
              </a:ext>
            </a:extLst>
          </p:cNvPr>
          <p:cNvSpPr>
            <a:spLocks noGrp="1"/>
          </p:cNvSpPr>
          <p:nvPr>
            <p:ph type="title"/>
          </p:nvPr>
        </p:nvSpPr>
        <p:spPr/>
        <p:txBody>
          <a:bodyPr/>
          <a:lstStyle/>
          <a:p>
            <a:r>
              <a:rPr lang="en-US" b="1" dirty="0"/>
              <a:t>Review and Consolidate</a:t>
            </a:r>
          </a:p>
        </p:txBody>
      </p:sp>
      <p:sp>
        <p:nvSpPr>
          <p:cNvPr id="3" name="Content Placeholder 2">
            <a:extLst>
              <a:ext uri="{FF2B5EF4-FFF2-40B4-BE49-F238E27FC236}">
                <a16:creationId xmlns:a16="http://schemas.microsoft.com/office/drawing/2014/main" id="{BDFF5F10-80C3-1454-1ECE-78A302B2223A}"/>
              </a:ext>
            </a:extLst>
          </p:cNvPr>
          <p:cNvSpPr>
            <a:spLocks noGrp="1"/>
          </p:cNvSpPr>
          <p:nvPr>
            <p:ph idx="1"/>
          </p:nvPr>
        </p:nvSpPr>
        <p:spPr/>
        <p:txBody>
          <a:bodyPr>
            <a:normAutofit/>
          </a:bodyPr>
          <a:lstStyle/>
          <a:p>
            <a:endParaRPr lang="en-US" dirty="0"/>
          </a:p>
          <a:p>
            <a:pPr marL="0" indent="0">
              <a:buNone/>
            </a:pPr>
            <a:r>
              <a:rPr lang="en-US" sz="2400" dirty="0"/>
              <a:t>1. Which optimization method can unroll multiple iterations in a loop into independent operations?</a:t>
            </a:r>
          </a:p>
          <a:p>
            <a:pPr marL="457200" lvl="1" indent="0">
              <a:buNone/>
            </a:pPr>
            <a:r>
              <a:rPr lang="en-US" dirty="0"/>
              <a:t>A. Data flow optimization</a:t>
            </a:r>
          </a:p>
          <a:p>
            <a:pPr marL="457200" lvl="1" indent="0">
              <a:buNone/>
            </a:pPr>
            <a:r>
              <a:rPr lang="en-US" dirty="0"/>
              <a:t>B. Loop unrolling</a:t>
            </a:r>
          </a:p>
          <a:p>
            <a:pPr marL="457200" lvl="1" indent="0">
              <a:buNone/>
            </a:pPr>
            <a:r>
              <a:rPr lang="en-US" dirty="0"/>
              <a:t>C. Array Partitioning</a:t>
            </a:r>
          </a:p>
          <a:p>
            <a:pPr marL="457200" lvl="1" indent="0">
              <a:buNone/>
            </a:pPr>
            <a:r>
              <a:rPr lang="en-US" dirty="0"/>
              <a:t>D. P</a:t>
            </a:r>
            <a:r>
              <a:rPr lang="en-US" altLang="zh-CN" dirty="0"/>
              <a:t>ipeline</a:t>
            </a:r>
            <a:endParaRPr lang="en-US" dirty="0"/>
          </a:p>
          <a:p>
            <a:pPr marL="457200" lvl="1" indent="0">
              <a:buNone/>
            </a:pPr>
            <a:endParaRPr lang="en-US" dirty="0"/>
          </a:p>
          <a:p>
            <a:pPr marL="457200" lvl="1" indent="0">
              <a:buNone/>
            </a:pPr>
            <a:r>
              <a:rPr lang="en-US" dirty="0"/>
              <a:t>Answer: B. Loop unrolling</a:t>
            </a:r>
          </a:p>
        </p:txBody>
      </p:sp>
    </p:spTree>
    <p:extLst>
      <p:ext uri="{BB962C8B-B14F-4D97-AF65-F5344CB8AC3E}">
        <p14:creationId xmlns:p14="http://schemas.microsoft.com/office/powerpoint/2010/main" val="67621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25F6-5CF1-41CB-6424-C3D08458CD15}"/>
              </a:ext>
            </a:extLst>
          </p:cNvPr>
          <p:cNvSpPr>
            <a:spLocks noGrp="1"/>
          </p:cNvSpPr>
          <p:nvPr>
            <p:ph type="title"/>
          </p:nvPr>
        </p:nvSpPr>
        <p:spPr/>
        <p:txBody>
          <a:bodyPr/>
          <a:lstStyle/>
          <a:p>
            <a:r>
              <a:rPr lang="en-US" b="1" dirty="0"/>
              <a:t>Review and Consolidate</a:t>
            </a:r>
          </a:p>
        </p:txBody>
      </p:sp>
      <p:sp>
        <p:nvSpPr>
          <p:cNvPr id="3" name="Content Placeholder 2">
            <a:extLst>
              <a:ext uri="{FF2B5EF4-FFF2-40B4-BE49-F238E27FC236}">
                <a16:creationId xmlns:a16="http://schemas.microsoft.com/office/drawing/2014/main" id="{BDFF5F10-80C3-1454-1ECE-78A302B2223A}"/>
              </a:ext>
            </a:extLst>
          </p:cNvPr>
          <p:cNvSpPr>
            <a:spLocks noGrp="1"/>
          </p:cNvSpPr>
          <p:nvPr>
            <p:ph idx="1"/>
          </p:nvPr>
        </p:nvSpPr>
        <p:spPr/>
        <p:txBody>
          <a:bodyPr>
            <a:normAutofit/>
          </a:bodyPr>
          <a:lstStyle/>
          <a:p>
            <a:endParaRPr lang="en-US" dirty="0"/>
          </a:p>
          <a:p>
            <a:r>
              <a:rPr lang="en-US" sz="2400" dirty="0"/>
              <a:t>2. Which optimization method can divide the computing task into multiple parallel stages to process different data?</a:t>
            </a:r>
          </a:p>
          <a:p>
            <a:pPr marL="914400" lvl="1" indent="-457200">
              <a:buAutoNum type="alphaUcPeriod"/>
            </a:pPr>
            <a:r>
              <a:rPr lang="en-US" dirty="0"/>
              <a:t>Loop Unrolling</a:t>
            </a:r>
          </a:p>
          <a:p>
            <a:pPr marL="914400" lvl="1" indent="-457200">
              <a:buAutoNum type="alphaUcPeriod"/>
            </a:pPr>
            <a:r>
              <a:rPr lang="en-US" dirty="0"/>
              <a:t>Array Partitioning</a:t>
            </a:r>
          </a:p>
          <a:p>
            <a:pPr marL="457200" lvl="1" indent="0">
              <a:buNone/>
            </a:pPr>
            <a:r>
              <a:rPr lang="en-US" dirty="0"/>
              <a:t>C.  Dataflow optimization</a:t>
            </a:r>
          </a:p>
          <a:p>
            <a:pPr marL="457200" lvl="1" indent="0">
              <a:buNone/>
            </a:pPr>
            <a:r>
              <a:rPr lang="en-US" dirty="0"/>
              <a:t>D.  P</a:t>
            </a:r>
            <a:r>
              <a:rPr lang="en-US" altLang="zh-CN" dirty="0"/>
              <a:t>ipeline</a:t>
            </a:r>
            <a:endParaRPr lang="en-US" dirty="0"/>
          </a:p>
          <a:p>
            <a:pPr marL="457200" lvl="1" indent="0">
              <a:buNone/>
            </a:pPr>
            <a:endParaRPr lang="en-US" dirty="0"/>
          </a:p>
          <a:p>
            <a:pPr marL="457200" lvl="1" indent="0">
              <a:buNone/>
            </a:pPr>
            <a:r>
              <a:rPr lang="en-US" dirty="0"/>
              <a:t>Answer: D. P</a:t>
            </a:r>
            <a:r>
              <a:rPr lang="en-US" altLang="zh-CN" dirty="0"/>
              <a:t>ipeline</a:t>
            </a:r>
            <a:endParaRPr lang="en-US" sz="2800" dirty="0"/>
          </a:p>
        </p:txBody>
      </p:sp>
    </p:spTree>
    <p:extLst>
      <p:ext uri="{BB962C8B-B14F-4D97-AF65-F5344CB8AC3E}">
        <p14:creationId xmlns:p14="http://schemas.microsoft.com/office/powerpoint/2010/main" val="1351853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25F6-5CF1-41CB-6424-C3D08458CD15}"/>
              </a:ext>
            </a:extLst>
          </p:cNvPr>
          <p:cNvSpPr>
            <a:spLocks noGrp="1"/>
          </p:cNvSpPr>
          <p:nvPr>
            <p:ph type="title"/>
          </p:nvPr>
        </p:nvSpPr>
        <p:spPr/>
        <p:txBody>
          <a:bodyPr/>
          <a:lstStyle/>
          <a:p>
            <a:r>
              <a:rPr lang="en-US" b="1" dirty="0"/>
              <a:t>Review and Consolidate</a:t>
            </a:r>
            <a:endParaRPr lang="en-US" dirty="0"/>
          </a:p>
        </p:txBody>
      </p:sp>
      <p:sp>
        <p:nvSpPr>
          <p:cNvPr id="3" name="Content Placeholder 2">
            <a:extLst>
              <a:ext uri="{FF2B5EF4-FFF2-40B4-BE49-F238E27FC236}">
                <a16:creationId xmlns:a16="http://schemas.microsoft.com/office/drawing/2014/main" id="{BDFF5F10-80C3-1454-1ECE-78A302B2223A}"/>
              </a:ext>
            </a:extLst>
          </p:cNvPr>
          <p:cNvSpPr>
            <a:spLocks noGrp="1"/>
          </p:cNvSpPr>
          <p:nvPr>
            <p:ph idx="1"/>
          </p:nvPr>
        </p:nvSpPr>
        <p:spPr>
          <a:xfrm>
            <a:off x="838200" y="1825625"/>
            <a:ext cx="4987159" cy="4351338"/>
          </a:xfrm>
        </p:spPr>
        <p:txBody>
          <a:bodyPr>
            <a:normAutofit/>
          </a:bodyPr>
          <a:lstStyle/>
          <a:p>
            <a:endParaRPr lang="en-US" dirty="0"/>
          </a:p>
          <a:p>
            <a:r>
              <a:rPr lang="en-US" sz="2400" dirty="0"/>
              <a:t>3. The codes demonstrate a simple matrix transpose function and matrix multiply function.</a:t>
            </a:r>
            <a:r>
              <a:rPr lang="zh-CN" altLang="en-US" sz="2400" dirty="0"/>
              <a:t> </a:t>
            </a:r>
            <a:r>
              <a:rPr lang="en-US" sz="2400" b="1" dirty="0">
                <a:solidFill>
                  <a:srgbClr val="C00000"/>
                </a:solidFill>
              </a:rPr>
              <a:t>Which optimization methods</a:t>
            </a:r>
            <a:r>
              <a:rPr lang="en-US" sz="2400" dirty="0"/>
              <a:t> can be applied to them respectively to improve performance?</a:t>
            </a:r>
          </a:p>
          <a:p>
            <a:endParaRPr lang="en-US" sz="2000" dirty="0"/>
          </a:p>
          <a:p>
            <a:r>
              <a:rPr lang="en-US" sz="2400" dirty="0"/>
              <a:t>The answer is not unique.</a:t>
            </a:r>
          </a:p>
        </p:txBody>
      </p:sp>
      <p:pic>
        <p:nvPicPr>
          <p:cNvPr id="5" name="Picture 4" descr="A picture containing text, screenshot, display, software&#10;&#10;Description automatically generated">
            <a:extLst>
              <a:ext uri="{FF2B5EF4-FFF2-40B4-BE49-F238E27FC236}">
                <a16:creationId xmlns:a16="http://schemas.microsoft.com/office/drawing/2014/main" id="{826A81F8-A4A7-5B6C-7678-44A1E7CC9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359" y="840918"/>
            <a:ext cx="5760720" cy="3546564"/>
          </a:xfrm>
          <a:prstGeom prst="rect">
            <a:avLst/>
          </a:prstGeom>
        </p:spPr>
      </p:pic>
      <p:pic>
        <p:nvPicPr>
          <p:cNvPr id="7" name="Picture 6" descr="A screen shot of a computer program&#10;&#10;Description automatically generated with low confidence">
            <a:extLst>
              <a:ext uri="{FF2B5EF4-FFF2-40B4-BE49-F238E27FC236}">
                <a16:creationId xmlns:a16="http://schemas.microsoft.com/office/drawing/2014/main" id="{8EC03678-7B64-0CA4-2DF8-B63922536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359" y="3246377"/>
            <a:ext cx="5760720" cy="3740616"/>
          </a:xfrm>
          <a:prstGeom prst="rect">
            <a:avLst/>
          </a:prstGeom>
        </p:spPr>
      </p:pic>
      <p:sp>
        <p:nvSpPr>
          <p:cNvPr id="8" name="TextBox 7">
            <a:extLst>
              <a:ext uri="{FF2B5EF4-FFF2-40B4-BE49-F238E27FC236}">
                <a16:creationId xmlns:a16="http://schemas.microsoft.com/office/drawing/2014/main" id="{51053ABD-0A9D-143D-E798-7BB6F564701E}"/>
              </a:ext>
            </a:extLst>
          </p:cNvPr>
          <p:cNvSpPr txBox="1"/>
          <p:nvPr/>
        </p:nvSpPr>
        <p:spPr>
          <a:xfrm>
            <a:off x="7407429" y="3512348"/>
            <a:ext cx="33028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matrix transpose function </a:t>
            </a:r>
          </a:p>
        </p:txBody>
      </p:sp>
      <p:sp>
        <p:nvSpPr>
          <p:cNvPr id="9" name="TextBox 8">
            <a:extLst>
              <a:ext uri="{FF2B5EF4-FFF2-40B4-BE49-F238E27FC236}">
                <a16:creationId xmlns:a16="http://schemas.microsoft.com/office/drawing/2014/main" id="{4113D7BB-533D-A1CF-6A8B-9965DEAB47F4}"/>
              </a:ext>
            </a:extLst>
          </p:cNvPr>
          <p:cNvSpPr txBox="1"/>
          <p:nvPr/>
        </p:nvSpPr>
        <p:spPr>
          <a:xfrm>
            <a:off x="7407429" y="6176963"/>
            <a:ext cx="330287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matrix multiply function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59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B0D0-B9D3-4199-9787-1E453F19189B}"/>
              </a:ext>
            </a:extLst>
          </p:cNvPr>
          <p:cNvSpPr>
            <a:spLocks noGrp="1"/>
          </p:cNvSpPr>
          <p:nvPr>
            <p:ph type="title"/>
          </p:nvPr>
        </p:nvSpPr>
        <p:spPr/>
        <p:txBody>
          <a:bodyPr/>
          <a:lstStyle/>
          <a:p>
            <a:r>
              <a:rPr lang="en-US" altLang="zh-CN" b="1" dirty="0"/>
              <a:t>Three Optimization Pillars for HLS</a:t>
            </a:r>
            <a:endParaRPr lang="en-US" b="1" dirty="0"/>
          </a:p>
        </p:txBody>
      </p:sp>
      <p:sp>
        <p:nvSpPr>
          <p:cNvPr id="3" name="Content Placeholder 2">
            <a:extLst>
              <a:ext uri="{FF2B5EF4-FFF2-40B4-BE49-F238E27FC236}">
                <a16:creationId xmlns:a16="http://schemas.microsoft.com/office/drawing/2014/main" id="{247FBF01-2664-466B-AF11-9D31C9749D2D}"/>
              </a:ext>
            </a:extLst>
          </p:cNvPr>
          <p:cNvSpPr>
            <a:spLocks noGrp="1"/>
          </p:cNvSpPr>
          <p:nvPr>
            <p:ph idx="1"/>
          </p:nvPr>
        </p:nvSpPr>
        <p:spPr/>
        <p:txBody>
          <a:bodyPr/>
          <a:lstStyle/>
          <a:p>
            <a:r>
              <a:rPr lang="en-US" altLang="zh-CN" dirty="0"/>
              <a:t>In fact, for HLS, there are three optimization pillars.</a:t>
            </a:r>
          </a:p>
          <a:p>
            <a:endParaRPr lang="en-US" altLang="zh-CN" dirty="0"/>
          </a:p>
          <a:p>
            <a:endParaRPr lang="en-US" altLang="zh-CN" dirty="0"/>
          </a:p>
          <a:p>
            <a:endParaRPr lang="en-US" altLang="zh-CN" dirty="0"/>
          </a:p>
          <a:p>
            <a:r>
              <a:rPr lang="en-US" altLang="zh-CN" dirty="0"/>
              <a:t>So far, the above optimizations for FIR have been based on the </a:t>
            </a:r>
            <a:r>
              <a:rPr lang="en-US" altLang="zh-CN" b="1" dirty="0">
                <a:solidFill>
                  <a:srgbClr val="C00000"/>
                </a:solidFill>
              </a:rPr>
              <a:t>pipeline layer </a:t>
            </a:r>
            <a:r>
              <a:rPr lang="en-US" altLang="zh-CN" dirty="0"/>
              <a:t>optimization. For the other two levels of optimization, we will conduct them in the subsequent AIE and FFT.</a:t>
            </a:r>
          </a:p>
          <a:p>
            <a:endParaRPr lang="en-US" dirty="0"/>
          </a:p>
          <a:p>
            <a:r>
              <a:rPr lang="en-US" dirty="0"/>
              <a:t>If you want to learn more, you can visit the following </a:t>
            </a:r>
            <a:r>
              <a:rPr lang="en-US" dirty="0" err="1"/>
              <a:t>website:xxxx</a:t>
            </a:r>
            <a:endParaRPr lang="en-US" dirty="0"/>
          </a:p>
        </p:txBody>
      </p:sp>
      <p:sp>
        <p:nvSpPr>
          <p:cNvPr id="5" name="Rectangle 4">
            <a:extLst>
              <a:ext uri="{FF2B5EF4-FFF2-40B4-BE49-F238E27FC236}">
                <a16:creationId xmlns:a16="http://schemas.microsoft.com/office/drawing/2014/main" id="{B6A60364-0474-FDC2-4101-F9CCCFB27D1F}"/>
              </a:ext>
            </a:extLst>
          </p:cNvPr>
          <p:cNvSpPr/>
          <p:nvPr/>
        </p:nvSpPr>
        <p:spPr>
          <a:xfrm>
            <a:off x="1558599" y="2527155"/>
            <a:ext cx="2319647" cy="901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B1A6109-7D28-FD0C-EF4C-F0D75C04E869}"/>
              </a:ext>
            </a:extLst>
          </p:cNvPr>
          <p:cNvSpPr txBox="1"/>
          <p:nvPr/>
        </p:nvSpPr>
        <p:spPr>
          <a:xfrm>
            <a:off x="1837853" y="2752434"/>
            <a:ext cx="1744388" cy="523220"/>
          </a:xfrm>
          <a:prstGeom prst="rect">
            <a:avLst/>
          </a:prstGeom>
          <a:noFill/>
        </p:spPr>
        <p:txBody>
          <a:bodyPr wrap="none" rtlCol="0">
            <a:spAutoFit/>
          </a:bodyPr>
          <a:lstStyle/>
          <a:p>
            <a:r>
              <a:rPr lang="en-US" sz="2800" dirty="0">
                <a:latin typeface="+mj-lt"/>
                <a:ea typeface="Roboto" panose="02000000000000000000" pitchFamily="2" charset="0"/>
              </a:rPr>
              <a:t>PIPELINE</a:t>
            </a:r>
            <a:endParaRPr lang="en-US" dirty="0">
              <a:latin typeface="+mj-lt"/>
              <a:ea typeface="Roboto" panose="02000000000000000000" pitchFamily="2" charset="0"/>
            </a:endParaRPr>
          </a:p>
        </p:txBody>
      </p:sp>
      <p:sp>
        <p:nvSpPr>
          <p:cNvPr id="9" name="Rectangle 8">
            <a:extLst>
              <a:ext uri="{FF2B5EF4-FFF2-40B4-BE49-F238E27FC236}">
                <a16:creationId xmlns:a16="http://schemas.microsoft.com/office/drawing/2014/main" id="{3C5917F0-99B1-7FC2-6604-0EBA73B82E91}"/>
              </a:ext>
            </a:extLst>
          </p:cNvPr>
          <p:cNvSpPr/>
          <p:nvPr/>
        </p:nvSpPr>
        <p:spPr>
          <a:xfrm>
            <a:off x="4338467" y="2527155"/>
            <a:ext cx="2319647" cy="901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0537CF-E6BA-28B5-6123-4C0629CABD6D}"/>
              </a:ext>
            </a:extLst>
          </p:cNvPr>
          <p:cNvSpPr/>
          <p:nvPr/>
        </p:nvSpPr>
        <p:spPr>
          <a:xfrm>
            <a:off x="7118335" y="2527155"/>
            <a:ext cx="2319647" cy="901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0D246B2-F2C5-3FFF-219F-0A3E2F2F0ECD}"/>
              </a:ext>
            </a:extLst>
          </p:cNvPr>
          <p:cNvSpPr txBox="1"/>
          <p:nvPr/>
        </p:nvSpPr>
        <p:spPr>
          <a:xfrm>
            <a:off x="4777490" y="2741815"/>
            <a:ext cx="1340763" cy="594009"/>
          </a:xfrm>
          <a:prstGeom prst="rect">
            <a:avLst/>
          </a:prstGeom>
          <a:noFill/>
        </p:spPr>
        <p:txBody>
          <a:bodyPr wrap="square" rtlCol="0">
            <a:spAutoFit/>
          </a:bodyPr>
          <a:lstStyle/>
          <a:p>
            <a:pPr algn="ctr">
              <a:lnSpc>
                <a:spcPct val="60000"/>
              </a:lnSpc>
            </a:pPr>
            <a:r>
              <a:rPr lang="en-US" sz="2800" dirty="0">
                <a:latin typeface="+mj-lt"/>
                <a:ea typeface="Roboto" panose="02000000000000000000" pitchFamily="2" charset="0"/>
              </a:rPr>
              <a:t>SIMD</a:t>
            </a:r>
          </a:p>
          <a:p>
            <a:pPr algn="ctr">
              <a:lnSpc>
                <a:spcPct val="60000"/>
              </a:lnSpc>
            </a:pPr>
            <a:r>
              <a:rPr lang="en-US" sz="2400" dirty="0">
                <a:effectLst/>
                <a:latin typeface="+mj-lt"/>
                <a:ea typeface="Roboto" panose="02000000000000000000" pitchFamily="2" charset="0"/>
              </a:rPr>
              <a:t>vectors</a:t>
            </a:r>
            <a:endParaRPr lang="en-US" dirty="0">
              <a:effectLst/>
              <a:latin typeface="+mj-lt"/>
              <a:ea typeface="Roboto" panose="02000000000000000000" pitchFamily="2" charset="0"/>
            </a:endParaRPr>
          </a:p>
        </p:txBody>
      </p:sp>
      <p:sp>
        <p:nvSpPr>
          <p:cNvPr id="13" name="TextBox 12">
            <a:extLst>
              <a:ext uri="{FF2B5EF4-FFF2-40B4-BE49-F238E27FC236}">
                <a16:creationId xmlns:a16="http://schemas.microsoft.com/office/drawing/2014/main" id="{7C7721D2-B364-6A13-4961-BF18723594EB}"/>
              </a:ext>
            </a:extLst>
          </p:cNvPr>
          <p:cNvSpPr txBox="1"/>
          <p:nvPr/>
        </p:nvSpPr>
        <p:spPr>
          <a:xfrm>
            <a:off x="7437651" y="2690879"/>
            <a:ext cx="1712328" cy="584775"/>
          </a:xfrm>
          <a:prstGeom prst="rect">
            <a:avLst/>
          </a:prstGeom>
          <a:noFill/>
        </p:spPr>
        <p:txBody>
          <a:bodyPr wrap="none" rtlCol="0">
            <a:spAutoFit/>
          </a:bodyPr>
          <a:lstStyle/>
          <a:p>
            <a:r>
              <a:rPr lang="en-US" sz="3200" dirty="0">
                <a:latin typeface="+mj-lt"/>
                <a:ea typeface="Roboto" panose="02000000000000000000" pitchFamily="2" charset="0"/>
              </a:rPr>
              <a:t>Dataflow</a:t>
            </a:r>
          </a:p>
        </p:txBody>
      </p:sp>
    </p:spTree>
    <p:extLst>
      <p:ext uri="{BB962C8B-B14F-4D97-AF65-F5344CB8AC3E}">
        <p14:creationId xmlns:p14="http://schemas.microsoft.com/office/powerpoint/2010/main" val="240594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Stretch goals</a:t>
            </a:r>
          </a:p>
        </p:txBody>
      </p:sp>
    </p:spTree>
    <p:custDataLst>
      <p:custData r:id="rId1"/>
      <p:custData r:id="rId2"/>
    </p:custDataLst>
    <p:extLst>
      <p:ext uri="{BB962C8B-B14F-4D97-AF65-F5344CB8AC3E}">
        <p14:creationId xmlns:p14="http://schemas.microsoft.com/office/powerpoint/2010/main" val="139720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7EE-A5F9-F409-7231-A663F85D8239}"/>
              </a:ext>
            </a:extLst>
          </p:cNvPr>
          <p:cNvSpPr>
            <a:spLocks noGrp="1"/>
          </p:cNvSpPr>
          <p:nvPr>
            <p:ph type="title"/>
          </p:nvPr>
        </p:nvSpPr>
        <p:spPr/>
        <p:txBody>
          <a:bodyPr/>
          <a:lstStyle/>
          <a:p>
            <a:r>
              <a:rPr lang="en-US" altLang="zh-CN" b="1" dirty="0"/>
              <a:t>Stretch Goals</a:t>
            </a:r>
          </a:p>
        </p:txBody>
      </p:sp>
      <p:sp>
        <p:nvSpPr>
          <p:cNvPr id="3" name="Content Placeholder 2">
            <a:extLst>
              <a:ext uri="{FF2B5EF4-FFF2-40B4-BE49-F238E27FC236}">
                <a16:creationId xmlns:a16="http://schemas.microsoft.com/office/drawing/2014/main" id="{50288FA3-E984-5421-D545-D22EC7704A22}"/>
              </a:ext>
            </a:extLst>
          </p:cNvPr>
          <p:cNvSpPr>
            <a:spLocks noGrp="1"/>
          </p:cNvSpPr>
          <p:nvPr>
            <p:ph idx="1"/>
          </p:nvPr>
        </p:nvSpPr>
        <p:spPr/>
        <p:txBody>
          <a:bodyPr>
            <a:normAutofit fontScale="92500" lnSpcReduction="10000"/>
          </a:bodyPr>
          <a:lstStyle/>
          <a:p>
            <a:r>
              <a:rPr lang="en-US" dirty="0"/>
              <a:t>You have already learnt some methodology of hardware design. Then you can use these skills and search for additional information to accomplish these tasks.</a:t>
            </a:r>
          </a:p>
          <a:p>
            <a:endParaRPr lang="en-US" dirty="0"/>
          </a:p>
          <a:p>
            <a:r>
              <a:rPr lang="en-US" dirty="0"/>
              <a:t>1. Please use the basic knowledge of HLS above to implement </a:t>
            </a:r>
            <a:r>
              <a:rPr lang="en-US" b="1" dirty="0">
                <a:solidFill>
                  <a:srgbClr val="C00000"/>
                </a:solidFill>
              </a:rPr>
              <a:t>an accelerated core for FFT</a:t>
            </a:r>
            <a:r>
              <a:rPr lang="en-US" dirty="0">
                <a:solidFill>
                  <a:srgbClr val="C00000"/>
                </a:solidFill>
              </a:rPr>
              <a:t>.</a:t>
            </a:r>
          </a:p>
          <a:p>
            <a:pPr lvl="1"/>
            <a:r>
              <a:rPr lang="en-US" dirty="0">
                <a:hlinkClick r:id="rId2"/>
              </a:rPr>
              <a:t>https://en.wikipedia.org/wiki/Fast_Fourier_transform</a:t>
            </a:r>
            <a:r>
              <a:rPr lang="en-US" dirty="0"/>
              <a:t> </a:t>
            </a:r>
          </a:p>
          <a:p>
            <a:endParaRPr lang="en-US" dirty="0"/>
          </a:p>
          <a:p>
            <a:r>
              <a:rPr lang="en-US" dirty="0"/>
              <a:t>2. After completing the IP design, we are about to run this IP on PYNQ, so </a:t>
            </a:r>
            <a:r>
              <a:rPr lang="en-US" b="1" dirty="0">
                <a:solidFill>
                  <a:srgbClr val="C00000"/>
                </a:solidFill>
              </a:rPr>
              <a:t>how is it connected to the hardware</a:t>
            </a:r>
            <a:r>
              <a:rPr lang="en-US" dirty="0"/>
              <a:t>? And how is the specific call of the software hardware implemented? (which will be discussed in Module 3)</a:t>
            </a:r>
          </a:p>
        </p:txBody>
      </p:sp>
    </p:spTree>
    <p:extLst>
      <p:ext uri="{BB962C8B-B14F-4D97-AF65-F5344CB8AC3E}">
        <p14:creationId xmlns:p14="http://schemas.microsoft.com/office/powerpoint/2010/main" val="67314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custDataLst>
    <p:extLst>
      <p:ext uri="{BB962C8B-B14F-4D97-AF65-F5344CB8AC3E}">
        <p14:creationId xmlns:p14="http://schemas.microsoft.com/office/powerpoint/2010/main" val="28972489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1910847"/>
            <a:ext cx="7464770" cy="1218795"/>
          </a:xfrm>
        </p:spPr>
        <p:txBody>
          <a:bodyPr/>
          <a:lstStyle/>
          <a:p>
            <a:pPr algn="ctr"/>
            <a:r>
              <a:rPr lang="en-US" sz="4400" dirty="0"/>
              <a:t>Vitis™ HLS Design Methodology</a:t>
            </a:r>
          </a:p>
        </p:txBody>
      </p:sp>
    </p:spTree>
    <p:custDataLst>
      <p:custData r:id="rId1"/>
      <p:custData r:id="rId2"/>
    </p:custDataLst>
    <p:extLst>
      <p:ext uri="{BB962C8B-B14F-4D97-AF65-F5344CB8AC3E}">
        <p14:creationId xmlns:p14="http://schemas.microsoft.com/office/powerpoint/2010/main" val="325148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DB2B-D74A-B0A8-7A84-CA753028ADD1}"/>
              </a:ext>
            </a:extLst>
          </p:cNvPr>
          <p:cNvSpPr>
            <a:spLocks noGrp="1"/>
          </p:cNvSpPr>
          <p:nvPr>
            <p:ph type="title"/>
          </p:nvPr>
        </p:nvSpPr>
        <p:spPr/>
        <p:txBody>
          <a:bodyPr/>
          <a:lstStyle/>
          <a:p>
            <a:r>
              <a:rPr lang="en-US" b="1" dirty="0"/>
              <a:t>Vitis™ HLS Design Methodology</a:t>
            </a:r>
          </a:p>
        </p:txBody>
      </p:sp>
      <p:sp>
        <p:nvSpPr>
          <p:cNvPr id="3" name="Content Placeholder 2">
            <a:extLst>
              <a:ext uri="{FF2B5EF4-FFF2-40B4-BE49-F238E27FC236}">
                <a16:creationId xmlns:a16="http://schemas.microsoft.com/office/drawing/2014/main" id="{ECFEEDFE-FE59-1634-AFE1-23545FA67974}"/>
              </a:ext>
            </a:extLst>
          </p:cNvPr>
          <p:cNvSpPr>
            <a:spLocks noGrp="1"/>
          </p:cNvSpPr>
          <p:nvPr>
            <p:ph idx="1"/>
          </p:nvPr>
        </p:nvSpPr>
        <p:spPr/>
        <p:txBody>
          <a:bodyPr>
            <a:normAutofit/>
          </a:bodyPr>
          <a:lstStyle/>
          <a:p>
            <a:r>
              <a:rPr lang="en-US" sz="2800" dirty="0"/>
              <a:t>T</a:t>
            </a:r>
            <a:r>
              <a:rPr lang="en-US" altLang="zh-CN" sz="2800" dirty="0"/>
              <a:t>here are </a:t>
            </a:r>
            <a:r>
              <a:rPr lang="en-US" altLang="zh-CN" b="1" dirty="0">
                <a:solidFill>
                  <a:srgbClr val="C00000"/>
                </a:solidFill>
              </a:rPr>
              <a:t>t</a:t>
            </a:r>
            <a:r>
              <a:rPr lang="en-US" sz="2800" b="1" dirty="0">
                <a:solidFill>
                  <a:srgbClr val="C00000"/>
                </a:solidFill>
              </a:rPr>
              <a:t>hree high </a:t>
            </a:r>
            <a:r>
              <a:rPr lang="en-US" b="1" dirty="0">
                <a:solidFill>
                  <a:srgbClr val="C00000"/>
                </a:solidFill>
              </a:rPr>
              <a:t>l</a:t>
            </a:r>
            <a:r>
              <a:rPr lang="en-US" sz="2800" b="1" dirty="0">
                <a:solidFill>
                  <a:srgbClr val="C00000"/>
                </a:solidFill>
              </a:rPr>
              <a:t>evel steps</a:t>
            </a:r>
            <a:r>
              <a:rPr lang="en-US" sz="2800" dirty="0"/>
              <a:t>.</a:t>
            </a:r>
          </a:p>
          <a:p>
            <a:endParaRPr lang="en-US" dirty="0"/>
          </a:p>
        </p:txBody>
      </p:sp>
      <p:graphicFrame>
        <p:nvGraphicFramePr>
          <p:cNvPr id="4" name="Diagram 3">
            <a:extLst>
              <a:ext uri="{FF2B5EF4-FFF2-40B4-BE49-F238E27FC236}">
                <a16:creationId xmlns:a16="http://schemas.microsoft.com/office/drawing/2014/main" id="{E0D53F51-FB11-F016-8A9B-53E903CB8F8F}"/>
              </a:ext>
            </a:extLst>
          </p:cNvPr>
          <p:cNvGraphicFramePr/>
          <p:nvPr>
            <p:extLst>
              <p:ext uri="{D42A27DB-BD31-4B8C-83A1-F6EECF244321}">
                <p14:modId xmlns:p14="http://schemas.microsoft.com/office/powerpoint/2010/main" val="3523901413"/>
              </p:ext>
            </p:extLst>
          </p:nvPr>
        </p:nvGraphicFramePr>
        <p:xfrm>
          <a:off x="560294" y="1504045"/>
          <a:ext cx="11071412" cy="5021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0B52-F5CB-3EBD-7294-CEDD1C695CF9}"/>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Define Performance </a:t>
            </a:r>
            <a:r>
              <a:rPr lang="en-US" b="1" dirty="0">
                <a:cs typeface="Times New Roman" panose="02020603050405020304" pitchFamily="18" charset="0"/>
              </a:rPr>
              <a:t>S</a:t>
            </a:r>
            <a:r>
              <a:rPr lang="en-US" sz="4400" b="1" dirty="0">
                <a:latin typeface="Times New Roman" panose="02020603050405020304" pitchFamily="18" charset="0"/>
                <a:cs typeface="Times New Roman" panose="02020603050405020304" pitchFamily="18" charset="0"/>
              </a:rPr>
              <a:t>pecification</a:t>
            </a:r>
            <a:r>
              <a:rPr lang="zh-CN" altLang="en-US" b="1" dirty="0"/>
              <a:t> </a:t>
            </a:r>
            <a:endParaRPr lang="en-US" b="1" dirty="0"/>
          </a:p>
        </p:txBody>
      </p:sp>
      <p:sp>
        <p:nvSpPr>
          <p:cNvPr id="3" name="Content Placeholder 2">
            <a:extLst>
              <a:ext uri="{FF2B5EF4-FFF2-40B4-BE49-F238E27FC236}">
                <a16:creationId xmlns:a16="http://schemas.microsoft.com/office/drawing/2014/main" id="{27503C71-1C49-84DB-93EA-8C22FBCA647A}"/>
              </a:ext>
            </a:extLst>
          </p:cNvPr>
          <p:cNvSpPr>
            <a:spLocks noGrp="1"/>
          </p:cNvSpPr>
          <p:nvPr>
            <p:ph idx="1"/>
          </p:nvPr>
        </p:nvSpPr>
        <p:spPr/>
        <p:txBody>
          <a:bodyPr/>
          <a:lstStyle/>
          <a:p>
            <a:r>
              <a:rPr lang="en-US" dirty="0"/>
              <a:t>In fact, hardware design is a trade-off between time and resource usage.</a:t>
            </a:r>
          </a:p>
          <a:p>
            <a:r>
              <a:rPr lang="en-US" dirty="0"/>
              <a:t>We always want to speed up the design with less time and less resources.</a:t>
            </a:r>
          </a:p>
          <a:p>
            <a:r>
              <a:rPr lang="en-US" dirty="0"/>
              <a:t>For this fir project, we can use one cycle to complete the Time delay line at the fastest, and then use one cycle to complete the accumulation, that is, use two cycles to complete the output of the filtered signal at one time point. There are a total of 100 outputs of the filtered signal, theoretically requiring </a:t>
            </a:r>
            <a:r>
              <a:rPr lang="en-US" b="1" dirty="0">
                <a:solidFill>
                  <a:srgbClr val="C00000"/>
                </a:solidFill>
              </a:rPr>
              <a:t>about 200 cycles</a:t>
            </a:r>
            <a:r>
              <a:rPr lang="en-US" dirty="0"/>
              <a:t>.</a:t>
            </a:r>
          </a:p>
          <a:p>
            <a:r>
              <a:rPr lang="en-US" dirty="0"/>
              <a:t>The resources we can use are the resources of the </a:t>
            </a:r>
            <a:r>
              <a:rPr lang="en-US" b="1" dirty="0">
                <a:solidFill>
                  <a:srgbClr val="C00000"/>
                </a:solidFill>
              </a:rPr>
              <a:t>PYNQ board</a:t>
            </a:r>
            <a:r>
              <a:rPr lang="en-US" dirty="0"/>
              <a:t>.</a:t>
            </a:r>
          </a:p>
          <a:p>
            <a:endParaRPr lang="en-US" dirty="0"/>
          </a:p>
        </p:txBody>
      </p:sp>
    </p:spTree>
    <p:extLst>
      <p:ext uri="{BB962C8B-B14F-4D97-AF65-F5344CB8AC3E}">
        <p14:creationId xmlns:p14="http://schemas.microsoft.com/office/powerpoint/2010/main" val="39383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C49C-3D67-19C4-C87E-DA23516D2D6C}"/>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Build Macro Architecture</a:t>
            </a:r>
            <a:endParaRPr lang="en-US" b="1" dirty="0"/>
          </a:p>
        </p:txBody>
      </p:sp>
      <p:sp>
        <p:nvSpPr>
          <p:cNvPr id="8" name="Content Placeholder 27">
            <a:extLst>
              <a:ext uri="{FF2B5EF4-FFF2-40B4-BE49-F238E27FC236}">
                <a16:creationId xmlns:a16="http://schemas.microsoft.com/office/drawing/2014/main" id="{57F11BFC-46B3-32AF-1F35-FE64FDF621F3}"/>
              </a:ext>
            </a:extLst>
          </p:cNvPr>
          <p:cNvSpPr txBox="1">
            <a:spLocks/>
          </p:cNvSpPr>
          <p:nvPr/>
        </p:nvSpPr>
        <p:spPr>
          <a:xfrm>
            <a:off x="727364" y="4305675"/>
            <a:ext cx="11018838" cy="234678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Times New Roman"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rPr>
              <a:t>This type of an architecture helps with a good RTL implementation.</a:t>
            </a:r>
          </a:p>
          <a:p>
            <a:pPr marL="342900" indent="-342900">
              <a:buFont typeface="Arial" panose="020B0604020202020204" pitchFamily="34" charset="0"/>
              <a:buChar char="•"/>
            </a:pPr>
            <a:r>
              <a:rPr lang="en-US" sz="2400" dirty="0">
                <a:solidFill>
                  <a:schemeClr val="tx1"/>
                </a:solidFill>
              </a:rPr>
              <a:t>This architecture helps with ‘task-level parallelism’.</a:t>
            </a:r>
          </a:p>
          <a:p>
            <a:pPr marL="342900" indent="-342900">
              <a:buFont typeface="Arial" panose="020B0604020202020204" pitchFamily="34" charset="0"/>
              <a:buChar char="•"/>
            </a:pPr>
            <a:r>
              <a:rPr lang="en-US" sz="2400" dirty="0">
                <a:solidFill>
                  <a:schemeClr val="tx1"/>
                </a:solidFill>
              </a:rPr>
              <a:t>At the same time, in this project, according to the requirements, the data types we use are arrays and scalars, so we choose AXI4-Lite (</a:t>
            </a:r>
            <a:r>
              <a:rPr lang="en-US" sz="2400" dirty="0" err="1">
                <a:solidFill>
                  <a:schemeClr val="tx1"/>
                </a:solidFill>
              </a:rPr>
              <a:t>s_axilite</a:t>
            </a:r>
            <a:r>
              <a:rPr lang="en-US" sz="2400" dirty="0">
                <a:solidFill>
                  <a:schemeClr val="tx1"/>
                </a:solidFill>
              </a:rPr>
              <a:t>), and AXI4 master (</a:t>
            </a:r>
            <a:r>
              <a:rPr lang="en-US" sz="2400" dirty="0" err="1">
                <a:solidFill>
                  <a:schemeClr val="tx1"/>
                </a:solidFill>
              </a:rPr>
              <a:t>m_axi</a:t>
            </a:r>
            <a:r>
              <a:rPr lang="en-US" sz="2400" dirty="0">
                <a:solidFill>
                  <a:schemeClr val="tx1"/>
                </a:solidFill>
              </a:rPr>
              <a:t>) interfaces.( which will be introduced in Module 3)</a:t>
            </a:r>
          </a:p>
        </p:txBody>
      </p:sp>
      <p:grpSp>
        <p:nvGrpSpPr>
          <p:cNvPr id="18" name="Group 17">
            <a:extLst>
              <a:ext uri="{FF2B5EF4-FFF2-40B4-BE49-F238E27FC236}">
                <a16:creationId xmlns:a16="http://schemas.microsoft.com/office/drawing/2014/main" id="{56348C0F-BAAB-0670-522B-6B7085A3A227}"/>
              </a:ext>
            </a:extLst>
          </p:cNvPr>
          <p:cNvGrpSpPr/>
          <p:nvPr/>
        </p:nvGrpSpPr>
        <p:grpSpPr>
          <a:xfrm>
            <a:off x="838200" y="1529686"/>
            <a:ext cx="10515599" cy="2639466"/>
            <a:chOff x="906086" y="1612031"/>
            <a:chExt cx="9849880" cy="2062480"/>
          </a:xfrm>
        </p:grpSpPr>
        <p:sp>
          <p:nvSpPr>
            <p:cNvPr id="9" name="Rectangle 8">
              <a:extLst>
                <a:ext uri="{FF2B5EF4-FFF2-40B4-BE49-F238E27FC236}">
                  <a16:creationId xmlns:a16="http://schemas.microsoft.com/office/drawing/2014/main" id="{B943D5D1-38FF-D9D5-555D-0D40F75931A2}"/>
                </a:ext>
              </a:extLst>
            </p:cNvPr>
            <p:cNvSpPr/>
            <p:nvPr/>
          </p:nvSpPr>
          <p:spPr bwMode="auto">
            <a:xfrm>
              <a:off x="906086" y="1612031"/>
              <a:ext cx="9734790" cy="2062480"/>
            </a:xfrm>
            <a:prstGeom prst="rect">
              <a:avLst/>
            </a:prstGeom>
            <a:solidFill>
              <a:schemeClr val="bg2">
                <a:lumMod val="20000"/>
                <a:lumOff val="80000"/>
              </a:schemeClr>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8A0EFA4-54CB-ED3A-8B1F-01E79D56CB86}"/>
                </a:ext>
              </a:extLst>
            </p:cNvPr>
            <p:cNvSpPr/>
            <p:nvPr/>
          </p:nvSpPr>
          <p:spPr bwMode="auto">
            <a:xfrm>
              <a:off x="2470726" y="2125749"/>
              <a:ext cx="1600200" cy="792479"/>
            </a:xfrm>
            <a:prstGeom prst="rect">
              <a:avLst/>
            </a:prstGeom>
            <a:solidFill>
              <a:srgbClr val="9D9FA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rPr>
                <a:t>LOAD</a:t>
              </a:r>
            </a:p>
          </p:txBody>
        </p:sp>
        <p:sp>
          <p:nvSpPr>
            <p:cNvPr id="11" name="Rectangle 10">
              <a:extLst>
                <a:ext uri="{FF2B5EF4-FFF2-40B4-BE49-F238E27FC236}">
                  <a16:creationId xmlns:a16="http://schemas.microsoft.com/office/drawing/2014/main" id="{99C5A912-06E1-63AF-8F42-9F0D84491E70}"/>
                </a:ext>
              </a:extLst>
            </p:cNvPr>
            <p:cNvSpPr/>
            <p:nvPr/>
          </p:nvSpPr>
          <p:spPr bwMode="auto">
            <a:xfrm>
              <a:off x="5572162" y="2166384"/>
              <a:ext cx="1588291" cy="792481"/>
            </a:xfrm>
            <a:prstGeom prst="rect">
              <a:avLst/>
            </a:prstGeom>
            <a:solidFill>
              <a:srgbClr val="9D9FA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rPr>
                <a:t>COMPUTE BLOCK(s)</a:t>
              </a:r>
            </a:p>
          </p:txBody>
        </p:sp>
        <p:sp>
          <p:nvSpPr>
            <p:cNvPr id="12" name="Rectangle 11">
              <a:extLst>
                <a:ext uri="{FF2B5EF4-FFF2-40B4-BE49-F238E27FC236}">
                  <a16:creationId xmlns:a16="http://schemas.microsoft.com/office/drawing/2014/main" id="{4A0CBFAA-30FF-D66C-C954-23834E0B7F1A}"/>
                </a:ext>
              </a:extLst>
            </p:cNvPr>
            <p:cNvSpPr/>
            <p:nvPr/>
          </p:nvSpPr>
          <p:spPr bwMode="auto">
            <a:xfrm>
              <a:off x="8674794" y="2172388"/>
              <a:ext cx="1523999" cy="792481"/>
            </a:xfrm>
            <a:prstGeom prst="rect">
              <a:avLst/>
            </a:prstGeom>
            <a:solidFill>
              <a:srgbClr val="9D9FA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rPr>
                <a:t>STORE</a:t>
              </a:r>
            </a:p>
          </p:txBody>
        </p:sp>
        <p:sp>
          <p:nvSpPr>
            <p:cNvPr id="13" name="Arrow: Right 12">
              <a:extLst>
                <a:ext uri="{FF2B5EF4-FFF2-40B4-BE49-F238E27FC236}">
                  <a16:creationId xmlns:a16="http://schemas.microsoft.com/office/drawing/2014/main" id="{904424C7-3DD5-0398-70AE-B1FB1ED2B495}"/>
                </a:ext>
              </a:extLst>
            </p:cNvPr>
            <p:cNvSpPr/>
            <p:nvPr/>
          </p:nvSpPr>
          <p:spPr bwMode="auto">
            <a:xfrm>
              <a:off x="1021176" y="2232428"/>
              <a:ext cx="1449550" cy="660395"/>
            </a:xfrm>
            <a:prstGeom prst="rightArrow">
              <a:avLst/>
            </a:prstGeom>
            <a:solidFill>
              <a:schemeClr val="tx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050" dirty="0">
                  <a:solidFill>
                    <a:schemeClr val="bg1"/>
                  </a:solidFill>
                  <a:latin typeface="Times New Roman" panose="02020603050405020304" pitchFamily="18" charset="0"/>
                  <a:ea typeface="Segoe UI" pitchFamily="34" charset="0"/>
                  <a:cs typeface="Times New Roman" panose="02020603050405020304" pitchFamily="18" charset="0"/>
                </a:rPr>
                <a:t>Stream In</a:t>
              </a:r>
            </a:p>
            <a:p>
              <a:pPr algn="l" defTabSz="932472" fontAlgn="base">
                <a:spcBef>
                  <a:spcPct val="0"/>
                </a:spcBef>
                <a:spcAft>
                  <a:spcPct val="0"/>
                </a:spcAft>
              </a:pPr>
              <a:r>
                <a:rPr lang="en-US" sz="1050" dirty="0">
                  <a:solidFill>
                    <a:schemeClr val="bg1"/>
                  </a:solidFill>
                  <a:latin typeface="Times New Roman" panose="02020603050405020304" pitchFamily="18" charset="0"/>
                  <a:ea typeface="Segoe UI" pitchFamily="34" charset="0"/>
                  <a:cs typeface="Times New Roman" panose="02020603050405020304" pitchFamily="18" charset="0"/>
                </a:rPr>
                <a:t>(AXI-Stream)</a:t>
              </a:r>
            </a:p>
          </p:txBody>
        </p:sp>
        <p:sp>
          <p:nvSpPr>
            <p:cNvPr id="14" name="TextBox 13">
              <a:extLst>
                <a:ext uri="{FF2B5EF4-FFF2-40B4-BE49-F238E27FC236}">
                  <a16:creationId xmlns:a16="http://schemas.microsoft.com/office/drawing/2014/main" id="{90C5D62E-BE7A-BAFD-7834-CB5537800F42}"/>
                </a:ext>
              </a:extLst>
            </p:cNvPr>
            <p:cNvSpPr txBox="1"/>
            <p:nvPr/>
          </p:nvSpPr>
          <p:spPr>
            <a:xfrm>
              <a:off x="1907882" y="2999503"/>
              <a:ext cx="2739507" cy="492443"/>
            </a:xfrm>
            <a:prstGeom prst="rect">
              <a:avLst/>
            </a:prstGeom>
            <a:noFill/>
          </p:spPr>
          <p:txBody>
            <a:bodyPr wrap="square" lIns="0" tIns="0" rIns="0" bIns="0" rtlCol="0">
              <a:spAutoFit/>
            </a:bodyPr>
            <a:lstStyle/>
            <a:p>
              <a:pPr algn="ctr">
                <a:buClr>
                  <a:schemeClr val="accent1"/>
                </a:buClr>
                <a:buSzPct val="60000"/>
              </a:pPr>
              <a:r>
                <a:rPr lang="en-US" sz="1600" dirty="0">
                  <a:latin typeface="Times New Roman" panose="02020603050405020304" pitchFamily="18" charset="0"/>
                  <a:cs typeface="Times New Roman" panose="02020603050405020304" pitchFamily="18" charset="0"/>
                </a:rPr>
                <a:t>Load moves data from global memory to compute block(s)</a:t>
              </a:r>
            </a:p>
          </p:txBody>
        </p:sp>
        <p:sp>
          <p:nvSpPr>
            <p:cNvPr id="15" name="TextBox 14">
              <a:extLst>
                <a:ext uri="{FF2B5EF4-FFF2-40B4-BE49-F238E27FC236}">
                  <a16:creationId xmlns:a16="http://schemas.microsoft.com/office/drawing/2014/main" id="{5F9B8F4D-FFED-1B12-556E-9C8F225CD015}"/>
                </a:ext>
              </a:extLst>
            </p:cNvPr>
            <p:cNvSpPr txBox="1"/>
            <p:nvPr/>
          </p:nvSpPr>
          <p:spPr>
            <a:xfrm>
              <a:off x="7832002" y="3011663"/>
              <a:ext cx="2923964" cy="492443"/>
            </a:xfrm>
            <a:prstGeom prst="rect">
              <a:avLst/>
            </a:prstGeom>
            <a:noFill/>
          </p:spPr>
          <p:txBody>
            <a:bodyPr wrap="square" lIns="0" tIns="0" rIns="0" bIns="0" rtlCol="0">
              <a:spAutoFit/>
            </a:bodyPr>
            <a:lstStyle/>
            <a:p>
              <a:pPr algn="ctr">
                <a:buClr>
                  <a:schemeClr val="accent1"/>
                </a:buClr>
                <a:buSzPct val="60000"/>
              </a:pPr>
              <a:r>
                <a:rPr lang="en-US" sz="1600" dirty="0">
                  <a:latin typeface="Times New Roman" panose="02020603050405020304" pitchFamily="18" charset="0"/>
                  <a:cs typeface="Times New Roman" panose="02020603050405020304" pitchFamily="18" charset="0"/>
                </a:rPr>
                <a:t>Store moves data from compute block(s) to global memory</a:t>
              </a:r>
            </a:p>
          </p:txBody>
        </p:sp>
        <p:sp>
          <p:nvSpPr>
            <p:cNvPr id="16" name="Arrow: Right 15">
              <a:extLst>
                <a:ext uri="{FF2B5EF4-FFF2-40B4-BE49-F238E27FC236}">
                  <a16:creationId xmlns:a16="http://schemas.microsoft.com/office/drawing/2014/main" id="{2E763547-A0A0-106D-36A5-BB992E8864C9}"/>
                </a:ext>
              </a:extLst>
            </p:cNvPr>
            <p:cNvSpPr/>
            <p:nvPr/>
          </p:nvSpPr>
          <p:spPr bwMode="auto">
            <a:xfrm>
              <a:off x="4110733" y="2232428"/>
              <a:ext cx="1449550" cy="660395"/>
            </a:xfrm>
            <a:prstGeom prst="rightArrow">
              <a:avLst/>
            </a:prstGeom>
            <a:solidFill>
              <a:schemeClr val="tx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050" dirty="0">
                  <a:solidFill>
                    <a:schemeClr val="bg1"/>
                  </a:solidFill>
                  <a:latin typeface="Times New Roman" panose="02020603050405020304" pitchFamily="18" charset="0"/>
                  <a:ea typeface="Segoe UI" pitchFamily="34" charset="0"/>
                  <a:cs typeface="Times New Roman" panose="02020603050405020304" pitchFamily="18" charset="0"/>
                </a:rPr>
                <a:t>BUFFER</a:t>
              </a:r>
            </a:p>
          </p:txBody>
        </p:sp>
        <p:sp>
          <p:nvSpPr>
            <p:cNvPr id="17" name="Arrow: Right 16">
              <a:extLst>
                <a:ext uri="{FF2B5EF4-FFF2-40B4-BE49-F238E27FC236}">
                  <a16:creationId xmlns:a16="http://schemas.microsoft.com/office/drawing/2014/main" id="{2EDF2ECC-A922-AADE-5F62-50A94300C434}"/>
                </a:ext>
              </a:extLst>
            </p:cNvPr>
            <p:cNvSpPr/>
            <p:nvPr/>
          </p:nvSpPr>
          <p:spPr bwMode="auto">
            <a:xfrm>
              <a:off x="7192848" y="2257833"/>
              <a:ext cx="1449550" cy="660395"/>
            </a:xfrm>
            <a:prstGeom prst="rightArrow">
              <a:avLst/>
            </a:prstGeom>
            <a:solidFill>
              <a:schemeClr val="tx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050" dirty="0">
                  <a:solidFill>
                    <a:schemeClr val="bg1"/>
                  </a:solidFill>
                  <a:latin typeface="Times New Roman" panose="02020603050405020304" pitchFamily="18" charset="0"/>
                  <a:ea typeface="Segoe UI" pitchFamily="34" charset="0"/>
                  <a:cs typeface="Times New Roman" panose="02020603050405020304" pitchFamily="18" charset="0"/>
                </a:rPr>
                <a:t>BUFFER</a:t>
              </a:r>
            </a:p>
          </p:txBody>
        </p:sp>
      </p:grpSp>
    </p:spTree>
    <p:extLst>
      <p:ext uri="{BB962C8B-B14F-4D97-AF65-F5344CB8AC3E}">
        <p14:creationId xmlns:p14="http://schemas.microsoft.com/office/powerpoint/2010/main" val="24966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743B3-CAD7-B707-5D60-B970AA1D81FA}"/>
              </a:ext>
            </a:extLst>
          </p:cNvPr>
          <p:cNvSpPr>
            <a:spLocks noGrp="1"/>
          </p:cNvSpPr>
          <p:nvPr>
            <p:ph idx="1"/>
          </p:nvPr>
        </p:nvSpPr>
        <p:spPr>
          <a:xfrm>
            <a:off x="838200" y="2019589"/>
            <a:ext cx="10515600" cy="2386157"/>
          </a:xfrm>
        </p:spPr>
        <p:txBody>
          <a:bodyPr>
            <a:normAutofit/>
          </a:bodyPr>
          <a:lstStyle/>
          <a:p>
            <a:pPr marL="0" indent="0" algn="ctr">
              <a:buNone/>
            </a:pPr>
            <a:r>
              <a:rPr lang="en-US" sz="3600" dirty="0"/>
              <a:t>In the following pages, we will talk about </a:t>
            </a:r>
          </a:p>
          <a:p>
            <a:pPr marL="0" indent="0" algn="ctr">
              <a:buNone/>
            </a:pPr>
            <a:r>
              <a:rPr lang="en-US" sz="3600" b="1" dirty="0"/>
              <a:t>Refine Micro Architecture For Optimization </a:t>
            </a:r>
          </a:p>
          <a:p>
            <a:pPr marL="0" indent="0" algn="ctr">
              <a:buNone/>
            </a:pPr>
            <a:r>
              <a:rPr lang="en-US" sz="3600" dirty="0"/>
              <a:t>in detail</a:t>
            </a:r>
            <a:r>
              <a:rPr lang="en-US" sz="3600" b="1" dirty="0"/>
              <a:t>.</a:t>
            </a:r>
          </a:p>
        </p:txBody>
      </p:sp>
    </p:spTree>
    <p:extLst>
      <p:ext uri="{BB962C8B-B14F-4D97-AF65-F5344CB8AC3E}">
        <p14:creationId xmlns:p14="http://schemas.microsoft.com/office/powerpoint/2010/main" val="42843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Baseline codes</a:t>
            </a:r>
          </a:p>
        </p:txBody>
      </p:sp>
    </p:spTree>
    <p:custDataLst>
      <p:custData r:id="rId1"/>
      <p:custData r:id="rId2"/>
    </p:custDataLst>
    <p:extLst>
      <p:ext uri="{BB962C8B-B14F-4D97-AF65-F5344CB8AC3E}">
        <p14:creationId xmlns:p14="http://schemas.microsoft.com/office/powerpoint/2010/main" val="425875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1094-F439-48B2-8346-930EACC17A9E}"/>
              </a:ext>
            </a:extLst>
          </p:cNvPr>
          <p:cNvSpPr>
            <a:spLocks noGrp="1"/>
          </p:cNvSpPr>
          <p:nvPr>
            <p:ph type="title"/>
          </p:nvPr>
        </p:nvSpPr>
        <p:spPr/>
        <p:txBody>
          <a:bodyPr/>
          <a:lstStyle/>
          <a:p>
            <a:r>
              <a:rPr lang="en-US" altLang="zh-CN" b="1" dirty="0"/>
              <a:t>Baseline Codes</a:t>
            </a:r>
            <a:endParaRPr lang="en-US" b="1" dirty="0"/>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8D0ABC19-6E71-2532-95B8-630E9566BD6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90" t="5992" r="8190" b="6064"/>
          <a:stretch/>
        </p:blipFill>
        <p:spPr>
          <a:xfrm>
            <a:off x="7102113" y="478992"/>
            <a:ext cx="4288971" cy="5900016"/>
          </a:xfr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53D660-FCB7-57AE-CADF-AE9B8E0B13B4}"/>
                  </a:ext>
                </a:extLst>
              </p:cNvPr>
              <p:cNvSpPr txBox="1"/>
              <p:nvPr/>
            </p:nvSpPr>
            <p:spPr>
              <a:xfrm>
                <a:off x="399644" y="1628775"/>
                <a:ext cx="6024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053D660-FCB7-57AE-CADF-AE9B8E0B13B4}"/>
                  </a:ext>
                </a:extLst>
              </p:cNvPr>
              <p:cNvSpPr txBox="1">
                <a:spLocks noRot="1" noChangeAspect="1" noMove="1" noResize="1" noEditPoints="1" noAdjustHandles="1" noChangeArrowheads="1" noChangeShapeType="1" noTextEdit="1"/>
              </p:cNvSpPr>
              <p:nvPr/>
            </p:nvSpPr>
            <p:spPr>
              <a:xfrm>
                <a:off x="399644" y="1628775"/>
                <a:ext cx="6024427" cy="369332"/>
              </a:xfrm>
              <a:prstGeom prst="rect">
                <a:avLst/>
              </a:prstGeom>
              <a:blipFill>
                <a:blip r:embed="rId4"/>
                <a:stretch>
                  <a:fillRect b="-14754"/>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F293EC9-1DFE-43EB-36C7-50B7F3122751}"/>
              </a:ext>
            </a:extLst>
          </p:cNvPr>
          <p:cNvSpPr/>
          <p:nvPr/>
        </p:nvSpPr>
        <p:spPr>
          <a:xfrm>
            <a:off x="7854041" y="3526972"/>
            <a:ext cx="1832883" cy="1673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924136-E5B3-C608-C9B6-A4D5FA1FA1D6}"/>
              </a:ext>
            </a:extLst>
          </p:cNvPr>
          <p:cNvSpPr txBox="1"/>
          <p:nvPr/>
        </p:nvSpPr>
        <p:spPr>
          <a:xfrm>
            <a:off x="682946" y="2413337"/>
            <a:ext cx="586889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fir </a:t>
            </a:r>
            <a:r>
              <a:rPr lang="en-US" dirty="0">
                <a:latin typeface="Times New Roman" panose="02020603050405020304" pitchFamily="18" charset="0"/>
                <a:cs typeface="Times New Roman" panose="02020603050405020304" pitchFamily="18" charset="0"/>
              </a:rPr>
              <a:t>function: Complete the filtered signal at a certain point.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fir_wrap</a:t>
            </a:r>
            <a:r>
              <a:rPr lang="en-US" dirty="0">
                <a:latin typeface="Times New Roman" panose="02020603050405020304" pitchFamily="18" charset="0"/>
                <a:cs typeface="Times New Roman" panose="02020603050405020304" pitchFamily="18" charset="0"/>
              </a:rPr>
              <a:t> function : Call the </a:t>
            </a:r>
            <a:r>
              <a:rPr lang="en-US" b="1" dirty="0">
                <a:latin typeface="Times New Roman" panose="02020603050405020304" pitchFamily="18" charset="0"/>
                <a:cs typeface="Times New Roman" panose="02020603050405020304" pitchFamily="18" charset="0"/>
              </a:rPr>
              <a:t>fir</a:t>
            </a:r>
            <a:r>
              <a:rPr lang="en-US" dirty="0">
                <a:latin typeface="Times New Roman" panose="02020603050405020304" pitchFamily="18" charset="0"/>
                <a:cs typeface="Times New Roman" panose="02020603050405020304" pitchFamily="18" charset="0"/>
              </a:rPr>
              <a:t> function according to the for loop to complete the filtered signal for a period of time.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 there is a large amount of </a:t>
            </a:r>
            <a:r>
              <a:rPr lang="en-US" b="1" dirty="0">
                <a:solidFill>
                  <a:srgbClr val="C00000"/>
                </a:solidFill>
                <a:latin typeface="Times New Roman" panose="02020603050405020304" pitchFamily="18" charset="0"/>
                <a:cs typeface="Times New Roman" panose="02020603050405020304" pitchFamily="18" charset="0"/>
              </a:rPr>
              <a:t>control logic </a:t>
            </a:r>
            <a:r>
              <a:rPr lang="en-US" dirty="0">
                <a:latin typeface="Times New Roman" panose="02020603050405020304" pitchFamily="18" charset="0"/>
                <a:cs typeface="Times New Roman" panose="02020603050405020304" pitchFamily="18" charset="0"/>
              </a:rPr>
              <a:t>present and it is </a:t>
            </a:r>
            <a:r>
              <a:rPr lang="en-US" b="1" dirty="0">
                <a:solidFill>
                  <a:srgbClr val="C00000"/>
                </a:solidFill>
                <a:latin typeface="Times New Roman" panose="02020603050405020304" pitchFamily="18" charset="0"/>
                <a:cs typeface="Times New Roman" panose="02020603050405020304" pitchFamily="18" charset="0"/>
              </a:rPr>
              <a:t>executed serially</a:t>
            </a:r>
            <a:r>
              <a:rPr lang="en-US" dirty="0">
                <a:latin typeface="Times New Roman" panose="02020603050405020304" pitchFamily="18" charset="0"/>
                <a:cs typeface="Times New Roman" panose="02020603050405020304" pitchFamily="18" charset="0"/>
              </a:rPr>
              <a:t>.</a:t>
            </a:r>
          </a:p>
        </p:txBody>
      </p:sp>
      <p:sp>
        <p:nvSpPr>
          <p:cNvPr id="19" name="Rectangle 18">
            <a:extLst>
              <a:ext uri="{FF2B5EF4-FFF2-40B4-BE49-F238E27FC236}">
                <a16:creationId xmlns:a16="http://schemas.microsoft.com/office/drawing/2014/main" id="{00D13A30-098B-78FC-E087-1EF2230C5A6E}"/>
              </a:ext>
            </a:extLst>
          </p:cNvPr>
          <p:cNvSpPr/>
          <p:nvPr/>
        </p:nvSpPr>
        <p:spPr>
          <a:xfrm>
            <a:off x="7413715" y="5393872"/>
            <a:ext cx="1897653" cy="1673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8616508-83BB-E01D-0B44-287534508313}"/>
              </a:ext>
            </a:extLst>
          </p:cNvPr>
          <p:cNvSpPr txBox="1"/>
          <p:nvPr/>
        </p:nvSpPr>
        <p:spPr>
          <a:xfrm>
            <a:off x="838200" y="4978373"/>
            <a:ext cx="52578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What is the </a:t>
            </a:r>
            <a:r>
              <a:rPr lang="en-US" sz="2400" b="1" dirty="0">
                <a:solidFill>
                  <a:srgbClr val="C00000"/>
                </a:solidFill>
                <a:latin typeface="Times New Roman" panose="02020603050405020304" pitchFamily="18" charset="0"/>
                <a:cs typeface="Times New Roman" panose="02020603050405020304" pitchFamily="18" charset="0"/>
              </a:rPr>
              <a:t>resource usage </a:t>
            </a:r>
          </a:p>
          <a:p>
            <a:pPr algn="ctr"/>
            <a:r>
              <a:rPr lang="en-US" sz="2400" dirty="0">
                <a:latin typeface="Times New Roman" panose="02020603050405020304" pitchFamily="18" charset="0"/>
                <a:cs typeface="Times New Roman" panose="02020603050405020304" pitchFamily="18" charset="0"/>
              </a:rPr>
              <a:t>and </a:t>
            </a:r>
            <a:r>
              <a:rPr lang="en-US" sz="2400" b="1" dirty="0">
                <a:solidFill>
                  <a:srgbClr val="C00000"/>
                </a:solidFill>
                <a:latin typeface="Times New Roman" panose="02020603050405020304" pitchFamily="18" charset="0"/>
                <a:cs typeface="Times New Roman" panose="02020603050405020304" pitchFamily="18" charset="0"/>
              </a:rPr>
              <a:t>runtime</a:t>
            </a:r>
            <a:r>
              <a:rPr lang="en-US" sz="2400" dirty="0">
                <a:latin typeface="Times New Roman" panose="02020603050405020304" pitchFamily="18" charset="0"/>
                <a:cs typeface="Times New Roman" panose="02020603050405020304" pitchFamily="18" charset="0"/>
              </a:rPr>
              <a:t> with the baseline codes?</a:t>
            </a:r>
          </a:p>
        </p:txBody>
      </p:sp>
      <p:sp>
        <p:nvSpPr>
          <p:cNvPr id="23" name="Arrow: Down 22">
            <a:extLst>
              <a:ext uri="{FF2B5EF4-FFF2-40B4-BE49-F238E27FC236}">
                <a16:creationId xmlns:a16="http://schemas.microsoft.com/office/drawing/2014/main" id="{E997C1F7-8DBE-330D-09F2-4B33EF755475}"/>
              </a:ext>
            </a:extLst>
          </p:cNvPr>
          <p:cNvSpPr/>
          <p:nvPr/>
        </p:nvSpPr>
        <p:spPr>
          <a:xfrm rot="18558764">
            <a:off x="6834892" y="1691746"/>
            <a:ext cx="187778" cy="2199463"/>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27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MD Corporate Template_Dark">
  <a:themeElements>
    <a:clrScheme name="AMD Corporate">
      <a:dk1>
        <a:srgbClr val="000000"/>
      </a:dk1>
      <a:lt1>
        <a:srgbClr val="FFFFFF"/>
      </a:lt1>
      <a:dk2>
        <a:srgbClr val="5E5E5E"/>
      </a:dk2>
      <a:lt2>
        <a:srgbClr val="9D9FA2"/>
      </a:lt2>
      <a:accent1>
        <a:srgbClr val="636466"/>
      </a:accent1>
      <a:accent2>
        <a:srgbClr val="9D9FA2"/>
      </a:accent2>
      <a:accent3>
        <a:srgbClr val="EAEAEA"/>
      </a:accent3>
      <a:accent4>
        <a:srgbClr val="F26522"/>
      </a:accent4>
      <a:accent5>
        <a:srgbClr val="ED1C24"/>
      </a:accent5>
      <a:accent6>
        <a:srgbClr val="007C97"/>
      </a:accent6>
      <a:hlink>
        <a:srgbClr val="D5D5D5"/>
      </a:hlink>
      <a:folHlink>
        <a:srgbClr val="A9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solidFill>
            <a:schemeClr val="accent2"/>
          </a:solid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18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buClr>
            <a:schemeClr val="accent1"/>
          </a:buClr>
          <a:buSzPct val="60000"/>
          <a:defRPr sz="1800" dirty="0" smtClean="0"/>
        </a:defPPr>
      </a:lstStyle>
    </a:txDef>
  </a:objectDefaults>
  <a:extraClrSchemeLst/>
  <a:extLst>
    <a:ext uri="{05A4C25C-085E-4340-85A3-A5531E510DB2}">
      <thm15:themeFamily xmlns:thm15="http://schemas.microsoft.com/office/thememl/2012/main" name="blank.potx" id="{FBDE1E0E-6997-4B95-9702-0A873F1F55E6}" vid="{99FFCE2B-845B-4D44-BE68-1AECEB47D5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637629098780935963","enableDocumentContentUpdater":true,"version":"2.0"}]]></TemplafySlideTemplateConfiguration>
</file>

<file path=customXml/item10.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629098780935963","enableDocumentContentUpdater":true,"version":"2.0"}]]></TemplafySlideTemplateConfiguration>
</file>

<file path=customXml/item3.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7629098780935963","enableDocumentContentUpdater":true,"version":"2.0"}]]></TemplafySlideTemplateConfiguration>
</file>

<file path=customXml/item6.xml><?xml version="1.0" encoding="utf-8"?>
<TemplafySlideTemplateConfiguration><![CDATA[{"slideVersion":1,"isValidatorEnabled":false,"isLocked":false,"elementsMetadata":[],"slideId":"637629098780944294","enableDocumentContentUpdater":true,"version":"2.0"}]]></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637629098780935963","enableDocumentContentUpdater":true,"version":"2.0"}]]></TemplafySlideTemplateConfiguration>
</file>

<file path=customXml/itemProps1.xml><?xml version="1.0" encoding="utf-8"?>
<ds:datastoreItem xmlns:ds="http://schemas.openxmlformats.org/officeDocument/2006/customXml" ds:itemID="{85B6D9E6-C79F-4B39-B720-6991B483457B}">
  <ds:schemaRefs/>
</ds:datastoreItem>
</file>

<file path=customXml/itemProps10.xml><?xml version="1.0" encoding="utf-8"?>
<ds:datastoreItem xmlns:ds="http://schemas.openxmlformats.org/officeDocument/2006/customXml" ds:itemID="{2280F024-9B84-4CEE-814E-9D043B611222}">
  <ds:schemaRefs/>
</ds:datastoreItem>
</file>

<file path=customXml/itemProps2.xml><?xml version="1.0" encoding="utf-8"?>
<ds:datastoreItem xmlns:ds="http://schemas.openxmlformats.org/officeDocument/2006/customXml" ds:itemID="{A30A9021-C50B-4969-9ED4-46FD55B66A73}">
  <ds:schemaRefs/>
</ds:datastoreItem>
</file>

<file path=customXml/itemProps3.xml><?xml version="1.0" encoding="utf-8"?>
<ds:datastoreItem xmlns:ds="http://schemas.openxmlformats.org/officeDocument/2006/customXml" ds:itemID="{4DE73758-79B3-4E76-AB71-74D56A5192A3}">
  <ds:schemaRefs/>
</ds:datastoreItem>
</file>

<file path=customXml/itemProps4.xml><?xml version="1.0" encoding="utf-8"?>
<ds:datastoreItem xmlns:ds="http://schemas.openxmlformats.org/officeDocument/2006/customXml" ds:itemID="{F9BD2266-02A9-4C81-B4F1-95BAF74753BE}">
  <ds:schemaRefs/>
</ds:datastoreItem>
</file>

<file path=customXml/itemProps5.xml><?xml version="1.0" encoding="utf-8"?>
<ds:datastoreItem xmlns:ds="http://schemas.openxmlformats.org/officeDocument/2006/customXml" ds:itemID="{7C645AC4-066A-4C08-BC5C-EB8004DBC6BD}">
  <ds:schemaRefs/>
</ds:datastoreItem>
</file>

<file path=customXml/itemProps6.xml><?xml version="1.0" encoding="utf-8"?>
<ds:datastoreItem xmlns:ds="http://schemas.openxmlformats.org/officeDocument/2006/customXml" ds:itemID="{1AB4A281-5EBA-4CA1-A536-6B29C98890B6}">
  <ds:schemaRefs/>
</ds:datastoreItem>
</file>

<file path=customXml/itemProps7.xml><?xml version="1.0" encoding="utf-8"?>
<ds:datastoreItem xmlns:ds="http://schemas.openxmlformats.org/officeDocument/2006/customXml" ds:itemID="{C09C7297-7136-466D-A455-B7EB26383689}">
  <ds:schemaRefs/>
</ds:datastoreItem>
</file>

<file path=customXml/itemProps8.xml><?xml version="1.0" encoding="utf-8"?>
<ds:datastoreItem xmlns:ds="http://schemas.openxmlformats.org/officeDocument/2006/customXml" ds:itemID="{DDCC6A1B-7673-40E9-AC3E-C0D8F2784A83}">
  <ds:schemaRefs/>
</ds:datastoreItem>
</file>

<file path=customXml/itemProps9.xml><?xml version="1.0" encoding="utf-8"?>
<ds:datastoreItem xmlns:ds="http://schemas.openxmlformats.org/officeDocument/2006/customXml" ds:itemID="{16AFB0EF-E92B-42FE-AD0F-4BEDC690AC4A}">
  <ds:schemaRefs/>
</ds:datastoreItem>
</file>

<file path=docMetadata/LabelInfo.xml><?xml version="1.0" encoding="utf-8"?>
<clbl:labelList xmlns:clbl="http://schemas.microsoft.com/office/2020/mipLabelMetadata">
  <clbl:label id="{5bd4f1f7-d4b1-4cbd-af48-dd17bd0768d5}" enabled="1" method="Privileged" siteId="{3dd8961f-e488-4e60-8e11-a82d994e183d}" contentBits="1" removed="0"/>
</clbl:labelList>
</file>

<file path=docProps/app.xml><?xml version="1.0" encoding="utf-8"?>
<Properties xmlns="http://schemas.openxmlformats.org/officeDocument/2006/extended-properties" xmlns:vt="http://schemas.openxmlformats.org/officeDocument/2006/docPropsVTypes">
  <Template>Facet</Template>
  <TotalTime>611</TotalTime>
  <Words>2716</Words>
  <Application>Microsoft Office PowerPoint</Application>
  <PresentationFormat>Widescreen</PresentationFormat>
  <Paragraphs>288</Paragraphs>
  <Slides>28</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Cambria Math</vt:lpstr>
      <vt:lpstr>Open Sans</vt:lpstr>
      <vt:lpstr>Segoe UI</vt:lpstr>
      <vt:lpstr>Times New Roman</vt:lpstr>
      <vt:lpstr>Webdings</vt:lpstr>
      <vt:lpstr>Wingdings 3</vt:lpstr>
      <vt:lpstr>Office Theme</vt:lpstr>
      <vt:lpstr>AMD Corporate Template_Dark</vt:lpstr>
      <vt:lpstr>    DSP——FIR Filter  Module 2: HLS Basic Knowledge</vt:lpstr>
      <vt:lpstr>Outline</vt:lpstr>
      <vt:lpstr>Vitis™ HLS Design Methodology</vt:lpstr>
      <vt:lpstr>Vitis™ HLS Design Methodology</vt:lpstr>
      <vt:lpstr>Define Performance Specification </vt:lpstr>
      <vt:lpstr>Build Macro Architecture</vt:lpstr>
      <vt:lpstr>PowerPoint Presentation</vt:lpstr>
      <vt:lpstr>Baseline codes</vt:lpstr>
      <vt:lpstr>Baseline Codes</vt:lpstr>
      <vt:lpstr>Baseline Codes</vt:lpstr>
      <vt:lpstr>Optimization</vt:lpstr>
      <vt:lpstr>Code Hoisting</vt:lpstr>
      <vt:lpstr>Code Hoisting</vt:lpstr>
      <vt:lpstr>Array Partitioning</vt:lpstr>
      <vt:lpstr>Array Partitioning</vt:lpstr>
      <vt:lpstr>Loop Fission</vt:lpstr>
      <vt:lpstr>Loop Unrolling &amp; Loop Pipelining</vt:lpstr>
      <vt:lpstr>Loop Unrolling &amp; Loop Pipelining</vt:lpstr>
      <vt:lpstr>Loop Unrolling &amp; Loop Pipelining</vt:lpstr>
      <vt:lpstr>Loop Unrolling &amp; Loop Pipelining</vt:lpstr>
      <vt:lpstr>Loop Unrolling &amp; Loop Pipelining</vt:lpstr>
      <vt:lpstr>Review and Consolidate</vt:lpstr>
      <vt:lpstr>Review and Consolidate</vt:lpstr>
      <vt:lpstr>Review and Consolidate</vt:lpstr>
      <vt:lpstr>Three Optimization Pillars for HLS</vt:lpstr>
      <vt:lpstr>Stretch goals</vt:lpstr>
      <vt:lpstr>Stretch Goals</vt:lpstr>
      <vt:lpstr>PowerPoint Presentation</vt:lpstr>
    </vt:vector>
  </TitlesOfParts>
  <Company>AMD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DSP——FIR Filter  Module 1: Basic PBL</dc:title>
  <dc:creator>Zhou, Ruby</dc:creator>
  <cp:lastModifiedBy>Chen, Wen (Vicky)</cp:lastModifiedBy>
  <cp:revision>98</cp:revision>
  <dcterms:created xsi:type="dcterms:W3CDTF">2023-05-18T03:27:35Z</dcterms:created>
  <dcterms:modified xsi:type="dcterms:W3CDTF">2024-06-03T04:01:31Z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Theme:8\AMD Corporate Template_Dark:34</vt:lpwstr>
  </property>
  <property fmtid="{D5CDD505-2E9C-101B-9397-08002B2CF9AE}" pid="3" name="ClassificationContentMarkingHeaderText">
    <vt:lpwstr>[Copyright &lt;Year&gt;]</vt:lpwstr>
  </property>
</Properties>
</file>