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4"/>
  </p:sldMasterIdLst>
  <p:notesMasterIdLst>
    <p:notesMasterId r:id="rId21"/>
  </p:notesMasterIdLst>
  <p:handoutMasterIdLst>
    <p:handoutMasterId r:id="rId22"/>
  </p:handoutMasterIdLst>
  <p:sldIdLst>
    <p:sldId id="351" r:id="rId5"/>
    <p:sldId id="430" r:id="rId6"/>
    <p:sldId id="416" r:id="rId7"/>
    <p:sldId id="443" r:id="rId8"/>
    <p:sldId id="444" r:id="rId9"/>
    <p:sldId id="445" r:id="rId10"/>
    <p:sldId id="446" r:id="rId11"/>
    <p:sldId id="428" r:id="rId12"/>
    <p:sldId id="432" r:id="rId13"/>
    <p:sldId id="438" r:id="rId14"/>
    <p:sldId id="439" r:id="rId15"/>
    <p:sldId id="410" r:id="rId16"/>
    <p:sldId id="418" r:id="rId17"/>
    <p:sldId id="413" r:id="rId18"/>
    <p:sldId id="415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porate Template" id="{8010C9CF-A11D-8B47-8972-9AE9F00CC813}">
          <p14:sldIdLst>
            <p14:sldId id="351"/>
            <p14:sldId id="430"/>
            <p14:sldId id="416"/>
            <p14:sldId id="443"/>
            <p14:sldId id="444"/>
            <p14:sldId id="445"/>
            <p14:sldId id="446"/>
            <p14:sldId id="428"/>
            <p14:sldId id="432"/>
            <p14:sldId id="438"/>
            <p14:sldId id="439"/>
            <p14:sldId id="410"/>
          </p14:sldIdLst>
        </p14:section>
        <p14:section name="Xilinx Corporate Statement Slides" id="{C28CA37F-1DAC-934E-BD78-96188B6124D2}">
          <p14:sldIdLst>
            <p14:sldId id="418"/>
            <p14:sldId id="413"/>
            <p14:sldId id="415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94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>
        <p:guide orient="horz" pos="2160"/>
        <p:guide pos="3840"/>
        <p:guide orient="horz" pos="17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3-4B36-9684-ED85D6253B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C3-4B36-9684-ED85D6253B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C3-4B36-9684-ED85D6253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0215680"/>
        <c:axId val="-2081675248"/>
      </c:barChart>
      <c:catAx>
        <c:axId val="-214021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675248"/>
        <c:crosses val="autoZero"/>
        <c:auto val="1"/>
        <c:lblAlgn val="ctr"/>
        <c:lblOffset val="100"/>
        <c:noMultiLvlLbl val="0"/>
      </c:catAx>
      <c:valAx>
        <c:axId val="-208167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21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7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57B3CB1-5EBA-8948-BF2E-5B9E38D5A8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604000" y="2546713"/>
            <a:ext cx="5253400" cy="38517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B0D6E-75EE-DB4D-95F0-1E0A20F728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414" y="656115"/>
            <a:ext cx="1321445" cy="268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36CB97-8324-8440-AF83-FDCF5C83423C}"/>
              </a:ext>
            </a:extLst>
          </p:cNvPr>
          <p:cNvSpPr/>
          <p:nvPr userDrawn="1"/>
        </p:nvSpPr>
        <p:spPr>
          <a:xfrm>
            <a:off x="10210800" y="6119691"/>
            <a:ext cx="1752600" cy="662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2695751-8148-D44C-819F-19AC107A8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1" y="2700534"/>
            <a:ext cx="8945879" cy="975360"/>
          </a:xfrm>
        </p:spPr>
        <p:txBody>
          <a:bodyPr/>
          <a:lstStyle>
            <a:lvl1pPr>
              <a:defRPr sz="4400"/>
            </a:lvl1pPr>
          </a:lstStyle>
          <a:p>
            <a:pPr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32" name="Name, Title, Date">
            <a:extLst>
              <a:ext uri="{FF2B5EF4-FFF2-40B4-BE49-F238E27FC236}">
                <a16:creationId xmlns:a16="http://schemas.microsoft.com/office/drawing/2014/main" id="{2396738D-B05F-FC45-B1A8-82AA1CB933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121" y="4490866"/>
            <a:ext cx="7417990" cy="1092607"/>
          </a:xfrm>
        </p:spPr>
        <p:txBody>
          <a:bodyPr wrap="square">
            <a:sp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3246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121" y="304800"/>
            <a:ext cx="7421878" cy="975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9120" y="1733296"/>
            <a:ext cx="7421879" cy="37531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16CF1-E2E6-48D5-A44C-7C8249C74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0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AD77-0876-4647-97DC-D93085BB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F2BAF-0E03-9146-9CEF-EF57A7048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A824BE7-9859-7240-83D5-846AECA2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>
              <a:buSzPct val="80000"/>
              <a:buFont typeface="Webdings" panose="05030102010509060703" pitchFamily="18" charset="2"/>
              <a:buChar char=""/>
              <a:defRPr lang="en-US" dirty="0" smtClean="0"/>
            </a:lvl1pPr>
            <a:lvl2pPr marL="452989" indent="-220144">
              <a:buSzPct val="80000"/>
              <a:buFont typeface="Wingdings 3" panose="05040102010807070707" pitchFamily="18" charset="2"/>
              <a:buChar char=""/>
              <a:defRPr sz="2000"/>
            </a:lvl2pPr>
            <a:lvl3pPr marL="685835" indent="-232845">
              <a:buSzPct val="80000"/>
              <a:buFont typeface="Wingdings 3" panose="05040102010807070707" pitchFamily="18" charset="2"/>
              <a:buChar char="¬"/>
              <a:defRPr sz="1600"/>
            </a:lvl3pPr>
            <a:lvl4pPr marL="916563" indent="-230729">
              <a:buSzPct val="80000"/>
              <a:buFont typeface="Wingdings 3" panose="05040102010807070707" pitchFamily="18" charset="2"/>
              <a:buChar char="¬"/>
              <a:defRPr/>
            </a:lvl4pPr>
            <a:lvl5pPr marL="1138824" indent="-222262">
              <a:buSzPct val="80000"/>
              <a:buFont typeface="Wingdings 3" panose="050401020108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91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A8B06E9-672B-49AA-8789-D576D568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2AE14-D6F3-42D2-A4A3-74BBE2390D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320318-DA78-471F-8076-1A95C5254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7" y="3124200"/>
            <a:ext cx="11093827" cy="701040"/>
          </a:xfrm>
        </p:spPr>
        <p:txBody>
          <a:bodyPr anchor="b">
            <a:noAutofit/>
          </a:bodyPr>
          <a:lstStyle>
            <a:lvl1pPr>
              <a:defRPr lang="en-US" sz="4201" b="1" i="0" kern="1200" dirty="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Simple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42470-3AEB-A94C-96B8-18E2C7C25164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35D3FD-B992-1F41-849B-4E9534CA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E052772-3EFC-D34C-AA1A-1135DE3C5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bg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with Pictur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2AE14-D6F3-42D2-A4A3-74BBE2390D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7" y="3124200"/>
            <a:ext cx="5514793" cy="701040"/>
          </a:xfrm>
        </p:spPr>
        <p:txBody>
          <a:bodyPr anchor="b">
            <a:noAutofit/>
          </a:bodyPr>
          <a:lstStyle>
            <a:lvl1pPr>
              <a:defRPr lang="en-US" sz="4201" b="1" i="0" kern="1200" dirty="0">
                <a:solidFill>
                  <a:schemeClr val="bg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/>
              <a:t>Simple Statement</a:t>
            </a:r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89EAEFDD-B284-E94B-8F1D-D7E1627370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81768" y="1558290"/>
            <a:ext cx="4457700" cy="3741422"/>
          </a:xfrm>
          <a:prstGeom prst="rect">
            <a:avLst/>
          </a:prstGeom>
          <a:noFill/>
        </p:spPr>
        <p:txBody>
          <a:bodyPr vert="horz" lIns="91440" tIns="1371600" rIns="91440" bIns="0" rtlCol="0" anchor="ctr" anchorCtr="0">
            <a:noAutofit/>
          </a:bodyPr>
          <a:lstStyle>
            <a:lvl1pPr marL="309026" indent="-309026" algn="ctr">
              <a:buNone/>
              <a:defRPr lang="en-US" sz="1867" dirty="0">
                <a:solidFill>
                  <a:schemeClr val="bg1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5E7C71-1267-7F46-A82A-631E19E556BC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67D16-E95F-F440-8D2D-18A462CF21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B8CD8B4-2837-BA4D-9DA4-67F8481F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bg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0434C-4CE7-42D1-965D-0265C29B04F3}"/>
              </a:ext>
            </a:extLst>
          </p:cNvPr>
          <p:cNvGrpSpPr/>
          <p:nvPr/>
        </p:nvGrpSpPr>
        <p:grpSpPr>
          <a:xfrm>
            <a:off x="640118" y="3425008"/>
            <a:ext cx="5608321" cy="1019992"/>
            <a:chOff x="480089" y="2568756"/>
            <a:chExt cx="4206240" cy="7649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8497C-C551-4465-9953-8BC43D9E0208}"/>
                </a:ext>
              </a:extLst>
            </p:cNvPr>
            <p:cNvSpPr/>
            <p:nvPr/>
          </p:nvSpPr>
          <p:spPr>
            <a:xfrm>
              <a:off x="480089" y="2841307"/>
              <a:ext cx="4206240" cy="4924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r>
                <a:rPr lang="en-US" sz="4800" b="1" spc="100">
                  <a:solidFill>
                    <a:schemeClr val="bg1"/>
                  </a:solidFill>
                </a:rPr>
                <a:t>Thank You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F6007A-E1A7-46F3-B830-C81E32C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9" y="2568756"/>
              <a:ext cx="8258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39F4C22-7CBE-4004-AC0C-D9091BDDF3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6604000" y="2546713"/>
            <a:ext cx="5253400" cy="38517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35D3FD-B992-1F41-849B-4E9534CA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5480" y="2457303"/>
            <a:ext cx="2331726" cy="4732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2EA454-74F4-0847-8EA2-1E94A436814E}"/>
              </a:ext>
            </a:extLst>
          </p:cNvPr>
          <p:cNvSpPr/>
          <p:nvPr userDrawn="1"/>
        </p:nvSpPr>
        <p:spPr>
          <a:xfrm>
            <a:off x="10058400" y="6109945"/>
            <a:ext cx="1752600" cy="6621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ilinx Mission Statement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70BA53-DDA7-4989-871D-4C13A03CF2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9" b="656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0434C-4CE7-42D1-965D-0265C29B04F3}"/>
              </a:ext>
            </a:extLst>
          </p:cNvPr>
          <p:cNvGrpSpPr/>
          <p:nvPr/>
        </p:nvGrpSpPr>
        <p:grpSpPr>
          <a:xfrm>
            <a:off x="587021" y="3276599"/>
            <a:ext cx="8658579" cy="1305108"/>
            <a:chOff x="440266" y="2597168"/>
            <a:chExt cx="6493934" cy="9788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88497C-C551-4465-9953-8BC43D9E0208}"/>
                </a:ext>
              </a:extLst>
            </p:cNvPr>
            <p:cNvSpPr/>
            <p:nvPr/>
          </p:nvSpPr>
          <p:spPr>
            <a:xfrm>
              <a:off x="440266" y="3083556"/>
              <a:ext cx="6493934" cy="4924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>
                <a:spcAft>
                  <a:spcPts val="800"/>
                </a:spcAft>
              </a:pPr>
              <a:r>
                <a:rPr lang="en-US" sz="3801" b="1" spc="100" dirty="0">
                  <a:solidFill>
                    <a:schemeClr val="bg1"/>
                  </a:solidFill>
                </a:rPr>
                <a:t>Building</a:t>
              </a:r>
              <a:r>
                <a:rPr lang="en-US" sz="3801" b="1" spc="100" baseline="0" dirty="0">
                  <a:solidFill>
                    <a:schemeClr val="bg1"/>
                  </a:solidFill>
                </a:rPr>
                <a:t> the Adaptable,</a:t>
              </a:r>
            </a:p>
            <a:p>
              <a:pPr>
                <a:spcAft>
                  <a:spcPts val="800"/>
                </a:spcAft>
              </a:pPr>
              <a:r>
                <a:rPr lang="en-US" sz="3801" b="1" spc="100" baseline="0" dirty="0">
                  <a:solidFill>
                    <a:schemeClr val="bg1"/>
                  </a:solidFill>
                </a:rPr>
                <a:t>Intelligent World</a:t>
              </a:r>
              <a:endParaRPr lang="en-US" sz="3801" b="1" spc="1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F6007A-E1A7-46F3-B830-C81E32C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59" y="2597168"/>
              <a:ext cx="8258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88497C-C551-4465-9953-8BC43D9E0208}"/>
              </a:ext>
            </a:extLst>
          </p:cNvPr>
          <p:cNvSpPr/>
          <p:nvPr userDrawn="1"/>
        </p:nvSpPr>
        <p:spPr>
          <a:xfrm>
            <a:off x="640118" y="2295751"/>
            <a:ext cx="6599179" cy="656591"/>
          </a:xfrm>
          <a:prstGeom prst="rect">
            <a:avLst/>
          </a:prstGeom>
        </p:spPr>
        <p:txBody>
          <a:bodyPr vert="horz" lIns="91464" tIns="45732" rIns="91464" bIns="45732" rtlCol="0" anchor="ctr">
            <a:noAutofit/>
          </a:bodyPr>
          <a:lstStyle/>
          <a:p>
            <a:pPr>
              <a:spcAft>
                <a:spcPts val="800"/>
              </a:spcAft>
            </a:pPr>
            <a:r>
              <a:rPr lang="en-US" sz="3801" b="1" spc="100">
                <a:solidFill>
                  <a:schemeClr val="bg1"/>
                </a:solidFill>
              </a:rPr>
              <a:t>Xilinx Mission</a:t>
            </a:r>
            <a:endParaRPr lang="en-US" sz="3801" b="1" spc="100" baseline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3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86646" y="6363709"/>
            <a:ext cx="97536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Font typeface="Arial" panose="020B0604020202020204" pitchFamily="34" charset="0"/>
              <a:buNone/>
              <a:defRPr sz="1133" b="1">
                <a:solidFill>
                  <a:schemeClr val="tx1"/>
                </a:solidFill>
              </a:defRPr>
            </a:lvl1pPr>
          </a:lstStyle>
          <a:p>
            <a:fld id="{626C978B-826E-438C-909A-E9C381D3F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1B427-4F75-48FE-A5EE-29C3483DAA2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37520" y="6440992"/>
            <a:ext cx="975360" cy="197928"/>
          </a:xfrm>
          <a:prstGeom prst="rect">
            <a:avLst/>
          </a:prstGeom>
        </p:spPr>
      </p:pic>
      <p:sp>
        <p:nvSpPr>
          <p:cNvPr id="10" name="fc" descr="&#10;© Copyright 2021 Xilinx">
            <a:extLst>
              <a:ext uri="{FF2B5EF4-FFF2-40B4-BE49-F238E27FC236}">
                <a16:creationId xmlns:a16="http://schemas.microsoft.com/office/drawing/2014/main" id="{BF272A39-58AB-47E1-8D51-E748127EE13D}"/>
              </a:ext>
            </a:extLst>
          </p:cNvPr>
          <p:cNvSpPr txBox="1"/>
          <p:nvPr userDrawn="1"/>
        </p:nvSpPr>
        <p:spPr>
          <a:xfrm>
            <a:off x="0" y="6512560"/>
            <a:ext cx="12192000" cy="37702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850" b="0" i="0" u="none" baseline="0">
              <a:solidFill>
                <a:srgbClr val="000000"/>
              </a:solidFill>
              <a:latin typeface="Microsoft Sans Serif" panose="020B0604020202020204" pitchFamily="34" charset="0"/>
            </a:endParaRPr>
          </a:p>
          <a:p>
            <a:pPr algn="ctr"/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© Copyright 2021 Xilinx</a:t>
            </a:r>
          </a:p>
        </p:txBody>
      </p:sp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3" r:id="rId2"/>
    <p:sldLayoutId id="2147483979" r:id="rId3"/>
    <p:sldLayoutId id="2147483973" r:id="rId4"/>
    <p:sldLayoutId id="2147483938" r:id="rId5"/>
    <p:sldLayoutId id="2147483961" r:id="rId6"/>
    <p:sldLayoutId id="2147483982" r:id="rId7"/>
    <p:sldLayoutId id="2147483964" r:id="rId8"/>
    <p:sldLayoutId id="214748397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EF8704FD-C618-6F4D-A857-18A38D77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OpenHW</a:t>
            </a:r>
            <a:r>
              <a:rPr lang="en-US" dirty="0"/>
              <a:t> Webpage Structure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subTitle" idx="1"/>
          </p:nvPr>
        </p:nvSpPr>
        <p:spPr>
          <a:xfrm>
            <a:off x="579121" y="4490866"/>
            <a:ext cx="7417990" cy="1092607"/>
          </a:xfrm>
        </p:spPr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161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D1DD-8A7C-5946-89A7-AD2CDCD6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Header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56948-D2A2-B344-A1F1-54D0FACD1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223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C74B-ECAB-5B48-B28A-9EE7E486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Header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E5ACE-8DD5-F848-B89F-D38884B835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A3187-3E47-CB44-828F-F44EB7A76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9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19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43273B96-992B-304F-B6D8-597BACB7D9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69722"/>
          </a:xfrm>
          <a:prstGeom prst="rect">
            <a:avLst/>
          </a:prstGeom>
        </p:spPr>
      </p:pic>
      <p:sp>
        <p:nvSpPr>
          <p:cNvPr id="77" name="Freeform: Shape 123">
            <a:extLst>
              <a:ext uri="{FF2B5EF4-FFF2-40B4-BE49-F238E27FC236}">
                <a16:creationId xmlns:a16="http://schemas.microsoft.com/office/drawing/2014/main" id="{076AC0CF-C309-E148-8ABE-E10F7B665017}"/>
              </a:ext>
            </a:extLst>
          </p:cNvPr>
          <p:cNvSpPr/>
          <p:nvPr/>
        </p:nvSpPr>
        <p:spPr>
          <a:xfrm>
            <a:off x="-2062" y="-15909"/>
            <a:ext cx="12194061" cy="6873908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lfax"/>
              <a:ea typeface="+mn-ea"/>
              <a:cs typeface="+mn-cs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7A50FFA-F4F9-1A4F-B8B1-8978DD0A3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1" y="-15909"/>
            <a:ext cx="6182804" cy="6569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088" y="654280"/>
            <a:ext cx="11033760" cy="975360"/>
          </a:xfrm>
        </p:spPr>
        <p:txBody>
          <a:bodyPr/>
          <a:lstStyle/>
          <a:p>
            <a:r>
              <a:rPr lang="en-US" sz="3800">
                <a:solidFill>
                  <a:schemeClr val="bg1"/>
                </a:solidFill>
              </a:rPr>
              <a:t>Xilinx Business </a:t>
            </a:r>
            <a:br>
              <a:rPr lang="en-US" sz="3800">
                <a:solidFill>
                  <a:schemeClr val="bg1"/>
                </a:solidFill>
              </a:rPr>
            </a:br>
            <a:r>
              <a:rPr lang="en-US" sz="3800">
                <a:solidFill>
                  <a:schemeClr val="bg1"/>
                </a:solidFill>
              </a:rPr>
              <a:t>Strategy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8F5D27-A8D0-BD4C-AFAC-08FE47A5408A}"/>
              </a:ext>
            </a:extLst>
          </p:cNvPr>
          <p:cNvGrpSpPr/>
          <p:nvPr/>
        </p:nvGrpSpPr>
        <p:grpSpPr>
          <a:xfrm>
            <a:off x="3350742" y="787402"/>
            <a:ext cx="7465396" cy="5299354"/>
            <a:chOff x="3350742" y="787402"/>
            <a:chExt cx="7465396" cy="5299354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A30FF15B-93C7-4BAD-B89E-7ABD04D0723B}"/>
                </a:ext>
              </a:extLst>
            </p:cNvPr>
            <p:cNvSpPr/>
            <p:nvPr/>
          </p:nvSpPr>
          <p:spPr>
            <a:xfrm>
              <a:off x="5410117" y="787402"/>
              <a:ext cx="3338745" cy="3338742"/>
            </a:xfrm>
            <a:prstGeom prst="diamond">
              <a:avLst/>
            </a:prstGeom>
            <a:solidFill>
              <a:schemeClr val="tx2">
                <a:alpha val="7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2821">
                <a:defRPr/>
              </a:pPr>
              <a:endParaRPr lang="de-DE" sz="3200" b="1">
                <a:solidFill>
                  <a:schemeClr val="accent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63B32E-8A39-4E22-BB71-185356DE7945}"/>
                </a:ext>
              </a:extLst>
            </p:cNvPr>
            <p:cNvGrpSpPr/>
            <p:nvPr/>
          </p:nvGrpSpPr>
          <p:grpSpPr>
            <a:xfrm>
              <a:off x="5823886" y="1566339"/>
              <a:ext cx="2580989" cy="1853663"/>
              <a:chOff x="16732490" y="1892388"/>
              <a:chExt cx="4820112" cy="34618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6AA80F-A79E-4F40-858F-A099972E413D}"/>
                  </a:ext>
                </a:extLst>
              </p:cNvPr>
              <p:cNvSpPr txBox="1"/>
              <p:nvPr/>
            </p:nvSpPr>
            <p:spPr>
              <a:xfrm>
                <a:off x="16732490" y="3955418"/>
                <a:ext cx="4820112" cy="139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12821">
                  <a:defRPr/>
                </a:pPr>
                <a:r>
                  <a:rPr lang="de-DE" sz="2134" b="1">
                    <a:solidFill>
                      <a:schemeClr val="bg1"/>
                    </a:solidFill>
                  </a:rPr>
                  <a:t>Data Center</a:t>
                </a:r>
                <a:br>
                  <a:rPr lang="de-DE" sz="2134" b="1">
                    <a:solidFill>
                      <a:schemeClr val="bg1"/>
                    </a:solidFill>
                  </a:rPr>
                </a:br>
                <a:r>
                  <a:rPr lang="de-DE" sz="2134" b="1">
                    <a:solidFill>
                      <a:schemeClr val="bg1"/>
                    </a:solidFill>
                  </a:rPr>
                  <a:t>First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E8E4F48-D051-4F71-A144-9693CDF4B378}"/>
                  </a:ext>
                </a:extLst>
              </p:cNvPr>
              <p:cNvGrpSpPr/>
              <p:nvPr/>
            </p:nvGrpSpPr>
            <p:grpSpPr>
              <a:xfrm>
                <a:off x="18128816" y="1892388"/>
                <a:ext cx="2027462" cy="1814580"/>
                <a:chOff x="14548597" y="5243925"/>
                <a:chExt cx="1255147" cy="1123358"/>
              </a:xfrm>
            </p:grpSpPr>
            <p:sp>
              <p:nvSpPr>
                <p:cNvPr id="10" name="Isosceles Triangle 48">
                  <a:extLst>
                    <a:ext uri="{FF2B5EF4-FFF2-40B4-BE49-F238E27FC236}">
                      <a16:creationId xmlns:a16="http://schemas.microsoft.com/office/drawing/2014/main" id="{A2DD1CEE-A382-4472-9842-FB2D550B76B7}"/>
                    </a:ext>
                  </a:extLst>
                </p:cNvPr>
                <p:cNvSpPr/>
                <p:nvPr/>
              </p:nvSpPr>
              <p:spPr>
                <a:xfrm>
                  <a:off x="14569107" y="5329677"/>
                  <a:ext cx="234492" cy="940793"/>
                </a:xfrm>
                <a:prstGeom prst="triangle">
                  <a:avLst>
                    <a:gd name="adj" fmla="val 6093"/>
                  </a:avLst>
                </a:pr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" name="Isosceles Triangle 49">
                  <a:extLst>
                    <a:ext uri="{FF2B5EF4-FFF2-40B4-BE49-F238E27FC236}">
                      <a16:creationId xmlns:a16="http://schemas.microsoft.com/office/drawing/2014/main" id="{43BA6E28-A3C4-4772-B33C-9FF3C33E0DC0}"/>
                    </a:ext>
                  </a:extLst>
                </p:cNvPr>
                <p:cNvSpPr/>
                <p:nvPr/>
              </p:nvSpPr>
              <p:spPr>
                <a:xfrm>
                  <a:off x="14976299" y="5269707"/>
                  <a:ext cx="275889" cy="1081620"/>
                </a:xfrm>
                <a:prstGeom prst="triangle">
                  <a:avLst>
                    <a:gd name="adj" fmla="val 6093"/>
                  </a:avLst>
                </a:pr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2" name="Isosceles Triangle 50">
                  <a:extLst>
                    <a:ext uri="{FF2B5EF4-FFF2-40B4-BE49-F238E27FC236}">
                      <a16:creationId xmlns:a16="http://schemas.microsoft.com/office/drawing/2014/main" id="{59EDF482-60CC-4BEC-9F8B-542FDD9DB857}"/>
                    </a:ext>
                  </a:extLst>
                </p:cNvPr>
                <p:cNvSpPr/>
                <p:nvPr/>
              </p:nvSpPr>
              <p:spPr>
                <a:xfrm>
                  <a:off x="15388257" y="5315390"/>
                  <a:ext cx="234492" cy="940793"/>
                </a:xfrm>
                <a:prstGeom prst="triangle">
                  <a:avLst>
                    <a:gd name="adj" fmla="val 6093"/>
                  </a:avLst>
                </a:pr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800C4E5-27CD-4272-99F2-08D8B79E848B}"/>
                    </a:ext>
                  </a:extLst>
                </p:cNvPr>
                <p:cNvGrpSpPr/>
                <p:nvPr/>
              </p:nvGrpSpPr>
              <p:grpSpPr>
                <a:xfrm>
                  <a:off x="14548597" y="5243925"/>
                  <a:ext cx="1255147" cy="1123358"/>
                  <a:chOff x="14548597" y="5243925"/>
                  <a:chExt cx="1255147" cy="1123358"/>
                </a:xfrm>
                <a:solidFill>
                  <a:schemeClr val="accent1"/>
                </a:solidFill>
              </p:grpSpPr>
              <p:sp>
                <p:nvSpPr>
                  <p:cNvPr id="14" name="Freeform 85">
                    <a:extLst>
                      <a:ext uri="{FF2B5EF4-FFF2-40B4-BE49-F238E27FC236}">
                        <a16:creationId xmlns:a16="http://schemas.microsoft.com/office/drawing/2014/main" id="{3897D250-43C9-4D7E-8BF2-7134CADB3B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642925" y="5490802"/>
                    <a:ext cx="194974" cy="35204"/>
                  </a:xfrm>
                  <a:custGeom>
                    <a:avLst/>
                    <a:gdLst>
                      <a:gd name="T0" fmla="*/ 25 w 277"/>
                      <a:gd name="T1" fmla="*/ 50 h 50"/>
                      <a:gd name="T2" fmla="*/ 252 w 277"/>
                      <a:gd name="T3" fmla="*/ 50 h 50"/>
                      <a:gd name="T4" fmla="*/ 277 w 277"/>
                      <a:gd name="T5" fmla="*/ 25 h 50"/>
                      <a:gd name="T6" fmla="*/ 252 w 277"/>
                      <a:gd name="T7" fmla="*/ 0 h 50"/>
                      <a:gd name="T8" fmla="*/ 25 w 277"/>
                      <a:gd name="T9" fmla="*/ 0 h 50"/>
                      <a:gd name="T10" fmla="*/ 0 w 277"/>
                      <a:gd name="T11" fmla="*/ 25 h 50"/>
                      <a:gd name="T12" fmla="*/ 25 w 277"/>
                      <a:gd name="T13" fmla="*/ 5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77" h="50">
                        <a:moveTo>
                          <a:pt x="25" y="50"/>
                        </a:moveTo>
                        <a:cubicBezTo>
                          <a:pt x="252" y="50"/>
                          <a:pt x="252" y="50"/>
                          <a:pt x="252" y="50"/>
                        </a:cubicBezTo>
                        <a:cubicBezTo>
                          <a:pt x="266" y="50"/>
                          <a:pt x="277" y="39"/>
                          <a:pt x="277" y="25"/>
                        </a:cubicBezTo>
                        <a:cubicBezTo>
                          <a:pt x="277" y="11"/>
                          <a:pt x="266" y="0"/>
                          <a:pt x="252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39"/>
                          <a:pt x="11" y="50"/>
                          <a:pt x="25" y="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5" name="Freeform 86">
                    <a:extLst>
                      <a:ext uri="{FF2B5EF4-FFF2-40B4-BE49-F238E27FC236}">
                        <a16:creationId xmlns:a16="http://schemas.microsoft.com/office/drawing/2014/main" id="{10D7CE1A-2066-47DE-907F-D563191F00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642925" y="5580165"/>
                    <a:ext cx="194974" cy="34301"/>
                  </a:xfrm>
                  <a:custGeom>
                    <a:avLst/>
                    <a:gdLst>
                      <a:gd name="T0" fmla="*/ 25 w 277"/>
                      <a:gd name="T1" fmla="*/ 49 h 49"/>
                      <a:gd name="T2" fmla="*/ 252 w 277"/>
                      <a:gd name="T3" fmla="*/ 49 h 49"/>
                      <a:gd name="T4" fmla="*/ 277 w 277"/>
                      <a:gd name="T5" fmla="*/ 24 h 49"/>
                      <a:gd name="T6" fmla="*/ 252 w 277"/>
                      <a:gd name="T7" fmla="*/ 0 h 49"/>
                      <a:gd name="T8" fmla="*/ 25 w 277"/>
                      <a:gd name="T9" fmla="*/ 0 h 49"/>
                      <a:gd name="T10" fmla="*/ 0 w 277"/>
                      <a:gd name="T11" fmla="*/ 24 h 49"/>
                      <a:gd name="T12" fmla="*/ 25 w 277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77" h="49">
                        <a:moveTo>
                          <a:pt x="25" y="49"/>
                        </a:moveTo>
                        <a:cubicBezTo>
                          <a:pt x="252" y="49"/>
                          <a:pt x="252" y="49"/>
                          <a:pt x="252" y="49"/>
                        </a:cubicBezTo>
                        <a:cubicBezTo>
                          <a:pt x="266" y="49"/>
                          <a:pt x="277" y="38"/>
                          <a:pt x="277" y="24"/>
                        </a:cubicBezTo>
                        <a:cubicBezTo>
                          <a:pt x="277" y="11"/>
                          <a:pt x="266" y="0"/>
                          <a:pt x="252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9"/>
                          <a:pt x="25" y="49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6" name="Freeform 87">
                    <a:extLst>
                      <a:ext uri="{FF2B5EF4-FFF2-40B4-BE49-F238E27FC236}">
                        <a16:creationId xmlns:a16="http://schemas.microsoft.com/office/drawing/2014/main" id="{95063C68-FCF5-451A-A084-6E4E655838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642925" y="5669077"/>
                    <a:ext cx="194974" cy="34301"/>
                  </a:xfrm>
                  <a:custGeom>
                    <a:avLst/>
                    <a:gdLst>
                      <a:gd name="T0" fmla="*/ 25 w 277"/>
                      <a:gd name="T1" fmla="*/ 49 h 49"/>
                      <a:gd name="T2" fmla="*/ 252 w 277"/>
                      <a:gd name="T3" fmla="*/ 49 h 49"/>
                      <a:gd name="T4" fmla="*/ 277 w 277"/>
                      <a:gd name="T5" fmla="*/ 24 h 49"/>
                      <a:gd name="T6" fmla="*/ 252 w 277"/>
                      <a:gd name="T7" fmla="*/ 0 h 49"/>
                      <a:gd name="T8" fmla="*/ 25 w 277"/>
                      <a:gd name="T9" fmla="*/ 0 h 49"/>
                      <a:gd name="T10" fmla="*/ 0 w 277"/>
                      <a:gd name="T11" fmla="*/ 24 h 49"/>
                      <a:gd name="T12" fmla="*/ 25 w 277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77" h="49">
                        <a:moveTo>
                          <a:pt x="25" y="49"/>
                        </a:moveTo>
                        <a:cubicBezTo>
                          <a:pt x="252" y="49"/>
                          <a:pt x="252" y="49"/>
                          <a:pt x="252" y="49"/>
                        </a:cubicBezTo>
                        <a:cubicBezTo>
                          <a:pt x="266" y="49"/>
                          <a:pt x="277" y="38"/>
                          <a:pt x="277" y="24"/>
                        </a:cubicBezTo>
                        <a:cubicBezTo>
                          <a:pt x="277" y="11"/>
                          <a:pt x="266" y="0"/>
                          <a:pt x="252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9"/>
                          <a:pt x="25" y="49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Freeform 88">
                    <a:extLst>
                      <a:ext uri="{FF2B5EF4-FFF2-40B4-BE49-F238E27FC236}">
                        <a16:creationId xmlns:a16="http://schemas.microsoft.com/office/drawing/2014/main" id="{B2AFCA51-CA4E-4739-A7E2-984701E240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042351" y="5490802"/>
                    <a:ext cx="178726" cy="35204"/>
                  </a:xfrm>
                  <a:custGeom>
                    <a:avLst/>
                    <a:gdLst>
                      <a:gd name="T0" fmla="*/ 25 w 254"/>
                      <a:gd name="T1" fmla="*/ 50 h 50"/>
                      <a:gd name="T2" fmla="*/ 230 w 254"/>
                      <a:gd name="T3" fmla="*/ 50 h 50"/>
                      <a:gd name="T4" fmla="*/ 254 w 254"/>
                      <a:gd name="T5" fmla="*/ 25 h 50"/>
                      <a:gd name="T6" fmla="*/ 230 w 254"/>
                      <a:gd name="T7" fmla="*/ 0 h 50"/>
                      <a:gd name="T8" fmla="*/ 25 w 254"/>
                      <a:gd name="T9" fmla="*/ 0 h 50"/>
                      <a:gd name="T10" fmla="*/ 0 w 254"/>
                      <a:gd name="T11" fmla="*/ 25 h 50"/>
                      <a:gd name="T12" fmla="*/ 25 w 254"/>
                      <a:gd name="T13" fmla="*/ 5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54" h="50">
                        <a:moveTo>
                          <a:pt x="25" y="50"/>
                        </a:moveTo>
                        <a:cubicBezTo>
                          <a:pt x="230" y="50"/>
                          <a:pt x="230" y="50"/>
                          <a:pt x="230" y="50"/>
                        </a:cubicBezTo>
                        <a:cubicBezTo>
                          <a:pt x="243" y="50"/>
                          <a:pt x="254" y="39"/>
                          <a:pt x="254" y="25"/>
                        </a:cubicBezTo>
                        <a:cubicBezTo>
                          <a:pt x="254" y="11"/>
                          <a:pt x="243" y="0"/>
                          <a:pt x="230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39"/>
                          <a:pt x="11" y="50"/>
                          <a:pt x="25" y="50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8" name="Freeform 89">
                    <a:extLst>
                      <a:ext uri="{FF2B5EF4-FFF2-40B4-BE49-F238E27FC236}">
                        <a16:creationId xmlns:a16="http://schemas.microsoft.com/office/drawing/2014/main" id="{D62DB93C-1151-4331-A3CA-5D085917C8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042351" y="5580165"/>
                    <a:ext cx="178726" cy="34301"/>
                  </a:xfrm>
                  <a:custGeom>
                    <a:avLst/>
                    <a:gdLst>
                      <a:gd name="T0" fmla="*/ 25 w 254"/>
                      <a:gd name="T1" fmla="*/ 49 h 49"/>
                      <a:gd name="T2" fmla="*/ 230 w 254"/>
                      <a:gd name="T3" fmla="*/ 49 h 49"/>
                      <a:gd name="T4" fmla="*/ 254 w 254"/>
                      <a:gd name="T5" fmla="*/ 24 h 49"/>
                      <a:gd name="T6" fmla="*/ 230 w 254"/>
                      <a:gd name="T7" fmla="*/ 0 h 49"/>
                      <a:gd name="T8" fmla="*/ 25 w 254"/>
                      <a:gd name="T9" fmla="*/ 0 h 49"/>
                      <a:gd name="T10" fmla="*/ 0 w 254"/>
                      <a:gd name="T11" fmla="*/ 24 h 49"/>
                      <a:gd name="T12" fmla="*/ 25 w 254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54" h="49">
                        <a:moveTo>
                          <a:pt x="25" y="49"/>
                        </a:moveTo>
                        <a:cubicBezTo>
                          <a:pt x="230" y="49"/>
                          <a:pt x="230" y="49"/>
                          <a:pt x="230" y="49"/>
                        </a:cubicBezTo>
                        <a:cubicBezTo>
                          <a:pt x="243" y="49"/>
                          <a:pt x="254" y="38"/>
                          <a:pt x="254" y="24"/>
                        </a:cubicBezTo>
                        <a:cubicBezTo>
                          <a:pt x="254" y="11"/>
                          <a:pt x="243" y="0"/>
                          <a:pt x="230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9"/>
                          <a:pt x="25" y="49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9" name="Freeform 90">
                    <a:extLst>
                      <a:ext uri="{FF2B5EF4-FFF2-40B4-BE49-F238E27FC236}">
                        <a16:creationId xmlns:a16="http://schemas.microsoft.com/office/drawing/2014/main" id="{4AD25276-A0E2-41F6-87B9-2041B70FD5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042351" y="5669077"/>
                    <a:ext cx="178726" cy="34301"/>
                  </a:xfrm>
                  <a:custGeom>
                    <a:avLst/>
                    <a:gdLst>
                      <a:gd name="T0" fmla="*/ 25 w 254"/>
                      <a:gd name="T1" fmla="*/ 49 h 49"/>
                      <a:gd name="T2" fmla="*/ 230 w 254"/>
                      <a:gd name="T3" fmla="*/ 49 h 49"/>
                      <a:gd name="T4" fmla="*/ 254 w 254"/>
                      <a:gd name="T5" fmla="*/ 24 h 49"/>
                      <a:gd name="T6" fmla="*/ 230 w 254"/>
                      <a:gd name="T7" fmla="*/ 0 h 49"/>
                      <a:gd name="T8" fmla="*/ 25 w 254"/>
                      <a:gd name="T9" fmla="*/ 0 h 49"/>
                      <a:gd name="T10" fmla="*/ 0 w 254"/>
                      <a:gd name="T11" fmla="*/ 24 h 49"/>
                      <a:gd name="T12" fmla="*/ 25 w 254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54" h="49">
                        <a:moveTo>
                          <a:pt x="25" y="49"/>
                        </a:moveTo>
                        <a:cubicBezTo>
                          <a:pt x="230" y="49"/>
                          <a:pt x="230" y="49"/>
                          <a:pt x="230" y="49"/>
                        </a:cubicBezTo>
                        <a:cubicBezTo>
                          <a:pt x="243" y="49"/>
                          <a:pt x="254" y="38"/>
                          <a:pt x="254" y="24"/>
                        </a:cubicBezTo>
                        <a:cubicBezTo>
                          <a:pt x="254" y="11"/>
                          <a:pt x="243" y="0"/>
                          <a:pt x="230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9"/>
                          <a:pt x="25" y="49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0" name="Freeform 91">
                    <a:extLst>
                      <a:ext uri="{FF2B5EF4-FFF2-40B4-BE49-F238E27FC236}">
                        <a16:creationId xmlns:a16="http://schemas.microsoft.com/office/drawing/2014/main" id="{13F8D67D-E26E-4EF4-B0D5-A30B1196A6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460733" y="5490802"/>
                    <a:ext cx="173762" cy="35204"/>
                  </a:xfrm>
                  <a:custGeom>
                    <a:avLst/>
                    <a:gdLst>
                      <a:gd name="T0" fmla="*/ 25 w 247"/>
                      <a:gd name="T1" fmla="*/ 50 h 50"/>
                      <a:gd name="T2" fmla="*/ 223 w 247"/>
                      <a:gd name="T3" fmla="*/ 50 h 50"/>
                      <a:gd name="T4" fmla="*/ 247 w 247"/>
                      <a:gd name="T5" fmla="*/ 25 h 50"/>
                      <a:gd name="T6" fmla="*/ 223 w 247"/>
                      <a:gd name="T7" fmla="*/ 0 h 50"/>
                      <a:gd name="T8" fmla="*/ 25 w 247"/>
                      <a:gd name="T9" fmla="*/ 0 h 50"/>
                      <a:gd name="T10" fmla="*/ 0 w 247"/>
                      <a:gd name="T11" fmla="*/ 25 h 50"/>
                      <a:gd name="T12" fmla="*/ 25 w 247"/>
                      <a:gd name="T13" fmla="*/ 5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7" h="50">
                        <a:moveTo>
                          <a:pt x="25" y="50"/>
                        </a:moveTo>
                        <a:cubicBezTo>
                          <a:pt x="223" y="50"/>
                          <a:pt x="223" y="50"/>
                          <a:pt x="223" y="50"/>
                        </a:cubicBezTo>
                        <a:cubicBezTo>
                          <a:pt x="236" y="50"/>
                          <a:pt x="247" y="39"/>
                          <a:pt x="247" y="25"/>
                        </a:cubicBezTo>
                        <a:cubicBezTo>
                          <a:pt x="247" y="11"/>
                          <a:pt x="236" y="0"/>
                          <a:pt x="223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39"/>
                          <a:pt x="11" y="50"/>
                          <a:pt x="25" y="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1" name="Freeform 92">
                    <a:extLst>
                      <a:ext uri="{FF2B5EF4-FFF2-40B4-BE49-F238E27FC236}">
                        <a16:creationId xmlns:a16="http://schemas.microsoft.com/office/drawing/2014/main" id="{0C94DC86-FAC7-4E9E-A66D-283261035F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460733" y="5580165"/>
                    <a:ext cx="173762" cy="34301"/>
                  </a:xfrm>
                  <a:custGeom>
                    <a:avLst/>
                    <a:gdLst>
                      <a:gd name="T0" fmla="*/ 25 w 247"/>
                      <a:gd name="T1" fmla="*/ 49 h 49"/>
                      <a:gd name="T2" fmla="*/ 223 w 247"/>
                      <a:gd name="T3" fmla="*/ 49 h 49"/>
                      <a:gd name="T4" fmla="*/ 247 w 247"/>
                      <a:gd name="T5" fmla="*/ 24 h 49"/>
                      <a:gd name="T6" fmla="*/ 223 w 247"/>
                      <a:gd name="T7" fmla="*/ 0 h 49"/>
                      <a:gd name="T8" fmla="*/ 25 w 247"/>
                      <a:gd name="T9" fmla="*/ 0 h 49"/>
                      <a:gd name="T10" fmla="*/ 0 w 247"/>
                      <a:gd name="T11" fmla="*/ 24 h 49"/>
                      <a:gd name="T12" fmla="*/ 25 w 247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7" h="49">
                        <a:moveTo>
                          <a:pt x="25" y="49"/>
                        </a:moveTo>
                        <a:cubicBezTo>
                          <a:pt x="223" y="49"/>
                          <a:pt x="223" y="49"/>
                          <a:pt x="223" y="49"/>
                        </a:cubicBezTo>
                        <a:cubicBezTo>
                          <a:pt x="236" y="49"/>
                          <a:pt x="247" y="38"/>
                          <a:pt x="247" y="24"/>
                        </a:cubicBezTo>
                        <a:cubicBezTo>
                          <a:pt x="247" y="11"/>
                          <a:pt x="236" y="0"/>
                          <a:pt x="223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9"/>
                          <a:pt x="25" y="49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2" name="Freeform 93">
                    <a:extLst>
                      <a:ext uri="{FF2B5EF4-FFF2-40B4-BE49-F238E27FC236}">
                        <a16:creationId xmlns:a16="http://schemas.microsoft.com/office/drawing/2014/main" id="{BE969619-0056-4D3B-99CE-C78815B1D3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460733" y="5669077"/>
                    <a:ext cx="173762" cy="34301"/>
                  </a:xfrm>
                  <a:custGeom>
                    <a:avLst/>
                    <a:gdLst>
                      <a:gd name="T0" fmla="*/ 25 w 247"/>
                      <a:gd name="T1" fmla="*/ 49 h 49"/>
                      <a:gd name="T2" fmla="*/ 223 w 247"/>
                      <a:gd name="T3" fmla="*/ 49 h 49"/>
                      <a:gd name="T4" fmla="*/ 247 w 247"/>
                      <a:gd name="T5" fmla="*/ 24 h 49"/>
                      <a:gd name="T6" fmla="*/ 223 w 247"/>
                      <a:gd name="T7" fmla="*/ 0 h 49"/>
                      <a:gd name="T8" fmla="*/ 25 w 247"/>
                      <a:gd name="T9" fmla="*/ 0 h 49"/>
                      <a:gd name="T10" fmla="*/ 0 w 247"/>
                      <a:gd name="T11" fmla="*/ 24 h 49"/>
                      <a:gd name="T12" fmla="*/ 25 w 247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7" h="49">
                        <a:moveTo>
                          <a:pt x="25" y="49"/>
                        </a:moveTo>
                        <a:cubicBezTo>
                          <a:pt x="223" y="49"/>
                          <a:pt x="223" y="49"/>
                          <a:pt x="223" y="49"/>
                        </a:cubicBezTo>
                        <a:cubicBezTo>
                          <a:pt x="236" y="49"/>
                          <a:pt x="247" y="38"/>
                          <a:pt x="247" y="24"/>
                        </a:cubicBezTo>
                        <a:cubicBezTo>
                          <a:pt x="247" y="11"/>
                          <a:pt x="236" y="0"/>
                          <a:pt x="223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9"/>
                          <a:pt x="25" y="49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3" name="Freeform 94">
                    <a:extLst>
                      <a:ext uri="{FF2B5EF4-FFF2-40B4-BE49-F238E27FC236}">
                        <a16:creationId xmlns:a16="http://schemas.microsoft.com/office/drawing/2014/main" id="{2BD64CC5-AEB4-422D-ADDA-02AD65C43D4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548597" y="5243925"/>
                    <a:ext cx="1255147" cy="1123358"/>
                  </a:xfrm>
                  <a:custGeom>
                    <a:avLst/>
                    <a:gdLst>
                      <a:gd name="T0" fmla="*/ 2781 w 2781"/>
                      <a:gd name="T1" fmla="*/ 158 h 2489"/>
                      <a:gd name="T2" fmla="*/ 1863 w 2781"/>
                      <a:gd name="T3" fmla="*/ 158 h 2489"/>
                      <a:gd name="T4" fmla="*/ 1863 w 2781"/>
                      <a:gd name="T5" fmla="*/ 0 h 2489"/>
                      <a:gd name="T6" fmla="*/ 902 w 2781"/>
                      <a:gd name="T7" fmla="*/ 0 h 2489"/>
                      <a:gd name="T8" fmla="*/ 902 w 2781"/>
                      <a:gd name="T9" fmla="*/ 158 h 2489"/>
                      <a:gd name="T10" fmla="*/ 0 w 2781"/>
                      <a:gd name="T11" fmla="*/ 158 h 2489"/>
                      <a:gd name="T12" fmla="*/ 0 w 2781"/>
                      <a:gd name="T13" fmla="*/ 2282 h 2489"/>
                      <a:gd name="T14" fmla="*/ 902 w 2781"/>
                      <a:gd name="T15" fmla="*/ 2282 h 2489"/>
                      <a:gd name="T16" fmla="*/ 902 w 2781"/>
                      <a:gd name="T17" fmla="*/ 2489 h 2489"/>
                      <a:gd name="T18" fmla="*/ 1863 w 2781"/>
                      <a:gd name="T19" fmla="*/ 2489 h 2489"/>
                      <a:gd name="T20" fmla="*/ 1863 w 2781"/>
                      <a:gd name="T21" fmla="*/ 2282 h 2489"/>
                      <a:gd name="T22" fmla="*/ 2781 w 2781"/>
                      <a:gd name="T23" fmla="*/ 2282 h 2489"/>
                      <a:gd name="T24" fmla="*/ 2781 w 2781"/>
                      <a:gd name="T25" fmla="*/ 158 h 2489"/>
                      <a:gd name="T26" fmla="*/ 885 w 2781"/>
                      <a:gd name="T27" fmla="*/ 2205 h 2489"/>
                      <a:gd name="T28" fmla="*/ 76 w 2781"/>
                      <a:gd name="T29" fmla="*/ 2205 h 2489"/>
                      <a:gd name="T30" fmla="*/ 76 w 2781"/>
                      <a:gd name="T31" fmla="*/ 234 h 2489"/>
                      <a:gd name="T32" fmla="*/ 885 w 2781"/>
                      <a:gd name="T33" fmla="*/ 234 h 2489"/>
                      <a:gd name="T34" fmla="*/ 885 w 2781"/>
                      <a:gd name="T35" fmla="*/ 2205 h 2489"/>
                      <a:gd name="T36" fmla="*/ 1787 w 2781"/>
                      <a:gd name="T37" fmla="*/ 2413 h 2489"/>
                      <a:gd name="T38" fmla="*/ 978 w 2781"/>
                      <a:gd name="T39" fmla="*/ 2413 h 2489"/>
                      <a:gd name="T40" fmla="*/ 978 w 2781"/>
                      <a:gd name="T41" fmla="*/ 76 h 2489"/>
                      <a:gd name="T42" fmla="*/ 1787 w 2781"/>
                      <a:gd name="T43" fmla="*/ 76 h 2489"/>
                      <a:gd name="T44" fmla="*/ 1787 w 2781"/>
                      <a:gd name="T45" fmla="*/ 2413 h 2489"/>
                      <a:gd name="T46" fmla="*/ 2705 w 2781"/>
                      <a:gd name="T47" fmla="*/ 2205 h 2489"/>
                      <a:gd name="T48" fmla="*/ 1896 w 2781"/>
                      <a:gd name="T49" fmla="*/ 2205 h 2489"/>
                      <a:gd name="T50" fmla="*/ 1896 w 2781"/>
                      <a:gd name="T51" fmla="*/ 234 h 2489"/>
                      <a:gd name="T52" fmla="*/ 2705 w 2781"/>
                      <a:gd name="T53" fmla="*/ 234 h 2489"/>
                      <a:gd name="T54" fmla="*/ 2705 w 2781"/>
                      <a:gd name="T55" fmla="*/ 2205 h 24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781" h="2489">
                        <a:moveTo>
                          <a:pt x="2781" y="158"/>
                        </a:moveTo>
                        <a:lnTo>
                          <a:pt x="1863" y="158"/>
                        </a:lnTo>
                        <a:lnTo>
                          <a:pt x="1863" y="0"/>
                        </a:lnTo>
                        <a:lnTo>
                          <a:pt x="902" y="0"/>
                        </a:lnTo>
                        <a:lnTo>
                          <a:pt x="902" y="158"/>
                        </a:lnTo>
                        <a:lnTo>
                          <a:pt x="0" y="158"/>
                        </a:lnTo>
                        <a:lnTo>
                          <a:pt x="0" y="2282"/>
                        </a:lnTo>
                        <a:lnTo>
                          <a:pt x="902" y="2282"/>
                        </a:lnTo>
                        <a:lnTo>
                          <a:pt x="902" y="2489"/>
                        </a:lnTo>
                        <a:lnTo>
                          <a:pt x="1863" y="2489"/>
                        </a:lnTo>
                        <a:lnTo>
                          <a:pt x="1863" y="2282"/>
                        </a:lnTo>
                        <a:lnTo>
                          <a:pt x="2781" y="2282"/>
                        </a:lnTo>
                        <a:lnTo>
                          <a:pt x="2781" y="158"/>
                        </a:lnTo>
                        <a:close/>
                        <a:moveTo>
                          <a:pt x="885" y="2205"/>
                        </a:moveTo>
                        <a:lnTo>
                          <a:pt x="76" y="2205"/>
                        </a:lnTo>
                        <a:lnTo>
                          <a:pt x="76" y="234"/>
                        </a:lnTo>
                        <a:lnTo>
                          <a:pt x="885" y="234"/>
                        </a:lnTo>
                        <a:lnTo>
                          <a:pt x="885" y="2205"/>
                        </a:lnTo>
                        <a:close/>
                        <a:moveTo>
                          <a:pt x="1787" y="2413"/>
                        </a:moveTo>
                        <a:lnTo>
                          <a:pt x="978" y="2413"/>
                        </a:lnTo>
                        <a:lnTo>
                          <a:pt x="978" y="76"/>
                        </a:lnTo>
                        <a:lnTo>
                          <a:pt x="1787" y="76"/>
                        </a:lnTo>
                        <a:lnTo>
                          <a:pt x="1787" y="2413"/>
                        </a:lnTo>
                        <a:close/>
                        <a:moveTo>
                          <a:pt x="2705" y="2205"/>
                        </a:moveTo>
                        <a:lnTo>
                          <a:pt x="1896" y="2205"/>
                        </a:lnTo>
                        <a:lnTo>
                          <a:pt x="1896" y="234"/>
                        </a:lnTo>
                        <a:lnTo>
                          <a:pt x="2705" y="234"/>
                        </a:lnTo>
                        <a:lnTo>
                          <a:pt x="2705" y="22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4" name="Freeform 96">
                    <a:extLst>
                      <a:ext uri="{FF2B5EF4-FFF2-40B4-BE49-F238E27FC236}">
                        <a16:creationId xmlns:a16="http://schemas.microsoft.com/office/drawing/2014/main" id="{53D2C046-32C1-4FF2-B645-C83C5E76246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486911" y="5831555"/>
                    <a:ext cx="198585" cy="199036"/>
                  </a:xfrm>
                  <a:custGeom>
                    <a:avLst/>
                    <a:gdLst>
                      <a:gd name="T0" fmla="*/ 0 w 282"/>
                      <a:gd name="T1" fmla="*/ 141 h 282"/>
                      <a:gd name="T2" fmla="*/ 141 w 282"/>
                      <a:gd name="T3" fmla="*/ 282 h 282"/>
                      <a:gd name="T4" fmla="*/ 282 w 282"/>
                      <a:gd name="T5" fmla="*/ 141 h 282"/>
                      <a:gd name="T6" fmla="*/ 141 w 282"/>
                      <a:gd name="T7" fmla="*/ 0 h 282"/>
                      <a:gd name="T8" fmla="*/ 0 w 282"/>
                      <a:gd name="T9" fmla="*/ 141 h 282"/>
                      <a:gd name="T10" fmla="*/ 232 w 282"/>
                      <a:gd name="T11" fmla="*/ 141 h 282"/>
                      <a:gd name="T12" fmla="*/ 141 w 282"/>
                      <a:gd name="T13" fmla="*/ 233 h 282"/>
                      <a:gd name="T14" fmla="*/ 49 w 282"/>
                      <a:gd name="T15" fmla="*/ 141 h 282"/>
                      <a:gd name="T16" fmla="*/ 141 w 282"/>
                      <a:gd name="T17" fmla="*/ 50 h 282"/>
                      <a:gd name="T18" fmla="*/ 232 w 282"/>
                      <a:gd name="T19" fmla="*/ 141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82" h="282">
                        <a:moveTo>
                          <a:pt x="0" y="141"/>
                        </a:moveTo>
                        <a:cubicBezTo>
                          <a:pt x="0" y="219"/>
                          <a:pt x="63" y="282"/>
                          <a:pt x="141" y="282"/>
                        </a:cubicBezTo>
                        <a:cubicBezTo>
                          <a:pt x="218" y="282"/>
                          <a:pt x="282" y="219"/>
                          <a:pt x="282" y="141"/>
                        </a:cubicBezTo>
                        <a:cubicBezTo>
                          <a:pt x="282" y="64"/>
                          <a:pt x="218" y="0"/>
                          <a:pt x="141" y="0"/>
                        </a:cubicBezTo>
                        <a:cubicBezTo>
                          <a:pt x="63" y="0"/>
                          <a:pt x="0" y="64"/>
                          <a:pt x="0" y="141"/>
                        </a:cubicBezTo>
                        <a:moveTo>
                          <a:pt x="232" y="141"/>
                        </a:moveTo>
                        <a:cubicBezTo>
                          <a:pt x="232" y="192"/>
                          <a:pt x="191" y="233"/>
                          <a:pt x="141" y="233"/>
                        </a:cubicBezTo>
                        <a:cubicBezTo>
                          <a:pt x="90" y="233"/>
                          <a:pt x="49" y="192"/>
                          <a:pt x="49" y="141"/>
                        </a:cubicBezTo>
                        <a:cubicBezTo>
                          <a:pt x="49" y="91"/>
                          <a:pt x="90" y="50"/>
                          <a:pt x="141" y="50"/>
                        </a:cubicBezTo>
                        <a:cubicBezTo>
                          <a:pt x="191" y="50"/>
                          <a:pt x="232" y="91"/>
                          <a:pt x="232" y="14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5" name="Freeform 97">
                    <a:extLst>
                      <a:ext uri="{FF2B5EF4-FFF2-40B4-BE49-F238E27FC236}">
                        <a16:creationId xmlns:a16="http://schemas.microsoft.com/office/drawing/2014/main" id="{CDE028F9-500B-4D0E-9F4B-70A043D97B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5076652" y="5931299"/>
                    <a:ext cx="198585" cy="198585"/>
                  </a:xfrm>
                  <a:custGeom>
                    <a:avLst/>
                    <a:gdLst>
                      <a:gd name="T0" fmla="*/ 0 w 282"/>
                      <a:gd name="T1" fmla="*/ 141 h 282"/>
                      <a:gd name="T2" fmla="*/ 141 w 282"/>
                      <a:gd name="T3" fmla="*/ 282 h 282"/>
                      <a:gd name="T4" fmla="*/ 282 w 282"/>
                      <a:gd name="T5" fmla="*/ 141 h 282"/>
                      <a:gd name="T6" fmla="*/ 141 w 282"/>
                      <a:gd name="T7" fmla="*/ 0 h 282"/>
                      <a:gd name="T8" fmla="*/ 0 w 282"/>
                      <a:gd name="T9" fmla="*/ 141 h 282"/>
                      <a:gd name="T10" fmla="*/ 232 w 282"/>
                      <a:gd name="T11" fmla="*/ 141 h 282"/>
                      <a:gd name="T12" fmla="*/ 141 w 282"/>
                      <a:gd name="T13" fmla="*/ 232 h 282"/>
                      <a:gd name="T14" fmla="*/ 49 w 282"/>
                      <a:gd name="T15" fmla="*/ 141 h 282"/>
                      <a:gd name="T16" fmla="*/ 141 w 282"/>
                      <a:gd name="T17" fmla="*/ 49 h 282"/>
                      <a:gd name="T18" fmla="*/ 232 w 282"/>
                      <a:gd name="T19" fmla="*/ 141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82" h="282">
                        <a:moveTo>
                          <a:pt x="0" y="141"/>
                        </a:moveTo>
                        <a:cubicBezTo>
                          <a:pt x="0" y="218"/>
                          <a:pt x="63" y="282"/>
                          <a:pt x="141" y="282"/>
                        </a:cubicBezTo>
                        <a:cubicBezTo>
                          <a:pt x="218" y="282"/>
                          <a:pt x="282" y="218"/>
                          <a:pt x="282" y="141"/>
                        </a:cubicBezTo>
                        <a:cubicBezTo>
                          <a:pt x="282" y="63"/>
                          <a:pt x="218" y="0"/>
                          <a:pt x="141" y="0"/>
                        </a:cubicBezTo>
                        <a:cubicBezTo>
                          <a:pt x="63" y="0"/>
                          <a:pt x="0" y="63"/>
                          <a:pt x="0" y="141"/>
                        </a:cubicBezTo>
                        <a:moveTo>
                          <a:pt x="232" y="141"/>
                        </a:moveTo>
                        <a:cubicBezTo>
                          <a:pt x="232" y="191"/>
                          <a:pt x="191" y="232"/>
                          <a:pt x="141" y="232"/>
                        </a:cubicBezTo>
                        <a:cubicBezTo>
                          <a:pt x="90" y="232"/>
                          <a:pt x="49" y="191"/>
                          <a:pt x="49" y="141"/>
                        </a:cubicBezTo>
                        <a:cubicBezTo>
                          <a:pt x="49" y="90"/>
                          <a:pt x="90" y="49"/>
                          <a:pt x="141" y="49"/>
                        </a:cubicBezTo>
                        <a:cubicBezTo>
                          <a:pt x="191" y="49"/>
                          <a:pt x="232" y="90"/>
                          <a:pt x="232" y="141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6" name="Freeform 98">
                    <a:extLst>
                      <a:ext uri="{FF2B5EF4-FFF2-40B4-BE49-F238E27FC236}">
                        <a16:creationId xmlns:a16="http://schemas.microsoft.com/office/drawing/2014/main" id="{515203C2-188C-4211-8057-D44BBB483D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652164" y="5950621"/>
                    <a:ext cx="198585" cy="199036"/>
                  </a:xfrm>
                  <a:custGeom>
                    <a:avLst/>
                    <a:gdLst>
                      <a:gd name="T0" fmla="*/ 141 w 282"/>
                      <a:gd name="T1" fmla="*/ 0 h 282"/>
                      <a:gd name="T2" fmla="*/ 0 w 282"/>
                      <a:gd name="T3" fmla="*/ 141 h 282"/>
                      <a:gd name="T4" fmla="*/ 141 w 282"/>
                      <a:gd name="T5" fmla="*/ 282 h 282"/>
                      <a:gd name="T6" fmla="*/ 282 w 282"/>
                      <a:gd name="T7" fmla="*/ 141 h 282"/>
                      <a:gd name="T8" fmla="*/ 141 w 282"/>
                      <a:gd name="T9" fmla="*/ 0 h 282"/>
                      <a:gd name="T10" fmla="*/ 141 w 282"/>
                      <a:gd name="T11" fmla="*/ 233 h 282"/>
                      <a:gd name="T12" fmla="*/ 49 w 282"/>
                      <a:gd name="T13" fmla="*/ 141 h 282"/>
                      <a:gd name="T14" fmla="*/ 141 w 282"/>
                      <a:gd name="T15" fmla="*/ 50 h 282"/>
                      <a:gd name="T16" fmla="*/ 232 w 282"/>
                      <a:gd name="T17" fmla="*/ 141 h 282"/>
                      <a:gd name="T18" fmla="*/ 141 w 282"/>
                      <a:gd name="T19" fmla="*/ 233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82" h="282">
                        <a:moveTo>
                          <a:pt x="141" y="0"/>
                        </a:moveTo>
                        <a:cubicBezTo>
                          <a:pt x="63" y="0"/>
                          <a:pt x="0" y="64"/>
                          <a:pt x="0" y="141"/>
                        </a:cubicBezTo>
                        <a:cubicBezTo>
                          <a:pt x="0" y="219"/>
                          <a:pt x="63" y="282"/>
                          <a:pt x="141" y="282"/>
                        </a:cubicBezTo>
                        <a:cubicBezTo>
                          <a:pt x="218" y="282"/>
                          <a:pt x="282" y="219"/>
                          <a:pt x="282" y="141"/>
                        </a:cubicBezTo>
                        <a:cubicBezTo>
                          <a:pt x="282" y="64"/>
                          <a:pt x="218" y="0"/>
                          <a:pt x="141" y="0"/>
                        </a:cubicBezTo>
                        <a:moveTo>
                          <a:pt x="141" y="233"/>
                        </a:moveTo>
                        <a:cubicBezTo>
                          <a:pt x="90" y="233"/>
                          <a:pt x="49" y="192"/>
                          <a:pt x="49" y="141"/>
                        </a:cubicBezTo>
                        <a:cubicBezTo>
                          <a:pt x="49" y="91"/>
                          <a:pt x="90" y="50"/>
                          <a:pt x="141" y="50"/>
                        </a:cubicBezTo>
                        <a:cubicBezTo>
                          <a:pt x="191" y="50"/>
                          <a:pt x="232" y="91"/>
                          <a:pt x="232" y="141"/>
                        </a:cubicBezTo>
                        <a:cubicBezTo>
                          <a:pt x="232" y="192"/>
                          <a:pt x="191" y="233"/>
                          <a:pt x="141" y="233"/>
                        </a:cubicBezTo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7" name="Freeform 99">
                    <a:extLst>
                      <a:ext uri="{FF2B5EF4-FFF2-40B4-BE49-F238E27FC236}">
                        <a16:creationId xmlns:a16="http://schemas.microsoft.com/office/drawing/2014/main" id="{2F45C9B9-8D38-4A76-9E25-8D33C783A6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860014" y="5490802"/>
                    <a:ext cx="43328" cy="35204"/>
                  </a:xfrm>
                  <a:custGeom>
                    <a:avLst/>
                    <a:gdLst>
                      <a:gd name="T0" fmla="*/ 25 w 62"/>
                      <a:gd name="T1" fmla="*/ 50 h 50"/>
                      <a:gd name="T2" fmla="*/ 37 w 62"/>
                      <a:gd name="T3" fmla="*/ 50 h 50"/>
                      <a:gd name="T4" fmla="*/ 62 w 62"/>
                      <a:gd name="T5" fmla="*/ 25 h 50"/>
                      <a:gd name="T6" fmla="*/ 37 w 62"/>
                      <a:gd name="T7" fmla="*/ 0 h 50"/>
                      <a:gd name="T8" fmla="*/ 25 w 62"/>
                      <a:gd name="T9" fmla="*/ 0 h 50"/>
                      <a:gd name="T10" fmla="*/ 0 w 62"/>
                      <a:gd name="T11" fmla="*/ 25 h 50"/>
                      <a:gd name="T12" fmla="*/ 25 w 62"/>
                      <a:gd name="T13" fmla="*/ 5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" h="50">
                        <a:moveTo>
                          <a:pt x="25" y="50"/>
                        </a:moveTo>
                        <a:cubicBezTo>
                          <a:pt x="37" y="50"/>
                          <a:pt x="37" y="50"/>
                          <a:pt x="37" y="50"/>
                        </a:cubicBezTo>
                        <a:cubicBezTo>
                          <a:pt x="51" y="50"/>
                          <a:pt x="62" y="39"/>
                          <a:pt x="62" y="25"/>
                        </a:cubicBezTo>
                        <a:cubicBezTo>
                          <a:pt x="62" y="11"/>
                          <a:pt x="51" y="0"/>
                          <a:pt x="37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39"/>
                          <a:pt x="11" y="50"/>
                          <a:pt x="25" y="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8" name="Freeform 100">
                    <a:extLst>
                      <a:ext uri="{FF2B5EF4-FFF2-40B4-BE49-F238E27FC236}">
                        <a16:creationId xmlns:a16="http://schemas.microsoft.com/office/drawing/2014/main" id="{169D9F89-0ADD-478B-9DD6-2539527EB6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860014" y="5580165"/>
                    <a:ext cx="43328" cy="34301"/>
                  </a:xfrm>
                  <a:custGeom>
                    <a:avLst/>
                    <a:gdLst>
                      <a:gd name="T0" fmla="*/ 25 w 62"/>
                      <a:gd name="T1" fmla="*/ 49 h 49"/>
                      <a:gd name="T2" fmla="*/ 37 w 62"/>
                      <a:gd name="T3" fmla="*/ 49 h 49"/>
                      <a:gd name="T4" fmla="*/ 62 w 62"/>
                      <a:gd name="T5" fmla="*/ 24 h 49"/>
                      <a:gd name="T6" fmla="*/ 37 w 62"/>
                      <a:gd name="T7" fmla="*/ 0 h 49"/>
                      <a:gd name="T8" fmla="*/ 25 w 62"/>
                      <a:gd name="T9" fmla="*/ 0 h 49"/>
                      <a:gd name="T10" fmla="*/ 0 w 62"/>
                      <a:gd name="T11" fmla="*/ 24 h 49"/>
                      <a:gd name="T12" fmla="*/ 25 w 62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" h="49">
                        <a:moveTo>
                          <a:pt x="25" y="49"/>
                        </a:moveTo>
                        <a:cubicBezTo>
                          <a:pt x="37" y="49"/>
                          <a:pt x="37" y="49"/>
                          <a:pt x="37" y="49"/>
                        </a:cubicBezTo>
                        <a:cubicBezTo>
                          <a:pt x="51" y="49"/>
                          <a:pt x="62" y="38"/>
                          <a:pt x="62" y="24"/>
                        </a:cubicBezTo>
                        <a:cubicBezTo>
                          <a:pt x="62" y="11"/>
                          <a:pt x="51" y="0"/>
                          <a:pt x="37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9"/>
                          <a:pt x="25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9" name="Freeform 101">
                    <a:extLst>
                      <a:ext uri="{FF2B5EF4-FFF2-40B4-BE49-F238E27FC236}">
                        <a16:creationId xmlns:a16="http://schemas.microsoft.com/office/drawing/2014/main" id="{60A43D96-F015-4407-A52D-6A3F8BB8A5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860014" y="5669077"/>
                    <a:ext cx="43328" cy="34301"/>
                  </a:xfrm>
                  <a:custGeom>
                    <a:avLst/>
                    <a:gdLst>
                      <a:gd name="T0" fmla="*/ 25 w 62"/>
                      <a:gd name="T1" fmla="*/ 49 h 49"/>
                      <a:gd name="T2" fmla="*/ 37 w 62"/>
                      <a:gd name="T3" fmla="*/ 49 h 49"/>
                      <a:gd name="T4" fmla="*/ 62 w 62"/>
                      <a:gd name="T5" fmla="*/ 24 h 49"/>
                      <a:gd name="T6" fmla="*/ 37 w 62"/>
                      <a:gd name="T7" fmla="*/ 0 h 49"/>
                      <a:gd name="T8" fmla="*/ 25 w 62"/>
                      <a:gd name="T9" fmla="*/ 0 h 49"/>
                      <a:gd name="T10" fmla="*/ 0 w 62"/>
                      <a:gd name="T11" fmla="*/ 24 h 49"/>
                      <a:gd name="T12" fmla="*/ 25 w 62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" h="49">
                        <a:moveTo>
                          <a:pt x="25" y="49"/>
                        </a:moveTo>
                        <a:cubicBezTo>
                          <a:pt x="37" y="49"/>
                          <a:pt x="37" y="49"/>
                          <a:pt x="37" y="49"/>
                        </a:cubicBezTo>
                        <a:cubicBezTo>
                          <a:pt x="51" y="49"/>
                          <a:pt x="62" y="38"/>
                          <a:pt x="62" y="24"/>
                        </a:cubicBezTo>
                        <a:cubicBezTo>
                          <a:pt x="62" y="11"/>
                          <a:pt x="51" y="0"/>
                          <a:pt x="37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38"/>
                          <a:pt x="11" y="49"/>
                          <a:pt x="25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0" name="Freeform 102">
                    <a:extLst>
                      <a:ext uri="{FF2B5EF4-FFF2-40B4-BE49-F238E27FC236}">
                        <a16:creationId xmlns:a16="http://schemas.microsoft.com/office/drawing/2014/main" id="{0C1851BF-174B-4AB8-B263-7CCDD8EAEF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257184" y="5490802"/>
                    <a:ext cx="43779" cy="35204"/>
                  </a:xfrm>
                  <a:custGeom>
                    <a:avLst/>
                    <a:gdLst>
                      <a:gd name="T0" fmla="*/ 25 w 62"/>
                      <a:gd name="T1" fmla="*/ 50 h 50"/>
                      <a:gd name="T2" fmla="*/ 37 w 62"/>
                      <a:gd name="T3" fmla="*/ 50 h 50"/>
                      <a:gd name="T4" fmla="*/ 62 w 62"/>
                      <a:gd name="T5" fmla="*/ 25 h 50"/>
                      <a:gd name="T6" fmla="*/ 37 w 62"/>
                      <a:gd name="T7" fmla="*/ 0 h 50"/>
                      <a:gd name="T8" fmla="*/ 25 w 62"/>
                      <a:gd name="T9" fmla="*/ 0 h 50"/>
                      <a:gd name="T10" fmla="*/ 0 w 62"/>
                      <a:gd name="T11" fmla="*/ 25 h 50"/>
                      <a:gd name="T12" fmla="*/ 25 w 62"/>
                      <a:gd name="T13" fmla="*/ 5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" h="50">
                        <a:moveTo>
                          <a:pt x="25" y="50"/>
                        </a:moveTo>
                        <a:cubicBezTo>
                          <a:pt x="37" y="50"/>
                          <a:pt x="37" y="50"/>
                          <a:pt x="37" y="50"/>
                        </a:cubicBezTo>
                        <a:cubicBezTo>
                          <a:pt x="51" y="50"/>
                          <a:pt x="62" y="39"/>
                          <a:pt x="62" y="25"/>
                        </a:cubicBezTo>
                        <a:cubicBezTo>
                          <a:pt x="62" y="11"/>
                          <a:pt x="51" y="0"/>
                          <a:pt x="37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2" y="0"/>
                          <a:pt x="0" y="11"/>
                          <a:pt x="0" y="25"/>
                        </a:cubicBezTo>
                        <a:cubicBezTo>
                          <a:pt x="0" y="39"/>
                          <a:pt x="12" y="50"/>
                          <a:pt x="25" y="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1" name="Freeform 103">
                    <a:extLst>
                      <a:ext uri="{FF2B5EF4-FFF2-40B4-BE49-F238E27FC236}">
                        <a16:creationId xmlns:a16="http://schemas.microsoft.com/office/drawing/2014/main" id="{FBB2F988-E933-448E-99C0-F4B358800C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257184" y="5580165"/>
                    <a:ext cx="43779" cy="34301"/>
                  </a:xfrm>
                  <a:custGeom>
                    <a:avLst/>
                    <a:gdLst>
                      <a:gd name="T0" fmla="*/ 25 w 62"/>
                      <a:gd name="T1" fmla="*/ 49 h 49"/>
                      <a:gd name="T2" fmla="*/ 37 w 62"/>
                      <a:gd name="T3" fmla="*/ 49 h 49"/>
                      <a:gd name="T4" fmla="*/ 62 w 62"/>
                      <a:gd name="T5" fmla="*/ 24 h 49"/>
                      <a:gd name="T6" fmla="*/ 37 w 62"/>
                      <a:gd name="T7" fmla="*/ 0 h 49"/>
                      <a:gd name="T8" fmla="*/ 25 w 62"/>
                      <a:gd name="T9" fmla="*/ 0 h 49"/>
                      <a:gd name="T10" fmla="*/ 0 w 62"/>
                      <a:gd name="T11" fmla="*/ 24 h 49"/>
                      <a:gd name="T12" fmla="*/ 25 w 62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" h="49">
                        <a:moveTo>
                          <a:pt x="25" y="49"/>
                        </a:moveTo>
                        <a:cubicBezTo>
                          <a:pt x="37" y="49"/>
                          <a:pt x="37" y="49"/>
                          <a:pt x="37" y="49"/>
                        </a:cubicBezTo>
                        <a:cubicBezTo>
                          <a:pt x="51" y="49"/>
                          <a:pt x="62" y="38"/>
                          <a:pt x="62" y="24"/>
                        </a:cubicBezTo>
                        <a:cubicBezTo>
                          <a:pt x="62" y="11"/>
                          <a:pt x="51" y="0"/>
                          <a:pt x="37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2" y="0"/>
                          <a:pt x="0" y="11"/>
                          <a:pt x="0" y="24"/>
                        </a:cubicBezTo>
                        <a:cubicBezTo>
                          <a:pt x="0" y="38"/>
                          <a:pt x="12" y="49"/>
                          <a:pt x="25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2" name="Freeform 104">
                    <a:extLst>
                      <a:ext uri="{FF2B5EF4-FFF2-40B4-BE49-F238E27FC236}">
                        <a16:creationId xmlns:a16="http://schemas.microsoft.com/office/drawing/2014/main" id="{7C32AEFA-2A7C-4397-9C66-DCB9976241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257184" y="5669077"/>
                    <a:ext cx="43779" cy="34301"/>
                  </a:xfrm>
                  <a:custGeom>
                    <a:avLst/>
                    <a:gdLst>
                      <a:gd name="T0" fmla="*/ 25 w 62"/>
                      <a:gd name="T1" fmla="*/ 49 h 49"/>
                      <a:gd name="T2" fmla="*/ 37 w 62"/>
                      <a:gd name="T3" fmla="*/ 49 h 49"/>
                      <a:gd name="T4" fmla="*/ 62 w 62"/>
                      <a:gd name="T5" fmla="*/ 24 h 49"/>
                      <a:gd name="T6" fmla="*/ 37 w 62"/>
                      <a:gd name="T7" fmla="*/ 0 h 49"/>
                      <a:gd name="T8" fmla="*/ 25 w 62"/>
                      <a:gd name="T9" fmla="*/ 0 h 49"/>
                      <a:gd name="T10" fmla="*/ 0 w 62"/>
                      <a:gd name="T11" fmla="*/ 24 h 49"/>
                      <a:gd name="T12" fmla="*/ 25 w 62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" h="49">
                        <a:moveTo>
                          <a:pt x="25" y="49"/>
                        </a:moveTo>
                        <a:cubicBezTo>
                          <a:pt x="37" y="49"/>
                          <a:pt x="37" y="49"/>
                          <a:pt x="37" y="49"/>
                        </a:cubicBezTo>
                        <a:cubicBezTo>
                          <a:pt x="51" y="49"/>
                          <a:pt x="62" y="38"/>
                          <a:pt x="62" y="24"/>
                        </a:cubicBezTo>
                        <a:cubicBezTo>
                          <a:pt x="62" y="11"/>
                          <a:pt x="51" y="0"/>
                          <a:pt x="37" y="0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12" y="0"/>
                          <a:pt x="0" y="11"/>
                          <a:pt x="0" y="24"/>
                        </a:cubicBezTo>
                        <a:cubicBezTo>
                          <a:pt x="0" y="38"/>
                          <a:pt x="12" y="49"/>
                          <a:pt x="25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3" name="Freeform 105">
                    <a:extLst>
                      <a:ext uri="{FF2B5EF4-FFF2-40B4-BE49-F238E27FC236}">
                        <a16:creationId xmlns:a16="http://schemas.microsoft.com/office/drawing/2014/main" id="{039FDFF0-B6A2-43C4-A3A8-F89C2B6D03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55257" y="5490802"/>
                    <a:ext cx="42876" cy="35204"/>
                  </a:xfrm>
                  <a:custGeom>
                    <a:avLst/>
                    <a:gdLst>
                      <a:gd name="T0" fmla="*/ 37 w 61"/>
                      <a:gd name="T1" fmla="*/ 50 h 50"/>
                      <a:gd name="T2" fmla="*/ 24 w 61"/>
                      <a:gd name="T3" fmla="*/ 50 h 50"/>
                      <a:gd name="T4" fmla="*/ 0 w 61"/>
                      <a:gd name="T5" fmla="*/ 25 h 50"/>
                      <a:gd name="T6" fmla="*/ 24 w 61"/>
                      <a:gd name="T7" fmla="*/ 0 h 50"/>
                      <a:gd name="T8" fmla="*/ 37 w 61"/>
                      <a:gd name="T9" fmla="*/ 0 h 50"/>
                      <a:gd name="T10" fmla="*/ 61 w 61"/>
                      <a:gd name="T11" fmla="*/ 25 h 50"/>
                      <a:gd name="T12" fmla="*/ 37 w 61"/>
                      <a:gd name="T13" fmla="*/ 5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1" h="50">
                        <a:moveTo>
                          <a:pt x="37" y="50"/>
                        </a:moveTo>
                        <a:cubicBezTo>
                          <a:pt x="24" y="50"/>
                          <a:pt x="24" y="50"/>
                          <a:pt x="24" y="50"/>
                        </a:cubicBezTo>
                        <a:cubicBezTo>
                          <a:pt x="11" y="50"/>
                          <a:pt x="0" y="39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50" y="0"/>
                          <a:pt x="61" y="11"/>
                          <a:pt x="61" y="25"/>
                        </a:cubicBezTo>
                        <a:cubicBezTo>
                          <a:pt x="61" y="39"/>
                          <a:pt x="50" y="50"/>
                          <a:pt x="37" y="5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" name="Freeform 106">
                    <a:extLst>
                      <a:ext uri="{FF2B5EF4-FFF2-40B4-BE49-F238E27FC236}">
                        <a16:creationId xmlns:a16="http://schemas.microsoft.com/office/drawing/2014/main" id="{4A183BDD-DF29-49B2-9DA5-7F662830AE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55257" y="5580165"/>
                    <a:ext cx="42876" cy="34301"/>
                  </a:xfrm>
                  <a:custGeom>
                    <a:avLst/>
                    <a:gdLst>
                      <a:gd name="T0" fmla="*/ 37 w 61"/>
                      <a:gd name="T1" fmla="*/ 49 h 49"/>
                      <a:gd name="T2" fmla="*/ 24 w 61"/>
                      <a:gd name="T3" fmla="*/ 49 h 49"/>
                      <a:gd name="T4" fmla="*/ 0 w 61"/>
                      <a:gd name="T5" fmla="*/ 24 h 49"/>
                      <a:gd name="T6" fmla="*/ 24 w 61"/>
                      <a:gd name="T7" fmla="*/ 0 h 49"/>
                      <a:gd name="T8" fmla="*/ 37 w 61"/>
                      <a:gd name="T9" fmla="*/ 0 h 49"/>
                      <a:gd name="T10" fmla="*/ 61 w 61"/>
                      <a:gd name="T11" fmla="*/ 24 h 49"/>
                      <a:gd name="T12" fmla="*/ 37 w 61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1" h="49">
                        <a:moveTo>
                          <a:pt x="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50" y="0"/>
                          <a:pt x="61" y="11"/>
                          <a:pt x="61" y="24"/>
                        </a:cubicBezTo>
                        <a:cubicBezTo>
                          <a:pt x="61" y="38"/>
                          <a:pt x="50" y="49"/>
                          <a:pt x="37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5" name="Freeform 107">
                    <a:extLst>
                      <a:ext uri="{FF2B5EF4-FFF2-40B4-BE49-F238E27FC236}">
                        <a16:creationId xmlns:a16="http://schemas.microsoft.com/office/drawing/2014/main" id="{38A32C81-71A6-4032-9151-B3C9465467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55257" y="5669077"/>
                    <a:ext cx="42876" cy="34301"/>
                  </a:xfrm>
                  <a:custGeom>
                    <a:avLst/>
                    <a:gdLst>
                      <a:gd name="T0" fmla="*/ 37 w 61"/>
                      <a:gd name="T1" fmla="*/ 49 h 49"/>
                      <a:gd name="T2" fmla="*/ 24 w 61"/>
                      <a:gd name="T3" fmla="*/ 49 h 49"/>
                      <a:gd name="T4" fmla="*/ 0 w 61"/>
                      <a:gd name="T5" fmla="*/ 24 h 49"/>
                      <a:gd name="T6" fmla="*/ 24 w 61"/>
                      <a:gd name="T7" fmla="*/ 0 h 49"/>
                      <a:gd name="T8" fmla="*/ 37 w 61"/>
                      <a:gd name="T9" fmla="*/ 0 h 49"/>
                      <a:gd name="T10" fmla="*/ 61 w 61"/>
                      <a:gd name="T11" fmla="*/ 24 h 49"/>
                      <a:gd name="T12" fmla="*/ 37 w 61"/>
                      <a:gd name="T1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1" h="49">
                        <a:moveTo>
                          <a:pt x="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50" y="0"/>
                          <a:pt x="61" y="11"/>
                          <a:pt x="61" y="24"/>
                        </a:cubicBezTo>
                        <a:cubicBezTo>
                          <a:pt x="61" y="38"/>
                          <a:pt x="50" y="49"/>
                          <a:pt x="37" y="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812821">
                      <a:defRPr/>
                    </a:pPr>
                    <a:endParaRPr lang="de-DE" sz="3200" b="1">
                      <a:solidFill>
                        <a:schemeClr val="accent1"/>
                      </a:solidFill>
                    </a:endParaRPr>
                  </a:p>
                </p:txBody>
              </p:sp>
            </p:grpSp>
          </p:grpSp>
        </p:grp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52857275-D51F-45D6-8E4A-1F29E45EF94D}"/>
                </a:ext>
              </a:extLst>
            </p:cNvPr>
            <p:cNvSpPr/>
            <p:nvPr/>
          </p:nvSpPr>
          <p:spPr>
            <a:xfrm>
              <a:off x="3350742" y="2748013"/>
              <a:ext cx="3338746" cy="3338742"/>
            </a:xfrm>
            <a:prstGeom prst="diamond">
              <a:avLst/>
            </a:prstGeom>
            <a:solidFill>
              <a:schemeClr val="tx2">
                <a:alpha val="7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2821">
                <a:defRPr/>
              </a:pPr>
              <a:endParaRPr lang="de-DE" sz="3200" b="1">
                <a:solidFill>
                  <a:schemeClr val="accent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C07CEB0-C1F2-46ED-AB78-47BD069CABD5}"/>
                </a:ext>
              </a:extLst>
            </p:cNvPr>
            <p:cNvGrpSpPr/>
            <p:nvPr/>
          </p:nvGrpSpPr>
          <p:grpSpPr>
            <a:xfrm>
              <a:off x="3388747" y="3528544"/>
              <a:ext cx="3343393" cy="1571982"/>
              <a:chOff x="12051707" y="6171332"/>
              <a:chExt cx="6243940" cy="29357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88082E-A9D9-42B3-90E6-07F4C193BB21}"/>
                  </a:ext>
                </a:extLst>
              </p:cNvPr>
              <p:cNvSpPr txBox="1"/>
              <p:nvPr/>
            </p:nvSpPr>
            <p:spPr>
              <a:xfrm>
                <a:off x="12051707" y="7708307"/>
                <a:ext cx="6243940" cy="139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12821">
                  <a:defRPr/>
                </a:pPr>
                <a:r>
                  <a:rPr lang="de-DE" sz="2134" b="1" dirty="0">
                    <a:solidFill>
                      <a:schemeClr val="bg1"/>
                    </a:solidFill>
                  </a:rPr>
                  <a:t>Accelerate Core</a:t>
                </a:r>
              </a:p>
              <a:p>
                <a:pPr algn="ctr" defTabSz="812821">
                  <a:defRPr/>
                </a:pPr>
                <a:r>
                  <a:rPr lang="de-DE" sz="2134" b="1" dirty="0">
                    <a:solidFill>
                      <a:schemeClr val="bg1"/>
                    </a:solidFill>
                  </a:rPr>
                  <a:t>Markets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D545ED8-9DC3-4E19-B25C-E70FDAC6CC7D}"/>
                  </a:ext>
                </a:extLst>
              </p:cNvPr>
              <p:cNvGrpSpPr/>
              <p:nvPr/>
            </p:nvGrpSpPr>
            <p:grpSpPr>
              <a:xfrm>
                <a:off x="13895912" y="6171332"/>
                <a:ext cx="2500822" cy="1245468"/>
                <a:chOff x="5003800" y="-14064682"/>
                <a:chExt cx="21688426" cy="10801350"/>
              </a:xfrm>
            </p:grpSpPr>
            <p:sp>
              <p:nvSpPr>
                <p:cNvPr id="41" name="Freeform 5">
                  <a:extLst>
                    <a:ext uri="{FF2B5EF4-FFF2-40B4-BE49-F238E27FC236}">
                      <a16:creationId xmlns:a16="http://schemas.microsoft.com/office/drawing/2014/main" id="{845125E5-B02B-4878-9413-4DB36CF87B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438313" y="-14064682"/>
                  <a:ext cx="12253913" cy="10801350"/>
                </a:xfrm>
                <a:custGeom>
                  <a:avLst/>
                  <a:gdLst>
                    <a:gd name="T0" fmla="*/ 4686 w 7719"/>
                    <a:gd name="T1" fmla="*/ 6804 h 6804"/>
                    <a:gd name="T2" fmla="*/ 0 w 7719"/>
                    <a:gd name="T3" fmla="*/ 6804 h 6804"/>
                    <a:gd name="T4" fmla="*/ 3033 w 7719"/>
                    <a:gd name="T5" fmla="*/ 3401 h 6804"/>
                    <a:gd name="T6" fmla="*/ 0 w 7719"/>
                    <a:gd name="T7" fmla="*/ 0 h 6804"/>
                    <a:gd name="T8" fmla="*/ 4686 w 7719"/>
                    <a:gd name="T9" fmla="*/ 0 h 6804"/>
                    <a:gd name="T10" fmla="*/ 7719 w 7719"/>
                    <a:gd name="T11" fmla="*/ 3401 h 6804"/>
                    <a:gd name="T12" fmla="*/ 4686 w 7719"/>
                    <a:gd name="T13" fmla="*/ 6804 h 6804"/>
                    <a:gd name="T14" fmla="*/ 540 w 7719"/>
                    <a:gd name="T15" fmla="*/ 6562 h 6804"/>
                    <a:gd name="T16" fmla="*/ 4578 w 7719"/>
                    <a:gd name="T17" fmla="*/ 6562 h 6804"/>
                    <a:gd name="T18" fmla="*/ 7395 w 7719"/>
                    <a:gd name="T19" fmla="*/ 3401 h 6804"/>
                    <a:gd name="T20" fmla="*/ 4578 w 7719"/>
                    <a:gd name="T21" fmla="*/ 242 h 6804"/>
                    <a:gd name="T22" fmla="*/ 540 w 7719"/>
                    <a:gd name="T23" fmla="*/ 242 h 6804"/>
                    <a:gd name="T24" fmla="*/ 3358 w 7719"/>
                    <a:gd name="T25" fmla="*/ 3401 h 6804"/>
                    <a:gd name="T26" fmla="*/ 540 w 7719"/>
                    <a:gd name="T27" fmla="*/ 6562 h 68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719" h="6804">
                      <a:moveTo>
                        <a:pt x="4686" y="6804"/>
                      </a:moveTo>
                      <a:lnTo>
                        <a:pt x="0" y="6804"/>
                      </a:lnTo>
                      <a:lnTo>
                        <a:pt x="3033" y="3401"/>
                      </a:lnTo>
                      <a:lnTo>
                        <a:pt x="0" y="0"/>
                      </a:lnTo>
                      <a:lnTo>
                        <a:pt x="4686" y="0"/>
                      </a:lnTo>
                      <a:lnTo>
                        <a:pt x="7719" y="3401"/>
                      </a:lnTo>
                      <a:lnTo>
                        <a:pt x="4686" y="6804"/>
                      </a:lnTo>
                      <a:close/>
                      <a:moveTo>
                        <a:pt x="540" y="6562"/>
                      </a:moveTo>
                      <a:lnTo>
                        <a:pt x="4578" y="6562"/>
                      </a:lnTo>
                      <a:lnTo>
                        <a:pt x="7395" y="3401"/>
                      </a:lnTo>
                      <a:lnTo>
                        <a:pt x="4578" y="242"/>
                      </a:lnTo>
                      <a:lnTo>
                        <a:pt x="540" y="242"/>
                      </a:lnTo>
                      <a:lnTo>
                        <a:pt x="3358" y="3401"/>
                      </a:lnTo>
                      <a:lnTo>
                        <a:pt x="540" y="65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AB12B45A-30B5-40DC-939C-AB20BB429FB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438313" y="-14064682"/>
                  <a:ext cx="12253913" cy="10801350"/>
                </a:xfrm>
                <a:custGeom>
                  <a:avLst/>
                  <a:gdLst>
                    <a:gd name="T0" fmla="*/ 4686 w 7719"/>
                    <a:gd name="T1" fmla="*/ 6804 h 6804"/>
                    <a:gd name="T2" fmla="*/ 0 w 7719"/>
                    <a:gd name="T3" fmla="*/ 6804 h 6804"/>
                    <a:gd name="T4" fmla="*/ 3033 w 7719"/>
                    <a:gd name="T5" fmla="*/ 3401 h 6804"/>
                    <a:gd name="T6" fmla="*/ 0 w 7719"/>
                    <a:gd name="T7" fmla="*/ 0 h 6804"/>
                    <a:gd name="T8" fmla="*/ 4686 w 7719"/>
                    <a:gd name="T9" fmla="*/ 0 h 6804"/>
                    <a:gd name="T10" fmla="*/ 7719 w 7719"/>
                    <a:gd name="T11" fmla="*/ 3401 h 6804"/>
                    <a:gd name="T12" fmla="*/ 4686 w 7719"/>
                    <a:gd name="T13" fmla="*/ 6804 h 6804"/>
                    <a:gd name="T14" fmla="*/ 540 w 7719"/>
                    <a:gd name="T15" fmla="*/ 6562 h 6804"/>
                    <a:gd name="T16" fmla="*/ 4578 w 7719"/>
                    <a:gd name="T17" fmla="*/ 6562 h 6804"/>
                    <a:gd name="T18" fmla="*/ 7395 w 7719"/>
                    <a:gd name="T19" fmla="*/ 3401 h 6804"/>
                    <a:gd name="T20" fmla="*/ 4578 w 7719"/>
                    <a:gd name="T21" fmla="*/ 242 h 6804"/>
                    <a:gd name="T22" fmla="*/ 540 w 7719"/>
                    <a:gd name="T23" fmla="*/ 242 h 6804"/>
                    <a:gd name="T24" fmla="*/ 3358 w 7719"/>
                    <a:gd name="T25" fmla="*/ 3401 h 6804"/>
                    <a:gd name="T26" fmla="*/ 540 w 7719"/>
                    <a:gd name="T27" fmla="*/ 6562 h 68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719" h="6804">
                      <a:moveTo>
                        <a:pt x="4686" y="6804"/>
                      </a:moveTo>
                      <a:lnTo>
                        <a:pt x="0" y="6804"/>
                      </a:lnTo>
                      <a:lnTo>
                        <a:pt x="3033" y="3401"/>
                      </a:lnTo>
                      <a:lnTo>
                        <a:pt x="0" y="0"/>
                      </a:lnTo>
                      <a:lnTo>
                        <a:pt x="4686" y="0"/>
                      </a:lnTo>
                      <a:lnTo>
                        <a:pt x="7719" y="3401"/>
                      </a:lnTo>
                      <a:lnTo>
                        <a:pt x="4686" y="6804"/>
                      </a:lnTo>
                      <a:moveTo>
                        <a:pt x="540" y="6562"/>
                      </a:moveTo>
                      <a:lnTo>
                        <a:pt x="4578" y="6562"/>
                      </a:lnTo>
                      <a:lnTo>
                        <a:pt x="7395" y="3401"/>
                      </a:lnTo>
                      <a:lnTo>
                        <a:pt x="4578" y="242"/>
                      </a:lnTo>
                      <a:lnTo>
                        <a:pt x="540" y="242"/>
                      </a:lnTo>
                      <a:lnTo>
                        <a:pt x="3358" y="3401"/>
                      </a:lnTo>
                      <a:lnTo>
                        <a:pt x="540" y="6562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3" name="Freeform 10">
                  <a:extLst>
                    <a:ext uri="{FF2B5EF4-FFF2-40B4-BE49-F238E27FC236}">
                      <a16:creationId xmlns:a16="http://schemas.microsoft.com/office/drawing/2014/main" id="{2D1715E2-69FA-45C3-A4F3-BC1597250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66938" y="-8665595"/>
                  <a:ext cx="11568113" cy="5211763"/>
                </a:xfrm>
                <a:custGeom>
                  <a:avLst/>
                  <a:gdLst>
                    <a:gd name="T0" fmla="*/ 7287 w 7287"/>
                    <a:gd name="T1" fmla="*/ 0 h 3283"/>
                    <a:gd name="T2" fmla="*/ 7125 w 7287"/>
                    <a:gd name="T3" fmla="*/ 0 h 3283"/>
                    <a:gd name="T4" fmla="*/ 7125 w 7287"/>
                    <a:gd name="T5" fmla="*/ 0 h 3283"/>
                    <a:gd name="T6" fmla="*/ 4308 w 7287"/>
                    <a:gd name="T7" fmla="*/ 3161 h 3283"/>
                    <a:gd name="T8" fmla="*/ 270 w 7287"/>
                    <a:gd name="T9" fmla="*/ 3161 h 3283"/>
                    <a:gd name="T10" fmla="*/ 3088 w 7287"/>
                    <a:gd name="T11" fmla="*/ 0 h 3283"/>
                    <a:gd name="T12" fmla="*/ 2926 w 7287"/>
                    <a:gd name="T13" fmla="*/ 0 h 3283"/>
                    <a:gd name="T14" fmla="*/ 0 w 7287"/>
                    <a:gd name="T15" fmla="*/ 3283 h 3283"/>
                    <a:gd name="T16" fmla="*/ 4361 w 7287"/>
                    <a:gd name="T17" fmla="*/ 3283 h 3283"/>
                    <a:gd name="T18" fmla="*/ 7287 w 7287"/>
                    <a:gd name="T19" fmla="*/ 0 h 3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287" h="3283">
                      <a:moveTo>
                        <a:pt x="7287" y="0"/>
                      </a:moveTo>
                      <a:lnTo>
                        <a:pt x="7125" y="0"/>
                      </a:lnTo>
                      <a:lnTo>
                        <a:pt x="7125" y="0"/>
                      </a:lnTo>
                      <a:lnTo>
                        <a:pt x="4308" y="3161"/>
                      </a:lnTo>
                      <a:lnTo>
                        <a:pt x="270" y="3161"/>
                      </a:lnTo>
                      <a:lnTo>
                        <a:pt x="3088" y="0"/>
                      </a:lnTo>
                      <a:lnTo>
                        <a:pt x="2926" y="0"/>
                      </a:lnTo>
                      <a:lnTo>
                        <a:pt x="0" y="3283"/>
                      </a:lnTo>
                      <a:lnTo>
                        <a:pt x="4361" y="3283"/>
                      </a:lnTo>
                      <a:lnTo>
                        <a:pt x="7287" y="0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Freeform 11">
                  <a:extLst>
                    <a:ext uri="{FF2B5EF4-FFF2-40B4-BE49-F238E27FC236}">
                      <a16:creationId xmlns:a16="http://schemas.microsoft.com/office/drawing/2014/main" id="{03C2152D-C166-48F2-B7DF-0344FF7F3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5600" y="-8625907"/>
                  <a:ext cx="3997325" cy="382588"/>
                </a:xfrm>
                <a:custGeom>
                  <a:avLst/>
                  <a:gdLst>
                    <a:gd name="T0" fmla="*/ 1360 w 1428"/>
                    <a:gd name="T1" fmla="*/ 137 h 137"/>
                    <a:gd name="T2" fmla="*/ 68 w 1428"/>
                    <a:gd name="T3" fmla="*/ 137 h 137"/>
                    <a:gd name="T4" fmla="*/ 0 w 1428"/>
                    <a:gd name="T5" fmla="*/ 68 h 137"/>
                    <a:gd name="T6" fmla="*/ 68 w 1428"/>
                    <a:gd name="T7" fmla="*/ 0 h 137"/>
                    <a:gd name="T8" fmla="*/ 1360 w 1428"/>
                    <a:gd name="T9" fmla="*/ 0 h 137"/>
                    <a:gd name="T10" fmla="*/ 1428 w 1428"/>
                    <a:gd name="T11" fmla="*/ 68 h 137"/>
                    <a:gd name="T12" fmla="*/ 1360 w 1428"/>
                    <a:gd name="T1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8" h="137">
                      <a:moveTo>
                        <a:pt x="1360" y="137"/>
                      </a:moveTo>
                      <a:cubicBezTo>
                        <a:pt x="68" y="137"/>
                        <a:pt x="68" y="137"/>
                        <a:pt x="68" y="137"/>
                      </a:cubicBezTo>
                      <a:cubicBezTo>
                        <a:pt x="31" y="137"/>
                        <a:pt x="0" y="106"/>
                        <a:pt x="0" y="68"/>
                      </a:cubicBezTo>
                      <a:cubicBezTo>
                        <a:pt x="0" y="31"/>
                        <a:pt x="31" y="0"/>
                        <a:pt x="68" y="0"/>
                      </a:cubicBezTo>
                      <a:cubicBezTo>
                        <a:pt x="1360" y="0"/>
                        <a:pt x="1360" y="0"/>
                        <a:pt x="1360" y="0"/>
                      </a:cubicBezTo>
                      <a:cubicBezTo>
                        <a:pt x="1397" y="0"/>
                        <a:pt x="1428" y="31"/>
                        <a:pt x="1428" y="68"/>
                      </a:cubicBezTo>
                      <a:cubicBezTo>
                        <a:pt x="1428" y="106"/>
                        <a:pt x="1397" y="137"/>
                        <a:pt x="1360" y="1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Freeform 12">
                  <a:extLst>
                    <a:ext uri="{FF2B5EF4-FFF2-40B4-BE49-F238E27FC236}">
                      <a16:creationId xmlns:a16="http://schemas.microsoft.com/office/drawing/2014/main" id="{B0042620-FE18-49AE-BF24-F5BC63FBA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0888" y="-8625907"/>
                  <a:ext cx="1360488" cy="382588"/>
                </a:xfrm>
                <a:custGeom>
                  <a:avLst/>
                  <a:gdLst>
                    <a:gd name="T0" fmla="*/ 417 w 486"/>
                    <a:gd name="T1" fmla="*/ 137 h 137"/>
                    <a:gd name="T2" fmla="*/ 68 w 486"/>
                    <a:gd name="T3" fmla="*/ 137 h 137"/>
                    <a:gd name="T4" fmla="*/ 0 w 486"/>
                    <a:gd name="T5" fmla="*/ 68 h 137"/>
                    <a:gd name="T6" fmla="*/ 68 w 486"/>
                    <a:gd name="T7" fmla="*/ 0 h 137"/>
                    <a:gd name="T8" fmla="*/ 417 w 486"/>
                    <a:gd name="T9" fmla="*/ 0 h 137"/>
                    <a:gd name="T10" fmla="*/ 486 w 486"/>
                    <a:gd name="T11" fmla="*/ 68 h 137"/>
                    <a:gd name="T12" fmla="*/ 417 w 486"/>
                    <a:gd name="T1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6" h="137">
                      <a:moveTo>
                        <a:pt x="417" y="137"/>
                      </a:moveTo>
                      <a:cubicBezTo>
                        <a:pt x="68" y="137"/>
                        <a:pt x="68" y="137"/>
                        <a:pt x="68" y="137"/>
                      </a:cubicBezTo>
                      <a:cubicBezTo>
                        <a:pt x="30" y="137"/>
                        <a:pt x="0" y="106"/>
                        <a:pt x="0" y="68"/>
                      </a:cubicBezTo>
                      <a:cubicBezTo>
                        <a:pt x="0" y="31"/>
                        <a:pt x="30" y="0"/>
                        <a:pt x="68" y="0"/>
                      </a:cubicBezTo>
                      <a:cubicBezTo>
                        <a:pt x="417" y="0"/>
                        <a:pt x="417" y="0"/>
                        <a:pt x="417" y="0"/>
                      </a:cubicBezTo>
                      <a:cubicBezTo>
                        <a:pt x="455" y="0"/>
                        <a:pt x="486" y="31"/>
                        <a:pt x="486" y="68"/>
                      </a:cubicBezTo>
                      <a:cubicBezTo>
                        <a:pt x="486" y="106"/>
                        <a:pt x="455" y="137"/>
                        <a:pt x="417" y="1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" name="Freeform 13">
                  <a:extLst>
                    <a:ext uri="{FF2B5EF4-FFF2-40B4-BE49-F238E27FC236}">
                      <a16:creationId xmlns:a16="http://schemas.microsoft.com/office/drawing/2014/main" id="{EFD2802A-290F-431A-AB2B-B897DBD48C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24988" y="-8625907"/>
                  <a:ext cx="873125" cy="382588"/>
                </a:xfrm>
                <a:custGeom>
                  <a:avLst/>
                  <a:gdLst>
                    <a:gd name="T0" fmla="*/ 244 w 312"/>
                    <a:gd name="T1" fmla="*/ 137 h 137"/>
                    <a:gd name="T2" fmla="*/ 69 w 312"/>
                    <a:gd name="T3" fmla="*/ 137 h 137"/>
                    <a:gd name="T4" fmla="*/ 0 w 312"/>
                    <a:gd name="T5" fmla="*/ 68 h 137"/>
                    <a:gd name="T6" fmla="*/ 69 w 312"/>
                    <a:gd name="T7" fmla="*/ 0 h 137"/>
                    <a:gd name="T8" fmla="*/ 244 w 312"/>
                    <a:gd name="T9" fmla="*/ 0 h 137"/>
                    <a:gd name="T10" fmla="*/ 312 w 312"/>
                    <a:gd name="T11" fmla="*/ 68 h 137"/>
                    <a:gd name="T12" fmla="*/ 244 w 312"/>
                    <a:gd name="T1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2" h="137">
                      <a:moveTo>
                        <a:pt x="244" y="137"/>
                      </a:moveTo>
                      <a:cubicBezTo>
                        <a:pt x="69" y="137"/>
                        <a:pt x="69" y="137"/>
                        <a:pt x="69" y="137"/>
                      </a:cubicBezTo>
                      <a:cubicBezTo>
                        <a:pt x="31" y="137"/>
                        <a:pt x="0" y="106"/>
                        <a:pt x="0" y="68"/>
                      </a:cubicBezTo>
                      <a:cubicBezTo>
                        <a:pt x="0" y="31"/>
                        <a:pt x="31" y="0"/>
                        <a:pt x="69" y="0"/>
                      </a:cubicBezTo>
                      <a:cubicBezTo>
                        <a:pt x="244" y="0"/>
                        <a:pt x="244" y="0"/>
                        <a:pt x="244" y="0"/>
                      </a:cubicBezTo>
                      <a:cubicBezTo>
                        <a:pt x="282" y="0"/>
                        <a:pt x="312" y="31"/>
                        <a:pt x="312" y="68"/>
                      </a:cubicBezTo>
                      <a:cubicBezTo>
                        <a:pt x="312" y="106"/>
                        <a:pt x="282" y="137"/>
                        <a:pt x="244" y="1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7" name="Freeform 14">
                  <a:extLst>
                    <a:ext uri="{FF2B5EF4-FFF2-40B4-BE49-F238E27FC236}">
                      <a16:creationId xmlns:a16="http://schemas.microsoft.com/office/drawing/2014/main" id="{49FEB20A-E68E-4533-B80F-D34F26C048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58500" y="-6174807"/>
                  <a:ext cx="3997325" cy="384175"/>
                </a:xfrm>
                <a:custGeom>
                  <a:avLst/>
                  <a:gdLst>
                    <a:gd name="T0" fmla="*/ 1360 w 1428"/>
                    <a:gd name="T1" fmla="*/ 137 h 137"/>
                    <a:gd name="T2" fmla="*/ 69 w 1428"/>
                    <a:gd name="T3" fmla="*/ 137 h 137"/>
                    <a:gd name="T4" fmla="*/ 0 w 1428"/>
                    <a:gd name="T5" fmla="*/ 69 h 137"/>
                    <a:gd name="T6" fmla="*/ 69 w 1428"/>
                    <a:gd name="T7" fmla="*/ 0 h 137"/>
                    <a:gd name="T8" fmla="*/ 1360 w 1428"/>
                    <a:gd name="T9" fmla="*/ 0 h 137"/>
                    <a:gd name="T10" fmla="*/ 1428 w 1428"/>
                    <a:gd name="T11" fmla="*/ 69 h 137"/>
                    <a:gd name="T12" fmla="*/ 1360 w 1428"/>
                    <a:gd name="T1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8" h="137">
                      <a:moveTo>
                        <a:pt x="1360" y="137"/>
                      </a:moveTo>
                      <a:cubicBezTo>
                        <a:pt x="69" y="137"/>
                        <a:pt x="69" y="137"/>
                        <a:pt x="69" y="137"/>
                      </a:cubicBezTo>
                      <a:cubicBezTo>
                        <a:pt x="31" y="137"/>
                        <a:pt x="0" y="107"/>
                        <a:pt x="0" y="69"/>
                      </a:cubicBezTo>
                      <a:cubicBezTo>
                        <a:pt x="0" y="31"/>
                        <a:pt x="31" y="0"/>
                        <a:pt x="69" y="0"/>
                      </a:cubicBezTo>
                      <a:cubicBezTo>
                        <a:pt x="1360" y="0"/>
                        <a:pt x="1360" y="0"/>
                        <a:pt x="1360" y="0"/>
                      </a:cubicBezTo>
                      <a:cubicBezTo>
                        <a:pt x="1398" y="0"/>
                        <a:pt x="1428" y="31"/>
                        <a:pt x="1428" y="69"/>
                      </a:cubicBezTo>
                      <a:cubicBezTo>
                        <a:pt x="1428" y="107"/>
                        <a:pt x="1398" y="137"/>
                        <a:pt x="1360" y="1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D7DB2DE3-40DF-4F12-82D6-B834A8C4B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13788" y="-6174807"/>
                  <a:ext cx="1360488" cy="384175"/>
                </a:xfrm>
                <a:custGeom>
                  <a:avLst/>
                  <a:gdLst>
                    <a:gd name="T0" fmla="*/ 418 w 486"/>
                    <a:gd name="T1" fmla="*/ 137 h 137"/>
                    <a:gd name="T2" fmla="*/ 68 w 486"/>
                    <a:gd name="T3" fmla="*/ 137 h 137"/>
                    <a:gd name="T4" fmla="*/ 0 w 486"/>
                    <a:gd name="T5" fmla="*/ 69 h 137"/>
                    <a:gd name="T6" fmla="*/ 68 w 486"/>
                    <a:gd name="T7" fmla="*/ 0 h 137"/>
                    <a:gd name="T8" fmla="*/ 418 w 486"/>
                    <a:gd name="T9" fmla="*/ 0 h 137"/>
                    <a:gd name="T10" fmla="*/ 486 w 486"/>
                    <a:gd name="T11" fmla="*/ 69 h 137"/>
                    <a:gd name="T12" fmla="*/ 418 w 486"/>
                    <a:gd name="T1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6" h="137">
                      <a:moveTo>
                        <a:pt x="418" y="137"/>
                      </a:moveTo>
                      <a:cubicBezTo>
                        <a:pt x="68" y="137"/>
                        <a:pt x="68" y="137"/>
                        <a:pt x="68" y="137"/>
                      </a:cubicBezTo>
                      <a:cubicBezTo>
                        <a:pt x="31" y="137"/>
                        <a:pt x="0" y="107"/>
                        <a:pt x="0" y="69"/>
                      </a:cubicBezTo>
                      <a:cubicBezTo>
                        <a:pt x="0" y="31"/>
                        <a:pt x="31" y="0"/>
                        <a:pt x="68" y="0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56" y="0"/>
                        <a:pt x="486" y="31"/>
                        <a:pt x="486" y="69"/>
                      </a:cubicBezTo>
                      <a:cubicBezTo>
                        <a:pt x="486" y="107"/>
                        <a:pt x="456" y="137"/>
                        <a:pt x="418" y="1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" name="Freeform 16">
                  <a:extLst>
                    <a:ext uri="{FF2B5EF4-FFF2-40B4-BE49-F238E27FC236}">
                      <a16:creationId xmlns:a16="http://schemas.microsoft.com/office/drawing/2014/main" id="{7ADA3EF0-CEAB-427F-9F17-D9B8006A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9475" y="-6174807"/>
                  <a:ext cx="873125" cy="384175"/>
                </a:xfrm>
                <a:custGeom>
                  <a:avLst/>
                  <a:gdLst>
                    <a:gd name="T0" fmla="*/ 243 w 312"/>
                    <a:gd name="T1" fmla="*/ 137 h 137"/>
                    <a:gd name="T2" fmla="*/ 68 w 312"/>
                    <a:gd name="T3" fmla="*/ 137 h 137"/>
                    <a:gd name="T4" fmla="*/ 0 w 312"/>
                    <a:gd name="T5" fmla="*/ 69 h 137"/>
                    <a:gd name="T6" fmla="*/ 68 w 312"/>
                    <a:gd name="T7" fmla="*/ 0 h 137"/>
                    <a:gd name="T8" fmla="*/ 243 w 312"/>
                    <a:gd name="T9" fmla="*/ 0 h 137"/>
                    <a:gd name="T10" fmla="*/ 312 w 312"/>
                    <a:gd name="T11" fmla="*/ 69 h 137"/>
                    <a:gd name="T12" fmla="*/ 243 w 312"/>
                    <a:gd name="T1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2" h="137">
                      <a:moveTo>
                        <a:pt x="243" y="137"/>
                      </a:moveTo>
                      <a:cubicBezTo>
                        <a:pt x="68" y="137"/>
                        <a:pt x="68" y="137"/>
                        <a:pt x="68" y="137"/>
                      </a:cubicBezTo>
                      <a:cubicBezTo>
                        <a:pt x="30" y="137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8" y="0"/>
                      </a:cubicBezTo>
                      <a:cubicBezTo>
                        <a:pt x="243" y="0"/>
                        <a:pt x="243" y="0"/>
                        <a:pt x="243" y="0"/>
                      </a:cubicBezTo>
                      <a:cubicBezTo>
                        <a:pt x="281" y="0"/>
                        <a:pt x="312" y="31"/>
                        <a:pt x="312" y="69"/>
                      </a:cubicBezTo>
                      <a:cubicBezTo>
                        <a:pt x="312" y="107"/>
                        <a:pt x="281" y="137"/>
                        <a:pt x="243" y="1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" name="Freeform 17">
                  <a:extLst>
                    <a:ext uri="{FF2B5EF4-FFF2-40B4-BE49-F238E27FC236}">
                      <a16:creationId xmlns:a16="http://schemas.microsoft.com/office/drawing/2014/main" id="{D09278F9-91FF-4D0B-9E0F-91008E74E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5525" y="-3723707"/>
                  <a:ext cx="3998913" cy="387350"/>
                </a:xfrm>
                <a:custGeom>
                  <a:avLst/>
                  <a:gdLst>
                    <a:gd name="T0" fmla="*/ 1359 w 1428"/>
                    <a:gd name="T1" fmla="*/ 138 h 138"/>
                    <a:gd name="T2" fmla="*/ 68 w 1428"/>
                    <a:gd name="T3" fmla="*/ 138 h 138"/>
                    <a:gd name="T4" fmla="*/ 0 w 1428"/>
                    <a:gd name="T5" fmla="*/ 69 h 138"/>
                    <a:gd name="T6" fmla="*/ 68 w 1428"/>
                    <a:gd name="T7" fmla="*/ 0 h 138"/>
                    <a:gd name="T8" fmla="*/ 1359 w 1428"/>
                    <a:gd name="T9" fmla="*/ 0 h 138"/>
                    <a:gd name="T10" fmla="*/ 1428 w 1428"/>
                    <a:gd name="T11" fmla="*/ 69 h 138"/>
                    <a:gd name="T12" fmla="*/ 1359 w 1428"/>
                    <a:gd name="T13" fmla="*/ 13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8" h="138">
                      <a:moveTo>
                        <a:pt x="1359" y="138"/>
                      </a:moveTo>
                      <a:cubicBezTo>
                        <a:pt x="68" y="138"/>
                        <a:pt x="68" y="138"/>
                        <a:pt x="68" y="138"/>
                      </a:cubicBezTo>
                      <a:cubicBezTo>
                        <a:pt x="30" y="138"/>
                        <a:pt x="0" y="107"/>
                        <a:pt x="0" y="69"/>
                      </a:cubicBezTo>
                      <a:cubicBezTo>
                        <a:pt x="0" y="31"/>
                        <a:pt x="30" y="0"/>
                        <a:pt x="68" y="0"/>
                      </a:cubicBezTo>
                      <a:cubicBezTo>
                        <a:pt x="1359" y="0"/>
                        <a:pt x="1359" y="0"/>
                        <a:pt x="1359" y="0"/>
                      </a:cubicBezTo>
                      <a:cubicBezTo>
                        <a:pt x="1397" y="0"/>
                        <a:pt x="1428" y="31"/>
                        <a:pt x="1428" y="69"/>
                      </a:cubicBezTo>
                      <a:cubicBezTo>
                        <a:pt x="1428" y="107"/>
                        <a:pt x="1397" y="138"/>
                        <a:pt x="1359" y="1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" name="Freeform 18">
                  <a:extLst>
                    <a:ext uri="{FF2B5EF4-FFF2-40B4-BE49-F238E27FC236}">
                      <a16:creationId xmlns:a16="http://schemas.microsoft.com/office/drawing/2014/main" id="{94C58792-1C10-4C76-8F57-2B3E6E7FF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9225" y="-3723707"/>
                  <a:ext cx="1363663" cy="387350"/>
                </a:xfrm>
                <a:custGeom>
                  <a:avLst/>
                  <a:gdLst>
                    <a:gd name="T0" fmla="*/ 418 w 487"/>
                    <a:gd name="T1" fmla="*/ 138 h 138"/>
                    <a:gd name="T2" fmla="*/ 69 w 487"/>
                    <a:gd name="T3" fmla="*/ 138 h 138"/>
                    <a:gd name="T4" fmla="*/ 0 w 487"/>
                    <a:gd name="T5" fmla="*/ 69 h 138"/>
                    <a:gd name="T6" fmla="*/ 69 w 487"/>
                    <a:gd name="T7" fmla="*/ 0 h 138"/>
                    <a:gd name="T8" fmla="*/ 418 w 487"/>
                    <a:gd name="T9" fmla="*/ 0 h 138"/>
                    <a:gd name="T10" fmla="*/ 487 w 487"/>
                    <a:gd name="T11" fmla="*/ 69 h 138"/>
                    <a:gd name="T12" fmla="*/ 418 w 487"/>
                    <a:gd name="T13" fmla="*/ 13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138">
                      <a:moveTo>
                        <a:pt x="41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1" y="138"/>
                        <a:pt x="0" y="107"/>
                        <a:pt x="0" y="69"/>
                      </a:cubicBezTo>
                      <a:cubicBezTo>
                        <a:pt x="0" y="31"/>
                        <a:pt x="31" y="0"/>
                        <a:pt x="69" y="0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56" y="0"/>
                        <a:pt x="487" y="31"/>
                        <a:pt x="487" y="69"/>
                      </a:cubicBezTo>
                      <a:cubicBezTo>
                        <a:pt x="487" y="107"/>
                        <a:pt x="456" y="138"/>
                        <a:pt x="418" y="1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" name="Freeform 19">
                  <a:extLst>
                    <a:ext uri="{FF2B5EF4-FFF2-40B4-BE49-F238E27FC236}">
                      <a16:creationId xmlns:a16="http://schemas.microsoft.com/office/drawing/2014/main" id="{763D7E9E-2DB5-4FD7-A43D-DC8C7231E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4913" y="-3723707"/>
                  <a:ext cx="873125" cy="387350"/>
                </a:xfrm>
                <a:custGeom>
                  <a:avLst/>
                  <a:gdLst>
                    <a:gd name="T0" fmla="*/ 243 w 312"/>
                    <a:gd name="T1" fmla="*/ 138 h 138"/>
                    <a:gd name="T2" fmla="*/ 69 w 312"/>
                    <a:gd name="T3" fmla="*/ 138 h 138"/>
                    <a:gd name="T4" fmla="*/ 0 w 312"/>
                    <a:gd name="T5" fmla="*/ 69 h 138"/>
                    <a:gd name="T6" fmla="*/ 69 w 312"/>
                    <a:gd name="T7" fmla="*/ 0 h 138"/>
                    <a:gd name="T8" fmla="*/ 243 w 312"/>
                    <a:gd name="T9" fmla="*/ 0 h 138"/>
                    <a:gd name="T10" fmla="*/ 312 w 312"/>
                    <a:gd name="T11" fmla="*/ 69 h 138"/>
                    <a:gd name="T12" fmla="*/ 243 w 312"/>
                    <a:gd name="T13" fmla="*/ 13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2" h="138">
                      <a:moveTo>
                        <a:pt x="243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1" y="138"/>
                        <a:pt x="0" y="107"/>
                        <a:pt x="0" y="69"/>
                      </a:cubicBezTo>
                      <a:cubicBezTo>
                        <a:pt x="0" y="31"/>
                        <a:pt x="31" y="0"/>
                        <a:pt x="69" y="0"/>
                      </a:cubicBezTo>
                      <a:cubicBezTo>
                        <a:pt x="243" y="0"/>
                        <a:pt x="243" y="0"/>
                        <a:pt x="243" y="0"/>
                      </a:cubicBezTo>
                      <a:cubicBezTo>
                        <a:pt x="281" y="0"/>
                        <a:pt x="312" y="31"/>
                        <a:pt x="312" y="69"/>
                      </a:cubicBezTo>
                      <a:cubicBezTo>
                        <a:pt x="312" y="107"/>
                        <a:pt x="281" y="138"/>
                        <a:pt x="243" y="1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" name="Freeform 20">
                  <a:extLst>
                    <a:ext uri="{FF2B5EF4-FFF2-40B4-BE49-F238E27FC236}">
                      <a16:creationId xmlns:a16="http://schemas.microsoft.com/office/drawing/2014/main" id="{ED6E115E-0B46-4A0D-B716-361D0E0B4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8013" y="-11078595"/>
                  <a:ext cx="3998913" cy="384175"/>
                </a:xfrm>
                <a:custGeom>
                  <a:avLst/>
                  <a:gdLst>
                    <a:gd name="T0" fmla="*/ 1359 w 1428"/>
                    <a:gd name="T1" fmla="*/ 137 h 137"/>
                    <a:gd name="T2" fmla="*/ 68 w 1428"/>
                    <a:gd name="T3" fmla="*/ 137 h 137"/>
                    <a:gd name="T4" fmla="*/ 0 w 1428"/>
                    <a:gd name="T5" fmla="*/ 68 h 137"/>
                    <a:gd name="T6" fmla="*/ 68 w 1428"/>
                    <a:gd name="T7" fmla="*/ 0 h 137"/>
                    <a:gd name="T8" fmla="*/ 1359 w 1428"/>
                    <a:gd name="T9" fmla="*/ 0 h 137"/>
                    <a:gd name="T10" fmla="*/ 1428 w 1428"/>
                    <a:gd name="T11" fmla="*/ 68 h 137"/>
                    <a:gd name="T12" fmla="*/ 1359 w 1428"/>
                    <a:gd name="T1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8" h="137">
                      <a:moveTo>
                        <a:pt x="1359" y="137"/>
                      </a:moveTo>
                      <a:cubicBezTo>
                        <a:pt x="68" y="137"/>
                        <a:pt x="68" y="137"/>
                        <a:pt x="68" y="137"/>
                      </a:cubicBezTo>
                      <a:cubicBezTo>
                        <a:pt x="30" y="137"/>
                        <a:pt x="0" y="106"/>
                        <a:pt x="0" y="68"/>
                      </a:cubicBezTo>
                      <a:cubicBezTo>
                        <a:pt x="0" y="30"/>
                        <a:pt x="30" y="0"/>
                        <a:pt x="68" y="0"/>
                      </a:cubicBezTo>
                      <a:cubicBezTo>
                        <a:pt x="1359" y="0"/>
                        <a:pt x="1359" y="0"/>
                        <a:pt x="1359" y="0"/>
                      </a:cubicBezTo>
                      <a:cubicBezTo>
                        <a:pt x="1397" y="0"/>
                        <a:pt x="1428" y="30"/>
                        <a:pt x="1428" y="68"/>
                      </a:cubicBezTo>
                      <a:cubicBezTo>
                        <a:pt x="1428" y="106"/>
                        <a:pt x="1397" y="137"/>
                        <a:pt x="1359" y="1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" name="Freeform 21">
                  <a:extLst>
                    <a:ext uri="{FF2B5EF4-FFF2-40B4-BE49-F238E27FC236}">
                      <a16:creationId xmlns:a16="http://schemas.microsoft.com/office/drawing/2014/main" id="{C786D4EC-6BAE-4D66-BD15-E68C43676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21713" y="-11078595"/>
                  <a:ext cx="1362075" cy="384175"/>
                </a:xfrm>
                <a:custGeom>
                  <a:avLst/>
                  <a:gdLst>
                    <a:gd name="T0" fmla="*/ 418 w 487"/>
                    <a:gd name="T1" fmla="*/ 137 h 137"/>
                    <a:gd name="T2" fmla="*/ 69 w 487"/>
                    <a:gd name="T3" fmla="*/ 137 h 137"/>
                    <a:gd name="T4" fmla="*/ 0 w 487"/>
                    <a:gd name="T5" fmla="*/ 68 h 137"/>
                    <a:gd name="T6" fmla="*/ 69 w 487"/>
                    <a:gd name="T7" fmla="*/ 0 h 137"/>
                    <a:gd name="T8" fmla="*/ 418 w 487"/>
                    <a:gd name="T9" fmla="*/ 0 h 137"/>
                    <a:gd name="T10" fmla="*/ 487 w 487"/>
                    <a:gd name="T11" fmla="*/ 68 h 137"/>
                    <a:gd name="T12" fmla="*/ 418 w 487"/>
                    <a:gd name="T1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137">
                      <a:moveTo>
                        <a:pt x="418" y="137"/>
                      </a:moveTo>
                      <a:cubicBezTo>
                        <a:pt x="69" y="137"/>
                        <a:pt x="69" y="137"/>
                        <a:pt x="69" y="137"/>
                      </a:cubicBezTo>
                      <a:cubicBezTo>
                        <a:pt x="31" y="137"/>
                        <a:pt x="0" y="106"/>
                        <a:pt x="0" y="68"/>
                      </a:cubicBezTo>
                      <a:cubicBezTo>
                        <a:pt x="0" y="30"/>
                        <a:pt x="31" y="0"/>
                        <a:pt x="69" y="0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56" y="0"/>
                        <a:pt x="487" y="30"/>
                        <a:pt x="487" y="68"/>
                      </a:cubicBezTo>
                      <a:cubicBezTo>
                        <a:pt x="487" y="106"/>
                        <a:pt x="456" y="137"/>
                        <a:pt x="418" y="1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" name="Freeform 22">
                  <a:extLst>
                    <a:ext uri="{FF2B5EF4-FFF2-40B4-BE49-F238E27FC236}">
                      <a16:creationId xmlns:a16="http://schemas.microsoft.com/office/drawing/2014/main" id="{41B1B5B3-66EF-421D-B95E-ADE6216544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7400" y="-11078595"/>
                  <a:ext cx="873125" cy="384175"/>
                </a:xfrm>
                <a:custGeom>
                  <a:avLst/>
                  <a:gdLst>
                    <a:gd name="T0" fmla="*/ 243 w 312"/>
                    <a:gd name="T1" fmla="*/ 137 h 137"/>
                    <a:gd name="T2" fmla="*/ 69 w 312"/>
                    <a:gd name="T3" fmla="*/ 137 h 137"/>
                    <a:gd name="T4" fmla="*/ 0 w 312"/>
                    <a:gd name="T5" fmla="*/ 68 h 137"/>
                    <a:gd name="T6" fmla="*/ 69 w 312"/>
                    <a:gd name="T7" fmla="*/ 0 h 137"/>
                    <a:gd name="T8" fmla="*/ 243 w 312"/>
                    <a:gd name="T9" fmla="*/ 0 h 137"/>
                    <a:gd name="T10" fmla="*/ 312 w 312"/>
                    <a:gd name="T11" fmla="*/ 68 h 137"/>
                    <a:gd name="T12" fmla="*/ 243 w 312"/>
                    <a:gd name="T13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2" h="137">
                      <a:moveTo>
                        <a:pt x="243" y="137"/>
                      </a:moveTo>
                      <a:cubicBezTo>
                        <a:pt x="69" y="137"/>
                        <a:pt x="69" y="137"/>
                        <a:pt x="69" y="137"/>
                      </a:cubicBezTo>
                      <a:cubicBezTo>
                        <a:pt x="31" y="137"/>
                        <a:pt x="0" y="106"/>
                        <a:pt x="0" y="68"/>
                      </a:cubicBezTo>
                      <a:cubicBezTo>
                        <a:pt x="0" y="30"/>
                        <a:pt x="31" y="0"/>
                        <a:pt x="69" y="0"/>
                      </a:cubicBezTo>
                      <a:cubicBezTo>
                        <a:pt x="243" y="0"/>
                        <a:pt x="243" y="0"/>
                        <a:pt x="243" y="0"/>
                      </a:cubicBezTo>
                      <a:cubicBezTo>
                        <a:pt x="281" y="0"/>
                        <a:pt x="312" y="30"/>
                        <a:pt x="312" y="68"/>
                      </a:cubicBezTo>
                      <a:cubicBezTo>
                        <a:pt x="312" y="106"/>
                        <a:pt x="281" y="137"/>
                        <a:pt x="243" y="1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6" name="Freeform 23">
                  <a:extLst>
                    <a:ext uri="{FF2B5EF4-FFF2-40B4-BE49-F238E27FC236}">
                      <a16:creationId xmlns:a16="http://schemas.microsoft.com/office/drawing/2014/main" id="{6C8C8E49-7BD4-43FA-8ACC-6B4C5E8875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2825" y="-13532870"/>
                  <a:ext cx="4000500" cy="387350"/>
                </a:xfrm>
                <a:custGeom>
                  <a:avLst/>
                  <a:gdLst>
                    <a:gd name="T0" fmla="*/ 1360 w 1429"/>
                    <a:gd name="T1" fmla="*/ 138 h 138"/>
                    <a:gd name="T2" fmla="*/ 69 w 1429"/>
                    <a:gd name="T3" fmla="*/ 138 h 138"/>
                    <a:gd name="T4" fmla="*/ 0 w 1429"/>
                    <a:gd name="T5" fmla="*/ 69 h 138"/>
                    <a:gd name="T6" fmla="*/ 69 w 1429"/>
                    <a:gd name="T7" fmla="*/ 0 h 138"/>
                    <a:gd name="T8" fmla="*/ 1360 w 1429"/>
                    <a:gd name="T9" fmla="*/ 0 h 138"/>
                    <a:gd name="T10" fmla="*/ 1429 w 1429"/>
                    <a:gd name="T11" fmla="*/ 69 h 138"/>
                    <a:gd name="T12" fmla="*/ 1360 w 1429"/>
                    <a:gd name="T13" fmla="*/ 13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9" h="138">
                      <a:moveTo>
                        <a:pt x="1360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1" y="138"/>
                        <a:pt x="0" y="107"/>
                        <a:pt x="0" y="69"/>
                      </a:cubicBezTo>
                      <a:cubicBezTo>
                        <a:pt x="0" y="31"/>
                        <a:pt x="31" y="0"/>
                        <a:pt x="69" y="0"/>
                      </a:cubicBezTo>
                      <a:cubicBezTo>
                        <a:pt x="1360" y="0"/>
                        <a:pt x="1360" y="0"/>
                        <a:pt x="1360" y="0"/>
                      </a:cubicBezTo>
                      <a:cubicBezTo>
                        <a:pt x="1398" y="0"/>
                        <a:pt x="1429" y="31"/>
                        <a:pt x="1429" y="69"/>
                      </a:cubicBezTo>
                      <a:cubicBezTo>
                        <a:pt x="1429" y="107"/>
                        <a:pt x="1398" y="138"/>
                        <a:pt x="1360" y="1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7" name="Freeform 24">
                  <a:extLst>
                    <a:ext uri="{FF2B5EF4-FFF2-40B4-BE49-F238E27FC236}">
                      <a16:creationId xmlns:a16="http://schemas.microsoft.com/office/drawing/2014/main" id="{C2FE6C0E-EC11-46A2-83F6-1E84278C3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8113" y="-13532870"/>
                  <a:ext cx="1363663" cy="387350"/>
                </a:xfrm>
                <a:custGeom>
                  <a:avLst/>
                  <a:gdLst>
                    <a:gd name="T0" fmla="*/ 418 w 487"/>
                    <a:gd name="T1" fmla="*/ 138 h 138"/>
                    <a:gd name="T2" fmla="*/ 69 w 487"/>
                    <a:gd name="T3" fmla="*/ 138 h 138"/>
                    <a:gd name="T4" fmla="*/ 0 w 487"/>
                    <a:gd name="T5" fmla="*/ 69 h 138"/>
                    <a:gd name="T6" fmla="*/ 69 w 487"/>
                    <a:gd name="T7" fmla="*/ 0 h 138"/>
                    <a:gd name="T8" fmla="*/ 418 w 487"/>
                    <a:gd name="T9" fmla="*/ 0 h 138"/>
                    <a:gd name="T10" fmla="*/ 487 w 487"/>
                    <a:gd name="T11" fmla="*/ 69 h 138"/>
                    <a:gd name="T12" fmla="*/ 418 w 487"/>
                    <a:gd name="T13" fmla="*/ 13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7" h="138">
                      <a:moveTo>
                        <a:pt x="418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1" y="138"/>
                        <a:pt x="0" y="107"/>
                        <a:pt x="0" y="69"/>
                      </a:cubicBezTo>
                      <a:cubicBezTo>
                        <a:pt x="0" y="31"/>
                        <a:pt x="31" y="0"/>
                        <a:pt x="69" y="0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456" y="0"/>
                        <a:pt x="487" y="31"/>
                        <a:pt x="487" y="69"/>
                      </a:cubicBezTo>
                      <a:cubicBezTo>
                        <a:pt x="487" y="107"/>
                        <a:pt x="456" y="138"/>
                        <a:pt x="418" y="1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8" name="Freeform 25">
                  <a:extLst>
                    <a:ext uri="{FF2B5EF4-FFF2-40B4-BE49-F238E27FC236}">
                      <a16:creationId xmlns:a16="http://schemas.microsoft.com/office/drawing/2014/main" id="{A695131B-93EC-4F2B-8CD9-595B7C36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3800" y="-13532870"/>
                  <a:ext cx="873125" cy="387350"/>
                </a:xfrm>
                <a:custGeom>
                  <a:avLst/>
                  <a:gdLst>
                    <a:gd name="T0" fmla="*/ 243 w 312"/>
                    <a:gd name="T1" fmla="*/ 138 h 138"/>
                    <a:gd name="T2" fmla="*/ 69 w 312"/>
                    <a:gd name="T3" fmla="*/ 138 h 138"/>
                    <a:gd name="T4" fmla="*/ 0 w 312"/>
                    <a:gd name="T5" fmla="*/ 69 h 138"/>
                    <a:gd name="T6" fmla="*/ 69 w 312"/>
                    <a:gd name="T7" fmla="*/ 0 h 138"/>
                    <a:gd name="T8" fmla="*/ 243 w 312"/>
                    <a:gd name="T9" fmla="*/ 0 h 138"/>
                    <a:gd name="T10" fmla="*/ 312 w 312"/>
                    <a:gd name="T11" fmla="*/ 69 h 138"/>
                    <a:gd name="T12" fmla="*/ 243 w 312"/>
                    <a:gd name="T13" fmla="*/ 13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2" h="138">
                      <a:moveTo>
                        <a:pt x="243" y="138"/>
                      </a:moveTo>
                      <a:cubicBezTo>
                        <a:pt x="69" y="138"/>
                        <a:pt x="69" y="138"/>
                        <a:pt x="69" y="138"/>
                      </a:cubicBezTo>
                      <a:cubicBezTo>
                        <a:pt x="31" y="138"/>
                        <a:pt x="0" y="107"/>
                        <a:pt x="0" y="69"/>
                      </a:cubicBezTo>
                      <a:cubicBezTo>
                        <a:pt x="0" y="31"/>
                        <a:pt x="31" y="0"/>
                        <a:pt x="69" y="0"/>
                      </a:cubicBezTo>
                      <a:cubicBezTo>
                        <a:pt x="243" y="0"/>
                        <a:pt x="243" y="0"/>
                        <a:pt x="243" y="0"/>
                      </a:cubicBezTo>
                      <a:cubicBezTo>
                        <a:pt x="281" y="0"/>
                        <a:pt x="312" y="31"/>
                        <a:pt x="312" y="69"/>
                      </a:cubicBezTo>
                      <a:cubicBezTo>
                        <a:pt x="312" y="107"/>
                        <a:pt x="281" y="138"/>
                        <a:pt x="243" y="1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9" name="Freeform: Shape 95">
                  <a:extLst>
                    <a:ext uri="{FF2B5EF4-FFF2-40B4-BE49-F238E27FC236}">
                      <a16:creationId xmlns:a16="http://schemas.microsoft.com/office/drawing/2014/main" id="{94A6B00A-D9F4-4BE7-9E24-DD26B5D52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2638" y="-8625907"/>
                  <a:ext cx="11568114" cy="5211763"/>
                </a:xfrm>
                <a:custGeom>
                  <a:avLst/>
                  <a:gdLst>
                    <a:gd name="connsiteX0" fmla="*/ 4645026 w 11568114"/>
                    <a:gd name="connsiteY0" fmla="*/ 0 h 5211763"/>
                    <a:gd name="connsiteX1" fmla="*/ 4902200 w 11568114"/>
                    <a:gd name="connsiteY1" fmla="*/ 0 h 5211763"/>
                    <a:gd name="connsiteX2" fmla="*/ 11310938 w 11568114"/>
                    <a:gd name="connsiteY2" fmla="*/ 0 h 5211763"/>
                    <a:gd name="connsiteX3" fmla="*/ 11568114 w 11568114"/>
                    <a:gd name="connsiteY3" fmla="*/ 0 h 5211763"/>
                    <a:gd name="connsiteX4" fmla="*/ 6923088 w 11568114"/>
                    <a:gd name="connsiteY4" fmla="*/ 5211763 h 5211763"/>
                    <a:gd name="connsiteX5" fmla="*/ 0 w 11568114"/>
                    <a:gd name="connsiteY5" fmla="*/ 5211763 h 5211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68114" h="5211763">
                      <a:moveTo>
                        <a:pt x="4645026" y="0"/>
                      </a:moveTo>
                      <a:lnTo>
                        <a:pt x="4902200" y="0"/>
                      </a:lnTo>
                      <a:lnTo>
                        <a:pt x="11310938" y="0"/>
                      </a:lnTo>
                      <a:lnTo>
                        <a:pt x="11568114" y="0"/>
                      </a:lnTo>
                      <a:lnTo>
                        <a:pt x="6923088" y="5211763"/>
                      </a:lnTo>
                      <a:lnTo>
                        <a:pt x="0" y="5211763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12821">
                    <a:defRPr/>
                  </a:pPr>
                  <a:endParaRPr lang="de-DE" sz="3200" b="1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F65249D3-521B-4C18-9E74-10DB6207F976}"/>
                </a:ext>
              </a:extLst>
            </p:cNvPr>
            <p:cNvSpPr/>
            <p:nvPr/>
          </p:nvSpPr>
          <p:spPr>
            <a:xfrm>
              <a:off x="7477393" y="2748014"/>
              <a:ext cx="3338745" cy="3338742"/>
            </a:xfrm>
            <a:prstGeom prst="diamond">
              <a:avLst/>
            </a:prstGeom>
            <a:solidFill>
              <a:schemeClr val="tx2">
                <a:alpha val="7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2821">
                <a:defRPr/>
              </a:pPr>
              <a:endParaRPr lang="de-DE" sz="3200" b="1">
                <a:solidFill>
                  <a:schemeClr val="accent1"/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09C062F-690E-4A75-8F7B-63A9093F3DD2}"/>
                </a:ext>
              </a:extLst>
            </p:cNvPr>
            <p:cNvGrpSpPr/>
            <p:nvPr/>
          </p:nvGrpSpPr>
          <p:grpSpPr>
            <a:xfrm>
              <a:off x="7861509" y="3505544"/>
              <a:ext cx="2580989" cy="1594984"/>
              <a:chOff x="20698513" y="6128374"/>
              <a:chExt cx="4820112" cy="297870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10AC1C4-247B-42EE-B619-770E1A780685}"/>
                  </a:ext>
                </a:extLst>
              </p:cNvPr>
              <p:cNvSpPr txBox="1"/>
              <p:nvPr/>
            </p:nvSpPr>
            <p:spPr>
              <a:xfrm>
                <a:off x="20698513" y="7708307"/>
                <a:ext cx="4820112" cy="139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12821">
                  <a:defRPr/>
                </a:pPr>
                <a:r>
                  <a:rPr lang="de-DE" sz="2134" b="1">
                    <a:solidFill>
                      <a:schemeClr val="bg1"/>
                    </a:solidFill>
                  </a:rPr>
                  <a:t>Drive Adaptive</a:t>
                </a:r>
              </a:p>
              <a:p>
                <a:pPr algn="ctr" defTabSz="812821">
                  <a:defRPr/>
                </a:pPr>
                <a:r>
                  <a:rPr lang="de-DE" sz="2134" b="1">
                    <a:solidFill>
                      <a:schemeClr val="bg1"/>
                    </a:solidFill>
                  </a:rPr>
                  <a:t>Computing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89AACB5-F18F-4CC2-AC7D-F936AE548CDC}"/>
                  </a:ext>
                </a:extLst>
              </p:cNvPr>
              <p:cNvGrpSpPr/>
              <p:nvPr/>
            </p:nvGrpSpPr>
            <p:grpSpPr>
              <a:xfrm>
                <a:off x="22018058" y="6128374"/>
                <a:ext cx="2181022" cy="1245468"/>
                <a:chOff x="20931721" y="6057899"/>
                <a:chExt cx="1916221" cy="1094254"/>
              </a:xfrm>
            </p:grpSpPr>
            <p:sp>
              <p:nvSpPr>
                <p:cNvPr id="65" name="Freeform 6">
                  <a:extLst>
                    <a:ext uri="{FF2B5EF4-FFF2-40B4-BE49-F238E27FC236}">
                      <a16:creationId xmlns:a16="http://schemas.microsoft.com/office/drawing/2014/main" id="{FEF94DB5-9677-43C7-8340-B7027D29A5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0931721" y="6059601"/>
                  <a:ext cx="1235503" cy="1092552"/>
                </a:xfrm>
                <a:custGeom>
                  <a:avLst/>
                  <a:gdLst>
                    <a:gd name="T0" fmla="*/ 882 w 1452"/>
                    <a:gd name="T1" fmla="*/ 1284 h 1284"/>
                    <a:gd name="T2" fmla="*/ 0 w 1452"/>
                    <a:gd name="T3" fmla="*/ 1284 h 1284"/>
                    <a:gd name="T4" fmla="*/ 571 w 1452"/>
                    <a:gd name="T5" fmla="*/ 642 h 1284"/>
                    <a:gd name="T6" fmla="*/ 0 w 1452"/>
                    <a:gd name="T7" fmla="*/ 0 h 1284"/>
                    <a:gd name="T8" fmla="*/ 882 w 1452"/>
                    <a:gd name="T9" fmla="*/ 0 h 1284"/>
                    <a:gd name="T10" fmla="*/ 1452 w 1452"/>
                    <a:gd name="T11" fmla="*/ 642 h 1284"/>
                    <a:gd name="T12" fmla="*/ 882 w 1452"/>
                    <a:gd name="T13" fmla="*/ 1284 h 1284"/>
                    <a:gd name="T14" fmla="*/ 100 w 1452"/>
                    <a:gd name="T15" fmla="*/ 1237 h 1284"/>
                    <a:gd name="T16" fmla="*/ 861 w 1452"/>
                    <a:gd name="T17" fmla="*/ 1237 h 1284"/>
                    <a:gd name="T18" fmla="*/ 1391 w 1452"/>
                    <a:gd name="T19" fmla="*/ 642 h 1284"/>
                    <a:gd name="T20" fmla="*/ 861 w 1452"/>
                    <a:gd name="T21" fmla="*/ 45 h 1284"/>
                    <a:gd name="T22" fmla="*/ 100 w 1452"/>
                    <a:gd name="T23" fmla="*/ 45 h 1284"/>
                    <a:gd name="T24" fmla="*/ 632 w 1452"/>
                    <a:gd name="T25" fmla="*/ 642 h 1284"/>
                    <a:gd name="T26" fmla="*/ 100 w 1452"/>
                    <a:gd name="T27" fmla="*/ 1237 h 1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52" h="1284">
                      <a:moveTo>
                        <a:pt x="882" y="1284"/>
                      </a:moveTo>
                      <a:lnTo>
                        <a:pt x="0" y="1284"/>
                      </a:lnTo>
                      <a:lnTo>
                        <a:pt x="571" y="642"/>
                      </a:lnTo>
                      <a:lnTo>
                        <a:pt x="0" y="0"/>
                      </a:lnTo>
                      <a:lnTo>
                        <a:pt x="882" y="0"/>
                      </a:lnTo>
                      <a:lnTo>
                        <a:pt x="1452" y="642"/>
                      </a:lnTo>
                      <a:lnTo>
                        <a:pt x="882" y="1284"/>
                      </a:lnTo>
                      <a:moveTo>
                        <a:pt x="100" y="1237"/>
                      </a:moveTo>
                      <a:lnTo>
                        <a:pt x="861" y="1237"/>
                      </a:lnTo>
                      <a:lnTo>
                        <a:pt x="1391" y="642"/>
                      </a:lnTo>
                      <a:lnTo>
                        <a:pt x="861" y="45"/>
                      </a:lnTo>
                      <a:lnTo>
                        <a:pt x="100" y="45"/>
                      </a:lnTo>
                      <a:lnTo>
                        <a:pt x="632" y="642"/>
                      </a:lnTo>
                      <a:lnTo>
                        <a:pt x="100" y="1237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en-US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6" name="Freeform: Shape 144">
                  <a:extLst>
                    <a:ext uri="{FF2B5EF4-FFF2-40B4-BE49-F238E27FC236}">
                      <a16:creationId xmlns:a16="http://schemas.microsoft.com/office/drawing/2014/main" id="{6AB8387C-3B5D-4ACA-97F3-9E9181FCF4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973416" y="6605877"/>
                  <a:ext cx="1167430" cy="526705"/>
                </a:xfrm>
                <a:custGeom>
                  <a:avLst/>
                  <a:gdLst>
                    <a:gd name="connsiteX0" fmla="*/ 469694 w 1167430"/>
                    <a:gd name="connsiteY0" fmla="*/ 0 h 526705"/>
                    <a:gd name="connsiteX1" fmla="*/ 496072 w 1167430"/>
                    <a:gd name="connsiteY1" fmla="*/ 0 h 526705"/>
                    <a:gd name="connsiteX2" fmla="*/ 43394 w 1167430"/>
                    <a:gd name="connsiteY2" fmla="*/ 506284 h 526705"/>
                    <a:gd name="connsiteX3" fmla="*/ 43396 w 1167430"/>
                    <a:gd name="connsiteY3" fmla="*/ 506284 h 526705"/>
                    <a:gd name="connsiteX4" fmla="*/ 496072 w 1167430"/>
                    <a:gd name="connsiteY4" fmla="*/ 0 h 526705"/>
                    <a:gd name="connsiteX5" fmla="*/ 1141904 w 1167430"/>
                    <a:gd name="connsiteY5" fmla="*/ 0 h 526705"/>
                    <a:gd name="connsiteX6" fmla="*/ 1167430 w 1167430"/>
                    <a:gd name="connsiteY6" fmla="*/ 0 h 526705"/>
                    <a:gd name="connsiteX7" fmla="*/ 699436 w 1167430"/>
                    <a:gd name="connsiteY7" fmla="*/ 526705 h 526705"/>
                    <a:gd name="connsiteX8" fmla="*/ 0 w 1167430"/>
                    <a:gd name="connsiteY8" fmla="*/ 526705 h 526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7430" h="526705">
                      <a:moveTo>
                        <a:pt x="469694" y="0"/>
                      </a:moveTo>
                      <a:lnTo>
                        <a:pt x="496072" y="0"/>
                      </a:lnTo>
                      <a:lnTo>
                        <a:pt x="43394" y="506284"/>
                      </a:lnTo>
                      <a:lnTo>
                        <a:pt x="43396" y="506284"/>
                      </a:lnTo>
                      <a:lnTo>
                        <a:pt x="496072" y="0"/>
                      </a:lnTo>
                      <a:lnTo>
                        <a:pt x="1141904" y="0"/>
                      </a:lnTo>
                      <a:lnTo>
                        <a:pt x="1167430" y="0"/>
                      </a:lnTo>
                      <a:lnTo>
                        <a:pt x="699436" y="526705"/>
                      </a:lnTo>
                      <a:lnTo>
                        <a:pt x="0" y="526705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812821">
                    <a:defRPr/>
                  </a:pPr>
                  <a:endParaRPr lang="en-US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7" name="Freeform 11">
                  <a:extLst>
                    <a:ext uri="{FF2B5EF4-FFF2-40B4-BE49-F238E27FC236}">
                      <a16:creationId xmlns:a16="http://schemas.microsoft.com/office/drawing/2014/main" id="{C3FD262C-BB28-45A4-9FF2-15017905458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202111" y="6057899"/>
                  <a:ext cx="477354" cy="528407"/>
                </a:xfrm>
                <a:custGeom>
                  <a:avLst/>
                  <a:gdLst>
                    <a:gd name="T0" fmla="*/ 12 w 274"/>
                    <a:gd name="T1" fmla="*/ 303 h 303"/>
                    <a:gd name="T2" fmla="*/ 5 w 274"/>
                    <a:gd name="T3" fmla="*/ 300 h 303"/>
                    <a:gd name="T4" fmla="*/ 4 w 274"/>
                    <a:gd name="T5" fmla="*/ 285 h 303"/>
                    <a:gd name="T6" fmla="*/ 49 w 274"/>
                    <a:gd name="T7" fmla="*/ 234 h 303"/>
                    <a:gd name="T8" fmla="*/ 65 w 274"/>
                    <a:gd name="T9" fmla="*/ 233 h 303"/>
                    <a:gd name="T10" fmla="*/ 66 w 274"/>
                    <a:gd name="T11" fmla="*/ 249 h 303"/>
                    <a:gd name="T12" fmla="*/ 21 w 274"/>
                    <a:gd name="T13" fmla="*/ 299 h 303"/>
                    <a:gd name="T14" fmla="*/ 12 w 274"/>
                    <a:gd name="T15" fmla="*/ 303 h 303"/>
                    <a:gd name="T16" fmla="*/ 80 w 274"/>
                    <a:gd name="T17" fmla="*/ 227 h 303"/>
                    <a:gd name="T18" fmla="*/ 73 w 274"/>
                    <a:gd name="T19" fmla="*/ 224 h 303"/>
                    <a:gd name="T20" fmla="*/ 72 w 274"/>
                    <a:gd name="T21" fmla="*/ 208 h 303"/>
                    <a:gd name="T22" fmla="*/ 117 w 274"/>
                    <a:gd name="T23" fmla="*/ 158 h 303"/>
                    <a:gd name="T24" fmla="*/ 133 w 274"/>
                    <a:gd name="T25" fmla="*/ 157 h 303"/>
                    <a:gd name="T26" fmla="*/ 134 w 274"/>
                    <a:gd name="T27" fmla="*/ 172 h 303"/>
                    <a:gd name="T28" fmla="*/ 88 w 274"/>
                    <a:gd name="T29" fmla="*/ 223 h 303"/>
                    <a:gd name="T30" fmla="*/ 80 w 274"/>
                    <a:gd name="T31" fmla="*/ 227 h 303"/>
                    <a:gd name="T32" fmla="*/ 148 w 274"/>
                    <a:gd name="T33" fmla="*/ 151 h 303"/>
                    <a:gd name="T34" fmla="*/ 141 w 274"/>
                    <a:gd name="T35" fmla="*/ 148 h 303"/>
                    <a:gd name="T36" fmla="*/ 140 w 274"/>
                    <a:gd name="T37" fmla="*/ 132 h 303"/>
                    <a:gd name="T38" fmla="*/ 185 w 274"/>
                    <a:gd name="T39" fmla="*/ 82 h 303"/>
                    <a:gd name="T40" fmla="*/ 201 w 274"/>
                    <a:gd name="T41" fmla="*/ 81 h 303"/>
                    <a:gd name="T42" fmla="*/ 202 w 274"/>
                    <a:gd name="T43" fmla="*/ 96 h 303"/>
                    <a:gd name="T44" fmla="*/ 156 w 274"/>
                    <a:gd name="T45" fmla="*/ 147 h 303"/>
                    <a:gd name="T46" fmla="*/ 148 w 274"/>
                    <a:gd name="T47" fmla="*/ 151 h 303"/>
                    <a:gd name="T48" fmla="*/ 216 w 274"/>
                    <a:gd name="T49" fmla="*/ 75 h 303"/>
                    <a:gd name="T50" fmla="*/ 209 w 274"/>
                    <a:gd name="T51" fmla="*/ 72 h 303"/>
                    <a:gd name="T52" fmla="*/ 208 w 274"/>
                    <a:gd name="T53" fmla="*/ 56 h 303"/>
                    <a:gd name="T54" fmla="*/ 253 w 274"/>
                    <a:gd name="T55" fmla="*/ 5 h 303"/>
                    <a:gd name="T56" fmla="*/ 269 w 274"/>
                    <a:gd name="T57" fmla="*/ 4 h 303"/>
                    <a:gd name="T58" fmla="*/ 270 w 274"/>
                    <a:gd name="T59" fmla="*/ 20 h 303"/>
                    <a:gd name="T60" fmla="*/ 224 w 274"/>
                    <a:gd name="T61" fmla="*/ 71 h 303"/>
                    <a:gd name="T62" fmla="*/ 216 w 274"/>
                    <a:gd name="T63" fmla="*/ 75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74" h="303">
                      <a:moveTo>
                        <a:pt x="12" y="303"/>
                      </a:moveTo>
                      <a:cubicBezTo>
                        <a:pt x="10" y="303"/>
                        <a:pt x="7" y="302"/>
                        <a:pt x="5" y="300"/>
                      </a:cubicBezTo>
                      <a:cubicBezTo>
                        <a:pt x="0" y="296"/>
                        <a:pt x="0" y="289"/>
                        <a:pt x="4" y="285"/>
                      </a:cubicBezTo>
                      <a:cubicBezTo>
                        <a:pt x="49" y="234"/>
                        <a:pt x="49" y="234"/>
                        <a:pt x="49" y="234"/>
                      </a:cubicBezTo>
                      <a:cubicBezTo>
                        <a:pt x="53" y="229"/>
                        <a:pt x="60" y="229"/>
                        <a:pt x="65" y="233"/>
                      </a:cubicBezTo>
                      <a:cubicBezTo>
                        <a:pt x="70" y="237"/>
                        <a:pt x="70" y="244"/>
                        <a:pt x="66" y="249"/>
                      </a:cubicBezTo>
                      <a:cubicBezTo>
                        <a:pt x="21" y="299"/>
                        <a:pt x="21" y="299"/>
                        <a:pt x="21" y="299"/>
                      </a:cubicBezTo>
                      <a:cubicBezTo>
                        <a:pt x="18" y="302"/>
                        <a:pt x="15" y="303"/>
                        <a:pt x="12" y="303"/>
                      </a:cubicBezTo>
                      <a:close/>
                      <a:moveTo>
                        <a:pt x="80" y="227"/>
                      </a:moveTo>
                      <a:cubicBezTo>
                        <a:pt x="78" y="227"/>
                        <a:pt x="75" y="226"/>
                        <a:pt x="73" y="224"/>
                      </a:cubicBezTo>
                      <a:cubicBezTo>
                        <a:pt x="68" y="220"/>
                        <a:pt x="68" y="213"/>
                        <a:pt x="72" y="208"/>
                      </a:cubicBezTo>
                      <a:cubicBezTo>
                        <a:pt x="117" y="158"/>
                        <a:pt x="117" y="158"/>
                        <a:pt x="117" y="158"/>
                      </a:cubicBezTo>
                      <a:cubicBezTo>
                        <a:pt x="121" y="153"/>
                        <a:pt x="128" y="153"/>
                        <a:pt x="133" y="157"/>
                      </a:cubicBezTo>
                      <a:cubicBezTo>
                        <a:pt x="137" y="161"/>
                        <a:pt x="138" y="168"/>
                        <a:pt x="134" y="172"/>
                      </a:cubicBezTo>
                      <a:cubicBezTo>
                        <a:pt x="88" y="223"/>
                        <a:pt x="88" y="223"/>
                        <a:pt x="88" y="223"/>
                      </a:cubicBezTo>
                      <a:cubicBezTo>
                        <a:pt x="86" y="226"/>
                        <a:pt x="83" y="227"/>
                        <a:pt x="80" y="227"/>
                      </a:cubicBezTo>
                      <a:close/>
                      <a:moveTo>
                        <a:pt x="148" y="151"/>
                      </a:moveTo>
                      <a:cubicBezTo>
                        <a:pt x="145" y="151"/>
                        <a:pt x="143" y="150"/>
                        <a:pt x="141" y="148"/>
                      </a:cubicBezTo>
                      <a:cubicBezTo>
                        <a:pt x="136" y="144"/>
                        <a:pt x="136" y="137"/>
                        <a:pt x="140" y="132"/>
                      </a:cubicBezTo>
                      <a:cubicBezTo>
                        <a:pt x="185" y="82"/>
                        <a:pt x="185" y="82"/>
                        <a:pt x="185" y="82"/>
                      </a:cubicBezTo>
                      <a:cubicBezTo>
                        <a:pt x="189" y="77"/>
                        <a:pt x="196" y="77"/>
                        <a:pt x="201" y="81"/>
                      </a:cubicBezTo>
                      <a:cubicBezTo>
                        <a:pt x="205" y="85"/>
                        <a:pt x="206" y="92"/>
                        <a:pt x="202" y="96"/>
                      </a:cubicBezTo>
                      <a:cubicBezTo>
                        <a:pt x="156" y="147"/>
                        <a:pt x="156" y="147"/>
                        <a:pt x="156" y="147"/>
                      </a:cubicBezTo>
                      <a:cubicBezTo>
                        <a:pt x="154" y="150"/>
                        <a:pt x="151" y="151"/>
                        <a:pt x="148" y="151"/>
                      </a:cubicBezTo>
                      <a:close/>
                      <a:moveTo>
                        <a:pt x="216" y="75"/>
                      </a:moveTo>
                      <a:cubicBezTo>
                        <a:pt x="213" y="75"/>
                        <a:pt x="211" y="74"/>
                        <a:pt x="209" y="72"/>
                      </a:cubicBezTo>
                      <a:cubicBezTo>
                        <a:pt x="204" y="68"/>
                        <a:pt x="204" y="61"/>
                        <a:pt x="208" y="56"/>
                      </a:cubicBezTo>
                      <a:cubicBezTo>
                        <a:pt x="253" y="5"/>
                        <a:pt x="253" y="5"/>
                        <a:pt x="253" y="5"/>
                      </a:cubicBezTo>
                      <a:cubicBezTo>
                        <a:pt x="257" y="1"/>
                        <a:pt x="264" y="0"/>
                        <a:pt x="269" y="4"/>
                      </a:cubicBezTo>
                      <a:cubicBezTo>
                        <a:pt x="273" y="9"/>
                        <a:pt x="274" y="16"/>
                        <a:pt x="270" y="20"/>
                      </a:cubicBezTo>
                      <a:cubicBezTo>
                        <a:pt x="224" y="71"/>
                        <a:pt x="224" y="71"/>
                        <a:pt x="224" y="71"/>
                      </a:cubicBezTo>
                      <a:cubicBezTo>
                        <a:pt x="222" y="73"/>
                        <a:pt x="219" y="75"/>
                        <a:pt x="216" y="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en-US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Freeform 12">
                  <a:extLst>
                    <a:ext uri="{FF2B5EF4-FFF2-40B4-BE49-F238E27FC236}">
                      <a16:creationId xmlns:a16="http://schemas.microsoft.com/office/drawing/2014/main" id="{3EC955F7-9F8E-4DC4-AFBA-F4D0039FC0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006" y="6623746"/>
                  <a:ext cx="476503" cy="528407"/>
                </a:xfrm>
                <a:custGeom>
                  <a:avLst/>
                  <a:gdLst>
                    <a:gd name="T0" fmla="*/ 262 w 274"/>
                    <a:gd name="T1" fmla="*/ 303 h 303"/>
                    <a:gd name="T2" fmla="*/ 253 w 274"/>
                    <a:gd name="T3" fmla="*/ 299 h 303"/>
                    <a:gd name="T4" fmla="*/ 208 w 274"/>
                    <a:gd name="T5" fmla="*/ 248 h 303"/>
                    <a:gd name="T6" fmla="*/ 209 w 274"/>
                    <a:gd name="T7" fmla="*/ 232 h 303"/>
                    <a:gd name="T8" fmla="*/ 225 w 274"/>
                    <a:gd name="T9" fmla="*/ 233 h 303"/>
                    <a:gd name="T10" fmla="*/ 270 w 274"/>
                    <a:gd name="T11" fmla="*/ 284 h 303"/>
                    <a:gd name="T12" fmla="*/ 269 w 274"/>
                    <a:gd name="T13" fmla="*/ 300 h 303"/>
                    <a:gd name="T14" fmla="*/ 262 w 274"/>
                    <a:gd name="T15" fmla="*/ 303 h 303"/>
                    <a:gd name="T16" fmla="*/ 194 w 274"/>
                    <a:gd name="T17" fmla="*/ 227 h 303"/>
                    <a:gd name="T18" fmla="*/ 185 w 274"/>
                    <a:gd name="T19" fmla="*/ 223 h 303"/>
                    <a:gd name="T20" fmla="*/ 140 w 274"/>
                    <a:gd name="T21" fmla="*/ 172 h 303"/>
                    <a:gd name="T22" fmla="*/ 141 w 274"/>
                    <a:gd name="T23" fmla="*/ 156 h 303"/>
                    <a:gd name="T24" fmla="*/ 157 w 274"/>
                    <a:gd name="T25" fmla="*/ 157 h 303"/>
                    <a:gd name="T26" fmla="*/ 202 w 274"/>
                    <a:gd name="T27" fmla="*/ 208 h 303"/>
                    <a:gd name="T28" fmla="*/ 201 w 274"/>
                    <a:gd name="T29" fmla="*/ 224 h 303"/>
                    <a:gd name="T30" fmla="*/ 194 w 274"/>
                    <a:gd name="T31" fmla="*/ 227 h 303"/>
                    <a:gd name="T32" fmla="*/ 126 w 274"/>
                    <a:gd name="T33" fmla="*/ 150 h 303"/>
                    <a:gd name="T34" fmla="*/ 117 w 274"/>
                    <a:gd name="T35" fmla="*/ 147 h 303"/>
                    <a:gd name="T36" fmla="*/ 72 w 274"/>
                    <a:gd name="T37" fmla="*/ 96 h 303"/>
                    <a:gd name="T38" fmla="*/ 73 w 274"/>
                    <a:gd name="T39" fmla="*/ 80 h 303"/>
                    <a:gd name="T40" fmla="*/ 89 w 274"/>
                    <a:gd name="T41" fmla="*/ 81 h 303"/>
                    <a:gd name="T42" fmla="*/ 134 w 274"/>
                    <a:gd name="T43" fmla="*/ 132 h 303"/>
                    <a:gd name="T44" fmla="*/ 133 w 274"/>
                    <a:gd name="T45" fmla="*/ 148 h 303"/>
                    <a:gd name="T46" fmla="*/ 126 w 274"/>
                    <a:gd name="T47" fmla="*/ 150 h 303"/>
                    <a:gd name="T48" fmla="*/ 58 w 274"/>
                    <a:gd name="T49" fmla="*/ 74 h 303"/>
                    <a:gd name="T50" fmla="*/ 49 w 274"/>
                    <a:gd name="T51" fmla="*/ 71 h 303"/>
                    <a:gd name="T52" fmla="*/ 4 w 274"/>
                    <a:gd name="T53" fmla="*/ 20 h 303"/>
                    <a:gd name="T54" fmla="*/ 5 w 274"/>
                    <a:gd name="T55" fmla="*/ 4 h 303"/>
                    <a:gd name="T56" fmla="*/ 21 w 274"/>
                    <a:gd name="T57" fmla="*/ 5 h 303"/>
                    <a:gd name="T58" fmla="*/ 66 w 274"/>
                    <a:gd name="T59" fmla="*/ 56 h 303"/>
                    <a:gd name="T60" fmla="*/ 65 w 274"/>
                    <a:gd name="T61" fmla="*/ 71 h 303"/>
                    <a:gd name="T62" fmla="*/ 58 w 274"/>
                    <a:gd name="T63" fmla="*/ 74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74" h="303">
                      <a:moveTo>
                        <a:pt x="262" y="303"/>
                      </a:moveTo>
                      <a:cubicBezTo>
                        <a:pt x="259" y="303"/>
                        <a:pt x="255" y="301"/>
                        <a:pt x="253" y="299"/>
                      </a:cubicBezTo>
                      <a:cubicBezTo>
                        <a:pt x="208" y="248"/>
                        <a:pt x="208" y="248"/>
                        <a:pt x="208" y="248"/>
                      </a:cubicBezTo>
                      <a:cubicBezTo>
                        <a:pt x="204" y="244"/>
                        <a:pt x="204" y="237"/>
                        <a:pt x="209" y="232"/>
                      </a:cubicBezTo>
                      <a:cubicBezTo>
                        <a:pt x="213" y="228"/>
                        <a:pt x="220" y="229"/>
                        <a:pt x="225" y="233"/>
                      </a:cubicBezTo>
                      <a:cubicBezTo>
                        <a:pt x="270" y="284"/>
                        <a:pt x="270" y="284"/>
                        <a:pt x="270" y="284"/>
                      </a:cubicBezTo>
                      <a:cubicBezTo>
                        <a:pt x="274" y="289"/>
                        <a:pt x="274" y="296"/>
                        <a:pt x="269" y="300"/>
                      </a:cubicBezTo>
                      <a:cubicBezTo>
                        <a:pt x="267" y="302"/>
                        <a:pt x="264" y="303"/>
                        <a:pt x="262" y="303"/>
                      </a:cubicBezTo>
                      <a:close/>
                      <a:moveTo>
                        <a:pt x="194" y="227"/>
                      </a:moveTo>
                      <a:cubicBezTo>
                        <a:pt x="191" y="227"/>
                        <a:pt x="188" y="225"/>
                        <a:pt x="185" y="223"/>
                      </a:cubicBezTo>
                      <a:cubicBezTo>
                        <a:pt x="140" y="172"/>
                        <a:pt x="140" y="172"/>
                        <a:pt x="140" y="172"/>
                      </a:cubicBezTo>
                      <a:cubicBezTo>
                        <a:pt x="136" y="167"/>
                        <a:pt x="136" y="160"/>
                        <a:pt x="141" y="156"/>
                      </a:cubicBezTo>
                      <a:cubicBezTo>
                        <a:pt x="146" y="152"/>
                        <a:pt x="153" y="153"/>
                        <a:pt x="157" y="157"/>
                      </a:cubicBezTo>
                      <a:cubicBezTo>
                        <a:pt x="202" y="208"/>
                        <a:pt x="202" y="208"/>
                        <a:pt x="202" y="208"/>
                      </a:cubicBezTo>
                      <a:cubicBezTo>
                        <a:pt x="206" y="213"/>
                        <a:pt x="206" y="220"/>
                        <a:pt x="201" y="224"/>
                      </a:cubicBezTo>
                      <a:cubicBezTo>
                        <a:pt x="199" y="226"/>
                        <a:pt x="196" y="227"/>
                        <a:pt x="194" y="227"/>
                      </a:cubicBezTo>
                      <a:close/>
                      <a:moveTo>
                        <a:pt x="126" y="150"/>
                      </a:moveTo>
                      <a:cubicBezTo>
                        <a:pt x="123" y="150"/>
                        <a:pt x="120" y="149"/>
                        <a:pt x="117" y="147"/>
                      </a:cubicBezTo>
                      <a:cubicBezTo>
                        <a:pt x="72" y="96"/>
                        <a:pt x="72" y="96"/>
                        <a:pt x="72" y="96"/>
                      </a:cubicBezTo>
                      <a:cubicBezTo>
                        <a:pt x="68" y="91"/>
                        <a:pt x="68" y="84"/>
                        <a:pt x="73" y="80"/>
                      </a:cubicBezTo>
                      <a:cubicBezTo>
                        <a:pt x="78" y="76"/>
                        <a:pt x="85" y="77"/>
                        <a:pt x="89" y="81"/>
                      </a:cubicBezTo>
                      <a:cubicBezTo>
                        <a:pt x="134" y="132"/>
                        <a:pt x="134" y="132"/>
                        <a:pt x="134" y="132"/>
                      </a:cubicBezTo>
                      <a:cubicBezTo>
                        <a:pt x="138" y="136"/>
                        <a:pt x="138" y="143"/>
                        <a:pt x="133" y="148"/>
                      </a:cubicBezTo>
                      <a:cubicBezTo>
                        <a:pt x="131" y="149"/>
                        <a:pt x="128" y="150"/>
                        <a:pt x="126" y="150"/>
                      </a:cubicBezTo>
                      <a:close/>
                      <a:moveTo>
                        <a:pt x="58" y="74"/>
                      </a:moveTo>
                      <a:cubicBezTo>
                        <a:pt x="55" y="74"/>
                        <a:pt x="52" y="73"/>
                        <a:pt x="49" y="71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0" y="15"/>
                        <a:pt x="0" y="8"/>
                        <a:pt x="5" y="4"/>
                      </a:cubicBezTo>
                      <a:cubicBezTo>
                        <a:pt x="10" y="0"/>
                        <a:pt x="17" y="0"/>
                        <a:pt x="21" y="5"/>
                      </a:cubicBezTo>
                      <a:cubicBezTo>
                        <a:pt x="66" y="56"/>
                        <a:pt x="66" y="56"/>
                        <a:pt x="66" y="56"/>
                      </a:cubicBezTo>
                      <a:cubicBezTo>
                        <a:pt x="70" y="60"/>
                        <a:pt x="70" y="67"/>
                        <a:pt x="65" y="71"/>
                      </a:cubicBezTo>
                      <a:cubicBezTo>
                        <a:pt x="63" y="73"/>
                        <a:pt x="60" y="74"/>
                        <a:pt x="58" y="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en-US" sz="32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9" name="Freeform 13">
                  <a:extLst>
                    <a:ext uri="{FF2B5EF4-FFF2-40B4-BE49-F238E27FC236}">
                      <a16:creationId xmlns:a16="http://schemas.microsoft.com/office/drawing/2014/main" id="{1D25A326-728A-468A-8B7D-81273E0E92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228489" y="6586306"/>
                  <a:ext cx="619453" cy="39141"/>
                </a:xfrm>
                <a:custGeom>
                  <a:avLst/>
                  <a:gdLst>
                    <a:gd name="T0" fmla="*/ 345 w 356"/>
                    <a:gd name="T1" fmla="*/ 22 h 22"/>
                    <a:gd name="T2" fmla="*/ 317 w 356"/>
                    <a:gd name="T3" fmla="*/ 22 h 22"/>
                    <a:gd name="T4" fmla="*/ 306 w 356"/>
                    <a:gd name="T5" fmla="*/ 11 h 22"/>
                    <a:gd name="T6" fmla="*/ 317 w 356"/>
                    <a:gd name="T7" fmla="*/ 0 h 22"/>
                    <a:gd name="T8" fmla="*/ 345 w 356"/>
                    <a:gd name="T9" fmla="*/ 0 h 22"/>
                    <a:gd name="T10" fmla="*/ 356 w 356"/>
                    <a:gd name="T11" fmla="*/ 11 h 22"/>
                    <a:gd name="T12" fmla="*/ 345 w 356"/>
                    <a:gd name="T13" fmla="*/ 22 h 22"/>
                    <a:gd name="T14" fmla="*/ 283 w 356"/>
                    <a:gd name="T15" fmla="*/ 22 h 22"/>
                    <a:gd name="T16" fmla="*/ 215 w 356"/>
                    <a:gd name="T17" fmla="*/ 22 h 22"/>
                    <a:gd name="T18" fmla="*/ 204 w 356"/>
                    <a:gd name="T19" fmla="*/ 11 h 22"/>
                    <a:gd name="T20" fmla="*/ 215 w 356"/>
                    <a:gd name="T21" fmla="*/ 0 h 22"/>
                    <a:gd name="T22" fmla="*/ 283 w 356"/>
                    <a:gd name="T23" fmla="*/ 0 h 22"/>
                    <a:gd name="T24" fmla="*/ 294 w 356"/>
                    <a:gd name="T25" fmla="*/ 11 h 22"/>
                    <a:gd name="T26" fmla="*/ 283 w 356"/>
                    <a:gd name="T27" fmla="*/ 22 h 22"/>
                    <a:gd name="T28" fmla="*/ 181 w 356"/>
                    <a:gd name="T29" fmla="*/ 22 h 22"/>
                    <a:gd name="T30" fmla="*/ 113 w 356"/>
                    <a:gd name="T31" fmla="*/ 22 h 22"/>
                    <a:gd name="T32" fmla="*/ 102 w 356"/>
                    <a:gd name="T33" fmla="*/ 11 h 22"/>
                    <a:gd name="T34" fmla="*/ 113 w 356"/>
                    <a:gd name="T35" fmla="*/ 0 h 22"/>
                    <a:gd name="T36" fmla="*/ 181 w 356"/>
                    <a:gd name="T37" fmla="*/ 0 h 22"/>
                    <a:gd name="T38" fmla="*/ 192 w 356"/>
                    <a:gd name="T39" fmla="*/ 11 h 22"/>
                    <a:gd name="T40" fmla="*/ 181 w 356"/>
                    <a:gd name="T41" fmla="*/ 22 h 22"/>
                    <a:gd name="T42" fmla="*/ 79 w 356"/>
                    <a:gd name="T43" fmla="*/ 22 h 22"/>
                    <a:gd name="T44" fmla="*/ 11 w 356"/>
                    <a:gd name="T45" fmla="*/ 22 h 22"/>
                    <a:gd name="T46" fmla="*/ 0 w 356"/>
                    <a:gd name="T47" fmla="*/ 11 h 22"/>
                    <a:gd name="T48" fmla="*/ 11 w 356"/>
                    <a:gd name="T49" fmla="*/ 0 h 22"/>
                    <a:gd name="T50" fmla="*/ 79 w 356"/>
                    <a:gd name="T51" fmla="*/ 0 h 22"/>
                    <a:gd name="T52" fmla="*/ 90 w 356"/>
                    <a:gd name="T53" fmla="*/ 11 h 22"/>
                    <a:gd name="T54" fmla="*/ 79 w 356"/>
                    <a:gd name="T5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6" h="22">
                      <a:moveTo>
                        <a:pt x="345" y="22"/>
                      </a:moveTo>
                      <a:cubicBezTo>
                        <a:pt x="317" y="22"/>
                        <a:pt x="317" y="22"/>
                        <a:pt x="317" y="22"/>
                      </a:cubicBezTo>
                      <a:cubicBezTo>
                        <a:pt x="311" y="22"/>
                        <a:pt x="306" y="17"/>
                        <a:pt x="306" y="11"/>
                      </a:cubicBezTo>
                      <a:cubicBezTo>
                        <a:pt x="306" y="5"/>
                        <a:pt x="311" y="0"/>
                        <a:pt x="317" y="0"/>
                      </a:cubicBezTo>
                      <a:cubicBezTo>
                        <a:pt x="345" y="0"/>
                        <a:pt x="345" y="0"/>
                        <a:pt x="345" y="0"/>
                      </a:cubicBezTo>
                      <a:cubicBezTo>
                        <a:pt x="351" y="0"/>
                        <a:pt x="356" y="5"/>
                        <a:pt x="356" y="11"/>
                      </a:cubicBezTo>
                      <a:cubicBezTo>
                        <a:pt x="356" y="17"/>
                        <a:pt x="351" y="22"/>
                        <a:pt x="345" y="22"/>
                      </a:cubicBezTo>
                      <a:close/>
                      <a:moveTo>
                        <a:pt x="283" y="22"/>
                      </a:moveTo>
                      <a:cubicBezTo>
                        <a:pt x="215" y="22"/>
                        <a:pt x="215" y="22"/>
                        <a:pt x="215" y="22"/>
                      </a:cubicBezTo>
                      <a:cubicBezTo>
                        <a:pt x="209" y="22"/>
                        <a:pt x="204" y="17"/>
                        <a:pt x="204" y="11"/>
                      </a:cubicBezTo>
                      <a:cubicBezTo>
                        <a:pt x="204" y="5"/>
                        <a:pt x="209" y="0"/>
                        <a:pt x="215" y="0"/>
                      </a:cubicBezTo>
                      <a:cubicBezTo>
                        <a:pt x="283" y="0"/>
                        <a:pt x="283" y="0"/>
                        <a:pt x="283" y="0"/>
                      </a:cubicBezTo>
                      <a:cubicBezTo>
                        <a:pt x="289" y="0"/>
                        <a:pt x="294" y="5"/>
                        <a:pt x="294" y="11"/>
                      </a:cubicBezTo>
                      <a:cubicBezTo>
                        <a:pt x="294" y="17"/>
                        <a:pt x="289" y="22"/>
                        <a:pt x="283" y="22"/>
                      </a:cubicBezTo>
                      <a:close/>
                      <a:moveTo>
                        <a:pt x="181" y="22"/>
                      </a:moveTo>
                      <a:cubicBezTo>
                        <a:pt x="113" y="22"/>
                        <a:pt x="113" y="22"/>
                        <a:pt x="113" y="22"/>
                      </a:cubicBezTo>
                      <a:cubicBezTo>
                        <a:pt x="107" y="22"/>
                        <a:pt x="102" y="17"/>
                        <a:pt x="102" y="11"/>
                      </a:cubicBezTo>
                      <a:cubicBezTo>
                        <a:pt x="102" y="5"/>
                        <a:pt x="107" y="0"/>
                        <a:pt x="113" y="0"/>
                      </a:cubicBezTo>
                      <a:cubicBezTo>
                        <a:pt x="181" y="0"/>
                        <a:pt x="181" y="0"/>
                        <a:pt x="181" y="0"/>
                      </a:cubicBezTo>
                      <a:cubicBezTo>
                        <a:pt x="187" y="0"/>
                        <a:pt x="192" y="5"/>
                        <a:pt x="192" y="11"/>
                      </a:cubicBezTo>
                      <a:cubicBezTo>
                        <a:pt x="192" y="17"/>
                        <a:pt x="187" y="22"/>
                        <a:pt x="181" y="22"/>
                      </a:cubicBezTo>
                      <a:close/>
                      <a:moveTo>
                        <a:pt x="79" y="22"/>
                      </a:move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5" y="22"/>
                        <a:pt x="0" y="17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79" y="0"/>
                        <a:pt x="79" y="0"/>
                        <a:pt x="79" y="0"/>
                      </a:cubicBezTo>
                      <a:cubicBezTo>
                        <a:pt x="85" y="0"/>
                        <a:pt x="90" y="5"/>
                        <a:pt x="90" y="11"/>
                      </a:cubicBezTo>
                      <a:cubicBezTo>
                        <a:pt x="90" y="17"/>
                        <a:pt x="85" y="22"/>
                        <a:pt x="79" y="2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821">
                    <a:defRPr/>
                  </a:pPr>
                  <a:endParaRPr lang="en-US" sz="3200" b="1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5DC32CB3-B2C5-2E4E-BC48-167138ECF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1856" y="6441000"/>
            <a:ext cx="975225" cy="1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378015-FF02-B048-89F2-052A234D0E32}"/>
              </a:ext>
            </a:extLst>
          </p:cNvPr>
          <p:cNvSpPr/>
          <p:nvPr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C4CD67F3-DBE7-F749-81F9-7DF50CB94FF5}"/>
              </a:ext>
            </a:extLst>
          </p:cNvPr>
          <p:cNvSpPr txBox="1">
            <a:spLocks/>
          </p:cNvSpPr>
          <p:nvPr/>
        </p:nvSpPr>
        <p:spPr>
          <a:xfrm>
            <a:off x="579121" y="1295400"/>
            <a:ext cx="11033760" cy="4632960"/>
          </a:xfrm>
          <a:prstGeom prst="rect">
            <a:avLst/>
          </a:prstGeom>
        </p:spPr>
        <p:txBody>
          <a:bodyPr/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>
                <a:solidFill>
                  <a:schemeClr val="bg1"/>
                </a:solidFill>
              </a:rPr>
              <a:t>Excellence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Question, learn, and innovate for exceptional results</a:t>
            </a:r>
          </a:p>
          <a:p>
            <a:pPr lvl="0"/>
            <a:r>
              <a:rPr lang="en-US">
                <a:solidFill>
                  <a:schemeClr val="bg1"/>
                </a:solidFill>
              </a:rPr>
              <a:t>Teamwork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Work together in the best interest of Xilinx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Embrace diversity of thought and experience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Collaborate effectively and respectfully</a:t>
            </a:r>
          </a:p>
          <a:p>
            <a:pPr lvl="0"/>
            <a:r>
              <a:rPr lang="en-US">
                <a:solidFill>
                  <a:schemeClr val="bg1"/>
                </a:solidFill>
              </a:rPr>
              <a:t>Accountability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Own commitments to their full conclusion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Deal with the unexpected quickly and professionally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Be transparent about issues, see them as opportunities,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and learn from them</a:t>
            </a:r>
          </a:p>
          <a:p>
            <a:pPr lvl="1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76E0A59-4FF2-5E4C-A5C8-E07983F5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-76200"/>
            <a:ext cx="11033760" cy="975360"/>
          </a:xfrm>
        </p:spPr>
        <p:txBody>
          <a:bodyPr/>
          <a:lstStyle/>
          <a:p>
            <a:r>
              <a:rPr lang="en-US" sz="3800"/>
              <a:t>Xilinx Core Values</a:t>
            </a:r>
          </a:p>
        </p:txBody>
      </p:sp>
    </p:spTree>
    <p:extLst>
      <p:ext uri="{BB962C8B-B14F-4D97-AF65-F5344CB8AC3E}">
        <p14:creationId xmlns:p14="http://schemas.microsoft.com/office/powerpoint/2010/main" val="147069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378015-FF02-B048-89F2-052A234D0E32}"/>
              </a:ext>
            </a:extLst>
          </p:cNvPr>
          <p:cNvSpPr/>
          <p:nvPr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76E0A59-4FF2-5E4C-A5C8-E07983F5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 sz="3800"/>
              <a:t>Xilinx Core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B8F7E-BDD6-9C40-BEDC-9FBA269AA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944" y="381000"/>
            <a:ext cx="1941690" cy="117729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AD79662-0B33-A64C-BCE8-3D4470D52A45}"/>
              </a:ext>
            </a:extLst>
          </p:cNvPr>
          <p:cNvSpPr txBox="1">
            <a:spLocks/>
          </p:cNvSpPr>
          <p:nvPr/>
        </p:nvSpPr>
        <p:spPr>
          <a:xfrm>
            <a:off x="579121" y="1295400"/>
            <a:ext cx="11033760" cy="4632960"/>
          </a:xfrm>
          <a:prstGeom prst="rect">
            <a:avLst/>
          </a:prstGeom>
        </p:spPr>
        <p:txBody>
          <a:bodyPr/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Excellence</a:t>
            </a:r>
          </a:p>
          <a:p>
            <a:pPr lvl="1"/>
            <a:r>
              <a:rPr lang="en-US"/>
              <a:t>Question, learn, and innovate for exceptional results</a:t>
            </a:r>
          </a:p>
          <a:p>
            <a:pPr lvl="0"/>
            <a:r>
              <a:rPr lang="en-US"/>
              <a:t>Teamwork</a:t>
            </a:r>
          </a:p>
          <a:p>
            <a:pPr lvl="1"/>
            <a:r>
              <a:rPr lang="en-US"/>
              <a:t>Work together in the best interest of Xilinx</a:t>
            </a:r>
          </a:p>
          <a:p>
            <a:pPr lvl="1"/>
            <a:r>
              <a:rPr lang="en-US"/>
              <a:t>Embrace diversity of thought and experience</a:t>
            </a:r>
          </a:p>
          <a:p>
            <a:pPr lvl="1"/>
            <a:r>
              <a:rPr lang="en-US"/>
              <a:t>Collaborate effectively and respectfully</a:t>
            </a:r>
          </a:p>
          <a:p>
            <a:pPr lvl="0"/>
            <a:r>
              <a:rPr lang="en-US"/>
              <a:t>Accountability</a:t>
            </a:r>
          </a:p>
          <a:p>
            <a:pPr lvl="1"/>
            <a:r>
              <a:rPr lang="en-US"/>
              <a:t>Own commitments to their full conclusion</a:t>
            </a:r>
          </a:p>
          <a:p>
            <a:pPr lvl="1"/>
            <a:r>
              <a:rPr lang="en-US"/>
              <a:t>Deal with the unexpected quickly and professionally</a:t>
            </a:r>
          </a:p>
          <a:p>
            <a:pPr lvl="1"/>
            <a:r>
              <a:rPr lang="en-US"/>
              <a:t>Be transparent about issues, see them as opportunities, </a:t>
            </a:r>
            <a:br>
              <a:rPr lang="en-US"/>
            </a:br>
            <a:r>
              <a:rPr lang="en-US"/>
              <a:t>and learn from them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64D7-E0A9-454C-BCB9-F3AC2E1E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495D1-E882-4B6E-B965-9D43612DF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8162A-BF7C-4E59-8E40-EF0B0F68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Banner</a:t>
            </a:r>
          </a:p>
          <a:p>
            <a:r>
              <a:rPr lang="en-US" dirty="0"/>
              <a:t>Contest</a:t>
            </a:r>
          </a:p>
          <a:p>
            <a:r>
              <a:rPr lang="en-US" dirty="0"/>
              <a:t>Program</a:t>
            </a:r>
          </a:p>
          <a:p>
            <a:r>
              <a:rPr lang="en-US" dirty="0"/>
              <a:t>Resources</a:t>
            </a:r>
          </a:p>
          <a:p>
            <a:r>
              <a:rPr lang="en-US" altLang="zh-CN" dirty="0"/>
              <a:t>Featured Projects 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1B640-E54D-46D9-9F28-EDB744489CF1}"/>
              </a:ext>
            </a:extLst>
          </p:cNvPr>
          <p:cNvSpPr/>
          <p:nvPr/>
        </p:nvSpPr>
        <p:spPr>
          <a:xfrm>
            <a:off x="681644" y="922713"/>
            <a:ext cx="10931235" cy="5286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精选项目头图</a:t>
            </a:r>
            <a:r>
              <a:rPr lang="en-US" altLang="zh-CN" dirty="0"/>
              <a:t>+</a:t>
            </a:r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94D462-7C21-4D80-A1CA-A27376A9B6B1}"/>
              </a:ext>
            </a:extLst>
          </p:cNvPr>
          <p:cNvSpPr/>
          <p:nvPr/>
        </p:nvSpPr>
        <p:spPr>
          <a:xfrm>
            <a:off x="9027622" y="1113905"/>
            <a:ext cx="2086494" cy="5569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Featured Project</a:t>
            </a:r>
          </a:p>
        </p:txBody>
      </p:sp>
    </p:spTree>
    <p:extLst>
      <p:ext uri="{BB962C8B-B14F-4D97-AF65-F5344CB8AC3E}">
        <p14:creationId xmlns:p14="http://schemas.microsoft.com/office/powerpoint/2010/main" val="19621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5F83D6-85F5-441A-99EF-2D417E629673}"/>
              </a:ext>
            </a:extLst>
          </p:cNvPr>
          <p:cNvSpPr/>
          <p:nvPr/>
        </p:nvSpPr>
        <p:spPr>
          <a:xfrm>
            <a:off x="6419803" y="1030778"/>
            <a:ext cx="4725187" cy="5145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DBAE16-6F61-42DC-828C-0B634BC642DD}"/>
              </a:ext>
            </a:extLst>
          </p:cNvPr>
          <p:cNvSpPr/>
          <p:nvPr/>
        </p:nvSpPr>
        <p:spPr>
          <a:xfrm>
            <a:off x="6878781" y="1945177"/>
            <a:ext cx="3940233" cy="3928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92234-D57F-45F2-A2A6-1262F17D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CC0BB-96B9-49AF-B9AB-1895F3B09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7E0C9-CB7E-419F-9939-CF7632136D87}"/>
              </a:ext>
            </a:extLst>
          </p:cNvPr>
          <p:cNvSpPr/>
          <p:nvPr/>
        </p:nvSpPr>
        <p:spPr>
          <a:xfrm>
            <a:off x="1136869" y="1030778"/>
            <a:ext cx="4725187" cy="5145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3C47B-6BF7-413A-9F7F-BFE67C1B5549}"/>
              </a:ext>
            </a:extLst>
          </p:cNvPr>
          <p:cNvSpPr txBox="1"/>
          <p:nvPr/>
        </p:nvSpPr>
        <p:spPr>
          <a:xfrm>
            <a:off x="1354975" y="1249146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Open-loop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206ED-D638-429E-8CCF-9568375A1816}"/>
              </a:ext>
            </a:extLst>
          </p:cNvPr>
          <p:cNvSpPr/>
          <p:nvPr/>
        </p:nvSpPr>
        <p:spPr>
          <a:xfrm>
            <a:off x="1487978" y="1803862"/>
            <a:ext cx="3940233" cy="11637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 Innovation Contest</a:t>
            </a:r>
          </a:p>
          <a:p>
            <a:pPr algn="ctr"/>
            <a:r>
              <a:rPr lang="en-US" dirty="0" err="1"/>
              <a:t>abstract+link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300152-2311-40C9-B6AA-B7611705EFDD}"/>
              </a:ext>
            </a:extLst>
          </p:cNvPr>
          <p:cNvSpPr/>
          <p:nvPr/>
        </p:nvSpPr>
        <p:spPr>
          <a:xfrm>
            <a:off x="1487977" y="3240043"/>
            <a:ext cx="3940233" cy="11637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研电赛</a:t>
            </a:r>
            <a:endParaRPr lang="en-US" dirty="0"/>
          </a:p>
          <a:p>
            <a:pPr algn="ctr"/>
            <a:r>
              <a:rPr lang="en-US" dirty="0"/>
              <a:t>Abstract + 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0B693-EF35-4038-A11D-60C6573A8EB0}"/>
              </a:ext>
            </a:extLst>
          </p:cNvPr>
          <p:cNvSpPr/>
          <p:nvPr/>
        </p:nvSpPr>
        <p:spPr>
          <a:xfrm>
            <a:off x="1487978" y="4709451"/>
            <a:ext cx="3940233" cy="11637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CCC</a:t>
            </a:r>
          </a:p>
          <a:p>
            <a:pPr algn="ctr"/>
            <a:r>
              <a:rPr lang="en-US" dirty="0"/>
              <a:t>Abstract +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63CFF-E0DE-423E-8B10-7E70762CC049}"/>
              </a:ext>
            </a:extLst>
          </p:cNvPr>
          <p:cNvSpPr txBox="1"/>
          <p:nvPr/>
        </p:nvSpPr>
        <p:spPr>
          <a:xfrm>
            <a:off x="6745778" y="1281278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Closed-loop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2AFC3-392C-41C0-B7D5-81B3976B5585}"/>
              </a:ext>
            </a:extLst>
          </p:cNvPr>
          <p:cNvSpPr/>
          <p:nvPr/>
        </p:nvSpPr>
        <p:spPr>
          <a:xfrm>
            <a:off x="6878781" y="4709451"/>
            <a:ext cx="3940233" cy="11637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Case-by-case Submission</a:t>
            </a:r>
          </a:p>
        </p:txBody>
      </p:sp>
    </p:spTree>
    <p:extLst>
      <p:ext uri="{BB962C8B-B14F-4D97-AF65-F5344CB8AC3E}">
        <p14:creationId xmlns:p14="http://schemas.microsoft.com/office/powerpoint/2010/main" val="40205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15B9-C131-4730-BD12-9DF2BC49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697E5-B114-489C-8B2F-5AD18F750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83809-5F60-48B9-B35D-412A3DE56093}"/>
              </a:ext>
            </a:extLst>
          </p:cNvPr>
          <p:cNvSpPr/>
          <p:nvPr/>
        </p:nvSpPr>
        <p:spPr>
          <a:xfrm>
            <a:off x="711931" y="1030778"/>
            <a:ext cx="3095892" cy="5145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5E4631-7C7B-4629-8421-5C66AE128223}"/>
              </a:ext>
            </a:extLst>
          </p:cNvPr>
          <p:cNvSpPr/>
          <p:nvPr/>
        </p:nvSpPr>
        <p:spPr>
          <a:xfrm>
            <a:off x="4481649" y="1030778"/>
            <a:ext cx="3095890" cy="5145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CFC1F-E1A3-45E3-9F73-5C2A628DC80A}"/>
              </a:ext>
            </a:extLst>
          </p:cNvPr>
          <p:cNvSpPr/>
          <p:nvPr/>
        </p:nvSpPr>
        <p:spPr>
          <a:xfrm>
            <a:off x="711932" y="1030778"/>
            <a:ext cx="3095892" cy="3928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Hackathon</a:t>
            </a:r>
          </a:p>
          <a:p>
            <a:pPr algn="ctr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9275DB-4EB3-482F-8D91-593963901BB1}"/>
              </a:ext>
            </a:extLst>
          </p:cNvPr>
          <p:cNvSpPr/>
          <p:nvPr/>
        </p:nvSpPr>
        <p:spPr>
          <a:xfrm>
            <a:off x="821775" y="5215142"/>
            <a:ext cx="2876204" cy="806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65CDAA-3C7E-43C4-977F-71782A78109B}"/>
              </a:ext>
            </a:extLst>
          </p:cNvPr>
          <p:cNvSpPr/>
          <p:nvPr/>
        </p:nvSpPr>
        <p:spPr>
          <a:xfrm>
            <a:off x="4481647" y="1030778"/>
            <a:ext cx="3095892" cy="3928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Summer Camp</a:t>
            </a:r>
          </a:p>
          <a:p>
            <a:pPr algn="ctr"/>
            <a:r>
              <a:rPr lang="en-US" dirty="0"/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16746-89CA-4CE4-BD48-10229CD44B8E}"/>
              </a:ext>
            </a:extLst>
          </p:cNvPr>
          <p:cNvSpPr/>
          <p:nvPr/>
        </p:nvSpPr>
        <p:spPr>
          <a:xfrm>
            <a:off x="4591491" y="5215141"/>
            <a:ext cx="2876204" cy="806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39CA3F-D625-40D8-9C68-D9DF0073475F}"/>
              </a:ext>
            </a:extLst>
          </p:cNvPr>
          <p:cNvSpPr/>
          <p:nvPr/>
        </p:nvSpPr>
        <p:spPr>
          <a:xfrm>
            <a:off x="8251364" y="1030778"/>
            <a:ext cx="3095890" cy="5145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F8C9A8-900C-4D5A-A7A5-66A06591D7B8}"/>
              </a:ext>
            </a:extLst>
          </p:cNvPr>
          <p:cNvSpPr/>
          <p:nvPr/>
        </p:nvSpPr>
        <p:spPr>
          <a:xfrm>
            <a:off x="8251362" y="1030778"/>
            <a:ext cx="3095892" cy="3928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Winter Camp</a:t>
            </a:r>
          </a:p>
          <a:p>
            <a:pPr algn="ctr"/>
            <a:r>
              <a:rPr lang="en-US" dirty="0"/>
              <a:t>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35A3B-E977-4432-82A3-4CB72BAD6A81}"/>
              </a:ext>
            </a:extLst>
          </p:cNvPr>
          <p:cNvSpPr/>
          <p:nvPr/>
        </p:nvSpPr>
        <p:spPr>
          <a:xfrm>
            <a:off x="8361206" y="5215141"/>
            <a:ext cx="2876204" cy="806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C4B0-C350-489B-8BC6-52F5AE1A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A61B5-10E6-44AF-B904-61AC9271E5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77160-514B-47EF-9848-8D49C8B2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Wiki</a:t>
            </a:r>
          </a:p>
          <a:p>
            <a:r>
              <a:rPr lang="en-US" dirty="0"/>
              <a:t>Pynq.io</a:t>
            </a:r>
          </a:p>
          <a:p>
            <a:r>
              <a:rPr lang="en-US" dirty="0" err="1"/>
              <a:t>xupsh@github</a:t>
            </a:r>
            <a:endParaRPr lang="en-US" dirty="0"/>
          </a:p>
          <a:p>
            <a:r>
              <a:rPr lang="en-US" dirty="0"/>
              <a:t>Xilinx Developer Forum</a:t>
            </a:r>
          </a:p>
          <a:p>
            <a:r>
              <a:rPr lang="en-US" dirty="0"/>
              <a:t>PYNQ</a:t>
            </a:r>
            <a:r>
              <a:rPr lang="zh-CN" altLang="en-US" dirty="0"/>
              <a:t>公众号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2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1DC6-6014-4221-BE3C-04EF1221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Featured Projects Sharing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10572-7CF5-44CD-AA36-0CA00720B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C978B-826E-438C-909A-E9C381D3FF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2C3D-890B-4C6D-8ED6-13059ACB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gif Cover + link</a:t>
            </a:r>
          </a:p>
          <a:p>
            <a:r>
              <a:rPr lang="zh-CN" altLang="en-US" dirty="0"/>
              <a:t>每页多个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53620-54FD-4722-B336-45DC97C9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19" y="2778037"/>
            <a:ext cx="8741561" cy="31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AA5C-7526-B44A-A5E3-992DC9EB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B768D5AC-2A78-4ACF-AD6D-34909D635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86606"/>
              </p:ext>
            </p:extLst>
          </p:nvPr>
        </p:nvGraphicFramePr>
        <p:xfrm>
          <a:off x="762000" y="1528761"/>
          <a:ext cx="10744200" cy="3800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41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spc="2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sz="1400" b="1" spc="5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sz="1400" b="1" spc="8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 spc="25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sz="1400" b="1" spc="2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he</a:t>
                      </a:r>
                      <a:r>
                        <a:rPr sz="1400" b="1" spc="1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e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spc="2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sz="1400" b="1" spc="5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sz="1400" b="1" spc="8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 spc="25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sz="1400" b="1" spc="2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he</a:t>
                      </a:r>
                      <a:r>
                        <a:rPr sz="1400" b="1" spc="1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e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spc="2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sz="1400" b="1" spc="5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sz="1400" b="1" spc="8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 spc="25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sz="1400" b="1" spc="2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he</a:t>
                      </a:r>
                      <a:r>
                        <a:rPr sz="1400" b="1" spc="1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e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spc="2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sz="1400" b="1" spc="5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sz="1400" b="1" spc="8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 spc="25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sz="1400" b="1" spc="2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he</a:t>
                      </a:r>
                      <a:r>
                        <a:rPr sz="1400" b="1" spc="1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e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spc="2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sz="1400" b="1" spc="5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sz="1400" b="1" spc="8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 spc="25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sz="1400" b="1" spc="2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sz="1400" b="1" spc="35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1400" b="1" spc="15">
                          <a:solidFill>
                            <a:schemeClr val="bg1"/>
                          </a:solidFill>
                        </a:rPr>
                        <a:t>he</a:t>
                      </a:r>
                      <a:r>
                        <a:rPr sz="1400" b="1" spc="1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sz="1400" b="1">
                          <a:solidFill>
                            <a:schemeClr val="bg1"/>
                          </a:solidFill>
                        </a:rPr>
                        <a:t>e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/>
                        <a:t>Ins</a:t>
                      </a:r>
                      <a:r>
                        <a:rPr sz="1400" spc="5"/>
                        <a:t>e</a:t>
                      </a:r>
                      <a:r>
                        <a:rPr sz="1400" spc="70"/>
                        <a:t>r</a:t>
                      </a:r>
                      <a:r>
                        <a:rPr sz="1400"/>
                        <a:t>t</a:t>
                      </a:r>
                      <a:r>
                        <a:rPr sz="1400" spc="35"/>
                        <a:t> </a:t>
                      </a:r>
                      <a:r>
                        <a:rPr sz="1400"/>
                        <a:t>i</a:t>
                      </a:r>
                      <a:r>
                        <a:rPr sz="1400" spc="-10"/>
                        <a:t>n</a:t>
                      </a:r>
                      <a:r>
                        <a:rPr sz="1400"/>
                        <a:t>fo</a:t>
                      </a:r>
                      <a:r>
                        <a:rPr sz="1400" spc="35"/>
                        <a:t> </a:t>
                      </a:r>
                      <a:r>
                        <a:rPr sz="1400" spc="-10"/>
                        <a:t>t</a:t>
                      </a:r>
                      <a:r>
                        <a:rPr sz="1400" spc="-35"/>
                        <a:t>e</a:t>
                      </a:r>
                      <a:r>
                        <a:rPr sz="1400" spc="40"/>
                        <a:t>x</a:t>
                      </a:r>
                      <a:r>
                        <a:rPr sz="1400"/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00000"/>
                        </a:lnSpc>
                      </a:pPr>
                      <a:r>
                        <a:rPr sz="1400" kern="1200"/>
                        <a:t>Insert info text</a:t>
                      </a:r>
                      <a:endParaRPr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4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AA5C-7526-B44A-A5E3-992DC9EB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BA25-1061-414D-91B8-08D20E60B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</p:spPr>
        <p:txBody>
          <a:bodyPr/>
          <a:lstStyle/>
          <a:p>
            <a:r>
              <a:rPr lang="en-US"/>
              <a:t>First main item</a:t>
            </a:r>
          </a:p>
          <a:p>
            <a:pPr lvl="1"/>
            <a:r>
              <a:rPr lang="en-US"/>
              <a:t>Second level list item text style dolor </a:t>
            </a:r>
          </a:p>
          <a:p>
            <a:pPr lvl="1"/>
            <a:r>
              <a:rPr lang="en-US"/>
              <a:t>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  <p:graphicFrame>
        <p:nvGraphicFramePr>
          <p:cNvPr id="7" name="Content Placeholder 66">
            <a:extLst>
              <a:ext uri="{FF2B5EF4-FFF2-40B4-BE49-F238E27FC236}">
                <a16:creationId xmlns:a16="http://schemas.microsoft.com/office/drawing/2014/main" id="{55A7D86B-F72E-4FBA-8F6E-E2DAEB4279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063264"/>
              </p:ext>
            </p:extLst>
          </p:nvPr>
        </p:nvGraphicFramePr>
        <p:xfrm>
          <a:off x="6248402" y="1463041"/>
          <a:ext cx="5524498" cy="469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55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" id="{86B32321-37B6-412C-B97A-CCE9377D12A4}" vid="{ADAF99A3-BA17-4382-A72D-9DBC22E6E3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32FA66885874895988B70A66A3712" ma:contentTypeVersion="7" ma:contentTypeDescription="Create a new document." ma:contentTypeScope="" ma:versionID="e9e831cf839b52b214b95550ce0aad4d">
  <xsd:schema xmlns:xsd="http://www.w3.org/2001/XMLSchema" xmlns:xs="http://www.w3.org/2001/XMLSchema" xmlns:p="http://schemas.microsoft.com/office/2006/metadata/properties" xmlns:ns2="c2dd57ea-471e-432f-9bae-46b1fa64122f" targetNamespace="http://schemas.microsoft.com/office/2006/metadata/properties" ma:root="true" ma:fieldsID="de182b655da9da887d00bbd3ddacbd82" ns2:_="">
    <xsd:import namespace="c2dd57ea-471e-432f-9bae-46b1fa641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d57ea-471e-432f-9bae-46b1fa641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0316F9-D49B-43D3-B1A5-38BBC2E7659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2dd57ea-471e-432f-9bae-46b1fa64122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E94A12-9E97-40EB-A974-3BC9F5C181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F92DE5-0871-4FD3-B60A-D932670B98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d57ea-471e-432f-9bae-46b1fa6412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421</TotalTime>
  <Words>358</Words>
  <Application>Microsoft Office PowerPoint</Application>
  <PresentationFormat>Widescreen</PresentationFormat>
  <Paragraphs>123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Colfax</vt:lpstr>
      <vt:lpstr>Arial</vt:lpstr>
      <vt:lpstr>Microsoft Sans Serif</vt:lpstr>
      <vt:lpstr>Webdings</vt:lpstr>
      <vt:lpstr>Wingdings 3</vt:lpstr>
      <vt:lpstr>Xilinx-5</vt:lpstr>
      <vt:lpstr>OpenHW Webpage Structure</vt:lpstr>
      <vt:lpstr>Overview</vt:lpstr>
      <vt:lpstr>Banner</vt:lpstr>
      <vt:lpstr>Contest</vt:lpstr>
      <vt:lpstr>Program</vt:lpstr>
      <vt:lpstr>Resources</vt:lpstr>
      <vt:lpstr>Featured Projects Sharing </vt:lpstr>
      <vt:lpstr>Table Format</vt:lpstr>
      <vt:lpstr>Chart Format</vt:lpstr>
      <vt:lpstr>Section Header</vt:lpstr>
      <vt:lpstr>Section Header</vt:lpstr>
      <vt:lpstr>PowerPoint Presentation</vt:lpstr>
      <vt:lpstr>PowerPoint Presentation</vt:lpstr>
      <vt:lpstr>Xilinx Business  Strategy </vt:lpstr>
      <vt:lpstr>Xilinx Core Values</vt:lpstr>
      <vt:lpstr>Xilinx Core Values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Leslie Xu</dc:creator>
  <cp:keywords>Public</cp:keywords>
  <dc:description/>
  <cp:lastModifiedBy>Leslie Xu</cp:lastModifiedBy>
  <cp:revision>9</cp:revision>
  <dcterms:created xsi:type="dcterms:W3CDTF">2021-11-15T02:26:46Z</dcterms:created>
  <dcterms:modified xsi:type="dcterms:W3CDTF">2021-11-15T09:28:07Z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03e86a3b-6bf9-4b3b-9ed2-0a95189579ee</vt:lpwstr>
  </property>
  <property fmtid="{D5CDD505-2E9C-101B-9397-08002B2CF9AE}" pid="3" name="XilinxClassification">
    <vt:lpwstr>Public</vt:lpwstr>
  </property>
  <property fmtid="{D5CDD505-2E9C-101B-9397-08002B2CF9AE}" pid="4" name="VisualMarkings">
    <vt:lpwstr>Yes</vt:lpwstr>
  </property>
  <property fmtid="{D5CDD505-2E9C-101B-9397-08002B2CF9AE}" pid="5" name="PublicationYear">
    <vt:lpwstr>2021</vt:lpwstr>
  </property>
</Properties>
</file>