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43" r:id="rId4"/>
    <p:sldId id="393" r:id="rId5"/>
    <p:sldId id="398" r:id="rId6"/>
    <p:sldId id="394" r:id="rId7"/>
    <p:sldId id="395" r:id="rId8"/>
    <p:sldId id="383" r:id="rId9"/>
    <p:sldId id="389" r:id="rId10"/>
    <p:sldId id="399" r:id="rId11"/>
    <p:sldId id="397" r:id="rId12"/>
    <p:sldId id="396" r:id="rId13"/>
    <p:sldId id="400" r:id="rId14"/>
    <p:sldId id="401" r:id="rId15"/>
    <p:sldId id="322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000066"/>
    <a:srgbClr val="2F6ACB"/>
    <a:srgbClr val="3376C7"/>
    <a:srgbClr val="FF0066"/>
    <a:srgbClr val="FAD0B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854" y="-86"/>
      </p:cViewPr>
      <p:guideLst>
        <p:guide orient="horz" pos="21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45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9"/>
          <p:cNvSpPr/>
          <p:nvPr/>
        </p:nvSpPr>
        <p:spPr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" name="Freeform 29"/>
          <p:cNvSpPr/>
          <p:nvPr/>
        </p:nvSpPr>
        <p:spPr>
          <a:xfrm>
            <a:off x="-1587" y="-1587"/>
            <a:ext cx="9155112" cy="49403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803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Freeform 28"/>
          <p:cNvSpPr/>
          <p:nvPr/>
        </p:nvSpPr>
        <p:spPr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chemeClr val="bg1">
                  <a:alpha val="89998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Freeform 30"/>
          <p:cNvSpPr/>
          <p:nvPr/>
        </p:nvSpPr>
        <p:spPr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100000"/>
                </a:schemeClr>
              </a:gs>
              <a:gs pos="100000">
                <a:schemeClr val="bg2">
                  <a:alpha val="10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Freeform 37"/>
          <p:cNvSpPr/>
          <p:nvPr/>
        </p:nvSpPr>
        <p:spPr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" name="Freeform 46"/>
          <p:cNvSpPr/>
          <p:nvPr/>
        </p:nvSpPr>
        <p:spPr>
          <a:xfrm>
            <a:off x="-1587" y="1108075"/>
            <a:ext cx="9175750" cy="5749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2147483647" y="2147483647"/>
              </a:cxn>
            </a:cxnLst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Freeform 73"/>
          <p:cNvSpPr/>
          <p:nvPr/>
        </p:nvSpPr>
        <p:spPr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46"/>
          <p:cNvSpPr/>
          <p:nvPr/>
        </p:nvSpPr>
        <p:spPr>
          <a:xfrm>
            <a:off x="-1587" y="1108075"/>
            <a:ext cx="9175750" cy="5749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2147483647" y="2147483647"/>
              </a:cxn>
            </a:cxnLst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Freeform 73"/>
          <p:cNvSpPr/>
          <p:nvPr/>
        </p:nvSpPr>
        <p:spPr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Freeform 46"/>
          <p:cNvSpPr/>
          <p:nvPr/>
        </p:nvSpPr>
        <p:spPr>
          <a:xfrm>
            <a:off x="-1587" y="1108075"/>
            <a:ext cx="9175750" cy="57499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2147483647" y="2147483647"/>
              </a:cxn>
            </a:cxnLst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Rectangle 68"/>
          <p:cNvSpPr>
            <a:spLocks noGrp="1"/>
          </p:cNvSpPr>
          <p:nvPr>
            <p:ph type="body"/>
          </p:nvPr>
        </p:nvSpPr>
        <p:spPr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zh-CN" altLang="en-US" sz="1000" dirty="0">
                <a:ea typeface="宋体" panose="02010600030101010101" pitchFamily="2" charset="-122"/>
              </a:rPr>
            </a:fld>
            <a:endParaRPr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1097" name="Freeform 73"/>
          <p:cNvSpPr/>
          <p:nvPr/>
        </p:nvSpPr>
        <p:spPr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67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52" descr="water"/>
          <p:cNvPicPr>
            <a:picLocks noChangeAspect="1"/>
          </p:cNvPicPr>
          <p:nvPr/>
        </p:nvPicPr>
        <p:blipFill>
          <a:blip r:embed="rId1"/>
          <a:srcRect l="22409" t="16374" b="27486"/>
          <a:stretch>
            <a:fillRect/>
          </a:stretch>
        </p:blipFill>
        <p:spPr>
          <a:xfrm rot="786797">
            <a:off x="7083425" y="-233362"/>
            <a:ext cx="1906588" cy="1573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900113" y="1871663"/>
            <a:ext cx="7637463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 eaLnBrk="1" hangingPunct="1"/>
            <a:r>
              <a:rPr lang="en-US" altLang="zh-CN" sz="4800" dirty="0">
                <a:effectLst>
                  <a:outerShdw blurRad="38100" dist="38100" dir="2700000">
                    <a:srgbClr val="C0C0C0"/>
                  </a:outerShdw>
                </a:effectLst>
                <a:ea typeface="汉仪大黑简" pitchFamily="49" charset="-122"/>
              </a:rPr>
              <a:t>Prediction of merchandise category</a:t>
            </a:r>
            <a:endParaRPr lang="en-US" altLang="zh-CN" sz="4800" dirty="0">
              <a:effectLst>
                <a:outerShdw blurRad="38100" dist="38100" dir="2700000">
                  <a:srgbClr val="C0C0C0"/>
                </a:outerShdw>
              </a:effectLst>
              <a:ea typeface="汉仪大黑简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" altLang="en-US" dirty="0">
              <a:solidFill>
                <a:srgbClr val="FFFFFF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lvl="0" algn="ctr" eaLnBrk="1" hangingPunct="1"/>
            <a:endParaRPr lang="" altLang="en-US" dirty="0">
              <a:solidFill>
                <a:srgbClr val="FFFFFF"/>
              </a:solidFill>
            </a:endParaRPr>
          </a:p>
        </p:txBody>
      </p:sp>
      <p:grpSp>
        <p:nvGrpSpPr>
          <p:cNvPr id="4106" name="Group 35"/>
          <p:cNvGrpSpPr/>
          <p:nvPr/>
        </p:nvGrpSpPr>
        <p:grpSpPr>
          <a:xfrm>
            <a:off x="857250" y="5072063"/>
            <a:ext cx="1676400" cy="1093787"/>
            <a:chOff x="395" y="2036"/>
            <a:chExt cx="618" cy="403"/>
          </a:xfrm>
        </p:grpSpPr>
        <p:sp>
          <p:nvSpPr>
            <p:cNvPr id="4137" name="Freeform 36"/>
            <p:cNvSpPr/>
            <p:nvPr/>
          </p:nvSpPr>
          <p:spPr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4" y="18"/>
                </a:cxn>
                <a:cxn ang="0">
                  <a:pos x="0" y="41"/>
                </a:cxn>
                <a:cxn ang="0">
                  <a:pos x="15" y="87"/>
                </a:cxn>
                <a:cxn ang="0">
                  <a:pos x="38" y="81"/>
                </a:cxn>
                <a:cxn ang="0">
                  <a:pos x="44" y="63"/>
                </a:cxn>
                <a:cxn ang="0">
                  <a:pos x="33" y="8"/>
                </a:cxn>
              </a:cxnLst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8" name="Freeform 37"/>
            <p:cNvSpPr/>
            <p:nvPr/>
          </p:nvSpPr>
          <p:spPr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33" y="8"/>
                </a:cxn>
                <a:cxn ang="0">
                  <a:pos x="4" y="18"/>
                </a:cxn>
                <a:cxn ang="0">
                  <a:pos x="0" y="41"/>
                </a:cxn>
                <a:cxn ang="0">
                  <a:pos x="15" y="87"/>
                </a:cxn>
                <a:cxn ang="0">
                  <a:pos x="38" y="81"/>
                </a:cxn>
                <a:cxn ang="0">
                  <a:pos x="44" y="63"/>
                </a:cxn>
                <a:cxn ang="0">
                  <a:pos x="33" y="8"/>
                </a:cxn>
              </a:cxnLst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9" name="Freeform 38"/>
            <p:cNvSpPr/>
            <p:nvPr/>
          </p:nvSpPr>
          <p:spPr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1" y="53"/>
                </a:cxn>
                <a:cxn ang="0">
                  <a:pos x="0" y="54"/>
                </a:cxn>
              </a:cxnLst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40" name="Freeform 39"/>
            <p:cNvSpPr/>
            <p:nvPr/>
          </p:nvSpPr>
          <p:spPr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141" name="Group 40"/>
            <p:cNvGrpSpPr/>
            <p:nvPr/>
          </p:nvGrpSpPr>
          <p:grpSpPr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4143" name="Freeform 41"/>
              <p:cNvSpPr/>
              <p:nvPr/>
            </p:nvSpPr>
            <p:spPr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4" name="Freeform 42"/>
              <p:cNvSpPr/>
              <p:nvPr/>
            </p:nvSpPr>
            <p:spPr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5" name="Freeform 43"/>
              <p:cNvSpPr/>
              <p:nvPr/>
            </p:nvSpPr>
            <p:spPr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6" name="Freeform 44"/>
              <p:cNvSpPr/>
              <p:nvPr/>
            </p:nvSpPr>
            <p:spPr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7" name="Freeform 45"/>
              <p:cNvSpPr/>
              <p:nvPr/>
            </p:nvSpPr>
            <p:spPr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8" name="Freeform 46"/>
              <p:cNvSpPr/>
              <p:nvPr/>
            </p:nvSpPr>
            <p:spPr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49" name="Line 47"/>
              <p:cNvSpPr/>
              <p:nvPr/>
            </p:nvSpPr>
            <p:spPr>
              <a:xfrm flipV="1">
                <a:off x="797" y="2258"/>
                <a:ext cx="66" cy="72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0" name="Line 48"/>
              <p:cNvSpPr/>
              <p:nvPr/>
            </p:nvSpPr>
            <p:spPr>
              <a:xfrm flipV="1">
                <a:off x="806" y="2315"/>
                <a:ext cx="100" cy="34"/>
              </a:xfrm>
              <a:prstGeom prst="line">
                <a:avLst/>
              </a:prstGeom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1" name="Oval 49"/>
              <p:cNvSpPr/>
              <p:nvPr/>
            </p:nvSpPr>
            <p:spPr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42" name="Freeform 50"/>
            <p:cNvSpPr/>
            <p:nvPr/>
          </p:nvSpPr>
          <p:spPr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1" y="53"/>
                </a:cxn>
                <a:cxn ang="0">
                  <a:pos x="0" y="54"/>
                </a:cxn>
              </a:cxnLst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107" name="组合 71"/>
          <p:cNvGrpSpPr/>
          <p:nvPr/>
        </p:nvGrpSpPr>
        <p:grpSpPr>
          <a:xfrm>
            <a:off x="714375" y="3500438"/>
            <a:ext cx="2971800" cy="1606550"/>
            <a:chOff x="2714612" y="3751276"/>
            <a:chExt cx="2971794" cy="1606550"/>
          </a:xfrm>
        </p:grpSpPr>
        <p:grpSp>
          <p:nvGrpSpPr>
            <p:cNvPr id="4110" name="Group 35"/>
            <p:cNvGrpSpPr/>
            <p:nvPr/>
          </p:nvGrpSpPr>
          <p:grpSpPr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122" name="Freeform 36"/>
              <p:cNvSpPr/>
              <p:nvPr/>
            </p:nvSpPr>
            <p:spPr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33" y="8"/>
                  </a:cxn>
                  <a:cxn ang="0">
                    <a:pos x="4" y="18"/>
                  </a:cxn>
                  <a:cxn ang="0">
                    <a:pos x="0" y="41"/>
                  </a:cxn>
                  <a:cxn ang="0">
                    <a:pos x="15" y="87"/>
                  </a:cxn>
                  <a:cxn ang="0">
                    <a:pos x="38" y="81"/>
                  </a:cxn>
                  <a:cxn ang="0">
                    <a:pos x="44" y="63"/>
                  </a:cxn>
                  <a:cxn ang="0">
                    <a:pos x="33" y="8"/>
                  </a:cxn>
                </a:cxnLst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3" name="Freeform 37"/>
              <p:cNvSpPr/>
              <p:nvPr/>
            </p:nvSpPr>
            <p:spPr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33" y="8"/>
                  </a:cxn>
                  <a:cxn ang="0">
                    <a:pos x="4" y="18"/>
                  </a:cxn>
                  <a:cxn ang="0">
                    <a:pos x="0" y="41"/>
                  </a:cxn>
                  <a:cxn ang="0">
                    <a:pos x="15" y="87"/>
                  </a:cxn>
                  <a:cxn ang="0">
                    <a:pos x="38" y="81"/>
                  </a:cxn>
                  <a:cxn ang="0">
                    <a:pos x="44" y="63"/>
                  </a:cxn>
                  <a:cxn ang="0">
                    <a:pos x="33" y="8"/>
                  </a:cxn>
                </a:cxnLst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Freeform 38"/>
              <p:cNvSpPr/>
              <p:nvPr/>
            </p:nvSpPr>
            <p:spPr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1" y="53"/>
                  </a:cxn>
                  <a:cxn ang="0">
                    <a:pos x="0" y="54"/>
                  </a:cxn>
                </a:cxnLst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Freeform 39"/>
              <p:cNvSpPr/>
              <p:nvPr/>
            </p:nvSpPr>
            <p:spPr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4126" name="Group 40"/>
              <p:cNvGrpSpPr/>
              <p:nvPr/>
            </p:nvGrpSpPr>
            <p:grpSpPr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4128" name="Freeform 41"/>
                <p:cNvSpPr/>
                <p:nvPr/>
              </p:nvSpPr>
              <p:spPr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29" name="Freeform 42"/>
                <p:cNvSpPr/>
                <p:nvPr/>
              </p:nvSpPr>
              <p:spPr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30" name="Freeform 43"/>
                <p:cNvSpPr/>
                <p:nvPr/>
              </p:nvSpPr>
              <p:spPr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31" name="Freeform 44"/>
                <p:cNvSpPr/>
                <p:nvPr/>
              </p:nvSpPr>
              <p:spPr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32" name="Freeform 45"/>
                <p:cNvSpPr/>
                <p:nvPr/>
              </p:nvSpPr>
              <p:spPr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33" name="Freeform 46"/>
                <p:cNvSpPr/>
                <p:nvPr/>
              </p:nvSpPr>
              <p:spPr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134" name="Line 47"/>
                <p:cNvSpPr/>
                <p:nvPr/>
              </p:nvSpPr>
              <p:spPr>
                <a:xfrm flipV="1">
                  <a:off x="797" y="2258"/>
                  <a:ext cx="66" cy="72"/>
                </a:xfrm>
                <a:prstGeom prst="line">
                  <a:avLst/>
                </a:prstGeom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5" name="Line 48"/>
                <p:cNvSpPr/>
                <p:nvPr/>
              </p:nvSpPr>
              <p:spPr>
                <a:xfrm flipV="1">
                  <a:off x="806" y="2315"/>
                  <a:ext cx="100" cy="34"/>
                </a:xfrm>
                <a:prstGeom prst="line">
                  <a:avLst/>
                </a:prstGeom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36" name="Oval 49"/>
                <p:cNvSpPr/>
                <p:nvPr/>
              </p:nvSpPr>
              <p:spPr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>
                  <a:noFill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127" name="Freeform 50"/>
              <p:cNvSpPr/>
              <p:nvPr/>
            </p:nvSpPr>
            <p:spPr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1" y="53"/>
                  </a:cxn>
                  <a:cxn ang="0">
                    <a:pos x="0" y="54"/>
                  </a:cxn>
                </a:cxnLst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111" name="Group 24"/>
            <p:cNvGrpSpPr/>
            <p:nvPr/>
          </p:nvGrpSpPr>
          <p:grpSpPr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4112" name="Freeform 25"/>
              <p:cNvSpPr/>
              <p:nvPr/>
            </p:nvSpPr>
            <p:spPr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3" name="Freeform 26"/>
              <p:cNvSpPr/>
              <p:nvPr/>
            </p:nvSpPr>
            <p:spPr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4" name="Freeform 27"/>
              <p:cNvSpPr/>
              <p:nvPr/>
            </p:nvSpPr>
            <p:spPr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5" name="Freeform 28"/>
              <p:cNvSpPr/>
              <p:nvPr/>
            </p:nvSpPr>
            <p:spPr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Freeform 29"/>
              <p:cNvSpPr/>
              <p:nvPr/>
            </p:nvSpPr>
            <p:spPr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Freeform 30"/>
              <p:cNvSpPr/>
              <p:nvPr/>
            </p:nvSpPr>
            <p:spPr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8" name="Freeform 31"/>
              <p:cNvSpPr/>
              <p:nvPr/>
            </p:nvSpPr>
            <p:spPr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9" name="Freeform 32"/>
              <p:cNvSpPr/>
              <p:nvPr/>
            </p:nvSpPr>
            <p:spPr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Freeform 33"/>
              <p:cNvSpPr/>
              <p:nvPr/>
            </p:nvSpPr>
            <p:spPr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Freeform 34"/>
              <p:cNvSpPr/>
              <p:nvPr/>
            </p:nvSpPr>
            <p:spPr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4108" name="Picture 23" descr="1"/>
          <p:cNvPicPr>
            <a:picLocks noChangeAspect="1"/>
          </p:cNvPicPr>
          <p:nvPr/>
        </p:nvPicPr>
        <p:blipFill>
          <a:blip r:embed="rId2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6879189">
            <a:off x="2166938" y="385763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9" name="Rectangle 19"/>
          <p:cNvSpPr>
            <a:spLocks noGrp="1"/>
          </p:cNvSpPr>
          <p:nvPr/>
        </p:nvSpPr>
        <p:spPr>
          <a:xfrm>
            <a:off x="5526088" y="4581525"/>
            <a:ext cx="3554412" cy="2232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Team</a:t>
            </a:r>
            <a:r>
              <a:rPr lang="zh-CN" altLang="en-US" sz="28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Ace</a:t>
            </a:r>
            <a:endParaRPr lang="en-US" altLang="zh-CN" sz="2800" b="1" dirty="0">
              <a:solidFill>
                <a:srgbClr val="08080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25 L -0.44115 -0.0125 L -0.44115 0.1956 L 0.44879 0.19189 L 0.44879 -0.00764 L 0.00382 -0.0125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083 L 0.44896 -0.02083 L 0.44757 -0.22361 L -0.44097 -0.23079 L -0.44097 -0.02245 L 0.00052 -0.02083 Z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3" descr="跨职能流程图（水平）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8788"/>
            <a:ext cx="8748713" cy="621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22225" y="117475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System procedure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5862638" y="4645025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WordArt 5"/>
          <p:cNvSpPr>
            <a:spLocks noTextEdit="1"/>
          </p:cNvSpPr>
          <p:nvPr/>
        </p:nvSpPr>
        <p:spPr>
          <a:xfrm>
            <a:off x="1042988" y="175101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0" name="WordArt 11"/>
          <p:cNvSpPr>
            <a:spLocks noTextEdit="1"/>
          </p:cNvSpPr>
          <p:nvPr/>
        </p:nvSpPr>
        <p:spPr>
          <a:xfrm>
            <a:off x="1042988" y="4221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1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Exhibition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42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437563" cy="49022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In time aspect:</a:t>
            </a: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pic>
        <p:nvPicPr>
          <p:cNvPr id="14343" name="图片 4"/>
          <p:cNvPicPr>
            <a:picLocks noChangeAspect="1"/>
          </p:cNvPicPr>
          <p:nvPr/>
        </p:nvPicPr>
        <p:blipFill>
          <a:blip r:embed="rId2"/>
          <a:srcRect t="53087"/>
          <a:stretch>
            <a:fillRect/>
          </a:stretch>
        </p:blipFill>
        <p:spPr>
          <a:xfrm>
            <a:off x="0" y="2116138"/>
            <a:ext cx="9577388" cy="3455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07950" y="4941888"/>
            <a:ext cx="381635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23850" y="765175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Exhibition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In accuracy aspect:</a:t>
            </a:r>
            <a:endParaRPr lang="zh-CN" altLang="en-US" dirty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/>
          <a:srcRect t="45134"/>
          <a:stretch>
            <a:fillRect/>
          </a:stretch>
        </p:blipFill>
        <p:spPr>
          <a:xfrm>
            <a:off x="179388" y="2205038"/>
            <a:ext cx="9486900" cy="3525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61938" y="5143500"/>
            <a:ext cx="26543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Exhibition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For increasing accuracy, we add user dictionary to get a better segmentation result.</a:t>
            </a:r>
            <a:endParaRPr lang="zh-CN" altLang="en-US" dirty="0"/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708275"/>
            <a:ext cx="7273925" cy="382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27088" y="5949950"/>
            <a:ext cx="2016125" cy="358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WordArt 2"/>
          <p:cNvSpPr>
            <a:spLocks noTextEdit="1"/>
          </p:cNvSpPr>
          <p:nvPr/>
        </p:nvSpPr>
        <p:spPr>
          <a:xfrm>
            <a:off x="304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 eaLnBrk="0" hangingPunct="0"/>
            <a:r>
              <a:rPr lang="zh-CN" altLang="en-US" sz="5400" b="1">
                <a:ln w="2540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50000">
                      <a:srgbClr val="939DA5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endParaRPr lang="zh-CN" altLang="en-US" sz="5400" b="1">
              <a:ln w="254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50000">
                    <a:srgbClr val="939DA5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effectLst>
                <a:outerShdw dist="7184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411" name="Picture 4" descr="water"/>
          <p:cNvPicPr>
            <a:picLocks noChangeAspect="1"/>
          </p:cNvPicPr>
          <p:nvPr/>
        </p:nvPicPr>
        <p:blipFill>
          <a:blip r:embed="rId1"/>
          <a:srcRect l="22409" t="16374" b="27486"/>
          <a:stretch>
            <a:fillRect/>
          </a:stretch>
        </p:blipFill>
        <p:spPr>
          <a:xfrm rot="786797">
            <a:off x="6726238" y="0"/>
            <a:ext cx="2417762" cy="199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标题 1"/>
          <p:cNvSpPr>
            <a:spLocks noGrp="1"/>
          </p:cNvSpPr>
          <p:nvPr>
            <p:ph type="ctrTitle"/>
          </p:nvPr>
        </p:nvSpPr>
        <p:spPr>
          <a:xfrm>
            <a:off x="228600" y="1341438"/>
            <a:ext cx="5999163" cy="23749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7200" kern="120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Thanks for watching</a:t>
            </a:r>
            <a:endParaRPr lang="zh-CN" altLang="en-US" sz="7200" kern="12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13" name="副标题 2"/>
          <p:cNvSpPr>
            <a:spLocks noGrp="1"/>
          </p:cNvSpPr>
          <p:nvPr>
            <p:ph type="subTitle" idx="1"/>
          </p:nvPr>
        </p:nvSpPr>
        <p:spPr>
          <a:xfrm flipV="1">
            <a:off x="228600" y="3657600"/>
            <a:ext cx="5567363" cy="779463"/>
          </a:xfrm>
          <a:ln/>
        </p:spPr>
        <p:txBody>
          <a:bodyPr vert="horz" wrap="square" lIns="91440" tIns="45720" rIns="91440" bIns="45720" anchor="t"/>
          <a:p>
            <a:pPr eaLnBrk="1" hangingPunct="1">
              <a:buFontTx/>
              <a:buNone/>
            </a:pPr>
            <a:r>
              <a:rPr kumimoji="1"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kumimoji="1"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5862638" y="4645025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7700521">
            <a:off x="7018338" y="139700"/>
            <a:ext cx="987425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AutoShape 3"/>
          <p:cNvSpPr/>
          <p:nvPr/>
        </p:nvSpPr>
        <p:spPr>
          <a:xfrm>
            <a:off x="900113" y="1624013"/>
            <a:ext cx="7345362" cy="508000"/>
          </a:xfrm>
          <a:prstGeom prst="flowChartAlternateProcess">
            <a:avLst/>
          </a:prstGeom>
          <a:solidFill>
            <a:srgbClr val="DDDDDD"/>
          </a:solidFill>
          <a:ln w="19050">
            <a:noFill/>
          </a:ln>
          <a:effectLst>
            <a:prstShdw prst="shdw17" dist="17961" dir="2699999">
              <a:srgbClr val="858585"/>
            </a:prstShdw>
          </a:effectLst>
        </p:spPr>
        <p:txBody>
          <a:bodyPr wrap="none" anchor="ctr"/>
          <a:p>
            <a:pPr lvl="0" algn="ctr" eaLnBrk="1" hangingPunct="1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Abstract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AutoShape 4"/>
          <p:cNvSpPr/>
          <p:nvPr/>
        </p:nvSpPr>
        <p:spPr>
          <a:xfrm>
            <a:off x="900113" y="1624013"/>
            <a:ext cx="792162" cy="508000"/>
          </a:xfrm>
          <a:prstGeom prst="flowChartAlternateProcess">
            <a:avLst/>
          </a:prstGeom>
          <a:solidFill>
            <a:srgbClr val="2A5682"/>
          </a:solidFill>
          <a:ln w="19050">
            <a:noFill/>
          </a:ln>
          <a:effectLst>
            <a:prstShdw prst="shdw17" dist="17961" dir="2699999">
              <a:srgbClr val="19344E"/>
            </a:prstShdw>
          </a:effectLst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WordArt 5"/>
          <p:cNvSpPr>
            <a:spLocks noTextEdit="1"/>
          </p:cNvSpPr>
          <p:nvPr/>
        </p:nvSpPr>
        <p:spPr>
          <a:xfrm>
            <a:off x="1042988" y="175101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7" name="AutoShape 6"/>
          <p:cNvSpPr/>
          <p:nvPr/>
        </p:nvSpPr>
        <p:spPr>
          <a:xfrm>
            <a:off x="900113" y="2443163"/>
            <a:ext cx="7345362" cy="508000"/>
          </a:xfrm>
          <a:prstGeom prst="flowChartAlternateProcess">
            <a:avLst/>
          </a:prstGeom>
          <a:solidFill>
            <a:srgbClr val="DDDDDD"/>
          </a:solidFill>
          <a:ln w="19050">
            <a:noFill/>
          </a:ln>
          <a:effectLst>
            <a:prstShdw prst="shdw17" dist="17961" dir="2699999">
              <a:srgbClr val="858585"/>
            </a:prstShdw>
          </a:effectLst>
        </p:spPr>
        <p:txBody>
          <a:bodyPr wrap="none" anchor="ctr"/>
          <a:p>
            <a:pPr lvl="0" algn="ctr" eaLnBrk="1" hangingPunct="1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Approach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AutoShape 7"/>
          <p:cNvSpPr/>
          <p:nvPr/>
        </p:nvSpPr>
        <p:spPr>
          <a:xfrm>
            <a:off x="900113" y="2443163"/>
            <a:ext cx="792162" cy="508000"/>
          </a:xfrm>
          <a:prstGeom prst="flowChartAlternateProcess">
            <a:avLst/>
          </a:prstGeom>
          <a:solidFill>
            <a:srgbClr val="2A5682"/>
          </a:solidFill>
          <a:ln w="19050">
            <a:noFill/>
          </a:ln>
          <a:effectLst>
            <a:prstShdw prst="shdw17" dist="17961" dir="2699999">
              <a:srgbClr val="19344E"/>
            </a:prstShdw>
          </a:effectLst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WordArt 8"/>
          <p:cNvSpPr>
            <a:spLocks noTextEdit="1"/>
          </p:cNvSpPr>
          <p:nvPr/>
        </p:nvSpPr>
        <p:spPr>
          <a:xfrm>
            <a:off x="1042988" y="2570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30" name="WordArt 11"/>
          <p:cNvSpPr>
            <a:spLocks noTextEdit="1"/>
          </p:cNvSpPr>
          <p:nvPr/>
        </p:nvSpPr>
        <p:spPr>
          <a:xfrm>
            <a:off x="1042988" y="4221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31" name="AutoShape 18"/>
          <p:cNvSpPr/>
          <p:nvPr/>
        </p:nvSpPr>
        <p:spPr>
          <a:xfrm>
            <a:off x="900113" y="3263900"/>
            <a:ext cx="7345362" cy="508000"/>
          </a:xfrm>
          <a:prstGeom prst="flowChartAlternateProcess">
            <a:avLst/>
          </a:prstGeom>
          <a:solidFill>
            <a:srgbClr val="DDDDDD"/>
          </a:solidFill>
          <a:ln w="19050">
            <a:noFill/>
          </a:ln>
          <a:effectLst>
            <a:prstShdw prst="shdw17" dist="17961" dir="2699999">
              <a:srgbClr val="858585"/>
            </a:prstShdw>
          </a:effectLst>
        </p:spPr>
        <p:txBody>
          <a:bodyPr wrap="none" anchor="ctr"/>
          <a:p>
            <a:pPr lvl="0" algn="ctr" eaLnBrk="1" hangingPunct="1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Exhibition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32" name="组合 3"/>
          <p:cNvGrpSpPr/>
          <p:nvPr/>
        </p:nvGrpSpPr>
        <p:grpSpPr>
          <a:xfrm>
            <a:off x="900113" y="3263900"/>
            <a:ext cx="790575" cy="508000"/>
            <a:chOff x="1417" y="4689"/>
            <a:chExt cx="1246" cy="800"/>
          </a:xfrm>
        </p:grpSpPr>
        <p:sp>
          <p:nvSpPr>
            <p:cNvPr id="5133" name="AutoShape 19"/>
            <p:cNvSpPr/>
            <p:nvPr/>
          </p:nvSpPr>
          <p:spPr>
            <a:xfrm>
              <a:off x="1417" y="4689"/>
              <a:ext cx="1246" cy="800"/>
            </a:xfrm>
            <a:prstGeom prst="flowChartAlternateProcess">
              <a:avLst/>
            </a:prstGeom>
            <a:solidFill>
              <a:srgbClr val="2A5682"/>
            </a:solidFill>
            <a:ln w="19050">
              <a:noFill/>
            </a:ln>
            <a:effectLst>
              <a:prstShdw prst="shdw17" dist="17961" dir="2699999">
                <a:srgbClr val="19344E"/>
              </a:prstShdw>
            </a:effectLst>
          </p:spPr>
          <p:txBody>
            <a:bodyPr wrap="none" anchor="ctr"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4" name="WordArt 20"/>
            <p:cNvSpPr>
              <a:spLocks noTextEdit="1"/>
            </p:cNvSpPr>
            <p:nvPr/>
          </p:nvSpPr>
          <p:spPr>
            <a:xfrm>
              <a:off x="1641" y="4888"/>
              <a:ext cx="795" cy="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ctr"/>
              <a:r>
                <a:rPr lang="zh-CN" altLang="en-US" sz="1400" spc="-7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03</a:t>
              </a:r>
              <a:endPara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5862638" y="4645025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7700521">
            <a:off x="7018338" y="139700"/>
            <a:ext cx="987425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WordArt 5"/>
          <p:cNvSpPr>
            <a:spLocks noTextEdit="1"/>
          </p:cNvSpPr>
          <p:nvPr/>
        </p:nvSpPr>
        <p:spPr>
          <a:xfrm>
            <a:off x="1042988" y="175101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9" name="WordArt 11"/>
          <p:cNvSpPr>
            <a:spLocks noTextEdit="1"/>
          </p:cNvSpPr>
          <p:nvPr/>
        </p:nvSpPr>
        <p:spPr>
          <a:xfrm>
            <a:off x="1042988" y="4221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0" name="标题 1"/>
          <p:cNvSpPr>
            <a:spLocks noGrp="1"/>
          </p:cNvSpPr>
          <p:nvPr>
            <p:ph type="title"/>
          </p:nvPr>
        </p:nvSpPr>
        <p:spPr>
          <a:xfrm>
            <a:off x="371475" y="760413"/>
            <a:ext cx="8401050" cy="6746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Abstract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4" name="文本框 1"/>
          <p:cNvSpPr txBox="1">
            <a:spLocks noChangeArrowheads="1"/>
          </p:cNvSpPr>
          <p:nvPr/>
        </p:nvSpPr>
        <p:spPr bwMode="auto">
          <a:xfrm>
            <a:off x="900113" y="2005013"/>
            <a:ext cx="7221538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With the development of Internet trade, there are multiple goods for selling on the website. But, how can we classify those items into categories accurately? 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  <a:endParaRPr kumimoji="1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8437563" cy="4754563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Now, machine learning as a prevailing subject can deal with the problem precisely and efficiently. Therefore, we apply it to this project. 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5862638" y="4645025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7700521">
            <a:off x="7018338" y="139700"/>
            <a:ext cx="987425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WordArt 11"/>
          <p:cNvSpPr>
            <a:spLocks noTextEdit="1"/>
          </p:cNvSpPr>
          <p:nvPr/>
        </p:nvSpPr>
        <p:spPr>
          <a:xfrm>
            <a:off x="1042988" y="4221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7" name="文本框 1"/>
          <p:cNvSpPr txBox="1">
            <a:spLocks noChangeArrowheads="1"/>
          </p:cNvSpPr>
          <p:nvPr/>
        </p:nvSpPr>
        <p:spPr bwMode="auto">
          <a:xfrm>
            <a:off x="468313" y="774700"/>
            <a:ext cx="81026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lvl="0" eaLnBrk="1" hangingPunct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1" hangingPunct="1"/>
            <a:r>
              <a:rPr lang="en-US" altLang="zh-CN" sz="3200" dirty="0">
                <a:sym typeface="Arial" panose="020B0604020202020204" pitchFamily="34" charset="0"/>
              </a:rPr>
              <a:t>First, we process the description of every goods with Chinese character segmentation algorithm and</a:t>
            </a:r>
            <a:endParaRPr lang="en-US" altLang="zh-CN" sz="3200" dirty="0">
              <a:sym typeface="Arial" panose="020B0604020202020204" pitchFamily="34" charset="0"/>
            </a:endParaRPr>
          </a:p>
          <a:p>
            <a:pPr lvl="0" eaLnBrk="1" hangingPunct="1"/>
            <a:r>
              <a:rPr lang="en-US" altLang="zh-CN" sz="3200" dirty="0">
                <a:sym typeface="Arial" panose="020B0604020202020204" pitchFamily="34" charset="0"/>
              </a:rPr>
              <a:t>extract the key words of the text.</a:t>
            </a:r>
            <a:endParaRPr lang="en-US" altLang="zh-CN" sz="3200" dirty="0">
              <a:sym typeface="Arial" panose="020B0604020202020204" pitchFamily="34" charset="0"/>
            </a:endParaRPr>
          </a:p>
          <a:p>
            <a:pPr lvl="0" eaLnBrk="1" hangingPunct="1"/>
            <a:endParaRPr lang="en-US" altLang="zh-CN" sz="3200" dirty="0">
              <a:sym typeface="Arial" panose="020B0604020202020204" pitchFamily="34" charset="0"/>
            </a:endParaRPr>
          </a:p>
          <a:p>
            <a:pPr lvl="0" eaLnBrk="1" hangingPunct="1"/>
            <a:r>
              <a:rPr lang="en-US" altLang="zh-CN" sz="3200" dirty="0">
                <a:sym typeface="Arial" panose="020B0604020202020204" pitchFamily="34" charset="0"/>
              </a:rPr>
              <a:t>Second, put the key words into the categories the description belongs to.</a:t>
            </a:r>
            <a:endParaRPr lang="en-US" altLang="zh-CN" sz="3200" dirty="0">
              <a:sym typeface="Arial" panose="020B0604020202020204" pitchFamily="34" charset="0"/>
            </a:endParaRPr>
          </a:p>
          <a:p>
            <a:pPr lvl="0" eaLnBrk="1" hangingPunct="1"/>
            <a:endParaRPr lang="en-US" altLang="zh-CN" sz="3200" dirty="0">
              <a:sym typeface="Arial" panose="020B0604020202020204" pitchFamily="34" charset="0"/>
            </a:endParaRPr>
          </a:p>
          <a:p>
            <a:pPr lvl="0" eaLnBrk="1" hangingPunct="1"/>
            <a:r>
              <a:rPr lang="en-US" altLang="zh-CN" sz="3200" dirty="0">
                <a:sym typeface="Arial" panose="020B0604020202020204" pitchFamily="34" charset="0"/>
              </a:rPr>
              <a:t>Third, if there already have been the same words in the category, we will increase the weight of the key word.  </a:t>
            </a:r>
            <a:endParaRPr lang="en-US" altLang="zh-CN" sz="3200" dirty="0">
              <a:sym typeface="Arial" panose="020B0604020202020204" pitchFamily="34" charset="0"/>
            </a:endParaRPr>
          </a:p>
        </p:txBody>
      </p:sp>
      <p:sp>
        <p:nvSpPr>
          <p:cNvPr id="8198" name="标题 1"/>
          <p:cNvSpPr>
            <a:spLocks noGrp="1"/>
          </p:cNvSpPr>
          <p:nvPr>
            <p:ph type="title"/>
          </p:nvPr>
        </p:nvSpPr>
        <p:spPr>
          <a:xfrm>
            <a:off x="222250" y="438150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Approach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5862638" y="4645025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7700521">
            <a:off x="7018338" y="139700"/>
            <a:ext cx="987425" cy="126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WordArt 5"/>
          <p:cNvSpPr>
            <a:spLocks noTextEdit="1"/>
          </p:cNvSpPr>
          <p:nvPr/>
        </p:nvSpPr>
        <p:spPr>
          <a:xfrm>
            <a:off x="1042988" y="175101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1" name="WordArt 11"/>
          <p:cNvSpPr>
            <a:spLocks noTextEdit="1"/>
          </p:cNvSpPr>
          <p:nvPr/>
        </p:nvSpPr>
        <p:spPr>
          <a:xfrm>
            <a:off x="1042988" y="4221163"/>
            <a:ext cx="504825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1400" spc="-7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1400" spc="-7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461" name="文本框 1"/>
          <p:cNvSpPr txBox="1">
            <a:spLocks noChangeArrowheads="1"/>
          </p:cNvSpPr>
          <p:nvPr/>
        </p:nvSpPr>
        <p:spPr bwMode="auto">
          <a:xfrm>
            <a:off x="344488" y="1874838"/>
            <a:ext cx="79724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After that, we built two tables, category   table and word table, to store the data have been processed.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As follows: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3" name="标题 1"/>
          <p:cNvSpPr>
            <a:spLocks noGrp="1"/>
          </p:cNvSpPr>
          <p:nvPr>
            <p:ph type="title"/>
          </p:nvPr>
        </p:nvSpPr>
        <p:spPr>
          <a:xfrm>
            <a:off x="130175" y="561975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Approach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23825" y="139700"/>
            <a:ext cx="8401050" cy="674688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类表设计</a:t>
            </a:r>
            <a:endParaRPr lang="zh-CN" altLang="en-US" dirty="0"/>
          </a:p>
        </p:txBody>
      </p:sp>
      <p:pic>
        <p:nvPicPr>
          <p:cNvPr id="10243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1663313">
            <a:off x="8156575" y="4883150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23" descr="1"/>
          <p:cNvPicPr>
            <a:picLocks noChangeAspect="1"/>
          </p:cNvPicPr>
          <p:nvPr/>
        </p:nvPicPr>
        <p:blipFill>
          <a:blip r:embed="rId1">
            <a:grayscl/>
            <a:lum bright="-6000" contrast="24000"/>
          </a:blip>
          <a:srcRect l="42606" t="64474" r="19473"/>
          <a:stretch>
            <a:fillRect/>
          </a:stretch>
        </p:blipFill>
        <p:spPr>
          <a:xfrm rot="-4423314">
            <a:off x="7208838" y="88900"/>
            <a:ext cx="90805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9283700" cy="702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9225" y="0"/>
            <a:ext cx="9545638" cy="693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We set a threshold for every words to make sure that allover words chosen are reliable and useful to avoid the influence of noise.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Last but not least, we calculate the altogether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weight and get the maximum of weight.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复件 571TGp_business_light_ani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0</TotalTime>
  <Words>1316</Words>
  <Application>WPS 演示</Application>
  <PresentationFormat>全屏显示(4:3)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汉仪大黑简</vt:lpstr>
      <vt:lpstr>Times New Roman</vt:lpstr>
      <vt:lpstr>微软雅黑</vt:lpstr>
      <vt:lpstr>黑体</vt:lpstr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Female Authority and Narrative Voice  A Feminist Narratological Reading of Tillie Olsen’s Works  </dc:title>
  <dc:creator>琪琪</dc:creator>
  <cp:lastModifiedBy>张胜东</cp:lastModifiedBy>
  <cp:revision>358</cp:revision>
  <dcterms:created xsi:type="dcterms:W3CDTF">2009-05-20T15:33:00Z</dcterms:created>
  <dcterms:modified xsi:type="dcterms:W3CDTF">2016-11-29T18:54:38Z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