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9" r:id="rId2"/>
    <p:sldId id="300" r:id="rId3"/>
    <p:sldId id="291" r:id="rId4"/>
    <p:sldId id="293" r:id="rId5"/>
    <p:sldId id="309" r:id="rId6"/>
    <p:sldId id="294" r:id="rId7"/>
    <p:sldId id="286" r:id="rId8"/>
    <p:sldId id="287" r:id="rId9"/>
    <p:sldId id="289" r:id="rId10"/>
    <p:sldId id="290" r:id="rId11"/>
    <p:sldId id="292" r:id="rId12"/>
    <p:sldId id="288" r:id="rId13"/>
    <p:sldId id="296" r:id="rId14"/>
    <p:sldId id="306" r:id="rId15"/>
    <p:sldId id="295" r:id="rId16"/>
    <p:sldId id="299" r:id="rId17"/>
    <p:sldId id="303" r:id="rId18"/>
    <p:sldId id="302" r:id="rId19"/>
    <p:sldId id="304" r:id="rId20"/>
    <p:sldId id="301" r:id="rId21"/>
    <p:sldId id="305" r:id="rId22"/>
    <p:sldId id="298" r:id="rId23"/>
    <p:sldId id="307" r:id="rId24"/>
    <p:sldId id="308" r:id="rId25"/>
  </p:sldIdLst>
  <p:sldSz cx="9144000" cy="5143500" type="screen16x9"/>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2010" autoAdjust="0"/>
  </p:normalViewPr>
  <p:slideViewPr>
    <p:cSldViewPr>
      <p:cViewPr varScale="1">
        <p:scale>
          <a:sx n="101" d="100"/>
          <a:sy n="101" d="100"/>
        </p:scale>
        <p:origin x="830"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0F30B-CB11-433D-97B6-C06E2ACA5E41}"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1136C-A583-443F-BFB8-8C44A303D626}" type="slidenum">
              <a:rPr lang="zh-CN" altLang="en-US" smtClean="0"/>
              <a:t>‹#›</a:t>
            </a:fld>
            <a:endParaRPr lang="zh-CN" altLang="en-US"/>
          </a:p>
        </p:txBody>
      </p:sp>
    </p:spTree>
    <p:extLst>
      <p:ext uri="{BB962C8B-B14F-4D97-AF65-F5344CB8AC3E}">
        <p14:creationId xmlns:p14="http://schemas.microsoft.com/office/powerpoint/2010/main" val="775980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64</a:t>
            </a:r>
            <a:r>
              <a:rPr lang="zh-CN" altLang="en-US" sz="1200" b="0" i="0" kern="1200">
                <a:solidFill>
                  <a:schemeClr val="tx1"/>
                </a:solidFill>
                <a:effectLst/>
                <a:latin typeface="+mn-lt"/>
                <a:ea typeface="+mn-ea"/>
                <a:cs typeface="+mn-cs"/>
              </a:rPr>
              <a:t>位模式下前</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个参数通过寄存器传参，</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个以上的参数通过栈传参；</a:t>
            </a:r>
            <a:br>
              <a:rPr lang="zh-CN" altLang="en-US"/>
            </a:br>
            <a:r>
              <a:rPr lang="zh-CN" altLang="en-US" sz="1200" b="0" i="0" kern="1200">
                <a:solidFill>
                  <a:schemeClr val="tx1"/>
                </a:solidFill>
                <a:effectLst/>
                <a:latin typeface="+mn-lt"/>
                <a:ea typeface="+mn-ea"/>
                <a:cs typeface="+mn-cs"/>
              </a:rPr>
              <a:t>寄存器使用的顺序为：</a:t>
            </a:r>
            <a:br>
              <a:rPr lang="zh-CN" altLang="en-US"/>
            </a:br>
            <a:r>
              <a:rPr lang="en-US" altLang="zh-CN" sz="1200" b="0" i="0" kern="1200">
                <a:solidFill>
                  <a:schemeClr val="tx1"/>
                </a:solidFill>
                <a:effectLst/>
                <a:latin typeface="+mn-lt"/>
                <a:ea typeface="+mn-ea"/>
                <a:cs typeface="+mn-cs"/>
              </a:rPr>
              <a:t>%rdi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%rsi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%rdx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%rcx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4</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%r8</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%r9</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a:t>
            </a:r>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13</a:t>
            </a:fld>
            <a:endParaRPr lang="zh-CN" altLang="en-US"/>
          </a:p>
        </p:txBody>
      </p:sp>
    </p:spTree>
    <p:extLst>
      <p:ext uri="{BB962C8B-B14F-4D97-AF65-F5344CB8AC3E}">
        <p14:creationId xmlns:p14="http://schemas.microsoft.com/office/powerpoint/2010/main" val="87843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64</a:t>
            </a:r>
            <a:r>
              <a:rPr lang="zh-CN" altLang="en-US" sz="1200" b="0" i="0" kern="1200">
                <a:solidFill>
                  <a:schemeClr val="tx1"/>
                </a:solidFill>
                <a:effectLst/>
                <a:latin typeface="+mn-lt"/>
                <a:ea typeface="+mn-ea"/>
                <a:cs typeface="+mn-cs"/>
              </a:rPr>
              <a:t>位模式下前</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个参数通过寄存器传参，</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个以上的参数通过栈传参；</a:t>
            </a:r>
            <a:br>
              <a:rPr lang="zh-CN" altLang="en-US"/>
            </a:br>
            <a:r>
              <a:rPr lang="zh-CN" altLang="en-US" sz="1200" b="0" i="0" kern="1200">
                <a:solidFill>
                  <a:schemeClr val="tx1"/>
                </a:solidFill>
                <a:effectLst/>
                <a:latin typeface="+mn-lt"/>
                <a:ea typeface="+mn-ea"/>
                <a:cs typeface="+mn-cs"/>
              </a:rPr>
              <a:t>寄存器使用的顺序为：</a:t>
            </a:r>
            <a:br>
              <a:rPr lang="zh-CN" altLang="en-US"/>
            </a:br>
            <a:r>
              <a:rPr lang="en-US" altLang="zh-CN" sz="1200" b="0" i="0" kern="1200">
                <a:solidFill>
                  <a:schemeClr val="tx1"/>
                </a:solidFill>
                <a:effectLst/>
                <a:latin typeface="+mn-lt"/>
                <a:ea typeface="+mn-ea"/>
                <a:cs typeface="+mn-cs"/>
              </a:rPr>
              <a:t>%rdi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1</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%rsi</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2</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%rdx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3</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%rcx</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4</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%r8</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5</a:t>
            </a:r>
            <a:r>
              <a:rPr lang="zh-CN" altLang="en-US" sz="1200" b="0" i="0" kern="1200">
                <a:solidFill>
                  <a:schemeClr val="tx1"/>
                </a:solidFill>
                <a:effectLst/>
                <a:latin typeface="+mn-lt"/>
                <a:ea typeface="+mn-ea"/>
                <a:cs typeface="+mn-cs"/>
              </a:rPr>
              <a:t>个参数；</a:t>
            </a:r>
            <a:br>
              <a:rPr lang="zh-CN" altLang="en-US"/>
            </a:br>
            <a:r>
              <a:rPr lang="en-US" altLang="zh-CN" sz="1200" b="0" i="0" kern="1200">
                <a:solidFill>
                  <a:schemeClr val="tx1"/>
                </a:solidFill>
                <a:effectLst/>
                <a:latin typeface="+mn-lt"/>
                <a:ea typeface="+mn-ea"/>
                <a:cs typeface="+mn-cs"/>
              </a:rPr>
              <a:t>%r9</a:t>
            </a:r>
            <a:r>
              <a:rPr lang="zh-CN" altLang="en-US" sz="1200" b="0" i="0" kern="1200">
                <a:solidFill>
                  <a:schemeClr val="tx1"/>
                </a:solidFill>
                <a:effectLst/>
                <a:latin typeface="+mn-lt"/>
                <a:ea typeface="+mn-ea"/>
                <a:cs typeface="+mn-cs"/>
              </a:rPr>
              <a:t>：第</a:t>
            </a:r>
            <a:r>
              <a:rPr lang="en-US" altLang="zh-CN" sz="1200" b="0" i="0" kern="1200">
                <a:solidFill>
                  <a:schemeClr val="tx1"/>
                </a:solidFill>
                <a:effectLst/>
                <a:latin typeface="+mn-lt"/>
                <a:ea typeface="+mn-ea"/>
                <a:cs typeface="+mn-cs"/>
              </a:rPr>
              <a:t>6</a:t>
            </a:r>
            <a:r>
              <a:rPr lang="zh-CN" altLang="en-US" sz="1200" b="0" i="0" kern="1200">
                <a:solidFill>
                  <a:schemeClr val="tx1"/>
                </a:solidFill>
                <a:effectLst/>
                <a:latin typeface="+mn-lt"/>
                <a:ea typeface="+mn-ea"/>
                <a:cs typeface="+mn-cs"/>
              </a:rPr>
              <a:t>个参数</a:t>
            </a:r>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14</a:t>
            </a:fld>
            <a:endParaRPr lang="zh-CN" altLang="en-US"/>
          </a:p>
        </p:txBody>
      </p:sp>
    </p:spTree>
    <p:extLst>
      <p:ext uri="{BB962C8B-B14F-4D97-AF65-F5344CB8AC3E}">
        <p14:creationId xmlns:p14="http://schemas.microsoft.com/office/powerpoint/2010/main" val="85776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23</a:t>
            </a:fld>
            <a:endParaRPr lang="zh-CN" altLang="en-US"/>
          </a:p>
        </p:txBody>
      </p:sp>
    </p:spTree>
    <p:extLst>
      <p:ext uri="{BB962C8B-B14F-4D97-AF65-F5344CB8AC3E}">
        <p14:creationId xmlns:p14="http://schemas.microsoft.com/office/powerpoint/2010/main" val="1105706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0A1136C-A583-443F-BFB8-8C44A303D626}" type="slidenum">
              <a:rPr lang="zh-CN" altLang="en-US" smtClean="0"/>
              <a:t>24</a:t>
            </a:fld>
            <a:endParaRPr lang="zh-CN" altLang="en-US"/>
          </a:p>
        </p:txBody>
      </p:sp>
    </p:spTree>
    <p:extLst>
      <p:ext uri="{BB962C8B-B14F-4D97-AF65-F5344CB8AC3E}">
        <p14:creationId xmlns:p14="http://schemas.microsoft.com/office/powerpoint/2010/main" val="26464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795462"/>
            <a:ext cx="7772400" cy="8215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8194" name="Rectangle 2"/>
          <p:cNvSpPr>
            <a:spLocks noGrp="1" noChangeArrowheads="1"/>
          </p:cNvSpPr>
          <p:nvPr>
            <p:ph type="ctrTitle"/>
          </p:nvPr>
        </p:nvSpPr>
        <p:spPr>
          <a:xfrm>
            <a:off x="685800" y="742950"/>
            <a:ext cx="7772400" cy="1028700"/>
          </a:xfrm>
        </p:spPr>
        <p:txBody>
          <a:bodyPr/>
          <a:lstStyle>
            <a:lvl1pPr>
              <a:defRPr sz="3000"/>
            </a:lvl1pPr>
          </a:lstStyle>
          <a:p>
            <a:pPr lvl="0"/>
            <a:r>
              <a:rPr lang="zh-CN" altLang="en-US" noProof="0"/>
              <a:t>单击此处编辑母版标题样式</a:t>
            </a:r>
          </a:p>
        </p:txBody>
      </p:sp>
      <p:sp>
        <p:nvSpPr>
          <p:cNvPr id="8195" name="Rectangle 3"/>
          <p:cNvSpPr>
            <a:spLocks noGrp="1" noChangeArrowheads="1"/>
          </p:cNvSpPr>
          <p:nvPr>
            <p:ph type="subTitle" idx="1"/>
          </p:nvPr>
        </p:nvSpPr>
        <p:spPr>
          <a:xfrm>
            <a:off x="1447800" y="2571750"/>
            <a:ext cx="7010400" cy="1200150"/>
          </a:xfrm>
        </p:spPr>
        <p:txBody>
          <a:bodyPr/>
          <a:lstStyle>
            <a:lvl1pPr marL="0" indent="0">
              <a:buFont typeface="Wingdings"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685800" y="4686300"/>
            <a:ext cx="1905000" cy="342900"/>
          </a:xfrm>
        </p:spPr>
        <p:txBody>
          <a:bodyPr/>
          <a:lstStyle>
            <a:lvl1pPr>
              <a:defRPr/>
            </a:lvl1pPr>
          </a:lstStyle>
          <a:p>
            <a:fld id="{12D1B8E7-F47C-47D8-B811-1B6D096B8720}" type="datetime1">
              <a:rPr lang="zh-CN" altLang="en-US" smtClean="0">
                <a:solidFill>
                  <a:srgbClr val="000000"/>
                </a:solidFill>
              </a:rPr>
              <a:pPr/>
              <a:t>2022/4/7</a:t>
            </a:fld>
            <a:endParaRPr lang="zh-CN" altLang="en-US">
              <a:solidFill>
                <a:srgbClr val="000000"/>
              </a:solidFill>
            </a:endParaRPr>
          </a:p>
        </p:txBody>
      </p:sp>
      <p:sp>
        <p:nvSpPr>
          <p:cNvPr id="6" name="Rectangle 5"/>
          <p:cNvSpPr>
            <a:spLocks noGrp="1" noChangeArrowheads="1"/>
          </p:cNvSpPr>
          <p:nvPr>
            <p:ph type="ftr" sz="quarter" idx="11"/>
          </p:nvPr>
        </p:nvSpPr>
        <p:spPr>
          <a:xfrm>
            <a:off x="3124200" y="4686300"/>
            <a:ext cx="2895600" cy="342900"/>
          </a:xfrm>
        </p:spPr>
        <p:txBody>
          <a:bodyPr/>
          <a:lstStyle>
            <a:lvl1pPr>
              <a:defRPr/>
            </a:lvl1pPr>
          </a:lstStyle>
          <a:p>
            <a:r>
              <a:rPr lang="zh-CN" altLang="en-US">
                <a:solidFill>
                  <a:srgbClr val="000000"/>
                </a:solidFill>
              </a:rPr>
              <a:t>同济大学电子与信息工程学院 裴喜龙</a:t>
            </a:r>
          </a:p>
        </p:txBody>
      </p:sp>
      <p:sp>
        <p:nvSpPr>
          <p:cNvPr id="7" name="Rectangle 6"/>
          <p:cNvSpPr>
            <a:spLocks noGrp="1" noChangeArrowheads="1"/>
          </p:cNvSpPr>
          <p:nvPr>
            <p:ph type="sldNum" sz="quarter" idx="12"/>
          </p:nvPr>
        </p:nvSpPr>
        <p:spPr>
          <a:xfrm>
            <a:off x="6553200" y="4686300"/>
            <a:ext cx="1905000" cy="342900"/>
          </a:xfrm>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9756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CCE22232-F5CE-4649-B794-83C511784911}" type="datetime1">
              <a:rPr lang="zh-CN" altLang="en-US" smtClean="0">
                <a:solidFill>
                  <a:srgbClr val="000000"/>
                </a:solidFill>
              </a:rPr>
              <a:pPr/>
              <a:t>2022/4/7</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4241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228600"/>
            <a:ext cx="5854700" cy="4286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36546BAF-2C96-4894-81FD-CB07359450EA}" type="datetime1">
              <a:rPr lang="zh-CN" altLang="en-US" smtClean="0">
                <a:solidFill>
                  <a:srgbClr val="000000"/>
                </a:solidFill>
              </a:rPr>
              <a:pPr/>
              <a:t>2022/4/7</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549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A058C3EE-7F92-4C34-8E4D-F4AB6C7888FF}" type="datetime1">
              <a:rPr lang="zh-CN" altLang="en-US" smtClean="0">
                <a:solidFill>
                  <a:srgbClr val="000000"/>
                </a:solidFill>
              </a:rPr>
              <a:pPr/>
              <a:t>2022/4/7</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4021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8"/>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623129D2-7B78-4868-8D3B-6D1D95E86478}" type="datetime1">
              <a:rPr lang="zh-CN" altLang="en-US" smtClean="0">
                <a:solidFill>
                  <a:srgbClr val="000000"/>
                </a:solidFill>
              </a:rPr>
              <a:pPr/>
              <a:t>2022/4/7</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5998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FFE23EF1-AB99-47BF-9F18-06F34710AEC9}" type="datetime1">
              <a:rPr lang="zh-CN" altLang="en-US" smtClean="0">
                <a:solidFill>
                  <a:srgbClr val="000000"/>
                </a:solidFill>
              </a:rPr>
              <a:pPr/>
              <a:t>2022/4/7</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6517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48A402BA-1881-4C14-8EAA-9E31A2AFC370}" type="datetime1">
              <a:rPr lang="zh-CN" altLang="en-US" smtClean="0">
                <a:solidFill>
                  <a:srgbClr val="000000"/>
                </a:solidFill>
              </a:rPr>
              <a:pPr/>
              <a:t>2022/4/7</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9"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7747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5"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9378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D07669BD-4E4E-425A-AC09-FF465E2D0E6F}" type="datetime1">
              <a:rPr lang="zh-CN" altLang="en-US" smtClean="0">
                <a:solidFill>
                  <a:srgbClr val="000000"/>
                </a:solidFill>
              </a:rPr>
              <a:pPr/>
              <a:t>2022/4/7</a:t>
            </a:fld>
            <a:endParaRPr lang="zh-CN" altLang="en-US">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4"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0882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55926EF-D4CD-4837-BF9F-233C0778C18C}" type="datetime1">
              <a:rPr lang="zh-CN" altLang="en-US" smtClean="0">
                <a:solidFill>
                  <a:srgbClr val="000000"/>
                </a:solidFill>
              </a:rPr>
              <a:pPr/>
              <a:t>2022/4/7</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1266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311393A5-8815-4351-BDCF-F36F81B88863}" type="datetime1">
              <a:rPr lang="zh-CN" altLang="en-US" smtClean="0">
                <a:solidFill>
                  <a:srgbClr val="000000"/>
                </a:solidFill>
              </a:rPr>
              <a:pPr/>
              <a:t>2022/4/7</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706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28601"/>
            <a:ext cx="8001000" cy="91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314450"/>
            <a:ext cx="8001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1" y="1175150"/>
            <a:ext cx="7958138" cy="82153"/>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1029" name="Line 5"/>
          <p:cNvSpPr>
            <a:spLocks noChangeShapeType="1"/>
          </p:cNvSpPr>
          <p:nvPr/>
        </p:nvSpPr>
        <p:spPr bwMode="auto">
          <a:xfrm flipV="1">
            <a:off x="609600" y="46291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defTabSz="685800"/>
            <a:endParaRPr lang="zh-CN" altLang="en-US" sz="1400">
              <a:solidFill>
                <a:srgbClr val="000000"/>
              </a:solidFill>
            </a:endParaRPr>
          </a:p>
        </p:txBody>
      </p:sp>
      <p:sp>
        <p:nvSpPr>
          <p:cNvPr id="7174" name="Rectangle 6"/>
          <p:cNvSpPr>
            <a:spLocks noGrp="1" noChangeArrowheads="1"/>
          </p:cNvSpPr>
          <p:nvPr>
            <p:ph type="dt" sz="half" idx="2"/>
          </p:nvPr>
        </p:nvSpPr>
        <p:spPr bwMode="auto">
          <a:xfrm>
            <a:off x="6096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defRPr sz="900"/>
            </a:lvl1pPr>
          </a:lstStyle>
          <a:p>
            <a:pPr defTabSz="685800"/>
            <a:fld id="{1BF2A99B-0E9A-49DE-B6C6-1B4F92E02A14}" type="datetime1">
              <a:rPr lang="zh-CN" altLang="en-US" smtClean="0">
                <a:solidFill>
                  <a:srgbClr val="000000"/>
                </a:solidFill>
              </a:rPr>
              <a:pPr defTabSz="685800"/>
              <a:t>2022/4/7</a:t>
            </a:fld>
            <a:endParaRPr lang="zh-CN" altLang="en-US">
              <a:solidFill>
                <a:srgbClr val="000000"/>
              </a:solidFill>
            </a:endParaRPr>
          </a:p>
        </p:txBody>
      </p:sp>
      <p:sp>
        <p:nvSpPr>
          <p:cNvPr id="7175" name="Rectangle 7"/>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ctr">
              <a:defRPr sz="900"/>
            </a:lvl1pPr>
          </a:lstStyle>
          <a:p>
            <a:pPr defTabSz="685800"/>
            <a:r>
              <a:rPr lang="zh-CN" altLang="en-US">
                <a:solidFill>
                  <a:srgbClr val="000000"/>
                </a:solidFill>
              </a:rPr>
              <a:t>同济大学电子与信息工程学院 裴喜龙</a:t>
            </a:r>
          </a:p>
        </p:txBody>
      </p:sp>
      <p:sp>
        <p:nvSpPr>
          <p:cNvPr id="7176" name="Rectangle 8"/>
          <p:cNvSpPr>
            <a:spLocks noGrp="1" noChangeArrowheads="1"/>
          </p:cNvSpPr>
          <p:nvPr>
            <p:ph type="sldNum" sz="quarter" idx="4"/>
          </p:nvPr>
        </p:nvSpPr>
        <p:spPr bwMode="auto">
          <a:xfrm>
            <a:off x="65532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r">
              <a:defRPr sz="900"/>
            </a:lvl1pPr>
          </a:lstStyle>
          <a:p>
            <a:pPr defTabSz="685800"/>
            <a:fld id="{C3E0ADDA-F6F8-47AE-B57D-5BE0E215DE8A}" type="slidenum">
              <a:rPr lang="zh-CN" altLang="en-US" smtClean="0">
                <a:solidFill>
                  <a:srgbClr val="000000"/>
                </a:solidFill>
              </a:rPr>
              <a:pPr defTabSz="685800"/>
              <a:t>‹#›</a:t>
            </a:fld>
            <a:endParaRPr lang="zh-CN" altLang="en-US">
              <a:solidFill>
                <a:srgbClr val="000000"/>
              </a:solidFill>
            </a:endParaRPr>
          </a:p>
        </p:txBody>
      </p:sp>
    </p:spTree>
    <p:extLst>
      <p:ext uri="{BB962C8B-B14F-4D97-AF65-F5344CB8AC3E}">
        <p14:creationId xmlns:p14="http://schemas.microsoft.com/office/powerpoint/2010/main" val="32741182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fontAlgn="base" hangingPunct="1">
        <a:spcBef>
          <a:spcPct val="0"/>
        </a:spcBef>
        <a:spcAft>
          <a:spcPct val="0"/>
        </a:spcAft>
        <a:defRPr sz="2900">
          <a:solidFill>
            <a:schemeClr val="tx2"/>
          </a:solidFill>
          <a:latin typeface="+mj-lt"/>
          <a:ea typeface="+mj-ea"/>
          <a:cs typeface="+mj-cs"/>
        </a:defRPr>
      </a:lvl1pPr>
      <a:lvl2pPr algn="l" rtl="0" eaLnBrk="1" fontAlgn="base" hangingPunct="1">
        <a:spcBef>
          <a:spcPct val="0"/>
        </a:spcBef>
        <a:spcAft>
          <a:spcPct val="0"/>
        </a:spcAft>
        <a:defRPr sz="2900">
          <a:solidFill>
            <a:schemeClr val="tx2"/>
          </a:solidFill>
          <a:latin typeface="Verdana" pitchFamily="34" charset="0"/>
          <a:ea typeface="宋体" pitchFamily="2" charset="-122"/>
        </a:defRPr>
      </a:lvl2pPr>
      <a:lvl3pPr algn="l" rtl="0" eaLnBrk="1" fontAlgn="base" hangingPunct="1">
        <a:spcBef>
          <a:spcPct val="0"/>
        </a:spcBef>
        <a:spcAft>
          <a:spcPct val="0"/>
        </a:spcAft>
        <a:defRPr sz="2900">
          <a:solidFill>
            <a:schemeClr val="tx2"/>
          </a:solidFill>
          <a:latin typeface="Verdana" pitchFamily="34" charset="0"/>
          <a:ea typeface="宋体" pitchFamily="2" charset="-122"/>
        </a:defRPr>
      </a:lvl3pPr>
      <a:lvl4pPr algn="l" rtl="0" eaLnBrk="1" fontAlgn="base" hangingPunct="1">
        <a:spcBef>
          <a:spcPct val="0"/>
        </a:spcBef>
        <a:spcAft>
          <a:spcPct val="0"/>
        </a:spcAft>
        <a:defRPr sz="2900">
          <a:solidFill>
            <a:schemeClr val="tx2"/>
          </a:solidFill>
          <a:latin typeface="Verdana" pitchFamily="34" charset="0"/>
          <a:ea typeface="宋体" pitchFamily="2" charset="-122"/>
        </a:defRPr>
      </a:lvl4pPr>
      <a:lvl5pPr algn="l" rtl="0" eaLnBrk="1" fontAlgn="base" hangingPunct="1">
        <a:spcBef>
          <a:spcPct val="0"/>
        </a:spcBef>
        <a:spcAft>
          <a:spcPct val="0"/>
        </a:spcAft>
        <a:defRPr sz="2900">
          <a:solidFill>
            <a:schemeClr val="tx2"/>
          </a:solidFill>
          <a:latin typeface="Verdana" pitchFamily="34" charset="0"/>
          <a:ea typeface="宋体" pitchFamily="2" charset="-122"/>
        </a:defRPr>
      </a:lvl5pPr>
      <a:lvl6pPr marL="342900" algn="l" rtl="0" eaLnBrk="1" fontAlgn="base" hangingPunct="1">
        <a:spcBef>
          <a:spcPct val="0"/>
        </a:spcBef>
        <a:spcAft>
          <a:spcPct val="0"/>
        </a:spcAft>
        <a:defRPr sz="2900">
          <a:solidFill>
            <a:schemeClr val="tx2"/>
          </a:solidFill>
          <a:latin typeface="Verdana" pitchFamily="34" charset="0"/>
          <a:ea typeface="宋体" pitchFamily="2" charset="-122"/>
        </a:defRPr>
      </a:lvl6pPr>
      <a:lvl7pPr marL="685800" algn="l" rtl="0" eaLnBrk="1" fontAlgn="base" hangingPunct="1">
        <a:spcBef>
          <a:spcPct val="0"/>
        </a:spcBef>
        <a:spcAft>
          <a:spcPct val="0"/>
        </a:spcAft>
        <a:defRPr sz="2900">
          <a:solidFill>
            <a:schemeClr val="tx2"/>
          </a:solidFill>
          <a:latin typeface="Verdana" pitchFamily="34" charset="0"/>
          <a:ea typeface="宋体" pitchFamily="2" charset="-122"/>
        </a:defRPr>
      </a:lvl7pPr>
      <a:lvl8pPr marL="1028700" algn="l" rtl="0" eaLnBrk="1" fontAlgn="base" hangingPunct="1">
        <a:spcBef>
          <a:spcPct val="0"/>
        </a:spcBef>
        <a:spcAft>
          <a:spcPct val="0"/>
        </a:spcAft>
        <a:defRPr sz="2900">
          <a:solidFill>
            <a:schemeClr val="tx2"/>
          </a:solidFill>
          <a:latin typeface="Verdana" pitchFamily="34" charset="0"/>
          <a:ea typeface="宋体" pitchFamily="2" charset="-122"/>
        </a:defRPr>
      </a:lvl8pPr>
      <a:lvl9pPr marL="1371600" algn="l" rtl="0" eaLnBrk="1" fontAlgn="base" hangingPunct="1">
        <a:spcBef>
          <a:spcPct val="0"/>
        </a:spcBef>
        <a:spcAft>
          <a:spcPct val="0"/>
        </a:spcAft>
        <a:defRPr sz="2900">
          <a:solidFill>
            <a:schemeClr val="tx2"/>
          </a:solidFill>
          <a:latin typeface="Verdana" pitchFamily="34" charset="0"/>
          <a:ea typeface="宋体" pitchFamily="2" charset="-122"/>
        </a:defRPr>
      </a:lvl9pPr>
    </p:titleStyle>
    <p:bodyStyle>
      <a:lvl1pPr marL="352425" indent="-35242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hyperlink" Target="https://docs.microsoft.com/zh-cn/cpp/build/arm64-windows-abi-conventions?view=msvc-160" TargetMode="External"/><Relationship Id="rId4" Type="http://schemas.openxmlformats.org/officeDocument/2006/relationships/hyperlink" Target="https://zh.wikipedia.org/wiki/X86%E8%B0%83%E7%94%A8%E7%BA%A6%E5%AE%9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ctrTitle"/>
          </p:nvPr>
        </p:nvSpPr>
        <p:spPr/>
        <p:txBody>
          <a:bodyPr/>
          <a:lstStyle/>
          <a:p>
            <a:r>
              <a:rPr lang="en-US" altLang="zh-CN" sz="23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COMO(C++ Component Model)</a:t>
            </a:r>
            <a:r>
              <a:rPr lang="zh-CN" altLang="en-US" sz="2300" b="1">
                <a:solidFill>
                  <a:srgbClr val="000000"/>
                </a:solidFill>
                <a:latin typeface="黑体" panose="02010609060101010101" pitchFamily="49" charset="-122"/>
                <a:ea typeface="黑体" panose="02010609060101010101" pitchFamily="49" charset="-122"/>
              </a:rPr>
              <a:t>原理</a:t>
            </a:r>
            <a:endParaRPr lang="zh-CN" altLang="en-US" sz="2300" b="1" dirty="0"/>
          </a:p>
        </p:txBody>
      </p:sp>
      <p:sp>
        <p:nvSpPr>
          <p:cNvPr id="10" name="副标题 9"/>
          <p:cNvSpPr>
            <a:spLocks noGrp="1"/>
          </p:cNvSpPr>
          <p:nvPr>
            <p:ph type="subTitle" idx="1"/>
          </p:nvPr>
        </p:nvSpPr>
        <p:spPr>
          <a:xfrm>
            <a:off x="683568" y="2211710"/>
            <a:ext cx="7776864" cy="1872208"/>
          </a:xfrm>
        </p:spPr>
        <p:txBody>
          <a:bodyPr/>
          <a:lstStyle/>
          <a:p>
            <a:pPr algn="ctr"/>
            <a:r>
              <a:rPr lang="en-US" altLang="zh-CN" sz="3600" b="1">
                <a:latin typeface="Times New Roman" panose="02020603050405020304" pitchFamily="18" charset="0"/>
                <a:ea typeface="黑体" panose="02010609060101010101" pitchFamily="49" charset="-122"/>
                <a:cs typeface="Times New Roman" panose="02020603050405020304" pitchFamily="18" charset="0"/>
              </a:rPr>
              <a:t>RPC</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a:latin typeface="Times New Roman" panose="02020603050405020304" pitchFamily="18" charset="0"/>
                <a:ea typeface="黑体" panose="02010609060101010101" pitchFamily="49" charset="-122"/>
                <a:cs typeface="Times New Roman" panose="02020603050405020304" pitchFamily="18" charset="0"/>
              </a:rPr>
              <a:t>Remote Process Call</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600" b="1">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3600" b="1">
                <a:latin typeface="等线" panose="02010600030101010101" pitchFamily="2" charset="-122"/>
                <a:ea typeface="等线" panose="02010600030101010101" pitchFamily="2" charset="-122"/>
              </a:rPr>
              <a:t>远程过程调用</a:t>
            </a:r>
            <a:endParaRPr lang="en-US" altLang="zh-CN" sz="3600" b="1" dirty="0">
              <a:latin typeface="等线" panose="02010600030101010101" pitchFamily="2" charset="-122"/>
              <a:ea typeface="等线" panose="02010600030101010101" pitchFamily="2" charset="-122"/>
            </a:endParaRPr>
          </a:p>
        </p:txBody>
      </p:sp>
      <p:sp>
        <p:nvSpPr>
          <p:cNvPr id="9" name="日期占位符 8"/>
          <p:cNvSpPr>
            <a:spLocks noGrp="1"/>
          </p:cNvSpPr>
          <p:nvPr>
            <p:ph type="dt" sz="half" idx="10"/>
          </p:nvPr>
        </p:nvSpPr>
        <p:spPr/>
        <p:txBody>
          <a:bodyPr/>
          <a:lstStyle/>
          <a:p>
            <a:fld id="{F5784D95-EDF1-487B-BB5F-40B9344A37A5}" type="datetime1">
              <a:rPr lang="zh-CN" altLang="en-US" smtClean="0">
                <a:solidFill>
                  <a:srgbClr val="000000"/>
                </a:solidFill>
              </a:rPr>
              <a:pPr/>
              <a:t>2022/4/7</a:t>
            </a:fld>
            <a:endParaRPr lang="zh-CN" altLang="en-US">
              <a:solidFill>
                <a:srgbClr val="000000"/>
              </a:solidFill>
            </a:endParaRPr>
          </a:p>
        </p:txBody>
      </p:sp>
      <p:sp>
        <p:nvSpPr>
          <p:cNvPr id="2" name="页脚占位符 1"/>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7" name="灯片编号占位符 6"/>
          <p:cNvSpPr>
            <a:spLocks noGrp="1"/>
          </p:cNvSpPr>
          <p:nvPr>
            <p:ph type="sldNum" sz="quarter" idx="12"/>
          </p:nvPr>
        </p:nvSpPr>
        <p:spPr/>
        <p:txBody>
          <a:bodyPr/>
          <a:lstStyle/>
          <a:p>
            <a:fld id="{C3E0ADDA-F6F8-47AE-B57D-5BE0E215DE8A}" type="slidenum">
              <a:rPr lang="zh-CN" altLang="en-US" smtClean="0">
                <a:solidFill>
                  <a:srgbClr val="000000"/>
                </a:solidFill>
              </a:rPr>
              <a:pPr/>
              <a:t>1</a:t>
            </a:fld>
            <a:endParaRPr lang="zh-CN" altLang="en-US">
              <a:solidFill>
                <a:srgbClr val="000000"/>
              </a:solidFill>
            </a:endParaRPr>
          </a:p>
        </p:txBody>
      </p:sp>
      <p:pic>
        <p:nvPicPr>
          <p:cNvPr id="6" name="Picture 5" descr="b_128261106930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7004" y="135660"/>
            <a:ext cx="1425644" cy="60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81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/como/como/como/runtime/rpc/dbus/CDBusChannelFactory.cpp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2022/4/7</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10</a:t>
            </a:fld>
            <a:endParaRPr lang="zh-CN" altLang="en-US">
              <a:solidFill>
                <a:srgbClr val="000000"/>
              </a:solidFill>
            </a:endParaRPr>
          </a:p>
        </p:txBody>
      </p:sp>
      <p:pic>
        <p:nvPicPr>
          <p:cNvPr id="7" name="图片 6">
            <a:extLst>
              <a:ext uri="{FF2B5EF4-FFF2-40B4-BE49-F238E27FC236}">
                <a16:creationId xmlns:a16="http://schemas.microsoft.com/office/drawing/2014/main" id="{C1629205-5FA1-4DC4-9658-D2E699C83436}"/>
              </a:ext>
            </a:extLst>
          </p:cNvPr>
          <p:cNvPicPr>
            <a:picLocks noChangeAspect="1"/>
          </p:cNvPicPr>
          <p:nvPr/>
        </p:nvPicPr>
        <p:blipFill>
          <a:blip r:embed="rId2"/>
          <a:stretch>
            <a:fillRect/>
          </a:stretch>
        </p:blipFill>
        <p:spPr>
          <a:xfrm>
            <a:off x="614879" y="1635646"/>
            <a:ext cx="4495775" cy="603673"/>
          </a:xfrm>
          <a:prstGeom prst="rect">
            <a:avLst/>
          </a:prstGeom>
        </p:spPr>
      </p:pic>
      <p:pic>
        <p:nvPicPr>
          <p:cNvPr id="8" name="图片 7">
            <a:extLst>
              <a:ext uri="{FF2B5EF4-FFF2-40B4-BE49-F238E27FC236}">
                <a16:creationId xmlns:a16="http://schemas.microsoft.com/office/drawing/2014/main" id="{13BBB6AC-E0E9-453E-94EC-43880623C8FA}"/>
              </a:ext>
            </a:extLst>
          </p:cNvPr>
          <p:cNvPicPr>
            <a:picLocks noChangeAspect="1"/>
          </p:cNvPicPr>
          <p:nvPr/>
        </p:nvPicPr>
        <p:blipFill>
          <a:blip r:embed="rId3"/>
          <a:stretch>
            <a:fillRect/>
          </a:stretch>
        </p:blipFill>
        <p:spPr>
          <a:xfrm>
            <a:off x="5110654" y="1625971"/>
            <a:ext cx="3973850" cy="2973413"/>
          </a:xfrm>
          <a:prstGeom prst="rect">
            <a:avLst/>
          </a:prstGeom>
        </p:spPr>
      </p:pic>
    </p:spTree>
    <p:extLst>
      <p:ext uri="{BB962C8B-B14F-4D97-AF65-F5344CB8AC3E}">
        <p14:creationId xmlns:p14="http://schemas.microsoft.com/office/powerpoint/2010/main" val="72059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CoCreateProxy ()</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/como/como/runtime/rpc</a:t>
            </a:r>
            <a:r>
              <a:rPr lang="en-US" altLang="zh-CN" sz="1200"/>
              <a:t>/</a:t>
            </a:r>
            <a:r>
              <a:rPr lang="pt-BR" altLang="zh-CN" sz="1200"/>
              <a:t>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2022/4/7</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11</a:t>
            </a:fld>
            <a:endParaRPr lang="zh-CN" altLang="en-US">
              <a:solidFill>
                <a:srgbClr val="000000"/>
              </a:solidFill>
            </a:endParaRPr>
          </a:p>
        </p:txBody>
      </p:sp>
      <p:pic>
        <p:nvPicPr>
          <p:cNvPr id="9" name="图片 8">
            <a:extLst>
              <a:ext uri="{FF2B5EF4-FFF2-40B4-BE49-F238E27FC236}">
                <a16:creationId xmlns:a16="http://schemas.microsoft.com/office/drawing/2014/main" id="{5CAC27F9-F75A-4A20-86FF-704054C53CF0}"/>
              </a:ext>
            </a:extLst>
          </p:cNvPr>
          <p:cNvPicPr>
            <a:picLocks noChangeAspect="1"/>
          </p:cNvPicPr>
          <p:nvPr/>
        </p:nvPicPr>
        <p:blipFill>
          <a:blip r:embed="rId2"/>
          <a:stretch>
            <a:fillRect/>
          </a:stretch>
        </p:blipFill>
        <p:spPr>
          <a:xfrm>
            <a:off x="609601" y="1601741"/>
            <a:ext cx="4863680" cy="2913109"/>
          </a:xfrm>
          <a:prstGeom prst="rect">
            <a:avLst/>
          </a:prstGeom>
        </p:spPr>
      </p:pic>
      <p:sp>
        <p:nvSpPr>
          <p:cNvPr id="10" name="文本框 9">
            <a:extLst>
              <a:ext uri="{FF2B5EF4-FFF2-40B4-BE49-F238E27FC236}">
                <a16:creationId xmlns:a16="http://schemas.microsoft.com/office/drawing/2014/main" id="{CA251AA6-1AED-4679-8A7E-E2658A3EC97E}"/>
              </a:ext>
            </a:extLst>
          </p:cNvPr>
          <p:cNvSpPr txBox="1"/>
          <p:nvPr/>
        </p:nvSpPr>
        <p:spPr>
          <a:xfrm>
            <a:off x="5687046" y="1463241"/>
            <a:ext cx="2923555" cy="646331"/>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至此，一个假的</a:t>
            </a:r>
            <a:r>
              <a:rPr lang="en-US" altLang="zh-CN" sz="1200">
                <a:latin typeface="等线" panose="02010600030101010101" pitchFamily="2" charset="-122"/>
                <a:ea typeface="等线" panose="02010600030101010101" pitchFamily="2" charset="-122"/>
              </a:rPr>
              <a:t>C++</a:t>
            </a:r>
            <a:r>
              <a:rPr lang="zh-CN" altLang="en-US" sz="1200">
                <a:latin typeface="等线" panose="02010600030101010101" pitchFamily="2" charset="-122"/>
                <a:ea typeface="等线" panose="02010600030101010101" pitchFamily="2" charset="-122"/>
              </a:rPr>
              <a:t>对象就造出来了，它有虚表：</a:t>
            </a:r>
            <a:r>
              <a:rPr lang="en-US" altLang="zh-CN" sz="1200">
                <a:latin typeface="等线" panose="02010600030101010101" pitchFamily="2" charset="-122"/>
                <a:ea typeface="等线" panose="02010600030101010101" pitchFamily="2" charset="-122"/>
              </a:rPr>
              <a:t>sProxyVtable</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元数据是通过</a:t>
            </a:r>
            <a:r>
              <a:rPr lang="en-US" altLang="zh-CN" sz="1200">
                <a:latin typeface="等线" panose="02010600030101010101" pitchFamily="2" charset="-122"/>
                <a:ea typeface="等线" panose="02010600030101010101" pitchFamily="2" charset="-122"/>
              </a:rPr>
              <a:t>Loader</a:t>
            </a:r>
            <a:r>
              <a:rPr lang="zh-CN" altLang="en-US" sz="1200">
                <a:latin typeface="等线" panose="02010600030101010101" pitchFamily="2" charset="-122"/>
                <a:ea typeface="等线" panose="02010600030101010101" pitchFamily="2" charset="-122"/>
              </a:rPr>
              <a:t>从本地装进来的</a:t>
            </a:r>
          </a:p>
        </p:txBody>
      </p:sp>
      <p:pic>
        <p:nvPicPr>
          <p:cNvPr id="11" name="图片 10">
            <a:extLst>
              <a:ext uri="{FF2B5EF4-FFF2-40B4-BE49-F238E27FC236}">
                <a16:creationId xmlns:a16="http://schemas.microsoft.com/office/drawing/2014/main" id="{8E5A5E1A-31A9-4313-B9E9-C2D6D7B6F28E}"/>
              </a:ext>
            </a:extLst>
          </p:cNvPr>
          <p:cNvPicPr>
            <a:picLocks noChangeAspect="1"/>
          </p:cNvPicPr>
          <p:nvPr/>
        </p:nvPicPr>
        <p:blipFill>
          <a:blip r:embed="rId3"/>
          <a:stretch>
            <a:fillRect/>
          </a:stretch>
        </p:blipFill>
        <p:spPr>
          <a:xfrm>
            <a:off x="5616418" y="2865514"/>
            <a:ext cx="3548408" cy="1648966"/>
          </a:xfrm>
          <a:prstGeom prst="rect">
            <a:avLst/>
          </a:prstGeom>
        </p:spPr>
      </p:pic>
    </p:spTree>
    <p:extLst>
      <p:ext uri="{BB962C8B-B14F-4D97-AF65-F5344CB8AC3E}">
        <p14:creationId xmlns:p14="http://schemas.microsoft.com/office/powerpoint/2010/main" val="1020150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D3EBD-2F4B-436D-9ACD-7F908CFAFE5B}"/>
              </a:ext>
            </a:extLst>
          </p:cNvPr>
          <p:cNvSpPr>
            <a:spLocks noGrp="1"/>
          </p:cNvSpPr>
          <p:nvPr>
            <p:ph type="title"/>
          </p:nvPr>
        </p:nvSpPr>
        <p:spPr/>
        <p:txBody>
          <a:bodyPr/>
          <a:lstStyle/>
          <a:p>
            <a:r>
              <a:rPr lang="en-US" altLang="zh-CN"/>
              <a:t>Obj</a:t>
            </a:r>
            <a:r>
              <a:rPr lang="zh-CN" altLang="en-US"/>
              <a:t>给</a:t>
            </a:r>
            <a:r>
              <a:rPr lang="en-US" altLang="zh-CN"/>
              <a:t>Client</a:t>
            </a:r>
            <a:r>
              <a:rPr lang="zh-CN" altLang="en-US"/>
              <a:t>端源码的“假象”</a:t>
            </a:r>
            <a:br>
              <a:rPr lang="en-US" altLang="zh-CN"/>
            </a:br>
            <a:r>
              <a:rPr lang="en-US" altLang="zh-CN" sz="1800"/>
              <a:t>InterfaceProxy</a:t>
            </a:r>
            <a:r>
              <a:rPr lang="zh-CN" altLang="en-US" sz="1800"/>
              <a:t>是所有远程过来的</a:t>
            </a:r>
            <a:r>
              <a:rPr lang="en-US" altLang="zh-CN" sz="1800"/>
              <a:t>Obj</a:t>
            </a:r>
            <a:r>
              <a:rPr lang="zh-CN" altLang="en-US" sz="1800"/>
              <a:t>的“替身”</a:t>
            </a:r>
          </a:p>
        </p:txBody>
      </p:sp>
      <p:sp>
        <p:nvSpPr>
          <p:cNvPr id="3" name="日期占位符 2">
            <a:extLst>
              <a:ext uri="{FF2B5EF4-FFF2-40B4-BE49-F238E27FC236}">
                <a16:creationId xmlns:a16="http://schemas.microsoft.com/office/drawing/2014/main" id="{6CE8B912-1A7C-4D0C-989D-FD0A44769F20}"/>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CA17EF29-24A8-4BD1-9C0A-73FB1B8B11F4}"/>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CCC1BEC-6870-440F-93E0-9A2DC60E68A1}"/>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12</a:t>
            </a:fld>
            <a:endParaRPr lang="zh-CN" altLang="en-US">
              <a:solidFill>
                <a:srgbClr val="000000"/>
              </a:solidFill>
            </a:endParaRPr>
          </a:p>
        </p:txBody>
      </p:sp>
      <p:sp>
        <p:nvSpPr>
          <p:cNvPr id="6" name="矩形 5">
            <a:extLst>
              <a:ext uri="{FF2B5EF4-FFF2-40B4-BE49-F238E27FC236}">
                <a16:creationId xmlns:a16="http://schemas.microsoft.com/office/drawing/2014/main" id="{11B8ECE2-C37D-40F9-A101-85BAA71C3AC1}"/>
              </a:ext>
            </a:extLst>
          </p:cNvPr>
          <p:cNvSpPr/>
          <p:nvPr/>
        </p:nvSpPr>
        <p:spPr>
          <a:xfrm>
            <a:off x="570959" y="1347614"/>
            <a:ext cx="1592039" cy="307777"/>
          </a:xfrm>
          <a:prstGeom prst="rect">
            <a:avLst/>
          </a:prstGeom>
        </p:spPr>
        <p:txBody>
          <a:bodyPr wrap="none">
            <a:spAutoFit/>
          </a:bodyPr>
          <a:lstStyle/>
          <a:p>
            <a:r>
              <a:rPr lang="zh-CN" altLang="en-US" sz="1400"/>
              <a:t>RPCTestUnit.cdl</a:t>
            </a:r>
          </a:p>
        </p:txBody>
      </p:sp>
      <p:pic>
        <p:nvPicPr>
          <p:cNvPr id="8" name="图片 7">
            <a:extLst>
              <a:ext uri="{FF2B5EF4-FFF2-40B4-BE49-F238E27FC236}">
                <a16:creationId xmlns:a16="http://schemas.microsoft.com/office/drawing/2014/main" id="{D7F55B70-56A0-47F9-B876-8D053F0EC735}"/>
              </a:ext>
            </a:extLst>
          </p:cNvPr>
          <p:cNvPicPr>
            <a:picLocks noChangeAspect="1"/>
          </p:cNvPicPr>
          <p:nvPr/>
        </p:nvPicPr>
        <p:blipFill>
          <a:blip r:embed="rId2"/>
          <a:stretch>
            <a:fillRect/>
          </a:stretch>
        </p:blipFill>
        <p:spPr>
          <a:xfrm>
            <a:off x="609600" y="1716946"/>
            <a:ext cx="3002649" cy="2434580"/>
          </a:xfrm>
          <a:prstGeom prst="rect">
            <a:avLst/>
          </a:prstGeom>
        </p:spPr>
      </p:pic>
      <p:sp>
        <p:nvSpPr>
          <p:cNvPr id="9" name="矩形 8">
            <a:extLst>
              <a:ext uri="{FF2B5EF4-FFF2-40B4-BE49-F238E27FC236}">
                <a16:creationId xmlns:a16="http://schemas.microsoft.com/office/drawing/2014/main" id="{DB15F36E-399A-4A78-8BCB-7F6E6FDB0095}"/>
              </a:ext>
            </a:extLst>
          </p:cNvPr>
          <p:cNvSpPr/>
          <p:nvPr/>
        </p:nvSpPr>
        <p:spPr>
          <a:xfrm>
            <a:off x="3779912" y="1347614"/>
            <a:ext cx="2016224" cy="307777"/>
          </a:xfrm>
          <a:prstGeom prst="rect">
            <a:avLst/>
          </a:prstGeom>
        </p:spPr>
        <p:txBody>
          <a:bodyPr wrap="square">
            <a:spAutoFit/>
          </a:bodyPr>
          <a:lstStyle/>
          <a:p>
            <a:r>
              <a:rPr lang="zh-CN" altLang="en-US" sz="1400"/>
              <a:t>RPCTestUnit.h</a:t>
            </a:r>
          </a:p>
        </p:txBody>
      </p:sp>
      <p:pic>
        <p:nvPicPr>
          <p:cNvPr id="10" name="图片 9">
            <a:extLst>
              <a:ext uri="{FF2B5EF4-FFF2-40B4-BE49-F238E27FC236}">
                <a16:creationId xmlns:a16="http://schemas.microsoft.com/office/drawing/2014/main" id="{FF968A82-C96F-4C24-B108-F8E27DA8B556}"/>
              </a:ext>
            </a:extLst>
          </p:cNvPr>
          <p:cNvPicPr>
            <a:picLocks noChangeAspect="1"/>
          </p:cNvPicPr>
          <p:nvPr/>
        </p:nvPicPr>
        <p:blipFill>
          <a:blip r:embed="rId3"/>
          <a:stretch>
            <a:fillRect/>
          </a:stretch>
        </p:blipFill>
        <p:spPr>
          <a:xfrm>
            <a:off x="3851185" y="1655391"/>
            <a:ext cx="2809047" cy="3085131"/>
          </a:xfrm>
          <a:prstGeom prst="rect">
            <a:avLst/>
          </a:prstGeom>
        </p:spPr>
      </p:pic>
      <p:sp>
        <p:nvSpPr>
          <p:cNvPr id="11" name="矩形 10">
            <a:extLst>
              <a:ext uri="{FF2B5EF4-FFF2-40B4-BE49-F238E27FC236}">
                <a16:creationId xmlns:a16="http://schemas.microsoft.com/office/drawing/2014/main" id="{EBA11FB9-9A7D-4774-9264-19A4E3B4BE19}"/>
              </a:ext>
            </a:extLst>
          </p:cNvPr>
          <p:cNvSpPr/>
          <p:nvPr/>
        </p:nvSpPr>
        <p:spPr>
          <a:xfrm>
            <a:off x="6804248" y="1651374"/>
            <a:ext cx="201622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RPCTestUnit.h是</a:t>
            </a: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编译阶段</a:t>
            </a:r>
            <a:r>
              <a:rPr lang="en-US" altLang="zh-CN" sz="1200">
                <a:latin typeface="等线" panose="02010600030101010101" pitchFamily="2" charset="-122"/>
                <a:ea typeface="等线" panose="02010600030101010101" pitchFamily="2" charset="-122"/>
              </a:rPr>
              <a:t>cdlc</a:t>
            </a:r>
            <a:r>
              <a:rPr lang="zh-CN" altLang="en-US" sz="1200">
                <a:latin typeface="等线" panose="02010600030101010101" pitchFamily="2" charset="-122"/>
                <a:ea typeface="等线" panose="02010600030101010101" pitchFamily="2" charset="-122"/>
              </a:rPr>
              <a:t>生成的代码，“夹壁墙”</a:t>
            </a:r>
          </a:p>
        </p:txBody>
      </p:sp>
      <p:pic>
        <p:nvPicPr>
          <p:cNvPr id="12" name="图片 11">
            <a:extLst>
              <a:ext uri="{FF2B5EF4-FFF2-40B4-BE49-F238E27FC236}">
                <a16:creationId xmlns:a16="http://schemas.microsoft.com/office/drawing/2014/main" id="{03AE0EC5-500E-4699-A989-95099E537907}"/>
              </a:ext>
            </a:extLst>
          </p:cNvPr>
          <p:cNvPicPr>
            <a:picLocks noChangeAspect="1"/>
          </p:cNvPicPr>
          <p:nvPr/>
        </p:nvPicPr>
        <p:blipFill>
          <a:blip r:embed="rId4"/>
          <a:stretch>
            <a:fillRect/>
          </a:stretch>
        </p:blipFill>
        <p:spPr>
          <a:xfrm>
            <a:off x="7020222" y="2808459"/>
            <a:ext cx="2030322" cy="646331"/>
          </a:xfrm>
          <a:prstGeom prst="rect">
            <a:avLst/>
          </a:prstGeom>
        </p:spPr>
      </p:pic>
      <p:pic>
        <p:nvPicPr>
          <p:cNvPr id="13" name="图片 12">
            <a:extLst>
              <a:ext uri="{FF2B5EF4-FFF2-40B4-BE49-F238E27FC236}">
                <a16:creationId xmlns:a16="http://schemas.microsoft.com/office/drawing/2014/main" id="{1EFCDF90-A00C-4526-8F65-0BB6882C102E}"/>
              </a:ext>
            </a:extLst>
          </p:cNvPr>
          <p:cNvPicPr>
            <a:picLocks noChangeAspect="1"/>
          </p:cNvPicPr>
          <p:nvPr/>
        </p:nvPicPr>
        <p:blipFill>
          <a:blip r:embed="rId5"/>
          <a:stretch>
            <a:fillRect/>
          </a:stretch>
        </p:blipFill>
        <p:spPr>
          <a:xfrm>
            <a:off x="7020222" y="3526834"/>
            <a:ext cx="3578809" cy="912019"/>
          </a:xfrm>
          <a:prstGeom prst="rect">
            <a:avLst/>
          </a:prstGeom>
        </p:spPr>
      </p:pic>
      <p:sp>
        <p:nvSpPr>
          <p:cNvPr id="15" name="矩形 14">
            <a:extLst>
              <a:ext uri="{FF2B5EF4-FFF2-40B4-BE49-F238E27FC236}">
                <a16:creationId xmlns:a16="http://schemas.microsoft.com/office/drawing/2014/main" id="{C0144AAB-F857-4B7D-B6A3-4EF237562AF1}"/>
              </a:ext>
            </a:extLst>
          </p:cNvPr>
          <p:cNvSpPr/>
          <p:nvPr/>
        </p:nvSpPr>
        <p:spPr>
          <a:xfrm>
            <a:off x="6912505" y="2388882"/>
            <a:ext cx="2016224" cy="307777"/>
          </a:xfrm>
          <a:prstGeom prst="rect">
            <a:avLst/>
          </a:prstGeom>
        </p:spPr>
        <p:txBody>
          <a:bodyPr wrap="square">
            <a:spAutoFit/>
          </a:bodyPr>
          <a:lstStyle/>
          <a:p>
            <a:r>
              <a:rPr lang="en-US" altLang="zh-CN" sz="1400"/>
              <a:t>CProxy</a:t>
            </a:r>
            <a:r>
              <a:rPr lang="zh-CN" altLang="en-US" sz="1400"/>
              <a:t>.h</a:t>
            </a:r>
          </a:p>
        </p:txBody>
      </p:sp>
      <p:sp>
        <p:nvSpPr>
          <p:cNvPr id="16" name="矩形 15">
            <a:extLst>
              <a:ext uri="{FF2B5EF4-FFF2-40B4-BE49-F238E27FC236}">
                <a16:creationId xmlns:a16="http://schemas.microsoft.com/office/drawing/2014/main" id="{7E7C7633-A365-435E-9FE9-1A54FF727ABA}"/>
              </a:ext>
            </a:extLst>
          </p:cNvPr>
          <p:cNvSpPr/>
          <p:nvPr/>
        </p:nvSpPr>
        <p:spPr>
          <a:xfrm>
            <a:off x="8172400" y="2378727"/>
            <a:ext cx="649537" cy="369332"/>
          </a:xfrm>
          <a:prstGeom prst="rect">
            <a:avLst/>
          </a:prstGeom>
        </p:spPr>
        <p:txBody>
          <a:bodyPr wrap="none">
            <a:spAutoFit/>
          </a:bodyPr>
          <a:lstStyle/>
          <a:p>
            <a:r>
              <a:rPr lang="zh-CN" altLang="en-US" b="1" i="1">
                <a:solidFill>
                  <a:srgbClr val="FF0000"/>
                </a:solidFill>
              </a:rPr>
              <a:t>替身</a:t>
            </a:r>
          </a:p>
        </p:txBody>
      </p:sp>
    </p:spTree>
    <p:extLst>
      <p:ext uri="{BB962C8B-B14F-4D97-AF65-F5344CB8AC3E}">
        <p14:creationId xmlns:p14="http://schemas.microsoft.com/office/powerpoint/2010/main" val="310899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97E1-D9A1-45A3-AB86-E788FE2A5073}"/>
              </a:ext>
            </a:extLst>
          </p:cNvPr>
          <p:cNvSpPr>
            <a:spLocks noGrp="1"/>
          </p:cNvSpPr>
          <p:nvPr>
            <p:ph type="title"/>
          </p:nvPr>
        </p:nvSpPr>
        <p:spPr/>
        <p:txBody>
          <a:bodyPr/>
          <a:lstStyle/>
          <a:p>
            <a:r>
              <a:rPr lang="zh-CN" altLang="en-US"/>
              <a:t>关于替身</a:t>
            </a:r>
            <a:br>
              <a:rPr lang="en-US" altLang="zh-CN"/>
            </a:br>
            <a:r>
              <a:rPr lang="en-US" altLang="zh-CN" sz="1800"/>
              <a:t>Cproxy.cpp</a:t>
            </a:r>
            <a:endParaRPr lang="zh-CN" altLang="en-US" sz="1800"/>
          </a:p>
        </p:txBody>
      </p:sp>
      <p:sp>
        <p:nvSpPr>
          <p:cNvPr id="3" name="日期占位符 2">
            <a:extLst>
              <a:ext uri="{FF2B5EF4-FFF2-40B4-BE49-F238E27FC236}">
                <a16:creationId xmlns:a16="http://schemas.microsoft.com/office/drawing/2014/main" id="{1813D8DD-8069-4D6C-B98C-5C7B374EA456}"/>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B4CD7D01-0575-454E-B2F2-B73C97D84A91}"/>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F784729-57B4-4AAB-9E31-C734875AAAEE}"/>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13</a:t>
            </a:fld>
            <a:endParaRPr lang="zh-CN" altLang="en-US">
              <a:solidFill>
                <a:srgbClr val="000000"/>
              </a:solidFill>
            </a:endParaRPr>
          </a:p>
        </p:txBody>
      </p:sp>
      <p:pic>
        <p:nvPicPr>
          <p:cNvPr id="6" name="图片 5">
            <a:extLst>
              <a:ext uri="{FF2B5EF4-FFF2-40B4-BE49-F238E27FC236}">
                <a16:creationId xmlns:a16="http://schemas.microsoft.com/office/drawing/2014/main" id="{A7977E93-3717-438D-B215-43C6336C6EE8}"/>
              </a:ext>
            </a:extLst>
          </p:cNvPr>
          <p:cNvPicPr>
            <a:picLocks noChangeAspect="1"/>
          </p:cNvPicPr>
          <p:nvPr/>
        </p:nvPicPr>
        <p:blipFill>
          <a:blip r:embed="rId3"/>
          <a:stretch>
            <a:fillRect/>
          </a:stretch>
        </p:blipFill>
        <p:spPr>
          <a:xfrm>
            <a:off x="713968" y="1887284"/>
            <a:ext cx="2030322" cy="646331"/>
          </a:xfrm>
          <a:prstGeom prst="rect">
            <a:avLst/>
          </a:prstGeom>
        </p:spPr>
      </p:pic>
      <p:pic>
        <p:nvPicPr>
          <p:cNvPr id="7" name="图片 6">
            <a:extLst>
              <a:ext uri="{FF2B5EF4-FFF2-40B4-BE49-F238E27FC236}">
                <a16:creationId xmlns:a16="http://schemas.microsoft.com/office/drawing/2014/main" id="{AB27F98F-63E7-42D4-BF15-0963471F33F4}"/>
              </a:ext>
            </a:extLst>
          </p:cNvPr>
          <p:cNvPicPr>
            <a:picLocks noChangeAspect="1"/>
          </p:cNvPicPr>
          <p:nvPr/>
        </p:nvPicPr>
        <p:blipFill>
          <a:blip r:embed="rId4"/>
          <a:stretch>
            <a:fillRect/>
          </a:stretch>
        </p:blipFill>
        <p:spPr>
          <a:xfrm>
            <a:off x="713968" y="2605659"/>
            <a:ext cx="3578809" cy="912019"/>
          </a:xfrm>
          <a:prstGeom prst="rect">
            <a:avLst/>
          </a:prstGeom>
        </p:spPr>
      </p:pic>
      <p:sp>
        <p:nvSpPr>
          <p:cNvPr id="8" name="矩形 7">
            <a:extLst>
              <a:ext uri="{FF2B5EF4-FFF2-40B4-BE49-F238E27FC236}">
                <a16:creationId xmlns:a16="http://schemas.microsoft.com/office/drawing/2014/main" id="{EDA60286-B69F-49F3-988C-C0A6F93170E0}"/>
              </a:ext>
            </a:extLst>
          </p:cNvPr>
          <p:cNvSpPr/>
          <p:nvPr/>
        </p:nvSpPr>
        <p:spPr>
          <a:xfrm>
            <a:off x="606251" y="1467707"/>
            <a:ext cx="2016224" cy="307777"/>
          </a:xfrm>
          <a:prstGeom prst="rect">
            <a:avLst/>
          </a:prstGeom>
        </p:spPr>
        <p:txBody>
          <a:bodyPr wrap="square">
            <a:spAutoFit/>
          </a:bodyPr>
          <a:lstStyle/>
          <a:p>
            <a:r>
              <a:rPr lang="en-US" altLang="zh-CN" sz="1400"/>
              <a:t>CProxy</a:t>
            </a:r>
            <a:r>
              <a:rPr lang="zh-CN" altLang="en-US" sz="1400"/>
              <a:t>.h</a:t>
            </a:r>
          </a:p>
        </p:txBody>
      </p:sp>
      <p:pic>
        <p:nvPicPr>
          <p:cNvPr id="9" name="图片 8">
            <a:extLst>
              <a:ext uri="{FF2B5EF4-FFF2-40B4-BE49-F238E27FC236}">
                <a16:creationId xmlns:a16="http://schemas.microsoft.com/office/drawing/2014/main" id="{0EC06AC1-C92C-42FC-A6CE-2EA547AEEDE2}"/>
              </a:ext>
            </a:extLst>
          </p:cNvPr>
          <p:cNvPicPr>
            <a:picLocks noChangeAspect="1"/>
          </p:cNvPicPr>
          <p:nvPr/>
        </p:nvPicPr>
        <p:blipFill>
          <a:blip r:embed="rId5"/>
          <a:stretch>
            <a:fillRect/>
          </a:stretch>
        </p:blipFill>
        <p:spPr>
          <a:xfrm>
            <a:off x="4355976" y="1196132"/>
            <a:ext cx="2345524" cy="2751236"/>
          </a:xfrm>
          <a:prstGeom prst="rect">
            <a:avLst/>
          </a:prstGeom>
        </p:spPr>
      </p:pic>
      <p:sp>
        <p:nvSpPr>
          <p:cNvPr id="10" name="矩形 9">
            <a:extLst>
              <a:ext uri="{FF2B5EF4-FFF2-40B4-BE49-F238E27FC236}">
                <a16:creationId xmlns:a16="http://schemas.microsoft.com/office/drawing/2014/main" id="{15CB50AA-3A0B-4879-98E1-FB7BA10334AC}"/>
              </a:ext>
            </a:extLst>
          </p:cNvPr>
          <p:cNvSpPr/>
          <p:nvPr/>
        </p:nvSpPr>
        <p:spPr>
          <a:xfrm>
            <a:off x="6804247" y="1303026"/>
            <a:ext cx="2016224" cy="1569660"/>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所有虚函数的入口是</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，然后</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再执行</a:t>
            </a:r>
            <a:r>
              <a:rPr lang="en-US" altLang="zh-CN" sz="1200">
                <a:latin typeface="等线" panose="02010600030101010101" pitchFamily="2" charset="-122"/>
                <a:ea typeface="等线" panose="02010600030101010101" pitchFamily="2" charset="-122"/>
              </a:rPr>
              <a:t>mProxyEntry</a:t>
            </a:r>
            <a:r>
              <a:rPr lang="zh-CN" altLang="en-US" sz="1200">
                <a:latin typeface="等线" panose="02010600030101010101" pitchFamily="2" charset="-122"/>
                <a:ea typeface="等线" panose="02010600030101010101" pitchFamily="2" charset="-122"/>
              </a:rPr>
              <a:t>函数指针变量中的函数</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Init_Proxy_Entry()</a:t>
            </a:r>
            <a:r>
              <a:rPr lang="zh-CN" altLang="en-US" sz="1200">
                <a:latin typeface="等线" panose="02010600030101010101" pitchFamily="2" charset="-122"/>
                <a:ea typeface="等线" panose="02010600030101010101" pitchFamily="2" charset="-122"/>
              </a:rPr>
              <a:t>构造了假的虚表</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x64</a:t>
            </a:r>
            <a:r>
              <a:rPr lang="zh-CN" altLang="en-US" sz="1200">
                <a:latin typeface="等线" panose="02010600030101010101" pitchFamily="2" charset="-122"/>
                <a:ea typeface="等线" panose="02010600030101010101" pitchFamily="2" charset="-122"/>
              </a:rPr>
              <a:t>传参</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a:t>
            </a:r>
            <a:r>
              <a:rPr lang="en-US" altLang="zh-CN" sz="1200">
                <a:latin typeface="等线" panose="02010600030101010101" pitchFamily="2" charset="-122"/>
                <a:ea typeface="等线" panose="02010600030101010101" pitchFamily="2" charset="-122"/>
              </a:rPr>
              <a:t>%rdi</a:t>
            </a:r>
            <a:r>
              <a:rPr lang="zh-CN" altLang="en-US" sz="1200">
                <a:latin typeface="等线" panose="02010600030101010101" pitchFamily="2" charset="-122"/>
                <a:ea typeface="等线" panose="02010600030101010101" pitchFamily="2" charset="-122"/>
              </a:rPr>
              <a:t>，第</a:t>
            </a:r>
            <a:r>
              <a:rPr lang="en-US" altLang="zh-CN" sz="1200">
                <a:latin typeface="等线" panose="02010600030101010101" pitchFamily="2" charset="-122"/>
                <a:ea typeface="等线" panose="02010600030101010101" pitchFamily="2" charset="-122"/>
              </a:rPr>
              <a:t>1</a:t>
            </a:r>
            <a:r>
              <a:rPr lang="zh-CN" altLang="en-US" sz="1200">
                <a:latin typeface="等线" panose="02010600030101010101" pitchFamily="2" charset="-122"/>
                <a:ea typeface="等线" panose="02010600030101010101" pitchFamily="2" charset="-122"/>
              </a:rPr>
              <a:t>个参数</a:t>
            </a:r>
          </a:p>
        </p:txBody>
      </p:sp>
      <p:pic>
        <p:nvPicPr>
          <p:cNvPr id="11" name="图片 10">
            <a:extLst>
              <a:ext uri="{FF2B5EF4-FFF2-40B4-BE49-F238E27FC236}">
                <a16:creationId xmlns:a16="http://schemas.microsoft.com/office/drawing/2014/main" id="{931D2132-C5B6-4B3B-8D68-C2369B9EED31}"/>
              </a:ext>
            </a:extLst>
          </p:cNvPr>
          <p:cNvPicPr>
            <a:picLocks noChangeAspect="1"/>
          </p:cNvPicPr>
          <p:nvPr/>
        </p:nvPicPr>
        <p:blipFill>
          <a:blip r:embed="rId6"/>
          <a:stretch>
            <a:fillRect/>
          </a:stretch>
        </p:blipFill>
        <p:spPr>
          <a:xfrm>
            <a:off x="4780098" y="3147814"/>
            <a:ext cx="4048299" cy="1392669"/>
          </a:xfrm>
          <a:prstGeom prst="rect">
            <a:avLst/>
          </a:prstGeom>
        </p:spPr>
      </p:pic>
      <p:cxnSp>
        <p:nvCxnSpPr>
          <p:cNvPr id="13" name="连接符: 曲线 12">
            <a:extLst>
              <a:ext uri="{FF2B5EF4-FFF2-40B4-BE49-F238E27FC236}">
                <a16:creationId xmlns:a16="http://schemas.microsoft.com/office/drawing/2014/main" id="{6FAC565E-E21B-4C3B-880E-B5645BB6DB53}"/>
              </a:ext>
            </a:extLst>
          </p:cNvPr>
          <p:cNvCxnSpPr/>
          <p:nvPr/>
        </p:nvCxnSpPr>
        <p:spPr>
          <a:xfrm>
            <a:off x="5652120" y="2715766"/>
            <a:ext cx="2664296" cy="1656184"/>
          </a:xfrm>
          <a:prstGeom prst="curvedConnector3">
            <a:avLst/>
          </a:prstGeom>
          <a:ln w="19050">
            <a:prstDash val="sysDot"/>
            <a:headEnd type="triangle"/>
            <a:tailEnd type="triangle"/>
          </a:ln>
        </p:spPr>
        <p:style>
          <a:lnRef idx="1">
            <a:schemeClr val="accent2"/>
          </a:lnRef>
          <a:fillRef idx="0">
            <a:schemeClr val="accent2"/>
          </a:fillRef>
          <a:effectRef idx="0">
            <a:schemeClr val="accent2"/>
          </a:effectRef>
          <a:fontRef idx="minor">
            <a:schemeClr val="tx1"/>
          </a:fontRef>
        </p:style>
      </p:cxnSp>
      <p:sp>
        <p:nvSpPr>
          <p:cNvPr id="14" name="矩形 13">
            <a:extLst>
              <a:ext uri="{FF2B5EF4-FFF2-40B4-BE49-F238E27FC236}">
                <a16:creationId xmlns:a16="http://schemas.microsoft.com/office/drawing/2014/main" id="{C4825E36-8C45-4FD2-9BAA-0AF4B9B92DCA}"/>
              </a:ext>
            </a:extLst>
          </p:cNvPr>
          <p:cNvSpPr/>
          <p:nvPr/>
        </p:nvSpPr>
        <p:spPr>
          <a:xfrm>
            <a:off x="3635896" y="4235424"/>
            <a:ext cx="2016224" cy="307777"/>
          </a:xfrm>
          <a:prstGeom prst="rect">
            <a:avLst/>
          </a:prstGeom>
        </p:spPr>
        <p:txBody>
          <a:bodyPr wrap="square">
            <a:spAutoFit/>
          </a:bodyPr>
          <a:lstStyle/>
          <a:p>
            <a:r>
              <a:rPr lang="en-US" altLang="zh-CN" sz="1400"/>
              <a:t>CProxy</a:t>
            </a:r>
            <a:r>
              <a:rPr lang="zh-CN" altLang="en-US" sz="1400"/>
              <a:t>.</a:t>
            </a:r>
            <a:r>
              <a:rPr lang="en-US" altLang="zh-CN" sz="1400"/>
              <a:t>cpp</a:t>
            </a:r>
            <a:endParaRPr lang="zh-CN" altLang="en-US" sz="1400"/>
          </a:p>
        </p:txBody>
      </p:sp>
      <p:cxnSp>
        <p:nvCxnSpPr>
          <p:cNvPr id="15" name="连接符: 曲线 14">
            <a:extLst>
              <a:ext uri="{FF2B5EF4-FFF2-40B4-BE49-F238E27FC236}">
                <a16:creationId xmlns:a16="http://schemas.microsoft.com/office/drawing/2014/main" id="{FF8EE9AD-4F2F-4650-ADE9-2AFD0B059FA3}"/>
              </a:ext>
            </a:extLst>
          </p:cNvPr>
          <p:cNvCxnSpPr/>
          <p:nvPr/>
        </p:nvCxnSpPr>
        <p:spPr>
          <a:xfrm>
            <a:off x="6156176" y="3036369"/>
            <a:ext cx="720080" cy="399477"/>
          </a:xfrm>
          <a:prstGeom prst="curvedConnector3">
            <a:avLst/>
          </a:prstGeom>
          <a:ln w="127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06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97E1-D9A1-45A3-AB86-E788FE2A5073}"/>
              </a:ext>
            </a:extLst>
          </p:cNvPr>
          <p:cNvSpPr>
            <a:spLocks noGrp="1"/>
          </p:cNvSpPr>
          <p:nvPr>
            <p:ph type="title"/>
          </p:nvPr>
        </p:nvSpPr>
        <p:spPr/>
        <p:txBody>
          <a:bodyPr/>
          <a:lstStyle/>
          <a:p>
            <a:r>
              <a:rPr lang="zh-CN" altLang="en-US"/>
              <a:t>关于</a:t>
            </a:r>
            <a:r>
              <a:rPr lang="en-US" altLang="zh-CN"/>
              <a:t>ABI</a:t>
            </a:r>
            <a:br>
              <a:rPr lang="en-US" altLang="zh-CN"/>
            </a:br>
            <a:r>
              <a:rPr lang="en-US" altLang="zh-CN" sz="1800"/>
              <a:t>EXTERN_C void __entry();</a:t>
            </a:r>
            <a:endParaRPr lang="zh-CN" altLang="en-US" sz="1800"/>
          </a:p>
        </p:txBody>
      </p:sp>
      <p:sp>
        <p:nvSpPr>
          <p:cNvPr id="3" name="日期占位符 2">
            <a:extLst>
              <a:ext uri="{FF2B5EF4-FFF2-40B4-BE49-F238E27FC236}">
                <a16:creationId xmlns:a16="http://schemas.microsoft.com/office/drawing/2014/main" id="{1813D8DD-8069-4D6C-B98C-5C7B374EA456}"/>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B4CD7D01-0575-454E-B2F2-B73C97D84A91}"/>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F784729-57B4-4AAB-9E31-C734875AAAEE}"/>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14</a:t>
            </a:fld>
            <a:endParaRPr lang="zh-CN" altLang="en-US">
              <a:solidFill>
                <a:srgbClr val="000000"/>
              </a:solidFill>
            </a:endParaRPr>
          </a:p>
        </p:txBody>
      </p:sp>
      <p:pic>
        <p:nvPicPr>
          <p:cNvPr id="9" name="图片 8">
            <a:extLst>
              <a:ext uri="{FF2B5EF4-FFF2-40B4-BE49-F238E27FC236}">
                <a16:creationId xmlns:a16="http://schemas.microsoft.com/office/drawing/2014/main" id="{0EC06AC1-C92C-42FC-A6CE-2EA547AEEDE2}"/>
              </a:ext>
            </a:extLst>
          </p:cNvPr>
          <p:cNvPicPr>
            <a:picLocks noChangeAspect="1"/>
          </p:cNvPicPr>
          <p:nvPr/>
        </p:nvPicPr>
        <p:blipFill>
          <a:blip r:embed="rId3"/>
          <a:stretch>
            <a:fillRect/>
          </a:stretch>
        </p:blipFill>
        <p:spPr>
          <a:xfrm>
            <a:off x="607931" y="1303026"/>
            <a:ext cx="2345524" cy="2751236"/>
          </a:xfrm>
          <a:prstGeom prst="rect">
            <a:avLst/>
          </a:prstGeom>
        </p:spPr>
      </p:pic>
      <p:sp>
        <p:nvSpPr>
          <p:cNvPr id="10" name="矩形 9">
            <a:extLst>
              <a:ext uri="{FF2B5EF4-FFF2-40B4-BE49-F238E27FC236}">
                <a16:creationId xmlns:a16="http://schemas.microsoft.com/office/drawing/2014/main" id="{15CB50AA-3A0B-4879-98E1-FB7BA10334AC}"/>
              </a:ext>
            </a:extLst>
          </p:cNvPr>
          <p:cNvSpPr/>
          <p:nvPr/>
        </p:nvSpPr>
        <p:spPr>
          <a:xfrm>
            <a:off x="3059832" y="1303026"/>
            <a:ext cx="5760639" cy="1569660"/>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X64</a:t>
            </a:r>
            <a:r>
              <a:rPr lang="zh-CN" altLang="en-US" sz="1200">
                <a:latin typeface="等线" panose="02010600030101010101" pitchFamily="2" charset="-122"/>
                <a:ea typeface="等线" panose="02010600030101010101" pitchFamily="2" charset="-122"/>
              </a:rPr>
              <a:t>。在调用</a:t>
            </a:r>
            <a:r>
              <a:rPr lang="en-US" altLang="zh-CN" sz="1200">
                <a:latin typeface="等线" panose="02010600030101010101" pitchFamily="2" charset="-122"/>
                <a:ea typeface="等线" panose="02010600030101010101" pitchFamily="2" charset="-122"/>
              </a:rPr>
              <a:t>C++</a:t>
            </a:r>
            <a:r>
              <a:rPr lang="zh-CN" altLang="en-US" sz="1200">
                <a:latin typeface="等线" panose="02010600030101010101" pitchFamily="2" charset="-122"/>
                <a:ea typeface="等线" panose="02010600030101010101" pitchFamily="2" charset="-122"/>
              </a:rPr>
              <a:t>非静态成员函数时使用此约定。基于所使用的编译器和函数是否使用可变参数，有两个主流版本的</a:t>
            </a:r>
            <a:r>
              <a:rPr lang="en-US" altLang="zh-CN" sz="1200">
                <a:latin typeface="等线" panose="02010600030101010101" pitchFamily="2" charset="-122"/>
                <a:ea typeface="等线" panose="02010600030101010101" pitchFamily="2" charset="-122"/>
              </a:rPr>
              <a:t>thiscall</a:t>
            </a:r>
            <a:r>
              <a:rPr lang="zh-CN" altLang="en-US" sz="1200">
                <a:latin typeface="等线" panose="02010600030101010101" pitchFamily="2" charset="-122"/>
                <a:ea typeface="等线" panose="02010600030101010101" pitchFamily="2" charset="-122"/>
              </a:rPr>
              <a:t>。 对于</a:t>
            </a:r>
            <a:r>
              <a:rPr lang="en-US" altLang="zh-CN" sz="1200">
                <a:latin typeface="等线" panose="02010600030101010101" pitchFamily="2" charset="-122"/>
                <a:ea typeface="等线" panose="02010600030101010101" pitchFamily="2" charset="-122"/>
              </a:rPr>
              <a:t>GCC</a:t>
            </a:r>
            <a:r>
              <a:rPr lang="zh-CN" altLang="en-US" sz="1200">
                <a:latin typeface="等线" panose="02010600030101010101" pitchFamily="2" charset="-122"/>
                <a:ea typeface="等线" panose="02010600030101010101" pitchFamily="2" charset="-122"/>
              </a:rPr>
              <a:t>编译器，</a:t>
            </a:r>
            <a:r>
              <a:rPr lang="en-US" altLang="zh-CN" sz="1200">
                <a:latin typeface="等线" panose="02010600030101010101" pitchFamily="2" charset="-122"/>
                <a:ea typeface="等线" panose="02010600030101010101" pitchFamily="2" charset="-122"/>
              </a:rPr>
              <a:t>thiscall</a:t>
            </a:r>
            <a:r>
              <a:rPr lang="zh-CN" altLang="en-US" sz="1200">
                <a:latin typeface="等线" panose="02010600030101010101" pitchFamily="2" charset="-122"/>
                <a:ea typeface="等线" panose="02010600030101010101" pitchFamily="2" charset="-122"/>
              </a:rPr>
              <a:t>几乎与</a:t>
            </a:r>
            <a:r>
              <a:rPr lang="en-US" altLang="zh-CN" sz="1200">
                <a:latin typeface="等线" panose="02010600030101010101" pitchFamily="2" charset="-122"/>
                <a:ea typeface="等线" panose="02010600030101010101" pitchFamily="2" charset="-122"/>
              </a:rPr>
              <a:t>cdecl</a:t>
            </a:r>
            <a:r>
              <a:rPr lang="zh-CN" altLang="en-US" sz="1200">
                <a:latin typeface="等线" panose="02010600030101010101" pitchFamily="2" charset="-122"/>
                <a:ea typeface="等线" panose="02010600030101010101" pitchFamily="2" charset="-122"/>
              </a:rPr>
              <a:t>等同：调用者清理堆栈，参数从右到左传递。差别在于</a:t>
            </a:r>
            <a:r>
              <a:rPr lang="en-US" altLang="zh-CN" sz="1200">
                <a:latin typeface="等线" panose="02010600030101010101" pitchFamily="2" charset="-122"/>
                <a:ea typeface="等线" panose="02010600030101010101" pitchFamily="2" charset="-122"/>
              </a:rPr>
              <a:t>this</a:t>
            </a:r>
            <a:r>
              <a:rPr lang="zh-CN" altLang="en-US" sz="1200">
                <a:latin typeface="等线" panose="02010600030101010101" pitchFamily="2" charset="-122"/>
                <a:ea typeface="等线" panose="02010600030101010101" pitchFamily="2" charset="-122"/>
              </a:rPr>
              <a:t>指针，</a:t>
            </a:r>
            <a:r>
              <a:rPr lang="en-US" altLang="zh-CN" sz="1200">
                <a:latin typeface="等线" panose="02010600030101010101" pitchFamily="2" charset="-122"/>
                <a:ea typeface="等线" panose="02010600030101010101" pitchFamily="2" charset="-122"/>
              </a:rPr>
              <a:t>thiscall</a:t>
            </a:r>
            <a:r>
              <a:rPr lang="zh-CN" altLang="en-US" sz="1200">
                <a:latin typeface="等线" panose="02010600030101010101" pitchFamily="2" charset="-122"/>
                <a:ea typeface="等线" panose="02010600030101010101" pitchFamily="2" charset="-122"/>
              </a:rPr>
              <a:t>会在最后把</a:t>
            </a:r>
            <a:r>
              <a:rPr lang="en-US" altLang="zh-CN" sz="1200">
                <a:latin typeface="等线" panose="02010600030101010101" pitchFamily="2" charset="-122"/>
                <a:ea typeface="等线" panose="02010600030101010101" pitchFamily="2" charset="-122"/>
              </a:rPr>
              <a:t>this</a:t>
            </a:r>
            <a:r>
              <a:rPr lang="zh-CN" altLang="en-US" sz="1200">
                <a:latin typeface="等线" panose="02010600030101010101" pitchFamily="2" charset="-122"/>
                <a:ea typeface="等线" panose="02010600030101010101" pitchFamily="2" charset="-122"/>
              </a:rPr>
              <a:t>指针推入栈中，即相当于在函数原型中是隐式的左数第一个参数。 </a:t>
            </a:r>
            <a:r>
              <a:rPr lang="en-US" altLang="zh-CN" sz="1200">
                <a:latin typeface="等线" panose="02010600030101010101" pitchFamily="2" charset="-122"/>
                <a:ea typeface="等线" panose="02010600030101010101" pitchFamily="2" charset="-122"/>
                <a:hlinkClick r:id="rId4"/>
              </a:rPr>
              <a:t>https://zh.wikipedia.org/wiki/X86%E8%B0%83%E7%94%A8%E7%BA%A6%E5%AE%9A</a:t>
            </a:r>
            <a:r>
              <a:rPr lang="en-US" altLang="zh-CN" sz="1200">
                <a:latin typeface="等线" panose="02010600030101010101" pitchFamily="2" charset="-122"/>
                <a:ea typeface="等线" panose="02010600030101010101" pitchFamily="2" charset="-122"/>
              </a:rPr>
              <a:t> </a:t>
            </a:r>
          </a:p>
          <a:p>
            <a:pPr marL="171450" indent="-171450">
              <a:buFont typeface="Arial" panose="020B0604020202020204" pitchFamily="34" charset="0"/>
              <a:buChar char="•"/>
            </a:pP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ARM64 ABI </a:t>
            </a:r>
            <a:r>
              <a:rPr lang="zh-CN" altLang="en-US" sz="1200">
                <a:latin typeface="等线" panose="02010600030101010101" pitchFamily="2" charset="-122"/>
                <a:ea typeface="等线" panose="02010600030101010101" pitchFamily="2" charset="-122"/>
              </a:rPr>
              <a:t>约定概述 </a:t>
            </a:r>
            <a:r>
              <a:rPr lang="en-US" altLang="zh-CN" sz="1200">
                <a:latin typeface="等线" panose="02010600030101010101" pitchFamily="2" charset="-122"/>
                <a:ea typeface="等线" panose="02010600030101010101" pitchFamily="2" charset="-122"/>
                <a:hlinkClick r:id="rId5"/>
              </a:rPr>
              <a:t>https://docs.microsoft.com/zh-cn/cpp/build/arm64-windows-abi-conventions?view=msvc-160</a:t>
            </a:r>
            <a:r>
              <a:rPr lang="en-US" altLang="zh-CN" sz="1200">
                <a:latin typeface="等线" panose="02010600030101010101" pitchFamily="2" charset="-122"/>
                <a:ea typeface="等线" panose="02010600030101010101" pitchFamily="2" charset="-122"/>
              </a:rPr>
              <a:t> </a:t>
            </a:r>
            <a:endParaRPr lang="zh-CN" altLang="en-US" sz="1200">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3ABDE137-8DCD-4FB3-B075-A84DFB35838B}"/>
              </a:ext>
            </a:extLst>
          </p:cNvPr>
          <p:cNvSpPr txBox="1"/>
          <p:nvPr/>
        </p:nvSpPr>
        <p:spPr>
          <a:xfrm>
            <a:off x="3059832" y="3035092"/>
            <a:ext cx="5256584" cy="1200329"/>
          </a:xfrm>
          <a:prstGeom prst="rect">
            <a:avLst/>
          </a:prstGeom>
          <a:noFill/>
        </p:spPr>
        <p:txBody>
          <a:bodyPr wrap="square" rtlCol="0">
            <a:spAutoFit/>
          </a:bodyPr>
          <a:lstStyle/>
          <a:p>
            <a:r>
              <a:rPr lang="zh-CN" altLang="en-US" sz="1200">
                <a:latin typeface="等线" panose="02010600030101010101" pitchFamily="2" charset="-122"/>
                <a:ea typeface="等线" panose="02010600030101010101" pitchFamily="2" charset="-122"/>
              </a:rPr>
              <a:t>用</a:t>
            </a:r>
            <a:r>
              <a:rPr lang="en-US" altLang="zh-CN" sz="1200">
                <a:latin typeface="等线" panose="02010600030101010101" pitchFamily="2" charset="-122"/>
                <a:ea typeface="等线" panose="02010600030101010101" pitchFamily="2" charset="-122"/>
              </a:rPr>
              <a:t>InterfaceProxy</a:t>
            </a:r>
            <a:r>
              <a:rPr lang="zh-CN" altLang="en-US" sz="1200">
                <a:latin typeface="等线" panose="02010600030101010101" pitchFamily="2" charset="-122"/>
                <a:ea typeface="等线" panose="02010600030101010101" pitchFamily="2" charset="-122"/>
              </a:rPr>
              <a:t>伪造任意远程访问对象，把对</a:t>
            </a:r>
            <a:r>
              <a:rPr lang="en-US" altLang="zh-CN" sz="1200">
                <a:latin typeface="等线" panose="02010600030101010101" pitchFamily="2" charset="-122"/>
                <a:ea typeface="等线" panose="02010600030101010101" pitchFamily="2" charset="-122"/>
              </a:rPr>
              <a:t>InterfaceProxy</a:t>
            </a:r>
            <a:r>
              <a:rPr lang="zh-CN" altLang="en-US" sz="1200">
                <a:latin typeface="等线" panose="02010600030101010101" pitchFamily="2" charset="-122"/>
                <a:ea typeface="等线" panose="02010600030101010101" pitchFamily="2" charset="-122"/>
              </a:rPr>
              <a:t>虚函数的访问，全转向对</a:t>
            </a:r>
            <a:r>
              <a:rPr lang="en-US" altLang="zh-CN" sz="1200">
                <a:latin typeface="等线" panose="02010600030101010101" pitchFamily="2" charset="-122"/>
                <a:ea typeface="等线" panose="02010600030101010101" pitchFamily="2" charset="-122"/>
              </a:rPr>
              <a:t>InterfaceProxy::ProxyEntry()</a:t>
            </a:r>
            <a:r>
              <a:rPr lang="zh-CN" altLang="en-US" sz="1200">
                <a:latin typeface="等线" panose="02010600030101010101" pitchFamily="2" charset="-122"/>
                <a:ea typeface="等线" panose="02010600030101010101" pitchFamily="2" charset="-122"/>
              </a:rPr>
              <a:t>的访问。按平台上</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的约定得到函数参数，把参数转向</a:t>
            </a:r>
            <a:r>
              <a:rPr lang="en-US" altLang="zh-CN" sz="1200">
                <a:latin typeface="等线" panose="02010600030101010101" pitchFamily="2" charset="-122"/>
                <a:ea typeface="等线" panose="02010600030101010101" pitchFamily="2" charset="-122"/>
              </a:rPr>
              <a:t>ABI</a:t>
            </a:r>
            <a:r>
              <a:rPr lang="zh-CN" altLang="en-US" sz="1200">
                <a:latin typeface="等线" panose="02010600030101010101" pitchFamily="2" charset="-122"/>
                <a:ea typeface="等线" panose="02010600030101010101" pitchFamily="2" charset="-122"/>
              </a:rPr>
              <a:t>规范的</a:t>
            </a:r>
            <a:r>
              <a:rPr lang="en-US" altLang="zh-CN" sz="1200">
                <a:latin typeface="等线" panose="02010600030101010101" pitchFamily="2" charset="-122"/>
                <a:ea typeface="等线" panose="02010600030101010101" pitchFamily="2" charset="-122"/>
              </a:rPr>
              <a:t>InterfaceProxy::ProxyEntry()</a:t>
            </a:r>
            <a:r>
              <a:rPr lang="zh-CN" altLang="en-US" sz="1200">
                <a:latin typeface="等线" panose="02010600030101010101" pitchFamily="2" charset="-122"/>
                <a:ea typeface="等线" panose="02010600030101010101" pitchFamily="2" charset="-122"/>
              </a:rPr>
              <a:t>需要的参数的样子，然后调用</a:t>
            </a:r>
            <a:r>
              <a:rPr lang="en-US" altLang="zh-CN" sz="1200">
                <a:latin typeface="等线" panose="02010600030101010101" pitchFamily="2" charset="-122"/>
                <a:ea typeface="等线" panose="02010600030101010101" pitchFamily="2" charset="-122"/>
              </a:rPr>
              <a:t>InterfaceProxy::ProxyEntry()</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r>
              <a:rPr lang="zh-CN" altLang="en-US" sz="1200">
                <a:latin typeface="等线" panose="02010600030101010101" pitchFamily="2" charset="-122"/>
                <a:ea typeface="等线" panose="02010600030101010101" pitchFamily="2" charset="-122"/>
              </a:rPr>
              <a:t>利用这个伪造的机制，得到你想访问的函数</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的信息</a:t>
            </a:r>
            <a:r>
              <a:rPr lang="en-US" altLang="zh-CN" sz="1200">
                <a:latin typeface="等线" panose="02010600030101010101" pitchFamily="2" charset="-122"/>
                <a:ea typeface="等线" panose="02010600030101010101" pitchFamily="2" charset="-122"/>
              </a:rPr>
              <a:t>(methodIndex)</a:t>
            </a:r>
            <a:r>
              <a:rPr lang="zh-CN" altLang="en-US" sz="1200">
                <a:latin typeface="等线" panose="02010600030101010101" pitchFamily="2" charset="-122"/>
                <a:ea typeface="等线" panose="02010600030101010101" pitchFamily="2" charset="-122"/>
              </a:rPr>
              <a:t>，用户访问虚函数时，我们不可能要求用户告诉我们它要访问哪个函数</a:t>
            </a:r>
            <a:r>
              <a:rPr lang="en-US" altLang="zh-CN" sz="1200">
                <a:latin typeface="等线" panose="02010600030101010101" pitchFamily="2" charset="-122"/>
                <a:ea typeface="等线" panose="02010600030101010101" pitchFamily="2" charset="-122"/>
              </a:rPr>
              <a:t>(</a:t>
            </a:r>
            <a:r>
              <a:rPr lang="zh-CN" altLang="en-US" sz="1200">
                <a:latin typeface="等线" panose="02010600030101010101" pitchFamily="2" charset="-122"/>
                <a:ea typeface="等线" panose="02010600030101010101" pitchFamily="2" charset="-122"/>
              </a:rPr>
              <a:t>方法</a:t>
            </a:r>
            <a:r>
              <a:rPr lang="en-US" altLang="zh-CN" sz="1200">
                <a:latin typeface="等线" panose="02010600030101010101" pitchFamily="2" charset="-122"/>
                <a:ea typeface="等线" panose="02010600030101010101" pitchFamily="2" charset="-122"/>
              </a:rPr>
              <a:t>)</a:t>
            </a:r>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840497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服务器端</a:t>
            </a:r>
            <a:r>
              <a:rPr lang="en-US" altLang="zh-CN"/>
              <a:t>Server -- Stub</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r>
              <a:rPr lang="zh-CN" altLang="en-US"/>
              <a:t>服务器端是真正实施</a:t>
            </a:r>
            <a:r>
              <a:rPr lang="en-US" altLang="zh-CN"/>
              <a:t>COMO</a:t>
            </a:r>
            <a:r>
              <a:rPr lang="zh-CN" altLang="en-US"/>
              <a:t>构件运行时服务的，也就是程序的逻辑功能是在这里执行的。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2022/4/7</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15</a:t>
            </a:fld>
            <a:endParaRPr lang="zh-CN" altLang="en-US">
              <a:solidFill>
                <a:srgbClr val="000000"/>
              </a:solidFill>
            </a:endParaRPr>
          </a:p>
        </p:txBody>
      </p:sp>
    </p:spTree>
    <p:extLst>
      <p:ext uri="{BB962C8B-B14F-4D97-AF65-F5344CB8AC3E}">
        <p14:creationId xmlns:p14="http://schemas.microsoft.com/office/powerpoint/2010/main" val="3530001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16</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5" y="1347614"/>
            <a:ext cx="4572000" cy="276999"/>
          </a:xfrm>
          <a:prstGeom prst="rect">
            <a:avLst/>
          </a:prstGeom>
        </p:spPr>
        <p:txBody>
          <a:bodyPr>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/como/como/test/runtime/rpc/service/main.cpp</a:t>
            </a:r>
          </a:p>
        </p:txBody>
      </p:sp>
      <p:pic>
        <p:nvPicPr>
          <p:cNvPr id="7" name="图片 6">
            <a:extLst>
              <a:ext uri="{FF2B5EF4-FFF2-40B4-BE49-F238E27FC236}">
                <a16:creationId xmlns:a16="http://schemas.microsoft.com/office/drawing/2014/main" id="{C2027168-EEE9-4354-A34C-626B803A0B86}"/>
              </a:ext>
            </a:extLst>
          </p:cNvPr>
          <p:cNvPicPr>
            <a:picLocks noChangeAspect="1"/>
          </p:cNvPicPr>
          <p:nvPr/>
        </p:nvPicPr>
        <p:blipFill>
          <a:blip r:embed="rId2"/>
          <a:stretch>
            <a:fillRect/>
          </a:stretch>
        </p:blipFill>
        <p:spPr>
          <a:xfrm>
            <a:off x="682670" y="1570683"/>
            <a:ext cx="4034578" cy="3017291"/>
          </a:xfrm>
          <a:prstGeom prst="rect">
            <a:avLst/>
          </a:prstGeom>
        </p:spPr>
      </p:pic>
      <p:sp>
        <p:nvSpPr>
          <p:cNvPr id="8" name="矩形 7">
            <a:extLst>
              <a:ext uri="{FF2B5EF4-FFF2-40B4-BE49-F238E27FC236}">
                <a16:creationId xmlns:a16="http://schemas.microsoft.com/office/drawing/2014/main" id="{44F94CC5-0A7D-4A2B-B021-E2FF1728F44C}"/>
              </a:ext>
            </a:extLst>
          </p:cNvPr>
          <p:cNvSpPr/>
          <p:nvPr/>
        </p:nvSpPr>
        <p:spPr>
          <a:xfrm>
            <a:off x="4932040" y="1624613"/>
            <a:ext cx="2016224" cy="27699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机制</a:t>
            </a:r>
            <a:r>
              <a:rPr lang="en-US" altLang="zh-CN" sz="1200">
                <a:latin typeface="等线" panose="02010600030101010101" pitchFamily="2" charset="-122"/>
                <a:ea typeface="等线" panose="02010600030101010101" pitchFamily="2" charset="-122"/>
              </a:rPr>
              <a:t>New</a:t>
            </a:r>
            <a:r>
              <a:rPr lang="zh-CN" altLang="en-US" sz="1200">
                <a:latin typeface="等线" panose="02010600030101010101" pitchFamily="2" charset="-122"/>
                <a:ea typeface="等线" panose="02010600030101010101" pitchFamily="2" charset="-122"/>
              </a:rPr>
              <a:t>出对象</a:t>
            </a:r>
          </a:p>
        </p:txBody>
      </p:sp>
      <p:sp>
        <p:nvSpPr>
          <p:cNvPr id="9" name="矩形 8">
            <a:extLst>
              <a:ext uri="{FF2B5EF4-FFF2-40B4-BE49-F238E27FC236}">
                <a16:creationId xmlns:a16="http://schemas.microsoft.com/office/drawing/2014/main" id="{56CC2B2A-A38A-4800-9DCC-942F3B5F014F}"/>
              </a:ext>
            </a:extLst>
          </p:cNvPr>
          <p:cNvSpPr/>
          <p:nvPr/>
        </p:nvSpPr>
        <p:spPr>
          <a:xfrm>
            <a:off x="4932040" y="3251443"/>
            <a:ext cx="1799980" cy="276999"/>
          </a:xfrm>
          <a:prstGeom prst="rect">
            <a:avLst/>
          </a:prstGeom>
        </p:spPr>
        <p:txBody>
          <a:bodyPr wrap="non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RPCTestUnit.cpp</a:t>
            </a:r>
          </a:p>
        </p:txBody>
      </p:sp>
      <p:pic>
        <p:nvPicPr>
          <p:cNvPr id="10" name="图片 9">
            <a:extLst>
              <a:ext uri="{FF2B5EF4-FFF2-40B4-BE49-F238E27FC236}">
                <a16:creationId xmlns:a16="http://schemas.microsoft.com/office/drawing/2014/main" id="{919F8D39-E196-4FB2-819B-D7115F0D5F43}"/>
              </a:ext>
            </a:extLst>
          </p:cNvPr>
          <p:cNvPicPr>
            <a:picLocks noChangeAspect="1"/>
          </p:cNvPicPr>
          <p:nvPr/>
        </p:nvPicPr>
        <p:blipFill>
          <a:blip r:embed="rId3"/>
          <a:stretch>
            <a:fillRect/>
          </a:stretch>
        </p:blipFill>
        <p:spPr>
          <a:xfrm>
            <a:off x="4967815" y="3713108"/>
            <a:ext cx="4187620" cy="874866"/>
          </a:xfrm>
          <a:prstGeom prst="rect">
            <a:avLst/>
          </a:prstGeom>
        </p:spPr>
      </p:pic>
      <p:sp>
        <p:nvSpPr>
          <p:cNvPr id="11" name="矩形 10">
            <a:extLst>
              <a:ext uri="{FF2B5EF4-FFF2-40B4-BE49-F238E27FC236}">
                <a16:creationId xmlns:a16="http://schemas.microsoft.com/office/drawing/2014/main" id="{203F1A4C-7037-4E06-8EC1-500AC01002F0}"/>
              </a:ext>
            </a:extLst>
          </p:cNvPr>
          <p:cNvSpPr/>
          <p:nvPr/>
        </p:nvSpPr>
        <p:spPr>
          <a:xfrm>
            <a:off x="6553200" y="3066777"/>
            <a:ext cx="2484685" cy="646331"/>
          </a:xfrm>
          <a:prstGeom prst="rect">
            <a:avLst/>
          </a:prstGeom>
        </p:spPr>
        <p:txBody>
          <a:bodyPr wrap="square">
            <a:spAutoFit/>
          </a:bodyPr>
          <a:lstStyle/>
          <a:p>
            <a:r>
              <a:rPr lang="zh-CN" altLang="en-US">
                <a:solidFill>
                  <a:srgbClr val="FF0000"/>
                </a:solidFill>
              </a:rPr>
              <a:t>COMO的New与C++的new是不同的</a:t>
            </a:r>
          </a:p>
        </p:txBody>
      </p:sp>
    </p:spTree>
    <p:extLst>
      <p:ext uri="{BB962C8B-B14F-4D97-AF65-F5344CB8AC3E}">
        <p14:creationId xmlns:p14="http://schemas.microsoft.com/office/powerpoint/2010/main" val="98962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br>
              <a:rPr lang="en-US" altLang="zh-CN"/>
            </a:br>
            <a:r>
              <a:rPr lang="en-US" altLang="zh-CN" sz="1800"/>
              <a:t>ServiceManager::AddService</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17</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14945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en-US" altLang="zh-CN" sz="1200"/>
              <a:t>/como/como/servicemanager/lib/linux/ServiceManager.cpp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19800" y="1604724"/>
            <a:ext cx="3016696" cy="830997"/>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CDBusChannelFactory::MarshalInterface()</a:t>
            </a:r>
            <a:r>
              <a:rPr lang="zh-CN" altLang="en-US" sz="1200">
                <a:latin typeface="等线" panose="02010600030101010101" pitchFamily="2" charset="-122"/>
                <a:ea typeface="等线" panose="02010600030101010101" pitchFamily="2" charset="-122"/>
              </a:rPr>
              <a:t>里，创建了</a:t>
            </a:r>
            <a:r>
              <a:rPr lang="en-US" altLang="zh-CN" sz="1200">
                <a:latin typeface="等线" panose="02010600030101010101" pitchFamily="2" charset="-122"/>
                <a:ea typeface="等线" panose="02010600030101010101" pitchFamily="2" charset="-122"/>
              </a:rPr>
              <a:t>IStub</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CoCreateStub() </a:t>
            </a:r>
            <a:r>
              <a:rPr lang="en-US" altLang="zh-CN" sz="1200">
                <a:latin typeface="等线" panose="02010600030101010101" pitchFamily="2" charset="-122"/>
                <a:ea typeface="等线" panose="02010600030101010101" pitchFamily="2" charset="-122"/>
                <a:sym typeface="Wingdings" panose="05000000000000000000" pitchFamily="2" charset="2"/>
              </a:rPr>
              <a:t> CStub::CreateObject()</a:t>
            </a:r>
            <a:endParaRPr lang="zh-CN" altLang="en-US" sz="1200">
              <a:latin typeface="等线" panose="02010600030101010101" pitchFamily="2" charset="-122"/>
              <a:ea typeface="等线" panose="02010600030101010101" pitchFamily="2" charset="-122"/>
            </a:endParaRPr>
          </a:p>
        </p:txBody>
      </p:sp>
      <p:pic>
        <p:nvPicPr>
          <p:cNvPr id="12" name="图片 11">
            <a:extLst>
              <a:ext uri="{FF2B5EF4-FFF2-40B4-BE49-F238E27FC236}">
                <a16:creationId xmlns:a16="http://schemas.microsoft.com/office/drawing/2014/main" id="{965D1AA7-24F5-4A2C-AC4A-C597BC1676A1}"/>
              </a:ext>
            </a:extLst>
          </p:cNvPr>
          <p:cNvPicPr>
            <a:picLocks noChangeAspect="1"/>
          </p:cNvPicPr>
          <p:nvPr/>
        </p:nvPicPr>
        <p:blipFill>
          <a:blip r:embed="rId2"/>
          <a:stretch>
            <a:fillRect/>
          </a:stretch>
        </p:blipFill>
        <p:spPr>
          <a:xfrm>
            <a:off x="609600" y="1624613"/>
            <a:ext cx="4427017" cy="1364947"/>
          </a:xfrm>
          <a:prstGeom prst="rect">
            <a:avLst/>
          </a:prstGeom>
        </p:spPr>
      </p:pic>
      <p:sp>
        <p:nvSpPr>
          <p:cNvPr id="13" name="矩形 12">
            <a:extLst>
              <a:ext uri="{FF2B5EF4-FFF2-40B4-BE49-F238E27FC236}">
                <a16:creationId xmlns:a16="http://schemas.microsoft.com/office/drawing/2014/main" id="{EA421AC2-E51C-44C8-BA00-D661F6FD66CF}"/>
              </a:ext>
            </a:extLst>
          </p:cNvPr>
          <p:cNvSpPr/>
          <p:nvPr/>
        </p:nvSpPr>
        <p:spPr>
          <a:xfrm>
            <a:off x="609600" y="3318972"/>
            <a:ext cx="5474568"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/como/como/como/runtime/rpc/dbus/CDBusChannelFactory.cpp</a:t>
            </a:r>
            <a:endParaRPr lang="zh-CN" altLang="en-US" sz="1200"/>
          </a:p>
        </p:txBody>
      </p:sp>
      <p:pic>
        <p:nvPicPr>
          <p:cNvPr id="14" name="图片 13">
            <a:extLst>
              <a:ext uri="{FF2B5EF4-FFF2-40B4-BE49-F238E27FC236}">
                <a16:creationId xmlns:a16="http://schemas.microsoft.com/office/drawing/2014/main" id="{2E6B6115-B050-44C3-A922-6766F9B155A2}"/>
              </a:ext>
            </a:extLst>
          </p:cNvPr>
          <p:cNvPicPr>
            <a:picLocks noChangeAspect="1"/>
          </p:cNvPicPr>
          <p:nvPr/>
        </p:nvPicPr>
        <p:blipFill>
          <a:blip r:embed="rId3"/>
          <a:stretch>
            <a:fillRect/>
          </a:stretch>
        </p:blipFill>
        <p:spPr>
          <a:xfrm>
            <a:off x="609600" y="3637173"/>
            <a:ext cx="4250432" cy="531304"/>
          </a:xfrm>
          <a:prstGeom prst="rect">
            <a:avLst/>
          </a:prstGeom>
        </p:spPr>
      </p:pic>
      <p:pic>
        <p:nvPicPr>
          <p:cNvPr id="7" name="图片 6">
            <a:extLst>
              <a:ext uri="{FF2B5EF4-FFF2-40B4-BE49-F238E27FC236}">
                <a16:creationId xmlns:a16="http://schemas.microsoft.com/office/drawing/2014/main" id="{935C4CC2-22BD-4332-B271-2AEB1BE1C897}"/>
              </a:ext>
            </a:extLst>
          </p:cNvPr>
          <p:cNvPicPr>
            <a:picLocks noChangeAspect="1"/>
          </p:cNvPicPr>
          <p:nvPr/>
        </p:nvPicPr>
        <p:blipFill>
          <a:blip r:embed="rId4"/>
          <a:stretch>
            <a:fillRect/>
          </a:stretch>
        </p:blipFill>
        <p:spPr>
          <a:xfrm>
            <a:off x="6011094" y="2551708"/>
            <a:ext cx="2913427" cy="2016224"/>
          </a:xfrm>
          <a:prstGeom prst="rect">
            <a:avLst/>
          </a:prstGeom>
        </p:spPr>
      </p:pic>
    </p:spTree>
    <p:extLst>
      <p:ext uri="{BB962C8B-B14F-4D97-AF65-F5344CB8AC3E}">
        <p14:creationId xmlns:p14="http://schemas.microsoft.com/office/powerpoint/2010/main" val="300430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CDBusChannel/CBinderChannel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18</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服务提供体实现</a:t>
            </a:r>
            <a:r>
              <a:rPr lang="en-US" altLang="zh-CN" sz="1200">
                <a:latin typeface="等线" panose="02010600030101010101" pitchFamily="2" charset="-122"/>
                <a:ea typeface="等线" panose="02010600030101010101" pitchFamily="2" charset="-122"/>
              </a:rPr>
              <a:t>IRPCChannel</a:t>
            </a:r>
            <a:r>
              <a:rPr lang="zh-CN" altLang="en-US" sz="1200">
                <a:latin typeface="等线" panose="02010600030101010101" pitchFamily="2" charset="-122"/>
                <a:ea typeface="等线" panose="02010600030101010101" pitchFamily="2" charset="-122"/>
              </a:rPr>
              <a:t>接口</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CDBusChannel::ServiceRunnable::Run()</a:t>
            </a:r>
            <a:r>
              <a:rPr lang="zh-CN" altLang="en-US" sz="1200">
                <a:latin typeface="等线" panose="02010600030101010101" pitchFamily="2" charset="-122"/>
                <a:ea typeface="等线" panose="02010600030101010101" pitchFamily="2" charset="-122"/>
              </a:rPr>
              <a:t>除非资源耗尽，否则一直不退出，</a:t>
            </a:r>
          </a:p>
        </p:txBody>
      </p:sp>
      <p:pic>
        <p:nvPicPr>
          <p:cNvPr id="12" name="图片 11">
            <a:extLst>
              <a:ext uri="{FF2B5EF4-FFF2-40B4-BE49-F238E27FC236}">
                <a16:creationId xmlns:a16="http://schemas.microsoft.com/office/drawing/2014/main" id="{F0F214AF-C6F1-4C77-8E75-6237A6067F60}"/>
              </a:ext>
            </a:extLst>
          </p:cNvPr>
          <p:cNvPicPr>
            <a:picLocks noChangeAspect="1"/>
          </p:cNvPicPr>
          <p:nvPr/>
        </p:nvPicPr>
        <p:blipFill>
          <a:blip r:embed="rId2"/>
          <a:stretch>
            <a:fillRect/>
          </a:stretch>
        </p:blipFill>
        <p:spPr>
          <a:xfrm>
            <a:off x="609600" y="1624613"/>
            <a:ext cx="5420350" cy="2275136"/>
          </a:xfrm>
          <a:prstGeom prst="rect">
            <a:avLst/>
          </a:prstGeom>
        </p:spPr>
      </p:pic>
      <p:pic>
        <p:nvPicPr>
          <p:cNvPr id="13" name="图片 12">
            <a:extLst>
              <a:ext uri="{FF2B5EF4-FFF2-40B4-BE49-F238E27FC236}">
                <a16:creationId xmlns:a16="http://schemas.microsoft.com/office/drawing/2014/main" id="{5C45FE1A-A058-44CC-930A-3C495CD9B32A}"/>
              </a:ext>
            </a:extLst>
          </p:cNvPr>
          <p:cNvPicPr>
            <a:picLocks noChangeAspect="1"/>
          </p:cNvPicPr>
          <p:nvPr/>
        </p:nvPicPr>
        <p:blipFill>
          <a:blip r:embed="rId3"/>
          <a:stretch>
            <a:fillRect/>
          </a:stretch>
        </p:blipFill>
        <p:spPr>
          <a:xfrm>
            <a:off x="6093357" y="3025772"/>
            <a:ext cx="2957314" cy="165610"/>
          </a:xfrm>
          <a:prstGeom prst="rect">
            <a:avLst/>
          </a:prstGeom>
        </p:spPr>
      </p:pic>
      <p:pic>
        <p:nvPicPr>
          <p:cNvPr id="14" name="图片 13">
            <a:extLst>
              <a:ext uri="{FF2B5EF4-FFF2-40B4-BE49-F238E27FC236}">
                <a16:creationId xmlns:a16="http://schemas.microsoft.com/office/drawing/2014/main" id="{DDD8A4EA-2180-4943-ABAC-7F63959D6BDE}"/>
              </a:ext>
            </a:extLst>
          </p:cNvPr>
          <p:cNvPicPr>
            <a:picLocks noChangeAspect="1"/>
          </p:cNvPicPr>
          <p:nvPr/>
        </p:nvPicPr>
        <p:blipFill>
          <a:blip r:embed="rId4"/>
          <a:stretch>
            <a:fillRect/>
          </a:stretch>
        </p:blipFill>
        <p:spPr>
          <a:xfrm flipV="1">
            <a:off x="5294124" y="3246174"/>
            <a:ext cx="3756547" cy="1328161"/>
          </a:xfrm>
          <a:prstGeom prst="rect">
            <a:avLst/>
          </a:prstGeom>
        </p:spPr>
      </p:pic>
      <p:pic>
        <p:nvPicPr>
          <p:cNvPr id="15" name="图片 14">
            <a:extLst>
              <a:ext uri="{FF2B5EF4-FFF2-40B4-BE49-F238E27FC236}">
                <a16:creationId xmlns:a16="http://schemas.microsoft.com/office/drawing/2014/main" id="{2C19BAB3-F418-4812-8654-FC3FCF081278}"/>
              </a:ext>
            </a:extLst>
          </p:cNvPr>
          <p:cNvPicPr>
            <a:picLocks noChangeAspect="1"/>
          </p:cNvPicPr>
          <p:nvPr/>
        </p:nvPicPr>
        <p:blipFill>
          <a:blip r:embed="rId5"/>
          <a:stretch>
            <a:fillRect/>
          </a:stretch>
        </p:blipFill>
        <p:spPr>
          <a:xfrm>
            <a:off x="652130" y="4383742"/>
            <a:ext cx="4464496" cy="164916"/>
          </a:xfrm>
          <a:prstGeom prst="rect">
            <a:avLst/>
          </a:prstGeom>
        </p:spPr>
      </p:pic>
      <p:sp>
        <p:nvSpPr>
          <p:cNvPr id="16" name="矩形 15">
            <a:extLst>
              <a:ext uri="{FF2B5EF4-FFF2-40B4-BE49-F238E27FC236}">
                <a16:creationId xmlns:a16="http://schemas.microsoft.com/office/drawing/2014/main" id="{CD7F6C2E-117A-4CCC-8DA0-077383D0BC37}"/>
              </a:ext>
            </a:extLst>
          </p:cNvPr>
          <p:cNvSpPr/>
          <p:nvPr/>
        </p:nvSpPr>
        <p:spPr>
          <a:xfrm>
            <a:off x="381589" y="3899749"/>
            <a:ext cx="5005577" cy="461665"/>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CDBusChannel::ServiceRunnable::HandleMessage</a:t>
            </a:r>
            <a:r>
              <a:rPr lang="zh-CN" altLang="en-US" sz="1200">
                <a:latin typeface="等线" panose="02010600030101010101" pitchFamily="2" charset="-122"/>
                <a:ea typeface="等线" panose="02010600030101010101" pitchFamily="2" charset="-122"/>
              </a:rPr>
              <a:t>负责执行具体的方法</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IStub *mTarget</a:t>
            </a:r>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6533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19</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120032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ThreadPoolExecutor::GetInstance()-&gt;RunTask(r)</a:t>
            </a:r>
            <a:r>
              <a:rPr lang="zh-CN" altLang="en-US" sz="1200">
                <a:latin typeface="等线" panose="02010600030101010101" pitchFamily="2" charset="-122"/>
                <a:ea typeface="等线" panose="02010600030101010101" pitchFamily="2" charset="-122"/>
              </a:rPr>
              <a:t>在线程中，把任务</a:t>
            </a:r>
            <a:r>
              <a:rPr lang="en-US" altLang="zh-CN" sz="1200">
                <a:latin typeface="等线" panose="02010600030101010101" pitchFamily="2" charset="-122"/>
                <a:ea typeface="等线" panose="02010600030101010101" pitchFamily="2" charset="-122"/>
              </a:rPr>
              <a:t>w</a:t>
            </a:r>
            <a:r>
              <a:rPr lang="zh-CN" altLang="en-US" sz="1200">
                <a:latin typeface="等线" panose="02010600030101010101" pitchFamily="2" charset="-122"/>
                <a:ea typeface="等线" panose="02010600030101010101" pitchFamily="2" charset="-122"/>
              </a:rPr>
              <a:t>起来</a:t>
            </a:r>
            <a:r>
              <a:rPr lang="en-US" altLang="zh-CN" sz="1200">
                <a:latin typeface="等线" panose="02010600030101010101" pitchFamily="2" charset="-122"/>
                <a:ea typeface="等线" panose="02010600030101010101" pitchFamily="2" charset="-122"/>
              </a:rPr>
              <a:t>CDBusChannel::ServiceRunnable::Run()</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直到线程中对</a:t>
            </a:r>
            <a:r>
              <a:rPr lang="en-US" altLang="zh-CN" sz="1200">
                <a:latin typeface="等线" panose="02010600030101010101" pitchFamily="2" charset="-122"/>
                <a:ea typeface="等线" panose="02010600030101010101" pitchFamily="2" charset="-122"/>
              </a:rPr>
              <a:t>mStarted</a:t>
            </a:r>
            <a:r>
              <a:rPr lang="zh-CN" altLang="en-US" sz="1200">
                <a:latin typeface="等线" panose="02010600030101010101" pitchFamily="2" charset="-122"/>
                <a:ea typeface="等线" panose="02010600030101010101" pitchFamily="2" charset="-122"/>
              </a:rPr>
              <a:t>赋值为真，</a:t>
            </a:r>
            <a:r>
              <a:rPr lang="en-US" altLang="zh-CN" sz="1200">
                <a:latin typeface="等线" panose="02010600030101010101" pitchFamily="2" charset="-122"/>
                <a:ea typeface="等线" panose="02010600030101010101" pitchFamily="2" charset="-122"/>
              </a:rPr>
              <a:t>CDBusChannel::StartListening</a:t>
            </a:r>
            <a:r>
              <a:rPr lang="zh-CN" altLang="en-US" sz="1200">
                <a:latin typeface="等线" panose="02010600030101010101" pitchFamily="2" charset="-122"/>
                <a:ea typeface="等线" panose="02010600030101010101" pitchFamily="2" charset="-122"/>
              </a:rPr>
              <a:t>才返回。</a:t>
            </a:r>
            <a:endParaRPr lang="en-US" altLang="zh-CN" sz="12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90E26EDF-2C18-4A87-9F2B-59A4C7352BAF}"/>
              </a:ext>
            </a:extLst>
          </p:cNvPr>
          <p:cNvPicPr>
            <a:picLocks noChangeAspect="1"/>
          </p:cNvPicPr>
          <p:nvPr/>
        </p:nvPicPr>
        <p:blipFill>
          <a:blip r:embed="rId2"/>
          <a:stretch>
            <a:fillRect/>
          </a:stretch>
        </p:blipFill>
        <p:spPr>
          <a:xfrm>
            <a:off x="574673" y="1725070"/>
            <a:ext cx="5346767" cy="1793818"/>
          </a:xfrm>
          <a:prstGeom prst="rect">
            <a:avLst/>
          </a:prstGeom>
        </p:spPr>
      </p:pic>
      <p:pic>
        <p:nvPicPr>
          <p:cNvPr id="9" name="图片 8">
            <a:extLst>
              <a:ext uri="{FF2B5EF4-FFF2-40B4-BE49-F238E27FC236}">
                <a16:creationId xmlns:a16="http://schemas.microsoft.com/office/drawing/2014/main" id="{2C90C47F-849E-4637-8C0E-EFAE3D0F996C}"/>
              </a:ext>
            </a:extLst>
          </p:cNvPr>
          <p:cNvPicPr>
            <a:picLocks noChangeAspect="1"/>
          </p:cNvPicPr>
          <p:nvPr/>
        </p:nvPicPr>
        <p:blipFill>
          <a:blip r:embed="rId3"/>
          <a:stretch>
            <a:fillRect/>
          </a:stretch>
        </p:blipFill>
        <p:spPr>
          <a:xfrm>
            <a:off x="5148064" y="3147814"/>
            <a:ext cx="3924474" cy="1418902"/>
          </a:xfrm>
          <a:prstGeom prst="rect">
            <a:avLst/>
          </a:prstGeom>
        </p:spPr>
      </p:pic>
    </p:spTree>
    <p:extLst>
      <p:ext uri="{BB962C8B-B14F-4D97-AF65-F5344CB8AC3E}">
        <p14:creationId xmlns:p14="http://schemas.microsoft.com/office/powerpoint/2010/main" val="104213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66930-23FF-4A27-A296-A18578C11D77}"/>
              </a:ext>
            </a:extLst>
          </p:cNvPr>
          <p:cNvSpPr>
            <a:spLocks noGrp="1"/>
          </p:cNvSpPr>
          <p:nvPr>
            <p:ph type="title"/>
          </p:nvPr>
        </p:nvSpPr>
        <p:spPr/>
        <p:txBody>
          <a:bodyPr/>
          <a:lstStyle/>
          <a:p>
            <a:r>
              <a:rPr lang="en-US" altLang="zh-CN"/>
              <a:t>COMO RPC</a:t>
            </a:r>
            <a:r>
              <a:rPr lang="zh-CN" altLang="en-US"/>
              <a:t>程序组成</a:t>
            </a:r>
          </a:p>
        </p:txBody>
      </p:sp>
      <p:sp>
        <p:nvSpPr>
          <p:cNvPr id="3" name="内容占位符 2">
            <a:extLst>
              <a:ext uri="{FF2B5EF4-FFF2-40B4-BE49-F238E27FC236}">
                <a16:creationId xmlns:a16="http://schemas.microsoft.com/office/drawing/2014/main" id="{EA0EE893-32A9-44AE-B9B5-F1AF0D99B5F0}"/>
              </a:ext>
            </a:extLst>
          </p:cNvPr>
          <p:cNvSpPr>
            <a:spLocks noGrp="1"/>
          </p:cNvSpPr>
          <p:nvPr>
            <p:ph idx="1"/>
          </p:nvPr>
        </p:nvSpPr>
        <p:spPr/>
        <p:txBody>
          <a:bodyPr/>
          <a:lstStyle/>
          <a:p>
            <a:r>
              <a:rPr lang="zh-CN" altLang="en-US"/>
              <a:t>客户端</a:t>
            </a:r>
            <a:r>
              <a:rPr lang="en-US" altLang="zh-CN"/>
              <a:t>Client ---- Proxy</a:t>
            </a:r>
          </a:p>
          <a:p>
            <a:r>
              <a:rPr lang="zh-CN" altLang="en-US"/>
              <a:t>服务器端</a:t>
            </a:r>
            <a:r>
              <a:rPr lang="en-US" altLang="zh-CN"/>
              <a:t>Server ---- Stub</a:t>
            </a:r>
          </a:p>
          <a:p>
            <a:r>
              <a:rPr lang="en-US" altLang="zh-CN"/>
              <a:t>COMO</a:t>
            </a:r>
            <a:r>
              <a:rPr lang="zh-CN" altLang="en-US"/>
              <a:t>远程对象服务管理</a:t>
            </a:r>
            <a:r>
              <a:rPr lang="en-US" altLang="zh-CN"/>
              <a:t>ServiceManager</a:t>
            </a:r>
          </a:p>
          <a:p>
            <a:r>
              <a:rPr lang="zh-CN" altLang="en-US"/>
              <a:t>操作系统内核支持</a:t>
            </a:r>
            <a:r>
              <a:rPr lang="en-US" altLang="zh-CN"/>
              <a:t>D-Bbus/IBinder/ZeroMQ</a:t>
            </a:r>
            <a:endParaRPr lang="zh-CN" altLang="en-US"/>
          </a:p>
        </p:txBody>
      </p:sp>
      <p:sp>
        <p:nvSpPr>
          <p:cNvPr id="4" name="日期占位符 3">
            <a:extLst>
              <a:ext uri="{FF2B5EF4-FFF2-40B4-BE49-F238E27FC236}">
                <a16:creationId xmlns:a16="http://schemas.microsoft.com/office/drawing/2014/main" id="{A57320C8-9841-495E-96EE-8A91041FF8E2}"/>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2022/4/7</a:t>
            </a:fld>
            <a:endParaRPr lang="zh-CN" altLang="en-US">
              <a:solidFill>
                <a:srgbClr val="000000"/>
              </a:solidFill>
            </a:endParaRPr>
          </a:p>
        </p:txBody>
      </p:sp>
      <p:sp>
        <p:nvSpPr>
          <p:cNvPr id="5" name="页脚占位符 4">
            <a:extLst>
              <a:ext uri="{FF2B5EF4-FFF2-40B4-BE49-F238E27FC236}">
                <a16:creationId xmlns:a16="http://schemas.microsoft.com/office/drawing/2014/main" id="{FC9C306A-BED4-4631-9B0C-B434B6E11883}"/>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8D877B59-43DA-4D12-B0B0-0443D5732105}"/>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98891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服务管理</a:t>
            </a:r>
            <a:r>
              <a:rPr lang="en-US" altLang="zh-CN"/>
              <a:t>ServiceManager</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2022/4/7</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20</a:t>
            </a:fld>
            <a:endParaRPr lang="zh-CN" altLang="en-US">
              <a:solidFill>
                <a:srgbClr val="000000"/>
              </a:solidFill>
            </a:endParaRPr>
          </a:p>
        </p:txBody>
      </p:sp>
      <p:sp>
        <p:nvSpPr>
          <p:cNvPr id="9" name="副标题 2">
            <a:extLst>
              <a:ext uri="{FF2B5EF4-FFF2-40B4-BE49-F238E27FC236}">
                <a16:creationId xmlns:a16="http://schemas.microsoft.com/office/drawing/2014/main" id="{8EEF5263-D899-45DB-84DB-385B9FD0C922}"/>
              </a:ext>
            </a:extLst>
          </p:cNvPr>
          <p:cNvSpPr txBox="1">
            <a:spLocks/>
          </p:cNvSpPr>
          <p:nvPr/>
        </p:nvSpPr>
        <p:spPr bwMode="auto">
          <a:xfrm>
            <a:off x="679151" y="2771776"/>
            <a:ext cx="777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0" indent="0" algn="l" rtl="0" eaLnBrk="1" fontAlgn="base" hangingPunct="1">
              <a:spcBef>
                <a:spcPct val="20000"/>
              </a:spcBef>
              <a:spcAft>
                <a:spcPct val="0"/>
              </a:spcAft>
              <a:buClr>
                <a:schemeClr val="accent2"/>
              </a:buClr>
              <a:buFont typeface="Wingdings" pitchFamily="2" charset="2"/>
              <a:buNone/>
              <a:defRPr sz="21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a:lstStyle>
          <a:p>
            <a:pPr defTabSz="914400"/>
            <a:r>
              <a:rPr lang="zh-CN" altLang="en-US" kern="0"/>
              <a:t>服务管理是对所有远程</a:t>
            </a:r>
            <a:r>
              <a:rPr lang="en-US" altLang="zh-CN" kern="0"/>
              <a:t>COMO</a:t>
            </a:r>
            <a:r>
              <a:rPr lang="zh-CN" altLang="en-US" kern="0"/>
              <a:t>服务对象进行管理的进程。</a:t>
            </a:r>
          </a:p>
        </p:txBody>
      </p:sp>
    </p:spTree>
    <p:extLst>
      <p:ext uri="{BB962C8B-B14F-4D97-AF65-F5344CB8AC3E}">
        <p14:creationId xmlns:p14="http://schemas.microsoft.com/office/powerpoint/2010/main" val="694166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zh-CN" altLang="en-US"/>
              <a:t>服务管理</a:t>
            </a:r>
            <a:r>
              <a:rPr lang="en-US" altLang="zh-CN"/>
              <a:t>ServiceManager</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21</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221462"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/como/como/servicemanager/exe/linux/main.cpp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AddService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GetService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RemoveService</a:t>
            </a:r>
          </a:p>
        </p:txBody>
      </p:sp>
      <p:pic>
        <p:nvPicPr>
          <p:cNvPr id="10" name="图片 9">
            <a:extLst>
              <a:ext uri="{FF2B5EF4-FFF2-40B4-BE49-F238E27FC236}">
                <a16:creationId xmlns:a16="http://schemas.microsoft.com/office/drawing/2014/main" id="{93016C65-3A4C-4D53-8ACB-B9C7BEB9A83D}"/>
              </a:ext>
            </a:extLst>
          </p:cNvPr>
          <p:cNvPicPr>
            <a:picLocks noChangeAspect="1"/>
          </p:cNvPicPr>
          <p:nvPr/>
        </p:nvPicPr>
        <p:blipFill>
          <a:blip r:embed="rId2"/>
          <a:stretch>
            <a:fillRect/>
          </a:stretch>
        </p:blipFill>
        <p:spPr>
          <a:xfrm>
            <a:off x="639762" y="1624613"/>
            <a:ext cx="4918305" cy="2819345"/>
          </a:xfrm>
          <a:prstGeom prst="rect">
            <a:avLst/>
          </a:prstGeom>
        </p:spPr>
      </p:pic>
    </p:spTree>
    <p:extLst>
      <p:ext uri="{BB962C8B-B14F-4D97-AF65-F5344CB8AC3E}">
        <p14:creationId xmlns:p14="http://schemas.microsoft.com/office/powerpoint/2010/main" val="116732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D-Bus/IBinder RPC</a:t>
            </a:r>
            <a:r>
              <a:rPr lang="zh-CN" altLang="en-US"/>
              <a:t>机制简介</a:t>
            </a:r>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22</a:t>
            </a:fld>
            <a:endParaRPr lang="zh-CN" altLang="en-US">
              <a:solidFill>
                <a:srgbClr val="000000"/>
              </a:solidFill>
            </a:endParaRPr>
          </a:p>
        </p:txBody>
      </p:sp>
      <p:sp>
        <p:nvSpPr>
          <p:cNvPr id="6" name="矩形 5">
            <a:extLst>
              <a:ext uri="{FF2B5EF4-FFF2-40B4-BE49-F238E27FC236}">
                <a16:creationId xmlns:a16="http://schemas.microsoft.com/office/drawing/2014/main" id="{27F3234A-40B9-4DE2-BA23-FDCBFB90FC4D}"/>
              </a:ext>
            </a:extLst>
          </p:cNvPr>
          <p:cNvSpPr/>
          <p:nvPr/>
        </p:nvSpPr>
        <p:spPr>
          <a:xfrm>
            <a:off x="685800" y="2139702"/>
            <a:ext cx="8001000" cy="923330"/>
          </a:xfrm>
          <a:prstGeom prst="rect">
            <a:avLst/>
          </a:prstGeom>
        </p:spPr>
        <p:txBody>
          <a:bodyPr wrap="square">
            <a:spAutoFit/>
          </a:bodyPr>
          <a:lstStyle/>
          <a:p>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是一个进程间通信及远程过程调用机制，可以让多个不同的计算机程序在同一台电脑上同时进行通信。</a:t>
            </a:r>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作为</a:t>
            </a:r>
            <a:r>
              <a:rPr lang="en-US" altLang="zh-CN">
                <a:solidFill>
                  <a:srgbClr val="4D5156"/>
                </a:solidFill>
                <a:latin typeface="arial" panose="020B0604020202020204" pitchFamily="34" charset="0"/>
              </a:rPr>
              <a:t>freedesktop.org</a:t>
            </a:r>
            <a:r>
              <a:rPr lang="zh-CN" altLang="en-US">
                <a:solidFill>
                  <a:srgbClr val="4D5156"/>
                </a:solidFill>
                <a:latin typeface="arial" panose="020B0604020202020204" pitchFamily="34" charset="0"/>
              </a:rPr>
              <a:t>项目的一部分，其设计目的是使</a:t>
            </a:r>
            <a:r>
              <a:rPr lang="en-US" altLang="zh-CN">
                <a:solidFill>
                  <a:srgbClr val="4D5156"/>
                </a:solidFill>
                <a:latin typeface="arial" panose="020B0604020202020204" pitchFamily="34" charset="0"/>
              </a:rPr>
              <a:t>Linux</a:t>
            </a:r>
            <a:r>
              <a:rPr lang="zh-CN" altLang="en-US">
                <a:solidFill>
                  <a:srgbClr val="4D5156"/>
                </a:solidFill>
                <a:latin typeface="arial" panose="020B0604020202020204" pitchFamily="34" charset="0"/>
              </a:rPr>
              <a:t>桌面环境提供的服务标准化。</a:t>
            </a:r>
            <a:endParaRPr lang="zh-CN" altLang="en-US"/>
          </a:p>
        </p:txBody>
      </p:sp>
      <p:sp>
        <p:nvSpPr>
          <p:cNvPr id="7" name="矩形 6">
            <a:extLst>
              <a:ext uri="{FF2B5EF4-FFF2-40B4-BE49-F238E27FC236}">
                <a16:creationId xmlns:a16="http://schemas.microsoft.com/office/drawing/2014/main" id="{FE05ADFF-78AD-483E-A7A5-3B5DCB3B8FFC}"/>
              </a:ext>
            </a:extLst>
          </p:cNvPr>
          <p:cNvSpPr/>
          <p:nvPr/>
        </p:nvSpPr>
        <p:spPr>
          <a:xfrm>
            <a:off x="685800" y="3099329"/>
            <a:ext cx="7889875" cy="1200329"/>
          </a:xfrm>
          <a:prstGeom prst="rect">
            <a:avLst/>
          </a:prstGeom>
        </p:spPr>
        <p:txBody>
          <a:bodyPr wrap="square">
            <a:spAutoFit/>
          </a:bodyPr>
          <a:lstStyle/>
          <a:p>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是用于进程间通信的系统。它由</a:t>
            </a:r>
            <a:r>
              <a:rPr lang="en-US" altLang="zh-CN">
                <a:solidFill>
                  <a:srgbClr val="4D5156"/>
                </a:solidFill>
                <a:latin typeface="arial" panose="020B0604020202020204" pitchFamily="34" charset="0"/>
              </a:rPr>
              <a:t>Be Inc.</a:t>
            </a:r>
            <a:r>
              <a:rPr lang="zh-CN" altLang="en-US">
                <a:solidFill>
                  <a:srgbClr val="4D5156"/>
                </a:solidFill>
                <a:latin typeface="arial" panose="020B0604020202020204" pitchFamily="34" charset="0"/>
              </a:rPr>
              <a:t>和</a:t>
            </a:r>
            <a:r>
              <a:rPr lang="en-US" altLang="zh-CN">
                <a:solidFill>
                  <a:srgbClr val="4D5156"/>
                </a:solidFill>
                <a:latin typeface="arial" panose="020B0604020202020204" pitchFamily="34" charset="0"/>
              </a:rPr>
              <a:t>Palm</a:t>
            </a:r>
            <a:r>
              <a:rPr lang="zh-CN" altLang="en-US">
                <a:solidFill>
                  <a:srgbClr val="4D5156"/>
                </a:solidFill>
                <a:latin typeface="arial" panose="020B0604020202020204" pitchFamily="34" charset="0"/>
              </a:rPr>
              <a:t>，</a:t>
            </a:r>
            <a:r>
              <a:rPr lang="en-US" altLang="zh-CN">
                <a:solidFill>
                  <a:srgbClr val="4D5156"/>
                </a:solidFill>
                <a:latin typeface="arial" panose="020B0604020202020204" pitchFamily="34" charset="0"/>
              </a:rPr>
              <a:t>Inc.</a:t>
            </a:r>
            <a:r>
              <a:rPr lang="zh-CN" altLang="en-US">
                <a:solidFill>
                  <a:srgbClr val="4D5156"/>
                </a:solidFill>
                <a:latin typeface="arial" panose="020B0604020202020204" pitchFamily="34" charset="0"/>
              </a:rPr>
              <a:t>开发，是</a:t>
            </a:r>
            <a:r>
              <a:rPr lang="en-US" altLang="zh-CN">
                <a:solidFill>
                  <a:srgbClr val="4D5156"/>
                </a:solidFill>
                <a:latin typeface="arial" panose="020B0604020202020204" pitchFamily="34" charset="0"/>
              </a:rPr>
              <a:t>Google</a:t>
            </a:r>
            <a:r>
              <a:rPr lang="zh-CN" altLang="en-US">
                <a:solidFill>
                  <a:srgbClr val="4D5156"/>
                </a:solidFill>
                <a:latin typeface="arial" panose="020B0604020202020204" pitchFamily="34" charset="0"/>
              </a:rPr>
              <a:t>开发的</a:t>
            </a:r>
            <a:r>
              <a:rPr lang="en-US" altLang="zh-CN">
                <a:solidFill>
                  <a:srgbClr val="4D5156"/>
                </a:solidFill>
                <a:latin typeface="arial" panose="020B0604020202020204" pitchFamily="34" charset="0"/>
              </a:rPr>
              <a:t>Android</a:t>
            </a:r>
            <a:r>
              <a:rPr lang="zh-CN" altLang="en-US">
                <a:solidFill>
                  <a:srgbClr val="4D5156"/>
                </a:solidFill>
                <a:latin typeface="arial" panose="020B0604020202020204" pitchFamily="34" charset="0"/>
              </a:rPr>
              <a:t>操作系统中现在使用的</a:t>
            </a:r>
            <a:r>
              <a:rPr lang="en-US" altLang="zh-CN">
                <a:solidFill>
                  <a:srgbClr val="4D5156"/>
                </a:solidFill>
                <a:latin typeface="arial" panose="020B0604020202020204" pitchFamily="34" charset="0"/>
              </a:rPr>
              <a:t>Binder</a:t>
            </a:r>
            <a:r>
              <a:rPr lang="zh-CN" altLang="en-US">
                <a:solidFill>
                  <a:srgbClr val="4D5156"/>
                </a:solidFill>
                <a:latin typeface="arial" panose="020B0604020202020204" pitchFamily="34" charset="0"/>
              </a:rPr>
              <a:t>框架的基础。</a:t>
            </a:r>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允许进程显示可由其他线程调用的接口。每个进程都维护一个线程池，该线程池可用于服务此类请求。</a:t>
            </a:r>
            <a:endParaRPr lang="zh-CN" altLang="en-US"/>
          </a:p>
        </p:txBody>
      </p:sp>
    </p:spTree>
    <p:extLst>
      <p:ext uri="{BB962C8B-B14F-4D97-AF65-F5344CB8AC3E}">
        <p14:creationId xmlns:p14="http://schemas.microsoft.com/office/powerpoint/2010/main" val="2068468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COMO RPC</a:t>
            </a:r>
            <a:r>
              <a:rPr lang="zh-CN" altLang="en-US"/>
              <a:t>实验</a:t>
            </a:r>
            <a:br>
              <a:rPr lang="en-US" altLang="zh-CN"/>
            </a:br>
            <a:r>
              <a:rPr lang="en-US" altLang="zh-CN" sz="1800"/>
              <a:t>src:$/como/test/runtime/rpc</a:t>
            </a:r>
            <a:endParaRPr lang="zh-CN" altLang="en-US" sz="1800"/>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23</a:t>
            </a:fld>
            <a:endParaRPr lang="zh-CN" altLang="en-US">
              <a:solidFill>
                <a:srgbClr val="000000"/>
              </a:solidFill>
            </a:endParaRPr>
          </a:p>
        </p:txBody>
      </p:sp>
      <p:sp>
        <p:nvSpPr>
          <p:cNvPr id="6" name="矩形 5">
            <a:extLst>
              <a:ext uri="{FF2B5EF4-FFF2-40B4-BE49-F238E27FC236}">
                <a16:creationId xmlns:a16="http://schemas.microsoft.com/office/drawing/2014/main" id="{27F3234A-40B9-4DE2-BA23-FDCBFB90FC4D}"/>
              </a:ext>
            </a:extLst>
          </p:cNvPr>
          <p:cNvSpPr/>
          <p:nvPr/>
        </p:nvSpPr>
        <p:spPr>
          <a:xfrm>
            <a:off x="568325" y="1272166"/>
            <a:ext cx="8257181" cy="830997"/>
          </a:xfrm>
          <a:prstGeom prst="rect">
            <a:avLst/>
          </a:prstGeom>
        </p:spPr>
        <p:txBody>
          <a:bodyPr wrap="square">
            <a:spAutoFit/>
          </a:bodyPr>
          <a:lstStyle/>
          <a:p>
            <a:r>
              <a:rPr lang="zh-CN" altLang="en-US" sz="1600">
                <a:latin typeface="等线" panose="02010600030101010101" pitchFamily="2" charset="-122"/>
                <a:ea typeface="等线" panose="02010600030101010101" pitchFamily="2" charset="-122"/>
              </a:rPr>
              <a:t>先起</a:t>
            </a:r>
            <a:r>
              <a:rPr lang="en-US" altLang="zh-CN" sz="1600">
                <a:latin typeface="等线" panose="02010600030101010101" pitchFamily="2" charset="-122"/>
                <a:ea typeface="等线" panose="02010600030101010101" pitchFamily="2" charset="-122"/>
              </a:rPr>
              <a:t>ServiceManager</a:t>
            </a:r>
            <a:r>
              <a:rPr lang="zh-CN" altLang="en-US" sz="1600">
                <a:latin typeface="等线" panose="02010600030101010101" pitchFamily="2" charset="-122"/>
                <a:ea typeface="等线" panose="02010600030101010101" pitchFamily="2" charset="-122"/>
              </a:rPr>
              <a:t>程序，然后创建服务对象，并把服务注册，最后访问这些服务对象。</a:t>
            </a:r>
            <a:endParaRPr lang="en-US" altLang="zh-CN" sz="1600">
              <a:latin typeface="等线" panose="02010600030101010101" pitchFamily="2" charset="-122"/>
              <a:ea typeface="等线" panose="02010600030101010101" pitchFamily="2" charset="-122"/>
            </a:endParaRPr>
          </a:p>
          <a:p>
            <a:r>
              <a:rPr lang="zh-CN" altLang="en-US" sz="1600">
                <a:latin typeface="等线" panose="02010600030101010101" pitchFamily="2" charset="-122"/>
                <a:ea typeface="等线" panose="02010600030101010101" pitchFamily="2" charset="-122"/>
              </a:rPr>
              <a:t>假如当前目录：</a:t>
            </a:r>
            <a:r>
              <a:rPr lang="en-US" altLang="zh-CN" sz="1600">
                <a:latin typeface="等线" panose="02010600030101010101" pitchFamily="2" charset="-122"/>
                <a:ea typeface="等线" panose="02010600030101010101" pitchFamily="2" charset="-122"/>
              </a:rPr>
              <a:t>~/como/out/target/como.linux.x64.rls</a:t>
            </a:r>
          </a:p>
          <a:p>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”Linux on x64”</a:t>
            </a:r>
            <a:r>
              <a:rPr lang="zh-CN" altLang="en-US" sz="1600">
                <a:latin typeface="等线" panose="02010600030101010101" pitchFamily="2" charset="-122"/>
                <a:ea typeface="等线" panose="02010600030101010101" pitchFamily="2" charset="-122"/>
              </a:rPr>
              <a:t>环境可以通过 </a:t>
            </a:r>
            <a:r>
              <a:rPr lang="en-US" altLang="zh-CN" sz="1600">
                <a:latin typeface="等线" panose="02010600030101010101" pitchFamily="2" charset="-122"/>
                <a:ea typeface="等线" panose="02010600030101010101" pitchFamily="2" charset="-122"/>
              </a:rPr>
              <a:t>como_linux_x64 </a:t>
            </a:r>
            <a:r>
              <a:rPr lang="zh-CN" altLang="en-US" sz="1600">
                <a:latin typeface="等线" panose="02010600030101010101" pitchFamily="2" charset="-122"/>
                <a:ea typeface="等线" panose="02010600030101010101" pitchFamily="2" charset="-122"/>
              </a:rPr>
              <a:t>进入，</a:t>
            </a:r>
            <a:r>
              <a:rPr lang="en-US" altLang="zh-CN" sz="1600">
                <a:latin typeface="等线" panose="02010600030101010101" pitchFamily="2" charset="-122"/>
                <a:ea typeface="等线" panose="02010600030101010101" pitchFamily="2" charset="-122"/>
              </a:rPr>
              <a:t>aarch64</a:t>
            </a:r>
            <a:r>
              <a:rPr lang="zh-CN" altLang="en-US" sz="1600">
                <a:latin typeface="等线" panose="02010600030101010101" pitchFamily="2" charset="-122"/>
                <a:ea typeface="等线" panose="02010600030101010101" pitchFamily="2" charset="-122"/>
              </a:rPr>
              <a:t>、</a:t>
            </a:r>
            <a:r>
              <a:rPr lang="en-US" altLang="zh-CN" sz="1600">
                <a:latin typeface="等线" panose="02010600030101010101" pitchFamily="2" charset="-122"/>
                <a:ea typeface="等线" panose="02010600030101010101" pitchFamily="2" charset="-122"/>
              </a:rPr>
              <a:t>riscv64</a:t>
            </a:r>
            <a:r>
              <a:rPr lang="zh-CN" altLang="en-US" sz="1600">
                <a:latin typeface="等线" panose="02010600030101010101" pitchFamily="2" charset="-122"/>
                <a:ea typeface="等线" panose="02010600030101010101" pitchFamily="2" charset="-122"/>
              </a:rPr>
              <a:t>同理）</a:t>
            </a:r>
            <a:endParaRPr lang="en-US" altLang="zh-CN" sz="1600">
              <a:latin typeface="等线" panose="02010600030101010101" pitchFamily="2" charset="-122"/>
              <a:ea typeface="等线" panose="02010600030101010101" pitchFamily="2" charset="-122"/>
            </a:endParaRPr>
          </a:p>
        </p:txBody>
      </p:sp>
      <p:graphicFrame>
        <p:nvGraphicFramePr>
          <p:cNvPr id="9" name="表格 8">
            <a:extLst>
              <a:ext uri="{FF2B5EF4-FFF2-40B4-BE49-F238E27FC236}">
                <a16:creationId xmlns:a16="http://schemas.microsoft.com/office/drawing/2014/main" id="{F8B17C9B-09FB-4A4D-87C5-35FD9F9DA573}"/>
              </a:ext>
            </a:extLst>
          </p:cNvPr>
          <p:cNvGraphicFramePr>
            <a:graphicFrameLocks noGrp="1"/>
          </p:cNvGraphicFramePr>
          <p:nvPr>
            <p:extLst>
              <p:ext uri="{D42A27DB-BD31-4B8C-83A1-F6EECF244321}">
                <p14:modId xmlns:p14="http://schemas.microsoft.com/office/powerpoint/2010/main" val="3260970577"/>
              </p:ext>
            </p:extLst>
          </p:nvPr>
        </p:nvGraphicFramePr>
        <p:xfrm>
          <a:off x="690963" y="2205990"/>
          <a:ext cx="8134543" cy="640080"/>
        </p:xfrm>
        <a:graphic>
          <a:graphicData uri="http://schemas.openxmlformats.org/drawingml/2006/table">
            <a:tbl>
              <a:tblPr firstRow="1" bandRow="1">
                <a:tableStyleId>{7DF18680-E054-41AD-8BC1-D1AEF772440D}</a:tableStyleId>
              </a:tblPr>
              <a:tblGrid>
                <a:gridCol w="8134543">
                  <a:extLst>
                    <a:ext uri="{9D8B030D-6E8A-4147-A177-3AD203B41FA5}">
                      <a16:colId xmlns:a16="http://schemas.microsoft.com/office/drawing/2014/main" val="4209988738"/>
                    </a:ext>
                  </a:extLst>
                </a:gridCol>
              </a:tblGrid>
              <a:tr h="370840">
                <a:tc>
                  <a:txBody>
                    <a:bodyPr/>
                    <a:lstStyle/>
                    <a:p>
                      <a:pPr marL="0" algn="l" defTabSz="685800" rtl="0" eaLnBrk="1" latinLnBrk="0" hangingPunct="1"/>
                      <a:r>
                        <a:rPr lang="en-US" altLang="zh-CN" sz="1200" b="0" kern="1200">
                          <a:solidFill>
                            <a:schemeClr val="lt1"/>
                          </a:solidFill>
                          <a:latin typeface="Lucida Console" panose="020B0609040504020204" pitchFamily="49" charset="0"/>
                          <a:ea typeface="+mn-ea"/>
                          <a:cs typeface="Times New Roman" panose="02020603050405020304" pitchFamily="18" charset="0"/>
                        </a:rPr>
                        <a:t>./servicemanager/exe/linux/servicemanager</a:t>
                      </a:r>
                    </a:p>
                    <a:p>
                      <a:pPr marL="0" algn="l" defTabSz="685800" rtl="0" eaLnBrk="1" latinLnBrk="0" hangingPunct="1"/>
                      <a:r>
                        <a:rPr lang="en-US" altLang="zh-CN" sz="1200" b="0" kern="1200">
                          <a:solidFill>
                            <a:schemeClr val="lt1"/>
                          </a:solidFill>
                          <a:latin typeface="Lucida Console" panose="020B0609040504020204" pitchFamily="49" charset="0"/>
                          <a:ea typeface="+mn-ea"/>
                          <a:cs typeface="Times New Roman" panose="02020603050405020304" pitchFamily="18" charset="0"/>
                        </a:rPr>
                        <a:t>./test/runtime/rpc/service/testRPCSrv</a:t>
                      </a:r>
                    </a:p>
                    <a:p>
                      <a:pPr marL="0" algn="l" defTabSz="685800" rtl="0" eaLnBrk="1" latinLnBrk="0" hangingPunct="1"/>
                      <a:r>
                        <a:rPr lang="en-US" altLang="zh-CN" sz="1200" b="0" kern="1200">
                          <a:solidFill>
                            <a:schemeClr val="lt1"/>
                          </a:solidFill>
                          <a:latin typeface="Lucida Console" panose="020B0609040504020204" pitchFamily="49" charset="0"/>
                          <a:ea typeface="+mn-ea"/>
                          <a:cs typeface="Times New Roman" panose="02020603050405020304" pitchFamily="18" charset="0"/>
                        </a:rPr>
                        <a:t>./test/runtime/rpc/client/testRPCCli</a:t>
                      </a:r>
                    </a:p>
                  </a:txBody>
                  <a:tcPr/>
                </a:tc>
                <a:extLst>
                  <a:ext uri="{0D108BD9-81ED-4DB2-BD59-A6C34878D82A}">
                    <a16:rowId xmlns:a16="http://schemas.microsoft.com/office/drawing/2014/main" val="2175940703"/>
                  </a:ext>
                </a:extLst>
              </a:tr>
            </a:tbl>
          </a:graphicData>
        </a:graphic>
      </p:graphicFrame>
      <p:graphicFrame>
        <p:nvGraphicFramePr>
          <p:cNvPr id="10" name="表格 9">
            <a:extLst>
              <a:ext uri="{FF2B5EF4-FFF2-40B4-BE49-F238E27FC236}">
                <a16:creationId xmlns:a16="http://schemas.microsoft.com/office/drawing/2014/main" id="{445879F8-8D26-4435-8704-36118150278D}"/>
              </a:ext>
            </a:extLst>
          </p:cNvPr>
          <p:cNvGraphicFramePr>
            <a:graphicFrameLocks noGrp="1"/>
          </p:cNvGraphicFramePr>
          <p:nvPr>
            <p:extLst>
              <p:ext uri="{D42A27DB-BD31-4B8C-83A1-F6EECF244321}">
                <p14:modId xmlns:p14="http://schemas.microsoft.com/office/powerpoint/2010/main" val="1359979501"/>
              </p:ext>
            </p:extLst>
          </p:nvPr>
        </p:nvGraphicFramePr>
        <p:xfrm>
          <a:off x="690963" y="3871334"/>
          <a:ext cx="8134544" cy="487680"/>
        </p:xfrm>
        <a:graphic>
          <a:graphicData uri="http://schemas.openxmlformats.org/drawingml/2006/table">
            <a:tbl>
              <a:tblPr firstRow="1" bandRow="1">
                <a:tableStyleId>{7DF18680-E054-41AD-8BC1-D1AEF772440D}</a:tableStyleId>
              </a:tblPr>
              <a:tblGrid>
                <a:gridCol w="8134544">
                  <a:extLst>
                    <a:ext uri="{9D8B030D-6E8A-4147-A177-3AD203B41FA5}">
                      <a16:colId xmlns:a16="http://schemas.microsoft.com/office/drawing/2014/main" val="3683319711"/>
                    </a:ext>
                  </a:extLst>
                </a:gridCol>
              </a:tblGrid>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200" b="0" kern="1200">
                          <a:solidFill>
                            <a:schemeClr val="lt1"/>
                          </a:solidFill>
                          <a:latin typeface="Lucida Console" panose="020B0609040504020204" pitchFamily="49" charset="0"/>
                          <a:ea typeface="+mn-ea"/>
                          <a:cs typeface="Times New Roman" panose="02020603050405020304" pitchFamily="18" charset="0"/>
                        </a:rPr>
                        <a:t>export LIB_PATH=$/como/como/out/target/como.linux.x64.dbg/./test/runtime/rpc/component</a:t>
                      </a:r>
                      <a:endParaRPr lang="zh-CN" altLang="en-US" sz="1200" b="0" kern="1200">
                        <a:solidFill>
                          <a:schemeClr val="lt1"/>
                        </a:solidFill>
                        <a:latin typeface="Lucida Console" panose="020B0609040504020204" pitchFamily="49" charset="0"/>
                        <a:ea typeface="+mn-ea"/>
                        <a:cs typeface="Times New Roman" panose="02020603050405020304" pitchFamily="18" charset="0"/>
                      </a:endParaRPr>
                    </a:p>
                    <a:p>
                      <a:endParaRPr lang="zh-CN" altLang="en-US"/>
                    </a:p>
                  </a:txBody>
                  <a:tcPr/>
                </a:tc>
                <a:extLst>
                  <a:ext uri="{0D108BD9-81ED-4DB2-BD59-A6C34878D82A}">
                    <a16:rowId xmlns:a16="http://schemas.microsoft.com/office/drawing/2014/main" val="334683120"/>
                  </a:ext>
                </a:extLst>
              </a:tr>
            </a:tbl>
          </a:graphicData>
        </a:graphic>
      </p:graphicFrame>
      <p:sp>
        <p:nvSpPr>
          <p:cNvPr id="11" name="矩形 10">
            <a:extLst>
              <a:ext uri="{FF2B5EF4-FFF2-40B4-BE49-F238E27FC236}">
                <a16:creationId xmlns:a16="http://schemas.microsoft.com/office/drawing/2014/main" id="{50AA6F3C-AFC3-471F-BFA4-C1A31DF53E75}"/>
              </a:ext>
            </a:extLst>
          </p:cNvPr>
          <p:cNvSpPr/>
          <p:nvPr/>
        </p:nvSpPr>
        <p:spPr>
          <a:xfrm>
            <a:off x="568325" y="3014000"/>
            <a:ext cx="8257181" cy="830997"/>
          </a:xfrm>
          <a:prstGeom prst="rect">
            <a:avLst/>
          </a:prstGeom>
        </p:spPr>
        <p:txBody>
          <a:bodyPr wrap="square">
            <a:spAutoFit/>
          </a:bodyPr>
          <a:lstStyle/>
          <a:p>
            <a:r>
              <a:rPr lang="zh-CN" altLang="en-US" sz="1600">
                <a:latin typeface="等线" panose="02010600030101010101" pitchFamily="2" charset="-122"/>
                <a:ea typeface="等线" panose="02010600030101010101" pitchFamily="2" charset="-122"/>
              </a:rPr>
              <a:t>起动创建服务对象程序</a:t>
            </a:r>
            <a:r>
              <a:rPr lang="en-US" altLang="zh-CN" sz="1600"/>
              <a:t>testRPCSrv</a:t>
            </a:r>
            <a:r>
              <a:rPr lang="zh-CN" altLang="en-US" sz="1600">
                <a:latin typeface="等线" panose="02010600030101010101" pitchFamily="2" charset="-122"/>
                <a:ea typeface="等线" panose="02010600030101010101" pitchFamily="2" charset="-122"/>
              </a:rPr>
              <a:t> 和 起动测试程序</a:t>
            </a:r>
            <a:r>
              <a:rPr lang="en-US" altLang="zh-CN" sz="1600"/>
              <a:t>testRPCCli</a:t>
            </a:r>
            <a:r>
              <a:rPr lang="zh-CN" altLang="en-US" sz="1600"/>
              <a:t>前，要把相应的</a:t>
            </a:r>
            <a:r>
              <a:rPr lang="en-US" altLang="zh-CN" sz="1600"/>
              <a:t>COMO</a:t>
            </a:r>
            <a:r>
              <a:rPr lang="zh-CN" altLang="en-US" sz="1600"/>
              <a:t>构件编译结果（</a:t>
            </a:r>
            <a:r>
              <a:rPr lang="en-US" altLang="zh-CN" sz="1600"/>
              <a:t>.so</a:t>
            </a:r>
            <a:r>
              <a:rPr lang="zh-CN" altLang="en-US" sz="1600"/>
              <a:t>文件）放到系统的动态链接库搜索路径中，或者通过环境变量</a:t>
            </a:r>
            <a:r>
              <a:rPr lang="en-US" altLang="zh-CN" sz="1600"/>
              <a:t>LIB_PATH</a:t>
            </a:r>
            <a:r>
              <a:rPr lang="zh-CN" altLang="en-US" sz="1600"/>
              <a:t>告诉</a:t>
            </a:r>
            <a:r>
              <a:rPr lang="en-US" altLang="zh-CN" sz="1600"/>
              <a:t>COMO</a:t>
            </a:r>
            <a:r>
              <a:rPr lang="zh-CN" altLang="en-US" sz="1600"/>
              <a:t>运行时到哪里去找</a:t>
            </a:r>
            <a:r>
              <a:rPr lang="en-US" altLang="zh-CN" sz="1600"/>
              <a:t>COMO</a:t>
            </a:r>
            <a:r>
              <a:rPr lang="zh-CN" altLang="en-US" sz="1600"/>
              <a:t>构件</a:t>
            </a:r>
            <a:r>
              <a:rPr lang="zh-CN" altLang="en-US" sz="1600">
                <a:latin typeface="等线" panose="02010600030101010101" pitchFamily="2" charset="-122"/>
                <a:ea typeface="等线" panose="02010600030101010101" pitchFamily="2" charset="-122"/>
              </a:rPr>
              <a:t>。</a:t>
            </a:r>
            <a:endParaRPr lang="en-US" altLang="zh-CN" sz="16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4378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COMO RPC</a:t>
            </a:r>
            <a:r>
              <a:rPr lang="zh-CN" altLang="en-US"/>
              <a:t>实验</a:t>
            </a:r>
            <a:br>
              <a:rPr lang="en-US" altLang="zh-CN"/>
            </a:br>
            <a:r>
              <a:rPr lang="en-US" altLang="zh-CN" sz="1800"/>
              <a:t>src:$/como/test/runtime/rpc</a:t>
            </a:r>
            <a:endParaRPr lang="zh-CN" altLang="en-US" sz="1800"/>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24</a:t>
            </a:fld>
            <a:endParaRPr lang="zh-CN" altLang="en-US">
              <a:solidFill>
                <a:srgbClr val="000000"/>
              </a:solidFill>
            </a:endParaRPr>
          </a:p>
        </p:txBody>
      </p:sp>
      <p:pic>
        <p:nvPicPr>
          <p:cNvPr id="8" name="图片 7">
            <a:extLst>
              <a:ext uri="{FF2B5EF4-FFF2-40B4-BE49-F238E27FC236}">
                <a16:creationId xmlns:a16="http://schemas.microsoft.com/office/drawing/2014/main" id="{28D61EDB-9EBF-4C5B-91A8-AE1C0F34E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22" y="1707654"/>
            <a:ext cx="6608500" cy="2804018"/>
          </a:xfrm>
          <a:prstGeom prst="rect">
            <a:avLst/>
          </a:prstGeom>
        </p:spPr>
      </p:pic>
      <p:sp>
        <p:nvSpPr>
          <p:cNvPr id="12" name="矩形 11">
            <a:extLst>
              <a:ext uri="{FF2B5EF4-FFF2-40B4-BE49-F238E27FC236}">
                <a16:creationId xmlns:a16="http://schemas.microsoft.com/office/drawing/2014/main" id="{D73A543F-BCB8-49B2-BFA8-AE91CF2B4562}"/>
              </a:ext>
            </a:extLst>
          </p:cNvPr>
          <p:cNvSpPr/>
          <p:nvPr/>
        </p:nvSpPr>
        <p:spPr>
          <a:xfrm>
            <a:off x="574675" y="1312867"/>
            <a:ext cx="1107996" cy="369332"/>
          </a:xfrm>
          <a:prstGeom prst="rect">
            <a:avLst/>
          </a:prstGeom>
        </p:spPr>
        <p:txBody>
          <a:bodyPr wrap="none">
            <a:spAutoFit/>
          </a:bodyPr>
          <a:lstStyle/>
          <a:p>
            <a:r>
              <a:rPr lang="zh-CN" altLang="en-US"/>
              <a:t>运行结果</a:t>
            </a:r>
          </a:p>
        </p:txBody>
      </p:sp>
    </p:spTree>
    <p:extLst>
      <p:ext uri="{BB962C8B-B14F-4D97-AF65-F5344CB8AC3E}">
        <p14:creationId xmlns:p14="http://schemas.microsoft.com/office/powerpoint/2010/main" val="13710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3408E-5FE5-4591-B2AD-90AE468B22A5}"/>
              </a:ext>
            </a:extLst>
          </p:cNvPr>
          <p:cNvSpPr>
            <a:spLocks noGrp="1"/>
          </p:cNvSpPr>
          <p:nvPr>
            <p:ph type="title"/>
          </p:nvPr>
        </p:nvSpPr>
        <p:spPr/>
        <p:txBody>
          <a:bodyPr/>
          <a:lstStyle/>
          <a:p>
            <a:r>
              <a:rPr lang="en-US" altLang="zh-CN"/>
              <a:t>COMO</a:t>
            </a:r>
            <a:r>
              <a:rPr lang="zh-CN" altLang="zh-CN"/>
              <a:t>远程接口自动列集</a:t>
            </a:r>
            <a:r>
              <a:rPr lang="en-US" altLang="zh-CN"/>
              <a:t>\</a:t>
            </a:r>
            <a:r>
              <a:rPr lang="zh-CN" altLang="zh-CN"/>
              <a:t>散集技术</a:t>
            </a:r>
            <a:endParaRPr lang="zh-CN" altLang="en-US"/>
          </a:p>
        </p:txBody>
      </p:sp>
      <p:sp>
        <p:nvSpPr>
          <p:cNvPr id="3" name="日期占位符 2">
            <a:extLst>
              <a:ext uri="{FF2B5EF4-FFF2-40B4-BE49-F238E27FC236}">
                <a16:creationId xmlns:a16="http://schemas.microsoft.com/office/drawing/2014/main" id="{7855637A-2BB7-48BD-A900-D2383C15C4E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129F5F3F-E1A1-4925-AF23-F1A1FDC3E688}"/>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90B871F1-1CAB-40BD-B2AE-080D4CCFA0B9}"/>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3</a:t>
            </a:fld>
            <a:endParaRPr lang="zh-CN" altLang="en-US">
              <a:solidFill>
                <a:srgbClr val="000000"/>
              </a:solidFill>
            </a:endParaRPr>
          </a:p>
        </p:txBody>
      </p:sp>
      <p:sp>
        <p:nvSpPr>
          <p:cNvPr id="6" name="矩形 5">
            <a:extLst>
              <a:ext uri="{FF2B5EF4-FFF2-40B4-BE49-F238E27FC236}">
                <a16:creationId xmlns:a16="http://schemas.microsoft.com/office/drawing/2014/main" id="{B33B84C8-58A5-4750-A6D6-7C569E31EEFD}"/>
              </a:ext>
            </a:extLst>
          </p:cNvPr>
          <p:cNvSpPr/>
          <p:nvPr/>
        </p:nvSpPr>
        <p:spPr>
          <a:xfrm>
            <a:off x="609599" y="1347614"/>
            <a:ext cx="7966075" cy="2822119"/>
          </a:xfrm>
          <a:prstGeom prst="rect">
            <a:avLst/>
          </a:prstGeom>
        </p:spPr>
        <p:txBody>
          <a:bodyPr wrap="square">
            <a:spAutoFit/>
          </a:bodyPr>
          <a:lstStyle/>
          <a:p>
            <a:pPr indent="449263">
              <a:lnSpc>
                <a:spcPct val="125000"/>
              </a:lnSpc>
              <a:spcAft>
                <a:spcPts val="0"/>
              </a:spcAft>
            </a:pPr>
            <a:r>
              <a:rPr lang="zh-CN" altLang="zh-CN">
                <a:latin typeface="+mj-ea"/>
                <a:ea typeface="+mj-ea"/>
                <a:cs typeface="Times New Roman" panose="02020603050405020304" pitchFamily="18" charset="0"/>
              </a:rPr>
              <a:t>当客户端</a:t>
            </a:r>
            <a:r>
              <a:rPr lang="en-US" altLang="zh-CN">
                <a:latin typeface="+mj-ea"/>
                <a:ea typeface="+mj-ea"/>
                <a:cs typeface="Times New Roman" panose="02020603050405020304" pitchFamily="18" charset="0"/>
              </a:rPr>
              <a:t>Client</a:t>
            </a:r>
            <a:r>
              <a:rPr lang="zh-CN" altLang="zh-CN">
                <a:latin typeface="+mj-ea"/>
                <a:ea typeface="+mj-ea"/>
                <a:cs typeface="Times New Roman" panose="02020603050405020304" pitchFamily="18" charset="0"/>
              </a:rPr>
              <a:t>和服务</a:t>
            </a:r>
            <a:r>
              <a:rPr lang="zh-CN" altLang="en-US">
                <a:latin typeface="+mj-ea"/>
                <a:ea typeface="+mj-ea"/>
                <a:cs typeface="Times New Roman" panose="02020603050405020304" pitchFamily="18" charset="0"/>
              </a:rPr>
              <a:t>器</a:t>
            </a:r>
            <a:r>
              <a:rPr lang="zh-CN" altLang="zh-CN">
                <a:latin typeface="+mj-ea"/>
                <a:ea typeface="+mj-ea"/>
                <a:cs typeface="Times New Roman" panose="02020603050405020304" pitchFamily="18" charset="0"/>
              </a:rPr>
              <a:t>端</a:t>
            </a:r>
            <a:r>
              <a:rPr lang="en-US" altLang="zh-CN">
                <a:latin typeface="+mj-ea"/>
                <a:ea typeface="+mj-ea"/>
                <a:cs typeface="Times New Roman" panose="02020603050405020304" pitchFamily="18" charset="0"/>
              </a:rPr>
              <a:t>Server</a:t>
            </a:r>
            <a:r>
              <a:rPr lang="zh-CN" altLang="zh-CN">
                <a:latin typeface="+mj-ea"/>
                <a:ea typeface="+mj-ea"/>
                <a:cs typeface="Times New Roman" panose="02020603050405020304" pitchFamily="18" charset="0"/>
              </a:rPr>
              <a:t>所在地址空间不同时，客户端进程对服务器端构件服务</a:t>
            </a:r>
            <a:r>
              <a:rPr lang="zh-CN" altLang="zh-CN">
                <a:latin typeface="+mj-ea"/>
                <a:ea typeface="+mj-ea"/>
              </a:rPr>
              <a:t>的</a:t>
            </a:r>
            <a:r>
              <a:rPr lang="zh-CN" altLang="zh-CN">
                <a:latin typeface="+mj-ea"/>
                <a:ea typeface="+mj-ea"/>
                <a:cs typeface="Times New Roman" panose="02020603050405020304" pitchFamily="18" charset="0"/>
              </a:rPr>
              <a:t>调用</a:t>
            </a:r>
            <a:r>
              <a:rPr lang="zh-CN" altLang="zh-CN">
                <a:latin typeface="+mj-ea"/>
                <a:ea typeface="+mj-ea"/>
              </a:rPr>
              <a:t>，属于远程构件调用</a:t>
            </a:r>
            <a:r>
              <a:rPr lang="en-US" altLang="zh-CN">
                <a:latin typeface="+mj-ea"/>
                <a:ea typeface="+mj-ea"/>
                <a:cs typeface="Times New Roman" panose="02020603050405020304" pitchFamily="18" charset="0"/>
              </a:rPr>
              <a:t>RPC</a:t>
            </a:r>
            <a:r>
              <a:rPr lang="zh-CN" altLang="zh-CN">
                <a:latin typeface="+mj-ea"/>
                <a:ea typeface="+mj-ea"/>
              </a:rPr>
              <a:t>。由于两个不同空间之间不允许彼此直接访问</a:t>
            </a:r>
            <a:r>
              <a:rPr lang="zh-CN" altLang="zh-CN">
                <a:latin typeface="+mj-ea"/>
                <a:ea typeface="+mj-ea"/>
                <a:cs typeface="Times New Roman" panose="02020603050405020304" pitchFamily="18" charset="0"/>
              </a:rPr>
              <a:t>或者</a:t>
            </a:r>
            <a:r>
              <a:rPr lang="zh-CN" altLang="zh-CN">
                <a:latin typeface="+mj-ea"/>
                <a:ea typeface="+mj-ea"/>
              </a:rPr>
              <a:t>具有不同的访问权限，所以需要某种通讯机制来实现不同地址空间之间的数据交互。</a:t>
            </a:r>
            <a:endParaRPr lang="en-US" altLang="zh-CN" sz="2400">
              <a:latin typeface="+mj-ea"/>
              <a:ea typeface="+mj-ea"/>
            </a:endParaRPr>
          </a:p>
          <a:p>
            <a:pPr indent="449263">
              <a:lnSpc>
                <a:spcPct val="125000"/>
              </a:lnSpc>
              <a:spcAft>
                <a:spcPts val="0"/>
              </a:spcAft>
            </a:pPr>
            <a:r>
              <a:rPr lang="en-US" altLang="zh-CN">
                <a:latin typeface="+mj-ea"/>
                <a:ea typeface="+mj-ea"/>
                <a:cs typeface="Times New Roman" panose="02020603050405020304" pitchFamily="18" charset="0"/>
              </a:rPr>
              <a:t>COMO</a:t>
            </a:r>
            <a:r>
              <a:rPr lang="zh-CN" altLang="zh-CN">
                <a:latin typeface="+mj-ea"/>
                <a:ea typeface="+mj-ea"/>
                <a:cs typeface="Times New Roman" panose="02020603050405020304" pitchFamily="18" charset="0"/>
              </a:rPr>
              <a:t>构件技术支持远程接口调用，通过数据的自动列集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技术进行不同地址空间的数据交互。构件服务和构件服务调用者可以处于操作系统的不同空间，而调用者可以如同在同一地址空间里面使用构件一样透明的进行远程接口调用，也就是说完全向用户屏蔽了底层使用的标准的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散集过程。</a:t>
            </a:r>
            <a:endParaRPr lang="zh-CN" altLang="en-US">
              <a:latin typeface="+mj-ea"/>
              <a:ea typeface="+mj-ea"/>
            </a:endParaRPr>
          </a:p>
        </p:txBody>
      </p:sp>
    </p:spTree>
    <p:extLst>
      <p:ext uri="{BB962C8B-B14F-4D97-AF65-F5344CB8AC3E}">
        <p14:creationId xmlns:p14="http://schemas.microsoft.com/office/powerpoint/2010/main" val="165077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9C6A1-8899-41C8-A49B-72D20C2BDC14}"/>
              </a:ext>
            </a:extLst>
          </p:cNvPr>
          <p:cNvSpPr>
            <a:spLocks noGrp="1"/>
          </p:cNvSpPr>
          <p:nvPr>
            <p:ph type="title"/>
          </p:nvPr>
        </p:nvSpPr>
        <p:spPr/>
        <p:txBody>
          <a:bodyPr/>
          <a:lstStyle/>
          <a:p>
            <a:r>
              <a:rPr lang="en-US" altLang="zh-CN"/>
              <a:t>COMO</a:t>
            </a:r>
            <a:r>
              <a:rPr lang="zh-CN" altLang="zh-CN"/>
              <a:t>对象</a:t>
            </a:r>
            <a:r>
              <a:rPr lang="zh-CN" altLang="en-US"/>
              <a:t>远</a:t>
            </a:r>
            <a:r>
              <a:rPr lang="zh-CN" altLang="zh-CN"/>
              <a:t>程调用</a:t>
            </a:r>
            <a:r>
              <a:rPr lang="en-US" altLang="zh-CN"/>
              <a:t>RPC</a:t>
            </a:r>
            <a:r>
              <a:rPr lang="zh-CN" altLang="zh-CN"/>
              <a:t>示意图</a:t>
            </a:r>
            <a:endParaRPr lang="zh-CN" altLang="en-US"/>
          </a:p>
        </p:txBody>
      </p:sp>
      <p:sp>
        <p:nvSpPr>
          <p:cNvPr id="3" name="日期占位符 2">
            <a:extLst>
              <a:ext uri="{FF2B5EF4-FFF2-40B4-BE49-F238E27FC236}">
                <a16:creationId xmlns:a16="http://schemas.microsoft.com/office/drawing/2014/main" id="{CBC443B6-D626-4522-AF9E-64F86BD18EA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DEBEDA72-22D0-4772-B4A2-5342D90BAFBA}"/>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50B6BCE4-7B6D-49CF-88F5-EACD99BD01D7}"/>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4</a:t>
            </a:fld>
            <a:endParaRPr lang="zh-CN" altLang="en-US">
              <a:solidFill>
                <a:srgbClr val="000000"/>
              </a:solidFill>
            </a:endParaRPr>
          </a:p>
        </p:txBody>
      </p:sp>
      <p:sp>
        <p:nvSpPr>
          <p:cNvPr id="6" name="Rectangle 2">
            <a:extLst>
              <a:ext uri="{FF2B5EF4-FFF2-40B4-BE49-F238E27FC236}">
                <a16:creationId xmlns:a16="http://schemas.microsoft.com/office/drawing/2014/main" id="{A3B69D18-18AE-4372-BA49-3BC617EB9734}"/>
              </a:ext>
            </a:extLst>
          </p:cNvPr>
          <p:cNvSpPr>
            <a:spLocks noChangeArrowheads="1"/>
          </p:cNvSpPr>
          <p:nvPr/>
        </p:nvSpPr>
        <p:spPr bwMode="auto">
          <a:xfrm>
            <a:off x="609600" y="17796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370540D-C826-4A13-8860-94B304D8E23E}"/>
              </a:ext>
            </a:extLst>
          </p:cNvPr>
          <p:cNvGraphicFramePr>
            <a:graphicFrameLocks noChangeAspect="1"/>
          </p:cNvGraphicFramePr>
          <p:nvPr>
            <p:extLst>
              <p:ext uri="{D42A27DB-BD31-4B8C-83A1-F6EECF244321}">
                <p14:modId xmlns:p14="http://schemas.microsoft.com/office/powerpoint/2010/main" val="4074621726"/>
              </p:ext>
            </p:extLst>
          </p:nvPr>
        </p:nvGraphicFramePr>
        <p:xfrm>
          <a:off x="129392" y="1694360"/>
          <a:ext cx="4122738" cy="1874837"/>
        </p:xfrm>
        <a:graphic>
          <a:graphicData uri="http://schemas.openxmlformats.org/presentationml/2006/ole">
            <mc:AlternateContent xmlns:mc="http://schemas.openxmlformats.org/markup-compatibility/2006">
              <mc:Choice xmlns:v="urn:schemas-microsoft-com:vml" Requires="v">
                <p:oleObj spid="_x0000_s1136" name="Visio" r:id="rId3" imgW="4125485" imgH="1874914" progId="Visio.Drawing.11">
                  <p:embed/>
                </p:oleObj>
              </mc:Choice>
              <mc:Fallback>
                <p:oleObj name="Visio" r:id="rId3" imgW="4125485" imgH="187491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92" y="1694360"/>
                        <a:ext cx="4122738" cy="187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a:extLst>
              <a:ext uri="{FF2B5EF4-FFF2-40B4-BE49-F238E27FC236}">
                <a16:creationId xmlns:a16="http://schemas.microsoft.com/office/drawing/2014/main" id="{A8A32F32-1A23-4489-8019-395BD669C0C2}"/>
              </a:ext>
            </a:extLst>
          </p:cNvPr>
          <p:cNvSpPr/>
          <p:nvPr/>
        </p:nvSpPr>
        <p:spPr>
          <a:xfrm>
            <a:off x="4572001" y="1327800"/>
            <a:ext cx="4392488" cy="2838790"/>
          </a:xfrm>
          <a:prstGeom prst="rect">
            <a:avLst/>
          </a:prstGeom>
        </p:spPr>
        <p:txBody>
          <a:bodyPr wrap="square">
            <a:spAutoFit/>
          </a:bodyPr>
          <a:lstStyle/>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以存根</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代理机制来实现远程接口自动列集</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散集</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主要涉及到三个对象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处于客户端的代理</a:t>
            </a:r>
            <a:r>
              <a:rPr lang="en-US" altLang="zh-CN" sz="1200">
                <a:latin typeface="Times New Roman" panose="02020603050405020304" pitchFamily="18" charset="0"/>
                <a:ea typeface="宋体" panose="02010600030101010101" pitchFamily="2" charset="-122"/>
              </a:rPr>
              <a:t>(Proxy)</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处于服务端的存根</a:t>
            </a:r>
            <a:r>
              <a:rPr lang="en-US" altLang="zh-CN" sz="1200">
                <a:latin typeface="Times New Roman" panose="02020603050405020304" pitchFamily="18" charset="0"/>
                <a:ea typeface="宋体" panose="02010600030101010101" pitchFamily="2" charset="-122"/>
              </a:rPr>
              <a:t>(stub)</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以及处于内核的</a:t>
            </a:r>
            <a:r>
              <a:rPr lang="en-US" altLang="zh-CN" sz="1200">
                <a:latin typeface="Times New Roman" panose="02020603050405020304" pitchFamily="18" charset="0"/>
                <a:ea typeface="宋体" panose="02010600030101010101" pitchFamily="2" charset="-122"/>
              </a:rPr>
              <a:t>(Object)</a:t>
            </a:r>
            <a:r>
              <a:rPr lang="zh-CN" altLang="zh-CN" sz="1200">
                <a:latin typeface="Times New Roman" panose="02020603050405020304" pitchFamily="18" charset="0"/>
                <a:ea typeface="宋体" panose="02010600030101010101" pitchFamily="2" charset="-122"/>
              </a:rPr>
              <a:t>对象</a:t>
            </a:r>
            <a:r>
              <a:rPr lang="zh-CN" altLang="en-US" sz="1200">
                <a:latin typeface="Times New Roman" panose="02020603050405020304" pitchFamily="18" charset="0"/>
                <a:ea typeface="宋体" panose="02010600030101010101" pitchFamily="2" charset="-122"/>
              </a:rPr>
              <a:t>（基于</a:t>
            </a:r>
            <a:r>
              <a:rPr lang="en-US" altLang="zh-CN" sz="1200">
                <a:latin typeface="Times New Roman" panose="02020603050405020304" pitchFamily="18" charset="0"/>
                <a:ea typeface="宋体" panose="02010600030101010101" pitchFamily="2" charset="-122"/>
              </a:rPr>
              <a:t>D-Bus</a:t>
            </a:r>
            <a:r>
              <a:rPr lang="zh-CN" altLang="en-US" sz="1200">
                <a:latin typeface="Times New Roman" panose="02020603050405020304" pitchFamily="18" charset="0"/>
                <a:ea typeface="宋体" panose="02010600030101010101" pitchFamily="2" charset="-122"/>
              </a:rPr>
              <a:t>、</a:t>
            </a:r>
            <a:r>
              <a:rPr lang="en-US" altLang="zh-CN" sz="1200">
                <a:latin typeface="Times New Roman" panose="02020603050405020304" pitchFamily="18" charset="0"/>
                <a:ea typeface="宋体" panose="02010600030101010101" pitchFamily="2" charset="-122"/>
              </a:rPr>
              <a:t>IBinder</a:t>
            </a:r>
            <a:r>
              <a:rPr lang="zh-CN" altLang="en-US" sz="1200">
                <a:latin typeface="Times New Roman" panose="02020603050405020304" pitchFamily="18" charset="0"/>
                <a:ea typeface="宋体" panose="02010600030101010101" pitchFamily="2" charset="-122"/>
              </a:rPr>
              <a:t>的版本没有内核对象）</a:t>
            </a:r>
            <a:r>
              <a:rPr lang="zh-CN" altLang="zh-CN" sz="1200">
                <a:latin typeface="Times New Roman" panose="02020603050405020304" pitchFamily="18" charset="0"/>
                <a:ea typeface="宋体" panose="02010600030101010101" pitchFamily="2" charset="-122"/>
              </a:rPr>
              <a:t>。</a:t>
            </a:r>
          </a:p>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一个客户端进程不一定只调用一个远程构件的服务，为了更方便有效的和各个远程构件交互数据，</a:t>
            </a:r>
            <a:r>
              <a:rPr lang="en-US" altLang="zh-CN" sz="1200">
                <a:latin typeface="Times New Roman" panose="02020603050405020304" pitchFamily="18" charset="0"/>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在客户端为每一个对应的远程服务建立一个代理对象，记录一些客户进程的信息、远程服务的构件对象的信息以及一些调用的状态等，负责为客户进程与对应的远程服务联系。</a:t>
            </a:r>
          </a:p>
          <a:p>
            <a:pPr indent="266700">
              <a:lnSpc>
                <a:spcPct val="125000"/>
              </a:lnSpc>
              <a:spcAft>
                <a:spcPts val="0"/>
              </a:spcAft>
            </a:pPr>
            <a:r>
              <a:rPr lang="en-US" altLang="zh-CN" sz="1200">
                <a:latin typeface="宋体" panose="02010600030101010101" pitchFamily="2" charset="-122"/>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会为每个提供远程服务的构件对象建立一个存根对象，客户端代理不是直接与远程提供服务的构件对象联系的，而是与存根对象进行联系，通过存根对象来调用构件对象。</a:t>
            </a:r>
            <a:endParaRPr lang="zh-CN" altLang="zh-CN" sz="12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0425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9C6A1-8899-41C8-A49B-72D20C2BDC14}"/>
              </a:ext>
            </a:extLst>
          </p:cNvPr>
          <p:cNvSpPr>
            <a:spLocks noGrp="1"/>
          </p:cNvSpPr>
          <p:nvPr>
            <p:ph type="title"/>
          </p:nvPr>
        </p:nvSpPr>
        <p:spPr/>
        <p:txBody>
          <a:bodyPr/>
          <a:lstStyle/>
          <a:p>
            <a:r>
              <a:rPr lang="en-US" altLang="zh-CN"/>
              <a:t>COMO RPC</a:t>
            </a:r>
            <a:r>
              <a:rPr lang="zh-CN" altLang="en-US"/>
              <a:t>的程序实现原理</a:t>
            </a:r>
          </a:p>
        </p:txBody>
      </p:sp>
      <p:sp>
        <p:nvSpPr>
          <p:cNvPr id="3" name="日期占位符 2">
            <a:extLst>
              <a:ext uri="{FF2B5EF4-FFF2-40B4-BE49-F238E27FC236}">
                <a16:creationId xmlns:a16="http://schemas.microsoft.com/office/drawing/2014/main" id="{CBC443B6-D626-4522-AF9E-64F86BD18EA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2022/4/7</a:t>
            </a:fld>
            <a:endParaRPr lang="zh-CN" altLang="en-US">
              <a:solidFill>
                <a:srgbClr val="000000"/>
              </a:solidFill>
            </a:endParaRPr>
          </a:p>
        </p:txBody>
      </p:sp>
      <p:sp>
        <p:nvSpPr>
          <p:cNvPr id="4" name="页脚占位符 3">
            <a:extLst>
              <a:ext uri="{FF2B5EF4-FFF2-40B4-BE49-F238E27FC236}">
                <a16:creationId xmlns:a16="http://schemas.microsoft.com/office/drawing/2014/main" id="{DEBEDA72-22D0-4772-B4A2-5342D90BAFBA}"/>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50B6BCE4-7B6D-49CF-88F5-EACD99BD01D7}"/>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5</a:t>
            </a:fld>
            <a:endParaRPr lang="zh-CN" altLang="en-US">
              <a:solidFill>
                <a:srgbClr val="000000"/>
              </a:solidFill>
            </a:endParaRPr>
          </a:p>
        </p:txBody>
      </p:sp>
      <p:sp>
        <p:nvSpPr>
          <p:cNvPr id="6" name="Rectangle 2">
            <a:extLst>
              <a:ext uri="{FF2B5EF4-FFF2-40B4-BE49-F238E27FC236}">
                <a16:creationId xmlns:a16="http://schemas.microsoft.com/office/drawing/2014/main" id="{A3B69D18-18AE-4372-BA49-3BC617EB9734}"/>
              </a:ext>
            </a:extLst>
          </p:cNvPr>
          <p:cNvSpPr>
            <a:spLocks noChangeArrowheads="1"/>
          </p:cNvSpPr>
          <p:nvPr/>
        </p:nvSpPr>
        <p:spPr bwMode="auto">
          <a:xfrm>
            <a:off x="609600" y="17796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370540D-C826-4A13-8860-94B304D8E23E}"/>
              </a:ext>
            </a:extLst>
          </p:cNvPr>
          <p:cNvGraphicFramePr>
            <a:graphicFrameLocks noChangeAspect="1"/>
          </p:cNvGraphicFramePr>
          <p:nvPr>
            <p:extLst/>
          </p:nvPr>
        </p:nvGraphicFramePr>
        <p:xfrm>
          <a:off x="129392" y="1694360"/>
          <a:ext cx="4122738" cy="1874837"/>
        </p:xfrm>
        <a:graphic>
          <a:graphicData uri="http://schemas.openxmlformats.org/presentationml/2006/ole">
            <mc:AlternateContent xmlns:mc="http://schemas.openxmlformats.org/markup-compatibility/2006">
              <mc:Choice xmlns:v="urn:schemas-microsoft-com:vml" Requires="v">
                <p:oleObj spid="_x0000_s2051" name="Visio" r:id="rId3" imgW="4125485" imgH="1874914" progId="Visio.Drawing.11">
                  <p:embed/>
                </p:oleObj>
              </mc:Choice>
              <mc:Fallback>
                <p:oleObj name="Visio" r:id="rId3" imgW="4125485" imgH="1874914" progId="Visio.Drawing.11">
                  <p:embed/>
                  <p:pic>
                    <p:nvPicPr>
                      <p:cNvPr id="7" name="对象 6">
                        <a:extLst>
                          <a:ext uri="{FF2B5EF4-FFF2-40B4-BE49-F238E27FC236}">
                            <a16:creationId xmlns:a16="http://schemas.microsoft.com/office/drawing/2014/main" id="{9370540D-C826-4A13-8860-94B304D8E2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92" y="1694360"/>
                        <a:ext cx="4122738" cy="187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a:extLst>
              <a:ext uri="{FF2B5EF4-FFF2-40B4-BE49-F238E27FC236}">
                <a16:creationId xmlns:a16="http://schemas.microsoft.com/office/drawing/2014/main" id="{A8A32F32-1A23-4489-8019-395BD669C0C2}"/>
              </a:ext>
            </a:extLst>
          </p:cNvPr>
          <p:cNvSpPr/>
          <p:nvPr/>
        </p:nvSpPr>
        <p:spPr>
          <a:xfrm>
            <a:off x="4572001" y="1327800"/>
            <a:ext cx="4392488" cy="3069623"/>
          </a:xfrm>
          <a:prstGeom prst="rect">
            <a:avLst/>
          </a:prstGeom>
        </p:spPr>
        <p:txBody>
          <a:bodyPr wrap="square">
            <a:spAutoFit/>
          </a:bodyPr>
          <a:lstStyle/>
          <a:p>
            <a:pPr>
              <a:lnSpc>
                <a:spcPct val="125000"/>
              </a:lnSpc>
              <a:spcAft>
                <a:spcPts val="0"/>
              </a:spcAft>
            </a:pPr>
            <a:r>
              <a:rPr lang="en-US" altLang="zh-CN" sz="1200">
                <a:latin typeface="Times New Roman" panose="02020603050405020304" pitchFamily="18" charset="0"/>
                <a:ea typeface="宋体" panose="02010600030101010101" pitchFamily="2" charset="-122"/>
              </a:rPr>
              <a:t>COMO RPC</a:t>
            </a:r>
            <a:r>
              <a:rPr lang="zh-CN" altLang="en-US" sz="1200">
                <a:latin typeface="Times New Roman" panose="02020603050405020304" pitchFamily="18" charset="0"/>
                <a:ea typeface="宋体" panose="02010600030101010101" pitchFamily="2" charset="-122"/>
              </a:rPr>
              <a:t>机制中，代理对象</a:t>
            </a:r>
            <a:r>
              <a:rPr lang="en-US" altLang="zh-CN" sz="1200">
                <a:latin typeface="Times New Roman" panose="02020603050405020304" pitchFamily="18" charset="0"/>
                <a:ea typeface="宋体" panose="02010600030101010101" pitchFamily="2" charset="-122"/>
              </a:rPr>
              <a:t>Proxy</a:t>
            </a:r>
            <a:r>
              <a:rPr lang="zh-CN" altLang="en-US" sz="1200">
                <a:latin typeface="Times New Roman" panose="02020603050405020304" pitchFamily="18" charset="0"/>
                <a:ea typeface="宋体" panose="02010600030101010101" pitchFamily="2" charset="-122"/>
              </a:rPr>
              <a:t>和存根对象</a:t>
            </a:r>
            <a:r>
              <a:rPr lang="en-US" altLang="zh-CN" sz="1200">
                <a:latin typeface="Times New Roman" panose="02020603050405020304" pitchFamily="18" charset="0"/>
                <a:ea typeface="宋体" panose="02010600030101010101" pitchFamily="2" charset="-122"/>
              </a:rPr>
              <a:t>Stub</a:t>
            </a:r>
            <a:r>
              <a:rPr lang="zh-CN" altLang="en-US" sz="1200">
                <a:latin typeface="Times New Roman" panose="02020603050405020304" pitchFamily="18" charset="0"/>
                <a:ea typeface="宋体" panose="02010600030101010101" pitchFamily="2" charset="-122"/>
              </a:rPr>
              <a:t>，都是“服务构件”的剪影，而不是完整的快照，所以</a:t>
            </a:r>
            <a:r>
              <a:rPr lang="en-US" altLang="zh-CN" sz="1200">
                <a:latin typeface="Times New Roman" panose="02020603050405020304" pitchFamily="18" charset="0"/>
                <a:ea typeface="宋体" panose="02010600030101010101" pitchFamily="2" charset="-122"/>
              </a:rPr>
              <a:t>C++</a:t>
            </a:r>
            <a:r>
              <a:rPr lang="zh-CN" altLang="en-US" sz="1200">
                <a:latin typeface="Times New Roman" panose="02020603050405020304" pitchFamily="18" charset="0"/>
                <a:ea typeface="宋体" panose="02010600030101010101" pitchFamily="2" charset="-122"/>
              </a:rPr>
              <a:t>自己的虚函数定义并不干扰</a:t>
            </a:r>
            <a:r>
              <a:rPr lang="en-US" altLang="zh-CN" sz="1200">
                <a:latin typeface="Times New Roman" panose="02020603050405020304" pitchFamily="18" charset="0"/>
                <a:ea typeface="宋体" panose="02010600030101010101" pitchFamily="2" charset="-122"/>
              </a:rPr>
              <a:t>COMO</a:t>
            </a:r>
            <a:r>
              <a:rPr lang="zh-CN" altLang="en-US" sz="1200">
                <a:latin typeface="Times New Roman" panose="02020603050405020304" pitchFamily="18" charset="0"/>
                <a:ea typeface="宋体" panose="02010600030101010101" pitchFamily="2" charset="-122"/>
              </a:rPr>
              <a:t>构件的运行。</a:t>
            </a:r>
            <a:endParaRPr lang="en-US" altLang="zh-CN" sz="1200">
              <a:latin typeface="Times New Roman" panose="02020603050405020304" pitchFamily="18" charset="0"/>
              <a:ea typeface="宋体" panose="02010600030101010101" pitchFamily="2" charset="-122"/>
            </a:endParaRPr>
          </a:p>
          <a:p>
            <a:pPr>
              <a:lnSpc>
                <a:spcPct val="125000"/>
              </a:lnSpc>
              <a:spcAft>
                <a:spcPts val="0"/>
              </a:spcAft>
            </a:pPr>
            <a:endParaRPr lang="en-US" altLang="zh-CN" sz="1200">
              <a:effectLst/>
              <a:latin typeface="Times New Roman" panose="02020603050405020304" pitchFamily="18" charset="0"/>
              <a:ea typeface="宋体" panose="02010600030101010101" pitchFamily="2" charset="-122"/>
            </a:endParaRPr>
          </a:p>
          <a:p>
            <a:pPr>
              <a:lnSpc>
                <a:spcPct val="125000"/>
              </a:lnSpc>
              <a:spcAft>
                <a:spcPts val="0"/>
              </a:spcAft>
            </a:pPr>
            <a:r>
              <a:rPr lang="zh-CN" altLang="en-US" sz="1200">
                <a:latin typeface="Times New Roman" panose="02020603050405020304" pitchFamily="18" charset="0"/>
                <a:ea typeface="宋体" panose="02010600030101010101" pitchFamily="2" charset="-122"/>
              </a:rPr>
              <a:t>实施这个剪影的是接口（</a:t>
            </a:r>
            <a:r>
              <a:rPr lang="en-US" altLang="zh-CN" sz="1200">
                <a:latin typeface="Times New Roman" panose="02020603050405020304" pitchFamily="18" charset="0"/>
                <a:ea typeface="宋体" panose="02010600030101010101" pitchFamily="2" charset="-122"/>
              </a:rPr>
              <a:t>Interface</a:t>
            </a:r>
            <a:r>
              <a:rPr lang="zh-CN" altLang="en-US" sz="1200">
                <a:latin typeface="Times New Roman" panose="02020603050405020304" pitchFamily="18" charset="0"/>
                <a:ea typeface="宋体" panose="02010600030101010101" pitchFamily="2" charset="-122"/>
              </a:rPr>
              <a:t>），构件类</a:t>
            </a:r>
            <a:r>
              <a:rPr lang="en-US" altLang="zh-CN" sz="1200">
                <a:latin typeface="Times New Roman" panose="02020603050405020304" pitchFamily="18" charset="0"/>
                <a:ea typeface="宋体" panose="02010600030101010101" pitchFamily="2" charset="-122"/>
              </a:rPr>
              <a:t>coclass</a:t>
            </a:r>
            <a:r>
              <a:rPr lang="zh-CN" altLang="en-US" sz="1200">
                <a:latin typeface="Times New Roman" panose="02020603050405020304" pitchFamily="18" charset="0"/>
                <a:ea typeface="宋体" panose="02010600030101010101" pitchFamily="2" charset="-122"/>
              </a:rPr>
              <a:t>是由接口组成的，每个构件类、接口有自己的与</a:t>
            </a:r>
            <a:r>
              <a:rPr lang="en-US" altLang="zh-CN" sz="1200">
                <a:latin typeface="Times New Roman" panose="02020603050405020304" pitchFamily="18" charset="0"/>
                <a:ea typeface="宋体" panose="02010600030101010101" pitchFamily="2" charset="-122"/>
              </a:rPr>
              <a:t>C++</a:t>
            </a:r>
            <a:r>
              <a:rPr lang="zh-CN" altLang="en-US" sz="1200">
                <a:latin typeface="Times New Roman" panose="02020603050405020304" pitchFamily="18" charset="0"/>
                <a:ea typeface="宋体" panose="02010600030101010101" pitchFamily="2" charset="-122"/>
              </a:rPr>
              <a:t>一致的名字，也有一个</a:t>
            </a:r>
            <a:r>
              <a:rPr lang="en-US" altLang="zh-CN" sz="1200">
                <a:latin typeface="Times New Roman" panose="02020603050405020304" pitchFamily="18" charset="0"/>
                <a:ea typeface="宋体" panose="02010600030101010101" pitchFamily="2" charset="-122"/>
              </a:rPr>
              <a:t>128 bit</a:t>
            </a:r>
            <a:r>
              <a:rPr lang="zh-CN" altLang="en-US" sz="1200">
                <a:latin typeface="Times New Roman" panose="02020603050405020304" pitchFamily="18" charset="0"/>
                <a:ea typeface="宋体" panose="02010600030101010101" pitchFamily="2" charset="-122"/>
              </a:rPr>
              <a:t>的</a:t>
            </a:r>
            <a:r>
              <a:rPr lang="en-US" altLang="zh-CN" sz="1200">
                <a:latin typeface="Times New Roman" panose="02020603050405020304" pitchFamily="18" charset="0"/>
                <a:ea typeface="宋体" panose="02010600030101010101" pitchFamily="2" charset="-122"/>
              </a:rPr>
              <a:t>UUID(Universal Unique Identifier) </a:t>
            </a:r>
            <a:r>
              <a:rPr lang="zh-CN" altLang="en-US" sz="1200">
                <a:latin typeface="Times New Roman" panose="02020603050405020304" pitchFamily="18" charset="0"/>
                <a:ea typeface="宋体" panose="02010600030101010101" pitchFamily="2" charset="-122"/>
              </a:rPr>
              <a:t>，构件类</a:t>
            </a:r>
            <a:r>
              <a:rPr lang="en-US" altLang="zh-CN" sz="1200">
                <a:latin typeface="Times New Roman" panose="02020603050405020304" pitchFamily="18" charset="0"/>
                <a:ea typeface="宋体" panose="02010600030101010101" pitchFamily="2" charset="-122"/>
              </a:rPr>
              <a:t>coclass</a:t>
            </a:r>
            <a:r>
              <a:rPr lang="zh-CN" altLang="en-US" sz="1200">
                <a:latin typeface="Times New Roman" panose="02020603050405020304" pitchFamily="18" charset="0"/>
                <a:ea typeface="宋体" panose="02010600030101010101" pitchFamily="2" charset="-122"/>
              </a:rPr>
              <a:t>与</a:t>
            </a:r>
            <a:r>
              <a:rPr lang="en-US" altLang="zh-CN" sz="1200">
                <a:latin typeface="Times New Roman" panose="02020603050405020304" pitchFamily="18" charset="0"/>
                <a:ea typeface="宋体" panose="02010600030101010101" pitchFamily="2" charset="-122"/>
              </a:rPr>
              <a:t>C++</a:t>
            </a:r>
            <a:r>
              <a:rPr lang="zh-CN" altLang="en-US" sz="1200">
                <a:latin typeface="Times New Roman" panose="02020603050405020304" pitchFamily="18" charset="0"/>
                <a:ea typeface="宋体" panose="02010600030101010101" pitchFamily="2" charset="-122"/>
              </a:rPr>
              <a:t>只有一个约定，第一个接口（虚表）是 </a:t>
            </a:r>
            <a:r>
              <a:rPr lang="en-US" altLang="zh-CN" sz="1200">
                <a:latin typeface="Times New Roman" panose="02020603050405020304" pitchFamily="18" charset="0"/>
                <a:ea typeface="宋体" panose="02010600030101010101" pitchFamily="2" charset="-122"/>
              </a:rPr>
              <a:t>IInterface</a:t>
            </a:r>
            <a:r>
              <a:rPr lang="zh-CN" altLang="en-US" sz="1200">
                <a:latin typeface="Times New Roman" panose="02020603050405020304" pitchFamily="18" charset="0"/>
                <a:ea typeface="宋体" panose="02010600030101010101" pitchFamily="2" charset="-122"/>
              </a:rPr>
              <a:t>（</a:t>
            </a:r>
            <a:r>
              <a:rPr lang="en-US" altLang="zh-CN" sz="1200">
                <a:latin typeface="Times New Roman" panose="02020603050405020304" pitchFamily="18" charset="0"/>
                <a:ea typeface="宋体" panose="02010600030101010101" pitchFamily="2" charset="-122"/>
              </a:rPr>
              <a:t>COMO</a:t>
            </a:r>
            <a:r>
              <a:rPr lang="zh-CN" altLang="en-US" sz="1200">
                <a:latin typeface="Times New Roman" panose="02020603050405020304" pitchFamily="18" charset="0"/>
                <a:ea typeface="宋体" panose="02010600030101010101" pitchFamily="2" charset="-122"/>
              </a:rPr>
              <a:t>定义的一个数据结构 </a:t>
            </a:r>
            <a:r>
              <a:rPr lang="en-US" altLang="zh-CN" sz="1200">
                <a:latin typeface="Times New Roman" panose="02020603050405020304" pitchFamily="18" charset="0"/>
                <a:ea typeface="宋体" panose="02010600030101010101" pitchFamily="2" charset="-122"/>
              </a:rPr>
              <a:t>https://gitee.com/tjopenlab/como/blob/master/como/runtime/comotypes.h </a:t>
            </a:r>
            <a:r>
              <a:rPr lang="zh-CN" altLang="en-US" sz="1200">
                <a:latin typeface="Times New Roman" panose="02020603050405020304" pitchFamily="18" charset="0"/>
                <a:ea typeface="宋体" panose="02010600030101010101" pitchFamily="2" charset="-122"/>
              </a:rPr>
              <a:t>），其它都是从这个接口计算（</a:t>
            </a:r>
            <a:r>
              <a:rPr lang="en-US" altLang="zh-CN" sz="1200">
                <a:latin typeface="Times New Roman" panose="02020603050405020304" pitchFamily="18" charset="0"/>
                <a:ea typeface="宋体" panose="02010600030101010101" pitchFamily="2" charset="-122"/>
              </a:rPr>
              <a:t>Probe</a:t>
            </a:r>
            <a:r>
              <a:rPr lang="zh-CN" altLang="en-US" sz="1200">
                <a:latin typeface="Times New Roman" panose="02020603050405020304" pitchFamily="18" charset="0"/>
                <a:ea typeface="宋体" panose="02010600030101010101" pitchFamily="2" charset="-122"/>
              </a:rPr>
              <a:t>）得到的，而</a:t>
            </a:r>
            <a:r>
              <a:rPr lang="en-US" altLang="zh-CN" sz="1200">
                <a:latin typeface="Times New Roman" panose="02020603050405020304" pitchFamily="18" charset="0"/>
                <a:ea typeface="宋体" panose="02010600030101010101" pitchFamily="2" charset="-122"/>
              </a:rPr>
              <a:t>Probe</a:t>
            </a:r>
            <a:r>
              <a:rPr lang="zh-CN" altLang="en-US" sz="1200">
                <a:latin typeface="Times New Roman" panose="02020603050405020304" pitchFamily="18" charset="0"/>
                <a:ea typeface="宋体" panose="02010600030101010101" pitchFamily="2" charset="-122"/>
              </a:rPr>
              <a:t>依赖的是接口的</a:t>
            </a:r>
            <a:r>
              <a:rPr lang="en-US" altLang="zh-CN" sz="1200">
                <a:latin typeface="Times New Roman" panose="02020603050405020304" pitchFamily="18" charset="0"/>
                <a:ea typeface="宋体" panose="02010600030101010101" pitchFamily="2" charset="-122"/>
              </a:rPr>
              <a:t>UUID</a:t>
            </a:r>
            <a:r>
              <a:rPr lang="zh-CN" altLang="en-US" sz="1200">
                <a:latin typeface="Times New Roman" panose="02020603050405020304" pitchFamily="18" charset="0"/>
                <a:ea typeface="宋体" panose="02010600030101010101" pitchFamily="2" charset="-122"/>
              </a:rPr>
              <a:t>，一个与接口名字（通过</a:t>
            </a:r>
            <a:r>
              <a:rPr lang="en-US" altLang="zh-CN" sz="1200">
                <a:latin typeface="Times New Roman" panose="02020603050405020304" pitchFamily="18" charset="0"/>
                <a:ea typeface="宋体" panose="02010600030101010101" pitchFamily="2" charset="-122"/>
              </a:rPr>
              <a:t>hash</a:t>
            </a:r>
            <a:r>
              <a:rPr lang="zh-CN" altLang="en-US" sz="1200">
                <a:latin typeface="Times New Roman" panose="02020603050405020304" pitchFamily="18" charset="0"/>
                <a:ea typeface="宋体" panose="02010600030101010101" pitchFamily="2" charset="-122"/>
              </a:rPr>
              <a:t>计算得到 </a:t>
            </a:r>
            <a:r>
              <a:rPr lang="en-US" altLang="zh-CN" sz="1200">
                <a:latin typeface="Times New Roman" panose="02020603050405020304" pitchFamily="18" charset="0"/>
                <a:ea typeface="宋体" panose="02010600030101010101" pitchFamily="2" charset="-122"/>
              </a:rPr>
              <a:t>https://gitee.com/tjopenlab/comouuid </a:t>
            </a:r>
            <a:r>
              <a:rPr lang="zh-CN" altLang="en-US" sz="1200">
                <a:latin typeface="Times New Roman" panose="02020603050405020304" pitchFamily="18" charset="0"/>
                <a:ea typeface="宋体" panose="02010600030101010101" pitchFamily="2" charset="-122"/>
              </a:rPr>
              <a:t>）一一对应的一个</a:t>
            </a:r>
            <a:r>
              <a:rPr lang="en-US" altLang="zh-CN" sz="1200">
                <a:latin typeface="Times New Roman" panose="02020603050405020304" pitchFamily="18" charset="0"/>
                <a:ea typeface="宋体" panose="02010600030101010101" pitchFamily="2" charset="-122"/>
              </a:rPr>
              <a:t>128</a:t>
            </a:r>
            <a:r>
              <a:rPr lang="zh-CN" altLang="en-US" sz="1200">
                <a:latin typeface="Times New Roman" panose="02020603050405020304" pitchFamily="18" charset="0"/>
                <a:ea typeface="宋体" panose="02010600030101010101" pitchFamily="2" charset="-122"/>
              </a:rPr>
              <a:t>位数。</a:t>
            </a:r>
            <a:endParaRPr lang="zh-CN" altLang="zh-CN" sz="12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7136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客户端</a:t>
            </a:r>
            <a:r>
              <a:rPr lang="en-US" altLang="zh-CN"/>
              <a:t>Client -- Proxy</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pPr marL="342900" indent="-342900">
              <a:buFont typeface="Arial" panose="020B0604020202020204" pitchFamily="34" charset="0"/>
              <a:buChar char="•"/>
            </a:pPr>
            <a:r>
              <a:rPr lang="zh-CN" altLang="en-US"/>
              <a:t>客户端是引用服务的一端。</a:t>
            </a:r>
            <a:endParaRPr lang="en-US" altLang="zh-CN"/>
          </a:p>
          <a:p>
            <a:pPr marL="342900" indent="-342900">
              <a:buFont typeface="Arial" panose="020B0604020202020204" pitchFamily="34" charset="0"/>
              <a:buChar char="•"/>
            </a:pPr>
            <a:r>
              <a:rPr lang="zh-CN" altLang="en-US"/>
              <a:t>通过这个机制，不只是让</a:t>
            </a:r>
            <a:r>
              <a:rPr lang="en-US" altLang="zh-CN"/>
              <a:t>C++</a:t>
            </a:r>
            <a:r>
              <a:rPr lang="zh-CN" altLang="en-US"/>
              <a:t>程序得以使用</a:t>
            </a:r>
            <a:r>
              <a:rPr lang="en-US" altLang="zh-CN"/>
              <a:t>COMO</a:t>
            </a:r>
            <a:r>
              <a:rPr lang="zh-CN" altLang="en-US"/>
              <a:t>构件服务，实现多语言的绑定也是很容易的。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2022/4/7</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6</a:t>
            </a:fld>
            <a:endParaRPr lang="zh-CN" altLang="en-US">
              <a:solidFill>
                <a:srgbClr val="000000"/>
              </a:solidFill>
            </a:endParaRPr>
          </a:p>
        </p:txBody>
      </p:sp>
    </p:spTree>
    <p:extLst>
      <p:ext uri="{BB962C8B-B14F-4D97-AF65-F5344CB8AC3E}">
        <p14:creationId xmlns:p14="http://schemas.microsoft.com/office/powerpoint/2010/main" val="366925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zh-CN" altLang="en-US"/>
              <a:t>客户端</a:t>
            </a:r>
            <a:r>
              <a:rPr lang="en-US" altLang="zh-CN"/>
              <a:t>Client</a:t>
            </a:r>
            <a:endParaRPr lang="zh-CN" altLang="en-US"/>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/como/como/test/runtime/rpc/client/main.cpp </a:t>
            </a:r>
          </a:p>
          <a:p>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2022/4/7</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7</a:t>
            </a:fld>
            <a:endParaRPr lang="zh-CN" altLang="en-US">
              <a:solidFill>
                <a:srgbClr val="000000"/>
              </a:solidFill>
            </a:endParaRPr>
          </a:p>
        </p:txBody>
      </p:sp>
      <p:pic>
        <p:nvPicPr>
          <p:cNvPr id="7" name="图片 6">
            <a:extLst>
              <a:ext uri="{FF2B5EF4-FFF2-40B4-BE49-F238E27FC236}">
                <a16:creationId xmlns:a16="http://schemas.microsoft.com/office/drawing/2014/main" id="{CE81EE5F-9050-4192-A155-E4C1BA34F67E}"/>
              </a:ext>
            </a:extLst>
          </p:cNvPr>
          <p:cNvPicPr>
            <a:picLocks noChangeAspect="1"/>
          </p:cNvPicPr>
          <p:nvPr/>
        </p:nvPicPr>
        <p:blipFill>
          <a:blip r:embed="rId2"/>
          <a:stretch>
            <a:fillRect/>
          </a:stretch>
        </p:blipFill>
        <p:spPr>
          <a:xfrm>
            <a:off x="609600" y="1635646"/>
            <a:ext cx="4525888" cy="2653107"/>
          </a:xfrm>
          <a:prstGeom prst="rect">
            <a:avLst/>
          </a:prstGeom>
        </p:spPr>
      </p:pic>
    </p:spTree>
    <p:extLst>
      <p:ext uri="{BB962C8B-B14F-4D97-AF65-F5344CB8AC3E}">
        <p14:creationId xmlns:p14="http://schemas.microsoft.com/office/powerpoint/2010/main" val="22526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GetService()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/como/como/servicemanager/lib/linux/ServiceManager.cpp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2022/4/7</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8</a:t>
            </a:fld>
            <a:endParaRPr lang="zh-CN" altLang="en-US">
              <a:solidFill>
                <a:srgbClr val="000000"/>
              </a:solidFill>
            </a:endParaRPr>
          </a:p>
        </p:txBody>
      </p:sp>
      <p:pic>
        <p:nvPicPr>
          <p:cNvPr id="8" name="图片 7">
            <a:extLst>
              <a:ext uri="{FF2B5EF4-FFF2-40B4-BE49-F238E27FC236}">
                <a16:creationId xmlns:a16="http://schemas.microsoft.com/office/drawing/2014/main" id="{0CBA748A-5A9F-46DC-ACB9-49CED68EEAF2}"/>
              </a:ext>
            </a:extLst>
          </p:cNvPr>
          <p:cNvPicPr>
            <a:picLocks noChangeAspect="1"/>
          </p:cNvPicPr>
          <p:nvPr/>
        </p:nvPicPr>
        <p:blipFill>
          <a:blip r:embed="rId2"/>
          <a:stretch>
            <a:fillRect/>
          </a:stretch>
        </p:blipFill>
        <p:spPr>
          <a:xfrm>
            <a:off x="574675" y="1707654"/>
            <a:ext cx="3925317" cy="685706"/>
          </a:xfrm>
          <a:prstGeom prst="rect">
            <a:avLst/>
          </a:prstGeom>
        </p:spPr>
      </p:pic>
      <p:pic>
        <p:nvPicPr>
          <p:cNvPr id="9" name="图片 8">
            <a:extLst>
              <a:ext uri="{FF2B5EF4-FFF2-40B4-BE49-F238E27FC236}">
                <a16:creationId xmlns:a16="http://schemas.microsoft.com/office/drawing/2014/main" id="{69B7E2F2-59B6-4363-A83E-B84159DD0FB9}"/>
              </a:ext>
            </a:extLst>
          </p:cNvPr>
          <p:cNvPicPr>
            <a:picLocks noChangeAspect="1"/>
          </p:cNvPicPr>
          <p:nvPr/>
        </p:nvPicPr>
        <p:blipFill>
          <a:blip r:embed="rId3"/>
          <a:stretch>
            <a:fillRect/>
          </a:stretch>
        </p:blipFill>
        <p:spPr>
          <a:xfrm>
            <a:off x="566738" y="2499742"/>
            <a:ext cx="5927671" cy="1584175"/>
          </a:xfrm>
          <a:prstGeom prst="rect">
            <a:avLst/>
          </a:prstGeom>
        </p:spPr>
      </p:pic>
    </p:spTree>
    <p:extLst>
      <p:ext uri="{BB962C8B-B14F-4D97-AF65-F5344CB8AC3E}">
        <p14:creationId xmlns:p14="http://schemas.microsoft.com/office/powerpoint/2010/main" val="2713997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 CoUnmarshalInterface()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2022/4/7</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9</a:t>
            </a:fld>
            <a:endParaRPr lang="zh-CN" altLang="en-US">
              <a:solidFill>
                <a:srgbClr val="000000"/>
              </a:solidFill>
            </a:endParaRPr>
          </a:p>
        </p:txBody>
      </p:sp>
      <p:pic>
        <p:nvPicPr>
          <p:cNvPr id="10" name="图片 9">
            <a:extLst>
              <a:ext uri="{FF2B5EF4-FFF2-40B4-BE49-F238E27FC236}">
                <a16:creationId xmlns:a16="http://schemas.microsoft.com/office/drawing/2014/main" id="{21A429AD-899C-4D07-9728-09D06CCAB6A7}"/>
              </a:ext>
            </a:extLst>
          </p:cNvPr>
          <p:cNvPicPr>
            <a:picLocks noChangeAspect="1"/>
          </p:cNvPicPr>
          <p:nvPr/>
        </p:nvPicPr>
        <p:blipFill>
          <a:blip r:embed="rId2"/>
          <a:stretch>
            <a:fillRect/>
          </a:stretch>
        </p:blipFill>
        <p:spPr>
          <a:xfrm>
            <a:off x="609600" y="1779662"/>
            <a:ext cx="5170396" cy="2099494"/>
          </a:xfrm>
          <a:prstGeom prst="rect">
            <a:avLst/>
          </a:prstGeom>
        </p:spPr>
      </p:pic>
    </p:spTree>
    <p:extLst>
      <p:ext uri="{BB962C8B-B14F-4D97-AF65-F5344CB8AC3E}">
        <p14:creationId xmlns:p14="http://schemas.microsoft.com/office/powerpoint/2010/main" val="1408424338"/>
      </p:ext>
    </p:extLst>
  </p:cSld>
  <p:clrMapOvr>
    <a:masterClrMapping/>
  </p:clrMapOvr>
</p:sld>
</file>

<file path=ppt/theme/theme1.xml><?xml version="1.0" encoding="utf-8"?>
<a:theme xmlns:a="http://schemas.openxmlformats.org/drawingml/2006/main" name="1_我的主题">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我的主题" id="{37702297-9E8B-4200-B9E8-BEEE7E32D82F}" vid="{12A377FA-07E7-443A-8C0C-44A67FE7203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2062</Words>
  <Application>Microsoft Office PowerPoint</Application>
  <PresentationFormat>全屏显示(16:9)</PresentationFormat>
  <Paragraphs>174</Paragraphs>
  <Slides>24</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5" baseType="lpstr">
      <vt:lpstr>等线</vt:lpstr>
      <vt:lpstr>黑体</vt:lpstr>
      <vt:lpstr>宋体</vt:lpstr>
      <vt:lpstr>Arial</vt:lpstr>
      <vt:lpstr>Arial</vt:lpstr>
      <vt:lpstr>Lucida Console</vt:lpstr>
      <vt:lpstr>Times New Roman</vt:lpstr>
      <vt:lpstr>Verdana</vt:lpstr>
      <vt:lpstr>Wingdings</vt:lpstr>
      <vt:lpstr>1_我的主题</vt:lpstr>
      <vt:lpstr>Visio</vt:lpstr>
      <vt:lpstr>COMO(C++ Component Model)原理</vt:lpstr>
      <vt:lpstr>COMO RPC程序组成</vt:lpstr>
      <vt:lpstr>COMO远程接口自动列集\散集技术</vt:lpstr>
      <vt:lpstr>COMO对象远程调用RPC示意图</vt:lpstr>
      <vt:lpstr>COMO RPC的程序实现原理</vt:lpstr>
      <vt:lpstr>客户端Client -- Proxy</vt:lpstr>
      <vt:lpstr>客户端Client</vt:lpstr>
      <vt:lpstr>GetService中的obj哪里来的？ GetService()</vt:lpstr>
      <vt:lpstr>GetService中的obj哪里来的？  CoUnmarshalInterface()</vt:lpstr>
      <vt:lpstr>GetService中的obj哪里来的？ UnmarshalInterface()</vt:lpstr>
      <vt:lpstr>GetService中的obj哪里来的？ CoCreateProxy ()</vt:lpstr>
      <vt:lpstr>Obj给Client端源码的“假象” InterfaceProxy是所有远程过来的Obj的“替身”</vt:lpstr>
      <vt:lpstr>关于替身 Cproxy.cpp</vt:lpstr>
      <vt:lpstr>关于ABI EXTERN_C void __entry();</vt:lpstr>
      <vt:lpstr>服务器端Server -- Stub</vt:lpstr>
      <vt:lpstr>Server端注册服务对象</vt:lpstr>
      <vt:lpstr>Server端注册服务对象 ServiceManager::AddService</vt:lpstr>
      <vt:lpstr>Server端服务线程 CDBusChannel/CBinderChannel</vt:lpstr>
      <vt:lpstr>Server端服务线程 CDBusChannel</vt:lpstr>
      <vt:lpstr>服务管理ServiceManager</vt:lpstr>
      <vt:lpstr>服务管理ServiceManager</vt:lpstr>
      <vt:lpstr>D-Bus/IBinder RPC机制简介</vt:lpstr>
      <vt:lpstr>COMO RPC实验 src:$/como/test/runtime/rpc</vt:lpstr>
      <vt:lpstr>COMO RPC实验 src:$/como/test/runtime/rpc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电子与信息工程学院实验中心</dc:title>
  <dc:creator>pei_xilong@tongji.edu.cn</dc:creator>
  <cp:lastModifiedBy>xilongpei</cp:lastModifiedBy>
  <cp:revision>214</cp:revision>
  <dcterms:created xsi:type="dcterms:W3CDTF">2020-03-17T03:30:56Z</dcterms:created>
  <dcterms:modified xsi:type="dcterms:W3CDTF">2022-04-07T08:00:09Z</dcterms:modified>
</cp:coreProperties>
</file>