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9" r:id="rId2"/>
    <p:sldId id="300" r:id="rId3"/>
    <p:sldId id="291" r:id="rId4"/>
    <p:sldId id="293" r:id="rId5"/>
    <p:sldId id="294" r:id="rId6"/>
    <p:sldId id="286" r:id="rId7"/>
    <p:sldId id="287" r:id="rId8"/>
    <p:sldId id="289" r:id="rId9"/>
    <p:sldId id="290" r:id="rId10"/>
    <p:sldId id="292" r:id="rId11"/>
    <p:sldId id="288" r:id="rId12"/>
    <p:sldId id="296" r:id="rId13"/>
    <p:sldId id="295" r:id="rId14"/>
    <p:sldId id="299" r:id="rId15"/>
    <p:sldId id="303" r:id="rId16"/>
    <p:sldId id="302" r:id="rId17"/>
    <p:sldId id="304" r:id="rId18"/>
    <p:sldId id="301" r:id="rId19"/>
    <p:sldId id="305" r:id="rId20"/>
    <p:sldId id="298" r:id="rId21"/>
  </p:sldIdLst>
  <p:sldSz cx="9144000" cy="5143500" type="screen16x9"/>
  <p:notesSz cx="6858000" cy="9144000"/>
  <p:defaultTextStyle>
    <a:defPPr>
      <a:defRPr lang="zh-CN"/>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40" autoAdjust="0"/>
    <p:restoredTop sz="94660"/>
  </p:normalViewPr>
  <p:slideViewPr>
    <p:cSldViewPr>
      <p:cViewPr varScale="1">
        <p:scale>
          <a:sx n="104" d="100"/>
          <a:sy n="104" d="100"/>
        </p:scale>
        <p:origin x="758"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1795462"/>
            <a:ext cx="7772400" cy="82154"/>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lIns="68580" tIns="34290" rIns="68580" bIns="34290"/>
          <a:lstStyle/>
          <a:p>
            <a:pPr defTabSz="685800"/>
            <a:endParaRPr lang="zh-CN" altLang="en-US" sz="1400">
              <a:solidFill>
                <a:srgbClr val="000000"/>
              </a:solidFill>
            </a:endParaRPr>
          </a:p>
        </p:txBody>
      </p:sp>
      <p:sp>
        <p:nvSpPr>
          <p:cNvPr id="8194" name="Rectangle 2"/>
          <p:cNvSpPr>
            <a:spLocks noGrp="1" noChangeArrowheads="1"/>
          </p:cNvSpPr>
          <p:nvPr>
            <p:ph type="ctrTitle"/>
          </p:nvPr>
        </p:nvSpPr>
        <p:spPr>
          <a:xfrm>
            <a:off x="685800" y="742950"/>
            <a:ext cx="7772400" cy="1028700"/>
          </a:xfrm>
        </p:spPr>
        <p:txBody>
          <a:bodyPr/>
          <a:lstStyle>
            <a:lvl1pPr>
              <a:defRPr sz="3000"/>
            </a:lvl1pPr>
          </a:lstStyle>
          <a:p>
            <a:pPr lvl="0"/>
            <a:r>
              <a:rPr lang="zh-CN" altLang="en-US" noProof="0"/>
              <a:t>单击此处编辑母版标题样式</a:t>
            </a:r>
          </a:p>
        </p:txBody>
      </p:sp>
      <p:sp>
        <p:nvSpPr>
          <p:cNvPr id="8195" name="Rectangle 3"/>
          <p:cNvSpPr>
            <a:spLocks noGrp="1" noChangeArrowheads="1"/>
          </p:cNvSpPr>
          <p:nvPr>
            <p:ph type="subTitle" idx="1"/>
          </p:nvPr>
        </p:nvSpPr>
        <p:spPr>
          <a:xfrm>
            <a:off x="1447800" y="2571750"/>
            <a:ext cx="7010400" cy="1200150"/>
          </a:xfrm>
        </p:spPr>
        <p:txBody>
          <a:bodyPr/>
          <a:lstStyle>
            <a:lvl1pPr marL="0" indent="0">
              <a:buFont typeface="Wingdings" pitchFamily="2" charset="2"/>
              <a:buNone/>
              <a:defRPr sz="2100"/>
            </a:lvl1pPr>
          </a:lstStyle>
          <a:p>
            <a:pPr lvl="0"/>
            <a:r>
              <a:rPr lang="zh-CN" altLang="en-US" noProof="0"/>
              <a:t>单击此处编辑母版副标题样式</a:t>
            </a:r>
          </a:p>
        </p:txBody>
      </p:sp>
      <p:sp>
        <p:nvSpPr>
          <p:cNvPr id="5" name="Rectangle 4"/>
          <p:cNvSpPr>
            <a:spLocks noGrp="1" noChangeArrowheads="1"/>
          </p:cNvSpPr>
          <p:nvPr>
            <p:ph type="dt" sz="half" idx="10"/>
          </p:nvPr>
        </p:nvSpPr>
        <p:spPr>
          <a:xfrm>
            <a:off x="685800" y="4686300"/>
            <a:ext cx="1905000" cy="342900"/>
          </a:xfrm>
        </p:spPr>
        <p:txBody>
          <a:bodyPr/>
          <a:lstStyle>
            <a:lvl1pPr>
              <a:defRPr/>
            </a:lvl1pPr>
          </a:lstStyle>
          <a:p>
            <a:fld id="{12D1B8E7-F47C-47D8-B811-1B6D096B8720}" type="datetime1">
              <a:rPr lang="zh-CN" altLang="en-US" smtClean="0">
                <a:solidFill>
                  <a:srgbClr val="000000"/>
                </a:solidFill>
              </a:rPr>
              <a:pPr/>
              <a:t>2021/2/25</a:t>
            </a:fld>
            <a:endParaRPr lang="zh-CN" altLang="en-US">
              <a:solidFill>
                <a:srgbClr val="000000"/>
              </a:solidFill>
            </a:endParaRPr>
          </a:p>
        </p:txBody>
      </p:sp>
      <p:sp>
        <p:nvSpPr>
          <p:cNvPr id="6" name="Rectangle 5"/>
          <p:cNvSpPr>
            <a:spLocks noGrp="1" noChangeArrowheads="1"/>
          </p:cNvSpPr>
          <p:nvPr>
            <p:ph type="ftr" sz="quarter" idx="11"/>
          </p:nvPr>
        </p:nvSpPr>
        <p:spPr>
          <a:xfrm>
            <a:off x="3124200" y="4686300"/>
            <a:ext cx="2895600" cy="342900"/>
          </a:xfrm>
        </p:spPr>
        <p:txBody>
          <a:bodyPr/>
          <a:lstStyle>
            <a:lvl1pPr>
              <a:defRPr/>
            </a:lvl1pPr>
          </a:lstStyle>
          <a:p>
            <a:r>
              <a:rPr lang="zh-CN" altLang="en-US">
                <a:solidFill>
                  <a:srgbClr val="000000"/>
                </a:solidFill>
              </a:rPr>
              <a:t>同济大学电子与信息工程学院 裴喜龙</a:t>
            </a:r>
          </a:p>
        </p:txBody>
      </p:sp>
      <p:sp>
        <p:nvSpPr>
          <p:cNvPr id="7" name="Rectangle 6"/>
          <p:cNvSpPr>
            <a:spLocks noGrp="1" noChangeArrowheads="1"/>
          </p:cNvSpPr>
          <p:nvPr>
            <p:ph type="sldNum" sz="quarter" idx="12"/>
          </p:nvPr>
        </p:nvSpPr>
        <p:spPr>
          <a:xfrm>
            <a:off x="6553200" y="4686300"/>
            <a:ext cx="1905000" cy="342900"/>
          </a:xfrm>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4097563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fld id="{CCE22232-F5CE-4649-B794-83C511784911}" type="datetime1">
              <a:rPr lang="zh-CN" altLang="en-US" smtClean="0">
                <a:solidFill>
                  <a:srgbClr val="000000"/>
                </a:solidFill>
              </a:rPr>
              <a:pPr/>
              <a:t>2021/2/25</a:t>
            </a:fld>
            <a:endParaRPr lang="zh-CN" altLang="en-US">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6"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842417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9" y="228600"/>
            <a:ext cx="2001837" cy="42862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40" y="228600"/>
            <a:ext cx="5854700" cy="42862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fld id="{36546BAF-2C96-4894-81FD-CB07359450EA}" type="datetime1">
              <a:rPr lang="zh-CN" altLang="en-US" smtClean="0">
                <a:solidFill>
                  <a:srgbClr val="000000"/>
                </a:solidFill>
              </a:rPr>
              <a:pPr/>
              <a:t>2021/2/25</a:t>
            </a:fld>
            <a:endParaRPr lang="zh-CN" altLang="en-US">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6"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805493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p:cNvSpPr>
            <a:spLocks noGrp="1" noChangeArrowheads="1"/>
          </p:cNvSpPr>
          <p:nvPr>
            <p:ph type="dt" sz="half" idx="10"/>
          </p:nvPr>
        </p:nvSpPr>
        <p:spPr>
          <a:ln/>
        </p:spPr>
        <p:txBody>
          <a:bodyPr/>
          <a:lstStyle>
            <a:lvl1pPr>
              <a:defRPr/>
            </a:lvl1pPr>
          </a:lstStyle>
          <a:p>
            <a:fld id="{A058C3EE-7F92-4C34-8E4D-F4AB6C7888FF}" type="datetime1">
              <a:rPr lang="zh-CN" altLang="en-US" smtClean="0">
                <a:solidFill>
                  <a:srgbClr val="000000"/>
                </a:solidFill>
              </a:rPr>
              <a:pPr/>
              <a:t>2021/2/25</a:t>
            </a:fld>
            <a:endParaRPr lang="zh-CN" altLang="en-US">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6"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040214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8"/>
            <a:ext cx="7772400" cy="1021556"/>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4" name="Rectangle 6"/>
          <p:cNvSpPr>
            <a:spLocks noGrp="1" noChangeArrowheads="1"/>
          </p:cNvSpPr>
          <p:nvPr>
            <p:ph type="dt" sz="half" idx="10"/>
          </p:nvPr>
        </p:nvSpPr>
        <p:spPr>
          <a:ln/>
        </p:spPr>
        <p:txBody>
          <a:bodyPr/>
          <a:lstStyle>
            <a:lvl1pPr>
              <a:defRPr/>
            </a:lvl1pPr>
          </a:lstStyle>
          <a:p>
            <a:fld id="{623129D2-7B78-4868-8D3B-6D1D95E86478}" type="datetime1">
              <a:rPr lang="zh-CN" altLang="en-US" smtClean="0">
                <a:solidFill>
                  <a:srgbClr val="000000"/>
                </a:solidFill>
              </a:rPr>
              <a:pPr/>
              <a:t>2021/2/25</a:t>
            </a:fld>
            <a:endParaRPr lang="zh-CN" altLang="en-US">
              <a:solidFill>
                <a:srgbClr val="000000"/>
              </a:solidFill>
            </a:endParaRPr>
          </a:p>
        </p:txBody>
      </p:sp>
      <p:sp>
        <p:nvSpPr>
          <p:cNvPr id="5"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6"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459989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314450"/>
            <a:ext cx="3924300" cy="3200400"/>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314450"/>
            <a:ext cx="3924300" cy="3200400"/>
          </a:xfrm>
        </p:spPr>
        <p:txBody>
          <a:bodyPr/>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dt" sz="half" idx="10"/>
          </p:nvPr>
        </p:nvSpPr>
        <p:spPr>
          <a:ln/>
        </p:spPr>
        <p:txBody>
          <a:bodyPr/>
          <a:lstStyle>
            <a:lvl1pPr>
              <a:defRPr/>
            </a:lvl1pPr>
          </a:lstStyle>
          <a:p>
            <a:fld id="{FFE23EF1-AB99-47BF-9F18-06F34710AEC9}" type="datetime1">
              <a:rPr lang="zh-CN" altLang="en-US" smtClean="0">
                <a:solidFill>
                  <a:srgbClr val="000000"/>
                </a:solidFill>
              </a:rPr>
              <a:pPr/>
              <a:t>2021/2/25</a:t>
            </a:fld>
            <a:endParaRPr lang="zh-CN" altLang="en-US">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7"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765172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151335"/>
            <a:ext cx="4041775" cy="479822"/>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7" y="1631156"/>
            <a:ext cx="4041775" cy="2963466"/>
          </a:xfrm>
        </p:spPr>
        <p:txBody>
          <a:bodyPr/>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p:cNvSpPr>
            <a:spLocks noGrp="1" noChangeArrowheads="1"/>
          </p:cNvSpPr>
          <p:nvPr>
            <p:ph type="dt" sz="half" idx="10"/>
          </p:nvPr>
        </p:nvSpPr>
        <p:spPr>
          <a:ln/>
        </p:spPr>
        <p:txBody>
          <a:bodyPr/>
          <a:lstStyle>
            <a:lvl1pPr>
              <a:defRPr/>
            </a:lvl1pPr>
          </a:lstStyle>
          <a:p>
            <a:fld id="{48A402BA-1881-4C14-8EAA-9E31A2AFC370}" type="datetime1">
              <a:rPr lang="zh-CN" altLang="en-US" smtClean="0">
                <a:solidFill>
                  <a:srgbClr val="000000"/>
                </a:solidFill>
              </a:rPr>
              <a:pPr/>
              <a:t>2021/2/25</a:t>
            </a:fld>
            <a:endParaRPr lang="zh-CN" altLang="en-US">
              <a:solidFill>
                <a:srgbClr val="000000"/>
              </a:solidFill>
            </a:endParaRPr>
          </a:p>
        </p:txBody>
      </p:sp>
      <p:sp>
        <p:nvSpPr>
          <p:cNvPr id="8"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9"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4077475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ln/>
        </p:spPr>
        <p:txBody>
          <a:bodyPr/>
          <a:lstStyle>
            <a:lvl1pPr>
              <a:defRPr/>
            </a:lvl1pPr>
          </a:lstStyle>
          <a:p>
            <a:fld id="{C8218E9C-D97C-46B7-9115-F8A90873817C}" type="datetime1">
              <a:rPr lang="zh-CN" altLang="en-US" smtClean="0">
                <a:solidFill>
                  <a:srgbClr val="000000"/>
                </a:solidFill>
              </a:rPr>
              <a:pPr/>
              <a:t>2021/2/25</a:t>
            </a:fld>
            <a:endParaRPr lang="zh-CN" altLang="en-US">
              <a:solidFill>
                <a:srgbClr val="000000"/>
              </a:solidFill>
            </a:endParaRPr>
          </a:p>
        </p:txBody>
      </p:sp>
      <p:sp>
        <p:nvSpPr>
          <p:cNvPr id="4"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5"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593784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fld id="{D07669BD-4E4E-425A-AC09-FF465E2D0E6F}" type="datetime1">
              <a:rPr lang="zh-CN" altLang="en-US" smtClean="0">
                <a:solidFill>
                  <a:srgbClr val="000000"/>
                </a:solidFill>
              </a:rPr>
              <a:pPr/>
              <a:t>2021/2/25</a:t>
            </a:fld>
            <a:endParaRPr lang="zh-CN" altLang="en-US">
              <a:solidFill>
                <a:srgbClr val="000000"/>
              </a:solidFill>
            </a:endParaRPr>
          </a:p>
        </p:txBody>
      </p:sp>
      <p:sp>
        <p:nvSpPr>
          <p:cNvPr id="3"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4"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3208826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p:spPr>
        <p:txBody>
          <a:bodyPr/>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076327"/>
            <a:ext cx="3008313" cy="351829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fld id="{F55926EF-D4CD-4837-BF9F-233C0778C18C}" type="datetime1">
              <a:rPr lang="zh-CN" altLang="en-US" smtClean="0">
                <a:solidFill>
                  <a:srgbClr val="000000"/>
                </a:solidFill>
              </a:rPr>
              <a:pPr/>
              <a:t>2021/2/25</a:t>
            </a:fld>
            <a:endParaRPr lang="zh-CN" altLang="en-US">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7"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1512663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1792288" y="4025503"/>
            <a:ext cx="5486400" cy="603647"/>
          </a:xfrm>
        </p:spPr>
        <p:txBody>
          <a:bodyPr/>
          <a:lstStyle>
            <a:lvl1pPr marL="0" indent="0">
              <a:buNone/>
              <a:defRPr sz="11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zh-CN" altLang="en-US"/>
              <a:t>单击此处编辑母版文本样式</a:t>
            </a:r>
          </a:p>
        </p:txBody>
      </p:sp>
      <p:sp>
        <p:nvSpPr>
          <p:cNvPr id="5" name="Rectangle 6"/>
          <p:cNvSpPr>
            <a:spLocks noGrp="1" noChangeArrowheads="1"/>
          </p:cNvSpPr>
          <p:nvPr>
            <p:ph type="dt" sz="half" idx="10"/>
          </p:nvPr>
        </p:nvSpPr>
        <p:spPr>
          <a:ln/>
        </p:spPr>
        <p:txBody>
          <a:bodyPr/>
          <a:lstStyle>
            <a:lvl1pPr>
              <a:defRPr/>
            </a:lvl1pPr>
          </a:lstStyle>
          <a:p>
            <a:fld id="{311393A5-8815-4351-BDCF-F36F81B88863}" type="datetime1">
              <a:rPr lang="zh-CN" altLang="en-US" smtClean="0">
                <a:solidFill>
                  <a:srgbClr val="000000"/>
                </a:solidFill>
              </a:rPr>
              <a:pPr/>
              <a:t>2021/2/25</a:t>
            </a:fld>
            <a:endParaRPr lang="zh-CN" altLang="en-US">
              <a:solidFill>
                <a:srgbClr val="000000"/>
              </a:solidFill>
            </a:endParaRPr>
          </a:p>
        </p:txBody>
      </p:sp>
      <p:sp>
        <p:nvSpPr>
          <p:cNvPr id="6" name="Rectangle 7"/>
          <p:cNvSpPr>
            <a:spLocks noGrp="1" noChangeArrowheads="1"/>
          </p:cNvSpPr>
          <p:nvPr>
            <p:ph type="ftr" sz="quarter" idx="11"/>
          </p:nvPr>
        </p:nvSpPr>
        <p:spPr>
          <a:ln/>
        </p:spPr>
        <p:txBody>
          <a:bodyPr/>
          <a:lstStyle>
            <a:lvl1pPr>
              <a:defRPr/>
            </a:lvl1pPr>
          </a:lstStyle>
          <a:p>
            <a:r>
              <a:rPr lang="zh-CN" altLang="en-US">
                <a:solidFill>
                  <a:srgbClr val="000000"/>
                </a:solidFill>
              </a:rPr>
              <a:t>同济大学电子与信息工程学院 裴喜龙</a:t>
            </a:r>
          </a:p>
        </p:txBody>
      </p:sp>
      <p:sp>
        <p:nvSpPr>
          <p:cNvPr id="7" name="Rectangle 8"/>
          <p:cNvSpPr>
            <a:spLocks noGrp="1" noChangeArrowheads="1"/>
          </p:cNvSpPr>
          <p:nvPr>
            <p:ph type="sldNum" sz="quarter" idx="12"/>
          </p:nvPr>
        </p:nvSpPr>
        <p:spPr>
          <a:ln/>
        </p:spPr>
        <p:txBody>
          <a:bodyPr/>
          <a:lstStyle>
            <a:lvl1pPr>
              <a:defRPr/>
            </a:lvl1pPr>
          </a:lstStyle>
          <a:p>
            <a:fld id="{C3E0ADDA-F6F8-47AE-B57D-5BE0E215DE8A}" type="slidenum">
              <a:rPr lang="zh-CN" altLang="en-US" smtClean="0">
                <a:solidFill>
                  <a:srgbClr val="000000"/>
                </a:solidFill>
              </a:rPr>
              <a:pPr/>
              <a:t>‹#›</a:t>
            </a:fld>
            <a:endParaRPr lang="zh-CN" altLang="en-US">
              <a:solidFill>
                <a:srgbClr val="000000"/>
              </a:solidFill>
            </a:endParaRPr>
          </a:p>
        </p:txBody>
      </p:sp>
    </p:spTree>
    <p:extLst>
      <p:ext uri="{BB962C8B-B14F-4D97-AF65-F5344CB8AC3E}">
        <p14:creationId xmlns:p14="http://schemas.microsoft.com/office/powerpoint/2010/main" val="2170613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228601"/>
            <a:ext cx="8001000" cy="912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b"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566738" y="1314450"/>
            <a:ext cx="80010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p:cNvSpPr>
            <a:spLocks noChangeArrowheads="1"/>
          </p:cNvSpPr>
          <p:nvPr/>
        </p:nvSpPr>
        <p:spPr bwMode="auto">
          <a:xfrm>
            <a:off x="609601" y="1175150"/>
            <a:ext cx="7958138" cy="82153"/>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lIns="68580" tIns="34290" rIns="68580" bIns="34290"/>
          <a:lstStyle/>
          <a:p>
            <a:pPr defTabSz="685800"/>
            <a:endParaRPr lang="zh-CN" altLang="en-US" sz="1400">
              <a:solidFill>
                <a:srgbClr val="000000"/>
              </a:solidFill>
            </a:endParaRPr>
          </a:p>
        </p:txBody>
      </p:sp>
      <p:sp>
        <p:nvSpPr>
          <p:cNvPr id="1029" name="Line 5"/>
          <p:cNvSpPr>
            <a:spLocks noChangeShapeType="1"/>
          </p:cNvSpPr>
          <p:nvPr/>
        </p:nvSpPr>
        <p:spPr bwMode="auto">
          <a:xfrm flipV="1">
            <a:off x="609600" y="4629150"/>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8580" tIns="34290" rIns="68580" bIns="34290"/>
          <a:lstStyle/>
          <a:p>
            <a:pPr defTabSz="685800"/>
            <a:endParaRPr lang="zh-CN" altLang="en-US" sz="1400">
              <a:solidFill>
                <a:srgbClr val="000000"/>
              </a:solidFill>
            </a:endParaRPr>
          </a:p>
        </p:txBody>
      </p:sp>
      <p:sp>
        <p:nvSpPr>
          <p:cNvPr id="7174" name="Rectangle 6"/>
          <p:cNvSpPr>
            <a:spLocks noGrp="1" noChangeArrowheads="1"/>
          </p:cNvSpPr>
          <p:nvPr>
            <p:ph type="dt" sz="half" idx="2"/>
          </p:nvPr>
        </p:nvSpPr>
        <p:spPr bwMode="auto">
          <a:xfrm>
            <a:off x="609600" y="4683919"/>
            <a:ext cx="19812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a:defRPr sz="900"/>
            </a:lvl1pPr>
          </a:lstStyle>
          <a:p>
            <a:pPr defTabSz="685800"/>
            <a:fld id="{1BF2A99B-0E9A-49DE-B6C6-1B4F92E02A14}" type="datetime1">
              <a:rPr lang="zh-CN" altLang="en-US" smtClean="0">
                <a:solidFill>
                  <a:srgbClr val="000000"/>
                </a:solidFill>
              </a:rPr>
              <a:pPr defTabSz="685800"/>
              <a:t>2021/2/25</a:t>
            </a:fld>
            <a:endParaRPr lang="zh-CN" altLang="en-US">
              <a:solidFill>
                <a:srgbClr val="000000"/>
              </a:solidFill>
            </a:endParaRPr>
          </a:p>
        </p:txBody>
      </p:sp>
      <p:sp>
        <p:nvSpPr>
          <p:cNvPr id="7175" name="Rectangle 7"/>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algn="ctr">
              <a:defRPr sz="900"/>
            </a:lvl1pPr>
          </a:lstStyle>
          <a:p>
            <a:pPr defTabSz="685800"/>
            <a:r>
              <a:rPr lang="zh-CN" altLang="en-US">
                <a:solidFill>
                  <a:srgbClr val="000000"/>
                </a:solidFill>
              </a:rPr>
              <a:t>同济大学电子与信息工程学院 裴喜龙</a:t>
            </a:r>
          </a:p>
        </p:txBody>
      </p:sp>
      <p:sp>
        <p:nvSpPr>
          <p:cNvPr id="7176" name="Rectangle 8"/>
          <p:cNvSpPr>
            <a:spLocks noGrp="1" noChangeArrowheads="1"/>
          </p:cNvSpPr>
          <p:nvPr>
            <p:ph type="sldNum" sz="quarter" idx="4"/>
          </p:nvPr>
        </p:nvSpPr>
        <p:spPr bwMode="auto">
          <a:xfrm>
            <a:off x="6553200" y="4683919"/>
            <a:ext cx="19812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algn="r">
              <a:defRPr sz="900"/>
            </a:lvl1pPr>
          </a:lstStyle>
          <a:p>
            <a:pPr defTabSz="685800"/>
            <a:fld id="{C3E0ADDA-F6F8-47AE-B57D-5BE0E215DE8A}" type="slidenum">
              <a:rPr lang="zh-CN" altLang="en-US" smtClean="0">
                <a:solidFill>
                  <a:srgbClr val="000000"/>
                </a:solidFill>
              </a:rPr>
              <a:pPr defTabSz="685800"/>
              <a:t>‹#›</a:t>
            </a:fld>
            <a:endParaRPr lang="zh-CN" altLang="en-US">
              <a:solidFill>
                <a:srgbClr val="000000"/>
              </a:solidFill>
            </a:endParaRPr>
          </a:p>
        </p:txBody>
      </p:sp>
    </p:spTree>
    <p:extLst>
      <p:ext uri="{BB962C8B-B14F-4D97-AF65-F5344CB8AC3E}">
        <p14:creationId xmlns:p14="http://schemas.microsoft.com/office/powerpoint/2010/main" val="327411828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rtl="0" eaLnBrk="1" fontAlgn="base" hangingPunct="1">
        <a:spcBef>
          <a:spcPct val="0"/>
        </a:spcBef>
        <a:spcAft>
          <a:spcPct val="0"/>
        </a:spcAft>
        <a:defRPr sz="2900">
          <a:solidFill>
            <a:schemeClr val="tx2"/>
          </a:solidFill>
          <a:latin typeface="+mj-lt"/>
          <a:ea typeface="+mj-ea"/>
          <a:cs typeface="+mj-cs"/>
        </a:defRPr>
      </a:lvl1pPr>
      <a:lvl2pPr algn="l" rtl="0" eaLnBrk="1" fontAlgn="base" hangingPunct="1">
        <a:spcBef>
          <a:spcPct val="0"/>
        </a:spcBef>
        <a:spcAft>
          <a:spcPct val="0"/>
        </a:spcAft>
        <a:defRPr sz="2900">
          <a:solidFill>
            <a:schemeClr val="tx2"/>
          </a:solidFill>
          <a:latin typeface="Verdana" pitchFamily="34" charset="0"/>
          <a:ea typeface="宋体" pitchFamily="2" charset="-122"/>
        </a:defRPr>
      </a:lvl2pPr>
      <a:lvl3pPr algn="l" rtl="0" eaLnBrk="1" fontAlgn="base" hangingPunct="1">
        <a:spcBef>
          <a:spcPct val="0"/>
        </a:spcBef>
        <a:spcAft>
          <a:spcPct val="0"/>
        </a:spcAft>
        <a:defRPr sz="2900">
          <a:solidFill>
            <a:schemeClr val="tx2"/>
          </a:solidFill>
          <a:latin typeface="Verdana" pitchFamily="34" charset="0"/>
          <a:ea typeface="宋体" pitchFamily="2" charset="-122"/>
        </a:defRPr>
      </a:lvl3pPr>
      <a:lvl4pPr algn="l" rtl="0" eaLnBrk="1" fontAlgn="base" hangingPunct="1">
        <a:spcBef>
          <a:spcPct val="0"/>
        </a:spcBef>
        <a:spcAft>
          <a:spcPct val="0"/>
        </a:spcAft>
        <a:defRPr sz="2900">
          <a:solidFill>
            <a:schemeClr val="tx2"/>
          </a:solidFill>
          <a:latin typeface="Verdana" pitchFamily="34" charset="0"/>
          <a:ea typeface="宋体" pitchFamily="2" charset="-122"/>
        </a:defRPr>
      </a:lvl4pPr>
      <a:lvl5pPr algn="l" rtl="0" eaLnBrk="1" fontAlgn="base" hangingPunct="1">
        <a:spcBef>
          <a:spcPct val="0"/>
        </a:spcBef>
        <a:spcAft>
          <a:spcPct val="0"/>
        </a:spcAft>
        <a:defRPr sz="2900">
          <a:solidFill>
            <a:schemeClr val="tx2"/>
          </a:solidFill>
          <a:latin typeface="Verdana" pitchFamily="34" charset="0"/>
          <a:ea typeface="宋体" pitchFamily="2" charset="-122"/>
        </a:defRPr>
      </a:lvl5pPr>
      <a:lvl6pPr marL="342900" algn="l" rtl="0" eaLnBrk="1" fontAlgn="base" hangingPunct="1">
        <a:spcBef>
          <a:spcPct val="0"/>
        </a:spcBef>
        <a:spcAft>
          <a:spcPct val="0"/>
        </a:spcAft>
        <a:defRPr sz="2900">
          <a:solidFill>
            <a:schemeClr val="tx2"/>
          </a:solidFill>
          <a:latin typeface="Verdana" pitchFamily="34" charset="0"/>
          <a:ea typeface="宋体" pitchFamily="2" charset="-122"/>
        </a:defRPr>
      </a:lvl6pPr>
      <a:lvl7pPr marL="685800" algn="l" rtl="0" eaLnBrk="1" fontAlgn="base" hangingPunct="1">
        <a:spcBef>
          <a:spcPct val="0"/>
        </a:spcBef>
        <a:spcAft>
          <a:spcPct val="0"/>
        </a:spcAft>
        <a:defRPr sz="2900">
          <a:solidFill>
            <a:schemeClr val="tx2"/>
          </a:solidFill>
          <a:latin typeface="Verdana" pitchFamily="34" charset="0"/>
          <a:ea typeface="宋体" pitchFamily="2" charset="-122"/>
        </a:defRPr>
      </a:lvl7pPr>
      <a:lvl8pPr marL="1028700" algn="l" rtl="0" eaLnBrk="1" fontAlgn="base" hangingPunct="1">
        <a:spcBef>
          <a:spcPct val="0"/>
        </a:spcBef>
        <a:spcAft>
          <a:spcPct val="0"/>
        </a:spcAft>
        <a:defRPr sz="2900">
          <a:solidFill>
            <a:schemeClr val="tx2"/>
          </a:solidFill>
          <a:latin typeface="Verdana" pitchFamily="34" charset="0"/>
          <a:ea typeface="宋体" pitchFamily="2" charset="-122"/>
        </a:defRPr>
      </a:lvl8pPr>
      <a:lvl9pPr marL="1371600" algn="l" rtl="0" eaLnBrk="1" fontAlgn="base" hangingPunct="1">
        <a:spcBef>
          <a:spcPct val="0"/>
        </a:spcBef>
        <a:spcAft>
          <a:spcPct val="0"/>
        </a:spcAft>
        <a:defRPr sz="2900">
          <a:solidFill>
            <a:schemeClr val="tx2"/>
          </a:solidFill>
          <a:latin typeface="Verdana" pitchFamily="34" charset="0"/>
          <a:ea typeface="宋体" pitchFamily="2" charset="-122"/>
        </a:defRPr>
      </a:lvl9pPr>
    </p:titleStyle>
    <p:bodyStyle>
      <a:lvl1pPr marL="352425" indent="-352425" algn="l" rtl="0" eaLnBrk="1" fontAlgn="base" hangingPunct="1">
        <a:spcBef>
          <a:spcPct val="20000"/>
        </a:spcBef>
        <a:spcAft>
          <a:spcPct val="0"/>
        </a:spcAft>
        <a:buClr>
          <a:schemeClr val="accent2"/>
        </a:buClr>
        <a:buFont typeface="Wingdings" panose="05000000000000000000" pitchFamily="2" charset="2"/>
        <a:buChar char="o"/>
        <a:defRPr sz="2300">
          <a:solidFill>
            <a:schemeClr val="tx1"/>
          </a:solidFill>
          <a:latin typeface="+mn-lt"/>
          <a:ea typeface="+mn-ea"/>
          <a:cs typeface="+mn-cs"/>
        </a:defRPr>
      </a:lvl1pPr>
      <a:lvl2pPr marL="681038" indent="-327422" algn="l" rtl="0" eaLnBrk="1" fontAlgn="base" hangingPunct="1">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2pPr>
      <a:lvl3pPr marL="978694" indent="-296466" algn="l" rtl="0" eaLnBrk="1" fontAlgn="base" hangingPunct="1">
        <a:spcBef>
          <a:spcPct val="20000"/>
        </a:spcBef>
        <a:spcAft>
          <a:spcPct val="0"/>
        </a:spcAft>
        <a:buClr>
          <a:schemeClr val="accent2"/>
        </a:buClr>
        <a:buFont typeface="Wingdings" panose="05000000000000000000" pitchFamily="2" charset="2"/>
        <a:buChar char="o"/>
        <a:defRPr sz="1700">
          <a:solidFill>
            <a:schemeClr val="tx1"/>
          </a:solidFill>
          <a:latin typeface="+mn-lt"/>
          <a:ea typeface="+mn-ea"/>
        </a:defRPr>
      </a:lvl3pPr>
      <a:lvl4pPr marL="1270397" indent="-290513" algn="l" rtl="0" eaLnBrk="1" fontAlgn="base" hangingPunct="1">
        <a:spcBef>
          <a:spcPct val="20000"/>
        </a:spcBef>
        <a:spcAft>
          <a:spcPct val="0"/>
        </a:spcAft>
        <a:buClr>
          <a:schemeClr val="accent2"/>
        </a:buClr>
        <a:buFont typeface="Wingdings" panose="05000000000000000000" pitchFamily="2" charset="2"/>
        <a:buChar char="n"/>
        <a:defRPr sz="1500">
          <a:solidFill>
            <a:schemeClr val="tx1"/>
          </a:solidFill>
          <a:latin typeface="+mn-lt"/>
          <a:ea typeface="+mn-ea"/>
        </a:defRPr>
      </a:lvl4pPr>
      <a:lvl5pPr marL="1570435" indent="-298847" algn="l" rtl="0" eaLnBrk="1" fontAlgn="base" hangingPunct="1">
        <a:spcBef>
          <a:spcPct val="25000"/>
        </a:spcBef>
        <a:spcAft>
          <a:spcPct val="0"/>
        </a:spcAft>
        <a:buClr>
          <a:schemeClr val="accent2"/>
        </a:buClr>
        <a:buFont typeface="Wingdings" panose="05000000000000000000" pitchFamily="2" charset="2"/>
        <a:buChar char="§"/>
        <a:defRPr sz="1500">
          <a:solidFill>
            <a:schemeClr val="tx1"/>
          </a:solidFill>
          <a:latin typeface="+mn-lt"/>
          <a:ea typeface="+mn-ea"/>
        </a:defRPr>
      </a:lvl5pPr>
      <a:lvl6pPr marL="1913335" indent="-298847" algn="l" rtl="0" eaLnBrk="1" fontAlgn="base" hangingPunct="1">
        <a:spcBef>
          <a:spcPct val="25000"/>
        </a:spcBef>
        <a:spcAft>
          <a:spcPct val="0"/>
        </a:spcAft>
        <a:buClr>
          <a:schemeClr val="accent2"/>
        </a:buClr>
        <a:buFont typeface="Wingdings" pitchFamily="2" charset="2"/>
        <a:buChar char="§"/>
        <a:defRPr sz="1500">
          <a:solidFill>
            <a:schemeClr val="tx1"/>
          </a:solidFill>
          <a:latin typeface="+mn-lt"/>
          <a:ea typeface="+mn-ea"/>
        </a:defRPr>
      </a:lvl6pPr>
      <a:lvl7pPr marL="2256235" indent="-298847" algn="l" rtl="0" eaLnBrk="1" fontAlgn="base" hangingPunct="1">
        <a:spcBef>
          <a:spcPct val="25000"/>
        </a:spcBef>
        <a:spcAft>
          <a:spcPct val="0"/>
        </a:spcAft>
        <a:buClr>
          <a:schemeClr val="accent2"/>
        </a:buClr>
        <a:buFont typeface="Wingdings" pitchFamily="2" charset="2"/>
        <a:buChar char="§"/>
        <a:defRPr sz="1500">
          <a:solidFill>
            <a:schemeClr val="tx1"/>
          </a:solidFill>
          <a:latin typeface="+mn-lt"/>
          <a:ea typeface="+mn-ea"/>
        </a:defRPr>
      </a:lvl7pPr>
      <a:lvl8pPr marL="2599135" indent="-298847" algn="l" rtl="0" eaLnBrk="1" fontAlgn="base" hangingPunct="1">
        <a:spcBef>
          <a:spcPct val="25000"/>
        </a:spcBef>
        <a:spcAft>
          <a:spcPct val="0"/>
        </a:spcAft>
        <a:buClr>
          <a:schemeClr val="accent2"/>
        </a:buClr>
        <a:buFont typeface="Wingdings" pitchFamily="2" charset="2"/>
        <a:buChar char="§"/>
        <a:defRPr sz="1500">
          <a:solidFill>
            <a:schemeClr val="tx1"/>
          </a:solidFill>
          <a:latin typeface="+mn-lt"/>
          <a:ea typeface="+mn-ea"/>
        </a:defRPr>
      </a:lvl8pPr>
      <a:lvl9pPr marL="2942035" indent="-298847" algn="l" rtl="0" eaLnBrk="1" fontAlgn="base" hangingPunct="1">
        <a:spcBef>
          <a:spcPct val="25000"/>
        </a:spcBef>
        <a:spcAft>
          <a:spcPct val="0"/>
        </a:spcAft>
        <a:buClr>
          <a:schemeClr val="accent2"/>
        </a:buClr>
        <a:buFont typeface="Wingdings" pitchFamily="2" charset="2"/>
        <a:buChar char="§"/>
        <a:defRPr sz="1500">
          <a:solidFill>
            <a:schemeClr val="tx1"/>
          </a:solidFill>
          <a:latin typeface="+mn-lt"/>
          <a:ea typeface="+mn-ea"/>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4"/>
          <p:cNvSpPr>
            <a:spLocks noGrp="1"/>
          </p:cNvSpPr>
          <p:nvPr>
            <p:ph type="ctrTitle"/>
          </p:nvPr>
        </p:nvSpPr>
        <p:spPr/>
        <p:txBody>
          <a:bodyPr/>
          <a:lstStyle/>
          <a:p>
            <a:r>
              <a:rPr lang="en-US" altLang="zh-CN" sz="2300" b="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COMO(C++ Component Model)</a:t>
            </a:r>
            <a:r>
              <a:rPr lang="zh-CN" altLang="en-US" sz="2300" b="1">
                <a:solidFill>
                  <a:srgbClr val="000000"/>
                </a:solidFill>
                <a:latin typeface="黑体" panose="02010609060101010101" pitchFamily="49" charset="-122"/>
                <a:ea typeface="黑体" panose="02010609060101010101" pitchFamily="49" charset="-122"/>
              </a:rPr>
              <a:t>原理</a:t>
            </a:r>
            <a:endParaRPr lang="zh-CN" altLang="en-US" sz="2300" b="1" dirty="0"/>
          </a:p>
        </p:txBody>
      </p:sp>
      <p:sp>
        <p:nvSpPr>
          <p:cNvPr id="10" name="副标题 9"/>
          <p:cNvSpPr>
            <a:spLocks noGrp="1"/>
          </p:cNvSpPr>
          <p:nvPr>
            <p:ph type="subTitle" idx="1"/>
          </p:nvPr>
        </p:nvSpPr>
        <p:spPr>
          <a:xfrm>
            <a:off x="683568" y="2211710"/>
            <a:ext cx="7776864" cy="1872208"/>
          </a:xfrm>
        </p:spPr>
        <p:txBody>
          <a:bodyPr/>
          <a:lstStyle/>
          <a:p>
            <a:pPr algn="ctr"/>
            <a:r>
              <a:rPr lang="en-US" altLang="zh-CN" sz="3600" b="1">
                <a:latin typeface="Times New Roman" panose="02020603050405020304" pitchFamily="18" charset="0"/>
                <a:ea typeface="黑体" panose="02010609060101010101" pitchFamily="49" charset="-122"/>
                <a:cs typeface="Times New Roman" panose="02020603050405020304" pitchFamily="18" charset="0"/>
              </a:rPr>
              <a:t>RPC</a:t>
            </a:r>
            <a:r>
              <a:rPr lang="zh-CN" altLang="en-US" sz="3600" b="1">
                <a:latin typeface="Times New Roman" panose="02020603050405020304" pitchFamily="18" charset="0"/>
                <a:ea typeface="黑体" panose="02010609060101010101" pitchFamily="49" charset="-122"/>
                <a:cs typeface="Times New Roman" panose="02020603050405020304" pitchFamily="18" charset="0"/>
              </a:rPr>
              <a:t>（</a:t>
            </a:r>
            <a:r>
              <a:rPr lang="en-US" altLang="zh-CN" sz="3600" b="1">
                <a:latin typeface="Times New Roman" panose="02020603050405020304" pitchFamily="18" charset="0"/>
                <a:ea typeface="黑体" panose="02010609060101010101" pitchFamily="49" charset="-122"/>
                <a:cs typeface="Times New Roman" panose="02020603050405020304" pitchFamily="18" charset="0"/>
              </a:rPr>
              <a:t>Remote Process Call</a:t>
            </a:r>
            <a:r>
              <a:rPr lang="zh-CN" altLang="en-US" sz="3600" b="1">
                <a:latin typeface="Times New Roman" panose="02020603050405020304" pitchFamily="18" charset="0"/>
                <a:ea typeface="黑体" panose="02010609060101010101" pitchFamily="49" charset="-122"/>
                <a:cs typeface="Times New Roman" panose="02020603050405020304" pitchFamily="18" charset="0"/>
              </a:rPr>
              <a:t>）</a:t>
            </a:r>
            <a:endParaRPr lang="en-US" altLang="zh-CN" sz="3600" b="1">
              <a:latin typeface="Times New Roman" panose="02020603050405020304" pitchFamily="18" charset="0"/>
              <a:ea typeface="黑体" panose="02010609060101010101" pitchFamily="49" charset="-122"/>
              <a:cs typeface="Times New Roman" panose="02020603050405020304" pitchFamily="18" charset="0"/>
            </a:endParaRPr>
          </a:p>
          <a:p>
            <a:pPr algn="ctr"/>
            <a:r>
              <a:rPr lang="zh-CN" altLang="en-US" sz="3600" b="1">
                <a:latin typeface="等线" panose="02010600030101010101" pitchFamily="2" charset="-122"/>
                <a:ea typeface="等线" panose="02010600030101010101" pitchFamily="2" charset="-122"/>
              </a:rPr>
              <a:t>远程过程调用</a:t>
            </a:r>
            <a:endParaRPr lang="en-US" altLang="zh-CN" sz="3600" b="1" dirty="0">
              <a:latin typeface="等线" panose="02010600030101010101" pitchFamily="2" charset="-122"/>
              <a:ea typeface="等线" panose="02010600030101010101" pitchFamily="2" charset="-122"/>
            </a:endParaRPr>
          </a:p>
        </p:txBody>
      </p:sp>
      <p:sp>
        <p:nvSpPr>
          <p:cNvPr id="9" name="日期占位符 8"/>
          <p:cNvSpPr>
            <a:spLocks noGrp="1"/>
          </p:cNvSpPr>
          <p:nvPr>
            <p:ph type="dt" sz="half" idx="10"/>
          </p:nvPr>
        </p:nvSpPr>
        <p:spPr/>
        <p:txBody>
          <a:bodyPr/>
          <a:lstStyle/>
          <a:p>
            <a:fld id="{F5784D95-EDF1-487B-BB5F-40B9344A37A5}" type="datetime1">
              <a:rPr lang="zh-CN" altLang="en-US" smtClean="0">
                <a:solidFill>
                  <a:srgbClr val="000000"/>
                </a:solidFill>
              </a:rPr>
              <a:pPr/>
              <a:t>2021/2/25</a:t>
            </a:fld>
            <a:endParaRPr lang="zh-CN" altLang="en-US">
              <a:solidFill>
                <a:srgbClr val="000000"/>
              </a:solidFill>
            </a:endParaRPr>
          </a:p>
        </p:txBody>
      </p:sp>
      <p:sp>
        <p:nvSpPr>
          <p:cNvPr id="2" name="页脚占位符 1"/>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7" name="灯片编号占位符 6"/>
          <p:cNvSpPr>
            <a:spLocks noGrp="1"/>
          </p:cNvSpPr>
          <p:nvPr>
            <p:ph type="sldNum" sz="quarter" idx="12"/>
          </p:nvPr>
        </p:nvSpPr>
        <p:spPr/>
        <p:txBody>
          <a:bodyPr/>
          <a:lstStyle/>
          <a:p>
            <a:fld id="{C3E0ADDA-F6F8-47AE-B57D-5BE0E215DE8A}" type="slidenum">
              <a:rPr lang="zh-CN" altLang="en-US" smtClean="0">
                <a:solidFill>
                  <a:srgbClr val="000000"/>
                </a:solidFill>
              </a:rPr>
              <a:pPr/>
              <a:t>1</a:t>
            </a:fld>
            <a:endParaRPr lang="zh-CN" altLang="en-US">
              <a:solidFill>
                <a:srgbClr val="000000"/>
              </a:solidFill>
            </a:endParaRPr>
          </a:p>
        </p:txBody>
      </p:sp>
      <p:pic>
        <p:nvPicPr>
          <p:cNvPr id="6" name="Picture 5" descr="b_1282611069304"/>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167004" y="135660"/>
            <a:ext cx="1425644" cy="607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1814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7E8559-87F4-4870-90AC-F2C5EF694579}"/>
              </a:ext>
            </a:extLst>
          </p:cNvPr>
          <p:cNvSpPr>
            <a:spLocks noGrp="1"/>
          </p:cNvSpPr>
          <p:nvPr>
            <p:ph type="title"/>
          </p:nvPr>
        </p:nvSpPr>
        <p:spPr/>
        <p:txBody>
          <a:bodyPr/>
          <a:lstStyle/>
          <a:p>
            <a:r>
              <a:rPr lang="en-US" altLang="zh-CN"/>
              <a:t>GetService</a:t>
            </a:r>
            <a:r>
              <a:rPr lang="zh-CN" altLang="en-US"/>
              <a:t>中的</a:t>
            </a:r>
            <a:r>
              <a:rPr lang="en-US" altLang="zh-CN"/>
              <a:t>obj</a:t>
            </a:r>
            <a:r>
              <a:rPr lang="zh-CN" altLang="en-US"/>
              <a:t>哪里来的？</a:t>
            </a:r>
            <a:br>
              <a:rPr lang="en-US" altLang="zh-CN"/>
            </a:br>
            <a:r>
              <a:rPr lang="en-US" altLang="zh-CN" sz="1800"/>
              <a:t>CoCreateProxy ()</a:t>
            </a:r>
            <a:endParaRPr lang="zh-CN" altLang="en-US" sz="1800"/>
          </a:p>
        </p:txBody>
      </p:sp>
      <p:sp>
        <p:nvSpPr>
          <p:cNvPr id="3" name="内容占位符 2">
            <a:extLst>
              <a:ext uri="{FF2B5EF4-FFF2-40B4-BE49-F238E27FC236}">
                <a16:creationId xmlns:a16="http://schemas.microsoft.com/office/drawing/2014/main" id="{FAF4651B-EAC9-4A97-94EF-2F99C11A4A31}"/>
              </a:ext>
            </a:extLst>
          </p:cNvPr>
          <p:cNvSpPr>
            <a:spLocks noGrp="1"/>
          </p:cNvSpPr>
          <p:nvPr>
            <p:ph idx="1"/>
          </p:nvPr>
        </p:nvSpPr>
        <p:spPr/>
        <p:txBody>
          <a:bodyPr/>
          <a:lstStyle/>
          <a:p>
            <a:r>
              <a:rPr lang="zh-CN" altLang="en-US" sz="1200"/>
              <a:t>源码：</a:t>
            </a:r>
            <a:r>
              <a:rPr lang="pt-BR" altLang="zh-CN" sz="1200"/>
              <a:t>/como/como/runtime/rpc</a:t>
            </a:r>
            <a:r>
              <a:rPr lang="en-US" altLang="zh-CN" sz="1200"/>
              <a:t>/</a:t>
            </a:r>
            <a:r>
              <a:rPr lang="pt-BR" altLang="zh-CN" sz="1200"/>
              <a:t>comorpc.cpp</a:t>
            </a:r>
            <a:endParaRPr lang="zh-CN" altLang="en-US"/>
          </a:p>
        </p:txBody>
      </p:sp>
      <p:sp>
        <p:nvSpPr>
          <p:cNvPr id="4" name="日期占位符 3">
            <a:extLst>
              <a:ext uri="{FF2B5EF4-FFF2-40B4-BE49-F238E27FC236}">
                <a16:creationId xmlns:a16="http://schemas.microsoft.com/office/drawing/2014/main" id="{93827E35-D2B1-4ABA-9FCC-3F6BE0532941}"/>
              </a:ext>
            </a:extLst>
          </p:cNvPr>
          <p:cNvSpPr>
            <a:spLocks noGrp="1"/>
          </p:cNvSpPr>
          <p:nvPr>
            <p:ph type="dt" sz="half" idx="10"/>
          </p:nvPr>
        </p:nvSpPr>
        <p:spPr/>
        <p:txBody>
          <a:bodyPr/>
          <a:lstStyle/>
          <a:p>
            <a:fld id="{A058C3EE-7F92-4C34-8E4D-F4AB6C7888FF}" type="datetime1">
              <a:rPr lang="zh-CN" altLang="en-US" smtClean="0">
                <a:solidFill>
                  <a:srgbClr val="000000"/>
                </a:solidFill>
              </a:rPr>
              <a:pPr/>
              <a:t>2021/2/25</a:t>
            </a:fld>
            <a:endParaRPr lang="zh-CN" altLang="en-US">
              <a:solidFill>
                <a:srgbClr val="000000"/>
              </a:solidFill>
            </a:endParaRPr>
          </a:p>
        </p:txBody>
      </p:sp>
      <p:sp>
        <p:nvSpPr>
          <p:cNvPr id="5" name="页脚占位符 4">
            <a:extLst>
              <a:ext uri="{FF2B5EF4-FFF2-40B4-BE49-F238E27FC236}">
                <a16:creationId xmlns:a16="http://schemas.microsoft.com/office/drawing/2014/main" id="{399BFAC3-DF7B-478C-9F01-BFDF6BF6D69C}"/>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6" name="灯片编号占位符 5">
            <a:extLst>
              <a:ext uri="{FF2B5EF4-FFF2-40B4-BE49-F238E27FC236}">
                <a16:creationId xmlns:a16="http://schemas.microsoft.com/office/drawing/2014/main" id="{18F7491C-7BC6-4873-B436-7D1E2B637B8D}"/>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10</a:t>
            </a:fld>
            <a:endParaRPr lang="zh-CN" altLang="en-US">
              <a:solidFill>
                <a:srgbClr val="000000"/>
              </a:solidFill>
            </a:endParaRPr>
          </a:p>
        </p:txBody>
      </p:sp>
      <p:pic>
        <p:nvPicPr>
          <p:cNvPr id="9" name="图片 8">
            <a:extLst>
              <a:ext uri="{FF2B5EF4-FFF2-40B4-BE49-F238E27FC236}">
                <a16:creationId xmlns:a16="http://schemas.microsoft.com/office/drawing/2014/main" id="{5CAC27F9-F75A-4A20-86FF-704054C53CF0}"/>
              </a:ext>
            </a:extLst>
          </p:cNvPr>
          <p:cNvPicPr>
            <a:picLocks noChangeAspect="1"/>
          </p:cNvPicPr>
          <p:nvPr/>
        </p:nvPicPr>
        <p:blipFill>
          <a:blip r:embed="rId2"/>
          <a:stretch>
            <a:fillRect/>
          </a:stretch>
        </p:blipFill>
        <p:spPr>
          <a:xfrm>
            <a:off x="609601" y="1601741"/>
            <a:ext cx="4863680" cy="2913109"/>
          </a:xfrm>
          <a:prstGeom prst="rect">
            <a:avLst/>
          </a:prstGeom>
        </p:spPr>
      </p:pic>
      <p:sp>
        <p:nvSpPr>
          <p:cNvPr id="10" name="文本框 9">
            <a:extLst>
              <a:ext uri="{FF2B5EF4-FFF2-40B4-BE49-F238E27FC236}">
                <a16:creationId xmlns:a16="http://schemas.microsoft.com/office/drawing/2014/main" id="{CA251AA6-1AED-4679-8A7E-E2658A3EC97E}"/>
              </a:ext>
            </a:extLst>
          </p:cNvPr>
          <p:cNvSpPr txBox="1"/>
          <p:nvPr/>
        </p:nvSpPr>
        <p:spPr>
          <a:xfrm>
            <a:off x="5687046" y="1463241"/>
            <a:ext cx="2923555" cy="646331"/>
          </a:xfrm>
          <a:prstGeom prst="rect">
            <a:avLst/>
          </a:prstGeom>
          <a:noFill/>
        </p:spPr>
        <p:txBody>
          <a:bodyPr wrap="square" rtlCol="0">
            <a:spAutoFit/>
          </a:bodyPr>
          <a:lstStyle/>
          <a:p>
            <a:pPr marL="171450" indent="-171450">
              <a:buFont typeface="Arial" panose="020B0604020202020204" pitchFamily="34" charset="0"/>
              <a:buChar char="•"/>
            </a:pPr>
            <a:r>
              <a:rPr lang="zh-CN" altLang="en-US" sz="1200">
                <a:latin typeface="等线" panose="02010600030101010101" pitchFamily="2" charset="-122"/>
                <a:ea typeface="等线" panose="02010600030101010101" pitchFamily="2" charset="-122"/>
              </a:rPr>
              <a:t>至此，一个假的</a:t>
            </a:r>
            <a:r>
              <a:rPr lang="en-US" altLang="zh-CN" sz="1200">
                <a:latin typeface="等线" panose="02010600030101010101" pitchFamily="2" charset="-122"/>
                <a:ea typeface="等线" panose="02010600030101010101" pitchFamily="2" charset="-122"/>
              </a:rPr>
              <a:t>C++</a:t>
            </a:r>
            <a:r>
              <a:rPr lang="zh-CN" altLang="en-US" sz="1200">
                <a:latin typeface="等线" panose="02010600030101010101" pitchFamily="2" charset="-122"/>
                <a:ea typeface="等线" panose="02010600030101010101" pitchFamily="2" charset="-122"/>
              </a:rPr>
              <a:t>对象就造出来了，它有虚表：</a:t>
            </a:r>
            <a:r>
              <a:rPr lang="en-US" altLang="zh-CN" sz="1200">
                <a:latin typeface="等线" panose="02010600030101010101" pitchFamily="2" charset="-122"/>
                <a:ea typeface="等线" panose="02010600030101010101" pitchFamily="2" charset="-122"/>
              </a:rPr>
              <a:t>sProxyVtable</a:t>
            </a:r>
          </a:p>
          <a:p>
            <a:pPr marL="171450" indent="-171450">
              <a:buFont typeface="Arial" panose="020B0604020202020204" pitchFamily="34" charset="0"/>
              <a:buChar char="•"/>
            </a:pPr>
            <a:r>
              <a:rPr lang="zh-CN" altLang="en-US" sz="1200">
                <a:latin typeface="等线" panose="02010600030101010101" pitchFamily="2" charset="-122"/>
                <a:ea typeface="等线" panose="02010600030101010101" pitchFamily="2" charset="-122"/>
              </a:rPr>
              <a:t>元数据是通过</a:t>
            </a:r>
            <a:r>
              <a:rPr lang="en-US" altLang="zh-CN" sz="1200">
                <a:latin typeface="等线" panose="02010600030101010101" pitchFamily="2" charset="-122"/>
                <a:ea typeface="等线" panose="02010600030101010101" pitchFamily="2" charset="-122"/>
              </a:rPr>
              <a:t>Loader</a:t>
            </a:r>
            <a:r>
              <a:rPr lang="zh-CN" altLang="en-US" sz="1200">
                <a:latin typeface="等线" panose="02010600030101010101" pitchFamily="2" charset="-122"/>
                <a:ea typeface="等线" panose="02010600030101010101" pitchFamily="2" charset="-122"/>
              </a:rPr>
              <a:t>从本地装进来的</a:t>
            </a:r>
          </a:p>
        </p:txBody>
      </p:sp>
      <p:pic>
        <p:nvPicPr>
          <p:cNvPr id="11" name="图片 10">
            <a:extLst>
              <a:ext uri="{FF2B5EF4-FFF2-40B4-BE49-F238E27FC236}">
                <a16:creationId xmlns:a16="http://schemas.microsoft.com/office/drawing/2014/main" id="{8E5A5E1A-31A9-4313-B9E9-C2D6D7B6F28E}"/>
              </a:ext>
            </a:extLst>
          </p:cNvPr>
          <p:cNvPicPr>
            <a:picLocks noChangeAspect="1"/>
          </p:cNvPicPr>
          <p:nvPr/>
        </p:nvPicPr>
        <p:blipFill>
          <a:blip r:embed="rId3"/>
          <a:stretch>
            <a:fillRect/>
          </a:stretch>
        </p:blipFill>
        <p:spPr>
          <a:xfrm>
            <a:off x="5616418" y="2865514"/>
            <a:ext cx="3548408" cy="1648966"/>
          </a:xfrm>
          <a:prstGeom prst="rect">
            <a:avLst/>
          </a:prstGeom>
        </p:spPr>
      </p:pic>
    </p:spTree>
    <p:extLst>
      <p:ext uri="{BB962C8B-B14F-4D97-AF65-F5344CB8AC3E}">
        <p14:creationId xmlns:p14="http://schemas.microsoft.com/office/powerpoint/2010/main" val="1020150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4D3EBD-2F4B-436D-9ACD-7F908CFAFE5B}"/>
              </a:ext>
            </a:extLst>
          </p:cNvPr>
          <p:cNvSpPr>
            <a:spLocks noGrp="1"/>
          </p:cNvSpPr>
          <p:nvPr>
            <p:ph type="title"/>
          </p:nvPr>
        </p:nvSpPr>
        <p:spPr/>
        <p:txBody>
          <a:bodyPr/>
          <a:lstStyle/>
          <a:p>
            <a:r>
              <a:rPr lang="en-US" altLang="zh-CN"/>
              <a:t>Obj</a:t>
            </a:r>
            <a:r>
              <a:rPr lang="zh-CN" altLang="en-US"/>
              <a:t>给</a:t>
            </a:r>
            <a:r>
              <a:rPr lang="en-US" altLang="zh-CN"/>
              <a:t>Client</a:t>
            </a:r>
            <a:r>
              <a:rPr lang="zh-CN" altLang="en-US"/>
              <a:t>端源码的“假象”</a:t>
            </a:r>
            <a:br>
              <a:rPr lang="en-US" altLang="zh-CN"/>
            </a:br>
            <a:r>
              <a:rPr lang="en-US" altLang="zh-CN" sz="1800"/>
              <a:t>InterfaceProxy</a:t>
            </a:r>
            <a:r>
              <a:rPr lang="zh-CN" altLang="en-US" sz="1800"/>
              <a:t>是所有远程过来的</a:t>
            </a:r>
            <a:r>
              <a:rPr lang="en-US" altLang="zh-CN" sz="1800"/>
              <a:t>Obj</a:t>
            </a:r>
            <a:r>
              <a:rPr lang="zh-CN" altLang="en-US" sz="1800"/>
              <a:t>的“替身”</a:t>
            </a:r>
          </a:p>
        </p:txBody>
      </p:sp>
      <p:sp>
        <p:nvSpPr>
          <p:cNvPr id="3" name="日期占位符 2">
            <a:extLst>
              <a:ext uri="{FF2B5EF4-FFF2-40B4-BE49-F238E27FC236}">
                <a16:creationId xmlns:a16="http://schemas.microsoft.com/office/drawing/2014/main" id="{6CE8B912-1A7C-4D0C-989D-FD0A44769F20}"/>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2021/2/25</a:t>
            </a:fld>
            <a:endParaRPr lang="zh-CN" altLang="en-US">
              <a:solidFill>
                <a:srgbClr val="000000"/>
              </a:solidFill>
            </a:endParaRPr>
          </a:p>
        </p:txBody>
      </p:sp>
      <p:sp>
        <p:nvSpPr>
          <p:cNvPr id="4" name="页脚占位符 3">
            <a:extLst>
              <a:ext uri="{FF2B5EF4-FFF2-40B4-BE49-F238E27FC236}">
                <a16:creationId xmlns:a16="http://schemas.microsoft.com/office/drawing/2014/main" id="{CA17EF29-24A8-4BD1-9C0A-73FB1B8B11F4}"/>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7CCC1BEC-6870-440F-93E0-9A2DC60E68A1}"/>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11</a:t>
            </a:fld>
            <a:endParaRPr lang="zh-CN" altLang="en-US">
              <a:solidFill>
                <a:srgbClr val="000000"/>
              </a:solidFill>
            </a:endParaRPr>
          </a:p>
        </p:txBody>
      </p:sp>
      <p:sp>
        <p:nvSpPr>
          <p:cNvPr id="6" name="矩形 5">
            <a:extLst>
              <a:ext uri="{FF2B5EF4-FFF2-40B4-BE49-F238E27FC236}">
                <a16:creationId xmlns:a16="http://schemas.microsoft.com/office/drawing/2014/main" id="{11B8ECE2-C37D-40F9-A101-85BAA71C3AC1}"/>
              </a:ext>
            </a:extLst>
          </p:cNvPr>
          <p:cNvSpPr/>
          <p:nvPr/>
        </p:nvSpPr>
        <p:spPr>
          <a:xfrm>
            <a:off x="570959" y="1347614"/>
            <a:ext cx="1592039" cy="307777"/>
          </a:xfrm>
          <a:prstGeom prst="rect">
            <a:avLst/>
          </a:prstGeom>
        </p:spPr>
        <p:txBody>
          <a:bodyPr wrap="none">
            <a:spAutoFit/>
          </a:bodyPr>
          <a:lstStyle/>
          <a:p>
            <a:r>
              <a:rPr lang="zh-CN" altLang="en-US" sz="1400"/>
              <a:t>RPCTestUnit.cdl</a:t>
            </a:r>
          </a:p>
        </p:txBody>
      </p:sp>
      <p:pic>
        <p:nvPicPr>
          <p:cNvPr id="8" name="图片 7">
            <a:extLst>
              <a:ext uri="{FF2B5EF4-FFF2-40B4-BE49-F238E27FC236}">
                <a16:creationId xmlns:a16="http://schemas.microsoft.com/office/drawing/2014/main" id="{D7F55B70-56A0-47F9-B876-8D053F0EC735}"/>
              </a:ext>
            </a:extLst>
          </p:cNvPr>
          <p:cNvPicPr>
            <a:picLocks noChangeAspect="1"/>
          </p:cNvPicPr>
          <p:nvPr/>
        </p:nvPicPr>
        <p:blipFill>
          <a:blip r:embed="rId2"/>
          <a:stretch>
            <a:fillRect/>
          </a:stretch>
        </p:blipFill>
        <p:spPr>
          <a:xfrm>
            <a:off x="609600" y="1716946"/>
            <a:ext cx="3002649" cy="2434580"/>
          </a:xfrm>
          <a:prstGeom prst="rect">
            <a:avLst/>
          </a:prstGeom>
        </p:spPr>
      </p:pic>
      <p:sp>
        <p:nvSpPr>
          <p:cNvPr id="9" name="矩形 8">
            <a:extLst>
              <a:ext uri="{FF2B5EF4-FFF2-40B4-BE49-F238E27FC236}">
                <a16:creationId xmlns:a16="http://schemas.microsoft.com/office/drawing/2014/main" id="{DB15F36E-399A-4A78-8BCB-7F6E6FDB0095}"/>
              </a:ext>
            </a:extLst>
          </p:cNvPr>
          <p:cNvSpPr/>
          <p:nvPr/>
        </p:nvSpPr>
        <p:spPr>
          <a:xfrm>
            <a:off x="3779912" y="1347614"/>
            <a:ext cx="2016224" cy="307777"/>
          </a:xfrm>
          <a:prstGeom prst="rect">
            <a:avLst/>
          </a:prstGeom>
        </p:spPr>
        <p:txBody>
          <a:bodyPr wrap="square">
            <a:spAutoFit/>
          </a:bodyPr>
          <a:lstStyle/>
          <a:p>
            <a:r>
              <a:rPr lang="zh-CN" altLang="en-US" sz="1400"/>
              <a:t>RPCTestUnit.h</a:t>
            </a:r>
          </a:p>
        </p:txBody>
      </p:sp>
      <p:pic>
        <p:nvPicPr>
          <p:cNvPr id="10" name="图片 9">
            <a:extLst>
              <a:ext uri="{FF2B5EF4-FFF2-40B4-BE49-F238E27FC236}">
                <a16:creationId xmlns:a16="http://schemas.microsoft.com/office/drawing/2014/main" id="{FF968A82-C96F-4C24-B108-F8E27DA8B556}"/>
              </a:ext>
            </a:extLst>
          </p:cNvPr>
          <p:cNvPicPr>
            <a:picLocks noChangeAspect="1"/>
          </p:cNvPicPr>
          <p:nvPr/>
        </p:nvPicPr>
        <p:blipFill>
          <a:blip r:embed="rId3"/>
          <a:stretch>
            <a:fillRect/>
          </a:stretch>
        </p:blipFill>
        <p:spPr>
          <a:xfrm>
            <a:off x="3851185" y="1655391"/>
            <a:ext cx="2809047" cy="3085131"/>
          </a:xfrm>
          <a:prstGeom prst="rect">
            <a:avLst/>
          </a:prstGeom>
        </p:spPr>
      </p:pic>
      <p:sp>
        <p:nvSpPr>
          <p:cNvPr id="11" name="矩形 10">
            <a:extLst>
              <a:ext uri="{FF2B5EF4-FFF2-40B4-BE49-F238E27FC236}">
                <a16:creationId xmlns:a16="http://schemas.microsoft.com/office/drawing/2014/main" id="{EBA11FB9-9A7D-4774-9264-19A4E3B4BE19}"/>
              </a:ext>
            </a:extLst>
          </p:cNvPr>
          <p:cNvSpPr/>
          <p:nvPr/>
        </p:nvSpPr>
        <p:spPr>
          <a:xfrm>
            <a:off x="6804248" y="1651374"/>
            <a:ext cx="2016224" cy="646331"/>
          </a:xfrm>
          <a:prstGeom prst="rect">
            <a:avLst/>
          </a:prstGeom>
        </p:spPr>
        <p:txBody>
          <a:bodyPr wrap="square">
            <a:spAutoFit/>
          </a:bodyPr>
          <a:lstStyle/>
          <a:p>
            <a:pPr marL="171450" indent="-171450">
              <a:buFont typeface="Arial" panose="020B0604020202020204" pitchFamily="34" charset="0"/>
              <a:buChar char="•"/>
            </a:pPr>
            <a:r>
              <a:rPr lang="zh-CN" altLang="en-US" sz="1200">
                <a:latin typeface="等线" panose="02010600030101010101" pitchFamily="2" charset="-122"/>
                <a:ea typeface="等线" panose="02010600030101010101" pitchFamily="2" charset="-122"/>
              </a:rPr>
              <a:t>RPCTestUnit.h是</a:t>
            </a:r>
            <a:r>
              <a:rPr lang="en-US" altLang="zh-CN" sz="1200">
                <a:latin typeface="等线" panose="02010600030101010101" pitchFamily="2" charset="-122"/>
                <a:ea typeface="等线" panose="02010600030101010101" pitchFamily="2" charset="-122"/>
              </a:rPr>
              <a:t>COMO</a:t>
            </a:r>
            <a:r>
              <a:rPr lang="zh-CN" altLang="en-US" sz="1200">
                <a:latin typeface="等线" panose="02010600030101010101" pitchFamily="2" charset="-122"/>
                <a:ea typeface="等线" panose="02010600030101010101" pitchFamily="2" charset="-122"/>
              </a:rPr>
              <a:t>编译阶段</a:t>
            </a:r>
            <a:r>
              <a:rPr lang="en-US" altLang="zh-CN" sz="1200">
                <a:latin typeface="等线" panose="02010600030101010101" pitchFamily="2" charset="-122"/>
                <a:ea typeface="等线" panose="02010600030101010101" pitchFamily="2" charset="-122"/>
              </a:rPr>
              <a:t>cdlc</a:t>
            </a:r>
            <a:r>
              <a:rPr lang="zh-CN" altLang="en-US" sz="1200">
                <a:latin typeface="等线" panose="02010600030101010101" pitchFamily="2" charset="-122"/>
                <a:ea typeface="等线" panose="02010600030101010101" pitchFamily="2" charset="-122"/>
              </a:rPr>
              <a:t>生成的代码，“夹壁墙”</a:t>
            </a:r>
          </a:p>
        </p:txBody>
      </p:sp>
      <p:pic>
        <p:nvPicPr>
          <p:cNvPr id="12" name="图片 11">
            <a:extLst>
              <a:ext uri="{FF2B5EF4-FFF2-40B4-BE49-F238E27FC236}">
                <a16:creationId xmlns:a16="http://schemas.microsoft.com/office/drawing/2014/main" id="{03AE0EC5-500E-4699-A989-95099E537907}"/>
              </a:ext>
            </a:extLst>
          </p:cNvPr>
          <p:cNvPicPr>
            <a:picLocks noChangeAspect="1"/>
          </p:cNvPicPr>
          <p:nvPr/>
        </p:nvPicPr>
        <p:blipFill>
          <a:blip r:embed="rId4"/>
          <a:stretch>
            <a:fillRect/>
          </a:stretch>
        </p:blipFill>
        <p:spPr>
          <a:xfrm>
            <a:off x="7020222" y="2808459"/>
            <a:ext cx="2030322" cy="646331"/>
          </a:xfrm>
          <a:prstGeom prst="rect">
            <a:avLst/>
          </a:prstGeom>
        </p:spPr>
      </p:pic>
      <p:pic>
        <p:nvPicPr>
          <p:cNvPr id="13" name="图片 12">
            <a:extLst>
              <a:ext uri="{FF2B5EF4-FFF2-40B4-BE49-F238E27FC236}">
                <a16:creationId xmlns:a16="http://schemas.microsoft.com/office/drawing/2014/main" id="{1EFCDF90-A00C-4526-8F65-0BB6882C102E}"/>
              </a:ext>
            </a:extLst>
          </p:cNvPr>
          <p:cNvPicPr>
            <a:picLocks noChangeAspect="1"/>
          </p:cNvPicPr>
          <p:nvPr/>
        </p:nvPicPr>
        <p:blipFill>
          <a:blip r:embed="rId5"/>
          <a:stretch>
            <a:fillRect/>
          </a:stretch>
        </p:blipFill>
        <p:spPr>
          <a:xfrm>
            <a:off x="7020222" y="3526834"/>
            <a:ext cx="3578809" cy="912019"/>
          </a:xfrm>
          <a:prstGeom prst="rect">
            <a:avLst/>
          </a:prstGeom>
        </p:spPr>
      </p:pic>
      <p:sp>
        <p:nvSpPr>
          <p:cNvPr id="15" name="矩形 14">
            <a:extLst>
              <a:ext uri="{FF2B5EF4-FFF2-40B4-BE49-F238E27FC236}">
                <a16:creationId xmlns:a16="http://schemas.microsoft.com/office/drawing/2014/main" id="{C0144AAB-F857-4B7D-B6A3-4EF237562AF1}"/>
              </a:ext>
            </a:extLst>
          </p:cNvPr>
          <p:cNvSpPr/>
          <p:nvPr/>
        </p:nvSpPr>
        <p:spPr>
          <a:xfrm>
            <a:off x="6912505" y="2388882"/>
            <a:ext cx="2016224" cy="307777"/>
          </a:xfrm>
          <a:prstGeom prst="rect">
            <a:avLst/>
          </a:prstGeom>
        </p:spPr>
        <p:txBody>
          <a:bodyPr wrap="square">
            <a:spAutoFit/>
          </a:bodyPr>
          <a:lstStyle/>
          <a:p>
            <a:r>
              <a:rPr lang="en-US" altLang="zh-CN" sz="1400"/>
              <a:t>CProxy</a:t>
            </a:r>
            <a:r>
              <a:rPr lang="zh-CN" altLang="en-US" sz="1400"/>
              <a:t>.h</a:t>
            </a:r>
          </a:p>
        </p:txBody>
      </p:sp>
      <p:sp>
        <p:nvSpPr>
          <p:cNvPr id="16" name="矩形 15">
            <a:extLst>
              <a:ext uri="{FF2B5EF4-FFF2-40B4-BE49-F238E27FC236}">
                <a16:creationId xmlns:a16="http://schemas.microsoft.com/office/drawing/2014/main" id="{7E7C7633-A365-435E-9FE9-1A54FF727ABA}"/>
              </a:ext>
            </a:extLst>
          </p:cNvPr>
          <p:cNvSpPr/>
          <p:nvPr/>
        </p:nvSpPr>
        <p:spPr>
          <a:xfrm>
            <a:off x="8172400" y="2378727"/>
            <a:ext cx="649537" cy="369332"/>
          </a:xfrm>
          <a:prstGeom prst="rect">
            <a:avLst/>
          </a:prstGeom>
        </p:spPr>
        <p:txBody>
          <a:bodyPr wrap="none">
            <a:spAutoFit/>
          </a:bodyPr>
          <a:lstStyle/>
          <a:p>
            <a:r>
              <a:rPr lang="zh-CN" altLang="en-US" b="1" i="1">
                <a:solidFill>
                  <a:srgbClr val="FF0000"/>
                </a:solidFill>
              </a:rPr>
              <a:t>替身</a:t>
            </a:r>
          </a:p>
        </p:txBody>
      </p:sp>
    </p:spTree>
    <p:extLst>
      <p:ext uri="{BB962C8B-B14F-4D97-AF65-F5344CB8AC3E}">
        <p14:creationId xmlns:p14="http://schemas.microsoft.com/office/powerpoint/2010/main" val="3108997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5797E1-D9A1-45A3-AB86-E788FE2A5073}"/>
              </a:ext>
            </a:extLst>
          </p:cNvPr>
          <p:cNvSpPr>
            <a:spLocks noGrp="1"/>
          </p:cNvSpPr>
          <p:nvPr>
            <p:ph type="title"/>
          </p:nvPr>
        </p:nvSpPr>
        <p:spPr/>
        <p:txBody>
          <a:bodyPr/>
          <a:lstStyle/>
          <a:p>
            <a:r>
              <a:rPr lang="zh-CN" altLang="en-US"/>
              <a:t>关于替身</a:t>
            </a:r>
            <a:br>
              <a:rPr lang="en-US" altLang="zh-CN"/>
            </a:br>
            <a:r>
              <a:rPr lang="en-US" altLang="zh-CN" sz="1800"/>
              <a:t>Cproxy.cpp</a:t>
            </a:r>
            <a:endParaRPr lang="zh-CN" altLang="en-US" sz="1800"/>
          </a:p>
        </p:txBody>
      </p:sp>
      <p:sp>
        <p:nvSpPr>
          <p:cNvPr id="3" name="日期占位符 2">
            <a:extLst>
              <a:ext uri="{FF2B5EF4-FFF2-40B4-BE49-F238E27FC236}">
                <a16:creationId xmlns:a16="http://schemas.microsoft.com/office/drawing/2014/main" id="{1813D8DD-8069-4D6C-B98C-5C7B374EA456}"/>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2021/2/25</a:t>
            </a:fld>
            <a:endParaRPr lang="zh-CN" altLang="en-US">
              <a:solidFill>
                <a:srgbClr val="000000"/>
              </a:solidFill>
            </a:endParaRPr>
          </a:p>
        </p:txBody>
      </p:sp>
      <p:sp>
        <p:nvSpPr>
          <p:cNvPr id="4" name="页脚占位符 3">
            <a:extLst>
              <a:ext uri="{FF2B5EF4-FFF2-40B4-BE49-F238E27FC236}">
                <a16:creationId xmlns:a16="http://schemas.microsoft.com/office/drawing/2014/main" id="{B4CD7D01-0575-454E-B2F2-B73C97D84A91}"/>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7F784729-57B4-4AAB-9E31-C734875AAAEE}"/>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12</a:t>
            </a:fld>
            <a:endParaRPr lang="zh-CN" altLang="en-US">
              <a:solidFill>
                <a:srgbClr val="000000"/>
              </a:solidFill>
            </a:endParaRPr>
          </a:p>
        </p:txBody>
      </p:sp>
      <p:pic>
        <p:nvPicPr>
          <p:cNvPr id="6" name="图片 5">
            <a:extLst>
              <a:ext uri="{FF2B5EF4-FFF2-40B4-BE49-F238E27FC236}">
                <a16:creationId xmlns:a16="http://schemas.microsoft.com/office/drawing/2014/main" id="{A7977E93-3717-438D-B215-43C6336C6EE8}"/>
              </a:ext>
            </a:extLst>
          </p:cNvPr>
          <p:cNvPicPr>
            <a:picLocks noChangeAspect="1"/>
          </p:cNvPicPr>
          <p:nvPr/>
        </p:nvPicPr>
        <p:blipFill>
          <a:blip r:embed="rId2"/>
          <a:stretch>
            <a:fillRect/>
          </a:stretch>
        </p:blipFill>
        <p:spPr>
          <a:xfrm>
            <a:off x="713968" y="1887284"/>
            <a:ext cx="2030322" cy="646331"/>
          </a:xfrm>
          <a:prstGeom prst="rect">
            <a:avLst/>
          </a:prstGeom>
        </p:spPr>
      </p:pic>
      <p:pic>
        <p:nvPicPr>
          <p:cNvPr id="7" name="图片 6">
            <a:extLst>
              <a:ext uri="{FF2B5EF4-FFF2-40B4-BE49-F238E27FC236}">
                <a16:creationId xmlns:a16="http://schemas.microsoft.com/office/drawing/2014/main" id="{AB27F98F-63E7-42D4-BF15-0963471F33F4}"/>
              </a:ext>
            </a:extLst>
          </p:cNvPr>
          <p:cNvPicPr>
            <a:picLocks noChangeAspect="1"/>
          </p:cNvPicPr>
          <p:nvPr/>
        </p:nvPicPr>
        <p:blipFill>
          <a:blip r:embed="rId3"/>
          <a:stretch>
            <a:fillRect/>
          </a:stretch>
        </p:blipFill>
        <p:spPr>
          <a:xfrm>
            <a:off x="713968" y="2605659"/>
            <a:ext cx="3578809" cy="912019"/>
          </a:xfrm>
          <a:prstGeom prst="rect">
            <a:avLst/>
          </a:prstGeom>
        </p:spPr>
      </p:pic>
      <p:sp>
        <p:nvSpPr>
          <p:cNvPr id="8" name="矩形 7">
            <a:extLst>
              <a:ext uri="{FF2B5EF4-FFF2-40B4-BE49-F238E27FC236}">
                <a16:creationId xmlns:a16="http://schemas.microsoft.com/office/drawing/2014/main" id="{EDA60286-B69F-49F3-988C-C0A6F93170E0}"/>
              </a:ext>
            </a:extLst>
          </p:cNvPr>
          <p:cNvSpPr/>
          <p:nvPr/>
        </p:nvSpPr>
        <p:spPr>
          <a:xfrm>
            <a:off x="606251" y="1467707"/>
            <a:ext cx="2016224" cy="307777"/>
          </a:xfrm>
          <a:prstGeom prst="rect">
            <a:avLst/>
          </a:prstGeom>
        </p:spPr>
        <p:txBody>
          <a:bodyPr wrap="square">
            <a:spAutoFit/>
          </a:bodyPr>
          <a:lstStyle/>
          <a:p>
            <a:r>
              <a:rPr lang="en-US" altLang="zh-CN" sz="1400"/>
              <a:t>CProxy</a:t>
            </a:r>
            <a:r>
              <a:rPr lang="zh-CN" altLang="en-US" sz="1400"/>
              <a:t>.h</a:t>
            </a:r>
          </a:p>
        </p:txBody>
      </p:sp>
      <p:pic>
        <p:nvPicPr>
          <p:cNvPr id="9" name="图片 8">
            <a:extLst>
              <a:ext uri="{FF2B5EF4-FFF2-40B4-BE49-F238E27FC236}">
                <a16:creationId xmlns:a16="http://schemas.microsoft.com/office/drawing/2014/main" id="{0EC06AC1-C92C-42FC-A6CE-2EA547AEEDE2}"/>
              </a:ext>
            </a:extLst>
          </p:cNvPr>
          <p:cNvPicPr>
            <a:picLocks noChangeAspect="1"/>
          </p:cNvPicPr>
          <p:nvPr/>
        </p:nvPicPr>
        <p:blipFill>
          <a:blip r:embed="rId4"/>
          <a:stretch>
            <a:fillRect/>
          </a:stretch>
        </p:blipFill>
        <p:spPr>
          <a:xfrm>
            <a:off x="4355976" y="1196132"/>
            <a:ext cx="2345524" cy="2751236"/>
          </a:xfrm>
          <a:prstGeom prst="rect">
            <a:avLst/>
          </a:prstGeom>
        </p:spPr>
      </p:pic>
      <p:sp>
        <p:nvSpPr>
          <p:cNvPr id="10" name="矩形 9">
            <a:extLst>
              <a:ext uri="{FF2B5EF4-FFF2-40B4-BE49-F238E27FC236}">
                <a16:creationId xmlns:a16="http://schemas.microsoft.com/office/drawing/2014/main" id="{15CB50AA-3A0B-4879-98E1-FB7BA10334AC}"/>
              </a:ext>
            </a:extLst>
          </p:cNvPr>
          <p:cNvSpPr/>
          <p:nvPr/>
        </p:nvSpPr>
        <p:spPr>
          <a:xfrm>
            <a:off x="6804248" y="1651374"/>
            <a:ext cx="2016224" cy="1200329"/>
          </a:xfrm>
          <a:prstGeom prst="rect">
            <a:avLst/>
          </a:prstGeom>
        </p:spPr>
        <p:txBody>
          <a:bodyPr wrap="square">
            <a:spAutoFit/>
          </a:bodyPr>
          <a:lstStyle/>
          <a:p>
            <a:pPr marL="171450" indent="-171450">
              <a:buFont typeface="Arial" panose="020B0604020202020204" pitchFamily="34" charset="0"/>
              <a:buChar char="•"/>
            </a:pPr>
            <a:r>
              <a:rPr lang="zh-CN" altLang="en-US" sz="1200">
                <a:latin typeface="等线" panose="02010600030101010101" pitchFamily="2" charset="-122"/>
                <a:ea typeface="等线" panose="02010600030101010101" pitchFamily="2" charset="-122"/>
              </a:rPr>
              <a:t>所有虚函数的入口是</a:t>
            </a:r>
            <a:r>
              <a:rPr lang="en-US" altLang="zh-CN" sz="1200">
                <a:latin typeface="等线" panose="02010600030101010101" pitchFamily="2" charset="-122"/>
                <a:ea typeface="等线" panose="02010600030101010101" pitchFamily="2" charset="-122"/>
              </a:rPr>
              <a:t>__entry</a:t>
            </a:r>
            <a:r>
              <a:rPr lang="zh-CN" altLang="en-US" sz="1200">
                <a:latin typeface="等线" panose="02010600030101010101" pitchFamily="2" charset="-122"/>
                <a:ea typeface="等线" panose="02010600030101010101" pitchFamily="2" charset="-122"/>
              </a:rPr>
              <a:t>，然后</a:t>
            </a:r>
            <a:r>
              <a:rPr lang="en-US" altLang="zh-CN" sz="1200">
                <a:latin typeface="等线" panose="02010600030101010101" pitchFamily="2" charset="-122"/>
                <a:ea typeface="等线" panose="02010600030101010101" pitchFamily="2" charset="-122"/>
              </a:rPr>
              <a:t>__entry</a:t>
            </a:r>
            <a:r>
              <a:rPr lang="zh-CN" altLang="en-US" sz="1200">
                <a:latin typeface="等线" panose="02010600030101010101" pitchFamily="2" charset="-122"/>
                <a:ea typeface="等线" panose="02010600030101010101" pitchFamily="2" charset="-122"/>
              </a:rPr>
              <a:t>再执行</a:t>
            </a:r>
            <a:r>
              <a:rPr lang="en-US" altLang="zh-CN" sz="1200">
                <a:latin typeface="等线" panose="02010600030101010101" pitchFamily="2" charset="-122"/>
                <a:ea typeface="等线" panose="02010600030101010101" pitchFamily="2" charset="-122"/>
              </a:rPr>
              <a:t>mProxyEntry</a:t>
            </a:r>
            <a:r>
              <a:rPr lang="zh-CN" altLang="en-US" sz="1200">
                <a:latin typeface="等线" panose="02010600030101010101" pitchFamily="2" charset="-122"/>
                <a:ea typeface="等线" panose="02010600030101010101" pitchFamily="2" charset="-122"/>
              </a:rPr>
              <a:t>函数指针变量中的函数</a:t>
            </a:r>
            <a:endParaRPr lang="en-US" altLang="zh-CN" sz="1200">
              <a:latin typeface="等线" panose="02010600030101010101" pitchFamily="2" charset="-122"/>
              <a:ea typeface="等线" panose="02010600030101010101" pitchFamily="2" charset="-122"/>
            </a:endParaRPr>
          </a:p>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Init_Proxy_Entry()</a:t>
            </a:r>
            <a:r>
              <a:rPr lang="zh-CN" altLang="en-US" sz="1200">
                <a:latin typeface="等线" panose="02010600030101010101" pitchFamily="2" charset="-122"/>
                <a:ea typeface="等线" panose="02010600030101010101" pitchFamily="2" charset="-122"/>
              </a:rPr>
              <a:t>构造了假的虚表</a:t>
            </a:r>
          </a:p>
        </p:txBody>
      </p:sp>
      <p:pic>
        <p:nvPicPr>
          <p:cNvPr id="11" name="图片 10">
            <a:extLst>
              <a:ext uri="{FF2B5EF4-FFF2-40B4-BE49-F238E27FC236}">
                <a16:creationId xmlns:a16="http://schemas.microsoft.com/office/drawing/2014/main" id="{931D2132-C5B6-4B3B-8D68-C2369B9EED31}"/>
              </a:ext>
            </a:extLst>
          </p:cNvPr>
          <p:cNvPicPr>
            <a:picLocks noChangeAspect="1"/>
          </p:cNvPicPr>
          <p:nvPr/>
        </p:nvPicPr>
        <p:blipFill>
          <a:blip r:embed="rId5"/>
          <a:stretch>
            <a:fillRect/>
          </a:stretch>
        </p:blipFill>
        <p:spPr>
          <a:xfrm>
            <a:off x="4780098" y="3147814"/>
            <a:ext cx="4048299" cy="1392669"/>
          </a:xfrm>
          <a:prstGeom prst="rect">
            <a:avLst/>
          </a:prstGeom>
        </p:spPr>
      </p:pic>
      <p:cxnSp>
        <p:nvCxnSpPr>
          <p:cNvPr id="13" name="连接符: 曲线 12">
            <a:extLst>
              <a:ext uri="{FF2B5EF4-FFF2-40B4-BE49-F238E27FC236}">
                <a16:creationId xmlns:a16="http://schemas.microsoft.com/office/drawing/2014/main" id="{6FAC565E-E21B-4C3B-880E-B5645BB6DB53}"/>
              </a:ext>
            </a:extLst>
          </p:cNvPr>
          <p:cNvCxnSpPr/>
          <p:nvPr/>
        </p:nvCxnSpPr>
        <p:spPr>
          <a:xfrm>
            <a:off x="5652120" y="2715766"/>
            <a:ext cx="2664296" cy="1656184"/>
          </a:xfrm>
          <a:prstGeom prst="curvedConnector3">
            <a:avLst/>
          </a:prstGeom>
          <a:ln w="19050">
            <a:prstDash val="sysDot"/>
            <a:headEnd type="triangle"/>
            <a:tailEnd type="triangle"/>
          </a:ln>
        </p:spPr>
        <p:style>
          <a:lnRef idx="1">
            <a:schemeClr val="accent2"/>
          </a:lnRef>
          <a:fillRef idx="0">
            <a:schemeClr val="accent2"/>
          </a:fillRef>
          <a:effectRef idx="0">
            <a:schemeClr val="accent2"/>
          </a:effectRef>
          <a:fontRef idx="minor">
            <a:schemeClr val="tx1"/>
          </a:fontRef>
        </p:style>
      </p:cxnSp>
      <p:sp>
        <p:nvSpPr>
          <p:cNvPr id="14" name="矩形 13">
            <a:extLst>
              <a:ext uri="{FF2B5EF4-FFF2-40B4-BE49-F238E27FC236}">
                <a16:creationId xmlns:a16="http://schemas.microsoft.com/office/drawing/2014/main" id="{C4825E36-8C45-4FD2-9BAA-0AF4B9B92DCA}"/>
              </a:ext>
            </a:extLst>
          </p:cNvPr>
          <p:cNvSpPr/>
          <p:nvPr/>
        </p:nvSpPr>
        <p:spPr>
          <a:xfrm>
            <a:off x="3635896" y="4235424"/>
            <a:ext cx="2016224" cy="307777"/>
          </a:xfrm>
          <a:prstGeom prst="rect">
            <a:avLst/>
          </a:prstGeom>
        </p:spPr>
        <p:txBody>
          <a:bodyPr wrap="square">
            <a:spAutoFit/>
          </a:bodyPr>
          <a:lstStyle/>
          <a:p>
            <a:r>
              <a:rPr lang="en-US" altLang="zh-CN" sz="1400"/>
              <a:t>CProxy</a:t>
            </a:r>
            <a:r>
              <a:rPr lang="zh-CN" altLang="en-US" sz="1400"/>
              <a:t>.</a:t>
            </a:r>
            <a:r>
              <a:rPr lang="en-US" altLang="zh-CN" sz="1400"/>
              <a:t>cpp</a:t>
            </a:r>
            <a:endParaRPr lang="zh-CN" altLang="en-US" sz="1400"/>
          </a:p>
        </p:txBody>
      </p:sp>
    </p:spTree>
    <p:extLst>
      <p:ext uri="{BB962C8B-B14F-4D97-AF65-F5344CB8AC3E}">
        <p14:creationId xmlns:p14="http://schemas.microsoft.com/office/powerpoint/2010/main" val="95006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30B7D0-43F1-4891-984E-E93FB2B8B6AC}"/>
              </a:ext>
            </a:extLst>
          </p:cNvPr>
          <p:cNvSpPr>
            <a:spLocks noGrp="1"/>
          </p:cNvSpPr>
          <p:nvPr>
            <p:ph type="ctrTitle"/>
          </p:nvPr>
        </p:nvSpPr>
        <p:spPr/>
        <p:txBody>
          <a:bodyPr/>
          <a:lstStyle/>
          <a:p>
            <a:r>
              <a:rPr lang="zh-CN" altLang="en-US"/>
              <a:t>服务器端</a:t>
            </a:r>
            <a:r>
              <a:rPr lang="en-US" altLang="zh-CN"/>
              <a:t>Server -- Stub</a:t>
            </a:r>
            <a:endParaRPr lang="zh-CN" altLang="en-US"/>
          </a:p>
        </p:txBody>
      </p:sp>
      <p:sp>
        <p:nvSpPr>
          <p:cNvPr id="3" name="副标题 2">
            <a:extLst>
              <a:ext uri="{FF2B5EF4-FFF2-40B4-BE49-F238E27FC236}">
                <a16:creationId xmlns:a16="http://schemas.microsoft.com/office/drawing/2014/main" id="{F90B2864-7D68-4272-A432-32715ECB79FE}"/>
              </a:ext>
            </a:extLst>
          </p:cNvPr>
          <p:cNvSpPr>
            <a:spLocks noGrp="1"/>
          </p:cNvSpPr>
          <p:nvPr>
            <p:ph type="subTitle" idx="1"/>
          </p:nvPr>
        </p:nvSpPr>
        <p:spPr>
          <a:xfrm>
            <a:off x="685800" y="2571750"/>
            <a:ext cx="7772400" cy="1200150"/>
          </a:xfrm>
        </p:spPr>
        <p:txBody>
          <a:bodyPr/>
          <a:lstStyle/>
          <a:p>
            <a:r>
              <a:rPr lang="zh-CN" altLang="en-US"/>
              <a:t>服务器端是真正实施</a:t>
            </a:r>
            <a:r>
              <a:rPr lang="en-US" altLang="zh-CN"/>
              <a:t>COMO</a:t>
            </a:r>
            <a:r>
              <a:rPr lang="zh-CN" altLang="en-US"/>
              <a:t>构件运行时服务的，也就是程序的逻辑功能是在这里执行的。</a:t>
            </a:r>
          </a:p>
        </p:txBody>
      </p:sp>
      <p:sp>
        <p:nvSpPr>
          <p:cNvPr id="4" name="日期占位符 3">
            <a:extLst>
              <a:ext uri="{FF2B5EF4-FFF2-40B4-BE49-F238E27FC236}">
                <a16:creationId xmlns:a16="http://schemas.microsoft.com/office/drawing/2014/main" id="{F87EAC34-1706-4D07-88E0-69B8253B3F94}"/>
              </a:ext>
            </a:extLst>
          </p:cNvPr>
          <p:cNvSpPr>
            <a:spLocks noGrp="1"/>
          </p:cNvSpPr>
          <p:nvPr>
            <p:ph type="dt" sz="half" idx="10"/>
          </p:nvPr>
        </p:nvSpPr>
        <p:spPr/>
        <p:txBody>
          <a:bodyPr/>
          <a:lstStyle/>
          <a:p>
            <a:fld id="{12D1B8E7-F47C-47D8-B811-1B6D096B8720}" type="datetime1">
              <a:rPr lang="zh-CN" altLang="en-US" smtClean="0">
                <a:solidFill>
                  <a:srgbClr val="000000"/>
                </a:solidFill>
              </a:rPr>
              <a:pPr/>
              <a:t>2021/2/25</a:t>
            </a:fld>
            <a:endParaRPr lang="zh-CN" altLang="en-US">
              <a:solidFill>
                <a:srgbClr val="000000"/>
              </a:solidFill>
            </a:endParaRPr>
          </a:p>
        </p:txBody>
      </p:sp>
      <p:sp>
        <p:nvSpPr>
          <p:cNvPr id="5" name="页脚占位符 4">
            <a:extLst>
              <a:ext uri="{FF2B5EF4-FFF2-40B4-BE49-F238E27FC236}">
                <a16:creationId xmlns:a16="http://schemas.microsoft.com/office/drawing/2014/main" id="{D5E6CA98-2203-4F89-B6B1-F6AC23519BE7}"/>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6" name="灯片编号占位符 5">
            <a:extLst>
              <a:ext uri="{FF2B5EF4-FFF2-40B4-BE49-F238E27FC236}">
                <a16:creationId xmlns:a16="http://schemas.microsoft.com/office/drawing/2014/main" id="{21E11E3C-D4A1-42A8-97EE-A4D070E14C84}"/>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13</a:t>
            </a:fld>
            <a:endParaRPr lang="zh-CN" altLang="en-US">
              <a:solidFill>
                <a:srgbClr val="000000"/>
              </a:solidFill>
            </a:endParaRPr>
          </a:p>
        </p:txBody>
      </p:sp>
    </p:spTree>
    <p:extLst>
      <p:ext uri="{BB962C8B-B14F-4D97-AF65-F5344CB8AC3E}">
        <p14:creationId xmlns:p14="http://schemas.microsoft.com/office/powerpoint/2010/main" val="3530001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8A463E-16DA-409E-B7E9-A66FFE1EFDE1}"/>
              </a:ext>
            </a:extLst>
          </p:cNvPr>
          <p:cNvSpPr>
            <a:spLocks noGrp="1"/>
          </p:cNvSpPr>
          <p:nvPr>
            <p:ph type="title"/>
          </p:nvPr>
        </p:nvSpPr>
        <p:spPr/>
        <p:txBody>
          <a:bodyPr/>
          <a:lstStyle/>
          <a:p>
            <a:r>
              <a:rPr lang="en-US" altLang="zh-CN"/>
              <a:t>Server</a:t>
            </a:r>
            <a:r>
              <a:rPr lang="zh-CN" altLang="en-US"/>
              <a:t>端注册服务对象</a:t>
            </a:r>
          </a:p>
        </p:txBody>
      </p:sp>
      <p:sp>
        <p:nvSpPr>
          <p:cNvPr id="3" name="日期占位符 2">
            <a:extLst>
              <a:ext uri="{FF2B5EF4-FFF2-40B4-BE49-F238E27FC236}">
                <a16:creationId xmlns:a16="http://schemas.microsoft.com/office/drawing/2014/main" id="{09E2A2C3-7CC6-4888-A546-F72733702928}"/>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2021/2/25</a:t>
            </a:fld>
            <a:endParaRPr lang="zh-CN" altLang="en-US">
              <a:solidFill>
                <a:srgbClr val="000000"/>
              </a:solidFill>
            </a:endParaRPr>
          </a:p>
        </p:txBody>
      </p:sp>
      <p:sp>
        <p:nvSpPr>
          <p:cNvPr id="4" name="页脚占位符 3">
            <a:extLst>
              <a:ext uri="{FF2B5EF4-FFF2-40B4-BE49-F238E27FC236}">
                <a16:creationId xmlns:a16="http://schemas.microsoft.com/office/drawing/2014/main" id="{3D946B75-A3C8-4D97-A1B1-F2A48D7FFB35}"/>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C4E8C0B9-D056-4FB4-8A4B-E5923CE77176}"/>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14</a:t>
            </a:fld>
            <a:endParaRPr lang="zh-CN" altLang="en-US">
              <a:solidFill>
                <a:srgbClr val="000000"/>
              </a:solidFill>
            </a:endParaRPr>
          </a:p>
        </p:txBody>
      </p:sp>
      <p:sp>
        <p:nvSpPr>
          <p:cNvPr id="6" name="矩形 5">
            <a:extLst>
              <a:ext uri="{FF2B5EF4-FFF2-40B4-BE49-F238E27FC236}">
                <a16:creationId xmlns:a16="http://schemas.microsoft.com/office/drawing/2014/main" id="{8FC93572-56DD-4A55-9311-D810CF88AA8C}"/>
              </a:ext>
            </a:extLst>
          </p:cNvPr>
          <p:cNvSpPr/>
          <p:nvPr/>
        </p:nvSpPr>
        <p:spPr>
          <a:xfrm>
            <a:off x="574675" y="1347614"/>
            <a:ext cx="4572000" cy="276999"/>
          </a:xfrm>
          <a:prstGeom prst="rect">
            <a:avLst/>
          </a:prstGeom>
        </p:spPr>
        <p:txBody>
          <a:bodyPr>
            <a:spAutoFit/>
          </a:bodyPr>
          <a:lstStyle/>
          <a:p>
            <a:pPr marL="352425" indent="-352425" fontAlgn="base">
              <a:spcBef>
                <a:spcPct val="20000"/>
              </a:spcBef>
              <a:spcAft>
                <a:spcPct val="0"/>
              </a:spcAft>
              <a:buClr>
                <a:schemeClr val="accent2"/>
              </a:buClr>
              <a:buFont typeface="Wingdings" panose="05000000000000000000" pitchFamily="2" charset="2"/>
              <a:buChar char="o"/>
            </a:pPr>
            <a:r>
              <a:rPr lang="zh-CN" altLang="en-US" sz="1200"/>
              <a:t>/como/como/test/runtime/rpc/service/main.cpp</a:t>
            </a:r>
          </a:p>
        </p:txBody>
      </p:sp>
      <p:pic>
        <p:nvPicPr>
          <p:cNvPr id="7" name="图片 6">
            <a:extLst>
              <a:ext uri="{FF2B5EF4-FFF2-40B4-BE49-F238E27FC236}">
                <a16:creationId xmlns:a16="http://schemas.microsoft.com/office/drawing/2014/main" id="{C2027168-EEE9-4354-A34C-626B803A0B86}"/>
              </a:ext>
            </a:extLst>
          </p:cNvPr>
          <p:cNvPicPr>
            <a:picLocks noChangeAspect="1"/>
          </p:cNvPicPr>
          <p:nvPr/>
        </p:nvPicPr>
        <p:blipFill>
          <a:blip r:embed="rId2"/>
          <a:stretch>
            <a:fillRect/>
          </a:stretch>
        </p:blipFill>
        <p:spPr>
          <a:xfrm>
            <a:off x="682670" y="1570683"/>
            <a:ext cx="4034578" cy="3017291"/>
          </a:xfrm>
          <a:prstGeom prst="rect">
            <a:avLst/>
          </a:prstGeom>
        </p:spPr>
      </p:pic>
      <p:sp>
        <p:nvSpPr>
          <p:cNvPr id="8" name="矩形 7">
            <a:extLst>
              <a:ext uri="{FF2B5EF4-FFF2-40B4-BE49-F238E27FC236}">
                <a16:creationId xmlns:a16="http://schemas.microsoft.com/office/drawing/2014/main" id="{44F94CC5-0A7D-4A2B-B021-E2FF1728F44C}"/>
              </a:ext>
            </a:extLst>
          </p:cNvPr>
          <p:cNvSpPr/>
          <p:nvPr/>
        </p:nvSpPr>
        <p:spPr>
          <a:xfrm>
            <a:off x="4932040" y="1624613"/>
            <a:ext cx="2016224" cy="276999"/>
          </a:xfrm>
          <a:prstGeom prst="rect">
            <a:avLst/>
          </a:prstGeom>
        </p:spPr>
        <p:txBody>
          <a:bodyPr wrap="square">
            <a:spAutoFit/>
          </a:bodyPr>
          <a:lstStyle/>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COMO</a:t>
            </a:r>
            <a:r>
              <a:rPr lang="zh-CN" altLang="en-US" sz="1200">
                <a:latin typeface="等线" panose="02010600030101010101" pitchFamily="2" charset="-122"/>
                <a:ea typeface="等线" panose="02010600030101010101" pitchFamily="2" charset="-122"/>
              </a:rPr>
              <a:t>机制</a:t>
            </a:r>
            <a:r>
              <a:rPr lang="en-US" altLang="zh-CN" sz="1200">
                <a:latin typeface="等线" panose="02010600030101010101" pitchFamily="2" charset="-122"/>
                <a:ea typeface="等线" panose="02010600030101010101" pitchFamily="2" charset="-122"/>
              </a:rPr>
              <a:t>New</a:t>
            </a:r>
            <a:r>
              <a:rPr lang="zh-CN" altLang="en-US" sz="1200">
                <a:latin typeface="等线" panose="02010600030101010101" pitchFamily="2" charset="-122"/>
                <a:ea typeface="等线" panose="02010600030101010101" pitchFamily="2" charset="-122"/>
              </a:rPr>
              <a:t>出对象</a:t>
            </a:r>
          </a:p>
        </p:txBody>
      </p:sp>
      <p:sp>
        <p:nvSpPr>
          <p:cNvPr id="9" name="矩形 8">
            <a:extLst>
              <a:ext uri="{FF2B5EF4-FFF2-40B4-BE49-F238E27FC236}">
                <a16:creationId xmlns:a16="http://schemas.microsoft.com/office/drawing/2014/main" id="{56CC2B2A-A38A-4800-9DCC-942F3B5F014F}"/>
              </a:ext>
            </a:extLst>
          </p:cNvPr>
          <p:cNvSpPr/>
          <p:nvPr/>
        </p:nvSpPr>
        <p:spPr>
          <a:xfrm>
            <a:off x="4932040" y="3251443"/>
            <a:ext cx="1799980" cy="276999"/>
          </a:xfrm>
          <a:prstGeom prst="rect">
            <a:avLst/>
          </a:prstGeom>
        </p:spPr>
        <p:txBody>
          <a:bodyPr wrap="none">
            <a:spAutoFit/>
          </a:bodyPr>
          <a:lstStyle/>
          <a:p>
            <a:pPr marL="352425" indent="-352425" fontAlgn="base">
              <a:spcBef>
                <a:spcPct val="20000"/>
              </a:spcBef>
              <a:spcAft>
                <a:spcPct val="0"/>
              </a:spcAft>
              <a:buClr>
                <a:schemeClr val="accent2"/>
              </a:buClr>
              <a:buFont typeface="Wingdings" panose="05000000000000000000" pitchFamily="2" charset="2"/>
              <a:buChar char="o"/>
            </a:pPr>
            <a:r>
              <a:rPr lang="zh-CN" altLang="en-US" sz="1200"/>
              <a:t>RPCTestUnit.cpp</a:t>
            </a:r>
          </a:p>
        </p:txBody>
      </p:sp>
      <p:pic>
        <p:nvPicPr>
          <p:cNvPr id="10" name="图片 9">
            <a:extLst>
              <a:ext uri="{FF2B5EF4-FFF2-40B4-BE49-F238E27FC236}">
                <a16:creationId xmlns:a16="http://schemas.microsoft.com/office/drawing/2014/main" id="{919F8D39-E196-4FB2-819B-D7115F0D5F43}"/>
              </a:ext>
            </a:extLst>
          </p:cNvPr>
          <p:cNvPicPr>
            <a:picLocks noChangeAspect="1"/>
          </p:cNvPicPr>
          <p:nvPr/>
        </p:nvPicPr>
        <p:blipFill>
          <a:blip r:embed="rId3"/>
          <a:stretch>
            <a:fillRect/>
          </a:stretch>
        </p:blipFill>
        <p:spPr>
          <a:xfrm>
            <a:off x="4967815" y="3713108"/>
            <a:ext cx="4187620" cy="874866"/>
          </a:xfrm>
          <a:prstGeom prst="rect">
            <a:avLst/>
          </a:prstGeom>
        </p:spPr>
      </p:pic>
      <p:sp>
        <p:nvSpPr>
          <p:cNvPr id="11" name="矩形 10">
            <a:extLst>
              <a:ext uri="{FF2B5EF4-FFF2-40B4-BE49-F238E27FC236}">
                <a16:creationId xmlns:a16="http://schemas.microsoft.com/office/drawing/2014/main" id="{203F1A4C-7037-4E06-8EC1-500AC01002F0}"/>
              </a:ext>
            </a:extLst>
          </p:cNvPr>
          <p:cNvSpPr/>
          <p:nvPr/>
        </p:nvSpPr>
        <p:spPr>
          <a:xfrm>
            <a:off x="6553200" y="3066777"/>
            <a:ext cx="2484685" cy="646331"/>
          </a:xfrm>
          <a:prstGeom prst="rect">
            <a:avLst/>
          </a:prstGeom>
        </p:spPr>
        <p:txBody>
          <a:bodyPr wrap="square">
            <a:spAutoFit/>
          </a:bodyPr>
          <a:lstStyle/>
          <a:p>
            <a:r>
              <a:rPr lang="zh-CN" altLang="en-US">
                <a:solidFill>
                  <a:srgbClr val="FF0000"/>
                </a:solidFill>
              </a:rPr>
              <a:t>COMO的New与C++的new是不同的</a:t>
            </a:r>
          </a:p>
        </p:txBody>
      </p:sp>
    </p:spTree>
    <p:extLst>
      <p:ext uri="{BB962C8B-B14F-4D97-AF65-F5344CB8AC3E}">
        <p14:creationId xmlns:p14="http://schemas.microsoft.com/office/powerpoint/2010/main" val="989620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8A463E-16DA-409E-B7E9-A66FFE1EFDE1}"/>
              </a:ext>
            </a:extLst>
          </p:cNvPr>
          <p:cNvSpPr>
            <a:spLocks noGrp="1"/>
          </p:cNvSpPr>
          <p:nvPr>
            <p:ph type="title"/>
          </p:nvPr>
        </p:nvSpPr>
        <p:spPr/>
        <p:txBody>
          <a:bodyPr/>
          <a:lstStyle/>
          <a:p>
            <a:r>
              <a:rPr lang="en-US" altLang="zh-CN"/>
              <a:t>Server</a:t>
            </a:r>
            <a:r>
              <a:rPr lang="zh-CN" altLang="en-US"/>
              <a:t>端注册服务对象</a:t>
            </a:r>
            <a:br>
              <a:rPr lang="en-US" altLang="zh-CN"/>
            </a:br>
            <a:r>
              <a:rPr lang="en-US" altLang="zh-CN" sz="1800"/>
              <a:t>ServiceManager::AddService</a:t>
            </a:r>
            <a:endParaRPr lang="zh-CN" altLang="en-US" sz="1800"/>
          </a:p>
        </p:txBody>
      </p:sp>
      <p:sp>
        <p:nvSpPr>
          <p:cNvPr id="3" name="日期占位符 2">
            <a:extLst>
              <a:ext uri="{FF2B5EF4-FFF2-40B4-BE49-F238E27FC236}">
                <a16:creationId xmlns:a16="http://schemas.microsoft.com/office/drawing/2014/main" id="{09E2A2C3-7CC6-4888-A546-F72733702928}"/>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2021/2/25</a:t>
            </a:fld>
            <a:endParaRPr lang="zh-CN" altLang="en-US">
              <a:solidFill>
                <a:srgbClr val="000000"/>
              </a:solidFill>
            </a:endParaRPr>
          </a:p>
        </p:txBody>
      </p:sp>
      <p:sp>
        <p:nvSpPr>
          <p:cNvPr id="4" name="页脚占位符 3">
            <a:extLst>
              <a:ext uri="{FF2B5EF4-FFF2-40B4-BE49-F238E27FC236}">
                <a16:creationId xmlns:a16="http://schemas.microsoft.com/office/drawing/2014/main" id="{3D946B75-A3C8-4D97-A1B1-F2A48D7FFB35}"/>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C4E8C0B9-D056-4FB4-8A4B-E5923CE77176}"/>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15</a:t>
            </a:fld>
            <a:endParaRPr lang="zh-CN" altLang="en-US">
              <a:solidFill>
                <a:srgbClr val="000000"/>
              </a:solidFill>
            </a:endParaRPr>
          </a:p>
        </p:txBody>
      </p:sp>
      <p:sp>
        <p:nvSpPr>
          <p:cNvPr id="6" name="矩形 5">
            <a:extLst>
              <a:ext uri="{FF2B5EF4-FFF2-40B4-BE49-F238E27FC236}">
                <a16:creationId xmlns:a16="http://schemas.microsoft.com/office/drawing/2014/main" id="{8FC93572-56DD-4A55-9311-D810CF88AA8C}"/>
              </a:ext>
            </a:extLst>
          </p:cNvPr>
          <p:cNvSpPr/>
          <p:nvPr/>
        </p:nvSpPr>
        <p:spPr>
          <a:xfrm>
            <a:off x="574674" y="1347614"/>
            <a:ext cx="5149453" cy="276999"/>
          </a:xfrm>
          <a:prstGeom prst="rect">
            <a:avLst/>
          </a:prstGeom>
        </p:spPr>
        <p:txBody>
          <a:bodyPr wrap="square">
            <a:spAutoFit/>
          </a:bodyPr>
          <a:lstStyle/>
          <a:p>
            <a:pPr marL="352425" indent="-352425" fontAlgn="base">
              <a:spcBef>
                <a:spcPct val="20000"/>
              </a:spcBef>
              <a:spcAft>
                <a:spcPct val="0"/>
              </a:spcAft>
              <a:buClr>
                <a:schemeClr val="accent2"/>
              </a:buClr>
              <a:buFont typeface="Wingdings" panose="05000000000000000000" pitchFamily="2" charset="2"/>
              <a:buChar char="o"/>
            </a:pPr>
            <a:r>
              <a:rPr lang="en-US" altLang="zh-CN" sz="1200"/>
              <a:t>/como/como/servicemanager/lib/linux/ServiceManager.cpp</a:t>
            </a:r>
            <a:endParaRPr lang="zh-CN" altLang="en-US" sz="1200"/>
          </a:p>
        </p:txBody>
      </p:sp>
      <p:sp>
        <p:nvSpPr>
          <p:cNvPr id="8" name="矩形 7">
            <a:extLst>
              <a:ext uri="{FF2B5EF4-FFF2-40B4-BE49-F238E27FC236}">
                <a16:creationId xmlns:a16="http://schemas.microsoft.com/office/drawing/2014/main" id="{44F94CC5-0A7D-4A2B-B021-E2FF1728F44C}"/>
              </a:ext>
            </a:extLst>
          </p:cNvPr>
          <p:cNvSpPr/>
          <p:nvPr/>
        </p:nvSpPr>
        <p:spPr>
          <a:xfrm>
            <a:off x="6019800" y="1604724"/>
            <a:ext cx="3016696" cy="830997"/>
          </a:xfrm>
          <a:prstGeom prst="rect">
            <a:avLst/>
          </a:prstGeom>
        </p:spPr>
        <p:txBody>
          <a:bodyPr wrap="square">
            <a:spAutoFit/>
          </a:bodyPr>
          <a:lstStyle/>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CDBusChannelFactory::MarshalInterface()</a:t>
            </a:r>
            <a:r>
              <a:rPr lang="zh-CN" altLang="en-US" sz="1200">
                <a:latin typeface="等线" panose="02010600030101010101" pitchFamily="2" charset="-122"/>
                <a:ea typeface="等线" panose="02010600030101010101" pitchFamily="2" charset="-122"/>
              </a:rPr>
              <a:t>里，创建了</a:t>
            </a:r>
            <a:r>
              <a:rPr lang="en-US" altLang="zh-CN" sz="1200">
                <a:latin typeface="等线" panose="02010600030101010101" pitchFamily="2" charset="-122"/>
                <a:ea typeface="等线" panose="02010600030101010101" pitchFamily="2" charset="-122"/>
              </a:rPr>
              <a:t>IStub</a:t>
            </a:r>
            <a:r>
              <a:rPr lang="zh-CN" altLang="en-US" sz="1200">
                <a:latin typeface="等线" panose="02010600030101010101" pitchFamily="2" charset="-122"/>
                <a:ea typeface="等线" panose="02010600030101010101" pitchFamily="2" charset="-122"/>
              </a:rPr>
              <a:t>，</a:t>
            </a:r>
            <a:endParaRPr lang="en-US" altLang="zh-CN" sz="1200">
              <a:latin typeface="等线" panose="02010600030101010101" pitchFamily="2" charset="-122"/>
              <a:ea typeface="等线" panose="02010600030101010101" pitchFamily="2" charset="-122"/>
            </a:endParaRPr>
          </a:p>
          <a:p>
            <a:pPr marL="171450" indent="-171450">
              <a:buFont typeface="Arial" panose="020B0604020202020204" pitchFamily="34" charset="0"/>
              <a:buChar char="•"/>
            </a:pPr>
            <a:endParaRPr lang="en-US" altLang="zh-CN" sz="1200">
              <a:latin typeface="等线" panose="02010600030101010101" pitchFamily="2" charset="-122"/>
              <a:ea typeface="等线" panose="02010600030101010101" pitchFamily="2" charset="-122"/>
            </a:endParaRPr>
          </a:p>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CoCreateStub() </a:t>
            </a:r>
            <a:r>
              <a:rPr lang="en-US" altLang="zh-CN" sz="1200">
                <a:latin typeface="等线" panose="02010600030101010101" pitchFamily="2" charset="-122"/>
                <a:ea typeface="等线" panose="02010600030101010101" pitchFamily="2" charset="-122"/>
                <a:sym typeface="Wingdings" panose="05000000000000000000" pitchFamily="2" charset="2"/>
              </a:rPr>
              <a:t> CStub::CreateObject()</a:t>
            </a:r>
            <a:endParaRPr lang="zh-CN" altLang="en-US" sz="1200">
              <a:latin typeface="等线" panose="02010600030101010101" pitchFamily="2" charset="-122"/>
              <a:ea typeface="等线" panose="02010600030101010101" pitchFamily="2" charset="-122"/>
            </a:endParaRPr>
          </a:p>
        </p:txBody>
      </p:sp>
      <p:pic>
        <p:nvPicPr>
          <p:cNvPr id="12" name="图片 11">
            <a:extLst>
              <a:ext uri="{FF2B5EF4-FFF2-40B4-BE49-F238E27FC236}">
                <a16:creationId xmlns:a16="http://schemas.microsoft.com/office/drawing/2014/main" id="{965D1AA7-24F5-4A2C-AC4A-C597BC1676A1}"/>
              </a:ext>
            </a:extLst>
          </p:cNvPr>
          <p:cNvPicPr>
            <a:picLocks noChangeAspect="1"/>
          </p:cNvPicPr>
          <p:nvPr/>
        </p:nvPicPr>
        <p:blipFill>
          <a:blip r:embed="rId2"/>
          <a:stretch>
            <a:fillRect/>
          </a:stretch>
        </p:blipFill>
        <p:spPr>
          <a:xfrm>
            <a:off x="609600" y="1624613"/>
            <a:ext cx="4427017" cy="1364947"/>
          </a:xfrm>
          <a:prstGeom prst="rect">
            <a:avLst/>
          </a:prstGeom>
        </p:spPr>
      </p:pic>
      <p:sp>
        <p:nvSpPr>
          <p:cNvPr id="13" name="矩形 12">
            <a:extLst>
              <a:ext uri="{FF2B5EF4-FFF2-40B4-BE49-F238E27FC236}">
                <a16:creationId xmlns:a16="http://schemas.microsoft.com/office/drawing/2014/main" id="{EA421AC2-E51C-44C8-BA00-D661F6FD66CF}"/>
              </a:ext>
            </a:extLst>
          </p:cNvPr>
          <p:cNvSpPr/>
          <p:nvPr/>
        </p:nvSpPr>
        <p:spPr>
          <a:xfrm>
            <a:off x="609600" y="3318972"/>
            <a:ext cx="5474568" cy="276999"/>
          </a:xfrm>
          <a:prstGeom prst="rect">
            <a:avLst/>
          </a:prstGeom>
        </p:spPr>
        <p:txBody>
          <a:bodyPr wrap="square">
            <a:spAutoFit/>
          </a:bodyPr>
          <a:lstStyle/>
          <a:p>
            <a:pPr marL="352425" indent="-352425" fontAlgn="base">
              <a:spcBef>
                <a:spcPct val="20000"/>
              </a:spcBef>
              <a:spcAft>
                <a:spcPct val="0"/>
              </a:spcAft>
              <a:buClr>
                <a:schemeClr val="accent2"/>
              </a:buClr>
              <a:buFont typeface="Wingdings" panose="05000000000000000000" pitchFamily="2" charset="2"/>
              <a:buChar char="o"/>
            </a:pPr>
            <a:r>
              <a:rPr lang="pt-BR" altLang="zh-CN" sz="1200"/>
              <a:t>/como/como/como/runtime/rpc/dbus/CDBusChannelFactory.cpp</a:t>
            </a:r>
            <a:endParaRPr lang="zh-CN" altLang="en-US" sz="1200"/>
          </a:p>
        </p:txBody>
      </p:sp>
      <p:pic>
        <p:nvPicPr>
          <p:cNvPr id="14" name="图片 13">
            <a:extLst>
              <a:ext uri="{FF2B5EF4-FFF2-40B4-BE49-F238E27FC236}">
                <a16:creationId xmlns:a16="http://schemas.microsoft.com/office/drawing/2014/main" id="{2E6B6115-B050-44C3-A922-6766F9B155A2}"/>
              </a:ext>
            </a:extLst>
          </p:cNvPr>
          <p:cNvPicPr>
            <a:picLocks noChangeAspect="1"/>
          </p:cNvPicPr>
          <p:nvPr/>
        </p:nvPicPr>
        <p:blipFill>
          <a:blip r:embed="rId3"/>
          <a:stretch>
            <a:fillRect/>
          </a:stretch>
        </p:blipFill>
        <p:spPr>
          <a:xfrm>
            <a:off x="609600" y="3637173"/>
            <a:ext cx="4250432" cy="531304"/>
          </a:xfrm>
          <a:prstGeom prst="rect">
            <a:avLst/>
          </a:prstGeom>
        </p:spPr>
      </p:pic>
      <p:pic>
        <p:nvPicPr>
          <p:cNvPr id="7" name="图片 6">
            <a:extLst>
              <a:ext uri="{FF2B5EF4-FFF2-40B4-BE49-F238E27FC236}">
                <a16:creationId xmlns:a16="http://schemas.microsoft.com/office/drawing/2014/main" id="{935C4CC2-22BD-4332-B271-2AEB1BE1C897}"/>
              </a:ext>
            </a:extLst>
          </p:cNvPr>
          <p:cNvPicPr>
            <a:picLocks noChangeAspect="1"/>
          </p:cNvPicPr>
          <p:nvPr/>
        </p:nvPicPr>
        <p:blipFill>
          <a:blip r:embed="rId4"/>
          <a:stretch>
            <a:fillRect/>
          </a:stretch>
        </p:blipFill>
        <p:spPr>
          <a:xfrm>
            <a:off x="6011094" y="2551708"/>
            <a:ext cx="2913427" cy="2016224"/>
          </a:xfrm>
          <a:prstGeom prst="rect">
            <a:avLst/>
          </a:prstGeom>
        </p:spPr>
      </p:pic>
    </p:spTree>
    <p:extLst>
      <p:ext uri="{BB962C8B-B14F-4D97-AF65-F5344CB8AC3E}">
        <p14:creationId xmlns:p14="http://schemas.microsoft.com/office/powerpoint/2010/main" val="3004307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8A463E-16DA-409E-B7E9-A66FFE1EFDE1}"/>
              </a:ext>
            </a:extLst>
          </p:cNvPr>
          <p:cNvSpPr>
            <a:spLocks noGrp="1"/>
          </p:cNvSpPr>
          <p:nvPr>
            <p:ph type="title"/>
          </p:nvPr>
        </p:nvSpPr>
        <p:spPr/>
        <p:txBody>
          <a:bodyPr/>
          <a:lstStyle/>
          <a:p>
            <a:r>
              <a:rPr lang="en-US" altLang="zh-CN"/>
              <a:t>Server</a:t>
            </a:r>
            <a:r>
              <a:rPr lang="zh-CN" altLang="en-US"/>
              <a:t>端服务线程</a:t>
            </a:r>
            <a:br>
              <a:rPr lang="en-US" altLang="zh-CN"/>
            </a:br>
            <a:r>
              <a:rPr lang="en-US" altLang="zh-CN" sz="1800"/>
              <a:t>CDBusChannel/CBinderChannel</a:t>
            </a:r>
            <a:endParaRPr lang="zh-CN" altLang="en-US" sz="1800"/>
          </a:p>
        </p:txBody>
      </p:sp>
      <p:sp>
        <p:nvSpPr>
          <p:cNvPr id="3" name="日期占位符 2">
            <a:extLst>
              <a:ext uri="{FF2B5EF4-FFF2-40B4-BE49-F238E27FC236}">
                <a16:creationId xmlns:a16="http://schemas.microsoft.com/office/drawing/2014/main" id="{09E2A2C3-7CC6-4888-A546-F72733702928}"/>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2021/2/25</a:t>
            </a:fld>
            <a:endParaRPr lang="zh-CN" altLang="en-US">
              <a:solidFill>
                <a:srgbClr val="000000"/>
              </a:solidFill>
            </a:endParaRPr>
          </a:p>
        </p:txBody>
      </p:sp>
      <p:sp>
        <p:nvSpPr>
          <p:cNvPr id="4" name="页脚占位符 3">
            <a:extLst>
              <a:ext uri="{FF2B5EF4-FFF2-40B4-BE49-F238E27FC236}">
                <a16:creationId xmlns:a16="http://schemas.microsoft.com/office/drawing/2014/main" id="{3D946B75-A3C8-4D97-A1B1-F2A48D7FFB35}"/>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C4E8C0B9-D056-4FB4-8A4B-E5923CE77176}"/>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16</a:t>
            </a:fld>
            <a:endParaRPr lang="zh-CN" altLang="en-US">
              <a:solidFill>
                <a:srgbClr val="000000"/>
              </a:solidFill>
            </a:endParaRPr>
          </a:p>
        </p:txBody>
      </p:sp>
      <p:sp>
        <p:nvSpPr>
          <p:cNvPr id="6" name="矩形 5">
            <a:extLst>
              <a:ext uri="{FF2B5EF4-FFF2-40B4-BE49-F238E27FC236}">
                <a16:creationId xmlns:a16="http://schemas.microsoft.com/office/drawing/2014/main" id="{8FC93572-56DD-4A55-9311-D810CF88AA8C}"/>
              </a:ext>
            </a:extLst>
          </p:cNvPr>
          <p:cNvSpPr/>
          <p:nvPr/>
        </p:nvSpPr>
        <p:spPr>
          <a:xfrm>
            <a:off x="574674" y="1347614"/>
            <a:ext cx="4789413" cy="276999"/>
          </a:xfrm>
          <a:prstGeom prst="rect">
            <a:avLst/>
          </a:prstGeom>
        </p:spPr>
        <p:txBody>
          <a:bodyPr wrap="square">
            <a:spAutoFit/>
          </a:bodyPr>
          <a:lstStyle/>
          <a:p>
            <a:pPr marL="352425" indent="-352425" fontAlgn="base">
              <a:spcBef>
                <a:spcPct val="20000"/>
              </a:spcBef>
              <a:spcAft>
                <a:spcPct val="0"/>
              </a:spcAft>
              <a:buClr>
                <a:schemeClr val="accent2"/>
              </a:buClr>
              <a:buFont typeface="Wingdings" panose="05000000000000000000" pitchFamily="2" charset="2"/>
              <a:buChar char="o"/>
            </a:pPr>
            <a:r>
              <a:rPr lang="pt-BR" altLang="zh-CN" sz="1200"/>
              <a:t>/como/como/runtime/rpc/dbus/CDBusChannel.cpp</a:t>
            </a:r>
            <a:endParaRPr lang="zh-CN" altLang="en-US" sz="1200"/>
          </a:p>
        </p:txBody>
      </p:sp>
      <p:sp>
        <p:nvSpPr>
          <p:cNvPr id="8" name="矩形 7">
            <a:extLst>
              <a:ext uri="{FF2B5EF4-FFF2-40B4-BE49-F238E27FC236}">
                <a16:creationId xmlns:a16="http://schemas.microsoft.com/office/drawing/2014/main" id="{44F94CC5-0A7D-4A2B-B021-E2FF1728F44C}"/>
              </a:ext>
            </a:extLst>
          </p:cNvPr>
          <p:cNvSpPr/>
          <p:nvPr/>
        </p:nvSpPr>
        <p:spPr>
          <a:xfrm>
            <a:off x="6064876" y="1720361"/>
            <a:ext cx="2827604" cy="646331"/>
          </a:xfrm>
          <a:prstGeom prst="rect">
            <a:avLst/>
          </a:prstGeom>
        </p:spPr>
        <p:txBody>
          <a:bodyPr wrap="square">
            <a:spAutoFit/>
          </a:bodyPr>
          <a:lstStyle/>
          <a:p>
            <a:pPr marL="171450" indent="-171450">
              <a:buFont typeface="Arial" panose="020B0604020202020204" pitchFamily="34" charset="0"/>
              <a:buChar char="•"/>
            </a:pPr>
            <a:r>
              <a:rPr lang="zh-CN" altLang="en-US" sz="1200">
                <a:latin typeface="等线" panose="02010600030101010101" pitchFamily="2" charset="-122"/>
                <a:ea typeface="等线" panose="02010600030101010101" pitchFamily="2" charset="-122"/>
              </a:rPr>
              <a:t>服务提供体实现</a:t>
            </a:r>
            <a:r>
              <a:rPr lang="en-US" altLang="zh-CN" sz="1200">
                <a:latin typeface="等线" panose="02010600030101010101" pitchFamily="2" charset="-122"/>
                <a:ea typeface="等线" panose="02010600030101010101" pitchFamily="2" charset="-122"/>
              </a:rPr>
              <a:t>IRPCChannel</a:t>
            </a:r>
            <a:r>
              <a:rPr lang="zh-CN" altLang="en-US" sz="1200">
                <a:latin typeface="等线" panose="02010600030101010101" pitchFamily="2" charset="-122"/>
                <a:ea typeface="等线" panose="02010600030101010101" pitchFamily="2" charset="-122"/>
              </a:rPr>
              <a:t>接口</a:t>
            </a:r>
            <a:endParaRPr lang="en-US" altLang="zh-CN" sz="1200">
              <a:latin typeface="等线" panose="02010600030101010101" pitchFamily="2" charset="-122"/>
              <a:ea typeface="等线" panose="02010600030101010101" pitchFamily="2" charset="-122"/>
            </a:endParaRPr>
          </a:p>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CDBusChannel::ServiceRunnable::Run()</a:t>
            </a:r>
            <a:r>
              <a:rPr lang="zh-CN" altLang="en-US" sz="1200">
                <a:latin typeface="等线" panose="02010600030101010101" pitchFamily="2" charset="-122"/>
                <a:ea typeface="等线" panose="02010600030101010101" pitchFamily="2" charset="-122"/>
              </a:rPr>
              <a:t>除非资源耗尽，否则一直不退出，</a:t>
            </a:r>
          </a:p>
        </p:txBody>
      </p:sp>
      <p:pic>
        <p:nvPicPr>
          <p:cNvPr id="12" name="图片 11">
            <a:extLst>
              <a:ext uri="{FF2B5EF4-FFF2-40B4-BE49-F238E27FC236}">
                <a16:creationId xmlns:a16="http://schemas.microsoft.com/office/drawing/2014/main" id="{F0F214AF-C6F1-4C77-8E75-6237A6067F60}"/>
              </a:ext>
            </a:extLst>
          </p:cNvPr>
          <p:cNvPicPr>
            <a:picLocks noChangeAspect="1"/>
          </p:cNvPicPr>
          <p:nvPr/>
        </p:nvPicPr>
        <p:blipFill>
          <a:blip r:embed="rId2"/>
          <a:stretch>
            <a:fillRect/>
          </a:stretch>
        </p:blipFill>
        <p:spPr>
          <a:xfrm>
            <a:off x="609600" y="1624613"/>
            <a:ext cx="5420350" cy="2275136"/>
          </a:xfrm>
          <a:prstGeom prst="rect">
            <a:avLst/>
          </a:prstGeom>
        </p:spPr>
      </p:pic>
      <p:pic>
        <p:nvPicPr>
          <p:cNvPr id="13" name="图片 12">
            <a:extLst>
              <a:ext uri="{FF2B5EF4-FFF2-40B4-BE49-F238E27FC236}">
                <a16:creationId xmlns:a16="http://schemas.microsoft.com/office/drawing/2014/main" id="{5C45FE1A-A058-44CC-930A-3C495CD9B32A}"/>
              </a:ext>
            </a:extLst>
          </p:cNvPr>
          <p:cNvPicPr>
            <a:picLocks noChangeAspect="1"/>
          </p:cNvPicPr>
          <p:nvPr/>
        </p:nvPicPr>
        <p:blipFill>
          <a:blip r:embed="rId3"/>
          <a:stretch>
            <a:fillRect/>
          </a:stretch>
        </p:blipFill>
        <p:spPr>
          <a:xfrm>
            <a:off x="6093357" y="3025772"/>
            <a:ext cx="2957314" cy="165610"/>
          </a:xfrm>
          <a:prstGeom prst="rect">
            <a:avLst/>
          </a:prstGeom>
        </p:spPr>
      </p:pic>
      <p:pic>
        <p:nvPicPr>
          <p:cNvPr id="14" name="图片 13">
            <a:extLst>
              <a:ext uri="{FF2B5EF4-FFF2-40B4-BE49-F238E27FC236}">
                <a16:creationId xmlns:a16="http://schemas.microsoft.com/office/drawing/2014/main" id="{DDD8A4EA-2180-4943-ABAC-7F63959D6BDE}"/>
              </a:ext>
            </a:extLst>
          </p:cNvPr>
          <p:cNvPicPr>
            <a:picLocks noChangeAspect="1"/>
          </p:cNvPicPr>
          <p:nvPr/>
        </p:nvPicPr>
        <p:blipFill>
          <a:blip r:embed="rId4"/>
          <a:stretch>
            <a:fillRect/>
          </a:stretch>
        </p:blipFill>
        <p:spPr>
          <a:xfrm flipV="1">
            <a:off x="5294124" y="3246174"/>
            <a:ext cx="3756547" cy="1328161"/>
          </a:xfrm>
          <a:prstGeom prst="rect">
            <a:avLst/>
          </a:prstGeom>
        </p:spPr>
      </p:pic>
      <p:pic>
        <p:nvPicPr>
          <p:cNvPr id="15" name="图片 14">
            <a:extLst>
              <a:ext uri="{FF2B5EF4-FFF2-40B4-BE49-F238E27FC236}">
                <a16:creationId xmlns:a16="http://schemas.microsoft.com/office/drawing/2014/main" id="{2C19BAB3-F418-4812-8654-FC3FCF081278}"/>
              </a:ext>
            </a:extLst>
          </p:cNvPr>
          <p:cNvPicPr>
            <a:picLocks noChangeAspect="1"/>
          </p:cNvPicPr>
          <p:nvPr/>
        </p:nvPicPr>
        <p:blipFill>
          <a:blip r:embed="rId5"/>
          <a:stretch>
            <a:fillRect/>
          </a:stretch>
        </p:blipFill>
        <p:spPr>
          <a:xfrm>
            <a:off x="652130" y="4383742"/>
            <a:ext cx="4464496" cy="164916"/>
          </a:xfrm>
          <a:prstGeom prst="rect">
            <a:avLst/>
          </a:prstGeom>
        </p:spPr>
      </p:pic>
      <p:sp>
        <p:nvSpPr>
          <p:cNvPr id="16" name="矩形 15">
            <a:extLst>
              <a:ext uri="{FF2B5EF4-FFF2-40B4-BE49-F238E27FC236}">
                <a16:creationId xmlns:a16="http://schemas.microsoft.com/office/drawing/2014/main" id="{CD7F6C2E-117A-4CCC-8DA0-077383D0BC37}"/>
              </a:ext>
            </a:extLst>
          </p:cNvPr>
          <p:cNvSpPr/>
          <p:nvPr/>
        </p:nvSpPr>
        <p:spPr>
          <a:xfrm>
            <a:off x="381589" y="3899749"/>
            <a:ext cx="5005577" cy="461665"/>
          </a:xfrm>
          <a:prstGeom prst="rect">
            <a:avLst/>
          </a:prstGeom>
        </p:spPr>
        <p:txBody>
          <a:bodyPr wrap="square">
            <a:spAutoFit/>
          </a:bodyPr>
          <a:lstStyle/>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CDBusChannel::ServiceRunnable::HandleMessage</a:t>
            </a:r>
            <a:r>
              <a:rPr lang="zh-CN" altLang="en-US" sz="1200">
                <a:latin typeface="等线" panose="02010600030101010101" pitchFamily="2" charset="-122"/>
                <a:ea typeface="等线" panose="02010600030101010101" pitchFamily="2" charset="-122"/>
              </a:rPr>
              <a:t>负责执行具体的方法</a:t>
            </a:r>
            <a:endParaRPr lang="en-US" altLang="zh-CN" sz="1200">
              <a:latin typeface="等线" panose="02010600030101010101" pitchFamily="2" charset="-122"/>
              <a:ea typeface="等线" panose="02010600030101010101" pitchFamily="2" charset="-122"/>
            </a:endParaRPr>
          </a:p>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IStub *mTarget</a:t>
            </a:r>
            <a:endParaRPr lang="zh-CN" altLang="en-US" sz="1200">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465332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8A463E-16DA-409E-B7E9-A66FFE1EFDE1}"/>
              </a:ext>
            </a:extLst>
          </p:cNvPr>
          <p:cNvSpPr>
            <a:spLocks noGrp="1"/>
          </p:cNvSpPr>
          <p:nvPr>
            <p:ph type="title"/>
          </p:nvPr>
        </p:nvSpPr>
        <p:spPr/>
        <p:txBody>
          <a:bodyPr/>
          <a:lstStyle/>
          <a:p>
            <a:r>
              <a:rPr lang="en-US" altLang="zh-CN"/>
              <a:t>Server</a:t>
            </a:r>
            <a:r>
              <a:rPr lang="zh-CN" altLang="en-US"/>
              <a:t>端服务线程</a:t>
            </a:r>
            <a:br>
              <a:rPr lang="en-US" altLang="zh-CN"/>
            </a:br>
            <a:r>
              <a:rPr lang="en-US" altLang="zh-CN" sz="1800"/>
              <a:t>CDBusChannel</a:t>
            </a:r>
            <a:endParaRPr lang="zh-CN" altLang="en-US" sz="1800"/>
          </a:p>
        </p:txBody>
      </p:sp>
      <p:sp>
        <p:nvSpPr>
          <p:cNvPr id="3" name="日期占位符 2">
            <a:extLst>
              <a:ext uri="{FF2B5EF4-FFF2-40B4-BE49-F238E27FC236}">
                <a16:creationId xmlns:a16="http://schemas.microsoft.com/office/drawing/2014/main" id="{09E2A2C3-7CC6-4888-A546-F72733702928}"/>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2021/2/25</a:t>
            </a:fld>
            <a:endParaRPr lang="zh-CN" altLang="en-US">
              <a:solidFill>
                <a:srgbClr val="000000"/>
              </a:solidFill>
            </a:endParaRPr>
          </a:p>
        </p:txBody>
      </p:sp>
      <p:sp>
        <p:nvSpPr>
          <p:cNvPr id="4" name="页脚占位符 3">
            <a:extLst>
              <a:ext uri="{FF2B5EF4-FFF2-40B4-BE49-F238E27FC236}">
                <a16:creationId xmlns:a16="http://schemas.microsoft.com/office/drawing/2014/main" id="{3D946B75-A3C8-4D97-A1B1-F2A48D7FFB35}"/>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C4E8C0B9-D056-4FB4-8A4B-E5923CE77176}"/>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17</a:t>
            </a:fld>
            <a:endParaRPr lang="zh-CN" altLang="en-US">
              <a:solidFill>
                <a:srgbClr val="000000"/>
              </a:solidFill>
            </a:endParaRPr>
          </a:p>
        </p:txBody>
      </p:sp>
      <p:sp>
        <p:nvSpPr>
          <p:cNvPr id="6" name="矩形 5">
            <a:extLst>
              <a:ext uri="{FF2B5EF4-FFF2-40B4-BE49-F238E27FC236}">
                <a16:creationId xmlns:a16="http://schemas.microsoft.com/office/drawing/2014/main" id="{8FC93572-56DD-4A55-9311-D810CF88AA8C}"/>
              </a:ext>
            </a:extLst>
          </p:cNvPr>
          <p:cNvSpPr/>
          <p:nvPr/>
        </p:nvSpPr>
        <p:spPr>
          <a:xfrm>
            <a:off x="574674" y="1347614"/>
            <a:ext cx="4789413" cy="276999"/>
          </a:xfrm>
          <a:prstGeom prst="rect">
            <a:avLst/>
          </a:prstGeom>
        </p:spPr>
        <p:txBody>
          <a:bodyPr wrap="square">
            <a:spAutoFit/>
          </a:bodyPr>
          <a:lstStyle/>
          <a:p>
            <a:pPr marL="352425" indent="-352425" fontAlgn="base">
              <a:spcBef>
                <a:spcPct val="20000"/>
              </a:spcBef>
              <a:spcAft>
                <a:spcPct val="0"/>
              </a:spcAft>
              <a:buClr>
                <a:schemeClr val="accent2"/>
              </a:buClr>
              <a:buFont typeface="Wingdings" panose="05000000000000000000" pitchFamily="2" charset="2"/>
              <a:buChar char="o"/>
            </a:pPr>
            <a:r>
              <a:rPr lang="pt-BR" altLang="zh-CN" sz="1200"/>
              <a:t>/como/como/runtime/rpc/dbus/CDBusChannel.cpp</a:t>
            </a:r>
            <a:endParaRPr lang="zh-CN" altLang="en-US" sz="1200"/>
          </a:p>
        </p:txBody>
      </p:sp>
      <p:sp>
        <p:nvSpPr>
          <p:cNvPr id="8" name="矩形 7">
            <a:extLst>
              <a:ext uri="{FF2B5EF4-FFF2-40B4-BE49-F238E27FC236}">
                <a16:creationId xmlns:a16="http://schemas.microsoft.com/office/drawing/2014/main" id="{44F94CC5-0A7D-4A2B-B021-E2FF1728F44C}"/>
              </a:ext>
            </a:extLst>
          </p:cNvPr>
          <p:cNvSpPr/>
          <p:nvPr/>
        </p:nvSpPr>
        <p:spPr>
          <a:xfrm>
            <a:off x="6064876" y="1720361"/>
            <a:ext cx="2827604" cy="1200329"/>
          </a:xfrm>
          <a:prstGeom prst="rect">
            <a:avLst/>
          </a:prstGeom>
        </p:spPr>
        <p:txBody>
          <a:bodyPr wrap="square">
            <a:spAutoFit/>
          </a:bodyPr>
          <a:lstStyle/>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ThreadPoolExecutor::GetInstance()-&gt;RunTask(r)</a:t>
            </a:r>
            <a:r>
              <a:rPr lang="zh-CN" altLang="en-US" sz="1200">
                <a:latin typeface="等线" panose="02010600030101010101" pitchFamily="2" charset="-122"/>
                <a:ea typeface="等线" panose="02010600030101010101" pitchFamily="2" charset="-122"/>
              </a:rPr>
              <a:t>在线程中，把任务</a:t>
            </a:r>
            <a:r>
              <a:rPr lang="en-US" altLang="zh-CN" sz="1200">
                <a:latin typeface="等线" panose="02010600030101010101" pitchFamily="2" charset="-122"/>
                <a:ea typeface="等线" panose="02010600030101010101" pitchFamily="2" charset="-122"/>
              </a:rPr>
              <a:t>w</a:t>
            </a:r>
            <a:r>
              <a:rPr lang="zh-CN" altLang="en-US" sz="1200">
                <a:latin typeface="等线" panose="02010600030101010101" pitchFamily="2" charset="-122"/>
                <a:ea typeface="等线" panose="02010600030101010101" pitchFamily="2" charset="-122"/>
              </a:rPr>
              <a:t>起来</a:t>
            </a:r>
            <a:r>
              <a:rPr lang="en-US" altLang="zh-CN" sz="1200">
                <a:latin typeface="等线" panose="02010600030101010101" pitchFamily="2" charset="-122"/>
                <a:ea typeface="等线" panose="02010600030101010101" pitchFamily="2" charset="-122"/>
              </a:rPr>
              <a:t>CDBusChannel::ServiceRunnable::Run()</a:t>
            </a:r>
          </a:p>
          <a:p>
            <a:pPr marL="171450" indent="-171450">
              <a:buFont typeface="Arial" panose="020B0604020202020204" pitchFamily="34" charset="0"/>
              <a:buChar char="•"/>
            </a:pPr>
            <a:r>
              <a:rPr lang="zh-CN" altLang="en-US" sz="1200">
                <a:latin typeface="等线" panose="02010600030101010101" pitchFamily="2" charset="-122"/>
                <a:ea typeface="等线" panose="02010600030101010101" pitchFamily="2" charset="-122"/>
              </a:rPr>
              <a:t>直到线程中对</a:t>
            </a:r>
            <a:r>
              <a:rPr lang="en-US" altLang="zh-CN" sz="1200">
                <a:latin typeface="等线" panose="02010600030101010101" pitchFamily="2" charset="-122"/>
                <a:ea typeface="等线" panose="02010600030101010101" pitchFamily="2" charset="-122"/>
              </a:rPr>
              <a:t>mStarted</a:t>
            </a:r>
            <a:r>
              <a:rPr lang="zh-CN" altLang="en-US" sz="1200">
                <a:latin typeface="等线" panose="02010600030101010101" pitchFamily="2" charset="-122"/>
                <a:ea typeface="等线" panose="02010600030101010101" pitchFamily="2" charset="-122"/>
              </a:rPr>
              <a:t>赋值为真，</a:t>
            </a:r>
            <a:r>
              <a:rPr lang="en-US" altLang="zh-CN" sz="1200">
                <a:latin typeface="等线" panose="02010600030101010101" pitchFamily="2" charset="-122"/>
                <a:ea typeface="等线" panose="02010600030101010101" pitchFamily="2" charset="-122"/>
              </a:rPr>
              <a:t>CDBusChannel::StartListening</a:t>
            </a:r>
            <a:r>
              <a:rPr lang="zh-CN" altLang="en-US" sz="1200">
                <a:latin typeface="等线" panose="02010600030101010101" pitchFamily="2" charset="-122"/>
                <a:ea typeface="等线" panose="02010600030101010101" pitchFamily="2" charset="-122"/>
              </a:rPr>
              <a:t>才返回。</a:t>
            </a:r>
            <a:endParaRPr lang="en-US" altLang="zh-CN" sz="1200">
              <a:latin typeface="等线" panose="02010600030101010101" pitchFamily="2" charset="-122"/>
              <a:ea typeface="等线" panose="02010600030101010101" pitchFamily="2" charset="-122"/>
            </a:endParaRPr>
          </a:p>
        </p:txBody>
      </p:sp>
      <p:pic>
        <p:nvPicPr>
          <p:cNvPr id="7" name="图片 6">
            <a:extLst>
              <a:ext uri="{FF2B5EF4-FFF2-40B4-BE49-F238E27FC236}">
                <a16:creationId xmlns:a16="http://schemas.microsoft.com/office/drawing/2014/main" id="{90E26EDF-2C18-4A87-9F2B-59A4C7352BAF}"/>
              </a:ext>
            </a:extLst>
          </p:cNvPr>
          <p:cNvPicPr>
            <a:picLocks noChangeAspect="1"/>
          </p:cNvPicPr>
          <p:nvPr/>
        </p:nvPicPr>
        <p:blipFill>
          <a:blip r:embed="rId2"/>
          <a:stretch>
            <a:fillRect/>
          </a:stretch>
        </p:blipFill>
        <p:spPr>
          <a:xfrm>
            <a:off x="574673" y="1725070"/>
            <a:ext cx="5346767" cy="1793818"/>
          </a:xfrm>
          <a:prstGeom prst="rect">
            <a:avLst/>
          </a:prstGeom>
        </p:spPr>
      </p:pic>
      <p:pic>
        <p:nvPicPr>
          <p:cNvPr id="9" name="图片 8">
            <a:extLst>
              <a:ext uri="{FF2B5EF4-FFF2-40B4-BE49-F238E27FC236}">
                <a16:creationId xmlns:a16="http://schemas.microsoft.com/office/drawing/2014/main" id="{2C90C47F-849E-4637-8C0E-EFAE3D0F996C}"/>
              </a:ext>
            </a:extLst>
          </p:cNvPr>
          <p:cNvPicPr>
            <a:picLocks noChangeAspect="1"/>
          </p:cNvPicPr>
          <p:nvPr/>
        </p:nvPicPr>
        <p:blipFill>
          <a:blip r:embed="rId3"/>
          <a:stretch>
            <a:fillRect/>
          </a:stretch>
        </p:blipFill>
        <p:spPr>
          <a:xfrm>
            <a:off x="5148064" y="3147814"/>
            <a:ext cx="3924474" cy="1418902"/>
          </a:xfrm>
          <a:prstGeom prst="rect">
            <a:avLst/>
          </a:prstGeom>
        </p:spPr>
      </p:pic>
    </p:spTree>
    <p:extLst>
      <p:ext uri="{BB962C8B-B14F-4D97-AF65-F5344CB8AC3E}">
        <p14:creationId xmlns:p14="http://schemas.microsoft.com/office/powerpoint/2010/main" val="1042131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30B7D0-43F1-4891-984E-E93FB2B8B6AC}"/>
              </a:ext>
            </a:extLst>
          </p:cNvPr>
          <p:cNvSpPr>
            <a:spLocks noGrp="1"/>
          </p:cNvSpPr>
          <p:nvPr>
            <p:ph type="ctrTitle"/>
          </p:nvPr>
        </p:nvSpPr>
        <p:spPr/>
        <p:txBody>
          <a:bodyPr/>
          <a:lstStyle/>
          <a:p>
            <a:r>
              <a:rPr lang="zh-CN" altLang="en-US"/>
              <a:t>服务管理</a:t>
            </a:r>
            <a:r>
              <a:rPr lang="en-US" altLang="zh-CN"/>
              <a:t>ServiceManager</a:t>
            </a:r>
          </a:p>
        </p:txBody>
      </p:sp>
      <p:sp>
        <p:nvSpPr>
          <p:cNvPr id="4" name="日期占位符 3">
            <a:extLst>
              <a:ext uri="{FF2B5EF4-FFF2-40B4-BE49-F238E27FC236}">
                <a16:creationId xmlns:a16="http://schemas.microsoft.com/office/drawing/2014/main" id="{F87EAC34-1706-4D07-88E0-69B8253B3F94}"/>
              </a:ext>
            </a:extLst>
          </p:cNvPr>
          <p:cNvSpPr>
            <a:spLocks noGrp="1"/>
          </p:cNvSpPr>
          <p:nvPr>
            <p:ph type="dt" sz="half" idx="10"/>
          </p:nvPr>
        </p:nvSpPr>
        <p:spPr/>
        <p:txBody>
          <a:bodyPr/>
          <a:lstStyle/>
          <a:p>
            <a:fld id="{12D1B8E7-F47C-47D8-B811-1B6D096B8720}" type="datetime1">
              <a:rPr lang="zh-CN" altLang="en-US" smtClean="0">
                <a:solidFill>
                  <a:srgbClr val="000000"/>
                </a:solidFill>
              </a:rPr>
              <a:pPr/>
              <a:t>2021/2/25</a:t>
            </a:fld>
            <a:endParaRPr lang="zh-CN" altLang="en-US">
              <a:solidFill>
                <a:srgbClr val="000000"/>
              </a:solidFill>
            </a:endParaRPr>
          </a:p>
        </p:txBody>
      </p:sp>
      <p:sp>
        <p:nvSpPr>
          <p:cNvPr id="5" name="页脚占位符 4">
            <a:extLst>
              <a:ext uri="{FF2B5EF4-FFF2-40B4-BE49-F238E27FC236}">
                <a16:creationId xmlns:a16="http://schemas.microsoft.com/office/drawing/2014/main" id="{D5E6CA98-2203-4F89-B6B1-F6AC23519BE7}"/>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6" name="灯片编号占位符 5">
            <a:extLst>
              <a:ext uri="{FF2B5EF4-FFF2-40B4-BE49-F238E27FC236}">
                <a16:creationId xmlns:a16="http://schemas.microsoft.com/office/drawing/2014/main" id="{21E11E3C-D4A1-42A8-97EE-A4D070E14C84}"/>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18</a:t>
            </a:fld>
            <a:endParaRPr lang="zh-CN" altLang="en-US">
              <a:solidFill>
                <a:srgbClr val="000000"/>
              </a:solidFill>
            </a:endParaRPr>
          </a:p>
        </p:txBody>
      </p:sp>
      <p:sp>
        <p:nvSpPr>
          <p:cNvPr id="9" name="副标题 2">
            <a:extLst>
              <a:ext uri="{FF2B5EF4-FFF2-40B4-BE49-F238E27FC236}">
                <a16:creationId xmlns:a16="http://schemas.microsoft.com/office/drawing/2014/main" id="{8EEF5263-D899-45DB-84DB-385B9FD0C922}"/>
              </a:ext>
            </a:extLst>
          </p:cNvPr>
          <p:cNvSpPr txBox="1">
            <a:spLocks/>
          </p:cNvSpPr>
          <p:nvPr/>
        </p:nvSpPr>
        <p:spPr bwMode="auto">
          <a:xfrm>
            <a:off x="679151" y="2771776"/>
            <a:ext cx="77724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marL="0" indent="0" algn="l" rtl="0" eaLnBrk="1" fontAlgn="base" hangingPunct="1">
              <a:spcBef>
                <a:spcPct val="20000"/>
              </a:spcBef>
              <a:spcAft>
                <a:spcPct val="0"/>
              </a:spcAft>
              <a:buClr>
                <a:schemeClr val="accent2"/>
              </a:buClr>
              <a:buFont typeface="Wingdings" pitchFamily="2" charset="2"/>
              <a:buNone/>
              <a:defRPr sz="2100">
                <a:solidFill>
                  <a:schemeClr val="tx1"/>
                </a:solidFill>
                <a:latin typeface="+mn-lt"/>
                <a:ea typeface="+mn-ea"/>
                <a:cs typeface="+mn-cs"/>
              </a:defRPr>
            </a:lvl1pPr>
            <a:lvl2pPr marL="681038" indent="-327422" algn="l" rtl="0" eaLnBrk="1" fontAlgn="base" hangingPunct="1">
              <a:spcBef>
                <a:spcPct val="20000"/>
              </a:spcBef>
              <a:spcAft>
                <a:spcPct val="0"/>
              </a:spcAft>
              <a:buClr>
                <a:schemeClr val="accent2"/>
              </a:buClr>
              <a:buFont typeface="Wingdings" panose="05000000000000000000" pitchFamily="2" charset="2"/>
              <a:buChar char="n"/>
              <a:defRPr sz="2000">
                <a:solidFill>
                  <a:schemeClr val="tx1"/>
                </a:solidFill>
                <a:latin typeface="+mn-lt"/>
                <a:ea typeface="+mn-ea"/>
              </a:defRPr>
            </a:lvl2pPr>
            <a:lvl3pPr marL="978694" indent="-296466" algn="l" rtl="0" eaLnBrk="1" fontAlgn="base" hangingPunct="1">
              <a:spcBef>
                <a:spcPct val="20000"/>
              </a:spcBef>
              <a:spcAft>
                <a:spcPct val="0"/>
              </a:spcAft>
              <a:buClr>
                <a:schemeClr val="accent2"/>
              </a:buClr>
              <a:buFont typeface="Wingdings" panose="05000000000000000000" pitchFamily="2" charset="2"/>
              <a:buChar char="o"/>
              <a:defRPr sz="1700">
                <a:solidFill>
                  <a:schemeClr val="tx1"/>
                </a:solidFill>
                <a:latin typeface="+mn-lt"/>
                <a:ea typeface="+mn-ea"/>
              </a:defRPr>
            </a:lvl3pPr>
            <a:lvl4pPr marL="1270397" indent="-290513" algn="l" rtl="0" eaLnBrk="1" fontAlgn="base" hangingPunct="1">
              <a:spcBef>
                <a:spcPct val="20000"/>
              </a:spcBef>
              <a:spcAft>
                <a:spcPct val="0"/>
              </a:spcAft>
              <a:buClr>
                <a:schemeClr val="accent2"/>
              </a:buClr>
              <a:buFont typeface="Wingdings" panose="05000000000000000000" pitchFamily="2" charset="2"/>
              <a:buChar char="n"/>
              <a:defRPr sz="1500">
                <a:solidFill>
                  <a:schemeClr val="tx1"/>
                </a:solidFill>
                <a:latin typeface="+mn-lt"/>
                <a:ea typeface="+mn-ea"/>
              </a:defRPr>
            </a:lvl4pPr>
            <a:lvl5pPr marL="1570435" indent="-298847" algn="l" rtl="0" eaLnBrk="1" fontAlgn="base" hangingPunct="1">
              <a:spcBef>
                <a:spcPct val="25000"/>
              </a:spcBef>
              <a:spcAft>
                <a:spcPct val="0"/>
              </a:spcAft>
              <a:buClr>
                <a:schemeClr val="accent2"/>
              </a:buClr>
              <a:buFont typeface="Wingdings" panose="05000000000000000000" pitchFamily="2" charset="2"/>
              <a:buChar char="§"/>
              <a:defRPr sz="1500">
                <a:solidFill>
                  <a:schemeClr val="tx1"/>
                </a:solidFill>
                <a:latin typeface="+mn-lt"/>
                <a:ea typeface="+mn-ea"/>
              </a:defRPr>
            </a:lvl5pPr>
            <a:lvl6pPr marL="1913335" indent="-298847" algn="l" rtl="0" eaLnBrk="1" fontAlgn="base" hangingPunct="1">
              <a:spcBef>
                <a:spcPct val="25000"/>
              </a:spcBef>
              <a:spcAft>
                <a:spcPct val="0"/>
              </a:spcAft>
              <a:buClr>
                <a:schemeClr val="accent2"/>
              </a:buClr>
              <a:buFont typeface="Wingdings" pitchFamily="2" charset="2"/>
              <a:buChar char="§"/>
              <a:defRPr sz="1500">
                <a:solidFill>
                  <a:schemeClr val="tx1"/>
                </a:solidFill>
                <a:latin typeface="+mn-lt"/>
                <a:ea typeface="+mn-ea"/>
              </a:defRPr>
            </a:lvl6pPr>
            <a:lvl7pPr marL="2256235" indent="-298847" algn="l" rtl="0" eaLnBrk="1" fontAlgn="base" hangingPunct="1">
              <a:spcBef>
                <a:spcPct val="25000"/>
              </a:spcBef>
              <a:spcAft>
                <a:spcPct val="0"/>
              </a:spcAft>
              <a:buClr>
                <a:schemeClr val="accent2"/>
              </a:buClr>
              <a:buFont typeface="Wingdings" pitchFamily="2" charset="2"/>
              <a:buChar char="§"/>
              <a:defRPr sz="1500">
                <a:solidFill>
                  <a:schemeClr val="tx1"/>
                </a:solidFill>
                <a:latin typeface="+mn-lt"/>
                <a:ea typeface="+mn-ea"/>
              </a:defRPr>
            </a:lvl7pPr>
            <a:lvl8pPr marL="2599135" indent="-298847" algn="l" rtl="0" eaLnBrk="1" fontAlgn="base" hangingPunct="1">
              <a:spcBef>
                <a:spcPct val="25000"/>
              </a:spcBef>
              <a:spcAft>
                <a:spcPct val="0"/>
              </a:spcAft>
              <a:buClr>
                <a:schemeClr val="accent2"/>
              </a:buClr>
              <a:buFont typeface="Wingdings" pitchFamily="2" charset="2"/>
              <a:buChar char="§"/>
              <a:defRPr sz="1500">
                <a:solidFill>
                  <a:schemeClr val="tx1"/>
                </a:solidFill>
                <a:latin typeface="+mn-lt"/>
                <a:ea typeface="+mn-ea"/>
              </a:defRPr>
            </a:lvl8pPr>
            <a:lvl9pPr marL="2942035" indent="-298847" algn="l" rtl="0" eaLnBrk="1" fontAlgn="base" hangingPunct="1">
              <a:spcBef>
                <a:spcPct val="25000"/>
              </a:spcBef>
              <a:spcAft>
                <a:spcPct val="0"/>
              </a:spcAft>
              <a:buClr>
                <a:schemeClr val="accent2"/>
              </a:buClr>
              <a:buFont typeface="Wingdings" pitchFamily="2" charset="2"/>
              <a:buChar char="§"/>
              <a:defRPr sz="1500">
                <a:solidFill>
                  <a:schemeClr val="tx1"/>
                </a:solidFill>
                <a:latin typeface="+mn-lt"/>
                <a:ea typeface="+mn-ea"/>
              </a:defRPr>
            </a:lvl9pPr>
          </a:lstStyle>
          <a:p>
            <a:pPr defTabSz="914400"/>
            <a:r>
              <a:rPr lang="zh-CN" altLang="en-US" kern="0"/>
              <a:t>服务管理是对所有远程</a:t>
            </a:r>
            <a:r>
              <a:rPr lang="en-US" altLang="zh-CN" kern="0"/>
              <a:t>COMO</a:t>
            </a:r>
            <a:r>
              <a:rPr lang="zh-CN" altLang="en-US" kern="0"/>
              <a:t>服务对象进行管理的进程。</a:t>
            </a:r>
          </a:p>
        </p:txBody>
      </p:sp>
    </p:spTree>
    <p:extLst>
      <p:ext uri="{BB962C8B-B14F-4D97-AF65-F5344CB8AC3E}">
        <p14:creationId xmlns:p14="http://schemas.microsoft.com/office/powerpoint/2010/main" val="694166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8A463E-16DA-409E-B7E9-A66FFE1EFDE1}"/>
              </a:ext>
            </a:extLst>
          </p:cNvPr>
          <p:cNvSpPr>
            <a:spLocks noGrp="1"/>
          </p:cNvSpPr>
          <p:nvPr>
            <p:ph type="title"/>
          </p:nvPr>
        </p:nvSpPr>
        <p:spPr/>
        <p:txBody>
          <a:bodyPr/>
          <a:lstStyle/>
          <a:p>
            <a:r>
              <a:rPr lang="zh-CN" altLang="en-US"/>
              <a:t>服务管理</a:t>
            </a:r>
            <a:r>
              <a:rPr lang="en-US" altLang="zh-CN"/>
              <a:t>ServiceManager</a:t>
            </a:r>
            <a:endParaRPr lang="zh-CN" altLang="en-US" sz="1800"/>
          </a:p>
        </p:txBody>
      </p:sp>
      <p:sp>
        <p:nvSpPr>
          <p:cNvPr id="3" name="日期占位符 2">
            <a:extLst>
              <a:ext uri="{FF2B5EF4-FFF2-40B4-BE49-F238E27FC236}">
                <a16:creationId xmlns:a16="http://schemas.microsoft.com/office/drawing/2014/main" id="{09E2A2C3-7CC6-4888-A546-F72733702928}"/>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2021/2/25</a:t>
            </a:fld>
            <a:endParaRPr lang="zh-CN" altLang="en-US">
              <a:solidFill>
                <a:srgbClr val="000000"/>
              </a:solidFill>
            </a:endParaRPr>
          </a:p>
        </p:txBody>
      </p:sp>
      <p:sp>
        <p:nvSpPr>
          <p:cNvPr id="4" name="页脚占位符 3">
            <a:extLst>
              <a:ext uri="{FF2B5EF4-FFF2-40B4-BE49-F238E27FC236}">
                <a16:creationId xmlns:a16="http://schemas.microsoft.com/office/drawing/2014/main" id="{3D946B75-A3C8-4D97-A1B1-F2A48D7FFB35}"/>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C4E8C0B9-D056-4FB4-8A4B-E5923CE77176}"/>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19</a:t>
            </a:fld>
            <a:endParaRPr lang="zh-CN" altLang="en-US">
              <a:solidFill>
                <a:srgbClr val="000000"/>
              </a:solidFill>
            </a:endParaRPr>
          </a:p>
        </p:txBody>
      </p:sp>
      <p:sp>
        <p:nvSpPr>
          <p:cNvPr id="6" name="矩形 5">
            <a:extLst>
              <a:ext uri="{FF2B5EF4-FFF2-40B4-BE49-F238E27FC236}">
                <a16:creationId xmlns:a16="http://schemas.microsoft.com/office/drawing/2014/main" id="{8FC93572-56DD-4A55-9311-D810CF88AA8C}"/>
              </a:ext>
            </a:extLst>
          </p:cNvPr>
          <p:cNvSpPr/>
          <p:nvPr/>
        </p:nvSpPr>
        <p:spPr>
          <a:xfrm>
            <a:off x="574674" y="1347614"/>
            <a:ext cx="5221462" cy="276999"/>
          </a:xfrm>
          <a:prstGeom prst="rect">
            <a:avLst/>
          </a:prstGeom>
        </p:spPr>
        <p:txBody>
          <a:bodyPr wrap="square">
            <a:spAutoFit/>
          </a:bodyPr>
          <a:lstStyle/>
          <a:p>
            <a:pPr marL="352425" indent="-352425" fontAlgn="base">
              <a:spcBef>
                <a:spcPct val="20000"/>
              </a:spcBef>
              <a:spcAft>
                <a:spcPct val="0"/>
              </a:spcAft>
              <a:buClr>
                <a:schemeClr val="accent2"/>
              </a:buClr>
              <a:buFont typeface="Wingdings" panose="05000000000000000000" pitchFamily="2" charset="2"/>
              <a:buChar char="o"/>
            </a:pPr>
            <a:r>
              <a:rPr lang="pt-BR" altLang="zh-CN" sz="1200"/>
              <a:t>/como/como/servicemanager/exe/linux/main.cpp</a:t>
            </a:r>
            <a:endParaRPr lang="zh-CN" altLang="en-US" sz="1200"/>
          </a:p>
        </p:txBody>
      </p:sp>
      <p:sp>
        <p:nvSpPr>
          <p:cNvPr id="8" name="矩形 7">
            <a:extLst>
              <a:ext uri="{FF2B5EF4-FFF2-40B4-BE49-F238E27FC236}">
                <a16:creationId xmlns:a16="http://schemas.microsoft.com/office/drawing/2014/main" id="{44F94CC5-0A7D-4A2B-B021-E2FF1728F44C}"/>
              </a:ext>
            </a:extLst>
          </p:cNvPr>
          <p:cNvSpPr/>
          <p:nvPr/>
        </p:nvSpPr>
        <p:spPr>
          <a:xfrm>
            <a:off x="6064876" y="1720361"/>
            <a:ext cx="2827604" cy="646331"/>
          </a:xfrm>
          <a:prstGeom prst="rect">
            <a:avLst/>
          </a:prstGeom>
        </p:spPr>
        <p:txBody>
          <a:bodyPr wrap="square">
            <a:spAutoFit/>
          </a:bodyPr>
          <a:lstStyle/>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AddService</a:t>
            </a:r>
          </a:p>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GetService</a:t>
            </a:r>
          </a:p>
          <a:p>
            <a:pPr marL="171450" indent="-171450">
              <a:buFont typeface="Arial" panose="020B0604020202020204" pitchFamily="34" charset="0"/>
              <a:buChar char="•"/>
            </a:pPr>
            <a:r>
              <a:rPr lang="en-US" altLang="zh-CN" sz="1200">
                <a:latin typeface="等线" panose="02010600030101010101" pitchFamily="2" charset="-122"/>
                <a:ea typeface="等线" panose="02010600030101010101" pitchFamily="2" charset="-122"/>
              </a:rPr>
              <a:t>RemoveService</a:t>
            </a:r>
          </a:p>
        </p:txBody>
      </p:sp>
      <p:pic>
        <p:nvPicPr>
          <p:cNvPr id="10" name="图片 9">
            <a:extLst>
              <a:ext uri="{FF2B5EF4-FFF2-40B4-BE49-F238E27FC236}">
                <a16:creationId xmlns:a16="http://schemas.microsoft.com/office/drawing/2014/main" id="{93016C65-3A4C-4D53-8ACB-B9C7BEB9A83D}"/>
              </a:ext>
            </a:extLst>
          </p:cNvPr>
          <p:cNvPicPr>
            <a:picLocks noChangeAspect="1"/>
          </p:cNvPicPr>
          <p:nvPr/>
        </p:nvPicPr>
        <p:blipFill>
          <a:blip r:embed="rId2"/>
          <a:stretch>
            <a:fillRect/>
          </a:stretch>
        </p:blipFill>
        <p:spPr>
          <a:xfrm>
            <a:off x="639762" y="1624613"/>
            <a:ext cx="4918305" cy="2819345"/>
          </a:xfrm>
          <a:prstGeom prst="rect">
            <a:avLst/>
          </a:prstGeom>
        </p:spPr>
      </p:pic>
    </p:spTree>
    <p:extLst>
      <p:ext uri="{BB962C8B-B14F-4D97-AF65-F5344CB8AC3E}">
        <p14:creationId xmlns:p14="http://schemas.microsoft.com/office/powerpoint/2010/main" val="1167328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966930-23FF-4A27-A296-A18578C11D77}"/>
              </a:ext>
            </a:extLst>
          </p:cNvPr>
          <p:cNvSpPr>
            <a:spLocks noGrp="1"/>
          </p:cNvSpPr>
          <p:nvPr>
            <p:ph type="title"/>
          </p:nvPr>
        </p:nvSpPr>
        <p:spPr/>
        <p:txBody>
          <a:bodyPr/>
          <a:lstStyle/>
          <a:p>
            <a:r>
              <a:rPr lang="en-US" altLang="zh-CN"/>
              <a:t>COMO RPC</a:t>
            </a:r>
            <a:r>
              <a:rPr lang="zh-CN" altLang="en-US"/>
              <a:t>程序组成</a:t>
            </a:r>
          </a:p>
        </p:txBody>
      </p:sp>
      <p:sp>
        <p:nvSpPr>
          <p:cNvPr id="3" name="内容占位符 2">
            <a:extLst>
              <a:ext uri="{FF2B5EF4-FFF2-40B4-BE49-F238E27FC236}">
                <a16:creationId xmlns:a16="http://schemas.microsoft.com/office/drawing/2014/main" id="{EA0EE893-32A9-44AE-B9B5-F1AF0D99B5F0}"/>
              </a:ext>
            </a:extLst>
          </p:cNvPr>
          <p:cNvSpPr>
            <a:spLocks noGrp="1"/>
          </p:cNvSpPr>
          <p:nvPr>
            <p:ph idx="1"/>
          </p:nvPr>
        </p:nvSpPr>
        <p:spPr/>
        <p:txBody>
          <a:bodyPr/>
          <a:lstStyle/>
          <a:p>
            <a:r>
              <a:rPr lang="zh-CN" altLang="en-US"/>
              <a:t>客户端</a:t>
            </a:r>
            <a:r>
              <a:rPr lang="en-US" altLang="zh-CN"/>
              <a:t>Client ---- Proxy</a:t>
            </a:r>
          </a:p>
          <a:p>
            <a:r>
              <a:rPr lang="zh-CN" altLang="en-US"/>
              <a:t>服务器端</a:t>
            </a:r>
            <a:r>
              <a:rPr lang="en-US" altLang="zh-CN"/>
              <a:t>Server ---- Stub</a:t>
            </a:r>
          </a:p>
          <a:p>
            <a:r>
              <a:rPr lang="en-US" altLang="zh-CN"/>
              <a:t>COMO</a:t>
            </a:r>
            <a:r>
              <a:rPr lang="zh-CN" altLang="en-US"/>
              <a:t>远程对象服务管理</a:t>
            </a:r>
            <a:r>
              <a:rPr lang="en-US" altLang="zh-CN"/>
              <a:t>ServiceManager</a:t>
            </a:r>
          </a:p>
          <a:p>
            <a:r>
              <a:rPr lang="zh-CN" altLang="en-US"/>
              <a:t>操作系统内核支持</a:t>
            </a:r>
            <a:r>
              <a:rPr lang="en-US" altLang="zh-CN"/>
              <a:t>D-Bbus/IBinder</a:t>
            </a:r>
            <a:endParaRPr lang="zh-CN" altLang="en-US"/>
          </a:p>
        </p:txBody>
      </p:sp>
      <p:sp>
        <p:nvSpPr>
          <p:cNvPr id="4" name="日期占位符 3">
            <a:extLst>
              <a:ext uri="{FF2B5EF4-FFF2-40B4-BE49-F238E27FC236}">
                <a16:creationId xmlns:a16="http://schemas.microsoft.com/office/drawing/2014/main" id="{A57320C8-9841-495E-96EE-8A91041FF8E2}"/>
              </a:ext>
            </a:extLst>
          </p:cNvPr>
          <p:cNvSpPr>
            <a:spLocks noGrp="1"/>
          </p:cNvSpPr>
          <p:nvPr>
            <p:ph type="dt" sz="half" idx="10"/>
          </p:nvPr>
        </p:nvSpPr>
        <p:spPr/>
        <p:txBody>
          <a:bodyPr/>
          <a:lstStyle/>
          <a:p>
            <a:fld id="{A058C3EE-7F92-4C34-8E4D-F4AB6C7888FF}" type="datetime1">
              <a:rPr lang="zh-CN" altLang="en-US" smtClean="0">
                <a:solidFill>
                  <a:srgbClr val="000000"/>
                </a:solidFill>
              </a:rPr>
              <a:pPr/>
              <a:t>2021/2/25</a:t>
            </a:fld>
            <a:endParaRPr lang="zh-CN" altLang="en-US">
              <a:solidFill>
                <a:srgbClr val="000000"/>
              </a:solidFill>
            </a:endParaRPr>
          </a:p>
        </p:txBody>
      </p:sp>
      <p:sp>
        <p:nvSpPr>
          <p:cNvPr id="5" name="页脚占位符 4">
            <a:extLst>
              <a:ext uri="{FF2B5EF4-FFF2-40B4-BE49-F238E27FC236}">
                <a16:creationId xmlns:a16="http://schemas.microsoft.com/office/drawing/2014/main" id="{FC9C306A-BED4-4631-9B0C-B434B6E11883}"/>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6" name="灯片编号占位符 5">
            <a:extLst>
              <a:ext uri="{FF2B5EF4-FFF2-40B4-BE49-F238E27FC236}">
                <a16:creationId xmlns:a16="http://schemas.microsoft.com/office/drawing/2014/main" id="{8D877B59-43DA-4D12-B0B0-0443D5732105}"/>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2</a:t>
            </a:fld>
            <a:endParaRPr lang="zh-CN" altLang="en-US">
              <a:solidFill>
                <a:srgbClr val="000000"/>
              </a:solidFill>
            </a:endParaRPr>
          </a:p>
        </p:txBody>
      </p:sp>
    </p:spTree>
    <p:extLst>
      <p:ext uri="{BB962C8B-B14F-4D97-AF65-F5344CB8AC3E}">
        <p14:creationId xmlns:p14="http://schemas.microsoft.com/office/powerpoint/2010/main" val="988917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ABB8D-9A32-4DB4-8880-FE025AF2EA63}"/>
              </a:ext>
            </a:extLst>
          </p:cNvPr>
          <p:cNvSpPr>
            <a:spLocks noGrp="1"/>
          </p:cNvSpPr>
          <p:nvPr>
            <p:ph type="title"/>
          </p:nvPr>
        </p:nvSpPr>
        <p:spPr/>
        <p:txBody>
          <a:bodyPr/>
          <a:lstStyle/>
          <a:p>
            <a:r>
              <a:rPr lang="en-US" altLang="zh-CN"/>
              <a:t>D-Bus/IBinder RPC</a:t>
            </a:r>
            <a:r>
              <a:rPr lang="zh-CN" altLang="en-US"/>
              <a:t>机制简介</a:t>
            </a:r>
          </a:p>
        </p:txBody>
      </p:sp>
      <p:sp>
        <p:nvSpPr>
          <p:cNvPr id="3" name="日期占位符 2">
            <a:extLst>
              <a:ext uri="{FF2B5EF4-FFF2-40B4-BE49-F238E27FC236}">
                <a16:creationId xmlns:a16="http://schemas.microsoft.com/office/drawing/2014/main" id="{02542E93-90EC-49A7-8A2F-BCFE86776715}"/>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2021/2/25</a:t>
            </a:fld>
            <a:endParaRPr lang="zh-CN" altLang="en-US">
              <a:solidFill>
                <a:srgbClr val="000000"/>
              </a:solidFill>
            </a:endParaRPr>
          </a:p>
        </p:txBody>
      </p:sp>
      <p:sp>
        <p:nvSpPr>
          <p:cNvPr id="4" name="页脚占位符 3">
            <a:extLst>
              <a:ext uri="{FF2B5EF4-FFF2-40B4-BE49-F238E27FC236}">
                <a16:creationId xmlns:a16="http://schemas.microsoft.com/office/drawing/2014/main" id="{C59335BE-7D47-47CE-8C29-3B1B0116A2E2}"/>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8B95508A-BD5D-4836-A2B6-76E5719427FC}"/>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20</a:t>
            </a:fld>
            <a:endParaRPr lang="zh-CN" altLang="en-US">
              <a:solidFill>
                <a:srgbClr val="000000"/>
              </a:solidFill>
            </a:endParaRPr>
          </a:p>
        </p:txBody>
      </p:sp>
      <p:sp>
        <p:nvSpPr>
          <p:cNvPr id="6" name="矩形 5">
            <a:extLst>
              <a:ext uri="{FF2B5EF4-FFF2-40B4-BE49-F238E27FC236}">
                <a16:creationId xmlns:a16="http://schemas.microsoft.com/office/drawing/2014/main" id="{27F3234A-40B9-4DE2-BA23-FDCBFB90FC4D}"/>
              </a:ext>
            </a:extLst>
          </p:cNvPr>
          <p:cNvSpPr/>
          <p:nvPr/>
        </p:nvSpPr>
        <p:spPr>
          <a:xfrm>
            <a:off x="685800" y="2139702"/>
            <a:ext cx="8001000" cy="923330"/>
          </a:xfrm>
          <a:prstGeom prst="rect">
            <a:avLst/>
          </a:prstGeom>
        </p:spPr>
        <p:txBody>
          <a:bodyPr wrap="square">
            <a:spAutoFit/>
          </a:bodyPr>
          <a:lstStyle/>
          <a:p>
            <a:r>
              <a:rPr lang="en-US" altLang="zh-CN">
                <a:solidFill>
                  <a:srgbClr val="4D5156"/>
                </a:solidFill>
                <a:latin typeface="arial" panose="020B0604020202020204" pitchFamily="34" charset="0"/>
              </a:rPr>
              <a:t>D-Bus</a:t>
            </a:r>
            <a:r>
              <a:rPr lang="zh-CN" altLang="en-US">
                <a:solidFill>
                  <a:srgbClr val="4D5156"/>
                </a:solidFill>
                <a:latin typeface="arial" panose="020B0604020202020204" pitchFamily="34" charset="0"/>
              </a:rPr>
              <a:t>是一个进程间通信及远程过程调用机制，可以让多个不同的计算机程序在同一台电脑上同时进行通信。</a:t>
            </a:r>
            <a:r>
              <a:rPr lang="en-US" altLang="zh-CN">
                <a:solidFill>
                  <a:srgbClr val="4D5156"/>
                </a:solidFill>
                <a:latin typeface="arial" panose="020B0604020202020204" pitchFamily="34" charset="0"/>
              </a:rPr>
              <a:t>D-Bus</a:t>
            </a:r>
            <a:r>
              <a:rPr lang="zh-CN" altLang="en-US">
                <a:solidFill>
                  <a:srgbClr val="4D5156"/>
                </a:solidFill>
                <a:latin typeface="arial" panose="020B0604020202020204" pitchFamily="34" charset="0"/>
              </a:rPr>
              <a:t>作为</a:t>
            </a:r>
            <a:r>
              <a:rPr lang="en-US" altLang="zh-CN">
                <a:solidFill>
                  <a:srgbClr val="4D5156"/>
                </a:solidFill>
                <a:latin typeface="arial" panose="020B0604020202020204" pitchFamily="34" charset="0"/>
              </a:rPr>
              <a:t>freedesktop.org</a:t>
            </a:r>
            <a:r>
              <a:rPr lang="zh-CN" altLang="en-US">
                <a:solidFill>
                  <a:srgbClr val="4D5156"/>
                </a:solidFill>
                <a:latin typeface="arial" panose="020B0604020202020204" pitchFamily="34" charset="0"/>
              </a:rPr>
              <a:t>项目的一部分，其设计目的是使</a:t>
            </a:r>
            <a:r>
              <a:rPr lang="en-US" altLang="zh-CN">
                <a:solidFill>
                  <a:srgbClr val="4D5156"/>
                </a:solidFill>
                <a:latin typeface="arial" panose="020B0604020202020204" pitchFamily="34" charset="0"/>
              </a:rPr>
              <a:t>Linux</a:t>
            </a:r>
            <a:r>
              <a:rPr lang="zh-CN" altLang="en-US">
                <a:solidFill>
                  <a:srgbClr val="4D5156"/>
                </a:solidFill>
                <a:latin typeface="arial" panose="020B0604020202020204" pitchFamily="34" charset="0"/>
              </a:rPr>
              <a:t>桌面环境提供的服务标准化。</a:t>
            </a:r>
            <a:endParaRPr lang="zh-CN" altLang="en-US"/>
          </a:p>
        </p:txBody>
      </p:sp>
      <p:sp>
        <p:nvSpPr>
          <p:cNvPr id="7" name="矩形 6">
            <a:extLst>
              <a:ext uri="{FF2B5EF4-FFF2-40B4-BE49-F238E27FC236}">
                <a16:creationId xmlns:a16="http://schemas.microsoft.com/office/drawing/2014/main" id="{FE05ADFF-78AD-483E-A7A5-3B5DCB3B8FFC}"/>
              </a:ext>
            </a:extLst>
          </p:cNvPr>
          <p:cNvSpPr/>
          <p:nvPr/>
        </p:nvSpPr>
        <p:spPr>
          <a:xfrm>
            <a:off x="685800" y="3099329"/>
            <a:ext cx="7889875" cy="1200329"/>
          </a:xfrm>
          <a:prstGeom prst="rect">
            <a:avLst/>
          </a:prstGeom>
        </p:spPr>
        <p:txBody>
          <a:bodyPr wrap="square">
            <a:spAutoFit/>
          </a:bodyPr>
          <a:lstStyle/>
          <a:p>
            <a:r>
              <a:rPr lang="en-US" altLang="zh-CN">
                <a:solidFill>
                  <a:srgbClr val="4D5156"/>
                </a:solidFill>
                <a:latin typeface="arial" panose="020B0604020202020204" pitchFamily="34" charset="0"/>
              </a:rPr>
              <a:t>OpenBinder</a:t>
            </a:r>
            <a:r>
              <a:rPr lang="zh-CN" altLang="en-US">
                <a:solidFill>
                  <a:srgbClr val="4D5156"/>
                </a:solidFill>
                <a:latin typeface="arial" panose="020B0604020202020204" pitchFamily="34" charset="0"/>
              </a:rPr>
              <a:t>是用于进程间通信的系统。它由</a:t>
            </a:r>
            <a:r>
              <a:rPr lang="en-US" altLang="zh-CN">
                <a:solidFill>
                  <a:srgbClr val="4D5156"/>
                </a:solidFill>
                <a:latin typeface="arial" panose="020B0604020202020204" pitchFamily="34" charset="0"/>
              </a:rPr>
              <a:t>Be Inc.</a:t>
            </a:r>
            <a:r>
              <a:rPr lang="zh-CN" altLang="en-US">
                <a:solidFill>
                  <a:srgbClr val="4D5156"/>
                </a:solidFill>
                <a:latin typeface="arial" panose="020B0604020202020204" pitchFamily="34" charset="0"/>
              </a:rPr>
              <a:t>和</a:t>
            </a:r>
            <a:r>
              <a:rPr lang="en-US" altLang="zh-CN">
                <a:solidFill>
                  <a:srgbClr val="4D5156"/>
                </a:solidFill>
                <a:latin typeface="arial" panose="020B0604020202020204" pitchFamily="34" charset="0"/>
              </a:rPr>
              <a:t>Palm</a:t>
            </a:r>
            <a:r>
              <a:rPr lang="zh-CN" altLang="en-US">
                <a:solidFill>
                  <a:srgbClr val="4D5156"/>
                </a:solidFill>
                <a:latin typeface="arial" panose="020B0604020202020204" pitchFamily="34" charset="0"/>
              </a:rPr>
              <a:t>，</a:t>
            </a:r>
            <a:r>
              <a:rPr lang="en-US" altLang="zh-CN">
                <a:solidFill>
                  <a:srgbClr val="4D5156"/>
                </a:solidFill>
                <a:latin typeface="arial" panose="020B0604020202020204" pitchFamily="34" charset="0"/>
              </a:rPr>
              <a:t>Inc.</a:t>
            </a:r>
            <a:r>
              <a:rPr lang="zh-CN" altLang="en-US">
                <a:solidFill>
                  <a:srgbClr val="4D5156"/>
                </a:solidFill>
                <a:latin typeface="arial" panose="020B0604020202020204" pitchFamily="34" charset="0"/>
              </a:rPr>
              <a:t>开发，是</a:t>
            </a:r>
            <a:r>
              <a:rPr lang="en-US" altLang="zh-CN">
                <a:solidFill>
                  <a:srgbClr val="4D5156"/>
                </a:solidFill>
                <a:latin typeface="arial" panose="020B0604020202020204" pitchFamily="34" charset="0"/>
              </a:rPr>
              <a:t>Google</a:t>
            </a:r>
            <a:r>
              <a:rPr lang="zh-CN" altLang="en-US">
                <a:solidFill>
                  <a:srgbClr val="4D5156"/>
                </a:solidFill>
                <a:latin typeface="arial" panose="020B0604020202020204" pitchFamily="34" charset="0"/>
              </a:rPr>
              <a:t>开发的</a:t>
            </a:r>
            <a:r>
              <a:rPr lang="en-US" altLang="zh-CN">
                <a:solidFill>
                  <a:srgbClr val="4D5156"/>
                </a:solidFill>
                <a:latin typeface="arial" panose="020B0604020202020204" pitchFamily="34" charset="0"/>
              </a:rPr>
              <a:t>Android</a:t>
            </a:r>
            <a:r>
              <a:rPr lang="zh-CN" altLang="en-US">
                <a:solidFill>
                  <a:srgbClr val="4D5156"/>
                </a:solidFill>
                <a:latin typeface="arial" panose="020B0604020202020204" pitchFamily="34" charset="0"/>
              </a:rPr>
              <a:t>操作系统中现在使用的</a:t>
            </a:r>
            <a:r>
              <a:rPr lang="en-US" altLang="zh-CN">
                <a:solidFill>
                  <a:srgbClr val="4D5156"/>
                </a:solidFill>
                <a:latin typeface="arial" panose="020B0604020202020204" pitchFamily="34" charset="0"/>
              </a:rPr>
              <a:t>Binder</a:t>
            </a:r>
            <a:r>
              <a:rPr lang="zh-CN" altLang="en-US">
                <a:solidFill>
                  <a:srgbClr val="4D5156"/>
                </a:solidFill>
                <a:latin typeface="arial" panose="020B0604020202020204" pitchFamily="34" charset="0"/>
              </a:rPr>
              <a:t>框架的基础。</a:t>
            </a:r>
            <a:r>
              <a:rPr lang="en-US" altLang="zh-CN">
                <a:solidFill>
                  <a:srgbClr val="4D5156"/>
                </a:solidFill>
                <a:latin typeface="arial" panose="020B0604020202020204" pitchFamily="34" charset="0"/>
              </a:rPr>
              <a:t>OpenBinder</a:t>
            </a:r>
            <a:r>
              <a:rPr lang="zh-CN" altLang="en-US">
                <a:solidFill>
                  <a:srgbClr val="4D5156"/>
                </a:solidFill>
                <a:latin typeface="arial" panose="020B0604020202020204" pitchFamily="34" charset="0"/>
              </a:rPr>
              <a:t>允许进程显示可由其他线程调用的接口。每个进程都维护一个线程池，该线程池可用于服务此类请求。</a:t>
            </a:r>
            <a:endParaRPr lang="zh-CN" altLang="en-US"/>
          </a:p>
        </p:txBody>
      </p:sp>
    </p:spTree>
    <p:extLst>
      <p:ext uri="{BB962C8B-B14F-4D97-AF65-F5344CB8AC3E}">
        <p14:creationId xmlns:p14="http://schemas.microsoft.com/office/powerpoint/2010/main" val="2068468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33408E-5FE5-4591-B2AD-90AE468B22A5}"/>
              </a:ext>
            </a:extLst>
          </p:cNvPr>
          <p:cNvSpPr>
            <a:spLocks noGrp="1"/>
          </p:cNvSpPr>
          <p:nvPr>
            <p:ph type="title"/>
          </p:nvPr>
        </p:nvSpPr>
        <p:spPr/>
        <p:txBody>
          <a:bodyPr/>
          <a:lstStyle/>
          <a:p>
            <a:r>
              <a:rPr lang="en-US" altLang="zh-CN"/>
              <a:t>COMO</a:t>
            </a:r>
            <a:r>
              <a:rPr lang="zh-CN" altLang="zh-CN"/>
              <a:t>远程接口自动列集</a:t>
            </a:r>
            <a:r>
              <a:rPr lang="en-US" altLang="zh-CN"/>
              <a:t>\</a:t>
            </a:r>
            <a:r>
              <a:rPr lang="zh-CN" altLang="zh-CN"/>
              <a:t>散集技术</a:t>
            </a:r>
            <a:endParaRPr lang="zh-CN" altLang="en-US"/>
          </a:p>
        </p:txBody>
      </p:sp>
      <p:sp>
        <p:nvSpPr>
          <p:cNvPr id="3" name="日期占位符 2">
            <a:extLst>
              <a:ext uri="{FF2B5EF4-FFF2-40B4-BE49-F238E27FC236}">
                <a16:creationId xmlns:a16="http://schemas.microsoft.com/office/drawing/2014/main" id="{7855637A-2BB7-48BD-A900-D2383C15C4EC}"/>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2021/2/25</a:t>
            </a:fld>
            <a:endParaRPr lang="zh-CN" altLang="en-US">
              <a:solidFill>
                <a:srgbClr val="000000"/>
              </a:solidFill>
            </a:endParaRPr>
          </a:p>
        </p:txBody>
      </p:sp>
      <p:sp>
        <p:nvSpPr>
          <p:cNvPr id="4" name="页脚占位符 3">
            <a:extLst>
              <a:ext uri="{FF2B5EF4-FFF2-40B4-BE49-F238E27FC236}">
                <a16:creationId xmlns:a16="http://schemas.microsoft.com/office/drawing/2014/main" id="{129F5F3F-E1A1-4925-AF23-F1A1FDC3E688}"/>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90B871F1-1CAB-40BD-B2AE-080D4CCFA0B9}"/>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3</a:t>
            </a:fld>
            <a:endParaRPr lang="zh-CN" altLang="en-US">
              <a:solidFill>
                <a:srgbClr val="000000"/>
              </a:solidFill>
            </a:endParaRPr>
          </a:p>
        </p:txBody>
      </p:sp>
      <p:sp>
        <p:nvSpPr>
          <p:cNvPr id="6" name="矩形 5">
            <a:extLst>
              <a:ext uri="{FF2B5EF4-FFF2-40B4-BE49-F238E27FC236}">
                <a16:creationId xmlns:a16="http://schemas.microsoft.com/office/drawing/2014/main" id="{B33B84C8-58A5-4750-A6D6-7C569E31EEFD}"/>
              </a:ext>
            </a:extLst>
          </p:cNvPr>
          <p:cNvSpPr/>
          <p:nvPr/>
        </p:nvSpPr>
        <p:spPr>
          <a:xfrm>
            <a:off x="609599" y="1347614"/>
            <a:ext cx="7966075" cy="2822119"/>
          </a:xfrm>
          <a:prstGeom prst="rect">
            <a:avLst/>
          </a:prstGeom>
        </p:spPr>
        <p:txBody>
          <a:bodyPr wrap="square">
            <a:spAutoFit/>
          </a:bodyPr>
          <a:lstStyle/>
          <a:p>
            <a:pPr indent="449263">
              <a:lnSpc>
                <a:spcPct val="125000"/>
              </a:lnSpc>
              <a:spcAft>
                <a:spcPts val="0"/>
              </a:spcAft>
            </a:pPr>
            <a:r>
              <a:rPr lang="zh-CN" altLang="zh-CN">
                <a:latin typeface="+mj-ea"/>
                <a:ea typeface="+mj-ea"/>
                <a:cs typeface="Times New Roman" panose="02020603050405020304" pitchFamily="18" charset="0"/>
              </a:rPr>
              <a:t>当客户端</a:t>
            </a:r>
            <a:r>
              <a:rPr lang="en-US" altLang="zh-CN">
                <a:latin typeface="+mj-ea"/>
                <a:ea typeface="+mj-ea"/>
                <a:cs typeface="Times New Roman" panose="02020603050405020304" pitchFamily="18" charset="0"/>
              </a:rPr>
              <a:t>Client</a:t>
            </a:r>
            <a:r>
              <a:rPr lang="zh-CN" altLang="zh-CN">
                <a:latin typeface="+mj-ea"/>
                <a:ea typeface="+mj-ea"/>
                <a:cs typeface="Times New Roman" panose="02020603050405020304" pitchFamily="18" charset="0"/>
              </a:rPr>
              <a:t>和服务</a:t>
            </a:r>
            <a:r>
              <a:rPr lang="zh-CN" altLang="en-US">
                <a:latin typeface="+mj-ea"/>
                <a:ea typeface="+mj-ea"/>
                <a:cs typeface="Times New Roman" panose="02020603050405020304" pitchFamily="18" charset="0"/>
              </a:rPr>
              <a:t>器</a:t>
            </a:r>
            <a:r>
              <a:rPr lang="zh-CN" altLang="zh-CN">
                <a:latin typeface="+mj-ea"/>
                <a:ea typeface="+mj-ea"/>
                <a:cs typeface="Times New Roman" panose="02020603050405020304" pitchFamily="18" charset="0"/>
              </a:rPr>
              <a:t>端</a:t>
            </a:r>
            <a:r>
              <a:rPr lang="en-US" altLang="zh-CN">
                <a:latin typeface="+mj-ea"/>
                <a:ea typeface="+mj-ea"/>
                <a:cs typeface="Times New Roman" panose="02020603050405020304" pitchFamily="18" charset="0"/>
              </a:rPr>
              <a:t>Server</a:t>
            </a:r>
            <a:r>
              <a:rPr lang="zh-CN" altLang="zh-CN">
                <a:latin typeface="+mj-ea"/>
                <a:ea typeface="+mj-ea"/>
                <a:cs typeface="Times New Roman" panose="02020603050405020304" pitchFamily="18" charset="0"/>
              </a:rPr>
              <a:t>所在地址空间不同时，客户端进程对服务器端构件服务</a:t>
            </a:r>
            <a:r>
              <a:rPr lang="zh-CN" altLang="zh-CN">
                <a:latin typeface="+mj-ea"/>
                <a:ea typeface="+mj-ea"/>
              </a:rPr>
              <a:t>的</a:t>
            </a:r>
            <a:r>
              <a:rPr lang="zh-CN" altLang="zh-CN">
                <a:latin typeface="+mj-ea"/>
                <a:ea typeface="+mj-ea"/>
                <a:cs typeface="Times New Roman" panose="02020603050405020304" pitchFamily="18" charset="0"/>
              </a:rPr>
              <a:t>调用</a:t>
            </a:r>
            <a:r>
              <a:rPr lang="zh-CN" altLang="zh-CN">
                <a:latin typeface="+mj-ea"/>
                <a:ea typeface="+mj-ea"/>
              </a:rPr>
              <a:t>，属于远程构件调用</a:t>
            </a:r>
            <a:r>
              <a:rPr lang="en-US" altLang="zh-CN">
                <a:latin typeface="+mj-ea"/>
                <a:ea typeface="+mj-ea"/>
                <a:cs typeface="Times New Roman" panose="02020603050405020304" pitchFamily="18" charset="0"/>
              </a:rPr>
              <a:t>RPC</a:t>
            </a:r>
            <a:r>
              <a:rPr lang="zh-CN" altLang="zh-CN">
                <a:latin typeface="+mj-ea"/>
                <a:ea typeface="+mj-ea"/>
              </a:rPr>
              <a:t>。由于两个不同空间之间不允许彼此直接访问</a:t>
            </a:r>
            <a:r>
              <a:rPr lang="zh-CN" altLang="zh-CN">
                <a:latin typeface="+mj-ea"/>
                <a:ea typeface="+mj-ea"/>
                <a:cs typeface="Times New Roman" panose="02020603050405020304" pitchFamily="18" charset="0"/>
              </a:rPr>
              <a:t>或者</a:t>
            </a:r>
            <a:r>
              <a:rPr lang="zh-CN" altLang="zh-CN">
                <a:latin typeface="+mj-ea"/>
                <a:ea typeface="+mj-ea"/>
              </a:rPr>
              <a:t>具有不同的访问权限，所以需要某种通讯机制来实现不同地址空间之间的数据交互。</a:t>
            </a:r>
            <a:endParaRPr lang="en-US" altLang="zh-CN" sz="2400">
              <a:latin typeface="+mj-ea"/>
              <a:ea typeface="+mj-ea"/>
            </a:endParaRPr>
          </a:p>
          <a:p>
            <a:pPr indent="449263">
              <a:lnSpc>
                <a:spcPct val="125000"/>
              </a:lnSpc>
              <a:spcAft>
                <a:spcPts val="0"/>
              </a:spcAft>
            </a:pPr>
            <a:r>
              <a:rPr lang="en-US" altLang="zh-CN">
                <a:latin typeface="+mj-ea"/>
                <a:ea typeface="+mj-ea"/>
                <a:cs typeface="Times New Roman" panose="02020603050405020304" pitchFamily="18" charset="0"/>
              </a:rPr>
              <a:t>COMO</a:t>
            </a:r>
            <a:r>
              <a:rPr lang="zh-CN" altLang="zh-CN">
                <a:latin typeface="+mj-ea"/>
                <a:ea typeface="+mj-ea"/>
                <a:cs typeface="Times New Roman" panose="02020603050405020304" pitchFamily="18" charset="0"/>
              </a:rPr>
              <a:t>构件技术支持远程接口调用，通过数据的自动列集</a:t>
            </a:r>
            <a:r>
              <a:rPr lang="en-US" altLang="zh-CN">
                <a:latin typeface="+mj-ea"/>
                <a:ea typeface="+mj-ea"/>
                <a:cs typeface="Times New Roman" panose="02020603050405020304" pitchFamily="18" charset="0"/>
              </a:rPr>
              <a:t>\</a:t>
            </a:r>
            <a:r>
              <a:rPr lang="zh-CN" altLang="zh-CN">
                <a:latin typeface="+mj-ea"/>
                <a:ea typeface="+mj-ea"/>
                <a:cs typeface="Times New Roman" panose="02020603050405020304" pitchFamily="18" charset="0"/>
              </a:rPr>
              <a:t>散集技术进行不同地址空间的数据交互。构件服务和构件服务调用者可以处于操作系统的不同空间，而调用者可以如同在同一地址空间里面使用构件一样透明的进行远程接口调用，也就是说完全向用户屏蔽了底层使用的标准的列集</a:t>
            </a:r>
            <a:r>
              <a:rPr lang="en-US" altLang="zh-CN">
                <a:latin typeface="+mj-ea"/>
                <a:ea typeface="+mj-ea"/>
                <a:cs typeface="Times New Roman" panose="02020603050405020304" pitchFamily="18" charset="0"/>
              </a:rPr>
              <a:t>\</a:t>
            </a:r>
            <a:r>
              <a:rPr lang="zh-CN" altLang="zh-CN">
                <a:latin typeface="+mj-ea"/>
                <a:ea typeface="+mj-ea"/>
                <a:cs typeface="Times New Roman" panose="02020603050405020304" pitchFamily="18" charset="0"/>
              </a:rPr>
              <a:t>散集过程。</a:t>
            </a:r>
            <a:endParaRPr lang="zh-CN" altLang="en-US">
              <a:latin typeface="+mj-ea"/>
              <a:ea typeface="+mj-ea"/>
            </a:endParaRPr>
          </a:p>
        </p:txBody>
      </p:sp>
    </p:spTree>
    <p:extLst>
      <p:ext uri="{BB962C8B-B14F-4D97-AF65-F5344CB8AC3E}">
        <p14:creationId xmlns:p14="http://schemas.microsoft.com/office/powerpoint/2010/main" val="1650770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C9C6A1-8899-41C8-A49B-72D20C2BDC14}"/>
              </a:ext>
            </a:extLst>
          </p:cNvPr>
          <p:cNvSpPr>
            <a:spLocks noGrp="1"/>
          </p:cNvSpPr>
          <p:nvPr>
            <p:ph type="title"/>
          </p:nvPr>
        </p:nvSpPr>
        <p:spPr/>
        <p:txBody>
          <a:bodyPr/>
          <a:lstStyle/>
          <a:p>
            <a:r>
              <a:rPr lang="en-US" altLang="zh-CN"/>
              <a:t>COMO</a:t>
            </a:r>
            <a:r>
              <a:rPr lang="zh-CN" altLang="zh-CN"/>
              <a:t>对象流程调用示意图</a:t>
            </a:r>
            <a:endParaRPr lang="zh-CN" altLang="en-US"/>
          </a:p>
        </p:txBody>
      </p:sp>
      <p:sp>
        <p:nvSpPr>
          <p:cNvPr id="3" name="日期占位符 2">
            <a:extLst>
              <a:ext uri="{FF2B5EF4-FFF2-40B4-BE49-F238E27FC236}">
                <a16:creationId xmlns:a16="http://schemas.microsoft.com/office/drawing/2014/main" id="{CBC443B6-D626-4522-AF9E-64F86BD18EAC}"/>
              </a:ext>
            </a:extLst>
          </p:cNvPr>
          <p:cNvSpPr>
            <a:spLocks noGrp="1"/>
          </p:cNvSpPr>
          <p:nvPr>
            <p:ph type="dt" sz="half" idx="10"/>
          </p:nvPr>
        </p:nvSpPr>
        <p:spPr/>
        <p:txBody>
          <a:bodyPr/>
          <a:lstStyle/>
          <a:p>
            <a:fld id="{C8218E9C-D97C-46B7-9115-F8A90873817C}" type="datetime1">
              <a:rPr lang="zh-CN" altLang="en-US" smtClean="0">
                <a:solidFill>
                  <a:srgbClr val="000000"/>
                </a:solidFill>
              </a:rPr>
              <a:pPr/>
              <a:t>2021/2/25</a:t>
            </a:fld>
            <a:endParaRPr lang="zh-CN" altLang="en-US">
              <a:solidFill>
                <a:srgbClr val="000000"/>
              </a:solidFill>
            </a:endParaRPr>
          </a:p>
        </p:txBody>
      </p:sp>
      <p:sp>
        <p:nvSpPr>
          <p:cNvPr id="4" name="页脚占位符 3">
            <a:extLst>
              <a:ext uri="{FF2B5EF4-FFF2-40B4-BE49-F238E27FC236}">
                <a16:creationId xmlns:a16="http://schemas.microsoft.com/office/drawing/2014/main" id="{DEBEDA72-22D0-4772-B4A2-5342D90BAFBA}"/>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5" name="灯片编号占位符 4">
            <a:extLst>
              <a:ext uri="{FF2B5EF4-FFF2-40B4-BE49-F238E27FC236}">
                <a16:creationId xmlns:a16="http://schemas.microsoft.com/office/drawing/2014/main" id="{50B6BCE4-7B6D-49CF-88F5-EACD99BD01D7}"/>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4</a:t>
            </a:fld>
            <a:endParaRPr lang="zh-CN" altLang="en-US">
              <a:solidFill>
                <a:srgbClr val="000000"/>
              </a:solidFill>
            </a:endParaRPr>
          </a:p>
        </p:txBody>
      </p:sp>
      <p:sp>
        <p:nvSpPr>
          <p:cNvPr id="6" name="Rectangle 2">
            <a:extLst>
              <a:ext uri="{FF2B5EF4-FFF2-40B4-BE49-F238E27FC236}">
                <a16:creationId xmlns:a16="http://schemas.microsoft.com/office/drawing/2014/main" id="{A3B69D18-18AE-4372-BA49-3BC617EB9734}"/>
              </a:ext>
            </a:extLst>
          </p:cNvPr>
          <p:cNvSpPr>
            <a:spLocks noChangeArrowheads="1"/>
          </p:cNvSpPr>
          <p:nvPr/>
        </p:nvSpPr>
        <p:spPr bwMode="auto">
          <a:xfrm>
            <a:off x="609600" y="177966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9370540D-C826-4A13-8860-94B304D8E23E}"/>
              </a:ext>
            </a:extLst>
          </p:cNvPr>
          <p:cNvGraphicFramePr>
            <a:graphicFrameLocks noChangeAspect="1"/>
          </p:cNvGraphicFramePr>
          <p:nvPr>
            <p:extLst>
              <p:ext uri="{D42A27DB-BD31-4B8C-83A1-F6EECF244321}">
                <p14:modId xmlns:p14="http://schemas.microsoft.com/office/powerpoint/2010/main" val="4074621726"/>
              </p:ext>
            </p:extLst>
          </p:nvPr>
        </p:nvGraphicFramePr>
        <p:xfrm>
          <a:off x="129392" y="1694360"/>
          <a:ext cx="4122738" cy="1874837"/>
        </p:xfrm>
        <a:graphic>
          <a:graphicData uri="http://schemas.openxmlformats.org/presentationml/2006/ole">
            <mc:AlternateContent xmlns:mc="http://schemas.openxmlformats.org/markup-compatibility/2006">
              <mc:Choice xmlns:v="urn:schemas-microsoft-com:vml" Requires="v">
                <p:oleObj spid="_x0000_s1119" name="Visio" r:id="rId3" imgW="4125485" imgH="1874914" progId="Visio.Drawing.11">
                  <p:embed/>
                </p:oleObj>
              </mc:Choice>
              <mc:Fallback>
                <p:oleObj name="Visio" r:id="rId3" imgW="4125485" imgH="1874914"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392" y="1694360"/>
                        <a:ext cx="4122738" cy="1874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矩形 7">
            <a:extLst>
              <a:ext uri="{FF2B5EF4-FFF2-40B4-BE49-F238E27FC236}">
                <a16:creationId xmlns:a16="http://schemas.microsoft.com/office/drawing/2014/main" id="{A8A32F32-1A23-4489-8019-395BD669C0C2}"/>
              </a:ext>
            </a:extLst>
          </p:cNvPr>
          <p:cNvSpPr/>
          <p:nvPr/>
        </p:nvSpPr>
        <p:spPr>
          <a:xfrm>
            <a:off x="4572001" y="1327800"/>
            <a:ext cx="4392488" cy="2838790"/>
          </a:xfrm>
          <a:prstGeom prst="rect">
            <a:avLst/>
          </a:prstGeom>
        </p:spPr>
        <p:txBody>
          <a:bodyPr wrap="square">
            <a:spAutoFit/>
          </a:bodyPr>
          <a:lstStyle/>
          <a:p>
            <a:pPr indent="266700">
              <a:lnSpc>
                <a:spcPct val="125000"/>
              </a:lnSpc>
              <a:spcAft>
                <a:spcPts val="0"/>
              </a:spcAft>
            </a:pPr>
            <a:r>
              <a:rPr lang="zh-CN" altLang="zh-CN" sz="1200">
                <a:latin typeface="Times New Roman" panose="02020603050405020304" pitchFamily="18" charset="0"/>
                <a:ea typeface="宋体" panose="02010600030101010101" pitchFamily="2" charset="-122"/>
              </a:rPr>
              <a:t>以存根</a:t>
            </a:r>
            <a:r>
              <a:rPr lang="en-US" altLang="zh-CN" sz="1200">
                <a:latin typeface="Times New Roman" panose="02020603050405020304" pitchFamily="18" charset="0"/>
                <a:ea typeface="宋体" panose="02010600030101010101" pitchFamily="2" charset="-122"/>
              </a:rPr>
              <a:t>\</a:t>
            </a:r>
            <a:r>
              <a:rPr lang="zh-CN" altLang="zh-CN" sz="1200">
                <a:latin typeface="Times New Roman" panose="02020603050405020304" pitchFamily="18" charset="0"/>
                <a:ea typeface="宋体" panose="02010600030101010101" pitchFamily="2" charset="-122"/>
              </a:rPr>
              <a:t>代理机制来实现远程接口自动列集</a:t>
            </a:r>
            <a:r>
              <a:rPr lang="en-US" altLang="zh-CN" sz="1200">
                <a:latin typeface="Times New Roman" panose="02020603050405020304" pitchFamily="18" charset="0"/>
                <a:ea typeface="宋体" panose="02010600030101010101" pitchFamily="2" charset="-122"/>
              </a:rPr>
              <a:t>\</a:t>
            </a:r>
            <a:r>
              <a:rPr lang="zh-CN" altLang="zh-CN" sz="1200">
                <a:latin typeface="Times New Roman" panose="02020603050405020304" pitchFamily="18" charset="0"/>
                <a:ea typeface="宋体" panose="02010600030101010101" pitchFamily="2" charset="-122"/>
              </a:rPr>
              <a:t>散集</a:t>
            </a:r>
            <a:r>
              <a:rPr lang="en-US" altLang="zh-CN" sz="1200">
                <a:latin typeface="Times New Roman" panose="02020603050405020304" pitchFamily="18" charset="0"/>
                <a:ea typeface="宋体" panose="02010600030101010101" pitchFamily="2" charset="-122"/>
              </a:rPr>
              <a:t>, </a:t>
            </a:r>
            <a:r>
              <a:rPr lang="zh-CN" altLang="zh-CN" sz="1200">
                <a:latin typeface="Times New Roman" panose="02020603050405020304" pitchFamily="18" charset="0"/>
                <a:ea typeface="宋体" panose="02010600030101010101" pitchFamily="2" charset="-122"/>
              </a:rPr>
              <a:t>主要涉及到三个对象</a:t>
            </a:r>
            <a:r>
              <a:rPr lang="en-US" altLang="zh-CN" sz="1200">
                <a:latin typeface="Times New Roman" panose="02020603050405020304" pitchFamily="18" charset="0"/>
                <a:ea typeface="宋体" panose="02010600030101010101" pitchFamily="2" charset="-122"/>
              </a:rPr>
              <a:t>, </a:t>
            </a:r>
            <a:r>
              <a:rPr lang="zh-CN" altLang="zh-CN" sz="1200">
                <a:latin typeface="Times New Roman" panose="02020603050405020304" pitchFamily="18" charset="0"/>
                <a:ea typeface="宋体" panose="02010600030101010101" pitchFamily="2" charset="-122"/>
              </a:rPr>
              <a:t>处于客户端的代理</a:t>
            </a:r>
            <a:r>
              <a:rPr lang="en-US" altLang="zh-CN" sz="1200">
                <a:latin typeface="Times New Roman" panose="02020603050405020304" pitchFamily="18" charset="0"/>
                <a:ea typeface="宋体" panose="02010600030101010101" pitchFamily="2" charset="-122"/>
              </a:rPr>
              <a:t>(Proxy)</a:t>
            </a:r>
            <a:r>
              <a:rPr lang="zh-CN" altLang="zh-CN" sz="1200">
                <a:latin typeface="Times New Roman" panose="02020603050405020304" pitchFamily="18" charset="0"/>
                <a:ea typeface="宋体" panose="02010600030101010101" pitchFamily="2" charset="-122"/>
              </a:rPr>
              <a:t>对象</a:t>
            </a:r>
            <a:r>
              <a:rPr lang="en-US" altLang="zh-CN" sz="1200">
                <a:latin typeface="Times New Roman" panose="02020603050405020304" pitchFamily="18" charset="0"/>
                <a:ea typeface="宋体" panose="02010600030101010101" pitchFamily="2" charset="-122"/>
              </a:rPr>
              <a:t>, </a:t>
            </a:r>
            <a:r>
              <a:rPr lang="zh-CN" altLang="zh-CN" sz="1200">
                <a:latin typeface="Times New Roman" panose="02020603050405020304" pitchFamily="18" charset="0"/>
                <a:ea typeface="宋体" panose="02010600030101010101" pitchFamily="2" charset="-122"/>
              </a:rPr>
              <a:t>处于服务端的存根</a:t>
            </a:r>
            <a:r>
              <a:rPr lang="en-US" altLang="zh-CN" sz="1200">
                <a:latin typeface="Times New Roman" panose="02020603050405020304" pitchFamily="18" charset="0"/>
                <a:ea typeface="宋体" panose="02010600030101010101" pitchFamily="2" charset="-122"/>
              </a:rPr>
              <a:t>(stub)</a:t>
            </a:r>
            <a:r>
              <a:rPr lang="zh-CN" altLang="zh-CN" sz="1200">
                <a:latin typeface="Times New Roman" panose="02020603050405020304" pitchFamily="18" charset="0"/>
                <a:ea typeface="宋体" panose="02010600030101010101" pitchFamily="2" charset="-122"/>
              </a:rPr>
              <a:t>对象</a:t>
            </a:r>
            <a:r>
              <a:rPr lang="en-US" altLang="zh-CN" sz="1200">
                <a:latin typeface="Times New Roman" panose="02020603050405020304" pitchFamily="18" charset="0"/>
                <a:ea typeface="宋体" panose="02010600030101010101" pitchFamily="2" charset="-122"/>
              </a:rPr>
              <a:t>,</a:t>
            </a:r>
            <a:r>
              <a:rPr lang="zh-CN" altLang="zh-CN" sz="1200">
                <a:latin typeface="Times New Roman" panose="02020603050405020304" pitchFamily="18" charset="0"/>
                <a:ea typeface="宋体" panose="02010600030101010101" pitchFamily="2" charset="-122"/>
              </a:rPr>
              <a:t>以及处于内核的</a:t>
            </a:r>
            <a:r>
              <a:rPr lang="en-US" altLang="zh-CN" sz="1200">
                <a:latin typeface="Times New Roman" panose="02020603050405020304" pitchFamily="18" charset="0"/>
                <a:ea typeface="宋体" panose="02010600030101010101" pitchFamily="2" charset="-122"/>
              </a:rPr>
              <a:t>(Object)</a:t>
            </a:r>
            <a:r>
              <a:rPr lang="zh-CN" altLang="zh-CN" sz="1200">
                <a:latin typeface="Times New Roman" panose="02020603050405020304" pitchFamily="18" charset="0"/>
                <a:ea typeface="宋体" panose="02010600030101010101" pitchFamily="2" charset="-122"/>
              </a:rPr>
              <a:t>对象</a:t>
            </a:r>
            <a:r>
              <a:rPr lang="zh-CN" altLang="en-US" sz="1200">
                <a:latin typeface="Times New Roman" panose="02020603050405020304" pitchFamily="18" charset="0"/>
                <a:ea typeface="宋体" panose="02010600030101010101" pitchFamily="2" charset="-122"/>
              </a:rPr>
              <a:t>（基于</a:t>
            </a:r>
            <a:r>
              <a:rPr lang="en-US" altLang="zh-CN" sz="1200">
                <a:latin typeface="Times New Roman" panose="02020603050405020304" pitchFamily="18" charset="0"/>
                <a:ea typeface="宋体" panose="02010600030101010101" pitchFamily="2" charset="-122"/>
              </a:rPr>
              <a:t>D-Bus</a:t>
            </a:r>
            <a:r>
              <a:rPr lang="zh-CN" altLang="en-US" sz="1200">
                <a:latin typeface="Times New Roman" panose="02020603050405020304" pitchFamily="18" charset="0"/>
                <a:ea typeface="宋体" panose="02010600030101010101" pitchFamily="2" charset="-122"/>
              </a:rPr>
              <a:t>、</a:t>
            </a:r>
            <a:r>
              <a:rPr lang="en-US" altLang="zh-CN" sz="1200">
                <a:latin typeface="Times New Roman" panose="02020603050405020304" pitchFamily="18" charset="0"/>
                <a:ea typeface="宋体" panose="02010600030101010101" pitchFamily="2" charset="-122"/>
              </a:rPr>
              <a:t>IBinder</a:t>
            </a:r>
            <a:r>
              <a:rPr lang="zh-CN" altLang="en-US" sz="1200">
                <a:latin typeface="Times New Roman" panose="02020603050405020304" pitchFamily="18" charset="0"/>
                <a:ea typeface="宋体" panose="02010600030101010101" pitchFamily="2" charset="-122"/>
              </a:rPr>
              <a:t>的版本没有内核对象）</a:t>
            </a:r>
            <a:r>
              <a:rPr lang="zh-CN" altLang="zh-CN" sz="1200">
                <a:latin typeface="Times New Roman" panose="02020603050405020304" pitchFamily="18" charset="0"/>
                <a:ea typeface="宋体" panose="02010600030101010101" pitchFamily="2" charset="-122"/>
              </a:rPr>
              <a:t>。</a:t>
            </a:r>
          </a:p>
          <a:p>
            <a:pPr indent="266700">
              <a:lnSpc>
                <a:spcPct val="125000"/>
              </a:lnSpc>
              <a:spcAft>
                <a:spcPts val="0"/>
              </a:spcAft>
            </a:pPr>
            <a:r>
              <a:rPr lang="zh-CN" altLang="zh-CN" sz="1200">
                <a:latin typeface="Times New Roman" panose="02020603050405020304" pitchFamily="18" charset="0"/>
                <a:ea typeface="宋体" panose="02010600030101010101" pitchFamily="2" charset="-122"/>
              </a:rPr>
              <a:t>一个客户端进程不一定只调用一个远程构件的服务，为了更方便有效的和各个远程构件交互数据，</a:t>
            </a:r>
            <a:r>
              <a:rPr lang="en-US" altLang="zh-CN" sz="1200">
                <a:latin typeface="Times New Roman" panose="02020603050405020304" pitchFamily="18" charset="0"/>
                <a:ea typeface="宋体" panose="02010600030101010101" pitchFamily="2" charset="-122"/>
              </a:rPr>
              <a:t>COMO</a:t>
            </a:r>
            <a:r>
              <a:rPr lang="zh-CN" altLang="zh-CN" sz="1200">
                <a:latin typeface="Times New Roman" panose="02020603050405020304" pitchFamily="18" charset="0"/>
                <a:ea typeface="宋体" panose="02010600030101010101" pitchFamily="2" charset="-122"/>
              </a:rPr>
              <a:t>在客户端为每一个对应的远程服务建立一个代理对象，记录一些客户进程的信息、远程服务的构件对象的信息以及一些调用的状态等，负责为客户进程与对应的远程服务联系。</a:t>
            </a:r>
          </a:p>
          <a:p>
            <a:pPr indent="266700">
              <a:lnSpc>
                <a:spcPct val="125000"/>
              </a:lnSpc>
              <a:spcAft>
                <a:spcPts val="0"/>
              </a:spcAft>
            </a:pPr>
            <a:r>
              <a:rPr lang="en-US" altLang="zh-CN" sz="1200">
                <a:latin typeface="宋体" panose="02010600030101010101" pitchFamily="2" charset="-122"/>
                <a:ea typeface="宋体" panose="02010600030101010101" pitchFamily="2" charset="-122"/>
              </a:rPr>
              <a:t>COMO</a:t>
            </a:r>
            <a:r>
              <a:rPr lang="zh-CN" altLang="zh-CN" sz="1200">
                <a:latin typeface="Times New Roman" panose="02020603050405020304" pitchFamily="18" charset="0"/>
                <a:ea typeface="宋体" panose="02010600030101010101" pitchFamily="2" charset="-122"/>
              </a:rPr>
              <a:t>会为每个提供远程服务的构件对象建立一个存根对象，客户端代理不是直接与远程提供服务的构件对象联系的，而是与存根对象进行联系，通过存根对象来调用构件对象。</a:t>
            </a:r>
            <a:endParaRPr lang="zh-CN" altLang="zh-CN" sz="120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604251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30B7D0-43F1-4891-984E-E93FB2B8B6AC}"/>
              </a:ext>
            </a:extLst>
          </p:cNvPr>
          <p:cNvSpPr>
            <a:spLocks noGrp="1"/>
          </p:cNvSpPr>
          <p:nvPr>
            <p:ph type="ctrTitle"/>
          </p:nvPr>
        </p:nvSpPr>
        <p:spPr/>
        <p:txBody>
          <a:bodyPr/>
          <a:lstStyle/>
          <a:p>
            <a:r>
              <a:rPr lang="zh-CN" altLang="en-US"/>
              <a:t>客户端</a:t>
            </a:r>
            <a:r>
              <a:rPr lang="en-US" altLang="zh-CN"/>
              <a:t>Client -- Proxy</a:t>
            </a:r>
            <a:endParaRPr lang="zh-CN" altLang="en-US"/>
          </a:p>
        </p:txBody>
      </p:sp>
      <p:sp>
        <p:nvSpPr>
          <p:cNvPr id="3" name="副标题 2">
            <a:extLst>
              <a:ext uri="{FF2B5EF4-FFF2-40B4-BE49-F238E27FC236}">
                <a16:creationId xmlns:a16="http://schemas.microsoft.com/office/drawing/2014/main" id="{F90B2864-7D68-4272-A432-32715ECB79FE}"/>
              </a:ext>
            </a:extLst>
          </p:cNvPr>
          <p:cNvSpPr>
            <a:spLocks noGrp="1"/>
          </p:cNvSpPr>
          <p:nvPr>
            <p:ph type="subTitle" idx="1"/>
          </p:nvPr>
        </p:nvSpPr>
        <p:spPr>
          <a:xfrm>
            <a:off x="685800" y="2571750"/>
            <a:ext cx="7772400" cy="1200150"/>
          </a:xfrm>
        </p:spPr>
        <p:txBody>
          <a:bodyPr/>
          <a:lstStyle/>
          <a:p>
            <a:pPr marL="342900" indent="-342900">
              <a:buFont typeface="Arial" panose="020B0604020202020204" pitchFamily="34" charset="0"/>
              <a:buChar char="•"/>
            </a:pPr>
            <a:r>
              <a:rPr lang="zh-CN" altLang="en-US"/>
              <a:t>客户端是引用服务的一端。</a:t>
            </a:r>
            <a:endParaRPr lang="en-US" altLang="zh-CN"/>
          </a:p>
          <a:p>
            <a:pPr marL="342900" indent="-342900">
              <a:buFont typeface="Arial" panose="020B0604020202020204" pitchFamily="34" charset="0"/>
              <a:buChar char="•"/>
            </a:pPr>
            <a:r>
              <a:rPr lang="zh-CN" altLang="en-US"/>
              <a:t>通过这个机制，不只是让</a:t>
            </a:r>
            <a:r>
              <a:rPr lang="en-US" altLang="zh-CN"/>
              <a:t>C++</a:t>
            </a:r>
            <a:r>
              <a:rPr lang="zh-CN" altLang="en-US"/>
              <a:t>程序得以使用</a:t>
            </a:r>
            <a:r>
              <a:rPr lang="en-US" altLang="zh-CN"/>
              <a:t>COMO</a:t>
            </a:r>
            <a:r>
              <a:rPr lang="zh-CN" altLang="en-US"/>
              <a:t>构件服务，实现多语言的绑定也是很容易的。</a:t>
            </a:r>
          </a:p>
        </p:txBody>
      </p:sp>
      <p:sp>
        <p:nvSpPr>
          <p:cNvPr id="4" name="日期占位符 3">
            <a:extLst>
              <a:ext uri="{FF2B5EF4-FFF2-40B4-BE49-F238E27FC236}">
                <a16:creationId xmlns:a16="http://schemas.microsoft.com/office/drawing/2014/main" id="{F87EAC34-1706-4D07-88E0-69B8253B3F94}"/>
              </a:ext>
            </a:extLst>
          </p:cNvPr>
          <p:cNvSpPr>
            <a:spLocks noGrp="1"/>
          </p:cNvSpPr>
          <p:nvPr>
            <p:ph type="dt" sz="half" idx="10"/>
          </p:nvPr>
        </p:nvSpPr>
        <p:spPr/>
        <p:txBody>
          <a:bodyPr/>
          <a:lstStyle/>
          <a:p>
            <a:fld id="{12D1B8E7-F47C-47D8-B811-1B6D096B8720}" type="datetime1">
              <a:rPr lang="zh-CN" altLang="en-US" smtClean="0">
                <a:solidFill>
                  <a:srgbClr val="000000"/>
                </a:solidFill>
              </a:rPr>
              <a:pPr/>
              <a:t>2021/2/25</a:t>
            </a:fld>
            <a:endParaRPr lang="zh-CN" altLang="en-US">
              <a:solidFill>
                <a:srgbClr val="000000"/>
              </a:solidFill>
            </a:endParaRPr>
          </a:p>
        </p:txBody>
      </p:sp>
      <p:sp>
        <p:nvSpPr>
          <p:cNvPr id="5" name="页脚占位符 4">
            <a:extLst>
              <a:ext uri="{FF2B5EF4-FFF2-40B4-BE49-F238E27FC236}">
                <a16:creationId xmlns:a16="http://schemas.microsoft.com/office/drawing/2014/main" id="{D5E6CA98-2203-4F89-B6B1-F6AC23519BE7}"/>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6" name="灯片编号占位符 5">
            <a:extLst>
              <a:ext uri="{FF2B5EF4-FFF2-40B4-BE49-F238E27FC236}">
                <a16:creationId xmlns:a16="http://schemas.microsoft.com/office/drawing/2014/main" id="{21E11E3C-D4A1-42A8-97EE-A4D070E14C84}"/>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5</a:t>
            </a:fld>
            <a:endParaRPr lang="zh-CN" altLang="en-US">
              <a:solidFill>
                <a:srgbClr val="000000"/>
              </a:solidFill>
            </a:endParaRPr>
          </a:p>
        </p:txBody>
      </p:sp>
    </p:spTree>
    <p:extLst>
      <p:ext uri="{BB962C8B-B14F-4D97-AF65-F5344CB8AC3E}">
        <p14:creationId xmlns:p14="http://schemas.microsoft.com/office/powerpoint/2010/main" val="3669258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7E8559-87F4-4870-90AC-F2C5EF694579}"/>
              </a:ext>
            </a:extLst>
          </p:cNvPr>
          <p:cNvSpPr>
            <a:spLocks noGrp="1"/>
          </p:cNvSpPr>
          <p:nvPr>
            <p:ph type="title"/>
          </p:nvPr>
        </p:nvSpPr>
        <p:spPr/>
        <p:txBody>
          <a:bodyPr/>
          <a:lstStyle/>
          <a:p>
            <a:r>
              <a:rPr lang="zh-CN" altLang="en-US"/>
              <a:t>客户端</a:t>
            </a:r>
            <a:r>
              <a:rPr lang="en-US" altLang="zh-CN"/>
              <a:t>Client</a:t>
            </a:r>
            <a:endParaRPr lang="zh-CN" altLang="en-US"/>
          </a:p>
        </p:txBody>
      </p:sp>
      <p:sp>
        <p:nvSpPr>
          <p:cNvPr id="3" name="内容占位符 2">
            <a:extLst>
              <a:ext uri="{FF2B5EF4-FFF2-40B4-BE49-F238E27FC236}">
                <a16:creationId xmlns:a16="http://schemas.microsoft.com/office/drawing/2014/main" id="{FAF4651B-EAC9-4A97-94EF-2F99C11A4A31}"/>
              </a:ext>
            </a:extLst>
          </p:cNvPr>
          <p:cNvSpPr>
            <a:spLocks noGrp="1"/>
          </p:cNvSpPr>
          <p:nvPr>
            <p:ph idx="1"/>
          </p:nvPr>
        </p:nvSpPr>
        <p:spPr/>
        <p:txBody>
          <a:bodyPr/>
          <a:lstStyle/>
          <a:p>
            <a:r>
              <a:rPr lang="zh-CN" altLang="en-US" sz="1200"/>
              <a:t>源码：</a:t>
            </a:r>
            <a:r>
              <a:rPr lang="en-US" altLang="zh-CN" sz="1200"/>
              <a:t>/como/como/test/runtime/rpc/client/main.cpp </a:t>
            </a:r>
          </a:p>
          <a:p>
            <a:endParaRPr lang="zh-CN" altLang="en-US"/>
          </a:p>
        </p:txBody>
      </p:sp>
      <p:sp>
        <p:nvSpPr>
          <p:cNvPr id="4" name="日期占位符 3">
            <a:extLst>
              <a:ext uri="{FF2B5EF4-FFF2-40B4-BE49-F238E27FC236}">
                <a16:creationId xmlns:a16="http://schemas.microsoft.com/office/drawing/2014/main" id="{93827E35-D2B1-4ABA-9FCC-3F6BE0532941}"/>
              </a:ext>
            </a:extLst>
          </p:cNvPr>
          <p:cNvSpPr>
            <a:spLocks noGrp="1"/>
          </p:cNvSpPr>
          <p:nvPr>
            <p:ph type="dt" sz="half" idx="10"/>
          </p:nvPr>
        </p:nvSpPr>
        <p:spPr/>
        <p:txBody>
          <a:bodyPr/>
          <a:lstStyle/>
          <a:p>
            <a:fld id="{A058C3EE-7F92-4C34-8E4D-F4AB6C7888FF}" type="datetime1">
              <a:rPr lang="zh-CN" altLang="en-US" smtClean="0">
                <a:solidFill>
                  <a:srgbClr val="000000"/>
                </a:solidFill>
              </a:rPr>
              <a:pPr/>
              <a:t>2021/2/25</a:t>
            </a:fld>
            <a:endParaRPr lang="zh-CN" altLang="en-US">
              <a:solidFill>
                <a:srgbClr val="000000"/>
              </a:solidFill>
            </a:endParaRPr>
          </a:p>
        </p:txBody>
      </p:sp>
      <p:sp>
        <p:nvSpPr>
          <p:cNvPr id="5" name="页脚占位符 4">
            <a:extLst>
              <a:ext uri="{FF2B5EF4-FFF2-40B4-BE49-F238E27FC236}">
                <a16:creationId xmlns:a16="http://schemas.microsoft.com/office/drawing/2014/main" id="{399BFAC3-DF7B-478C-9F01-BFDF6BF6D69C}"/>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6" name="灯片编号占位符 5">
            <a:extLst>
              <a:ext uri="{FF2B5EF4-FFF2-40B4-BE49-F238E27FC236}">
                <a16:creationId xmlns:a16="http://schemas.microsoft.com/office/drawing/2014/main" id="{18F7491C-7BC6-4873-B436-7D1E2B637B8D}"/>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6</a:t>
            </a:fld>
            <a:endParaRPr lang="zh-CN" altLang="en-US">
              <a:solidFill>
                <a:srgbClr val="000000"/>
              </a:solidFill>
            </a:endParaRPr>
          </a:p>
        </p:txBody>
      </p:sp>
      <p:pic>
        <p:nvPicPr>
          <p:cNvPr id="7" name="图片 6">
            <a:extLst>
              <a:ext uri="{FF2B5EF4-FFF2-40B4-BE49-F238E27FC236}">
                <a16:creationId xmlns:a16="http://schemas.microsoft.com/office/drawing/2014/main" id="{CE81EE5F-9050-4192-A155-E4C1BA34F67E}"/>
              </a:ext>
            </a:extLst>
          </p:cNvPr>
          <p:cNvPicPr>
            <a:picLocks noChangeAspect="1"/>
          </p:cNvPicPr>
          <p:nvPr/>
        </p:nvPicPr>
        <p:blipFill>
          <a:blip r:embed="rId2"/>
          <a:stretch>
            <a:fillRect/>
          </a:stretch>
        </p:blipFill>
        <p:spPr>
          <a:xfrm>
            <a:off x="609600" y="1635646"/>
            <a:ext cx="4525888" cy="2653107"/>
          </a:xfrm>
          <a:prstGeom prst="rect">
            <a:avLst/>
          </a:prstGeom>
        </p:spPr>
      </p:pic>
    </p:spTree>
    <p:extLst>
      <p:ext uri="{BB962C8B-B14F-4D97-AF65-F5344CB8AC3E}">
        <p14:creationId xmlns:p14="http://schemas.microsoft.com/office/powerpoint/2010/main" val="225269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7E8559-87F4-4870-90AC-F2C5EF694579}"/>
              </a:ext>
            </a:extLst>
          </p:cNvPr>
          <p:cNvSpPr>
            <a:spLocks noGrp="1"/>
          </p:cNvSpPr>
          <p:nvPr>
            <p:ph type="title"/>
          </p:nvPr>
        </p:nvSpPr>
        <p:spPr/>
        <p:txBody>
          <a:bodyPr/>
          <a:lstStyle/>
          <a:p>
            <a:r>
              <a:rPr lang="en-US" altLang="zh-CN"/>
              <a:t>GetService</a:t>
            </a:r>
            <a:r>
              <a:rPr lang="zh-CN" altLang="en-US"/>
              <a:t>中的</a:t>
            </a:r>
            <a:r>
              <a:rPr lang="en-US" altLang="zh-CN"/>
              <a:t>obj</a:t>
            </a:r>
            <a:r>
              <a:rPr lang="zh-CN" altLang="en-US"/>
              <a:t>哪里来的？</a:t>
            </a:r>
            <a:br>
              <a:rPr lang="en-US" altLang="zh-CN"/>
            </a:br>
            <a:r>
              <a:rPr lang="en-US" altLang="zh-CN" sz="1800"/>
              <a:t>GetService()</a:t>
            </a:r>
            <a:endParaRPr lang="zh-CN" altLang="en-US" sz="1800"/>
          </a:p>
        </p:txBody>
      </p:sp>
      <p:sp>
        <p:nvSpPr>
          <p:cNvPr id="3" name="内容占位符 2">
            <a:extLst>
              <a:ext uri="{FF2B5EF4-FFF2-40B4-BE49-F238E27FC236}">
                <a16:creationId xmlns:a16="http://schemas.microsoft.com/office/drawing/2014/main" id="{FAF4651B-EAC9-4A97-94EF-2F99C11A4A31}"/>
              </a:ext>
            </a:extLst>
          </p:cNvPr>
          <p:cNvSpPr>
            <a:spLocks noGrp="1"/>
          </p:cNvSpPr>
          <p:nvPr>
            <p:ph idx="1"/>
          </p:nvPr>
        </p:nvSpPr>
        <p:spPr/>
        <p:txBody>
          <a:bodyPr/>
          <a:lstStyle/>
          <a:p>
            <a:r>
              <a:rPr lang="zh-CN" altLang="en-US" sz="1200"/>
              <a:t>源码：</a:t>
            </a:r>
            <a:r>
              <a:rPr lang="en-US" altLang="zh-CN" sz="1200"/>
              <a:t>/como/como/servicemanager/lib/linux/ServiceManager.cpp</a:t>
            </a:r>
            <a:endParaRPr lang="zh-CN" altLang="en-US"/>
          </a:p>
        </p:txBody>
      </p:sp>
      <p:sp>
        <p:nvSpPr>
          <p:cNvPr id="4" name="日期占位符 3">
            <a:extLst>
              <a:ext uri="{FF2B5EF4-FFF2-40B4-BE49-F238E27FC236}">
                <a16:creationId xmlns:a16="http://schemas.microsoft.com/office/drawing/2014/main" id="{93827E35-D2B1-4ABA-9FCC-3F6BE0532941}"/>
              </a:ext>
            </a:extLst>
          </p:cNvPr>
          <p:cNvSpPr>
            <a:spLocks noGrp="1"/>
          </p:cNvSpPr>
          <p:nvPr>
            <p:ph type="dt" sz="half" idx="10"/>
          </p:nvPr>
        </p:nvSpPr>
        <p:spPr/>
        <p:txBody>
          <a:bodyPr/>
          <a:lstStyle/>
          <a:p>
            <a:fld id="{A058C3EE-7F92-4C34-8E4D-F4AB6C7888FF}" type="datetime1">
              <a:rPr lang="zh-CN" altLang="en-US" smtClean="0">
                <a:solidFill>
                  <a:srgbClr val="000000"/>
                </a:solidFill>
              </a:rPr>
              <a:pPr/>
              <a:t>2021/2/25</a:t>
            </a:fld>
            <a:endParaRPr lang="zh-CN" altLang="en-US">
              <a:solidFill>
                <a:srgbClr val="000000"/>
              </a:solidFill>
            </a:endParaRPr>
          </a:p>
        </p:txBody>
      </p:sp>
      <p:sp>
        <p:nvSpPr>
          <p:cNvPr id="5" name="页脚占位符 4">
            <a:extLst>
              <a:ext uri="{FF2B5EF4-FFF2-40B4-BE49-F238E27FC236}">
                <a16:creationId xmlns:a16="http://schemas.microsoft.com/office/drawing/2014/main" id="{399BFAC3-DF7B-478C-9F01-BFDF6BF6D69C}"/>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6" name="灯片编号占位符 5">
            <a:extLst>
              <a:ext uri="{FF2B5EF4-FFF2-40B4-BE49-F238E27FC236}">
                <a16:creationId xmlns:a16="http://schemas.microsoft.com/office/drawing/2014/main" id="{18F7491C-7BC6-4873-B436-7D1E2B637B8D}"/>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7</a:t>
            </a:fld>
            <a:endParaRPr lang="zh-CN" altLang="en-US">
              <a:solidFill>
                <a:srgbClr val="000000"/>
              </a:solidFill>
            </a:endParaRPr>
          </a:p>
        </p:txBody>
      </p:sp>
      <p:pic>
        <p:nvPicPr>
          <p:cNvPr id="8" name="图片 7">
            <a:extLst>
              <a:ext uri="{FF2B5EF4-FFF2-40B4-BE49-F238E27FC236}">
                <a16:creationId xmlns:a16="http://schemas.microsoft.com/office/drawing/2014/main" id="{0CBA748A-5A9F-46DC-ACB9-49CED68EEAF2}"/>
              </a:ext>
            </a:extLst>
          </p:cNvPr>
          <p:cNvPicPr>
            <a:picLocks noChangeAspect="1"/>
          </p:cNvPicPr>
          <p:nvPr/>
        </p:nvPicPr>
        <p:blipFill>
          <a:blip r:embed="rId2"/>
          <a:stretch>
            <a:fillRect/>
          </a:stretch>
        </p:blipFill>
        <p:spPr>
          <a:xfrm>
            <a:off x="574675" y="1707654"/>
            <a:ext cx="3925317" cy="685706"/>
          </a:xfrm>
          <a:prstGeom prst="rect">
            <a:avLst/>
          </a:prstGeom>
        </p:spPr>
      </p:pic>
      <p:pic>
        <p:nvPicPr>
          <p:cNvPr id="9" name="图片 8">
            <a:extLst>
              <a:ext uri="{FF2B5EF4-FFF2-40B4-BE49-F238E27FC236}">
                <a16:creationId xmlns:a16="http://schemas.microsoft.com/office/drawing/2014/main" id="{69B7E2F2-59B6-4363-A83E-B84159DD0FB9}"/>
              </a:ext>
            </a:extLst>
          </p:cNvPr>
          <p:cNvPicPr>
            <a:picLocks noChangeAspect="1"/>
          </p:cNvPicPr>
          <p:nvPr/>
        </p:nvPicPr>
        <p:blipFill>
          <a:blip r:embed="rId3"/>
          <a:stretch>
            <a:fillRect/>
          </a:stretch>
        </p:blipFill>
        <p:spPr>
          <a:xfrm>
            <a:off x="566738" y="2499742"/>
            <a:ext cx="5927671" cy="1584175"/>
          </a:xfrm>
          <a:prstGeom prst="rect">
            <a:avLst/>
          </a:prstGeom>
        </p:spPr>
      </p:pic>
    </p:spTree>
    <p:extLst>
      <p:ext uri="{BB962C8B-B14F-4D97-AF65-F5344CB8AC3E}">
        <p14:creationId xmlns:p14="http://schemas.microsoft.com/office/powerpoint/2010/main" val="2713997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7E8559-87F4-4870-90AC-F2C5EF694579}"/>
              </a:ext>
            </a:extLst>
          </p:cNvPr>
          <p:cNvSpPr>
            <a:spLocks noGrp="1"/>
          </p:cNvSpPr>
          <p:nvPr>
            <p:ph type="title"/>
          </p:nvPr>
        </p:nvSpPr>
        <p:spPr/>
        <p:txBody>
          <a:bodyPr/>
          <a:lstStyle/>
          <a:p>
            <a:r>
              <a:rPr lang="en-US" altLang="zh-CN"/>
              <a:t>GetService</a:t>
            </a:r>
            <a:r>
              <a:rPr lang="zh-CN" altLang="en-US"/>
              <a:t>中的</a:t>
            </a:r>
            <a:r>
              <a:rPr lang="en-US" altLang="zh-CN"/>
              <a:t>obj</a:t>
            </a:r>
            <a:r>
              <a:rPr lang="zh-CN" altLang="en-US"/>
              <a:t>哪里来的？</a:t>
            </a:r>
            <a:br>
              <a:rPr lang="en-US" altLang="zh-CN"/>
            </a:br>
            <a:r>
              <a:rPr lang="en-US" altLang="zh-CN" sz="1800"/>
              <a:t> CoUnmarshalInterface()</a:t>
            </a:r>
            <a:endParaRPr lang="zh-CN" altLang="en-US" sz="1800"/>
          </a:p>
        </p:txBody>
      </p:sp>
      <p:sp>
        <p:nvSpPr>
          <p:cNvPr id="3" name="内容占位符 2">
            <a:extLst>
              <a:ext uri="{FF2B5EF4-FFF2-40B4-BE49-F238E27FC236}">
                <a16:creationId xmlns:a16="http://schemas.microsoft.com/office/drawing/2014/main" id="{FAF4651B-EAC9-4A97-94EF-2F99C11A4A31}"/>
              </a:ext>
            </a:extLst>
          </p:cNvPr>
          <p:cNvSpPr>
            <a:spLocks noGrp="1"/>
          </p:cNvSpPr>
          <p:nvPr>
            <p:ph idx="1"/>
          </p:nvPr>
        </p:nvSpPr>
        <p:spPr/>
        <p:txBody>
          <a:bodyPr/>
          <a:lstStyle/>
          <a:p>
            <a:r>
              <a:rPr lang="zh-CN" altLang="en-US" sz="1200"/>
              <a:t>源码：</a:t>
            </a:r>
            <a:r>
              <a:rPr lang="pt-BR" altLang="zh-CN" sz="1200"/>
              <a:t>/como/como/como/runtime/rpc/comorpc.cpp</a:t>
            </a:r>
            <a:endParaRPr lang="zh-CN" altLang="en-US"/>
          </a:p>
        </p:txBody>
      </p:sp>
      <p:sp>
        <p:nvSpPr>
          <p:cNvPr id="4" name="日期占位符 3">
            <a:extLst>
              <a:ext uri="{FF2B5EF4-FFF2-40B4-BE49-F238E27FC236}">
                <a16:creationId xmlns:a16="http://schemas.microsoft.com/office/drawing/2014/main" id="{93827E35-D2B1-4ABA-9FCC-3F6BE0532941}"/>
              </a:ext>
            </a:extLst>
          </p:cNvPr>
          <p:cNvSpPr>
            <a:spLocks noGrp="1"/>
          </p:cNvSpPr>
          <p:nvPr>
            <p:ph type="dt" sz="half" idx="10"/>
          </p:nvPr>
        </p:nvSpPr>
        <p:spPr/>
        <p:txBody>
          <a:bodyPr/>
          <a:lstStyle/>
          <a:p>
            <a:fld id="{A058C3EE-7F92-4C34-8E4D-F4AB6C7888FF}" type="datetime1">
              <a:rPr lang="zh-CN" altLang="en-US" smtClean="0">
                <a:solidFill>
                  <a:srgbClr val="000000"/>
                </a:solidFill>
              </a:rPr>
              <a:pPr/>
              <a:t>2021/2/25</a:t>
            </a:fld>
            <a:endParaRPr lang="zh-CN" altLang="en-US">
              <a:solidFill>
                <a:srgbClr val="000000"/>
              </a:solidFill>
            </a:endParaRPr>
          </a:p>
        </p:txBody>
      </p:sp>
      <p:sp>
        <p:nvSpPr>
          <p:cNvPr id="5" name="页脚占位符 4">
            <a:extLst>
              <a:ext uri="{FF2B5EF4-FFF2-40B4-BE49-F238E27FC236}">
                <a16:creationId xmlns:a16="http://schemas.microsoft.com/office/drawing/2014/main" id="{399BFAC3-DF7B-478C-9F01-BFDF6BF6D69C}"/>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6" name="灯片编号占位符 5">
            <a:extLst>
              <a:ext uri="{FF2B5EF4-FFF2-40B4-BE49-F238E27FC236}">
                <a16:creationId xmlns:a16="http://schemas.microsoft.com/office/drawing/2014/main" id="{18F7491C-7BC6-4873-B436-7D1E2B637B8D}"/>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8</a:t>
            </a:fld>
            <a:endParaRPr lang="zh-CN" altLang="en-US">
              <a:solidFill>
                <a:srgbClr val="000000"/>
              </a:solidFill>
            </a:endParaRPr>
          </a:p>
        </p:txBody>
      </p:sp>
      <p:pic>
        <p:nvPicPr>
          <p:cNvPr id="10" name="图片 9">
            <a:extLst>
              <a:ext uri="{FF2B5EF4-FFF2-40B4-BE49-F238E27FC236}">
                <a16:creationId xmlns:a16="http://schemas.microsoft.com/office/drawing/2014/main" id="{21A429AD-899C-4D07-9728-09D06CCAB6A7}"/>
              </a:ext>
            </a:extLst>
          </p:cNvPr>
          <p:cNvPicPr>
            <a:picLocks noChangeAspect="1"/>
          </p:cNvPicPr>
          <p:nvPr/>
        </p:nvPicPr>
        <p:blipFill>
          <a:blip r:embed="rId2"/>
          <a:stretch>
            <a:fillRect/>
          </a:stretch>
        </p:blipFill>
        <p:spPr>
          <a:xfrm>
            <a:off x="609600" y="1779662"/>
            <a:ext cx="5170396" cy="2099494"/>
          </a:xfrm>
          <a:prstGeom prst="rect">
            <a:avLst/>
          </a:prstGeom>
        </p:spPr>
      </p:pic>
    </p:spTree>
    <p:extLst>
      <p:ext uri="{BB962C8B-B14F-4D97-AF65-F5344CB8AC3E}">
        <p14:creationId xmlns:p14="http://schemas.microsoft.com/office/powerpoint/2010/main" val="1408424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7E8559-87F4-4870-90AC-F2C5EF694579}"/>
              </a:ext>
            </a:extLst>
          </p:cNvPr>
          <p:cNvSpPr>
            <a:spLocks noGrp="1"/>
          </p:cNvSpPr>
          <p:nvPr>
            <p:ph type="title"/>
          </p:nvPr>
        </p:nvSpPr>
        <p:spPr/>
        <p:txBody>
          <a:bodyPr/>
          <a:lstStyle/>
          <a:p>
            <a:r>
              <a:rPr lang="en-US" altLang="zh-CN"/>
              <a:t>GetService</a:t>
            </a:r>
            <a:r>
              <a:rPr lang="zh-CN" altLang="en-US"/>
              <a:t>中的</a:t>
            </a:r>
            <a:r>
              <a:rPr lang="en-US" altLang="zh-CN"/>
              <a:t>obj</a:t>
            </a:r>
            <a:r>
              <a:rPr lang="zh-CN" altLang="en-US"/>
              <a:t>哪里来的？</a:t>
            </a:r>
            <a:br>
              <a:rPr lang="en-US" altLang="zh-CN"/>
            </a:br>
            <a:r>
              <a:rPr lang="en-US" altLang="zh-CN" sz="1800"/>
              <a:t>UnmarshalInterface()</a:t>
            </a:r>
            <a:endParaRPr lang="zh-CN" altLang="en-US" sz="1800"/>
          </a:p>
        </p:txBody>
      </p:sp>
      <p:sp>
        <p:nvSpPr>
          <p:cNvPr id="3" name="内容占位符 2">
            <a:extLst>
              <a:ext uri="{FF2B5EF4-FFF2-40B4-BE49-F238E27FC236}">
                <a16:creationId xmlns:a16="http://schemas.microsoft.com/office/drawing/2014/main" id="{FAF4651B-EAC9-4A97-94EF-2F99C11A4A31}"/>
              </a:ext>
            </a:extLst>
          </p:cNvPr>
          <p:cNvSpPr>
            <a:spLocks noGrp="1"/>
          </p:cNvSpPr>
          <p:nvPr>
            <p:ph idx="1"/>
          </p:nvPr>
        </p:nvSpPr>
        <p:spPr/>
        <p:txBody>
          <a:bodyPr/>
          <a:lstStyle/>
          <a:p>
            <a:r>
              <a:rPr lang="zh-CN" altLang="en-US" sz="1200"/>
              <a:t>源码：</a:t>
            </a:r>
            <a:r>
              <a:rPr lang="pt-BR" altLang="zh-CN" sz="1200"/>
              <a:t>/como/como/como/runtime/rpc/dbus/CDBusChannelFactory.cpp</a:t>
            </a:r>
            <a:endParaRPr lang="zh-CN" altLang="en-US"/>
          </a:p>
        </p:txBody>
      </p:sp>
      <p:sp>
        <p:nvSpPr>
          <p:cNvPr id="4" name="日期占位符 3">
            <a:extLst>
              <a:ext uri="{FF2B5EF4-FFF2-40B4-BE49-F238E27FC236}">
                <a16:creationId xmlns:a16="http://schemas.microsoft.com/office/drawing/2014/main" id="{93827E35-D2B1-4ABA-9FCC-3F6BE0532941}"/>
              </a:ext>
            </a:extLst>
          </p:cNvPr>
          <p:cNvSpPr>
            <a:spLocks noGrp="1"/>
          </p:cNvSpPr>
          <p:nvPr>
            <p:ph type="dt" sz="half" idx="10"/>
          </p:nvPr>
        </p:nvSpPr>
        <p:spPr/>
        <p:txBody>
          <a:bodyPr/>
          <a:lstStyle/>
          <a:p>
            <a:fld id="{A058C3EE-7F92-4C34-8E4D-F4AB6C7888FF}" type="datetime1">
              <a:rPr lang="zh-CN" altLang="en-US" smtClean="0">
                <a:solidFill>
                  <a:srgbClr val="000000"/>
                </a:solidFill>
              </a:rPr>
              <a:pPr/>
              <a:t>2021/2/25</a:t>
            </a:fld>
            <a:endParaRPr lang="zh-CN" altLang="en-US">
              <a:solidFill>
                <a:srgbClr val="000000"/>
              </a:solidFill>
            </a:endParaRPr>
          </a:p>
        </p:txBody>
      </p:sp>
      <p:sp>
        <p:nvSpPr>
          <p:cNvPr id="5" name="页脚占位符 4">
            <a:extLst>
              <a:ext uri="{FF2B5EF4-FFF2-40B4-BE49-F238E27FC236}">
                <a16:creationId xmlns:a16="http://schemas.microsoft.com/office/drawing/2014/main" id="{399BFAC3-DF7B-478C-9F01-BFDF6BF6D69C}"/>
              </a:ext>
            </a:extLst>
          </p:cNvPr>
          <p:cNvSpPr>
            <a:spLocks noGrp="1"/>
          </p:cNvSpPr>
          <p:nvPr>
            <p:ph type="ftr" sz="quarter" idx="11"/>
          </p:nvPr>
        </p:nvSpPr>
        <p:spPr/>
        <p:txBody>
          <a:bodyPr/>
          <a:lstStyle/>
          <a:p>
            <a:r>
              <a:rPr lang="zh-CN" altLang="en-US">
                <a:solidFill>
                  <a:srgbClr val="000000"/>
                </a:solidFill>
              </a:rPr>
              <a:t>同济大学电子与信息工程学院 裴喜龙</a:t>
            </a:r>
          </a:p>
        </p:txBody>
      </p:sp>
      <p:sp>
        <p:nvSpPr>
          <p:cNvPr id="6" name="灯片编号占位符 5">
            <a:extLst>
              <a:ext uri="{FF2B5EF4-FFF2-40B4-BE49-F238E27FC236}">
                <a16:creationId xmlns:a16="http://schemas.microsoft.com/office/drawing/2014/main" id="{18F7491C-7BC6-4873-B436-7D1E2B637B8D}"/>
              </a:ext>
            </a:extLst>
          </p:cNvPr>
          <p:cNvSpPr>
            <a:spLocks noGrp="1"/>
          </p:cNvSpPr>
          <p:nvPr>
            <p:ph type="sldNum" sz="quarter" idx="12"/>
          </p:nvPr>
        </p:nvSpPr>
        <p:spPr/>
        <p:txBody>
          <a:bodyPr/>
          <a:lstStyle/>
          <a:p>
            <a:fld id="{C3E0ADDA-F6F8-47AE-B57D-5BE0E215DE8A}" type="slidenum">
              <a:rPr lang="zh-CN" altLang="en-US" smtClean="0">
                <a:solidFill>
                  <a:srgbClr val="000000"/>
                </a:solidFill>
              </a:rPr>
              <a:pPr/>
              <a:t>9</a:t>
            </a:fld>
            <a:endParaRPr lang="zh-CN" altLang="en-US">
              <a:solidFill>
                <a:srgbClr val="000000"/>
              </a:solidFill>
            </a:endParaRPr>
          </a:p>
        </p:txBody>
      </p:sp>
      <p:pic>
        <p:nvPicPr>
          <p:cNvPr id="7" name="图片 6">
            <a:extLst>
              <a:ext uri="{FF2B5EF4-FFF2-40B4-BE49-F238E27FC236}">
                <a16:creationId xmlns:a16="http://schemas.microsoft.com/office/drawing/2014/main" id="{C1629205-5FA1-4DC4-9658-D2E699C83436}"/>
              </a:ext>
            </a:extLst>
          </p:cNvPr>
          <p:cNvPicPr>
            <a:picLocks noChangeAspect="1"/>
          </p:cNvPicPr>
          <p:nvPr/>
        </p:nvPicPr>
        <p:blipFill>
          <a:blip r:embed="rId2"/>
          <a:stretch>
            <a:fillRect/>
          </a:stretch>
        </p:blipFill>
        <p:spPr>
          <a:xfrm>
            <a:off x="614879" y="1635646"/>
            <a:ext cx="4495775" cy="603673"/>
          </a:xfrm>
          <a:prstGeom prst="rect">
            <a:avLst/>
          </a:prstGeom>
        </p:spPr>
      </p:pic>
      <p:pic>
        <p:nvPicPr>
          <p:cNvPr id="8" name="图片 7">
            <a:extLst>
              <a:ext uri="{FF2B5EF4-FFF2-40B4-BE49-F238E27FC236}">
                <a16:creationId xmlns:a16="http://schemas.microsoft.com/office/drawing/2014/main" id="{13BBB6AC-E0E9-453E-94EC-43880623C8FA}"/>
              </a:ext>
            </a:extLst>
          </p:cNvPr>
          <p:cNvPicPr>
            <a:picLocks noChangeAspect="1"/>
          </p:cNvPicPr>
          <p:nvPr/>
        </p:nvPicPr>
        <p:blipFill>
          <a:blip r:embed="rId3"/>
          <a:stretch>
            <a:fillRect/>
          </a:stretch>
        </p:blipFill>
        <p:spPr>
          <a:xfrm>
            <a:off x="5110654" y="1625971"/>
            <a:ext cx="3973850" cy="2973413"/>
          </a:xfrm>
          <a:prstGeom prst="rect">
            <a:avLst/>
          </a:prstGeom>
        </p:spPr>
      </p:pic>
    </p:spTree>
    <p:extLst>
      <p:ext uri="{BB962C8B-B14F-4D97-AF65-F5344CB8AC3E}">
        <p14:creationId xmlns:p14="http://schemas.microsoft.com/office/powerpoint/2010/main" val="720592719"/>
      </p:ext>
    </p:extLst>
  </p:cSld>
  <p:clrMapOvr>
    <a:masterClrMapping/>
  </p:clrMapOvr>
</p:sld>
</file>

<file path=ppt/theme/theme1.xml><?xml version="1.0" encoding="utf-8"?>
<a:theme xmlns:a="http://schemas.openxmlformats.org/drawingml/2006/main" name="1_我的主题">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我的主题" id="{37702297-9E8B-4200-B9E8-BEEE7E32D82F}" vid="{12A377FA-07E7-443A-8C0C-44A67FE72030}"/>
    </a:ext>
  </a:extLst>
</a:theme>
</file>

<file path=docProps/app.xml><?xml version="1.0" encoding="utf-8"?>
<Properties xmlns="http://schemas.openxmlformats.org/officeDocument/2006/extended-properties" xmlns:vt="http://schemas.openxmlformats.org/officeDocument/2006/docPropsVTypes">
  <TotalTime>1059</TotalTime>
  <Words>1205</Words>
  <Application>Microsoft Office PowerPoint</Application>
  <PresentationFormat>全屏显示(16:9)</PresentationFormat>
  <Paragraphs>134</Paragraphs>
  <Slides>20</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30" baseType="lpstr">
      <vt:lpstr>等线</vt:lpstr>
      <vt:lpstr>黑体</vt:lpstr>
      <vt:lpstr>宋体</vt:lpstr>
      <vt:lpstr>Arial</vt:lpstr>
      <vt:lpstr>Arial</vt:lpstr>
      <vt:lpstr>Times New Roman</vt:lpstr>
      <vt:lpstr>Verdana</vt:lpstr>
      <vt:lpstr>Wingdings</vt:lpstr>
      <vt:lpstr>1_我的主题</vt:lpstr>
      <vt:lpstr>Visio</vt:lpstr>
      <vt:lpstr>COMO(C++ Component Model)原理</vt:lpstr>
      <vt:lpstr>COMO RPC程序组成</vt:lpstr>
      <vt:lpstr>COMO远程接口自动列集\散集技术</vt:lpstr>
      <vt:lpstr>COMO对象流程调用示意图</vt:lpstr>
      <vt:lpstr>客户端Client -- Proxy</vt:lpstr>
      <vt:lpstr>客户端Client</vt:lpstr>
      <vt:lpstr>GetService中的obj哪里来的？ GetService()</vt:lpstr>
      <vt:lpstr>GetService中的obj哪里来的？  CoUnmarshalInterface()</vt:lpstr>
      <vt:lpstr>GetService中的obj哪里来的？ UnmarshalInterface()</vt:lpstr>
      <vt:lpstr>GetService中的obj哪里来的？ CoCreateProxy ()</vt:lpstr>
      <vt:lpstr>Obj给Client端源码的“假象” InterfaceProxy是所有远程过来的Obj的“替身”</vt:lpstr>
      <vt:lpstr>关于替身 Cproxy.cpp</vt:lpstr>
      <vt:lpstr>服务器端Server -- Stub</vt:lpstr>
      <vt:lpstr>Server端注册服务对象</vt:lpstr>
      <vt:lpstr>Server端注册服务对象 ServiceManager::AddService</vt:lpstr>
      <vt:lpstr>Server端服务线程 CDBusChannel/CBinderChannel</vt:lpstr>
      <vt:lpstr>Server端服务线程 CDBusChannel</vt:lpstr>
      <vt:lpstr>服务管理ServiceManager</vt:lpstr>
      <vt:lpstr>服务管理ServiceManager</vt:lpstr>
      <vt:lpstr>D-Bus/IBinder RPC机制简介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电子与信息工程学院实验中心</dc:title>
  <dc:creator>pei_xilong@tongji.edu.cn</dc:creator>
  <cp:lastModifiedBy>xilongpei</cp:lastModifiedBy>
  <cp:revision>200</cp:revision>
  <dcterms:created xsi:type="dcterms:W3CDTF">2020-03-17T03:30:56Z</dcterms:created>
  <dcterms:modified xsi:type="dcterms:W3CDTF">2021-02-25T07:02:19Z</dcterms:modified>
</cp:coreProperties>
</file>