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1" r:id="rId16"/>
    <p:sldId id="270" r:id="rId17"/>
    <p:sldId id="272" r:id="rId18"/>
    <p:sldId id="273" r:id="rId19"/>
    <p:sldId id="274" r:id="rId20"/>
    <p:sldId id="275" r:id="rId21"/>
    <p:sldId id="276" r:id="rId22"/>
    <p:sldId id="277" r:id="rId23"/>
    <p:sldId id="278" r:id="rId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361" autoAdjust="0"/>
    <p:restoredTop sz="90201" autoAdjust="0"/>
  </p:normalViewPr>
  <p:slideViewPr>
    <p:cSldViewPr snapToGrid="0">
      <p:cViewPr varScale="1">
        <p:scale>
          <a:sx n="74" d="100"/>
          <a:sy n="74" d="100"/>
        </p:scale>
        <p:origin x="95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9876CC-23F7-48CB-BEC0-CD49EA21EC45}" type="datetimeFigureOut">
              <a:rPr lang="zh-CN" altLang="en-US" smtClean="0"/>
              <a:t>2022/3/2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FA819D-D10B-4214-8A30-5A7FBF841A5D}" type="slidenum">
              <a:rPr lang="zh-CN" altLang="en-US" smtClean="0"/>
              <a:t>‹#›</a:t>
            </a:fld>
            <a:endParaRPr lang="zh-CN" altLang="en-US"/>
          </a:p>
        </p:txBody>
      </p:sp>
    </p:spTree>
    <p:extLst>
      <p:ext uri="{BB962C8B-B14F-4D97-AF65-F5344CB8AC3E}">
        <p14:creationId xmlns:p14="http://schemas.microsoft.com/office/powerpoint/2010/main" val="9774491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800" kern="100" dirty="0">
                <a:effectLst/>
                <a:latin typeface="Times New Roman" panose="02020603050405020304" pitchFamily="18" charset="0"/>
                <a:ea typeface="宋体" panose="02010600030101010101" pitchFamily="2" charset="-122"/>
              </a:rPr>
              <a:t>大整数是指超出计算机数据类型表达能力的整数，对具体的程序设计语言来讲，它是指超出程序设计语言中整型数值范围的整数。这些很大的整数之所以不能被计算机直接计算，是因为我们的编程语言提供的数值数据类型的表示范围是有限的。不管是</a:t>
            </a:r>
            <a:r>
              <a:rPr lang="en-US" altLang="zh-CN" sz="1800" kern="100" dirty="0">
                <a:effectLst/>
                <a:latin typeface="Times New Roman" panose="02020603050405020304" pitchFamily="18" charset="0"/>
                <a:ea typeface="宋体" panose="02010600030101010101" pitchFamily="2" charset="-122"/>
              </a:rPr>
              <a:t> 8 </a:t>
            </a:r>
            <a:r>
              <a:rPr lang="zh-CN" altLang="zh-CN" sz="1800" kern="100" dirty="0">
                <a:effectLst/>
                <a:latin typeface="Times New Roman" panose="02020603050405020304" pitchFamily="18" charset="0"/>
                <a:ea typeface="宋体" panose="02010600030101010101" pitchFamily="2" charset="-122"/>
              </a:rPr>
              <a:t>位、</a:t>
            </a:r>
            <a:r>
              <a:rPr lang="en-US" altLang="zh-CN" sz="1800" kern="100" dirty="0">
                <a:effectLst/>
                <a:latin typeface="Times New Roman" panose="02020603050405020304" pitchFamily="18" charset="0"/>
                <a:ea typeface="宋体" panose="02010600030101010101" pitchFamily="2" charset="-122"/>
              </a:rPr>
              <a:t>16 </a:t>
            </a:r>
            <a:r>
              <a:rPr lang="zh-CN" altLang="zh-CN" sz="1800" kern="100" dirty="0">
                <a:effectLst/>
                <a:latin typeface="Times New Roman" panose="02020603050405020304" pitchFamily="18" charset="0"/>
                <a:ea typeface="宋体" panose="02010600030101010101" pitchFamily="2" charset="-122"/>
              </a:rPr>
              <a:t>位、</a:t>
            </a:r>
            <a:r>
              <a:rPr lang="en-US" altLang="zh-CN" sz="1800" kern="100" dirty="0">
                <a:effectLst/>
                <a:latin typeface="Times New Roman" panose="02020603050405020304" pitchFamily="18" charset="0"/>
                <a:ea typeface="宋体" panose="02010600030101010101" pitchFamily="2" charset="-122"/>
              </a:rPr>
              <a:t>32 </a:t>
            </a:r>
            <a:r>
              <a:rPr lang="zh-CN" altLang="zh-CN" sz="1800" kern="100" dirty="0">
                <a:effectLst/>
                <a:latin typeface="Times New Roman" panose="02020603050405020304" pitchFamily="18" charset="0"/>
                <a:ea typeface="宋体" panose="02010600030101010101" pitchFamily="2" charset="-122"/>
              </a:rPr>
              <a:t>位或者</a:t>
            </a:r>
            <a:r>
              <a:rPr lang="en-US" altLang="zh-CN" sz="1800" kern="100" dirty="0">
                <a:effectLst/>
                <a:latin typeface="Times New Roman" panose="02020603050405020304" pitchFamily="18" charset="0"/>
                <a:ea typeface="宋体" panose="02010600030101010101" pitchFamily="2" charset="-122"/>
              </a:rPr>
              <a:t> 64 </a:t>
            </a:r>
            <a:r>
              <a:rPr lang="zh-CN" altLang="zh-CN" sz="1800" kern="100" dirty="0">
                <a:effectLst/>
                <a:latin typeface="Times New Roman" panose="02020603050405020304" pitchFamily="18" charset="0"/>
                <a:ea typeface="宋体" panose="02010600030101010101" pitchFamily="2" charset="-122"/>
              </a:rPr>
              <a:t>位的数据类型，一旦数据的数值超出它们的表示范围便会发生溢出、丢失精度，影响计算结果的准确性。除了天文和网络安全领域，在某些领域里，甚至可能出现几百万位的数据需要进行计算，这是我们很难想象的。大整数的应用范围十分广泛，从广义上来讲，凡是应用中需要用到超出计算机数据类型表达能力的整数，那么这种应用就需要使用大整数工具来分析求解。</a:t>
            </a:r>
            <a:endParaRPr lang="en-US" altLang="zh-CN" sz="1800" kern="100" dirty="0">
              <a:effectLst/>
              <a:latin typeface="Times New Roman" panose="02020603050405020304" pitchFamily="18" charset="0"/>
              <a:ea typeface="宋体"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800" kern="100" dirty="0">
              <a:effectLst/>
              <a:latin typeface="Times New Roman" panose="02020603050405020304" pitchFamily="18" charset="0"/>
              <a:ea typeface="宋体"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800" b="0" kern="100" dirty="0">
                <a:effectLst/>
                <a:latin typeface="Times New Roman" panose="02020603050405020304" pitchFamily="18" charset="0"/>
                <a:ea typeface="宋体" panose="02010600030101010101" pitchFamily="2" charset="-122"/>
              </a:rPr>
              <a:t>大整数还广泛应用于大规模科学计算中，用于构建高精度的浮点数据类型。</a:t>
            </a:r>
            <a:r>
              <a:rPr lang="en-US" altLang="zh-CN" sz="1800" b="0" kern="100" dirty="0">
                <a:effectLst/>
                <a:latin typeface="Times New Roman" panose="02020603050405020304" pitchFamily="18" charset="0"/>
                <a:ea typeface="宋体" panose="02010600030101010101" pitchFamily="2" charset="-122"/>
              </a:rPr>
              <a:t>IEEE754</a:t>
            </a:r>
            <a:r>
              <a:rPr lang="zh-CN" altLang="zh-CN" sz="1800" b="0" kern="100" dirty="0">
                <a:effectLst/>
                <a:latin typeface="Times New Roman" panose="02020603050405020304" pitchFamily="18" charset="0"/>
                <a:ea typeface="宋体" panose="02010600030101010101" pitchFamily="2" charset="-122"/>
              </a:rPr>
              <a:t>标准浮点类型在逻辑上是由整数型的尾数</a:t>
            </a:r>
            <a:r>
              <a:rPr lang="en-US" altLang="zh-CN" sz="1800" b="0" kern="100" dirty="0">
                <a:effectLst/>
                <a:latin typeface="Times New Roman" panose="02020603050405020304" pitchFamily="18" charset="0"/>
                <a:ea typeface="宋体" panose="02010600030101010101" pitchFamily="2" charset="-122"/>
              </a:rPr>
              <a:t>m</a:t>
            </a:r>
            <a:r>
              <a:rPr lang="zh-CN" altLang="zh-CN" sz="1800" b="0" kern="100" dirty="0">
                <a:effectLst/>
                <a:latin typeface="Times New Roman" panose="02020603050405020304" pitchFamily="18" charset="0"/>
                <a:ea typeface="宋体" panose="02010600030101010101" pitchFamily="2" charset="-122"/>
              </a:rPr>
              <a:t>、指数</a:t>
            </a:r>
            <a:r>
              <a:rPr lang="en-US" altLang="zh-CN" sz="1800" b="0" kern="100" dirty="0">
                <a:effectLst/>
                <a:latin typeface="Times New Roman" panose="02020603050405020304" pitchFamily="18" charset="0"/>
                <a:ea typeface="宋体" panose="02010600030101010101" pitchFamily="2" charset="-122"/>
              </a:rPr>
              <a:t>e</a:t>
            </a:r>
            <a:r>
              <a:rPr lang="zh-CN" altLang="zh-CN" sz="1800" b="0" kern="100" dirty="0">
                <a:effectLst/>
                <a:latin typeface="Times New Roman" panose="02020603050405020304" pitchFamily="18" charset="0"/>
                <a:ea typeface="宋体" panose="02010600030101010101" pitchFamily="2" charset="-122"/>
              </a:rPr>
              <a:t>和符号位</a:t>
            </a:r>
            <a:r>
              <a:rPr lang="en-US" altLang="zh-CN" sz="1800" b="0" kern="100" dirty="0">
                <a:effectLst/>
                <a:latin typeface="Times New Roman" panose="02020603050405020304" pitchFamily="18" charset="0"/>
                <a:ea typeface="宋体" panose="02010600030101010101" pitchFamily="2" charset="-122"/>
              </a:rPr>
              <a:t>s</a:t>
            </a:r>
            <a:r>
              <a:rPr lang="zh-CN" altLang="zh-CN" sz="1800" b="0" kern="100" dirty="0">
                <a:effectLst/>
                <a:latin typeface="Times New Roman" panose="02020603050405020304" pitchFamily="18" charset="0"/>
                <a:ea typeface="宋体" panose="02010600030101010101" pitchFamily="2" charset="-122"/>
              </a:rPr>
              <a:t>组成，浮点数的值以</a:t>
            </a:r>
            <a:r>
              <a:rPr lang="en-US" altLang="zh-CN" sz="1800" b="0" kern="100" dirty="0">
                <a:effectLst/>
                <a:latin typeface="Times New Roman" panose="02020603050405020304" pitchFamily="18" charset="0"/>
                <a:ea typeface="宋体" panose="02010600030101010101" pitchFamily="2" charset="-122"/>
              </a:rPr>
              <a:t>(-1)</a:t>
            </a:r>
            <a:r>
              <a:rPr lang="en-US" altLang="zh-CN" sz="1800" b="0" kern="100" baseline="30000" dirty="0">
                <a:effectLst/>
                <a:latin typeface="Times New Roman" panose="02020603050405020304" pitchFamily="18" charset="0"/>
                <a:ea typeface="宋体" panose="02010600030101010101" pitchFamily="2" charset="-122"/>
              </a:rPr>
              <a:t>s</a:t>
            </a:r>
            <a:r>
              <a:rPr lang="zh-CN" altLang="zh-CN" sz="1800" b="0" kern="100" dirty="0">
                <a:effectLst/>
                <a:latin typeface="Times New Roman" panose="02020603050405020304" pitchFamily="18" charset="0"/>
                <a:ea typeface="宋体" panose="02010600030101010101" pitchFamily="2" charset="-122"/>
              </a:rPr>
              <a:t>×</a:t>
            </a:r>
            <a:r>
              <a:rPr lang="en-US" altLang="zh-CN" sz="1800" b="0" kern="100" dirty="0">
                <a:effectLst/>
                <a:latin typeface="Times New Roman" panose="02020603050405020304" pitchFamily="18" charset="0"/>
                <a:ea typeface="宋体" panose="02010600030101010101" pitchFamily="2" charset="-122"/>
              </a:rPr>
              <a:t>m</a:t>
            </a:r>
            <a:r>
              <a:rPr lang="zh-CN" altLang="zh-CN" sz="1800" b="0" kern="100" dirty="0">
                <a:effectLst/>
                <a:latin typeface="Times New Roman" panose="02020603050405020304" pitchFamily="18" charset="0"/>
                <a:ea typeface="宋体" panose="02010600030101010101" pitchFamily="2" charset="-122"/>
              </a:rPr>
              <a:t>×</a:t>
            </a:r>
            <a:r>
              <a:rPr lang="en-US" altLang="zh-CN" sz="1800" b="0" kern="100" dirty="0">
                <a:effectLst/>
                <a:latin typeface="Times New Roman" panose="02020603050405020304" pitchFamily="18" charset="0"/>
                <a:ea typeface="宋体" panose="02010600030101010101" pitchFamily="2" charset="-122"/>
              </a:rPr>
              <a:t>2</a:t>
            </a:r>
            <a:r>
              <a:rPr lang="en-US" altLang="zh-CN" sz="1800" b="0" kern="100" baseline="30000" dirty="0">
                <a:effectLst/>
                <a:latin typeface="Times New Roman" panose="02020603050405020304" pitchFamily="18" charset="0"/>
                <a:ea typeface="宋体" panose="02010600030101010101" pitchFamily="2" charset="-122"/>
              </a:rPr>
              <a:t>e</a:t>
            </a:r>
            <a:r>
              <a:rPr lang="zh-CN" altLang="zh-CN" sz="1800" b="0" kern="100" dirty="0">
                <a:effectLst/>
                <a:latin typeface="Times New Roman" panose="02020603050405020304" pitchFamily="18" charset="0"/>
                <a:ea typeface="宋体" panose="02010600030101010101" pitchFamily="2" charset="-122"/>
              </a:rPr>
              <a:t>表示，由此可见，尾数</a:t>
            </a:r>
            <a:r>
              <a:rPr lang="en-US" altLang="zh-CN" sz="1800" b="0" kern="100" dirty="0">
                <a:effectLst/>
                <a:latin typeface="Times New Roman" panose="02020603050405020304" pitchFamily="18" charset="0"/>
                <a:ea typeface="宋体" panose="02010600030101010101" pitchFamily="2" charset="-122"/>
              </a:rPr>
              <a:t>m</a:t>
            </a:r>
            <a:r>
              <a:rPr lang="zh-CN" altLang="zh-CN" sz="1800" b="0" kern="100" dirty="0">
                <a:effectLst/>
                <a:latin typeface="Times New Roman" panose="02020603050405020304" pitchFamily="18" charset="0"/>
                <a:ea typeface="宋体" panose="02010600030101010101" pitchFamily="2" charset="-122"/>
              </a:rPr>
              <a:t>的精度就决定了浮点数的精度。</a:t>
            </a:r>
            <a:r>
              <a:rPr lang="en-US" altLang="zh-CN" sz="1800" b="0" kern="100" dirty="0">
                <a:effectLst/>
                <a:latin typeface="Times New Roman" panose="02020603050405020304" pitchFamily="18" charset="0"/>
                <a:ea typeface="宋体" panose="02010600030101010101" pitchFamily="2" charset="-122"/>
              </a:rPr>
              <a:t>IEEE</a:t>
            </a:r>
            <a:r>
              <a:rPr lang="zh-CN" altLang="zh-CN" sz="1800" b="0" kern="100" dirty="0">
                <a:effectLst/>
                <a:latin typeface="Times New Roman" panose="02020603050405020304" pitchFamily="18" charset="0"/>
                <a:ea typeface="宋体" panose="02010600030101010101" pitchFamily="2" charset="-122"/>
              </a:rPr>
              <a:t>标准浮点数由硬件实现，其尾数的精度有限，因此可用大整数来创建高精度的尾数，从而可以大大提高浮点数的精度。这种方法在科学计算特别是大规模科学计算中非常有用，它能有效控制大规模计算过程中的误差积累，从而确保最终输出结果的精确度。</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zh-CN" sz="1800" kern="100" dirty="0">
              <a:effectLst/>
              <a:latin typeface="Times New Roman" panose="02020603050405020304" pitchFamily="18" charset="0"/>
              <a:ea typeface="宋体"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在大整数的加减乘除四则基本算数运算中，加法和减法运算的实现较为简单，而且加法和减法运算的复杂度是线性的，已经达到了算法复杂度的下界，难以继续提升</a:t>
            </a:r>
            <a:r>
              <a:rPr lang="en-US" altLang="zh-CN" dirty="0"/>
              <a:t>;</a:t>
            </a:r>
            <a:r>
              <a:rPr lang="zh-CN" altLang="en-US" dirty="0"/>
              <a:t>除法运算可以通过牛顿迭代转换为乘法运算，而且除法在计算机程序中所占比重通常远小于乘法，所以四则运算中最为值得研究的是乘法问题。</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800" kern="100" dirty="0">
                <a:effectLst/>
                <a:latin typeface="Times New Roman" panose="02020603050405020304" pitchFamily="18" charset="0"/>
                <a:ea typeface="宋体" panose="02010600030101010101" pitchFamily="2" charset="-122"/>
              </a:rPr>
              <a:t>为了解决大数运算的问题，世界各国的软件开发人员和研究学者都进行了研究和实践。同时，随着时代的发展，开发人员们越来越注重软件工程的作用，为了减少重复劳动，提高软件质量和代码复用，出现了许多大数运算库。</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08FA819D-D10B-4214-8A30-5A7FBF841A5D}" type="slidenum">
              <a:rPr lang="zh-CN" altLang="en-US" smtClean="0"/>
              <a:t>3</a:t>
            </a:fld>
            <a:endParaRPr lang="zh-CN" altLang="en-US"/>
          </a:p>
        </p:txBody>
      </p:sp>
    </p:spTree>
    <p:extLst>
      <p:ext uri="{BB962C8B-B14F-4D97-AF65-F5344CB8AC3E}">
        <p14:creationId xmlns:p14="http://schemas.microsoft.com/office/powerpoint/2010/main" val="34622877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533400" indent="266700" algn="l">
              <a:lnSpc>
                <a:spcPts val="1800"/>
              </a:lnSpc>
            </a:pPr>
            <a:r>
              <a:rPr lang="zh-CN" altLang="zh-CN" sz="1800" b="1" kern="100" dirty="0">
                <a:effectLst/>
                <a:latin typeface="Times New Roman" panose="02020603050405020304" pitchFamily="18" charset="0"/>
                <a:ea typeface="宋体" panose="02010600030101010101" pitchFamily="2" charset="-122"/>
              </a:rPr>
              <a:t>笔算乘法算法：</a:t>
            </a:r>
            <a:endParaRPr lang="zh-CN" altLang="zh-CN" sz="1800" kern="100" dirty="0">
              <a:effectLst/>
              <a:latin typeface="Times New Roman" panose="02020603050405020304" pitchFamily="18" charset="0"/>
              <a:ea typeface="宋体" panose="02010600030101010101" pitchFamily="2" charset="-122"/>
            </a:endParaRPr>
          </a:p>
          <a:p>
            <a:pPr marL="533400" indent="266700" algn="l">
              <a:lnSpc>
                <a:spcPts val="1800"/>
              </a:lnSpc>
            </a:pPr>
            <a:r>
              <a:rPr lang="zh-CN" altLang="zh-CN" sz="1800" kern="100" dirty="0">
                <a:effectLst/>
                <a:latin typeface="Times New Roman" panose="02020603050405020304" pitchFamily="18" charset="0"/>
                <a:ea typeface="宋体" panose="02010600030101010101" pitchFamily="2" charset="-122"/>
              </a:rPr>
              <a:t>几个世纪以来，通用乘法的执行时间复杂度一直为</a:t>
            </a:r>
            <a:r>
              <a:rPr lang="en-US" altLang="zh-CN" sz="1800" kern="100" dirty="0">
                <a:effectLst/>
                <a:latin typeface="Times New Roman" panose="02020603050405020304" pitchFamily="18" charset="0"/>
                <a:ea typeface="宋体" panose="02010600030101010101" pitchFamily="2" charset="-122"/>
              </a:rPr>
              <a:t>O62</a:t>
            </a:r>
            <a:r>
              <a:rPr lang="zh-CN" altLang="zh-CN" sz="1800" kern="100" dirty="0">
                <a:effectLst/>
                <a:latin typeface="Times New Roman" panose="02020603050405020304" pitchFamily="18" charset="0"/>
                <a:ea typeface="宋体" panose="02010600030101010101" pitchFamily="2" charset="-122"/>
              </a:rPr>
              <a:t>，这是因为乘数的每</a:t>
            </a:r>
            <a:r>
              <a:rPr lang="en-US" altLang="zh-CN" sz="1800" kern="100" dirty="0">
                <a:effectLst/>
                <a:latin typeface="Times New Roman" panose="02020603050405020304" pitchFamily="18" charset="0"/>
                <a:ea typeface="宋体" panose="02010600030101010101" pitchFamily="2" charset="-122"/>
              </a:rPr>
              <a:t>-</a:t>
            </a:r>
            <a:r>
              <a:rPr lang="zh-CN" altLang="zh-CN" sz="1800" kern="100" dirty="0">
                <a:effectLst/>
                <a:latin typeface="Times New Roman" panose="02020603050405020304" pitchFamily="18" charset="0"/>
                <a:ea typeface="宋体" panose="02010600030101010101" pitchFamily="2" charset="-122"/>
              </a:rPr>
              <a:t>位都必须乘以被乘数的每一位，本节中要介绍的笔算乘法算法就是基于该过程的。具体来讲，对于两个长度均为</a:t>
            </a:r>
            <a:r>
              <a:rPr lang="en-US" altLang="zh-CN" sz="1800" kern="100" dirty="0">
                <a:effectLst/>
                <a:latin typeface="Times New Roman" panose="02020603050405020304" pitchFamily="18" charset="0"/>
                <a:ea typeface="宋体" panose="02010600030101010101" pitchFamily="2" charset="-122"/>
              </a:rPr>
              <a:t>n</a:t>
            </a:r>
            <a:r>
              <a:rPr lang="zh-CN" altLang="zh-CN" sz="1800" kern="100" dirty="0">
                <a:effectLst/>
                <a:latin typeface="Times New Roman" panose="02020603050405020304" pitchFamily="18" charset="0"/>
                <a:ea typeface="宋体" panose="02010600030101010101" pitchFamily="2" charset="-122"/>
              </a:rPr>
              <a:t>的输入大整数，该算法需要</a:t>
            </a:r>
            <a:r>
              <a:rPr lang="en-US" altLang="zh-CN" sz="1800" kern="100" dirty="0">
                <a:effectLst/>
                <a:latin typeface="Times New Roman" panose="02020603050405020304" pitchFamily="18" charset="0"/>
                <a:ea typeface="宋体" panose="02010600030101010101" pitchFamily="2" charset="-122"/>
              </a:rPr>
              <a:t>n</a:t>
            </a:r>
            <a:r>
              <a:rPr lang="zh-CN" altLang="zh-CN" sz="1800" kern="100" dirty="0">
                <a:effectLst/>
                <a:latin typeface="Times New Roman" panose="02020603050405020304" pitchFamily="18" charset="0"/>
                <a:ea typeface="宋体" panose="02010600030101010101" pitchFamily="2" charset="-122"/>
              </a:rPr>
              <a:t>次单精度乘法，而当参与运算的两个大整数长度分别为</a:t>
            </a:r>
            <a:r>
              <a:rPr lang="en-US" altLang="zh-CN" sz="1800" kern="100" dirty="0">
                <a:effectLst/>
                <a:latin typeface="Times New Roman" panose="02020603050405020304" pitchFamily="18" charset="0"/>
                <a:ea typeface="宋体" panose="02010600030101010101" pitchFamily="2" charset="-122"/>
              </a:rPr>
              <a:t>m</a:t>
            </a:r>
            <a:r>
              <a:rPr lang="zh-CN" altLang="zh-CN" sz="1800" kern="100" dirty="0">
                <a:effectLst/>
                <a:latin typeface="Times New Roman" panose="02020603050405020304" pitchFamily="18" charset="0"/>
                <a:ea typeface="宋体" panose="02010600030101010101" pitchFamily="2" charset="-122"/>
              </a:rPr>
              <a:t>、</a:t>
            </a:r>
            <a:r>
              <a:rPr lang="en-US" altLang="zh-CN" sz="1800" kern="100" dirty="0">
                <a:effectLst/>
                <a:latin typeface="Times New Roman" panose="02020603050405020304" pitchFamily="18" charset="0"/>
                <a:ea typeface="宋体" panose="02010600030101010101" pitchFamily="2" charset="-122"/>
              </a:rPr>
              <a:t>n</a:t>
            </a:r>
            <a:r>
              <a:rPr lang="zh-CN" altLang="zh-CN" sz="1800" kern="100" dirty="0">
                <a:effectLst/>
                <a:latin typeface="Times New Roman" panose="02020603050405020304" pitchFamily="18" charset="0"/>
                <a:ea typeface="宋体" panose="02010600030101010101" pitchFamily="2" charset="-122"/>
              </a:rPr>
              <a:t>时，需要</a:t>
            </a:r>
            <a:r>
              <a:rPr lang="en-US" altLang="zh-CN" sz="1800" kern="100" dirty="0" err="1">
                <a:effectLst/>
                <a:latin typeface="Times New Roman" panose="02020603050405020304" pitchFamily="18" charset="0"/>
                <a:ea typeface="宋体" panose="02010600030101010101" pitchFamily="2" charset="-122"/>
              </a:rPr>
              <a:t>mn</a:t>
            </a:r>
            <a:r>
              <a:rPr lang="zh-CN" altLang="zh-CN" sz="1800" kern="100" dirty="0">
                <a:effectLst/>
                <a:latin typeface="Times New Roman" panose="02020603050405020304" pitchFamily="18" charset="0"/>
                <a:ea typeface="宋体" panose="02010600030101010101" pitchFamily="2" charset="-122"/>
              </a:rPr>
              <a:t>次单精度乘法。</a:t>
            </a:r>
          </a:p>
          <a:p>
            <a:pPr marL="533400" indent="266700" algn="l">
              <a:lnSpc>
                <a:spcPts val="1800"/>
              </a:lnSpc>
            </a:pPr>
            <a:r>
              <a:rPr lang="en-US" altLang="zh-CN" sz="1800" b="1" kern="100" dirty="0" err="1">
                <a:effectLst/>
                <a:latin typeface="宋体" panose="02010600030101010101" pitchFamily="2" charset="-122"/>
                <a:ea typeface="宋体" panose="02010600030101010101" pitchFamily="2" charset="-122"/>
              </a:rPr>
              <a:t>Comba</a:t>
            </a:r>
            <a:r>
              <a:rPr lang="zh-CN" altLang="zh-CN" sz="1800" b="1" kern="100" dirty="0">
                <a:effectLst/>
                <a:latin typeface="Times New Roman" panose="02020603050405020304" pitchFamily="18" charset="0"/>
                <a:ea typeface="宋体" panose="02010600030101010101" pitchFamily="2" charset="-122"/>
              </a:rPr>
              <a:t>算法：</a:t>
            </a:r>
            <a:endParaRPr lang="zh-CN" altLang="zh-CN" sz="1800" kern="100" dirty="0">
              <a:effectLst/>
              <a:latin typeface="Times New Roman" panose="02020603050405020304" pitchFamily="18" charset="0"/>
              <a:ea typeface="宋体" panose="02010600030101010101" pitchFamily="2" charset="-122"/>
            </a:endParaRPr>
          </a:p>
          <a:p>
            <a:pPr marL="533400" indent="266700" algn="l">
              <a:lnSpc>
                <a:spcPts val="1800"/>
              </a:lnSpc>
            </a:pPr>
            <a:r>
              <a:rPr lang="en-US" altLang="zh-CN" sz="1800" kern="100" dirty="0">
                <a:effectLst/>
                <a:latin typeface="宋体" panose="02010600030101010101" pitchFamily="2" charset="-122"/>
                <a:ea typeface="宋体" panose="02010600030101010101" pitchFamily="2" charset="-122"/>
              </a:rPr>
              <a:t>1990</a:t>
            </a:r>
            <a:r>
              <a:rPr lang="zh-CN" altLang="zh-CN" sz="1800" kern="100" dirty="0">
                <a:effectLst/>
                <a:latin typeface="Times New Roman" panose="02020603050405020304" pitchFamily="18" charset="0"/>
                <a:ea typeface="宋体" panose="02010600030101010101" pitchFamily="2" charset="-122"/>
              </a:rPr>
              <a:t>年，</a:t>
            </a:r>
            <a:r>
              <a:rPr lang="en-US" altLang="zh-CN" sz="1800" kern="100" dirty="0" err="1">
                <a:effectLst/>
                <a:latin typeface="Times New Roman" panose="02020603050405020304" pitchFamily="18" charset="0"/>
                <a:ea typeface="宋体" panose="02010600030101010101" pitchFamily="2" charset="-122"/>
              </a:rPr>
              <a:t>Comba</a:t>
            </a:r>
            <a:r>
              <a:rPr lang="zh-CN" altLang="zh-CN" sz="1800" kern="100" dirty="0">
                <a:effectLst/>
                <a:latin typeface="Times New Roman" panose="02020603050405020304" pitchFamily="18" charset="0"/>
                <a:ea typeface="宋体" panose="02010600030101010101" pitchFamily="2" charset="-122"/>
              </a:rPr>
              <a:t>在笔算乘法的基础上提出了一种改进算法，虽然执行乘法的次数与笔算乘法相同，但</a:t>
            </a:r>
            <a:r>
              <a:rPr lang="en-US" altLang="zh-CN" sz="1800" kern="100" dirty="0">
                <a:effectLst/>
                <a:latin typeface="Times New Roman" panose="02020603050405020304" pitchFamily="18" charset="0"/>
                <a:ea typeface="宋体" panose="02010600030101010101" pitchFamily="2" charset="-122"/>
              </a:rPr>
              <a:t> </a:t>
            </a:r>
            <a:r>
              <a:rPr lang="en-US" altLang="zh-CN" sz="1800" kern="100" dirty="0" err="1">
                <a:effectLst/>
                <a:latin typeface="Times New Roman" panose="02020603050405020304" pitchFamily="18" charset="0"/>
                <a:ea typeface="宋体" panose="02010600030101010101" pitchFamily="2" charset="-122"/>
              </a:rPr>
              <a:t>Comba</a:t>
            </a:r>
            <a:r>
              <a:rPr lang="zh-CN" altLang="zh-CN" sz="1800" kern="100" dirty="0">
                <a:effectLst/>
                <a:latin typeface="Times New Roman" panose="02020603050405020304" pitchFamily="18" charset="0"/>
                <a:ea typeface="宋体" panose="02010600030101010101" pitchFamily="2" charset="-122"/>
              </a:rPr>
              <a:t>算法以列为单位计算，和普通的笔算乘法很类似，只是每一次单精度乘法只是单纯计算乘法，不计算进位，进位留到每一列累加后进行。所以原来需要</a:t>
            </a:r>
            <a:r>
              <a:rPr lang="en-US" altLang="zh-CN" sz="1800" kern="100" dirty="0">
                <a:effectLst/>
                <a:latin typeface="Times New Roman" panose="02020603050405020304" pitchFamily="18" charset="0"/>
                <a:ea typeface="宋体" panose="02010600030101010101" pitchFamily="2" charset="-122"/>
              </a:rPr>
              <a:t> n * n </a:t>
            </a:r>
            <a:r>
              <a:rPr lang="zh-CN" altLang="zh-CN" sz="1800" kern="100" dirty="0">
                <a:effectLst/>
                <a:latin typeface="Times New Roman" panose="02020603050405020304" pitchFamily="18" charset="0"/>
                <a:ea typeface="宋体" panose="02010600030101010101" pitchFamily="2" charset="-122"/>
              </a:rPr>
              <a:t>次进位，现在最多只需要</a:t>
            </a:r>
            <a:r>
              <a:rPr lang="en-US" altLang="zh-CN" sz="1800" kern="100" dirty="0">
                <a:effectLst/>
                <a:latin typeface="Times New Roman" panose="02020603050405020304" pitchFamily="18" charset="0"/>
                <a:ea typeface="宋体" panose="02010600030101010101" pitchFamily="2" charset="-122"/>
              </a:rPr>
              <a:t> 2n </a:t>
            </a:r>
            <a:r>
              <a:rPr lang="zh-CN" altLang="zh-CN" sz="1800" kern="100" dirty="0">
                <a:effectLst/>
                <a:latin typeface="Times New Roman" panose="02020603050405020304" pitchFamily="18" charset="0"/>
                <a:ea typeface="宋体" panose="02010600030101010101" pitchFamily="2" charset="-122"/>
              </a:rPr>
              <a:t>次即可。</a:t>
            </a:r>
            <a:r>
              <a:rPr lang="en-US" altLang="zh-CN" sz="1800" kern="100" dirty="0" err="1">
                <a:effectLst/>
                <a:latin typeface="Times New Roman" panose="02020603050405020304" pitchFamily="18" charset="0"/>
                <a:ea typeface="宋体" panose="02010600030101010101" pitchFamily="2" charset="-122"/>
              </a:rPr>
              <a:t>Comba</a:t>
            </a:r>
            <a:r>
              <a:rPr lang="zh-CN" altLang="zh-CN" sz="1800" kern="100" dirty="0">
                <a:effectLst/>
                <a:latin typeface="Times New Roman" panose="02020603050405020304" pitchFamily="18" charset="0"/>
                <a:ea typeface="宋体" panose="02010600030101010101" pitchFamily="2" charset="-122"/>
              </a:rPr>
              <a:t>算法普遍用于</a:t>
            </a:r>
            <a:r>
              <a:rPr lang="en-US" altLang="zh-CN" sz="1800" kern="100" dirty="0">
                <a:effectLst/>
                <a:latin typeface="Times New Roman" panose="02020603050405020304" pitchFamily="18" charset="0"/>
                <a:ea typeface="宋体" panose="02010600030101010101" pitchFamily="2" charset="-122"/>
              </a:rPr>
              <a:t>PC </a:t>
            </a:r>
            <a:r>
              <a:rPr lang="zh-CN" altLang="zh-CN" sz="1800" kern="100" dirty="0">
                <a:effectLst/>
                <a:latin typeface="Times New Roman" panose="02020603050405020304" pitchFamily="18" charset="0"/>
                <a:ea typeface="宋体" panose="02010600030101010101" pitchFamily="2" charset="-122"/>
              </a:rPr>
              <a:t>加密系统。</a:t>
            </a:r>
            <a:endParaRPr lang="en-US" altLang="zh-CN" sz="1800" kern="100" dirty="0">
              <a:effectLst/>
              <a:latin typeface="Times New Roman" panose="02020603050405020304" pitchFamily="18" charset="0"/>
              <a:ea typeface="宋体" panose="02010600030101010101" pitchFamily="2" charset="-122"/>
            </a:endParaRPr>
          </a:p>
          <a:p>
            <a:pPr marL="533400" marR="0" lvl="0" indent="266700" algn="l" defTabSz="914400" rtl="0" eaLnBrk="1" fontAlgn="auto" latinLnBrk="0" hangingPunct="1">
              <a:lnSpc>
                <a:spcPts val="1800"/>
              </a:lnSpc>
              <a:spcBef>
                <a:spcPts val="0"/>
              </a:spcBef>
              <a:spcAft>
                <a:spcPts val="0"/>
              </a:spcAft>
              <a:buClrTx/>
              <a:buSzTx/>
              <a:buFontTx/>
              <a:buNone/>
              <a:tabLst/>
              <a:defRPr/>
            </a:pPr>
            <a:r>
              <a:rPr lang="zh-CN" altLang="zh-CN" sz="1800" kern="100" dirty="0">
                <a:effectLst/>
                <a:latin typeface="Times New Roman" panose="02020603050405020304" pitchFamily="18" charset="0"/>
                <a:ea typeface="宋体" panose="02010600030101010101" pitchFamily="2" charset="-122"/>
              </a:rPr>
              <a:t>不过这里有个比较严重的问题：如何保证累加后结果不溢出。上面的例子，假设单精度数</a:t>
            </a:r>
            <a:r>
              <a:rPr lang="en-US" altLang="zh-CN" sz="1800" kern="100" dirty="0">
                <a:effectLst/>
                <a:latin typeface="Times New Roman" panose="02020603050405020304" pitchFamily="18" charset="0"/>
                <a:ea typeface="宋体" panose="02010600030101010101" pitchFamily="2" charset="-122"/>
              </a:rPr>
              <a:t> 1  </a:t>
            </a:r>
            <a:r>
              <a:rPr lang="zh-CN" altLang="zh-CN" sz="1800" kern="100" dirty="0">
                <a:effectLst/>
                <a:latin typeface="Times New Roman" panose="02020603050405020304" pitchFamily="18" charset="0"/>
                <a:ea typeface="宋体" panose="02010600030101010101" pitchFamily="2" charset="-122"/>
              </a:rPr>
              <a:t>位数，双精度是两位数，那万一累加后的结果超过两位数则么办？那没办法，只能用三精度变量了。在大整数算法中，单精度能表示的最大整数是</a:t>
            </a:r>
            <a:r>
              <a:rPr lang="en-US" altLang="zh-CN" sz="1800" kern="100" dirty="0">
                <a:effectLst/>
                <a:latin typeface="Times New Roman" panose="02020603050405020304" pitchFamily="18" charset="0"/>
                <a:ea typeface="宋体" panose="02010600030101010101" pitchFamily="2" charset="-122"/>
              </a:rPr>
              <a:t> 2^n - 1</a:t>
            </a:r>
            <a:r>
              <a:rPr lang="zh-CN" altLang="zh-CN" sz="1800" kern="100" dirty="0">
                <a:effectLst/>
                <a:latin typeface="Times New Roman" panose="02020603050405020304" pitchFamily="18" charset="0"/>
                <a:ea typeface="宋体" panose="02010600030101010101" pitchFamily="2" charset="-122"/>
              </a:rPr>
              <a:t>（</a:t>
            </a:r>
            <a:r>
              <a:rPr lang="en-US" altLang="zh-CN" sz="1800" kern="100" dirty="0">
                <a:effectLst/>
                <a:latin typeface="Times New Roman" panose="02020603050405020304" pitchFamily="18" charset="0"/>
                <a:ea typeface="宋体" panose="02010600030101010101" pitchFamily="2" charset="-122"/>
              </a:rPr>
              <a:t>n </a:t>
            </a:r>
            <a:r>
              <a:rPr lang="zh-CN" altLang="zh-CN" sz="1800" kern="100" dirty="0">
                <a:effectLst/>
                <a:latin typeface="Times New Roman" panose="02020603050405020304" pitchFamily="18" charset="0"/>
                <a:ea typeface="宋体" panose="02010600030101010101" pitchFamily="2" charset="-122"/>
              </a:rPr>
              <a:t>是单精度变量的比特数），用三个单精度变量</a:t>
            </a:r>
            <a:r>
              <a:rPr lang="en-US" altLang="zh-CN" sz="1800" kern="100" dirty="0">
                <a:effectLst/>
                <a:latin typeface="Times New Roman" panose="02020603050405020304" pitchFamily="18" charset="0"/>
                <a:ea typeface="宋体" panose="02010600030101010101" pitchFamily="2" charset="-122"/>
              </a:rPr>
              <a:t> c2</a:t>
            </a:r>
            <a:r>
              <a:rPr lang="zh-CN" altLang="zh-CN" sz="1800" kern="100" dirty="0">
                <a:effectLst/>
                <a:latin typeface="Times New Roman" panose="02020603050405020304" pitchFamily="18" charset="0"/>
                <a:ea typeface="宋体" panose="02010600030101010101" pitchFamily="2" charset="-122"/>
              </a:rPr>
              <a:t>，</a:t>
            </a:r>
            <a:r>
              <a:rPr lang="en-US" altLang="zh-CN" sz="1800" kern="100" dirty="0">
                <a:effectLst/>
                <a:latin typeface="Times New Roman" panose="02020603050405020304" pitchFamily="18" charset="0"/>
                <a:ea typeface="宋体" panose="02010600030101010101" pitchFamily="2" charset="-122"/>
              </a:rPr>
              <a:t>c1</a:t>
            </a:r>
            <a:r>
              <a:rPr lang="zh-CN" altLang="zh-CN" sz="1800" kern="100" dirty="0">
                <a:effectLst/>
                <a:latin typeface="Times New Roman" panose="02020603050405020304" pitchFamily="18" charset="0"/>
                <a:ea typeface="宋体" panose="02010600030101010101" pitchFamily="2" charset="-122"/>
              </a:rPr>
              <a:t>，</a:t>
            </a:r>
            <a:r>
              <a:rPr lang="en-US" altLang="zh-CN" sz="1800" kern="100" dirty="0">
                <a:effectLst/>
                <a:latin typeface="Times New Roman" panose="02020603050405020304" pitchFamily="18" charset="0"/>
                <a:ea typeface="宋体" panose="02010600030101010101" pitchFamily="2" charset="-122"/>
              </a:rPr>
              <a:t>c0 </a:t>
            </a:r>
            <a:r>
              <a:rPr lang="zh-CN" altLang="zh-CN" sz="1800" kern="100" dirty="0">
                <a:effectLst/>
                <a:latin typeface="Times New Roman" panose="02020603050405020304" pitchFamily="18" charset="0"/>
                <a:ea typeface="宋体" panose="02010600030101010101" pitchFamily="2" charset="-122"/>
              </a:rPr>
              <a:t>连在一起作为一个三精度变量（高位在左，低位在右），则</a:t>
            </a:r>
            <a:r>
              <a:rPr lang="en-US" altLang="zh-CN" sz="1800" kern="100" dirty="0">
                <a:effectLst/>
                <a:latin typeface="Times New Roman" panose="02020603050405020304" pitchFamily="18" charset="0"/>
                <a:ea typeface="宋体" panose="02010600030101010101" pitchFamily="2" charset="-122"/>
              </a:rPr>
              <a:t> c2 || c1 || c0 </a:t>
            </a:r>
            <a:r>
              <a:rPr lang="zh-CN" altLang="zh-CN" sz="1800" kern="100" dirty="0">
                <a:effectLst/>
                <a:latin typeface="Times New Roman" panose="02020603050405020304" pitchFamily="18" charset="0"/>
                <a:ea typeface="宋体" panose="02010600030101010101" pitchFamily="2" charset="-122"/>
              </a:rPr>
              <a:t>能表示的最大整数是</a:t>
            </a:r>
            <a:r>
              <a:rPr lang="en-US" altLang="zh-CN" sz="1800" kern="100" dirty="0">
                <a:effectLst/>
                <a:latin typeface="Times New Roman" panose="02020603050405020304" pitchFamily="18" charset="0"/>
                <a:ea typeface="宋体" panose="02010600030101010101" pitchFamily="2" charset="-122"/>
              </a:rPr>
              <a:t> 2^(3n) - 1</a:t>
            </a:r>
            <a:r>
              <a:rPr lang="zh-CN" altLang="zh-CN" sz="1800" kern="100" dirty="0">
                <a:effectLst/>
                <a:latin typeface="Times New Roman" panose="02020603050405020304" pitchFamily="18" charset="0"/>
                <a:ea typeface="宋体" panose="02010600030101010101" pitchFamily="2" charset="-122"/>
              </a:rPr>
              <a:t>，最多能存放</a:t>
            </a:r>
            <a:r>
              <a:rPr lang="en-US" altLang="zh-CN" sz="1800" kern="100" dirty="0">
                <a:effectLst/>
                <a:latin typeface="Times New Roman" panose="02020603050405020304" pitchFamily="18" charset="0"/>
                <a:ea typeface="宋体" panose="02010600030101010101" pitchFamily="2" charset="-122"/>
              </a:rPr>
              <a:t> (2^(3n) - 1) / ((2^n - 1)^2) </a:t>
            </a:r>
            <a:r>
              <a:rPr lang="zh-CN" altLang="zh-CN" sz="1800" kern="100" dirty="0">
                <a:effectLst/>
                <a:latin typeface="Times New Roman" panose="02020603050405020304" pitchFamily="18" charset="0"/>
                <a:ea typeface="宋体" panose="02010600030101010101" pitchFamily="2" charset="-122"/>
              </a:rPr>
              <a:t>个单精度乘积结果。当</a:t>
            </a:r>
            <a:r>
              <a:rPr lang="en-US" altLang="zh-CN" sz="1800" kern="100" dirty="0">
                <a:effectLst/>
                <a:latin typeface="Times New Roman" panose="02020603050405020304" pitchFamily="18" charset="0"/>
                <a:ea typeface="宋体" panose="02010600030101010101" pitchFamily="2" charset="-122"/>
              </a:rPr>
              <a:t> n = 32 </a:t>
            </a:r>
            <a:r>
              <a:rPr lang="zh-CN" altLang="zh-CN" sz="1800" kern="100" dirty="0">
                <a:effectLst/>
                <a:latin typeface="Times New Roman" panose="02020603050405020304" pitchFamily="18" charset="0"/>
                <a:ea typeface="宋体" panose="02010600030101010101" pitchFamily="2" charset="-122"/>
              </a:rPr>
              <a:t>时，能够存放</a:t>
            </a:r>
            <a:r>
              <a:rPr lang="en-US" altLang="zh-CN" sz="1800" kern="100" dirty="0">
                <a:effectLst/>
                <a:latin typeface="Times New Roman" panose="02020603050405020304" pitchFamily="18" charset="0"/>
                <a:ea typeface="宋体" panose="02010600030101010101" pitchFamily="2" charset="-122"/>
              </a:rPr>
              <a:t> 4294967298 </a:t>
            </a:r>
            <a:r>
              <a:rPr lang="zh-CN" altLang="zh-CN" sz="1800" kern="100" dirty="0">
                <a:effectLst/>
                <a:latin typeface="Times New Roman" panose="02020603050405020304" pitchFamily="18" charset="0"/>
                <a:ea typeface="宋体" panose="02010600030101010101" pitchFamily="2" charset="-122"/>
              </a:rPr>
              <a:t>个单精度乘积结果；当</a:t>
            </a:r>
            <a:r>
              <a:rPr lang="en-US" altLang="zh-CN" sz="1800" kern="100" dirty="0">
                <a:effectLst/>
                <a:latin typeface="Times New Roman" panose="02020603050405020304" pitchFamily="18" charset="0"/>
                <a:ea typeface="宋体" panose="02010600030101010101" pitchFamily="2" charset="-122"/>
              </a:rPr>
              <a:t> n = 64 </a:t>
            </a:r>
            <a:r>
              <a:rPr lang="zh-CN" altLang="zh-CN" sz="1800" kern="100" dirty="0">
                <a:effectLst/>
                <a:latin typeface="Times New Roman" panose="02020603050405020304" pitchFamily="18" charset="0"/>
                <a:ea typeface="宋体" panose="02010600030101010101" pitchFamily="2" charset="-122"/>
              </a:rPr>
              <a:t>时，能够存放约</a:t>
            </a:r>
            <a:r>
              <a:rPr lang="en-US" altLang="zh-CN" sz="1800" kern="100" dirty="0">
                <a:effectLst/>
                <a:latin typeface="Times New Roman" panose="02020603050405020304" pitchFamily="18" charset="0"/>
                <a:ea typeface="宋体" panose="02010600030101010101" pitchFamily="2" charset="-122"/>
              </a:rPr>
              <a:t> 1.845 * 10^19 </a:t>
            </a:r>
            <a:r>
              <a:rPr lang="zh-CN" altLang="zh-CN" sz="1800" kern="100" dirty="0">
                <a:effectLst/>
                <a:latin typeface="Times New Roman" panose="02020603050405020304" pitchFamily="18" charset="0"/>
                <a:ea typeface="宋体" panose="02010600030101010101" pitchFamily="2" charset="-122"/>
              </a:rPr>
              <a:t>个单精度乘积结果，而我一开始规定</a:t>
            </a:r>
            <a:r>
              <a:rPr lang="en-US" altLang="zh-CN" sz="1800" kern="100" dirty="0">
                <a:effectLst/>
                <a:latin typeface="Times New Roman" panose="02020603050405020304" pitchFamily="18" charset="0"/>
                <a:ea typeface="宋体" panose="02010600030101010101" pitchFamily="2" charset="-122"/>
              </a:rPr>
              <a:t> </a:t>
            </a:r>
            <a:r>
              <a:rPr lang="en-US" altLang="zh-CN" sz="1800" kern="100" dirty="0" err="1">
                <a:effectLst/>
                <a:latin typeface="Times New Roman" panose="02020603050405020304" pitchFamily="18" charset="0"/>
                <a:ea typeface="宋体" panose="02010600030101010101" pitchFamily="2" charset="-122"/>
              </a:rPr>
              <a:t>bignum</a:t>
            </a:r>
            <a:r>
              <a:rPr lang="en-US" altLang="zh-CN" sz="1800" kern="100" dirty="0">
                <a:effectLst/>
                <a:latin typeface="Times New Roman" panose="02020603050405020304" pitchFamily="18" charset="0"/>
                <a:ea typeface="宋体" panose="02010600030101010101" pitchFamily="2" charset="-122"/>
              </a:rPr>
              <a:t> </a:t>
            </a:r>
            <a:r>
              <a:rPr lang="zh-CN" altLang="zh-CN" sz="1800" kern="100" dirty="0">
                <a:effectLst/>
                <a:latin typeface="Times New Roman" panose="02020603050405020304" pitchFamily="18" charset="0"/>
                <a:ea typeface="宋体" panose="02010600030101010101" pitchFamily="2" charset="-122"/>
              </a:rPr>
              <a:t>不能超过</a:t>
            </a:r>
            <a:r>
              <a:rPr lang="en-US" altLang="zh-CN" sz="1800" kern="100" dirty="0">
                <a:effectLst/>
                <a:latin typeface="Times New Roman" panose="02020603050405020304" pitchFamily="18" charset="0"/>
                <a:ea typeface="宋体" panose="02010600030101010101" pitchFamily="2" charset="-122"/>
              </a:rPr>
              <a:t> 25600 </a:t>
            </a:r>
            <a:r>
              <a:rPr lang="zh-CN" altLang="zh-CN" sz="1800" kern="100" dirty="0">
                <a:effectLst/>
                <a:latin typeface="Times New Roman" panose="02020603050405020304" pitchFamily="18" charset="0"/>
                <a:ea typeface="宋体" panose="02010600030101010101" pitchFamily="2" charset="-122"/>
              </a:rPr>
              <a:t>个数位，这样使用三精度变量就可以保证累加结果不会溢出了。</a:t>
            </a:r>
            <a:endParaRPr lang="en-US" altLang="zh-CN" sz="1800" kern="100" dirty="0">
              <a:effectLst/>
              <a:latin typeface="Times New Roman" panose="02020603050405020304" pitchFamily="18" charset="0"/>
              <a:ea typeface="宋体" panose="02010600030101010101" pitchFamily="2" charset="-122"/>
            </a:endParaRPr>
          </a:p>
          <a:p>
            <a:pPr marL="533400" marR="0" lvl="0" indent="266700" algn="l" defTabSz="914400" rtl="0" eaLnBrk="1" fontAlgn="auto" latinLnBrk="0" hangingPunct="1">
              <a:lnSpc>
                <a:spcPts val="1800"/>
              </a:lnSpc>
              <a:spcBef>
                <a:spcPts val="0"/>
              </a:spcBef>
              <a:spcAft>
                <a:spcPts val="0"/>
              </a:spcAft>
              <a:buClrTx/>
              <a:buSzTx/>
              <a:buFontTx/>
              <a:buNone/>
              <a:tabLst/>
              <a:defRPr/>
            </a:pPr>
            <a:r>
              <a:rPr lang="zh-CN" altLang="zh-CN" sz="1800" kern="100" dirty="0">
                <a:effectLst/>
                <a:latin typeface="Times New Roman" panose="02020603050405020304" pitchFamily="18" charset="0"/>
                <a:ea typeface="宋体" panose="02010600030101010101" pitchFamily="2" charset="-122"/>
              </a:rPr>
              <a:t>笔算乘法和</a:t>
            </a:r>
            <a:r>
              <a:rPr lang="en-US" altLang="zh-CN" sz="1800" kern="100" dirty="0" err="1">
                <a:effectLst/>
                <a:latin typeface="Times New Roman" panose="02020603050405020304" pitchFamily="18" charset="0"/>
                <a:ea typeface="宋体" panose="02010600030101010101" pitchFamily="2" charset="-122"/>
              </a:rPr>
              <a:t>Comba</a:t>
            </a:r>
            <a:r>
              <a:rPr lang="zh-CN" altLang="zh-CN" sz="1800" kern="100" dirty="0">
                <a:effectLst/>
                <a:latin typeface="Times New Roman" panose="02020603050405020304" pitchFamily="18" charset="0"/>
                <a:ea typeface="宋体" panose="02010600030101010101" pitchFamily="2" charset="-122"/>
              </a:rPr>
              <a:t>乘法等基本乘法算法较其他快速算法虽然复杂度高，但基本乘法实现简单，程序流程简单，在数据规模较小时有很大优势，而且基本乘法通常作为分治算法迭代到较小规模时调用的底层算法。</a:t>
            </a:r>
          </a:p>
          <a:p>
            <a:pPr marL="533400" marR="0" lvl="0" indent="266700" algn="l" defTabSz="914400" rtl="0" eaLnBrk="1" fontAlgn="auto" latinLnBrk="0" hangingPunct="1">
              <a:lnSpc>
                <a:spcPts val="1800"/>
              </a:lnSpc>
              <a:spcBef>
                <a:spcPts val="0"/>
              </a:spcBef>
              <a:spcAft>
                <a:spcPts val="0"/>
              </a:spcAft>
              <a:buClrTx/>
              <a:buSzTx/>
              <a:buFontTx/>
              <a:buNone/>
              <a:tabLst/>
              <a:defRPr/>
            </a:pPr>
            <a:endParaRPr lang="zh-CN" altLang="zh-CN" sz="1800" kern="100" dirty="0">
              <a:effectLst/>
              <a:latin typeface="Times New Roman" panose="02020603050405020304" pitchFamily="18" charset="0"/>
              <a:ea typeface="宋体" panose="02010600030101010101" pitchFamily="2" charset="-122"/>
            </a:endParaRPr>
          </a:p>
          <a:p>
            <a:pPr marL="533400" indent="266700" algn="l">
              <a:lnSpc>
                <a:spcPts val="1800"/>
              </a:lnSpc>
            </a:pPr>
            <a:endParaRPr lang="zh-CN" altLang="zh-CN" sz="1800" kern="100" dirty="0">
              <a:effectLst/>
              <a:latin typeface="Times New Roman" panose="02020603050405020304" pitchFamily="18" charset="0"/>
              <a:ea typeface="宋体" panose="02010600030101010101" pitchFamily="2" charset="-122"/>
            </a:endParaRPr>
          </a:p>
          <a:p>
            <a:endParaRPr lang="zh-CN" altLang="en-US" dirty="0"/>
          </a:p>
        </p:txBody>
      </p:sp>
      <p:sp>
        <p:nvSpPr>
          <p:cNvPr id="4" name="灯片编号占位符 3"/>
          <p:cNvSpPr>
            <a:spLocks noGrp="1"/>
          </p:cNvSpPr>
          <p:nvPr>
            <p:ph type="sldNum" sz="quarter" idx="5"/>
          </p:nvPr>
        </p:nvSpPr>
        <p:spPr/>
        <p:txBody>
          <a:bodyPr/>
          <a:lstStyle/>
          <a:p>
            <a:fld id="{08FA819D-D10B-4214-8A30-5A7FBF841A5D}" type="slidenum">
              <a:rPr lang="zh-CN" altLang="en-US" smtClean="0"/>
              <a:t>12</a:t>
            </a:fld>
            <a:endParaRPr lang="zh-CN" altLang="en-US"/>
          </a:p>
        </p:txBody>
      </p:sp>
    </p:spTree>
    <p:extLst>
      <p:ext uri="{BB962C8B-B14F-4D97-AF65-F5344CB8AC3E}">
        <p14:creationId xmlns:p14="http://schemas.microsoft.com/office/powerpoint/2010/main" val="28055653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533400" indent="266700" algn="l">
              <a:lnSpc>
                <a:spcPts val="1800"/>
              </a:lnSpc>
            </a:pPr>
            <a:r>
              <a:rPr lang="zh-CN" altLang="zh-CN" sz="1800" kern="100" dirty="0">
                <a:effectLst/>
                <a:latin typeface="Times New Roman" panose="02020603050405020304" pitchFamily="18" charset="0"/>
                <a:ea typeface="宋体" panose="02010600030101010101" pitchFamily="2" charset="-122"/>
              </a:rPr>
              <a:t>在计算机科学中，分治法是一种非常重要的解决大规模问题的方法。分治算法的基本思想是将一个规模较大的问题分解为多个规模较小的子问题，这些子问题相互独立且与原问题相同或相似，通过子问题的解合并得到原问题的解，子问题的求解过程可以继续分解。</a:t>
            </a:r>
          </a:p>
          <a:p>
            <a:pPr algn="l">
              <a:lnSpc>
                <a:spcPts val="1800"/>
              </a:lnSpc>
            </a:pPr>
            <a:r>
              <a:rPr lang="en-US" altLang="zh-CN" sz="1800" kern="100" dirty="0">
                <a:effectLst/>
                <a:latin typeface="宋体" panose="02010600030101010101" pitchFamily="2" charset="-122"/>
                <a:ea typeface="宋体" panose="02010600030101010101" pitchFamily="2" charset="-122"/>
              </a:rPr>
              <a:t>	</a:t>
            </a:r>
            <a:r>
              <a:rPr lang="en-US" altLang="zh-CN" sz="1800" b="1" kern="100" dirty="0">
                <a:effectLst/>
                <a:latin typeface="宋体" panose="02010600030101010101" pitchFamily="2" charset="-122"/>
                <a:ea typeface="宋体" panose="02010600030101010101" pitchFamily="2" charset="-122"/>
              </a:rPr>
              <a:t>Karatsuba(</a:t>
            </a:r>
            <a:r>
              <a:rPr lang="zh-CN" altLang="zh-CN" sz="1800" b="1" kern="100" dirty="0">
                <a:effectLst/>
                <a:latin typeface="Times New Roman" panose="02020603050405020304" pitchFamily="18" charset="0"/>
                <a:ea typeface="宋体" panose="02010600030101010101" pitchFamily="2" charset="-122"/>
              </a:rPr>
              <a:t>卡拉苏巴</a:t>
            </a:r>
            <a:r>
              <a:rPr lang="en-US" altLang="zh-CN" sz="1800" b="1" kern="100" dirty="0">
                <a:effectLst/>
                <a:latin typeface="Times New Roman" panose="02020603050405020304" pitchFamily="18" charset="0"/>
                <a:ea typeface="宋体" panose="02010600030101010101" pitchFamily="2" charset="-122"/>
              </a:rPr>
              <a:t>)</a:t>
            </a:r>
            <a:r>
              <a:rPr lang="zh-CN" altLang="zh-CN" sz="1800" b="1" kern="100" dirty="0">
                <a:effectLst/>
                <a:latin typeface="Times New Roman" panose="02020603050405020304" pitchFamily="18" charset="0"/>
                <a:ea typeface="宋体" panose="02010600030101010101" pitchFamily="2" charset="-122"/>
              </a:rPr>
              <a:t>算法：</a:t>
            </a:r>
            <a:endParaRPr lang="zh-CN" altLang="zh-CN" sz="1800" kern="100" dirty="0">
              <a:effectLst/>
              <a:latin typeface="Times New Roman" panose="02020603050405020304" pitchFamily="18" charset="0"/>
              <a:ea typeface="宋体" panose="02010600030101010101" pitchFamily="2" charset="-122"/>
            </a:endParaRPr>
          </a:p>
          <a:p>
            <a:pPr marL="533400" indent="266700" algn="l">
              <a:lnSpc>
                <a:spcPts val="1800"/>
              </a:lnSpc>
            </a:pPr>
            <a:r>
              <a:rPr lang="en-US" altLang="zh-CN" sz="1800" i="1" kern="100" dirty="0">
                <a:effectLst/>
                <a:latin typeface="宋体" panose="02010600030101010101" pitchFamily="2" charset="-122"/>
                <a:ea typeface="宋体" panose="02010600030101010101" pitchFamily="2" charset="-122"/>
              </a:rPr>
              <a:t>1960</a:t>
            </a:r>
            <a:r>
              <a:rPr lang="zh-CN" altLang="zh-CN" sz="1800" i="1" kern="100" dirty="0">
                <a:effectLst/>
                <a:latin typeface="Times New Roman" panose="02020603050405020304" pitchFamily="18" charset="0"/>
                <a:ea typeface="宋体" panose="02010600030101010101" pitchFamily="2" charset="-122"/>
              </a:rPr>
              <a:t>年，</a:t>
            </a:r>
            <a:r>
              <a:rPr lang="en-US" altLang="zh-CN" sz="1800" i="1" kern="100" dirty="0">
                <a:effectLst/>
                <a:latin typeface="Times New Roman" panose="02020603050405020304" pitchFamily="18" charset="0"/>
                <a:ea typeface="宋体" panose="02010600030101010101" pitchFamily="2" charset="-122"/>
              </a:rPr>
              <a:t>23</a:t>
            </a:r>
            <a:r>
              <a:rPr lang="zh-CN" altLang="zh-CN" sz="1800" i="1" kern="100" dirty="0">
                <a:effectLst/>
                <a:latin typeface="Times New Roman" panose="02020603050405020304" pitchFamily="18" charset="0"/>
                <a:ea typeface="宋体" panose="02010600030101010101" pitchFamily="2" charset="-122"/>
              </a:rPr>
              <a:t>岁的俄罗斯数学家安纳托利·卡拉苏巴参加了由</a:t>
            </a:r>
            <a:r>
              <a:rPr lang="en-US" altLang="zh-CN" sz="1800" i="1" kern="100" dirty="0">
                <a:effectLst/>
                <a:latin typeface="Times New Roman" panose="02020603050405020304" pitchFamily="18" charset="0"/>
                <a:ea typeface="宋体" panose="02010600030101010101" pitchFamily="2" charset="-122"/>
              </a:rPr>
              <a:t>20</a:t>
            </a:r>
            <a:r>
              <a:rPr lang="zh-CN" altLang="zh-CN" sz="1800" i="1" kern="100" dirty="0">
                <a:effectLst/>
                <a:latin typeface="Times New Roman" panose="02020603050405020304" pitchFamily="18" charset="0"/>
                <a:ea typeface="宋体" panose="02010600030101010101" pitchFamily="2" charset="-122"/>
              </a:rPr>
              <a:t>世纪最伟大数学家之一的安德烈·科尔莫戈罗夫主持的研讨会。柯尔莫戈罗夫在会上断言，没有少于</a:t>
            </a:r>
            <a:r>
              <a:rPr lang="en-US" altLang="zh-CN" sz="1800" i="1" kern="100" dirty="0">
                <a:effectLst/>
                <a:latin typeface="Times New Roman" panose="02020603050405020304" pitchFamily="18" charset="0"/>
                <a:ea typeface="宋体" panose="02010600030101010101" pitchFamily="2" charset="-122"/>
              </a:rPr>
              <a:t>n^2</a:t>
            </a:r>
            <a:r>
              <a:rPr lang="zh-CN" altLang="zh-CN" sz="1800" i="1" kern="100" dirty="0">
                <a:effectLst/>
                <a:latin typeface="Times New Roman" panose="02020603050405020304" pitchFamily="18" charset="0"/>
                <a:ea typeface="宋体" panose="02010600030101010101" pitchFamily="2" charset="-122"/>
              </a:rPr>
              <a:t>个步骤的通用乘法过程。卡拉苏巴认为并非如此。经过一周的努力，他找到了更快进行乘法运算的新方法。</a:t>
            </a:r>
            <a:endParaRPr lang="zh-CN" altLang="zh-CN" sz="1800" kern="100" dirty="0">
              <a:effectLst/>
              <a:latin typeface="Times New Roman" panose="02020603050405020304" pitchFamily="18" charset="0"/>
              <a:ea typeface="宋体" panose="02010600030101010101" pitchFamily="2" charset="-122"/>
            </a:endParaRPr>
          </a:p>
          <a:p>
            <a:pPr marL="533400" indent="266700" algn="l">
              <a:lnSpc>
                <a:spcPts val="1800"/>
              </a:lnSpc>
            </a:pPr>
            <a:r>
              <a:rPr lang="zh-CN" altLang="zh-CN" sz="1800" kern="100" dirty="0">
                <a:effectLst/>
                <a:latin typeface="Times New Roman" panose="02020603050405020304" pitchFamily="18" charset="0"/>
                <a:ea typeface="宋体" panose="02010600030101010101" pitchFamily="2" charset="-122"/>
              </a:rPr>
              <a:t>卡拉苏巴的方法涉及将数字按数位分解，并以一种新颖的方式重新组合它们，允许使用少量的加法和减法替换大量的乘法。该方法可以节省时间，因为加法只需</a:t>
            </a:r>
            <a:r>
              <a:rPr lang="en-US" altLang="zh-CN" sz="1800" kern="100" dirty="0">
                <a:effectLst/>
                <a:latin typeface="Times New Roman" panose="02020603050405020304" pitchFamily="18" charset="0"/>
                <a:ea typeface="宋体" panose="02010600030101010101" pitchFamily="2" charset="-122"/>
              </a:rPr>
              <a:t>2n</a:t>
            </a:r>
            <a:r>
              <a:rPr lang="zh-CN" altLang="zh-CN" sz="1800" kern="100" dirty="0">
                <a:effectLst/>
                <a:latin typeface="Times New Roman" panose="02020603050405020304" pitchFamily="18" charset="0"/>
                <a:ea typeface="宋体" panose="02010600030101010101" pitchFamily="2" charset="-122"/>
              </a:rPr>
              <a:t>步，而不是</a:t>
            </a:r>
            <a:r>
              <a:rPr lang="en-US" altLang="zh-CN" sz="1800" kern="100" dirty="0">
                <a:effectLst/>
                <a:latin typeface="Times New Roman" panose="02020603050405020304" pitchFamily="18" charset="0"/>
                <a:ea typeface="宋体" panose="02010600030101010101" pitchFamily="2" charset="-122"/>
              </a:rPr>
              <a:t>n^2</a:t>
            </a:r>
            <a:r>
              <a:rPr lang="zh-CN" altLang="zh-CN" sz="1800" kern="100" dirty="0">
                <a:effectLst/>
                <a:latin typeface="Times New Roman" panose="02020603050405020304" pitchFamily="18" charset="0"/>
                <a:ea typeface="宋体" panose="02010600030101010101" pitchFamily="2" charset="-122"/>
              </a:rPr>
              <a:t>步。</a:t>
            </a:r>
          </a:p>
          <a:p>
            <a:pPr marL="533400" indent="266700" algn="l">
              <a:lnSpc>
                <a:spcPts val="1800"/>
              </a:lnSpc>
            </a:pPr>
            <a:r>
              <a:rPr lang="en-US" altLang="zh-CN" sz="1800" kern="100" dirty="0">
                <a:effectLst/>
                <a:latin typeface="宋体" panose="02010600030101010101" pitchFamily="2" charset="-122"/>
                <a:ea typeface="宋体" panose="02010600030101010101" pitchFamily="2" charset="-122"/>
              </a:rPr>
              <a:t>1962</a:t>
            </a:r>
            <a:r>
              <a:rPr lang="zh-CN" altLang="zh-CN" sz="1800" kern="100" dirty="0">
                <a:effectLst/>
                <a:latin typeface="Times New Roman" panose="02020603050405020304" pitchFamily="18" charset="0"/>
                <a:ea typeface="宋体" panose="02010600030101010101" pitchFamily="2" charset="-122"/>
              </a:rPr>
              <a:t>年</a:t>
            </a:r>
            <a:r>
              <a:rPr lang="en-US" altLang="zh-CN" sz="1800" kern="100" dirty="0">
                <a:effectLst/>
                <a:latin typeface="Times New Roman" panose="02020603050405020304" pitchFamily="18" charset="0"/>
                <a:ea typeface="宋体" panose="02010600030101010101" pitchFamily="2" charset="-122"/>
              </a:rPr>
              <a:t>Karatsuba</a:t>
            </a:r>
            <a:r>
              <a:rPr lang="zh-CN" altLang="zh-CN" sz="1800" kern="100" dirty="0">
                <a:effectLst/>
                <a:latin typeface="Times New Roman" panose="02020603050405020304" pitchFamily="18" charset="0"/>
                <a:ea typeface="宋体" panose="02010600030101010101" pitchFamily="2" charset="-122"/>
              </a:rPr>
              <a:t>使用二分递归的方法将大整数乘法的时间复杂度降低到了</a:t>
            </a:r>
            <a:r>
              <a:rPr lang="en-US" altLang="zh-CN" sz="1800" kern="100" dirty="0">
                <a:effectLst/>
                <a:latin typeface="Times New Roman" panose="02020603050405020304" pitchFamily="18" charset="0"/>
                <a:ea typeface="宋体" panose="02010600030101010101" pitchFamily="2" charset="-122"/>
              </a:rPr>
              <a:t>O(n^log</a:t>
            </a:r>
            <a:r>
              <a:rPr lang="en-US" altLang="zh-CN" sz="1800" kern="100" baseline="-25000" dirty="0">
                <a:effectLst/>
                <a:latin typeface="Times New Roman" panose="02020603050405020304" pitchFamily="18" charset="0"/>
                <a:ea typeface="宋体" panose="02010600030101010101" pitchFamily="2" charset="-122"/>
              </a:rPr>
              <a:t>2</a:t>
            </a:r>
            <a:r>
              <a:rPr lang="en-US" altLang="zh-CN" sz="1800" kern="100" dirty="0">
                <a:effectLst/>
                <a:latin typeface="Times New Roman" panose="02020603050405020304" pitchFamily="18" charset="0"/>
                <a:ea typeface="宋体" panose="02010600030101010101" pitchFamily="2" charset="-122"/>
              </a:rPr>
              <a:t>3)</a:t>
            </a:r>
            <a:r>
              <a:rPr lang="zh-CN" altLang="zh-CN" sz="1800" kern="100" dirty="0">
                <a:effectLst/>
                <a:latin typeface="Times New Roman" panose="02020603050405020304" pitchFamily="18" charset="0"/>
                <a:ea typeface="宋体" panose="02010600030101010101" pitchFamily="2" charset="-122"/>
              </a:rPr>
              <a:t>，该算法实现相对简单，额外开销较少，在</a:t>
            </a:r>
            <a:r>
              <a:rPr lang="en-US" altLang="zh-CN" sz="1800" kern="100" dirty="0">
                <a:effectLst/>
                <a:latin typeface="Times New Roman" panose="02020603050405020304" pitchFamily="18" charset="0"/>
                <a:ea typeface="宋体" panose="02010600030101010101" pitchFamily="2" charset="-122"/>
              </a:rPr>
              <a:t> RSA</a:t>
            </a:r>
            <a:r>
              <a:rPr lang="zh-CN" altLang="zh-CN" sz="1800" kern="100" dirty="0">
                <a:effectLst/>
                <a:latin typeface="Times New Roman" panose="02020603050405020304" pitchFamily="18" charset="0"/>
                <a:ea typeface="宋体" panose="02010600030101010101" pitchFamily="2" charset="-122"/>
              </a:rPr>
              <a:t>等公钥加密系统中有较多使用。</a:t>
            </a:r>
            <a:r>
              <a:rPr lang="en-US" altLang="zh-CN" sz="1800" kern="100" dirty="0">
                <a:effectLst/>
                <a:latin typeface="Times New Roman" panose="02020603050405020304" pitchFamily="18" charset="0"/>
                <a:ea typeface="宋体" panose="02010600030101010101" pitchFamily="2" charset="-122"/>
              </a:rPr>
              <a:t>Karatsuba</a:t>
            </a:r>
            <a:r>
              <a:rPr lang="zh-CN" altLang="zh-CN" sz="1800" kern="100" dirty="0">
                <a:effectLst/>
                <a:latin typeface="Times New Roman" panose="02020603050405020304" pitchFamily="18" charset="0"/>
                <a:ea typeface="宋体" panose="02010600030101010101" pitchFamily="2" charset="-122"/>
              </a:rPr>
              <a:t>算法原理是将大数分成两段后变成较小的数位，然后做</a:t>
            </a:r>
            <a:r>
              <a:rPr lang="en-US" altLang="zh-CN" sz="1800" kern="100" dirty="0">
                <a:effectLst/>
                <a:latin typeface="Times New Roman" panose="02020603050405020304" pitchFamily="18" charset="0"/>
                <a:ea typeface="宋体" panose="02010600030101010101" pitchFamily="2" charset="-122"/>
              </a:rPr>
              <a:t>3</a:t>
            </a:r>
            <a:r>
              <a:rPr lang="zh-CN" altLang="zh-CN" sz="1800" kern="100" dirty="0">
                <a:effectLst/>
                <a:latin typeface="Times New Roman" panose="02020603050405020304" pitchFamily="18" charset="0"/>
                <a:ea typeface="宋体" panose="02010600030101010101" pitchFamily="2" charset="-122"/>
              </a:rPr>
              <a:t>次乘法，并附带少量的加法操作和移位操作。</a:t>
            </a:r>
          </a:p>
          <a:p>
            <a:pPr marL="533400" marR="0" lvl="0" indent="266700" algn="l" defTabSz="914400" rtl="0" eaLnBrk="1" fontAlgn="auto" latinLnBrk="0" hangingPunct="1">
              <a:lnSpc>
                <a:spcPts val="1800"/>
              </a:lnSpc>
              <a:spcBef>
                <a:spcPts val="0"/>
              </a:spcBef>
              <a:spcAft>
                <a:spcPts val="0"/>
              </a:spcAft>
              <a:buClrTx/>
              <a:buSzTx/>
              <a:buFontTx/>
              <a:buNone/>
              <a:tabLst/>
              <a:defRPr/>
            </a:pPr>
            <a:endParaRPr lang="zh-CN" altLang="zh-CN" sz="1800" kern="100" dirty="0">
              <a:effectLst/>
              <a:latin typeface="Times New Roman" panose="02020603050405020304" pitchFamily="18" charset="0"/>
              <a:ea typeface="宋体" panose="02010600030101010101" pitchFamily="2" charset="-122"/>
            </a:endParaRPr>
          </a:p>
          <a:p>
            <a:pPr marL="533400" indent="266700" algn="l">
              <a:lnSpc>
                <a:spcPts val="1800"/>
              </a:lnSpc>
            </a:pPr>
            <a:endParaRPr lang="zh-CN" altLang="zh-CN" sz="1800" kern="100" dirty="0">
              <a:effectLst/>
              <a:latin typeface="Times New Roman" panose="02020603050405020304" pitchFamily="18" charset="0"/>
              <a:ea typeface="宋体" panose="02010600030101010101" pitchFamily="2" charset="-122"/>
            </a:endParaRPr>
          </a:p>
          <a:p>
            <a:endParaRPr lang="zh-CN" altLang="en-US" dirty="0"/>
          </a:p>
        </p:txBody>
      </p:sp>
      <p:sp>
        <p:nvSpPr>
          <p:cNvPr id="4" name="灯片编号占位符 3"/>
          <p:cNvSpPr>
            <a:spLocks noGrp="1"/>
          </p:cNvSpPr>
          <p:nvPr>
            <p:ph type="sldNum" sz="quarter" idx="5"/>
          </p:nvPr>
        </p:nvSpPr>
        <p:spPr/>
        <p:txBody>
          <a:bodyPr/>
          <a:lstStyle/>
          <a:p>
            <a:fld id="{08FA819D-D10B-4214-8A30-5A7FBF841A5D}" type="slidenum">
              <a:rPr lang="zh-CN" altLang="en-US" smtClean="0"/>
              <a:t>13</a:t>
            </a:fld>
            <a:endParaRPr lang="zh-CN" altLang="en-US"/>
          </a:p>
        </p:txBody>
      </p:sp>
    </p:spTree>
    <p:extLst>
      <p:ext uri="{BB962C8B-B14F-4D97-AF65-F5344CB8AC3E}">
        <p14:creationId xmlns:p14="http://schemas.microsoft.com/office/powerpoint/2010/main" val="13204723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66700" indent="266700" algn="just"/>
            <a:r>
              <a:rPr lang="zh-CN" altLang="zh-CN" sz="1800" kern="100" dirty="0">
                <a:effectLst/>
                <a:latin typeface="Times New Roman" panose="02020603050405020304" pitchFamily="18" charset="0"/>
                <a:ea typeface="宋体" panose="02010600030101010101" pitchFamily="2" charset="-122"/>
              </a:rPr>
              <a:t>后者看似步骤比较多，但其优势在特大数相乘时就显现出来了，主要体现在节省个位数之间相乘的次数上：当乘数的位数很多时，可以重复进行</a:t>
            </a:r>
            <a:r>
              <a:rPr lang="en-US" altLang="zh-CN" sz="1800" kern="100" dirty="0">
                <a:effectLst/>
                <a:latin typeface="Times New Roman" panose="02020603050405020304" pitchFamily="18" charset="0"/>
                <a:ea typeface="宋体" panose="02010600030101010101" pitchFamily="2" charset="-122"/>
              </a:rPr>
              <a:t> Karatsuba</a:t>
            </a:r>
            <a:r>
              <a:rPr lang="zh-CN" altLang="zh-CN" sz="1800" kern="100" dirty="0">
                <a:effectLst/>
                <a:latin typeface="Times New Roman" panose="02020603050405020304" pitchFamily="18" charset="0"/>
                <a:ea typeface="宋体" panose="02010600030101010101" pitchFamily="2" charset="-122"/>
              </a:rPr>
              <a:t>过程，将原来的乘数拆分成更小的部分。所进行的拆分的次数越多，相比传统算法，你就节省了越多次个位数之间的相乘。</a:t>
            </a:r>
            <a:r>
              <a:rPr lang="en-US" altLang="zh-CN" sz="1800" kern="100" dirty="0">
                <a:effectLst/>
                <a:latin typeface="Times New Roman" panose="02020603050405020304" pitchFamily="18" charset="0"/>
                <a:ea typeface="宋体" panose="02010600030101010101" pitchFamily="2" charset="-122"/>
              </a:rPr>
              <a:t>Karatsuba </a:t>
            </a:r>
            <a:r>
              <a:rPr lang="zh-CN" altLang="zh-CN" sz="1800" kern="100" dirty="0">
                <a:effectLst/>
                <a:latin typeface="Times New Roman" panose="02020603050405020304" pitchFamily="18" charset="0"/>
                <a:ea typeface="宋体" panose="02010600030101010101" pitchFamily="2" charset="-122"/>
              </a:rPr>
              <a:t>的算法的主要想法是分治算法，也就是将大数的乘数分解成更小的部分，并以一种新颖的方式重新组合这些部分，这种方式可以用少量的加法和减法来代替大量的乘法</a:t>
            </a:r>
            <a:r>
              <a:rPr lang="zh-CN" altLang="en-US" sz="1800" kern="100" dirty="0">
                <a:effectLst/>
                <a:latin typeface="Times New Roman" panose="02020603050405020304" pitchFamily="18" charset="0"/>
                <a:ea typeface="宋体" panose="02010600030101010101" pitchFamily="2" charset="-122"/>
              </a:rPr>
              <a:t>。</a:t>
            </a:r>
            <a:r>
              <a:rPr lang="zh-CN" altLang="zh-CN" sz="1800" kern="100" dirty="0">
                <a:effectLst/>
                <a:latin typeface="Times New Roman" panose="02020603050405020304" pitchFamily="18" charset="0"/>
                <a:ea typeface="宋体" panose="02010600030101010101" pitchFamily="2" charset="-122"/>
              </a:rPr>
              <a:t>使用</a:t>
            </a:r>
            <a:r>
              <a:rPr lang="en-US" altLang="zh-CN" sz="1800" kern="100" dirty="0">
                <a:effectLst/>
                <a:latin typeface="Times New Roman" panose="02020603050405020304" pitchFamily="18" charset="0"/>
                <a:ea typeface="宋体" panose="02010600030101010101" pitchFamily="2" charset="-122"/>
              </a:rPr>
              <a:t> Karatsuba </a:t>
            </a:r>
            <a:r>
              <a:rPr lang="zh-CN" altLang="zh-CN" sz="1800" kern="100" dirty="0">
                <a:effectLst/>
                <a:latin typeface="Times New Roman" panose="02020603050405020304" pitchFamily="18" charset="0"/>
                <a:ea typeface="宋体" panose="02010600030101010101" pitchFamily="2" charset="-122"/>
              </a:rPr>
              <a:t>的方法，可以达到在</a:t>
            </a:r>
            <a:r>
              <a:rPr lang="en-US" altLang="zh-CN" sz="1800" kern="100" dirty="0">
                <a:effectLst/>
                <a:latin typeface="Times New Roman" panose="02020603050405020304" pitchFamily="18" charset="0"/>
                <a:ea typeface="宋体" panose="02010600030101010101" pitchFamily="2" charset="-122"/>
              </a:rPr>
              <a:t> n </a:t>
            </a:r>
            <a:r>
              <a:rPr lang="zh-CN" altLang="zh-CN" sz="1800" kern="100" dirty="0">
                <a:effectLst/>
                <a:latin typeface="Times New Roman" panose="02020603050405020304" pitchFamily="18" charset="0"/>
                <a:ea typeface="宋体" panose="02010600030101010101" pitchFamily="2" charset="-122"/>
              </a:rPr>
              <a:t>的</a:t>
            </a:r>
            <a:r>
              <a:rPr lang="en-US" altLang="zh-CN" sz="1800" kern="100" dirty="0">
                <a:effectLst/>
                <a:latin typeface="Times New Roman" panose="02020603050405020304" pitchFamily="18" charset="0"/>
                <a:ea typeface="宋体" panose="02010600030101010101" pitchFamily="2" charset="-122"/>
              </a:rPr>
              <a:t> 1.58 </a:t>
            </a:r>
            <a:r>
              <a:rPr lang="zh-CN" altLang="zh-CN" sz="1800" kern="100" dirty="0">
                <a:effectLst/>
                <a:latin typeface="Times New Roman" panose="02020603050405020304" pitchFamily="18" charset="0"/>
                <a:ea typeface="宋体" panose="02010600030101010101" pitchFamily="2" charset="-122"/>
              </a:rPr>
              <a:t>次方次个位数的乘法后，完成两个</a:t>
            </a:r>
            <a:r>
              <a:rPr lang="en-US" altLang="zh-CN" sz="1800" kern="100" dirty="0">
                <a:effectLst/>
                <a:latin typeface="Times New Roman" panose="02020603050405020304" pitchFamily="18" charset="0"/>
                <a:ea typeface="宋体" panose="02010600030101010101" pitchFamily="2" charset="-122"/>
              </a:rPr>
              <a:t> n </a:t>
            </a:r>
            <a:r>
              <a:rPr lang="zh-CN" altLang="zh-CN" sz="1800" kern="100" dirty="0">
                <a:effectLst/>
                <a:latin typeface="Times New Roman" panose="02020603050405020304" pitchFamily="18" charset="0"/>
                <a:ea typeface="宋体" panose="02010600030101010101" pitchFamily="2" charset="-122"/>
              </a:rPr>
              <a:t>位数的乘数之间的相乘。</a:t>
            </a:r>
          </a:p>
          <a:p>
            <a:endParaRPr lang="zh-CN" altLang="en-US" dirty="0"/>
          </a:p>
        </p:txBody>
      </p:sp>
      <p:sp>
        <p:nvSpPr>
          <p:cNvPr id="4" name="灯片编号占位符 3"/>
          <p:cNvSpPr>
            <a:spLocks noGrp="1"/>
          </p:cNvSpPr>
          <p:nvPr>
            <p:ph type="sldNum" sz="quarter" idx="5"/>
          </p:nvPr>
        </p:nvSpPr>
        <p:spPr/>
        <p:txBody>
          <a:bodyPr/>
          <a:lstStyle/>
          <a:p>
            <a:fld id="{08FA819D-D10B-4214-8A30-5A7FBF841A5D}" type="slidenum">
              <a:rPr lang="zh-CN" altLang="en-US" smtClean="0"/>
              <a:t>14</a:t>
            </a:fld>
            <a:endParaRPr lang="zh-CN" altLang="en-US"/>
          </a:p>
        </p:txBody>
      </p:sp>
    </p:spTree>
    <p:extLst>
      <p:ext uri="{BB962C8B-B14F-4D97-AF65-F5344CB8AC3E}">
        <p14:creationId xmlns:p14="http://schemas.microsoft.com/office/powerpoint/2010/main" val="12613362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8FA819D-D10B-4214-8A30-5A7FBF841A5D}" type="slidenum">
              <a:rPr lang="zh-CN" altLang="en-US" smtClean="0"/>
              <a:t>15</a:t>
            </a:fld>
            <a:endParaRPr lang="zh-CN" altLang="en-US"/>
          </a:p>
        </p:txBody>
      </p:sp>
    </p:spTree>
    <p:extLst>
      <p:ext uri="{BB962C8B-B14F-4D97-AF65-F5344CB8AC3E}">
        <p14:creationId xmlns:p14="http://schemas.microsoft.com/office/powerpoint/2010/main" val="269263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8FA819D-D10B-4214-8A30-5A7FBF841A5D}" type="slidenum">
              <a:rPr lang="zh-CN" altLang="en-US" smtClean="0"/>
              <a:t>16</a:t>
            </a:fld>
            <a:endParaRPr lang="zh-CN" altLang="en-US"/>
          </a:p>
        </p:txBody>
      </p:sp>
    </p:spTree>
    <p:extLst>
      <p:ext uri="{BB962C8B-B14F-4D97-AF65-F5344CB8AC3E}">
        <p14:creationId xmlns:p14="http://schemas.microsoft.com/office/powerpoint/2010/main" val="42281475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000000"/>
                </a:solidFill>
                <a:effectLst/>
                <a:latin typeface="Arial" panose="020B0604020202020204" pitchFamily="34" charset="0"/>
              </a:rPr>
              <a:t>这是一个比较关键的步骤。我们可以任选 </a:t>
            </a:r>
            <a:r>
              <a:rPr lang="en-US" altLang="zh-CN" b="0" i="0" dirty="0">
                <a:solidFill>
                  <a:srgbClr val="000000"/>
                </a:solidFill>
                <a:effectLst/>
                <a:latin typeface="Arial" panose="020B0604020202020204" pitchFamily="34" charset="0"/>
              </a:rPr>
              <a:t>5 </a:t>
            </a:r>
            <a:r>
              <a:rPr lang="zh-CN" altLang="en-US" b="0" i="0" dirty="0">
                <a:solidFill>
                  <a:srgbClr val="000000"/>
                </a:solidFill>
                <a:effectLst/>
                <a:latin typeface="Arial" panose="020B0604020202020204" pitchFamily="34" charset="0"/>
              </a:rPr>
              <a:t>个（下面会说明为什么是 </a:t>
            </a:r>
            <a:r>
              <a:rPr lang="en-US" altLang="zh-CN" b="0" i="0" dirty="0">
                <a:solidFill>
                  <a:srgbClr val="000000"/>
                </a:solidFill>
                <a:effectLst/>
                <a:latin typeface="Arial" panose="020B0604020202020204" pitchFamily="34" charset="0"/>
              </a:rPr>
              <a:t>5 </a:t>
            </a:r>
            <a:r>
              <a:rPr lang="zh-CN" altLang="en-US" b="0" i="0" dirty="0">
                <a:solidFill>
                  <a:srgbClr val="000000"/>
                </a:solidFill>
                <a:effectLst/>
                <a:latin typeface="Arial" panose="020B0604020202020204" pitchFamily="34" charset="0"/>
              </a:rPr>
              <a:t>个）不同的 </a:t>
            </a:r>
            <a:r>
              <a:rPr lang="en-US" altLang="zh-CN" b="0" i="0" u="none" strike="noStrike" dirty="0">
                <a:solidFill>
                  <a:srgbClr val="000000"/>
                </a:solidFill>
                <a:effectLst/>
                <a:latin typeface="MathJax_Math-italic"/>
              </a:rPr>
              <a:t>x</a:t>
            </a:r>
            <a:r>
              <a:rPr lang="en-US" altLang="zh-CN" b="0" i="0" u="none" strike="noStrike" dirty="0">
                <a:solidFill>
                  <a:srgbClr val="000000"/>
                </a:solidFill>
                <a:effectLst/>
                <a:latin typeface="Arial" panose="020B0604020202020204" pitchFamily="34" charset="0"/>
              </a:rPr>
              <a:t>x</a:t>
            </a:r>
            <a:r>
              <a:rPr lang="zh-CN" altLang="en-US" b="0" i="0" dirty="0">
                <a:solidFill>
                  <a:srgbClr val="000000"/>
                </a:solidFill>
                <a:effectLst/>
                <a:latin typeface="Arial" panose="020B0604020202020204" pitchFamily="34" charset="0"/>
              </a:rPr>
              <a:t> 带入 </a:t>
            </a:r>
            <a:r>
              <a:rPr lang="en-US" altLang="zh-CN" b="0" i="0" u="none" strike="noStrike" dirty="0">
                <a:solidFill>
                  <a:srgbClr val="000000"/>
                </a:solidFill>
                <a:effectLst/>
                <a:latin typeface="MathJax_Math-italic"/>
              </a:rPr>
              <a:t>p</a:t>
            </a:r>
            <a:r>
              <a:rPr lang="en-US" altLang="zh-CN" b="0" i="0" u="none" strike="noStrike" dirty="0">
                <a:solidFill>
                  <a:srgbClr val="000000"/>
                </a:solidFill>
                <a:effectLst/>
                <a:latin typeface="MathJax_Main"/>
              </a:rPr>
              <a:t>(</a:t>
            </a:r>
            <a:r>
              <a:rPr lang="en-US" altLang="zh-CN" b="0" i="0" u="none" strike="noStrike" dirty="0">
                <a:solidFill>
                  <a:srgbClr val="000000"/>
                </a:solidFill>
                <a:effectLst/>
                <a:latin typeface="MathJax_Math-italic"/>
              </a:rPr>
              <a:t>x</a:t>
            </a:r>
            <a:r>
              <a:rPr lang="en-US" altLang="zh-CN" b="0" i="0" u="none" strike="noStrike" dirty="0">
                <a:solidFill>
                  <a:srgbClr val="000000"/>
                </a:solidFill>
                <a:effectLst/>
                <a:latin typeface="MathJax_Main"/>
              </a:rPr>
              <a:t>)</a:t>
            </a:r>
            <a:r>
              <a:rPr lang="en-US" altLang="zh-CN" b="0" i="0" u="none" strike="noStrike" dirty="0">
                <a:solidFill>
                  <a:srgbClr val="000000"/>
                </a:solidFill>
                <a:effectLst/>
                <a:latin typeface="Arial" panose="020B0604020202020204" pitchFamily="34" charset="0"/>
              </a:rPr>
              <a:t>p(x)</a:t>
            </a:r>
            <a:r>
              <a:rPr lang="zh-CN" altLang="en-US" b="0" i="0" dirty="0">
                <a:solidFill>
                  <a:srgbClr val="000000"/>
                </a:solidFill>
                <a:effectLst/>
                <a:latin typeface="Arial" panose="020B0604020202020204" pitchFamily="34" charset="0"/>
              </a:rPr>
              <a:t>，</a:t>
            </a:r>
            <a:r>
              <a:rPr lang="en-US" altLang="zh-CN" b="0" i="0" u="none" strike="noStrike" dirty="0">
                <a:solidFill>
                  <a:srgbClr val="000000"/>
                </a:solidFill>
                <a:effectLst/>
                <a:latin typeface="MathJax_Math-italic"/>
              </a:rPr>
              <a:t>q</a:t>
            </a:r>
            <a:r>
              <a:rPr lang="en-US" altLang="zh-CN" b="0" i="0" u="none" strike="noStrike" dirty="0">
                <a:solidFill>
                  <a:srgbClr val="000000"/>
                </a:solidFill>
                <a:effectLst/>
                <a:latin typeface="MathJax_Main"/>
              </a:rPr>
              <a:t>(</a:t>
            </a:r>
            <a:r>
              <a:rPr lang="en-US" altLang="zh-CN" b="0" i="0" u="none" strike="noStrike" dirty="0">
                <a:solidFill>
                  <a:srgbClr val="000000"/>
                </a:solidFill>
                <a:effectLst/>
                <a:latin typeface="MathJax_Math-italic"/>
              </a:rPr>
              <a:t>x</a:t>
            </a:r>
            <a:r>
              <a:rPr lang="en-US" altLang="zh-CN" b="0" i="0" u="none" strike="noStrike" dirty="0">
                <a:solidFill>
                  <a:srgbClr val="000000"/>
                </a:solidFill>
                <a:effectLst/>
                <a:latin typeface="MathJax_Main"/>
              </a:rPr>
              <a:t>)</a:t>
            </a:r>
            <a:r>
              <a:rPr lang="en-US" altLang="zh-CN" b="0" i="0" u="none" strike="noStrike" dirty="0">
                <a:solidFill>
                  <a:srgbClr val="000000"/>
                </a:solidFill>
                <a:effectLst/>
                <a:latin typeface="Arial" panose="020B0604020202020204" pitchFamily="34" charset="0"/>
              </a:rPr>
              <a:t>q(x)</a:t>
            </a:r>
            <a:r>
              <a:rPr lang="zh-CN" altLang="en-US" b="0" i="0" dirty="0">
                <a:solidFill>
                  <a:srgbClr val="000000"/>
                </a:solidFill>
                <a:effectLst/>
                <a:latin typeface="Arial" panose="020B0604020202020204" pitchFamily="34" charset="0"/>
              </a:rPr>
              <a:t>。为了简化计算，我们应该选择比较小的 </a:t>
            </a:r>
            <a:r>
              <a:rPr lang="en-US" altLang="zh-CN" b="0" i="0" u="none" strike="noStrike" dirty="0">
                <a:solidFill>
                  <a:srgbClr val="000000"/>
                </a:solidFill>
                <a:effectLst/>
                <a:latin typeface="MathJax_Math-italic"/>
              </a:rPr>
              <a:t>x</a:t>
            </a:r>
            <a:r>
              <a:rPr lang="en-US" altLang="zh-CN" b="0" i="0" u="none" strike="noStrike" dirty="0">
                <a:solidFill>
                  <a:srgbClr val="000000"/>
                </a:solidFill>
                <a:effectLst/>
                <a:latin typeface="Arial" panose="020B0604020202020204" pitchFamily="34" charset="0"/>
              </a:rPr>
              <a:t>x</a:t>
            </a:r>
            <a:r>
              <a:rPr lang="zh-CN" altLang="en-US" b="0" i="0" dirty="0">
                <a:solidFill>
                  <a:srgbClr val="000000"/>
                </a:solidFill>
                <a:effectLst/>
                <a:latin typeface="Arial" panose="020B0604020202020204" pitchFamily="34" charset="0"/>
              </a:rPr>
              <a:t> 带入。在这里，我选择 </a:t>
            </a:r>
            <a:r>
              <a:rPr lang="en-US" altLang="zh-CN" b="0" i="0" dirty="0">
                <a:solidFill>
                  <a:srgbClr val="000000"/>
                </a:solidFill>
                <a:effectLst/>
                <a:latin typeface="Arial" panose="020B0604020202020204" pitchFamily="34" charset="0"/>
              </a:rPr>
              <a:t>0, 1, -1, 2, -2 </a:t>
            </a:r>
            <a:r>
              <a:rPr lang="zh-CN" altLang="en-US" b="0" i="0" dirty="0">
                <a:solidFill>
                  <a:srgbClr val="000000"/>
                </a:solidFill>
                <a:effectLst/>
                <a:latin typeface="Arial" panose="020B0604020202020204" pitchFamily="34" charset="0"/>
              </a:rPr>
              <a:t>这几个数带入。</a:t>
            </a:r>
            <a:endParaRPr lang="en-US" altLang="zh-CN" b="0" i="0" dirty="0">
              <a:solidFill>
                <a:srgbClr val="000000"/>
              </a:solidFill>
              <a:effectLst/>
              <a:latin typeface="Arial" panose="020B0604020202020204" pitchFamily="34" charset="0"/>
            </a:endParaRPr>
          </a:p>
          <a:p>
            <a:pPr algn="l"/>
            <a:r>
              <a:rPr lang="zh-CN" altLang="en-US" b="0" i="0" dirty="0">
                <a:solidFill>
                  <a:srgbClr val="000000"/>
                </a:solidFill>
                <a:effectLst/>
                <a:latin typeface="Arial" panose="020B0604020202020204" pitchFamily="34" charset="0"/>
              </a:rPr>
              <a:t>我们发现了一个特别重要的事：</a:t>
            </a:r>
            <a:r>
              <a:rPr lang="zh-CN" altLang="en-US" b="1" i="0" dirty="0">
                <a:solidFill>
                  <a:srgbClr val="000000"/>
                </a:solidFill>
                <a:effectLst/>
                <a:latin typeface="Arial" panose="020B0604020202020204" pitchFamily="34" charset="0"/>
              </a:rPr>
              <a:t>计算过程中可能出现负数</a:t>
            </a:r>
            <a:r>
              <a:rPr lang="zh-CN" altLang="en-US" b="0" i="0" dirty="0">
                <a:solidFill>
                  <a:srgbClr val="000000"/>
                </a:solidFill>
                <a:effectLst/>
                <a:latin typeface="Arial" panose="020B0604020202020204" pitchFamily="34" charset="0"/>
              </a:rPr>
              <a:t>。具体的实现必须要考虑这一点，并实现有符号整数的加减法。为了简化计算，</a:t>
            </a:r>
            <a:r>
              <a:rPr lang="zh-CN" altLang="en-US" b="1" i="0" dirty="0">
                <a:solidFill>
                  <a:srgbClr val="000000"/>
                </a:solidFill>
                <a:effectLst/>
                <a:latin typeface="Arial" panose="020B0604020202020204" pitchFamily="34" charset="0"/>
              </a:rPr>
              <a:t>我们可以选择 </a:t>
            </a:r>
            <a:r>
              <a:rPr lang="zh-CN" altLang="en-US" b="0" i="0" u="none" strike="noStrike" dirty="0">
                <a:solidFill>
                  <a:srgbClr val="000000"/>
                </a:solidFill>
                <a:effectLst/>
                <a:latin typeface="MathJax_Main"/>
              </a:rPr>
              <a:t>∞</a:t>
            </a:r>
            <a:r>
              <a:rPr lang="zh-CN" altLang="en-US" b="1" i="0" dirty="0">
                <a:solidFill>
                  <a:srgbClr val="000000"/>
                </a:solidFill>
                <a:effectLst/>
                <a:latin typeface="Arial" panose="020B0604020202020204" pitchFamily="34" charset="0"/>
              </a:rPr>
              <a:t>这个特殊的求值点</a:t>
            </a:r>
            <a:r>
              <a:rPr lang="zh-CN" altLang="en-US" b="0" i="0" dirty="0">
                <a:solidFill>
                  <a:srgbClr val="000000"/>
                </a:solidFill>
                <a:effectLst/>
                <a:latin typeface="Arial" panose="020B0604020202020204" pitchFamily="34" charset="0"/>
              </a:rPr>
              <a:t>。</a:t>
            </a:r>
          </a:p>
          <a:p>
            <a:endParaRPr lang="zh-CN" altLang="en-US" dirty="0"/>
          </a:p>
        </p:txBody>
      </p:sp>
      <p:sp>
        <p:nvSpPr>
          <p:cNvPr id="4" name="灯片编号占位符 3"/>
          <p:cNvSpPr>
            <a:spLocks noGrp="1"/>
          </p:cNvSpPr>
          <p:nvPr>
            <p:ph type="sldNum" sz="quarter" idx="5"/>
          </p:nvPr>
        </p:nvSpPr>
        <p:spPr/>
        <p:txBody>
          <a:bodyPr/>
          <a:lstStyle/>
          <a:p>
            <a:fld id="{08FA819D-D10B-4214-8A30-5A7FBF841A5D}" type="slidenum">
              <a:rPr lang="zh-CN" altLang="en-US" smtClean="0"/>
              <a:t>17</a:t>
            </a:fld>
            <a:endParaRPr lang="zh-CN" altLang="en-US"/>
          </a:p>
        </p:txBody>
      </p:sp>
    </p:spTree>
    <p:extLst>
      <p:ext uri="{BB962C8B-B14F-4D97-AF65-F5344CB8AC3E}">
        <p14:creationId xmlns:p14="http://schemas.microsoft.com/office/powerpoint/2010/main" val="9588923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8FA819D-D10B-4214-8A30-5A7FBF841A5D}" type="slidenum">
              <a:rPr lang="zh-CN" altLang="en-US" smtClean="0"/>
              <a:t>18</a:t>
            </a:fld>
            <a:endParaRPr lang="zh-CN" altLang="en-US"/>
          </a:p>
        </p:txBody>
      </p:sp>
    </p:spTree>
    <p:extLst>
      <p:ext uri="{BB962C8B-B14F-4D97-AF65-F5344CB8AC3E}">
        <p14:creationId xmlns:p14="http://schemas.microsoft.com/office/powerpoint/2010/main" val="14207900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a:ln>
                  <a:noFill/>
                </a:ln>
                <a:solidFill>
                  <a:srgbClr val="000000"/>
                </a:solidFill>
                <a:effectLst/>
                <a:latin typeface="+mn-ea"/>
                <a:cs typeface="Arial" panose="020B0604020202020204" pitchFamily="34" charset="0"/>
              </a:rPr>
              <a:t>这个算法的求值、插值、重组部分的操作都是 O(n) 的，划分部分可以做到 O(1) （直接调整指针） 或者 O(n) （把内容复制一遍）。我们可以得到递归式：</a:t>
            </a:r>
            <a:endParaRPr kumimoji="0" lang="zh-CN" altLang="zh-CN" sz="12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a:ln>
                  <a:noFill/>
                </a:ln>
                <a:solidFill>
                  <a:srgbClr val="000000"/>
                </a:solidFill>
                <a:effectLst/>
                <a:latin typeface="+mn-ea"/>
                <a:cs typeface="Arial" panose="020B0604020202020204" pitchFamily="34" charset="0"/>
              </a:rPr>
              <a:t>T(n)=5T(n/3)+O(n)T(n)=5T(n/3)+O(n)</a:t>
            </a:r>
            <a:endParaRPr kumimoji="0" lang="zh-CN" altLang="zh-CN" sz="12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a:ln>
                  <a:noFill/>
                </a:ln>
                <a:solidFill>
                  <a:srgbClr val="000000"/>
                </a:solidFill>
                <a:effectLst/>
                <a:latin typeface="+mn-ea"/>
                <a:cs typeface="Arial" panose="020B0604020202020204" pitchFamily="34" charset="0"/>
              </a:rPr>
              <a:t>其中 n 是两个数据规模中较大的一个。解得：</a:t>
            </a:r>
            <a:endParaRPr kumimoji="0" lang="zh-CN" altLang="zh-CN" sz="12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a:ln>
                  <a:noFill/>
                </a:ln>
                <a:solidFill>
                  <a:srgbClr val="000000"/>
                </a:solidFill>
                <a:effectLst/>
                <a:latin typeface="+mn-ea"/>
                <a:cs typeface="Arial" panose="020B0604020202020204" pitchFamily="34" charset="0"/>
              </a:rPr>
              <a:t>T(n)=O(nlog35)=O(n1.465)T(n)=O(nlog3⁡5)=O(n1.465)</a:t>
            </a:r>
            <a:endParaRPr kumimoji="0" lang="zh-CN" altLang="zh-CN" sz="12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a:ln>
                  <a:noFill/>
                </a:ln>
                <a:solidFill>
                  <a:srgbClr val="000000"/>
                </a:solidFill>
                <a:effectLst/>
                <a:latin typeface="+mn-ea"/>
                <a:cs typeface="Arial" panose="020B0604020202020204" pitchFamily="34" charset="0"/>
              </a:rPr>
              <a:t>比 Karatsuba 算法的 O(n1.585)O(n1.585) 略快一些。</a:t>
            </a:r>
            <a:endParaRPr kumimoji="0" lang="zh-CN" altLang="zh-CN" sz="1200" b="0" i="0" u="none" strike="noStrike" cap="none" normalizeH="0" baseline="0" dirty="0">
              <a:ln>
                <a:noFill/>
              </a:ln>
              <a:solidFill>
                <a:schemeClr val="tx1"/>
              </a:solidFill>
              <a:effectLst/>
              <a:latin typeface="+mn-ea"/>
            </a:endParaRPr>
          </a:p>
          <a:p>
            <a:endParaRPr lang="zh-CN" altLang="en-US" dirty="0"/>
          </a:p>
        </p:txBody>
      </p:sp>
      <p:sp>
        <p:nvSpPr>
          <p:cNvPr id="4" name="灯片编号占位符 3"/>
          <p:cNvSpPr>
            <a:spLocks noGrp="1"/>
          </p:cNvSpPr>
          <p:nvPr>
            <p:ph type="sldNum" sz="quarter" idx="5"/>
          </p:nvPr>
        </p:nvSpPr>
        <p:spPr/>
        <p:txBody>
          <a:bodyPr/>
          <a:lstStyle/>
          <a:p>
            <a:fld id="{08FA819D-D10B-4214-8A30-5A7FBF841A5D}" type="slidenum">
              <a:rPr lang="zh-CN" altLang="en-US" smtClean="0"/>
              <a:t>19</a:t>
            </a:fld>
            <a:endParaRPr lang="zh-CN" altLang="en-US"/>
          </a:p>
        </p:txBody>
      </p:sp>
    </p:spTree>
    <p:extLst>
      <p:ext uri="{BB962C8B-B14F-4D97-AF65-F5344CB8AC3E}">
        <p14:creationId xmlns:p14="http://schemas.microsoft.com/office/powerpoint/2010/main" val="10388913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533400" indent="266700" algn="l">
              <a:lnSpc>
                <a:spcPts val="1800"/>
              </a:lnSpc>
            </a:pPr>
            <a:r>
              <a:rPr lang="zh-CN" altLang="zh-CN" sz="1800" kern="100" dirty="0">
                <a:effectLst/>
                <a:latin typeface="Times New Roman" panose="02020603050405020304" pitchFamily="18" charset="0"/>
                <a:ea typeface="宋体" panose="02010600030101010101" pitchFamily="2" charset="-122"/>
              </a:rPr>
              <a:t>整数与多项式之间具有一定的相似性，可以将整数看做是多项式的系数表示，借助多项式乘法的快速算法加速整数乘法运算。通过使用快速傅里叶变换，能够实现多项式在系数表示与点值表示之间的快速转换，使用多项式的点值表示乘法能够快速求出乘积。</a:t>
            </a:r>
          </a:p>
          <a:p>
            <a:pPr marL="533400" indent="266700" algn="l">
              <a:lnSpc>
                <a:spcPts val="1800"/>
              </a:lnSpc>
            </a:pPr>
            <a:r>
              <a:rPr lang="en-US" altLang="zh-CN" sz="1800" kern="100" dirty="0">
                <a:effectLst/>
                <a:latin typeface="宋体" panose="02010600030101010101" pitchFamily="2" charset="-122"/>
                <a:ea typeface="宋体" panose="02010600030101010101" pitchFamily="2" charset="-122"/>
              </a:rPr>
              <a:t>SSA</a:t>
            </a:r>
            <a:r>
              <a:rPr lang="zh-CN" altLang="zh-CN" sz="1800" kern="100" dirty="0">
                <a:effectLst/>
                <a:latin typeface="Times New Roman" panose="02020603050405020304" pitchFamily="18" charset="0"/>
                <a:ea typeface="宋体" panose="02010600030101010101" pitchFamily="2" charset="-122"/>
              </a:rPr>
              <a:t>乘法的基本思想是</a:t>
            </a:r>
            <a:r>
              <a:rPr lang="en-US" altLang="zh-CN" sz="1800" kern="100" dirty="0">
                <a:effectLst/>
                <a:latin typeface="Times New Roman" panose="02020603050405020304" pitchFamily="18" charset="0"/>
                <a:ea typeface="宋体" panose="02010600030101010101" pitchFamily="2" charset="-122"/>
              </a:rPr>
              <a:t>1968</a:t>
            </a:r>
            <a:r>
              <a:rPr lang="zh-CN" altLang="zh-CN" sz="1800" kern="100" dirty="0">
                <a:effectLst/>
                <a:latin typeface="Times New Roman" panose="02020603050405020304" pitchFamily="18" charset="0"/>
                <a:ea typeface="宋体" panose="02010600030101010101" pitchFamily="2" charset="-122"/>
              </a:rPr>
              <a:t>由</a:t>
            </a:r>
            <a:r>
              <a:rPr lang="en-US" altLang="zh-CN" sz="1800" kern="100" dirty="0">
                <a:effectLst/>
                <a:latin typeface="宋体" panose="02010600030101010101" pitchFamily="2" charset="-122"/>
                <a:ea typeface="宋体" panose="02010600030101010101" pitchFamily="2" charset="-122"/>
              </a:rPr>
              <a:t>Volker Strassen</a:t>
            </a:r>
            <a:r>
              <a:rPr lang="zh-CN" altLang="zh-CN" sz="1800" kern="100" dirty="0">
                <a:effectLst/>
                <a:latin typeface="Times New Roman" panose="02020603050405020304" pitchFamily="18" charset="0"/>
                <a:ea typeface="宋体" panose="02010600030101010101" pitchFamily="2" charset="-122"/>
              </a:rPr>
              <a:t>提出的，</a:t>
            </a:r>
            <a:r>
              <a:rPr lang="en-US" altLang="zh-CN" sz="1800" kern="100" dirty="0">
                <a:effectLst/>
                <a:latin typeface="Times New Roman" panose="02020603050405020304" pitchFamily="18" charset="0"/>
                <a:ea typeface="宋体" panose="02010600030101010101" pitchFamily="2" charset="-122"/>
              </a:rPr>
              <a:t>1971</a:t>
            </a:r>
            <a:r>
              <a:rPr lang="zh-CN" altLang="zh-CN" sz="1800" kern="100" dirty="0">
                <a:effectLst/>
                <a:latin typeface="Times New Roman" panose="02020603050405020304" pitchFamily="18" charset="0"/>
                <a:ea typeface="宋体" panose="02010600030101010101" pitchFamily="2" charset="-122"/>
              </a:rPr>
              <a:t>年</a:t>
            </a:r>
            <a:r>
              <a:rPr lang="en-US" altLang="zh-CN" sz="1800" kern="100" dirty="0">
                <a:effectLst/>
                <a:latin typeface="宋体" panose="02010600030101010101" pitchFamily="2" charset="-122"/>
                <a:ea typeface="宋体" panose="02010600030101010101" pitchFamily="2" charset="-122"/>
              </a:rPr>
              <a:t>Arnold Schönhage </a:t>
            </a:r>
            <a:r>
              <a:rPr lang="zh-CN" altLang="zh-CN" sz="1800" kern="100" dirty="0">
                <a:effectLst/>
                <a:latin typeface="Times New Roman" panose="02020603050405020304" pitchFamily="18" charset="0"/>
                <a:ea typeface="宋体" panose="02010600030101010101" pitchFamily="2" charset="-122"/>
              </a:rPr>
              <a:t>和</a:t>
            </a:r>
            <a:r>
              <a:rPr lang="en-US" altLang="zh-CN" sz="1800" kern="100" dirty="0">
                <a:effectLst/>
                <a:latin typeface="Times New Roman" panose="02020603050405020304" pitchFamily="18" charset="0"/>
                <a:ea typeface="宋体" panose="02010600030101010101" pitchFamily="2" charset="-122"/>
              </a:rPr>
              <a:t> Volker Strassen</a:t>
            </a:r>
            <a:r>
              <a:rPr lang="zh-CN" altLang="zh-CN" sz="1800" kern="100" dirty="0">
                <a:effectLst/>
                <a:latin typeface="Times New Roman" panose="02020603050405020304" pitchFamily="18" charset="0"/>
                <a:ea typeface="宋体" panose="02010600030101010101" pitchFamily="2" charset="-122"/>
              </a:rPr>
              <a:t>实现了该算法，并给出了</a:t>
            </a:r>
            <a:r>
              <a:rPr lang="en-US" altLang="zh-CN" sz="1800" kern="100" dirty="0" err="1">
                <a:effectLst/>
                <a:latin typeface="Times New Roman" panose="02020603050405020304" pitchFamily="18" charset="0"/>
                <a:ea typeface="宋体" panose="02010600030101010101" pitchFamily="2" charset="-122"/>
              </a:rPr>
              <a:t>Schonhage</a:t>
            </a:r>
            <a:r>
              <a:rPr lang="en-US" altLang="zh-CN" sz="1800" kern="100" dirty="0">
                <a:effectLst/>
                <a:latin typeface="Times New Roman" panose="02020603050405020304" pitchFamily="18" charset="0"/>
                <a:ea typeface="宋体" panose="02010600030101010101" pitchFamily="2" charset="-122"/>
              </a:rPr>
              <a:t>-Strassen</a:t>
            </a:r>
            <a:r>
              <a:rPr lang="zh-CN" altLang="zh-CN" sz="1800" kern="100" dirty="0">
                <a:effectLst/>
                <a:latin typeface="Times New Roman" panose="02020603050405020304" pitchFamily="18" charset="0"/>
                <a:ea typeface="宋体" panose="02010600030101010101" pitchFamily="2" charset="-122"/>
              </a:rPr>
              <a:t>算法的理论保证，以</a:t>
            </a:r>
            <a:r>
              <a:rPr lang="en-US" altLang="zh-CN" sz="1800" kern="100" dirty="0">
                <a:effectLst/>
                <a:latin typeface="Times New Roman" panose="02020603050405020304" pitchFamily="18" charset="0"/>
                <a:ea typeface="宋体" panose="02010600030101010101" pitchFamily="2" charset="-122"/>
              </a:rPr>
              <a:t> n</a:t>
            </a:r>
            <a:r>
              <a:rPr lang="zh-CN" altLang="zh-CN" sz="1800" kern="100" dirty="0">
                <a:effectLst/>
                <a:latin typeface="Times New Roman" panose="02020603050405020304" pitchFamily="18" charset="0"/>
                <a:ea typeface="宋体" panose="02010600030101010101" pitchFamily="2" charset="-122"/>
              </a:rPr>
              <a:t>×</a:t>
            </a:r>
            <a:r>
              <a:rPr lang="en-US" altLang="zh-CN" sz="1800" kern="100" dirty="0">
                <a:effectLst/>
                <a:latin typeface="Times New Roman" panose="02020603050405020304" pitchFamily="18" charset="0"/>
                <a:ea typeface="宋体" panose="02010600030101010101" pitchFamily="2" charset="-122"/>
              </a:rPr>
              <a:t>log n</a:t>
            </a:r>
            <a:r>
              <a:rPr lang="zh-CN" altLang="zh-CN" sz="1800" kern="100" dirty="0">
                <a:effectLst/>
                <a:latin typeface="Times New Roman" panose="02020603050405020304" pitchFamily="18" charset="0"/>
                <a:ea typeface="宋体" panose="02010600030101010101" pitchFamily="2" charset="-122"/>
              </a:rPr>
              <a:t>×</a:t>
            </a:r>
            <a:r>
              <a:rPr lang="en-US" altLang="zh-CN" sz="1800" kern="100" dirty="0">
                <a:effectLst/>
                <a:latin typeface="Times New Roman" panose="02020603050405020304" pitchFamily="18" charset="0"/>
                <a:ea typeface="宋体" panose="02010600030101010101" pitchFamily="2" charset="-122"/>
              </a:rPr>
              <a:t>log</a:t>
            </a:r>
            <a:r>
              <a:rPr lang="zh-CN" altLang="zh-CN" sz="1800" kern="100" dirty="0">
                <a:effectLst/>
                <a:latin typeface="Times New Roman" panose="02020603050405020304" pitchFamily="18" charset="0"/>
                <a:ea typeface="宋体" panose="02010600030101010101" pitchFamily="2" charset="-122"/>
              </a:rPr>
              <a:t>（</a:t>
            </a:r>
            <a:r>
              <a:rPr lang="en-US" altLang="zh-CN" sz="1800" kern="100" dirty="0">
                <a:effectLst/>
                <a:latin typeface="Times New Roman" panose="02020603050405020304" pitchFamily="18" charset="0"/>
                <a:ea typeface="宋体" panose="02010600030101010101" pitchFamily="2" charset="-122"/>
              </a:rPr>
              <a:t>log n</a:t>
            </a:r>
            <a:r>
              <a:rPr lang="zh-CN" altLang="zh-CN" sz="1800" kern="100" dirty="0">
                <a:effectLst/>
                <a:latin typeface="Times New Roman" panose="02020603050405020304" pitchFamily="18" charset="0"/>
                <a:ea typeface="宋体" panose="02010600030101010101" pitchFamily="2" charset="-122"/>
              </a:rPr>
              <a:t>）次个位数的相乘来完成大数相乘方法从</a:t>
            </a:r>
            <a:r>
              <a:rPr lang="en-US" altLang="zh-CN" sz="1800" kern="100" dirty="0">
                <a:effectLst/>
                <a:latin typeface="Times New Roman" panose="02020603050405020304" pitchFamily="18" charset="0"/>
                <a:ea typeface="宋体" panose="02010600030101010101" pitchFamily="2" charset="-122"/>
              </a:rPr>
              <a:t>1971</a:t>
            </a:r>
            <a:r>
              <a:rPr lang="zh-CN" altLang="zh-CN" sz="1800" kern="100" dirty="0">
                <a:effectLst/>
                <a:latin typeface="Times New Roman" panose="02020603050405020304" pitchFamily="18" charset="0"/>
                <a:ea typeface="宋体" panose="02010600030101010101" pitchFamily="2" charset="-122"/>
              </a:rPr>
              <a:t>年到</a:t>
            </a:r>
            <a:r>
              <a:rPr lang="en-US" altLang="zh-CN" sz="1800" kern="100" dirty="0">
                <a:effectLst/>
                <a:latin typeface="Times New Roman" panose="02020603050405020304" pitchFamily="18" charset="0"/>
                <a:ea typeface="宋体" panose="02010600030101010101" pitchFamily="2" charset="-122"/>
              </a:rPr>
              <a:t>2007</a:t>
            </a:r>
            <a:r>
              <a:rPr lang="zh-CN" altLang="zh-CN" sz="1800" kern="100" dirty="0">
                <a:effectLst/>
                <a:latin typeface="Times New Roman" panose="02020603050405020304" pitchFamily="18" charset="0"/>
                <a:ea typeface="宋体" panose="02010600030101010101" pitchFamily="2" charset="-122"/>
              </a:rPr>
              <a:t>年已知的最快乘法方法。通</a:t>
            </a:r>
            <a:r>
              <a:rPr lang="zh-CN" altLang="zh-CN" sz="1800" kern="100" dirty="0">
                <a:solidFill>
                  <a:srgbClr val="333333"/>
                </a:solidFill>
                <a:effectLst/>
                <a:latin typeface="Helvetica" panose="020B0604020202020204" pitchFamily="34" charset="0"/>
                <a:ea typeface="宋体" panose="02010600030101010101" pitchFamily="2" charset="-122"/>
              </a:rPr>
              <a:t>过在整数模环中迭代使用快速数论变换。</a:t>
            </a:r>
            <a:r>
              <a:rPr lang="zh-CN" altLang="zh-CN" sz="1800" kern="100" dirty="0">
                <a:effectLst/>
                <a:latin typeface="Times New Roman" panose="02020603050405020304" pitchFamily="18" charset="0"/>
                <a:ea typeface="宋体" panose="02010600030101010101" pitchFamily="2" charset="-122"/>
              </a:rPr>
              <a:t>在同一篇论文中，</a:t>
            </a:r>
            <a:r>
              <a:rPr lang="en-US" altLang="zh-CN" sz="1800" kern="100" dirty="0">
                <a:effectLst/>
                <a:latin typeface="Times New Roman" panose="02020603050405020304" pitchFamily="18" charset="0"/>
                <a:ea typeface="宋体" panose="02010600030101010101" pitchFamily="2" charset="-122"/>
              </a:rPr>
              <a:t>Schönhage </a:t>
            </a:r>
            <a:r>
              <a:rPr lang="zh-CN" altLang="zh-CN" sz="1800" kern="100" dirty="0">
                <a:effectLst/>
                <a:latin typeface="Times New Roman" panose="02020603050405020304" pitchFamily="18" charset="0"/>
                <a:ea typeface="宋体" panose="02010600030101010101" pitchFamily="2" charset="-122"/>
              </a:rPr>
              <a:t>和</a:t>
            </a:r>
            <a:r>
              <a:rPr lang="en-US" altLang="zh-CN" sz="1800" kern="100" dirty="0">
                <a:effectLst/>
                <a:latin typeface="Times New Roman" panose="02020603050405020304" pitchFamily="18" charset="0"/>
                <a:ea typeface="宋体" panose="02010600030101010101" pitchFamily="2" charset="-122"/>
              </a:rPr>
              <a:t> Strassen </a:t>
            </a:r>
            <a:r>
              <a:rPr lang="zh-CN" altLang="zh-CN" sz="1800" kern="100" dirty="0">
                <a:effectLst/>
                <a:latin typeface="Times New Roman" panose="02020603050405020304" pitchFamily="18" charset="0"/>
                <a:ea typeface="宋体" panose="02010600030101010101" pitchFamily="2" charset="-122"/>
              </a:rPr>
              <a:t>推测道，应该有一个比他们所发现的算法更快的算法——一种只需要</a:t>
            </a:r>
            <a:r>
              <a:rPr lang="en-US" altLang="zh-CN" sz="1800" kern="100" dirty="0">
                <a:effectLst/>
                <a:latin typeface="Times New Roman" panose="02020603050405020304" pitchFamily="18" charset="0"/>
                <a:ea typeface="宋体" panose="02010600030101010101" pitchFamily="2" charset="-122"/>
              </a:rPr>
              <a:t> n</a:t>
            </a:r>
            <a:r>
              <a:rPr lang="zh-CN" altLang="zh-CN" sz="1800" kern="100" dirty="0">
                <a:effectLst/>
                <a:latin typeface="Times New Roman" panose="02020603050405020304" pitchFamily="18" charset="0"/>
                <a:ea typeface="宋体" panose="02010600030101010101" pitchFamily="2" charset="-122"/>
              </a:rPr>
              <a:t>×</a:t>
            </a:r>
            <a:r>
              <a:rPr lang="en-US" altLang="zh-CN" sz="1800" kern="100" dirty="0">
                <a:effectLst/>
                <a:latin typeface="Times New Roman" panose="02020603050405020304" pitchFamily="18" charset="0"/>
                <a:ea typeface="宋体" panose="02010600030101010101" pitchFamily="2" charset="-122"/>
              </a:rPr>
              <a:t>log n </a:t>
            </a:r>
            <a:r>
              <a:rPr lang="zh-CN" altLang="zh-CN" sz="1800" kern="100" dirty="0">
                <a:effectLst/>
                <a:latin typeface="Times New Roman" panose="02020603050405020304" pitchFamily="18" charset="0"/>
                <a:ea typeface="宋体" panose="02010600030101010101" pitchFamily="2" charset="-122"/>
              </a:rPr>
              <a:t>次运算的方法，而且这种算法将会是最快的算法。他们的推测主要是基于一种预感，因为他们觉得大数乘法的最少的基本操作次数应该比</a:t>
            </a:r>
            <a:r>
              <a:rPr lang="en-US" altLang="zh-CN" sz="1800" kern="100" dirty="0">
                <a:effectLst/>
                <a:latin typeface="Times New Roman" panose="02020603050405020304" pitchFamily="18" charset="0"/>
                <a:ea typeface="宋体" panose="02010600030101010101" pitchFamily="2" charset="-122"/>
              </a:rPr>
              <a:t> n</a:t>
            </a:r>
            <a:r>
              <a:rPr lang="zh-CN" altLang="zh-CN" sz="1800" kern="100" dirty="0">
                <a:effectLst/>
                <a:latin typeface="Times New Roman" panose="02020603050405020304" pitchFamily="18" charset="0"/>
                <a:ea typeface="宋体" panose="02010600030101010101" pitchFamily="2" charset="-122"/>
              </a:rPr>
              <a:t>×</a:t>
            </a:r>
            <a:r>
              <a:rPr lang="en-US" altLang="zh-CN" sz="1800" kern="100" dirty="0">
                <a:effectLst/>
                <a:latin typeface="Times New Roman" panose="02020603050405020304" pitchFamily="18" charset="0"/>
                <a:ea typeface="宋体" panose="02010600030101010101" pitchFamily="2" charset="-122"/>
              </a:rPr>
              <a:t>log n</a:t>
            </a:r>
            <a:r>
              <a:rPr lang="zh-CN" altLang="zh-CN" sz="1800" kern="100" dirty="0">
                <a:effectLst/>
                <a:latin typeface="Times New Roman" panose="02020603050405020304" pitchFamily="18" charset="0"/>
                <a:ea typeface="宋体" panose="02010600030101010101" pitchFamily="2" charset="-122"/>
              </a:rPr>
              <a:t>×</a:t>
            </a:r>
            <a:r>
              <a:rPr lang="en-US" altLang="zh-CN" sz="1800" kern="100" dirty="0">
                <a:effectLst/>
                <a:latin typeface="Times New Roman" panose="02020603050405020304" pitchFamily="18" charset="0"/>
                <a:ea typeface="宋体" panose="02010600030101010101" pitchFamily="2" charset="-122"/>
              </a:rPr>
              <a:t>log</a:t>
            </a:r>
            <a:r>
              <a:rPr lang="zh-CN" altLang="zh-CN" sz="1800" kern="100" dirty="0">
                <a:effectLst/>
                <a:latin typeface="Times New Roman" panose="02020603050405020304" pitchFamily="18" charset="0"/>
                <a:ea typeface="宋体" panose="02010600030101010101" pitchFamily="2" charset="-122"/>
              </a:rPr>
              <a:t>（</a:t>
            </a:r>
            <a:r>
              <a:rPr lang="en-US" altLang="zh-CN" sz="1800" kern="100" dirty="0">
                <a:effectLst/>
                <a:latin typeface="Times New Roman" panose="02020603050405020304" pitchFamily="18" charset="0"/>
                <a:ea typeface="宋体" panose="02010600030101010101" pitchFamily="2" charset="-122"/>
              </a:rPr>
              <a:t>log n</a:t>
            </a:r>
            <a:r>
              <a:rPr lang="zh-CN" altLang="zh-CN" sz="1800" kern="100" dirty="0">
                <a:effectLst/>
                <a:latin typeface="Times New Roman" panose="02020603050405020304" pitchFamily="18" charset="0"/>
                <a:ea typeface="宋体" panose="02010600030101010101" pitchFamily="2" charset="-122"/>
              </a:rPr>
              <a:t>）这个公式更优雅。</a:t>
            </a:r>
          </a:p>
          <a:p>
            <a:pPr marL="533400" indent="266700" algn="l">
              <a:lnSpc>
                <a:spcPts val="1800"/>
              </a:lnSpc>
            </a:pPr>
            <a:r>
              <a:rPr lang="en-US" altLang="zh-CN" sz="1800" kern="100" dirty="0">
                <a:effectLst/>
                <a:latin typeface="宋体" panose="02010600030101010101" pitchFamily="2" charset="-122"/>
                <a:ea typeface="宋体" panose="02010600030101010101" pitchFamily="2" charset="-122"/>
              </a:rPr>
              <a:t>2007</a:t>
            </a:r>
            <a:r>
              <a:rPr lang="zh-CN" altLang="zh-CN" sz="1800" kern="100" dirty="0">
                <a:effectLst/>
                <a:latin typeface="Times New Roman" panose="02020603050405020304" pitchFamily="18" charset="0"/>
                <a:ea typeface="宋体" panose="02010600030101010101" pitchFamily="2" charset="-122"/>
              </a:rPr>
              <a:t>年</a:t>
            </a:r>
            <a:r>
              <a:rPr lang="en-US" altLang="zh-CN" sz="1800" kern="100" dirty="0">
                <a:effectLst/>
                <a:latin typeface="Times New Roman" panose="02020603050405020304" pitchFamily="18" charset="0"/>
                <a:ea typeface="宋体" panose="02010600030101010101" pitchFamily="2" charset="-122"/>
              </a:rPr>
              <a:t> Firer</a:t>
            </a:r>
            <a:r>
              <a:rPr lang="zh-CN" altLang="zh-CN" sz="1800" kern="100" dirty="0">
                <a:effectLst/>
                <a:latin typeface="Times New Roman" panose="02020603050405020304" pitchFamily="18" charset="0"/>
                <a:ea typeface="宋体" panose="02010600030101010101" pitchFamily="2" charset="-122"/>
              </a:rPr>
              <a:t>对该算法进行了改进，该算法的理论时间复杂度为</a:t>
            </a:r>
            <a:r>
              <a:rPr lang="en-US" altLang="zh-CN" sz="1800" kern="100" dirty="0">
                <a:solidFill>
                  <a:srgbClr val="4D4D4D"/>
                </a:solidFill>
                <a:effectLst/>
                <a:latin typeface="Arial" panose="020B0604020202020204" pitchFamily="34" charset="0"/>
                <a:ea typeface="宋体" panose="02010600030101010101" pitchFamily="2" charset="-122"/>
              </a:rPr>
              <a:t>O(N*</a:t>
            </a:r>
            <a:r>
              <a:rPr lang="en-US" altLang="zh-CN" sz="1800" kern="100" dirty="0" err="1">
                <a:solidFill>
                  <a:srgbClr val="4D4D4D"/>
                </a:solidFill>
                <a:effectLst/>
                <a:latin typeface="Arial" panose="020B0604020202020204" pitchFamily="34" charset="0"/>
                <a:ea typeface="宋体" panose="02010600030101010101" pitchFamily="2" charset="-122"/>
              </a:rPr>
              <a:t>logN</a:t>
            </a:r>
            <a:r>
              <a:rPr lang="en-US" altLang="zh-CN" sz="1800" kern="100" dirty="0">
                <a:solidFill>
                  <a:srgbClr val="4D4D4D"/>
                </a:solidFill>
                <a:effectLst/>
                <a:latin typeface="Arial" panose="020B0604020202020204" pitchFamily="34" charset="0"/>
                <a:ea typeface="宋体" panose="02010600030101010101" pitchFamily="2" charset="-122"/>
              </a:rPr>
              <a:t>)</a:t>
            </a:r>
            <a:r>
              <a:rPr lang="zh-CN" altLang="zh-CN" sz="1800" kern="100" dirty="0">
                <a:effectLst/>
                <a:latin typeface="Times New Roman" panose="02020603050405020304" pitchFamily="18" charset="0"/>
                <a:ea typeface="宋体" panose="02010600030101010101" pitchFamily="2" charset="-122"/>
              </a:rPr>
              <a:t>，是目前最快的大整数乘法算法，不过该算法目前仅在超大整数运算中有所应用，在实践中应用不多。</a:t>
            </a:r>
          </a:p>
          <a:p>
            <a:endParaRPr lang="zh-CN" altLang="en-US" dirty="0"/>
          </a:p>
        </p:txBody>
      </p:sp>
      <p:sp>
        <p:nvSpPr>
          <p:cNvPr id="4" name="灯片编号占位符 3"/>
          <p:cNvSpPr>
            <a:spLocks noGrp="1"/>
          </p:cNvSpPr>
          <p:nvPr>
            <p:ph type="sldNum" sz="quarter" idx="5"/>
          </p:nvPr>
        </p:nvSpPr>
        <p:spPr/>
        <p:txBody>
          <a:bodyPr/>
          <a:lstStyle/>
          <a:p>
            <a:fld id="{08FA819D-D10B-4214-8A30-5A7FBF841A5D}" type="slidenum">
              <a:rPr lang="zh-CN" altLang="en-US" smtClean="0"/>
              <a:t>20</a:t>
            </a:fld>
            <a:endParaRPr lang="zh-CN" altLang="en-US"/>
          </a:p>
        </p:txBody>
      </p:sp>
    </p:spTree>
    <p:extLst>
      <p:ext uri="{BB962C8B-B14F-4D97-AF65-F5344CB8AC3E}">
        <p14:creationId xmlns:p14="http://schemas.microsoft.com/office/powerpoint/2010/main" val="18163603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800" kern="100" dirty="0">
                <a:effectLst/>
                <a:latin typeface="Times New Roman" panose="02020603050405020304" pitchFamily="18" charset="0"/>
                <a:ea typeface="宋体" panose="02010600030101010101" pitchFamily="2" charset="-122"/>
              </a:rPr>
              <a:t>部分现代编程语言已经内置了对大数的支持，但大多编程语言还是使用库的形式提供了任意精度整数和浮点运算支持。目前，国内外已经有很多实现了大整数乘法的成熟大整数运算库。比如，主要用来做算术运算的</a:t>
            </a:r>
            <a:r>
              <a:rPr lang="en-US" altLang="zh-CN" sz="1800" kern="100" dirty="0">
                <a:effectLst/>
                <a:latin typeface="Times New Roman" panose="02020603050405020304" pitchFamily="18" charset="0"/>
                <a:ea typeface="宋体" panose="02010600030101010101" pitchFamily="2" charset="-122"/>
              </a:rPr>
              <a:t>GMP</a:t>
            </a:r>
            <a:r>
              <a:rPr lang="zh-CN" altLang="zh-CN" sz="1800" kern="100" dirty="0">
                <a:effectLst/>
                <a:latin typeface="Times New Roman" panose="02020603050405020304" pitchFamily="18" charset="0"/>
                <a:ea typeface="宋体" panose="02010600030101010101" pitchFamily="2" charset="-122"/>
              </a:rPr>
              <a:t>库、</a:t>
            </a:r>
            <a:r>
              <a:rPr lang="en-US" altLang="zh-CN" sz="1800" kern="100" dirty="0">
                <a:effectLst/>
                <a:latin typeface="Times New Roman" panose="02020603050405020304" pitchFamily="18" charset="0"/>
                <a:ea typeface="宋体" panose="02010600030101010101" pitchFamily="2" charset="-122"/>
              </a:rPr>
              <a:t>Huge Calc</a:t>
            </a:r>
            <a:r>
              <a:rPr lang="zh-CN" altLang="zh-CN" sz="1800" kern="100" dirty="0">
                <a:effectLst/>
                <a:latin typeface="Times New Roman" panose="02020603050405020304" pitchFamily="18" charset="0"/>
                <a:ea typeface="宋体" panose="02010600030101010101" pitchFamily="2" charset="-122"/>
              </a:rPr>
              <a:t>库，以及主要应用于密码系统的</a:t>
            </a:r>
            <a:r>
              <a:rPr lang="en-US" altLang="zh-CN" sz="1800" kern="100" dirty="0">
                <a:effectLst/>
                <a:latin typeface="Times New Roman" panose="02020603050405020304" pitchFamily="18" charset="0"/>
                <a:ea typeface="宋体" panose="02010600030101010101" pitchFamily="2" charset="-122"/>
              </a:rPr>
              <a:t>Crypto++, Open SSL</a:t>
            </a:r>
            <a:r>
              <a:rPr lang="zh-CN" altLang="zh-CN" sz="1800" kern="100" dirty="0">
                <a:effectLst/>
                <a:latin typeface="Times New Roman" panose="02020603050405020304" pitchFamily="18" charset="0"/>
                <a:ea typeface="宋体" panose="02010600030101010101" pitchFamily="2" charset="-122"/>
              </a:rPr>
              <a:t>、</a:t>
            </a:r>
            <a:r>
              <a:rPr lang="en-US" altLang="zh-CN" sz="1800" kern="100" dirty="0">
                <a:effectLst/>
                <a:latin typeface="Times New Roman" panose="02020603050405020304" pitchFamily="18" charset="0"/>
                <a:ea typeface="宋体" panose="02010600030101010101" pitchFamily="2" charset="-122"/>
              </a:rPr>
              <a:t>Lib </a:t>
            </a:r>
            <a:r>
              <a:rPr lang="en-US" altLang="zh-CN" sz="1800" kern="100" dirty="0" err="1">
                <a:effectLst/>
                <a:latin typeface="Times New Roman" panose="02020603050405020304" pitchFamily="18" charset="0"/>
                <a:ea typeface="宋体" panose="02010600030101010101" pitchFamily="2" charset="-122"/>
              </a:rPr>
              <a:t>TomMath</a:t>
            </a:r>
            <a:r>
              <a:rPr lang="zh-CN" altLang="zh-CN" sz="1800" kern="100" dirty="0">
                <a:effectLst/>
                <a:latin typeface="Times New Roman" panose="02020603050405020304" pitchFamily="18" charset="0"/>
                <a:ea typeface="宋体" panose="02010600030101010101" pitchFamily="2" charset="-122"/>
              </a:rPr>
              <a:t>、</a:t>
            </a:r>
            <a:r>
              <a:rPr lang="en-US" altLang="zh-CN" sz="1800" kern="100" dirty="0" err="1">
                <a:effectLst/>
                <a:latin typeface="Times New Roman" panose="02020603050405020304" pitchFamily="18" charset="0"/>
                <a:ea typeface="宋体" panose="02010600030101010101" pitchFamily="2" charset="-122"/>
              </a:rPr>
              <a:t>Miracl</a:t>
            </a:r>
            <a:r>
              <a:rPr lang="zh-CN" altLang="zh-CN" sz="1800" kern="100" dirty="0">
                <a:effectLst/>
                <a:latin typeface="Times New Roman" panose="02020603050405020304" pitchFamily="18" charset="0"/>
                <a:ea typeface="宋体" panose="02010600030101010101" pitchFamily="2" charset="-122"/>
              </a:rPr>
              <a:t>库等。</a:t>
            </a:r>
            <a:endParaRPr lang="en-US" altLang="zh-CN" sz="1800" kern="100" dirty="0">
              <a:effectLst/>
              <a:latin typeface="Times New Roman" panose="02020603050405020304" pitchFamily="18" charset="0"/>
              <a:ea typeface="宋体"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800" kern="100" dirty="0">
              <a:effectLst/>
              <a:latin typeface="Times New Roman" panose="02020603050405020304" pitchFamily="18" charset="0"/>
              <a:ea typeface="宋体"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0" i="0" dirty="0">
                <a:solidFill>
                  <a:srgbClr val="444444"/>
                </a:solidFill>
                <a:effectLst/>
                <a:latin typeface="Tahoma" panose="020B0604030504040204" pitchFamily="34" charset="0"/>
              </a:rPr>
              <a:t>通过原帖对最最核心算法的测试数据表明：</a:t>
            </a:r>
            <a:br>
              <a:rPr lang="zh-CN" altLang="en-US" sz="2800" dirty="0"/>
            </a:br>
            <a:r>
              <a:rPr lang="en-US" altLang="zh-CN" sz="2800" b="0" i="0" dirty="0">
                <a:solidFill>
                  <a:srgbClr val="444444"/>
                </a:solidFill>
                <a:effectLst/>
                <a:latin typeface="Tahoma" panose="020B0604030504040204" pitchFamily="34" charset="0"/>
              </a:rPr>
              <a:t>1</a:t>
            </a:r>
            <a:r>
              <a:rPr lang="zh-CN" altLang="en-US" sz="2800" b="0" i="0" dirty="0">
                <a:solidFill>
                  <a:srgbClr val="444444"/>
                </a:solidFill>
                <a:effectLst/>
                <a:latin typeface="Tahoma" panose="020B0604030504040204" pitchFamily="34" charset="0"/>
              </a:rPr>
              <a:t>、即便在单核上，</a:t>
            </a:r>
            <a:r>
              <a:rPr lang="en-US" altLang="zh-CN" sz="2800" b="0" i="0" dirty="0" err="1">
                <a:solidFill>
                  <a:srgbClr val="444444"/>
                </a:solidFill>
                <a:effectLst/>
                <a:latin typeface="Tahoma" panose="020B0604030504040204" pitchFamily="34" charset="0"/>
              </a:rPr>
              <a:t>HugeCalc</a:t>
            </a:r>
            <a:r>
              <a:rPr lang="zh-CN" altLang="en-US" sz="2800" b="0" i="0" dirty="0">
                <a:solidFill>
                  <a:srgbClr val="444444"/>
                </a:solidFill>
                <a:effectLst/>
                <a:latin typeface="Tahoma" panose="020B0604030504040204" pitchFamily="34" charset="0"/>
              </a:rPr>
              <a:t>一样可以击败号称“</a:t>
            </a:r>
            <a:r>
              <a:rPr lang="zh-CN" altLang="en-US" sz="2800" b="0" i="0" dirty="0">
                <a:effectLst/>
                <a:latin typeface="Tahoma" panose="020B0604030504040204" pitchFamily="34" charset="0"/>
              </a:rPr>
              <a:t>地球上最快</a:t>
            </a:r>
            <a:r>
              <a:rPr lang="zh-CN" altLang="en-US" sz="2800" b="0" i="0" dirty="0">
                <a:solidFill>
                  <a:srgbClr val="444444"/>
                </a:solidFill>
                <a:effectLst/>
                <a:latin typeface="Tahoma" panose="020B0604030504040204" pitchFamily="34" charset="0"/>
              </a:rPr>
              <a:t>”的大数库</a:t>
            </a:r>
            <a:r>
              <a:rPr lang="en-US" altLang="zh-CN" sz="2800" b="0" i="0" dirty="0">
                <a:solidFill>
                  <a:srgbClr val="444444"/>
                </a:solidFill>
                <a:effectLst/>
                <a:latin typeface="Tahoma" panose="020B0604030504040204" pitchFamily="34" charset="0"/>
              </a:rPr>
              <a:t>GMP</a:t>
            </a:r>
            <a:r>
              <a:rPr lang="zh-CN" altLang="en-US" sz="2800" b="0" i="0" dirty="0">
                <a:solidFill>
                  <a:srgbClr val="444444"/>
                </a:solidFill>
                <a:effectLst/>
                <a:latin typeface="Tahoma" panose="020B0604030504040204" pitchFamily="34" charset="0"/>
              </a:rPr>
              <a:t>；</a:t>
            </a:r>
            <a:br>
              <a:rPr lang="zh-CN" altLang="en-US" sz="2800" dirty="0"/>
            </a:br>
            <a:r>
              <a:rPr lang="en-US" altLang="zh-CN" sz="2800" b="0" i="0" dirty="0">
                <a:solidFill>
                  <a:srgbClr val="444444"/>
                </a:solidFill>
                <a:effectLst/>
                <a:latin typeface="Tahoma" panose="020B0604030504040204" pitchFamily="34" charset="0"/>
              </a:rPr>
              <a:t>2</a:t>
            </a:r>
            <a:r>
              <a:rPr lang="zh-CN" altLang="en-US" sz="2800" b="0" i="0" dirty="0">
                <a:solidFill>
                  <a:srgbClr val="444444"/>
                </a:solidFill>
                <a:effectLst/>
                <a:latin typeface="Tahoma" panose="020B0604030504040204" pitchFamily="34" charset="0"/>
              </a:rPr>
              <a:t>、在多核上，</a:t>
            </a:r>
            <a:r>
              <a:rPr lang="en-US" altLang="zh-CN" sz="2800" b="0" i="0" dirty="0" err="1">
                <a:solidFill>
                  <a:srgbClr val="444444"/>
                </a:solidFill>
                <a:effectLst/>
                <a:latin typeface="Tahoma" panose="020B0604030504040204" pitchFamily="34" charset="0"/>
              </a:rPr>
              <a:t>HugeCalc</a:t>
            </a:r>
            <a:r>
              <a:rPr lang="zh-CN" altLang="en-US" sz="2800" b="0" i="0" dirty="0">
                <a:solidFill>
                  <a:srgbClr val="444444"/>
                </a:solidFill>
                <a:effectLst/>
                <a:latin typeface="Tahoma" panose="020B0604030504040204" pitchFamily="34" charset="0"/>
              </a:rPr>
              <a:t>可领先更多；</a:t>
            </a:r>
            <a:br>
              <a:rPr lang="zh-CN" altLang="en-US" sz="2800" dirty="0"/>
            </a:br>
            <a:r>
              <a:rPr lang="en-US" altLang="zh-CN" sz="2800" b="0" i="0" dirty="0">
                <a:solidFill>
                  <a:srgbClr val="444444"/>
                </a:solidFill>
                <a:effectLst/>
                <a:latin typeface="Tahoma" panose="020B0604030504040204" pitchFamily="34" charset="0"/>
              </a:rPr>
              <a:t>3</a:t>
            </a:r>
            <a:r>
              <a:rPr lang="zh-CN" altLang="en-US" sz="2800" b="0" i="0" dirty="0">
                <a:solidFill>
                  <a:srgbClr val="444444"/>
                </a:solidFill>
                <a:effectLst/>
                <a:latin typeface="Tahoma" panose="020B0604030504040204" pitchFamily="34" charset="0"/>
              </a:rPr>
              <a:t>、</a:t>
            </a:r>
            <a:r>
              <a:rPr lang="en-US" altLang="zh-CN" sz="2800" b="0" i="0" dirty="0" err="1">
                <a:solidFill>
                  <a:srgbClr val="444444"/>
                </a:solidFill>
                <a:effectLst/>
                <a:latin typeface="Tahoma" panose="020B0604030504040204" pitchFamily="34" charset="0"/>
              </a:rPr>
              <a:t>HugeCalc</a:t>
            </a:r>
            <a:r>
              <a:rPr lang="zh-CN" altLang="en-US" sz="2800" b="0" i="0" dirty="0">
                <a:solidFill>
                  <a:srgbClr val="444444"/>
                </a:solidFill>
                <a:effectLst/>
                <a:latin typeface="Tahoma" panose="020B0604030504040204" pitchFamily="34" charset="0"/>
              </a:rPr>
              <a:t>需要对小规模计算算法进一步提速；</a:t>
            </a:r>
            <a:endParaRPr lang="zh-CN" altLang="zh-CN" sz="1800" kern="100" dirty="0">
              <a:effectLst/>
              <a:latin typeface="Times New Roman" panose="02020603050405020304" pitchFamily="18" charset="0"/>
              <a:ea typeface="宋体" panose="02010600030101010101" pitchFamily="2" charset="-122"/>
            </a:endParaRPr>
          </a:p>
          <a:p>
            <a:endParaRPr lang="zh-CN" altLang="en-US" dirty="0"/>
          </a:p>
        </p:txBody>
      </p:sp>
      <p:sp>
        <p:nvSpPr>
          <p:cNvPr id="4" name="灯片编号占位符 3"/>
          <p:cNvSpPr>
            <a:spLocks noGrp="1"/>
          </p:cNvSpPr>
          <p:nvPr>
            <p:ph type="sldNum" sz="quarter" idx="5"/>
          </p:nvPr>
        </p:nvSpPr>
        <p:spPr/>
        <p:txBody>
          <a:bodyPr/>
          <a:lstStyle/>
          <a:p>
            <a:fld id="{08FA819D-D10B-4214-8A30-5A7FBF841A5D}" type="slidenum">
              <a:rPr lang="zh-CN" altLang="en-US" smtClean="0"/>
              <a:t>21</a:t>
            </a:fld>
            <a:endParaRPr lang="zh-CN" altLang="en-US"/>
          </a:p>
        </p:txBody>
      </p:sp>
    </p:spTree>
    <p:extLst>
      <p:ext uri="{BB962C8B-B14F-4D97-AF65-F5344CB8AC3E}">
        <p14:creationId xmlns:p14="http://schemas.microsoft.com/office/powerpoint/2010/main" val="24610625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66700" indent="267970" algn="l">
              <a:lnSpc>
                <a:spcPts val="1800"/>
              </a:lnSpc>
            </a:pPr>
            <a:r>
              <a:rPr lang="zh-CN" altLang="zh-CN" sz="1800" b="0" kern="100" dirty="0">
                <a:effectLst/>
                <a:latin typeface="Times New Roman" panose="02020603050405020304" pitchFamily="18" charset="0"/>
                <a:ea typeface="宋体" panose="02010600030101010101" pitchFamily="2" charset="-122"/>
              </a:rPr>
              <a:t>在</a:t>
            </a:r>
            <a:r>
              <a:rPr lang="en-US" altLang="zh-CN" sz="1800" b="0" kern="100" dirty="0">
                <a:effectLst/>
                <a:latin typeface="Times New Roman" panose="02020603050405020304" pitchFamily="18" charset="0"/>
                <a:ea typeface="宋体" panose="02010600030101010101" pitchFamily="2" charset="-122"/>
              </a:rPr>
              <a:t>C++</a:t>
            </a:r>
            <a:r>
              <a:rPr lang="zh-CN" altLang="zh-CN" sz="1800" b="0" kern="100" dirty="0">
                <a:effectLst/>
                <a:latin typeface="Times New Roman" panose="02020603050405020304" pitchFamily="18" charset="0"/>
                <a:ea typeface="宋体" panose="02010600030101010101" pitchFamily="2" charset="-122"/>
              </a:rPr>
              <a:t>中，没有存储大数</a:t>
            </a:r>
            <a:r>
              <a:rPr lang="en-US" altLang="zh-CN" sz="1800" b="0" kern="100" dirty="0">
                <a:effectLst/>
                <a:latin typeface="Times New Roman" panose="02020603050405020304" pitchFamily="18" charset="0"/>
                <a:ea typeface="宋体" panose="02010600030101010101" pitchFamily="2" charset="-122"/>
              </a:rPr>
              <a:t>(</a:t>
            </a:r>
            <a:r>
              <a:rPr lang="zh-CN" altLang="zh-CN" sz="1800" b="0" kern="100" dirty="0">
                <a:effectLst/>
                <a:latin typeface="Times New Roman" panose="02020603050405020304" pitchFamily="18" charset="0"/>
                <a:ea typeface="宋体" panose="02010600030101010101" pitchFamily="2" charset="-122"/>
              </a:rPr>
              <a:t>精度超过</a:t>
            </a:r>
            <a:r>
              <a:rPr lang="en-US" altLang="zh-CN" sz="1800" b="0" kern="100" dirty="0">
                <a:effectLst/>
                <a:latin typeface="Times New Roman" panose="02020603050405020304" pitchFamily="18" charset="0"/>
                <a:ea typeface="宋体" panose="02010600030101010101" pitchFamily="2" charset="-122"/>
              </a:rPr>
              <a:t>long</a:t>
            </a:r>
            <a:r>
              <a:rPr lang="zh-CN" altLang="zh-CN" sz="1800" b="0" kern="100" dirty="0">
                <a:effectLst/>
                <a:latin typeface="Times New Roman" panose="02020603050405020304" pitchFamily="18" charset="0"/>
                <a:ea typeface="宋体" panose="02010600030101010101" pitchFamily="2" charset="-122"/>
              </a:rPr>
              <a:t>型</a:t>
            </a:r>
            <a:r>
              <a:rPr lang="en-US" altLang="zh-CN" sz="1800" b="0" kern="100" dirty="0">
                <a:effectLst/>
                <a:latin typeface="Times New Roman" panose="02020603050405020304" pitchFamily="18" charset="0"/>
                <a:ea typeface="宋体" panose="02010600030101010101" pitchFamily="2" charset="-122"/>
              </a:rPr>
              <a:t>)</a:t>
            </a:r>
            <a:r>
              <a:rPr lang="zh-CN" altLang="zh-CN" sz="1800" b="0" kern="100" dirty="0">
                <a:effectLst/>
                <a:latin typeface="Times New Roman" panose="02020603050405020304" pitchFamily="18" charset="0"/>
                <a:ea typeface="宋体" panose="02010600030101010101" pitchFamily="2" charset="-122"/>
              </a:rPr>
              <a:t>的数据类型，而大数精度一般是少则数十位，多则几万位。</a:t>
            </a:r>
            <a:r>
              <a:rPr lang="en-US" altLang="zh-CN" sz="1800" b="0" kern="100" dirty="0">
                <a:effectLst/>
                <a:latin typeface="Times New Roman" panose="02020603050405020304" pitchFamily="18" charset="0"/>
                <a:ea typeface="宋体" panose="02010600030101010101" pitchFamily="2" charset="-122"/>
              </a:rPr>
              <a:t>C/C++</a:t>
            </a:r>
            <a:r>
              <a:rPr lang="zh-CN" altLang="zh-CN" sz="1800" b="0" kern="100" dirty="0">
                <a:effectLst/>
                <a:latin typeface="Times New Roman" panose="02020603050405020304" pitchFamily="18" charset="0"/>
                <a:ea typeface="宋体" panose="02010600030101010101" pitchFamily="2" charset="-122"/>
              </a:rPr>
              <a:t>基本数据类型无法表示的整数就是我们说的大整数。在</a:t>
            </a:r>
            <a:r>
              <a:rPr lang="en-US" altLang="zh-CN" sz="1800" b="0" kern="100" dirty="0">
                <a:effectLst/>
                <a:latin typeface="Times New Roman" panose="02020603050405020304" pitchFamily="18" charset="0"/>
                <a:ea typeface="宋体" panose="02010600030101010101" pitchFamily="2" charset="-122"/>
              </a:rPr>
              <a:t>C++</a:t>
            </a:r>
            <a:r>
              <a:rPr lang="zh-CN" altLang="zh-CN" sz="1800" b="0" kern="100" dirty="0">
                <a:effectLst/>
                <a:latin typeface="Times New Roman" panose="02020603050405020304" pitchFamily="18" charset="0"/>
                <a:ea typeface="宋体" panose="02010600030101010101" pitchFamily="2" charset="-122"/>
              </a:rPr>
              <a:t>中，表示和存放大整数基本方法是：用数组或字符串存放和表示大整数。一个数组或字符串元素，存放大整数中的一位。</a:t>
            </a:r>
          </a:p>
          <a:p>
            <a:pPr marL="266700" indent="267970" algn="l">
              <a:lnSpc>
                <a:spcPts val="1800"/>
              </a:lnSpc>
            </a:pPr>
            <a:r>
              <a:rPr lang="zh-CN" altLang="zh-CN" sz="1800" b="0" kern="100" dirty="0">
                <a:effectLst/>
                <a:latin typeface="Times New Roman" panose="02020603050405020304" pitchFamily="18" charset="0"/>
                <a:ea typeface="宋体" panose="02010600030101010101" pitchFamily="2" charset="-122"/>
              </a:rPr>
              <a:t>在</a:t>
            </a:r>
            <a:r>
              <a:rPr lang="en-US" altLang="zh-CN" sz="1800" b="0" kern="100" dirty="0">
                <a:effectLst/>
                <a:latin typeface="Times New Roman" panose="02020603050405020304" pitchFamily="18" charset="0"/>
                <a:ea typeface="宋体" panose="02010600030101010101" pitchFamily="2" charset="-122"/>
              </a:rPr>
              <a:t>Java</a:t>
            </a:r>
            <a:r>
              <a:rPr lang="zh-CN" altLang="zh-CN" sz="1800" b="0" kern="100" dirty="0">
                <a:effectLst/>
                <a:latin typeface="Times New Roman" panose="02020603050405020304" pitchFamily="18" charset="0"/>
                <a:ea typeface="宋体" panose="02010600030101010101" pitchFamily="2" charset="-122"/>
              </a:rPr>
              <a:t>中</a:t>
            </a:r>
            <a:r>
              <a:rPr lang="en-US" altLang="zh-CN" sz="1800" b="0" kern="100" dirty="0">
                <a:effectLst/>
                <a:latin typeface="Times New Roman" panose="02020603050405020304" pitchFamily="18" charset="0"/>
                <a:ea typeface="宋体" panose="02010600030101010101" pitchFamily="2" charset="-122"/>
              </a:rPr>
              <a:t>, Java</a:t>
            </a:r>
            <a:r>
              <a:rPr lang="zh-CN" altLang="zh-CN" sz="1800" b="0" kern="100" dirty="0">
                <a:effectLst/>
                <a:latin typeface="Times New Roman" panose="02020603050405020304" pitchFamily="18" charset="0"/>
                <a:ea typeface="宋体" panose="02010600030101010101" pitchFamily="2" charset="-122"/>
              </a:rPr>
              <a:t>在</a:t>
            </a:r>
            <a:r>
              <a:rPr lang="en-US" altLang="zh-CN" sz="1800" b="0" kern="100" dirty="0" err="1">
                <a:effectLst/>
                <a:latin typeface="Times New Roman" panose="02020603050405020304" pitchFamily="18" charset="0"/>
                <a:ea typeface="宋体" panose="02010600030101010101" pitchFamily="2" charset="-122"/>
              </a:rPr>
              <a:t>java.math</a:t>
            </a:r>
            <a:r>
              <a:rPr lang="zh-CN" altLang="zh-CN" sz="1800" b="0" kern="100" dirty="0">
                <a:effectLst/>
                <a:latin typeface="Times New Roman" panose="02020603050405020304" pitchFamily="18" charset="0"/>
                <a:ea typeface="宋体" panose="02010600030101010101" pitchFamily="2" charset="-122"/>
              </a:rPr>
              <a:t>包中提供的</a:t>
            </a:r>
            <a:r>
              <a:rPr lang="en-US" altLang="zh-CN" sz="1800" b="0" kern="100" dirty="0">
                <a:effectLst/>
                <a:latin typeface="Times New Roman" panose="02020603050405020304" pitchFamily="18" charset="0"/>
                <a:ea typeface="宋体" panose="02010600030101010101" pitchFamily="2" charset="-122"/>
              </a:rPr>
              <a:t>API</a:t>
            </a:r>
            <a:r>
              <a:rPr lang="zh-CN" altLang="zh-CN" sz="1800" b="0" kern="100" dirty="0">
                <a:effectLst/>
                <a:latin typeface="Times New Roman" panose="02020603050405020304" pitchFamily="18" charset="0"/>
                <a:ea typeface="宋体" panose="02010600030101010101" pitchFamily="2" charset="-122"/>
              </a:rPr>
              <a:t>类</a:t>
            </a:r>
            <a:r>
              <a:rPr lang="en-US" altLang="zh-CN" sz="1800" b="0" kern="100" dirty="0" err="1">
                <a:effectLst/>
                <a:latin typeface="Times New Roman" panose="02020603050405020304" pitchFamily="18" charset="0"/>
                <a:ea typeface="宋体" panose="02010600030101010101" pitchFamily="2" charset="-122"/>
              </a:rPr>
              <a:t>BigInteger</a:t>
            </a:r>
            <a:r>
              <a:rPr lang="en-US" altLang="zh-CN" sz="1800" b="0" kern="100" dirty="0">
                <a:effectLst/>
                <a:latin typeface="Times New Roman" panose="02020603050405020304" pitchFamily="18" charset="0"/>
                <a:ea typeface="宋体" panose="02010600030101010101" pitchFamily="2" charset="-122"/>
              </a:rPr>
              <a:t>, </a:t>
            </a:r>
            <a:r>
              <a:rPr lang="en-US" altLang="zh-CN" sz="1800" b="0" kern="100" dirty="0" err="1">
                <a:effectLst/>
                <a:latin typeface="Times New Roman" panose="02020603050405020304" pitchFamily="18" charset="0"/>
                <a:ea typeface="宋体" panose="02010600030101010101" pitchFamily="2" charset="-122"/>
              </a:rPr>
              <a:t>BigDecimal</a:t>
            </a:r>
            <a:r>
              <a:rPr lang="zh-CN" altLang="zh-CN" sz="1800" b="0" kern="100" dirty="0">
                <a:effectLst/>
                <a:latin typeface="Times New Roman" panose="02020603050405020304" pitchFamily="18" charset="0"/>
                <a:ea typeface="宋体" panose="02010600030101010101" pitchFamily="2" charset="-122"/>
              </a:rPr>
              <a:t>，用来对超过</a:t>
            </a:r>
            <a:r>
              <a:rPr lang="en-US" altLang="zh-CN" sz="1800" b="0" kern="100" dirty="0">
                <a:effectLst/>
                <a:latin typeface="Times New Roman" panose="02020603050405020304" pitchFamily="18" charset="0"/>
                <a:ea typeface="宋体" panose="02010600030101010101" pitchFamily="2" charset="-122"/>
              </a:rPr>
              <a:t>16</a:t>
            </a:r>
            <a:r>
              <a:rPr lang="zh-CN" altLang="zh-CN" sz="1800" b="0" kern="100" dirty="0">
                <a:effectLst/>
                <a:latin typeface="Times New Roman" panose="02020603050405020304" pitchFamily="18" charset="0"/>
                <a:ea typeface="宋体" panose="02010600030101010101" pitchFamily="2" charset="-122"/>
              </a:rPr>
              <a:t>位有效位的数进行精确的运算。这两个类用于高精度计算，其中</a:t>
            </a:r>
            <a:r>
              <a:rPr lang="en-US" altLang="zh-CN" sz="1800" b="0" kern="100" dirty="0">
                <a:effectLst/>
                <a:latin typeface="Times New Roman" panose="02020603050405020304" pitchFamily="18" charset="0"/>
                <a:ea typeface="宋体" panose="02010600030101010101" pitchFamily="2" charset="-122"/>
              </a:rPr>
              <a:t> </a:t>
            </a:r>
            <a:r>
              <a:rPr lang="en-US" altLang="zh-CN" sz="1800" b="0" kern="100" dirty="0" err="1">
                <a:effectLst/>
                <a:latin typeface="Times New Roman" panose="02020603050405020304" pitchFamily="18" charset="0"/>
                <a:ea typeface="宋体" panose="02010600030101010101" pitchFamily="2" charset="-122"/>
              </a:rPr>
              <a:t>BigInteger</a:t>
            </a:r>
            <a:r>
              <a:rPr lang="en-US" altLang="zh-CN" sz="1800" b="0" kern="100" dirty="0">
                <a:effectLst/>
                <a:latin typeface="Times New Roman" panose="02020603050405020304" pitchFamily="18" charset="0"/>
                <a:ea typeface="宋体" panose="02010600030101010101" pitchFamily="2" charset="-122"/>
              </a:rPr>
              <a:t> </a:t>
            </a:r>
            <a:r>
              <a:rPr lang="zh-CN" altLang="zh-CN" sz="1800" b="0" kern="100" dirty="0">
                <a:effectLst/>
                <a:latin typeface="Times New Roman" panose="02020603050405020304" pitchFamily="18" charset="0"/>
                <a:ea typeface="宋体" panose="02010600030101010101" pitchFamily="2" charset="-122"/>
              </a:rPr>
              <a:t>类是针对整型大数字的处理类，而</a:t>
            </a:r>
            <a:r>
              <a:rPr lang="en-US" altLang="zh-CN" sz="1800" b="0" kern="100" dirty="0">
                <a:effectLst/>
                <a:latin typeface="Times New Roman" panose="02020603050405020304" pitchFamily="18" charset="0"/>
                <a:ea typeface="宋体" panose="02010600030101010101" pitchFamily="2" charset="-122"/>
              </a:rPr>
              <a:t> </a:t>
            </a:r>
            <a:r>
              <a:rPr lang="en-US" altLang="zh-CN" sz="1800" b="0" kern="100" dirty="0" err="1">
                <a:effectLst/>
                <a:latin typeface="Times New Roman" panose="02020603050405020304" pitchFamily="18" charset="0"/>
                <a:ea typeface="宋体" panose="02010600030101010101" pitchFamily="2" charset="-122"/>
              </a:rPr>
              <a:t>BigDecimal</a:t>
            </a:r>
            <a:r>
              <a:rPr lang="en-US" altLang="zh-CN" sz="1800" b="0" kern="100" dirty="0">
                <a:effectLst/>
                <a:latin typeface="Times New Roman" panose="02020603050405020304" pitchFamily="18" charset="0"/>
                <a:ea typeface="宋体" panose="02010600030101010101" pitchFamily="2" charset="-122"/>
              </a:rPr>
              <a:t> </a:t>
            </a:r>
            <a:r>
              <a:rPr lang="zh-CN" altLang="zh-CN" sz="1800" b="0" kern="100" dirty="0">
                <a:effectLst/>
                <a:latin typeface="Times New Roman" panose="02020603050405020304" pitchFamily="18" charset="0"/>
                <a:ea typeface="宋体" panose="02010600030101010101" pitchFamily="2" charset="-122"/>
              </a:rPr>
              <a:t>类是针对大小数的处理类。</a:t>
            </a:r>
          </a:p>
          <a:p>
            <a:pPr marL="266700" indent="267970" algn="l">
              <a:lnSpc>
                <a:spcPts val="1800"/>
              </a:lnSpc>
            </a:pPr>
            <a:r>
              <a:rPr lang="en-US" altLang="zh-CN" sz="1800" b="0" kern="100" dirty="0" err="1">
                <a:effectLst/>
                <a:latin typeface="宋体" panose="02010600030101010101" pitchFamily="2" charset="-122"/>
                <a:ea typeface="宋体" panose="02010600030101010101" pitchFamily="2" charset="-122"/>
              </a:rPr>
              <a:t>BigInteger</a:t>
            </a:r>
            <a:r>
              <a:rPr lang="en-US" altLang="zh-CN" sz="1800" b="0" kern="100" dirty="0">
                <a:effectLst/>
                <a:latin typeface="宋体" panose="02010600030101010101" pitchFamily="2" charset="-122"/>
                <a:ea typeface="宋体" panose="02010600030101010101" pitchFamily="2" charset="-122"/>
              </a:rPr>
              <a:t> </a:t>
            </a:r>
            <a:r>
              <a:rPr lang="zh-CN" altLang="zh-CN" sz="1800" b="0" kern="100" dirty="0">
                <a:effectLst/>
                <a:latin typeface="Times New Roman" panose="02020603050405020304" pitchFamily="18" charset="0"/>
                <a:ea typeface="宋体" panose="02010600030101010101" pitchFamily="2" charset="-122"/>
              </a:rPr>
              <a:t>和</a:t>
            </a:r>
            <a:r>
              <a:rPr lang="en-US" altLang="zh-CN" sz="1800" b="0" kern="100" dirty="0">
                <a:effectLst/>
                <a:latin typeface="Times New Roman" panose="02020603050405020304" pitchFamily="18" charset="0"/>
                <a:ea typeface="宋体" panose="02010600030101010101" pitchFamily="2" charset="-122"/>
              </a:rPr>
              <a:t> </a:t>
            </a:r>
            <a:r>
              <a:rPr lang="en-US" altLang="zh-CN" sz="1800" b="0" kern="100" dirty="0" err="1">
                <a:effectLst/>
                <a:latin typeface="Times New Roman" panose="02020603050405020304" pitchFamily="18" charset="0"/>
                <a:ea typeface="宋体" panose="02010600030101010101" pitchFamily="2" charset="-122"/>
              </a:rPr>
              <a:t>BigDecimal</a:t>
            </a:r>
            <a:r>
              <a:rPr lang="en-US" altLang="zh-CN" sz="1800" b="0" kern="100" dirty="0">
                <a:effectLst/>
                <a:latin typeface="Times New Roman" panose="02020603050405020304" pitchFamily="18" charset="0"/>
                <a:ea typeface="宋体" panose="02010600030101010101" pitchFamily="2" charset="-122"/>
              </a:rPr>
              <a:t> </a:t>
            </a:r>
            <a:r>
              <a:rPr lang="zh-CN" altLang="zh-CN" sz="1800" b="0" kern="100" dirty="0">
                <a:effectLst/>
                <a:latin typeface="Times New Roman" panose="02020603050405020304" pitchFamily="18" charset="0"/>
                <a:ea typeface="宋体" panose="02010600030101010101" pitchFamily="2" charset="-122"/>
              </a:rPr>
              <a:t>都能实现大数字的运算，不同的是</a:t>
            </a:r>
            <a:r>
              <a:rPr lang="en-US" altLang="zh-CN" sz="1800" b="0" kern="100" dirty="0">
                <a:effectLst/>
                <a:latin typeface="Times New Roman" panose="02020603050405020304" pitchFamily="18" charset="0"/>
                <a:ea typeface="宋体" panose="02010600030101010101" pitchFamily="2" charset="-122"/>
              </a:rPr>
              <a:t> </a:t>
            </a:r>
            <a:r>
              <a:rPr lang="en-US" altLang="zh-CN" sz="1800" b="0" kern="100" dirty="0" err="1">
                <a:effectLst/>
                <a:latin typeface="Times New Roman" panose="02020603050405020304" pitchFamily="18" charset="0"/>
                <a:ea typeface="宋体" panose="02010600030101010101" pitchFamily="2" charset="-122"/>
              </a:rPr>
              <a:t>BigDecimal</a:t>
            </a:r>
            <a:r>
              <a:rPr lang="en-US" altLang="zh-CN" sz="1800" b="0" kern="100" dirty="0">
                <a:effectLst/>
                <a:latin typeface="Times New Roman" panose="02020603050405020304" pitchFamily="18" charset="0"/>
                <a:ea typeface="宋体" panose="02010600030101010101" pitchFamily="2" charset="-122"/>
              </a:rPr>
              <a:t> </a:t>
            </a:r>
            <a:r>
              <a:rPr lang="zh-CN" altLang="zh-CN" sz="1800" b="0" kern="100" dirty="0">
                <a:effectLst/>
                <a:latin typeface="Times New Roman" panose="02020603050405020304" pitchFamily="18" charset="0"/>
                <a:ea typeface="宋体" panose="02010600030101010101" pitchFamily="2" charset="-122"/>
              </a:rPr>
              <a:t>加入了小数的概念。一般的</a:t>
            </a:r>
            <a:r>
              <a:rPr lang="en-US" altLang="zh-CN" sz="1800" b="0" kern="100" dirty="0">
                <a:effectLst/>
                <a:latin typeface="Times New Roman" panose="02020603050405020304" pitchFamily="18" charset="0"/>
                <a:ea typeface="宋体" panose="02010600030101010101" pitchFamily="2" charset="-122"/>
              </a:rPr>
              <a:t> float </a:t>
            </a:r>
            <a:r>
              <a:rPr lang="zh-CN" altLang="zh-CN" sz="1800" b="0" kern="100" dirty="0">
                <a:effectLst/>
                <a:latin typeface="Times New Roman" panose="02020603050405020304" pitchFamily="18" charset="0"/>
                <a:ea typeface="宋体" panose="02010600030101010101" pitchFamily="2" charset="-122"/>
              </a:rPr>
              <a:t>和</a:t>
            </a:r>
            <a:r>
              <a:rPr lang="en-US" altLang="zh-CN" sz="1800" b="0" kern="100" dirty="0">
                <a:effectLst/>
                <a:latin typeface="Times New Roman" panose="02020603050405020304" pitchFamily="18" charset="0"/>
                <a:ea typeface="宋体" panose="02010600030101010101" pitchFamily="2" charset="-122"/>
              </a:rPr>
              <a:t> double </a:t>
            </a:r>
            <a:r>
              <a:rPr lang="zh-CN" altLang="zh-CN" sz="1800" b="0" kern="100" dirty="0">
                <a:effectLst/>
                <a:latin typeface="Times New Roman" panose="02020603050405020304" pitchFamily="18" charset="0"/>
                <a:ea typeface="宋体" panose="02010600030101010101" pitchFamily="2" charset="-122"/>
              </a:rPr>
              <a:t>类型数据只能用来做科学计算或工程计算，但由于在商业计算中要求数字精度比较高，所以要用到</a:t>
            </a:r>
            <a:r>
              <a:rPr lang="en-US" altLang="zh-CN" sz="1800" b="0" kern="100" dirty="0">
                <a:effectLst/>
                <a:latin typeface="Times New Roman" panose="02020603050405020304" pitchFamily="18" charset="0"/>
                <a:ea typeface="宋体" panose="02010600030101010101" pitchFamily="2" charset="-122"/>
              </a:rPr>
              <a:t> </a:t>
            </a:r>
            <a:r>
              <a:rPr lang="en-US" altLang="zh-CN" sz="1800" b="0" kern="100" dirty="0" err="1">
                <a:effectLst/>
                <a:latin typeface="Times New Roman" panose="02020603050405020304" pitchFamily="18" charset="0"/>
                <a:ea typeface="宋体" panose="02010600030101010101" pitchFamily="2" charset="-122"/>
              </a:rPr>
              <a:t>BigDecimal</a:t>
            </a:r>
            <a:r>
              <a:rPr lang="en-US" altLang="zh-CN" sz="1800" b="0" kern="100" dirty="0">
                <a:effectLst/>
                <a:latin typeface="Times New Roman" panose="02020603050405020304" pitchFamily="18" charset="0"/>
                <a:ea typeface="宋体" panose="02010600030101010101" pitchFamily="2" charset="-122"/>
              </a:rPr>
              <a:t> </a:t>
            </a:r>
            <a:r>
              <a:rPr lang="zh-CN" altLang="zh-CN" sz="1800" b="0" kern="100" dirty="0">
                <a:effectLst/>
                <a:latin typeface="Times New Roman" panose="02020603050405020304" pitchFamily="18" charset="0"/>
                <a:ea typeface="宋体" panose="02010600030101010101" pitchFamily="2" charset="-122"/>
              </a:rPr>
              <a:t>类。</a:t>
            </a:r>
            <a:r>
              <a:rPr lang="en-US" altLang="zh-CN" sz="1800" b="0" kern="100" dirty="0" err="1">
                <a:effectLst/>
                <a:latin typeface="Times New Roman" panose="02020603050405020304" pitchFamily="18" charset="0"/>
                <a:ea typeface="宋体" panose="02010600030101010101" pitchFamily="2" charset="-122"/>
              </a:rPr>
              <a:t>BigDecimal</a:t>
            </a:r>
            <a:r>
              <a:rPr lang="en-US" altLang="zh-CN" sz="1800" b="0" kern="100" dirty="0">
                <a:effectLst/>
                <a:latin typeface="Times New Roman" panose="02020603050405020304" pitchFamily="18" charset="0"/>
                <a:ea typeface="宋体" panose="02010600030101010101" pitchFamily="2" charset="-122"/>
              </a:rPr>
              <a:t> </a:t>
            </a:r>
            <a:r>
              <a:rPr lang="zh-CN" altLang="zh-CN" sz="1800" b="0" kern="100" dirty="0">
                <a:effectLst/>
                <a:latin typeface="Times New Roman" panose="02020603050405020304" pitchFamily="18" charset="0"/>
                <a:ea typeface="宋体" panose="02010600030101010101" pitchFamily="2" charset="-122"/>
              </a:rPr>
              <a:t>类支持任何精度的浮点数，可以用来精确计算货币值。</a:t>
            </a:r>
          </a:p>
          <a:p>
            <a:endParaRPr lang="zh-CN" altLang="en-US" dirty="0"/>
          </a:p>
        </p:txBody>
      </p:sp>
      <p:sp>
        <p:nvSpPr>
          <p:cNvPr id="4" name="灯片编号占位符 3"/>
          <p:cNvSpPr>
            <a:spLocks noGrp="1"/>
          </p:cNvSpPr>
          <p:nvPr>
            <p:ph type="sldNum" sz="quarter" idx="5"/>
          </p:nvPr>
        </p:nvSpPr>
        <p:spPr/>
        <p:txBody>
          <a:bodyPr/>
          <a:lstStyle/>
          <a:p>
            <a:fld id="{08FA819D-D10B-4214-8A30-5A7FBF841A5D}" type="slidenum">
              <a:rPr lang="zh-CN" altLang="en-US" smtClean="0"/>
              <a:t>4</a:t>
            </a:fld>
            <a:endParaRPr lang="zh-CN" altLang="en-US"/>
          </a:p>
        </p:txBody>
      </p:sp>
    </p:spTree>
    <p:extLst>
      <p:ext uri="{BB962C8B-B14F-4D97-AF65-F5344CB8AC3E}">
        <p14:creationId xmlns:p14="http://schemas.microsoft.com/office/powerpoint/2010/main" val="32545964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8FA819D-D10B-4214-8A30-5A7FBF841A5D}" type="slidenum">
              <a:rPr lang="zh-CN" altLang="en-US" smtClean="0"/>
              <a:t>22</a:t>
            </a:fld>
            <a:endParaRPr lang="zh-CN" altLang="en-US"/>
          </a:p>
        </p:txBody>
      </p:sp>
    </p:spTree>
    <p:extLst>
      <p:ext uri="{BB962C8B-B14F-4D97-AF65-F5344CB8AC3E}">
        <p14:creationId xmlns:p14="http://schemas.microsoft.com/office/powerpoint/2010/main" val="17847270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66700" indent="267970" algn="l">
              <a:lnSpc>
                <a:spcPts val="1800"/>
              </a:lnSpc>
            </a:pPr>
            <a:r>
              <a:rPr lang="zh-CN" altLang="zh-CN" sz="1800" b="0" kern="100" dirty="0">
                <a:effectLst/>
                <a:latin typeface="Times New Roman" panose="02020603050405020304" pitchFamily="18" charset="0"/>
                <a:ea typeface="宋体" panose="02010600030101010101" pitchFamily="2" charset="-122"/>
              </a:rPr>
              <a:t>在网络安全技术领域中，各种加密解密算法为了达到一定的安全强度，要求在</a:t>
            </a:r>
            <a:r>
              <a:rPr lang="en-US" altLang="zh-CN" sz="1800" b="0" kern="100" dirty="0">
                <a:effectLst/>
                <a:latin typeface="Times New Roman" panose="02020603050405020304" pitchFamily="18" charset="0"/>
                <a:ea typeface="宋体" panose="02010600030101010101" pitchFamily="2" charset="-122"/>
              </a:rPr>
              <a:t> 128 </a:t>
            </a:r>
            <a:r>
              <a:rPr lang="zh-CN" altLang="zh-CN" sz="1800" b="0" kern="100" dirty="0">
                <a:effectLst/>
                <a:latin typeface="Times New Roman" panose="02020603050405020304" pitchFamily="18" charset="0"/>
                <a:ea typeface="宋体" panose="02010600030101010101" pitchFamily="2" charset="-122"/>
              </a:rPr>
              <a:t>位、</a:t>
            </a:r>
            <a:r>
              <a:rPr lang="en-US" altLang="zh-CN" sz="1800" b="0" kern="100" dirty="0">
                <a:effectLst/>
                <a:latin typeface="Times New Roman" panose="02020603050405020304" pitchFamily="18" charset="0"/>
                <a:ea typeface="宋体" panose="02010600030101010101" pitchFamily="2" charset="-122"/>
              </a:rPr>
              <a:t>512 </a:t>
            </a:r>
            <a:r>
              <a:rPr lang="zh-CN" altLang="zh-CN" sz="1800" b="0" kern="100" dirty="0">
                <a:effectLst/>
                <a:latin typeface="Times New Roman" panose="02020603050405020304" pitchFamily="18" charset="0"/>
                <a:ea typeface="宋体" panose="02010600030101010101" pitchFamily="2" charset="-122"/>
              </a:rPr>
              <a:t>位或者是</a:t>
            </a:r>
            <a:r>
              <a:rPr lang="en-US" altLang="zh-CN" sz="1800" b="0" kern="100" dirty="0">
                <a:effectLst/>
                <a:latin typeface="Times New Roman" panose="02020603050405020304" pitchFamily="18" charset="0"/>
                <a:ea typeface="宋体" panose="02010600030101010101" pitchFamily="2" charset="-122"/>
              </a:rPr>
              <a:t> 1024 </a:t>
            </a:r>
            <a:r>
              <a:rPr lang="zh-CN" altLang="zh-CN" sz="1800" b="0" kern="100" dirty="0">
                <a:effectLst/>
                <a:latin typeface="Times New Roman" panose="02020603050405020304" pitchFamily="18" charset="0"/>
                <a:ea typeface="宋体" panose="02010600030101010101" pitchFamily="2" charset="-122"/>
              </a:rPr>
              <a:t>位这样的字长下进行加减乘除模逆等各种数学运算。例如</a:t>
            </a:r>
            <a:r>
              <a:rPr lang="en-US" altLang="zh-CN" sz="1800" b="0" kern="100" dirty="0">
                <a:effectLst/>
                <a:latin typeface="Times New Roman" panose="02020603050405020304" pitchFamily="18" charset="0"/>
                <a:ea typeface="宋体" panose="02010600030101010101" pitchFamily="2" charset="-122"/>
              </a:rPr>
              <a:t> </a:t>
            </a:r>
            <a:r>
              <a:rPr lang="en-US" altLang="zh-CN" sz="1800" b="0" kern="100" dirty="0" err="1">
                <a:effectLst/>
                <a:latin typeface="Times New Roman" panose="02020603050405020304" pitchFamily="18" charset="0"/>
                <a:ea typeface="宋体" panose="02010600030101010101" pitchFamily="2" charset="-122"/>
              </a:rPr>
              <a:t>rsa</a:t>
            </a:r>
            <a:r>
              <a:rPr lang="en-US" altLang="zh-CN" sz="1800" b="0" kern="100" dirty="0">
                <a:effectLst/>
                <a:latin typeface="Times New Roman" panose="02020603050405020304" pitchFamily="18" charset="0"/>
                <a:ea typeface="宋体" panose="02010600030101010101" pitchFamily="2" charset="-122"/>
              </a:rPr>
              <a:t> </a:t>
            </a:r>
            <a:r>
              <a:rPr lang="zh-CN" altLang="zh-CN" sz="1800" b="0" kern="100" dirty="0">
                <a:effectLst/>
                <a:latin typeface="Times New Roman" panose="02020603050405020304" pitchFamily="18" charset="0"/>
                <a:ea typeface="宋体" panose="02010600030101010101" pitchFamily="2" charset="-122"/>
              </a:rPr>
              <a:t>算法，该算法是一种非常安全的不对称密钥加密算法，是很多密码产品和安全软件的基础，在共享软件中使用</a:t>
            </a:r>
            <a:r>
              <a:rPr lang="en-US" altLang="zh-CN" sz="1800" b="0" kern="100" dirty="0">
                <a:effectLst/>
                <a:latin typeface="Times New Roman" panose="02020603050405020304" pitchFamily="18" charset="0"/>
                <a:ea typeface="宋体" panose="02010600030101010101" pitchFamily="2" charset="-122"/>
              </a:rPr>
              <a:t> </a:t>
            </a:r>
            <a:r>
              <a:rPr lang="en-US" altLang="zh-CN" sz="1800" b="0" kern="100" dirty="0" err="1">
                <a:effectLst/>
                <a:latin typeface="Times New Roman" panose="02020603050405020304" pitchFamily="18" charset="0"/>
                <a:ea typeface="宋体" panose="02010600030101010101" pitchFamily="2" charset="-122"/>
              </a:rPr>
              <a:t>rsa</a:t>
            </a:r>
            <a:r>
              <a:rPr lang="en-US" altLang="zh-CN" sz="1800" b="0" kern="100" dirty="0">
                <a:effectLst/>
                <a:latin typeface="Times New Roman" panose="02020603050405020304" pitchFamily="18" charset="0"/>
                <a:ea typeface="宋体" panose="02010600030101010101" pitchFamily="2" charset="-122"/>
              </a:rPr>
              <a:t> </a:t>
            </a:r>
            <a:r>
              <a:rPr lang="zh-CN" altLang="zh-CN" sz="1800" b="0" kern="100" dirty="0">
                <a:effectLst/>
                <a:latin typeface="Times New Roman" panose="02020603050405020304" pitchFamily="18" charset="0"/>
                <a:ea typeface="宋体" panose="02010600030101010101" pitchFamily="2" charset="-122"/>
              </a:rPr>
              <a:t>算法的私钥产生注册码，能有效抵御破解。</a:t>
            </a:r>
            <a:r>
              <a:rPr lang="en-US" altLang="zh-CN" sz="1800" b="0" kern="100" dirty="0" err="1">
                <a:effectLst/>
                <a:latin typeface="Times New Roman" panose="02020603050405020304" pitchFamily="18" charset="0"/>
                <a:ea typeface="宋体" panose="02010600030101010101" pitchFamily="2" charset="-122"/>
              </a:rPr>
              <a:t>rsa</a:t>
            </a:r>
            <a:r>
              <a:rPr lang="en-US" altLang="zh-CN" sz="1800" b="0" kern="100" dirty="0">
                <a:effectLst/>
                <a:latin typeface="Times New Roman" panose="02020603050405020304" pitchFamily="18" charset="0"/>
                <a:ea typeface="宋体" panose="02010600030101010101" pitchFamily="2" charset="-122"/>
              </a:rPr>
              <a:t> </a:t>
            </a:r>
            <a:r>
              <a:rPr lang="zh-CN" altLang="zh-CN" sz="1800" b="0" kern="100" dirty="0">
                <a:effectLst/>
                <a:latin typeface="Times New Roman" panose="02020603050405020304" pitchFamily="18" charset="0"/>
                <a:ea typeface="宋体" panose="02010600030101010101" pitchFamily="2" charset="-122"/>
              </a:rPr>
              <a:t>算法的安全性取决于密钥的长度，最少需要</a:t>
            </a:r>
            <a:r>
              <a:rPr lang="en-US" altLang="zh-CN" sz="1800" b="0" kern="100" dirty="0">
                <a:effectLst/>
                <a:latin typeface="Times New Roman" panose="02020603050405020304" pitchFamily="18" charset="0"/>
                <a:ea typeface="宋体" panose="02010600030101010101" pitchFamily="2" charset="-122"/>
              </a:rPr>
              <a:t> 1024 </a:t>
            </a:r>
            <a:r>
              <a:rPr lang="zh-CN" altLang="zh-CN" sz="1800" b="0" kern="100" dirty="0">
                <a:effectLst/>
                <a:latin typeface="Times New Roman" panose="02020603050405020304" pitchFamily="18" charset="0"/>
                <a:ea typeface="宋体" panose="02010600030101010101" pitchFamily="2" charset="-122"/>
              </a:rPr>
              <a:t>位，而编译器提供的数据范围，最大也只有</a:t>
            </a:r>
            <a:r>
              <a:rPr lang="en-US" altLang="zh-CN" sz="1800" b="0" kern="100" dirty="0">
                <a:effectLst/>
                <a:latin typeface="Times New Roman" panose="02020603050405020304" pitchFamily="18" charset="0"/>
                <a:ea typeface="宋体" panose="02010600030101010101" pitchFamily="2" charset="-122"/>
              </a:rPr>
              <a:t> 64 </a:t>
            </a:r>
            <a:r>
              <a:rPr lang="zh-CN" altLang="zh-CN" sz="1800" b="0" kern="100" dirty="0">
                <a:effectLst/>
                <a:latin typeface="Times New Roman" panose="02020603050405020304" pitchFamily="18" charset="0"/>
                <a:ea typeface="宋体" panose="02010600030101010101" pitchFamily="2" charset="-122"/>
              </a:rPr>
              <a:t>位，即使浮点数，也远远无法满足算法的要求。</a:t>
            </a:r>
          </a:p>
          <a:p>
            <a:pPr marL="266700" indent="267970" algn="l">
              <a:lnSpc>
                <a:spcPts val="1800"/>
              </a:lnSpc>
            </a:pPr>
            <a:r>
              <a:rPr lang="zh-CN" altLang="zh-CN" sz="1800" b="0" kern="100" dirty="0">
                <a:effectLst/>
                <a:latin typeface="Times New Roman" panose="02020603050405020304" pitchFamily="18" charset="0"/>
                <a:ea typeface="宋体" panose="02010600030101010101" pitchFamily="2" charset="-122"/>
              </a:rPr>
              <a:t>从具体的应用来讲，大整数首先应用于数论研究，如可用于因式分解、素数测试以及定理证明。特别是在密码学领域，大整数是基本工具。</a:t>
            </a:r>
            <a:r>
              <a:rPr lang="en-US" altLang="zh-CN" sz="1800" b="0" kern="100" dirty="0">
                <a:effectLst/>
                <a:latin typeface="Times New Roman" panose="02020603050405020304" pitchFamily="18" charset="0"/>
                <a:ea typeface="宋体" panose="02010600030101010101" pitchFamily="2" charset="-122"/>
              </a:rPr>
              <a:t>1976</a:t>
            </a:r>
            <a:r>
              <a:rPr lang="zh-CN" altLang="zh-CN" sz="1800" b="0" kern="100" dirty="0">
                <a:effectLst/>
                <a:latin typeface="Times New Roman" panose="02020603050405020304" pitchFamily="18" charset="0"/>
                <a:ea typeface="宋体" panose="02010600030101010101" pitchFamily="2" charset="-122"/>
              </a:rPr>
              <a:t>年，</a:t>
            </a:r>
            <a:r>
              <a:rPr lang="en-US" altLang="zh-CN" sz="1800" b="0" kern="100" dirty="0">
                <a:effectLst/>
                <a:latin typeface="Times New Roman" panose="02020603050405020304" pitchFamily="18" charset="0"/>
                <a:ea typeface="宋体" panose="02010600030101010101" pitchFamily="2" charset="-122"/>
              </a:rPr>
              <a:t>Diffie</a:t>
            </a:r>
            <a:r>
              <a:rPr lang="zh-CN" altLang="zh-CN" sz="1800" b="0" kern="100" dirty="0">
                <a:effectLst/>
                <a:latin typeface="Times New Roman" panose="02020603050405020304" pitchFamily="18" charset="0"/>
                <a:ea typeface="宋体" panose="02010600030101010101" pitchFamily="2" charset="-122"/>
              </a:rPr>
              <a:t>和</a:t>
            </a:r>
            <a:r>
              <a:rPr lang="en-US" altLang="zh-CN" sz="1800" b="0" kern="100" dirty="0">
                <a:effectLst/>
                <a:latin typeface="Times New Roman" panose="02020603050405020304" pitchFamily="18" charset="0"/>
                <a:ea typeface="宋体" panose="02010600030101010101" pitchFamily="2" charset="-122"/>
              </a:rPr>
              <a:t>Hellman</a:t>
            </a:r>
            <a:r>
              <a:rPr lang="zh-CN" altLang="zh-CN" sz="1800" b="0" kern="100" dirty="0">
                <a:effectLst/>
                <a:latin typeface="Times New Roman" panose="02020603050405020304" pitchFamily="18" charset="0"/>
                <a:ea typeface="宋体" panose="02010600030101010101" pitchFamily="2" charset="-122"/>
              </a:rPr>
              <a:t>提出了公钥密码算法的思想，</a:t>
            </a:r>
            <a:r>
              <a:rPr lang="en-US" altLang="zh-CN" sz="1800" b="0" kern="100" dirty="0">
                <a:effectLst/>
                <a:latin typeface="Times New Roman" panose="02020603050405020304" pitchFamily="18" charset="0"/>
                <a:ea typeface="宋体" panose="02010600030101010101" pitchFamily="2" charset="-122"/>
              </a:rPr>
              <a:t>1977</a:t>
            </a:r>
            <a:r>
              <a:rPr lang="zh-CN" altLang="zh-CN" sz="1800" b="0" kern="100" dirty="0">
                <a:effectLst/>
                <a:latin typeface="Times New Roman" panose="02020603050405020304" pitchFamily="18" charset="0"/>
                <a:ea typeface="宋体" panose="02010600030101010101" pitchFamily="2" charset="-122"/>
              </a:rPr>
              <a:t>年，</a:t>
            </a:r>
            <a:r>
              <a:rPr lang="en-US" altLang="zh-CN" sz="1800" b="0" kern="100" dirty="0">
                <a:effectLst/>
                <a:latin typeface="Times New Roman" panose="02020603050405020304" pitchFamily="18" charset="0"/>
                <a:ea typeface="宋体" panose="02010600030101010101" pitchFamily="2" charset="-122"/>
              </a:rPr>
              <a:t>Rivest</a:t>
            </a:r>
            <a:r>
              <a:rPr lang="zh-CN" altLang="zh-CN" sz="1800" b="0" kern="100" dirty="0">
                <a:effectLst/>
                <a:latin typeface="Times New Roman" panose="02020603050405020304" pitchFamily="18" charset="0"/>
                <a:ea typeface="宋体" panose="02010600030101010101" pitchFamily="2" charset="-122"/>
              </a:rPr>
              <a:t>、</a:t>
            </a:r>
            <a:r>
              <a:rPr lang="en-US" altLang="zh-CN" sz="1800" b="0" kern="100" dirty="0">
                <a:effectLst/>
                <a:latin typeface="Times New Roman" panose="02020603050405020304" pitchFamily="18" charset="0"/>
                <a:ea typeface="宋体" panose="02010600030101010101" pitchFamily="2" charset="-122"/>
              </a:rPr>
              <a:t>Shamir</a:t>
            </a:r>
            <a:r>
              <a:rPr lang="zh-CN" altLang="zh-CN" sz="1800" b="0" kern="100" dirty="0">
                <a:effectLst/>
                <a:latin typeface="Times New Roman" panose="02020603050405020304" pitchFamily="18" charset="0"/>
                <a:ea typeface="宋体" panose="02010600030101010101" pitchFamily="2" charset="-122"/>
              </a:rPr>
              <a:t>和</a:t>
            </a:r>
            <a:r>
              <a:rPr lang="en-US" altLang="zh-CN" sz="1800" b="0" kern="100" dirty="0">
                <a:effectLst/>
                <a:latin typeface="Times New Roman" panose="02020603050405020304" pitchFamily="18" charset="0"/>
                <a:ea typeface="宋体" panose="02010600030101010101" pitchFamily="2" charset="-122"/>
              </a:rPr>
              <a:t>Adleman</a:t>
            </a:r>
            <a:r>
              <a:rPr lang="zh-CN" altLang="zh-CN" sz="1800" b="0" kern="100" dirty="0">
                <a:effectLst/>
                <a:latin typeface="Times New Roman" panose="02020603050405020304" pitchFamily="18" charset="0"/>
                <a:ea typeface="宋体" panose="02010600030101010101" pitchFamily="2" charset="-122"/>
              </a:rPr>
              <a:t>共同提出了</a:t>
            </a:r>
            <a:r>
              <a:rPr lang="en-US" altLang="zh-CN" sz="1800" b="0" kern="100" dirty="0">
                <a:effectLst/>
                <a:latin typeface="Times New Roman" panose="02020603050405020304" pitchFamily="18" charset="0"/>
                <a:ea typeface="宋体" panose="02010600030101010101" pitchFamily="2" charset="-122"/>
              </a:rPr>
              <a:t>RSA</a:t>
            </a:r>
            <a:r>
              <a:rPr lang="zh-CN" altLang="zh-CN" sz="1800" b="0" kern="100" dirty="0">
                <a:effectLst/>
                <a:latin typeface="Times New Roman" panose="02020603050405020304" pitchFamily="18" charset="0"/>
                <a:ea typeface="宋体" panose="02010600030101010101" pitchFamily="2" charset="-122"/>
              </a:rPr>
              <a:t>公钥密码算法。公钥密码算法发展至今，比较流行的主要有两类</a:t>
            </a:r>
            <a:r>
              <a:rPr lang="en-US" altLang="zh-CN" sz="1800" b="0" kern="100" dirty="0">
                <a:effectLst/>
                <a:latin typeface="Times New Roman" panose="02020603050405020304" pitchFamily="18" charset="0"/>
                <a:ea typeface="宋体" panose="02010600030101010101" pitchFamily="2" charset="-122"/>
              </a:rPr>
              <a:t>:</a:t>
            </a:r>
            <a:r>
              <a:rPr lang="zh-CN" altLang="zh-CN" sz="1800" b="0" kern="100" dirty="0">
                <a:effectLst/>
                <a:latin typeface="Times New Roman" panose="02020603050405020304" pitchFamily="18" charset="0"/>
                <a:ea typeface="宋体" panose="02010600030101010101" pitchFamily="2" charset="-122"/>
              </a:rPr>
              <a:t>一类是基于大整数因子分解的困难性（如</a:t>
            </a:r>
            <a:r>
              <a:rPr lang="en-US" altLang="zh-CN" sz="1800" b="0" kern="100" dirty="0">
                <a:effectLst/>
                <a:latin typeface="Times New Roman" panose="02020603050405020304" pitchFamily="18" charset="0"/>
                <a:ea typeface="宋体" panose="02010600030101010101" pitchFamily="2" charset="-122"/>
              </a:rPr>
              <a:t>RSA</a:t>
            </a:r>
            <a:r>
              <a:rPr lang="zh-CN" altLang="zh-CN" sz="1800" b="0" kern="100" dirty="0">
                <a:effectLst/>
                <a:latin typeface="Times New Roman" panose="02020603050405020304" pitchFamily="18" charset="0"/>
                <a:ea typeface="宋体" panose="02010600030101010101" pitchFamily="2" charset="-122"/>
              </a:rPr>
              <a:t>算法</a:t>
            </a:r>
            <a:r>
              <a:rPr lang="en-US" altLang="zh-CN" sz="1800" b="0" kern="100" dirty="0">
                <a:effectLst/>
                <a:latin typeface="Times New Roman" panose="02020603050405020304" pitchFamily="18" charset="0"/>
                <a:ea typeface="宋体" panose="02010600030101010101" pitchFamily="2" charset="-122"/>
              </a:rPr>
              <a:t>);</a:t>
            </a:r>
            <a:r>
              <a:rPr lang="zh-CN" altLang="zh-CN" sz="1800" b="0" kern="100" dirty="0">
                <a:effectLst/>
                <a:latin typeface="Times New Roman" panose="02020603050405020304" pitchFamily="18" charset="0"/>
                <a:ea typeface="宋体" panose="02010600030101010101" pitchFamily="2" charset="-122"/>
              </a:rPr>
              <a:t>另一类是基于离散对数问题的困难性（如</a:t>
            </a:r>
            <a:r>
              <a:rPr lang="en-US" altLang="zh-CN" sz="1800" b="0" kern="100" dirty="0" err="1">
                <a:effectLst/>
                <a:latin typeface="Times New Roman" panose="02020603050405020304" pitchFamily="18" charset="0"/>
                <a:ea typeface="宋体" panose="02010600030101010101" pitchFamily="2" charset="-122"/>
              </a:rPr>
              <a:t>ElGamal</a:t>
            </a:r>
            <a:r>
              <a:rPr lang="zh-CN" altLang="zh-CN" sz="1800" b="0" kern="100" dirty="0">
                <a:effectLst/>
                <a:latin typeface="Times New Roman" panose="02020603050405020304" pitchFamily="18" charset="0"/>
                <a:ea typeface="宋体" panose="02010600030101010101" pitchFamily="2" charset="-122"/>
              </a:rPr>
              <a:t>算法</a:t>
            </a:r>
            <a:r>
              <a:rPr lang="en-US" altLang="zh-CN" sz="1800" b="0" kern="100" dirty="0">
                <a:effectLst/>
                <a:latin typeface="Times New Roman" panose="02020603050405020304" pitchFamily="18" charset="0"/>
                <a:ea typeface="宋体" panose="02010600030101010101" pitchFamily="2" charset="-122"/>
              </a:rPr>
              <a:t>)</a:t>
            </a:r>
            <a:r>
              <a:rPr lang="zh-CN" altLang="zh-CN" sz="1800" b="0" kern="100" dirty="0">
                <a:effectLst/>
                <a:latin typeface="Times New Roman" panose="02020603050405020304" pitchFamily="18" charset="0"/>
                <a:ea typeface="宋体" panose="02010600030101010101" pitchFamily="2" charset="-122"/>
              </a:rPr>
              <a:t>。由于</a:t>
            </a:r>
            <a:r>
              <a:rPr lang="en-US" altLang="zh-CN" sz="1800" b="0" kern="100" dirty="0">
                <a:effectLst/>
                <a:latin typeface="Times New Roman" panose="02020603050405020304" pitchFamily="18" charset="0"/>
                <a:ea typeface="宋体" panose="02010600030101010101" pitchFamily="2" charset="-122"/>
              </a:rPr>
              <a:t>RSA</a:t>
            </a:r>
            <a:r>
              <a:rPr lang="zh-CN" altLang="zh-CN" sz="1800" b="0" kern="100" dirty="0">
                <a:effectLst/>
                <a:latin typeface="Times New Roman" panose="02020603050405020304" pitchFamily="18" charset="0"/>
                <a:ea typeface="宋体" panose="02010600030101010101" pitchFamily="2" charset="-122"/>
              </a:rPr>
              <a:t>、</a:t>
            </a:r>
            <a:r>
              <a:rPr lang="en-US" altLang="zh-CN" sz="1800" b="0" kern="100" dirty="0" err="1">
                <a:effectLst/>
                <a:latin typeface="Times New Roman" panose="02020603050405020304" pitchFamily="18" charset="0"/>
                <a:ea typeface="宋体" panose="02010600030101010101" pitchFamily="2" charset="-122"/>
              </a:rPr>
              <a:t>ElGamal</a:t>
            </a:r>
            <a:r>
              <a:rPr lang="zh-CN" altLang="zh-CN" sz="1800" b="0" kern="100" dirty="0">
                <a:effectLst/>
                <a:latin typeface="Times New Roman" panose="02020603050405020304" pitchFamily="18" charset="0"/>
                <a:ea typeface="宋体" panose="02010600030101010101" pitchFamily="2" charset="-122"/>
              </a:rPr>
              <a:t>等算法加、解密运算的主要开销是在求</a:t>
            </a:r>
            <a:r>
              <a:rPr lang="en-US" altLang="zh-CN" sz="1800" b="0" kern="100" dirty="0" err="1">
                <a:effectLst/>
                <a:latin typeface="Times New Roman" panose="02020603050405020304" pitchFamily="18" charset="0"/>
                <a:ea typeface="宋体" panose="02010600030101010101" pitchFamily="2" charset="-122"/>
              </a:rPr>
              <a:t>x</a:t>
            </a:r>
            <a:r>
              <a:rPr lang="en-US" altLang="zh-CN" sz="1800" b="0" kern="100" baseline="30000" dirty="0" err="1">
                <a:effectLst/>
                <a:latin typeface="Times New Roman" panose="02020603050405020304" pitchFamily="18" charset="0"/>
                <a:ea typeface="宋体" panose="02010600030101010101" pitchFamily="2" charset="-122"/>
              </a:rPr>
              <a:t>e</a:t>
            </a:r>
            <a:r>
              <a:rPr lang="en-US" altLang="zh-CN" sz="1800" b="0" kern="100" dirty="0">
                <a:effectLst/>
                <a:latin typeface="Times New Roman" panose="02020603050405020304" pitchFamily="18" charset="0"/>
                <a:ea typeface="宋体" panose="02010600030101010101" pitchFamily="2" charset="-122"/>
              </a:rPr>
              <a:t>  mod m</a:t>
            </a:r>
            <a:r>
              <a:rPr lang="zh-CN" altLang="zh-CN" sz="1800" b="0" kern="100" dirty="0">
                <a:effectLst/>
                <a:latin typeface="Times New Roman" panose="02020603050405020304" pitchFamily="18" charset="0"/>
                <a:ea typeface="宋体" panose="02010600030101010101" pitchFamily="2" charset="-122"/>
              </a:rPr>
              <a:t>上，因此对密码算法而言，深入研究大整数的模缩减、模乘、模幂算法非常重要。</a:t>
            </a:r>
          </a:p>
          <a:p>
            <a:pPr marL="266700" indent="267970" algn="l">
              <a:lnSpc>
                <a:spcPts val="1800"/>
              </a:lnSpc>
            </a:pPr>
            <a:r>
              <a:rPr lang="zh-CN" altLang="zh-CN" sz="1800" b="0" kern="100" dirty="0">
                <a:effectLst/>
                <a:latin typeface="Times New Roman" panose="02020603050405020304" pitchFamily="18" charset="0"/>
                <a:ea typeface="宋体" panose="02010600030101010101" pitchFamily="2" charset="-122"/>
              </a:rPr>
              <a:t>大整数还广泛应用于大规模科学计算中，用于构建高精度的浮点数据类型。</a:t>
            </a:r>
            <a:r>
              <a:rPr lang="en-US" altLang="zh-CN" sz="1800" b="0" kern="100" dirty="0">
                <a:effectLst/>
                <a:latin typeface="Times New Roman" panose="02020603050405020304" pitchFamily="18" charset="0"/>
                <a:ea typeface="宋体" panose="02010600030101010101" pitchFamily="2" charset="-122"/>
              </a:rPr>
              <a:t>IEEE754</a:t>
            </a:r>
            <a:r>
              <a:rPr lang="zh-CN" altLang="zh-CN" sz="1800" b="0" kern="100" dirty="0">
                <a:effectLst/>
                <a:latin typeface="Times New Roman" panose="02020603050405020304" pitchFamily="18" charset="0"/>
                <a:ea typeface="宋体" panose="02010600030101010101" pitchFamily="2" charset="-122"/>
              </a:rPr>
              <a:t>标准浮点类型在逻辑上是由整数型的尾数</a:t>
            </a:r>
            <a:r>
              <a:rPr lang="en-US" altLang="zh-CN" sz="1800" b="0" kern="100" dirty="0">
                <a:effectLst/>
                <a:latin typeface="Times New Roman" panose="02020603050405020304" pitchFamily="18" charset="0"/>
                <a:ea typeface="宋体" panose="02010600030101010101" pitchFamily="2" charset="-122"/>
              </a:rPr>
              <a:t>m</a:t>
            </a:r>
            <a:r>
              <a:rPr lang="zh-CN" altLang="zh-CN" sz="1800" b="0" kern="100" dirty="0">
                <a:effectLst/>
                <a:latin typeface="Times New Roman" panose="02020603050405020304" pitchFamily="18" charset="0"/>
                <a:ea typeface="宋体" panose="02010600030101010101" pitchFamily="2" charset="-122"/>
              </a:rPr>
              <a:t>、指数</a:t>
            </a:r>
            <a:r>
              <a:rPr lang="en-US" altLang="zh-CN" sz="1800" b="0" kern="100" dirty="0">
                <a:effectLst/>
                <a:latin typeface="Times New Roman" panose="02020603050405020304" pitchFamily="18" charset="0"/>
                <a:ea typeface="宋体" panose="02010600030101010101" pitchFamily="2" charset="-122"/>
              </a:rPr>
              <a:t>e</a:t>
            </a:r>
            <a:r>
              <a:rPr lang="zh-CN" altLang="zh-CN" sz="1800" b="0" kern="100" dirty="0">
                <a:effectLst/>
                <a:latin typeface="Times New Roman" panose="02020603050405020304" pitchFamily="18" charset="0"/>
                <a:ea typeface="宋体" panose="02010600030101010101" pitchFamily="2" charset="-122"/>
              </a:rPr>
              <a:t>和符号位</a:t>
            </a:r>
            <a:r>
              <a:rPr lang="en-US" altLang="zh-CN" sz="1800" b="0" kern="100" dirty="0">
                <a:effectLst/>
                <a:latin typeface="Times New Roman" panose="02020603050405020304" pitchFamily="18" charset="0"/>
                <a:ea typeface="宋体" panose="02010600030101010101" pitchFamily="2" charset="-122"/>
              </a:rPr>
              <a:t>s</a:t>
            </a:r>
            <a:r>
              <a:rPr lang="zh-CN" altLang="zh-CN" sz="1800" b="0" kern="100" dirty="0">
                <a:effectLst/>
                <a:latin typeface="Times New Roman" panose="02020603050405020304" pitchFamily="18" charset="0"/>
                <a:ea typeface="宋体" panose="02010600030101010101" pitchFamily="2" charset="-122"/>
              </a:rPr>
              <a:t>组成，浮点数的值以</a:t>
            </a:r>
            <a:r>
              <a:rPr lang="en-US" altLang="zh-CN" sz="1800" b="0" kern="100" dirty="0">
                <a:effectLst/>
                <a:latin typeface="Times New Roman" panose="02020603050405020304" pitchFamily="18" charset="0"/>
                <a:ea typeface="宋体" panose="02010600030101010101" pitchFamily="2" charset="-122"/>
              </a:rPr>
              <a:t>(-1)</a:t>
            </a:r>
            <a:r>
              <a:rPr lang="en-US" altLang="zh-CN" sz="1800" b="0" kern="100" baseline="30000" dirty="0">
                <a:effectLst/>
                <a:latin typeface="Times New Roman" panose="02020603050405020304" pitchFamily="18" charset="0"/>
                <a:ea typeface="宋体" panose="02010600030101010101" pitchFamily="2" charset="-122"/>
              </a:rPr>
              <a:t>s</a:t>
            </a:r>
            <a:r>
              <a:rPr lang="zh-CN" altLang="zh-CN" sz="1800" b="0" kern="100" dirty="0">
                <a:effectLst/>
                <a:latin typeface="Times New Roman" panose="02020603050405020304" pitchFamily="18" charset="0"/>
                <a:ea typeface="宋体" panose="02010600030101010101" pitchFamily="2" charset="-122"/>
              </a:rPr>
              <a:t>×</a:t>
            </a:r>
            <a:r>
              <a:rPr lang="en-US" altLang="zh-CN" sz="1800" b="0" kern="100" dirty="0">
                <a:effectLst/>
                <a:latin typeface="Times New Roman" panose="02020603050405020304" pitchFamily="18" charset="0"/>
                <a:ea typeface="宋体" panose="02010600030101010101" pitchFamily="2" charset="-122"/>
              </a:rPr>
              <a:t>m</a:t>
            </a:r>
            <a:r>
              <a:rPr lang="zh-CN" altLang="zh-CN" sz="1800" b="0" kern="100" dirty="0">
                <a:effectLst/>
                <a:latin typeface="Times New Roman" panose="02020603050405020304" pitchFamily="18" charset="0"/>
                <a:ea typeface="宋体" panose="02010600030101010101" pitchFamily="2" charset="-122"/>
              </a:rPr>
              <a:t>×</a:t>
            </a:r>
            <a:r>
              <a:rPr lang="en-US" altLang="zh-CN" sz="1800" b="0" kern="100" dirty="0">
                <a:effectLst/>
                <a:latin typeface="Times New Roman" panose="02020603050405020304" pitchFamily="18" charset="0"/>
                <a:ea typeface="宋体" panose="02010600030101010101" pitchFamily="2" charset="-122"/>
              </a:rPr>
              <a:t>2</a:t>
            </a:r>
            <a:r>
              <a:rPr lang="en-US" altLang="zh-CN" sz="1800" b="0" kern="100" baseline="30000" dirty="0">
                <a:effectLst/>
                <a:latin typeface="Times New Roman" panose="02020603050405020304" pitchFamily="18" charset="0"/>
                <a:ea typeface="宋体" panose="02010600030101010101" pitchFamily="2" charset="-122"/>
              </a:rPr>
              <a:t>e</a:t>
            </a:r>
            <a:r>
              <a:rPr lang="zh-CN" altLang="zh-CN" sz="1800" b="0" kern="100" dirty="0">
                <a:effectLst/>
                <a:latin typeface="Times New Roman" panose="02020603050405020304" pitchFamily="18" charset="0"/>
                <a:ea typeface="宋体" panose="02010600030101010101" pitchFamily="2" charset="-122"/>
              </a:rPr>
              <a:t>表示，由此可见，尾数</a:t>
            </a:r>
            <a:r>
              <a:rPr lang="en-US" altLang="zh-CN" sz="1800" b="0" kern="100" dirty="0">
                <a:effectLst/>
                <a:latin typeface="Times New Roman" panose="02020603050405020304" pitchFamily="18" charset="0"/>
                <a:ea typeface="宋体" panose="02010600030101010101" pitchFamily="2" charset="-122"/>
              </a:rPr>
              <a:t>m</a:t>
            </a:r>
            <a:r>
              <a:rPr lang="zh-CN" altLang="zh-CN" sz="1800" b="0" kern="100" dirty="0">
                <a:effectLst/>
                <a:latin typeface="Times New Roman" panose="02020603050405020304" pitchFamily="18" charset="0"/>
                <a:ea typeface="宋体" panose="02010600030101010101" pitchFamily="2" charset="-122"/>
              </a:rPr>
              <a:t>的精度就决定了浮点数的精度。</a:t>
            </a:r>
            <a:r>
              <a:rPr lang="en-US" altLang="zh-CN" sz="1800" b="0" kern="100" dirty="0">
                <a:effectLst/>
                <a:latin typeface="Times New Roman" panose="02020603050405020304" pitchFamily="18" charset="0"/>
                <a:ea typeface="宋体" panose="02010600030101010101" pitchFamily="2" charset="-122"/>
              </a:rPr>
              <a:t>IEEE</a:t>
            </a:r>
            <a:r>
              <a:rPr lang="zh-CN" altLang="zh-CN" sz="1800" b="0" kern="100" dirty="0">
                <a:effectLst/>
                <a:latin typeface="Times New Roman" panose="02020603050405020304" pitchFamily="18" charset="0"/>
                <a:ea typeface="宋体" panose="02010600030101010101" pitchFamily="2" charset="-122"/>
              </a:rPr>
              <a:t>标准浮点数由硬件实现，其尾数的精度有限，因此可用大整数来创建高精度的尾数，从而可以大大提高浮点数的精度。这种方法在科学计算特别是大规模科学计算中非常有用，它能有效控制大规模计算过程中的误差积累，从而确保最终输出结果的精确度。</a:t>
            </a:r>
          </a:p>
          <a:p>
            <a:endParaRPr lang="zh-CN" altLang="en-US" dirty="0"/>
          </a:p>
        </p:txBody>
      </p:sp>
      <p:sp>
        <p:nvSpPr>
          <p:cNvPr id="4" name="灯片编号占位符 3"/>
          <p:cNvSpPr>
            <a:spLocks noGrp="1"/>
          </p:cNvSpPr>
          <p:nvPr>
            <p:ph type="sldNum" sz="quarter" idx="5"/>
          </p:nvPr>
        </p:nvSpPr>
        <p:spPr/>
        <p:txBody>
          <a:bodyPr/>
          <a:lstStyle/>
          <a:p>
            <a:fld id="{08FA819D-D10B-4214-8A30-5A7FBF841A5D}" type="slidenum">
              <a:rPr lang="zh-CN" altLang="en-US" smtClean="0"/>
              <a:t>23</a:t>
            </a:fld>
            <a:endParaRPr lang="zh-CN" altLang="en-US"/>
          </a:p>
        </p:txBody>
      </p:sp>
    </p:spTree>
    <p:extLst>
      <p:ext uri="{BB962C8B-B14F-4D97-AF65-F5344CB8AC3E}">
        <p14:creationId xmlns:p14="http://schemas.microsoft.com/office/powerpoint/2010/main" val="42893613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66700" indent="267970" algn="l">
              <a:lnSpc>
                <a:spcPts val="1800"/>
              </a:lnSpc>
            </a:pPr>
            <a:r>
              <a:rPr lang="zh-CN" altLang="en-US" dirty="0"/>
              <a:t>常见的大整数存储结构</a:t>
            </a:r>
          </a:p>
        </p:txBody>
      </p:sp>
      <p:sp>
        <p:nvSpPr>
          <p:cNvPr id="4" name="灯片编号占位符 3"/>
          <p:cNvSpPr>
            <a:spLocks noGrp="1"/>
          </p:cNvSpPr>
          <p:nvPr>
            <p:ph type="sldNum" sz="quarter" idx="5"/>
          </p:nvPr>
        </p:nvSpPr>
        <p:spPr/>
        <p:txBody>
          <a:bodyPr/>
          <a:lstStyle/>
          <a:p>
            <a:fld id="{08FA819D-D10B-4214-8A30-5A7FBF841A5D}" type="slidenum">
              <a:rPr lang="zh-CN" altLang="en-US" smtClean="0"/>
              <a:t>5</a:t>
            </a:fld>
            <a:endParaRPr lang="zh-CN" altLang="en-US"/>
          </a:p>
        </p:txBody>
      </p:sp>
    </p:spTree>
    <p:extLst>
      <p:ext uri="{BB962C8B-B14F-4D97-AF65-F5344CB8AC3E}">
        <p14:creationId xmlns:p14="http://schemas.microsoft.com/office/powerpoint/2010/main" val="26948551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66700" indent="267970" algn="l">
              <a:lnSpc>
                <a:spcPts val="1800"/>
              </a:lnSpc>
            </a:pPr>
            <a:r>
              <a:rPr lang="zh-CN" altLang="en-US" dirty="0"/>
              <a:t>常见的大整数存储结点</a:t>
            </a:r>
          </a:p>
        </p:txBody>
      </p:sp>
      <p:sp>
        <p:nvSpPr>
          <p:cNvPr id="4" name="灯片编号占位符 3"/>
          <p:cNvSpPr>
            <a:spLocks noGrp="1"/>
          </p:cNvSpPr>
          <p:nvPr>
            <p:ph type="sldNum" sz="quarter" idx="5"/>
          </p:nvPr>
        </p:nvSpPr>
        <p:spPr/>
        <p:txBody>
          <a:bodyPr/>
          <a:lstStyle/>
          <a:p>
            <a:fld id="{08FA819D-D10B-4214-8A30-5A7FBF841A5D}" type="slidenum">
              <a:rPr lang="zh-CN" altLang="en-US" smtClean="0"/>
              <a:t>6</a:t>
            </a:fld>
            <a:endParaRPr lang="zh-CN" altLang="en-US"/>
          </a:p>
        </p:txBody>
      </p:sp>
    </p:spTree>
    <p:extLst>
      <p:ext uri="{BB962C8B-B14F-4D97-AF65-F5344CB8AC3E}">
        <p14:creationId xmlns:p14="http://schemas.microsoft.com/office/powerpoint/2010/main" val="8236797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66700" indent="266700" algn="l">
              <a:lnSpc>
                <a:spcPts val="1800"/>
              </a:lnSpc>
            </a:pPr>
            <a:r>
              <a:rPr lang="zh-CN" altLang="zh-CN" sz="1800" kern="100" dirty="0">
                <a:effectLst/>
                <a:latin typeface="Times New Roman" panose="02020603050405020304" pitchFamily="18" charset="0"/>
                <a:ea typeface="宋体" panose="02010600030101010101" pitchFamily="2" charset="-122"/>
              </a:rPr>
              <a:t>从空间使用来看</a:t>
            </a:r>
            <a:r>
              <a:rPr lang="en-US" altLang="zh-CN" sz="1800" kern="100" dirty="0">
                <a:effectLst/>
                <a:latin typeface="Times New Roman" panose="02020603050405020304" pitchFamily="18" charset="0"/>
                <a:ea typeface="宋体" panose="02010600030101010101" pitchFamily="2" charset="-122"/>
              </a:rPr>
              <a:t>,</a:t>
            </a:r>
            <a:r>
              <a:rPr lang="zh-CN" altLang="zh-CN" sz="1800" kern="100" dirty="0">
                <a:effectLst/>
                <a:latin typeface="Times New Roman" panose="02020603050405020304" pitchFamily="18" charset="0"/>
                <a:ea typeface="宋体" panose="02010600030101010101" pitchFamily="2" charset="-122"/>
              </a:rPr>
              <a:t>链表方式除了存储数据本身</a:t>
            </a:r>
            <a:r>
              <a:rPr lang="en-US" altLang="zh-CN" sz="1800" kern="100" dirty="0">
                <a:effectLst/>
                <a:latin typeface="Times New Roman" panose="02020603050405020304" pitchFamily="18" charset="0"/>
                <a:ea typeface="宋体" panose="02010600030101010101" pitchFamily="2" charset="-122"/>
              </a:rPr>
              <a:t>,</a:t>
            </a:r>
            <a:r>
              <a:rPr lang="zh-CN" altLang="zh-CN" sz="1800" kern="100" dirty="0">
                <a:effectLst/>
                <a:latin typeface="Times New Roman" panose="02020603050405020304" pitchFamily="18" charset="0"/>
                <a:ea typeface="宋体" panose="02010600030101010101" pitchFamily="2" charset="-122"/>
              </a:rPr>
              <a:t>还包含大量的指针域。同时由于数据离散存储</a:t>
            </a:r>
            <a:r>
              <a:rPr lang="en-US" altLang="zh-CN" sz="1800" kern="100" dirty="0">
                <a:effectLst/>
                <a:latin typeface="Times New Roman" panose="02020603050405020304" pitchFamily="18" charset="0"/>
                <a:ea typeface="宋体" panose="02010600030101010101" pitchFamily="2" charset="-122"/>
              </a:rPr>
              <a:t>,</a:t>
            </a:r>
            <a:r>
              <a:rPr lang="zh-CN" altLang="zh-CN" sz="1800" kern="100" dirty="0">
                <a:effectLst/>
                <a:latin typeface="Times New Roman" panose="02020603050405020304" pitchFamily="18" charset="0"/>
                <a:ea typeface="宋体" panose="02010600030101010101" pitchFamily="2" charset="-122"/>
              </a:rPr>
              <a:t>在实现中势必频繁进行堆操作</a:t>
            </a:r>
            <a:r>
              <a:rPr lang="en-US" altLang="zh-CN" sz="1800" kern="100" dirty="0">
                <a:effectLst/>
                <a:latin typeface="Times New Roman" panose="02020603050405020304" pitchFamily="18" charset="0"/>
                <a:ea typeface="宋体" panose="02010600030101010101" pitchFamily="2" charset="-122"/>
              </a:rPr>
              <a:t>,</a:t>
            </a:r>
            <a:r>
              <a:rPr lang="zh-CN" altLang="zh-CN" sz="1800" kern="100" dirty="0">
                <a:effectLst/>
                <a:latin typeface="Times New Roman" panose="02020603050405020304" pitchFamily="18" charset="0"/>
                <a:ea typeface="宋体" panose="02010600030101010101" pitchFamily="2" charset="-122"/>
              </a:rPr>
              <a:t>也会大量增加空间开销。而数组方式，空间利用率较高，但运算过程容易超界。需额外定义一个扩展函数</a:t>
            </a:r>
            <a:r>
              <a:rPr lang="en-US" altLang="zh-CN" sz="1800" kern="100" dirty="0">
                <a:effectLst/>
                <a:latin typeface="Times New Roman" panose="02020603050405020304" pitchFamily="18" charset="0"/>
                <a:ea typeface="宋体" panose="02010600030101010101" pitchFamily="2" charset="-122"/>
              </a:rPr>
              <a:t>,</a:t>
            </a:r>
            <a:r>
              <a:rPr lang="zh-CN" altLang="zh-CN" sz="1800" kern="100" dirty="0">
                <a:effectLst/>
                <a:latin typeface="Times New Roman" panose="02020603050405020304" pitchFamily="18" charset="0"/>
                <a:ea typeface="宋体" panose="02010600030101010101" pitchFamily="2" charset="-122"/>
              </a:rPr>
              <a:t>以便随时进行空间追加。</a:t>
            </a:r>
          </a:p>
          <a:p>
            <a:pPr marL="266700" indent="266700" algn="l">
              <a:lnSpc>
                <a:spcPts val="1800"/>
              </a:lnSpc>
            </a:pPr>
            <a:r>
              <a:rPr lang="zh-CN" altLang="zh-CN" sz="1800" kern="100" dirty="0">
                <a:effectLst/>
                <a:latin typeface="Times New Roman" panose="02020603050405020304" pitchFamily="18" charset="0"/>
                <a:ea typeface="宋体" panose="02010600030101010101" pitchFamily="2" charset="-122"/>
              </a:rPr>
              <a:t>从时间效率上看</a:t>
            </a:r>
            <a:r>
              <a:rPr lang="en-US" altLang="zh-CN" sz="1800" kern="100" dirty="0">
                <a:effectLst/>
                <a:latin typeface="Times New Roman" panose="02020603050405020304" pitchFamily="18" charset="0"/>
                <a:ea typeface="宋体" panose="02010600030101010101" pitchFamily="2" charset="-122"/>
              </a:rPr>
              <a:t>,</a:t>
            </a:r>
            <a:r>
              <a:rPr lang="zh-CN" altLang="zh-CN" sz="1800" kern="100" dirty="0">
                <a:effectLst/>
                <a:latin typeface="Times New Roman" panose="02020603050405020304" pitchFamily="18" charset="0"/>
                <a:ea typeface="宋体" panose="02010600030101010101" pitchFamily="2" charset="-122"/>
              </a:rPr>
              <a:t>数组方式要比链式方式所需时间要少。这是由于数组存储的数据是连续存放的</a:t>
            </a:r>
            <a:r>
              <a:rPr lang="en-US" altLang="zh-CN" sz="1800" kern="100" dirty="0">
                <a:effectLst/>
                <a:latin typeface="Times New Roman" panose="02020603050405020304" pitchFamily="18" charset="0"/>
                <a:ea typeface="宋体" panose="02010600030101010101" pitchFamily="2" charset="-122"/>
              </a:rPr>
              <a:t>, </a:t>
            </a:r>
            <a:r>
              <a:rPr lang="zh-CN" altLang="zh-CN" sz="1800" kern="100" dirty="0">
                <a:effectLst/>
                <a:latin typeface="Times New Roman" panose="02020603050405020304" pitchFamily="18" charset="0"/>
                <a:ea typeface="宋体" panose="02010600030101010101" pitchFamily="2" charset="-122"/>
              </a:rPr>
              <a:t>因此运算时可以根据位数</a:t>
            </a:r>
            <a:r>
              <a:rPr lang="en-US" altLang="zh-CN" sz="1800" kern="100" dirty="0">
                <a:effectLst/>
                <a:latin typeface="Times New Roman" panose="02020603050405020304" pitchFamily="18" charset="0"/>
                <a:ea typeface="宋体" panose="02010600030101010101" pitchFamily="2" charset="-122"/>
              </a:rPr>
              <a:t>,</a:t>
            </a:r>
            <a:r>
              <a:rPr lang="zh-CN" altLang="zh-CN" sz="1800" kern="100" dirty="0">
                <a:effectLst/>
                <a:latin typeface="Times New Roman" panose="02020603050405020304" pitchFamily="18" charset="0"/>
                <a:ea typeface="宋体" panose="02010600030101010101" pitchFamily="2" charset="-122"/>
              </a:rPr>
              <a:t>也就是数组下标进行直接访问</a:t>
            </a:r>
            <a:r>
              <a:rPr lang="en-US" altLang="zh-CN" sz="1800" kern="100" dirty="0">
                <a:effectLst/>
                <a:latin typeface="Times New Roman" panose="02020603050405020304" pitchFamily="18" charset="0"/>
                <a:ea typeface="宋体" panose="02010600030101010101" pitchFamily="2" charset="-122"/>
              </a:rPr>
              <a:t>;</a:t>
            </a:r>
            <a:r>
              <a:rPr lang="zh-CN" altLang="zh-CN" sz="1800" kern="100" dirty="0">
                <a:effectLst/>
                <a:latin typeface="Times New Roman" panose="02020603050405020304" pitchFamily="18" charset="0"/>
                <a:ea typeface="宋体" panose="02010600030101010101" pitchFamily="2" charset="-122"/>
              </a:rPr>
              <a:t>而链式的数据是离散的</a:t>
            </a:r>
            <a:r>
              <a:rPr lang="en-US" altLang="zh-CN" sz="1800" kern="100" dirty="0">
                <a:effectLst/>
                <a:latin typeface="Times New Roman" panose="02020603050405020304" pitchFamily="18" charset="0"/>
                <a:ea typeface="宋体" panose="02010600030101010101" pitchFamily="2" charset="-122"/>
              </a:rPr>
              <a:t>,</a:t>
            </a:r>
            <a:r>
              <a:rPr lang="zh-CN" altLang="zh-CN" sz="1800" kern="100" dirty="0">
                <a:effectLst/>
                <a:latin typeface="Times New Roman" panose="02020603050405020304" pitchFamily="18" charset="0"/>
                <a:ea typeface="宋体" panose="02010600030101010101" pitchFamily="2" charset="-122"/>
              </a:rPr>
              <a:t>它必须从头结点开始</a:t>
            </a:r>
            <a:r>
              <a:rPr lang="en-US" altLang="zh-CN" sz="1800" kern="100" dirty="0">
                <a:effectLst/>
                <a:latin typeface="Times New Roman" panose="02020603050405020304" pitchFamily="18" charset="0"/>
                <a:ea typeface="宋体" panose="02010600030101010101" pitchFamily="2" charset="-122"/>
              </a:rPr>
              <a:t>,</a:t>
            </a:r>
            <a:r>
              <a:rPr lang="zh-CN" altLang="zh-CN" sz="1800" kern="100" dirty="0">
                <a:effectLst/>
                <a:latin typeface="Times New Roman" panose="02020603050405020304" pitchFamily="18" charset="0"/>
                <a:ea typeface="宋体" panose="02010600030101010101" pitchFamily="2" charset="-122"/>
              </a:rPr>
              <a:t>依次查询直到找到</a:t>
            </a:r>
            <a:r>
              <a:rPr lang="en-US" altLang="zh-CN" sz="1800" kern="100" dirty="0">
                <a:effectLst/>
                <a:latin typeface="Times New Roman" panose="02020603050405020304" pitchFamily="18" charset="0"/>
                <a:ea typeface="宋体" panose="02010600030101010101" pitchFamily="2" charset="-122"/>
              </a:rPr>
              <a:t>,</a:t>
            </a:r>
            <a:r>
              <a:rPr lang="zh-CN" altLang="zh-CN" sz="1800" kern="100" dirty="0">
                <a:effectLst/>
                <a:latin typeface="Times New Roman" panose="02020603050405020304" pitchFamily="18" charset="0"/>
                <a:ea typeface="宋体" panose="02010600030101010101" pitchFamily="2" charset="-122"/>
              </a:rPr>
              <a:t>从而造成耗时增加。</a:t>
            </a:r>
          </a:p>
          <a:p>
            <a:pPr marL="266700" indent="266700" algn="l">
              <a:lnSpc>
                <a:spcPts val="1800"/>
              </a:lnSpc>
            </a:pPr>
            <a:r>
              <a:rPr lang="zh-CN" altLang="zh-CN" sz="1800" kern="100" dirty="0">
                <a:effectLst/>
                <a:latin typeface="Times New Roman" panose="02020603050405020304" pitchFamily="18" charset="0"/>
                <a:ea typeface="宋体" panose="02010600030101010101" pitchFamily="2" charset="-122"/>
              </a:rPr>
              <a:t>总的来说，链式存储更灵活，但顺序存储效率更高，两种存储结构都有着广泛的应用。由于大整数主要应用于数学运算，对效率的要求更高，所以一般选用顺序存储作为大整数的内存分配方式。在用编程语言实现时，顺序存储方式可以通过静态数组、动态数组或者字符串实现，不同的实现方式各有所长。</a:t>
            </a:r>
          </a:p>
        </p:txBody>
      </p:sp>
      <p:sp>
        <p:nvSpPr>
          <p:cNvPr id="4" name="灯片编号占位符 3"/>
          <p:cNvSpPr>
            <a:spLocks noGrp="1"/>
          </p:cNvSpPr>
          <p:nvPr>
            <p:ph type="sldNum" sz="quarter" idx="5"/>
          </p:nvPr>
        </p:nvSpPr>
        <p:spPr/>
        <p:txBody>
          <a:bodyPr/>
          <a:lstStyle/>
          <a:p>
            <a:fld id="{08FA819D-D10B-4214-8A30-5A7FBF841A5D}" type="slidenum">
              <a:rPr lang="zh-CN" altLang="en-US" smtClean="0"/>
              <a:t>7</a:t>
            </a:fld>
            <a:endParaRPr lang="zh-CN" altLang="en-US"/>
          </a:p>
        </p:txBody>
      </p:sp>
    </p:spTree>
    <p:extLst>
      <p:ext uri="{BB962C8B-B14F-4D97-AF65-F5344CB8AC3E}">
        <p14:creationId xmlns:p14="http://schemas.microsoft.com/office/powerpoint/2010/main" val="18532922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66700" marR="0" lvl="0" indent="266700" algn="l" defTabSz="914400" rtl="0" eaLnBrk="1" fontAlgn="auto" latinLnBrk="0" hangingPunct="1">
              <a:lnSpc>
                <a:spcPts val="1800"/>
              </a:lnSpc>
              <a:spcBef>
                <a:spcPts val="0"/>
              </a:spcBef>
              <a:spcAft>
                <a:spcPts val="0"/>
              </a:spcAft>
              <a:buClrTx/>
              <a:buSzTx/>
              <a:buFontTx/>
              <a:buNone/>
              <a:tabLst/>
              <a:defRPr/>
            </a:pPr>
            <a:r>
              <a:rPr lang="zh-CN" altLang="en-US" sz="1800" kern="100" dirty="0">
                <a:effectLst/>
                <a:latin typeface="+mn-ea"/>
              </a:rPr>
              <a:t>在大整数的加减乘除四则基本算数运算中，加法和减法运算的实现较为简单，而且加法和减法运算的复杂度是线性的，已经达到了算法复杂度的下界，难以继续提升</a:t>
            </a:r>
            <a:r>
              <a:rPr lang="en-US" altLang="zh-CN" sz="1800" kern="100" dirty="0">
                <a:effectLst/>
                <a:latin typeface="+mn-ea"/>
              </a:rPr>
              <a:t>;</a:t>
            </a:r>
            <a:r>
              <a:rPr lang="zh-CN" altLang="en-US" sz="1800" kern="100" dirty="0">
                <a:effectLst/>
                <a:latin typeface="+mn-ea"/>
              </a:rPr>
              <a:t>除法运算可以通过牛顿迭代转换为乘法运算，而且除法在计算机程序中所占比重通常远小于乘法，所以四则运算中最为值得研究的是乘法问题。</a:t>
            </a:r>
            <a:endParaRPr lang="en-US" altLang="zh-CN" sz="1800" kern="100" dirty="0">
              <a:effectLst/>
              <a:latin typeface="+mn-ea"/>
              <a:ea typeface="+mn-ea"/>
            </a:endParaRPr>
          </a:p>
          <a:p>
            <a:pPr marL="266700" marR="0" lvl="0" indent="266700" algn="l" defTabSz="914400" rtl="0" eaLnBrk="1" fontAlgn="auto" latinLnBrk="0" hangingPunct="1">
              <a:lnSpc>
                <a:spcPts val="1800"/>
              </a:lnSpc>
              <a:spcBef>
                <a:spcPts val="0"/>
              </a:spcBef>
              <a:spcAft>
                <a:spcPts val="0"/>
              </a:spcAft>
              <a:buClrTx/>
              <a:buSzTx/>
              <a:buFontTx/>
              <a:buNone/>
              <a:tabLst/>
              <a:defRPr/>
            </a:pPr>
            <a:endParaRPr lang="en-US" altLang="zh-CN" sz="1800" kern="100" dirty="0">
              <a:effectLst/>
              <a:latin typeface="Times New Roman" panose="02020603050405020304" pitchFamily="18" charset="0"/>
              <a:ea typeface="宋体" panose="02010600030101010101" pitchFamily="2" charset="-122"/>
            </a:endParaRPr>
          </a:p>
          <a:p>
            <a:pPr marL="266700" indent="266700" algn="l">
              <a:lnSpc>
                <a:spcPts val="1800"/>
              </a:lnSpc>
            </a:pPr>
            <a:r>
              <a:rPr lang="zh-CN" altLang="zh-CN" sz="1800" kern="100" dirty="0">
                <a:effectLst/>
                <a:latin typeface="Times New Roman" panose="02020603050405020304" pitchFamily="18" charset="0"/>
                <a:ea typeface="宋体" panose="02010600030101010101" pitchFamily="2" charset="-122"/>
              </a:rPr>
              <a:t>对同正或同负的两个大整数</a:t>
            </a:r>
            <a:r>
              <a:rPr lang="en-US" altLang="zh-CN" sz="1800" kern="100" dirty="0">
                <a:effectLst/>
                <a:latin typeface="Times New Roman" panose="02020603050405020304" pitchFamily="18" charset="0"/>
                <a:ea typeface="宋体" panose="02010600030101010101" pitchFamily="2" charset="-122"/>
              </a:rPr>
              <a:t>, </a:t>
            </a:r>
            <a:r>
              <a:rPr lang="zh-CN" altLang="zh-CN" sz="1800" kern="100" dirty="0">
                <a:effectLst/>
                <a:latin typeface="Times New Roman" panose="02020603050405020304" pitchFamily="18" charset="0"/>
                <a:ea typeface="宋体" panose="02010600030101010101" pitchFamily="2" charset="-122"/>
              </a:rPr>
              <a:t>它们之间的加法运算</a:t>
            </a:r>
            <a:r>
              <a:rPr lang="en-US" altLang="zh-CN" sz="1800" kern="100" dirty="0">
                <a:effectLst/>
                <a:latin typeface="Times New Roman" panose="02020603050405020304" pitchFamily="18" charset="0"/>
                <a:ea typeface="宋体" panose="02010600030101010101" pitchFamily="2" charset="-122"/>
              </a:rPr>
              <a:t>, </a:t>
            </a:r>
            <a:r>
              <a:rPr lang="zh-CN" altLang="zh-CN" sz="1800" kern="100" dirty="0">
                <a:effectLst/>
                <a:latin typeface="Times New Roman" panose="02020603050405020304" pitchFamily="18" charset="0"/>
                <a:ea typeface="宋体" panose="02010600030101010101" pitchFamily="2" charset="-122"/>
              </a:rPr>
              <a:t>和的符号同加数</a:t>
            </a:r>
            <a:r>
              <a:rPr lang="en-US" altLang="zh-CN" sz="1800" kern="100" dirty="0">
                <a:effectLst/>
                <a:latin typeface="Times New Roman" panose="02020603050405020304" pitchFamily="18" charset="0"/>
                <a:ea typeface="宋体" panose="02010600030101010101" pitchFamily="2" charset="-122"/>
              </a:rPr>
              <a:t>, </a:t>
            </a:r>
            <a:r>
              <a:rPr lang="zh-CN" altLang="zh-CN" sz="1800" kern="100" dirty="0">
                <a:effectLst/>
                <a:latin typeface="Times New Roman" panose="02020603050405020304" pitchFamily="18" charset="0"/>
                <a:ea typeface="宋体" panose="02010600030101010101" pitchFamily="2" charset="-122"/>
              </a:rPr>
              <a:t>和值只需对两个加数数组的对应元素相加</a:t>
            </a:r>
            <a:r>
              <a:rPr lang="en-US" altLang="zh-CN" sz="1800" kern="100" dirty="0">
                <a:effectLst/>
                <a:latin typeface="Times New Roman" panose="02020603050405020304" pitchFamily="18" charset="0"/>
                <a:ea typeface="宋体" panose="02010600030101010101" pitchFamily="2" charset="-122"/>
              </a:rPr>
              <a:t>, </a:t>
            </a:r>
            <a:r>
              <a:rPr lang="zh-CN" altLang="zh-CN" sz="1800" kern="100" dirty="0">
                <a:effectLst/>
                <a:latin typeface="Times New Roman" panose="02020603050405020304" pitchFamily="18" charset="0"/>
                <a:ea typeface="宋体" panose="02010600030101010101" pitchFamily="2" charset="-122"/>
              </a:rPr>
              <a:t>并考虑进位即可。两个加数</a:t>
            </a:r>
            <a:r>
              <a:rPr lang="en-US" altLang="zh-CN" sz="1800" kern="100" dirty="0">
                <a:effectLst/>
                <a:latin typeface="Times New Roman" panose="02020603050405020304" pitchFamily="18" charset="0"/>
                <a:ea typeface="宋体" panose="02010600030101010101" pitchFamily="2" charset="-122"/>
              </a:rPr>
              <a:t>A</a:t>
            </a:r>
            <a:r>
              <a:rPr lang="zh-CN" altLang="zh-CN" sz="1800" kern="100" dirty="0">
                <a:effectLst/>
                <a:latin typeface="Times New Roman" panose="02020603050405020304" pitchFamily="18" charset="0"/>
                <a:ea typeface="宋体" panose="02010600030101010101" pitchFamily="2" charset="-122"/>
              </a:rPr>
              <a:t>和</a:t>
            </a:r>
            <a:r>
              <a:rPr lang="en-US" altLang="zh-CN" sz="1800" kern="100" dirty="0">
                <a:effectLst/>
                <a:latin typeface="Times New Roman" panose="02020603050405020304" pitchFamily="18" charset="0"/>
                <a:ea typeface="宋体" panose="02010600030101010101" pitchFamily="2" charset="-122"/>
              </a:rPr>
              <a:t>B</a:t>
            </a:r>
            <a:r>
              <a:rPr lang="zh-CN" altLang="zh-CN" sz="1800" kern="100" dirty="0">
                <a:effectLst/>
                <a:latin typeface="Times New Roman" panose="02020603050405020304" pitchFamily="18" charset="0"/>
                <a:ea typeface="宋体" panose="02010600030101010101" pitchFamily="2" charset="-122"/>
              </a:rPr>
              <a:t>的系数个数</a:t>
            </a:r>
            <a:r>
              <a:rPr lang="en-US" altLang="zh-CN" sz="1800" kern="100" dirty="0">
                <a:effectLst/>
                <a:latin typeface="Times New Roman" panose="02020603050405020304" pitchFamily="18" charset="0"/>
                <a:ea typeface="宋体" panose="02010600030101010101" pitchFamily="2" charset="-122"/>
              </a:rPr>
              <a:t> (</a:t>
            </a:r>
            <a:r>
              <a:rPr lang="zh-CN" altLang="zh-CN" sz="1800" kern="100" dirty="0">
                <a:effectLst/>
                <a:latin typeface="Times New Roman" panose="02020603050405020304" pitchFamily="18" charset="0"/>
                <a:ea typeface="宋体" panose="02010600030101010101" pitchFamily="2" charset="-122"/>
              </a:rPr>
              <a:t>也就是数组有效元素个数、或整数的位数</a:t>
            </a:r>
            <a:r>
              <a:rPr lang="en-US" altLang="zh-CN" sz="1800" kern="100" dirty="0">
                <a:effectLst/>
                <a:latin typeface="Times New Roman" panose="02020603050405020304" pitchFamily="18" charset="0"/>
                <a:ea typeface="宋体" panose="02010600030101010101" pitchFamily="2" charset="-122"/>
              </a:rPr>
              <a:t>) </a:t>
            </a:r>
            <a:r>
              <a:rPr lang="zh-CN" altLang="zh-CN" sz="1800" kern="100" dirty="0">
                <a:effectLst/>
                <a:latin typeface="Times New Roman" panose="02020603050405020304" pitchFamily="18" charset="0"/>
                <a:ea typeface="宋体" panose="02010600030101010101" pitchFamily="2" charset="-122"/>
              </a:rPr>
              <a:t>的大小关系存在三种可能</a:t>
            </a:r>
            <a:r>
              <a:rPr lang="en-US" altLang="zh-CN" sz="1800" kern="100" dirty="0">
                <a:effectLst/>
                <a:latin typeface="Times New Roman" panose="02020603050405020304" pitchFamily="18" charset="0"/>
                <a:ea typeface="宋体" panose="02010600030101010101" pitchFamily="2" charset="-122"/>
              </a:rPr>
              <a:t>, </a:t>
            </a:r>
            <a:r>
              <a:rPr lang="zh-CN" altLang="zh-CN" sz="1800" kern="100" dirty="0">
                <a:effectLst/>
                <a:latin typeface="Times New Roman" panose="02020603050405020304" pitchFamily="18" charset="0"/>
                <a:ea typeface="宋体" panose="02010600030101010101" pitchFamily="2" charset="-122"/>
              </a:rPr>
              <a:t>因此在实现中</a:t>
            </a:r>
            <a:r>
              <a:rPr lang="en-US" altLang="zh-CN" sz="1800" kern="100" dirty="0">
                <a:effectLst/>
                <a:latin typeface="Times New Roman" panose="02020603050405020304" pitchFamily="18" charset="0"/>
                <a:ea typeface="宋体" panose="02010600030101010101" pitchFamily="2" charset="-122"/>
              </a:rPr>
              <a:t>, </a:t>
            </a:r>
            <a:r>
              <a:rPr lang="zh-CN" altLang="zh-CN" sz="1800" kern="100" dirty="0">
                <a:effectLst/>
                <a:latin typeface="Times New Roman" panose="02020603050405020304" pitchFamily="18" charset="0"/>
                <a:ea typeface="宋体" panose="02010600030101010101" pitchFamily="2" charset="-122"/>
              </a:rPr>
              <a:t>以较少的系数有多少个来划分有较多系数的加数</a:t>
            </a:r>
            <a:r>
              <a:rPr lang="en-US" altLang="zh-CN" sz="1800" kern="100" dirty="0">
                <a:effectLst/>
                <a:latin typeface="Times New Roman" panose="02020603050405020304" pitchFamily="18" charset="0"/>
                <a:ea typeface="宋体" panose="02010600030101010101" pitchFamily="2" charset="-122"/>
              </a:rPr>
              <a:t>, </a:t>
            </a:r>
            <a:r>
              <a:rPr lang="zh-CN" altLang="zh-CN" sz="1800" kern="100" dirty="0">
                <a:effectLst/>
                <a:latin typeface="Times New Roman" panose="02020603050405020304" pitchFamily="18" charset="0"/>
                <a:ea typeface="宋体" panose="02010600030101010101" pitchFamily="2" charset="-122"/>
              </a:rPr>
              <a:t>这样就可以对低位相同长度的部分对应相加</a:t>
            </a:r>
            <a:r>
              <a:rPr lang="en-US" altLang="zh-CN" sz="1800" kern="100" dirty="0">
                <a:effectLst/>
                <a:latin typeface="Times New Roman" panose="02020603050405020304" pitchFamily="18" charset="0"/>
                <a:ea typeface="宋体" panose="02010600030101010101" pitchFamily="2" charset="-122"/>
              </a:rPr>
              <a:t>, </a:t>
            </a:r>
            <a:r>
              <a:rPr lang="zh-CN" altLang="zh-CN" sz="1800" kern="100" dirty="0">
                <a:effectLst/>
                <a:latin typeface="Times New Roman" panose="02020603050405020304" pitchFamily="18" charset="0"/>
                <a:ea typeface="宋体" panose="02010600030101010101" pitchFamily="2" charset="-122"/>
              </a:rPr>
              <a:t>对高位多出的部分直接赋值到和数组。</a:t>
            </a:r>
          </a:p>
          <a:p>
            <a:pPr marL="266700" indent="266700" algn="l">
              <a:lnSpc>
                <a:spcPts val="1800"/>
              </a:lnSpc>
            </a:pPr>
            <a:r>
              <a:rPr lang="zh-CN" altLang="zh-CN" sz="1800" kern="100" dirty="0">
                <a:effectLst/>
                <a:latin typeface="Times New Roman" panose="02020603050405020304" pitchFamily="18" charset="0"/>
                <a:ea typeface="宋体" panose="02010600030101010101" pitchFamily="2" charset="-122"/>
              </a:rPr>
              <a:t>对异号整数的加法运算</a:t>
            </a:r>
            <a:r>
              <a:rPr lang="en-US" altLang="zh-CN" sz="1800" kern="100" dirty="0">
                <a:effectLst/>
                <a:latin typeface="Times New Roman" panose="02020603050405020304" pitchFamily="18" charset="0"/>
                <a:ea typeface="宋体" panose="02010600030101010101" pitchFamily="2" charset="-122"/>
              </a:rPr>
              <a:t>, </a:t>
            </a:r>
            <a:r>
              <a:rPr lang="zh-CN" altLang="zh-CN" sz="1800" kern="100" dirty="0">
                <a:effectLst/>
                <a:latin typeface="Times New Roman" panose="02020603050405020304" pitchFamily="18" charset="0"/>
                <a:ea typeface="宋体" panose="02010600030101010101" pitchFamily="2" charset="-122"/>
              </a:rPr>
              <a:t>实际上是减法运算。它的运算过程与同符号加法相类似</a:t>
            </a:r>
            <a:r>
              <a:rPr lang="en-US" altLang="zh-CN" sz="1800" kern="100" dirty="0">
                <a:effectLst/>
                <a:latin typeface="Times New Roman" panose="02020603050405020304" pitchFamily="18" charset="0"/>
                <a:ea typeface="宋体" panose="02010600030101010101" pitchFamily="2" charset="-122"/>
              </a:rPr>
              <a:t>, </a:t>
            </a:r>
            <a:r>
              <a:rPr lang="zh-CN" altLang="zh-CN" sz="1800" kern="100" dirty="0">
                <a:effectLst/>
                <a:latin typeface="Times New Roman" panose="02020603050405020304" pitchFamily="18" charset="0"/>
                <a:ea typeface="宋体" panose="02010600030101010101" pitchFamily="2" charset="-122"/>
              </a:rPr>
              <a:t>也需要对系数较多的加数进行划分</a:t>
            </a:r>
            <a:r>
              <a:rPr lang="en-US" altLang="zh-CN" sz="1800" kern="100" dirty="0">
                <a:effectLst/>
                <a:latin typeface="Times New Roman" panose="02020603050405020304" pitchFamily="18" charset="0"/>
                <a:ea typeface="宋体" panose="02010600030101010101" pitchFamily="2" charset="-122"/>
              </a:rPr>
              <a:t>, </a:t>
            </a:r>
            <a:r>
              <a:rPr lang="zh-CN" altLang="zh-CN" sz="1800" kern="100" dirty="0">
                <a:effectLst/>
                <a:latin typeface="Times New Roman" panose="02020603050405020304" pitchFamily="18" charset="0"/>
                <a:ea typeface="宋体" panose="02010600030101010101" pitchFamily="2" charset="-122"/>
              </a:rPr>
              <a:t>低位相同长度的部分相减</a:t>
            </a:r>
            <a:r>
              <a:rPr lang="en-US" altLang="zh-CN" sz="1800" kern="100" dirty="0">
                <a:effectLst/>
                <a:latin typeface="Times New Roman" panose="02020603050405020304" pitchFamily="18" charset="0"/>
                <a:ea typeface="宋体" panose="02010600030101010101" pitchFamily="2" charset="-122"/>
              </a:rPr>
              <a:t>, </a:t>
            </a:r>
            <a:r>
              <a:rPr lang="zh-CN" altLang="zh-CN" sz="1800" kern="100" dirty="0">
                <a:effectLst/>
                <a:latin typeface="Times New Roman" panose="02020603050405020304" pitchFamily="18" charset="0"/>
                <a:ea typeface="宋体" panose="02010600030101010101" pitchFamily="2" charset="-122"/>
              </a:rPr>
              <a:t>高位部分直接赋值。不过在运算之前需要作预处理</a:t>
            </a:r>
            <a:r>
              <a:rPr lang="en-US" altLang="zh-CN" sz="1800" kern="100" dirty="0">
                <a:effectLst/>
                <a:latin typeface="Times New Roman" panose="02020603050405020304" pitchFamily="18" charset="0"/>
                <a:ea typeface="宋体" panose="02010600030101010101" pitchFamily="2" charset="-122"/>
              </a:rPr>
              <a:t>:</a:t>
            </a:r>
            <a:r>
              <a:rPr lang="zh-CN" altLang="zh-CN" sz="1800" kern="100" dirty="0">
                <a:effectLst/>
                <a:latin typeface="Times New Roman" panose="02020603050405020304" pitchFamily="18" charset="0"/>
                <a:ea typeface="宋体" panose="02010600030101010101" pitchFamily="2" charset="-122"/>
              </a:rPr>
              <a:t>首先要比较两个数的大小</a:t>
            </a:r>
            <a:r>
              <a:rPr lang="en-US" altLang="zh-CN" sz="1800" kern="100" dirty="0">
                <a:effectLst/>
                <a:latin typeface="Times New Roman" panose="02020603050405020304" pitchFamily="18" charset="0"/>
                <a:ea typeface="宋体" panose="02010600030101010101" pitchFamily="2" charset="-122"/>
              </a:rPr>
              <a:t> (</a:t>
            </a:r>
            <a:r>
              <a:rPr lang="zh-CN" altLang="zh-CN" sz="1800" kern="100" dirty="0">
                <a:effectLst/>
                <a:latin typeface="Times New Roman" panose="02020603050405020304" pitchFamily="18" charset="0"/>
                <a:ea typeface="宋体" panose="02010600030101010101" pitchFamily="2" charset="-122"/>
              </a:rPr>
              <a:t>不考虑正负号</a:t>
            </a:r>
            <a:r>
              <a:rPr lang="en-US" altLang="zh-CN" sz="1800" kern="100" dirty="0">
                <a:effectLst/>
                <a:latin typeface="Times New Roman" panose="02020603050405020304" pitchFamily="18" charset="0"/>
                <a:ea typeface="宋体" panose="02010600030101010101" pitchFamily="2" charset="-122"/>
              </a:rPr>
              <a:t>) , </a:t>
            </a:r>
            <a:r>
              <a:rPr lang="zh-CN" altLang="zh-CN" sz="1800" kern="100" dirty="0">
                <a:effectLst/>
                <a:latin typeface="Times New Roman" panose="02020603050405020304" pitchFamily="18" charset="0"/>
                <a:ea typeface="宋体" panose="02010600030101010101" pitchFamily="2" charset="-122"/>
              </a:rPr>
              <a:t>把较大的数作被减数</a:t>
            </a:r>
            <a:r>
              <a:rPr lang="en-US" altLang="zh-CN" sz="1800" kern="100" dirty="0">
                <a:effectLst/>
                <a:latin typeface="Times New Roman" panose="02020603050405020304" pitchFamily="18" charset="0"/>
                <a:ea typeface="宋体" panose="02010600030101010101" pitchFamily="2" charset="-122"/>
              </a:rPr>
              <a:t>, </a:t>
            </a:r>
            <a:r>
              <a:rPr lang="zh-CN" altLang="zh-CN" sz="1800" kern="100" dirty="0">
                <a:effectLst/>
                <a:latin typeface="Times New Roman" panose="02020603050405020304" pitchFamily="18" charset="0"/>
                <a:ea typeface="宋体" panose="02010600030101010101" pitchFamily="2" charset="-122"/>
              </a:rPr>
              <a:t>经过这步处理</a:t>
            </a:r>
            <a:r>
              <a:rPr lang="en-US" altLang="zh-CN" sz="1800" kern="100" dirty="0">
                <a:effectLst/>
                <a:latin typeface="Times New Roman" panose="02020603050405020304" pitchFamily="18" charset="0"/>
                <a:ea typeface="宋体" panose="02010600030101010101" pitchFamily="2" charset="-122"/>
              </a:rPr>
              <a:t>, </a:t>
            </a:r>
            <a:r>
              <a:rPr lang="zh-CN" altLang="zh-CN" sz="1800" kern="100" dirty="0">
                <a:effectLst/>
                <a:latin typeface="Times New Roman" panose="02020603050405020304" pitchFamily="18" charset="0"/>
                <a:ea typeface="宋体" panose="02010600030101010101" pitchFamily="2" charset="-122"/>
              </a:rPr>
              <a:t>也可以确定差值得符号——与较大的数相同</a:t>
            </a:r>
            <a:r>
              <a:rPr lang="en-US" altLang="zh-CN" sz="1800" kern="100" dirty="0">
                <a:effectLst/>
                <a:latin typeface="Times New Roman" panose="02020603050405020304" pitchFamily="18" charset="0"/>
                <a:ea typeface="宋体" panose="02010600030101010101" pitchFamily="2" charset="-122"/>
              </a:rPr>
              <a:t>, </a:t>
            </a:r>
            <a:r>
              <a:rPr lang="zh-CN" altLang="zh-CN" sz="1800" kern="100" dirty="0">
                <a:effectLst/>
                <a:latin typeface="Times New Roman" panose="02020603050405020304" pitchFamily="18" charset="0"/>
                <a:ea typeface="宋体" panose="02010600030101010101" pitchFamily="2" charset="-122"/>
              </a:rPr>
              <a:t>然后作减法运算。</a:t>
            </a:r>
          </a:p>
          <a:p>
            <a:endParaRPr lang="zh-CN" altLang="en-US" dirty="0"/>
          </a:p>
        </p:txBody>
      </p:sp>
      <p:sp>
        <p:nvSpPr>
          <p:cNvPr id="4" name="灯片编号占位符 3"/>
          <p:cNvSpPr>
            <a:spLocks noGrp="1"/>
          </p:cNvSpPr>
          <p:nvPr>
            <p:ph type="sldNum" sz="quarter" idx="5"/>
          </p:nvPr>
        </p:nvSpPr>
        <p:spPr/>
        <p:txBody>
          <a:bodyPr/>
          <a:lstStyle/>
          <a:p>
            <a:fld id="{08FA819D-D10B-4214-8A30-5A7FBF841A5D}" type="slidenum">
              <a:rPr lang="zh-CN" altLang="en-US" smtClean="0"/>
              <a:t>8</a:t>
            </a:fld>
            <a:endParaRPr lang="zh-CN" altLang="en-US"/>
          </a:p>
        </p:txBody>
      </p:sp>
    </p:spTree>
    <p:extLst>
      <p:ext uri="{BB962C8B-B14F-4D97-AF65-F5344CB8AC3E}">
        <p14:creationId xmlns:p14="http://schemas.microsoft.com/office/powerpoint/2010/main" val="42607587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8FA819D-D10B-4214-8A30-5A7FBF841A5D}" type="slidenum">
              <a:rPr lang="zh-CN" altLang="en-US" smtClean="0"/>
              <a:t>9</a:t>
            </a:fld>
            <a:endParaRPr lang="zh-CN" altLang="en-US"/>
          </a:p>
        </p:txBody>
      </p:sp>
    </p:spTree>
    <p:extLst>
      <p:ext uri="{BB962C8B-B14F-4D97-AF65-F5344CB8AC3E}">
        <p14:creationId xmlns:p14="http://schemas.microsoft.com/office/powerpoint/2010/main" val="16005058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8FA819D-D10B-4214-8A30-5A7FBF841A5D}" type="slidenum">
              <a:rPr lang="zh-CN" altLang="en-US" smtClean="0"/>
              <a:t>10</a:t>
            </a:fld>
            <a:endParaRPr lang="zh-CN" altLang="en-US"/>
          </a:p>
        </p:txBody>
      </p:sp>
    </p:spTree>
    <p:extLst>
      <p:ext uri="{BB962C8B-B14F-4D97-AF65-F5344CB8AC3E}">
        <p14:creationId xmlns:p14="http://schemas.microsoft.com/office/powerpoint/2010/main" val="32969636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66700" indent="457200" algn="l">
              <a:lnSpc>
                <a:spcPts val="2500"/>
              </a:lnSpc>
              <a:spcBef>
                <a:spcPts val="1200"/>
              </a:spcBef>
            </a:pPr>
            <a:r>
              <a:rPr lang="zh-CN" altLang="en-US" sz="1200" kern="100" dirty="0">
                <a:effectLst/>
                <a:latin typeface="+mn-ea"/>
              </a:rPr>
              <a:t>自然乘法运算的过程</a:t>
            </a:r>
            <a:r>
              <a:rPr lang="en-US" altLang="zh-CN" sz="1200" kern="100" dirty="0">
                <a:effectLst/>
                <a:latin typeface="+mn-ea"/>
              </a:rPr>
              <a:t>:</a:t>
            </a:r>
            <a:r>
              <a:rPr lang="zh-CN" altLang="en-US" sz="1200" kern="100" dirty="0">
                <a:effectLst/>
                <a:latin typeface="+mn-ea"/>
              </a:rPr>
              <a:t>排竖式依次用乘数的每一位去乘被乘数的各位数字</a:t>
            </a:r>
            <a:r>
              <a:rPr lang="en-US" altLang="zh-CN" sz="1200" kern="100" dirty="0">
                <a:effectLst/>
                <a:latin typeface="+mn-ea"/>
              </a:rPr>
              <a:t>, </a:t>
            </a:r>
            <a:r>
              <a:rPr lang="zh-CN" altLang="en-US" sz="1200" kern="100" dirty="0">
                <a:effectLst/>
                <a:latin typeface="+mn-ea"/>
              </a:rPr>
              <a:t>再加上上一步运算的进位</a:t>
            </a:r>
            <a:r>
              <a:rPr lang="en-US" altLang="zh-CN" sz="1200" kern="100" dirty="0">
                <a:effectLst/>
                <a:latin typeface="+mn-ea"/>
              </a:rPr>
              <a:t>, </a:t>
            </a:r>
            <a:r>
              <a:rPr lang="zh-CN" altLang="en-US" sz="1200" kern="100" dirty="0">
                <a:effectLst/>
                <a:latin typeface="+mn-ea"/>
              </a:rPr>
              <a:t>最后累加结果。</a:t>
            </a:r>
          </a:p>
          <a:p>
            <a:pPr marL="266700" indent="457200" algn="l">
              <a:lnSpc>
                <a:spcPts val="2500"/>
              </a:lnSpc>
              <a:spcBef>
                <a:spcPts val="1200"/>
              </a:spcBef>
            </a:pPr>
            <a:r>
              <a:rPr lang="zh-CN" altLang="en-US" sz="1200" kern="100" dirty="0">
                <a:effectLst/>
                <a:latin typeface="+mn-ea"/>
              </a:rPr>
              <a:t>以上过程是非常有规律的</a:t>
            </a:r>
            <a:r>
              <a:rPr lang="en-US" altLang="zh-CN" sz="1200" kern="100" dirty="0">
                <a:effectLst/>
                <a:latin typeface="+mn-ea"/>
              </a:rPr>
              <a:t>, </a:t>
            </a:r>
            <a:r>
              <a:rPr lang="zh-CN" altLang="en-US" sz="1200" kern="100" dirty="0">
                <a:effectLst/>
                <a:latin typeface="+mn-ea"/>
              </a:rPr>
              <a:t>两个运算数</a:t>
            </a:r>
            <a:r>
              <a:rPr lang="en-US" altLang="zh-CN" sz="1200" kern="100" dirty="0">
                <a:effectLst/>
                <a:latin typeface="+mn-ea"/>
              </a:rPr>
              <a:t>A</a:t>
            </a:r>
            <a:r>
              <a:rPr lang="zh-CN" altLang="en-US" sz="1200" kern="100" dirty="0">
                <a:effectLst/>
                <a:latin typeface="+mn-ea"/>
              </a:rPr>
              <a:t>和</a:t>
            </a:r>
            <a:r>
              <a:rPr lang="en-US" altLang="zh-CN" sz="1200" kern="100" dirty="0">
                <a:effectLst/>
                <a:latin typeface="+mn-ea"/>
              </a:rPr>
              <a:t>B</a:t>
            </a:r>
            <a:r>
              <a:rPr lang="zh-CN" altLang="en-US" sz="1200" kern="100" dirty="0">
                <a:effectLst/>
                <a:latin typeface="+mn-ea"/>
              </a:rPr>
              <a:t>也都是逆序存放在数组中</a:t>
            </a:r>
            <a:r>
              <a:rPr lang="en-US" altLang="zh-CN" sz="1200" kern="100" dirty="0">
                <a:effectLst/>
                <a:latin typeface="+mn-ea"/>
              </a:rPr>
              <a:t>, </a:t>
            </a:r>
            <a:r>
              <a:rPr lang="zh-CN" altLang="en-US" sz="1200" kern="100" dirty="0">
                <a:effectLst/>
                <a:latin typeface="+mn-ea"/>
              </a:rPr>
              <a:t>因此可以利用</a:t>
            </a:r>
            <a:r>
              <a:rPr lang="en-US" altLang="zh-CN" sz="1200" kern="100" dirty="0">
                <a:effectLst/>
                <a:latin typeface="+mn-ea"/>
              </a:rPr>
              <a:t>for</a:t>
            </a:r>
            <a:r>
              <a:rPr lang="zh-CN" altLang="en-US" sz="1200" kern="100" dirty="0">
                <a:effectLst/>
                <a:latin typeface="+mn-ea"/>
              </a:rPr>
              <a:t>语句逐步进行</a:t>
            </a:r>
            <a:r>
              <a:rPr lang="en-US" altLang="zh-CN" sz="1200" kern="100" dirty="0">
                <a:effectLst/>
                <a:latin typeface="+mn-ea"/>
              </a:rPr>
              <a:t>:</a:t>
            </a:r>
            <a:r>
              <a:rPr lang="zh-CN" altLang="en-US" sz="1200" kern="100" dirty="0">
                <a:effectLst/>
                <a:latin typeface="+mn-ea"/>
              </a:rPr>
              <a:t>首先定义积数组</a:t>
            </a:r>
            <a:r>
              <a:rPr lang="en-US" altLang="zh-CN" sz="1200" kern="100" dirty="0">
                <a:effectLst/>
                <a:latin typeface="+mn-ea"/>
              </a:rPr>
              <a:t>result</a:t>
            </a:r>
            <a:r>
              <a:rPr lang="zh-CN" altLang="en-US" sz="1200" kern="100" dirty="0">
                <a:effectLst/>
                <a:latin typeface="+mn-ea"/>
              </a:rPr>
              <a:t>并初始化为</a:t>
            </a:r>
            <a:r>
              <a:rPr lang="en-US" altLang="zh-CN" sz="1200" kern="100" dirty="0">
                <a:effectLst/>
                <a:latin typeface="+mn-ea"/>
              </a:rPr>
              <a:t>0, </a:t>
            </a:r>
            <a:r>
              <a:rPr lang="zh-CN" altLang="en-US" sz="1200" kern="100" dirty="0">
                <a:effectLst/>
                <a:latin typeface="+mn-ea"/>
              </a:rPr>
              <a:t>则自然乘法运算的过程可以对两个运算数数组下标进行循环</a:t>
            </a:r>
            <a:r>
              <a:rPr lang="en-US" altLang="zh-CN" sz="1200" kern="100" dirty="0">
                <a:effectLst/>
                <a:latin typeface="+mn-ea"/>
              </a:rPr>
              <a:t>, </a:t>
            </a:r>
            <a:r>
              <a:rPr lang="zh-CN" altLang="en-US" sz="1200" kern="100" dirty="0">
                <a:effectLst/>
                <a:latin typeface="+mn-ea"/>
              </a:rPr>
              <a:t>同时依次相乘和最后累加。</a:t>
            </a:r>
            <a:endParaRPr lang="en-US" altLang="zh-CN" sz="1200" kern="100" dirty="0">
              <a:effectLst/>
              <a:latin typeface="+mn-ea"/>
            </a:endParaRPr>
          </a:p>
          <a:p>
            <a:pPr marL="266700" indent="457200" algn="l">
              <a:lnSpc>
                <a:spcPts val="2500"/>
              </a:lnSpc>
              <a:spcBef>
                <a:spcPts val="1200"/>
              </a:spcBef>
            </a:pPr>
            <a:r>
              <a:rPr lang="zh-CN" altLang="en-US" sz="1200" kern="100" dirty="0">
                <a:effectLst/>
                <a:latin typeface="+mn-ea"/>
              </a:rPr>
              <a:t>以上所述实现的是乘法的自然算法</a:t>
            </a:r>
            <a:r>
              <a:rPr lang="en-US" altLang="zh-CN" sz="1200" kern="100" dirty="0">
                <a:effectLst/>
                <a:latin typeface="+mn-ea"/>
              </a:rPr>
              <a:t>, </a:t>
            </a:r>
            <a:r>
              <a:rPr lang="zh-CN" altLang="en-US" sz="1200" kern="100" dirty="0">
                <a:effectLst/>
                <a:latin typeface="+mn-ea"/>
              </a:rPr>
              <a:t>不难发现该算法需频繁地进行模、商和进位运算</a:t>
            </a:r>
            <a:r>
              <a:rPr lang="en-US" altLang="zh-CN" sz="1200" kern="100" dirty="0">
                <a:effectLst/>
                <a:latin typeface="+mn-ea"/>
              </a:rPr>
              <a:t>, </a:t>
            </a:r>
            <a:r>
              <a:rPr lang="zh-CN" altLang="en-US" sz="1200" kern="100" dirty="0">
                <a:effectLst/>
                <a:latin typeface="+mn-ea"/>
              </a:rPr>
              <a:t>增加了运算次数</a:t>
            </a:r>
            <a:r>
              <a:rPr lang="en-US" altLang="zh-CN" sz="1200" kern="100" dirty="0">
                <a:effectLst/>
                <a:latin typeface="+mn-ea"/>
              </a:rPr>
              <a:t>, </a:t>
            </a:r>
            <a:r>
              <a:rPr lang="zh-CN" altLang="en-US" sz="1200" kern="100" dirty="0">
                <a:effectLst/>
                <a:latin typeface="+mn-ea"/>
              </a:rPr>
              <a:t>对这一点可以进行改进。</a:t>
            </a:r>
            <a:endParaRPr lang="en-US" altLang="zh-CN" kern="100" dirty="0">
              <a:latin typeface="+mn-ea"/>
            </a:endParaRPr>
          </a:p>
          <a:p>
            <a:pPr marL="266700" indent="457200" algn="l">
              <a:lnSpc>
                <a:spcPts val="2500"/>
              </a:lnSpc>
              <a:spcBef>
                <a:spcPts val="1200"/>
              </a:spcBef>
            </a:pPr>
            <a:r>
              <a:rPr lang="zh-CN" altLang="en-US" sz="1200" kern="100" dirty="0">
                <a:effectLst/>
                <a:latin typeface="+mn-ea"/>
              </a:rPr>
              <a:t>除法运算是最复杂的</a:t>
            </a:r>
            <a:r>
              <a:rPr lang="en-US" altLang="zh-CN" sz="1200" kern="100" dirty="0">
                <a:effectLst/>
                <a:latin typeface="+mn-ea"/>
              </a:rPr>
              <a:t>, </a:t>
            </a:r>
            <a:r>
              <a:rPr lang="zh-CN" altLang="en-US" sz="1200" kern="100" dirty="0">
                <a:effectLst/>
                <a:latin typeface="+mn-ea"/>
              </a:rPr>
              <a:t>也是效率最低的。根据除法的一般定义</a:t>
            </a:r>
            <a:r>
              <a:rPr lang="en-US" altLang="zh-CN" sz="1200" kern="100" dirty="0">
                <a:effectLst/>
                <a:latin typeface="+mn-ea"/>
              </a:rPr>
              <a:t>, </a:t>
            </a:r>
            <a:r>
              <a:rPr lang="zh-CN" altLang="en-US" sz="1200" kern="100" dirty="0">
                <a:effectLst/>
                <a:latin typeface="+mn-ea"/>
              </a:rPr>
              <a:t>我们可以借助减法来实现</a:t>
            </a:r>
            <a:r>
              <a:rPr lang="en-US" altLang="zh-CN" sz="1200" kern="100" dirty="0">
                <a:effectLst/>
                <a:latin typeface="+mn-ea"/>
              </a:rPr>
              <a:t>:</a:t>
            </a:r>
            <a:r>
              <a:rPr lang="zh-CN" altLang="en-US" sz="1200" kern="100" dirty="0">
                <a:effectLst/>
                <a:latin typeface="+mn-ea"/>
              </a:rPr>
              <a:t>以差值是否小于除数作为判断条件进行循环运算</a:t>
            </a:r>
            <a:r>
              <a:rPr lang="en-US" altLang="zh-CN" sz="1200" kern="100" dirty="0">
                <a:effectLst/>
                <a:latin typeface="+mn-ea"/>
              </a:rPr>
              <a:t>, </a:t>
            </a:r>
            <a:r>
              <a:rPr lang="zh-CN" altLang="en-US" sz="1200" kern="100" dirty="0">
                <a:effectLst/>
                <a:latin typeface="+mn-ea"/>
              </a:rPr>
              <a:t>以一个计数器统计循环次数</a:t>
            </a:r>
            <a:r>
              <a:rPr lang="en-US" altLang="zh-CN" sz="1200" kern="100" dirty="0">
                <a:effectLst/>
                <a:latin typeface="+mn-ea"/>
              </a:rPr>
              <a:t>, </a:t>
            </a:r>
            <a:r>
              <a:rPr lang="zh-CN" altLang="en-US" sz="1200" kern="100" dirty="0">
                <a:effectLst/>
                <a:latin typeface="+mn-ea"/>
              </a:rPr>
              <a:t>则计数器的终值即为商</a:t>
            </a:r>
            <a:r>
              <a:rPr lang="en-US" altLang="zh-CN" sz="1200" kern="100" dirty="0">
                <a:effectLst/>
                <a:latin typeface="+mn-ea"/>
              </a:rPr>
              <a:t>, </a:t>
            </a:r>
            <a:r>
              <a:rPr lang="zh-CN" altLang="en-US" sz="1200" kern="100" dirty="0">
                <a:effectLst/>
                <a:latin typeface="+mn-ea"/>
              </a:rPr>
              <a:t>最终的差值即为余数。</a:t>
            </a:r>
            <a:endParaRPr lang="zh-CN" altLang="zh-CN" sz="1200" kern="100" dirty="0">
              <a:effectLst/>
              <a:latin typeface="+mn-ea"/>
            </a:endParaRPr>
          </a:p>
          <a:p>
            <a:endParaRPr lang="zh-CN" altLang="en-US" dirty="0"/>
          </a:p>
        </p:txBody>
      </p:sp>
      <p:sp>
        <p:nvSpPr>
          <p:cNvPr id="4" name="灯片编号占位符 3"/>
          <p:cNvSpPr>
            <a:spLocks noGrp="1"/>
          </p:cNvSpPr>
          <p:nvPr>
            <p:ph type="sldNum" sz="quarter" idx="5"/>
          </p:nvPr>
        </p:nvSpPr>
        <p:spPr/>
        <p:txBody>
          <a:bodyPr/>
          <a:lstStyle/>
          <a:p>
            <a:fld id="{08FA819D-D10B-4214-8A30-5A7FBF841A5D}" type="slidenum">
              <a:rPr lang="zh-CN" altLang="en-US" smtClean="0"/>
              <a:t>11</a:t>
            </a:fld>
            <a:endParaRPr lang="zh-CN" altLang="en-US"/>
          </a:p>
        </p:txBody>
      </p:sp>
    </p:spTree>
    <p:extLst>
      <p:ext uri="{BB962C8B-B14F-4D97-AF65-F5344CB8AC3E}">
        <p14:creationId xmlns:p14="http://schemas.microsoft.com/office/powerpoint/2010/main" val="38538258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F69DD7-50CD-4B43-AECB-336D7EAF4B9F}"/>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26743232-0E01-4888-AD81-E06E56EB8F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4B51269D-7A43-4FA3-BDBC-F03563D25B83}"/>
              </a:ext>
            </a:extLst>
          </p:cNvPr>
          <p:cNvSpPr>
            <a:spLocks noGrp="1"/>
          </p:cNvSpPr>
          <p:nvPr>
            <p:ph type="dt" sz="half" idx="10"/>
          </p:nvPr>
        </p:nvSpPr>
        <p:spPr/>
        <p:txBody>
          <a:bodyPr/>
          <a:lstStyle/>
          <a:p>
            <a:fld id="{B87D9363-2A3E-4AE8-9F77-A617CD0AC4AE}" type="datetimeFigureOut">
              <a:rPr lang="zh-CN" altLang="en-US" smtClean="0"/>
              <a:t>2022/3/2</a:t>
            </a:fld>
            <a:endParaRPr lang="zh-CN" altLang="en-US"/>
          </a:p>
        </p:txBody>
      </p:sp>
      <p:sp>
        <p:nvSpPr>
          <p:cNvPr id="5" name="页脚占位符 4">
            <a:extLst>
              <a:ext uri="{FF2B5EF4-FFF2-40B4-BE49-F238E27FC236}">
                <a16:creationId xmlns:a16="http://schemas.microsoft.com/office/drawing/2014/main" id="{392F5622-3B19-4E09-BA1C-32068D740DE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074391C-9B0A-425F-8628-4F4388616EF1}"/>
              </a:ext>
            </a:extLst>
          </p:cNvPr>
          <p:cNvSpPr>
            <a:spLocks noGrp="1"/>
          </p:cNvSpPr>
          <p:nvPr>
            <p:ph type="sldNum" sz="quarter" idx="12"/>
          </p:nvPr>
        </p:nvSpPr>
        <p:spPr/>
        <p:txBody>
          <a:bodyPr/>
          <a:lstStyle/>
          <a:p>
            <a:fld id="{6C7804E5-2FD9-4D14-B519-2EF458B87A04}" type="slidenum">
              <a:rPr lang="zh-CN" altLang="en-US" smtClean="0"/>
              <a:t>‹#›</a:t>
            </a:fld>
            <a:endParaRPr lang="zh-CN" altLang="en-US"/>
          </a:p>
        </p:txBody>
      </p:sp>
    </p:spTree>
    <p:extLst>
      <p:ext uri="{BB962C8B-B14F-4D97-AF65-F5344CB8AC3E}">
        <p14:creationId xmlns:p14="http://schemas.microsoft.com/office/powerpoint/2010/main" val="11056465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38BC91-361A-4B81-9F42-7873D6FF8A04}"/>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907277CF-E29D-43E3-B956-00B2ECB36C0F}"/>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3BB620E-C92C-4749-B987-243892C4152E}"/>
              </a:ext>
            </a:extLst>
          </p:cNvPr>
          <p:cNvSpPr>
            <a:spLocks noGrp="1"/>
          </p:cNvSpPr>
          <p:nvPr>
            <p:ph type="dt" sz="half" idx="10"/>
          </p:nvPr>
        </p:nvSpPr>
        <p:spPr/>
        <p:txBody>
          <a:bodyPr/>
          <a:lstStyle/>
          <a:p>
            <a:fld id="{B87D9363-2A3E-4AE8-9F77-A617CD0AC4AE}" type="datetimeFigureOut">
              <a:rPr lang="zh-CN" altLang="en-US" smtClean="0"/>
              <a:t>2022/3/2</a:t>
            </a:fld>
            <a:endParaRPr lang="zh-CN" altLang="en-US"/>
          </a:p>
        </p:txBody>
      </p:sp>
      <p:sp>
        <p:nvSpPr>
          <p:cNvPr id="5" name="页脚占位符 4">
            <a:extLst>
              <a:ext uri="{FF2B5EF4-FFF2-40B4-BE49-F238E27FC236}">
                <a16:creationId xmlns:a16="http://schemas.microsoft.com/office/drawing/2014/main" id="{5CBD65B2-F3A0-423A-BE8A-7AF88D732F5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7AB791D-2D95-4718-95CC-C164755AAA2E}"/>
              </a:ext>
            </a:extLst>
          </p:cNvPr>
          <p:cNvSpPr>
            <a:spLocks noGrp="1"/>
          </p:cNvSpPr>
          <p:nvPr>
            <p:ph type="sldNum" sz="quarter" idx="12"/>
          </p:nvPr>
        </p:nvSpPr>
        <p:spPr/>
        <p:txBody>
          <a:bodyPr/>
          <a:lstStyle/>
          <a:p>
            <a:fld id="{6C7804E5-2FD9-4D14-B519-2EF458B87A04}" type="slidenum">
              <a:rPr lang="zh-CN" altLang="en-US" smtClean="0"/>
              <a:t>‹#›</a:t>
            </a:fld>
            <a:endParaRPr lang="zh-CN" altLang="en-US"/>
          </a:p>
        </p:txBody>
      </p:sp>
    </p:spTree>
    <p:extLst>
      <p:ext uri="{BB962C8B-B14F-4D97-AF65-F5344CB8AC3E}">
        <p14:creationId xmlns:p14="http://schemas.microsoft.com/office/powerpoint/2010/main" val="24755639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E4AD864F-1890-4A0C-B147-9CB625116D3E}"/>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E70A6152-8D27-4FC8-8657-FCAEE668E0A6}"/>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5F43578-2EFD-40F7-8F2C-4F4225738CC1}"/>
              </a:ext>
            </a:extLst>
          </p:cNvPr>
          <p:cNvSpPr>
            <a:spLocks noGrp="1"/>
          </p:cNvSpPr>
          <p:nvPr>
            <p:ph type="dt" sz="half" idx="10"/>
          </p:nvPr>
        </p:nvSpPr>
        <p:spPr/>
        <p:txBody>
          <a:bodyPr/>
          <a:lstStyle/>
          <a:p>
            <a:fld id="{B87D9363-2A3E-4AE8-9F77-A617CD0AC4AE}" type="datetimeFigureOut">
              <a:rPr lang="zh-CN" altLang="en-US" smtClean="0"/>
              <a:t>2022/3/2</a:t>
            </a:fld>
            <a:endParaRPr lang="zh-CN" altLang="en-US"/>
          </a:p>
        </p:txBody>
      </p:sp>
      <p:sp>
        <p:nvSpPr>
          <p:cNvPr id="5" name="页脚占位符 4">
            <a:extLst>
              <a:ext uri="{FF2B5EF4-FFF2-40B4-BE49-F238E27FC236}">
                <a16:creationId xmlns:a16="http://schemas.microsoft.com/office/drawing/2014/main" id="{3AE2117A-E1AE-4570-95A5-16930E958E7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1A26663-1F6E-4782-91D7-D0499EE8D3B6}"/>
              </a:ext>
            </a:extLst>
          </p:cNvPr>
          <p:cNvSpPr>
            <a:spLocks noGrp="1"/>
          </p:cNvSpPr>
          <p:nvPr>
            <p:ph type="sldNum" sz="quarter" idx="12"/>
          </p:nvPr>
        </p:nvSpPr>
        <p:spPr/>
        <p:txBody>
          <a:bodyPr/>
          <a:lstStyle/>
          <a:p>
            <a:fld id="{6C7804E5-2FD9-4D14-B519-2EF458B87A04}" type="slidenum">
              <a:rPr lang="zh-CN" altLang="en-US" smtClean="0"/>
              <a:t>‹#›</a:t>
            </a:fld>
            <a:endParaRPr lang="zh-CN" altLang="en-US"/>
          </a:p>
        </p:txBody>
      </p:sp>
    </p:spTree>
    <p:extLst>
      <p:ext uri="{BB962C8B-B14F-4D97-AF65-F5344CB8AC3E}">
        <p14:creationId xmlns:p14="http://schemas.microsoft.com/office/powerpoint/2010/main" val="7983424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9C2196-6CF3-4651-BB42-C36B2EC3B84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BFAC8B8-B22A-4B99-AE3D-5095C7573D09}"/>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729F0FE-90A3-4ADD-BF7E-07319FBE61D1}"/>
              </a:ext>
            </a:extLst>
          </p:cNvPr>
          <p:cNvSpPr>
            <a:spLocks noGrp="1"/>
          </p:cNvSpPr>
          <p:nvPr>
            <p:ph type="dt" sz="half" idx="10"/>
          </p:nvPr>
        </p:nvSpPr>
        <p:spPr/>
        <p:txBody>
          <a:bodyPr/>
          <a:lstStyle/>
          <a:p>
            <a:fld id="{B87D9363-2A3E-4AE8-9F77-A617CD0AC4AE}" type="datetimeFigureOut">
              <a:rPr lang="zh-CN" altLang="en-US" smtClean="0"/>
              <a:t>2022/3/2</a:t>
            </a:fld>
            <a:endParaRPr lang="zh-CN" altLang="en-US"/>
          </a:p>
        </p:txBody>
      </p:sp>
      <p:sp>
        <p:nvSpPr>
          <p:cNvPr id="5" name="页脚占位符 4">
            <a:extLst>
              <a:ext uri="{FF2B5EF4-FFF2-40B4-BE49-F238E27FC236}">
                <a16:creationId xmlns:a16="http://schemas.microsoft.com/office/drawing/2014/main" id="{9008885A-3743-4F97-93C1-61995B41BE7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1E6148C-BAB7-4636-A201-2AFCF98D5942}"/>
              </a:ext>
            </a:extLst>
          </p:cNvPr>
          <p:cNvSpPr>
            <a:spLocks noGrp="1"/>
          </p:cNvSpPr>
          <p:nvPr>
            <p:ph type="sldNum" sz="quarter" idx="12"/>
          </p:nvPr>
        </p:nvSpPr>
        <p:spPr/>
        <p:txBody>
          <a:bodyPr/>
          <a:lstStyle/>
          <a:p>
            <a:fld id="{6C7804E5-2FD9-4D14-B519-2EF458B87A04}" type="slidenum">
              <a:rPr lang="zh-CN" altLang="en-US" smtClean="0"/>
              <a:t>‹#›</a:t>
            </a:fld>
            <a:endParaRPr lang="zh-CN" altLang="en-US"/>
          </a:p>
        </p:txBody>
      </p:sp>
    </p:spTree>
    <p:extLst>
      <p:ext uri="{BB962C8B-B14F-4D97-AF65-F5344CB8AC3E}">
        <p14:creationId xmlns:p14="http://schemas.microsoft.com/office/powerpoint/2010/main" val="6817763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76F9AE-52E1-48B2-AC2D-C01BE552982A}"/>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BC843AE6-2CAC-4151-B3FD-7E23DDD9AB1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2425049C-74DB-4345-96F3-1AA408619DFF}"/>
              </a:ext>
            </a:extLst>
          </p:cNvPr>
          <p:cNvSpPr>
            <a:spLocks noGrp="1"/>
          </p:cNvSpPr>
          <p:nvPr>
            <p:ph type="dt" sz="half" idx="10"/>
          </p:nvPr>
        </p:nvSpPr>
        <p:spPr/>
        <p:txBody>
          <a:bodyPr/>
          <a:lstStyle/>
          <a:p>
            <a:fld id="{B87D9363-2A3E-4AE8-9F77-A617CD0AC4AE}" type="datetimeFigureOut">
              <a:rPr lang="zh-CN" altLang="en-US" smtClean="0"/>
              <a:t>2022/3/2</a:t>
            </a:fld>
            <a:endParaRPr lang="zh-CN" altLang="en-US"/>
          </a:p>
        </p:txBody>
      </p:sp>
      <p:sp>
        <p:nvSpPr>
          <p:cNvPr id="5" name="页脚占位符 4">
            <a:extLst>
              <a:ext uri="{FF2B5EF4-FFF2-40B4-BE49-F238E27FC236}">
                <a16:creationId xmlns:a16="http://schemas.microsoft.com/office/drawing/2014/main" id="{5F694D8C-E78E-460D-9525-14673141580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61D5C0A-111A-4CFE-BB8B-F4DE96072659}"/>
              </a:ext>
            </a:extLst>
          </p:cNvPr>
          <p:cNvSpPr>
            <a:spLocks noGrp="1"/>
          </p:cNvSpPr>
          <p:nvPr>
            <p:ph type="sldNum" sz="quarter" idx="12"/>
          </p:nvPr>
        </p:nvSpPr>
        <p:spPr/>
        <p:txBody>
          <a:bodyPr/>
          <a:lstStyle/>
          <a:p>
            <a:fld id="{6C7804E5-2FD9-4D14-B519-2EF458B87A04}" type="slidenum">
              <a:rPr lang="zh-CN" altLang="en-US" smtClean="0"/>
              <a:t>‹#›</a:t>
            </a:fld>
            <a:endParaRPr lang="zh-CN" altLang="en-US"/>
          </a:p>
        </p:txBody>
      </p:sp>
    </p:spTree>
    <p:extLst>
      <p:ext uri="{BB962C8B-B14F-4D97-AF65-F5344CB8AC3E}">
        <p14:creationId xmlns:p14="http://schemas.microsoft.com/office/powerpoint/2010/main" val="3129259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029AFB-BF4F-465B-A5E6-1632B2FA187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A1747B2-DA00-4DED-87D7-688D1FA6E80B}"/>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5350B54C-C922-4B5F-ABD7-7616461F64B1}"/>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A1781999-441A-4E55-A9FF-81C778947A37}"/>
              </a:ext>
            </a:extLst>
          </p:cNvPr>
          <p:cNvSpPr>
            <a:spLocks noGrp="1"/>
          </p:cNvSpPr>
          <p:nvPr>
            <p:ph type="dt" sz="half" idx="10"/>
          </p:nvPr>
        </p:nvSpPr>
        <p:spPr/>
        <p:txBody>
          <a:bodyPr/>
          <a:lstStyle/>
          <a:p>
            <a:fld id="{B87D9363-2A3E-4AE8-9F77-A617CD0AC4AE}" type="datetimeFigureOut">
              <a:rPr lang="zh-CN" altLang="en-US" smtClean="0"/>
              <a:t>2022/3/2</a:t>
            </a:fld>
            <a:endParaRPr lang="zh-CN" altLang="en-US"/>
          </a:p>
        </p:txBody>
      </p:sp>
      <p:sp>
        <p:nvSpPr>
          <p:cNvPr id="6" name="页脚占位符 5">
            <a:extLst>
              <a:ext uri="{FF2B5EF4-FFF2-40B4-BE49-F238E27FC236}">
                <a16:creationId xmlns:a16="http://schemas.microsoft.com/office/drawing/2014/main" id="{1A54AB86-793A-4B0A-9F5B-CCBA7E91789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8494040-BCD6-43E4-B54B-82C1B9512CB4}"/>
              </a:ext>
            </a:extLst>
          </p:cNvPr>
          <p:cNvSpPr>
            <a:spLocks noGrp="1"/>
          </p:cNvSpPr>
          <p:nvPr>
            <p:ph type="sldNum" sz="quarter" idx="12"/>
          </p:nvPr>
        </p:nvSpPr>
        <p:spPr/>
        <p:txBody>
          <a:bodyPr/>
          <a:lstStyle/>
          <a:p>
            <a:fld id="{6C7804E5-2FD9-4D14-B519-2EF458B87A04}" type="slidenum">
              <a:rPr lang="zh-CN" altLang="en-US" smtClean="0"/>
              <a:t>‹#›</a:t>
            </a:fld>
            <a:endParaRPr lang="zh-CN" altLang="en-US"/>
          </a:p>
        </p:txBody>
      </p:sp>
    </p:spTree>
    <p:extLst>
      <p:ext uri="{BB962C8B-B14F-4D97-AF65-F5344CB8AC3E}">
        <p14:creationId xmlns:p14="http://schemas.microsoft.com/office/powerpoint/2010/main" val="243653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C7A193-8B73-4AFC-B2F0-7D897C44E530}"/>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DC56530D-370B-43C1-8A3D-09E70303701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96378910-7C23-4853-91FB-FD7B127C4ECE}"/>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31EF0A0C-DB2B-434F-AF5C-148252D7495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E8C819F4-075F-4E61-B56E-E136DE0B3FE8}"/>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2C69AD98-7A31-4E01-8407-8058912DDCA0}"/>
              </a:ext>
            </a:extLst>
          </p:cNvPr>
          <p:cNvSpPr>
            <a:spLocks noGrp="1"/>
          </p:cNvSpPr>
          <p:nvPr>
            <p:ph type="dt" sz="half" idx="10"/>
          </p:nvPr>
        </p:nvSpPr>
        <p:spPr/>
        <p:txBody>
          <a:bodyPr/>
          <a:lstStyle/>
          <a:p>
            <a:fld id="{B87D9363-2A3E-4AE8-9F77-A617CD0AC4AE}" type="datetimeFigureOut">
              <a:rPr lang="zh-CN" altLang="en-US" smtClean="0"/>
              <a:t>2022/3/2</a:t>
            </a:fld>
            <a:endParaRPr lang="zh-CN" altLang="en-US"/>
          </a:p>
        </p:txBody>
      </p:sp>
      <p:sp>
        <p:nvSpPr>
          <p:cNvPr id="8" name="页脚占位符 7">
            <a:extLst>
              <a:ext uri="{FF2B5EF4-FFF2-40B4-BE49-F238E27FC236}">
                <a16:creationId xmlns:a16="http://schemas.microsoft.com/office/drawing/2014/main" id="{51AD23B4-A34D-4FCB-A9A9-AC89AD8019B1}"/>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B347DB8E-A878-4019-9AF8-0DB9420145E0}"/>
              </a:ext>
            </a:extLst>
          </p:cNvPr>
          <p:cNvSpPr>
            <a:spLocks noGrp="1"/>
          </p:cNvSpPr>
          <p:nvPr>
            <p:ph type="sldNum" sz="quarter" idx="12"/>
          </p:nvPr>
        </p:nvSpPr>
        <p:spPr/>
        <p:txBody>
          <a:bodyPr/>
          <a:lstStyle/>
          <a:p>
            <a:fld id="{6C7804E5-2FD9-4D14-B519-2EF458B87A04}" type="slidenum">
              <a:rPr lang="zh-CN" altLang="en-US" smtClean="0"/>
              <a:t>‹#›</a:t>
            </a:fld>
            <a:endParaRPr lang="zh-CN" altLang="en-US"/>
          </a:p>
        </p:txBody>
      </p:sp>
    </p:spTree>
    <p:extLst>
      <p:ext uri="{BB962C8B-B14F-4D97-AF65-F5344CB8AC3E}">
        <p14:creationId xmlns:p14="http://schemas.microsoft.com/office/powerpoint/2010/main" val="34807011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1B835D-4C89-4985-8A7B-F3D44F79EAEF}"/>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57262E6C-00B9-4324-A799-B109B97AA90D}"/>
              </a:ext>
            </a:extLst>
          </p:cNvPr>
          <p:cNvSpPr>
            <a:spLocks noGrp="1"/>
          </p:cNvSpPr>
          <p:nvPr>
            <p:ph type="dt" sz="half" idx="10"/>
          </p:nvPr>
        </p:nvSpPr>
        <p:spPr/>
        <p:txBody>
          <a:bodyPr/>
          <a:lstStyle/>
          <a:p>
            <a:fld id="{B87D9363-2A3E-4AE8-9F77-A617CD0AC4AE}" type="datetimeFigureOut">
              <a:rPr lang="zh-CN" altLang="en-US" smtClean="0"/>
              <a:t>2022/3/2</a:t>
            </a:fld>
            <a:endParaRPr lang="zh-CN" altLang="en-US"/>
          </a:p>
        </p:txBody>
      </p:sp>
      <p:sp>
        <p:nvSpPr>
          <p:cNvPr id="4" name="页脚占位符 3">
            <a:extLst>
              <a:ext uri="{FF2B5EF4-FFF2-40B4-BE49-F238E27FC236}">
                <a16:creationId xmlns:a16="http://schemas.microsoft.com/office/drawing/2014/main" id="{32DF4184-133E-4602-A215-D1BE8FA00F94}"/>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AD9DB485-0EF2-47F8-8EBC-CC4D56100765}"/>
              </a:ext>
            </a:extLst>
          </p:cNvPr>
          <p:cNvSpPr>
            <a:spLocks noGrp="1"/>
          </p:cNvSpPr>
          <p:nvPr>
            <p:ph type="sldNum" sz="quarter" idx="12"/>
          </p:nvPr>
        </p:nvSpPr>
        <p:spPr/>
        <p:txBody>
          <a:bodyPr/>
          <a:lstStyle/>
          <a:p>
            <a:fld id="{6C7804E5-2FD9-4D14-B519-2EF458B87A04}" type="slidenum">
              <a:rPr lang="zh-CN" altLang="en-US" smtClean="0"/>
              <a:t>‹#›</a:t>
            </a:fld>
            <a:endParaRPr lang="zh-CN" altLang="en-US"/>
          </a:p>
        </p:txBody>
      </p:sp>
    </p:spTree>
    <p:extLst>
      <p:ext uri="{BB962C8B-B14F-4D97-AF65-F5344CB8AC3E}">
        <p14:creationId xmlns:p14="http://schemas.microsoft.com/office/powerpoint/2010/main" val="830246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138FBE92-8B84-46AB-B4BF-56EBF2ACF318}"/>
              </a:ext>
            </a:extLst>
          </p:cNvPr>
          <p:cNvSpPr>
            <a:spLocks noGrp="1"/>
          </p:cNvSpPr>
          <p:nvPr>
            <p:ph type="dt" sz="half" idx="10"/>
          </p:nvPr>
        </p:nvSpPr>
        <p:spPr/>
        <p:txBody>
          <a:bodyPr/>
          <a:lstStyle/>
          <a:p>
            <a:fld id="{B87D9363-2A3E-4AE8-9F77-A617CD0AC4AE}" type="datetimeFigureOut">
              <a:rPr lang="zh-CN" altLang="en-US" smtClean="0"/>
              <a:t>2022/3/2</a:t>
            </a:fld>
            <a:endParaRPr lang="zh-CN" altLang="en-US"/>
          </a:p>
        </p:txBody>
      </p:sp>
      <p:sp>
        <p:nvSpPr>
          <p:cNvPr id="3" name="页脚占位符 2">
            <a:extLst>
              <a:ext uri="{FF2B5EF4-FFF2-40B4-BE49-F238E27FC236}">
                <a16:creationId xmlns:a16="http://schemas.microsoft.com/office/drawing/2014/main" id="{6AB9DCF7-B153-4B3F-9BCD-894FE78E2EDC}"/>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D272AD85-83F0-45EC-9F93-2C6B7CA87CBB}"/>
              </a:ext>
            </a:extLst>
          </p:cNvPr>
          <p:cNvSpPr>
            <a:spLocks noGrp="1"/>
          </p:cNvSpPr>
          <p:nvPr>
            <p:ph type="sldNum" sz="quarter" idx="12"/>
          </p:nvPr>
        </p:nvSpPr>
        <p:spPr/>
        <p:txBody>
          <a:bodyPr/>
          <a:lstStyle/>
          <a:p>
            <a:fld id="{6C7804E5-2FD9-4D14-B519-2EF458B87A04}" type="slidenum">
              <a:rPr lang="zh-CN" altLang="en-US" smtClean="0"/>
              <a:t>‹#›</a:t>
            </a:fld>
            <a:endParaRPr lang="zh-CN" altLang="en-US"/>
          </a:p>
        </p:txBody>
      </p:sp>
    </p:spTree>
    <p:extLst>
      <p:ext uri="{BB962C8B-B14F-4D97-AF65-F5344CB8AC3E}">
        <p14:creationId xmlns:p14="http://schemas.microsoft.com/office/powerpoint/2010/main" val="36062955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196F301-9F1F-47E3-824A-DDAB10A60EA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20B106BB-1BF8-4279-A2F6-5906EBF7B3A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4748D309-B9CF-4B2D-9822-0424D66D20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DE8815A-45F0-4A0B-B3ED-A059254E5EE3}"/>
              </a:ext>
            </a:extLst>
          </p:cNvPr>
          <p:cNvSpPr>
            <a:spLocks noGrp="1"/>
          </p:cNvSpPr>
          <p:nvPr>
            <p:ph type="dt" sz="half" idx="10"/>
          </p:nvPr>
        </p:nvSpPr>
        <p:spPr/>
        <p:txBody>
          <a:bodyPr/>
          <a:lstStyle/>
          <a:p>
            <a:fld id="{B87D9363-2A3E-4AE8-9F77-A617CD0AC4AE}" type="datetimeFigureOut">
              <a:rPr lang="zh-CN" altLang="en-US" smtClean="0"/>
              <a:t>2022/3/2</a:t>
            </a:fld>
            <a:endParaRPr lang="zh-CN" altLang="en-US"/>
          </a:p>
        </p:txBody>
      </p:sp>
      <p:sp>
        <p:nvSpPr>
          <p:cNvPr id="6" name="页脚占位符 5">
            <a:extLst>
              <a:ext uri="{FF2B5EF4-FFF2-40B4-BE49-F238E27FC236}">
                <a16:creationId xmlns:a16="http://schemas.microsoft.com/office/drawing/2014/main" id="{65C68524-6F8D-476A-B39F-BA7600CC01C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514CEB9-6000-4025-AA92-4B6E53B77729}"/>
              </a:ext>
            </a:extLst>
          </p:cNvPr>
          <p:cNvSpPr>
            <a:spLocks noGrp="1"/>
          </p:cNvSpPr>
          <p:nvPr>
            <p:ph type="sldNum" sz="quarter" idx="12"/>
          </p:nvPr>
        </p:nvSpPr>
        <p:spPr/>
        <p:txBody>
          <a:bodyPr/>
          <a:lstStyle/>
          <a:p>
            <a:fld id="{6C7804E5-2FD9-4D14-B519-2EF458B87A04}" type="slidenum">
              <a:rPr lang="zh-CN" altLang="en-US" smtClean="0"/>
              <a:t>‹#›</a:t>
            </a:fld>
            <a:endParaRPr lang="zh-CN" altLang="en-US"/>
          </a:p>
        </p:txBody>
      </p:sp>
    </p:spTree>
    <p:extLst>
      <p:ext uri="{BB962C8B-B14F-4D97-AF65-F5344CB8AC3E}">
        <p14:creationId xmlns:p14="http://schemas.microsoft.com/office/powerpoint/2010/main" val="34532204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693AAD-7CC4-41EB-8A01-2215C1FC904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052CDB6B-C0B6-45FE-96C1-57508DC5C90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B23D85EE-6DD0-4054-A0C5-AC84CB6017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E3082A7-84C6-4B4E-A80C-002D61AF1090}"/>
              </a:ext>
            </a:extLst>
          </p:cNvPr>
          <p:cNvSpPr>
            <a:spLocks noGrp="1"/>
          </p:cNvSpPr>
          <p:nvPr>
            <p:ph type="dt" sz="half" idx="10"/>
          </p:nvPr>
        </p:nvSpPr>
        <p:spPr/>
        <p:txBody>
          <a:bodyPr/>
          <a:lstStyle/>
          <a:p>
            <a:fld id="{B87D9363-2A3E-4AE8-9F77-A617CD0AC4AE}" type="datetimeFigureOut">
              <a:rPr lang="zh-CN" altLang="en-US" smtClean="0"/>
              <a:t>2022/3/2</a:t>
            </a:fld>
            <a:endParaRPr lang="zh-CN" altLang="en-US"/>
          </a:p>
        </p:txBody>
      </p:sp>
      <p:sp>
        <p:nvSpPr>
          <p:cNvPr id="6" name="页脚占位符 5">
            <a:extLst>
              <a:ext uri="{FF2B5EF4-FFF2-40B4-BE49-F238E27FC236}">
                <a16:creationId xmlns:a16="http://schemas.microsoft.com/office/drawing/2014/main" id="{CB95E67D-1969-4B4B-BAE3-8F7EC423C4B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0A62AB0-AAD7-422C-9EED-95DE759239B0}"/>
              </a:ext>
            </a:extLst>
          </p:cNvPr>
          <p:cNvSpPr>
            <a:spLocks noGrp="1"/>
          </p:cNvSpPr>
          <p:nvPr>
            <p:ph type="sldNum" sz="quarter" idx="12"/>
          </p:nvPr>
        </p:nvSpPr>
        <p:spPr/>
        <p:txBody>
          <a:bodyPr/>
          <a:lstStyle/>
          <a:p>
            <a:fld id="{6C7804E5-2FD9-4D14-B519-2EF458B87A04}" type="slidenum">
              <a:rPr lang="zh-CN" altLang="en-US" smtClean="0"/>
              <a:t>‹#›</a:t>
            </a:fld>
            <a:endParaRPr lang="zh-CN" altLang="en-US"/>
          </a:p>
        </p:txBody>
      </p:sp>
    </p:spTree>
    <p:extLst>
      <p:ext uri="{BB962C8B-B14F-4D97-AF65-F5344CB8AC3E}">
        <p14:creationId xmlns:p14="http://schemas.microsoft.com/office/powerpoint/2010/main" val="34809218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9D152981-BD7B-40DA-89A9-F551F683C8B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4FED0CB5-6B08-480E-B0FE-A6CC52D5DDE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5847632-4983-4A1B-9B80-01EEBBE478B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7D9363-2A3E-4AE8-9F77-A617CD0AC4AE}" type="datetimeFigureOut">
              <a:rPr lang="zh-CN" altLang="en-US" smtClean="0"/>
              <a:t>2022/3/2</a:t>
            </a:fld>
            <a:endParaRPr lang="zh-CN" altLang="en-US"/>
          </a:p>
        </p:txBody>
      </p:sp>
      <p:sp>
        <p:nvSpPr>
          <p:cNvPr id="5" name="页脚占位符 4">
            <a:extLst>
              <a:ext uri="{FF2B5EF4-FFF2-40B4-BE49-F238E27FC236}">
                <a16:creationId xmlns:a16="http://schemas.microsoft.com/office/drawing/2014/main" id="{42C55AC4-25ED-4405-8B5C-0C6B470639F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EF344CAC-3FB1-4B4B-913F-C0EAA3395EB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7804E5-2FD9-4D14-B519-2EF458B87A04}" type="slidenum">
              <a:rPr lang="zh-CN" altLang="en-US" smtClean="0"/>
              <a:t>‹#›</a:t>
            </a:fld>
            <a:endParaRPr lang="zh-CN" altLang="en-US"/>
          </a:p>
        </p:txBody>
      </p:sp>
    </p:spTree>
    <p:extLst>
      <p:ext uri="{BB962C8B-B14F-4D97-AF65-F5344CB8AC3E}">
        <p14:creationId xmlns:p14="http://schemas.microsoft.com/office/powerpoint/2010/main" val="2610647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8.jpe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microsoft.com/office/2007/relationships/hdphoto" Target="../media/hdphoto3.wdp"/><Relationship Id="rId3" Type="http://schemas.openxmlformats.org/officeDocument/2006/relationships/image" Target="../media/image19.png"/><Relationship Id="rId7"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microsoft.com/office/2007/relationships/hdphoto" Target="../media/hdphoto2.wdp"/><Relationship Id="rId5" Type="http://schemas.openxmlformats.org/officeDocument/2006/relationships/image" Target="../media/image20.png"/><Relationship Id="rId4" Type="http://schemas.microsoft.com/office/2007/relationships/hdphoto" Target="../media/hdphoto1.wdp"/><Relationship Id="rId9" Type="http://schemas.openxmlformats.org/officeDocument/2006/relationships/image" Target="../media/image22.png"/></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gmplib.org/gmp-man-6.1.0.pdf"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www.libtom.net/LibTomMath/"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B739E9-76E8-43CD-B03B-6FD6F0EC2B2F}"/>
              </a:ext>
            </a:extLst>
          </p:cNvPr>
          <p:cNvSpPr>
            <a:spLocks noGrp="1"/>
          </p:cNvSpPr>
          <p:nvPr>
            <p:ph type="ctrTitle"/>
          </p:nvPr>
        </p:nvSpPr>
        <p:spPr>
          <a:xfrm>
            <a:off x="1524000" y="1122363"/>
            <a:ext cx="9023498" cy="2306637"/>
          </a:xfrm>
        </p:spPr>
        <p:txBody>
          <a:bodyPr/>
          <a:lstStyle/>
          <a:p>
            <a:r>
              <a:rPr lang="zh-CN" altLang="en-US" dirty="0"/>
              <a:t>大数计算</a:t>
            </a:r>
          </a:p>
        </p:txBody>
      </p:sp>
      <p:sp>
        <p:nvSpPr>
          <p:cNvPr id="3" name="文本框 2">
            <a:extLst>
              <a:ext uri="{FF2B5EF4-FFF2-40B4-BE49-F238E27FC236}">
                <a16:creationId xmlns:a16="http://schemas.microsoft.com/office/drawing/2014/main" id="{7FFAE1CD-CF02-443E-AF6B-AEC993C88A44}"/>
              </a:ext>
            </a:extLst>
          </p:cNvPr>
          <p:cNvSpPr txBox="1"/>
          <p:nvPr/>
        </p:nvSpPr>
        <p:spPr>
          <a:xfrm>
            <a:off x="3335482" y="4759036"/>
            <a:ext cx="6504709" cy="646331"/>
          </a:xfrm>
          <a:prstGeom prst="rect">
            <a:avLst/>
          </a:prstGeom>
          <a:noFill/>
        </p:spPr>
        <p:txBody>
          <a:bodyPr wrap="square" rtlCol="0">
            <a:spAutoFit/>
          </a:bodyPr>
          <a:lstStyle/>
          <a:p>
            <a:r>
              <a:rPr lang="zh-CN" altLang="en-US"/>
              <a:t>同济大学电子与信息工程学院计算机科学与技术系 黄靖雯</a:t>
            </a:r>
            <a:endParaRPr lang="en-US" altLang="zh-CN"/>
          </a:p>
          <a:p>
            <a:r>
              <a:rPr lang="en-US" altLang="zh-CN"/>
              <a:t>2022/3/2</a:t>
            </a:r>
            <a:endParaRPr lang="zh-CN" altLang="en-US"/>
          </a:p>
        </p:txBody>
      </p:sp>
    </p:spTree>
    <p:extLst>
      <p:ext uri="{BB962C8B-B14F-4D97-AF65-F5344CB8AC3E}">
        <p14:creationId xmlns:p14="http://schemas.microsoft.com/office/powerpoint/2010/main" val="29815534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42505992-5CFF-4960-9B3A-E70EC490ADF8}"/>
              </a:ext>
            </a:extLst>
          </p:cNvPr>
          <p:cNvSpPr txBox="1"/>
          <p:nvPr/>
        </p:nvSpPr>
        <p:spPr>
          <a:xfrm>
            <a:off x="627323" y="648584"/>
            <a:ext cx="4830048" cy="523220"/>
          </a:xfrm>
          <a:prstGeom prst="rect">
            <a:avLst/>
          </a:prstGeom>
          <a:noFill/>
        </p:spPr>
        <p:txBody>
          <a:bodyPr wrap="square" rtlCol="0">
            <a:spAutoFit/>
          </a:bodyPr>
          <a:lstStyle/>
          <a:p>
            <a:pPr marL="285750" indent="-285750">
              <a:buFont typeface="Wingdings" panose="05000000000000000000" pitchFamily="2" charset="2"/>
              <a:buChar char="u"/>
            </a:pPr>
            <a:r>
              <a:rPr lang="zh-CN" altLang="en-US" sz="2800" dirty="0"/>
              <a:t>大数四则运算</a:t>
            </a:r>
            <a:r>
              <a:rPr lang="en-US" altLang="zh-CN" sz="2800" dirty="0"/>
              <a:t>-</a:t>
            </a:r>
            <a:r>
              <a:rPr lang="zh-CN" altLang="en-US" sz="2800" dirty="0"/>
              <a:t>加减法</a:t>
            </a:r>
          </a:p>
        </p:txBody>
      </p:sp>
      <p:pic>
        <p:nvPicPr>
          <p:cNvPr id="5" name="图片 4">
            <a:extLst>
              <a:ext uri="{FF2B5EF4-FFF2-40B4-BE49-F238E27FC236}">
                <a16:creationId xmlns:a16="http://schemas.microsoft.com/office/drawing/2014/main" id="{95E2FA71-5A6D-4B91-BBB7-2A8B7BAC3296}"/>
              </a:ext>
            </a:extLst>
          </p:cNvPr>
          <p:cNvPicPr>
            <a:picLocks noChangeAspect="1"/>
          </p:cNvPicPr>
          <p:nvPr/>
        </p:nvPicPr>
        <p:blipFill>
          <a:blip r:embed="rId3"/>
          <a:stretch>
            <a:fillRect/>
          </a:stretch>
        </p:blipFill>
        <p:spPr>
          <a:xfrm>
            <a:off x="775523" y="1466271"/>
            <a:ext cx="5241268" cy="3454401"/>
          </a:xfrm>
          <a:prstGeom prst="rect">
            <a:avLst/>
          </a:prstGeom>
        </p:spPr>
      </p:pic>
      <p:pic>
        <p:nvPicPr>
          <p:cNvPr id="6" name="图片 5">
            <a:extLst>
              <a:ext uri="{FF2B5EF4-FFF2-40B4-BE49-F238E27FC236}">
                <a16:creationId xmlns:a16="http://schemas.microsoft.com/office/drawing/2014/main" id="{34D5F9B3-5C12-40DA-9188-6C30838DFD72}"/>
              </a:ext>
            </a:extLst>
          </p:cNvPr>
          <p:cNvPicPr>
            <a:picLocks noChangeAspect="1"/>
          </p:cNvPicPr>
          <p:nvPr/>
        </p:nvPicPr>
        <p:blipFill rotWithShape="1">
          <a:blip r:embed="rId4"/>
          <a:srcRect l="1474"/>
          <a:stretch/>
        </p:blipFill>
        <p:spPr>
          <a:xfrm>
            <a:off x="6313756" y="1466271"/>
            <a:ext cx="5327041" cy="2442959"/>
          </a:xfrm>
          <a:prstGeom prst="rect">
            <a:avLst/>
          </a:prstGeom>
        </p:spPr>
      </p:pic>
      <p:pic>
        <p:nvPicPr>
          <p:cNvPr id="9" name="图片 8">
            <a:extLst>
              <a:ext uri="{FF2B5EF4-FFF2-40B4-BE49-F238E27FC236}">
                <a16:creationId xmlns:a16="http://schemas.microsoft.com/office/drawing/2014/main" id="{1EC73343-C7C3-4A2B-A49A-EA620FDD3BFC}"/>
              </a:ext>
            </a:extLst>
          </p:cNvPr>
          <p:cNvPicPr>
            <a:picLocks noChangeAspect="1"/>
          </p:cNvPicPr>
          <p:nvPr/>
        </p:nvPicPr>
        <p:blipFill rotWithShape="1">
          <a:blip r:embed="rId5"/>
          <a:srcRect t="1055"/>
          <a:stretch/>
        </p:blipFill>
        <p:spPr>
          <a:xfrm>
            <a:off x="6301791" y="3867665"/>
            <a:ext cx="5311296" cy="2598158"/>
          </a:xfrm>
          <a:prstGeom prst="rect">
            <a:avLst/>
          </a:prstGeom>
        </p:spPr>
      </p:pic>
    </p:spTree>
    <p:extLst>
      <p:ext uri="{BB962C8B-B14F-4D97-AF65-F5344CB8AC3E}">
        <p14:creationId xmlns:p14="http://schemas.microsoft.com/office/powerpoint/2010/main" val="41738505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42505992-5CFF-4960-9B3A-E70EC490ADF8}"/>
              </a:ext>
            </a:extLst>
          </p:cNvPr>
          <p:cNvSpPr txBox="1"/>
          <p:nvPr/>
        </p:nvSpPr>
        <p:spPr>
          <a:xfrm>
            <a:off x="627323" y="648584"/>
            <a:ext cx="4830048" cy="523220"/>
          </a:xfrm>
          <a:prstGeom prst="rect">
            <a:avLst/>
          </a:prstGeom>
          <a:noFill/>
        </p:spPr>
        <p:txBody>
          <a:bodyPr wrap="square" rtlCol="0">
            <a:spAutoFit/>
          </a:bodyPr>
          <a:lstStyle/>
          <a:p>
            <a:pPr marL="285750" indent="-285750">
              <a:buFont typeface="Wingdings" panose="05000000000000000000" pitchFamily="2" charset="2"/>
              <a:buChar char="u"/>
            </a:pPr>
            <a:r>
              <a:rPr lang="zh-CN" altLang="en-US" sz="2800" dirty="0"/>
              <a:t>大数四则运算</a:t>
            </a:r>
            <a:r>
              <a:rPr lang="en-US" altLang="zh-CN" sz="2800" dirty="0"/>
              <a:t>-</a:t>
            </a:r>
            <a:r>
              <a:rPr lang="zh-CN" altLang="en-US" sz="2800" dirty="0"/>
              <a:t>乘除法</a:t>
            </a:r>
          </a:p>
        </p:txBody>
      </p:sp>
      <p:sp>
        <p:nvSpPr>
          <p:cNvPr id="7" name="文本框 6">
            <a:extLst>
              <a:ext uri="{FF2B5EF4-FFF2-40B4-BE49-F238E27FC236}">
                <a16:creationId xmlns:a16="http://schemas.microsoft.com/office/drawing/2014/main" id="{C67D234C-ED7B-4D2B-8D2E-CBEABCED6CB1}"/>
              </a:ext>
            </a:extLst>
          </p:cNvPr>
          <p:cNvSpPr txBox="1"/>
          <p:nvPr/>
        </p:nvSpPr>
        <p:spPr>
          <a:xfrm>
            <a:off x="474923" y="1597392"/>
            <a:ext cx="5621077" cy="4549451"/>
          </a:xfrm>
          <a:prstGeom prst="rect">
            <a:avLst/>
          </a:prstGeom>
          <a:noFill/>
        </p:spPr>
        <p:txBody>
          <a:bodyPr wrap="square">
            <a:spAutoFit/>
          </a:bodyPr>
          <a:lstStyle/>
          <a:p>
            <a:pPr marL="266700" indent="457200" algn="l">
              <a:lnSpc>
                <a:spcPts val="2500"/>
              </a:lnSpc>
              <a:spcBef>
                <a:spcPts val="1200"/>
              </a:spcBef>
            </a:pPr>
            <a:r>
              <a:rPr lang="zh-CN" altLang="en-US" sz="1800" kern="100" dirty="0">
                <a:effectLst/>
                <a:latin typeface="+mn-ea"/>
              </a:rPr>
              <a:t>自然乘法运算的过程</a:t>
            </a:r>
            <a:r>
              <a:rPr lang="en-US" altLang="zh-CN" sz="1800" kern="100" dirty="0">
                <a:effectLst/>
                <a:latin typeface="+mn-ea"/>
              </a:rPr>
              <a:t>:</a:t>
            </a:r>
            <a:r>
              <a:rPr lang="zh-CN" altLang="en-US" sz="1800" kern="100" dirty="0">
                <a:effectLst/>
                <a:latin typeface="+mn-ea"/>
              </a:rPr>
              <a:t>排竖式依次用乘数的每一位去乘被乘数的各位数字</a:t>
            </a:r>
            <a:r>
              <a:rPr lang="en-US" altLang="zh-CN" sz="1800" kern="100" dirty="0">
                <a:effectLst/>
                <a:latin typeface="+mn-ea"/>
              </a:rPr>
              <a:t>, </a:t>
            </a:r>
            <a:r>
              <a:rPr lang="zh-CN" altLang="en-US" sz="1800" kern="100" dirty="0">
                <a:effectLst/>
                <a:latin typeface="+mn-ea"/>
              </a:rPr>
              <a:t>再加上上一步运算的进位</a:t>
            </a:r>
            <a:r>
              <a:rPr lang="en-US" altLang="zh-CN" sz="1800" kern="100" dirty="0">
                <a:effectLst/>
                <a:latin typeface="+mn-ea"/>
              </a:rPr>
              <a:t>, </a:t>
            </a:r>
            <a:r>
              <a:rPr lang="zh-CN" altLang="en-US" sz="1800" kern="100" dirty="0">
                <a:effectLst/>
                <a:latin typeface="+mn-ea"/>
              </a:rPr>
              <a:t>最后累加结果。</a:t>
            </a:r>
          </a:p>
          <a:p>
            <a:pPr marL="266700" indent="457200" algn="l">
              <a:lnSpc>
                <a:spcPts val="2500"/>
              </a:lnSpc>
              <a:spcBef>
                <a:spcPts val="1200"/>
              </a:spcBef>
            </a:pPr>
            <a:r>
              <a:rPr lang="zh-CN" altLang="en-US" sz="1800" kern="100" dirty="0">
                <a:effectLst/>
                <a:latin typeface="+mn-ea"/>
              </a:rPr>
              <a:t>以上过程是非常有规律的</a:t>
            </a:r>
            <a:r>
              <a:rPr lang="en-US" altLang="zh-CN" sz="1800" kern="100" dirty="0">
                <a:effectLst/>
                <a:latin typeface="+mn-ea"/>
              </a:rPr>
              <a:t>, </a:t>
            </a:r>
            <a:r>
              <a:rPr lang="zh-CN" altLang="en-US" sz="1800" kern="100" dirty="0">
                <a:effectLst/>
                <a:latin typeface="+mn-ea"/>
              </a:rPr>
              <a:t>两个运算数</a:t>
            </a:r>
            <a:r>
              <a:rPr lang="en-US" altLang="zh-CN" sz="1800" kern="100" dirty="0">
                <a:effectLst/>
                <a:latin typeface="+mn-ea"/>
              </a:rPr>
              <a:t>A</a:t>
            </a:r>
            <a:r>
              <a:rPr lang="zh-CN" altLang="en-US" sz="1800" kern="100" dirty="0">
                <a:effectLst/>
                <a:latin typeface="+mn-ea"/>
              </a:rPr>
              <a:t>和</a:t>
            </a:r>
            <a:r>
              <a:rPr lang="en-US" altLang="zh-CN" sz="1800" kern="100" dirty="0">
                <a:effectLst/>
                <a:latin typeface="+mn-ea"/>
              </a:rPr>
              <a:t>B</a:t>
            </a:r>
            <a:r>
              <a:rPr lang="zh-CN" altLang="en-US" sz="1800" kern="100" dirty="0">
                <a:effectLst/>
                <a:latin typeface="+mn-ea"/>
              </a:rPr>
              <a:t>也都是逆序存放在数组中</a:t>
            </a:r>
            <a:r>
              <a:rPr lang="en-US" altLang="zh-CN" sz="1800" kern="100" dirty="0">
                <a:effectLst/>
                <a:latin typeface="+mn-ea"/>
              </a:rPr>
              <a:t>, </a:t>
            </a:r>
            <a:r>
              <a:rPr lang="zh-CN" altLang="en-US" sz="1800" kern="100" dirty="0">
                <a:effectLst/>
                <a:latin typeface="+mn-ea"/>
              </a:rPr>
              <a:t>因此可以利用</a:t>
            </a:r>
            <a:r>
              <a:rPr lang="en-US" altLang="zh-CN" sz="1800" kern="100" dirty="0">
                <a:effectLst/>
                <a:latin typeface="+mn-ea"/>
              </a:rPr>
              <a:t>for</a:t>
            </a:r>
            <a:r>
              <a:rPr lang="zh-CN" altLang="en-US" sz="1800" kern="100" dirty="0">
                <a:effectLst/>
                <a:latin typeface="+mn-ea"/>
              </a:rPr>
              <a:t>语句逐步进行</a:t>
            </a:r>
            <a:r>
              <a:rPr lang="en-US" altLang="zh-CN" sz="1800" kern="100" dirty="0">
                <a:effectLst/>
                <a:latin typeface="+mn-ea"/>
              </a:rPr>
              <a:t>:</a:t>
            </a:r>
            <a:r>
              <a:rPr lang="zh-CN" altLang="en-US" sz="1800" kern="100" dirty="0">
                <a:effectLst/>
                <a:latin typeface="+mn-ea"/>
              </a:rPr>
              <a:t>首先定义积数组</a:t>
            </a:r>
            <a:r>
              <a:rPr lang="en-US" altLang="zh-CN" sz="1800" kern="100" dirty="0">
                <a:effectLst/>
                <a:latin typeface="+mn-ea"/>
              </a:rPr>
              <a:t>result</a:t>
            </a:r>
            <a:r>
              <a:rPr lang="zh-CN" altLang="en-US" sz="1800" kern="100" dirty="0">
                <a:effectLst/>
                <a:latin typeface="+mn-ea"/>
              </a:rPr>
              <a:t>并初始化为</a:t>
            </a:r>
            <a:r>
              <a:rPr lang="en-US" altLang="zh-CN" sz="1800" kern="100" dirty="0">
                <a:effectLst/>
                <a:latin typeface="+mn-ea"/>
              </a:rPr>
              <a:t>0, </a:t>
            </a:r>
            <a:r>
              <a:rPr lang="zh-CN" altLang="en-US" sz="1800" kern="100" dirty="0">
                <a:effectLst/>
                <a:latin typeface="+mn-ea"/>
              </a:rPr>
              <a:t>则自然乘法运算的过程可以对两个运算数数组下标进行循环</a:t>
            </a:r>
            <a:r>
              <a:rPr lang="en-US" altLang="zh-CN" sz="1800" kern="100" dirty="0">
                <a:effectLst/>
                <a:latin typeface="+mn-ea"/>
              </a:rPr>
              <a:t>, </a:t>
            </a:r>
            <a:r>
              <a:rPr lang="zh-CN" altLang="en-US" sz="1800" kern="100" dirty="0">
                <a:effectLst/>
                <a:latin typeface="+mn-ea"/>
              </a:rPr>
              <a:t>同时依次相乘和最后累加。</a:t>
            </a:r>
            <a:endParaRPr lang="en-US" altLang="zh-CN" sz="1800" kern="100" dirty="0">
              <a:effectLst/>
              <a:latin typeface="+mn-ea"/>
            </a:endParaRPr>
          </a:p>
          <a:p>
            <a:pPr marL="266700" indent="457200" algn="l">
              <a:lnSpc>
                <a:spcPts val="2500"/>
              </a:lnSpc>
              <a:spcBef>
                <a:spcPts val="1200"/>
              </a:spcBef>
            </a:pPr>
            <a:r>
              <a:rPr lang="zh-CN" altLang="en-US" sz="1800" kern="100" dirty="0">
                <a:effectLst/>
                <a:latin typeface="+mn-ea"/>
              </a:rPr>
              <a:t>除法运算是最复杂的</a:t>
            </a:r>
            <a:r>
              <a:rPr lang="en-US" altLang="zh-CN" sz="1800" kern="100" dirty="0">
                <a:effectLst/>
                <a:latin typeface="+mn-ea"/>
              </a:rPr>
              <a:t>, </a:t>
            </a:r>
            <a:r>
              <a:rPr lang="zh-CN" altLang="en-US" sz="1800" kern="100" dirty="0">
                <a:effectLst/>
                <a:latin typeface="+mn-ea"/>
              </a:rPr>
              <a:t>也是效率最低的。根据除法的一般定义</a:t>
            </a:r>
            <a:r>
              <a:rPr lang="en-US" altLang="zh-CN" sz="1800" kern="100" dirty="0">
                <a:effectLst/>
                <a:latin typeface="+mn-ea"/>
              </a:rPr>
              <a:t>, </a:t>
            </a:r>
            <a:r>
              <a:rPr lang="zh-CN" altLang="en-US" sz="1800" kern="100" dirty="0">
                <a:effectLst/>
                <a:latin typeface="+mn-ea"/>
              </a:rPr>
              <a:t>我们可以借助减法来实现</a:t>
            </a:r>
            <a:r>
              <a:rPr lang="en-US" altLang="zh-CN" sz="1800" kern="100" dirty="0">
                <a:effectLst/>
                <a:latin typeface="+mn-ea"/>
              </a:rPr>
              <a:t>:</a:t>
            </a:r>
            <a:r>
              <a:rPr lang="zh-CN" altLang="en-US" sz="1800" kern="100" dirty="0">
                <a:effectLst/>
                <a:latin typeface="+mn-ea"/>
              </a:rPr>
              <a:t>以差值是否小于除数作为判断条件进行循环运算</a:t>
            </a:r>
            <a:r>
              <a:rPr lang="en-US" altLang="zh-CN" sz="1800" kern="100" dirty="0">
                <a:effectLst/>
                <a:latin typeface="+mn-ea"/>
              </a:rPr>
              <a:t>, </a:t>
            </a:r>
            <a:r>
              <a:rPr lang="zh-CN" altLang="en-US" sz="1800" kern="100" dirty="0">
                <a:effectLst/>
                <a:latin typeface="+mn-ea"/>
              </a:rPr>
              <a:t>以一个计数器统计循环次数</a:t>
            </a:r>
            <a:r>
              <a:rPr lang="en-US" altLang="zh-CN" sz="1800" kern="100" dirty="0">
                <a:effectLst/>
                <a:latin typeface="+mn-ea"/>
              </a:rPr>
              <a:t>, </a:t>
            </a:r>
            <a:r>
              <a:rPr lang="zh-CN" altLang="en-US" sz="1800" kern="100" dirty="0">
                <a:effectLst/>
                <a:latin typeface="+mn-ea"/>
              </a:rPr>
              <a:t>则计数器的终值即为商</a:t>
            </a:r>
            <a:r>
              <a:rPr lang="en-US" altLang="zh-CN" sz="1800" kern="100" dirty="0">
                <a:effectLst/>
                <a:latin typeface="+mn-ea"/>
              </a:rPr>
              <a:t>, </a:t>
            </a:r>
            <a:r>
              <a:rPr lang="zh-CN" altLang="en-US" sz="1800" kern="100" dirty="0">
                <a:effectLst/>
                <a:latin typeface="+mn-ea"/>
              </a:rPr>
              <a:t>最终的差值即为余数。</a:t>
            </a:r>
            <a:endParaRPr lang="zh-CN" altLang="zh-CN" sz="1800" kern="100" dirty="0">
              <a:effectLst/>
              <a:latin typeface="+mn-ea"/>
            </a:endParaRPr>
          </a:p>
        </p:txBody>
      </p:sp>
      <p:pic>
        <p:nvPicPr>
          <p:cNvPr id="3" name="图片 2">
            <a:extLst>
              <a:ext uri="{FF2B5EF4-FFF2-40B4-BE49-F238E27FC236}">
                <a16:creationId xmlns:a16="http://schemas.microsoft.com/office/drawing/2014/main" id="{3F0E167F-9167-4021-855E-02C90960AFBC}"/>
              </a:ext>
            </a:extLst>
          </p:cNvPr>
          <p:cNvPicPr>
            <a:picLocks noChangeAspect="1"/>
          </p:cNvPicPr>
          <p:nvPr/>
        </p:nvPicPr>
        <p:blipFill>
          <a:blip r:embed="rId3"/>
          <a:stretch>
            <a:fillRect/>
          </a:stretch>
        </p:blipFill>
        <p:spPr>
          <a:xfrm>
            <a:off x="7219540" y="644396"/>
            <a:ext cx="2949696" cy="3025167"/>
          </a:xfrm>
          <a:prstGeom prst="rect">
            <a:avLst/>
          </a:prstGeom>
        </p:spPr>
      </p:pic>
      <p:pic>
        <p:nvPicPr>
          <p:cNvPr id="6146" name="Picture 2" descr="除法转成减法运算">
            <a:extLst>
              <a:ext uri="{FF2B5EF4-FFF2-40B4-BE49-F238E27FC236}">
                <a16:creationId xmlns:a16="http://schemas.microsoft.com/office/drawing/2014/main" id="{F1BF570A-02D4-4436-8AD8-9FAA14DDD1C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34545" y="3669563"/>
            <a:ext cx="5957455" cy="28003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49440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42505992-5CFF-4960-9B3A-E70EC490ADF8}"/>
              </a:ext>
            </a:extLst>
          </p:cNvPr>
          <p:cNvSpPr txBox="1"/>
          <p:nvPr/>
        </p:nvSpPr>
        <p:spPr>
          <a:xfrm>
            <a:off x="627322" y="648584"/>
            <a:ext cx="6840277" cy="523220"/>
          </a:xfrm>
          <a:prstGeom prst="rect">
            <a:avLst/>
          </a:prstGeom>
          <a:noFill/>
        </p:spPr>
        <p:txBody>
          <a:bodyPr wrap="square" rtlCol="0">
            <a:spAutoFit/>
          </a:bodyPr>
          <a:lstStyle/>
          <a:p>
            <a:pPr marL="285750" indent="-285750">
              <a:buFont typeface="Wingdings" panose="05000000000000000000" pitchFamily="2" charset="2"/>
              <a:buChar char="u"/>
            </a:pPr>
            <a:r>
              <a:rPr lang="zh-CN" altLang="en-US" sz="2800" dirty="0"/>
              <a:t>大数乘法实现算法</a:t>
            </a:r>
            <a:r>
              <a:rPr lang="en-US" altLang="zh-CN" sz="2800" dirty="0"/>
              <a:t>-</a:t>
            </a:r>
            <a:r>
              <a:rPr lang="zh-CN" altLang="en-US" sz="2800" dirty="0"/>
              <a:t>基本算法</a:t>
            </a:r>
          </a:p>
        </p:txBody>
      </p:sp>
      <p:sp>
        <p:nvSpPr>
          <p:cNvPr id="6" name="文本框 5">
            <a:extLst>
              <a:ext uri="{FF2B5EF4-FFF2-40B4-BE49-F238E27FC236}">
                <a16:creationId xmlns:a16="http://schemas.microsoft.com/office/drawing/2014/main" id="{9E66093C-0EA2-42B6-A070-C98771905CAF}"/>
              </a:ext>
            </a:extLst>
          </p:cNvPr>
          <p:cNvSpPr txBox="1"/>
          <p:nvPr/>
        </p:nvSpPr>
        <p:spPr>
          <a:xfrm>
            <a:off x="627322" y="1369021"/>
            <a:ext cx="3742660" cy="1144031"/>
          </a:xfrm>
          <a:prstGeom prst="rect">
            <a:avLst/>
          </a:prstGeom>
          <a:noFill/>
        </p:spPr>
        <p:txBody>
          <a:bodyPr wrap="square" rtlCol="0">
            <a:spAutoFit/>
          </a:bodyPr>
          <a:lstStyle/>
          <a:p>
            <a:pPr marL="457200" indent="-457200">
              <a:lnSpc>
                <a:spcPct val="150000"/>
              </a:lnSpc>
              <a:buFont typeface="Wingdings" panose="05000000000000000000" pitchFamily="2" charset="2"/>
              <a:buChar char="Ø"/>
            </a:pPr>
            <a:r>
              <a:rPr lang="zh-CN" altLang="en-US" sz="2400" dirty="0"/>
              <a:t>笔算乘法</a:t>
            </a:r>
            <a:endParaRPr lang="en-US" altLang="zh-CN" sz="2400" dirty="0"/>
          </a:p>
          <a:p>
            <a:pPr marL="457200" indent="-457200">
              <a:lnSpc>
                <a:spcPct val="150000"/>
              </a:lnSpc>
              <a:buFont typeface="Wingdings" panose="05000000000000000000" pitchFamily="2" charset="2"/>
              <a:buChar char="Ø"/>
            </a:pPr>
            <a:r>
              <a:rPr lang="en-US" altLang="zh-CN" sz="2400" dirty="0" err="1"/>
              <a:t>Comba</a:t>
            </a:r>
            <a:r>
              <a:rPr lang="zh-CN" altLang="en-US" sz="2400" dirty="0"/>
              <a:t>算法</a:t>
            </a:r>
          </a:p>
        </p:txBody>
      </p:sp>
      <p:sp>
        <p:nvSpPr>
          <p:cNvPr id="10" name="文本框 9">
            <a:extLst>
              <a:ext uri="{FF2B5EF4-FFF2-40B4-BE49-F238E27FC236}">
                <a16:creationId xmlns:a16="http://schemas.microsoft.com/office/drawing/2014/main" id="{25BEEFD8-2FF1-43A9-97B0-E02336C6247F}"/>
              </a:ext>
            </a:extLst>
          </p:cNvPr>
          <p:cNvSpPr txBox="1"/>
          <p:nvPr/>
        </p:nvSpPr>
        <p:spPr>
          <a:xfrm>
            <a:off x="914400" y="2875547"/>
            <a:ext cx="5507666" cy="2750881"/>
          </a:xfrm>
          <a:prstGeom prst="rect">
            <a:avLst/>
          </a:prstGeom>
          <a:noFill/>
        </p:spPr>
        <p:txBody>
          <a:bodyPr wrap="square">
            <a:spAutoFit/>
          </a:bodyPr>
          <a:lstStyle/>
          <a:p>
            <a:pPr indent="457200">
              <a:lnSpc>
                <a:spcPts val="3000"/>
              </a:lnSpc>
              <a:spcBef>
                <a:spcPts val="1200"/>
              </a:spcBef>
            </a:pPr>
            <a:r>
              <a:rPr lang="en-US" altLang="zh-CN" dirty="0"/>
              <a:t>1990</a:t>
            </a:r>
            <a:r>
              <a:rPr lang="zh-CN" altLang="en-US" dirty="0"/>
              <a:t>年，</a:t>
            </a:r>
            <a:r>
              <a:rPr lang="en-US" altLang="zh-CN" dirty="0"/>
              <a:t> Paul G. </a:t>
            </a:r>
            <a:r>
              <a:rPr lang="en-US" altLang="zh-CN" dirty="0" err="1"/>
              <a:t>Comba</a:t>
            </a:r>
            <a:r>
              <a:rPr lang="en-US" altLang="zh-CN" dirty="0"/>
              <a:t> </a:t>
            </a:r>
            <a:r>
              <a:rPr lang="zh-CN" altLang="en-US" dirty="0"/>
              <a:t>在笔算乘法的基础上提出了一种改进算法，虽然执行乘法的次数与笔算乘法相同，但 </a:t>
            </a:r>
            <a:r>
              <a:rPr lang="en-US" altLang="zh-CN" dirty="0" err="1"/>
              <a:t>Comba</a:t>
            </a:r>
            <a:r>
              <a:rPr lang="zh-CN" altLang="en-US" dirty="0"/>
              <a:t>算法以列为单位计算。和普通的笔算乘法很类似，只是每一次单精度乘法只是单纯计算乘法，不计算进位，进位留到每一列累加后进行。所以原来需要 </a:t>
            </a:r>
            <a:r>
              <a:rPr lang="en-US" altLang="zh-CN" dirty="0"/>
              <a:t>n * n </a:t>
            </a:r>
            <a:r>
              <a:rPr lang="zh-CN" altLang="en-US" dirty="0"/>
              <a:t>次进位，现在最多只需要 </a:t>
            </a:r>
            <a:r>
              <a:rPr lang="en-US" altLang="zh-CN" dirty="0"/>
              <a:t>2n </a:t>
            </a:r>
            <a:r>
              <a:rPr lang="zh-CN" altLang="en-US" dirty="0"/>
              <a:t>次即可。</a:t>
            </a:r>
            <a:r>
              <a:rPr lang="en-US" altLang="zh-CN" dirty="0" err="1"/>
              <a:t>Comba</a:t>
            </a:r>
            <a:r>
              <a:rPr lang="zh-CN" altLang="en-US" dirty="0"/>
              <a:t>算法普遍用于</a:t>
            </a:r>
            <a:r>
              <a:rPr lang="en-US" altLang="zh-CN" dirty="0"/>
              <a:t>PC </a:t>
            </a:r>
            <a:r>
              <a:rPr lang="zh-CN" altLang="en-US" dirty="0"/>
              <a:t>加密系统。</a:t>
            </a:r>
          </a:p>
        </p:txBody>
      </p:sp>
      <p:pic>
        <p:nvPicPr>
          <p:cNvPr id="11" name="图片 10">
            <a:extLst>
              <a:ext uri="{FF2B5EF4-FFF2-40B4-BE49-F238E27FC236}">
                <a16:creationId xmlns:a16="http://schemas.microsoft.com/office/drawing/2014/main" id="{A15E8EF2-6E34-4958-A39C-35F448D1324E}"/>
              </a:ext>
            </a:extLst>
          </p:cNvPr>
          <p:cNvPicPr>
            <a:picLocks noChangeAspect="1"/>
          </p:cNvPicPr>
          <p:nvPr/>
        </p:nvPicPr>
        <p:blipFill>
          <a:blip r:embed="rId3"/>
          <a:stretch>
            <a:fillRect/>
          </a:stretch>
        </p:blipFill>
        <p:spPr>
          <a:xfrm>
            <a:off x="7164731" y="1171804"/>
            <a:ext cx="4477920" cy="5208788"/>
          </a:xfrm>
          <a:prstGeom prst="rect">
            <a:avLst/>
          </a:prstGeom>
        </p:spPr>
      </p:pic>
    </p:spTree>
    <p:extLst>
      <p:ext uri="{BB962C8B-B14F-4D97-AF65-F5344CB8AC3E}">
        <p14:creationId xmlns:p14="http://schemas.microsoft.com/office/powerpoint/2010/main" val="23029726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42505992-5CFF-4960-9B3A-E70EC490ADF8}"/>
              </a:ext>
            </a:extLst>
          </p:cNvPr>
          <p:cNvSpPr txBox="1"/>
          <p:nvPr/>
        </p:nvSpPr>
        <p:spPr>
          <a:xfrm>
            <a:off x="627322" y="648584"/>
            <a:ext cx="6840277" cy="523220"/>
          </a:xfrm>
          <a:prstGeom prst="rect">
            <a:avLst/>
          </a:prstGeom>
          <a:noFill/>
        </p:spPr>
        <p:txBody>
          <a:bodyPr wrap="square" rtlCol="0">
            <a:spAutoFit/>
          </a:bodyPr>
          <a:lstStyle/>
          <a:p>
            <a:pPr marL="285750" indent="-285750">
              <a:buFont typeface="Wingdings" panose="05000000000000000000" pitchFamily="2" charset="2"/>
              <a:buChar char="u"/>
            </a:pPr>
            <a:r>
              <a:rPr lang="zh-CN" altLang="en-US" sz="2800" dirty="0"/>
              <a:t>大数乘法实现算法</a:t>
            </a:r>
            <a:r>
              <a:rPr lang="en-US" altLang="zh-CN" sz="2800" dirty="0"/>
              <a:t>-</a:t>
            </a:r>
            <a:r>
              <a:rPr lang="zh-CN" altLang="en-US" sz="2800" dirty="0"/>
              <a:t>分治算法</a:t>
            </a:r>
          </a:p>
        </p:txBody>
      </p:sp>
      <p:sp>
        <p:nvSpPr>
          <p:cNvPr id="6" name="文本框 5">
            <a:extLst>
              <a:ext uri="{FF2B5EF4-FFF2-40B4-BE49-F238E27FC236}">
                <a16:creationId xmlns:a16="http://schemas.microsoft.com/office/drawing/2014/main" id="{9E66093C-0EA2-42B6-A070-C98771905CAF}"/>
              </a:ext>
            </a:extLst>
          </p:cNvPr>
          <p:cNvSpPr txBox="1"/>
          <p:nvPr/>
        </p:nvSpPr>
        <p:spPr>
          <a:xfrm>
            <a:off x="627322" y="1369021"/>
            <a:ext cx="3742660" cy="590033"/>
          </a:xfrm>
          <a:prstGeom prst="rect">
            <a:avLst/>
          </a:prstGeom>
          <a:noFill/>
        </p:spPr>
        <p:txBody>
          <a:bodyPr wrap="square" rtlCol="0">
            <a:spAutoFit/>
          </a:bodyPr>
          <a:lstStyle/>
          <a:p>
            <a:pPr marL="457200" indent="-457200">
              <a:lnSpc>
                <a:spcPct val="150000"/>
              </a:lnSpc>
              <a:buFont typeface="Wingdings" panose="05000000000000000000" pitchFamily="2" charset="2"/>
              <a:buChar char="Ø"/>
            </a:pPr>
            <a:r>
              <a:rPr lang="en-US" altLang="zh-CN" sz="2400" dirty="0"/>
              <a:t>Karatsuba</a:t>
            </a:r>
            <a:r>
              <a:rPr lang="zh-CN" altLang="en-US" sz="2400" dirty="0"/>
              <a:t>乘法</a:t>
            </a:r>
            <a:endParaRPr lang="en-US" altLang="zh-CN" sz="2400" dirty="0"/>
          </a:p>
        </p:txBody>
      </p:sp>
      <p:sp>
        <p:nvSpPr>
          <p:cNvPr id="10" name="文本框 9">
            <a:extLst>
              <a:ext uri="{FF2B5EF4-FFF2-40B4-BE49-F238E27FC236}">
                <a16:creationId xmlns:a16="http://schemas.microsoft.com/office/drawing/2014/main" id="{25BEEFD8-2FF1-43A9-97B0-E02336C6247F}"/>
              </a:ext>
            </a:extLst>
          </p:cNvPr>
          <p:cNvSpPr txBox="1"/>
          <p:nvPr/>
        </p:nvSpPr>
        <p:spPr>
          <a:xfrm>
            <a:off x="627321" y="2156271"/>
            <a:ext cx="10886899" cy="1750607"/>
          </a:xfrm>
          <a:prstGeom prst="rect">
            <a:avLst/>
          </a:prstGeom>
          <a:noFill/>
        </p:spPr>
        <p:txBody>
          <a:bodyPr wrap="square">
            <a:spAutoFit/>
          </a:bodyPr>
          <a:lstStyle/>
          <a:p>
            <a:pPr indent="457200">
              <a:lnSpc>
                <a:spcPts val="3000"/>
              </a:lnSpc>
              <a:spcBef>
                <a:spcPts val="1200"/>
              </a:spcBef>
            </a:pPr>
            <a:r>
              <a:rPr lang="en-US" altLang="zh-CN" dirty="0"/>
              <a:t>1962</a:t>
            </a:r>
            <a:r>
              <a:rPr lang="zh-CN" altLang="en-US" dirty="0"/>
              <a:t>年，</a:t>
            </a:r>
            <a:r>
              <a:rPr lang="en-US" altLang="zh-CN" dirty="0"/>
              <a:t>Karatsuba</a:t>
            </a:r>
            <a:r>
              <a:rPr lang="zh-CN" altLang="en-US" dirty="0"/>
              <a:t>使用二分递归的方法将大整数乘法的时间复杂度降低到了</a:t>
            </a:r>
            <a:r>
              <a:rPr lang="en-US" altLang="zh-CN" dirty="0">
                <a:latin typeface="Arial" panose="020B0604020202020204" pitchFamily="34" charset="0"/>
                <a:cs typeface="Arial" panose="020B0604020202020204" pitchFamily="34" charset="0"/>
              </a:rPr>
              <a:t>O(n^log</a:t>
            </a:r>
            <a:r>
              <a:rPr lang="en-US" altLang="zh-CN" baseline="-25000" dirty="0">
                <a:latin typeface="Arial" panose="020B0604020202020204" pitchFamily="34" charset="0"/>
                <a:cs typeface="Arial" panose="020B0604020202020204" pitchFamily="34" charset="0"/>
              </a:rPr>
              <a:t>2</a:t>
            </a:r>
            <a:r>
              <a:rPr lang="en-US" altLang="zh-CN" dirty="0">
                <a:latin typeface="Arial" panose="020B0604020202020204" pitchFamily="34" charset="0"/>
                <a:cs typeface="Arial" panose="020B0604020202020204" pitchFamily="34" charset="0"/>
              </a:rPr>
              <a:t>3)</a:t>
            </a:r>
            <a:r>
              <a:rPr lang="zh-CN" altLang="en-US" dirty="0"/>
              <a:t>，该算法实现相对简单，额外开销较少，在 </a:t>
            </a:r>
            <a:r>
              <a:rPr lang="en-US" altLang="zh-CN" dirty="0"/>
              <a:t>RSA</a:t>
            </a:r>
            <a:r>
              <a:rPr lang="zh-CN" altLang="en-US" dirty="0"/>
              <a:t>等公钥加密系统中有较多使用。</a:t>
            </a:r>
            <a:r>
              <a:rPr lang="en-US" altLang="zh-CN" dirty="0"/>
              <a:t>Karatsuba</a:t>
            </a:r>
            <a:r>
              <a:rPr lang="zh-CN" altLang="en-US" dirty="0"/>
              <a:t>算法原理是将大数分成两段后变成较小的数位，然后做</a:t>
            </a:r>
            <a:r>
              <a:rPr lang="en-US" altLang="zh-CN" dirty="0"/>
              <a:t>3</a:t>
            </a:r>
            <a:r>
              <a:rPr lang="zh-CN" altLang="en-US" dirty="0"/>
              <a:t>次乘法，并附带少量的加法操作和移位操作。</a:t>
            </a:r>
            <a:endParaRPr lang="en-US" altLang="zh-CN" dirty="0"/>
          </a:p>
          <a:p>
            <a:pPr indent="457200">
              <a:lnSpc>
                <a:spcPts val="3000"/>
              </a:lnSpc>
              <a:spcBef>
                <a:spcPts val="1200"/>
              </a:spcBef>
            </a:pPr>
            <a:r>
              <a:rPr lang="zh-CN" altLang="en-US" dirty="0"/>
              <a:t>以计算</a:t>
            </a:r>
            <a:r>
              <a:rPr lang="en-US" altLang="zh-CN" dirty="0">
                <a:latin typeface="Arial" panose="020B0604020202020204" pitchFamily="34" charset="0"/>
                <a:cs typeface="Arial" panose="020B0604020202020204" pitchFamily="34" charset="0"/>
              </a:rPr>
              <a:t>25</a:t>
            </a:r>
            <a:r>
              <a:rPr lang="zh-CN" altLang="en-US" dirty="0"/>
              <a:t>乘以</a:t>
            </a:r>
            <a:r>
              <a:rPr lang="en-US" altLang="zh-CN" dirty="0">
                <a:latin typeface="Arial" panose="020B0604020202020204" pitchFamily="34" charset="0"/>
                <a:cs typeface="Arial" panose="020B0604020202020204" pitchFamily="34" charset="0"/>
              </a:rPr>
              <a:t>63</a:t>
            </a:r>
            <a:r>
              <a:rPr lang="zh-CN" altLang="en-US" dirty="0"/>
              <a:t>为例，传统的算法如下需要</a:t>
            </a:r>
            <a:r>
              <a:rPr lang="en-US" altLang="zh-CN" dirty="0"/>
              <a:t>4</a:t>
            </a:r>
            <a:r>
              <a:rPr lang="zh-CN" altLang="en-US" dirty="0"/>
              <a:t>次个位数之间的相乘以及几次加法，如下：</a:t>
            </a:r>
          </a:p>
        </p:txBody>
      </p:sp>
      <p:pic>
        <p:nvPicPr>
          <p:cNvPr id="10242" name="Picture 2">
            <a:extLst>
              <a:ext uri="{FF2B5EF4-FFF2-40B4-BE49-F238E27FC236}">
                <a16:creationId xmlns:a16="http://schemas.microsoft.com/office/drawing/2014/main" id="{D3AB3993-C88A-43F8-BAFD-D12BCBD47F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0939" y="4392767"/>
            <a:ext cx="7190121" cy="14597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918451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42505992-5CFF-4960-9B3A-E70EC490ADF8}"/>
              </a:ext>
            </a:extLst>
          </p:cNvPr>
          <p:cNvSpPr txBox="1"/>
          <p:nvPr/>
        </p:nvSpPr>
        <p:spPr>
          <a:xfrm>
            <a:off x="627322" y="648584"/>
            <a:ext cx="6840277" cy="523220"/>
          </a:xfrm>
          <a:prstGeom prst="rect">
            <a:avLst/>
          </a:prstGeom>
          <a:noFill/>
        </p:spPr>
        <p:txBody>
          <a:bodyPr wrap="square" rtlCol="0">
            <a:spAutoFit/>
          </a:bodyPr>
          <a:lstStyle/>
          <a:p>
            <a:pPr marL="285750" indent="-285750">
              <a:buFont typeface="Wingdings" panose="05000000000000000000" pitchFamily="2" charset="2"/>
              <a:buChar char="u"/>
            </a:pPr>
            <a:r>
              <a:rPr lang="zh-CN" altLang="en-US" sz="2800" dirty="0"/>
              <a:t>大数乘法实现算法</a:t>
            </a:r>
            <a:r>
              <a:rPr lang="en-US" altLang="zh-CN" sz="2800" dirty="0"/>
              <a:t>-</a:t>
            </a:r>
            <a:r>
              <a:rPr lang="zh-CN" altLang="en-US" sz="2800" dirty="0"/>
              <a:t>分治算法</a:t>
            </a:r>
          </a:p>
        </p:txBody>
      </p:sp>
      <p:sp>
        <p:nvSpPr>
          <p:cNvPr id="6" name="文本框 5">
            <a:extLst>
              <a:ext uri="{FF2B5EF4-FFF2-40B4-BE49-F238E27FC236}">
                <a16:creationId xmlns:a16="http://schemas.microsoft.com/office/drawing/2014/main" id="{9E66093C-0EA2-42B6-A070-C98771905CAF}"/>
              </a:ext>
            </a:extLst>
          </p:cNvPr>
          <p:cNvSpPr txBox="1"/>
          <p:nvPr/>
        </p:nvSpPr>
        <p:spPr>
          <a:xfrm>
            <a:off x="627322" y="1369021"/>
            <a:ext cx="3742660" cy="590033"/>
          </a:xfrm>
          <a:prstGeom prst="rect">
            <a:avLst/>
          </a:prstGeom>
          <a:noFill/>
        </p:spPr>
        <p:txBody>
          <a:bodyPr wrap="square" rtlCol="0">
            <a:spAutoFit/>
          </a:bodyPr>
          <a:lstStyle/>
          <a:p>
            <a:pPr marL="457200" indent="-457200">
              <a:lnSpc>
                <a:spcPct val="150000"/>
              </a:lnSpc>
              <a:buFont typeface="Wingdings" panose="05000000000000000000" pitchFamily="2" charset="2"/>
              <a:buChar char="Ø"/>
            </a:pPr>
            <a:r>
              <a:rPr lang="en-US" altLang="zh-CN" sz="2400" dirty="0"/>
              <a:t>Karatsuba</a:t>
            </a:r>
            <a:r>
              <a:rPr lang="zh-CN" altLang="en-US" sz="2400" dirty="0"/>
              <a:t>乘法</a:t>
            </a:r>
            <a:endParaRPr lang="en-US" altLang="zh-CN" sz="2400" dirty="0"/>
          </a:p>
        </p:txBody>
      </p:sp>
      <p:sp>
        <p:nvSpPr>
          <p:cNvPr id="9" name="文本框 8">
            <a:extLst>
              <a:ext uri="{FF2B5EF4-FFF2-40B4-BE49-F238E27FC236}">
                <a16:creationId xmlns:a16="http://schemas.microsoft.com/office/drawing/2014/main" id="{0BF1CD97-8D42-433D-9990-B0EB7B775F2D}"/>
              </a:ext>
            </a:extLst>
          </p:cNvPr>
          <p:cNvSpPr txBox="1"/>
          <p:nvPr/>
        </p:nvSpPr>
        <p:spPr>
          <a:xfrm>
            <a:off x="1108880" y="2156271"/>
            <a:ext cx="8294427" cy="369332"/>
          </a:xfrm>
          <a:prstGeom prst="rect">
            <a:avLst/>
          </a:prstGeom>
          <a:noFill/>
        </p:spPr>
        <p:txBody>
          <a:bodyPr wrap="square">
            <a:spAutoFit/>
          </a:bodyPr>
          <a:lstStyle/>
          <a:p>
            <a:r>
              <a:rPr lang="en-US" altLang="zh-CN" dirty="0"/>
              <a:t>Karatsuba </a:t>
            </a:r>
            <a:r>
              <a:rPr lang="zh-CN" altLang="en-US" dirty="0"/>
              <a:t>算法需要</a:t>
            </a:r>
            <a:r>
              <a:rPr lang="en-US" altLang="zh-CN" dirty="0"/>
              <a:t>3</a:t>
            </a:r>
            <a:r>
              <a:rPr lang="zh-CN" altLang="en-US" dirty="0"/>
              <a:t>次个位数之间的相乘以及几次加法和减法，如下：</a:t>
            </a:r>
          </a:p>
        </p:txBody>
      </p:sp>
      <p:pic>
        <p:nvPicPr>
          <p:cNvPr id="11266" name="Picture 2">
            <a:extLst>
              <a:ext uri="{FF2B5EF4-FFF2-40B4-BE49-F238E27FC236}">
                <a16:creationId xmlns:a16="http://schemas.microsoft.com/office/drawing/2014/main" id="{88986DD1-ADA1-4D27-8F96-E44D90F71A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b="16667"/>
          <a:stretch>
            <a:fillRect/>
          </a:stretch>
        </p:blipFill>
        <p:spPr bwMode="auto">
          <a:xfrm>
            <a:off x="651680" y="3066720"/>
            <a:ext cx="6000252" cy="2531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67" name="Picture 3">
            <a:extLst>
              <a:ext uri="{FF2B5EF4-FFF2-40B4-BE49-F238E27FC236}">
                <a16:creationId xmlns:a16="http://schemas.microsoft.com/office/drawing/2014/main" id="{8BFCB57B-3744-4F14-8712-B7752D8B419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605"/>
          <a:stretch/>
        </p:blipFill>
        <p:spPr bwMode="auto">
          <a:xfrm>
            <a:off x="6651932" y="3066720"/>
            <a:ext cx="5061033" cy="2668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801435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42505992-5CFF-4960-9B3A-E70EC490ADF8}"/>
              </a:ext>
            </a:extLst>
          </p:cNvPr>
          <p:cNvSpPr txBox="1"/>
          <p:nvPr/>
        </p:nvSpPr>
        <p:spPr>
          <a:xfrm>
            <a:off x="627322" y="648584"/>
            <a:ext cx="6840277" cy="523220"/>
          </a:xfrm>
          <a:prstGeom prst="rect">
            <a:avLst/>
          </a:prstGeom>
          <a:noFill/>
        </p:spPr>
        <p:txBody>
          <a:bodyPr wrap="square" rtlCol="0">
            <a:spAutoFit/>
          </a:bodyPr>
          <a:lstStyle/>
          <a:p>
            <a:pPr marL="285750" indent="-285750">
              <a:buFont typeface="Wingdings" panose="05000000000000000000" pitchFamily="2" charset="2"/>
              <a:buChar char="u"/>
            </a:pPr>
            <a:r>
              <a:rPr lang="zh-CN" altLang="en-US" sz="2800" dirty="0"/>
              <a:t>大数乘法实现算法</a:t>
            </a:r>
            <a:r>
              <a:rPr lang="en-US" altLang="zh-CN" sz="2800" dirty="0"/>
              <a:t>-</a:t>
            </a:r>
            <a:r>
              <a:rPr lang="zh-CN" altLang="en-US" sz="2800" dirty="0"/>
              <a:t>分治算法</a:t>
            </a:r>
          </a:p>
        </p:txBody>
      </p:sp>
      <p:sp>
        <p:nvSpPr>
          <p:cNvPr id="6" name="文本框 5">
            <a:extLst>
              <a:ext uri="{FF2B5EF4-FFF2-40B4-BE49-F238E27FC236}">
                <a16:creationId xmlns:a16="http://schemas.microsoft.com/office/drawing/2014/main" id="{9E66093C-0EA2-42B6-A070-C98771905CAF}"/>
              </a:ext>
            </a:extLst>
          </p:cNvPr>
          <p:cNvSpPr txBox="1"/>
          <p:nvPr/>
        </p:nvSpPr>
        <p:spPr>
          <a:xfrm>
            <a:off x="627322" y="1369021"/>
            <a:ext cx="3742660" cy="590033"/>
          </a:xfrm>
          <a:prstGeom prst="rect">
            <a:avLst/>
          </a:prstGeom>
          <a:noFill/>
        </p:spPr>
        <p:txBody>
          <a:bodyPr wrap="square" rtlCol="0">
            <a:spAutoFit/>
          </a:bodyPr>
          <a:lstStyle/>
          <a:p>
            <a:pPr marL="457200" indent="-457200">
              <a:lnSpc>
                <a:spcPct val="150000"/>
              </a:lnSpc>
              <a:buFont typeface="Wingdings" panose="05000000000000000000" pitchFamily="2" charset="2"/>
              <a:buChar char="Ø"/>
            </a:pPr>
            <a:r>
              <a:rPr lang="en-US" altLang="zh-CN" sz="2400" dirty="0"/>
              <a:t>Toom-Cook</a:t>
            </a:r>
            <a:r>
              <a:rPr lang="zh-CN" altLang="en-US" sz="2400" dirty="0"/>
              <a:t>算法</a:t>
            </a:r>
            <a:endParaRPr lang="en-US" altLang="zh-CN" sz="2400" dirty="0"/>
          </a:p>
        </p:txBody>
      </p:sp>
      <p:sp>
        <p:nvSpPr>
          <p:cNvPr id="10" name="文本框 9">
            <a:extLst>
              <a:ext uri="{FF2B5EF4-FFF2-40B4-BE49-F238E27FC236}">
                <a16:creationId xmlns:a16="http://schemas.microsoft.com/office/drawing/2014/main" id="{25BEEFD8-2FF1-43A9-97B0-E02336C6247F}"/>
              </a:ext>
            </a:extLst>
          </p:cNvPr>
          <p:cNvSpPr txBox="1"/>
          <p:nvPr/>
        </p:nvSpPr>
        <p:spPr>
          <a:xfrm>
            <a:off x="627322" y="2361335"/>
            <a:ext cx="10963316" cy="2135328"/>
          </a:xfrm>
          <a:prstGeom prst="rect">
            <a:avLst/>
          </a:prstGeom>
          <a:noFill/>
        </p:spPr>
        <p:txBody>
          <a:bodyPr wrap="square">
            <a:spAutoFit/>
          </a:bodyPr>
          <a:lstStyle/>
          <a:p>
            <a:pPr indent="457200">
              <a:lnSpc>
                <a:spcPts val="3000"/>
              </a:lnSpc>
              <a:spcBef>
                <a:spcPts val="1200"/>
              </a:spcBef>
            </a:pPr>
            <a:r>
              <a:rPr lang="en-US" altLang="zh-CN" dirty="0"/>
              <a:t>1963</a:t>
            </a:r>
            <a:r>
              <a:rPr lang="zh-CN" altLang="en-US" dirty="0"/>
              <a:t>年</a:t>
            </a:r>
            <a:r>
              <a:rPr lang="en-US" altLang="zh-CN" dirty="0"/>
              <a:t>,Toom</a:t>
            </a:r>
            <a:r>
              <a:rPr lang="zh-CN" altLang="en-US" dirty="0"/>
              <a:t>发展了这种分治递归的思想，提出将大整数分为</a:t>
            </a:r>
            <a:r>
              <a:rPr lang="en-US" altLang="zh-CN" dirty="0"/>
              <a:t>k</a:t>
            </a:r>
            <a:r>
              <a:rPr lang="zh-CN" altLang="en-US" dirty="0"/>
              <a:t>部分</a:t>
            </a:r>
            <a:r>
              <a:rPr lang="en-US" altLang="zh-CN" dirty="0"/>
              <a:t>(k&gt;2)</a:t>
            </a:r>
            <a:r>
              <a:rPr lang="zh-CN" altLang="en-US" dirty="0"/>
              <a:t>进行递归，</a:t>
            </a:r>
            <a:r>
              <a:rPr lang="en-US" altLang="zh-CN" dirty="0"/>
              <a:t>k </a:t>
            </a:r>
            <a:r>
              <a:rPr lang="zh-CN" altLang="en-US" dirty="0"/>
              <a:t>随乘法规模而变化。</a:t>
            </a:r>
            <a:endParaRPr lang="en-US" altLang="zh-CN" dirty="0"/>
          </a:p>
          <a:p>
            <a:pPr indent="457200">
              <a:lnSpc>
                <a:spcPts val="3000"/>
              </a:lnSpc>
              <a:spcBef>
                <a:spcPts val="1200"/>
              </a:spcBef>
            </a:pPr>
            <a:r>
              <a:rPr lang="en-US" altLang="zh-CN" dirty="0"/>
              <a:t>1969</a:t>
            </a:r>
            <a:r>
              <a:rPr lang="zh-CN" altLang="en-US" dirty="0"/>
              <a:t>年，</a:t>
            </a:r>
            <a:r>
              <a:rPr lang="en-US" altLang="zh-CN" dirty="0"/>
              <a:t>Cook</a:t>
            </a:r>
            <a:r>
              <a:rPr lang="zh-CN" altLang="en-US" dirty="0"/>
              <a:t>利用</a:t>
            </a:r>
            <a:r>
              <a:rPr lang="en-US" altLang="zh-CN" dirty="0"/>
              <a:t>Toom</a:t>
            </a:r>
            <a:r>
              <a:rPr lang="zh-CN" altLang="en-US" dirty="0"/>
              <a:t>的思想加快乘法的计算机程序，称为</a:t>
            </a:r>
            <a:r>
              <a:rPr lang="en-US" altLang="zh-CN" dirty="0"/>
              <a:t>Toom-Cook</a:t>
            </a:r>
            <a:r>
              <a:rPr lang="zh-CN" altLang="en-US" dirty="0"/>
              <a:t>乘法算法。该算法在</a:t>
            </a:r>
            <a:r>
              <a:rPr lang="en-US" altLang="zh-CN" dirty="0"/>
              <a:t>k</a:t>
            </a:r>
            <a:r>
              <a:rPr lang="zh-CN" altLang="en-US" dirty="0"/>
              <a:t>值较大时变得非常复杂，在实际应用中较少采用，常用的 </a:t>
            </a:r>
            <a:r>
              <a:rPr lang="en-US" altLang="zh-CN" dirty="0"/>
              <a:t>k</a:t>
            </a:r>
            <a:r>
              <a:rPr lang="zh-CN" altLang="en-US" dirty="0"/>
              <a:t>值一般在</a:t>
            </a:r>
            <a:r>
              <a:rPr lang="en-US" altLang="zh-CN" dirty="0"/>
              <a:t>6 </a:t>
            </a:r>
            <a:r>
              <a:rPr lang="zh-CN" altLang="en-US" dirty="0"/>
              <a:t>以下。当</a:t>
            </a:r>
            <a:r>
              <a:rPr lang="en-US" altLang="zh-CN" dirty="0"/>
              <a:t>k=3</a:t>
            </a:r>
            <a:r>
              <a:rPr lang="zh-CN" altLang="en-US" dirty="0"/>
              <a:t>时，就是最常用的</a:t>
            </a:r>
            <a:r>
              <a:rPr lang="en-US" altLang="zh-CN" dirty="0"/>
              <a:t>Toom-Cook 3-Way </a:t>
            </a:r>
            <a:r>
              <a:rPr lang="zh-CN" altLang="en-US" dirty="0"/>
              <a:t>算法，其时间复杂度为</a:t>
            </a:r>
            <a:r>
              <a:rPr lang="en-US" altLang="zh-CN" dirty="0"/>
              <a:t>O(n</a:t>
            </a:r>
            <a:r>
              <a:rPr lang="en-US" altLang="zh-CN" baseline="30000" dirty="0"/>
              <a:t>1.465</a:t>
            </a:r>
            <a:r>
              <a:rPr lang="en-US" altLang="zh-CN" dirty="0"/>
              <a:t>)</a:t>
            </a:r>
            <a:r>
              <a:rPr lang="zh-CN" altLang="en-US" dirty="0"/>
              <a:t>。</a:t>
            </a:r>
          </a:p>
        </p:txBody>
      </p:sp>
      <p:sp>
        <p:nvSpPr>
          <p:cNvPr id="2" name="矩形 1">
            <a:extLst>
              <a:ext uri="{FF2B5EF4-FFF2-40B4-BE49-F238E27FC236}">
                <a16:creationId xmlns:a16="http://schemas.microsoft.com/office/drawing/2014/main" id="{3D70914D-6AF0-4D14-A3D8-C519DD2C71AE}"/>
              </a:ext>
            </a:extLst>
          </p:cNvPr>
          <p:cNvSpPr/>
          <p:nvPr/>
        </p:nvSpPr>
        <p:spPr>
          <a:xfrm>
            <a:off x="907501" y="5193960"/>
            <a:ext cx="1332317" cy="5900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划分</a:t>
            </a:r>
          </a:p>
        </p:txBody>
      </p:sp>
      <p:sp>
        <p:nvSpPr>
          <p:cNvPr id="7" name="矩形 6">
            <a:extLst>
              <a:ext uri="{FF2B5EF4-FFF2-40B4-BE49-F238E27FC236}">
                <a16:creationId xmlns:a16="http://schemas.microsoft.com/office/drawing/2014/main" id="{7A2039CB-B1EC-4872-8597-DB4856A8AB63}"/>
              </a:ext>
            </a:extLst>
          </p:cNvPr>
          <p:cNvSpPr/>
          <p:nvPr/>
        </p:nvSpPr>
        <p:spPr>
          <a:xfrm>
            <a:off x="3086968" y="5193962"/>
            <a:ext cx="1332317" cy="5900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代值</a:t>
            </a:r>
          </a:p>
        </p:txBody>
      </p:sp>
      <p:sp>
        <p:nvSpPr>
          <p:cNvPr id="8" name="矩形 7">
            <a:extLst>
              <a:ext uri="{FF2B5EF4-FFF2-40B4-BE49-F238E27FC236}">
                <a16:creationId xmlns:a16="http://schemas.microsoft.com/office/drawing/2014/main" id="{ECDE7356-9E57-4887-9DBE-0C316054632C}"/>
              </a:ext>
            </a:extLst>
          </p:cNvPr>
          <p:cNvSpPr/>
          <p:nvPr/>
        </p:nvSpPr>
        <p:spPr>
          <a:xfrm>
            <a:off x="7534605" y="5193962"/>
            <a:ext cx="1332317" cy="5900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解值</a:t>
            </a:r>
          </a:p>
        </p:txBody>
      </p:sp>
      <p:sp>
        <p:nvSpPr>
          <p:cNvPr id="9" name="矩形 8">
            <a:extLst>
              <a:ext uri="{FF2B5EF4-FFF2-40B4-BE49-F238E27FC236}">
                <a16:creationId xmlns:a16="http://schemas.microsoft.com/office/drawing/2014/main" id="{44E78AFB-9D8D-45D4-97A3-135D0162229A}"/>
              </a:ext>
            </a:extLst>
          </p:cNvPr>
          <p:cNvSpPr/>
          <p:nvPr/>
        </p:nvSpPr>
        <p:spPr>
          <a:xfrm>
            <a:off x="5350470" y="5200139"/>
            <a:ext cx="1332317" cy="5900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逐点相乘</a:t>
            </a:r>
          </a:p>
        </p:txBody>
      </p:sp>
      <p:sp>
        <p:nvSpPr>
          <p:cNvPr id="11" name="矩形 10">
            <a:extLst>
              <a:ext uri="{FF2B5EF4-FFF2-40B4-BE49-F238E27FC236}">
                <a16:creationId xmlns:a16="http://schemas.microsoft.com/office/drawing/2014/main" id="{57320F30-FA7E-42E6-B065-AD5F8A5B55FD}"/>
              </a:ext>
            </a:extLst>
          </p:cNvPr>
          <p:cNvSpPr/>
          <p:nvPr/>
        </p:nvSpPr>
        <p:spPr>
          <a:xfrm>
            <a:off x="9785750" y="5193961"/>
            <a:ext cx="1332317" cy="5900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代入</a:t>
            </a:r>
          </a:p>
        </p:txBody>
      </p:sp>
      <p:cxnSp>
        <p:nvCxnSpPr>
          <p:cNvPr id="28" name="直接箭头连接符 27">
            <a:extLst>
              <a:ext uri="{FF2B5EF4-FFF2-40B4-BE49-F238E27FC236}">
                <a16:creationId xmlns:a16="http://schemas.microsoft.com/office/drawing/2014/main" id="{6C2FBD10-ABFE-40D2-B658-159B7A6B9EC8}"/>
              </a:ext>
            </a:extLst>
          </p:cNvPr>
          <p:cNvCxnSpPr>
            <a:cxnSpLocks/>
            <a:stCxn id="2" idx="3"/>
            <a:endCxn id="7" idx="1"/>
          </p:cNvCxnSpPr>
          <p:nvPr/>
        </p:nvCxnSpPr>
        <p:spPr>
          <a:xfrm>
            <a:off x="2239818" y="5488977"/>
            <a:ext cx="847150"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a:extLst>
              <a:ext uri="{FF2B5EF4-FFF2-40B4-BE49-F238E27FC236}">
                <a16:creationId xmlns:a16="http://schemas.microsoft.com/office/drawing/2014/main" id="{3D1D3AC7-398B-487A-9FB5-35DF5F24B8E6}"/>
              </a:ext>
            </a:extLst>
          </p:cNvPr>
          <p:cNvCxnSpPr>
            <a:stCxn id="7" idx="3"/>
            <a:endCxn id="9" idx="1"/>
          </p:cNvCxnSpPr>
          <p:nvPr/>
        </p:nvCxnSpPr>
        <p:spPr>
          <a:xfrm>
            <a:off x="4419285" y="5488979"/>
            <a:ext cx="931185" cy="61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32">
            <a:extLst>
              <a:ext uri="{FF2B5EF4-FFF2-40B4-BE49-F238E27FC236}">
                <a16:creationId xmlns:a16="http://schemas.microsoft.com/office/drawing/2014/main" id="{BC462949-78D1-4A6B-8683-A59CA510A1CA}"/>
              </a:ext>
            </a:extLst>
          </p:cNvPr>
          <p:cNvCxnSpPr>
            <a:stCxn id="9" idx="3"/>
            <a:endCxn id="8" idx="1"/>
          </p:cNvCxnSpPr>
          <p:nvPr/>
        </p:nvCxnSpPr>
        <p:spPr>
          <a:xfrm flipV="1">
            <a:off x="6682787" y="5488979"/>
            <a:ext cx="851818" cy="61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a:extLst>
              <a:ext uri="{FF2B5EF4-FFF2-40B4-BE49-F238E27FC236}">
                <a16:creationId xmlns:a16="http://schemas.microsoft.com/office/drawing/2014/main" id="{86F571DF-34F4-4230-BA35-1A9892DDE7FF}"/>
              </a:ext>
            </a:extLst>
          </p:cNvPr>
          <p:cNvCxnSpPr>
            <a:cxnSpLocks/>
            <a:stCxn id="8" idx="3"/>
            <a:endCxn id="11" idx="1"/>
          </p:cNvCxnSpPr>
          <p:nvPr/>
        </p:nvCxnSpPr>
        <p:spPr>
          <a:xfrm flipV="1">
            <a:off x="8866922" y="5488978"/>
            <a:ext cx="91882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71893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9E66093C-0EA2-42B6-A070-C98771905CAF}"/>
              </a:ext>
            </a:extLst>
          </p:cNvPr>
          <p:cNvSpPr txBox="1"/>
          <p:nvPr/>
        </p:nvSpPr>
        <p:spPr>
          <a:xfrm>
            <a:off x="627322" y="491691"/>
            <a:ext cx="3742660" cy="673005"/>
          </a:xfrm>
          <a:prstGeom prst="rect">
            <a:avLst/>
          </a:prstGeom>
          <a:noFill/>
        </p:spPr>
        <p:txBody>
          <a:bodyPr wrap="square" rtlCol="0">
            <a:spAutoFit/>
          </a:bodyPr>
          <a:lstStyle/>
          <a:p>
            <a:pPr marL="457200" indent="-457200">
              <a:lnSpc>
                <a:spcPct val="150000"/>
              </a:lnSpc>
              <a:buFont typeface="Wingdings" panose="05000000000000000000" pitchFamily="2" charset="2"/>
              <a:buChar char="Ø"/>
            </a:pPr>
            <a:r>
              <a:rPr lang="en-US" altLang="zh-CN" sz="2800" dirty="0"/>
              <a:t>Toom-Cook</a:t>
            </a:r>
            <a:r>
              <a:rPr lang="zh-CN" altLang="en-US" sz="2800" dirty="0"/>
              <a:t>算法</a:t>
            </a:r>
            <a:endParaRPr lang="en-US" altLang="zh-CN" sz="2800" dirty="0"/>
          </a:p>
        </p:txBody>
      </p:sp>
      <p:sp>
        <p:nvSpPr>
          <p:cNvPr id="2" name="矩形 1">
            <a:extLst>
              <a:ext uri="{FF2B5EF4-FFF2-40B4-BE49-F238E27FC236}">
                <a16:creationId xmlns:a16="http://schemas.microsoft.com/office/drawing/2014/main" id="{3D70914D-6AF0-4D14-A3D8-C519DD2C71AE}"/>
              </a:ext>
            </a:extLst>
          </p:cNvPr>
          <p:cNvSpPr/>
          <p:nvPr/>
        </p:nvSpPr>
        <p:spPr>
          <a:xfrm>
            <a:off x="4157328" y="574663"/>
            <a:ext cx="1081937" cy="590033"/>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划分</a:t>
            </a:r>
          </a:p>
        </p:txBody>
      </p:sp>
      <p:sp>
        <p:nvSpPr>
          <p:cNvPr id="7" name="矩形 6">
            <a:extLst>
              <a:ext uri="{FF2B5EF4-FFF2-40B4-BE49-F238E27FC236}">
                <a16:creationId xmlns:a16="http://schemas.microsoft.com/office/drawing/2014/main" id="{7A2039CB-B1EC-4872-8597-DB4856A8AB63}"/>
              </a:ext>
            </a:extLst>
          </p:cNvPr>
          <p:cNvSpPr/>
          <p:nvPr/>
        </p:nvSpPr>
        <p:spPr>
          <a:xfrm>
            <a:off x="5830164" y="574665"/>
            <a:ext cx="1011158" cy="5900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代值</a:t>
            </a:r>
          </a:p>
        </p:txBody>
      </p:sp>
      <p:sp>
        <p:nvSpPr>
          <p:cNvPr id="8" name="矩形 7">
            <a:extLst>
              <a:ext uri="{FF2B5EF4-FFF2-40B4-BE49-F238E27FC236}">
                <a16:creationId xmlns:a16="http://schemas.microsoft.com/office/drawing/2014/main" id="{ECDE7356-9E57-4887-9DBE-0C316054632C}"/>
              </a:ext>
            </a:extLst>
          </p:cNvPr>
          <p:cNvSpPr/>
          <p:nvPr/>
        </p:nvSpPr>
        <p:spPr>
          <a:xfrm>
            <a:off x="9313968" y="574665"/>
            <a:ext cx="1020563" cy="5900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解值</a:t>
            </a:r>
          </a:p>
        </p:txBody>
      </p:sp>
      <p:sp>
        <p:nvSpPr>
          <p:cNvPr id="9" name="矩形 8">
            <a:extLst>
              <a:ext uri="{FF2B5EF4-FFF2-40B4-BE49-F238E27FC236}">
                <a16:creationId xmlns:a16="http://schemas.microsoft.com/office/drawing/2014/main" id="{44E78AFB-9D8D-45D4-97A3-135D0162229A}"/>
              </a:ext>
            </a:extLst>
          </p:cNvPr>
          <p:cNvSpPr/>
          <p:nvPr/>
        </p:nvSpPr>
        <p:spPr>
          <a:xfrm>
            <a:off x="7451110" y="580842"/>
            <a:ext cx="1332317" cy="5900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逐点相乘</a:t>
            </a:r>
          </a:p>
        </p:txBody>
      </p:sp>
      <p:sp>
        <p:nvSpPr>
          <p:cNvPr id="11" name="矩形 10">
            <a:extLst>
              <a:ext uri="{FF2B5EF4-FFF2-40B4-BE49-F238E27FC236}">
                <a16:creationId xmlns:a16="http://schemas.microsoft.com/office/drawing/2014/main" id="{57320F30-FA7E-42E6-B065-AD5F8A5B55FD}"/>
              </a:ext>
            </a:extLst>
          </p:cNvPr>
          <p:cNvSpPr/>
          <p:nvPr/>
        </p:nvSpPr>
        <p:spPr>
          <a:xfrm>
            <a:off x="10934919" y="574664"/>
            <a:ext cx="1011159" cy="5900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代入</a:t>
            </a:r>
          </a:p>
        </p:txBody>
      </p:sp>
      <p:cxnSp>
        <p:nvCxnSpPr>
          <p:cNvPr id="28" name="直接箭头连接符 27">
            <a:extLst>
              <a:ext uri="{FF2B5EF4-FFF2-40B4-BE49-F238E27FC236}">
                <a16:creationId xmlns:a16="http://schemas.microsoft.com/office/drawing/2014/main" id="{6C2FBD10-ABFE-40D2-B658-159B7A6B9EC8}"/>
              </a:ext>
            </a:extLst>
          </p:cNvPr>
          <p:cNvCxnSpPr>
            <a:cxnSpLocks/>
            <a:stCxn id="2" idx="3"/>
            <a:endCxn id="7" idx="1"/>
          </p:cNvCxnSpPr>
          <p:nvPr/>
        </p:nvCxnSpPr>
        <p:spPr>
          <a:xfrm>
            <a:off x="5239265" y="869680"/>
            <a:ext cx="590899"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a:extLst>
              <a:ext uri="{FF2B5EF4-FFF2-40B4-BE49-F238E27FC236}">
                <a16:creationId xmlns:a16="http://schemas.microsoft.com/office/drawing/2014/main" id="{3D1D3AC7-398B-487A-9FB5-35DF5F24B8E6}"/>
              </a:ext>
            </a:extLst>
          </p:cNvPr>
          <p:cNvCxnSpPr>
            <a:cxnSpLocks/>
            <a:stCxn id="7" idx="3"/>
            <a:endCxn id="9" idx="1"/>
          </p:cNvCxnSpPr>
          <p:nvPr/>
        </p:nvCxnSpPr>
        <p:spPr>
          <a:xfrm>
            <a:off x="6841322" y="869682"/>
            <a:ext cx="609788" cy="61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32">
            <a:extLst>
              <a:ext uri="{FF2B5EF4-FFF2-40B4-BE49-F238E27FC236}">
                <a16:creationId xmlns:a16="http://schemas.microsoft.com/office/drawing/2014/main" id="{BC462949-78D1-4A6B-8683-A59CA510A1CA}"/>
              </a:ext>
            </a:extLst>
          </p:cNvPr>
          <p:cNvCxnSpPr>
            <a:cxnSpLocks/>
            <a:stCxn id="9" idx="3"/>
            <a:endCxn id="8" idx="1"/>
          </p:cNvCxnSpPr>
          <p:nvPr/>
        </p:nvCxnSpPr>
        <p:spPr>
          <a:xfrm flipV="1">
            <a:off x="8783427" y="869682"/>
            <a:ext cx="530541" cy="61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a:extLst>
              <a:ext uri="{FF2B5EF4-FFF2-40B4-BE49-F238E27FC236}">
                <a16:creationId xmlns:a16="http://schemas.microsoft.com/office/drawing/2014/main" id="{86F571DF-34F4-4230-BA35-1A9892DDE7FF}"/>
              </a:ext>
            </a:extLst>
          </p:cNvPr>
          <p:cNvCxnSpPr>
            <a:cxnSpLocks/>
            <a:stCxn id="8" idx="3"/>
            <a:endCxn id="11" idx="1"/>
          </p:cNvCxnSpPr>
          <p:nvPr/>
        </p:nvCxnSpPr>
        <p:spPr>
          <a:xfrm flipV="1">
            <a:off x="10334531" y="869681"/>
            <a:ext cx="60038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文本框 48">
            <a:extLst>
              <a:ext uri="{FF2B5EF4-FFF2-40B4-BE49-F238E27FC236}">
                <a16:creationId xmlns:a16="http://schemas.microsoft.com/office/drawing/2014/main" id="{F18A53D3-0A4E-4A96-B926-D6DCBFE0EF01}"/>
              </a:ext>
            </a:extLst>
          </p:cNvPr>
          <p:cNvSpPr txBox="1"/>
          <p:nvPr/>
        </p:nvSpPr>
        <p:spPr>
          <a:xfrm>
            <a:off x="1044128" y="1719948"/>
            <a:ext cx="4702340" cy="707886"/>
          </a:xfrm>
          <a:prstGeom prst="rect">
            <a:avLst/>
          </a:prstGeom>
          <a:noFill/>
        </p:spPr>
        <p:txBody>
          <a:bodyPr wrap="square">
            <a:spAutoFit/>
          </a:bodyPr>
          <a:lstStyle/>
          <a:p>
            <a:r>
              <a:rPr lang="zh-CN" altLang="en-US" sz="2000" b="0" i="0" dirty="0">
                <a:solidFill>
                  <a:srgbClr val="000000"/>
                </a:solidFill>
                <a:effectLst/>
                <a:latin typeface="Arial" panose="020B0604020202020204" pitchFamily="34" charset="0"/>
              </a:rPr>
              <a:t>我们将两个数 </a:t>
            </a:r>
            <a:r>
              <a:rPr lang="en-US" altLang="zh-CN" sz="2000" b="0" i="0" dirty="0">
                <a:solidFill>
                  <a:srgbClr val="000000"/>
                </a:solidFill>
                <a:effectLst/>
                <a:latin typeface="Arial" panose="020B0604020202020204" pitchFamily="34" charset="0"/>
              </a:rPr>
              <a:t>U, V </a:t>
            </a:r>
            <a:r>
              <a:rPr lang="zh-CN" altLang="en-US" sz="2000" b="0" i="0" dirty="0">
                <a:solidFill>
                  <a:srgbClr val="000000"/>
                </a:solidFill>
                <a:effectLst/>
                <a:latin typeface="Arial" panose="020B0604020202020204" pitchFamily="34" charset="0"/>
              </a:rPr>
              <a:t>都分成三段</a:t>
            </a:r>
            <a:r>
              <a:rPr lang="zh-CN" altLang="en-US" sz="2000" dirty="0">
                <a:solidFill>
                  <a:srgbClr val="000000"/>
                </a:solidFill>
                <a:latin typeface="Arial" panose="020B0604020202020204" pitchFamily="34" charset="0"/>
              </a:rPr>
              <a:t>，</a:t>
            </a:r>
            <a:r>
              <a:rPr lang="en-US" altLang="zh-CN" sz="2000" dirty="0">
                <a:solidFill>
                  <a:srgbClr val="000000"/>
                </a:solidFill>
                <a:latin typeface="Arial" panose="020B0604020202020204" pitchFamily="34" charset="0"/>
              </a:rPr>
              <a:t>m1,m2</a:t>
            </a:r>
            <a:r>
              <a:rPr lang="zh-CN" altLang="en-US" sz="2000" dirty="0">
                <a:solidFill>
                  <a:srgbClr val="000000"/>
                </a:solidFill>
                <a:latin typeface="Arial" panose="020B0604020202020204" pitchFamily="34" charset="0"/>
              </a:rPr>
              <a:t>指数据规模。</a:t>
            </a:r>
            <a:endParaRPr lang="zh-CN" altLang="en-US" sz="2000" dirty="0"/>
          </a:p>
        </p:txBody>
      </p:sp>
      <p:sp>
        <p:nvSpPr>
          <p:cNvPr id="54" name="文本框 53">
            <a:extLst>
              <a:ext uri="{FF2B5EF4-FFF2-40B4-BE49-F238E27FC236}">
                <a16:creationId xmlns:a16="http://schemas.microsoft.com/office/drawing/2014/main" id="{2434C68E-589E-4E9A-914D-17EE5BBB82C5}"/>
              </a:ext>
            </a:extLst>
          </p:cNvPr>
          <p:cNvSpPr txBox="1"/>
          <p:nvPr/>
        </p:nvSpPr>
        <p:spPr>
          <a:xfrm>
            <a:off x="6494065" y="1786822"/>
            <a:ext cx="6093724" cy="400110"/>
          </a:xfrm>
          <a:prstGeom prst="rect">
            <a:avLst/>
          </a:prstGeom>
          <a:noFill/>
        </p:spPr>
        <p:txBody>
          <a:bodyPr wrap="square">
            <a:spAutoFit/>
          </a:bodyPr>
          <a:lstStyle/>
          <a:p>
            <a:r>
              <a:rPr lang="zh-CN" altLang="en-US" sz="2000" b="0" i="0" dirty="0">
                <a:solidFill>
                  <a:srgbClr val="000000"/>
                </a:solidFill>
                <a:effectLst/>
                <a:latin typeface="Arial" panose="020B0604020202020204" pitchFamily="34" charset="0"/>
              </a:rPr>
              <a:t>同时，我们可以设两个多项式：</a:t>
            </a:r>
            <a:endParaRPr lang="zh-CN" altLang="en-US" sz="2000" dirty="0"/>
          </a:p>
        </p:txBody>
      </p:sp>
      <p:sp>
        <p:nvSpPr>
          <p:cNvPr id="58" name="文本框 57">
            <a:extLst>
              <a:ext uri="{FF2B5EF4-FFF2-40B4-BE49-F238E27FC236}">
                <a16:creationId xmlns:a16="http://schemas.microsoft.com/office/drawing/2014/main" id="{821EE167-3B94-42BC-8A61-E7072FD7877D}"/>
              </a:ext>
            </a:extLst>
          </p:cNvPr>
          <p:cNvSpPr txBox="1"/>
          <p:nvPr/>
        </p:nvSpPr>
        <p:spPr>
          <a:xfrm>
            <a:off x="1044128" y="2427834"/>
            <a:ext cx="6093724" cy="1296830"/>
          </a:xfrm>
          <a:prstGeom prst="rect">
            <a:avLst/>
          </a:prstGeom>
          <a:noFill/>
        </p:spPr>
        <p:txBody>
          <a:bodyPr wrap="square">
            <a:spAutoFit/>
          </a:bodyPr>
          <a:lstStyle/>
          <a:p>
            <a:pPr marL="0" marR="0" lvl="0" indent="0" algn="l" defTabSz="914400" rtl="0" eaLnBrk="0" fontAlgn="base" latinLnBrk="0" hangingPunct="0">
              <a:lnSpc>
                <a:spcPts val="3200"/>
              </a:lnSpc>
              <a:spcBef>
                <a:spcPct val="0"/>
              </a:spcBef>
              <a:spcAft>
                <a:spcPct val="0"/>
              </a:spcAft>
              <a:buClrTx/>
              <a:buSzTx/>
              <a:buFontTx/>
              <a:buNone/>
              <a:tabLst/>
              <a:defRPr/>
            </a:pPr>
            <a:r>
              <a:rPr kumimoji="0" lang="zh-CN" altLang="zh-CN" sz="2400" b="0" i="0" u="none" strike="noStrike" kern="1200" cap="none" spc="0" normalizeH="0" baseline="0" noProof="0" dirty="0">
                <a:ln>
                  <a:noFill/>
                </a:ln>
                <a:solidFill>
                  <a:srgbClr val="000000"/>
                </a:solidFill>
                <a:effectLst/>
                <a:uLnTx/>
                <a:uFillTx/>
                <a:latin typeface="Cambria Math" panose="02040503050406030204" pitchFamily="18" charset="0"/>
                <a:ea typeface="MathJax_Math-italic"/>
                <a:cs typeface="Arial" panose="020B0604020202020204" pitchFamily="34" charset="0"/>
              </a:rPr>
              <a:t>k</a:t>
            </a:r>
            <a:r>
              <a:rPr kumimoji="0" lang="zh-CN" altLang="zh-CN" sz="2400" b="0" i="0" u="none" strike="noStrike" kern="1200" cap="none" spc="0" normalizeH="0" baseline="0" noProof="0" dirty="0">
                <a:ln>
                  <a:noFill/>
                </a:ln>
                <a:solidFill>
                  <a:srgbClr val="000000"/>
                </a:solidFill>
                <a:effectLst/>
                <a:uLnTx/>
                <a:uFillTx/>
                <a:latin typeface="Cambria Math" panose="02040503050406030204" pitchFamily="18" charset="0"/>
                <a:ea typeface="MathJax_Main"/>
                <a:cs typeface="Arial" panose="020B0604020202020204" pitchFamily="34" charset="0"/>
              </a:rPr>
              <a:t>=max(</a:t>
            </a:r>
            <a:r>
              <a:rPr kumimoji="0" lang="zh-CN" altLang="zh-CN" sz="2400" b="0" i="0" u="none" strike="noStrike" kern="1200" cap="none" spc="0" normalizeH="0" baseline="0" noProof="0" dirty="0">
                <a:ln>
                  <a:noFill/>
                </a:ln>
                <a:solidFill>
                  <a:srgbClr val="000000"/>
                </a:solidFill>
                <a:effectLst/>
                <a:uLnTx/>
                <a:uFillTx/>
                <a:latin typeface="Cambria Math" panose="02040503050406030204" pitchFamily="18" charset="0"/>
                <a:ea typeface="MathJax_Math-italic"/>
                <a:cs typeface="Arial" panose="020B0604020202020204" pitchFamily="34" charset="0"/>
              </a:rPr>
              <a:t>m</a:t>
            </a:r>
            <a:r>
              <a:rPr kumimoji="0" lang="zh-CN" altLang="zh-CN" sz="2400" b="0" i="0" u="none" strike="noStrike" kern="1200" cap="none" spc="0" normalizeH="0" baseline="-25000" noProof="0" dirty="0">
                <a:ln>
                  <a:noFill/>
                </a:ln>
                <a:solidFill>
                  <a:srgbClr val="000000"/>
                </a:solidFill>
                <a:effectLst/>
                <a:uLnTx/>
                <a:uFillTx/>
                <a:latin typeface="Cambria Math" panose="02040503050406030204" pitchFamily="18" charset="0"/>
                <a:ea typeface="MathJax_Main"/>
                <a:cs typeface="Arial" panose="020B0604020202020204" pitchFamily="34" charset="0"/>
              </a:rPr>
              <a:t>1</a:t>
            </a:r>
            <a:r>
              <a:rPr kumimoji="0" lang="zh-CN" altLang="zh-CN" sz="2400" b="0" i="0" u="none" strike="noStrike" kern="1200" cap="none" spc="0" normalizeH="0" baseline="0" noProof="0" dirty="0">
                <a:ln>
                  <a:noFill/>
                </a:ln>
                <a:solidFill>
                  <a:srgbClr val="000000"/>
                </a:solidFill>
                <a:effectLst/>
                <a:uLnTx/>
                <a:uFillTx/>
                <a:latin typeface="Cambria Math" panose="02040503050406030204" pitchFamily="18" charset="0"/>
                <a:ea typeface="MathJax_Main"/>
                <a:cs typeface="Arial" panose="020B0604020202020204" pitchFamily="34" charset="0"/>
              </a:rPr>
              <a:t>,</a:t>
            </a:r>
            <a:r>
              <a:rPr kumimoji="0" lang="zh-CN" altLang="zh-CN" sz="2400" b="0" i="0" u="none" strike="noStrike" kern="1200" cap="none" spc="0" normalizeH="0" baseline="0" noProof="0" dirty="0">
                <a:ln>
                  <a:noFill/>
                </a:ln>
                <a:solidFill>
                  <a:srgbClr val="000000"/>
                </a:solidFill>
                <a:effectLst/>
                <a:uLnTx/>
                <a:uFillTx/>
                <a:latin typeface="Cambria Math" panose="02040503050406030204" pitchFamily="18" charset="0"/>
                <a:ea typeface="MathJax_Math-italic"/>
                <a:cs typeface="Arial" panose="020B0604020202020204" pitchFamily="34" charset="0"/>
              </a:rPr>
              <a:t>m</a:t>
            </a:r>
            <a:r>
              <a:rPr kumimoji="0" lang="zh-CN" altLang="zh-CN" sz="2400" b="0" i="0" u="none" strike="noStrike" kern="1200" cap="none" spc="0" normalizeH="0" baseline="-25000" noProof="0" dirty="0">
                <a:ln>
                  <a:noFill/>
                </a:ln>
                <a:solidFill>
                  <a:srgbClr val="000000"/>
                </a:solidFill>
                <a:effectLst/>
                <a:uLnTx/>
                <a:uFillTx/>
                <a:latin typeface="Cambria Math" panose="02040503050406030204" pitchFamily="18" charset="0"/>
                <a:ea typeface="MathJax_Main"/>
                <a:cs typeface="Arial" panose="020B0604020202020204" pitchFamily="34" charset="0"/>
              </a:rPr>
              <a:t>2</a:t>
            </a:r>
            <a:r>
              <a:rPr kumimoji="0" lang="zh-CN" altLang="zh-CN" sz="2400" b="0" i="0" u="none" strike="noStrike" kern="1200" cap="none" spc="0" normalizeH="0" baseline="0" noProof="0" dirty="0">
                <a:ln>
                  <a:noFill/>
                </a:ln>
                <a:solidFill>
                  <a:srgbClr val="000000"/>
                </a:solidFill>
                <a:effectLst/>
                <a:uLnTx/>
                <a:uFillTx/>
                <a:latin typeface="Cambria Math" panose="02040503050406030204" pitchFamily="18" charset="0"/>
                <a:ea typeface="MathJax_Main"/>
                <a:cs typeface="Arial" panose="020B0604020202020204" pitchFamily="34" charset="0"/>
              </a:rPr>
              <a:t>)/3</a:t>
            </a:r>
            <a:endParaRPr kumimoji="0" lang="zh-CN" altLang="zh-CN" sz="2400" b="0" i="0" u="none" strike="noStrike" kern="1200" cap="none" spc="0" normalizeH="0" baseline="0" noProof="0" dirty="0">
              <a:ln>
                <a:noFill/>
              </a:ln>
              <a:solidFill>
                <a:prstClr val="black"/>
              </a:solidFill>
              <a:effectLst/>
              <a:uLnTx/>
              <a:uFillTx/>
              <a:latin typeface="Cambria Math" panose="02040503050406030204" pitchFamily="18" charset="0"/>
              <a:ea typeface="等线" panose="02010600030101010101" pitchFamily="2" charset="-122"/>
              <a:cs typeface="Arial" panose="020B0604020202020204" pitchFamily="34" charset="0"/>
            </a:endParaRPr>
          </a:p>
          <a:p>
            <a:pPr marL="0" marR="0" lvl="0" indent="0" algn="l" defTabSz="914400" rtl="0" eaLnBrk="0" fontAlgn="base" latinLnBrk="0" hangingPunct="0">
              <a:lnSpc>
                <a:spcPts val="3200"/>
              </a:lnSpc>
              <a:spcBef>
                <a:spcPct val="0"/>
              </a:spcBef>
              <a:spcAft>
                <a:spcPct val="0"/>
              </a:spcAft>
              <a:buClrTx/>
              <a:buSzTx/>
              <a:buFontTx/>
              <a:buNone/>
              <a:tabLst/>
              <a:defRPr/>
            </a:pPr>
            <a:r>
              <a:rPr kumimoji="0" lang="zh-CN" altLang="zh-CN" sz="2400" b="0" i="0" u="none" strike="noStrike" kern="1200" cap="none" spc="0" normalizeH="0" baseline="0" noProof="0" dirty="0">
                <a:ln>
                  <a:noFill/>
                </a:ln>
                <a:solidFill>
                  <a:srgbClr val="000000"/>
                </a:solidFill>
                <a:effectLst/>
                <a:uLnTx/>
                <a:uFillTx/>
                <a:latin typeface="Cambria Math" panose="02040503050406030204" pitchFamily="18" charset="0"/>
                <a:ea typeface="MathJax_Math-italic"/>
                <a:cs typeface="Arial" panose="020B0604020202020204" pitchFamily="34" charset="0"/>
              </a:rPr>
              <a:t>U</a:t>
            </a:r>
            <a:r>
              <a:rPr kumimoji="0" lang="zh-CN" altLang="zh-CN" sz="2400" b="0" i="0" u="none" strike="noStrike" kern="1200" cap="none" spc="0" normalizeH="0" baseline="0" noProof="0" dirty="0">
                <a:ln>
                  <a:noFill/>
                </a:ln>
                <a:solidFill>
                  <a:srgbClr val="000000"/>
                </a:solidFill>
                <a:effectLst/>
                <a:uLnTx/>
                <a:uFillTx/>
                <a:latin typeface="Cambria Math" panose="02040503050406030204" pitchFamily="18" charset="0"/>
                <a:ea typeface="MathJax_Main"/>
                <a:cs typeface="Arial" panose="020B0604020202020204" pitchFamily="34" charset="0"/>
              </a:rPr>
              <a:t>=</a:t>
            </a:r>
            <a:r>
              <a:rPr kumimoji="0" lang="zh-CN" altLang="zh-CN" sz="2400" b="0" i="0" u="none" strike="noStrike" kern="1200" cap="none" spc="0" normalizeH="0" baseline="0" noProof="0" dirty="0">
                <a:ln>
                  <a:noFill/>
                </a:ln>
                <a:solidFill>
                  <a:srgbClr val="000000"/>
                </a:solidFill>
                <a:effectLst/>
                <a:uLnTx/>
                <a:uFillTx/>
                <a:latin typeface="Cambria Math" panose="02040503050406030204" pitchFamily="18" charset="0"/>
                <a:ea typeface="MathJax_Math-italic"/>
                <a:cs typeface="Arial" panose="020B0604020202020204" pitchFamily="34" charset="0"/>
              </a:rPr>
              <a:t>U</a:t>
            </a:r>
            <a:r>
              <a:rPr kumimoji="0" lang="zh-CN" altLang="zh-CN" sz="2400" b="0" i="0" u="none" strike="noStrike" kern="1200" cap="none" spc="0" normalizeH="0" baseline="-25000" noProof="0" dirty="0">
                <a:ln>
                  <a:noFill/>
                </a:ln>
                <a:solidFill>
                  <a:srgbClr val="000000"/>
                </a:solidFill>
                <a:effectLst/>
                <a:uLnTx/>
                <a:uFillTx/>
                <a:latin typeface="Cambria Math" panose="02040503050406030204" pitchFamily="18" charset="0"/>
                <a:ea typeface="MathJax_Main"/>
                <a:cs typeface="Arial" panose="020B0604020202020204" pitchFamily="34" charset="0"/>
              </a:rPr>
              <a:t>0</a:t>
            </a:r>
            <a:r>
              <a:rPr kumimoji="0" lang="zh-CN" altLang="zh-CN" sz="2400" b="0" i="0" u="none" strike="noStrike" kern="1200" cap="none" spc="0" normalizeH="0" baseline="0" noProof="0" dirty="0">
                <a:ln>
                  <a:noFill/>
                </a:ln>
                <a:solidFill>
                  <a:srgbClr val="000000"/>
                </a:solidFill>
                <a:effectLst/>
                <a:uLnTx/>
                <a:uFillTx/>
                <a:latin typeface="Cambria Math" panose="02040503050406030204" pitchFamily="18" charset="0"/>
                <a:ea typeface="MathJax_Main"/>
                <a:cs typeface="Arial" panose="020B0604020202020204" pitchFamily="34" charset="0"/>
              </a:rPr>
              <a:t>+</a:t>
            </a:r>
            <a:r>
              <a:rPr kumimoji="0" lang="zh-CN" altLang="zh-CN" sz="2400" b="0" i="0" u="none" strike="noStrike" kern="1200" cap="none" spc="0" normalizeH="0" baseline="0" noProof="0" dirty="0">
                <a:ln>
                  <a:noFill/>
                </a:ln>
                <a:solidFill>
                  <a:srgbClr val="000000"/>
                </a:solidFill>
                <a:effectLst/>
                <a:uLnTx/>
                <a:uFillTx/>
                <a:latin typeface="Cambria Math" panose="02040503050406030204" pitchFamily="18" charset="0"/>
                <a:ea typeface="MathJax_Math-italic"/>
                <a:cs typeface="Arial" panose="020B0604020202020204" pitchFamily="34" charset="0"/>
              </a:rPr>
              <a:t>U</a:t>
            </a:r>
            <a:r>
              <a:rPr kumimoji="0" lang="zh-CN" altLang="zh-CN" sz="2400" b="0" i="0" u="none" strike="noStrike" kern="1200" cap="none" spc="0" normalizeH="0" baseline="-25000" noProof="0" dirty="0">
                <a:ln>
                  <a:noFill/>
                </a:ln>
                <a:solidFill>
                  <a:srgbClr val="000000"/>
                </a:solidFill>
                <a:effectLst/>
                <a:uLnTx/>
                <a:uFillTx/>
                <a:latin typeface="Cambria Math" panose="02040503050406030204" pitchFamily="18" charset="0"/>
                <a:ea typeface="MathJax_Main"/>
                <a:cs typeface="Arial" panose="020B0604020202020204" pitchFamily="34" charset="0"/>
              </a:rPr>
              <a:t>1</a:t>
            </a:r>
            <a:r>
              <a:rPr kumimoji="0" lang="zh-CN" altLang="zh-CN" sz="2400" b="0" i="0" u="none" strike="noStrike" kern="1200" cap="none" spc="0" normalizeH="0" baseline="0" noProof="0" dirty="0">
                <a:ln>
                  <a:noFill/>
                </a:ln>
                <a:solidFill>
                  <a:srgbClr val="000000"/>
                </a:solidFill>
                <a:effectLst/>
                <a:uLnTx/>
                <a:uFillTx/>
                <a:latin typeface="Cambria Math" panose="02040503050406030204" pitchFamily="18" charset="0"/>
                <a:ea typeface="MathJax_Main"/>
                <a:cs typeface="Arial" panose="020B0604020202020204" pitchFamily="34" charset="0"/>
              </a:rPr>
              <a:t>⋅</a:t>
            </a:r>
            <a:r>
              <a:rPr kumimoji="0" lang="zh-CN" altLang="zh-CN" sz="2400" b="0" i="0" u="none" strike="noStrike" kern="1200" cap="none" spc="0" normalizeH="0" baseline="0" noProof="0" dirty="0">
                <a:ln>
                  <a:noFill/>
                </a:ln>
                <a:solidFill>
                  <a:srgbClr val="000000"/>
                </a:solidFill>
                <a:effectLst/>
                <a:uLnTx/>
                <a:uFillTx/>
                <a:latin typeface="Cambria Math" panose="02040503050406030204" pitchFamily="18" charset="0"/>
                <a:ea typeface="MathJax_Math-italic"/>
                <a:cs typeface="Arial" panose="020B0604020202020204" pitchFamily="34" charset="0"/>
              </a:rPr>
              <a:t>β</a:t>
            </a:r>
            <a:r>
              <a:rPr kumimoji="0" lang="zh-CN" altLang="zh-CN" sz="2400" b="0" i="0" u="none" strike="noStrike" kern="1200" cap="none" spc="0" normalizeH="0" baseline="30000" noProof="0" dirty="0">
                <a:ln>
                  <a:noFill/>
                </a:ln>
                <a:solidFill>
                  <a:srgbClr val="000000"/>
                </a:solidFill>
                <a:effectLst/>
                <a:uLnTx/>
                <a:uFillTx/>
                <a:latin typeface="Cambria Math" panose="02040503050406030204" pitchFamily="18" charset="0"/>
                <a:ea typeface="MathJax_Math-italic"/>
                <a:cs typeface="Arial" panose="020B0604020202020204" pitchFamily="34" charset="0"/>
              </a:rPr>
              <a:t>k</a:t>
            </a:r>
            <a:r>
              <a:rPr kumimoji="0" lang="zh-CN" altLang="zh-CN" sz="2400" b="0" i="0" u="none" strike="noStrike" kern="1200" cap="none" spc="0" normalizeH="0" baseline="0" noProof="0" dirty="0">
                <a:ln>
                  <a:noFill/>
                </a:ln>
                <a:solidFill>
                  <a:srgbClr val="000000"/>
                </a:solidFill>
                <a:effectLst/>
                <a:uLnTx/>
                <a:uFillTx/>
                <a:latin typeface="Cambria Math" panose="02040503050406030204" pitchFamily="18" charset="0"/>
                <a:ea typeface="MathJax_Main"/>
                <a:cs typeface="Arial" panose="020B0604020202020204" pitchFamily="34" charset="0"/>
              </a:rPr>
              <a:t>+</a:t>
            </a:r>
            <a:r>
              <a:rPr kumimoji="0" lang="zh-CN" altLang="zh-CN" sz="2400" b="0" i="0" u="none" strike="noStrike" kern="1200" cap="none" spc="0" normalizeH="0" baseline="0" noProof="0" dirty="0">
                <a:ln>
                  <a:noFill/>
                </a:ln>
                <a:solidFill>
                  <a:srgbClr val="000000"/>
                </a:solidFill>
                <a:effectLst/>
                <a:uLnTx/>
                <a:uFillTx/>
                <a:latin typeface="Cambria Math" panose="02040503050406030204" pitchFamily="18" charset="0"/>
                <a:ea typeface="MathJax_Math-italic"/>
                <a:cs typeface="Arial" panose="020B0604020202020204" pitchFamily="34" charset="0"/>
              </a:rPr>
              <a:t>U</a:t>
            </a:r>
            <a:r>
              <a:rPr kumimoji="0" lang="zh-CN" altLang="zh-CN" sz="2400" b="0" i="0" u="none" strike="noStrike" kern="1200" cap="none" spc="0" normalizeH="0" baseline="-25000" noProof="0" dirty="0">
                <a:ln>
                  <a:noFill/>
                </a:ln>
                <a:solidFill>
                  <a:srgbClr val="000000"/>
                </a:solidFill>
                <a:effectLst/>
                <a:uLnTx/>
                <a:uFillTx/>
                <a:latin typeface="Cambria Math" panose="02040503050406030204" pitchFamily="18" charset="0"/>
                <a:ea typeface="MathJax_Main"/>
                <a:cs typeface="Arial" panose="020B0604020202020204" pitchFamily="34" charset="0"/>
              </a:rPr>
              <a:t>2</a:t>
            </a:r>
            <a:r>
              <a:rPr kumimoji="0" lang="zh-CN" altLang="zh-CN" sz="2400" b="0" i="0" u="none" strike="noStrike" kern="1200" cap="none" spc="0" normalizeH="0" baseline="0" noProof="0" dirty="0">
                <a:ln>
                  <a:noFill/>
                </a:ln>
                <a:solidFill>
                  <a:srgbClr val="000000"/>
                </a:solidFill>
                <a:effectLst/>
                <a:uLnTx/>
                <a:uFillTx/>
                <a:latin typeface="Cambria Math" panose="02040503050406030204" pitchFamily="18" charset="0"/>
                <a:ea typeface="MathJax_Main"/>
                <a:cs typeface="Arial" panose="020B0604020202020204" pitchFamily="34" charset="0"/>
              </a:rPr>
              <a:t>⋅</a:t>
            </a:r>
            <a:r>
              <a:rPr kumimoji="0" lang="zh-CN" altLang="zh-CN" sz="2400" b="0" i="0" u="none" strike="noStrike" kern="1200" cap="none" spc="0" normalizeH="0" baseline="0" noProof="0" dirty="0">
                <a:ln>
                  <a:noFill/>
                </a:ln>
                <a:solidFill>
                  <a:srgbClr val="000000"/>
                </a:solidFill>
                <a:effectLst/>
                <a:uLnTx/>
                <a:uFillTx/>
                <a:latin typeface="Cambria Math" panose="02040503050406030204" pitchFamily="18" charset="0"/>
                <a:ea typeface="MathJax_Math-italic"/>
                <a:cs typeface="Arial" panose="020B0604020202020204" pitchFamily="34" charset="0"/>
              </a:rPr>
              <a:t>β</a:t>
            </a:r>
            <a:r>
              <a:rPr kumimoji="0" lang="zh-CN" altLang="zh-CN" sz="2400" b="0" i="0" u="none" strike="noStrike" kern="1200" cap="none" spc="0" normalizeH="0" baseline="30000" noProof="0" dirty="0">
                <a:ln>
                  <a:noFill/>
                </a:ln>
                <a:solidFill>
                  <a:srgbClr val="000000"/>
                </a:solidFill>
                <a:effectLst/>
                <a:uLnTx/>
                <a:uFillTx/>
                <a:latin typeface="Cambria Math" panose="02040503050406030204" pitchFamily="18" charset="0"/>
                <a:ea typeface="MathJax_Main"/>
                <a:cs typeface="Arial" panose="020B0604020202020204" pitchFamily="34" charset="0"/>
              </a:rPr>
              <a:t>2</a:t>
            </a:r>
            <a:r>
              <a:rPr kumimoji="0" lang="en-US" altLang="zh-CN" sz="2400" b="0" i="0" u="none" strike="noStrike" kern="1200" cap="none" spc="0" normalizeH="0" baseline="30000" noProof="0" dirty="0">
                <a:ln>
                  <a:noFill/>
                </a:ln>
                <a:solidFill>
                  <a:srgbClr val="000000"/>
                </a:solidFill>
                <a:effectLst/>
                <a:uLnTx/>
                <a:uFillTx/>
                <a:latin typeface="Cambria Math" panose="02040503050406030204" pitchFamily="18" charset="0"/>
                <a:ea typeface="Cambria Math" panose="02040503050406030204" pitchFamily="18" charset="0"/>
                <a:cs typeface="Arial" panose="020B0604020202020204" pitchFamily="34" charset="0"/>
              </a:rPr>
              <a:t>k</a:t>
            </a:r>
          </a:p>
          <a:p>
            <a:pPr marL="0" marR="0" lvl="0" indent="0" algn="l" defTabSz="914400" rtl="0" eaLnBrk="0" fontAlgn="base" latinLnBrk="0" hangingPunct="0">
              <a:lnSpc>
                <a:spcPts val="3200"/>
              </a:lnSpc>
              <a:spcBef>
                <a:spcPct val="0"/>
              </a:spcBef>
              <a:spcAft>
                <a:spcPct val="0"/>
              </a:spcAft>
              <a:buClrTx/>
              <a:buSzTx/>
              <a:buFontTx/>
              <a:buNone/>
              <a:tabLst/>
              <a:defRPr/>
            </a:pPr>
            <a:r>
              <a:rPr kumimoji="0" lang="zh-CN" altLang="zh-CN" sz="2400" b="0" i="0" u="none" strike="noStrike" kern="1200" cap="none" spc="0" normalizeH="0" baseline="0" noProof="0" dirty="0">
                <a:ln>
                  <a:noFill/>
                </a:ln>
                <a:solidFill>
                  <a:srgbClr val="000000"/>
                </a:solidFill>
                <a:effectLst/>
                <a:uLnTx/>
                <a:uFillTx/>
                <a:latin typeface="Cambria Math" panose="02040503050406030204" pitchFamily="18" charset="0"/>
                <a:ea typeface="MathJax_Math-italic"/>
                <a:cs typeface="Arial" panose="020B0604020202020204" pitchFamily="34" charset="0"/>
              </a:rPr>
              <a:t>V</a:t>
            </a:r>
            <a:r>
              <a:rPr kumimoji="0" lang="zh-CN" altLang="zh-CN" sz="2400" b="0" i="0" u="none" strike="noStrike" kern="1200" cap="none" spc="0" normalizeH="0" baseline="0" noProof="0" dirty="0">
                <a:ln>
                  <a:noFill/>
                </a:ln>
                <a:solidFill>
                  <a:srgbClr val="000000"/>
                </a:solidFill>
                <a:effectLst/>
                <a:uLnTx/>
                <a:uFillTx/>
                <a:latin typeface="Cambria Math" panose="02040503050406030204" pitchFamily="18" charset="0"/>
                <a:ea typeface="MathJax_Main"/>
                <a:cs typeface="Arial" panose="020B0604020202020204" pitchFamily="34" charset="0"/>
              </a:rPr>
              <a:t>=</a:t>
            </a:r>
            <a:r>
              <a:rPr kumimoji="0" lang="zh-CN" altLang="zh-CN" sz="2400" b="0" i="0" u="none" strike="noStrike" kern="1200" cap="none" spc="0" normalizeH="0" baseline="0" noProof="0" dirty="0">
                <a:ln>
                  <a:noFill/>
                </a:ln>
                <a:solidFill>
                  <a:srgbClr val="000000"/>
                </a:solidFill>
                <a:effectLst/>
                <a:uLnTx/>
                <a:uFillTx/>
                <a:latin typeface="Cambria Math" panose="02040503050406030204" pitchFamily="18" charset="0"/>
                <a:ea typeface="MathJax_Math-italic"/>
                <a:cs typeface="Arial" panose="020B0604020202020204" pitchFamily="34" charset="0"/>
              </a:rPr>
              <a:t>V</a:t>
            </a:r>
            <a:r>
              <a:rPr kumimoji="0" lang="zh-CN" altLang="zh-CN" sz="2400" b="0" i="0" u="none" strike="noStrike" kern="1200" cap="none" spc="0" normalizeH="0" baseline="-25000" noProof="0" dirty="0">
                <a:ln>
                  <a:noFill/>
                </a:ln>
                <a:solidFill>
                  <a:srgbClr val="000000"/>
                </a:solidFill>
                <a:effectLst/>
                <a:uLnTx/>
                <a:uFillTx/>
                <a:latin typeface="Cambria Math" panose="02040503050406030204" pitchFamily="18" charset="0"/>
                <a:ea typeface="MathJax_Main"/>
                <a:cs typeface="Arial" panose="020B0604020202020204" pitchFamily="34" charset="0"/>
              </a:rPr>
              <a:t>0</a:t>
            </a:r>
            <a:r>
              <a:rPr kumimoji="0" lang="zh-CN" altLang="zh-CN" sz="2400" b="0" i="0" u="none" strike="noStrike" kern="1200" cap="none" spc="0" normalizeH="0" baseline="0" noProof="0" dirty="0">
                <a:ln>
                  <a:noFill/>
                </a:ln>
                <a:solidFill>
                  <a:srgbClr val="000000"/>
                </a:solidFill>
                <a:effectLst/>
                <a:uLnTx/>
                <a:uFillTx/>
                <a:latin typeface="Cambria Math" panose="02040503050406030204" pitchFamily="18" charset="0"/>
                <a:ea typeface="MathJax_Main"/>
                <a:cs typeface="Arial" panose="020B0604020202020204" pitchFamily="34" charset="0"/>
              </a:rPr>
              <a:t>+</a:t>
            </a:r>
            <a:r>
              <a:rPr kumimoji="0" lang="zh-CN" altLang="zh-CN" sz="2400" b="0" i="0" u="none" strike="noStrike" kern="1200" cap="none" spc="0" normalizeH="0" baseline="0" noProof="0" dirty="0">
                <a:ln>
                  <a:noFill/>
                </a:ln>
                <a:solidFill>
                  <a:srgbClr val="000000"/>
                </a:solidFill>
                <a:effectLst/>
                <a:uLnTx/>
                <a:uFillTx/>
                <a:latin typeface="Cambria Math" panose="02040503050406030204" pitchFamily="18" charset="0"/>
                <a:ea typeface="MathJax_Math-italic"/>
                <a:cs typeface="Arial" panose="020B0604020202020204" pitchFamily="34" charset="0"/>
              </a:rPr>
              <a:t>V</a:t>
            </a:r>
            <a:r>
              <a:rPr kumimoji="0" lang="zh-CN" altLang="zh-CN" sz="2400" b="0" i="0" u="none" strike="noStrike" kern="1200" cap="none" spc="0" normalizeH="0" baseline="-25000" noProof="0" dirty="0">
                <a:ln>
                  <a:noFill/>
                </a:ln>
                <a:solidFill>
                  <a:srgbClr val="000000"/>
                </a:solidFill>
                <a:effectLst/>
                <a:uLnTx/>
                <a:uFillTx/>
                <a:latin typeface="Cambria Math" panose="02040503050406030204" pitchFamily="18" charset="0"/>
                <a:ea typeface="MathJax_Main"/>
                <a:cs typeface="Arial" panose="020B0604020202020204" pitchFamily="34" charset="0"/>
              </a:rPr>
              <a:t>1</a:t>
            </a:r>
            <a:r>
              <a:rPr kumimoji="0" lang="zh-CN" altLang="zh-CN" sz="2400" b="0" i="0" u="none" strike="noStrike" kern="1200" cap="none" spc="0" normalizeH="0" baseline="0" noProof="0" dirty="0">
                <a:ln>
                  <a:noFill/>
                </a:ln>
                <a:solidFill>
                  <a:srgbClr val="000000"/>
                </a:solidFill>
                <a:effectLst/>
                <a:uLnTx/>
                <a:uFillTx/>
                <a:latin typeface="Cambria Math" panose="02040503050406030204" pitchFamily="18" charset="0"/>
                <a:ea typeface="MathJax_Main"/>
                <a:cs typeface="Arial" panose="020B0604020202020204" pitchFamily="34" charset="0"/>
              </a:rPr>
              <a:t>⋅</a:t>
            </a:r>
            <a:r>
              <a:rPr kumimoji="0" lang="zh-CN" altLang="zh-CN" sz="2400" b="0" i="0" u="none" strike="noStrike" kern="1200" cap="none" spc="0" normalizeH="0" baseline="0" noProof="0" dirty="0">
                <a:ln>
                  <a:noFill/>
                </a:ln>
                <a:solidFill>
                  <a:srgbClr val="000000"/>
                </a:solidFill>
                <a:effectLst/>
                <a:uLnTx/>
                <a:uFillTx/>
                <a:latin typeface="Cambria Math" panose="02040503050406030204" pitchFamily="18" charset="0"/>
                <a:ea typeface="MathJax_Math-italic"/>
                <a:cs typeface="Arial" panose="020B0604020202020204" pitchFamily="34" charset="0"/>
              </a:rPr>
              <a:t>β</a:t>
            </a:r>
            <a:r>
              <a:rPr kumimoji="0" lang="zh-CN" altLang="zh-CN" sz="2400" b="0" i="0" u="none" strike="noStrike" kern="1200" cap="none" spc="0" normalizeH="0" baseline="30000" noProof="0" dirty="0">
                <a:ln>
                  <a:noFill/>
                </a:ln>
                <a:solidFill>
                  <a:srgbClr val="000000"/>
                </a:solidFill>
                <a:effectLst/>
                <a:uLnTx/>
                <a:uFillTx/>
                <a:latin typeface="Cambria Math" panose="02040503050406030204" pitchFamily="18" charset="0"/>
                <a:ea typeface="MathJax_Math-italic"/>
                <a:cs typeface="Arial" panose="020B0604020202020204" pitchFamily="34" charset="0"/>
              </a:rPr>
              <a:t>k</a:t>
            </a:r>
            <a:r>
              <a:rPr kumimoji="0" lang="zh-CN" altLang="zh-CN" sz="2400" b="0" i="0" u="none" strike="noStrike" kern="1200" cap="none" spc="0" normalizeH="0" baseline="0" noProof="0" dirty="0">
                <a:ln>
                  <a:noFill/>
                </a:ln>
                <a:solidFill>
                  <a:srgbClr val="000000"/>
                </a:solidFill>
                <a:effectLst/>
                <a:uLnTx/>
                <a:uFillTx/>
                <a:latin typeface="Cambria Math" panose="02040503050406030204" pitchFamily="18" charset="0"/>
                <a:ea typeface="MathJax_Main"/>
                <a:cs typeface="Arial" panose="020B0604020202020204" pitchFamily="34" charset="0"/>
              </a:rPr>
              <a:t>+</a:t>
            </a:r>
            <a:r>
              <a:rPr kumimoji="0" lang="zh-CN" altLang="zh-CN" sz="2400" b="0" i="0" u="none" strike="noStrike" kern="1200" cap="none" spc="0" normalizeH="0" baseline="0" noProof="0" dirty="0">
                <a:ln>
                  <a:noFill/>
                </a:ln>
                <a:solidFill>
                  <a:srgbClr val="000000"/>
                </a:solidFill>
                <a:effectLst/>
                <a:uLnTx/>
                <a:uFillTx/>
                <a:latin typeface="Cambria Math" panose="02040503050406030204" pitchFamily="18" charset="0"/>
                <a:ea typeface="MathJax_Math-italic"/>
                <a:cs typeface="Arial" panose="020B0604020202020204" pitchFamily="34" charset="0"/>
              </a:rPr>
              <a:t>V</a:t>
            </a:r>
            <a:r>
              <a:rPr kumimoji="0" lang="zh-CN" altLang="zh-CN" sz="2400" b="0" i="0" u="none" strike="noStrike" kern="1200" cap="none" spc="0" normalizeH="0" baseline="-25000" noProof="0" dirty="0">
                <a:ln>
                  <a:noFill/>
                </a:ln>
                <a:solidFill>
                  <a:srgbClr val="000000"/>
                </a:solidFill>
                <a:effectLst/>
                <a:uLnTx/>
                <a:uFillTx/>
                <a:latin typeface="Cambria Math" panose="02040503050406030204" pitchFamily="18" charset="0"/>
                <a:ea typeface="MathJax_Main"/>
                <a:cs typeface="Arial" panose="020B0604020202020204" pitchFamily="34" charset="0"/>
              </a:rPr>
              <a:t>2</a:t>
            </a:r>
            <a:r>
              <a:rPr kumimoji="0" lang="zh-CN" altLang="zh-CN" sz="2400" b="0" i="0" u="none" strike="noStrike" kern="1200" cap="none" spc="0" normalizeH="0" baseline="0" noProof="0" dirty="0">
                <a:ln>
                  <a:noFill/>
                </a:ln>
                <a:solidFill>
                  <a:srgbClr val="000000"/>
                </a:solidFill>
                <a:effectLst/>
                <a:uLnTx/>
                <a:uFillTx/>
                <a:latin typeface="Cambria Math" panose="02040503050406030204" pitchFamily="18" charset="0"/>
                <a:ea typeface="MathJax_Main"/>
                <a:cs typeface="Arial" panose="020B0604020202020204" pitchFamily="34" charset="0"/>
              </a:rPr>
              <a:t>⋅</a:t>
            </a:r>
            <a:r>
              <a:rPr kumimoji="0" lang="zh-CN" altLang="zh-CN" sz="2400" b="0" i="0" u="none" strike="noStrike" kern="1200" cap="none" spc="0" normalizeH="0" baseline="0" noProof="0" dirty="0">
                <a:ln>
                  <a:noFill/>
                </a:ln>
                <a:solidFill>
                  <a:srgbClr val="000000"/>
                </a:solidFill>
                <a:effectLst/>
                <a:uLnTx/>
                <a:uFillTx/>
                <a:latin typeface="Cambria Math" panose="02040503050406030204" pitchFamily="18" charset="0"/>
                <a:ea typeface="MathJax_Math-italic"/>
                <a:cs typeface="Arial" panose="020B0604020202020204" pitchFamily="34" charset="0"/>
              </a:rPr>
              <a:t>β</a:t>
            </a:r>
            <a:r>
              <a:rPr kumimoji="0" lang="zh-CN" altLang="zh-CN" sz="2400" b="0" i="0" u="none" strike="noStrike" kern="1200" cap="none" spc="0" normalizeH="0" baseline="30000" noProof="0" dirty="0">
                <a:ln>
                  <a:noFill/>
                </a:ln>
                <a:solidFill>
                  <a:srgbClr val="000000"/>
                </a:solidFill>
                <a:effectLst/>
                <a:uLnTx/>
                <a:uFillTx/>
                <a:latin typeface="Cambria Math" panose="02040503050406030204" pitchFamily="18" charset="0"/>
                <a:ea typeface="MathJax_Main"/>
                <a:cs typeface="Arial" panose="020B0604020202020204" pitchFamily="34" charset="0"/>
              </a:rPr>
              <a:t>2</a:t>
            </a:r>
            <a:r>
              <a:rPr kumimoji="0" lang="zh-CN" altLang="zh-CN" sz="2400" b="0" i="0" u="none" strike="noStrike" kern="1200" cap="none" spc="0" normalizeH="0" baseline="30000" noProof="0" dirty="0">
                <a:ln>
                  <a:noFill/>
                </a:ln>
                <a:solidFill>
                  <a:srgbClr val="000000"/>
                </a:solidFill>
                <a:effectLst/>
                <a:uLnTx/>
                <a:uFillTx/>
                <a:latin typeface="Cambria Math" panose="02040503050406030204" pitchFamily="18" charset="0"/>
                <a:ea typeface="MathJax_Math-italic"/>
                <a:cs typeface="Arial" panose="020B0604020202020204" pitchFamily="34" charset="0"/>
              </a:rPr>
              <a:t>k</a:t>
            </a:r>
            <a:endParaRPr kumimoji="0" lang="zh-CN" altLang="zh-CN" sz="2400" b="0" i="0" u="none" strike="noStrike" kern="1200" cap="none" spc="0" normalizeH="0" baseline="30000" noProof="0" dirty="0">
              <a:ln>
                <a:noFill/>
              </a:ln>
              <a:solidFill>
                <a:prstClr val="black"/>
              </a:solidFill>
              <a:effectLst/>
              <a:uLnTx/>
              <a:uFillTx/>
              <a:latin typeface="Cambria Math" panose="02040503050406030204" pitchFamily="18" charset="0"/>
              <a:ea typeface="等线" panose="02010600030101010101" pitchFamily="2" charset="-122"/>
              <a:cs typeface="Arial" panose="020B0604020202020204" pitchFamily="34" charset="0"/>
            </a:endParaRPr>
          </a:p>
        </p:txBody>
      </p:sp>
      <p:sp>
        <p:nvSpPr>
          <p:cNvPr id="59" name="文本框 58">
            <a:extLst>
              <a:ext uri="{FF2B5EF4-FFF2-40B4-BE49-F238E27FC236}">
                <a16:creationId xmlns:a16="http://schemas.microsoft.com/office/drawing/2014/main" id="{A064AC03-EA09-4C41-BFBD-73FB107D92A1}"/>
              </a:ext>
            </a:extLst>
          </p:cNvPr>
          <p:cNvSpPr txBox="1"/>
          <p:nvPr/>
        </p:nvSpPr>
        <p:spPr>
          <a:xfrm>
            <a:off x="6491789" y="2583483"/>
            <a:ext cx="4092391" cy="886461"/>
          </a:xfrm>
          <a:prstGeom prst="rect">
            <a:avLst/>
          </a:prstGeom>
          <a:noFill/>
        </p:spPr>
        <p:txBody>
          <a:bodyPr wrap="square">
            <a:spAutoFit/>
          </a:bodyPr>
          <a:lstStyle/>
          <a:p>
            <a:pPr marL="0" marR="0" lvl="0" indent="0" algn="l" defTabSz="914400" rtl="0" eaLnBrk="0" fontAlgn="base" latinLnBrk="0" hangingPunct="0">
              <a:lnSpc>
                <a:spcPts val="3200"/>
              </a:lnSpc>
              <a:spcBef>
                <a:spcPct val="0"/>
              </a:spcBef>
              <a:spcAft>
                <a:spcPct val="0"/>
              </a:spcAft>
              <a:buClrTx/>
              <a:buSzTx/>
              <a:buFontTx/>
              <a:buNone/>
              <a:tabLst/>
              <a:defRPr/>
            </a:pPr>
            <a:r>
              <a:rPr lang="en-US" altLang="zh-CN" sz="2400" dirty="0">
                <a:solidFill>
                  <a:srgbClr val="000000"/>
                </a:solidFill>
                <a:latin typeface="Cambria Math" panose="02040503050406030204" pitchFamily="18" charset="0"/>
                <a:ea typeface="Cambria Math" panose="02040503050406030204" pitchFamily="18" charset="0"/>
                <a:cs typeface="Arial" panose="020B0604020202020204" pitchFamily="34" charset="0"/>
              </a:rPr>
              <a:t>p(x)</a:t>
            </a:r>
            <a:r>
              <a:rPr kumimoji="0" lang="zh-CN" altLang="zh-CN" sz="2400" b="0" i="0" u="none" strike="noStrike" kern="1200" cap="none" spc="0" normalizeH="0" baseline="0" noProof="0" dirty="0">
                <a:ln>
                  <a:noFill/>
                </a:ln>
                <a:solidFill>
                  <a:srgbClr val="000000"/>
                </a:solidFill>
                <a:effectLst/>
                <a:uLnTx/>
                <a:uFillTx/>
                <a:latin typeface="Cambria Math" panose="02040503050406030204" pitchFamily="18" charset="0"/>
                <a:ea typeface="MathJax_Main"/>
                <a:cs typeface="Arial" panose="020B0604020202020204" pitchFamily="34" charset="0"/>
              </a:rPr>
              <a:t>=</a:t>
            </a:r>
            <a:r>
              <a:rPr kumimoji="0" lang="zh-CN" altLang="zh-CN" sz="2400" b="0" i="0" u="none" strike="noStrike" kern="1200" cap="none" spc="0" normalizeH="0" baseline="0" noProof="0" dirty="0">
                <a:ln>
                  <a:noFill/>
                </a:ln>
                <a:solidFill>
                  <a:srgbClr val="000000"/>
                </a:solidFill>
                <a:effectLst/>
                <a:uLnTx/>
                <a:uFillTx/>
                <a:latin typeface="Cambria Math" panose="02040503050406030204" pitchFamily="18" charset="0"/>
                <a:ea typeface="MathJax_Math-italic"/>
                <a:cs typeface="Arial" panose="020B0604020202020204" pitchFamily="34" charset="0"/>
              </a:rPr>
              <a:t>U</a:t>
            </a:r>
            <a:r>
              <a:rPr kumimoji="0" lang="zh-CN" altLang="zh-CN" sz="2400" b="0" i="0" u="none" strike="noStrike" kern="1200" cap="none" spc="0" normalizeH="0" baseline="-25000" noProof="0" dirty="0">
                <a:ln>
                  <a:noFill/>
                </a:ln>
                <a:solidFill>
                  <a:srgbClr val="000000"/>
                </a:solidFill>
                <a:effectLst/>
                <a:uLnTx/>
                <a:uFillTx/>
                <a:latin typeface="Cambria Math" panose="02040503050406030204" pitchFamily="18" charset="0"/>
                <a:ea typeface="MathJax_Main"/>
                <a:cs typeface="Arial" panose="020B0604020202020204" pitchFamily="34" charset="0"/>
              </a:rPr>
              <a:t>0</a:t>
            </a:r>
            <a:r>
              <a:rPr kumimoji="0" lang="zh-CN" altLang="zh-CN" sz="2400" b="0" i="0" u="none" strike="noStrike" kern="1200" cap="none" spc="0" normalizeH="0" baseline="0" noProof="0" dirty="0">
                <a:ln>
                  <a:noFill/>
                </a:ln>
                <a:solidFill>
                  <a:srgbClr val="000000"/>
                </a:solidFill>
                <a:effectLst/>
                <a:uLnTx/>
                <a:uFillTx/>
                <a:latin typeface="Cambria Math" panose="02040503050406030204" pitchFamily="18" charset="0"/>
                <a:ea typeface="MathJax_Main"/>
                <a:cs typeface="Arial" panose="020B0604020202020204" pitchFamily="34" charset="0"/>
              </a:rPr>
              <a:t>+</a:t>
            </a:r>
            <a:r>
              <a:rPr kumimoji="0" lang="zh-CN" altLang="zh-CN" sz="2400" b="0" i="0" u="none" strike="noStrike" kern="1200" cap="none" spc="0" normalizeH="0" baseline="0" noProof="0" dirty="0">
                <a:ln>
                  <a:noFill/>
                </a:ln>
                <a:solidFill>
                  <a:srgbClr val="000000"/>
                </a:solidFill>
                <a:effectLst/>
                <a:uLnTx/>
                <a:uFillTx/>
                <a:latin typeface="Cambria Math" panose="02040503050406030204" pitchFamily="18" charset="0"/>
                <a:ea typeface="MathJax_Math-italic"/>
                <a:cs typeface="Arial" panose="020B0604020202020204" pitchFamily="34" charset="0"/>
              </a:rPr>
              <a:t>U</a:t>
            </a:r>
            <a:r>
              <a:rPr kumimoji="0" lang="zh-CN" altLang="zh-CN" sz="2400" b="0" i="0" u="none" strike="noStrike" kern="1200" cap="none" spc="0" normalizeH="0" baseline="-25000" noProof="0" dirty="0">
                <a:ln>
                  <a:noFill/>
                </a:ln>
                <a:solidFill>
                  <a:srgbClr val="000000"/>
                </a:solidFill>
                <a:effectLst/>
                <a:uLnTx/>
                <a:uFillTx/>
                <a:latin typeface="Cambria Math" panose="02040503050406030204" pitchFamily="18" charset="0"/>
                <a:ea typeface="MathJax_Main"/>
                <a:cs typeface="Arial" panose="020B0604020202020204" pitchFamily="34" charset="0"/>
              </a:rPr>
              <a:t>1</a:t>
            </a:r>
            <a:r>
              <a:rPr kumimoji="0" lang="zh-CN" altLang="zh-CN" sz="2400" b="0" i="0" u="none" strike="noStrike" kern="1200" cap="none" spc="0" normalizeH="0" baseline="0" noProof="0" dirty="0">
                <a:ln>
                  <a:noFill/>
                </a:ln>
                <a:solidFill>
                  <a:srgbClr val="000000"/>
                </a:solidFill>
                <a:effectLst/>
                <a:uLnTx/>
                <a:uFillTx/>
                <a:latin typeface="Cambria Math" panose="02040503050406030204" pitchFamily="18" charset="0"/>
                <a:ea typeface="MathJax_Main"/>
                <a:cs typeface="Arial" panose="020B0604020202020204" pitchFamily="34" charset="0"/>
              </a:rPr>
              <a:t>⋅</a:t>
            </a:r>
            <a:r>
              <a:rPr kumimoji="0" lang="en-US" altLang="zh-CN" sz="24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Arial" panose="020B0604020202020204" pitchFamily="34" charset="0"/>
              </a:rPr>
              <a:t>x</a:t>
            </a:r>
            <a:r>
              <a:rPr kumimoji="0" lang="zh-CN" altLang="zh-CN" sz="2400" b="0" i="0" u="none" strike="noStrike" kern="1200" cap="none" spc="0" normalizeH="0" baseline="0" noProof="0" dirty="0">
                <a:ln>
                  <a:noFill/>
                </a:ln>
                <a:solidFill>
                  <a:srgbClr val="000000"/>
                </a:solidFill>
                <a:effectLst/>
                <a:uLnTx/>
                <a:uFillTx/>
                <a:latin typeface="Cambria Math" panose="02040503050406030204" pitchFamily="18" charset="0"/>
                <a:ea typeface="MathJax_Main"/>
                <a:cs typeface="Arial" panose="020B0604020202020204" pitchFamily="34" charset="0"/>
              </a:rPr>
              <a:t>+</a:t>
            </a:r>
            <a:r>
              <a:rPr kumimoji="0" lang="zh-CN" altLang="zh-CN" sz="2400" b="0" i="0" u="none" strike="noStrike" kern="1200" cap="none" spc="0" normalizeH="0" baseline="0" noProof="0" dirty="0">
                <a:ln>
                  <a:noFill/>
                </a:ln>
                <a:solidFill>
                  <a:srgbClr val="000000"/>
                </a:solidFill>
                <a:effectLst/>
                <a:uLnTx/>
                <a:uFillTx/>
                <a:latin typeface="Cambria Math" panose="02040503050406030204" pitchFamily="18" charset="0"/>
                <a:ea typeface="MathJax_Math-italic"/>
                <a:cs typeface="Arial" panose="020B0604020202020204" pitchFamily="34" charset="0"/>
              </a:rPr>
              <a:t>U</a:t>
            </a:r>
            <a:r>
              <a:rPr kumimoji="0" lang="zh-CN" altLang="zh-CN" sz="2400" b="0" i="0" u="none" strike="noStrike" kern="1200" cap="none" spc="0" normalizeH="0" baseline="-25000" noProof="0" dirty="0">
                <a:ln>
                  <a:noFill/>
                </a:ln>
                <a:solidFill>
                  <a:srgbClr val="000000"/>
                </a:solidFill>
                <a:effectLst/>
                <a:uLnTx/>
                <a:uFillTx/>
                <a:latin typeface="Cambria Math" panose="02040503050406030204" pitchFamily="18" charset="0"/>
                <a:ea typeface="MathJax_Main"/>
                <a:cs typeface="Arial" panose="020B0604020202020204" pitchFamily="34" charset="0"/>
              </a:rPr>
              <a:t>2</a:t>
            </a:r>
            <a:r>
              <a:rPr kumimoji="0" lang="zh-CN" altLang="zh-CN" sz="2400" b="0" i="0" u="none" strike="noStrike" kern="1200" cap="none" spc="0" normalizeH="0" baseline="0" noProof="0" dirty="0">
                <a:ln>
                  <a:noFill/>
                </a:ln>
                <a:solidFill>
                  <a:srgbClr val="000000"/>
                </a:solidFill>
                <a:effectLst/>
                <a:uLnTx/>
                <a:uFillTx/>
                <a:latin typeface="Cambria Math" panose="02040503050406030204" pitchFamily="18" charset="0"/>
                <a:ea typeface="MathJax_Main"/>
                <a:cs typeface="Arial" panose="020B0604020202020204" pitchFamily="34" charset="0"/>
              </a:rPr>
              <a:t>⋅</a:t>
            </a:r>
            <a:r>
              <a:rPr kumimoji="0" lang="en-US" altLang="zh-CN" sz="24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Arial" panose="020B0604020202020204" pitchFamily="34" charset="0"/>
              </a:rPr>
              <a:t>x</a:t>
            </a:r>
            <a:r>
              <a:rPr kumimoji="0" lang="zh-CN" altLang="zh-CN" sz="2400" b="0" i="0" u="none" strike="noStrike" kern="1200" cap="none" spc="0" normalizeH="0" baseline="30000" noProof="0" dirty="0">
                <a:ln>
                  <a:noFill/>
                </a:ln>
                <a:solidFill>
                  <a:srgbClr val="000000"/>
                </a:solidFill>
                <a:effectLst/>
                <a:uLnTx/>
                <a:uFillTx/>
                <a:latin typeface="Cambria Math" panose="02040503050406030204" pitchFamily="18" charset="0"/>
                <a:ea typeface="MathJax_Main"/>
                <a:cs typeface="Arial" panose="020B0604020202020204" pitchFamily="34" charset="0"/>
              </a:rPr>
              <a:t>2</a:t>
            </a:r>
            <a:endParaRPr kumimoji="0" lang="en-US" altLang="zh-CN" sz="2400" b="0" i="0" u="none" strike="noStrike" kern="1200" cap="none" spc="0" normalizeH="0" baseline="30000" noProof="0" dirty="0">
              <a:ln>
                <a:noFill/>
              </a:ln>
              <a:solidFill>
                <a:srgbClr val="000000"/>
              </a:solidFill>
              <a:effectLst/>
              <a:uLnTx/>
              <a:uFillTx/>
              <a:latin typeface="Cambria Math" panose="02040503050406030204" pitchFamily="18" charset="0"/>
              <a:ea typeface="Cambria Math" panose="02040503050406030204" pitchFamily="18" charset="0"/>
              <a:cs typeface="Arial" panose="020B0604020202020204" pitchFamily="34" charset="0"/>
            </a:endParaRPr>
          </a:p>
          <a:p>
            <a:pPr marL="0" marR="0" lvl="0" indent="0" algn="l" defTabSz="914400" rtl="0" eaLnBrk="0" fontAlgn="base" latinLnBrk="0" hangingPunct="0">
              <a:lnSpc>
                <a:spcPts val="3200"/>
              </a:lnSpc>
              <a:spcBef>
                <a:spcPct val="0"/>
              </a:spcBef>
              <a:spcAft>
                <a:spcPct val="0"/>
              </a:spcAft>
              <a:buClrTx/>
              <a:buSzTx/>
              <a:buFontTx/>
              <a:buNone/>
              <a:tabLst/>
              <a:defRPr/>
            </a:pPr>
            <a:r>
              <a:rPr lang="en-US" altLang="zh-CN" sz="2400" dirty="0">
                <a:solidFill>
                  <a:srgbClr val="000000"/>
                </a:solidFill>
                <a:latin typeface="Cambria Math" panose="02040503050406030204" pitchFamily="18" charset="0"/>
                <a:ea typeface="Cambria Math" panose="02040503050406030204" pitchFamily="18" charset="0"/>
                <a:cs typeface="Arial" panose="020B0604020202020204" pitchFamily="34" charset="0"/>
              </a:rPr>
              <a:t>q(x)</a:t>
            </a:r>
            <a:r>
              <a:rPr kumimoji="0" lang="zh-CN" altLang="zh-CN" sz="2400" b="0" i="0" u="none" strike="noStrike" kern="1200" cap="none" spc="0" normalizeH="0" baseline="0" noProof="0" dirty="0">
                <a:ln>
                  <a:noFill/>
                </a:ln>
                <a:solidFill>
                  <a:srgbClr val="000000"/>
                </a:solidFill>
                <a:effectLst/>
                <a:uLnTx/>
                <a:uFillTx/>
                <a:latin typeface="Cambria Math" panose="02040503050406030204" pitchFamily="18" charset="0"/>
                <a:ea typeface="MathJax_Main"/>
                <a:cs typeface="Arial" panose="020B0604020202020204" pitchFamily="34" charset="0"/>
              </a:rPr>
              <a:t>=</a:t>
            </a:r>
            <a:r>
              <a:rPr kumimoji="0" lang="zh-CN" altLang="zh-CN" sz="2400" b="0" i="0" u="none" strike="noStrike" kern="1200" cap="none" spc="0" normalizeH="0" baseline="0" noProof="0" dirty="0">
                <a:ln>
                  <a:noFill/>
                </a:ln>
                <a:solidFill>
                  <a:srgbClr val="000000"/>
                </a:solidFill>
                <a:effectLst/>
                <a:uLnTx/>
                <a:uFillTx/>
                <a:latin typeface="Cambria Math" panose="02040503050406030204" pitchFamily="18" charset="0"/>
                <a:ea typeface="MathJax_Math-italic"/>
                <a:cs typeface="Arial" panose="020B0604020202020204" pitchFamily="34" charset="0"/>
              </a:rPr>
              <a:t>V</a:t>
            </a:r>
            <a:r>
              <a:rPr kumimoji="0" lang="zh-CN" altLang="zh-CN" sz="2400" b="0" i="0" u="none" strike="noStrike" kern="1200" cap="none" spc="0" normalizeH="0" baseline="-25000" noProof="0" dirty="0">
                <a:ln>
                  <a:noFill/>
                </a:ln>
                <a:solidFill>
                  <a:srgbClr val="000000"/>
                </a:solidFill>
                <a:effectLst/>
                <a:uLnTx/>
                <a:uFillTx/>
                <a:latin typeface="Cambria Math" panose="02040503050406030204" pitchFamily="18" charset="0"/>
                <a:ea typeface="MathJax_Main"/>
                <a:cs typeface="Arial" panose="020B0604020202020204" pitchFamily="34" charset="0"/>
              </a:rPr>
              <a:t>0</a:t>
            </a:r>
            <a:r>
              <a:rPr kumimoji="0" lang="zh-CN" altLang="zh-CN" sz="2400" b="0" i="0" u="none" strike="noStrike" kern="1200" cap="none" spc="0" normalizeH="0" baseline="0" noProof="0" dirty="0">
                <a:ln>
                  <a:noFill/>
                </a:ln>
                <a:solidFill>
                  <a:srgbClr val="000000"/>
                </a:solidFill>
                <a:effectLst/>
                <a:uLnTx/>
                <a:uFillTx/>
                <a:latin typeface="Cambria Math" panose="02040503050406030204" pitchFamily="18" charset="0"/>
                <a:ea typeface="MathJax_Main"/>
                <a:cs typeface="Arial" panose="020B0604020202020204" pitchFamily="34" charset="0"/>
              </a:rPr>
              <a:t>+</a:t>
            </a:r>
            <a:r>
              <a:rPr kumimoji="0" lang="zh-CN" altLang="zh-CN" sz="2400" b="0" i="0" u="none" strike="noStrike" kern="1200" cap="none" spc="0" normalizeH="0" baseline="0" noProof="0" dirty="0">
                <a:ln>
                  <a:noFill/>
                </a:ln>
                <a:solidFill>
                  <a:srgbClr val="000000"/>
                </a:solidFill>
                <a:effectLst/>
                <a:uLnTx/>
                <a:uFillTx/>
                <a:latin typeface="Cambria Math" panose="02040503050406030204" pitchFamily="18" charset="0"/>
                <a:ea typeface="MathJax_Math-italic"/>
                <a:cs typeface="Arial" panose="020B0604020202020204" pitchFamily="34" charset="0"/>
              </a:rPr>
              <a:t>V</a:t>
            </a:r>
            <a:r>
              <a:rPr kumimoji="0" lang="zh-CN" altLang="zh-CN" sz="2400" b="0" i="0" u="none" strike="noStrike" kern="1200" cap="none" spc="0" normalizeH="0" baseline="-25000" noProof="0" dirty="0">
                <a:ln>
                  <a:noFill/>
                </a:ln>
                <a:solidFill>
                  <a:srgbClr val="000000"/>
                </a:solidFill>
                <a:effectLst/>
                <a:uLnTx/>
                <a:uFillTx/>
                <a:latin typeface="Cambria Math" panose="02040503050406030204" pitchFamily="18" charset="0"/>
                <a:ea typeface="MathJax_Main"/>
                <a:cs typeface="Arial" panose="020B0604020202020204" pitchFamily="34" charset="0"/>
              </a:rPr>
              <a:t>1</a:t>
            </a:r>
            <a:r>
              <a:rPr kumimoji="0" lang="zh-CN" altLang="zh-CN" sz="2400" b="0" i="0" u="none" strike="noStrike" kern="1200" cap="none" spc="0" normalizeH="0" baseline="0" noProof="0" dirty="0">
                <a:ln>
                  <a:noFill/>
                </a:ln>
                <a:solidFill>
                  <a:srgbClr val="000000"/>
                </a:solidFill>
                <a:effectLst/>
                <a:uLnTx/>
                <a:uFillTx/>
                <a:latin typeface="Cambria Math" panose="02040503050406030204" pitchFamily="18" charset="0"/>
                <a:ea typeface="MathJax_Main"/>
                <a:cs typeface="Arial" panose="020B0604020202020204" pitchFamily="34" charset="0"/>
              </a:rPr>
              <a:t>⋅</a:t>
            </a:r>
            <a:r>
              <a:rPr kumimoji="0" lang="en-US" altLang="zh-CN" sz="24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Arial" panose="020B0604020202020204" pitchFamily="34" charset="0"/>
              </a:rPr>
              <a:t>x</a:t>
            </a:r>
            <a:r>
              <a:rPr kumimoji="0" lang="zh-CN" altLang="zh-CN" sz="2400" b="0" i="0" u="none" strike="noStrike" kern="1200" cap="none" spc="0" normalizeH="0" baseline="0" noProof="0" dirty="0">
                <a:ln>
                  <a:noFill/>
                </a:ln>
                <a:solidFill>
                  <a:srgbClr val="000000"/>
                </a:solidFill>
                <a:effectLst/>
                <a:uLnTx/>
                <a:uFillTx/>
                <a:latin typeface="Cambria Math" panose="02040503050406030204" pitchFamily="18" charset="0"/>
                <a:ea typeface="MathJax_Main"/>
                <a:cs typeface="Arial" panose="020B0604020202020204" pitchFamily="34" charset="0"/>
              </a:rPr>
              <a:t>+</a:t>
            </a:r>
            <a:r>
              <a:rPr kumimoji="0" lang="zh-CN" altLang="zh-CN" sz="2400" b="0" i="0" u="none" strike="noStrike" kern="1200" cap="none" spc="0" normalizeH="0" baseline="0" noProof="0" dirty="0">
                <a:ln>
                  <a:noFill/>
                </a:ln>
                <a:solidFill>
                  <a:srgbClr val="000000"/>
                </a:solidFill>
                <a:effectLst/>
                <a:uLnTx/>
                <a:uFillTx/>
                <a:latin typeface="Cambria Math" panose="02040503050406030204" pitchFamily="18" charset="0"/>
                <a:ea typeface="MathJax_Math-italic"/>
                <a:cs typeface="Arial" panose="020B0604020202020204" pitchFamily="34" charset="0"/>
              </a:rPr>
              <a:t>V</a:t>
            </a:r>
            <a:r>
              <a:rPr kumimoji="0" lang="zh-CN" altLang="zh-CN" sz="2400" b="0" i="0" u="none" strike="noStrike" kern="1200" cap="none" spc="0" normalizeH="0" baseline="-25000" noProof="0" dirty="0">
                <a:ln>
                  <a:noFill/>
                </a:ln>
                <a:solidFill>
                  <a:srgbClr val="000000"/>
                </a:solidFill>
                <a:effectLst/>
                <a:uLnTx/>
                <a:uFillTx/>
                <a:latin typeface="Cambria Math" panose="02040503050406030204" pitchFamily="18" charset="0"/>
                <a:ea typeface="MathJax_Main"/>
                <a:cs typeface="Arial" panose="020B0604020202020204" pitchFamily="34" charset="0"/>
              </a:rPr>
              <a:t>2</a:t>
            </a:r>
            <a:r>
              <a:rPr kumimoji="0" lang="zh-CN" altLang="zh-CN" sz="2400" b="0" i="0" u="none" strike="noStrike" kern="1200" cap="none" spc="0" normalizeH="0" baseline="0" noProof="0" dirty="0">
                <a:ln>
                  <a:noFill/>
                </a:ln>
                <a:solidFill>
                  <a:srgbClr val="000000"/>
                </a:solidFill>
                <a:effectLst/>
                <a:uLnTx/>
                <a:uFillTx/>
                <a:latin typeface="Cambria Math" panose="02040503050406030204" pitchFamily="18" charset="0"/>
                <a:ea typeface="MathJax_Main"/>
                <a:cs typeface="Arial" panose="020B0604020202020204" pitchFamily="34" charset="0"/>
              </a:rPr>
              <a:t>⋅</a:t>
            </a:r>
            <a:r>
              <a:rPr kumimoji="0" lang="en-US" altLang="zh-CN" sz="24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Arial" panose="020B0604020202020204" pitchFamily="34" charset="0"/>
              </a:rPr>
              <a:t>x</a:t>
            </a:r>
            <a:r>
              <a:rPr kumimoji="0" lang="zh-CN" altLang="zh-CN" sz="2400" b="0" i="0" u="none" strike="noStrike" kern="1200" cap="none" spc="0" normalizeH="0" baseline="30000" noProof="0" dirty="0">
                <a:ln>
                  <a:noFill/>
                </a:ln>
                <a:solidFill>
                  <a:srgbClr val="000000"/>
                </a:solidFill>
                <a:effectLst/>
                <a:uLnTx/>
                <a:uFillTx/>
                <a:latin typeface="Cambria Math" panose="02040503050406030204" pitchFamily="18" charset="0"/>
                <a:ea typeface="MathJax_Main"/>
                <a:cs typeface="Arial" panose="020B0604020202020204" pitchFamily="34" charset="0"/>
              </a:rPr>
              <a:t>2</a:t>
            </a:r>
            <a:endParaRPr kumimoji="0" lang="zh-CN" altLang="zh-CN" sz="2400" b="0" i="0" u="none" strike="noStrike" kern="1200" cap="none" spc="0" normalizeH="0" baseline="30000" noProof="0" dirty="0">
              <a:ln>
                <a:noFill/>
              </a:ln>
              <a:solidFill>
                <a:prstClr val="black"/>
              </a:solidFill>
              <a:effectLst/>
              <a:uLnTx/>
              <a:uFillTx/>
              <a:latin typeface="Cambria Math" panose="02040503050406030204" pitchFamily="18" charset="0"/>
              <a:ea typeface="等线" panose="02010600030101010101" pitchFamily="2" charset="-122"/>
              <a:cs typeface="Arial" panose="020B0604020202020204" pitchFamily="34" charset="0"/>
            </a:endParaRPr>
          </a:p>
        </p:txBody>
      </p:sp>
      <p:sp>
        <p:nvSpPr>
          <p:cNvPr id="57" name="Rectangle 6">
            <a:extLst>
              <a:ext uri="{FF2B5EF4-FFF2-40B4-BE49-F238E27FC236}">
                <a16:creationId xmlns:a16="http://schemas.microsoft.com/office/drawing/2014/main" id="{64BDEB46-3967-4D4B-8B2B-1A928176D293}"/>
              </a:ext>
            </a:extLst>
          </p:cNvPr>
          <p:cNvSpPr>
            <a:spLocks noChangeArrowheads="1"/>
          </p:cNvSpPr>
          <p:nvPr/>
        </p:nvSpPr>
        <p:spPr bwMode="auto">
          <a:xfrm>
            <a:off x="1023111" y="4029879"/>
            <a:ext cx="10692639"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r>
              <a:rPr kumimoji="0" lang="zh-CN" altLang="zh-CN" sz="2000" b="0" i="0" u="none" strike="noStrike" cap="none" normalizeH="0" baseline="0" dirty="0">
                <a:ln>
                  <a:noFill/>
                </a:ln>
                <a:solidFill>
                  <a:srgbClr val="000000"/>
                </a:solidFill>
                <a:effectLst/>
                <a:cs typeface="Arial" panose="020B0604020202020204" pitchFamily="34" charset="0"/>
              </a:rPr>
              <a:t>当</a:t>
            </a:r>
            <a:r>
              <a:rPr kumimoji="0" lang="en-US" altLang="zh-CN" sz="2000" b="0" i="0" u="none" strike="noStrike" cap="none" normalizeH="0" baseline="0" dirty="0">
                <a:ln>
                  <a:noFill/>
                </a:ln>
                <a:solidFill>
                  <a:srgbClr val="000000"/>
                </a:solidFill>
                <a:effectLst/>
                <a:cs typeface="Arial" panose="020B0604020202020204" pitchFamily="34" charset="0"/>
              </a:rPr>
              <a:t> </a:t>
            </a:r>
            <a:r>
              <a:rPr lang="en-US" altLang="zh-CN" sz="2000" dirty="0">
                <a:solidFill>
                  <a:srgbClr val="000000"/>
                </a:solidFill>
                <a:latin typeface="Cambria Math" panose="02040503050406030204" pitchFamily="18" charset="0"/>
                <a:ea typeface="MathJax_Math-italic"/>
                <a:cs typeface="Arial" panose="020B0604020202020204" pitchFamily="34" charset="0"/>
              </a:rPr>
              <a:t>x=</a:t>
            </a:r>
            <a:r>
              <a:rPr lang="zh-CN" altLang="zh-CN" sz="2000" dirty="0">
                <a:solidFill>
                  <a:srgbClr val="000000"/>
                </a:solidFill>
                <a:latin typeface="Cambria Math" panose="02040503050406030204" pitchFamily="18" charset="0"/>
                <a:ea typeface="MathJax_Math-italic"/>
                <a:cs typeface="Arial" panose="020B0604020202020204" pitchFamily="34" charset="0"/>
              </a:rPr>
              <a:t>β</a:t>
            </a:r>
            <a:r>
              <a:rPr lang="zh-CN" altLang="zh-CN" sz="2000" baseline="30000" dirty="0">
                <a:solidFill>
                  <a:srgbClr val="000000"/>
                </a:solidFill>
                <a:latin typeface="Cambria Math" panose="02040503050406030204" pitchFamily="18" charset="0"/>
                <a:ea typeface="MathJax_Math-italic"/>
                <a:cs typeface="Arial" panose="020B0604020202020204" pitchFamily="34" charset="0"/>
              </a:rPr>
              <a:t>k</a:t>
            </a:r>
            <a:r>
              <a:rPr lang="en-US" altLang="zh-CN" sz="2000" baseline="30000" dirty="0">
                <a:solidFill>
                  <a:srgbClr val="000000"/>
                </a:solidFill>
                <a:latin typeface="Cambria Math" panose="02040503050406030204" pitchFamily="18" charset="0"/>
                <a:ea typeface="MathJax_Math-italic"/>
                <a:cs typeface="Arial" panose="020B0604020202020204" pitchFamily="34" charset="0"/>
              </a:rPr>
              <a:t> </a:t>
            </a:r>
            <a:r>
              <a:rPr kumimoji="0" lang="zh-CN" altLang="zh-CN" sz="2000" b="0" i="0" u="none" strike="noStrike" cap="none" normalizeH="0" baseline="0" dirty="0">
                <a:ln>
                  <a:noFill/>
                </a:ln>
                <a:solidFill>
                  <a:srgbClr val="000000"/>
                </a:solidFill>
                <a:effectLst/>
                <a:cs typeface="Arial" panose="020B0604020202020204" pitchFamily="34" charset="0"/>
              </a:rPr>
              <a:t>时，</a:t>
            </a:r>
            <a:r>
              <a:rPr kumimoji="0" lang="zh-CN" altLang="zh-CN" sz="2000" b="0" i="0" u="none" strike="noStrike" cap="none" normalizeH="0" baseline="0" dirty="0">
                <a:ln>
                  <a:noFill/>
                </a:ln>
                <a:solidFill>
                  <a:srgbClr val="000000"/>
                </a:solidFill>
                <a:effectLst/>
                <a:latin typeface="Cambria Math" panose="02040503050406030204" pitchFamily="18" charset="0"/>
                <a:ea typeface="MathJax_Math-italic"/>
                <a:cs typeface="Arial" panose="020B0604020202020204" pitchFamily="34" charset="0"/>
              </a:rPr>
              <a:t>p</a:t>
            </a:r>
            <a:r>
              <a:rPr kumimoji="0" lang="zh-CN" altLang="zh-CN" sz="2000" b="0" i="0" u="none" strike="noStrike" cap="none" normalizeH="0" baseline="0" dirty="0">
                <a:ln>
                  <a:noFill/>
                </a:ln>
                <a:solidFill>
                  <a:srgbClr val="000000"/>
                </a:solidFill>
                <a:effectLst/>
                <a:latin typeface="Cambria Math" panose="02040503050406030204" pitchFamily="18" charset="0"/>
                <a:ea typeface="MathJax_Main"/>
                <a:cs typeface="Arial" panose="020B0604020202020204" pitchFamily="34" charset="0"/>
              </a:rPr>
              <a:t>(</a:t>
            </a:r>
            <a:r>
              <a:rPr kumimoji="0" lang="zh-CN" altLang="zh-CN" sz="2000" b="0" i="0" u="none" strike="noStrike" cap="none" normalizeH="0" baseline="0" dirty="0">
                <a:ln>
                  <a:noFill/>
                </a:ln>
                <a:solidFill>
                  <a:srgbClr val="000000"/>
                </a:solidFill>
                <a:effectLst/>
                <a:latin typeface="Cambria Math" panose="02040503050406030204" pitchFamily="18" charset="0"/>
                <a:ea typeface="MathJax_Math-italic"/>
                <a:cs typeface="Arial" panose="020B0604020202020204" pitchFamily="34" charset="0"/>
              </a:rPr>
              <a:t>x</a:t>
            </a:r>
            <a:r>
              <a:rPr kumimoji="0" lang="zh-CN" altLang="zh-CN" sz="2000" b="0" i="0" u="none" strike="noStrike" cap="none" normalizeH="0" baseline="0" dirty="0">
                <a:ln>
                  <a:noFill/>
                </a:ln>
                <a:solidFill>
                  <a:srgbClr val="000000"/>
                </a:solidFill>
                <a:effectLst/>
                <a:latin typeface="Cambria Math" panose="02040503050406030204" pitchFamily="18" charset="0"/>
                <a:ea typeface="MathJax_Main"/>
                <a:cs typeface="Arial" panose="020B0604020202020204" pitchFamily="34" charset="0"/>
              </a:rPr>
              <a:t>)=</a:t>
            </a:r>
            <a:r>
              <a:rPr lang="en-US" altLang="zh-CN" sz="2000" dirty="0">
                <a:solidFill>
                  <a:srgbClr val="000000"/>
                </a:solidFill>
                <a:latin typeface="Cambria Math" panose="02040503050406030204" pitchFamily="18" charset="0"/>
                <a:ea typeface="Cambria Math" panose="02040503050406030204" pitchFamily="18" charset="0"/>
                <a:cs typeface="Arial" panose="020B0604020202020204" pitchFamily="34" charset="0"/>
              </a:rPr>
              <a:t>U</a:t>
            </a:r>
            <a:r>
              <a:rPr kumimoji="0" lang="zh-CN" altLang="zh-CN" sz="2000" b="0" i="0" u="none" strike="noStrike" cap="none" normalizeH="0" baseline="0" dirty="0">
                <a:ln>
                  <a:noFill/>
                </a:ln>
                <a:solidFill>
                  <a:srgbClr val="000000"/>
                </a:solidFill>
                <a:effectLst/>
                <a:cs typeface="Arial" panose="020B0604020202020204" pitchFamily="34" charset="0"/>
              </a:rPr>
              <a:t>，</a:t>
            </a:r>
            <a:r>
              <a:rPr kumimoji="0" lang="zh-CN" altLang="zh-CN" sz="2000" b="0" i="0" u="none" strike="noStrike" cap="none" normalizeH="0" baseline="0" dirty="0">
                <a:ln>
                  <a:noFill/>
                </a:ln>
                <a:solidFill>
                  <a:srgbClr val="000000"/>
                </a:solidFill>
                <a:effectLst/>
                <a:latin typeface="Cambria Math" panose="02040503050406030204" pitchFamily="18" charset="0"/>
                <a:ea typeface="MathJax_Math-italic"/>
                <a:cs typeface="Arial" panose="020B0604020202020204" pitchFamily="34" charset="0"/>
              </a:rPr>
              <a:t>q</a:t>
            </a:r>
            <a:r>
              <a:rPr kumimoji="0" lang="zh-CN" altLang="zh-CN" sz="2000" b="0" i="0" u="none" strike="noStrike" cap="none" normalizeH="0" baseline="0" dirty="0">
                <a:ln>
                  <a:noFill/>
                </a:ln>
                <a:solidFill>
                  <a:srgbClr val="000000"/>
                </a:solidFill>
                <a:effectLst/>
                <a:latin typeface="Cambria Math" panose="02040503050406030204" pitchFamily="18" charset="0"/>
                <a:ea typeface="MathJax_Main"/>
                <a:cs typeface="Arial" panose="020B0604020202020204" pitchFamily="34" charset="0"/>
              </a:rPr>
              <a:t>(</a:t>
            </a:r>
            <a:r>
              <a:rPr kumimoji="0" lang="zh-CN" altLang="zh-CN" sz="2000" b="0" i="0" u="none" strike="noStrike" cap="none" normalizeH="0" baseline="0" dirty="0">
                <a:ln>
                  <a:noFill/>
                </a:ln>
                <a:solidFill>
                  <a:srgbClr val="000000"/>
                </a:solidFill>
                <a:effectLst/>
                <a:latin typeface="Cambria Math" panose="02040503050406030204" pitchFamily="18" charset="0"/>
                <a:ea typeface="MathJax_Math-italic"/>
                <a:cs typeface="Arial" panose="020B0604020202020204" pitchFamily="34" charset="0"/>
              </a:rPr>
              <a:t>x</a:t>
            </a:r>
            <a:r>
              <a:rPr kumimoji="0" lang="zh-CN" altLang="zh-CN" sz="2000" b="0" i="0" u="none" strike="noStrike" cap="none" normalizeH="0" baseline="0" dirty="0">
                <a:ln>
                  <a:noFill/>
                </a:ln>
                <a:solidFill>
                  <a:srgbClr val="000000"/>
                </a:solidFill>
                <a:effectLst/>
                <a:latin typeface="Cambria Math" panose="02040503050406030204" pitchFamily="18" charset="0"/>
                <a:ea typeface="MathJax_Main"/>
                <a:cs typeface="Arial" panose="020B0604020202020204" pitchFamily="34" charset="0"/>
              </a:rPr>
              <a:t>)=</a:t>
            </a:r>
            <a:r>
              <a:rPr kumimoji="0" lang="zh-CN" altLang="zh-CN" sz="2000" b="0" i="0" u="none" strike="noStrike" cap="none" normalizeH="0" baseline="0" dirty="0">
                <a:ln>
                  <a:noFill/>
                </a:ln>
                <a:solidFill>
                  <a:srgbClr val="000000"/>
                </a:solidFill>
                <a:effectLst/>
                <a:latin typeface="Cambria Math" panose="02040503050406030204" pitchFamily="18" charset="0"/>
                <a:ea typeface="MathJax_Math-italic"/>
                <a:cs typeface="Arial" panose="020B0604020202020204" pitchFamily="34" charset="0"/>
              </a:rPr>
              <a:t>V</a:t>
            </a:r>
            <a:r>
              <a:rPr kumimoji="0" lang="zh-CN" altLang="zh-CN" sz="2000" b="0" i="0" u="none" strike="noStrike" cap="none" normalizeH="0" baseline="0" dirty="0">
                <a:ln>
                  <a:noFill/>
                </a:ln>
                <a:solidFill>
                  <a:srgbClr val="000000"/>
                </a:solidFill>
                <a:effectLst/>
                <a:cs typeface="Arial" panose="020B0604020202020204" pitchFamily="34" charset="0"/>
              </a:rPr>
              <a:t>，只需要计算出</a:t>
            </a:r>
            <a:r>
              <a:rPr kumimoji="0" lang="zh-CN" altLang="zh-CN" sz="2000" b="0" i="0" u="none" strike="noStrike" cap="none" normalizeH="0" baseline="0" dirty="0">
                <a:ln>
                  <a:noFill/>
                </a:ln>
                <a:solidFill>
                  <a:srgbClr val="000000"/>
                </a:solidFill>
                <a:effectLst/>
                <a:latin typeface="Cambria Math" panose="02040503050406030204" pitchFamily="18" charset="0"/>
                <a:cs typeface="Arial" panose="020B0604020202020204" pitchFamily="34" charset="0"/>
              </a:rPr>
              <a:t> </a:t>
            </a:r>
            <a:r>
              <a:rPr kumimoji="0" lang="zh-CN" altLang="zh-CN" sz="2000" b="0" i="0" u="none" strike="noStrike" cap="none" normalizeH="0" baseline="0" dirty="0">
                <a:ln>
                  <a:noFill/>
                </a:ln>
                <a:solidFill>
                  <a:srgbClr val="000000"/>
                </a:solidFill>
                <a:effectLst/>
                <a:latin typeface="Cambria Math" panose="02040503050406030204" pitchFamily="18" charset="0"/>
                <a:ea typeface="MathJax_Math-italic"/>
                <a:cs typeface="Arial" panose="020B0604020202020204" pitchFamily="34" charset="0"/>
              </a:rPr>
              <a:t>r</a:t>
            </a:r>
            <a:r>
              <a:rPr kumimoji="0" lang="zh-CN" altLang="zh-CN" sz="2000" b="0" i="0" u="none" strike="noStrike" cap="none" normalizeH="0" baseline="0" dirty="0">
                <a:ln>
                  <a:noFill/>
                </a:ln>
                <a:solidFill>
                  <a:srgbClr val="000000"/>
                </a:solidFill>
                <a:effectLst/>
                <a:latin typeface="Cambria Math" panose="02040503050406030204" pitchFamily="18" charset="0"/>
                <a:ea typeface="MathJax_Main"/>
                <a:cs typeface="Arial" panose="020B0604020202020204" pitchFamily="34" charset="0"/>
              </a:rPr>
              <a:t>(</a:t>
            </a:r>
            <a:r>
              <a:rPr kumimoji="0" lang="zh-CN" altLang="zh-CN" sz="2000" b="0" i="0" u="none" strike="noStrike" cap="none" normalizeH="0" baseline="0" dirty="0">
                <a:ln>
                  <a:noFill/>
                </a:ln>
                <a:solidFill>
                  <a:srgbClr val="000000"/>
                </a:solidFill>
                <a:effectLst/>
                <a:latin typeface="Cambria Math" panose="02040503050406030204" pitchFamily="18" charset="0"/>
                <a:ea typeface="MathJax_Math-italic"/>
                <a:cs typeface="Arial" panose="020B0604020202020204" pitchFamily="34" charset="0"/>
              </a:rPr>
              <a:t>x</a:t>
            </a:r>
            <a:r>
              <a:rPr kumimoji="0" lang="zh-CN" altLang="zh-CN" sz="2000" b="0" i="0" u="none" strike="noStrike" cap="none" normalizeH="0" baseline="0" dirty="0">
                <a:ln>
                  <a:noFill/>
                </a:ln>
                <a:solidFill>
                  <a:srgbClr val="000000"/>
                </a:solidFill>
                <a:effectLst/>
                <a:latin typeface="Cambria Math" panose="02040503050406030204" pitchFamily="18" charset="0"/>
                <a:ea typeface="MathJax_Main"/>
                <a:cs typeface="Arial" panose="020B0604020202020204" pitchFamily="34" charset="0"/>
              </a:rPr>
              <a:t>)=</a:t>
            </a:r>
            <a:r>
              <a:rPr kumimoji="0" lang="zh-CN" altLang="zh-CN" sz="2000" b="0" i="0" u="none" strike="noStrike" cap="none" normalizeH="0" baseline="0" dirty="0">
                <a:ln>
                  <a:noFill/>
                </a:ln>
                <a:solidFill>
                  <a:srgbClr val="000000"/>
                </a:solidFill>
                <a:effectLst/>
                <a:latin typeface="Cambria Math" panose="02040503050406030204" pitchFamily="18" charset="0"/>
                <a:ea typeface="MathJax_Math-italic"/>
                <a:cs typeface="Arial" panose="020B0604020202020204" pitchFamily="34" charset="0"/>
              </a:rPr>
              <a:t>p</a:t>
            </a:r>
            <a:r>
              <a:rPr kumimoji="0" lang="zh-CN" altLang="zh-CN" sz="2000" b="0" i="0" u="none" strike="noStrike" cap="none" normalizeH="0" baseline="0" dirty="0">
                <a:ln>
                  <a:noFill/>
                </a:ln>
                <a:solidFill>
                  <a:srgbClr val="000000"/>
                </a:solidFill>
                <a:effectLst/>
                <a:latin typeface="Cambria Math" panose="02040503050406030204" pitchFamily="18" charset="0"/>
                <a:ea typeface="MathJax_Main"/>
                <a:cs typeface="Arial" panose="020B0604020202020204" pitchFamily="34" charset="0"/>
              </a:rPr>
              <a:t>(</a:t>
            </a:r>
            <a:r>
              <a:rPr kumimoji="0" lang="zh-CN" altLang="zh-CN" sz="2000" b="0" i="0" u="none" strike="noStrike" cap="none" normalizeH="0" baseline="0" dirty="0">
                <a:ln>
                  <a:noFill/>
                </a:ln>
                <a:solidFill>
                  <a:srgbClr val="000000"/>
                </a:solidFill>
                <a:effectLst/>
                <a:latin typeface="Cambria Math" panose="02040503050406030204" pitchFamily="18" charset="0"/>
                <a:ea typeface="MathJax_Math-italic"/>
                <a:cs typeface="Arial" panose="020B0604020202020204" pitchFamily="34" charset="0"/>
              </a:rPr>
              <a:t>x</a:t>
            </a:r>
            <a:r>
              <a:rPr kumimoji="0" lang="zh-CN" altLang="zh-CN" sz="2000" b="0" i="0" u="none" strike="noStrike" cap="none" normalizeH="0" baseline="0" dirty="0">
                <a:ln>
                  <a:noFill/>
                </a:ln>
                <a:solidFill>
                  <a:srgbClr val="000000"/>
                </a:solidFill>
                <a:effectLst/>
                <a:latin typeface="Cambria Math" panose="02040503050406030204" pitchFamily="18" charset="0"/>
                <a:ea typeface="MathJax_Main"/>
                <a:cs typeface="Arial" panose="020B0604020202020204" pitchFamily="34" charset="0"/>
              </a:rPr>
              <a:t>)⋅</a:t>
            </a:r>
            <a:r>
              <a:rPr kumimoji="0" lang="zh-CN" altLang="zh-CN" sz="2000" b="0" i="0" u="none" strike="noStrike" cap="none" normalizeH="0" baseline="0" dirty="0">
                <a:ln>
                  <a:noFill/>
                </a:ln>
                <a:solidFill>
                  <a:srgbClr val="000000"/>
                </a:solidFill>
                <a:effectLst/>
                <a:latin typeface="Cambria Math" panose="02040503050406030204" pitchFamily="18" charset="0"/>
                <a:ea typeface="MathJax_Math-italic"/>
                <a:cs typeface="Arial" panose="020B0604020202020204" pitchFamily="34" charset="0"/>
              </a:rPr>
              <a:t>q</a:t>
            </a:r>
            <a:r>
              <a:rPr kumimoji="0" lang="zh-CN" altLang="zh-CN" sz="2000" b="0" i="0" u="none" strike="noStrike" cap="none" normalizeH="0" baseline="0" dirty="0">
                <a:ln>
                  <a:noFill/>
                </a:ln>
                <a:solidFill>
                  <a:srgbClr val="000000"/>
                </a:solidFill>
                <a:effectLst/>
                <a:latin typeface="Cambria Math" panose="02040503050406030204" pitchFamily="18" charset="0"/>
                <a:ea typeface="MathJax_Main"/>
                <a:cs typeface="Arial" panose="020B0604020202020204" pitchFamily="34" charset="0"/>
              </a:rPr>
              <a:t>(</a:t>
            </a:r>
            <a:r>
              <a:rPr kumimoji="0" lang="zh-CN" altLang="zh-CN" sz="2000" b="0" i="0" u="none" strike="noStrike" cap="none" normalizeH="0" baseline="0" dirty="0">
                <a:ln>
                  <a:noFill/>
                </a:ln>
                <a:solidFill>
                  <a:srgbClr val="000000"/>
                </a:solidFill>
                <a:effectLst/>
                <a:latin typeface="Cambria Math" panose="02040503050406030204" pitchFamily="18" charset="0"/>
                <a:ea typeface="MathJax_Math-italic"/>
                <a:cs typeface="Arial" panose="020B0604020202020204" pitchFamily="34" charset="0"/>
              </a:rPr>
              <a:t>x</a:t>
            </a:r>
            <a:r>
              <a:rPr kumimoji="0" lang="zh-CN" altLang="zh-CN" sz="2000" b="0" i="0" u="none" strike="noStrike" cap="none" normalizeH="0" baseline="0" dirty="0">
                <a:ln>
                  <a:noFill/>
                </a:ln>
                <a:solidFill>
                  <a:srgbClr val="000000"/>
                </a:solidFill>
                <a:effectLst/>
                <a:latin typeface="Cambria Math" panose="02040503050406030204" pitchFamily="18" charset="0"/>
                <a:ea typeface="MathJax_Main"/>
                <a:cs typeface="Arial" panose="020B0604020202020204" pitchFamily="34" charset="0"/>
              </a:rPr>
              <a:t>)</a:t>
            </a:r>
            <a:r>
              <a:rPr kumimoji="0" lang="zh-CN" altLang="zh-CN" sz="2000" b="0" i="0" u="none" strike="noStrike" cap="none" normalizeH="0" baseline="0" dirty="0">
                <a:ln>
                  <a:noFill/>
                </a:ln>
                <a:solidFill>
                  <a:srgbClr val="000000"/>
                </a:solidFill>
                <a:effectLst/>
                <a:cs typeface="Arial" panose="020B0604020202020204" pitchFamily="34" charset="0"/>
              </a:rPr>
              <a:t>，再带入</a:t>
            </a:r>
            <a:r>
              <a:rPr kumimoji="0" lang="zh-CN" altLang="zh-CN" sz="2000" b="0" i="0" u="none" strike="noStrike" cap="none" normalizeH="0" baseline="0" dirty="0">
                <a:ln>
                  <a:noFill/>
                </a:ln>
                <a:solidFill>
                  <a:srgbClr val="000000"/>
                </a:solidFill>
                <a:effectLst/>
                <a:latin typeface="Cambria Math" panose="02040503050406030204" pitchFamily="18" charset="0"/>
                <a:cs typeface="Arial" panose="020B0604020202020204" pitchFamily="34" charset="0"/>
              </a:rPr>
              <a:t> </a:t>
            </a:r>
            <a:r>
              <a:rPr lang="zh-CN" altLang="zh-CN" sz="2000" dirty="0">
                <a:solidFill>
                  <a:srgbClr val="000000"/>
                </a:solidFill>
                <a:latin typeface="Cambria Math" panose="02040503050406030204" pitchFamily="18" charset="0"/>
                <a:ea typeface="MathJax_Math-italic"/>
                <a:cs typeface="Arial" panose="020B0604020202020204" pitchFamily="34" charset="0"/>
              </a:rPr>
              <a:t>β</a:t>
            </a:r>
            <a:r>
              <a:rPr lang="zh-CN" altLang="zh-CN" sz="2000" baseline="30000" dirty="0">
                <a:solidFill>
                  <a:srgbClr val="000000"/>
                </a:solidFill>
                <a:latin typeface="Cambria Math" panose="02040503050406030204" pitchFamily="18" charset="0"/>
                <a:ea typeface="MathJax_Math-italic"/>
                <a:cs typeface="Arial" panose="020B0604020202020204" pitchFamily="34" charset="0"/>
              </a:rPr>
              <a:t>k </a:t>
            </a:r>
            <a:r>
              <a:rPr kumimoji="0" lang="zh-CN" altLang="zh-CN" sz="2000" b="0" i="0" u="none" strike="noStrike" cap="none" normalizeH="0" baseline="0" dirty="0">
                <a:ln>
                  <a:noFill/>
                </a:ln>
                <a:solidFill>
                  <a:srgbClr val="000000"/>
                </a:solidFill>
                <a:effectLst/>
                <a:cs typeface="Arial" panose="020B0604020202020204" pitchFamily="34" charset="0"/>
              </a:rPr>
              <a:t>，就可以得到结果。设</a:t>
            </a:r>
            <a:r>
              <a:rPr kumimoji="0" lang="zh-CN" altLang="zh-CN" sz="2000" b="0" i="0" u="none" strike="noStrike" cap="none" normalizeH="0" baseline="0" dirty="0">
                <a:ln>
                  <a:noFill/>
                </a:ln>
                <a:solidFill>
                  <a:schemeClr val="tx1"/>
                </a:solidFill>
                <a:effectLst/>
              </a:rPr>
              <a:t> </a:t>
            </a:r>
          </a:p>
        </p:txBody>
      </p:sp>
      <p:sp>
        <p:nvSpPr>
          <p:cNvPr id="64" name="文本框 63">
            <a:extLst>
              <a:ext uri="{FF2B5EF4-FFF2-40B4-BE49-F238E27FC236}">
                <a16:creationId xmlns:a16="http://schemas.microsoft.com/office/drawing/2014/main" id="{B0F594FD-DD38-4F1A-971F-429195A8EDD6}"/>
              </a:ext>
            </a:extLst>
          </p:cNvPr>
          <p:cNvSpPr txBox="1"/>
          <p:nvPr/>
        </p:nvSpPr>
        <p:spPr>
          <a:xfrm>
            <a:off x="3288881" y="4983634"/>
            <a:ext cx="6093724" cy="470065"/>
          </a:xfrm>
          <a:prstGeom prst="rect">
            <a:avLst/>
          </a:prstGeom>
          <a:noFill/>
        </p:spPr>
        <p:txBody>
          <a:bodyPr wrap="square">
            <a:spAutoFit/>
          </a:bodyPr>
          <a:lstStyle/>
          <a:p>
            <a:pPr marL="0" marR="0" lvl="0" indent="0" algn="l" defTabSz="914400" rtl="0" eaLnBrk="0" fontAlgn="base" latinLnBrk="0" hangingPunct="0">
              <a:lnSpc>
                <a:spcPts val="3200"/>
              </a:lnSpc>
              <a:spcBef>
                <a:spcPct val="0"/>
              </a:spcBef>
              <a:spcAft>
                <a:spcPct val="0"/>
              </a:spcAft>
              <a:buClrTx/>
              <a:buSzTx/>
              <a:buFontTx/>
              <a:buNone/>
              <a:tabLst/>
              <a:defRPr/>
            </a:pPr>
            <a:r>
              <a:rPr lang="en-US" altLang="zh-CN" sz="2400" dirty="0">
                <a:solidFill>
                  <a:srgbClr val="000000"/>
                </a:solidFill>
                <a:latin typeface="Cambria Math" panose="02040503050406030204" pitchFamily="18" charset="0"/>
                <a:ea typeface="Cambria Math" panose="02040503050406030204" pitchFamily="18" charset="0"/>
                <a:cs typeface="Arial" panose="020B0604020202020204" pitchFamily="34" charset="0"/>
              </a:rPr>
              <a:t>r</a:t>
            </a:r>
            <a:r>
              <a:rPr kumimoji="0" lang="en-US" altLang="zh-CN" sz="24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Arial" panose="020B0604020202020204" pitchFamily="34" charset="0"/>
              </a:rPr>
              <a:t>(x)</a:t>
            </a:r>
            <a:r>
              <a:rPr kumimoji="0" lang="zh-CN" altLang="zh-CN" sz="2400" b="0" i="0" u="none" strike="noStrike" kern="1200" cap="none" spc="0" normalizeH="0" baseline="0" noProof="0" dirty="0">
                <a:ln>
                  <a:noFill/>
                </a:ln>
                <a:solidFill>
                  <a:srgbClr val="000000"/>
                </a:solidFill>
                <a:effectLst/>
                <a:uLnTx/>
                <a:uFillTx/>
                <a:latin typeface="Cambria Math" panose="02040503050406030204" pitchFamily="18" charset="0"/>
                <a:ea typeface="MathJax_Main"/>
                <a:cs typeface="Arial" panose="020B0604020202020204" pitchFamily="34" charset="0"/>
              </a:rPr>
              <a:t>=</a:t>
            </a:r>
            <a:r>
              <a:rPr lang="en-US" altLang="zh-CN" sz="2400" dirty="0">
                <a:solidFill>
                  <a:srgbClr val="000000"/>
                </a:solidFill>
                <a:latin typeface="Cambria Math" panose="02040503050406030204" pitchFamily="18" charset="0"/>
                <a:ea typeface="MathJax_Main"/>
                <a:cs typeface="Arial" panose="020B0604020202020204" pitchFamily="34" charset="0"/>
              </a:rPr>
              <a:t>W</a:t>
            </a:r>
            <a:r>
              <a:rPr kumimoji="0" lang="zh-CN" altLang="zh-CN" sz="2400" b="0" i="0" u="none" strike="noStrike" kern="1200" cap="none" spc="0" normalizeH="0" baseline="-25000" noProof="0" dirty="0">
                <a:ln>
                  <a:noFill/>
                </a:ln>
                <a:solidFill>
                  <a:srgbClr val="000000"/>
                </a:solidFill>
                <a:effectLst/>
                <a:uLnTx/>
                <a:uFillTx/>
                <a:latin typeface="Cambria Math" panose="02040503050406030204" pitchFamily="18" charset="0"/>
                <a:ea typeface="MathJax_Main"/>
                <a:cs typeface="Arial" panose="020B0604020202020204" pitchFamily="34" charset="0"/>
              </a:rPr>
              <a:t>0</a:t>
            </a:r>
            <a:r>
              <a:rPr kumimoji="0" lang="zh-CN" altLang="zh-CN" sz="2400" b="0" i="0" u="none" strike="noStrike" kern="1200" cap="none" spc="0" normalizeH="0" baseline="0" noProof="0" dirty="0">
                <a:ln>
                  <a:noFill/>
                </a:ln>
                <a:solidFill>
                  <a:srgbClr val="000000"/>
                </a:solidFill>
                <a:effectLst/>
                <a:uLnTx/>
                <a:uFillTx/>
                <a:latin typeface="Cambria Math" panose="02040503050406030204" pitchFamily="18" charset="0"/>
                <a:ea typeface="MathJax_Main"/>
                <a:cs typeface="Arial" panose="020B0604020202020204" pitchFamily="34" charset="0"/>
              </a:rPr>
              <a:t>+</a:t>
            </a:r>
            <a:r>
              <a:rPr lang="en-US" altLang="zh-CN" sz="2400" dirty="0">
                <a:solidFill>
                  <a:srgbClr val="000000"/>
                </a:solidFill>
                <a:latin typeface="Cambria Math" panose="02040503050406030204" pitchFamily="18" charset="0"/>
                <a:ea typeface="MathJax_Main"/>
                <a:cs typeface="Arial" panose="020B0604020202020204" pitchFamily="34" charset="0"/>
              </a:rPr>
              <a:t>W</a:t>
            </a:r>
            <a:r>
              <a:rPr kumimoji="0" lang="zh-CN" altLang="zh-CN" sz="2400" b="0" i="0" u="none" strike="noStrike" kern="1200" cap="none" spc="0" normalizeH="0" baseline="-25000" noProof="0" dirty="0">
                <a:ln>
                  <a:noFill/>
                </a:ln>
                <a:solidFill>
                  <a:srgbClr val="000000"/>
                </a:solidFill>
                <a:effectLst/>
                <a:uLnTx/>
                <a:uFillTx/>
                <a:latin typeface="Cambria Math" panose="02040503050406030204" pitchFamily="18" charset="0"/>
                <a:ea typeface="MathJax_Main"/>
                <a:cs typeface="Arial" panose="020B0604020202020204" pitchFamily="34" charset="0"/>
              </a:rPr>
              <a:t>1</a:t>
            </a:r>
            <a:r>
              <a:rPr kumimoji="0" lang="zh-CN" altLang="zh-CN" sz="2400" b="0" i="0" u="none" strike="noStrike" kern="1200" cap="none" spc="0" normalizeH="0" baseline="0" noProof="0" dirty="0">
                <a:ln>
                  <a:noFill/>
                </a:ln>
                <a:solidFill>
                  <a:srgbClr val="000000"/>
                </a:solidFill>
                <a:effectLst/>
                <a:uLnTx/>
                <a:uFillTx/>
                <a:latin typeface="Cambria Math" panose="02040503050406030204" pitchFamily="18" charset="0"/>
                <a:ea typeface="MathJax_Main"/>
                <a:cs typeface="Arial" panose="020B0604020202020204" pitchFamily="34" charset="0"/>
              </a:rPr>
              <a:t>⋅</a:t>
            </a:r>
            <a:r>
              <a:rPr kumimoji="0" lang="zh-CN" altLang="zh-CN" sz="2400" b="0" i="0" u="none" strike="noStrike" kern="1200" cap="none" spc="0" normalizeH="0" baseline="0" noProof="0" dirty="0">
                <a:ln>
                  <a:noFill/>
                </a:ln>
                <a:solidFill>
                  <a:srgbClr val="000000"/>
                </a:solidFill>
                <a:effectLst/>
                <a:uLnTx/>
                <a:uFillTx/>
                <a:latin typeface="Cambria Math" panose="02040503050406030204" pitchFamily="18" charset="0"/>
                <a:ea typeface="MathJax_Math-italic"/>
                <a:cs typeface="Arial" panose="020B0604020202020204" pitchFamily="34" charset="0"/>
              </a:rPr>
              <a:t>β</a:t>
            </a:r>
            <a:r>
              <a:rPr kumimoji="0" lang="en-US" altLang="zh-CN" sz="2400" b="0" i="0" u="none" strike="noStrike" kern="1200" cap="none" spc="0" normalizeH="0" baseline="30000" noProof="0" dirty="0">
                <a:ln>
                  <a:noFill/>
                </a:ln>
                <a:solidFill>
                  <a:srgbClr val="000000"/>
                </a:solidFill>
                <a:effectLst/>
                <a:uLnTx/>
                <a:uFillTx/>
                <a:latin typeface="Cambria Math" panose="02040503050406030204" pitchFamily="18" charset="0"/>
                <a:ea typeface="Cambria Math" panose="02040503050406030204" pitchFamily="18" charset="0"/>
                <a:cs typeface="Arial" panose="020B0604020202020204" pitchFamily="34" charset="0"/>
              </a:rPr>
              <a:t>k</a:t>
            </a:r>
            <a:r>
              <a:rPr kumimoji="0" lang="zh-CN" altLang="zh-CN" sz="2400" b="0" i="0" u="none" strike="noStrike" kern="1200" cap="none" spc="0" normalizeH="0" baseline="0" noProof="0" dirty="0">
                <a:ln>
                  <a:noFill/>
                </a:ln>
                <a:solidFill>
                  <a:srgbClr val="000000"/>
                </a:solidFill>
                <a:effectLst/>
                <a:uLnTx/>
                <a:uFillTx/>
                <a:latin typeface="Cambria Math" panose="02040503050406030204" pitchFamily="18" charset="0"/>
                <a:ea typeface="MathJax_Main"/>
                <a:cs typeface="Arial" panose="020B0604020202020204" pitchFamily="34" charset="0"/>
              </a:rPr>
              <a:t> +</a:t>
            </a:r>
            <a:r>
              <a:rPr lang="en-US" altLang="zh-CN" sz="2400" dirty="0">
                <a:solidFill>
                  <a:srgbClr val="000000"/>
                </a:solidFill>
                <a:latin typeface="Cambria Math" panose="02040503050406030204" pitchFamily="18" charset="0"/>
                <a:ea typeface="MathJax_Main"/>
                <a:cs typeface="Arial" panose="020B0604020202020204" pitchFamily="34" charset="0"/>
              </a:rPr>
              <a:t>W</a:t>
            </a:r>
            <a:r>
              <a:rPr kumimoji="0" lang="en-US" altLang="zh-CN" sz="2400" b="0" i="0" u="none" strike="noStrike" kern="1200" cap="none" spc="0" normalizeH="0" baseline="-25000" noProof="0" dirty="0">
                <a:ln>
                  <a:noFill/>
                </a:ln>
                <a:solidFill>
                  <a:srgbClr val="000000"/>
                </a:solidFill>
                <a:effectLst/>
                <a:uLnTx/>
                <a:uFillTx/>
                <a:latin typeface="Cambria Math" panose="02040503050406030204" pitchFamily="18" charset="0"/>
                <a:ea typeface="MathJax_Main"/>
                <a:cs typeface="Arial" panose="020B0604020202020204" pitchFamily="34" charset="0"/>
              </a:rPr>
              <a:t>2</a:t>
            </a:r>
            <a:r>
              <a:rPr kumimoji="0" lang="zh-CN" altLang="zh-CN" sz="2400" b="0" i="0" u="none" strike="noStrike" kern="1200" cap="none" spc="0" normalizeH="0" baseline="0" noProof="0" dirty="0">
                <a:ln>
                  <a:noFill/>
                </a:ln>
                <a:solidFill>
                  <a:srgbClr val="000000"/>
                </a:solidFill>
                <a:effectLst/>
                <a:uLnTx/>
                <a:uFillTx/>
                <a:latin typeface="Cambria Math" panose="02040503050406030204" pitchFamily="18" charset="0"/>
                <a:ea typeface="MathJax_Main"/>
                <a:cs typeface="Arial" panose="020B0604020202020204" pitchFamily="34" charset="0"/>
              </a:rPr>
              <a:t>⋅</a:t>
            </a:r>
            <a:r>
              <a:rPr kumimoji="0" lang="zh-CN" altLang="zh-CN" sz="2400" b="0" i="0" u="none" strike="noStrike" kern="1200" cap="none" spc="0" normalizeH="0" baseline="0" noProof="0" dirty="0">
                <a:ln>
                  <a:noFill/>
                </a:ln>
                <a:solidFill>
                  <a:srgbClr val="000000"/>
                </a:solidFill>
                <a:effectLst/>
                <a:uLnTx/>
                <a:uFillTx/>
                <a:latin typeface="Cambria Math" panose="02040503050406030204" pitchFamily="18" charset="0"/>
                <a:ea typeface="MathJax_Math-italic"/>
                <a:cs typeface="Arial" panose="020B0604020202020204" pitchFamily="34" charset="0"/>
              </a:rPr>
              <a:t>β</a:t>
            </a:r>
            <a:r>
              <a:rPr kumimoji="0" lang="en-US" altLang="zh-CN" sz="2400" b="0" i="0" u="none" strike="noStrike" kern="1200" cap="none" spc="0" normalizeH="0" baseline="30000" noProof="0" dirty="0">
                <a:ln>
                  <a:noFill/>
                </a:ln>
                <a:solidFill>
                  <a:srgbClr val="000000"/>
                </a:solidFill>
                <a:effectLst/>
                <a:uLnTx/>
                <a:uFillTx/>
                <a:latin typeface="Cambria Math" panose="02040503050406030204" pitchFamily="18" charset="0"/>
                <a:ea typeface="Cambria Math" panose="02040503050406030204" pitchFamily="18" charset="0"/>
                <a:cs typeface="Arial" panose="020B0604020202020204" pitchFamily="34" charset="0"/>
              </a:rPr>
              <a:t>2k</a:t>
            </a:r>
            <a:r>
              <a:rPr kumimoji="0" lang="zh-CN" altLang="zh-CN" sz="2400" b="0" i="0" u="none" strike="noStrike" kern="1200" cap="none" spc="0" normalizeH="0" baseline="0" noProof="0" dirty="0">
                <a:ln>
                  <a:noFill/>
                </a:ln>
                <a:solidFill>
                  <a:srgbClr val="000000"/>
                </a:solidFill>
                <a:effectLst/>
                <a:uLnTx/>
                <a:uFillTx/>
                <a:latin typeface="Cambria Math" panose="02040503050406030204" pitchFamily="18" charset="0"/>
                <a:ea typeface="MathJax_Main"/>
                <a:cs typeface="Arial" panose="020B0604020202020204" pitchFamily="34" charset="0"/>
              </a:rPr>
              <a:t> +</a:t>
            </a:r>
            <a:r>
              <a:rPr lang="en-US" altLang="zh-CN" sz="2400" dirty="0">
                <a:solidFill>
                  <a:srgbClr val="000000"/>
                </a:solidFill>
                <a:latin typeface="Cambria Math" panose="02040503050406030204" pitchFamily="18" charset="0"/>
                <a:ea typeface="MathJax_Main"/>
                <a:cs typeface="Arial" panose="020B0604020202020204" pitchFamily="34" charset="0"/>
              </a:rPr>
              <a:t>W</a:t>
            </a:r>
            <a:r>
              <a:rPr kumimoji="0" lang="en-US" altLang="zh-CN" sz="2400" b="0" i="0" u="none" strike="noStrike" kern="1200" cap="none" spc="0" normalizeH="0" baseline="-25000" noProof="0" dirty="0">
                <a:ln>
                  <a:noFill/>
                </a:ln>
                <a:solidFill>
                  <a:srgbClr val="000000"/>
                </a:solidFill>
                <a:effectLst/>
                <a:uLnTx/>
                <a:uFillTx/>
                <a:latin typeface="Cambria Math" panose="02040503050406030204" pitchFamily="18" charset="0"/>
                <a:ea typeface="MathJax_Main"/>
                <a:cs typeface="Arial" panose="020B0604020202020204" pitchFamily="34" charset="0"/>
              </a:rPr>
              <a:t>3</a:t>
            </a:r>
            <a:r>
              <a:rPr kumimoji="0" lang="zh-CN" altLang="zh-CN" sz="2400" b="0" i="0" u="none" strike="noStrike" kern="1200" cap="none" spc="0" normalizeH="0" baseline="0" noProof="0" dirty="0">
                <a:ln>
                  <a:noFill/>
                </a:ln>
                <a:solidFill>
                  <a:srgbClr val="000000"/>
                </a:solidFill>
                <a:effectLst/>
                <a:uLnTx/>
                <a:uFillTx/>
                <a:latin typeface="Cambria Math" panose="02040503050406030204" pitchFamily="18" charset="0"/>
                <a:ea typeface="MathJax_Main"/>
                <a:cs typeface="Arial" panose="020B0604020202020204" pitchFamily="34" charset="0"/>
              </a:rPr>
              <a:t>⋅</a:t>
            </a:r>
            <a:r>
              <a:rPr kumimoji="0" lang="zh-CN" altLang="zh-CN" sz="2400" b="0" i="0" u="none" strike="noStrike" kern="1200" cap="none" spc="0" normalizeH="0" baseline="0" noProof="0" dirty="0">
                <a:ln>
                  <a:noFill/>
                </a:ln>
                <a:solidFill>
                  <a:srgbClr val="000000"/>
                </a:solidFill>
                <a:effectLst/>
                <a:uLnTx/>
                <a:uFillTx/>
                <a:latin typeface="Cambria Math" panose="02040503050406030204" pitchFamily="18" charset="0"/>
                <a:ea typeface="MathJax_Math-italic"/>
                <a:cs typeface="Arial" panose="020B0604020202020204" pitchFamily="34" charset="0"/>
              </a:rPr>
              <a:t>β</a:t>
            </a:r>
            <a:r>
              <a:rPr kumimoji="0" lang="en-US" altLang="zh-CN" sz="2400" b="0" i="0" u="none" strike="noStrike" kern="1200" cap="none" spc="0" normalizeH="0" baseline="30000" noProof="0" dirty="0">
                <a:ln>
                  <a:noFill/>
                </a:ln>
                <a:solidFill>
                  <a:srgbClr val="000000"/>
                </a:solidFill>
                <a:effectLst/>
                <a:uLnTx/>
                <a:uFillTx/>
                <a:latin typeface="Cambria Math" panose="02040503050406030204" pitchFamily="18" charset="0"/>
                <a:ea typeface="Cambria Math" panose="02040503050406030204" pitchFamily="18" charset="0"/>
                <a:cs typeface="Arial" panose="020B0604020202020204" pitchFamily="34" charset="0"/>
              </a:rPr>
              <a:t>3k</a:t>
            </a:r>
            <a:r>
              <a:rPr kumimoji="0" lang="zh-CN" altLang="zh-CN" sz="2400" b="0" i="0" u="none" strike="noStrike" kern="1200" cap="none" spc="0" normalizeH="0" baseline="0" noProof="0" dirty="0">
                <a:ln>
                  <a:noFill/>
                </a:ln>
                <a:solidFill>
                  <a:srgbClr val="000000"/>
                </a:solidFill>
                <a:effectLst/>
                <a:uLnTx/>
                <a:uFillTx/>
                <a:latin typeface="Cambria Math" panose="02040503050406030204" pitchFamily="18" charset="0"/>
                <a:ea typeface="MathJax_Main"/>
                <a:cs typeface="Arial" panose="020B0604020202020204" pitchFamily="34" charset="0"/>
              </a:rPr>
              <a:t> +</a:t>
            </a:r>
            <a:r>
              <a:rPr lang="en-US" altLang="zh-CN" sz="2400" dirty="0">
                <a:solidFill>
                  <a:srgbClr val="000000"/>
                </a:solidFill>
                <a:latin typeface="Cambria Math" panose="02040503050406030204" pitchFamily="18" charset="0"/>
                <a:ea typeface="MathJax_Main"/>
                <a:cs typeface="Arial" panose="020B0604020202020204" pitchFamily="34" charset="0"/>
              </a:rPr>
              <a:t>W</a:t>
            </a:r>
            <a:r>
              <a:rPr kumimoji="0" lang="en-US" altLang="zh-CN" sz="2400" b="0" i="0" u="none" strike="noStrike" kern="1200" cap="none" spc="0" normalizeH="0" baseline="-25000" noProof="0" dirty="0">
                <a:ln>
                  <a:noFill/>
                </a:ln>
                <a:solidFill>
                  <a:srgbClr val="000000"/>
                </a:solidFill>
                <a:effectLst/>
                <a:uLnTx/>
                <a:uFillTx/>
                <a:latin typeface="Cambria Math" panose="02040503050406030204" pitchFamily="18" charset="0"/>
                <a:ea typeface="MathJax_Main"/>
                <a:cs typeface="Arial" panose="020B0604020202020204" pitchFamily="34" charset="0"/>
              </a:rPr>
              <a:t>4</a:t>
            </a:r>
            <a:r>
              <a:rPr kumimoji="0" lang="zh-CN" altLang="zh-CN" sz="2400" b="0" i="0" u="none" strike="noStrike" kern="1200" cap="none" spc="0" normalizeH="0" baseline="0" noProof="0" dirty="0">
                <a:ln>
                  <a:noFill/>
                </a:ln>
                <a:solidFill>
                  <a:srgbClr val="000000"/>
                </a:solidFill>
                <a:effectLst/>
                <a:uLnTx/>
                <a:uFillTx/>
                <a:latin typeface="Cambria Math" panose="02040503050406030204" pitchFamily="18" charset="0"/>
                <a:ea typeface="MathJax_Main"/>
                <a:cs typeface="Arial" panose="020B0604020202020204" pitchFamily="34" charset="0"/>
              </a:rPr>
              <a:t>⋅</a:t>
            </a:r>
            <a:r>
              <a:rPr kumimoji="0" lang="zh-CN" altLang="zh-CN" sz="2400" b="0" i="0" u="none" strike="noStrike" kern="1200" cap="none" spc="0" normalizeH="0" baseline="0" noProof="0" dirty="0">
                <a:ln>
                  <a:noFill/>
                </a:ln>
                <a:solidFill>
                  <a:srgbClr val="000000"/>
                </a:solidFill>
                <a:effectLst/>
                <a:uLnTx/>
                <a:uFillTx/>
                <a:latin typeface="Cambria Math" panose="02040503050406030204" pitchFamily="18" charset="0"/>
                <a:ea typeface="MathJax_Math-italic"/>
                <a:cs typeface="Arial" panose="020B0604020202020204" pitchFamily="34" charset="0"/>
              </a:rPr>
              <a:t>β</a:t>
            </a:r>
            <a:r>
              <a:rPr kumimoji="0" lang="en-US" altLang="zh-CN" sz="2400" b="0" i="0" u="none" strike="noStrike" kern="1200" cap="none" spc="0" normalizeH="0" baseline="30000" noProof="0" dirty="0">
                <a:ln>
                  <a:noFill/>
                </a:ln>
                <a:solidFill>
                  <a:srgbClr val="000000"/>
                </a:solidFill>
                <a:effectLst/>
                <a:uLnTx/>
                <a:uFillTx/>
                <a:latin typeface="Cambria Math" panose="02040503050406030204" pitchFamily="18" charset="0"/>
                <a:ea typeface="Cambria Math" panose="02040503050406030204" pitchFamily="18" charset="0"/>
                <a:cs typeface="Arial" panose="020B0604020202020204" pitchFamily="34" charset="0"/>
              </a:rPr>
              <a:t>4k</a:t>
            </a:r>
            <a:endParaRPr kumimoji="0" lang="zh-CN" altLang="zh-CN" sz="2400" b="0" i="0" u="none" strike="noStrike" kern="1200" cap="none" spc="0" normalizeH="0" baseline="30000" noProof="0" dirty="0">
              <a:ln>
                <a:noFill/>
              </a:ln>
              <a:solidFill>
                <a:prstClr val="black"/>
              </a:solidFill>
              <a:effectLst/>
              <a:uLnTx/>
              <a:uFillTx/>
              <a:latin typeface="Cambria Math" panose="02040503050406030204" pitchFamily="18" charset="0"/>
              <a:ea typeface="等线" panose="02010600030101010101" pitchFamily="2" charset="-122"/>
              <a:cs typeface="Arial" panose="020B0604020202020204" pitchFamily="34" charset="0"/>
            </a:endParaRPr>
          </a:p>
        </p:txBody>
      </p:sp>
      <p:sp>
        <p:nvSpPr>
          <p:cNvPr id="68" name="文本框 67">
            <a:extLst>
              <a:ext uri="{FF2B5EF4-FFF2-40B4-BE49-F238E27FC236}">
                <a16:creationId xmlns:a16="http://schemas.microsoft.com/office/drawing/2014/main" id="{3F19ABCF-ACED-43B2-89CC-287515D93E22}"/>
              </a:ext>
            </a:extLst>
          </p:cNvPr>
          <p:cNvSpPr txBox="1"/>
          <p:nvPr/>
        </p:nvSpPr>
        <p:spPr>
          <a:xfrm>
            <a:off x="1143387" y="5699568"/>
            <a:ext cx="6093724" cy="400110"/>
          </a:xfrm>
          <a:prstGeom prst="rect">
            <a:avLst/>
          </a:prstGeom>
          <a:noFill/>
        </p:spPr>
        <p:txBody>
          <a:bodyPr wrap="square">
            <a:spAutoFit/>
          </a:bodyPr>
          <a:lstStyle/>
          <a:p>
            <a:r>
              <a:rPr lang="zh-CN" altLang="en-US" sz="2000" dirty="0">
                <a:latin typeface="+mn-ea"/>
              </a:rPr>
              <a:t>求出 </a:t>
            </a:r>
            <a:r>
              <a:rPr lang="en-US" altLang="zh-CN" sz="2000" dirty="0">
                <a:latin typeface="+mn-ea"/>
              </a:rPr>
              <a:t>W0 ~ W4 </a:t>
            </a:r>
            <a:r>
              <a:rPr lang="zh-CN" altLang="en-US" sz="2000" dirty="0">
                <a:latin typeface="+mn-ea"/>
              </a:rPr>
              <a:t>我们就可以得到答案。</a:t>
            </a:r>
          </a:p>
        </p:txBody>
      </p:sp>
    </p:spTree>
    <p:extLst>
      <p:ext uri="{BB962C8B-B14F-4D97-AF65-F5344CB8AC3E}">
        <p14:creationId xmlns:p14="http://schemas.microsoft.com/office/powerpoint/2010/main" val="41581314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9E66093C-0EA2-42B6-A070-C98771905CAF}"/>
              </a:ext>
            </a:extLst>
          </p:cNvPr>
          <p:cNvSpPr txBox="1"/>
          <p:nvPr/>
        </p:nvSpPr>
        <p:spPr>
          <a:xfrm>
            <a:off x="627322" y="491691"/>
            <a:ext cx="3742660" cy="673005"/>
          </a:xfrm>
          <a:prstGeom prst="rect">
            <a:avLst/>
          </a:prstGeom>
          <a:noFill/>
        </p:spPr>
        <p:txBody>
          <a:bodyPr wrap="square" rtlCol="0">
            <a:spAutoFit/>
          </a:bodyPr>
          <a:lstStyle/>
          <a:p>
            <a:pPr marL="457200" indent="-457200">
              <a:lnSpc>
                <a:spcPct val="150000"/>
              </a:lnSpc>
              <a:buFont typeface="Wingdings" panose="05000000000000000000" pitchFamily="2" charset="2"/>
              <a:buChar char="Ø"/>
            </a:pPr>
            <a:r>
              <a:rPr lang="en-US" altLang="zh-CN" sz="2800" dirty="0"/>
              <a:t>Toom-Cook</a:t>
            </a:r>
            <a:r>
              <a:rPr lang="zh-CN" altLang="en-US" sz="2800" dirty="0"/>
              <a:t>算法</a:t>
            </a:r>
            <a:endParaRPr lang="en-US" altLang="zh-CN" sz="2800" dirty="0"/>
          </a:p>
        </p:txBody>
      </p:sp>
      <p:sp>
        <p:nvSpPr>
          <p:cNvPr id="2" name="矩形 1">
            <a:extLst>
              <a:ext uri="{FF2B5EF4-FFF2-40B4-BE49-F238E27FC236}">
                <a16:creationId xmlns:a16="http://schemas.microsoft.com/office/drawing/2014/main" id="{3D70914D-6AF0-4D14-A3D8-C519DD2C71AE}"/>
              </a:ext>
            </a:extLst>
          </p:cNvPr>
          <p:cNvSpPr/>
          <p:nvPr/>
        </p:nvSpPr>
        <p:spPr>
          <a:xfrm>
            <a:off x="4157328" y="574663"/>
            <a:ext cx="1081937" cy="590033"/>
          </a:xfrm>
          <a:prstGeom prst="rect">
            <a:avLst/>
          </a:prstGeom>
          <a:solidFill>
            <a:srgbClr val="0070C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划分</a:t>
            </a:r>
          </a:p>
        </p:txBody>
      </p:sp>
      <p:sp>
        <p:nvSpPr>
          <p:cNvPr id="7" name="矩形 6">
            <a:extLst>
              <a:ext uri="{FF2B5EF4-FFF2-40B4-BE49-F238E27FC236}">
                <a16:creationId xmlns:a16="http://schemas.microsoft.com/office/drawing/2014/main" id="{7A2039CB-B1EC-4872-8597-DB4856A8AB63}"/>
              </a:ext>
            </a:extLst>
          </p:cNvPr>
          <p:cNvSpPr/>
          <p:nvPr/>
        </p:nvSpPr>
        <p:spPr>
          <a:xfrm>
            <a:off x="5830164" y="574665"/>
            <a:ext cx="1011158" cy="590033"/>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代值</a:t>
            </a:r>
          </a:p>
        </p:txBody>
      </p:sp>
      <p:sp>
        <p:nvSpPr>
          <p:cNvPr id="8" name="矩形 7">
            <a:extLst>
              <a:ext uri="{FF2B5EF4-FFF2-40B4-BE49-F238E27FC236}">
                <a16:creationId xmlns:a16="http://schemas.microsoft.com/office/drawing/2014/main" id="{ECDE7356-9E57-4887-9DBE-0C316054632C}"/>
              </a:ext>
            </a:extLst>
          </p:cNvPr>
          <p:cNvSpPr/>
          <p:nvPr/>
        </p:nvSpPr>
        <p:spPr>
          <a:xfrm>
            <a:off x="9313968" y="574665"/>
            <a:ext cx="1020563" cy="5900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解值</a:t>
            </a:r>
          </a:p>
        </p:txBody>
      </p:sp>
      <p:sp>
        <p:nvSpPr>
          <p:cNvPr id="9" name="矩形 8">
            <a:extLst>
              <a:ext uri="{FF2B5EF4-FFF2-40B4-BE49-F238E27FC236}">
                <a16:creationId xmlns:a16="http://schemas.microsoft.com/office/drawing/2014/main" id="{44E78AFB-9D8D-45D4-97A3-135D0162229A}"/>
              </a:ext>
            </a:extLst>
          </p:cNvPr>
          <p:cNvSpPr/>
          <p:nvPr/>
        </p:nvSpPr>
        <p:spPr>
          <a:xfrm>
            <a:off x="7451110" y="580842"/>
            <a:ext cx="1332317" cy="5900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逐点相乘</a:t>
            </a:r>
          </a:p>
        </p:txBody>
      </p:sp>
      <p:sp>
        <p:nvSpPr>
          <p:cNvPr id="11" name="矩形 10">
            <a:extLst>
              <a:ext uri="{FF2B5EF4-FFF2-40B4-BE49-F238E27FC236}">
                <a16:creationId xmlns:a16="http://schemas.microsoft.com/office/drawing/2014/main" id="{57320F30-FA7E-42E6-B065-AD5F8A5B55FD}"/>
              </a:ext>
            </a:extLst>
          </p:cNvPr>
          <p:cNvSpPr/>
          <p:nvPr/>
        </p:nvSpPr>
        <p:spPr>
          <a:xfrm>
            <a:off x="10934919" y="574664"/>
            <a:ext cx="1011159" cy="5900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代入</a:t>
            </a:r>
          </a:p>
        </p:txBody>
      </p:sp>
      <p:cxnSp>
        <p:nvCxnSpPr>
          <p:cNvPr id="28" name="直接箭头连接符 27">
            <a:extLst>
              <a:ext uri="{FF2B5EF4-FFF2-40B4-BE49-F238E27FC236}">
                <a16:creationId xmlns:a16="http://schemas.microsoft.com/office/drawing/2014/main" id="{6C2FBD10-ABFE-40D2-B658-159B7A6B9EC8}"/>
              </a:ext>
            </a:extLst>
          </p:cNvPr>
          <p:cNvCxnSpPr>
            <a:cxnSpLocks/>
            <a:stCxn id="2" idx="3"/>
            <a:endCxn id="7" idx="1"/>
          </p:cNvCxnSpPr>
          <p:nvPr/>
        </p:nvCxnSpPr>
        <p:spPr>
          <a:xfrm>
            <a:off x="5239265" y="869680"/>
            <a:ext cx="590899"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a:extLst>
              <a:ext uri="{FF2B5EF4-FFF2-40B4-BE49-F238E27FC236}">
                <a16:creationId xmlns:a16="http://schemas.microsoft.com/office/drawing/2014/main" id="{3D1D3AC7-398B-487A-9FB5-35DF5F24B8E6}"/>
              </a:ext>
            </a:extLst>
          </p:cNvPr>
          <p:cNvCxnSpPr>
            <a:cxnSpLocks/>
            <a:stCxn id="7" idx="3"/>
            <a:endCxn id="9" idx="1"/>
          </p:cNvCxnSpPr>
          <p:nvPr/>
        </p:nvCxnSpPr>
        <p:spPr>
          <a:xfrm>
            <a:off x="6841322" y="869682"/>
            <a:ext cx="609788" cy="61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32">
            <a:extLst>
              <a:ext uri="{FF2B5EF4-FFF2-40B4-BE49-F238E27FC236}">
                <a16:creationId xmlns:a16="http://schemas.microsoft.com/office/drawing/2014/main" id="{BC462949-78D1-4A6B-8683-A59CA510A1CA}"/>
              </a:ext>
            </a:extLst>
          </p:cNvPr>
          <p:cNvCxnSpPr>
            <a:cxnSpLocks/>
            <a:stCxn id="9" idx="3"/>
            <a:endCxn id="8" idx="1"/>
          </p:cNvCxnSpPr>
          <p:nvPr/>
        </p:nvCxnSpPr>
        <p:spPr>
          <a:xfrm flipV="1">
            <a:off x="8783427" y="869682"/>
            <a:ext cx="530541" cy="61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a:extLst>
              <a:ext uri="{FF2B5EF4-FFF2-40B4-BE49-F238E27FC236}">
                <a16:creationId xmlns:a16="http://schemas.microsoft.com/office/drawing/2014/main" id="{86F571DF-34F4-4230-BA35-1A9892DDE7FF}"/>
              </a:ext>
            </a:extLst>
          </p:cNvPr>
          <p:cNvCxnSpPr>
            <a:cxnSpLocks/>
            <a:stCxn id="8" idx="3"/>
            <a:endCxn id="11" idx="1"/>
          </p:cNvCxnSpPr>
          <p:nvPr/>
        </p:nvCxnSpPr>
        <p:spPr>
          <a:xfrm flipV="1">
            <a:off x="10334531" y="869681"/>
            <a:ext cx="60038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Rectangle 1">
            <a:extLst>
              <a:ext uri="{FF2B5EF4-FFF2-40B4-BE49-F238E27FC236}">
                <a16:creationId xmlns:a16="http://schemas.microsoft.com/office/drawing/2014/main" id="{9BFCC485-7BFD-4B1F-BBA8-C335AF4AE5C1}"/>
              </a:ext>
            </a:extLst>
          </p:cNvPr>
          <p:cNvSpPr>
            <a:spLocks noChangeArrowheads="1"/>
          </p:cNvSpPr>
          <p:nvPr/>
        </p:nvSpPr>
        <p:spPr bwMode="auto">
          <a:xfrm>
            <a:off x="598124" y="1863194"/>
            <a:ext cx="1094617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a:ln>
                  <a:noFill/>
                </a:ln>
                <a:solidFill>
                  <a:srgbClr val="000000"/>
                </a:solidFill>
                <a:effectLst/>
                <a:cs typeface="Arial" panose="020B0604020202020204" pitchFamily="34" charset="0"/>
              </a:rPr>
              <a:t>任选 5 个不同的 </a:t>
            </a:r>
            <a:r>
              <a:rPr kumimoji="0" lang="zh-CN" altLang="zh-CN" sz="2000" b="0" i="0" u="none" strike="noStrike" cap="none" normalizeH="0" baseline="0" dirty="0">
                <a:ln>
                  <a:noFill/>
                </a:ln>
                <a:solidFill>
                  <a:srgbClr val="000000"/>
                </a:solidFill>
                <a:effectLst/>
                <a:ea typeface="MathJax_Math-italic"/>
                <a:cs typeface="Arial" panose="020B0604020202020204" pitchFamily="34" charset="0"/>
              </a:rPr>
              <a:t>x</a:t>
            </a:r>
            <a:r>
              <a:rPr kumimoji="0" lang="zh-CN" altLang="zh-CN" sz="2000" b="0" i="0" u="none" strike="noStrike" cap="none" normalizeH="0" baseline="0" dirty="0">
                <a:ln>
                  <a:noFill/>
                </a:ln>
                <a:solidFill>
                  <a:srgbClr val="000000"/>
                </a:solidFill>
                <a:effectLst/>
                <a:cs typeface="Arial" panose="020B0604020202020204" pitchFamily="34" charset="0"/>
              </a:rPr>
              <a:t> 带入 </a:t>
            </a:r>
            <a:r>
              <a:rPr kumimoji="0" lang="zh-CN" altLang="zh-CN" sz="2000" b="0" i="0" u="none" strike="noStrike" cap="none" normalizeH="0" baseline="0" dirty="0">
                <a:ln>
                  <a:noFill/>
                </a:ln>
                <a:solidFill>
                  <a:srgbClr val="000000"/>
                </a:solidFill>
                <a:effectLst/>
                <a:ea typeface="MathJax_Math-italic"/>
                <a:cs typeface="Arial" panose="020B0604020202020204" pitchFamily="34" charset="0"/>
              </a:rPr>
              <a:t>p</a:t>
            </a:r>
            <a:r>
              <a:rPr kumimoji="0" lang="zh-CN" altLang="zh-CN" sz="2000" b="0" i="0" u="none" strike="noStrike" cap="none" normalizeH="0" baseline="0" dirty="0">
                <a:ln>
                  <a:noFill/>
                </a:ln>
                <a:solidFill>
                  <a:srgbClr val="000000"/>
                </a:solidFill>
                <a:effectLst/>
                <a:ea typeface="MathJax_Main"/>
                <a:cs typeface="Arial" panose="020B0604020202020204" pitchFamily="34" charset="0"/>
              </a:rPr>
              <a:t>(</a:t>
            </a:r>
            <a:r>
              <a:rPr kumimoji="0" lang="zh-CN" altLang="zh-CN" sz="2000" b="0" i="0" u="none" strike="noStrike" cap="none" normalizeH="0" baseline="0" dirty="0">
                <a:ln>
                  <a:noFill/>
                </a:ln>
                <a:solidFill>
                  <a:srgbClr val="000000"/>
                </a:solidFill>
                <a:effectLst/>
                <a:ea typeface="MathJax_Math-italic"/>
                <a:cs typeface="Arial" panose="020B0604020202020204" pitchFamily="34" charset="0"/>
              </a:rPr>
              <a:t>x</a:t>
            </a:r>
            <a:r>
              <a:rPr kumimoji="0" lang="zh-CN" altLang="zh-CN" sz="2000" b="0" i="0" u="none" strike="noStrike" cap="none" normalizeH="0" baseline="0" dirty="0">
                <a:ln>
                  <a:noFill/>
                </a:ln>
                <a:solidFill>
                  <a:srgbClr val="000000"/>
                </a:solidFill>
                <a:effectLst/>
                <a:ea typeface="MathJax_Main"/>
                <a:cs typeface="Arial" panose="020B0604020202020204" pitchFamily="34" charset="0"/>
              </a:rPr>
              <a:t>)</a:t>
            </a:r>
            <a:r>
              <a:rPr kumimoji="0" lang="zh-CN" altLang="zh-CN" sz="2000" b="0" i="0" u="none" strike="noStrike" cap="none" normalizeH="0" baseline="0" dirty="0">
                <a:ln>
                  <a:noFill/>
                </a:ln>
                <a:solidFill>
                  <a:srgbClr val="000000"/>
                </a:solidFill>
                <a:effectLst/>
                <a:cs typeface="Arial" panose="020B0604020202020204" pitchFamily="34" charset="0"/>
              </a:rPr>
              <a:t>，</a:t>
            </a:r>
            <a:r>
              <a:rPr kumimoji="0" lang="zh-CN" altLang="zh-CN" sz="2000" b="0" i="0" u="none" strike="noStrike" cap="none" normalizeH="0" baseline="0" dirty="0">
                <a:ln>
                  <a:noFill/>
                </a:ln>
                <a:solidFill>
                  <a:srgbClr val="000000"/>
                </a:solidFill>
                <a:effectLst/>
                <a:ea typeface="MathJax_Math-italic"/>
                <a:cs typeface="Arial" panose="020B0604020202020204" pitchFamily="34" charset="0"/>
              </a:rPr>
              <a:t>q</a:t>
            </a:r>
            <a:r>
              <a:rPr kumimoji="0" lang="zh-CN" altLang="zh-CN" sz="2000" b="0" i="0" u="none" strike="noStrike" cap="none" normalizeH="0" baseline="0" dirty="0">
                <a:ln>
                  <a:noFill/>
                </a:ln>
                <a:solidFill>
                  <a:srgbClr val="000000"/>
                </a:solidFill>
                <a:effectLst/>
                <a:ea typeface="MathJax_Main"/>
                <a:cs typeface="Arial" panose="020B0604020202020204" pitchFamily="34" charset="0"/>
              </a:rPr>
              <a:t>(</a:t>
            </a:r>
            <a:r>
              <a:rPr kumimoji="0" lang="zh-CN" altLang="zh-CN" sz="2000" b="0" i="0" u="none" strike="noStrike" cap="none" normalizeH="0" baseline="0" dirty="0">
                <a:ln>
                  <a:noFill/>
                </a:ln>
                <a:solidFill>
                  <a:srgbClr val="000000"/>
                </a:solidFill>
                <a:effectLst/>
                <a:ea typeface="MathJax_Math-italic"/>
                <a:cs typeface="Arial" panose="020B0604020202020204" pitchFamily="34" charset="0"/>
              </a:rPr>
              <a:t>x</a:t>
            </a:r>
            <a:r>
              <a:rPr kumimoji="0" lang="zh-CN" altLang="zh-CN" sz="2000" b="0" i="0" u="none" strike="noStrike" cap="none" normalizeH="0" baseline="0" dirty="0">
                <a:ln>
                  <a:noFill/>
                </a:ln>
                <a:solidFill>
                  <a:srgbClr val="000000"/>
                </a:solidFill>
                <a:effectLst/>
                <a:ea typeface="MathJax_Main"/>
                <a:cs typeface="Arial" panose="020B0604020202020204" pitchFamily="34" charset="0"/>
              </a:rPr>
              <a:t>)</a:t>
            </a:r>
            <a:r>
              <a:rPr kumimoji="0" lang="zh-CN" altLang="zh-CN" sz="2000" b="0" i="0" u="none" strike="noStrike" cap="none" normalizeH="0" baseline="0" dirty="0">
                <a:ln>
                  <a:noFill/>
                </a:ln>
                <a:solidFill>
                  <a:srgbClr val="000000"/>
                </a:solidFill>
                <a:effectLst/>
                <a:cs typeface="Arial" panose="020B0604020202020204" pitchFamily="34" charset="0"/>
              </a:rPr>
              <a:t>。为了简化计算，应该选择比较小的 </a:t>
            </a:r>
            <a:r>
              <a:rPr kumimoji="0" lang="zh-CN" altLang="zh-CN" sz="2000" b="0" i="0" u="none" strike="noStrike" cap="none" normalizeH="0" baseline="0" dirty="0">
                <a:ln>
                  <a:noFill/>
                </a:ln>
                <a:solidFill>
                  <a:srgbClr val="000000"/>
                </a:solidFill>
                <a:effectLst/>
                <a:ea typeface="MathJax_Math-italic"/>
                <a:cs typeface="Arial" panose="020B0604020202020204" pitchFamily="34" charset="0"/>
              </a:rPr>
              <a:t>x</a:t>
            </a:r>
            <a:r>
              <a:rPr kumimoji="0" lang="zh-CN" altLang="zh-CN" sz="2000" b="0" i="0" u="none" strike="noStrike" cap="none" normalizeH="0" baseline="0" dirty="0">
                <a:ln>
                  <a:noFill/>
                </a:ln>
                <a:solidFill>
                  <a:srgbClr val="000000"/>
                </a:solidFill>
                <a:effectLst/>
                <a:cs typeface="Arial" panose="020B0604020202020204" pitchFamily="34" charset="0"/>
              </a:rPr>
              <a:t> </a:t>
            </a:r>
            <a:r>
              <a:rPr kumimoji="0" lang="zh-CN" altLang="en-US" sz="2000" b="0" i="0" u="none" strike="noStrike" cap="none" normalizeH="0" baseline="0" dirty="0">
                <a:ln>
                  <a:noFill/>
                </a:ln>
                <a:solidFill>
                  <a:srgbClr val="000000"/>
                </a:solidFill>
                <a:effectLst/>
                <a:cs typeface="Arial" panose="020B0604020202020204" pitchFamily="34" charset="0"/>
              </a:rPr>
              <a:t>代</a:t>
            </a:r>
            <a:r>
              <a:rPr kumimoji="0" lang="zh-CN" altLang="zh-CN" sz="2000" b="0" i="0" u="none" strike="noStrike" cap="none" normalizeH="0" baseline="0" dirty="0">
                <a:ln>
                  <a:noFill/>
                </a:ln>
                <a:solidFill>
                  <a:srgbClr val="000000"/>
                </a:solidFill>
                <a:effectLst/>
                <a:cs typeface="Arial" panose="020B0604020202020204" pitchFamily="34" charset="0"/>
              </a:rPr>
              <a:t>入。</a:t>
            </a:r>
            <a:r>
              <a:rPr kumimoji="0" lang="zh-CN" altLang="zh-CN" sz="2000" b="0" i="0" u="none" strike="noStrike" cap="none" normalizeH="0" baseline="0" dirty="0">
                <a:ln>
                  <a:noFill/>
                </a:ln>
                <a:solidFill>
                  <a:schemeClr val="tx1"/>
                </a:solidFill>
                <a:effectLst/>
              </a:rPr>
              <a:t> </a:t>
            </a:r>
          </a:p>
        </p:txBody>
      </p:sp>
      <p:pic>
        <p:nvPicPr>
          <p:cNvPr id="10" name="图片 9">
            <a:extLst>
              <a:ext uri="{FF2B5EF4-FFF2-40B4-BE49-F238E27FC236}">
                <a16:creationId xmlns:a16="http://schemas.microsoft.com/office/drawing/2014/main" id="{C9E63213-3EAB-4070-88E5-61CFDD7EFE09}"/>
              </a:ext>
            </a:extLst>
          </p:cNvPr>
          <p:cNvPicPr>
            <a:picLocks noChangeAspect="1"/>
          </p:cNvPicPr>
          <p:nvPr/>
        </p:nvPicPr>
        <p:blipFill>
          <a:blip r:embed="rId3">
            <a:extLst>
              <a:ext uri="{BEBA8EAE-BF5A-486C-A8C5-ECC9F3942E4B}">
                <a14:imgProps xmlns:a14="http://schemas.microsoft.com/office/drawing/2010/main">
                  <a14:imgLayer r:embed="rId4">
                    <a14:imgEffect>
                      <a14:saturation sat="0"/>
                    </a14:imgEffect>
                  </a14:imgLayer>
                </a14:imgProps>
              </a:ext>
            </a:extLst>
          </a:blip>
          <a:stretch>
            <a:fillRect/>
          </a:stretch>
        </p:blipFill>
        <p:spPr>
          <a:xfrm>
            <a:off x="702901" y="2757585"/>
            <a:ext cx="2915057" cy="2391109"/>
          </a:xfrm>
          <a:prstGeom prst="rect">
            <a:avLst/>
          </a:prstGeom>
          <a:solidFill>
            <a:schemeClr val="tx2">
              <a:lumMod val="20000"/>
              <a:lumOff val="80000"/>
            </a:schemeClr>
          </a:solidFill>
        </p:spPr>
      </p:pic>
      <p:pic>
        <p:nvPicPr>
          <p:cNvPr id="13" name="图片 12">
            <a:extLst>
              <a:ext uri="{FF2B5EF4-FFF2-40B4-BE49-F238E27FC236}">
                <a16:creationId xmlns:a16="http://schemas.microsoft.com/office/drawing/2014/main" id="{6915CC29-7845-4FD8-B5CB-17E7E28197A0}"/>
              </a:ext>
            </a:extLst>
          </p:cNvPr>
          <p:cNvPicPr>
            <a:picLocks noChangeAspect="1"/>
          </p:cNvPicPr>
          <p:nvPr/>
        </p:nvPicPr>
        <p:blipFill>
          <a:blip r:embed="rId5">
            <a:extLst>
              <a:ext uri="{BEBA8EAE-BF5A-486C-A8C5-ECC9F3942E4B}">
                <a14:imgProps xmlns:a14="http://schemas.microsoft.com/office/drawing/2010/main">
                  <a14:imgLayer r:embed="rId6">
                    <a14:imgEffect>
                      <a14:saturation sat="0"/>
                    </a14:imgEffect>
                  </a14:imgLayer>
                </a14:imgProps>
              </a:ext>
            </a:extLst>
          </a:blip>
          <a:stretch>
            <a:fillRect/>
          </a:stretch>
        </p:blipFill>
        <p:spPr>
          <a:xfrm>
            <a:off x="3931899" y="2757585"/>
            <a:ext cx="3200847" cy="2457793"/>
          </a:xfrm>
          <a:prstGeom prst="rect">
            <a:avLst/>
          </a:prstGeom>
        </p:spPr>
      </p:pic>
      <p:pic>
        <p:nvPicPr>
          <p:cNvPr id="17" name="图片 16">
            <a:extLst>
              <a:ext uri="{FF2B5EF4-FFF2-40B4-BE49-F238E27FC236}">
                <a16:creationId xmlns:a16="http://schemas.microsoft.com/office/drawing/2014/main" id="{9AA380E4-BF6D-44CA-B578-B66955507084}"/>
              </a:ext>
            </a:extLst>
          </p:cNvPr>
          <p:cNvPicPr>
            <a:picLocks noChangeAspect="1"/>
          </p:cNvPicPr>
          <p:nvPr/>
        </p:nvPicPr>
        <p:blipFill>
          <a:blip r:embed="rId7">
            <a:grayscl/>
            <a:extLst>
              <a:ext uri="{BEBA8EAE-BF5A-486C-A8C5-ECC9F3942E4B}">
                <a14:imgProps xmlns:a14="http://schemas.microsoft.com/office/drawing/2010/main">
                  <a14:imgLayer r:embed="rId8">
                    <a14:imgEffect>
                      <a14:sharpenSoften amount="-50000"/>
                    </a14:imgEffect>
                    <a14:imgEffect>
                      <a14:colorTemperature colorTemp="7200"/>
                    </a14:imgEffect>
                    <a14:imgEffect>
                      <a14:saturation sat="66000"/>
                    </a14:imgEffect>
                  </a14:imgLayer>
                </a14:imgProps>
              </a:ext>
            </a:extLst>
          </a:blip>
          <a:stretch>
            <a:fillRect/>
          </a:stretch>
        </p:blipFill>
        <p:spPr>
          <a:xfrm>
            <a:off x="7693311" y="2757585"/>
            <a:ext cx="1761465" cy="886136"/>
          </a:xfrm>
          <a:prstGeom prst="rect">
            <a:avLst/>
          </a:prstGeom>
        </p:spPr>
      </p:pic>
      <p:pic>
        <p:nvPicPr>
          <p:cNvPr id="19" name="图片 18">
            <a:extLst>
              <a:ext uri="{FF2B5EF4-FFF2-40B4-BE49-F238E27FC236}">
                <a16:creationId xmlns:a16="http://schemas.microsoft.com/office/drawing/2014/main" id="{BFD48912-9392-4BBD-A6CD-FFB23A1BD521}"/>
              </a:ext>
            </a:extLst>
          </p:cNvPr>
          <p:cNvPicPr>
            <a:picLocks noChangeAspect="1"/>
          </p:cNvPicPr>
          <p:nvPr/>
        </p:nvPicPr>
        <p:blipFill>
          <a:blip r:embed="rId9">
            <a:grayscl/>
          </a:blip>
          <a:stretch>
            <a:fillRect/>
          </a:stretch>
        </p:blipFill>
        <p:spPr>
          <a:xfrm>
            <a:off x="9897966" y="2757585"/>
            <a:ext cx="1542532" cy="886136"/>
          </a:xfrm>
          <a:prstGeom prst="rect">
            <a:avLst/>
          </a:prstGeom>
        </p:spPr>
      </p:pic>
      <p:sp>
        <p:nvSpPr>
          <p:cNvPr id="20" name="Rectangle 3">
            <a:extLst>
              <a:ext uri="{FF2B5EF4-FFF2-40B4-BE49-F238E27FC236}">
                <a16:creationId xmlns:a16="http://schemas.microsoft.com/office/drawing/2014/main" id="{9982B3A4-3ECD-4D01-BD6E-5B701E1AA06F}"/>
              </a:ext>
            </a:extLst>
          </p:cNvPr>
          <p:cNvSpPr>
            <a:spLocks noChangeArrowheads="1"/>
          </p:cNvSpPr>
          <p:nvPr/>
        </p:nvSpPr>
        <p:spPr bwMode="auto">
          <a:xfrm>
            <a:off x="627322" y="5489087"/>
            <a:ext cx="1069733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r>
              <a:rPr lang="zh-CN" altLang="en-US" sz="2000" dirty="0">
                <a:solidFill>
                  <a:srgbClr val="000000"/>
                </a:solidFill>
                <a:latin typeface="+mn-ea"/>
                <a:cs typeface="Arial" panose="020B0604020202020204" pitchFamily="34" charset="0"/>
              </a:rPr>
              <a:t>可以选择 ∞这个特殊的求值点。</a:t>
            </a:r>
            <a:r>
              <a:rPr kumimoji="0" lang="zh-CN" altLang="zh-CN" sz="2000" b="0" i="0" u="none" strike="noStrike" cap="none" normalizeH="0" baseline="0" dirty="0">
                <a:ln>
                  <a:noFill/>
                </a:ln>
                <a:solidFill>
                  <a:srgbClr val="000000"/>
                </a:solidFill>
                <a:effectLst/>
                <a:latin typeface="+mn-ea"/>
                <a:cs typeface="Arial" panose="020B0604020202020204" pitchFamily="34" charset="0"/>
              </a:rPr>
              <a:t>它们的结果分别是</a:t>
            </a:r>
            <a:r>
              <a:rPr lang="zh-CN" altLang="zh-CN" sz="2000" dirty="0">
                <a:solidFill>
                  <a:srgbClr val="000000"/>
                </a:solidFill>
                <a:latin typeface="Cambria Math" panose="02040503050406030204" pitchFamily="18" charset="0"/>
                <a:ea typeface="MathJax_Math-italic"/>
                <a:cs typeface="Arial" panose="020B0604020202020204" pitchFamily="34" charset="0"/>
              </a:rPr>
              <a:t>U</a:t>
            </a:r>
            <a:r>
              <a:rPr lang="zh-CN" altLang="zh-CN" sz="2000" baseline="-25000" dirty="0">
                <a:solidFill>
                  <a:srgbClr val="000000"/>
                </a:solidFill>
                <a:latin typeface="Cambria Math" panose="02040503050406030204" pitchFamily="18" charset="0"/>
                <a:ea typeface="MathJax_Main"/>
                <a:cs typeface="Arial" panose="020B0604020202020204" pitchFamily="34" charset="0"/>
              </a:rPr>
              <a:t>2 </a:t>
            </a:r>
            <a:r>
              <a:rPr kumimoji="0" lang="zh-CN" altLang="zh-CN" sz="2000" b="0" i="0" u="none" strike="noStrike" cap="none" normalizeH="0" baseline="0" dirty="0">
                <a:ln>
                  <a:noFill/>
                </a:ln>
                <a:solidFill>
                  <a:srgbClr val="000000"/>
                </a:solidFill>
                <a:effectLst/>
                <a:latin typeface="+mn-ea"/>
                <a:cs typeface="Arial" panose="020B0604020202020204" pitchFamily="34" charset="0"/>
              </a:rPr>
              <a:t> 和 </a:t>
            </a:r>
            <a:r>
              <a:rPr lang="zh-CN" altLang="zh-CN" sz="2000" dirty="0">
                <a:solidFill>
                  <a:srgbClr val="000000"/>
                </a:solidFill>
                <a:latin typeface="Cambria Math" panose="02040503050406030204" pitchFamily="18" charset="0"/>
                <a:ea typeface="MathJax_Math-italic"/>
                <a:cs typeface="Arial" panose="020B0604020202020204" pitchFamily="34" charset="0"/>
              </a:rPr>
              <a:t> </a:t>
            </a:r>
            <a:r>
              <a:rPr lang="en-US" altLang="zh-CN" sz="2000" dirty="0">
                <a:solidFill>
                  <a:srgbClr val="000000"/>
                </a:solidFill>
                <a:latin typeface="Cambria Math" panose="02040503050406030204" pitchFamily="18" charset="0"/>
                <a:ea typeface="MathJax_Math-italic"/>
                <a:cs typeface="Arial" panose="020B0604020202020204" pitchFamily="34" charset="0"/>
              </a:rPr>
              <a:t>V</a:t>
            </a:r>
            <a:r>
              <a:rPr lang="zh-CN" altLang="zh-CN" sz="2000" baseline="-25000" dirty="0">
                <a:solidFill>
                  <a:srgbClr val="000000"/>
                </a:solidFill>
                <a:latin typeface="Cambria Math" panose="02040503050406030204" pitchFamily="18" charset="0"/>
                <a:ea typeface="MathJax_Main"/>
                <a:cs typeface="Arial" panose="020B0604020202020204" pitchFamily="34" charset="0"/>
              </a:rPr>
              <a:t>2 </a:t>
            </a:r>
            <a:r>
              <a:rPr kumimoji="0" lang="zh-CN" altLang="zh-CN" sz="2000" b="0" i="0" u="none" strike="noStrike" cap="none" normalizeH="0" baseline="0" dirty="0">
                <a:ln>
                  <a:noFill/>
                </a:ln>
                <a:solidFill>
                  <a:srgbClr val="000000"/>
                </a:solidFill>
                <a:effectLst/>
                <a:latin typeface="+mn-ea"/>
                <a:cs typeface="Arial" panose="020B0604020202020204" pitchFamily="34" charset="0"/>
              </a:rPr>
              <a:t>。我们直接记作</a:t>
            </a:r>
            <a:r>
              <a:rPr kumimoji="0" lang="zh-CN" altLang="zh-CN" sz="2000" b="0" i="0" u="none" strike="noStrike" cap="none" normalizeH="0" baseline="0" dirty="0">
                <a:ln>
                  <a:noFill/>
                </a:ln>
                <a:solidFill>
                  <a:srgbClr val="000000"/>
                </a:solidFill>
                <a:effectLst/>
                <a:latin typeface="Cambria Math" panose="02040503050406030204" pitchFamily="18" charset="0"/>
                <a:cs typeface="Arial" panose="020B0604020202020204" pitchFamily="34" charset="0"/>
              </a:rPr>
              <a:t> p(∞) </a:t>
            </a:r>
            <a:r>
              <a:rPr kumimoji="0" lang="zh-CN" altLang="zh-CN" sz="2000" b="0" i="0" u="none" strike="noStrike" cap="none" normalizeH="0" baseline="0" dirty="0">
                <a:ln>
                  <a:noFill/>
                </a:ln>
                <a:solidFill>
                  <a:srgbClr val="000000"/>
                </a:solidFill>
                <a:effectLst/>
                <a:latin typeface="+mn-ea"/>
                <a:cs typeface="Arial" panose="020B0604020202020204" pitchFamily="34" charset="0"/>
              </a:rPr>
              <a:t>和 </a:t>
            </a:r>
            <a:r>
              <a:rPr kumimoji="0" lang="zh-CN" altLang="zh-CN" sz="2000" b="0" i="0" u="none" strike="noStrike" cap="none" normalizeH="0" baseline="0" dirty="0">
                <a:ln>
                  <a:noFill/>
                </a:ln>
                <a:solidFill>
                  <a:srgbClr val="000000"/>
                </a:solidFill>
                <a:effectLst/>
                <a:latin typeface="Cambria Math" panose="02040503050406030204" pitchFamily="18" charset="0"/>
                <a:cs typeface="Arial" panose="020B0604020202020204" pitchFamily="34" charset="0"/>
              </a:rPr>
              <a:t>q(∞) </a:t>
            </a:r>
            <a:r>
              <a:rPr kumimoji="0" lang="zh-CN" altLang="zh-CN" sz="2000" b="0" i="0" u="none" strike="noStrike" cap="none" normalizeH="0" baseline="0" dirty="0">
                <a:ln>
                  <a:noFill/>
                </a:ln>
                <a:solidFill>
                  <a:srgbClr val="000000"/>
                </a:solidFill>
                <a:effectLst/>
                <a:latin typeface="+mn-ea"/>
                <a:cs typeface="Arial" panose="020B0604020202020204" pitchFamily="34" charset="0"/>
              </a:rPr>
              <a:t>。</a:t>
            </a:r>
            <a:r>
              <a:rPr kumimoji="0" lang="zh-CN" altLang="zh-CN" sz="2000" b="0" i="0" u="none" strike="noStrike" cap="none" normalizeH="0" baseline="0" dirty="0">
                <a:ln>
                  <a:noFill/>
                </a:ln>
                <a:solidFill>
                  <a:schemeClr val="tx1"/>
                </a:solidFill>
                <a:effectLst/>
                <a:latin typeface="+mn-ea"/>
              </a:rPr>
              <a:t> </a:t>
            </a:r>
          </a:p>
        </p:txBody>
      </p:sp>
    </p:spTree>
    <p:extLst>
      <p:ext uri="{BB962C8B-B14F-4D97-AF65-F5344CB8AC3E}">
        <p14:creationId xmlns:p14="http://schemas.microsoft.com/office/powerpoint/2010/main" val="34976300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9E66093C-0EA2-42B6-A070-C98771905CAF}"/>
              </a:ext>
            </a:extLst>
          </p:cNvPr>
          <p:cNvSpPr txBox="1"/>
          <p:nvPr/>
        </p:nvSpPr>
        <p:spPr>
          <a:xfrm>
            <a:off x="627322" y="491691"/>
            <a:ext cx="3742660" cy="673005"/>
          </a:xfrm>
          <a:prstGeom prst="rect">
            <a:avLst/>
          </a:prstGeom>
          <a:noFill/>
        </p:spPr>
        <p:txBody>
          <a:bodyPr wrap="square" rtlCol="0">
            <a:spAutoFit/>
          </a:bodyPr>
          <a:lstStyle/>
          <a:p>
            <a:pPr marL="457200" indent="-457200">
              <a:lnSpc>
                <a:spcPct val="150000"/>
              </a:lnSpc>
              <a:buFont typeface="Wingdings" panose="05000000000000000000" pitchFamily="2" charset="2"/>
              <a:buChar char="Ø"/>
            </a:pPr>
            <a:r>
              <a:rPr lang="en-US" altLang="zh-CN" sz="2800" dirty="0"/>
              <a:t>Toom-Cook</a:t>
            </a:r>
            <a:r>
              <a:rPr lang="zh-CN" altLang="en-US" sz="2800" dirty="0"/>
              <a:t>算法</a:t>
            </a:r>
            <a:endParaRPr lang="en-US" altLang="zh-CN" sz="2800" dirty="0"/>
          </a:p>
        </p:txBody>
      </p:sp>
      <p:sp>
        <p:nvSpPr>
          <p:cNvPr id="2" name="矩形 1">
            <a:extLst>
              <a:ext uri="{FF2B5EF4-FFF2-40B4-BE49-F238E27FC236}">
                <a16:creationId xmlns:a16="http://schemas.microsoft.com/office/drawing/2014/main" id="{3D70914D-6AF0-4D14-A3D8-C519DD2C71AE}"/>
              </a:ext>
            </a:extLst>
          </p:cNvPr>
          <p:cNvSpPr/>
          <p:nvPr/>
        </p:nvSpPr>
        <p:spPr>
          <a:xfrm>
            <a:off x="4157328" y="574663"/>
            <a:ext cx="1081937" cy="590033"/>
          </a:xfrm>
          <a:prstGeom prst="rect">
            <a:avLst/>
          </a:prstGeom>
          <a:solidFill>
            <a:srgbClr val="0070C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划分</a:t>
            </a:r>
          </a:p>
        </p:txBody>
      </p:sp>
      <p:sp>
        <p:nvSpPr>
          <p:cNvPr id="7" name="矩形 6">
            <a:extLst>
              <a:ext uri="{FF2B5EF4-FFF2-40B4-BE49-F238E27FC236}">
                <a16:creationId xmlns:a16="http://schemas.microsoft.com/office/drawing/2014/main" id="{7A2039CB-B1EC-4872-8597-DB4856A8AB63}"/>
              </a:ext>
            </a:extLst>
          </p:cNvPr>
          <p:cNvSpPr/>
          <p:nvPr/>
        </p:nvSpPr>
        <p:spPr>
          <a:xfrm>
            <a:off x="5830164" y="574665"/>
            <a:ext cx="1011158" cy="590033"/>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代值</a:t>
            </a:r>
          </a:p>
        </p:txBody>
      </p:sp>
      <p:sp>
        <p:nvSpPr>
          <p:cNvPr id="8" name="矩形 7">
            <a:extLst>
              <a:ext uri="{FF2B5EF4-FFF2-40B4-BE49-F238E27FC236}">
                <a16:creationId xmlns:a16="http://schemas.microsoft.com/office/drawing/2014/main" id="{ECDE7356-9E57-4887-9DBE-0C316054632C}"/>
              </a:ext>
            </a:extLst>
          </p:cNvPr>
          <p:cNvSpPr/>
          <p:nvPr/>
        </p:nvSpPr>
        <p:spPr>
          <a:xfrm>
            <a:off x="9313968" y="574665"/>
            <a:ext cx="1020563" cy="590033"/>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解值</a:t>
            </a:r>
          </a:p>
        </p:txBody>
      </p:sp>
      <p:sp>
        <p:nvSpPr>
          <p:cNvPr id="9" name="矩形 8">
            <a:extLst>
              <a:ext uri="{FF2B5EF4-FFF2-40B4-BE49-F238E27FC236}">
                <a16:creationId xmlns:a16="http://schemas.microsoft.com/office/drawing/2014/main" id="{44E78AFB-9D8D-45D4-97A3-135D0162229A}"/>
              </a:ext>
            </a:extLst>
          </p:cNvPr>
          <p:cNvSpPr/>
          <p:nvPr/>
        </p:nvSpPr>
        <p:spPr>
          <a:xfrm>
            <a:off x="7451110" y="580842"/>
            <a:ext cx="1332317" cy="590033"/>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逐点相乘</a:t>
            </a:r>
          </a:p>
        </p:txBody>
      </p:sp>
      <p:sp>
        <p:nvSpPr>
          <p:cNvPr id="11" name="矩形 10">
            <a:extLst>
              <a:ext uri="{FF2B5EF4-FFF2-40B4-BE49-F238E27FC236}">
                <a16:creationId xmlns:a16="http://schemas.microsoft.com/office/drawing/2014/main" id="{57320F30-FA7E-42E6-B065-AD5F8A5B55FD}"/>
              </a:ext>
            </a:extLst>
          </p:cNvPr>
          <p:cNvSpPr/>
          <p:nvPr/>
        </p:nvSpPr>
        <p:spPr>
          <a:xfrm>
            <a:off x="10934919" y="574664"/>
            <a:ext cx="1011159" cy="590033"/>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代入</a:t>
            </a:r>
          </a:p>
        </p:txBody>
      </p:sp>
      <p:cxnSp>
        <p:nvCxnSpPr>
          <p:cNvPr id="28" name="直接箭头连接符 27">
            <a:extLst>
              <a:ext uri="{FF2B5EF4-FFF2-40B4-BE49-F238E27FC236}">
                <a16:creationId xmlns:a16="http://schemas.microsoft.com/office/drawing/2014/main" id="{6C2FBD10-ABFE-40D2-B658-159B7A6B9EC8}"/>
              </a:ext>
            </a:extLst>
          </p:cNvPr>
          <p:cNvCxnSpPr>
            <a:cxnSpLocks/>
            <a:stCxn id="2" idx="3"/>
            <a:endCxn id="7" idx="1"/>
          </p:cNvCxnSpPr>
          <p:nvPr/>
        </p:nvCxnSpPr>
        <p:spPr>
          <a:xfrm>
            <a:off x="5239265" y="869680"/>
            <a:ext cx="590899"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a:extLst>
              <a:ext uri="{FF2B5EF4-FFF2-40B4-BE49-F238E27FC236}">
                <a16:creationId xmlns:a16="http://schemas.microsoft.com/office/drawing/2014/main" id="{3D1D3AC7-398B-487A-9FB5-35DF5F24B8E6}"/>
              </a:ext>
            </a:extLst>
          </p:cNvPr>
          <p:cNvCxnSpPr>
            <a:cxnSpLocks/>
            <a:stCxn id="7" idx="3"/>
            <a:endCxn id="9" idx="1"/>
          </p:cNvCxnSpPr>
          <p:nvPr/>
        </p:nvCxnSpPr>
        <p:spPr>
          <a:xfrm>
            <a:off x="6841322" y="869682"/>
            <a:ext cx="609788" cy="61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32">
            <a:extLst>
              <a:ext uri="{FF2B5EF4-FFF2-40B4-BE49-F238E27FC236}">
                <a16:creationId xmlns:a16="http://schemas.microsoft.com/office/drawing/2014/main" id="{BC462949-78D1-4A6B-8683-A59CA510A1CA}"/>
              </a:ext>
            </a:extLst>
          </p:cNvPr>
          <p:cNvCxnSpPr>
            <a:cxnSpLocks/>
            <a:stCxn id="9" idx="3"/>
            <a:endCxn id="8" idx="1"/>
          </p:cNvCxnSpPr>
          <p:nvPr/>
        </p:nvCxnSpPr>
        <p:spPr>
          <a:xfrm flipV="1">
            <a:off x="8783427" y="869682"/>
            <a:ext cx="530541" cy="61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a:extLst>
              <a:ext uri="{FF2B5EF4-FFF2-40B4-BE49-F238E27FC236}">
                <a16:creationId xmlns:a16="http://schemas.microsoft.com/office/drawing/2014/main" id="{86F571DF-34F4-4230-BA35-1A9892DDE7FF}"/>
              </a:ext>
            </a:extLst>
          </p:cNvPr>
          <p:cNvCxnSpPr>
            <a:cxnSpLocks/>
            <a:stCxn id="8" idx="3"/>
            <a:endCxn id="11" idx="1"/>
          </p:cNvCxnSpPr>
          <p:nvPr/>
        </p:nvCxnSpPr>
        <p:spPr>
          <a:xfrm flipV="1">
            <a:off x="10334531" y="869681"/>
            <a:ext cx="60038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 name="Rectangle 1">
            <a:extLst>
              <a:ext uri="{FF2B5EF4-FFF2-40B4-BE49-F238E27FC236}">
                <a16:creationId xmlns:a16="http://schemas.microsoft.com/office/drawing/2014/main" id="{6FF1C600-BC38-4B71-9BE4-8A3A66D8F6E1}"/>
              </a:ext>
            </a:extLst>
          </p:cNvPr>
          <p:cNvSpPr>
            <a:spLocks noChangeArrowheads="1"/>
          </p:cNvSpPr>
          <p:nvPr/>
        </p:nvSpPr>
        <p:spPr bwMode="auto">
          <a:xfrm>
            <a:off x="695690" y="1610879"/>
            <a:ext cx="10840778"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l"/>
              <a:tabLst/>
            </a:pPr>
            <a:r>
              <a:rPr kumimoji="0" lang="zh-CN" altLang="en-US" sz="2000" b="0" i="0" u="none" strike="noStrike" cap="none" normalizeH="0" baseline="0" dirty="0">
                <a:ln>
                  <a:noFill/>
                </a:ln>
                <a:solidFill>
                  <a:srgbClr val="000000"/>
                </a:solidFill>
                <a:effectLst/>
                <a:latin typeface="+mn-ea"/>
                <a:cs typeface="Arial" panose="020B0604020202020204" pitchFamily="34" charset="0"/>
              </a:rPr>
              <a:t>逐点相乘：</a:t>
            </a:r>
            <a:endParaRPr kumimoji="0" lang="en-US" altLang="zh-CN" sz="2000" b="0" i="0" u="none" strike="noStrike" cap="none" normalizeH="0" baseline="0" dirty="0">
              <a:ln>
                <a:noFill/>
              </a:ln>
              <a:solidFill>
                <a:srgbClr val="000000"/>
              </a:solidFill>
              <a:effectLst/>
              <a:latin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2000" dirty="0">
                <a:solidFill>
                  <a:srgbClr val="000000"/>
                </a:solidFill>
                <a:latin typeface="+mn-ea"/>
                <a:cs typeface="Arial" panose="020B0604020202020204" pitchFamily="34" charset="0"/>
              </a:rPr>
              <a:t>     </a:t>
            </a:r>
            <a:r>
              <a:rPr kumimoji="0" lang="zh-CN" altLang="zh-CN" sz="2000" b="0" i="0" u="none" strike="noStrike" cap="none" normalizeH="0" baseline="0" dirty="0">
                <a:ln>
                  <a:noFill/>
                </a:ln>
                <a:solidFill>
                  <a:srgbClr val="000000"/>
                </a:solidFill>
                <a:effectLst/>
                <a:latin typeface="+mn-ea"/>
                <a:cs typeface="Arial" panose="020B0604020202020204" pitchFamily="34" charset="0"/>
              </a:rPr>
              <a:t>知道了</a:t>
            </a:r>
            <a:r>
              <a:rPr kumimoji="0" lang="zh-CN" altLang="zh-CN" sz="2000" b="0" i="0" u="none" strike="noStrike" cap="none" normalizeH="0" baseline="0" dirty="0">
                <a:ln>
                  <a:noFill/>
                </a:ln>
                <a:solidFill>
                  <a:srgbClr val="000000"/>
                </a:solidFill>
                <a:effectLst/>
                <a:latin typeface="Cambria Math" panose="02040503050406030204" pitchFamily="18" charset="0"/>
                <a:cs typeface="Arial" panose="020B0604020202020204" pitchFamily="34" charset="0"/>
              </a:rPr>
              <a:t> p(0),...,p(∞)</a:t>
            </a:r>
            <a:r>
              <a:rPr kumimoji="0" lang="zh-CN" altLang="zh-CN" sz="2000" b="0" i="0" u="none" strike="noStrike" cap="none" normalizeH="0" baseline="0" dirty="0">
                <a:ln>
                  <a:noFill/>
                </a:ln>
                <a:solidFill>
                  <a:srgbClr val="000000"/>
                </a:solidFill>
                <a:effectLst/>
                <a:latin typeface="+mn-ea"/>
                <a:cs typeface="Arial" panose="020B0604020202020204" pitchFamily="34" charset="0"/>
              </a:rPr>
              <a:t> </a:t>
            </a:r>
            <a:r>
              <a:rPr kumimoji="0" lang="zh-CN" altLang="en-US" sz="2000" b="0" i="0" u="none" strike="noStrike" cap="none" normalizeH="0" baseline="0" dirty="0">
                <a:ln>
                  <a:noFill/>
                </a:ln>
                <a:solidFill>
                  <a:srgbClr val="000000"/>
                </a:solidFill>
                <a:effectLst/>
                <a:latin typeface="+mn-ea"/>
                <a:cs typeface="Arial" panose="020B0604020202020204" pitchFamily="34" charset="0"/>
              </a:rPr>
              <a:t>和</a:t>
            </a:r>
            <a:r>
              <a:rPr kumimoji="0" lang="zh-CN" altLang="zh-CN" sz="2000" b="0" i="0" u="none" strike="noStrike" cap="none" normalizeH="0" baseline="0" dirty="0">
                <a:ln>
                  <a:noFill/>
                </a:ln>
                <a:solidFill>
                  <a:srgbClr val="000000"/>
                </a:solidFill>
                <a:effectLst/>
                <a:latin typeface="+mn-ea"/>
                <a:cs typeface="Arial" panose="020B0604020202020204" pitchFamily="34" charset="0"/>
              </a:rPr>
              <a:t> </a:t>
            </a:r>
            <a:r>
              <a:rPr kumimoji="0" lang="zh-CN" altLang="zh-CN" sz="2000" b="0" i="0" u="none" strike="noStrike" cap="none" normalizeH="0" baseline="0" dirty="0">
                <a:ln>
                  <a:noFill/>
                </a:ln>
                <a:solidFill>
                  <a:srgbClr val="000000"/>
                </a:solidFill>
                <a:effectLst/>
                <a:latin typeface="Cambria Math" panose="02040503050406030204" pitchFamily="18" charset="0"/>
                <a:cs typeface="Arial" panose="020B0604020202020204" pitchFamily="34" charset="0"/>
              </a:rPr>
              <a:t>q(0),...,q(∞) </a:t>
            </a:r>
            <a:r>
              <a:rPr kumimoji="0" lang="zh-CN" altLang="zh-CN" sz="2000" b="0" i="0" u="none" strike="noStrike" cap="none" normalizeH="0" baseline="0" dirty="0">
                <a:ln>
                  <a:noFill/>
                </a:ln>
                <a:solidFill>
                  <a:srgbClr val="000000"/>
                </a:solidFill>
                <a:effectLst/>
                <a:latin typeface="+mn-ea"/>
                <a:cs typeface="Arial" panose="020B0604020202020204" pitchFamily="34" charset="0"/>
              </a:rPr>
              <a:t>，那么只要把它们依次相乘，就可以得到 </a:t>
            </a:r>
            <a:r>
              <a:rPr kumimoji="0" lang="zh-CN" altLang="zh-CN" sz="2000" b="0" i="0" u="none" strike="noStrike" cap="none" normalizeH="0" baseline="0" dirty="0">
                <a:ln>
                  <a:noFill/>
                </a:ln>
                <a:solidFill>
                  <a:srgbClr val="000000"/>
                </a:solidFill>
                <a:effectLst/>
                <a:latin typeface="Cambria Math" panose="02040503050406030204" pitchFamily="18" charset="0"/>
                <a:cs typeface="Arial" panose="020B0604020202020204" pitchFamily="34" charset="0"/>
              </a:rPr>
              <a:t>r(0),...,r(∞) </a:t>
            </a:r>
            <a:r>
              <a:rPr kumimoji="0" lang="zh-CN" altLang="zh-CN" sz="2000" b="0" i="0" u="none" strike="noStrike" cap="none" normalizeH="0" baseline="0" dirty="0">
                <a:ln>
                  <a:noFill/>
                </a:ln>
                <a:solidFill>
                  <a:srgbClr val="000000"/>
                </a:solidFill>
                <a:effectLst/>
                <a:latin typeface="+mn-ea"/>
                <a:cs typeface="Arial" panose="020B0604020202020204" pitchFamily="34" charset="0"/>
              </a:rPr>
              <a:t>，而这个逐点相乘的操作是递归进行的。</a:t>
            </a:r>
            <a:r>
              <a:rPr kumimoji="0" lang="zh-CN" altLang="zh-CN" sz="2000" b="0" i="0" u="none" strike="noStrike" cap="none" normalizeH="0" baseline="0" dirty="0">
                <a:ln>
                  <a:noFill/>
                </a:ln>
                <a:solidFill>
                  <a:schemeClr val="tx1"/>
                </a:solidFill>
                <a:effectLst/>
                <a:latin typeface="+mn-ea"/>
              </a:rPr>
              <a:t> </a:t>
            </a:r>
          </a:p>
        </p:txBody>
      </p:sp>
      <p:pic>
        <p:nvPicPr>
          <p:cNvPr id="12" name="图片 11">
            <a:extLst>
              <a:ext uri="{FF2B5EF4-FFF2-40B4-BE49-F238E27FC236}">
                <a16:creationId xmlns:a16="http://schemas.microsoft.com/office/drawing/2014/main" id="{ECAED64B-A84A-4E0C-9EDD-2F289C0DF6C4}"/>
              </a:ext>
            </a:extLst>
          </p:cNvPr>
          <p:cNvPicPr>
            <a:picLocks noChangeAspect="1"/>
          </p:cNvPicPr>
          <p:nvPr/>
        </p:nvPicPr>
        <p:blipFill rotWithShape="1">
          <a:blip r:embed="rId3">
            <a:biLevel thresh="75000"/>
          </a:blip>
          <a:srcRect r="25198"/>
          <a:stretch/>
        </p:blipFill>
        <p:spPr>
          <a:xfrm>
            <a:off x="820558" y="3214892"/>
            <a:ext cx="5944252" cy="2057401"/>
          </a:xfrm>
          <a:prstGeom prst="rect">
            <a:avLst/>
          </a:prstGeom>
        </p:spPr>
      </p:pic>
      <p:pic>
        <p:nvPicPr>
          <p:cNvPr id="15" name="图片 14">
            <a:extLst>
              <a:ext uri="{FF2B5EF4-FFF2-40B4-BE49-F238E27FC236}">
                <a16:creationId xmlns:a16="http://schemas.microsoft.com/office/drawing/2014/main" id="{DF5B4657-AE83-4AE6-9D08-A366034107BC}"/>
              </a:ext>
            </a:extLst>
          </p:cNvPr>
          <p:cNvPicPr>
            <a:picLocks noChangeAspect="1"/>
          </p:cNvPicPr>
          <p:nvPr/>
        </p:nvPicPr>
        <p:blipFill>
          <a:blip r:embed="rId4">
            <a:biLevel thresh="75000"/>
          </a:blip>
          <a:stretch>
            <a:fillRect/>
          </a:stretch>
        </p:blipFill>
        <p:spPr>
          <a:xfrm>
            <a:off x="8145349" y="3267131"/>
            <a:ext cx="3391119" cy="1952921"/>
          </a:xfrm>
          <a:prstGeom prst="rect">
            <a:avLst/>
          </a:prstGeom>
        </p:spPr>
      </p:pic>
      <p:sp>
        <p:nvSpPr>
          <p:cNvPr id="16" name="箭头: 右 15">
            <a:extLst>
              <a:ext uri="{FF2B5EF4-FFF2-40B4-BE49-F238E27FC236}">
                <a16:creationId xmlns:a16="http://schemas.microsoft.com/office/drawing/2014/main" id="{11E216B8-0BE8-4D4C-9F49-D09ACE68BF37}"/>
              </a:ext>
            </a:extLst>
          </p:cNvPr>
          <p:cNvSpPr/>
          <p:nvPr/>
        </p:nvSpPr>
        <p:spPr>
          <a:xfrm>
            <a:off x="6823942" y="4014992"/>
            <a:ext cx="1461052" cy="4572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CN" altLang="en-US" dirty="0"/>
              <a:t>解方程</a:t>
            </a:r>
          </a:p>
        </p:txBody>
      </p:sp>
      <p:sp>
        <p:nvSpPr>
          <p:cNvPr id="29" name="文本框 28">
            <a:extLst>
              <a:ext uri="{FF2B5EF4-FFF2-40B4-BE49-F238E27FC236}">
                <a16:creationId xmlns:a16="http://schemas.microsoft.com/office/drawing/2014/main" id="{6F07F295-1A88-4AF7-BA04-643DFEF77351}"/>
              </a:ext>
            </a:extLst>
          </p:cNvPr>
          <p:cNvSpPr txBox="1"/>
          <p:nvPr/>
        </p:nvSpPr>
        <p:spPr>
          <a:xfrm>
            <a:off x="695690" y="2683562"/>
            <a:ext cx="6097656" cy="400110"/>
          </a:xfrm>
          <a:prstGeom prst="rect">
            <a:avLst/>
          </a:prstGeom>
          <a:noFill/>
        </p:spPr>
        <p:txBody>
          <a:bodyPr wrap="square">
            <a:spAutoFit/>
          </a:bodyPr>
          <a:lstStyle/>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l"/>
              <a:tabLst/>
            </a:pPr>
            <a:r>
              <a:rPr lang="zh-CN" altLang="en-US" sz="2000" dirty="0">
                <a:solidFill>
                  <a:srgbClr val="000000"/>
                </a:solidFill>
                <a:latin typeface="+mn-ea"/>
                <a:cs typeface="Arial" panose="020B0604020202020204" pitchFamily="34" charset="0"/>
              </a:rPr>
              <a:t>解值</a:t>
            </a:r>
            <a:r>
              <a:rPr kumimoji="0" lang="zh-CN" altLang="en-US" sz="1800" b="0" i="0" u="none" strike="noStrike" cap="none" normalizeH="0" baseline="0" dirty="0">
                <a:ln>
                  <a:noFill/>
                </a:ln>
                <a:solidFill>
                  <a:srgbClr val="000000"/>
                </a:solidFill>
                <a:effectLst/>
                <a:latin typeface="+mn-ea"/>
                <a:cs typeface="Arial" panose="020B0604020202020204" pitchFamily="34" charset="0"/>
              </a:rPr>
              <a:t>：</a:t>
            </a:r>
            <a:endParaRPr kumimoji="0" lang="en-US" altLang="zh-CN" sz="1800" b="0" i="0" u="none" strike="noStrike" cap="none" normalizeH="0" baseline="0" dirty="0">
              <a:ln>
                <a:noFill/>
              </a:ln>
              <a:solidFill>
                <a:srgbClr val="000000"/>
              </a:solidFill>
              <a:effectLst/>
              <a:latin typeface="+mn-ea"/>
              <a:cs typeface="Arial" panose="020B0604020202020204" pitchFamily="34" charset="0"/>
            </a:endParaRPr>
          </a:p>
        </p:txBody>
      </p:sp>
      <p:sp>
        <p:nvSpPr>
          <p:cNvPr id="30" name="文本框 29">
            <a:extLst>
              <a:ext uri="{FF2B5EF4-FFF2-40B4-BE49-F238E27FC236}">
                <a16:creationId xmlns:a16="http://schemas.microsoft.com/office/drawing/2014/main" id="{D832CB2F-A81F-4FAD-B1EB-06ADA931DF69}"/>
              </a:ext>
            </a:extLst>
          </p:cNvPr>
          <p:cNvSpPr txBox="1"/>
          <p:nvPr/>
        </p:nvSpPr>
        <p:spPr>
          <a:xfrm>
            <a:off x="820558" y="5272293"/>
            <a:ext cx="6097656" cy="400110"/>
          </a:xfrm>
          <a:prstGeom prst="rect">
            <a:avLst/>
          </a:prstGeom>
          <a:noFill/>
        </p:spPr>
        <p:txBody>
          <a:bodyPr wrap="square">
            <a:spAutoFit/>
          </a:bodyPr>
          <a:lstStyle/>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l"/>
              <a:tabLst/>
            </a:pPr>
            <a:r>
              <a:rPr kumimoji="0" lang="zh-CN" altLang="en-US" sz="2000" b="0" i="0" u="none" strike="noStrike" cap="none" normalizeH="0" baseline="0" dirty="0">
                <a:ln>
                  <a:noFill/>
                </a:ln>
                <a:solidFill>
                  <a:srgbClr val="000000"/>
                </a:solidFill>
                <a:effectLst/>
                <a:latin typeface="+mn-ea"/>
                <a:cs typeface="Arial" panose="020B0604020202020204" pitchFamily="34" charset="0"/>
              </a:rPr>
              <a:t>代入</a:t>
            </a:r>
            <a:r>
              <a:rPr kumimoji="0" lang="zh-CN" altLang="en-US" sz="1800" b="0" i="0" u="none" strike="noStrike" cap="none" normalizeH="0" baseline="0" dirty="0">
                <a:ln>
                  <a:noFill/>
                </a:ln>
                <a:solidFill>
                  <a:srgbClr val="000000"/>
                </a:solidFill>
                <a:effectLst/>
                <a:latin typeface="+mn-ea"/>
                <a:cs typeface="Arial" panose="020B0604020202020204" pitchFamily="34" charset="0"/>
              </a:rPr>
              <a:t>：</a:t>
            </a:r>
            <a:endParaRPr kumimoji="0" lang="en-US" altLang="zh-CN" sz="1800" b="0" i="0" u="none" strike="noStrike" cap="none" normalizeH="0" baseline="0" dirty="0">
              <a:ln>
                <a:noFill/>
              </a:ln>
              <a:solidFill>
                <a:srgbClr val="000000"/>
              </a:solidFill>
              <a:effectLst/>
              <a:latin typeface="+mn-ea"/>
              <a:cs typeface="Arial" panose="020B0604020202020204" pitchFamily="34" charset="0"/>
            </a:endParaRPr>
          </a:p>
        </p:txBody>
      </p:sp>
      <p:sp>
        <p:nvSpPr>
          <p:cNvPr id="23" name="Rectangle 2">
            <a:extLst>
              <a:ext uri="{FF2B5EF4-FFF2-40B4-BE49-F238E27FC236}">
                <a16:creationId xmlns:a16="http://schemas.microsoft.com/office/drawing/2014/main" id="{DA9BCB62-BFD8-4A92-8FE1-8004F5CFD700}"/>
              </a:ext>
            </a:extLst>
          </p:cNvPr>
          <p:cNvSpPr>
            <a:spLocks noChangeArrowheads="1"/>
          </p:cNvSpPr>
          <p:nvPr/>
        </p:nvSpPr>
        <p:spPr bwMode="auto">
          <a:xfrm>
            <a:off x="1168428" y="5672403"/>
            <a:ext cx="309411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a:ln>
                  <a:noFill/>
                </a:ln>
                <a:solidFill>
                  <a:srgbClr val="000000"/>
                </a:solidFill>
                <a:effectLst/>
                <a:latin typeface="+mn-ea"/>
                <a:cs typeface="Arial" panose="020B0604020202020204" pitchFamily="34" charset="0"/>
              </a:rPr>
              <a:t>令</a:t>
            </a:r>
            <a:r>
              <a:rPr kumimoji="0" lang="zh-CN" altLang="zh-CN" sz="2000" b="0" i="0" u="none" strike="noStrike" cap="none" normalizeH="0" baseline="0" dirty="0">
                <a:ln>
                  <a:noFill/>
                </a:ln>
                <a:solidFill>
                  <a:srgbClr val="000000"/>
                </a:solidFill>
                <a:effectLst/>
                <a:latin typeface="Cambria Math" panose="02040503050406030204" pitchFamily="18" charset="0"/>
                <a:cs typeface="Arial" panose="020B0604020202020204" pitchFamily="34" charset="0"/>
              </a:rPr>
              <a:t> x=β</a:t>
            </a:r>
            <a:r>
              <a:rPr kumimoji="0" lang="en-US" altLang="zh-CN" sz="2000" b="0" i="0" u="none" strike="noStrike" cap="none" normalizeH="0" baseline="30000" dirty="0">
                <a:ln>
                  <a:noFill/>
                </a:ln>
                <a:solidFill>
                  <a:srgbClr val="000000"/>
                </a:solidFill>
                <a:effectLst/>
                <a:latin typeface="Cambria Math" panose="02040503050406030204" pitchFamily="18" charset="0"/>
                <a:ea typeface="Cambria Math" panose="02040503050406030204" pitchFamily="18" charset="0"/>
                <a:cs typeface="Arial" panose="020B0604020202020204" pitchFamily="34" charset="0"/>
              </a:rPr>
              <a:t>k </a:t>
            </a:r>
            <a:r>
              <a:rPr lang="zh-CN" altLang="en-US" sz="2000" dirty="0">
                <a:solidFill>
                  <a:srgbClr val="000000"/>
                </a:solidFill>
                <a:latin typeface="+mn-ea"/>
                <a:cs typeface="Arial" panose="020B0604020202020204" pitchFamily="34" charset="0"/>
              </a:rPr>
              <a:t>代</a:t>
            </a:r>
            <a:r>
              <a:rPr kumimoji="0" lang="zh-CN" altLang="zh-CN" sz="2000" b="0" i="0" u="none" strike="noStrike" cap="none" normalizeH="0" baseline="0" dirty="0">
                <a:ln>
                  <a:noFill/>
                </a:ln>
                <a:solidFill>
                  <a:srgbClr val="000000"/>
                </a:solidFill>
                <a:effectLst/>
                <a:latin typeface="+mn-ea"/>
                <a:cs typeface="Arial" panose="020B0604020202020204" pitchFamily="34" charset="0"/>
              </a:rPr>
              <a:t>入 </a:t>
            </a:r>
            <a:r>
              <a:rPr kumimoji="0" lang="zh-CN" altLang="zh-CN" sz="2000" b="0" i="0" u="none" strike="noStrike" cap="none" normalizeH="0" baseline="0" dirty="0">
                <a:ln>
                  <a:noFill/>
                </a:ln>
                <a:solidFill>
                  <a:srgbClr val="000000"/>
                </a:solidFill>
                <a:effectLst/>
                <a:latin typeface="Cambria Math" panose="02040503050406030204" pitchFamily="18" charset="0"/>
                <a:cs typeface="Arial" panose="020B0604020202020204" pitchFamily="34" charset="0"/>
              </a:rPr>
              <a:t>r(x)</a:t>
            </a:r>
            <a:r>
              <a:rPr kumimoji="0" lang="zh-CN" altLang="zh-CN" sz="2000" b="0" i="0" u="none" strike="noStrike" cap="none" normalizeH="0" baseline="0" dirty="0">
                <a:ln>
                  <a:noFill/>
                </a:ln>
                <a:solidFill>
                  <a:srgbClr val="000000"/>
                </a:solidFill>
                <a:effectLst/>
                <a:latin typeface="+mn-ea"/>
                <a:cs typeface="Arial" panose="020B0604020202020204" pitchFamily="34" charset="0"/>
              </a:rPr>
              <a:t> 即可。</a:t>
            </a:r>
            <a:r>
              <a:rPr kumimoji="0" lang="zh-CN" altLang="zh-CN" sz="2000" b="0" i="0" u="none" strike="noStrike" cap="none" normalizeH="0" baseline="0" dirty="0">
                <a:ln>
                  <a:noFill/>
                </a:ln>
                <a:solidFill>
                  <a:schemeClr val="tx1"/>
                </a:solidFill>
                <a:effectLst/>
                <a:latin typeface="+mn-ea"/>
              </a:rPr>
              <a:t> </a:t>
            </a:r>
          </a:p>
        </p:txBody>
      </p:sp>
    </p:spTree>
    <p:extLst>
      <p:ext uri="{BB962C8B-B14F-4D97-AF65-F5344CB8AC3E}">
        <p14:creationId xmlns:p14="http://schemas.microsoft.com/office/powerpoint/2010/main" val="8761950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a:extLst>
              <a:ext uri="{FF2B5EF4-FFF2-40B4-BE49-F238E27FC236}">
                <a16:creationId xmlns:a16="http://schemas.microsoft.com/office/drawing/2014/main" id="{CBF266E8-930B-4C90-AE2F-F3E660FFE0EB}"/>
              </a:ext>
            </a:extLst>
          </p:cNvPr>
          <p:cNvSpPr txBox="1"/>
          <p:nvPr/>
        </p:nvSpPr>
        <p:spPr>
          <a:xfrm>
            <a:off x="627322" y="491691"/>
            <a:ext cx="3742660" cy="673005"/>
          </a:xfrm>
          <a:prstGeom prst="rect">
            <a:avLst/>
          </a:prstGeom>
          <a:noFill/>
        </p:spPr>
        <p:txBody>
          <a:bodyPr wrap="square" rtlCol="0">
            <a:spAutoFit/>
          </a:bodyPr>
          <a:lstStyle/>
          <a:p>
            <a:pPr marL="457200" indent="-457200">
              <a:lnSpc>
                <a:spcPct val="150000"/>
              </a:lnSpc>
              <a:buFont typeface="Wingdings" panose="05000000000000000000" pitchFamily="2" charset="2"/>
              <a:buChar char="Ø"/>
            </a:pPr>
            <a:r>
              <a:rPr lang="en-US" altLang="zh-CN" sz="2800" dirty="0"/>
              <a:t>Toom-Cook</a:t>
            </a:r>
            <a:r>
              <a:rPr lang="zh-CN" altLang="en-US" sz="2800" dirty="0"/>
              <a:t>算法</a:t>
            </a:r>
            <a:endParaRPr lang="en-US" altLang="zh-CN" sz="2800" dirty="0"/>
          </a:p>
        </p:txBody>
      </p:sp>
      <p:sp>
        <p:nvSpPr>
          <p:cNvPr id="3" name="Rectangle 1">
            <a:extLst>
              <a:ext uri="{FF2B5EF4-FFF2-40B4-BE49-F238E27FC236}">
                <a16:creationId xmlns:a16="http://schemas.microsoft.com/office/drawing/2014/main" id="{0CEEB819-1AEF-4FB4-8AC6-D5104336DE06}"/>
              </a:ext>
            </a:extLst>
          </p:cNvPr>
          <p:cNvSpPr>
            <a:spLocks noChangeArrowheads="1"/>
          </p:cNvSpPr>
          <p:nvPr/>
        </p:nvSpPr>
        <p:spPr bwMode="auto">
          <a:xfrm>
            <a:off x="1091851" y="1934712"/>
            <a:ext cx="9743163" cy="2988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ts val="3000"/>
              </a:lnSpc>
              <a:spcBef>
                <a:spcPts val="1200"/>
              </a:spcBef>
              <a:spcAft>
                <a:spcPct val="0"/>
              </a:spcAft>
              <a:buClrTx/>
              <a:buSzTx/>
              <a:buFontTx/>
              <a:buNone/>
              <a:tabLst/>
            </a:pPr>
            <a:r>
              <a:rPr kumimoji="0" lang="zh-CN" altLang="zh-CN" sz="2000" b="0" i="0" u="none" strike="noStrike" cap="none" normalizeH="0" baseline="0" dirty="0">
                <a:ln>
                  <a:noFill/>
                </a:ln>
                <a:solidFill>
                  <a:srgbClr val="000000"/>
                </a:solidFill>
                <a:effectLst/>
                <a:latin typeface="+mn-ea"/>
                <a:cs typeface="Arial" panose="020B0604020202020204" pitchFamily="34" charset="0"/>
              </a:rPr>
              <a:t>这个算法的求值、插值、重组部分的操作都是 O(n) 的，划分部分可以做到 O(1) 或者 O(n) 。可以得到递归式：</a:t>
            </a:r>
            <a:endParaRPr kumimoji="0" lang="zh-CN" altLang="zh-CN" sz="2000" b="0" i="0" u="none" strike="noStrike" cap="none" normalizeH="0" baseline="0" dirty="0">
              <a:ln>
                <a:noFill/>
              </a:ln>
              <a:solidFill>
                <a:schemeClr val="tx1"/>
              </a:solidFill>
              <a:effectLst/>
              <a:latin typeface="+mn-ea"/>
            </a:endParaRPr>
          </a:p>
          <a:p>
            <a:pPr marL="0" marR="0" lvl="0" indent="0" algn="ctr" defTabSz="914400" rtl="0" eaLnBrk="0" fontAlgn="base" latinLnBrk="0" hangingPunct="0">
              <a:lnSpc>
                <a:spcPts val="3000"/>
              </a:lnSpc>
              <a:spcBef>
                <a:spcPts val="1200"/>
              </a:spcBef>
              <a:spcAft>
                <a:spcPct val="0"/>
              </a:spcAft>
              <a:buClrTx/>
              <a:buSzTx/>
              <a:buFontTx/>
              <a:buNone/>
              <a:tabLst/>
            </a:pPr>
            <a:r>
              <a:rPr kumimoji="0" lang="zh-CN" altLang="zh-CN" sz="2000" b="0" i="0" u="none" strike="noStrike" cap="none" normalizeH="0" baseline="0" dirty="0">
                <a:ln>
                  <a:noFill/>
                </a:ln>
                <a:solidFill>
                  <a:srgbClr val="000000"/>
                </a:solidFill>
                <a:effectLst/>
                <a:latin typeface="Cambria Math" panose="02040503050406030204" pitchFamily="18" charset="0"/>
                <a:cs typeface="Arial" panose="020B0604020202020204" pitchFamily="34" charset="0"/>
              </a:rPr>
              <a:t>T(n)=5T(n/3)+O(n)T(n)=5T(n/3)+O(n)</a:t>
            </a:r>
            <a:endParaRPr kumimoji="0" lang="zh-CN" altLang="zh-CN" sz="2000" b="0" i="0" u="none" strike="noStrike" cap="none" normalizeH="0" baseline="0" dirty="0">
              <a:ln>
                <a:noFill/>
              </a:ln>
              <a:solidFill>
                <a:schemeClr val="tx1"/>
              </a:solidFill>
              <a:effectLst/>
              <a:latin typeface="Cambria Math" panose="02040503050406030204" pitchFamily="18" charset="0"/>
            </a:endParaRPr>
          </a:p>
          <a:p>
            <a:pPr marL="0" marR="0" lvl="0" indent="0" algn="l" defTabSz="914400" rtl="0" eaLnBrk="0" fontAlgn="base" latinLnBrk="0" hangingPunct="0">
              <a:lnSpc>
                <a:spcPts val="3000"/>
              </a:lnSpc>
              <a:spcBef>
                <a:spcPts val="1200"/>
              </a:spcBef>
              <a:spcAft>
                <a:spcPct val="0"/>
              </a:spcAft>
              <a:buClrTx/>
              <a:buSzTx/>
              <a:buFontTx/>
              <a:buNone/>
              <a:tabLst/>
            </a:pPr>
            <a:r>
              <a:rPr kumimoji="0" lang="zh-CN" altLang="zh-CN" sz="2000" b="0" i="0" u="none" strike="noStrike" cap="none" normalizeH="0" baseline="0" dirty="0">
                <a:ln>
                  <a:noFill/>
                </a:ln>
                <a:solidFill>
                  <a:srgbClr val="000000"/>
                </a:solidFill>
                <a:effectLst/>
                <a:latin typeface="+mn-ea"/>
                <a:cs typeface="Arial" panose="020B0604020202020204" pitchFamily="34" charset="0"/>
              </a:rPr>
              <a:t>其中 n 是两个数据规模中较大的一个。解得：</a:t>
            </a:r>
            <a:endParaRPr kumimoji="0" lang="zh-CN" altLang="zh-CN" sz="2000" b="0" i="0" u="none" strike="noStrike" cap="none" normalizeH="0" baseline="0" dirty="0">
              <a:ln>
                <a:noFill/>
              </a:ln>
              <a:solidFill>
                <a:schemeClr val="tx1"/>
              </a:solidFill>
              <a:effectLst/>
              <a:latin typeface="+mn-ea"/>
            </a:endParaRPr>
          </a:p>
          <a:p>
            <a:pPr marL="0" marR="0" lvl="0" indent="0" algn="ctr" defTabSz="914400" rtl="0" eaLnBrk="0" fontAlgn="base" latinLnBrk="0" hangingPunct="0">
              <a:lnSpc>
                <a:spcPts val="3000"/>
              </a:lnSpc>
              <a:spcBef>
                <a:spcPts val="1200"/>
              </a:spcBef>
              <a:spcAft>
                <a:spcPct val="0"/>
              </a:spcAft>
              <a:buClrTx/>
              <a:buSzTx/>
              <a:buFontTx/>
              <a:buNone/>
              <a:tabLst/>
            </a:pPr>
            <a:r>
              <a:rPr kumimoji="0" lang="zh-CN" altLang="zh-CN" sz="2000" b="0" i="0" u="none" strike="noStrike" cap="none" normalizeH="0" baseline="0" dirty="0">
                <a:ln>
                  <a:noFill/>
                </a:ln>
                <a:solidFill>
                  <a:srgbClr val="000000"/>
                </a:solidFill>
                <a:effectLst/>
                <a:latin typeface="Cambria Math" panose="02040503050406030204" pitchFamily="18" charset="0"/>
                <a:cs typeface="Arial" panose="020B0604020202020204" pitchFamily="34" charset="0"/>
              </a:rPr>
              <a:t>T(n)=O(nlog</a:t>
            </a:r>
            <a:r>
              <a:rPr kumimoji="0" lang="zh-CN" altLang="zh-CN" sz="2000" b="0" i="0" u="none" strike="noStrike" cap="none" normalizeH="0" baseline="-25000" dirty="0">
                <a:ln>
                  <a:noFill/>
                </a:ln>
                <a:solidFill>
                  <a:srgbClr val="000000"/>
                </a:solidFill>
                <a:effectLst/>
                <a:latin typeface="Cambria Math" panose="02040503050406030204" pitchFamily="18" charset="0"/>
                <a:cs typeface="Arial" panose="020B0604020202020204" pitchFamily="34" charset="0"/>
              </a:rPr>
              <a:t>3</a:t>
            </a:r>
            <a:r>
              <a:rPr kumimoji="0" lang="zh-CN" altLang="zh-CN" sz="2000" b="0" i="0" u="none" strike="noStrike" cap="none" normalizeH="0" baseline="0" dirty="0">
                <a:ln>
                  <a:noFill/>
                </a:ln>
                <a:solidFill>
                  <a:srgbClr val="000000"/>
                </a:solidFill>
                <a:effectLst/>
                <a:latin typeface="Cambria Math" panose="02040503050406030204" pitchFamily="18" charset="0"/>
                <a:cs typeface="Arial" panose="020B0604020202020204" pitchFamily="34" charset="0"/>
              </a:rPr>
              <a:t>5)=O(n1.465)</a:t>
            </a:r>
            <a:endParaRPr kumimoji="0" lang="en-US" altLang="zh-CN" sz="2000" b="0" i="0" u="none" strike="noStrike" cap="none" normalizeH="0" baseline="0" dirty="0">
              <a:ln>
                <a:noFill/>
              </a:ln>
              <a:solidFill>
                <a:srgbClr val="000000"/>
              </a:solidFill>
              <a:effectLst/>
              <a:latin typeface="Cambria Math" panose="02040503050406030204" pitchFamily="18" charset="0"/>
              <a:ea typeface="Cambria Math" panose="02040503050406030204" pitchFamily="18" charset="0"/>
              <a:cs typeface="Arial" panose="020B0604020202020204" pitchFamily="34" charset="0"/>
            </a:endParaRPr>
          </a:p>
          <a:p>
            <a:pPr marL="0" marR="0" lvl="0" indent="0" algn="l" defTabSz="914400" rtl="0" eaLnBrk="0" fontAlgn="base" latinLnBrk="0" hangingPunct="0">
              <a:lnSpc>
                <a:spcPts val="3000"/>
              </a:lnSpc>
              <a:spcBef>
                <a:spcPts val="1200"/>
              </a:spcBef>
              <a:spcAft>
                <a:spcPct val="0"/>
              </a:spcAft>
              <a:buClrTx/>
              <a:buSzTx/>
              <a:buFontTx/>
              <a:buNone/>
              <a:tabLst/>
            </a:pPr>
            <a:r>
              <a:rPr kumimoji="0" lang="zh-CN" altLang="zh-CN" sz="2000" b="0" i="0" u="none" strike="noStrike" cap="none" normalizeH="0" baseline="0" dirty="0">
                <a:ln>
                  <a:noFill/>
                </a:ln>
                <a:solidFill>
                  <a:srgbClr val="000000"/>
                </a:solidFill>
                <a:effectLst/>
                <a:latin typeface="+mn-ea"/>
                <a:cs typeface="Arial" panose="020B0604020202020204" pitchFamily="34" charset="0"/>
              </a:rPr>
              <a:t> 比 Karatsuba 算法的 </a:t>
            </a:r>
            <a:r>
              <a:rPr kumimoji="0" lang="zh-CN" altLang="zh-CN" sz="2000" b="0" i="0" u="none" strike="noStrike" cap="none" normalizeH="0" baseline="0" dirty="0">
                <a:ln>
                  <a:noFill/>
                </a:ln>
                <a:solidFill>
                  <a:srgbClr val="000000"/>
                </a:solidFill>
                <a:effectLst/>
                <a:latin typeface="Cambria Math" panose="02040503050406030204" pitchFamily="18" charset="0"/>
                <a:cs typeface="Arial" panose="020B0604020202020204" pitchFamily="34" charset="0"/>
              </a:rPr>
              <a:t>O(n</a:t>
            </a:r>
            <a:r>
              <a:rPr kumimoji="0" lang="zh-CN" altLang="zh-CN" sz="2000" b="0" i="0" u="none" strike="noStrike" cap="none" normalizeH="0" baseline="30000" dirty="0">
                <a:ln>
                  <a:noFill/>
                </a:ln>
                <a:solidFill>
                  <a:srgbClr val="000000"/>
                </a:solidFill>
                <a:effectLst/>
                <a:latin typeface="Cambria Math" panose="02040503050406030204" pitchFamily="18" charset="0"/>
                <a:cs typeface="Arial" panose="020B0604020202020204" pitchFamily="34" charset="0"/>
              </a:rPr>
              <a:t>1.585</a:t>
            </a:r>
            <a:r>
              <a:rPr kumimoji="0" lang="zh-CN" altLang="zh-CN" sz="2000" b="0" i="0" u="none" strike="noStrike" cap="none" normalizeH="0" baseline="0" dirty="0">
                <a:ln>
                  <a:noFill/>
                </a:ln>
                <a:solidFill>
                  <a:srgbClr val="000000"/>
                </a:solidFill>
                <a:effectLst/>
                <a:latin typeface="Cambria Math" panose="02040503050406030204" pitchFamily="18" charset="0"/>
                <a:cs typeface="Arial" panose="020B0604020202020204" pitchFamily="34" charset="0"/>
              </a:rPr>
              <a:t>) </a:t>
            </a:r>
            <a:r>
              <a:rPr kumimoji="0" lang="zh-CN" altLang="zh-CN" sz="2000" b="0" i="0" u="none" strike="noStrike" cap="none" normalizeH="0" baseline="0" dirty="0">
                <a:ln>
                  <a:noFill/>
                </a:ln>
                <a:solidFill>
                  <a:srgbClr val="000000"/>
                </a:solidFill>
                <a:effectLst/>
                <a:latin typeface="+mn-ea"/>
                <a:cs typeface="Arial" panose="020B0604020202020204" pitchFamily="34" charset="0"/>
              </a:rPr>
              <a:t>略快一些。</a:t>
            </a:r>
            <a:endParaRPr kumimoji="0" lang="zh-CN" altLang="zh-CN" sz="2000" b="0" i="0" u="none" strike="noStrike" cap="none" normalizeH="0" baseline="0" dirty="0">
              <a:ln>
                <a:noFill/>
              </a:ln>
              <a:solidFill>
                <a:schemeClr val="tx1"/>
              </a:solidFill>
              <a:effectLst/>
              <a:latin typeface="+mn-ea"/>
            </a:endParaRPr>
          </a:p>
        </p:txBody>
      </p:sp>
    </p:spTree>
    <p:extLst>
      <p:ext uri="{BB962C8B-B14F-4D97-AF65-F5344CB8AC3E}">
        <p14:creationId xmlns:p14="http://schemas.microsoft.com/office/powerpoint/2010/main" val="7143280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75A69C78-6AF7-4CF2-8BFD-632124AF4D8D}"/>
              </a:ext>
            </a:extLst>
          </p:cNvPr>
          <p:cNvSpPr txBox="1"/>
          <p:nvPr/>
        </p:nvSpPr>
        <p:spPr>
          <a:xfrm>
            <a:off x="3012558" y="1799836"/>
            <a:ext cx="6166884" cy="3258328"/>
          </a:xfrm>
          <a:prstGeom prst="rect">
            <a:avLst/>
          </a:prstGeom>
          <a:noFill/>
        </p:spPr>
        <p:txBody>
          <a:bodyPr wrap="square" rtlCol="0">
            <a:spAutoFit/>
          </a:bodyPr>
          <a:lstStyle/>
          <a:p>
            <a:pPr marL="285750" indent="-285750">
              <a:lnSpc>
                <a:spcPct val="150000"/>
              </a:lnSpc>
              <a:buFont typeface="Wingdings" panose="05000000000000000000" pitchFamily="2" charset="2"/>
              <a:buChar char="l"/>
            </a:pPr>
            <a:r>
              <a:rPr lang="zh-CN" altLang="en-US" sz="2800" dirty="0"/>
              <a:t>大数运算背景</a:t>
            </a:r>
            <a:endParaRPr lang="en-US" altLang="zh-CN" sz="2800" dirty="0"/>
          </a:p>
          <a:p>
            <a:pPr marL="285750" indent="-285750">
              <a:lnSpc>
                <a:spcPct val="150000"/>
              </a:lnSpc>
              <a:buFont typeface="Wingdings" panose="05000000000000000000" pitchFamily="2" charset="2"/>
              <a:buChar char="l"/>
            </a:pPr>
            <a:r>
              <a:rPr lang="zh-CN" altLang="en-US" sz="2800" dirty="0"/>
              <a:t>大整数存储</a:t>
            </a:r>
            <a:endParaRPr lang="en-US" altLang="zh-CN" sz="2800" dirty="0"/>
          </a:p>
          <a:p>
            <a:pPr marL="285750" indent="-285750">
              <a:lnSpc>
                <a:spcPct val="150000"/>
              </a:lnSpc>
              <a:buFont typeface="Wingdings" panose="05000000000000000000" pitchFamily="2" charset="2"/>
              <a:buChar char="l"/>
            </a:pPr>
            <a:r>
              <a:rPr lang="zh-CN" altLang="en-US" sz="2800" dirty="0"/>
              <a:t>大整数四则运算</a:t>
            </a:r>
            <a:endParaRPr lang="en-US" altLang="zh-CN" sz="2800" dirty="0"/>
          </a:p>
          <a:p>
            <a:pPr marL="285750" indent="-285750">
              <a:lnSpc>
                <a:spcPct val="150000"/>
              </a:lnSpc>
              <a:buFont typeface="Wingdings" panose="05000000000000000000" pitchFamily="2" charset="2"/>
              <a:buChar char="l"/>
            </a:pPr>
            <a:r>
              <a:rPr lang="zh-CN" altLang="en-US" sz="2800" dirty="0"/>
              <a:t>大数乘法实现算法</a:t>
            </a:r>
            <a:endParaRPr lang="en-US" altLang="zh-CN" sz="2800" dirty="0"/>
          </a:p>
          <a:p>
            <a:pPr marL="285750" indent="-285750">
              <a:lnSpc>
                <a:spcPct val="150000"/>
              </a:lnSpc>
              <a:buFont typeface="Wingdings" panose="05000000000000000000" pitchFamily="2" charset="2"/>
              <a:buChar char="l"/>
            </a:pPr>
            <a:r>
              <a:rPr lang="zh-CN" altLang="en-US" sz="2800" dirty="0"/>
              <a:t>大数运算应用和大整数运算库</a:t>
            </a:r>
          </a:p>
        </p:txBody>
      </p:sp>
    </p:spTree>
    <p:extLst>
      <p:ext uri="{BB962C8B-B14F-4D97-AF65-F5344CB8AC3E}">
        <p14:creationId xmlns:p14="http://schemas.microsoft.com/office/powerpoint/2010/main" val="4563563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a:extLst>
              <a:ext uri="{FF2B5EF4-FFF2-40B4-BE49-F238E27FC236}">
                <a16:creationId xmlns:a16="http://schemas.microsoft.com/office/drawing/2014/main" id="{CBF266E8-930B-4C90-AE2F-F3E660FFE0EB}"/>
              </a:ext>
            </a:extLst>
          </p:cNvPr>
          <p:cNvSpPr txBox="1"/>
          <p:nvPr/>
        </p:nvSpPr>
        <p:spPr>
          <a:xfrm>
            <a:off x="627322" y="491691"/>
            <a:ext cx="7423858" cy="673005"/>
          </a:xfrm>
          <a:prstGeom prst="rect">
            <a:avLst/>
          </a:prstGeom>
          <a:noFill/>
        </p:spPr>
        <p:txBody>
          <a:bodyPr wrap="square" rtlCol="0">
            <a:spAutoFit/>
          </a:bodyPr>
          <a:lstStyle/>
          <a:p>
            <a:pPr marL="457200" indent="-457200">
              <a:lnSpc>
                <a:spcPct val="150000"/>
              </a:lnSpc>
              <a:buFont typeface="Wingdings" panose="05000000000000000000" pitchFamily="2" charset="2"/>
              <a:buChar char="Ø"/>
            </a:pPr>
            <a:r>
              <a:rPr lang="en-US" altLang="zh-CN" sz="2800" dirty="0"/>
              <a:t>FFT</a:t>
            </a:r>
            <a:r>
              <a:rPr lang="zh-CN" altLang="en-US" sz="2800" dirty="0"/>
              <a:t>算法：</a:t>
            </a:r>
            <a:r>
              <a:rPr lang="en-US" altLang="zh-CN" sz="2800" dirty="0"/>
              <a:t> Schönhage-Strassen algorithm</a:t>
            </a:r>
          </a:p>
        </p:txBody>
      </p:sp>
      <p:sp>
        <p:nvSpPr>
          <p:cNvPr id="7" name="文本框 6">
            <a:extLst>
              <a:ext uri="{FF2B5EF4-FFF2-40B4-BE49-F238E27FC236}">
                <a16:creationId xmlns:a16="http://schemas.microsoft.com/office/drawing/2014/main" id="{1D8C1875-1A96-4A1C-A64B-9AF13665A6F3}"/>
              </a:ext>
            </a:extLst>
          </p:cNvPr>
          <p:cNvSpPr txBox="1"/>
          <p:nvPr/>
        </p:nvSpPr>
        <p:spPr>
          <a:xfrm>
            <a:off x="825189" y="1558258"/>
            <a:ext cx="6490011" cy="4597541"/>
          </a:xfrm>
          <a:prstGeom prst="rect">
            <a:avLst/>
          </a:prstGeom>
          <a:noFill/>
        </p:spPr>
        <p:txBody>
          <a:bodyPr wrap="square">
            <a:spAutoFit/>
          </a:bodyPr>
          <a:lstStyle/>
          <a:p>
            <a:pPr indent="457200">
              <a:lnSpc>
                <a:spcPts val="3000"/>
              </a:lnSpc>
              <a:spcBef>
                <a:spcPts val="1200"/>
              </a:spcBef>
            </a:pPr>
            <a:r>
              <a:rPr lang="en-US" altLang="zh-CN" dirty="0"/>
              <a:t>SSA</a:t>
            </a:r>
            <a:r>
              <a:rPr lang="zh-CN" altLang="en-US" dirty="0"/>
              <a:t>乘法的基本思想是</a:t>
            </a:r>
            <a:r>
              <a:rPr lang="en-US" altLang="zh-CN" dirty="0"/>
              <a:t>1968</a:t>
            </a:r>
            <a:r>
              <a:rPr lang="zh-CN" altLang="en-US" dirty="0"/>
              <a:t>年由</a:t>
            </a:r>
            <a:r>
              <a:rPr lang="en-US" altLang="zh-CN" dirty="0"/>
              <a:t>Volker Strassen</a:t>
            </a:r>
            <a:r>
              <a:rPr lang="zh-CN" altLang="en-US" dirty="0"/>
              <a:t>提出的，</a:t>
            </a:r>
            <a:r>
              <a:rPr lang="en-US" altLang="zh-CN" dirty="0"/>
              <a:t>1971</a:t>
            </a:r>
            <a:r>
              <a:rPr lang="zh-CN" altLang="en-US" dirty="0"/>
              <a:t>年 </a:t>
            </a:r>
            <a:r>
              <a:rPr lang="en-US" altLang="zh-CN" dirty="0"/>
              <a:t>Arnold Schönhage </a:t>
            </a:r>
            <a:r>
              <a:rPr lang="zh-CN" altLang="en-US" dirty="0"/>
              <a:t>和 </a:t>
            </a:r>
            <a:r>
              <a:rPr lang="en-US" altLang="zh-CN" dirty="0"/>
              <a:t>Volker Strassen</a:t>
            </a:r>
            <a:r>
              <a:rPr lang="zh-CN" altLang="en-US" dirty="0"/>
              <a:t>实现了该算法，并给出了</a:t>
            </a:r>
            <a:r>
              <a:rPr lang="en-US" altLang="zh-CN" dirty="0" err="1"/>
              <a:t>Schonhage</a:t>
            </a:r>
            <a:r>
              <a:rPr lang="en-US" altLang="zh-CN" dirty="0"/>
              <a:t>-Strassen</a:t>
            </a:r>
            <a:r>
              <a:rPr lang="zh-CN" altLang="en-US" dirty="0"/>
              <a:t>算法的理论保证。</a:t>
            </a:r>
            <a:endParaRPr lang="en-US" altLang="zh-CN" dirty="0"/>
          </a:p>
          <a:p>
            <a:pPr indent="457200">
              <a:lnSpc>
                <a:spcPts val="3000"/>
              </a:lnSpc>
              <a:spcBef>
                <a:spcPts val="1200"/>
              </a:spcBef>
            </a:pPr>
            <a:r>
              <a:rPr lang="zh-CN" altLang="en-US" dirty="0"/>
              <a:t>以 </a:t>
            </a:r>
            <a:r>
              <a:rPr lang="pt-BR" altLang="zh-CN" dirty="0"/>
              <a:t>n×log(n)×log(log n)</a:t>
            </a:r>
            <a:r>
              <a:rPr lang="zh-CN" altLang="en-US" dirty="0"/>
              <a:t>次个位数的相乘来完成大数相乘方法是从</a:t>
            </a:r>
            <a:r>
              <a:rPr lang="en-US" altLang="zh-CN" dirty="0"/>
              <a:t>1971</a:t>
            </a:r>
            <a:r>
              <a:rPr lang="zh-CN" altLang="en-US" dirty="0"/>
              <a:t>年到</a:t>
            </a:r>
            <a:r>
              <a:rPr lang="en-US" altLang="zh-CN" dirty="0"/>
              <a:t>2007</a:t>
            </a:r>
            <a:r>
              <a:rPr lang="zh-CN" altLang="en-US" dirty="0"/>
              <a:t>年已知的最快乘法方法。通过在整数模环中迭代使用快速数论变换。</a:t>
            </a:r>
            <a:endParaRPr lang="en-US" altLang="zh-CN" dirty="0"/>
          </a:p>
          <a:p>
            <a:pPr indent="457200">
              <a:lnSpc>
                <a:spcPts val="3000"/>
              </a:lnSpc>
              <a:spcBef>
                <a:spcPts val="1200"/>
              </a:spcBef>
            </a:pPr>
            <a:r>
              <a:rPr lang="zh-CN" altLang="en-US" dirty="0"/>
              <a:t>在同一篇论文中，</a:t>
            </a:r>
            <a:r>
              <a:rPr lang="en-US" altLang="zh-CN" dirty="0"/>
              <a:t>Schönhage </a:t>
            </a:r>
            <a:r>
              <a:rPr lang="zh-CN" altLang="en-US" dirty="0"/>
              <a:t>和 </a:t>
            </a:r>
            <a:r>
              <a:rPr lang="en-US" altLang="zh-CN" dirty="0"/>
              <a:t>Strassen </a:t>
            </a:r>
            <a:r>
              <a:rPr lang="zh-CN" altLang="en-US" dirty="0"/>
              <a:t>推测应该有一个比他们所发现的算法更快的算法</a:t>
            </a:r>
            <a:r>
              <a:rPr lang="en-US" altLang="zh-CN" dirty="0"/>
              <a:t>——</a:t>
            </a:r>
            <a:r>
              <a:rPr lang="zh-CN" altLang="en-US" dirty="0"/>
              <a:t>一种只需要 </a:t>
            </a:r>
            <a:r>
              <a:rPr lang="en-US" altLang="zh-CN" dirty="0" err="1"/>
              <a:t>n×log</a:t>
            </a:r>
            <a:r>
              <a:rPr lang="en-US" altLang="zh-CN" dirty="0"/>
              <a:t>(n) </a:t>
            </a:r>
            <a:r>
              <a:rPr lang="zh-CN" altLang="en-US" dirty="0"/>
              <a:t>次运算的方法，而且这种算法将会是最快的算法。他们的推测主要是基于一种预感，因为他们觉得大数乘法的最少的基本操作次数应该更加简洁。</a:t>
            </a:r>
          </a:p>
        </p:txBody>
      </p:sp>
      <p:pic>
        <p:nvPicPr>
          <p:cNvPr id="8" name="图片 7">
            <a:extLst>
              <a:ext uri="{FF2B5EF4-FFF2-40B4-BE49-F238E27FC236}">
                <a16:creationId xmlns:a16="http://schemas.microsoft.com/office/drawing/2014/main" id="{4CA8957A-C22E-4EE5-8249-B1AEB95FC10B}"/>
              </a:ext>
            </a:extLst>
          </p:cNvPr>
          <p:cNvPicPr>
            <a:picLocks noChangeAspect="1"/>
          </p:cNvPicPr>
          <p:nvPr/>
        </p:nvPicPr>
        <p:blipFill>
          <a:blip r:embed="rId3"/>
          <a:stretch>
            <a:fillRect/>
          </a:stretch>
        </p:blipFill>
        <p:spPr>
          <a:xfrm>
            <a:off x="8025281" y="1558258"/>
            <a:ext cx="3341530" cy="3816630"/>
          </a:xfrm>
          <a:prstGeom prst="rect">
            <a:avLst/>
          </a:prstGeom>
        </p:spPr>
      </p:pic>
      <p:sp>
        <p:nvSpPr>
          <p:cNvPr id="11" name="文本框 10">
            <a:extLst>
              <a:ext uri="{FF2B5EF4-FFF2-40B4-BE49-F238E27FC236}">
                <a16:creationId xmlns:a16="http://schemas.microsoft.com/office/drawing/2014/main" id="{C65FD239-71D3-4B03-AFA2-1A3B3C221302}"/>
              </a:ext>
            </a:extLst>
          </p:cNvPr>
          <p:cNvSpPr txBox="1"/>
          <p:nvPr/>
        </p:nvSpPr>
        <p:spPr>
          <a:xfrm>
            <a:off x="8842918" y="5299742"/>
            <a:ext cx="2523893" cy="369332"/>
          </a:xfrm>
          <a:prstGeom prst="rect">
            <a:avLst/>
          </a:prstGeom>
          <a:noFill/>
        </p:spPr>
        <p:txBody>
          <a:bodyPr wrap="square">
            <a:spAutoFit/>
          </a:bodyPr>
          <a:lstStyle/>
          <a:p>
            <a:r>
              <a:rPr lang="en-US" altLang="zh-CN" dirty="0">
                <a:latin typeface="隶书" panose="02010509060101010101" pitchFamily="49" charset="-122"/>
                <a:ea typeface="隶书" panose="02010509060101010101" pitchFamily="49" charset="-122"/>
              </a:rPr>
              <a:t>Volker Strassen</a:t>
            </a:r>
            <a:endParaRPr lang="zh-CN" altLang="en-US" dirty="0">
              <a:latin typeface="隶书" panose="02010509060101010101" pitchFamily="49" charset="-122"/>
              <a:ea typeface="隶书" panose="02010509060101010101" pitchFamily="49" charset="-122"/>
            </a:endParaRPr>
          </a:p>
        </p:txBody>
      </p:sp>
    </p:spTree>
    <p:extLst>
      <p:ext uri="{BB962C8B-B14F-4D97-AF65-F5344CB8AC3E}">
        <p14:creationId xmlns:p14="http://schemas.microsoft.com/office/powerpoint/2010/main" val="36296190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42505992-5CFF-4960-9B3A-E70EC490ADF8}"/>
              </a:ext>
            </a:extLst>
          </p:cNvPr>
          <p:cNvSpPr txBox="1"/>
          <p:nvPr/>
        </p:nvSpPr>
        <p:spPr>
          <a:xfrm>
            <a:off x="627323" y="648584"/>
            <a:ext cx="4830048" cy="523220"/>
          </a:xfrm>
          <a:prstGeom prst="rect">
            <a:avLst/>
          </a:prstGeom>
          <a:noFill/>
        </p:spPr>
        <p:txBody>
          <a:bodyPr wrap="square" rtlCol="0">
            <a:spAutoFit/>
          </a:bodyPr>
          <a:lstStyle/>
          <a:p>
            <a:pPr marL="285750" indent="-285750">
              <a:buFont typeface="Wingdings" panose="05000000000000000000" pitchFamily="2" charset="2"/>
              <a:buChar char="u"/>
            </a:pPr>
            <a:r>
              <a:rPr lang="zh-CN" altLang="en-US" sz="2800" dirty="0"/>
              <a:t>大数运算库</a:t>
            </a:r>
          </a:p>
        </p:txBody>
      </p:sp>
      <p:sp>
        <p:nvSpPr>
          <p:cNvPr id="10" name="文本框 9">
            <a:extLst>
              <a:ext uri="{FF2B5EF4-FFF2-40B4-BE49-F238E27FC236}">
                <a16:creationId xmlns:a16="http://schemas.microsoft.com/office/drawing/2014/main" id="{3ED5DA8E-4293-41C4-8C16-BC8A397B6E15}"/>
              </a:ext>
            </a:extLst>
          </p:cNvPr>
          <p:cNvSpPr txBox="1"/>
          <p:nvPr/>
        </p:nvSpPr>
        <p:spPr>
          <a:xfrm>
            <a:off x="749985" y="2051421"/>
            <a:ext cx="10869586" cy="1510157"/>
          </a:xfrm>
          <a:prstGeom prst="rect">
            <a:avLst/>
          </a:prstGeom>
          <a:noFill/>
        </p:spPr>
        <p:txBody>
          <a:bodyPr wrap="square">
            <a:spAutoFit/>
          </a:bodyPr>
          <a:lstStyle/>
          <a:p>
            <a:pPr indent="457200">
              <a:lnSpc>
                <a:spcPts val="2500"/>
              </a:lnSpc>
              <a:spcBef>
                <a:spcPts val="1200"/>
              </a:spcBef>
            </a:pPr>
            <a:r>
              <a:rPr lang="en-US" altLang="zh-CN" dirty="0"/>
              <a:t>GMP</a:t>
            </a:r>
            <a:r>
              <a:rPr lang="zh-CN" altLang="en-US" dirty="0"/>
              <a:t>是</a:t>
            </a:r>
            <a:r>
              <a:rPr lang="en-US" altLang="zh-CN" dirty="0"/>
              <a:t>GNU</a:t>
            </a:r>
            <a:r>
              <a:rPr lang="zh-CN" altLang="en-US" dirty="0"/>
              <a:t>的一个开源多精度算术库，支持包括整数，有理数和浮点数等多种数据类型的任意精度的算术运算。</a:t>
            </a:r>
            <a:endParaRPr lang="en-US" altLang="zh-CN" dirty="0"/>
          </a:p>
          <a:p>
            <a:pPr indent="457200">
              <a:lnSpc>
                <a:spcPts val="2500"/>
              </a:lnSpc>
              <a:spcBef>
                <a:spcPts val="1200"/>
              </a:spcBef>
            </a:pPr>
            <a:r>
              <a:rPr lang="en-US" altLang="zh-CN" dirty="0"/>
              <a:t>GMP</a:t>
            </a:r>
            <a:r>
              <a:rPr lang="zh-CN" altLang="en-US" dirty="0"/>
              <a:t>库具有丰富的功能，能够应用于数值计算、代数系统、密码系统等多个领域。</a:t>
            </a:r>
            <a:r>
              <a:rPr lang="en-US" altLang="zh-CN" dirty="0"/>
              <a:t>GMP</a:t>
            </a:r>
            <a:r>
              <a:rPr lang="zh-CN" altLang="en-US" dirty="0"/>
              <a:t>库经过精心设计，使用了大量的快速算法以及高度优化的汇编代码，在不同规模下都能获得很快的运算速度。</a:t>
            </a:r>
          </a:p>
        </p:txBody>
      </p:sp>
      <p:sp>
        <p:nvSpPr>
          <p:cNvPr id="11" name="文本框 10">
            <a:extLst>
              <a:ext uri="{FF2B5EF4-FFF2-40B4-BE49-F238E27FC236}">
                <a16:creationId xmlns:a16="http://schemas.microsoft.com/office/drawing/2014/main" id="{06CB00CA-DC09-4375-A8BD-B9D8C3F80DE4}"/>
              </a:ext>
            </a:extLst>
          </p:cNvPr>
          <p:cNvSpPr txBox="1"/>
          <p:nvPr/>
        </p:nvSpPr>
        <p:spPr>
          <a:xfrm>
            <a:off x="749986" y="1358049"/>
            <a:ext cx="5740024" cy="507127"/>
          </a:xfrm>
          <a:prstGeom prst="rect">
            <a:avLst/>
          </a:prstGeom>
          <a:noFill/>
        </p:spPr>
        <p:txBody>
          <a:bodyPr wrap="square" rtlCol="0">
            <a:spAutoFit/>
          </a:bodyPr>
          <a:lstStyle/>
          <a:p>
            <a:pPr marL="457200" indent="-457200">
              <a:lnSpc>
                <a:spcPct val="150000"/>
              </a:lnSpc>
              <a:buFont typeface="Wingdings" panose="05000000000000000000" pitchFamily="2" charset="2"/>
              <a:buChar char="Ø"/>
            </a:pPr>
            <a:r>
              <a:rPr lang="en-US" altLang="zh-CN" sz="2000" dirty="0"/>
              <a:t>GMP</a:t>
            </a:r>
            <a:r>
              <a:rPr lang="zh-CN" altLang="en-US" sz="2000" dirty="0"/>
              <a:t>库：</a:t>
            </a:r>
            <a:r>
              <a:rPr lang="en-US" altLang="zh-CN" sz="2000" dirty="0">
                <a:hlinkClick r:id="rId3"/>
              </a:rPr>
              <a:t>gmp-man-6.1.0.pdf (gmplib.org)</a:t>
            </a:r>
            <a:endParaRPr lang="en-US" altLang="zh-CN" sz="2000" dirty="0"/>
          </a:p>
        </p:txBody>
      </p:sp>
      <p:sp>
        <p:nvSpPr>
          <p:cNvPr id="15" name="文本框 14">
            <a:extLst>
              <a:ext uri="{FF2B5EF4-FFF2-40B4-BE49-F238E27FC236}">
                <a16:creationId xmlns:a16="http://schemas.microsoft.com/office/drawing/2014/main" id="{788FFEA7-BBFC-4449-BFD2-1B82DA96CC60}"/>
              </a:ext>
            </a:extLst>
          </p:cNvPr>
          <p:cNvSpPr txBox="1"/>
          <p:nvPr/>
        </p:nvSpPr>
        <p:spPr>
          <a:xfrm>
            <a:off x="749985" y="3756665"/>
            <a:ext cx="3742660" cy="507127"/>
          </a:xfrm>
          <a:prstGeom prst="rect">
            <a:avLst/>
          </a:prstGeom>
          <a:noFill/>
        </p:spPr>
        <p:txBody>
          <a:bodyPr wrap="square" rtlCol="0">
            <a:spAutoFit/>
          </a:bodyPr>
          <a:lstStyle/>
          <a:p>
            <a:pPr marL="457200" indent="-457200">
              <a:lnSpc>
                <a:spcPct val="150000"/>
              </a:lnSpc>
              <a:buFont typeface="Wingdings" panose="05000000000000000000" pitchFamily="2" charset="2"/>
              <a:buChar char="Ø"/>
            </a:pPr>
            <a:r>
              <a:rPr lang="en-US" altLang="zh-CN" sz="2000" dirty="0" err="1"/>
              <a:t>HugeCalc</a:t>
            </a:r>
            <a:r>
              <a:rPr lang="en-US" altLang="zh-CN" sz="2000" dirty="0"/>
              <a:t> </a:t>
            </a:r>
            <a:r>
              <a:rPr lang="zh-CN" altLang="en-US" sz="2000" dirty="0"/>
              <a:t>库</a:t>
            </a:r>
            <a:endParaRPr lang="en-US" altLang="zh-CN" sz="2000" dirty="0"/>
          </a:p>
        </p:txBody>
      </p:sp>
      <p:sp>
        <p:nvSpPr>
          <p:cNvPr id="16" name="文本框 15">
            <a:extLst>
              <a:ext uri="{FF2B5EF4-FFF2-40B4-BE49-F238E27FC236}">
                <a16:creationId xmlns:a16="http://schemas.microsoft.com/office/drawing/2014/main" id="{1975CCE5-0CC5-45DD-9B05-ED517E2B1E00}"/>
              </a:ext>
            </a:extLst>
          </p:cNvPr>
          <p:cNvSpPr txBox="1"/>
          <p:nvPr/>
        </p:nvSpPr>
        <p:spPr>
          <a:xfrm>
            <a:off x="749985" y="4393807"/>
            <a:ext cx="10869586" cy="2625847"/>
          </a:xfrm>
          <a:prstGeom prst="rect">
            <a:avLst/>
          </a:prstGeom>
          <a:noFill/>
        </p:spPr>
        <p:txBody>
          <a:bodyPr wrap="square">
            <a:spAutoFit/>
          </a:bodyPr>
          <a:lstStyle/>
          <a:p>
            <a:pPr indent="457200">
              <a:lnSpc>
                <a:spcPts val="2500"/>
              </a:lnSpc>
              <a:spcBef>
                <a:spcPts val="1200"/>
              </a:spcBef>
            </a:pPr>
            <a:r>
              <a:rPr lang="en-US" altLang="zh-CN" dirty="0" err="1"/>
              <a:t>HugeCalc</a:t>
            </a:r>
            <a:r>
              <a:rPr lang="en-US" altLang="zh-CN" dirty="0"/>
              <a:t> </a:t>
            </a:r>
            <a:r>
              <a:rPr lang="zh-CN" altLang="en-US" dirty="0"/>
              <a:t>库是由我国郭先强先生花费十余年完成的一款高精度算法库，适合于大规模科学计算、数论研究、密码学等领域研究。</a:t>
            </a:r>
            <a:endParaRPr lang="en-US" altLang="zh-CN" dirty="0"/>
          </a:p>
          <a:p>
            <a:pPr indent="457200">
              <a:lnSpc>
                <a:spcPts val="2500"/>
              </a:lnSpc>
              <a:spcBef>
                <a:spcPts val="1200"/>
              </a:spcBef>
            </a:pPr>
            <a:r>
              <a:rPr lang="en-US" altLang="zh-CN" dirty="0" err="1"/>
              <a:t>HugeCalc</a:t>
            </a:r>
            <a:r>
              <a:rPr lang="zh-CN" altLang="en-US" dirty="0"/>
              <a:t>库的核心算法经过了精心的优化，具有占用资源少、效率高、可移植性强、可扩展性好等特点，计算速度能够跟</a:t>
            </a:r>
            <a:r>
              <a:rPr lang="en-US" altLang="zh-CN" dirty="0"/>
              <a:t>GMP</a:t>
            </a:r>
            <a:r>
              <a:rPr lang="zh-CN" altLang="en-US" dirty="0"/>
              <a:t>等优秀的库媲美。</a:t>
            </a:r>
            <a:r>
              <a:rPr lang="zh-CN" altLang="en-US" sz="1800" b="0" i="0" dirty="0">
                <a:solidFill>
                  <a:srgbClr val="444444"/>
                </a:solidFill>
                <a:effectLst/>
                <a:latin typeface="Tahoma" panose="020B0604030504040204" pitchFamily="34" charset="0"/>
              </a:rPr>
              <a:t>通过对最核心算法的测试数据表明：即便在单核上，</a:t>
            </a:r>
            <a:r>
              <a:rPr lang="en-US" altLang="zh-CN" sz="1800" b="0" i="0" dirty="0" err="1">
                <a:solidFill>
                  <a:srgbClr val="444444"/>
                </a:solidFill>
                <a:effectLst/>
                <a:latin typeface="Tahoma" panose="020B0604030504040204" pitchFamily="34" charset="0"/>
              </a:rPr>
              <a:t>HugeCalc</a:t>
            </a:r>
            <a:r>
              <a:rPr lang="zh-CN" altLang="en-US" sz="1800" b="0" i="0" dirty="0">
                <a:solidFill>
                  <a:srgbClr val="444444"/>
                </a:solidFill>
                <a:effectLst/>
                <a:latin typeface="Tahoma" panose="020B0604030504040204" pitchFamily="34" charset="0"/>
              </a:rPr>
              <a:t>一样可以击败号称“</a:t>
            </a:r>
            <a:r>
              <a:rPr lang="zh-CN" altLang="en-US" sz="1800" b="0" i="0" dirty="0">
                <a:effectLst/>
                <a:latin typeface="Tahoma" panose="020B0604030504040204" pitchFamily="34" charset="0"/>
              </a:rPr>
              <a:t>地球上最快</a:t>
            </a:r>
            <a:r>
              <a:rPr lang="zh-CN" altLang="en-US" sz="1800" b="0" i="0" dirty="0">
                <a:solidFill>
                  <a:srgbClr val="444444"/>
                </a:solidFill>
                <a:effectLst/>
                <a:latin typeface="Tahoma" panose="020B0604030504040204" pitchFamily="34" charset="0"/>
              </a:rPr>
              <a:t>”的大数库</a:t>
            </a:r>
            <a:r>
              <a:rPr lang="en-US" altLang="zh-CN" sz="1800" b="0" i="0" dirty="0">
                <a:solidFill>
                  <a:srgbClr val="444444"/>
                </a:solidFill>
                <a:effectLst/>
                <a:latin typeface="Tahoma" panose="020B0604030504040204" pitchFamily="34" charset="0"/>
              </a:rPr>
              <a:t>GMP</a:t>
            </a:r>
            <a:r>
              <a:rPr lang="zh-CN" altLang="en-US" sz="1800" b="0" i="0" dirty="0">
                <a:solidFill>
                  <a:srgbClr val="444444"/>
                </a:solidFill>
                <a:effectLst/>
                <a:latin typeface="Tahoma" panose="020B0604030504040204" pitchFamily="34" charset="0"/>
              </a:rPr>
              <a:t>；在多核上，</a:t>
            </a:r>
            <a:r>
              <a:rPr lang="en-US" altLang="zh-CN" sz="1800" b="0" i="0" dirty="0" err="1">
                <a:solidFill>
                  <a:srgbClr val="444444"/>
                </a:solidFill>
                <a:effectLst/>
                <a:latin typeface="Tahoma" panose="020B0604030504040204" pitchFamily="34" charset="0"/>
              </a:rPr>
              <a:t>HugeCalc</a:t>
            </a:r>
            <a:r>
              <a:rPr lang="zh-CN" altLang="en-US" sz="1800" b="0" i="0" dirty="0">
                <a:solidFill>
                  <a:srgbClr val="444444"/>
                </a:solidFill>
                <a:effectLst/>
                <a:latin typeface="Tahoma" panose="020B0604030504040204" pitchFamily="34" charset="0"/>
              </a:rPr>
              <a:t>可领先更多；</a:t>
            </a:r>
            <a:r>
              <a:rPr lang="en-US" altLang="zh-CN" sz="1800" b="0" i="0" dirty="0" err="1">
                <a:solidFill>
                  <a:srgbClr val="444444"/>
                </a:solidFill>
                <a:effectLst/>
                <a:latin typeface="Tahoma" panose="020B0604030504040204" pitchFamily="34" charset="0"/>
              </a:rPr>
              <a:t>HugeCalc</a:t>
            </a:r>
            <a:r>
              <a:rPr lang="zh-CN" altLang="en-US" sz="1800" b="0" i="0" dirty="0">
                <a:solidFill>
                  <a:srgbClr val="444444"/>
                </a:solidFill>
                <a:effectLst/>
                <a:latin typeface="Tahoma" panose="020B0604030504040204" pitchFamily="34" charset="0"/>
              </a:rPr>
              <a:t>需要对小规模计算算法进一步提速。</a:t>
            </a:r>
            <a:endParaRPr lang="zh-CN" altLang="zh-CN" sz="1200" kern="100" dirty="0">
              <a:effectLst/>
              <a:latin typeface="Times New Roman" panose="02020603050405020304" pitchFamily="18" charset="0"/>
              <a:ea typeface="宋体" panose="02010600030101010101" pitchFamily="2" charset="-122"/>
            </a:endParaRPr>
          </a:p>
          <a:p>
            <a:pPr indent="457200">
              <a:lnSpc>
                <a:spcPts val="2500"/>
              </a:lnSpc>
              <a:spcBef>
                <a:spcPts val="1200"/>
              </a:spcBef>
            </a:pPr>
            <a:endParaRPr lang="zh-CN" altLang="en-US" dirty="0"/>
          </a:p>
        </p:txBody>
      </p:sp>
    </p:spTree>
    <p:extLst>
      <p:ext uri="{BB962C8B-B14F-4D97-AF65-F5344CB8AC3E}">
        <p14:creationId xmlns:p14="http://schemas.microsoft.com/office/powerpoint/2010/main" val="28047053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42505992-5CFF-4960-9B3A-E70EC490ADF8}"/>
              </a:ext>
            </a:extLst>
          </p:cNvPr>
          <p:cNvSpPr txBox="1"/>
          <p:nvPr/>
        </p:nvSpPr>
        <p:spPr>
          <a:xfrm>
            <a:off x="627323" y="648584"/>
            <a:ext cx="4830048" cy="523220"/>
          </a:xfrm>
          <a:prstGeom prst="rect">
            <a:avLst/>
          </a:prstGeom>
          <a:noFill/>
        </p:spPr>
        <p:txBody>
          <a:bodyPr wrap="square" rtlCol="0">
            <a:spAutoFit/>
          </a:bodyPr>
          <a:lstStyle/>
          <a:p>
            <a:pPr marL="285750" indent="-285750">
              <a:buFont typeface="Wingdings" panose="05000000000000000000" pitchFamily="2" charset="2"/>
              <a:buChar char="u"/>
            </a:pPr>
            <a:r>
              <a:rPr lang="zh-CN" altLang="en-US" sz="2800" dirty="0"/>
              <a:t>大数运算库</a:t>
            </a:r>
          </a:p>
        </p:txBody>
      </p:sp>
      <p:sp>
        <p:nvSpPr>
          <p:cNvPr id="10" name="文本框 9">
            <a:extLst>
              <a:ext uri="{FF2B5EF4-FFF2-40B4-BE49-F238E27FC236}">
                <a16:creationId xmlns:a16="http://schemas.microsoft.com/office/drawing/2014/main" id="{3ED5DA8E-4293-41C4-8C16-BC8A397B6E15}"/>
              </a:ext>
            </a:extLst>
          </p:cNvPr>
          <p:cNvSpPr txBox="1"/>
          <p:nvPr/>
        </p:nvSpPr>
        <p:spPr>
          <a:xfrm>
            <a:off x="749985" y="2051421"/>
            <a:ext cx="10323175" cy="2135328"/>
          </a:xfrm>
          <a:prstGeom prst="rect">
            <a:avLst/>
          </a:prstGeom>
          <a:noFill/>
        </p:spPr>
        <p:txBody>
          <a:bodyPr wrap="square">
            <a:spAutoFit/>
          </a:bodyPr>
          <a:lstStyle/>
          <a:p>
            <a:pPr indent="457200">
              <a:lnSpc>
                <a:spcPts val="3000"/>
              </a:lnSpc>
              <a:spcBef>
                <a:spcPts val="1200"/>
              </a:spcBef>
            </a:pPr>
            <a:r>
              <a:rPr lang="en-US" altLang="zh-CN" dirty="0"/>
              <a:t>LibTomMath</a:t>
            </a:r>
            <a:r>
              <a:rPr lang="zh-CN" altLang="en-US" dirty="0"/>
              <a:t>库是 </a:t>
            </a:r>
            <a:r>
              <a:rPr lang="en-US" altLang="zh-CN" dirty="0" err="1"/>
              <a:t>LibTom</a:t>
            </a:r>
            <a:r>
              <a:rPr lang="en-US" altLang="zh-CN" dirty="0"/>
              <a:t> </a:t>
            </a:r>
            <a:r>
              <a:rPr lang="zh-CN" altLang="en-US" dirty="0"/>
              <a:t>库的一部分，是一个开源可移植数论多精度整数库，实现了在密码学应用的任意精度整数算术，包括基本的加、减、乘、除、平方，以及快速乘法、快速除法</a:t>
            </a:r>
            <a:r>
              <a:rPr lang="en-US" altLang="zh-CN" dirty="0"/>
              <a:t>,</a:t>
            </a:r>
            <a:r>
              <a:rPr lang="zh-CN" altLang="en-US" dirty="0"/>
              <a:t>二进制与、或、异或等幂模运算，还实现了更为复杂的最大公约数、最小公倍数、扩展欧几里德算法、模幂运算等大量数论算法。</a:t>
            </a:r>
            <a:endParaRPr lang="en-US" altLang="zh-CN" dirty="0"/>
          </a:p>
          <a:p>
            <a:pPr indent="457200">
              <a:lnSpc>
                <a:spcPts val="3000"/>
              </a:lnSpc>
              <a:spcBef>
                <a:spcPts val="1200"/>
              </a:spcBef>
            </a:pPr>
            <a:r>
              <a:rPr lang="en-US" altLang="zh-CN" dirty="0"/>
              <a:t>LibTomMath</a:t>
            </a:r>
            <a:r>
              <a:rPr lang="zh-CN" altLang="en-US" dirty="0"/>
              <a:t>在实现时使用了</a:t>
            </a:r>
            <a:r>
              <a:rPr lang="en-US" altLang="zh-CN" dirty="0" err="1"/>
              <a:t>Comba</a:t>
            </a:r>
            <a:r>
              <a:rPr lang="zh-CN" altLang="en-US" dirty="0"/>
              <a:t>乘法、</a:t>
            </a:r>
            <a:r>
              <a:rPr lang="en-US" altLang="zh-CN" dirty="0"/>
              <a:t>Karatsuba </a:t>
            </a:r>
            <a:r>
              <a:rPr lang="zh-CN" altLang="en-US" dirty="0"/>
              <a:t>和 </a:t>
            </a:r>
            <a:r>
              <a:rPr lang="en-US" altLang="zh-CN" dirty="0"/>
              <a:t>Toom-Cook</a:t>
            </a:r>
            <a:r>
              <a:rPr lang="zh-CN" altLang="en-US" dirty="0"/>
              <a:t>乘法等优化算法。</a:t>
            </a:r>
          </a:p>
        </p:txBody>
      </p:sp>
      <p:sp>
        <p:nvSpPr>
          <p:cNvPr id="11" name="文本框 10">
            <a:extLst>
              <a:ext uri="{FF2B5EF4-FFF2-40B4-BE49-F238E27FC236}">
                <a16:creationId xmlns:a16="http://schemas.microsoft.com/office/drawing/2014/main" id="{06CB00CA-DC09-4375-A8BD-B9D8C3F80DE4}"/>
              </a:ext>
            </a:extLst>
          </p:cNvPr>
          <p:cNvSpPr txBox="1"/>
          <p:nvPr/>
        </p:nvSpPr>
        <p:spPr>
          <a:xfrm>
            <a:off x="749986" y="1358049"/>
            <a:ext cx="5740024" cy="507127"/>
          </a:xfrm>
          <a:prstGeom prst="rect">
            <a:avLst/>
          </a:prstGeom>
          <a:noFill/>
        </p:spPr>
        <p:txBody>
          <a:bodyPr wrap="square" rtlCol="0">
            <a:spAutoFit/>
          </a:bodyPr>
          <a:lstStyle/>
          <a:p>
            <a:pPr marL="457200" indent="-457200">
              <a:lnSpc>
                <a:spcPct val="150000"/>
              </a:lnSpc>
              <a:buFont typeface="Wingdings" panose="05000000000000000000" pitchFamily="2" charset="2"/>
              <a:buChar char="Ø"/>
            </a:pPr>
            <a:r>
              <a:rPr lang="en-US" altLang="zh-CN" sz="2000" dirty="0"/>
              <a:t>LibTomMath</a:t>
            </a:r>
            <a:r>
              <a:rPr lang="zh-CN" altLang="en-US" sz="2000" dirty="0"/>
              <a:t>库：</a:t>
            </a:r>
            <a:r>
              <a:rPr lang="en-US" altLang="zh-CN" sz="2000" b="0" i="0" dirty="0">
                <a:solidFill>
                  <a:srgbClr val="4D4D4D"/>
                </a:solidFill>
                <a:effectLst/>
                <a:latin typeface="-apple-system"/>
              </a:rPr>
              <a:t> </a:t>
            </a:r>
            <a:r>
              <a:rPr lang="en-US" altLang="zh-CN" sz="2000" dirty="0" err="1">
                <a:hlinkClick r:id="rId3"/>
              </a:rPr>
              <a:t>libtom</a:t>
            </a:r>
            <a:endParaRPr lang="en-US" altLang="zh-CN" sz="2000" dirty="0"/>
          </a:p>
        </p:txBody>
      </p:sp>
      <p:sp>
        <p:nvSpPr>
          <p:cNvPr id="15" name="文本框 14">
            <a:extLst>
              <a:ext uri="{FF2B5EF4-FFF2-40B4-BE49-F238E27FC236}">
                <a16:creationId xmlns:a16="http://schemas.microsoft.com/office/drawing/2014/main" id="{788FFEA7-BBFC-4449-BFD2-1B82DA96CC60}"/>
              </a:ext>
            </a:extLst>
          </p:cNvPr>
          <p:cNvSpPr txBox="1"/>
          <p:nvPr/>
        </p:nvSpPr>
        <p:spPr>
          <a:xfrm>
            <a:off x="749985" y="4306620"/>
            <a:ext cx="3742660" cy="507127"/>
          </a:xfrm>
          <a:prstGeom prst="rect">
            <a:avLst/>
          </a:prstGeom>
          <a:noFill/>
        </p:spPr>
        <p:txBody>
          <a:bodyPr wrap="square" rtlCol="0">
            <a:spAutoFit/>
          </a:bodyPr>
          <a:lstStyle/>
          <a:p>
            <a:pPr marL="457200" indent="-457200">
              <a:lnSpc>
                <a:spcPct val="150000"/>
              </a:lnSpc>
              <a:buFont typeface="Wingdings" panose="05000000000000000000" pitchFamily="2" charset="2"/>
              <a:buChar char="Ø"/>
            </a:pPr>
            <a:r>
              <a:rPr lang="en-US" altLang="zh-CN" sz="2000" dirty="0"/>
              <a:t>TomsFastMath </a:t>
            </a:r>
            <a:r>
              <a:rPr lang="zh-CN" altLang="en-US" sz="2000" dirty="0"/>
              <a:t>库</a:t>
            </a:r>
            <a:endParaRPr lang="en-US" altLang="zh-CN" sz="2000" dirty="0"/>
          </a:p>
        </p:txBody>
      </p:sp>
      <p:sp>
        <p:nvSpPr>
          <p:cNvPr id="16" name="文本框 15">
            <a:extLst>
              <a:ext uri="{FF2B5EF4-FFF2-40B4-BE49-F238E27FC236}">
                <a16:creationId xmlns:a16="http://schemas.microsoft.com/office/drawing/2014/main" id="{1975CCE5-0CC5-45DD-9B05-ED517E2B1E00}"/>
              </a:ext>
            </a:extLst>
          </p:cNvPr>
          <p:cNvSpPr txBox="1"/>
          <p:nvPr/>
        </p:nvSpPr>
        <p:spPr>
          <a:xfrm>
            <a:off x="749986" y="4985601"/>
            <a:ext cx="10323174" cy="1211998"/>
          </a:xfrm>
          <a:prstGeom prst="rect">
            <a:avLst/>
          </a:prstGeom>
          <a:noFill/>
        </p:spPr>
        <p:txBody>
          <a:bodyPr wrap="square">
            <a:spAutoFit/>
          </a:bodyPr>
          <a:lstStyle/>
          <a:p>
            <a:pPr indent="457200">
              <a:lnSpc>
                <a:spcPts val="3000"/>
              </a:lnSpc>
              <a:spcBef>
                <a:spcPts val="1200"/>
              </a:spcBef>
            </a:pPr>
            <a:r>
              <a:rPr lang="en-US" altLang="zh-CN" dirty="0"/>
              <a:t>TomsFastMath</a:t>
            </a:r>
            <a:r>
              <a:rPr lang="zh-CN" altLang="en-US" dirty="0"/>
              <a:t>是由 </a:t>
            </a:r>
            <a:r>
              <a:rPr lang="en-US" altLang="zh-CN" dirty="0"/>
              <a:t>LibTomMath</a:t>
            </a:r>
            <a:r>
              <a:rPr lang="zh-CN" altLang="en-US" dirty="0"/>
              <a:t>的作者设计的另一个的数学库，在</a:t>
            </a:r>
            <a:r>
              <a:rPr lang="en-US" altLang="zh-CN" dirty="0"/>
              <a:t>LibTomMath</a:t>
            </a:r>
            <a:r>
              <a:rPr lang="zh-CN" altLang="en-US" dirty="0"/>
              <a:t>基础上做了大量优化。但 </a:t>
            </a:r>
            <a:r>
              <a:rPr lang="en-US" altLang="zh-CN" dirty="0"/>
              <a:t>TomsFastMath</a:t>
            </a:r>
            <a:r>
              <a:rPr lang="zh-CN" altLang="en-US" dirty="0"/>
              <a:t>并不是一个通用库，其主要是用于密码学领域。</a:t>
            </a:r>
            <a:r>
              <a:rPr lang="en-US" altLang="zh-CN" dirty="0"/>
              <a:t>TomsFastMath </a:t>
            </a:r>
            <a:r>
              <a:rPr lang="zh-CN" altLang="en-US" dirty="0"/>
              <a:t>针对</a:t>
            </a:r>
            <a:r>
              <a:rPr lang="en-US" altLang="zh-CN" dirty="0"/>
              <a:t>32</a:t>
            </a:r>
            <a:r>
              <a:rPr lang="zh-CN" altLang="en-US" dirty="0"/>
              <a:t>位和</a:t>
            </a:r>
            <a:r>
              <a:rPr lang="en-US" altLang="zh-CN" dirty="0"/>
              <a:t>64</a:t>
            </a:r>
            <a:r>
              <a:rPr lang="zh-CN" altLang="en-US" dirty="0"/>
              <a:t>位的</a:t>
            </a:r>
            <a:r>
              <a:rPr lang="en-US" altLang="zh-CN" dirty="0"/>
              <a:t>x86</a:t>
            </a:r>
            <a:r>
              <a:rPr lang="zh-CN" altLang="en-US" dirty="0"/>
              <a:t>平台、</a:t>
            </a:r>
            <a:r>
              <a:rPr lang="en-US" altLang="zh-CN" dirty="0"/>
              <a:t>PPC</a:t>
            </a:r>
            <a:r>
              <a:rPr lang="zh-CN" altLang="en-US" dirty="0"/>
              <a:t>平台以及</a:t>
            </a:r>
            <a:r>
              <a:rPr lang="en-US" altLang="zh-CN" dirty="0"/>
              <a:t>ARM</a:t>
            </a:r>
            <a:r>
              <a:rPr lang="zh-CN" altLang="en-US" dirty="0"/>
              <a:t>处理器等进行了专门的优化。</a:t>
            </a:r>
          </a:p>
        </p:txBody>
      </p:sp>
    </p:spTree>
    <p:extLst>
      <p:ext uri="{BB962C8B-B14F-4D97-AF65-F5344CB8AC3E}">
        <p14:creationId xmlns:p14="http://schemas.microsoft.com/office/powerpoint/2010/main" val="7704242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42505992-5CFF-4960-9B3A-E70EC490ADF8}"/>
              </a:ext>
            </a:extLst>
          </p:cNvPr>
          <p:cNvSpPr txBox="1"/>
          <p:nvPr/>
        </p:nvSpPr>
        <p:spPr>
          <a:xfrm>
            <a:off x="627323" y="648584"/>
            <a:ext cx="4830048" cy="523220"/>
          </a:xfrm>
          <a:prstGeom prst="rect">
            <a:avLst/>
          </a:prstGeom>
          <a:noFill/>
        </p:spPr>
        <p:txBody>
          <a:bodyPr wrap="square" rtlCol="0">
            <a:spAutoFit/>
          </a:bodyPr>
          <a:lstStyle/>
          <a:p>
            <a:pPr marL="285750" indent="-285750">
              <a:buFont typeface="Wingdings" panose="05000000000000000000" pitchFamily="2" charset="2"/>
              <a:buChar char="u"/>
            </a:pPr>
            <a:r>
              <a:rPr lang="zh-CN" altLang="en-US" sz="2800" dirty="0"/>
              <a:t>大数运算应用</a:t>
            </a:r>
          </a:p>
        </p:txBody>
      </p:sp>
      <p:sp>
        <p:nvSpPr>
          <p:cNvPr id="7" name="文本框 6">
            <a:extLst>
              <a:ext uri="{FF2B5EF4-FFF2-40B4-BE49-F238E27FC236}">
                <a16:creationId xmlns:a16="http://schemas.microsoft.com/office/drawing/2014/main" id="{98CFB006-0857-410B-B718-C3895AA5E50C}"/>
              </a:ext>
            </a:extLst>
          </p:cNvPr>
          <p:cNvSpPr txBox="1"/>
          <p:nvPr/>
        </p:nvSpPr>
        <p:spPr>
          <a:xfrm>
            <a:off x="763048" y="1320625"/>
            <a:ext cx="10116135" cy="4662110"/>
          </a:xfrm>
          <a:prstGeom prst="rect">
            <a:avLst/>
          </a:prstGeom>
          <a:noFill/>
        </p:spPr>
        <p:txBody>
          <a:bodyPr wrap="square" rtlCol="0">
            <a:spAutoFit/>
          </a:bodyPr>
          <a:lstStyle/>
          <a:p>
            <a:pPr marL="457200" indent="-457200">
              <a:lnSpc>
                <a:spcPct val="150000"/>
              </a:lnSpc>
              <a:buFont typeface="Wingdings" panose="05000000000000000000" pitchFamily="2" charset="2"/>
              <a:buChar char="Ø"/>
            </a:pPr>
            <a:r>
              <a:rPr lang="zh-CN" altLang="en-US" sz="2000" dirty="0"/>
              <a:t>网络安全技术</a:t>
            </a:r>
            <a:endParaRPr lang="en-US" altLang="zh-CN" sz="2000" dirty="0"/>
          </a:p>
          <a:p>
            <a:pPr indent="457200">
              <a:lnSpc>
                <a:spcPct val="150000"/>
              </a:lnSpc>
            </a:pPr>
            <a:r>
              <a:rPr lang="zh-CN" altLang="en-US" sz="2000" dirty="0"/>
              <a:t>在网络安全技术领域中，各种加密解密算法为了达到一定的安全强度，要求在 </a:t>
            </a:r>
            <a:r>
              <a:rPr lang="en-US" altLang="zh-CN" sz="2000" dirty="0"/>
              <a:t>128 </a:t>
            </a:r>
            <a:r>
              <a:rPr lang="zh-CN" altLang="en-US" sz="2000" dirty="0"/>
              <a:t>位、</a:t>
            </a:r>
            <a:r>
              <a:rPr lang="en-US" altLang="zh-CN" sz="2000" dirty="0"/>
              <a:t>512 </a:t>
            </a:r>
            <a:r>
              <a:rPr lang="zh-CN" altLang="en-US" sz="2000" dirty="0"/>
              <a:t>位或者是 </a:t>
            </a:r>
            <a:r>
              <a:rPr lang="en-US" altLang="zh-CN" sz="2000" dirty="0"/>
              <a:t>1024 </a:t>
            </a:r>
            <a:r>
              <a:rPr lang="zh-CN" altLang="en-US" sz="2000" dirty="0"/>
              <a:t>位这样的字长下进行加减乘除模逆等各种数学运算。</a:t>
            </a:r>
            <a:endParaRPr lang="en-US" altLang="zh-CN" sz="2000" dirty="0"/>
          </a:p>
          <a:p>
            <a:pPr indent="457200">
              <a:lnSpc>
                <a:spcPct val="150000"/>
              </a:lnSpc>
            </a:pPr>
            <a:endParaRPr lang="en-US" altLang="zh-CN" sz="2000" dirty="0"/>
          </a:p>
          <a:p>
            <a:pPr marL="457200" indent="-457200">
              <a:lnSpc>
                <a:spcPct val="150000"/>
              </a:lnSpc>
              <a:buFont typeface="Wingdings" panose="05000000000000000000" pitchFamily="2" charset="2"/>
              <a:buChar char="Ø"/>
            </a:pPr>
            <a:r>
              <a:rPr lang="zh-CN" altLang="en-US" sz="2000" dirty="0"/>
              <a:t>数论研究、密码学</a:t>
            </a:r>
            <a:endParaRPr lang="en-US" altLang="zh-CN" sz="2000" dirty="0"/>
          </a:p>
          <a:p>
            <a:pPr indent="457200">
              <a:lnSpc>
                <a:spcPct val="150000"/>
              </a:lnSpc>
            </a:pPr>
            <a:r>
              <a:rPr lang="zh-CN" altLang="en-US" sz="2000" dirty="0"/>
              <a:t>大整数首先应用于数论研究，如可用于因式分解、素数测试以及定理证明。特别是在密码学领域，大整数是基本工具。</a:t>
            </a:r>
            <a:endParaRPr lang="en-US" altLang="zh-CN" sz="2000" dirty="0"/>
          </a:p>
          <a:p>
            <a:pPr indent="457200">
              <a:lnSpc>
                <a:spcPct val="150000"/>
              </a:lnSpc>
            </a:pPr>
            <a:endParaRPr lang="en-US" altLang="zh-CN" sz="2000" dirty="0"/>
          </a:p>
          <a:p>
            <a:pPr marL="457200" indent="-457200">
              <a:lnSpc>
                <a:spcPct val="150000"/>
              </a:lnSpc>
              <a:buFont typeface="Wingdings" panose="05000000000000000000" pitchFamily="2" charset="2"/>
              <a:buChar char="Ø"/>
            </a:pPr>
            <a:r>
              <a:rPr lang="zh-CN" altLang="en-US" sz="2000" dirty="0"/>
              <a:t>大规模科学计算</a:t>
            </a:r>
            <a:endParaRPr lang="en-US" altLang="zh-CN" sz="2000" dirty="0"/>
          </a:p>
          <a:p>
            <a:pPr indent="457200">
              <a:lnSpc>
                <a:spcPct val="150000"/>
              </a:lnSpc>
            </a:pPr>
            <a:r>
              <a:rPr lang="zh-CN" altLang="en-US" sz="2000" dirty="0"/>
              <a:t>大整数还广泛应用于大规模科学计算中，用于构建高精度的浮点数据类型。</a:t>
            </a:r>
            <a:endParaRPr lang="en-US" altLang="zh-CN" sz="2000" dirty="0"/>
          </a:p>
        </p:txBody>
      </p:sp>
    </p:spTree>
    <p:extLst>
      <p:ext uri="{BB962C8B-B14F-4D97-AF65-F5344CB8AC3E}">
        <p14:creationId xmlns:p14="http://schemas.microsoft.com/office/powerpoint/2010/main" val="19526921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3756E1DC-5ABE-4B94-9DA5-B7BC2F175FC0}"/>
              </a:ext>
            </a:extLst>
          </p:cNvPr>
          <p:cNvSpPr txBox="1"/>
          <p:nvPr/>
        </p:nvSpPr>
        <p:spPr>
          <a:xfrm>
            <a:off x="627323" y="648584"/>
            <a:ext cx="3742660" cy="523220"/>
          </a:xfrm>
          <a:prstGeom prst="rect">
            <a:avLst/>
          </a:prstGeom>
          <a:noFill/>
        </p:spPr>
        <p:txBody>
          <a:bodyPr wrap="square" rtlCol="0">
            <a:spAutoFit/>
          </a:bodyPr>
          <a:lstStyle/>
          <a:p>
            <a:pPr marL="285750" indent="-285750">
              <a:buFont typeface="Wingdings" panose="05000000000000000000" pitchFamily="2" charset="2"/>
              <a:buChar char="u"/>
            </a:pPr>
            <a:r>
              <a:rPr lang="zh-CN" altLang="en-US" sz="2800" dirty="0"/>
              <a:t>研究背景</a:t>
            </a:r>
          </a:p>
        </p:txBody>
      </p:sp>
      <p:sp>
        <p:nvSpPr>
          <p:cNvPr id="8" name="文本框 7">
            <a:extLst>
              <a:ext uri="{FF2B5EF4-FFF2-40B4-BE49-F238E27FC236}">
                <a16:creationId xmlns:a16="http://schemas.microsoft.com/office/drawing/2014/main" id="{F337744E-CC4D-45C9-ABA9-585FA1141D43}"/>
              </a:ext>
            </a:extLst>
          </p:cNvPr>
          <p:cNvSpPr txBox="1"/>
          <p:nvPr/>
        </p:nvSpPr>
        <p:spPr>
          <a:xfrm>
            <a:off x="756590" y="2155241"/>
            <a:ext cx="5833054" cy="3257430"/>
          </a:xfrm>
          <a:prstGeom prst="rect">
            <a:avLst/>
          </a:prstGeom>
          <a:noFill/>
        </p:spPr>
        <p:txBody>
          <a:bodyPr wrap="square">
            <a:spAutoFit/>
          </a:bodyPr>
          <a:lstStyle/>
          <a:p>
            <a:pPr indent="457200">
              <a:lnSpc>
                <a:spcPts val="2500"/>
              </a:lnSpc>
              <a:spcBef>
                <a:spcPts val="2400"/>
              </a:spcBef>
            </a:pPr>
            <a:r>
              <a:rPr lang="zh-CN" altLang="en-US" dirty="0"/>
              <a:t>大数运算，顾名思义，就是对很大的数进行一系列的运算。在数学中，数值的大小是没有上限的，但是在计算机中，由于字长的限制，计算机所能表示的范围有限，对于很大的数，计算机无法对其进行直接计算，需要用到所谓的高精度算法。</a:t>
            </a:r>
            <a:endParaRPr lang="en-US" altLang="zh-CN" dirty="0"/>
          </a:p>
          <a:p>
            <a:pPr indent="457200">
              <a:lnSpc>
                <a:spcPts val="2500"/>
              </a:lnSpc>
              <a:spcBef>
                <a:spcPts val="2400"/>
              </a:spcBef>
            </a:pPr>
            <a:r>
              <a:rPr lang="zh-CN" altLang="en-US" dirty="0"/>
              <a:t>大整数是指超出计算机数据类型表达能力的整数，对具体的程序设计语言来讲，它是指超出程序设计语言中整型数值范围的整数。</a:t>
            </a:r>
            <a:endParaRPr lang="en-US" altLang="zh-CN" dirty="0"/>
          </a:p>
          <a:p>
            <a:pPr indent="457200">
              <a:lnSpc>
                <a:spcPts val="2400"/>
              </a:lnSpc>
            </a:pPr>
            <a:endParaRPr lang="zh-CN" altLang="en-US" dirty="0"/>
          </a:p>
        </p:txBody>
      </p:sp>
      <p:pic>
        <p:nvPicPr>
          <p:cNvPr id="1026" name="Picture 2" descr="大数运算 的图像结果">
            <a:extLst>
              <a:ext uri="{FF2B5EF4-FFF2-40B4-BE49-F238E27FC236}">
                <a16:creationId xmlns:a16="http://schemas.microsoft.com/office/drawing/2014/main" id="{B0E55AED-C7E7-49C1-AAEA-50D04E128A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89644" y="1910601"/>
            <a:ext cx="5178286" cy="30367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47882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42505992-5CFF-4960-9B3A-E70EC490ADF8}"/>
              </a:ext>
            </a:extLst>
          </p:cNvPr>
          <p:cNvSpPr txBox="1"/>
          <p:nvPr/>
        </p:nvSpPr>
        <p:spPr>
          <a:xfrm>
            <a:off x="627323" y="648584"/>
            <a:ext cx="3742660" cy="523220"/>
          </a:xfrm>
          <a:prstGeom prst="rect">
            <a:avLst/>
          </a:prstGeom>
          <a:noFill/>
        </p:spPr>
        <p:txBody>
          <a:bodyPr wrap="square" rtlCol="0">
            <a:spAutoFit/>
          </a:bodyPr>
          <a:lstStyle/>
          <a:p>
            <a:pPr marL="285750" indent="-285750">
              <a:buFont typeface="Wingdings" panose="05000000000000000000" pitchFamily="2" charset="2"/>
              <a:buChar char="u"/>
            </a:pPr>
            <a:r>
              <a:rPr lang="zh-CN" altLang="en-US" sz="2800" dirty="0"/>
              <a:t>大数存储</a:t>
            </a:r>
          </a:p>
        </p:txBody>
      </p:sp>
      <p:sp>
        <p:nvSpPr>
          <p:cNvPr id="5" name="文本框 4">
            <a:extLst>
              <a:ext uri="{FF2B5EF4-FFF2-40B4-BE49-F238E27FC236}">
                <a16:creationId xmlns:a16="http://schemas.microsoft.com/office/drawing/2014/main" id="{F244F3C8-5F0A-4D12-B8CF-B1DE69B52835}"/>
              </a:ext>
            </a:extLst>
          </p:cNvPr>
          <p:cNvSpPr txBox="1"/>
          <p:nvPr/>
        </p:nvSpPr>
        <p:spPr>
          <a:xfrm>
            <a:off x="756588" y="1642337"/>
            <a:ext cx="10482026" cy="1035668"/>
          </a:xfrm>
          <a:prstGeom prst="rect">
            <a:avLst/>
          </a:prstGeom>
          <a:noFill/>
        </p:spPr>
        <p:txBody>
          <a:bodyPr wrap="square">
            <a:spAutoFit/>
          </a:bodyPr>
          <a:lstStyle/>
          <a:p>
            <a:pPr indent="457200">
              <a:lnSpc>
                <a:spcPts val="2500"/>
              </a:lnSpc>
              <a:spcBef>
                <a:spcPts val="2400"/>
              </a:spcBef>
            </a:pPr>
            <a:r>
              <a:rPr lang="zh-CN" altLang="en-US" dirty="0"/>
              <a:t>要实现大整数的高精度运算，首先需要解决的是大整数的表示和存储问题。目前，最常用的表示方法是将大整数的每一位当作单精度的整型数据，并按照从低位到高位的顺序表示为一个线性序列。在内存中存储时既可以选择顺序存储方式，也可以用链式存储。</a:t>
            </a:r>
            <a:endParaRPr lang="en-US" altLang="zh-CN" dirty="0"/>
          </a:p>
        </p:txBody>
      </p:sp>
      <p:sp>
        <p:nvSpPr>
          <p:cNvPr id="8" name="文本框 7">
            <a:extLst>
              <a:ext uri="{FF2B5EF4-FFF2-40B4-BE49-F238E27FC236}">
                <a16:creationId xmlns:a16="http://schemas.microsoft.com/office/drawing/2014/main" id="{0DDE60C3-DF51-4D7F-A008-6ED23E544BF7}"/>
              </a:ext>
            </a:extLst>
          </p:cNvPr>
          <p:cNvSpPr txBox="1"/>
          <p:nvPr/>
        </p:nvSpPr>
        <p:spPr>
          <a:xfrm>
            <a:off x="2761364" y="3239336"/>
            <a:ext cx="6669272" cy="523220"/>
          </a:xfrm>
          <a:prstGeom prst="rect">
            <a:avLst/>
          </a:prstGeom>
          <a:noFill/>
        </p:spPr>
        <p:txBody>
          <a:bodyPr wrap="square">
            <a:spAutoFit/>
          </a:bodyPr>
          <a:lstStyle/>
          <a:p>
            <a:r>
              <a:rPr lang="en-US" altLang="zh-CN" sz="2800" b="1" spc="45" dirty="0">
                <a:solidFill>
                  <a:srgbClr val="333333"/>
                </a:solidFill>
                <a:effectLst/>
                <a:latin typeface="Arial" panose="020B0604020202020204" pitchFamily="34" charset="0"/>
                <a:ea typeface="宋体" panose="02010600030101010101" pitchFamily="2" charset="-122"/>
              </a:rPr>
              <a:t>x=</a:t>
            </a:r>
            <a:r>
              <a:rPr lang="en-US" altLang="zh-CN" sz="2800" b="1" spc="45" dirty="0">
                <a:solidFill>
                  <a:srgbClr val="FF0000"/>
                </a:solidFill>
                <a:effectLst/>
                <a:latin typeface="Arial" panose="020B0604020202020204" pitchFamily="34" charset="0"/>
                <a:ea typeface="宋体" panose="02010600030101010101" pitchFamily="2" charset="-122"/>
              </a:rPr>
              <a:t>x</a:t>
            </a:r>
            <a:r>
              <a:rPr lang="en-US" altLang="zh-CN" sz="2800" b="1" spc="45" baseline="-25000" dirty="0">
                <a:solidFill>
                  <a:srgbClr val="FF0000"/>
                </a:solidFill>
                <a:effectLst/>
                <a:latin typeface="Arial" panose="020B0604020202020204" pitchFamily="34" charset="0"/>
                <a:ea typeface="宋体" panose="02010600030101010101" pitchFamily="2" charset="-122"/>
              </a:rPr>
              <a:t>0</a:t>
            </a:r>
            <a:r>
              <a:rPr lang="en-US" altLang="zh-CN" sz="2800" b="1" spc="45" dirty="0">
                <a:solidFill>
                  <a:srgbClr val="333333"/>
                </a:solidFill>
                <a:effectLst/>
                <a:latin typeface="Arial" panose="020B0604020202020204" pitchFamily="34" charset="0"/>
                <a:ea typeface="宋体" panose="02010600030101010101" pitchFamily="2" charset="-122"/>
              </a:rPr>
              <a:t>×</a:t>
            </a:r>
            <a:r>
              <a:rPr lang="en-US" altLang="zh-CN" sz="2800" b="1" spc="45" dirty="0">
                <a:solidFill>
                  <a:srgbClr val="0070C0"/>
                </a:solidFill>
                <a:effectLst/>
                <a:latin typeface="Arial" panose="020B0604020202020204" pitchFamily="34" charset="0"/>
                <a:ea typeface="宋体" panose="02010600030101010101" pitchFamily="2" charset="-122"/>
              </a:rPr>
              <a:t>b</a:t>
            </a:r>
            <a:r>
              <a:rPr lang="en-US" altLang="zh-CN" sz="2800" b="1" spc="45" baseline="30000" dirty="0">
                <a:solidFill>
                  <a:srgbClr val="333333"/>
                </a:solidFill>
                <a:effectLst/>
                <a:latin typeface="Arial" panose="020B0604020202020204" pitchFamily="34" charset="0"/>
                <a:ea typeface="宋体" panose="02010600030101010101" pitchFamily="2" charset="-122"/>
              </a:rPr>
              <a:t>n</a:t>
            </a:r>
            <a:r>
              <a:rPr lang="en-US" altLang="zh-CN" sz="2800" b="1" spc="45" dirty="0">
                <a:solidFill>
                  <a:srgbClr val="333333"/>
                </a:solidFill>
                <a:effectLst/>
                <a:latin typeface="Arial" panose="020B0604020202020204" pitchFamily="34" charset="0"/>
                <a:ea typeface="宋体" panose="02010600030101010101" pitchFamily="2" charset="-122"/>
              </a:rPr>
              <a:t>+ </a:t>
            </a:r>
            <a:r>
              <a:rPr lang="en-US" altLang="zh-CN" sz="2800" b="1" spc="45" dirty="0">
                <a:solidFill>
                  <a:srgbClr val="FF0000"/>
                </a:solidFill>
                <a:effectLst/>
                <a:latin typeface="Arial" panose="020B0604020202020204" pitchFamily="34" charset="0"/>
                <a:ea typeface="宋体" panose="02010600030101010101" pitchFamily="2" charset="-122"/>
              </a:rPr>
              <a:t>x</a:t>
            </a:r>
            <a:r>
              <a:rPr lang="en-US" altLang="zh-CN" sz="2800" b="1" spc="45" baseline="-25000" dirty="0">
                <a:solidFill>
                  <a:srgbClr val="FF0000"/>
                </a:solidFill>
                <a:effectLst/>
                <a:latin typeface="Arial" panose="020B0604020202020204" pitchFamily="34" charset="0"/>
                <a:ea typeface="宋体" panose="02010600030101010101" pitchFamily="2" charset="-122"/>
              </a:rPr>
              <a:t>1</a:t>
            </a:r>
            <a:r>
              <a:rPr lang="en-US" altLang="zh-CN" sz="2800" b="1" spc="45" dirty="0">
                <a:solidFill>
                  <a:srgbClr val="333333"/>
                </a:solidFill>
                <a:effectLst/>
                <a:latin typeface="Arial" panose="020B0604020202020204" pitchFamily="34" charset="0"/>
                <a:ea typeface="宋体" panose="02010600030101010101" pitchFamily="2" charset="-122"/>
              </a:rPr>
              <a:t>× </a:t>
            </a:r>
            <a:r>
              <a:rPr lang="en-US" altLang="zh-CN" sz="2800" b="1" spc="45" dirty="0">
                <a:solidFill>
                  <a:srgbClr val="0070C0"/>
                </a:solidFill>
                <a:effectLst/>
                <a:latin typeface="Arial" panose="020B0604020202020204" pitchFamily="34" charset="0"/>
                <a:ea typeface="宋体" panose="02010600030101010101" pitchFamily="2" charset="-122"/>
              </a:rPr>
              <a:t>b</a:t>
            </a:r>
            <a:r>
              <a:rPr lang="en-US" altLang="zh-CN" sz="2800" b="1" spc="45" baseline="30000" dirty="0">
                <a:solidFill>
                  <a:srgbClr val="333333"/>
                </a:solidFill>
                <a:effectLst/>
                <a:latin typeface="Arial" panose="020B0604020202020204" pitchFamily="34" charset="0"/>
                <a:ea typeface="宋体" panose="02010600030101010101" pitchFamily="2" charset="-122"/>
              </a:rPr>
              <a:t>n-1</a:t>
            </a:r>
            <a:r>
              <a:rPr lang="en-US" altLang="zh-CN" sz="2800" b="1" spc="45" dirty="0">
                <a:solidFill>
                  <a:srgbClr val="333333"/>
                </a:solidFill>
                <a:effectLst/>
                <a:latin typeface="Arial" panose="020B0604020202020204" pitchFamily="34" charset="0"/>
                <a:ea typeface="宋体" panose="02010600030101010101" pitchFamily="2" charset="-122"/>
              </a:rPr>
              <a:t> +…+ </a:t>
            </a:r>
            <a:r>
              <a:rPr lang="en-US" altLang="zh-CN" sz="2800" b="1" spc="45" dirty="0">
                <a:solidFill>
                  <a:srgbClr val="FF0000"/>
                </a:solidFill>
                <a:effectLst/>
                <a:latin typeface="Arial" panose="020B0604020202020204" pitchFamily="34" charset="0"/>
                <a:ea typeface="宋体" panose="02010600030101010101" pitchFamily="2" charset="-122"/>
              </a:rPr>
              <a:t>x</a:t>
            </a:r>
            <a:r>
              <a:rPr lang="en-US" altLang="zh-CN" sz="2800" b="1" spc="45" baseline="-25000" dirty="0">
                <a:solidFill>
                  <a:srgbClr val="FF0000"/>
                </a:solidFill>
                <a:effectLst/>
                <a:latin typeface="Arial" panose="020B0604020202020204" pitchFamily="34" charset="0"/>
                <a:ea typeface="宋体" panose="02010600030101010101" pitchFamily="2" charset="-122"/>
              </a:rPr>
              <a:t>n-1</a:t>
            </a:r>
            <a:r>
              <a:rPr lang="en-US" altLang="zh-CN" sz="2800" b="1" spc="45" dirty="0">
                <a:solidFill>
                  <a:srgbClr val="333333"/>
                </a:solidFill>
                <a:effectLst/>
                <a:latin typeface="Arial" panose="020B0604020202020204" pitchFamily="34" charset="0"/>
                <a:ea typeface="宋体" panose="02010600030101010101" pitchFamily="2" charset="-122"/>
              </a:rPr>
              <a:t>×</a:t>
            </a:r>
            <a:r>
              <a:rPr lang="en-US" altLang="zh-CN" sz="2800" b="1" spc="45" dirty="0">
                <a:solidFill>
                  <a:srgbClr val="0070C0"/>
                </a:solidFill>
                <a:effectLst/>
                <a:latin typeface="Arial" panose="020B0604020202020204" pitchFamily="34" charset="0"/>
                <a:ea typeface="宋体" panose="02010600030101010101" pitchFamily="2" charset="-122"/>
              </a:rPr>
              <a:t>b</a:t>
            </a:r>
            <a:r>
              <a:rPr lang="en-US" altLang="zh-CN" sz="2800" b="1" spc="45" dirty="0">
                <a:solidFill>
                  <a:srgbClr val="333333"/>
                </a:solidFill>
                <a:effectLst/>
                <a:latin typeface="Arial" panose="020B0604020202020204" pitchFamily="34" charset="0"/>
                <a:ea typeface="宋体" panose="02010600030101010101" pitchFamily="2" charset="-122"/>
              </a:rPr>
              <a:t> + </a:t>
            </a:r>
            <a:r>
              <a:rPr lang="en-US" altLang="zh-CN" sz="2800" b="1" spc="45" dirty="0" err="1">
                <a:solidFill>
                  <a:srgbClr val="FF0000"/>
                </a:solidFill>
                <a:effectLst/>
                <a:latin typeface="Arial" panose="020B0604020202020204" pitchFamily="34" charset="0"/>
                <a:ea typeface="宋体" panose="02010600030101010101" pitchFamily="2" charset="-122"/>
              </a:rPr>
              <a:t>x</a:t>
            </a:r>
            <a:r>
              <a:rPr lang="en-US" altLang="zh-CN" sz="2800" b="1" spc="45" baseline="-25000" dirty="0" err="1">
                <a:solidFill>
                  <a:srgbClr val="FF0000"/>
                </a:solidFill>
                <a:effectLst/>
                <a:latin typeface="Arial" panose="020B0604020202020204" pitchFamily="34" charset="0"/>
                <a:ea typeface="宋体" panose="02010600030101010101" pitchFamily="2" charset="-122"/>
              </a:rPr>
              <a:t>n</a:t>
            </a:r>
            <a:r>
              <a:rPr lang="en-US" altLang="zh-CN" sz="2800" b="1" spc="45" dirty="0">
                <a:solidFill>
                  <a:srgbClr val="333333"/>
                </a:solidFill>
                <a:effectLst/>
                <a:latin typeface="Arial" panose="020B0604020202020204" pitchFamily="34" charset="0"/>
                <a:ea typeface="宋体" panose="02010600030101010101" pitchFamily="2" charset="-122"/>
              </a:rPr>
              <a:t> </a:t>
            </a:r>
            <a:endParaRPr lang="zh-CN" altLang="en-US" sz="2800" b="1" dirty="0"/>
          </a:p>
        </p:txBody>
      </p:sp>
      <p:sp>
        <p:nvSpPr>
          <p:cNvPr id="10" name="文本框 9">
            <a:extLst>
              <a:ext uri="{FF2B5EF4-FFF2-40B4-BE49-F238E27FC236}">
                <a16:creationId xmlns:a16="http://schemas.microsoft.com/office/drawing/2014/main" id="{001F8753-11B8-466E-9543-2A1D89F9B584}"/>
              </a:ext>
            </a:extLst>
          </p:cNvPr>
          <p:cNvSpPr txBox="1"/>
          <p:nvPr/>
        </p:nvSpPr>
        <p:spPr>
          <a:xfrm>
            <a:off x="756589" y="4385842"/>
            <a:ext cx="10482025" cy="1356269"/>
          </a:xfrm>
          <a:prstGeom prst="rect">
            <a:avLst/>
          </a:prstGeom>
          <a:noFill/>
        </p:spPr>
        <p:txBody>
          <a:bodyPr wrap="square">
            <a:spAutoFit/>
          </a:bodyPr>
          <a:lstStyle/>
          <a:p>
            <a:pPr indent="457200">
              <a:lnSpc>
                <a:spcPts val="2500"/>
              </a:lnSpc>
              <a:spcBef>
                <a:spcPts val="2400"/>
              </a:spcBef>
            </a:pPr>
            <a:r>
              <a:rPr lang="zh-CN" altLang="en-US" dirty="0"/>
              <a:t>通常大整数采用</a:t>
            </a:r>
            <a:r>
              <a:rPr lang="en-US" altLang="zh-CN" dirty="0"/>
              <a:t>b</a:t>
            </a:r>
            <a:r>
              <a:rPr lang="zh-CN" altLang="en-US" dirty="0"/>
              <a:t>进制表示，如</a:t>
            </a:r>
            <a:r>
              <a:rPr lang="en-US" altLang="zh-CN" sz="1800" spc="45" dirty="0">
                <a:solidFill>
                  <a:srgbClr val="333333"/>
                </a:solidFill>
                <a:effectLst/>
                <a:latin typeface="Arial" panose="020B0604020202020204" pitchFamily="34" charset="0"/>
                <a:ea typeface="宋体" panose="02010600030101010101" pitchFamily="2" charset="-122"/>
              </a:rPr>
              <a:t>x= (x</a:t>
            </a:r>
            <a:r>
              <a:rPr lang="en-US" altLang="zh-CN" sz="1800" spc="45" baseline="-25000" dirty="0">
                <a:solidFill>
                  <a:srgbClr val="333333"/>
                </a:solidFill>
                <a:effectLst/>
                <a:latin typeface="Arial" panose="020B0604020202020204" pitchFamily="34" charset="0"/>
                <a:ea typeface="宋体" panose="02010600030101010101" pitchFamily="2" charset="-122"/>
              </a:rPr>
              <a:t>0</a:t>
            </a:r>
            <a:r>
              <a:rPr lang="en-US" altLang="zh-CN" sz="1800" spc="45" dirty="0">
                <a:solidFill>
                  <a:srgbClr val="333333"/>
                </a:solidFill>
                <a:effectLst/>
                <a:latin typeface="Arial" panose="020B0604020202020204" pitchFamily="34" charset="0"/>
                <a:ea typeface="宋体" panose="02010600030101010101" pitchFamily="2" charset="-122"/>
              </a:rPr>
              <a:t>x</a:t>
            </a:r>
            <a:r>
              <a:rPr lang="en-US" altLang="zh-CN" sz="1800" spc="45" baseline="-25000" dirty="0">
                <a:solidFill>
                  <a:srgbClr val="333333"/>
                </a:solidFill>
                <a:effectLst/>
                <a:latin typeface="Arial" panose="020B0604020202020204" pitchFamily="34" charset="0"/>
                <a:ea typeface="宋体" panose="02010600030101010101" pitchFamily="2" charset="-122"/>
              </a:rPr>
              <a:t>1</a:t>
            </a:r>
            <a:r>
              <a:rPr lang="en-US" altLang="zh-CN" sz="1800" spc="45" dirty="0">
                <a:solidFill>
                  <a:srgbClr val="333333"/>
                </a:solidFill>
                <a:effectLst/>
                <a:latin typeface="Arial" panose="020B0604020202020204" pitchFamily="34" charset="0"/>
                <a:ea typeface="宋体" panose="02010600030101010101" pitchFamily="2" charset="-122"/>
              </a:rPr>
              <a:t>…</a:t>
            </a:r>
            <a:r>
              <a:rPr lang="en-US" altLang="zh-CN" sz="1800" spc="45" dirty="0" err="1">
                <a:solidFill>
                  <a:srgbClr val="333333"/>
                </a:solidFill>
                <a:effectLst/>
                <a:latin typeface="Arial" panose="020B0604020202020204" pitchFamily="34" charset="0"/>
                <a:ea typeface="宋体" panose="02010600030101010101" pitchFamily="2" charset="-122"/>
              </a:rPr>
              <a:t>x</a:t>
            </a:r>
            <a:r>
              <a:rPr lang="en-US" altLang="zh-CN" sz="1800" spc="45" baseline="-25000" dirty="0" err="1">
                <a:solidFill>
                  <a:srgbClr val="333333"/>
                </a:solidFill>
                <a:effectLst/>
                <a:latin typeface="Arial" panose="020B0604020202020204" pitchFamily="34" charset="0"/>
                <a:ea typeface="宋体" panose="02010600030101010101" pitchFamily="2" charset="-122"/>
              </a:rPr>
              <a:t>n</a:t>
            </a:r>
            <a:r>
              <a:rPr lang="en-US" altLang="zh-CN" sz="1800" spc="45" dirty="0">
                <a:solidFill>
                  <a:srgbClr val="333333"/>
                </a:solidFill>
                <a:effectLst/>
                <a:latin typeface="Arial" panose="020B0604020202020204" pitchFamily="34" charset="0"/>
                <a:ea typeface="宋体" panose="02010600030101010101" pitchFamily="2" charset="-122"/>
              </a:rPr>
              <a:t>) </a:t>
            </a:r>
            <a:r>
              <a:rPr lang="en-US" altLang="zh-CN" sz="1800" spc="45" baseline="-25000" dirty="0">
                <a:solidFill>
                  <a:srgbClr val="333333"/>
                </a:solidFill>
                <a:effectLst/>
                <a:latin typeface="Arial" panose="020B0604020202020204" pitchFamily="34" charset="0"/>
                <a:ea typeface="宋体" panose="02010600030101010101" pitchFamily="2" charset="-122"/>
              </a:rPr>
              <a:t>b</a:t>
            </a:r>
            <a:r>
              <a:rPr lang="en-US" altLang="zh-CN" sz="1800" dirty="0">
                <a:effectLst/>
                <a:latin typeface="宋体" panose="02010600030101010101" pitchFamily="2" charset="-122"/>
                <a:cs typeface="Times New Roman" panose="02020603050405020304" pitchFamily="18" charset="0"/>
              </a:rPr>
              <a:t> </a:t>
            </a:r>
            <a:r>
              <a:rPr lang="en-US" altLang="zh-CN" dirty="0"/>
              <a:t> ,</a:t>
            </a:r>
            <a:r>
              <a:rPr lang="zh-CN" altLang="en-US" dirty="0"/>
              <a:t>表示为</a:t>
            </a:r>
            <a:r>
              <a:rPr lang="en-US" altLang="zh-CN" dirty="0"/>
              <a:t>: </a:t>
            </a:r>
            <a:r>
              <a:rPr lang="en-US" altLang="zh-CN" sz="1800" spc="45" dirty="0">
                <a:solidFill>
                  <a:srgbClr val="333333"/>
                </a:solidFill>
                <a:effectLst/>
                <a:latin typeface="Arial" panose="020B0604020202020204" pitchFamily="34" charset="0"/>
                <a:ea typeface="宋体" panose="02010600030101010101" pitchFamily="2" charset="-122"/>
              </a:rPr>
              <a:t>x=x</a:t>
            </a:r>
            <a:r>
              <a:rPr lang="en-US" altLang="zh-CN" sz="1800" spc="45" baseline="-25000" dirty="0">
                <a:solidFill>
                  <a:srgbClr val="333333"/>
                </a:solidFill>
                <a:effectLst/>
                <a:latin typeface="Arial" panose="020B0604020202020204" pitchFamily="34" charset="0"/>
                <a:ea typeface="宋体" panose="02010600030101010101" pitchFamily="2" charset="-122"/>
              </a:rPr>
              <a:t>0</a:t>
            </a:r>
            <a:r>
              <a:rPr lang="en-US" altLang="zh-CN" sz="1800" spc="45" dirty="0">
                <a:solidFill>
                  <a:srgbClr val="333333"/>
                </a:solidFill>
                <a:effectLst/>
                <a:latin typeface="Arial" panose="020B0604020202020204" pitchFamily="34" charset="0"/>
                <a:ea typeface="宋体" panose="02010600030101010101" pitchFamily="2" charset="-122"/>
              </a:rPr>
              <a:t>×b</a:t>
            </a:r>
            <a:r>
              <a:rPr lang="en-US" altLang="zh-CN" sz="1800" spc="45" baseline="30000" dirty="0">
                <a:solidFill>
                  <a:srgbClr val="333333"/>
                </a:solidFill>
                <a:effectLst/>
                <a:latin typeface="Arial" panose="020B0604020202020204" pitchFamily="34" charset="0"/>
                <a:ea typeface="宋体" panose="02010600030101010101" pitchFamily="2" charset="-122"/>
              </a:rPr>
              <a:t>n</a:t>
            </a:r>
            <a:r>
              <a:rPr lang="en-US" altLang="zh-CN" sz="1800" spc="45" dirty="0">
                <a:solidFill>
                  <a:srgbClr val="333333"/>
                </a:solidFill>
                <a:effectLst/>
                <a:latin typeface="Arial" panose="020B0604020202020204" pitchFamily="34" charset="0"/>
                <a:ea typeface="宋体" panose="02010600030101010101" pitchFamily="2" charset="-122"/>
              </a:rPr>
              <a:t>+ x</a:t>
            </a:r>
            <a:r>
              <a:rPr lang="en-US" altLang="zh-CN" sz="1800" spc="45" baseline="-25000" dirty="0">
                <a:solidFill>
                  <a:srgbClr val="333333"/>
                </a:solidFill>
                <a:effectLst/>
                <a:latin typeface="Arial" panose="020B0604020202020204" pitchFamily="34" charset="0"/>
                <a:ea typeface="宋体" panose="02010600030101010101" pitchFamily="2" charset="-122"/>
              </a:rPr>
              <a:t>1</a:t>
            </a:r>
            <a:r>
              <a:rPr lang="en-US" altLang="zh-CN" sz="1800" spc="45" dirty="0">
                <a:solidFill>
                  <a:srgbClr val="333333"/>
                </a:solidFill>
                <a:effectLst/>
                <a:latin typeface="Arial" panose="020B0604020202020204" pitchFamily="34" charset="0"/>
                <a:ea typeface="宋体" panose="02010600030101010101" pitchFamily="2" charset="-122"/>
              </a:rPr>
              <a:t>×b</a:t>
            </a:r>
            <a:r>
              <a:rPr lang="en-US" altLang="zh-CN" sz="1800" spc="45" baseline="-25000" dirty="0">
                <a:solidFill>
                  <a:srgbClr val="333333"/>
                </a:solidFill>
                <a:effectLst/>
                <a:latin typeface="Arial" panose="020B0604020202020204" pitchFamily="34" charset="0"/>
                <a:ea typeface="宋体" panose="02010600030101010101" pitchFamily="2" charset="-122"/>
              </a:rPr>
              <a:t>n-1</a:t>
            </a:r>
            <a:r>
              <a:rPr lang="en-US" altLang="zh-CN" sz="1800" spc="45" dirty="0">
                <a:solidFill>
                  <a:srgbClr val="333333"/>
                </a:solidFill>
                <a:effectLst/>
                <a:latin typeface="Arial" panose="020B0604020202020204" pitchFamily="34" charset="0"/>
                <a:ea typeface="宋体" panose="02010600030101010101" pitchFamily="2" charset="-122"/>
              </a:rPr>
              <a:t> +…+ x</a:t>
            </a:r>
            <a:r>
              <a:rPr lang="en-US" altLang="zh-CN" sz="1800" spc="45" baseline="-25000" dirty="0">
                <a:solidFill>
                  <a:srgbClr val="333333"/>
                </a:solidFill>
                <a:effectLst/>
                <a:latin typeface="Arial" panose="020B0604020202020204" pitchFamily="34" charset="0"/>
                <a:ea typeface="宋体" panose="02010600030101010101" pitchFamily="2" charset="-122"/>
              </a:rPr>
              <a:t>n-1</a:t>
            </a:r>
            <a:r>
              <a:rPr lang="en-US" altLang="zh-CN" sz="1800" spc="45" dirty="0">
                <a:solidFill>
                  <a:srgbClr val="333333"/>
                </a:solidFill>
                <a:effectLst/>
                <a:latin typeface="Arial" panose="020B0604020202020204" pitchFamily="34" charset="0"/>
                <a:ea typeface="宋体" panose="02010600030101010101" pitchFamily="2" charset="-122"/>
              </a:rPr>
              <a:t>×b + </a:t>
            </a:r>
            <a:r>
              <a:rPr lang="en-US" altLang="zh-CN" sz="1800" spc="45" dirty="0" err="1">
                <a:solidFill>
                  <a:srgbClr val="333333"/>
                </a:solidFill>
                <a:effectLst/>
                <a:latin typeface="Arial" panose="020B0604020202020204" pitchFamily="34" charset="0"/>
                <a:ea typeface="宋体" panose="02010600030101010101" pitchFamily="2" charset="-122"/>
              </a:rPr>
              <a:t>x</a:t>
            </a:r>
            <a:r>
              <a:rPr lang="en-US" altLang="zh-CN" sz="1800" spc="45" baseline="-25000" dirty="0" err="1">
                <a:solidFill>
                  <a:srgbClr val="333333"/>
                </a:solidFill>
                <a:effectLst/>
                <a:latin typeface="Arial" panose="020B0604020202020204" pitchFamily="34" charset="0"/>
                <a:ea typeface="宋体" panose="02010600030101010101" pitchFamily="2" charset="-122"/>
              </a:rPr>
              <a:t>n</a:t>
            </a:r>
            <a:r>
              <a:rPr lang="en-US" altLang="zh-CN" sz="1800" spc="45" dirty="0">
                <a:solidFill>
                  <a:srgbClr val="333333"/>
                </a:solidFill>
                <a:effectLst/>
                <a:latin typeface="Arial" panose="020B0604020202020204" pitchFamily="34" charset="0"/>
                <a:ea typeface="宋体" panose="02010600030101010101" pitchFamily="2" charset="-122"/>
              </a:rPr>
              <a:t> (x</a:t>
            </a:r>
            <a:r>
              <a:rPr lang="en-US" altLang="zh-CN" sz="1800" spc="45" baseline="-25000" dirty="0">
                <a:solidFill>
                  <a:srgbClr val="333333"/>
                </a:solidFill>
                <a:effectLst/>
                <a:latin typeface="Arial" panose="020B0604020202020204" pitchFamily="34" charset="0"/>
                <a:ea typeface="宋体" panose="02010600030101010101" pitchFamily="2" charset="-122"/>
              </a:rPr>
              <a:t>0</a:t>
            </a:r>
            <a:r>
              <a:rPr lang="en-US" altLang="zh-CN" sz="1800" spc="45" dirty="0">
                <a:solidFill>
                  <a:srgbClr val="333333"/>
                </a:solidFill>
                <a:effectLst/>
                <a:latin typeface="Arial" panose="020B0604020202020204" pitchFamily="34" charset="0"/>
                <a:ea typeface="宋体" panose="02010600030101010101" pitchFamily="2" charset="-122"/>
              </a:rPr>
              <a:t>≠0)</a:t>
            </a:r>
            <a:r>
              <a:rPr lang="zh-CN" altLang="en-US" dirty="0"/>
              <a:t>，这些系数</a:t>
            </a:r>
            <a:r>
              <a:rPr lang="en-US" altLang="zh-CN" sz="1800" spc="45" dirty="0">
                <a:solidFill>
                  <a:srgbClr val="333333"/>
                </a:solidFill>
                <a:effectLst/>
                <a:latin typeface="Arial" panose="020B0604020202020204" pitchFamily="34" charset="0"/>
                <a:ea typeface="宋体" panose="02010600030101010101" pitchFamily="2" charset="-122"/>
              </a:rPr>
              <a:t>x</a:t>
            </a:r>
            <a:r>
              <a:rPr lang="en-US" altLang="zh-CN" sz="1800" spc="45" baseline="-25000" dirty="0">
                <a:solidFill>
                  <a:srgbClr val="333333"/>
                </a:solidFill>
                <a:effectLst/>
                <a:latin typeface="Arial" panose="020B0604020202020204" pitchFamily="34" charset="0"/>
                <a:ea typeface="宋体" panose="02010600030101010101" pitchFamily="2" charset="-122"/>
              </a:rPr>
              <a:t>i</a:t>
            </a:r>
            <a:r>
              <a:rPr lang="en-US" altLang="zh-CN" sz="1800" spc="45" dirty="0">
                <a:solidFill>
                  <a:srgbClr val="333333"/>
                </a:solidFill>
                <a:effectLst/>
                <a:latin typeface="Arial" panose="020B0604020202020204" pitchFamily="34" charset="0"/>
                <a:ea typeface="宋体" panose="02010600030101010101" pitchFamily="2" charset="-122"/>
              </a:rPr>
              <a:t> (0≤i≤n)</a:t>
            </a:r>
            <a:r>
              <a:rPr lang="zh-CN" altLang="en-US" dirty="0"/>
              <a:t>都必须是能够在计算机中正确表示的常数。为了更好的节约计算机存储空间</a:t>
            </a:r>
            <a:r>
              <a:rPr lang="en-US" altLang="zh-CN" dirty="0"/>
              <a:t>,</a:t>
            </a:r>
            <a:r>
              <a:rPr lang="zh-CN" altLang="en-US" dirty="0"/>
              <a:t>提高计算机内存利用率，一般在计算机中进行大整数存储时</a:t>
            </a:r>
            <a:r>
              <a:rPr lang="en-US" altLang="zh-CN" dirty="0"/>
              <a:t>,</a:t>
            </a:r>
            <a:r>
              <a:rPr lang="zh-CN" altLang="en-US" dirty="0"/>
              <a:t>多以计算机所能表示数字的最大范围作为</a:t>
            </a:r>
            <a:r>
              <a:rPr lang="en-US" altLang="zh-CN" dirty="0"/>
              <a:t>b</a:t>
            </a:r>
            <a:r>
              <a:rPr lang="zh-CN" altLang="en-US" dirty="0"/>
              <a:t>的取值，一般</a:t>
            </a:r>
            <a:r>
              <a:rPr lang="en-US" altLang="zh-CN" dirty="0"/>
              <a:t>b=32</a:t>
            </a:r>
            <a:r>
              <a:rPr lang="zh-CN" altLang="en-US" dirty="0"/>
              <a:t>，即系数的格式为</a:t>
            </a:r>
            <a:r>
              <a:rPr lang="en-US" altLang="zh-CN" dirty="0"/>
              <a:t>unsigned long</a:t>
            </a:r>
            <a:r>
              <a:rPr lang="zh-CN" altLang="en-US" dirty="0"/>
              <a:t>。</a:t>
            </a:r>
            <a:endParaRPr lang="en-US" altLang="zh-CN" dirty="0"/>
          </a:p>
        </p:txBody>
      </p:sp>
    </p:spTree>
    <p:extLst>
      <p:ext uri="{BB962C8B-B14F-4D97-AF65-F5344CB8AC3E}">
        <p14:creationId xmlns:p14="http://schemas.microsoft.com/office/powerpoint/2010/main" val="3565445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1947A05C-B4B5-45B9-A390-7B1316377CC5}"/>
              </a:ext>
            </a:extLst>
          </p:cNvPr>
          <p:cNvPicPr>
            <a:picLocks noChangeAspect="1"/>
          </p:cNvPicPr>
          <p:nvPr/>
        </p:nvPicPr>
        <p:blipFill>
          <a:blip r:embed="rId3"/>
          <a:stretch>
            <a:fillRect/>
          </a:stretch>
        </p:blipFill>
        <p:spPr>
          <a:xfrm>
            <a:off x="5397458" y="4003054"/>
            <a:ext cx="6770787" cy="1970363"/>
          </a:xfrm>
          <a:prstGeom prst="rect">
            <a:avLst/>
          </a:prstGeom>
        </p:spPr>
      </p:pic>
      <p:sp>
        <p:nvSpPr>
          <p:cNvPr id="4" name="文本框 3">
            <a:extLst>
              <a:ext uri="{FF2B5EF4-FFF2-40B4-BE49-F238E27FC236}">
                <a16:creationId xmlns:a16="http://schemas.microsoft.com/office/drawing/2014/main" id="{42505992-5CFF-4960-9B3A-E70EC490ADF8}"/>
              </a:ext>
            </a:extLst>
          </p:cNvPr>
          <p:cNvSpPr txBox="1"/>
          <p:nvPr/>
        </p:nvSpPr>
        <p:spPr>
          <a:xfrm>
            <a:off x="627323" y="648584"/>
            <a:ext cx="3742660" cy="523220"/>
          </a:xfrm>
          <a:prstGeom prst="rect">
            <a:avLst/>
          </a:prstGeom>
          <a:noFill/>
        </p:spPr>
        <p:txBody>
          <a:bodyPr wrap="square" rtlCol="0">
            <a:spAutoFit/>
          </a:bodyPr>
          <a:lstStyle/>
          <a:p>
            <a:pPr marL="457200" indent="-457200">
              <a:buFont typeface="Wingdings" panose="05000000000000000000" pitchFamily="2" charset="2"/>
              <a:buChar char="Ø"/>
            </a:pPr>
            <a:r>
              <a:rPr lang="zh-CN" altLang="en-US" sz="2800" dirty="0"/>
              <a:t>顺序存储</a:t>
            </a:r>
          </a:p>
        </p:txBody>
      </p:sp>
      <p:sp>
        <p:nvSpPr>
          <p:cNvPr id="5" name="文本框 4">
            <a:extLst>
              <a:ext uri="{FF2B5EF4-FFF2-40B4-BE49-F238E27FC236}">
                <a16:creationId xmlns:a16="http://schemas.microsoft.com/office/drawing/2014/main" id="{F244F3C8-5F0A-4D12-B8CF-B1DE69B52835}"/>
              </a:ext>
            </a:extLst>
          </p:cNvPr>
          <p:cNvSpPr txBox="1"/>
          <p:nvPr/>
        </p:nvSpPr>
        <p:spPr>
          <a:xfrm>
            <a:off x="627323" y="1596278"/>
            <a:ext cx="10584016" cy="1035668"/>
          </a:xfrm>
          <a:prstGeom prst="rect">
            <a:avLst/>
          </a:prstGeom>
          <a:noFill/>
        </p:spPr>
        <p:txBody>
          <a:bodyPr wrap="square">
            <a:spAutoFit/>
          </a:bodyPr>
          <a:lstStyle/>
          <a:p>
            <a:pPr indent="457200">
              <a:lnSpc>
                <a:spcPts val="2500"/>
              </a:lnSpc>
              <a:spcBef>
                <a:spcPts val="2400"/>
              </a:spcBef>
            </a:pPr>
            <a:r>
              <a:rPr lang="zh-CN" altLang="en-US" dirty="0"/>
              <a:t>顺序存储又可分为静态分配空间和动态分配空间两种方式。静态分配空间指的是初始就确定大整数的占用空间</a:t>
            </a:r>
            <a:r>
              <a:rPr lang="en-US" altLang="zh-CN" dirty="0"/>
              <a:t>, </a:t>
            </a:r>
            <a:r>
              <a:rPr lang="zh-CN" altLang="en-US" dirty="0"/>
              <a:t>动态分配指的是初始不确定</a:t>
            </a:r>
            <a:r>
              <a:rPr lang="en-US" altLang="zh-CN" dirty="0"/>
              <a:t>, </a:t>
            </a:r>
            <a:r>
              <a:rPr lang="zh-CN" altLang="en-US" dirty="0"/>
              <a:t>要用多少就分配多少。可以选取顺序存储方式中的动态分配空间方式。</a:t>
            </a:r>
            <a:endParaRPr lang="en-US" altLang="zh-CN" dirty="0"/>
          </a:p>
        </p:txBody>
      </p:sp>
      <p:pic>
        <p:nvPicPr>
          <p:cNvPr id="6" name="图片 5">
            <a:extLst>
              <a:ext uri="{FF2B5EF4-FFF2-40B4-BE49-F238E27FC236}">
                <a16:creationId xmlns:a16="http://schemas.microsoft.com/office/drawing/2014/main" id="{4C636E08-DDAC-42C8-9F97-55E09D9D9E6E}"/>
              </a:ext>
            </a:extLst>
          </p:cNvPr>
          <p:cNvPicPr>
            <a:picLocks noChangeAspect="1"/>
          </p:cNvPicPr>
          <p:nvPr/>
        </p:nvPicPr>
        <p:blipFill rotWithShape="1">
          <a:blip r:embed="rId4"/>
          <a:srcRect r="6144"/>
          <a:stretch/>
        </p:blipFill>
        <p:spPr>
          <a:xfrm>
            <a:off x="627323" y="3056419"/>
            <a:ext cx="5439664" cy="1970363"/>
          </a:xfrm>
          <a:prstGeom prst="rect">
            <a:avLst/>
          </a:prstGeom>
        </p:spPr>
      </p:pic>
    </p:spTree>
    <p:extLst>
      <p:ext uri="{BB962C8B-B14F-4D97-AF65-F5344CB8AC3E}">
        <p14:creationId xmlns:p14="http://schemas.microsoft.com/office/powerpoint/2010/main" val="2998600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42505992-5CFF-4960-9B3A-E70EC490ADF8}"/>
              </a:ext>
            </a:extLst>
          </p:cNvPr>
          <p:cNvSpPr txBox="1"/>
          <p:nvPr/>
        </p:nvSpPr>
        <p:spPr>
          <a:xfrm>
            <a:off x="627323" y="648584"/>
            <a:ext cx="3742660" cy="523220"/>
          </a:xfrm>
          <a:prstGeom prst="rect">
            <a:avLst/>
          </a:prstGeom>
          <a:noFill/>
        </p:spPr>
        <p:txBody>
          <a:bodyPr wrap="square" rtlCol="0">
            <a:spAutoFit/>
          </a:bodyPr>
          <a:lstStyle/>
          <a:p>
            <a:pPr marL="457200" indent="-457200">
              <a:buFont typeface="Wingdings" panose="05000000000000000000" pitchFamily="2" charset="2"/>
              <a:buChar char="Ø"/>
            </a:pPr>
            <a:r>
              <a:rPr lang="zh-CN" altLang="en-US" sz="2800" dirty="0"/>
              <a:t>链式存储</a:t>
            </a:r>
          </a:p>
        </p:txBody>
      </p:sp>
      <p:sp>
        <p:nvSpPr>
          <p:cNvPr id="5" name="文本框 4">
            <a:extLst>
              <a:ext uri="{FF2B5EF4-FFF2-40B4-BE49-F238E27FC236}">
                <a16:creationId xmlns:a16="http://schemas.microsoft.com/office/drawing/2014/main" id="{F244F3C8-5F0A-4D12-B8CF-B1DE69B52835}"/>
              </a:ext>
            </a:extLst>
          </p:cNvPr>
          <p:cNvSpPr txBox="1"/>
          <p:nvPr/>
        </p:nvSpPr>
        <p:spPr>
          <a:xfrm>
            <a:off x="627323" y="1596278"/>
            <a:ext cx="10584016" cy="1035668"/>
          </a:xfrm>
          <a:prstGeom prst="rect">
            <a:avLst/>
          </a:prstGeom>
          <a:noFill/>
        </p:spPr>
        <p:txBody>
          <a:bodyPr wrap="square">
            <a:spAutoFit/>
          </a:bodyPr>
          <a:lstStyle/>
          <a:p>
            <a:pPr indent="457200">
              <a:lnSpc>
                <a:spcPts val="2500"/>
              </a:lnSpc>
              <a:spcBef>
                <a:spcPts val="2400"/>
              </a:spcBef>
            </a:pPr>
            <a:r>
              <a:rPr lang="zh-CN" altLang="en-US" dirty="0"/>
              <a:t>链式存储结构表示一个大整数</a:t>
            </a:r>
            <a:r>
              <a:rPr lang="en-US" altLang="zh-CN" dirty="0"/>
              <a:t>, </a:t>
            </a:r>
            <a:r>
              <a:rPr lang="zh-CN" altLang="en-US" dirty="0"/>
              <a:t>每一个大整数都是由大整数的长度</a:t>
            </a:r>
            <a:r>
              <a:rPr lang="en-US" altLang="zh-CN" dirty="0"/>
              <a:t>, </a:t>
            </a:r>
            <a:r>
              <a:rPr lang="zh-CN" altLang="en-US" dirty="0"/>
              <a:t>大整数的符号</a:t>
            </a:r>
            <a:r>
              <a:rPr lang="en-US" altLang="zh-CN" dirty="0"/>
              <a:t>, </a:t>
            </a:r>
            <a:r>
              <a:rPr lang="zh-CN" altLang="en-US" dirty="0"/>
              <a:t>以及一个上面所述的结点序列构成。为了表示方便</a:t>
            </a:r>
            <a:r>
              <a:rPr lang="en-US" altLang="zh-CN" dirty="0"/>
              <a:t>, </a:t>
            </a:r>
            <a:r>
              <a:rPr lang="zh-CN" altLang="en-US" dirty="0"/>
              <a:t>给每个大整数分配一个头结点</a:t>
            </a:r>
            <a:r>
              <a:rPr lang="en-US" altLang="zh-CN" dirty="0"/>
              <a:t>, </a:t>
            </a:r>
            <a:r>
              <a:rPr lang="zh-CN" altLang="en-US" dirty="0"/>
              <a:t>其对应的值为</a:t>
            </a:r>
            <a:r>
              <a:rPr lang="en-US" altLang="zh-CN" dirty="0"/>
              <a:t>0, </a:t>
            </a:r>
            <a:r>
              <a:rPr lang="zh-CN" altLang="en-US" dirty="0"/>
              <a:t>指针指向第一个系数所在的结点</a:t>
            </a:r>
            <a:r>
              <a:rPr lang="en-US" altLang="zh-CN" dirty="0"/>
              <a:t>, </a:t>
            </a:r>
            <a:r>
              <a:rPr lang="zh-CN" altLang="en-US" dirty="0"/>
              <a:t>最后一个结点的指针存放</a:t>
            </a:r>
            <a:r>
              <a:rPr lang="en-US" altLang="zh-CN" dirty="0"/>
              <a:t>NULL</a:t>
            </a:r>
            <a:r>
              <a:rPr lang="zh-CN" altLang="en-US" dirty="0"/>
              <a:t>。</a:t>
            </a:r>
            <a:endParaRPr lang="en-US" altLang="zh-CN" dirty="0"/>
          </a:p>
        </p:txBody>
      </p:sp>
      <p:pic>
        <p:nvPicPr>
          <p:cNvPr id="7" name="图片 6">
            <a:extLst>
              <a:ext uri="{FF2B5EF4-FFF2-40B4-BE49-F238E27FC236}">
                <a16:creationId xmlns:a16="http://schemas.microsoft.com/office/drawing/2014/main" id="{783347A9-12E3-4F8C-91F5-498EB153A259}"/>
              </a:ext>
            </a:extLst>
          </p:cNvPr>
          <p:cNvPicPr>
            <a:picLocks noChangeAspect="1"/>
          </p:cNvPicPr>
          <p:nvPr/>
        </p:nvPicPr>
        <p:blipFill>
          <a:blip r:embed="rId3"/>
          <a:stretch>
            <a:fillRect/>
          </a:stretch>
        </p:blipFill>
        <p:spPr>
          <a:xfrm>
            <a:off x="627323" y="3056421"/>
            <a:ext cx="4706061" cy="2505748"/>
          </a:xfrm>
          <a:prstGeom prst="rect">
            <a:avLst/>
          </a:prstGeom>
        </p:spPr>
      </p:pic>
      <p:pic>
        <p:nvPicPr>
          <p:cNvPr id="8" name="图片 7">
            <a:extLst>
              <a:ext uri="{FF2B5EF4-FFF2-40B4-BE49-F238E27FC236}">
                <a16:creationId xmlns:a16="http://schemas.microsoft.com/office/drawing/2014/main" id="{130880B6-2A8A-4ABB-910D-B771F3076930}"/>
              </a:ext>
            </a:extLst>
          </p:cNvPr>
          <p:cNvPicPr>
            <a:picLocks noChangeAspect="1"/>
          </p:cNvPicPr>
          <p:nvPr/>
        </p:nvPicPr>
        <p:blipFill rotWithShape="1">
          <a:blip r:embed="rId4"/>
          <a:srcRect t="8440"/>
          <a:stretch/>
        </p:blipFill>
        <p:spPr>
          <a:xfrm>
            <a:off x="5919331" y="3146556"/>
            <a:ext cx="5116315" cy="2325477"/>
          </a:xfrm>
          <a:prstGeom prst="rect">
            <a:avLst/>
          </a:prstGeom>
        </p:spPr>
      </p:pic>
    </p:spTree>
    <p:extLst>
      <p:ext uri="{BB962C8B-B14F-4D97-AF65-F5344CB8AC3E}">
        <p14:creationId xmlns:p14="http://schemas.microsoft.com/office/powerpoint/2010/main" val="8387433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42505992-5CFF-4960-9B3A-E70EC490ADF8}"/>
              </a:ext>
            </a:extLst>
          </p:cNvPr>
          <p:cNvSpPr txBox="1"/>
          <p:nvPr/>
        </p:nvSpPr>
        <p:spPr>
          <a:xfrm>
            <a:off x="627323" y="648584"/>
            <a:ext cx="3975674" cy="523220"/>
          </a:xfrm>
          <a:prstGeom prst="rect">
            <a:avLst/>
          </a:prstGeom>
          <a:noFill/>
        </p:spPr>
        <p:txBody>
          <a:bodyPr wrap="square" rtlCol="0">
            <a:spAutoFit/>
          </a:bodyPr>
          <a:lstStyle/>
          <a:p>
            <a:pPr marL="457200" indent="-457200">
              <a:buFont typeface="Wingdings" panose="05000000000000000000" pitchFamily="2" charset="2"/>
              <a:buChar char="Ø"/>
            </a:pPr>
            <a:r>
              <a:rPr lang="zh-CN" altLang="en-US" sz="2800" dirty="0"/>
              <a:t>顺序存储</a:t>
            </a:r>
            <a:r>
              <a:rPr lang="en-US" altLang="zh-CN" sz="2800" dirty="0"/>
              <a:t>vs</a:t>
            </a:r>
            <a:r>
              <a:rPr lang="zh-CN" altLang="en-US" sz="2800" dirty="0"/>
              <a:t>链式存储</a:t>
            </a:r>
          </a:p>
        </p:txBody>
      </p:sp>
      <p:sp>
        <p:nvSpPr>
          <p:cNvPr id="5" name="文本框 4">
            <a:extLst>
              <a:ext uri="{FF2B5EF4-FFF2-40B4-BE49-F238E27FC236}">
                <a16:creationId xmlns:a16="http://schemas.microsoft.com/office/drawing/2014/main" id="{F244F3C8-5F0A-4D12-B8CF-B1DE69B52835}"/>
              </a:ext>
            </a:extLst>
          </p:cNvPr>
          <p:cNvSpPr txBox="1"/>
          <p:nvPr/>
        </p:nvSpPr>
        <p:spPr>
          <a:xfrm>
            <a:off x="3971415" y="826624"/>
            <a:ext cx="10035682" cy="323165"/>
          </a:xfrm>
          <a:prstGeom prst="rect">
            <a:avLst/>
          </a:prstGeom>
          <a:noFill/>
        </p:spPr>
        <p:txBody>
          <a:bodyPr wrap="square">
            <a:spAutoFit/>
          </a:bodyPr>
          <a:lstStyle/>
          <a:p>
            <a:pPr marL="266700" indent="289560" algn="l">
              <a:lnSpc>
                <a:spcPts val="1800"/>
              </a:lnSpc>
            </a:pPr>
            <a:r>
              <a:rPr lang="zh-CN" altLang="zh-CN" sz="2000" kern="100" spc="45" dirty="0">
                <a:solidFill>
                  <a:srgbClr val="333333"/>
                </a:solidFill>
                <a:effectLst/>
                <a:latin typeface="Arial" panose="020B0604020202020204" pitchFamily="34" charset="0"/>
                <a:ea typeface="宋体" panose="02010600030101010101" pitchFamily="2" charset="-122"/>
                <a:cs typeface="Arial" panose="020B0604020202020204" pitchFamily="34" charset="0"/>
              </a:rPr>
              <a:t>以</a:t>
            </a:r>
            <a:r>
              <a:rPr lang="en-US" altLang="zh-CN" sz="2000" kern="100" spc="45" dirty="0">
                <a:solidFill>
                  <a:srgbClr val="333333"/>
                </a:solidFill>
                <a:effectLst/>
                <a:latin typeface="Arial" panose="020B0604020202020204" pitchFamily="34" charset="0"/>
                <a:ea typeface="宋体" panose="02010600030101010101" pitchFamily="2" charset="-122"/>
              </a:rPr>
              <a:t>x= (</a:t>
            </a:r>
            <a:r>
              <a:rPr lang="en-US" altLang="zh-CN" sz="2000" b="0" i="0" dirty="0">
                <a:solidFill>
                  <a:srgbClr val="333333"/>
                </a:solidFill>
                <a:effectLst/>
                <a:latin typeface="Arial" panose="020B0604020202020204" pitchFamily="34" charset="0"/>
              </a:rPr>
              <a:t>9454c4784665748de456f7a800000f23</a:t>
            </a:r>
            <a:r>
              <a:rPr lang="en-US" altLang="zh-CN" sz="2000" kern="100" spc="45" dirty="0">
                <a:solidFill>
                  <a:srgbClr val="333333"/>
                </a:solidFill>
                <a:effectLst/>
                <a:latin typeface="Arial" panose="020B0604020202020204" pitchFamily="34" charset="0"/>
                <a:ea typeface="宋体" panose="02010600030101010101" pitchFamily="2" charset="-122"/>
              </a:rPr>
              <a:t>) </a:t>
            </a:r>
            <a:r>
              <a:rPr lang="en-US" altLang="zh-CN" sz="2000" kern="100" spc="45" baseline="-25000" dirty="0">
                <a:solidFill>
                  <a:srgbClr val="333333"/>
                </a:solidFill>
                <a:effectLst/>
                <a:latin typeface="Arial" panose="020B0604020202020204" pitchFamily="34" charset="0"/>
                <a:ea typeface="宋体" panose="02010600030101010101" pitchFamily="2" charset="-122"/>
              </a:rPr>
              <a:t>16</a:t>
            </a:r>
            <a:r>
              <a:rPr lang="zh-CN" altLang="zh-CN" sz="2000" kern="100" spc="45" dirty="0">
                <a:solidFill>
                  <a:srgbClr val="333333"/>
                </a:solidFill>
                <a:effectLst/>
                <a:latin typeface="Times New Roman" panose="02020603050405020304" pitchFamily="18" charset="0"/>
                <a:ea typeface="宋体" panose="02010600030101010101" pitchFamily="2" charset="-122"/>
                <a:cs typeface="Arial" panose="020B0604020202020204" pitchFamily="34" charset="0"/>
              </a:rPr>
              <a:t>为例</a:t>
            </a:r>
            <a:r>
              <a:rPr lang="en-US" altLang="zh-CN" sz="2000" kern="100" spc="45" dirty="0">
                <a:solidFill>
                  <a:srgbClr val="333333"/>
                </a:solidFill>
                <a:effectLst/>
                <a:latin typeface="Times New Roman" panose="02020603050405020304" pitchFamily="18" charset="0"/>
                <a:ea typeface="宋体" panose="02010600030101010101" pitchFamily="2" charset="-122"/>
                <a:cs typeface="Arial" panose="020B0604020202020204" pitchFamily="34" charset="0"/>
              </a:rPr>
              <a:t>:</a:t>
            </a:r>
            <a:endParaRPr lang="zh-CN" altLang="zh-CN" sz="2000" kern="100" dirty="0">
              <a:effectLst/>
              <a:latin typeface="Times New Roman" panose="02020603050405020304" pitchFamily="18" charset="0"/>
              <a:ea typeface="宋体" panose="02010600030101010101" pitchFamily="2" charset="-122"/>
            </a:endParaRPr>
          </a:p>
        </p:txBody>
      </p:sp>
      <p:sp>
        <p:nvSpPr>
          <p:cNvPr id="12" name="文本框 11">
            <a:extLst>
              <a:ext uri="{FF2B5EF4-FFF2-40B4-BE49-F238E27FC236}">
                <a16:creationId xmlns:a16="http://schemas.microsoft.com/office/drawing/2014/main" id="{17DDDDE7-8FEC-4A47-A540-C91B0FEDF38D}"/>
              </a:ext>
            </a:extLst>
          </p:cNvPr>
          <p:cNvSpPr txBox="1"/>
          <p:nvPr/>
        </p:nvSpPr>
        <p:spPr>
          <a:xfrm>
            <a:off x="808840" y="1633851"/>
            <a:ext cx="5865877" cy="1035668"/>
          </a:xfrm>
          <a:prstGeom prst="rect">
            <a:avLst/>
          </a:prstGeom>
          <a:noFill/>
        </p:spPr>
        <p:txBody>
          <a:bodyPr wrap="square">
            <a:spAutoFit/>
          </a:bodyPr>
          <a:lstStyle/>
          <a:p>
            <a:pPr indent="457200">
              <a:lnSpc>
                <a:spcPts val="2500"/>
              </a:lnSpc>
              <a:spcBef>
                <a:spcPts val="2400"/>
              </a:spcBef>
            </a:pPr>
            <a:r>
              <a:rPr lang="zh-CN" altLang="en-US" b="1" dirty="0"/>
              <a:t>链式存储</a:t>
            </a:r>
            <a:r>
              <a:rPr lang="en-US" altLang="zh-CN" dirty="0"/>
              <a:t>:</a:t>
            </a:r>
            <a:r>
              <a:rPr lang="zh-CN" altLang="en-US" dirty="0"/>
              <a:t>结点彼此不相邻</a:t>
            </a:r>
            <a:r>
              <a:rPr lang="en-US" altLang="zh-CN" dirty="0"/>
              <a:t>, </a:t>
            </a:r>
            <a:r>
              <a:rPr lang="zh-CN" altLang="en-US" dirty="0"/>
              <a:t>每一个结点可分成两部分</a:t>
            </a:r>
            <a:r>
              <a:rPr lang="en-US" altLang="zh-CN" dirty="0"/>
              <a:t>, </a:t>
            </a:r>
            <a:r>
              <a:rPr lang="zh-CN" altLang="en-US" dirty="0"/>
              <a:t>前部分是大整数对应位置的系数</a:t>
            </a:r>
            <a:r>
              <a:rPr lang="en-US" altLang="zh-CN" dirty="0"/>
              <a:t>, </a:t>
            </a:r>
            <a:r>
              <a:rPr lang="zh-CN" altLang="en-US" dirty="0"/>
              <a:t>后部分是后继结点的地址 </a:t>
            </a:r>
            <a:r>
              <a:rPr lang="en-US" altLang="zh-CN" dirty="0"/>
              <a:t>(</a:t>
            </a:r>
            <a:r>
              <a:rPr lang="zh-CN" altLang="en-US" dirty="0"/>
              <a:t>既大整数的下一系数所在结点的地址</a:t>
            </a:r>
            <a:r>
              <a:rPr lang="en-US" altLang="zh-CN" dirty="0"/>
              <a:t>) </a:t>
            </a:r>
            <a:r>
              <a:rPr lang="zh-CN" altLang="en-US" dirty="0"/>
              <a:t>。</a:t>
            </a:r>
            <a:endParaRPr lang="en-US" altLang="zh-CN" dirty="0"/>
          </a:p>
        </p:txBody>
      </p:sp>
      <p:sp>
        <p:nvSpPr>
          <p:cNvPr id="14" name="文本框 13">
            <a:extLst>
              <a:ext uri="{FF2B5EF4-FFF2-40B4-BE49-F238E27FC236}">
                <a16:creationId xmlns:a16="http://schemas.microsoft.com/office/drawing/2014/main" id="{162A25E9-4B6D-4F0B-BBCB-0EE22C040E53}"/>
              </a:ext>
            </a:extLst>
          </p:cNvPr>
          <p:cNvSpPr txBox="1"/>
          <p:nvPr/>
        </p:nvSpPr>
        <p:spPr>
          <a:xfrm>
            <a:off x="7171509" y="1628465"/>
            <a:ext cx="3722915" cy="1035668"/>
          </a:xfrm>
          <a:prstGeom prst="rect">
            <a:avLst/>
          </a:prstGeom>
          <a:noFill/>
        </p:spPr>
        <p:txBody>
          <a:bodyPr wrap="square">
            <a:spAutoFit/>
          </a:bodyPr>
          <a:lstStyle/>
          <a:p>
            <a:pPr indent="457200">
              <a:lnSpc>
                <a:spcPts val="2500"/>
              </a:lnSpc>
              <a:spcBef>
                <a:spcPts val="2400"/>
              </a:spcBef>
            </a:pPr>
            <a:r>
              <a:rPr lang="zh-CN" altLang="en-US" b="1" dirty="0"/>
              <a:t>顺序存储</a:t>
            </a:r>
            <a:r>
              <a:rPr lang="en-US" altLang="zh-CN" dirty="0"/>
              <a:t>:</a:t>
            </a:r>
            <a:r>
              <a:rPr lang="zh-CN" altLang="en-US" dirty="0"/>
              <a:t>结点的物理位置都是相邻的</a:t>
            </a:r>
            <a:r>
              <a:rPr lang="en-US" altLang="zh-CN" dirty="0"/>
              <a:t>, </a:t>
            </a:r>
            <a:r>
              <a:rPr lang="zh-CN" altLang="en-US" dirty="0"/>
              <a:t>而且大整数的系数是依次放入其中。</a:t>
            </a:r>
          </a:p>
        </p:txBody>
      </p:sp>
      <p:pic>
        <p:nvPicPr>
          <p:cNvPr id="15" name="图片 14">
            <a:extLst>
              <a:ext uri="{FF2B5EF4-FFF2-40B4-BE49-F238E27FC236}">
                <a16:creationId xmlns:a16="http://schemas.microsoft.com/office/drawing/2014/main" id="{2C30DE9D-FF89-4996-9797-116641E46D74}"/>
              </a:ext>
            </a:extLst>
          </p:cNvPr>
          <p:cNvPicPr>
            <a:picLocks noChangeAspect="1"/>
          </p:cNvPicPr>
          <p:nvPr/>
        </p:nvPicPr>
        <p:blipFill rotWithShape="1">
          <a:blip r:embed="rId3"/>
          <a:srcRect r="3757"/>
          <a:stretch/>
        </p:blipFill>
        <p:spPr>
          <a:xfrm>
            <a:off x="724237" y="3507379"/>
            <a:ext cx="6199074" cy="1756953"/>
          </a:xfrm>
          <a:prstGeom prst="rect">
            <a:avLst/>
          </a:prstGeom>
        </p:spPr>
      </p:pic>
      <p:pic>
        <p:nvPicPr>
          <p:cNvPr id="16" name="图片 15">
            <a:extLst>
              <a:ext uri="{FF2B5EF4-FFF2-40B4-BE49-F238E27FC236}">
                <a16:creationId xmlns:a16="http://schemas.microsoft.com/office/drawing/2014/main" id="{E62B6888-58B2-4703-BA81-A4AE077D32C1}"/>
              </a:ext>
            </a:extLst>
          </p:cNvPr>
          <p:cNvPicPr>
            <a:picLocks noChangeAspect="1"/>
          </p:cNvPicPr>
          <p:nvPr/>
        </p:nvPicPr>
        <p:blipFill>
          <a:blip r:embed="rId4"/>
          <a:stretch>
            <a:fillRect/>
          </a:stretch>
        </p:blipFill>
        <p:spPr>
          <a:xfrm>
            <a:off x="8041785" y="3142809"/>
            <a:ext cx="2295874" cy="2396515"/>
          </a:xfrm>
          <a:prstGeom prst="rect">
            <a:avLst/>
          </a:prstGeom>
        </p:spPr>
      </p:pic>
    </p:spTree>
    <p:extLst>
      <p:ext uri="{BB962C8B-B14F-4D97-AF65-F5344CB8AC3E}">
        <p14:creationId xmlns:p14="http://schemas.microsoft.com/office/powerpoint/2010/main" val="9147542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42505992-5CFF-4960-9B3A-E70EC490ADF8}"/>
              </a:ext>
            </a:extLst>
          </p:cNvPr>
          <p:cNvSpPr txBox="1"/>
          <p:nvPr/>
        </p:nvSpPr>
        <p:spPr>
          <a:xfrm>
            <a:off x="627323" y="648584"/>
            <a:ext cx="4830048" cy="523220"/>
          </a:xfrm>
          <a:prstGeom prst="rect">
            <a:avLst/>
          </a:prstGeom>
          <a:noFill/>
        </p:spPr>
        <p:txBody>
          <a:bodyPr wrap="square" rtlCol="0">
            <a:spAutoFit/>
          </a:bodyPr>
          <a:lstStyle/>
          <a:p>
            <a:pPr marL="285750" indent="-285750">
              <a:buFont typeface="Wingdings" panose="05000000000000000000" pitchFamily="2" charset="2"/>
              <a:buChar char="u"/>
            </a:pPr>
            <a:r>
              <a:rPr lang="zh-CN" altLang="en-US" sz="2800" dirty="0"/>
              <a:t>大数四则运算</a:t>
            </a:r>
            <a:r>
              <a:rPr lang="en-US" altLang="zh-CN" sz="2800" dirty="0"/>
              <a:t>-</a:t>
            </a:r>
            <a:r>
              <a:rPr lang="zh-CN" altLang="en-US" sz="2800" dirty="0"/>
              <a:t>加法</a:t>
            </a:r>
          </a:p>
        </p:txBody>
      </p:sp>
      <p:sp>
        <p:nvSpPr>
          <p:cNvPr id="7" name="文本框 6">
            <a:extLst>
              <a:ext uri="{FF2B5EF4-FFF2-40B4-BE49-F238E27FC236}">
                <a16:creationId xmlns:a16="http://schemas.microsoft.com/office/drawing/2014/main" id="{C67D234C-ED7B-4D2B-8D2E-CBEABCED6CB1}"/>
              </a:ext>
            </a:extLst>
          </p:cNvPr>
          <p:cNvSpPr txBox="1"/>
          <p:nvPr/>
        </p:nvSpPr>
        <p:spPr>
          <a:xfrm>
            <a:off x="627323" y="1929901"/>
            <a:ext cx="5400755" cy="3587649"/>
          </a:xfrm>
          <a:prstGeom prst="rect">
            <a:avLst/>
          </a:prstGeom>
          <a:noFill/>
        </p:spPr>
        <p:txBody>
          <a:bodyPr wrap="square">
            <a:spAutoFit/>
          </a:bodyPr>
          <a:lstStyle/>
          <a:p>
            <a:pPr marL="266700" indent="457200" algn="l">
              <a:lnSpc>
                <a:spcPts val="2500"/>
              </a:lnSpc>
              <a:spcBef>
                <a:spcPts val="1200"/>
              </a:spcBef>
            </a:pPr>
            <a:r>
              <a:rPr lang="zh-CN" altLang="zh-CN" sz="1800" kern="100" dirty="0">
                <a:effectLst/>
                <a:latin typeface="+mn-ea"/>
              </a:rPr>
              <a:t>对同正或同负的两个大整数</a:t>
            </a:r>
            <a:r>
              <a:rPr lang="en-US" altLang="zh-CN" sz="1800" kern="100" dirty="0">
                <a:effectLst/>
                <a:latin typeface="+mn-ea"/>
              </a:rPr>
              <a:t>, </a:t>
            </a:r>
            <a:r>
              <a:rPr lang="zh-CN" altLang="zh-CN" sz="1800" kern="100" dirty="0">
                <a:effectLst/>
                <a:latin typeface="+mn-ea"/>
              </a:rPr>
              <a:t>它们之间的加法运算</a:t>
            </a:r>
            <a:r>
              <a:rPr lang="en-US" altLang="zh-CN" sz="1800" kern="100" dirty="0">
                <a:effectLst/>
                <a:latin typeface="+mn-ea"/>
              </a:rPr>
              <a:t>, </a:t>
            </a:r>
            <a:r>
              <a:rPr lang="zh-CN" altLang="zh-CN" sz="1800" kern="100" dirty="0">
                <a:effectLst/>
                <a:latin typeface="+mn-ea"/>
              </a:rPr>
              <a:t>和的符号同加数</a:t>
            </a:r>
            <a:r>
              <a:rPr lang="en-US" altLang="zh-CN" sz="1800" kern="100" dirty="0">
                <a:effectLst/>
                <a:latin typeface="+mn-ea"/>
              </a:rPr>
              <a:t>, </a:t>
            </a:r>
            <a:r>
              <a:rPr lang="zh-CN" altLang="zh-CN" sz="1800" kern="100" dirty="0">
                <a:effectLst/>
                <a:latin typeface="+mn-ea"/>
              </a:rPr>
              <a:t>和值只需对两个加数数组的对应元素相加</a:t>
            </a:r>
            <a:r>
              <a:rPr lang="en-US" altLang="zh-CN" sz="1800" kern="100" dirty="0">
                <a:effectLst/>
                <a:latin typeface="+mn-ea"/>
              </a:rPr>
              <a:t>, </a:t>
            </a:r>
            <a:r>
              <a:rPr lang="zh-CN" altLang="zh-CN" sz="1800" kern="100" dirty="0">
                <a:effectLst/>
                <a:latin typeface="+mn-ea"/>
              </a:rPr>
              <a:t>并考虑进位即可。</a:t>
            </a:r>
            <a:endParaRPr lang="en-US" altLang="zh-CN" sz="1800" kern="100" dirty="0">
              <a:effectLst/>
              <a:latin typeface="+mn-ea"/>
            </a:endParaRPr>
          </a:p>
          <a:p>
            <a:pPr marL="266700" indent="457200" algn="l">
              <a:lnSpc>
                <a:spcPts val="2500"/>
              </a:lnSpc>
              <a:spcBef>
                <a:spcPts val="1200"/>
              </a:spcBef>
            </a:pPr>
            <a:r>
              <a:rPr lang="zh-CN" altLang="zh-CN" sz="1800" kern="100" dirty="0">
                <a:effectLst/>
                <a:latin typeface="+mn-ea"/>
              </a:rPr>
              <a:t>两个加数</a:t>
            </a:r>
            <a:r>
              <a:rPr lang="en-US" altLang="zh-CN" sz="1800" kern="100" dirty="0">
                <a:effectLst/>
                <a:latin typeface="+mn-ea"/>
              </a:rPr>
              <a:t>A</a:t>
            </a:r>
            <a:r>
              <a:rPr lang="zh-CN" altLang="zh-CN" sz="1800" kern="100" dirty="0">
                <a:effectLst/>
                <a:latin typeface="+mn-ea"/>
              </a:rPr>
              <a:t>和</a:t>
            </a:r>
            <a:r>
              <a:rPr lang="en-US" altLang="zh-CN" sz="1800" kern="100" dirty="0">
                <a:effectLst/>
                <a:latin typeface="+mn-ea"/>
              </a:rPr>
              <a:t>B</a:t>
            </a:r>
            <a:r>
              <a:rPr lang="zh-CN" altLang="zh-CN" sz="1800" kern="100" dirty="0">
                <a:effectLst/>
                <a:latin typeface="+mn-ea"/>
              </a:rPr>
              <a:t>的系数个数</a:t>
            </a:r>
            <a:r>
              <a:rPr lang="en-US" altLang="zh-CN" sz="1800" kern="100" dirty="0">
                <a:effectLst/>
                <a:latin typeface="+mn-ea"/>
              </a:rPr>
              <a:t> (</a:t>
            </a:r>
            <a:r>
              <a:rPr lang="zh-CN" altLang="zh-CN" sz="1800" kern="100" dirty="0">
                <a:effectLst/>
                <a:latin typeface="+mn-ea"/>
              </a:rPr>
              <a:t>也就是数组有效元素个数、或整数的位数</a:t>
            </a:r>
            <a:r>
              <a:rPr lang="en-US" altLang="zh-CN" sz="1800" kern="100" dirty="0">
                <a:effectLst/>
                <a:latin typeface="+mn-ea"/>
              </a:rPr>
              <a:t>) </a:t>
            </a:r>
            <a:r>
              <a:rPr lang="zh-CN" altLang="zh-CN" sz="1800" kern="100" dirty="0">
                <a:effectLst/>
                <a:latin typeface="+mn-ea"/>
              </a:rPr>
              <a:t>的大小关系存在三种可能</a:t>
            </a:r>
            <a:r>
              <a:rPr lang="en-US" altLang="zh-CN" sz="1800" kern="100" dirty="0">
                <a:effectLst/>
                <a:latin typeface="+mn-ea"/>
              </a:rPr>
              <a:t>, </a:t>
            </a:r>
            <a:r>
              <a:rPr lang="zh-CN" altLang="zh-CN" sz="1800" kern="100" dirty="0">
                <a:effectLst/>
                <a:latin typeface="+mn-ea"/>
              </a:rPr>
              <a:t>因此在实现中</a:t>
            </a:r>
            <a:r>
              <a:rPr lang="en-US" altLang="zh-CN" sz="1800" kern="100" dirty="0">
                <a:effectLst/>
                <a:latin typeface="+mn-ea"/>
              </a:rPr>
              <a:t>, </a:t>
            </a:r>
            <a:r>
              <a:rPr lang="zh-CN" altLang="zh-CN" sz="1800" kern="100" dirty="0">
                <a:effectLst/>
                <a:latin typeface="+mn-ea"/>
              </a:rPr>
              <a:t>以较少的系数有多少个来划分有较多系数的加数</a:t>
            </a:r>
            <a:r>
              <a:rPr lang="en-US" altLang="zh-CN" sz="1800" kern="100" dirty="0">
                <a:effectLst/>
                <a:latin typeface="+mn-ea"/>
              </a:rPr>
              <a:t>, </a:t>
            </a:r>
            <a:r>
              <a:rPr lang="zh-CN" altLang="zh-CN" sz="1800" kern="100" dirty="0">
                <a:effectLst/>
                <a:latin typeface="+mn-ea"/>
              </a:rPr>
              <a:t>这样就可以对低位相同长度的部分对应相加</a:t>
            </a:r>
            <a:r>
              <a:rPr lang="en-US" altLang="zh-CN" sz="1800" kern="100" dirty="0">
                <a:effectLst/>
                <a:latin typeface="+mn-ea"/>
              </a:rPr>
              <a:t>, </a:t>
            </a:r>
            <a:r>
              <a:rPr lang="zh-CN" altLang="zh-CN" sz="1800" kern="100" dirty="0">
                <a:effectLst/>
                <a:latin typeface="+mn-ea"/>
              </a:rPr>
              <a:t>对高位多出的部分直接赋值到和数组</a:t>
            </a:r>
            <a:r>
              <a:rPr lang="zh-CN" altLang="en-US" kern="100" dirty="0">
                <a:latin typeface="+mn-ea"/>
              </a:rPr>
              <a:t>。</a:t>
            </a:r>
            <a:endParaRPr lang="en-US" altLang="zh-CN" kern="100" dirty="0">
              <a:latin typeface="+mn-ea"/>
            </a:endParaRPr>
          </a:p>
          <a:p>
            <a:pPr marL="266700" indent="457200" algn="l">
              <a:lnSpc>
                <a:spcPts val="2500"/>
              </a:lnSpc>
              <a:spcBef>
                <a:spcPts val="1200"/>
              </a:spcBef>
            </a:pPr>
            <a:r>
              <a:rPr lang="zh-CN" altLang="zh-CN" sz="1800" kern="100" dirty="0">
                <a:effectLst/>
                <a:latin typeface="+mn-ea"/>
              </a:rPr>
              <a:t>对异号整数的加法运算</a:t>
            </a:r>
            <a:r>
              <a:rPr lang="en-US" altLang="zh-CN" sz="1800" kern="100" dirty="0">
                <a:effectLst/>
                <a:latin typeface="+mn-ea"/>
              </a:rPr>
              <a:t>, </a:t>
            </a:r>
            <a:r>
              <a:rPr lang="zh-CN" altLang="zh-CN" sz="1800" kern="100" dirty="0">
                <a:effectLst/>
                <a:latin typeface="+mn-ea"/>
              </a:rPr>
              <a:t>实际上是减法运算。</a:t>
            </a:r>
          </a:p>
        </p:txBody>
      </p:sp>
      <p:pic>
        <p:nvPicPr>
          <p:cNvPr id="6" name="图片 5">
            <a:extLst>
              <a:ext uri="{FF2B5EF4-FFF2-40B4-BE49-F238E27FC236}">
                <a16:creationId xmlns:a16="http://schemas.microsoft.com/office/drawing/2014/main" id="{B0981B44-1178-4618-939B-3EB27F4E8B7A}"/>
              </a:ext>
            </a:extLst>
          </p:cNvPr>
          <p:cNvPicPr>
            <a:picLocks noChangeAspect="1"/>
          </p:cNvPicPr>
          <p:nvPr/>
        </p:nvPicPr>
        <p:blipFill>
          <a:blip r:embed="rId3"/>
          <a:stretch>
            <a:fillRect/>
          </a:stretch>
        </p:blipFill>
        <p:spPr>
          <a:xfrm>
            <a:off x="6893294" y="1456016"/>
            <a:ext cx="3990296" cy="4535420"/>
          </a:xfrm>
          <a:prstGeom prst="rect">
            <a:avLst/>
          </a:prstGeom>
        </p:spPr>
      </p:pic>
    </p:spTree>
    <p:extLst>
      <p:ext uri="{BB962C8B-B14F-4D97-AF65-F5344CB8AC3E}">
        <p14:creationId xmlns:p14="http://schemas.microsoft.com/office/powerpoint/2010/main" val="4422389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42505992-5CFF-4960-9B3A-E70EC490ADF8}"/>
              </a:ext>
            </a:extLst>
          </p:cNvPr>
          <p:cNvSpPr txBox="1"/>
          <p:nvPr/>
        </p:nvSpPr>
        <p:spPr>
          <a:xfrm>
            <a:off x="627323" y="648584"/>
            <a:ext cx="4830048" cy="523220"/>
          </a:xfrm>
          <a:prstGeom prst="rect">
            <a:avLst/>
          </a:prstGeom>
          <a:noFill/>
        </p:spPr>
        <p:txBody>
          <a:bodyPr wrap="square" rtlCol="0">
            <a:spAutoFit/>
          </a:bodyPr>
          <a:lstStyle/>
          <a:p>
            <a:pPr marL="285750" indent="-285750">
              <a:buFont typeface="Wingdings" panose="05000000000000000000" pitchFamily="2" charset="2"/>
              <a:buChar char="u"/>
            </a:pPr>
            <a:r>
              <a:rPr lang="zh-CN" altLang="en-US" sz="2800" dirty="0"/>
              <a:t>大数四则运算</a:t>
            </a:r>
            <a:r>
              <a:rPr lang="en-US" altLang="zh-CN" sz="2800" dirty="0"/>
              <a:t>-</a:t>
            </a:r>
            <a:r>
              <a:rPr lang="zh-CN" altLang="en-US" sz="2800" dirty="0"/>
              <a:t>减法</a:t>
            </a:r>
          </a:p>
        </p:txBody>
      </p:sp>
      <p:sp>
        <p:nvSpPr>
          <p:cNvPr id="7" name="文本框 6">
            <a:extLst>
              <a:ext uri="{FF2B5EF4-FFF2-40B4-BE49-F238E27FC236}">
                <a16:creationId xmlns:a16="http://schemas.microsoft.com/office/drawing/2014/main" id="{C67D234C-ED7B-4D2B-8D2E-CBEABCED6CB1}"/>
              </a:ext>
            </a:extLst>
          </p:cNvPr>
          <p:cNvSpPr txBox="1"/>
          <p:nvPr/>
        </p:nvSpPr>
        <p:spPr>
          <a:xfrm>
            <a:off x="627323" y="1872420"/>
            <a:ext cx="4678324" cy="3113160"/>
          </a:xfrm>
          <a:prstGeom prst="rect">
            <a:avLst/>
          </a:prstGeom>
          <a:noFill/>
        </p:spPr>
        <p:txBody>
          <a:bodyPr wrap="square">
            <a:spAutoFit/>
          </a:bodyPr>
          <a:lstStyle/>
          <a:p>
            <a:pPr marL="266700" indent="457200" algn="l">
              <a:lnSpc>
                <a:spcPts val="2500"/>
              </a:lnSpc>
              <a:spcBef>
                <a:spcPts val="1200"/>
              </a:spcBef>
            </a:pPr>
            <a:r>
              <a:rPr lang="zh-CN" altLang="en-US" sz="1800" kern="100" dirty="0">
                <a:effectLst/>
                <a:latin typeface="+mn-ea"/>
              </a:rPr>
              <a:t>减法和加法不同的是减法有位置的区别，加法需要进位而减法需要借位。并且大整正数减法可能产生正负也不一定。</a:t>
            </a:r>
          </a:p>
          <a:p>
            <a:pPr marL="266700" indent="457200" algn="l">
              <a:lnSpc>
                <a:spcPts val="2500"/>
              </a:lnSpc>
              <a:spcBef>
                <a:spcPts val="1200"/>
              </a:spcBef>
            </a:pPr>
            <a:r>
              <a:rPr lang="zh-CN" altLang="en-US" sz="1800" kern="100" dirty="0">
                <a:effectLst/>
                <a:latin typeface="+mn-ea"/>
              </a:rPr>
              <a:t>两个正数，如果大数减去小数，那么一切正常，结果是一个正数；但如果小数减去大数，那么结果将是一个负数，并且结果处理起来比较麻烦。 所以在这里全部转成大</a:t>
            </a:r>
            <a:r>
              <a:rPr lang="en-US" altLang="zh-CN" sz="1800" kern="100" dirty="0">
                <a:effectLst/>
                <a:latin typeface="+mn-ea"/>
              </a:rPr>
              <a:t>-</a:t>
            </a:r>
            <a:r>
              <a:rPr lang="zh-CN" altLang="en-US" sz="1800" kern="100" dirty="0">
                <a:effectLst/>
                <a:latin typeface="+mn-ea"/>
              </a:rPr>
              <a:t>小处理</a:t>
            </a:r>
            <a:r>
              <a:rPr lang="en-US" altLang="zh-CN" sz="1800" kern="100" dirty="0">
                <a:effectLst/>
                <a:latin typeface="+mn-ea"/>
              </a:rPr>
              <a:t>(</a:t>
            </a:r>
            <a:r>
              <a:rPr lang="zh-CN" altLang="en-US" sz="1800" kern="100" dirty="0">
                <a:effectLst/>
                <a:latin typeface="+mn-ea"/>
              </a:rPr>
              <a:t>大</a:t>
            </a:r>
            <a:r>
              <a:rPr lang="en-US" altLang="zh-CN" sz="1800" kern="100" dirty="0">
                <a:effectLst/>
                <a:latin typeface="+mn-ea"/>
              </a:rPr>
              <a:t>-</a:t>
            </a:r>
            <a:r>
              <a:rPr lang="zh-CN" altLang="en-US" sz="1800" kern="100" dirty="0">
                <a:effectLst/>
                <a:latin typeface="+mn-ea"/>
              </a:rPr>
              <a:t>小不存在不能借位的情况</a:t>
            </a:r>
            <a:r>
              <a:rPr lang="en-US" altLang="zh-CN" sz="1800" kern="100" dirty="0">
                <a:effectLst/>
                <a:latin typeface="+mn-ea"/>
              </a:rPr>
              <a:t>)</a:t>
            </a:r>
            <a:r>
              <a:rPr lang="zh-CN" altLang="en-US" sz="1800" kern="100" dirty="0">
                <a:effectLst/>
                <a:latin typeface="+mn-ea"/>
              </a:rPr>
              <a:t>。</a:t>
            </a:r>
          </a:p>
        </p:txBody>
      </p:sp>
      <p:pic>
        <p:nvPicPr>
          <p:cNvPr id="3" name="图片 2">
            <a:extLst>
              <a:ext uri="{FF2B5EF4-FFF2-40B4-BE49-F238E27FC236}">
                <a16:creationId xmlns:a16="http://schemas.microsoft.com/office/drawing/2014/main" id="{275EA0BE-6A8A-42D4-9F2E-4364A365C308}"/>
              </a:ext>
            </a:extLst>
          </p:cNvPr>
          <p:cNvPicPr>
            <a:picLocks noChangeAspect="1"/>
          </p:cNvPicPr>
          <p:nvPr/>
        </p:nvPicPr>
        <p:blipFill>
          <a:blip r:embed="rId3"/>
          <a:stretch>
            <a:fillRect/>
          </a:stretch>
        </p:blipFill>
        <p:spPr>
          <a:xfrm>
            <a:off x="5305647" y="1533156"/>
            <a:ext cx="6537083" cy="3791687"/>
          </a:xfrm>
          <a:prstGeom prst="rect">
            <a:avLst/>
          </a:prstGeom>
        </p:spPr>
      </p:pic>
    </p:spTree>
    <p:extLst>
      <p:ext uri="{BB962C8B-B14F-4D97-AF65-F5344CB8AC3E}">
        <p14:creationId xmlns:p14="http://schemas.microsoft.com/office/powerpoint/2010/main" val="386874742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576</TotalTime>
  <Words>5919</Words>
  <Application>Microsoft Office PowerPoint</Application>
  <PresentationFormat>宽屏</PresentationFormat>
  <Paragraphs>199</Paragraphs>
  <Slides>23</Slides>
  <Notes>21</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23</vt:i4>
      </vt:variant>
    </vt:vector>
  </HeadingPairs>
  <TitlesOfParts>
    <vt:vector size="37" baseType="lpstr">
      <vt:lpstr>-apple-system</vt:lpstr>
      <vt:lpstr>MathJax_Main</vt:lpstr>
      <vt:lpstr>MathJax_Math-italic</vt:lpstr>
      <vt:lpstr>等线</vt:lpstr>
      <vt:lpstr>等线 Light</vt:lpstr>
      <vt:lpstr>隶书</vt:lpstr>
      <vt:lpstr>宋体</vt:lpstr>
      <vt:lpstr>Arial</vt:lpstr>
      <vt:lpstr>Cambria Math</vt:lpstr>
      <vt:lpstr>Helvetica</vt:lpstr>
      <vt:lpstr>Tahoma</vt:lpstr>
      <vt:lpstr>Times New Roman</vt:lpstr>
      <vt:lpstr>Wingdings</vt:lpstr>
      <vt:lpstr>Office 主题​​</vt:lpstr>
      <vt:lpstr>大数计算</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大数计算</dc:title>
  <dc:creator>黄 靖雯</dc:creator>
  <cp:lastModifiedBy>xilongpei</cp:lastModifiedBy>
  <cp:revision>57</cp:revision>
  <dcterms:created xsi:type="dcterms:W3CDTF">2022-02-21T08:38:54Z</dcterms:created>
  <dcterms:modified xsi:type="dcterms:W3CDTF">2022-03-02T05:39:47Z</dcterms:modified>
</cp:coreProperties>
</file>