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73" r:id="rId5"/>
    <p:sldId id="262" r:id="rId6"/>
    <p:sldId id="274" r:id="rId7"/>
    <p:sldId id="275" r:id="rId8"/>
    <p:sldId id="261" r:id="rId9"/>
    <p:sldId id="284" r:id="rId10"/>
    <p:sldId id="285" r:id="rId11"/>
    <p:sldId id="286" r:id="rId12"/>
    <p:sldId id="287" r:id="rId13"/>
    <p:sldId id="288" r:id="rId14"/>
    <p:sldId id="264" r:id="rId15"/>
    <p:sldId id="259" r:id="rId16"/>
    <p:sldId id="265" r:id="rId17"/>
    <p:sldId id="266" r:id="rId18"/>
    <p:sldId id="277" r:id="rId19"/>
    <p:sldId id="267" r:id="rId20"/>
    <p:sldId id="278" r:id="rId21"/>
    <p:sldId id="268" r:id="rId22"/>
    <p:sldId id="279" r:id="rId23"/>
    <p:sldId id="280" r:id="rId24"/>
    <p:sldId id="269" r:id="rId25"/>
    <p:sldId id="270" r:id="rId26"/>
    <p:sldId id="282" r:id="rId27"/>
    <p:sldId id="272" r:id="rId28"/>
    <p:sldId id="28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AA6"/>
    <a:srgbClr val="E6E6E6"/>
    <a:srgbClr val="F8C1DA"/>
    <a:srgbClr val="F29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F7A31-7C8E-4A04-B780-694041C6B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B57DE5-023B-482F-A89C-F039EE12B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FA4859-9D28-41F9-9F96-5215C08D9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7EA7-CBC1-4938-B112-4C8370091B7F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61A3E-797C-48FE-A8F7-1DD7B24E8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CC9287-4333-4B80-9AC6-30557D93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49B6-A403-4D33-90F9-BBB72A4A4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66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D894C-8473-4DF1-87EC-CA23CBA5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2A9469-1FDF-42BD-A08C-14145ED4B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BC8B43-C3DE-42C9-B42C-3A829BE6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7EA7-CBC1-4938-B112-4C8370091B7F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5AD95-D2C9-48C2-89C0-F2315AF7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1FB4D7-EA19-4FC7-868E-3A369C9B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49B6-A403-4D33-90F9-BBB72A4A4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64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56ED96-77B1-471B-A5E1-354D7A6FA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1B0112-FD6C-466B-972A-7F0741E70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93D584-60DF-45A5-96DE-E5D2F02C0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7EA7-CBC1-4938-B112-4C8370091B7F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DFD3F8-1E9F-41B5-84DA-43077A4C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4EDFA6-79F7-4D91-B072-AE63448A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49B6-A403-4D33-90F9-BBB72A4A4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91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E2ED4-1C2C-447C-BD98-2EB8F654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F5B2C1-8A78-4A5B-91FB-6DF8B4676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5A534-B8F4-466A-A636-4D049FCC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7EA7-CBC1-4938-B112-4C8370091B7F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E733F-6A35-40E8-8C2F-E24E98FE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82AE31-9B3E-41A1-8923-DCB15C2B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49B6-A403-4D33-90F9-BBB72A4A4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64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6BAB0-C338-4383-8174-FB26EC139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EEBC3B-80F5-460C-AB58-E3EEBCE29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723ACD-5A23-49F6-972C-1A7BA127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7EA7-CBC1-4938-B112-4C8370091B7F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BDB8B-EF37-473F-8FC5-1DB21076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148A19-FC18-433B-9A61-F2B948B7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49B6-A403-4D33-90F9-BBB72A4A4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85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9D031-87EB-4414-9256-E94CD4A9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B08A9D-3BBF-4E36-9ECA-4F31EC173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3B7FD2-A9BE-4307-BD38-3A7E51741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7EE156-AF74-4FE2-B478-AAA0C5C2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7EA7-CBC1-4938-B112-4C8370091B7F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A70075-48D6-4CC6-9EBF-17C6FFAC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8BE2AA-03D0-4B70-B8AC-5CD3545D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49B6-A403-4D33-90F9-BBB72A4A4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95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AFB8D-8080-4ADB-A439-30747D1F0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406C97-0E42-4C47-A95A-427474EA3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AEAA6F-32CB-44AF-A14D-8BB0CC7B7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041FB4-F24F-4CA9-A5EA-8370E5CE7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E40500-A599-499A-AFEA-2E294C586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7D7E39-494D-4E18-82BD-18673F97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7EA7-CBC1-4938-B112-4C8370091B7F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01F5D4-E3AA-4F22-8C0E-41077A6C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A602A1-AA01-456D-82D1-185A529E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49B6-A403-4D33-90F9-BBB72A4A4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0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4A960-BBC1-48A1-9367-8A0D51CD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2A987C-4E29-4C50-9458-CB1C5A0A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7EA7-CBC1-4938-B112-4C8370091B7F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90B7D8-0808-4614-B1F0-B13D678A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C8E0B4-6F8F-476F-9BDF-06824917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49B6-A403-4D33-90F9-BBB72A4A4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59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722112-8814-4B58-96BD-9086CBE7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7EA7-CBC1-4938-B112-4C8370091B7F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5A0690-D7B6-4448-89F6-7D170C301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9558FA-E3D3-4683-9130-E6870D4F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49B6-A403-4D33-90F9-BBB72A4A4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31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69638-9125-452F-8ED6-C13810061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A3302A-5054-4FB8-BF0C-85AD98385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11F647-9AE9-44F7-BD15-5C409CE8D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71227D-6575-4075-A818-B7616644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7EA7-CBC1-4938-B112-4C8370091B7F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B18A08-6A64-43F1-ACE3-C9E6A243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1FCAC4-85E9-4725-B0B0-9F98D5D1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49B6-A403-4D33-90F9-BBB72A4A4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65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99F9C-4E70-4F89-AAA3-514A34926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DF3257-92CD-44DC-9B14-2FE0C1EC8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B84DDD-F965-48D2-BBC1-EB4A012AA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8C4E7C-1E0C-4598-8954-998CEC5F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7EA7-CBC1-4938-B112-4C8370091B7F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32A86E-4587-46FA-9F19-E87AE910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19C2EE-ACDA-407F-B6E3-EC586EF8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49B6-A403-4D33-90F9-BBB72A4A4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69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4CD4C8-34DF-4844-9CCF-434416B2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50BB35-965B-4E5C-9D0D-F2F97FD4F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AADC2-D986-4065-895F-5FE0100B9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D7EA7-CBC1-4938-B112-4C8370091B7F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DA0C1B-9AD2-4018-8131-0700CB2C7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83558-2BCB-47B9-A800-7FC54E5A4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349B6-A403-4D33-90F9-BBB72A4A4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40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bus.freedesktop.org/doc/api/html/group__DBus.html" TargetMode="External"/><Relationship Id="rId2" Type="http://schemas.openxmlformats.org/officeDocument/2006/relationships/hyperlink" Target="https://dbus.freedesktop.org/doc/dbus-specification.html#message-protocol-marshaling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akercrew/dbus-sampl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7DEC731-7FCA-4E31-97E1-DF761DC9202E}"/>
              </a:ext>
            </a:extLst>
          </p:cNvPr>
          <p:cNvSpPr txBox="1"/>
          <p:nvPr/>
        </p:nvSpPr>
        <p:spPr>
          <a:xfrm>
            <a:off x="2042160" y="2782669"/>
            <a:ext cx="855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基于</a:t>
            </a:r>
            <a:r>
              <a:rPr lang="en-US" altLang="zh-CN" sz="3600" b="1" dirty="0"/>
              <a:t>D-Bus</a:t>
            </a:r>
            <a:r>
              <a:rPr lang="zh-CN" altLang="en-US" sz="3600" b="1" dirty="0"/>
              <a:t>的</a:t>
            </a:r>
            <a:r>
              <a:rPr lang="en-US" altLang="zh-CN" sz="3600" b="1" dirty="0"/>
              <a:t>RPC</a:t>
            </a:r>
            <a:r>
              <a:rPr lang="zh-CN" altLang="en-US" sz="3600" b="1" dirty="0"/>
              <a:t>及用</a:t>
            </a:r>
            <a:r>
              <a:rPr lang="en-US" altLang="zh-CN" sz="3600" b="1" dirty="0"/>
              <a:t>GDB</a:t>
            </a:r>
            <a:r>
              <a:rPr lang="zh-CN" altLang="en-US" sz="3600" b="1" dirty="0"/>
              <a:t>调试</a:t>
            </a:r>
            <a:r>
              <a:rPr lang="en-US" altLang="zh-CN" sz="3600" b="1" dirty="0"/>
              <a:t>C++</a:t>
            </a:r>
            <a:r>
              <a:rPr lang="zh-CN" altLang="en-US" sz="3600" b="1" dirty="0"/>
              <a:t>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B6BC81-83FC-4FA0-8F6A-28B95D1F09D7}"/>
              </a:ext>
            </a:extLst>
          </p:cNvPr>
          <p:cNvSpPr txBox="1"/>
          <p:nvPr/>
        </p:nvSpPr>
        <p:spPr>
          <a:xfrm>
            <a:off x="9773920" y="602488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1851106 </a:t>
            </a:r>
            <a:r>
              <a:rPr lang="zh-CN" altLang="en-US" dirty="0"/>
              <a:t>邱俊尹</a:t>
            </a:r>
          </a:p>
        </p:txBody>
      </p:sp>
    </p:spTree>
    <p:extLst>
      <p:ext uri="{BB962C8B-B14F-4D97-AF65-F5344CB8AC3E}">
        <p14:creationId xmlns:p14="http://schemas.microsoft.com/office/powerpoint/2010/main" val="420653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5EAB572-E92F-4B17-975E-74E36DA6031B}"/>
              </a:ext>
            </a:extLst>
          </p:cNvPr>
          <p:cNvSpPr txBox="1"/>
          <p:nvPr/>
        </p:nvSpPr>
        <p:spPr>
          <a:xfrm>
            <a:off x="741680" y="639336"/>
            <a:ext cx="392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D-Bus</a:t>
            </a:r>
            <a:r>
              <a:rPr lang="zh-CN" altLang="en-US" sz="2800" b="1" dirty="0">
                <a:latin typeface="+mn-ea"/>
              </a:rPr>
              <a:t>相关</a:t>
            </a:r>
            <a:r>
              <a:rPr lang="en-US" altLang="zh-CN" sz="2800" b="1" dirty="0">
                <a:latin typeface="+mn-ea"/>
              </a:rPr>
              <a:t>API</a:t>
            </a:r>
            <a:r>
              <a:rPr lang="zh-CN" altLang="en-US" sz="2800" b="1" dirty="0">
                <a:latin typeface="+mn-ea"/>
              </a:rPr>
              <a:t>入门使用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4DDA94-4D9B-47E8-8AB9-07A6300504A8}"/>
              </a:ext>
            </a:extLst>
          </p:cNvPr>
          <p:cNvSpPr txBox="1"/>
          <p:nvPr/>
        </p:nvSpPr>
        <p:spPr>
          <a:xfrm>
            <a:off x="9733280" y="639336"/>
            <a:ext cx="4917440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信号</a:t>
            </a:r>
            <a:r>
              <a:rPr lang="en-US" altLang="zh-CN" sz="2000" b="1" dirty="0"/>
              <a:t>signal</a:t>
            </a:r>
            <a:r>
              <a:rPr lang="zh-CN" altLang="en-US" sz="2000" b="1" dirty="0"/>
              <a:t>发送</a:t>
            </a:r>
            <a:endParaRPr lang="en-US" altLang="zh-CN" sz="20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FC028B-F06E-4C96-9078-A1332748D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83" y="1162556"/>
            <a:ext cx="7015234" cy="47587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5BB54C-B659-4766-A63C-EC3FDEADA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997" y="5097750"/>
            <a:ext cx="7015234" cy="1424970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9388B011-B827-4A31-87CE-5755C230097D}"/>
              </a:ext>
            </a:extLst>
          </p:cNvPr>
          <p:cNvSpPr/>
          <p:nvPr/>
        </p:nvSpPr>
        <p:spPr>
          <a:xfrm>
            <a:off x="8392930" y="1247747"/>
            <a:ext cx="2680700" cy="784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新建</a:t>
            </a:r>
            <a:r>
              <a:rPr lang="en-US" altLang="zh-CN" sz="1600" dirty="0"/>
              <a:t>signal</a:t>
            </a:r>
            <a:r>
              <a:rPr lang="zh-CN" altLang="en-US" sz="1600" dirty="0"/>
              <a:t>类型消息：</a:t>
            </a:r>
            <a:r>
              <a:rPr lang="en-US" altLang="zh-CN" sz="1600" dirty="0" err="1"/>
              <a:t>dbus_message_new_signal</a:t>
            </a:r>
            <a:endParaRPr lang="zh-CN" altLang="en-US" sz="16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8BDE558-BA0F-4DED-962F-737C026278F2}"/>
              </a:ext>
            </a:extLst>
          </p:cNvPr>
          <p:cNvSpPr/>
          <p:nvPr/>
        </p:nvSpPr>
        <p:spPr>
          <a:xfrm>
            <a:off x="8082418" y="2267100"/>
            <a:ext cx="3433311" cy="1274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信息体绑定初始迭代器：</a:t>
            </a:r>
            <a:r>
              <a:rPr lang="en-US" altLang="zh-CN" sz="1600" dirty="0" err="1"/>
              <a:t>dbus_message_iter_init_append</a:t>
            </a:r>
            <a:endParaRPr lang="en-US" altLang="zh-CN" sz="1600" dirty="0"/>
          </a:p>
          <a:p>
            <a:pPr algn="ctr"/>
            <a:r>
              <a:rPr lang="zh-CN" altLang="en-US" sz="1600" dirty="0"/>
              <a:t>消息体增加数据：</a:t>
            </a:r>
            <a:endParaRPr lang="en-US" altLang="zh-CN" sz="1600" dirty="0"/>
          </a:p>
          <a:p>
            <a:pPr algn="ctr"/>
            <a:r>
              <a:rPr lang="en-US" altLang="zh-CN" sz="1600" dirty="0" err="1"/>
              <a:t>dbus_message_iter_append_basic</a:t>
            </a:r>
            <a:endParaRPr lang="zh-CN" altLang="en-US" sz="16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97D837B-1FE1-4208-9800-5A73EB60BD34}"/>
              </a:ext>
            </a:extLst>
          </p:cNvPr>
          <p:cNvSpPr/>
          <p:nvPr/>
        </p:nvSpPr>
        <p:spPr>
          <a:xfrm>
            <a:off x="8458724" y="3744072"/>
            <a:ext cx="2680700" cy="784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消息发送：</a:t>
            </a:r>
            <a:r>
              <a:rPr lang="en-US" altLang="zh-CN" sz="1600" dirty="0" err="1"/>
              <a:t>dbus_connection_send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73779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5EAB572-E92F-4B17-975E-74E36DA6031B}"/>
              </a:ext>
            </a:extLst>
          </p:cNvPr>
          <p:cNvSpPr txBox="1"/>
          <p:nvPr/>
        </p:nvSpPr>
        <p:spPr>
          <a:xfrm>
            <a:off x="741680" y="639336"/>
            <a:ext cx="392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D-Bus</a:t>
            </a:r>
            <a:r>
              <a:rPr lang="zh-CN" altLang="en-US" sz="2800" b="1" dirty="0">
                <a:latin typeface="+mn-ea"/>
              </a:rPr>
              <a:t>相关</a:t>
            </a:r>
            <a:r>
              <a:rPr lang="en-US" altLang="zh-CN" sz="2800" b="1" dirty="0">
                <a:latin typeface="+mn-ea"/>
              </a:rPr>
              <a:t>API</a:t>
            </a:r>
            <a:r>
              <a:rPr lang="zh-CN" altLang="en-US" sz="2800" b="1" dirty="0">
                <a:latin typeface="+mn-ea"/>
              </a:rPr>
              <a:t>入门使用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4DDA94-4D9B-47E8-8AB9-07A6300504A8}"/>
              </a:ext>
            </a:extLst>
          </p:cNvPr>
          <p:cNvSpPr txBox="1"/>
          <p:nvPr/>
        </p:nvSpPr>
        <p:spPr>
          <a:xfrm>
            <a:off x="9641840" y="638592"/>
            <a:ext cx="4917440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信号</a:t>
            </a:r>
            <a:r>
              <a:rPr lang="en-US" altLang="zh-CN" sz="2000" b="1" dirty="0"/>
              <a:t>signal</a:t>
            </a:r>
            <a:r>
              <a:rPr lang="zh-CN" altLang="en-US" sz="2000" b="1" dirty="0"/>
              <a:t>接收</a:t>
            </a:r>
            <a:endParaRPr lang="en-US" altLang="zh-CN" sz="20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E3CB7A-DCAD-4EC7-B0C2-32FA79E2D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3" y="1162556"/>
            <a:ext cx="8052214" cy="52898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703840A-5717-4ECD-9BAE-525B445CE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024" y="4760742"/>
            <a:ext cx="5884376" cy="1869404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9D9FBB9-4BA6-4548-B099-FC1F43820320}"/>
              </a:ext>
            </a:extLst>
          </p:cNvPr>
          <p:cNvSpPr/>
          <p:nvPr/>
        </p:nvSpPr>
        <p:spPr>
          <a:xfrm>
            <a:off x="9066932" y="1313005"/>
            <a:ext cx="2680700" cy="784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添加消息接受匹配规则：</a:t>
            </a:r>
            <a:r>
              <a:rPr lang="en-US" altLang="zh-CN" sz="1600" dirty="0" err="1"/>
              <a:t>dbus_bus_add_match</a:t>
            </a:r>
            <a:endParaRPr lang="zh-CN" altLang="en-US" sz="16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4CD76DC-FB19-485C-9B80-04D6EF6424A5}"/>
              </a:ext>
            </a:extLst>
          </p:cNvPr>
          <p:cNvSpPr/>
          <p:nvPr/>
        </p:nvSpPr>
        <p:spPr>
          <a:xfrm>
            <a:off x="9066932" y="2232798"/>
            <a:ext cx="2812855" cy="784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非阻塞方式监听</a:t>
            </a:r>
            <a:r>
              <a:rPr lang="en-US" altLang="zh-CN" sz="1600" dirty="0"/>
              <a:t>signal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dbus_connection_read_write</a:t>
            </a:r>
            <a:endParaRPr lang="zh-CN" altLang="en-US" sz="16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005429C-4632-4060-9561-856CA057319A}"/>
              </a:ext>
            </a:extLst>
          </p:cNvPr>
          <p:cNvSpPr/>
          <p:nvPr/>
        </p:nvSpPr>
        <p:spPr>
          <a:xfrm>
            <a:off x="8961624" y="3152591"/>
            <a:ext cx="3023469" cy="784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消息数据获取：</a:t>
            </a:r>
            <a:r>
              <a:rPr lang="en-US" altLang="zh-CN" sz="1600" dirty="0" err="1"/>
              <a:t>dbus_connection_pop_message</a:t>
            </a:r>
            <a:endParaRPr lang="zh-CN" altLang="en-US" sz="16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87A1238-84F2-4AA7-A4F9-15B00D5EED2B}"/>
              </a:ext>
            </a:extLst>
          </p:cNvPr>
          <p:cNvSpPr/>
          <p:nvPr/>
        </p:nvSpPr>
        <p:spPr>
          <a:xfrm>
            <a:off x="8961623" y="4072384"/>
            <a:ext cx="3023469" cy="784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消息体中获取具体参数数据：</a:t>
            </a:r>
            <a:r>
              <a:rPr lang="en-US" altLang="zh-CN" sz="1600" dirty="0" err="1"/>
              <a:t>dbus_message_get_args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4969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5EAB572-E92F-4B17-975E-74E36DA6031B}"/>
              </a:ext>
            </a:extLst>
          </p:cNvPr>
          <p:cNvSpPr txBox="1"/>
          <p:nvPr/>
        </p:nvSpPr>
        <p:spPr>
          <a:xfrm>
            <a:off x="741680" y="639336"/>
            <a:ext cx="392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D-Bus</a:t>
            </a:r>
            <a:r>
              <a:rPr lang="zh-CN" altLang="en-US" sz="2800" b="1" dirty="0">
                <a:latin typeface="+mn-ea"/>
              </a:rPr>
              <a:t>相关</a:t>
            </a:r>
            <a:r>
              <a:rPr lang="en-US" altLang="zh-CN" sz="2800" b="1" dirty="0">
                <a:latin typeface="+mn-ea"/>
              </a:rPr>
              <a:t>API</a:t>
            </a:r>
            <a:r>
              <a:rPr lang="zh-CN" altLang="en-US" sz="2800" b="1" dirty="0">
                <a:latin typeface="+mn-ea"/>
              </a:rPr>
              <a:t>入门使用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4DDA94-4D9B-47E8-8AB9-07A6300504A8}"/>
              </a:ext>
            </a:extLst>
          </p:cNvPr>
          <p:cNvSpPr txBox="1"/>
          <p:nvPr/>
        </p:nvSpPr>
        <p:spPr>
          <a:xfrm>
            <a:off x="9326880" y="655429"/>
            <a:ext cx="4917440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方法调用</a:t>
            </a:r>
            <a:r>
              <a:rPr lang="en-US" altLang="zh-CN" sz="2000" b="1" dirty="0"/>
              <a:t>method call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705242-840F-46A7-819B-1522DE0BF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58" y="1423143"/>
            <a:ext cx="8427162" cy="40117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AF20A31-EDED-4E5D-BAE4-421EE7248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641" y="4347316"/>
            <a:ext cx="6100522" cy="251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8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5EAB572-E92F-4B17-975E-74E36DA6031B}"/>
              </a:ext>
            </a:extLst>
          </p:cNvPr>
          <p:cNvSpPr txBox="1"/>
          <p:nvPr/>
        </p:nvSpPr>
        <p:spPr>
          <a:xfrm>
            <a:off x="741680" y="639336"/>
            <a:ext cx="392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D-Bus</a:t>
            </a:r>
            <a:r>
              <a:rPr lang="zh-CN" altLang="en-US" sz="2800" b="1" dirty="0">
                <a:latin typeface="+mn-ea"/>
              </a:rPr>
              <a:t>相关</a:t>
            </a:r>
            <a:r>
              <a:rPr lang="en-US" altLang="zh-CN" sz="2800" b="1" dirty="0">
                <a:latin typeface="+mn-ea"/>
              </a:rPr>
              <a:t>API</a:t>
            </a:r>
            <a:r>
              <a:rPr lang="zh-CN" altLang="en-US" sz="2800" b="1" dirty="0">
                <a:latin typeface="+mn-ea"/>
              </a:rPr>
              <a:t>入门使用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4DDA94-4D9B-47E8-8AB9-07A6300504A8}"/>
              </a:ext>
            </a:extLst>
          </p:cNvPr>
          <p:cNvSpPr txBox="1"/>
          <p:nvPr/>
        </p:nvSpPr>
        <p:spPr>
          <a:xfrm>
            <a:off x="9326880" y="655429"/>
            <a:ext cx="4917440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提供方法</a:t>
            </a:r>
            <a:r>
              <a:rPr lang="en-US" altLang="zh-CN" sz="2000" b="1" dirty="0"/>
              <a:t>method return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68E9B5-8770-49E2-87D9-2C153AE50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" y="1418270"/>
            <a:ext cx="5123180" cy="23871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194A75-89D8-47DF-9B4F-4BF48ED8A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374" y="1418270"/>
            <a:ext cx="6604656" cy="52212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843DC2-FB3F-4C28-9E44-9A6089E8C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70" y="4533247"/>
            <a:ext cx="5518150" cy="181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0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5EAB572-E92F-4B17-975E-74E36DA6031B}"/>
              </a:ext>
            </a:extLst>
          </p:cNvPr>
          <p:cNvSpPr txBox="1"/>
          <p:nvPr/>
        </p:nvSpPr>
        <p:spPr>
          <a:xfrm>
            <a:off x="741680" y="639336"/>
            <a:ext cx="392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D-Bus</a:t>
            </a:r>
            <a:r>
              <a:rPr lang="zh-CN" altLang="en-US" sz="2800" b="1" dirty="0">
                <a:latin typeface="+mn-ea"/>
              </a:rPr>
              <a:t>参考资料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783F84-53B2-4C3C-AF8A-15CF44F17F2A}"/>
              </a:ext>
            </a:extLst>
          </p:cNvPr>
          <p:cNvSpPr txBox="1"/>
          <p:nvPr/>
        </p:nvSpPr>
        <p:spPr>
          <a:xfrm>
            <a:off x="2006600" y="2064454"/>
            <a:ext cx="8011160" cy="337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i="0" dirty="0">
                <a:solidFill>
                  <a:srgbClr val="000000"/>
                </a:solidFill>
                <a:effectLst/>
                <a:latin typeface="+mn-ea"/>
              </a:rPr>
              <a:t>D-Bus Specification 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+mn-ea"/>
              </a:rPr>
              <a:t>官方详细文档：</a:t>
            </a:r>
            <a:r>
              <a:rPr lang="zh-CN" altLang="en-US" dirty="0">
                <a:latin typeface="+mn-ea"/>
                <a:hlinkClick r:id="rId2"/>
              </a:rPr>
              <a:t>https://dbus.freedesktop.org/doc/dbus-specification.html#message-protocol-marshaling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D-Bus low-level public API </a:t>
            </a:r>
            <a:r>
              <a:rPr lang="zh-CN" altLang="en-US" dirty="0">
                <a:latin typeface="+mn-ea"/>
              </a:rPr>
              <a:t>官方底层</a:t>
            </a:r>
            <a:r>
              <a:rPr lang="en-US" altLang="zh-CN" dirty="0">
                <a:latin typeface="+mn-ea"/>
              </a:rPr>
              <a:t>API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>
                <a:latin typeface="+mn-ea"/>
                <a:hlinkClick r:id="rId3"/>
              </a:rPr>
              <a:t>https://dbus.freedesktop.org/doc/api/html/group__DBus.html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D-Bus sample </a:t>
            </a:r>
            <a:r>
              <a:rPr lang="zh-CN" altLang="en-US" dirty="0">
                <a:latin typeface="+mn-ea"/>
              </a:rPr>
              <a:t>入门例子：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hlinkClick r:id="rId4"/>
              </a:rPr>
              <a:t>https://github.com/makercrew/dbus-sample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D-Bus </a:t>
            </a:r>
            <a:r>
              <a:rPr lang="zh-CN" altLang="en-US" dirty="0">
                <a:latin typeface="+mn-ea"/>
              </a:rPr>
              <a:t>个人基本学习和使用记录文档：</a:t>
            </a:r>
            <a:r>
              <a:rPr lang="en-US" altLang="zh-CN" dirty="0">
                <a:latin typeface="+mn-ea"/>
              </a:rPr>
              <a:t> https://www.cnblogs.com/tlam/p/15582727.html</a:t>
            </a:r>
          </a:p>
        </p:txBody>
      </p:sp>
    </p:spTree>
    <p:extLst>
      <p:ext uri="{BB962C8B-B14F-4D97-AF65-F5344CB8AC3E}">
        <p14:creationId xmlns:p14="http://schemas.microsoft.com/office/powerpoint/2010/main" val="3879946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95670E3-88E1-4A88-8698-B548A1BBAD5F}"/>
              </a:ext>
            </a:extLst>
          </p:cNvPr>
          <p:cNvSpPr txBox="1"/>
          <p:nvPr/>
        </p:nvSpPr>
        <p:spPr>
          <a:xfrm>
            <a:off x="1656080" y="1528147"/>
            <a:ext cx="4206240" cy="39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GDB </a:t>
            </a:r>
            <a:r>
              <a:rPr lang="zh-CN" altLang="en-US" sz="2400" dirty="0">
                <a:latin typeface="+mn-ea"/>
              </a:rPr>
              <a:t>是什么</a:t>
            </a:r>
            <a:endParaRPr lang="en-US" altLang="zh-CN" sz="24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GDB </a:t>
            </a:r>
            <a:r>
              <a:rPr lang="zh-CN" altLang="en-US" sz="2400" dirty="0">
                <a:latin typeface="+mn-ea"/>
              </a:rPr>
              <a:t>启动调试</a:t>
            </a:r>
            <a:endParaRPr lang="en-US" altLang="zh-CN" sz="24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GDB </a:t>
            </a:r>
            <a:r>
              <a:rPr lang="zh-CN" altLang="en-US" sz="2400" dirty="0">
                <a:latin typeface="+mn-ea"/>
              </a:rPr>
              <a:t>断点设置</a:t>
            </a:r>
            <a:endParaRPr lang="en-US" altLang="zh-CN" sz="24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GDB </a:t>
            </a:r>
            <a:r>
              <a:rPr lang="zh-CN" altLang="en-US" sz="2400" dirty="0">
                <a:latin typeface="+mn-ea"/>
              </a:rPr>
              <a:t>变量查看</a:t>
            </a:r>
            <a:endParaRPr lang="en-US" altLang="zh-CN" sz="24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GDB </a:t>
            </a:r>
            <a:r>
              <a:rPr lang="zh-CN" altLang="en-US" sz="2400" dirty="0">
                <a:latin typeface="+mn-ea"/>
              </a:rPr>
              <a:t>逻辑调试</a:t>
            </a:r>
            <a:endParaRPr lang="en-US" altLang="zh-CN" sz="24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GDB </a:t>
            </a:r>
            <a:r>
              <a:rPr lang="zh-CN" altLang="en-US" sz="2400" dirty="0">
                <a:latin typeface="+mn-ea"/>
              </a:rPr>
              <a:t>查看与编辑源码</a:t>
            </a:r>
            <a:endParaRPr lang="en-US" altLang="zh-CN" sz="24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GDB Server</a:t>
            </a:r>
            <a:r>
              <a:rPr lang="zh-CN" altLang="en-US" sz="2400" dirty="0">
                <a:latin typeface="+mn-ea"/>
              </a:rPr>
              <a:t>的简单使用</a:t>
            </a:r>
            <a:endParaRPr lang="en-US" altLang="zh-CN" sz="2400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EAB572-E92F-4B17-975E-74E36DA6031B}"/>
              </a:ext>
            </a:extLst>
          </p:cNvPr>
          <p:cNvSpPr txBox="1"/>
          <p:nvPr/>
        </p:nvSpPr>
        <p:spPr>
          <a:xfrm>
            <a:off x="741680" y="639336"/>
            <a:ext cx="392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GDB</a:t>
            </a:r>
            <a:r>
              <a:rPr lang="zh-CN" altLang="en-US" sz="2800" b="1" dirty="0">
                <a:latin typeface="+mn-ea"/>
              </a:rPr>
              <a:t>调试</a:t>
            </a:r>
            <a:r>
              <a:rPr lang="en-US" altLang="zh-CN" sz="2800" b="1" dirty="0">
                <a:latin typeface="+mn-ea"/>
              </a:rPr>
              <a:t>C++</a:t>
            </a:r>
            <a:r>
              <a:rPr lang="zh-CN" altLang="en-US" sz="2800" b="1" dirty="0">
                <a:latin typeface="+mn-ea"/>
              </a:rPr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3789262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5EAB572-E92F-4B17-975E-74E36DA6031B}"/>
              </a:ext>
            </a:extLst>
          </p:cNvPr>
          <p:cNvSpPr txBox="1"/>
          <p:nvPr/>
        </p:nvSpPr>
        <p:spPr>
          <a:xfrm>
            <a:off x="741680" y="639336"/>
            <a:ext cx="392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GDB</a:t>
            </a:r>
            <a:r>
              <a:rPr lang="zh-CN" altLang="en-US" sz="2800" b="1" dirty="0">
                <a:latin typeface="+mn-ea"/>
              </a:rPr>
              <a:t>是什么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250947-0477-4D76-83ED-B65819A7C176}"/>
              </a:ext>
            </a:extLst>
          </p:cNvPr>
          <p:cNvSpPr txBox="1"/>
          <p:nvPr/>
        </p:nvSpPr>
        <p:spPr>
          <a:xfrm>
            <a:off x="2143760" y="1613377"/>
            <a:ext cx="7904480" cy="2353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i="0" dirty="0">
                <a:effectLst/>
                <a:latin typeface="+mn-ea"/>
              </a:rPr>
              <a:t>GNU</a:t>
            </a:r>
            <a:r>
              <a:rPr lang="zh-CN" altLang="en-US" sz="2000" i="0" dirty="0">
                <a:effectLst/>
                <a:latin typeface="+mn-ea"/>
              </a:rPr>
              <a:t>调试器（英语：</a:t>
            </a:r>
            <a:r>
              <a:rPr lang="en-US" altLang="zh-CN" sz="2000" i="0" dirty="0">
                <a:effectLst/>
                <a:latin typeface="+mn-ea"/>
              </a:rPr>
              <a:t>GNU Debugger</a:t>
            </a:r>
            <a:r>
              <a:rPr lang="zh-CN" altLang="en-US" sz="2000" i="0" dirty="0">
                <a:effectLst/>
                <a:latin typeface="+mn-ea"/>
              </a:rPr>
              <a:t>，缩写：</a:t>
            </a:r>
            <a:r>
              <a:rPr lang="en-US" altLang="zh-CN" sz="2000" i="0" dirty="0">
                <a:effectLst/>
                <a:latin typeface="+mn-ea"/>
              </a:rPr>
              <a:t>GDB</a:t>
            </a:r>
            <a:r>
              <a:rPr lang="zh-CN" altLang="en-US" sz="2000" i="0" dirty="0">
                <a:effectLst/>
                <a:latin typeface="+mn-ea"/>
              </a:rPr>
              <a:t>），是</a:t>
            </a:r>
            <a:r>
              <a:rPr lang="en-US" altLang="zh-CN" sz="2000" i="0" u="none" strike="noStrike" dirty="0">
                <a:effectLst/>
                <a:latin typeface="+mn-ea"/>
              </a:rPr>
              <a:t>GNU</a:t>
            </a:r>
            <a:r>
              <a:rPr lang="zh-CN" altLang="en-US" sz="2000" i="0" dirty="0">
                <a:effectLst/>
                <a:latin typeface="+mn-ea"/>
              </a:rPr>
              <a:t>软件系统中的标准</a:t>
            </a:r>
            <a:r>
              <a:rPr lang="zh-CN" altLang="en-US" sz="2000" i="0" u="none" strike="noStrike" dirty="0">
                <a:effectLst/>
                <a:latin typeface="+mn-ea"/>
              </a:rPr>
              <a:t>调试器</a:t>
            </a:r>
            <a:r>
              <a:rPr lang="zh-CN" altLang="en-US" sz="2000" i="0" dirty="0">
                <a:effectLst/>
                <a:latin typeface="+mn-ea"/>
              </a:rPr>
              <a:t>，此外</a:t>
            </a:r>
            <a:r>
              <a:rPr lang="en-US" altLang="zh-CN" sz="2000" i="0" dirty="0">
                <a:effectLst/>
                <a:latin typeface="+mn-ea"/>
              </a:rPr>
              <a:t>GDB</a:t>
            </a:r>
            <a:r>
              <a:rPr lang="zh-CN" altLang="en-US" sz="2000" i="0" dirty="0">
                <a:effectLst/>
                <a:latin typeface="+mn-ea"/>
              </a:rPr>
              <a:t>也是个具有移携性的调试器，经过移携需求的调修与重新编译，如今许多的</a:t>
            </a:r>
            <a:r>
              <a:rPr lang="zh-CN" altLang="en-US" sz="2000" i="0" u="none" strike="noStrike" dirty="0">
                <a:effectLst/>
                <a:latin typeface="+mn-ea"/>
              </a:rPr>
              <a:t>类</a:t>
            </a:r>
            <a:r>
              <a:rPr lang="en-US" altLang="zh-CN" sz="2000" i="0" u="none" strike="noStrike" dirty="0">
                <a:effectLst/>
                <a:latin typeface="+mn-ea"/>
              </a:rPr>
              <a:t>UNIX</a:t>
            </a:r>
            <a:r>
              <a:rPr lang="zh-CN" altLang="en-US" sz="2000" i="0" dirty="0">
                <a:effectLst/>
                <a:latin typeface="+mn-ea"/>
              </a:rPr>
              <a:t>操作系统上都可以使用</a:t>
            </a:r>
            <a:r>
              <a:rPr lang="en-US" altLang="zh-CN" sz="2000" i="0" dirty="0">
                <a:effectLst/>
                <a:latin typeface="+mn-ea"/>
              </a:rPr>
              <a:t>GDB</a:t>
            </a:r>
            <a:r>
              <a:rPr lang="zh-CN" altLang="en-US" sz="2000" i="0" dirty="0">
                <a:effectLst/>
                <a:latin typeface="+mn-ea"/>
              </a:rPr>
              <a:t>，而现有</a:t>
            </a:r>
            <a:r>
              <a:rPr lang="en-US" altLang="zh-CN" sz="2000" i="0" dirty="0">
                <a:effectLst/>
                <a:latin typeface="+mn-ea"/>
              </a:rPr>
              <a:t>GDB</a:t>
            </a:r>
            <a:r>
              <a:rPr lang="zh-CN" altLang="en-US" sz="2000" i="0" dirty="0">
                <a:effectLst/>
                <a:latin typeface="+mn-ea"/>
              </a:rPr>
              <a:t>所能支持调试的编程语言有</a:t>
            </a:r>
            <a:r>
              <a:rPr lang="en-US" altLang="zh-CN" sz="2000" i="0" u="none" strike="noStrike" dirty="0">
                <a:effectLst/>
                <a:latin typeface="+mn-ea"/>
              </a:rPr>
              <a:t>C</a:t>
            </a:r>
            <a:r>
              <a:rPr lang="zh-CN" altLang="en-US" sz="2000" i="0" dirty="0">
                <a:effectLst/>
                <a:latin typeface="+mn-ea"/>
              </a:rPr>
              <a:t>、</a:t>
            </a:r>
            <a:r>
              <a:rPr lang="en-US" altLang="zh-CN" sz="2000" i="0" u="none" strike="noStrike" dirty="0">
                <a:effectLst/>
                <a:latin typeface="+mn-ea"/>
              </a:rPr>
              <a:t>C++</a:t>
            </a:r>
            <a:r>
              <a:rPr lang="zh-CN" altLang="en-US" sz="2000" i="0" dirty="0">
                <a:effectLst/>
                <a:latin typeface="+mn-ea"/>
              </a:rPr>
              <a:t>、</a:t>
            </a:r>
            <a:r>
              <a:rPr lang="en-US" altLang="zh-CN" sz="2000" i="0" u="none" strike="noStrike" dirty="0">
                <a:effectLst/>
                <a:latin typeface="+mn-ea"/>
              </a:rPr>
              <a:t>Pascal</a:t>
            </a:r>
            <a:r>
              <a:rPr lang="zh-CN" altLang="en-US" sz="2000" i="0" dirty="0">
                <a:effectLst/>
                <a:latin typeface="+mn-ea"/>
              </a:rPr>
              <a:t>以及</a:t>
            </a:r>
            <a:r>
              <a:rPr lang="en-US" altLang="zh-CN" sz="2000" i="0" u="none" strike="noStrike" dirty="0">
                <a:effectLst/>
                <a:latin typeface="+mn-ea"/>
              </a:rPr>
              <a:t>FORTRAN</a:t>
            </a:r>
            <a:r>
              <a:rPr lang="zh-CN" altLang="en-US" sz="2000" i="0" dirty="0">
                <a:effectLst/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2839F2-B2F1-4C4B-BD8E-2368A1E2B20A}"/>
              </a:ext>
            </a:extLst>
          </p:cNvPr>
          <p:cNvSpPr txBox="1"/>
          <p:nvPr/>
        </p:nvSpPr>
        <p:spPr>
          <a:xfrm>
            <a:off x="4429760" y="4551680"/>
            <a:ext cx="3830320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缺点：命令行调试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优点：命令行调试</a:t>
            </a:r>
          </a:p>
        </p:txBody>
      </p:sp>
    </p:spTree>
    <p:extLst>
      <p:ext uri="{BB962C8B-B14F-4D97-AF65-F5344CB8AC3E}">
        <p14:creationId xmlns:p14="http://schemas.microsoft.com/office/powerpoint/2010/main" val="312615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5EAB572-E92F-4B17-975E-74E36DA6031B}"/>
              </a:ext>
            </a:extLst>
          </p:cNvPr>
          <p:cNvSpPr txBox="1"/>
          <p:nvPr/>
        </p:nvSpPr>
        <p:spPr>
          <a:xfrm>
            <a:off x="741680" y="639336"/>
            <a:ext cx="392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GDB</a:t>
            </a:r>
            <a:r>
              <a:rPr lang="zh-CN" altLang="en-US" sz="2800" b="1" dirty="0">
                <a:latin typeface="+mn-ea"/>
              </a:rPr>
              <a:t>启动调试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9AC810-757C-4DD9-83A5-EBAAD3E194A2}"/>
              </a:ext>
            </a:extLst>
          </p:cNvPr>
          <p:cNvSpPr txBox="1"/>
          <p:nvPr/>
        </p:nvSpPr>
        <p:spPr>
          <a:xfrm>
            <a:off x="680720" y="1351280"/>
            <a:ext cx="4917440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>
                <a:latin typeface="+mn-ea"/>
              </a:rPr>
              <a:t>哪些程序可以被调试？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对于C和C++程序，编译时加上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+mn-ea"/>
                <a:cs typeface="Courier New" panose="02070309020205020404" pitchFamily="49" charset="0"/>
              </a:rPr>
              <a:t>-g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参数，会保留调试信息，否则无法使用GDB进行调试。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ED6AA6"/>
                </a:solidFill>
                <a:latin typeface="+mn-ea"/>
              </a:rPr>
              <a:t>$ g++ hello.cpp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 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–g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 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–o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 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hello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ED6AA6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2F9E75-18E6-458E-A669-EB1A0464CA72}"/>
              </a:ext>
            </a:extLst>
          </p:cNvPr>
          <p:cNvSpPr txBox="1"/>
          <p:nvPr/>
        </p:nvSpPr>
        <p:spPr>
          <a:xfrm>
            <a:off x="5791200" y="1351280"/>
            <a:ext cx="59232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2. 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如何</a:t>
            </a:r>
            <a:r>
              <a:rPr lang="zh-CN" altLang="en-US" b="1" dirty="0">
                <a:solidFill>
                  <a:srgbClr val="222222"/>
                </a:solidFill>
                <a:latin typeface="+mn-ea"/>
              </a:rPr>
              <a:t>判断文件是否可以调试？</a:t>
            </a:r>
            <a:endParaRPr kumimoji="0" lang="zh-CN" alt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85750" marR="0" lvl="0" indent="-28575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直接使用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+mn-ea"/>
                <a:cs typeface="Courier New" panose="02070309020205020404" pitchFamily="49" charset="0"/>
              </a:rPr>
              <a:t>gdb 文件名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运行，如果不可调试则会有相应提示。</a:t>
            </a:r>
          </a:p>
          <a:p>
            <a:pPr marL="285750" marR="0" lvl="0" indent="-28575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readelf查看段信息：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+mn-ea"/>
                <a:cs typeface="Courier New" panose="02070309020205020404" pitchFamily="49" charset="0"/>
              </a:rPr>
              <a:t>readelf -S hello</a:t>
            </a:r>
            <a:r>
              <a:rPr kumimoji="0" lang="en-US" altLang="zh-CN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+mn-ea"/>
                <a:cs typeface="Courier New" panose="02070309020205020404" pitchFamily="49" charset="0"/>
              </a:rPr>
              <a:t>|</a:t>
            </a:r>
            <a:r>
              <a:rPr kumimoji="0" lang="en-US" altLang="zh-CN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+mn-ea"/>
                <a:cs typeface="Courier New" panose="02070309020205020404" pitchFamily="49" charset="0"/>
              </a:rPr>
              <a:t>grep debug</a:t>
            </a:r>
            <a:endParaRPr kumimoji="0" lang="zh-CN" altLang="zh-CN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n-ea"/>
            </a:endParaRPr>
          </a:p>
          <a:p>
            <a:pPr marL="285750" marR="0" lvl="0" indent="-28575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file查看strip状况：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+mn-ea"/>
                <a:cs typeface="Courier New" panose="02070309020205020404" pitchFamily="49" charset="0"/>
              </a:rPr>
              <a:t>file hello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，如果最后提示为stripped，则说明文件的符号表信息和调试信息以及被去除。但是如果未 not stripped，也并不意味着一定可以进行gdb调试。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EDF1AE-04E8-47E3-A712-A301DABA2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010111"/>
            <a:ext cx="5505733" cy="15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18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5EAB572-E92F-4B17-975E-74E36DA6031B}"/>
              </a:ext>
            </a:extLst>
          </p:cNvPr>
          <p:cNvSpPr txBox="1"/>
          <p:nvPr/>
        </p:nvSpPr>
        <p:spPr>
          <a:xfrm>
            <a:off x="741680" y="639336"/>
            <a:ext cx="392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GDB</a:t>
            </a:r>
            <a:r>
              <a:rPr lang="zh-CN" altLang="en-US" sz="2800" b="1" dirty="0">
                <a:latin typeface="+mn-ea"/>
              </a:rPr>
              <a:t>启动调试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9AC810-757C-4DD9-83A5-EBAAD3E194A2}"/>
              </a:ext>
            </a:extLst>
          </p:cNvPr>
          <p:cNvSpPr txBox="1"/>
          <p:nvPr/>
        </p:nvSpPr>
        <p:spPr>
          <a:xfrm>
            <a:off x="680720" y="1351280"/>
            <a:ext cx="491744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3. </a:t>
            </a:r>
            <a:r>
              <a:rPr lang="zh-CN" altLang="en-US" b="1" dirty="0">
                <a:latin typeface="+mn-ea"/>
              </a:rPr>
              <a:t>无参程序启动调试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+mn-ea"/>
              </a:rPr>
              <a:t>gdb</a:t>
            </a:r>
            <a:r>
              <a:rPr lang="en-US" altLang="zh-CN" sz="1600" dirty="0">
                <a:latin typeface="+mn-ea"/>
              </a:rPr>
              <a:t> +</a:t>
            </a:r>
            <a:r>
              <a:rPr lang="zh-CN" altLang="en-US" sz="1600" dirty="0">
                <a:latin typeface="+mn-ea"/>
              </a:rPr>
              <a:t> 文件名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solidFill>
                  <a:srgbClr val="ED6AA6"/>
                </a:solidFill>
                <a:latin typeface="+mn-ea"/>
              </a:rPr>
              <a:t>$ </a:t>
            </a:r>
            <a:r>
              <a:rPr lang="en-US" altLang="zh-CN" sz="1600" dirty="0" err="1">
                <a:solidFill>
                  <a:srgbClr val="ED6AA6"/>
                </a:solidFill>
                <a:latin typeface="+mn-ea"/>
              </a:rPr>
              <a:t>gdb</a:t>
            </a:r>
            <a:r>
              <a:rPr lang="en-US" altLang="zh-CN" sz="1600" dirty="0">
                <a:solidFill>
                  <a:srgbClr val="ED6AA6"/>
                </a:solidFill>
                <a:latin typeface="+mn-ea"/>
              </a:rPr>
              <a:t> hello</a:t>
            </a:r>
          </a:p>
          <a:p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(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gdb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) run #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输入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run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命令后直接运行程序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ED6AA6"/>
              </a:solidFill>
              <a:effectLst/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2F9E75-18E6-458E-A669-EB1A0464CA72}"/>
              </a:ext>
            </a:extLst>
          </p:cNvPr>
          <p:cNvSpPr txBox="1"/>
          <p:nvPr/>
        </p:nvSpPr>
        <p:spPr>
          <a:xfrm>
            <a:off x="5791200" y="1351280"/>
            <a:ext cx="5923280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222222"/>
                </a:solidFill>
                <a:latin typeface="+mn-ea"/>
              </a:rPr>
              <a:t>4. </a:t>
            </a:r>
            <a:r>
              <a:rPr lang="zh-CN" altLang="en-US" b="1" dirty="0">
                <a:solidFill>
                  <a:srgbClr val="222222"/>
                </a:solidFill>
                <a:latin typeface="+mn-ea"/>
              </a:rPr>
              <a:t>有参程序启动调试</a:t>
            </a:r>
          </a:p>
          <a:p>
            <a:pPr marL="285750" marR="0" lvl="0" indent="-28575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1600" dirty="0">
                <a:solidFill>
                  <a:srgbClr val="222222"/>
                </a:solidFill>
                <a:latin typeface="+mn-ea"/>
              </a:rPr>
              <a:t>方式</a:t>
            </a:r>
            <a:r>
              <a:rPr lang="en-US" altLang="zh-CN" sz="1600" dirty="0">
                <a:solidFill>
                  <a:srgbClr val="222222"/>
                </a:solidFill>
                <a:latin typeface="+mn-ea"/>
              </a:rPr>
              <a:t>1</a:t>
            </a:r>
            <a:r>
              <a:rPr lang="zh-CN" altLang="en-US" sz="1600" dirty="0">
                <a:solidFill>
                  <a:srgbClr val="222222"/>
                </a:solidFill>
                <a:latin typeface="+mn-ea"/>
              </a:rPr>
              <a:t>：</a:t>
            </a:r>
            <a:r>
              <a:rPr lang="en-US" altLang="zh-CN" sz="1600" dirty="0">
                <a:solidFill>
                  <a:srgbClr val="222222"/>
                </a:solidFill>
                <a:latin typeface="+mn-ea"/>
              </a:rPr>
              <a:t>run</a:t>
            </a:r>
            <a:r>
              <a:rPr lang="zh-CN" altLang="en-US" sz="1600" dirty="0">
                <a:solidFill>
                  <a:srgbClr val="222222"/>
                </a:solidFill>
                <a:latin typeface="+mn-ea"/>
              </a:rPr>
              <a:t>命令时带上参数</a:t>
            </a:r>
            <a:endParaRPr lang="en-US" altLang="zh-CN" sz="1600" dirty="0">
              <a:solidFill>
                <a:srgbClr val="222222"/>
              </a:solidFill>
              <a:latin typeface="+mn-ea"/>
            </a:endParaRPr>
          </a:p>
          <a:p>
            <a:pPr marL="285750" marR="0" lvl="0" indent="-28575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方式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2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：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run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命令前使用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F293BE"/>
                </a:solidFill>
                <a:effectLst/>
                <a:latin typeface="+mn-ea"/>
              </a:rPr>
              <a:t>set </a:t>
            </a:r>
            <a:r>
              <a:rPr kumimoji="0" lang="en-US" altLang="zh-CN" sz="1600" i="0" u="none" strike="noStrike" cap="none" normalizeH="0" baseline="0" dirty="0" err="1">
                <a:ln>
                  <a:noFill/>
                </a:ln>
                <a:solidFill>
                  <a:srgbClr val="F293BE"/>
                </a:solidFill>
                <a:effectLst/>
                <a:latin typeface="+mn-ea"/>
              </a:rPr>
              <a:t>args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命令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n-ea"/>
            </a:endParaRPr>
          </a:p>
          <a:p>
            <a:r>
              <a:rPr lang="en-US" altLang="zh-CN" sz="1600" dirty="0">
                <a:solidFill>
                  <a:srgbClr val="ED6AA6"/>
                </a:solidFill>
                <a:latin typeface="+mn-ea"/>
              </a:rPr>
              <a:t>$ </a:t>
            </a:r>
            <a:r>
              <a:rPr lang="en-US" altLang="zh-CN" sz="1600" dirty="0" err="1">
                <a:solidFill>
                  <a:srgbClr val="ED6AA6"/>
                </a:solidFill>
                <a:latin typeface="+mn-ea"/>
              </a:rPr>
              <a:t>gdb</a:t>
            </a:r>
            <a:r>
              <a:rPr lang="en-US" altLang="zh-CN" sz="1600" dirty="0">
                <a:solidFill>
                  <a:srgbClr val="ED6AA6"/>
                </a:solidFill>
                <a:latin typeface="+mn-ea"/>
              </a:rPr>
              <a:t> hello</a:t>
            </a:r>
          </a:p>
          <a:p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(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gdb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) run argument1 #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方式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1</a:t>
            </a:r>
          </a:p>
          <a:p>
            <a:r>
              <a:rPr lang="en-US" altLang="zh-CN" sz="1600" dirty="0">
                <a:solidFill>
                  <a:srgbClr val="ED6AA6"/>
                </a:solidFill>
                <a:latin typeface="+mn-ea"/>
              </a:rPr>
              <a:t>(</a:t>
            </a:r>
            <a:r>
              <a:rPr lang="en-US" altLang="zh-CN" sz="1600" dirty="0" err="1">
                <a:solidFill>
                  <a:srgbClr val="ED6AA6"/>
                </a:solidFill>
                <a:latin typeface="+mn-ea"/>
              </a:rPr>
              <a:t>gdb</a:t>
            </a:r>
            <a:r>
              <a:rPr lang="en-US" altLang="zh-CN" sz="1600" dirty="0">
                <a:solidFill>
                  <a:srgbClr val="ED6AA6"/>
                </a:solidFill>
                <a:latin typeface="+mn-ea"/>
              </a:rPr>
              <a:t>) set </a:t>
            </a:r>
            <a:r>
              <a:rPr lang="en-US" altLang="zh-CN" sz="1600" dirty="0" err="1">
                <a:solidFill>
                  <a:srgbClr val="ED6AA6"/>
                </a:solidFill>
                <a:latin typeface="+mn-ea"/>
              </a:rPr>
              <a:t>args</a:t>
            </a:r>
            <a:r>
              <a:rPr lang="en-US" altLang="zh-CN" sz="1600" dirty="0">
                <a:solidFill>
                  <a:srgbClr val="ED6AA6"/>
                </a:solidFill>
                <a:latin typeface="+mn-ea"/>
              </a:rPr>
              <a:t> argument1 # </a:t>
            </a:r>
            <a:r>
              <a:rPr lang="zh-CN" altLang="en-US" sz="1600" dirty="0">
                <a:solidFill>
                  <a:srgbClr val="ED6AA6"/>
                </a:solidFill>
                <a:latin typeface="+mn-ea"/>
              </a:rPr>
              <a:t>方式</a:t>
            </a:r>
            <a:r>
              <a:rPr lang="en-US" altLang="zh-CN" sz="1600" dirty="0">
                <a:solidFill>
                  <a:srgbClr val="ED6AA6"/>
                </a:solidFill>
                <a:latin typeface="+mn-ea"/>
              </a:rPr>
              <a:t>2</a:t>
            </a:r>
          </a:p>
          <a:p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(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gdb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) run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ED6AA6"/>
              </a:solidFill>
              <a:effectLst/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2765EC-4DE9-4700-A8C3-55C5D13C17F8}"/>
              </a:ext>
            </a:extLst>
          </p:cNvPr>
          <p:cNvSpPr txBox="1"/>
          <p:nvPr/>
        </p:nvSpPr>
        <p:spPr>
          <a:xfrm>
            <a:off x="680720" y="3982720"/>
            <a:ext cx="4917440" cy="1578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5. 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调试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core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文件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+mn-ea"/>
              </a:rPr>
              <a:t>gdb</a:t>
            </a:r>
            <a:r>
              <a:rPr lang="en-US" altLang="zh-CN" sz="1600" dirty="0">
                <a:latin typeface="+mn-ea"/>
              </a:rPr>
              <a:t> + exec file + core file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Linux</a:t>
            </a:r>
            <a:r>
              <a:rPr lang="zh-CN" altLang="en-US" sz="1600" dirty="0">
                <a:latin typeface="+mn-ea"/>
              </a:rPr>
              <a:t>下程序异常退出时，内核在当前工作目录下生成</a:t>
            </a:r>
            <a:r>
              <a:rPr lang="en-US" altLang="zh-CN" sz="1600" dirty="0">
                <a:latin typeface="+mn-ea"/>
              </a:rPr>
              <a:t>core</a:t>
            </a:r>
            <a:r>
              <a:rPr lang="zh-CN" altLang="en-US" sz="1600" dirty="0">
                <a:latin typeface="+mn-ea"/>
              </a:rPr>
              <a:t>文件，记录当时的内存映像和调试信息。</a:t>
            </a:r>
            <a:endParaRPr lang="en-US" altLang="zh-CN" sz="1600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7A21A1-0BD8-4450-91B4-097D413442C5}"/>
              </a:ext>
            </a:extLst>
          </p:cNvPr>
          <p:cNvSpPr txBox="1"/>
          <p:nvPr/>
        </p:nvSpPr>
        <p:spPr>
          <a:xfrm>
            <a:off x="5791200" y="3982720"/>
            <a:ext cx="5923280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6. 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调试已</a:t>
            </a:r>
            <a:r>
              <a:rPr lang="zh-CN" altLang="en-US" b="1" dirty="0">
                <a:solidFill>
                  <a:srgbClr val="222222"/>
                </a:solidFill>
                <a:latin typeface="+mn-ea"/>
              </a:rPr>
              <a:t>运行程序</a:t>
            </a:r>
            <a:endParaRPr kumimoji="0" lang="zh-CN" alt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781ED0-53CF-4A17-AFEA-17DAD0211FAF}"/>
              </a:ext>
            </a:extLst>
          </p:cNvPr>
          <p:cNvSpPr txBox="1"/>
          <p:nvPr/>
        </p:nvSpPr>
        <p:spPr>
          <a:xfrm>
            <a:off x="5811520" y="442138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dirty="0">
                <a:solidFill>
                  <a:srgbClr val="ED6AA6"/>
                </a:solidFill>
                <a:latin typeface="+mn-ea"/>
              </a:rPr>
              <a:t>$ 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ps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 –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ef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 | grep 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进程名 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# 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查看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pid</a:t>
            </a:r>
            <a:endParaRPr lang="en-US" altLang="zh-CN" dirty="0">
              <a:solidFill>
                <a:srgbClr val="ED6AA6"/>
              </a:solidFill>
              <a:latin typeface="+mn-ea"/>
            </a:endParaRPr>
          </a:p>
          <a:p>
            <a:pPr algn="just"/>
            <a:r>
              <a:rPr lang="en-US" altLang="zh-CN" dirty="0">
                <a:solidFill>
                  <a:srgbClr val="ED6AA6"/>
                </a:solidFill>
                <a:latin typeface="+mn-ea"/>
              </a:rPr>
              <a:t>$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 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gdb</a:t>
            </a:r>
            <a:endParaRPr lang="en-US" altLang="zh-CN" sz="1800" dirty="0">
              <a:solidFill>
                <a:srgbClr val="ED6AA6"/>
              </a:solidFill>
              <a:latin typeface="+mn-ea"/>
            </a:endParaRPr>
          </a:p>
          <a:p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(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gdb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) attach 2022</a:t>
            </a:r>
          </a:p>
        </p:txBody>
      </p:sp>
    </p:spTree>
    <p:extLst>
      <p:ext uri="{BB962C8B-B14F-4D97-AF65-F5344CB8AC3E}">
        <p14:creationId xmlns:p14="http://schemas.microsoft.com/office/powerpoint/2010/main" val="2619444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5EAB572-E92F-4B17-975E-74E36DA6031B}"/>
              </a:ext>
            </a:extLst>
          </p:cNvPr>
          <p:cNvSpPr txBox="1"/>
          <p:nvPr/>
        </p:nvSpPr>
        <p:spPr>
          <a:xfrm>
            <a:off x="741680" y="639336"/>
            <a:ext cx="392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GDB</a:t>
            </a:r>
            <a:r>
              <a:rPr lang="zh-CN" altLang="en-US" sz="2800" b="1" dirty="0">
                <a:latin typeface="+mn-ea"/>
              </a:rPr>
              <a:t>断点设置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26C8DE-B30A-4B6C-ADAB-0D34C7A767FF}"/>
              </a:ext>
            </a:extLst>
          </p:cNvPr>
          <p:cNvSpPr txBox="1"/>
          <p:nvPr/>
        </p:nvSpPr>
        <p:spPr>
          <a:xfrm>
            <a:off x="680720" y="1351280"/>
            <a:ext cx="4917440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1. </a:t>
            </a:r>
            <a:r>
              <a:rPr lang="zh-CN" altLang="en-US" b="1" dirty="0">
                <a:latin typeface="+mn-ea"/>
              </a:rPr>
              <a:t>查看、禁用、启用、删除断点</a:t>
            </a:r>
            <a:endParaRPr lang="en-US" altLang="zh-CN" b="1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D9FE97-A24B-482D-BEFB-DD3FB9A12FAF}"/>
              </a:ext>
            </a:extLst>
          </p:cNvPr>
          <p:cNvSpPr txBox="1"/>
          <p:nvPr/>
        </p:nvSpPr>
        <p:spPr>
          <a:xfrm>
            <a:off x="5791200" y="1351280"/>
            <a:ext cx="5923280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222222"/>
                </a:solidFill>
                <a:latin typeface="+mn-ea"/>
              </a:rPr>
              <a:t>2. </a:t>
            </a:r>
            <a:r>
              <a:rPr lang="zh-CN" altLang="en-US" b="1" dirty="0">
                <a:solidFill>
                  <a:srgbClr val="222222"/>
                </a:solidFill>
                <a:latin typeface="+mn-ea"/>
              </a:rPr>
              <a:t>根据行号设置断点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03D731-1B28-4DD8-A1D2-987F9040FBD1}"/>
              </a:ext>
            </a:extLst>
          </p:cNvPr>
          <p:cNvSpPr txBox="1"/>
          <p:nvPr/>
        </p:nvSpPr>
        <p:spPr>
          <a:xfrm>
            <a:off x="680720" y="4358640"/>
            <a:ext cx="4917440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222222"/>
                </a:solidFill>
                <a:latin typeface="+mn-ea"/>
              </a:rPr>
              <a:t>3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. 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根据</a:t>
            </a:r>
            <a:r>
              <a:rPr lang="zh-CN" altLang="en-US" b="1" dirty="0">
                <a:solidFill>
                  <a:srgbClr val="222222"/>
                </a:solidFill>
                <a:latin typeface="+mn-ea"/>
              </a:rPr>
              <a:t>函数名设置断点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1CA433-8FC4-4A3B-97C0-36C5AE468B75}"/>
              </a:ext>
            </a:extLst>
          </p:cNvPr>
          <p:cNvSpPr txBox="1"/>
          <p:nvPr/>
        </p:nvSpPr>
        <p:spPr>
          <a:xfrm>
            <a:off x="5791200" y="4358640"/>
            <a:ext cx="5923280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222222"/>
                </a:solidFill>
                <a:latin typeface="+mn-ea"/>
              </a:rPr>
              <a:t>4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. </a:t>
            </a:r>
            <a:r>
              <a:rPr lang="zh-CN" altLang="en-US" b="1" dirty="0">
                <a:solidFill>
                  <a:srgbClr val="222222"/>
                </a:solidFill>
                <a:latin typeface="+mn-ea"/>
              </a:rPr>
              <a:t>根据条件设置断点</a:t>
            </a:r>
            <a:endParaRPr kumimoji="0" lang="zh-CN" alt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9CD872-E936-4B87-AF46-EDBCBD1C8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" y="1912609"/>
            <a:ext cx="5017207" cy="244603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EC11B99-7AFE-4FC1-A7E1-32936EA00AB0}"/>
              </a:ext>
            </a:extLst>
          </p:cNvPr>
          <p:cNvSpPr txBox="1"/>
          <p:nvPr/>
        </p:nvSpPr>
        <p:spPr>
          <a:xfrm>
            <a:off x="5791200" y="191260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dirty="0">
                <a:solidFill>
                  <a:srgbClr val="ED6AA6"/>
                </a:solidFill>
                <a:latin typeface="+mn-ea"/>
              </a:rPr>
              <a:t>$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(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gdb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) 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break 10 # 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第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10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行处断点</a:t>
            </a:r>
            <a:endParaRPr lang="en-US" altLang="zh-CN" dirty="0">
              <a:solidFill>
                <a:srgbClr val="ED6AA6"/>
              </a:solidFill>
              <a:latin typeface="+mn-ea"/>
            </a:endParaRPr>
          </a:p>
          <a:p>
            <a:pPr algn="just"/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$ (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gdb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) b 11 # 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第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11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行处断点，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break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可缩写为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b</a:t>
            </a:r>
          </a:p>
          <a:p>
            <a:pPr algn="just"/>
            <a:r>
              <a:rPr lang="en-US" altLang="zh-CN" dirty="0">
                <a:solidFill>
                  <a:srgbClr val="ED6AA6"/>
                </a:solidFill>
                <a:latin typeface="+mn-ea"/>
              </a:rPr>
              <a:t>$ (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gdb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) b test.c:9 # test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源程序中第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9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行处断点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ED6AA6"/>
              </a:solidFill>
              <a:effectLst/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8AEC268-3BBE-49F7-8B6C-4BDCC5F03137}"/>
              </a:ext>
            </a:extLst>
          </p:cNvPr>
          <p:cNvSpPr txBox="1"/>
          <p:nvPr/>
        </p:nvSpPr>
        <p:spPr>
          <a:xfrm>
            <a:off x="680720" y="49159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dirty="0">
                <a:solidFill>
                  <a:srgbClr val="ED6AA6"/>
                </a:solidFill>
                <a:latin typeface="+mn-ea"/>
              </a:rPr>
              <a:t>$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(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gdb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) b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funcName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ED6AA6"/>
              </a:solidFill>
              <a:effectLst/>
              <a:latin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C8D3D0C-070A-4CAB-B377-C94EAC82D71B}"/>
              </a:ext>
            </a:extLst>
          </p:cNvPr>
          <p:cNvSpPr txBox="1"/>
          <p:nvPr/>
        </p:nvSpPr>
        <p:spPr>
          <a:xfrm>
            <a:off x="5791200" y="4924708"/>
            <a:ext cx="5648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dirty="0">
                <a:solidFill>
                  <a:srgbClr val="ED6AA6"/>
                </a:solidFill>
                <a:latin typeface="+mn-ea"/>
              </a:rPr>
              <a:t>$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(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gdb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) 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break test.c:23 if b==0 # 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含义为：当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b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等于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0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时，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23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行处产生断点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ED6AA6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110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95670E3-88E1-4A88-8698-B548A1BBAD5F}"/>
              </a:ext>
            </a:extLst>
          </p:cNvPr>
          <p:cNvSpPr txBox="1"/>
          <p:nvPr/>
        </p:nvSpPr>
        <p:spPr>
          <a:xfrm>
            <a:off x="1656080" y="2025987"/>
            <a:ext cx="4206240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D-Bus </a:t>
            </a:r>
            <a:r>
              <a:rPr lang="zh-CN" altLang="en-US" sz="2400" dirty="0">
                <a:latin typeface="+mn-ea"/>
              </a:rPr>
              <a:t>是什么</a:t>
            </a:r>
            <a:endParaRPr lang="en-US" altLang="zh-CN" sz="24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D-Bus</a:t>
            </a:r>
            <a:r>
              <a:rPr lang="zh-CN" altLang="en-US" sz="2400" dirty="0">
                <a:latin typeface="+mn-ea"/>
              </a:rPr>
              <a:t> 体系和结构</a:t>
            </a:r>
            <a:endParaRPr lang="en-US" altLang="zh-CN" sz="24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D-Bus </a:t>
            </a:r>
            <a:r>
              <a:rPr lang="zh-CN" altLang="en-US" sz="2400" dirty="0">
                <a:latin typeface="+mn-ea"/>
              </a:rPr>
              <a:t>相关</a:t>
            </a:r>
            <a:r>
              <a:rPr lang="en-US" altLang="zh-CN" sz="2400" dirty="0">
                <a:latin typeface="+mn-ea"/>
              </a:rPr>
              <a:t>API</a:t>
            </a:r>
            <a:r>
              <a:rPr lang="zh-CN" altLang="en-US" sz="2400" dirty="0">
                <a:latin typeface="+mn-ea"/>
              </a:rPr>
              <a:t>入门使用</a:t>
            </a:r>
            <a:endParaRPr lang="en-US" altLang="zh-CN" sz="24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D-Bus </a:t>
            </a:r>
            <a:r>
              <a:rPr lang="zh-CN" altLang="en-US" sz="2400" dirty="0">
                <a:latin typeface="+mn-ea"/>
              </a:rPr>
              <a:t>参考资料</a:t>
            </a:r>
            <a:endParaRPr lang="en-US" altLang="zh-CN" sz="2400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EAB572-E92F-4B17-975E-74E36DA6031B}"/>
              </a:ext>
            </a:extLst>
          </p:cNvPr>
          <p:cNvSpPr txBox="1"/>
          <p:nvPr/>
        </p:nvSpPr>
        <p:spPr>
          <a:xfrm>
            <a:off x="741680" y="639336"/>
            <a:ext cx="392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基于</a:t>
            </a:r>
            <a:r>
              <a:rPr lang="en-US" altLang="zh-CN" sz="2800" b="1" dirty="0">
                <a:latin typeface="+mn-ea"/>
              </a:rPr>
              <a:t>D-Bus</a:t>
            </a:r>
            <a:r>
              <a:rPr lang="zh-CN" altLang="en-US" sz="2800" b="1" dirty="0">
                <a:latin typeface="+mn-ea"/>
              </a:rPr>
              <a:t>的</a:t>
            </a:r>
            <a:r>
              <a:rPr lang="en-US" altLang="zh-CN" sz="2800" b="1" dirty="0">
                <a:latin typeface="+mn-ea"/>
              </a:rPr>
              <a:t>RPC</a:t>
            </a:r>
            <a:endParaRPr lang="zh-CN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9273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5EAB572-E92F-4B17-975E-74E36DA6031B}"/>
              </a:ext>
            </a:extLst>
          </p:cNvPr>
          <p:cNvSpPr txBox="1"/>
          <p:nvPr/>
        </p:nvSpPr>
        <p:spPr>
          <a:xfrm>
            <a:off x="741680" y="639336"/>
            <a:ext cx="392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GDB</a:t>
            </a:r>
            <a:r>
              <a:rPr lang="zh-CN" altLang="en-US" sz="2800" b="1" dirty="0">
                <a:latin typeface="+mn-ea"/>
              </a:rPr>
              <a:t>断点设置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26C8DE-B30A-4B6C-ADAB-0D34C7A767FF}"/>
              </a:ext>
            </a:extLst>
          </p:cNvPr>
          <p:cNvSpPr txBox="1"/>
          <p:nvPr/>
        </p:nvSpPr>
        <p:spPr>
          <a:xfrm>
            <a:off x="680720" y="1351280"/>
            <a:ext cx="4917440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5. </a:t>
            </a:r>
            <a:r>
              <a:rPr lang="zh-CN" altLang="en-US" b="1" dirty="0">
                <a:latin typeface="+mn-ea"/>
              </a:rPr>
              <a:t>根据规则设置断点</a:t>
            </a:r>
            <a:endParaRPr lang="en-US" altLang="zh-CN" b="1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D9FE97-A24B-482D-BEFB-DD3FB9A12FAF}"/>
              </a:ext>
            </a:extLst>
          </p:cNvPr>
          <p:cNvSpPr txBox="1"/>
          <p:nvPr/>
        </p:nvSpPr>
        <p:spPr>
          <a:xfrm>
            <a:off x="5791200" y="1351280"/>
            <a:ext cx="5923280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222222"/>
                </a:solidFill>
                <a:latin typeface="+mn-ea"/>
              </a:rPr>
              <a:t>6. </a:t>
            </a:r>
            <a:r>
              <a:rPr lang="zh-CN" altLang="en-US" b="1" dirty="0">
                <a:solidFill>
                  <a:srgbClr val="222222"/>
                </a:solidFill>
                <a:latin typeface="+mn-ea"/>
              </a:rPr>
              <a:t>设置临时断点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03D731-1B28-4DD8-A1D2-987F9040FBD1}"/>
              </a:ext>
            </a:extLst>
          </p:cNvPr>
          <p:cNvSpPr txBox="1"/>
          <p:nvPr/>
        </p:nvSpPr>
        <p:spPr>
          <a:xfrm>
            <a:off x="680720" y="3982720"/>
            <a:ext cx="4917440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222222"/>
                </a:solidFill>
                <a:latin typeface="+mn-ea"/>
              </a:rPr>
              <a:t>7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. </a:t>
            </a:r>
            <a:r>
              <a:rPr lang="zh-CN" altLang="en-US" b="1" dirty="0">
                <a:solidFill>
                  <a:srgbClr val="222222"/>
                </a:solidFill>
                <a:latin typeface="+mn-ea"/>
              </a:rPr>
              <a:t>多次跳过断点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1CA433-8FC4-4A3B-97C0-36C5AE468B75}"/>
              </a:ext>
            </a:extLst>
          </p:cNvPr>
          <p:cNvSpPr txBox="1"/>
          <p:nvPr/>
        </p:nvSpPr>
        <p:spPr>
          <a:xfrm>
            <a:off x="5791200" y="3982720"/>
            <a:ext cx="5923280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8. </a:t>
            </a:r>
            <a:r>
              <a:rPr lang="zh-CN" altLang="en-US" b="1" dirty="0">
                <a:solidFill>
                  <a:srgbClr val="222222"/>
                </a:solidFill>
                <a:latin typeface="+mn-ea"/>
              </a:rPr>
              <a:t>根据表达式变化产生断点</a:t>
            </a:r>
            <a:endParaRPr kumimoji="0" lang="zh-CN" alt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60FBA3-6DCB-4871-A03D-E95F837CD0B1}"/>
              </a:ext>
            </a:extLst>
          </p:cNvPr>
          <p:cNvSpPr txBox="1"/>
          <p:nvPr/>
        </p:nvSpPr>
        <p:spPr>
          <a:xfrm>
            <a:off x="680720" y="1963453"/>
            <a:ext cx="4998720" cy="129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dirty="0">
                <a:latin typeface="+mn-ea"/>
              </a:rPr>
              <a:t>rbreak + file:regex </a:t>
            </a:r>
            <a:r>
              <a:rPr lang="zh-CN" altLang="en-US" sz="1800" dirty="0">
                <a:latin typeface="+mn-ea"/>
              </a:rPr>
              <a:t>根据正则表达式设置断点</a:t>
            </a:r>
            <a:endParaRPr lang="en-US" altLang="zh-CN" sz="18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ED6AA6"/>
                </a:solidFill>
                <a:latin typeface="+mn-ea"/>
              </a:rPr>
              <a:t>$ (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gdb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) rbreak 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test.c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 : print* # 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对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print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开头的函数设置断点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ED6AA6"/>
              </a:solidFill>
              <a:effectLst/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4ED86F-A405-42AC-923E-1EE15766A363}"/>
              </a:ext>
            </a:extLst>
          </p:cNvPr>
          <p:cNvSpPr txBox="1"/>
          <p:nvPr/>
        </p:nvSpPr>
        <p:spPr>
          <a:xfrm>
            <a:off x="5791200" y="1918443"/>
            <a:ext cx="4998720" cy="88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ED6AA6"/>
                </a:solidFill>
                <a:latin typeface="+mn-ea"/>
              </a:rPr>
              <a:t>$ (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gdb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) 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tbreak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 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test.c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 : 10# 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对第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10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行设置临时断点，只生效一次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ED6AA6"/>
              </a:solidFill>
              <a:effectLst/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65F26A6-7BF4-4621-8406-EDAC64EB83F8}"/>
              </a:ext>
            </a:extLst>
          </p:cNvPr>
          <p:cNvSpPr txBox="1"/>
          <p:nvPr/>
        </p:nvSpPr>
        <p:spPr>
          <a:xfrm>
            <a:off x="695960" y="4544498"/>
            <a:ext cx="4998720" cy="129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场景：某个循环前</a:t>
            </a:r>
            <a:r>
              <a:rPr lang="en-US" altLang="zh-CN" dirty="0">
                <a:latin typeface="+mn-ea"/>
              </a:rPr>
              <a:t>10</a:t>
            </a:r>
            <a:r>
              <a:rPr lang="zh-CN" altLang="en-US" dirty="0">
                <a:latin typeface="+mn-ea"/>
              </a:rPr>
              <a:t>次无误，之后需要断点调试</a:t>
            </a:r>
            <a:endParaRPr lang="en-US" altLang="zh-CN" sz="18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ED6AA6"/>
                </a:solidFill>
                <a:latin typeface="+mn-ea"/>
              </a:rPr>
              <a:t>$ (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gdb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) ignore 1 10 # 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忽略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1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号断点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10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次</a:t>
            </a:r>
            <a:endParaRPr lang="en-US" altLang="zh-CN" dirty="0">
              <a:solidFill>
                <a:srgbClr val="ED6AA6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其中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1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为通过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info breakpoints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查询的断点序号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827B79F-2FD9-4B63-8F07-F2C09AF467B0}"/>
              </a:ext>
            </a:extLst>
          </p:cNvPr>
          <p:cNvSpPr txBox="1"/>
          <p:nvPr/>
        </p:nvSpPr>
        <p:spPr>
          <a:xfrm>
            <a:off x="5791200" y="4544498"/>
            <a:ext cx="5720080" cy="129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观察某个特定表达式，当值发生变化时，产生断点并打印相关信息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ED6AA6"/>
                </a:solidFill>
                <a:latin typeface="+mn-ea"/>
              </a:rPr>
              <a:t>$ (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gdb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) watch b # 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当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b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值变化时，断点并打印信息</a:t>
            </a:r>
            <a:endParaRPr lang="en-US" altLang="zh-CN" dirty="0">
              <a:solidFill>
                <a:srgbClr val="ED6AA6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FEA03A-FF15-4FEC-851E-7E8C4D58C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282" y="5937273"/>
            <a:ext cx="3304606" cy="82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89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5EAB572-E92F-4B17-975E-74E36DA6031B}"/>
              </a:ext>
            </a:extLst>
          </p:cNvPr>
          <p:cNvSpPr txBox="1"/>
          <p:nvPr/>
        </p:nvSpPr>
        <p:spPr>
          <a:xfrm>
            <a:off x="741680" y="639336"/>
            <a:ext cx="392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GDB</a:t>
            </a:r>
            <a:r>
              <a:rPr lang="zh-CN" altLang="en-US" sz="2800" b="1" dirty="0">
                <a:latin typeface="+mn-ea"/>
              </a:rPr>
              <a:t>变量查看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0F0E2C-ADDA-4250-BB19-BDFF948A491C}"/>
              </a:ext>
            </a:extLst>
          </p:cNvPr>
          <p:cNvSpPr txBox="1"/>
          <p:nvPr/>
        </p:nvSpPr>
        <p:spPr>
          <a:xfrm>
            <a:off x="680720" y="1351280"/>
            <a:ext cx="4917440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1. </a:t>
            </a:r>
            <a:r>
              <a:rPr lang="zh-CN" altLang="en-US" b="1" dirty="0">
                <a:latin typeface="+mn-ea"/>
              </a:rPr>
              <a:t>查看打印基本数据类型</a:t>
            </a:r>
            <a:endParaRPr lang="en-US" altLang="zh-CN" b="1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A23F49-DF8B-4955-99F4-C66C5B3DC037}"/>
              </a:ext>
            </a:extLst>
          </p:cNvPr>
          <p:cNvSpPr txBox="1"/>
          <p:nvPr/>
        </p:nvSpPr>
        <p:spPr>
          <a:xfrm>
            <a:off x="5791200" y="1351280"/>
            <a:ext cx="5923280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222222"/>
                </a:solidFill>
                <a:latin typeface="+mn-ea"/>
              </a:rPr>
              <a:t>2. </a:t>
            </a:r>
            <a:r>
              <a:rPr lang="zh-CN" altLang="en-US" b="1" dirty="0">
                <a:solidFill>
                  <a:srgbClr val="222222"/>
                </a:solidFill>
                <a:latin typeface="+mn-ea"/>
              </a:rPr>
              <a:t>查看打印指针内容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5123B8-58DD-4801-B4DE-17A666E03491}"/>
              </a:ext>
            </a:extLst>
          </p:cNvPr>
          <p:cNvSpPr txBox="1"/>
          <p:nvPr/>
        </p:nvSpPr>
        <p:spPr>
          <a:xfrm>
            <a:off x="741680" y="2005644"/>
            <a:ext cx="4206240" cy="4205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ED6AA6"/>
                </a:solidFill>
                <a:latin typeface="+mn-ea"/>
              </a:rPr>
              <a:t>(</a:t>
            </a:r>
            <a:r>
              <a:rPr lang="en-US" altLang="zh-CN" sz="1800" dirty="0" err="1">
                <a:solidFill>
                  <a:srgbClr val="ED6AA6"/>
                </a:solidFill>
                <a:latin typeface="+mn-ea"/>
              </a:rPr>
              <a:t>gdb</a:t>
            </a:r>
            <a:r>
              <a:rPr lang="en-US" altLang="zh-CN" sz="1800" dirty="0">
                <a:solidFill>
                  <a:srgbClr val="ED6AA6"/>
                </a:solidFill>
                <a:latin typeface="+mn-ea"/>
              </a:rPr>
              <a:t>) p a # </a:t>
            </a:r>
            <a:r>
              <a:rPr lang="zh-CN" altLang="en-US" sz="1800" dirty="0">
                <a:solidFill>
                  <a:srgbClr val="ED6AA6"/>
                </a:solidFill>
                <a:latin typeface="+mn-ea"/>
              </a:rPr>
              <a:t>整型数据</a:t>
            </a:r>
            <a:endParaRPr lang="en-US" altLang="zh-CN" sz="1800" dirty="0">
              <a:solidFill>
                <a:srgbClr val="ED6AA6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ED6AA6"/>
                </a:solidFill>
                <a:latin typeface="+mn-ea"/>
              </a:rPr>
              <a:t>$1 = 10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ED6AA6"/>
                </a:solidFill>
                <a:latin typeface="+mn-ea"/>
              </a:rPr>
              <a:t>(</a:t>
            </a:r>
            <a:r>
              <a:rPr lang="en-US" altLang="zh-CN" sz="1800" dirty="0" err="1">
                <a:solidFill>
                  <a:srgbClr val="ED6AA6"/>
                </a:solidFill>
                <a:latin typeface="+mn-ea"/>
              </a:rPr>
              <a:t>gdb</a:t>
            </a:r>
            <a:r>
              <a:rPr lang="en-US" altLang="zh-CN" sz="1800" dirty="0">
                <a:solidFill>
                  <a:srgbClr val="ED6AA6"/>
                </a:solidFill>
                <a:latin typeface="+mn-ea"/>
              </a:rPr>
              <a:t>) p b # </a:t>
            </a:r>
            <a:r>
              <a:rPr lang="zh-CN" altLang="en-US" sz="1800" dirty="0">
                <a:solidFill>
                  <a:srgbClr val="ED6AA6"/>
                </a:solidFill>
                <a:latin typeface="+mn-ea"/>
              </a:rPr>
              <a:t>数组</a:t>
            </a:r>
            <a:endParaRPr lang="en-US" altLang="zh-CN" sz="1800" dirty="0">
              <a:solidFill>
                <a:srgbClr val="ED6AA6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ED6AA6"/>
                </a:solidFill>
                <a:latin typeface="+mn-ea"/>
              </a:rPr>
              <a:t>$2 = {1, 2, 3, 5}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ED6AA6"/>
                </a:solidFill>
                <a:latin typeface="+mn-ea"/>
              </a:rPr>
              <a:t>(</a:t>
            </a:r>
            <a:r>
              <a:rPr lang="en-US" altLang="zh-CN" sz="1800" dirty="0" err="1">
                <a:solidFill>
                  <a:srgbClr val="ED6AA6"/>
                </a:solidFill>
                <a:latin typeface="+mn-ea"/>
              </a:rPr>
              <a:t>gdb</a:t>
            </a:r>
            <a:r>
              <a:rPr lang="en-US" altLang="zh-CN" sz="1800" dirty="0">
                <a:solidFill>
                  <a:srgbClr val="ED6AA6"/>
                </a:solidFill>
                <a:latin typeface="+mn-ea"/>
              </a:rPr>
              <a:t>) p c # </a:t>
            </a:r>
            <a:r>
              <a:rPr lang="zh-CN" altLang="en-US" sz="1800" dirty="0">
                <a:solidFill>
                  <a:srgbClr val="ED6AA6"/>
                </a:solidFill>
                <a:latin typeface="+mn-ea"/>
              </a:rPr>
              <a:t>字符串</a:t>
            </a:r>
            <a:endParaRPr lang="en-US" altLang="zh-CN" sz="1800" dirty="0">
              <a:solidFill>
                <a:srgbClr val="ED6AA6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ED6AA6"/>
                </a:solidFill>
                <a:latin typeface="+mn-ea"/>
              </a:rPr>
              <a:t>$3 = "hello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 world</a:t>
            </a:r>
            <a:r>
              <a:rPr lang="en-US" altLang="zh-CN" sz="1800" dirty="0">
                <a:solidFill>
                  <a:srgbClr val="ED6AA6"/>
                </a:solidFill>
                <a:latin typeface="+mn-ea"/>
              </a:rPr>
              <a:t>“</a:t>
            </a:r>
          </a:p>
          <a:p>
            <a:pPr algn="just">
              <a:lnSpc>
                <a:spcPct val="150000"/>
              </a:lnSpc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(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gdb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) p ‘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testGdb.h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’::a # 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区分同名变量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ED6AA6"/>
              </a:solidFill>
              <a:effectLst/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$4 = 11</a:t>
            </a:r>
          </a:p>
          <a:p>
            <a:pPr algn="just">
              <a:lnSpc>
                <a:spcPct val="150000"/>
              </a:lnSpc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(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gdb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) p 'main'::b</a:t>
            </a:r>
          </a:p>
          <a:p>
            <a:pPr algn="just">
              <a:lnSpc>
                <a:spcPct val="150000"/>
              </a:lnSpc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$5 = {1, 2, 3, 5}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57FB098-BE29-46AF-A576-371D07BC87CD}"/>
              </a:ext>
            </a:extLst>
          </p:cNvPr>
          <p:cNvSpPr txBox="1"/>
          <p:nvPr/>
        </p:nvSpPr>
        <p:spPr>
          <a:xfrm>
            <a:off x="5791200" y="2005644"/>
            <a:ext cx="4206240" cy="295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ED6AA6"/>
                </a:solidFill>
                <a:latin typeface="+mn-ea"/>
              </a:rPr>
              <a:t>(</a:t>
            </a:r>
            <a:r>
              <a:rPr lang="en-US" altLang="zh-CN" sz="1800" dirty="0" err="1">
                <a:solidFill>
                  <a:srgbClr val="ED6AA6"/>
                </a:solidFill>
                <a:latin typeface="+mn-ea"/>
              </a:rPr>
              <a:t>gdb</a:t>
            </a:r>
            <a:r>
              <a:rPr lang="en-US" altLang="zh-CN" sz="1800" dirty="0">
                <a:solidFill>
                  <a:srgbClr val="ED6AA6"/>
                </a:solidFill>
                <a:latin typeface="+mn-ea"/>
              </a:rPr>
              <a:t>) p d # </a:t>
            </a:r>
            <a:r>
              <a:rPr lang="zh-CN" altLang="en-US" sz="1800" dirty="0">
                <a:solidFill>
                  <a:srgbClr val="ED6AA6"/>
                </a:solidFill>
                <a:latin typeface="+mn-ea"/>
              </a:rPr>
              <a:t>打印指针地址</a:t>
            </a:r>
            <a:endParaRPr lang="en-US" altLang="zh-CN" sz="1800" dirty="0">
              <a:solidFill>
                <a:srgbClr val="ED6AA6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ED6AA6"/>
                </a:solidFill>
                <a:latin typeface="+mn-ea"/>
              </a:rPr>
              <a:t>$1 = (int *) 0x602010</a:t>
            </a:r>
          </a:p>
          <a:p>
            <a:pPr algn="just">
              <a:lnSpc>
                <a:spcPct val="150000"/>
              </a:lnSpc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(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gdb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) p *d # 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打印指针指向内容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ED6AA6"/>
              </a:solidFill>
              <a:effectLst/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$2 = 0</a:t>
            </a:r>
          </a:p>
          <a:p>
            <a:pPr algn="just">
              <a:lnSpc>
                <a:spcPct val="150000"/>
              </a:lnSpc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(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gdb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) p *d@10 # 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打印长度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10</a:t>
            </a:r>
          </a:p>
          <a:p>
            <a:pPr algn="just">
              <a:lnSpc>
                <a:spcPct val="150000"/>
              </a:lnSpc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$3 = {0, 1, 2, 3, 4, 5, 6, 7, 8, 9}</a:t>
            </a:r>
          </a:p>
          <a:p>
            <a:pPr algn="just">
              <a:lnSpc>
                <a:spcPct val="150000"/>
              </a:lnSpc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(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gdb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46214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5EAB572-E92F-4B17-975E-74E36DA6031B}"/>
              </a:ext>
            </a:extLst>
          </p:cNvPr>
          <p:cNvSpPr txBox="1"/>
          <p:nvPr/>
        </p:nvSpPr>
        <p:spPr>
          <a:xfrm>
            <a:off x="741680" y="639336"/>
            <a:ext cx="392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GDB</a:t>
            </a:r>
            <a:r>
              <a:rPr lang="zh-CN" altLang="en-US" sz="2800" b="1" dirty="0">
                <a:latin typeface="+mn-ea"/>
              </a:rPr>
              <a:t>变量查看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0F0E2C-ADDA-4250-BB19-BDFF948A491C}"/>
              </a:ext>
            </a:extLst>
          </p:cNvPr>
          <p:cNvSpPr txBox="1"/>
          <p:nvPr/>
        </p:nvSpPr>
        <p:spPr>
          <a:xfrm>
            <a:off x="680720" y="1351280"/>
            <a:ext cx="4917440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3. </a:t>
            </a:r>
            <a:r>
              <a:rPr lang="zh-CN" altLang="en-US" b="1" dirty="0">
                <a:solidFill>
                  <a:srgbClr val="222222"/>
                </a:solidFill>
                <a:latin typeface="+mn-ea"/>
              </a:rPr>
              <a:t>按照特定格式打印变量</a:t>
            </a:r>
            <a:endParaRPr lang="en-US" altLang="zh-CN" b="1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A23F49-DF8B-4955-99F4-C66C5B3DC037}"/>
              </a:ext>
            </a:extLst>
          </p:cNvPr>
          <p:cNvSpPr txBox="1"/>
          <p:nvPr/>
        </p:nvSpPr>
        <p:spPr>
          <a:xfrm>
            <a:off x="5791200" y="1351280"/>
            <a:ext cx="5923280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222222"/>
                </a:solidFill>
                <a:latin typeface="+mn-ea"/>
              </a:rPr>
              <a:t>4.</a:t>
            </a:r>
            <a:r>
              <a:rPr lang="zh-CN" altLang="en-US" b="1" dirty="0">
                <a:latin typeface="+mn-ea"/>
              </a:rPr>
              <a:t>查看打印内存和寄存器内容</a:t>
            </a:r>
            <a:endParaRPr lang="zh-CN" altLang="en-US" b="1" dirty="0">
              <a:solidFill>
                <a:srgbClr val="222222"/>
              </a:solidFill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1E2DBB0-FA9A-469C-9C69-8D09A3834375}"/>
              </a:ext>
            </a:extLst>
          </p:cNvPr>
          <p:cNvSpPr txBox="1"/>
          <p:nvPr/>
        </p:nvSpPr>
        <p:spPr>
          <a:xfrm>
            <a:off x="680720" y="1963453"/>
            <a:ext cx="4368800" cy="4205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x 按十六进制格式显示变量。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d 按十进制格式显示变量。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u 按十六进制格式显示无符号整型。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o 按八进制格式显示变量。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t 按二进制格式显示变量。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a 按十六进制格式显示变量。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c 按字符格式显示变量。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f 按浮点数格式显示变量。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(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gdb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) p/x c  # 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16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进制打印变量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c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ED6AA6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7D54E1-AF61-455D-AB78-86ADC309EC76}"/>
              </a:ext>
            </a:extLst>
          </p:cNvPr>
          <p:cNvSpPr txBox="1"/>
          <p:nvPr/>
        </p:nvSpPr>
        <p:spPr>
          <a:xfrm>
            <a:off x="5791200" y="1963453"/>
            <a:ext cx="4998720" cy="4343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+mn-ea"/>
              </a:rPr>
              <a:t>x </a:t>
            </a:r>
            <a:r>
              <a:rPr lang="zh-CN" altLang="en-US" dirty="0">
                <a:latin typeface="+mn-ea"/>
              </a:rPr>
              <a:t>命令可以用于查看内存地址的值</a:t>
            </a:r>
            <a:endParaRPr lang="en-US" altLang="zh-CN" dirty="0">
              <a:latin typeface="+mn-ea"/>
            </a:endParaRPr>
          </a:p>
          <a:p>
            <a:pPr algn="just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x/[n] [f] [u]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addr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ED6AA6"/>
              </a:solidFill>
              <a:effectLst/>
              <a:latin typeface="+mn-ea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n 表示要显示的内存单元数，默认值为1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f 表示要打印的格式，前面已经提到了格式控制字符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u 要打印的单元长度</a:t>
            </a:r>
          </a:p>
          <a:p>
            <a:pPr marL="742950" marR="0" lvl="1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b 字节</a:t>
            </a:r>
          </a:p>
          <a:p>
            <a:pPr marL="742950" marR="0" lvl="1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h 半字，即双字节</a:t>
            </a:r>
          </a:p>
          <a:p>
            <a:pPr marL="742950" marR="0" lvl="1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w 字，即四字节</a:t>
            </a:r>
          </a:p>
          <a:p>
            <a:pPr marL="742950" marR="0" lvl="1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g 八字节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addr 内存地址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(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gdb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) x/4tb &amp;e  # &amp;e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开始的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4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ED6AA6"/>
                </a:solidFill>
                <a:effectLst/>
                <a:latin typeface="+mn-ea"/>
              </a:rPr>
              <a:t>块字节内存，以二进制打印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ED6AA6"/>
              </a:solidFill>
              <a:effectLst/>
              <a:latin typeface="+mn-ea"/>
            </a:endParaRPr>
          </a:p>
          <a:p>
            <a:pPr algn="just">
              <a:lnSpc>
                <a:spcPct val="150000"/>
              </a:lnSpc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ED6AA6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0061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5EAB572-E92F-4B17-975E-74E36DA6031B}"/>
              </a:ext>
            </a:extLst>
          </p:cNvPr>
          <p:cNvSpPr txBox="1"/>
          <p:nvPr/>
        </p:nvSpPr>
        <p:spPr>
          <a:xfrm>
            <a:off x="741680" y="639336"/>
            <a:ext cx="392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GDB</a:t>
            </a:r>
            <a:r>
              <a:rPr lang="zh-CN" altLang="en-US" sz="2800" b="1" dirty="0">
                <a:latin typeface="+mn-ea"/>
              </a:rPr>
              <a:t>变量查看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0F0E2C-ADDA-4250-BB19-BDFF948A491C}"/>
              </a:ext>
            </a:extLst>
          </p:cNvPr>
          <p:cNvSpPr txBox="1"/>
          <p:nvPr/>
        </p:nvSpPr>
        <p:spPr>
          <a:xfrm>
            <a:off x="680720" y="1351280"/>
            <a:ext cx="4917440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5. </a:t>
            </a:r>
            <a:r>
              <a:rPr lang="zh-CN" altLang="en-US" b="1" dirty="0">
                <a:latin typeface="+mn-ea"/>
              </a:rPr>
              <a:t>断点时自动打印变量内容</a:t>
            </a:r>
            <a:endParaRPr lang="en-US" altLang="zh-CN" b="1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251771-B1D5-4C0F-A3BB-D6038DD7B574}"/>
              </a:ext>
            </a:extLst>
          </p:cNvPr>
          <p:cNvSpPr txBox="1"/>
          <p:nvPr/>
        </p:nvSpPr>
        <p:spPr>
          <a:xfrm>
            <a:off x="741680" y="2005644"/>
            <a:ext cx="6024880" cy="212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场景：希望在断点时自动打印某个变量的值</a:t>
            </a:r>
            <a:endParaRPr lang="en-US" altLang="zh-CN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ED6AA6"/>
                </a:solidFill>
                <a:latin typeface="+mn-ea"/>
              </a:rPr>
              <a:t>$ (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gdb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)  display a # 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断点时自动打印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a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的值</a:t>
            </a:r>
            <a:endParaRPr lang="en-US" altLang="zh-CN" dirty="0">
              <a:solidFill>
                <a:srgbClr val="ED6AA6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ED6AA6"/>
                </a:solidFill>
                <a:latin typeface="+mn-ea"/>
              </a:rPr>
              <a:t>$ (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gdb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) info display # 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查看哪些变量设置的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auto-display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ED6AA6"/>
                </a:solidFill>
                <a:latin typeface="+mn-ea"/>
              </a:rPr>
              <a:t>$ (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gdb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) delete display number # number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为上述命令查看的序号</a:t>
            </a:r>
            <a:endParaRPr lang="en-US" altLang="zh-CN" dirty="0">
              <a:solidFill>
                <a:srgbClr val="ED6AA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6805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5EAB572-E92F-4B17-975E-74E36DA6031B}"/>
              </a:ext>
            </a:extLst>
          </p:cNvPr>
          <p:cNvSpPr txBox="1"/>
          <p:nvPr/>
        </p:nvSpPr>
        <p:spPr>
          <a:xfrm>
            <a:off x="741680" y="639336"/>
            <a:ext cx="392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GDB</a:t>
            </a:r>
            <a:r>
              <a:rPr lang="zh-CN" altLang="en-US" sz="2800" b="1" dirty="0">
                <a:latin typeface="+mn-ea"/>
              </a:rPr>
              <a:t>逻辑调试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5B5443-3C36-4805-A209-62233868EE57}"/>
              </a:ext>
            </a:extLst>
          </p:cNvPr>
          <p:cNvSpPr txBox="1"/>
          <p:nvPr/>
        </p:nvSpPr>
        <p:spPr>
          <a:xfrm>
            <a:off x="680720" y="1351280"/>
            <a:ext cx="4917440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1. </a:t>
            </a:r>
            <a:r>
              <a:rPr lang="zh-CN" altLang="en-US" b="1" dirty="0">
                <a:latin typeface="+mn-ea"/>
              </a:rPr>
              <a:t>单步执行</a:t>
            </a:r>
            <a:endParaRPr lang="en-US" altLang="zh-CN" b="1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7D4E41-178B-4B09-AB84-6FA41FD3E5A9}"/>
              </a:ext>
            </a:extLst>
          </p:cNvPr>
          <p:cNvSpPr txBox="1"/>
          <p:nvPr/>
        </p:nvSpPr>
        <p:spPr>
          <a:xfrm>
            <a:off x="5791200" y="1351280"/>
            <a:ext cx="5923280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222222"/>
                </a:solidFill>
                <a:latin typeface="+mn-ea"/>
              </a:rPr>
              <a:t>2. </a:t>
            </a:r>
            <a:r>
              <a:rPr lang="zh-CN" altLang="en-US" b="1" dirty="0">
                <a:solidFill>
                  <a:srgbClr val="222222"/>
                </a:solidFill>
                <a:latin typeface="+mn-ea"/>
              </a:rPr>
              <a:t>单步进入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794B32-5205-4486-9EF5-EF4296618A78}"/>
              </a:ext>
            </a:extLst>
          </p:cNvPr>
          <p:cNvSpPr txBox="1"/>
          <p:nvPr/>
        </p:nvSpPr>
        <p:spPr>
          <a:xfrm>
            <a:off x="741680" y="3794586"/>
            <a:ext cx="4917440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3. </a:t>
            </a:r>
            <a:r>
              <a:rPr lang="zh-CN" altLang="en-US" b="1" dirty="0">
                <a:latin typeface="+mn-ea"/>
              </a:rPr>
              <a:t>继续执行直到断点</a:t>
            </a:r>
            <a:endParaRPr lang="en-US" altLang="zh-CN" b="1" dirty="0"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77A918-102B-4944-A3F3-D7ABC422BD89}"/>
              </a:ext>
            </a:extLst>
          </p:cNvPr>
          <p:cNvSpPr txBox="1"/>
          <p:nvPr/>
        </p:nvSpPr>
        <p:spPr>
          <a:xfrm>
            <a:off x="5791200" y="3794586"/>
            <a:ext cx="4917440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4. </a:t>
            </a:r>
            <a:r>
              <a:rPr lang="zh-CN" altLang="en-US" b="1" dirty="0">
                <a:latin typeface="+mn-ea"/>
              </a:rPr>
              <a:t>跳过执行</a:t>
            </a:r>
            <a:endParaRPr lang="en-US" altLang="zh-CN" b="1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109CC0-C563-484D-B337-C91BBE70EB8C}"/>
              </a:ext>
            </a:extLst>
          </p:cNvPr>
          <p:cNvSpPr txBox="1"/>
          <p:nvPr/>
        </p:nvSpPr>
        <p:spPr>
          <a:xfrm>
            <a:off x="660400" y="2005644"/>
            <a:ext cx="4998720" cy="1712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调试停留在某个断点时</a:t>
            </a:r>
            <a:r>
              <a:rPr lang="zh-CN" altLang="en-US" dirty="0">
                <a:latin typeface="+mn-ea"/>
              </a:rPr>
              <a:t>，使用</a:t>
            </a:r>
            <a:r>
              <a:rPr lang="en-US" altLang="zh-CN" dirty="0">
                <a:latin typeface="+mn-ea"/>
              </a:rPr>
              <a:t>next</a:t>
            </a:r>
            <a:r>
              <a:rPr lang="zh-CN" altLang="en-US" dirty="0">
                <a:latin typeface="+mn-ea"/>
              </a:rPr>
              <a:t>命令（简写为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）可以继续执行下一条语句。</a:t>
            </a:r>
            <a:endParaRPr lang="en-US" altLang="zh-CN" sz="18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ED6AA6"/>
                </a:solidFill>
                <a:latin typeface="+mn-ea"/>
              </a:rPr>
              <a:t>$ (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gdb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) n # 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单步执行</a:t>
            </a:r>
            <a:endParaRPr lang="en-US" altLang="zh-CN" dirty="0">
              <a:solidFill>
                <a:srgbClr val="ED6AA6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ED6AA6"/>
                </a:solidFill>
                <a:latin typeface="+mn-ea"/>
              </a:rPr>
              <a:t>$ (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gdb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) n 2 # 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执行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2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次</a:t>
            </a:r>
            <a:endParaRPr lang="en-US" altLang="zh-CN" dirty="0">
              <a:solidFill>
                <a:srgbClr val="ED6AA6"/>
              </a:solidFill>
              <a:latin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0D1544-BCA5-415B-8068-8127BC52B9AA}"/>
              </a:ext>
            </a:extLst>
          </p:cNvPr>
          <p:cNvSpPr txBox="1"/>
          <p:nvPr/>
        </p:nvSpPr>
        <p:spPr>
          <a:xfrm>
            <a:off x="5791200" y="2005644"/>
            <a:ext cx="4998720" cy="1712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调试停留在某个断点时</a:t>
            </a:r>
            <a:r>
              <a:rPr lang="zh-CN" altLang="en-US" dirty="0">
                <a:latin typeface="+mn-ea"/>
              </a:rPr>
              <a:t>，使用</a:t>
            </a:r>
            <a:r>
              <a:rPr lang="en-US" altLang="zh-CN" dirty="0">
                <a:latin typeface="+mn-ea"/>
              </a:rPr>
              <a:t>step</a:t>
            </a:r>
            <a:r>
              <a:rPr lang="zh-CN" altLang="en-US" dirty="0">
                <a:latin typeface="+mn-ea"/>
              </a:rPr>
              <a:t>命令（简写为</a:t>
            </a:r>
            <a:r>
              <a:rPr lang="en-US" altLang="zh-CN" dirty="0">
                <a:latin typeface="+mn-ea"/>
              </a:rPr>
              <a:t>s</a:t>
            </a:r>
            <a:r>
              <a:rPr lang="zh-CN" altLang="en-US" dirty="0">
                <a:latin typeface="+mn-ea"/>
              </a:rPr>
              <a:t>），可以单步进入函数内部调试。</a:t>
            </a:r>
            <a:endParaRPr lang="en-US" altLang="zh-CN" sz="18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ED6AA6"/>
                </a:solidFill>
                <a:latin typeface="+mn-ea"/>
              </a:rPr>
              <a:t>$ (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gdb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) s # 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单步进入执行</a:t>
            </a:r>
            <a:endParaRPr lang="en-US" altLang="zh-CN" dirty="0">
              <a:solidFill>
                <a:srgbClr val="ED6AA6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ED6AA6"/>
                </a:solidFill>
                <a:latin typeface="+mn-ea"/>
              </a:rPr>
              <a:t>$ (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gdb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) 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stepi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 # 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简写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si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，每次执行一条机器指令</a:t>
            </a:r>
            <a:endParaRPr lang="en-US" altLang="zh-CN" dirty="0">
              <a:solidFill>
                <a:srgbClr val="ED6AA6"/>
              </a:solidFill>
              <a:latin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55A239-FD7E-418A-ADB9-0E46F4BA5ACD}"/>
              </a:ext>
            </a:extLst>
          </p:cNvPr>
          <p:cNvSpPr txBox="1"/>
          <p:nvPr/>
        </p:nvSpPr>
        <p:spPr>
          <a:xfrm>
            <a:off x="660400" y="4337033"/>
            <a:ext cx="4998720" cy="129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使用</a:t>
            </a:r>
            <a:r>
              <a:rPr lang="en-US" altLang="zh-CN" sz="1800" dirty="0">
                <a:latin typeface="+mn-ea"/>
              </a:rPr>
              <a:t>continue</a:t>
            </a:r>
            <a:r>
              <a:rPr lang="zh-CN" altLang="en-US" sz="1800" dirty="0">
                <a:latin typeface="+mn-ea"/>
              </a:rPr>
              <a:t>命令（</a:t>
            </a:r>
            <a:r>
              <a:rPr lang="zh-CN" altLang="en-US" dirty="0">
                <a:latin typeface="+mn-ea"/>
              </a:rPr>
              <a:t>简写为</a:t>
            </a:r>
            <a:r>
              <a:rPr lang="en-US" altLang="zh-CN" dirty="0">
                <a:latin typeface="+mn-ea"/>
              </a:rPr>
              <a:t>c</a:t>
            </a:r>
            <a:r>
              <a:rPr lang="zh-CN" altLang="en-US" sz="1800" dirty="0">
                <a:latin typeface="+mn-ea"/>
              </a:rPr>
              <a:t>），会继续执行当前，直到再次遇到断点。</a:t>
            </a:r>
            <a:endParaRPr lang="en-US" altLang="zh-CN" sz="18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ED6AA6"/>
                </a:solidFill>
                <a:latin typeface="+mn-ea"/>
              </a:rPr>
              <a:t>$ (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gdb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) c # 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继续执行</a:t>
            </a:r>
            <a:endParaRPr lang="en-US" altLang="zh-CN" dirty="0">
              <a:solidFill>
                <a:srgbClr val="ED6AA6"/>
              </a:solidFill>
              <a:latin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C845D8-7ADE-45DB-896E-646CED193959}"/>
              </a:ext>
            </a:extLst>
          </p:cNvPr>
          <p:cNvSpPr txBox="1"/>
          <p:nvPr/>
        </p:nvSpPr>
        <p:spPr>
          <a:xfrm>
            <a:off x="5791200" y="4260226"/>
            <a:ext cx="4998720" cy="337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skip</a:t>
            </a:r>
            <a:r>
              <a:rPr lang="zh-CN" altLang="en-US" sz="1800" dirty="0">
                <a:latin typeface="+mn-ea"/>
              </a:rPr>
              <a:t>命令，可以跳过</a:t>
            </a:r>
            <a:r>
              <a:rPr lang="zh-CN" altLang="en-US" dirty="0">
                <a:latin typeface="+mn-ea"/>
              </a:rPr>
              <a:t>某些不想关注的函数或者文件</a:t>
            </a:r>
            <a:r>
              <a:rPr lang="zh-CN" altLang="en-US" sz="1800" dirty="0">
                <a:latin typeface="+mn-ea"/>
              </a:rPr>
              <a:t>。</a:t>
            </a:r>
            <a:endParaRPr lang="en-US" altLang="zh-CN" sz="18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ED6AA6"/>
                </a:solidFill>
                <a:latin typeface="+mn-ea"/>
              </a:rPr>
              <a:t>$ (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gdb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) skip 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funName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 # 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跳过函数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funcName</a:t>
            </a:r>
            <a:endParaRPr lang="en-US" altLang="zh-CN" dirty="0">
              <a:solidFill>
                <a:srgbClr val="ED6AA6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ED6AA6"/>
                </a:solidFill>
                <a:latin typeface="+mn-ea"/>
              </a:rPr>
              <a:t>$ (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gdb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) skip file hello.cpp # 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跳过文件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hello.cpp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ED6AA6"/>
                </a:solidFill>
                <a:latin typeface="+mn-ea"/>
              </a:rPr>
              <a:t>$ (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gdb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) info skip # 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查看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skip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信息</a:t>
            </a:r>
            <a:endParaRPr lang="en-US" altLang="zh-CN" dirty="0">
              <a:solidFill>
                <a:srgbClr val="ED6AA6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ED6AA6"/>
                </a:solidFill>
                <a:latin typeface="+mn-ea"/>
              </a:rPr>
              <a:t>$ (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gdb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) delete skip Num # 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删除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Num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序号的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skip</a:t>
            </a: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rgbClr val="ED6AA6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rgbClr val="ED6AA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5580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5EAB572-E92F-4B17-975E-74E36DA6031B}"/>
              </a:ext>
            </a:extLst>
          </p:cNvPr>
          <p:cNvSpPr txBox="1"/>
          <p:nvPr/>
        </p:nvSpPr>
        <p:spPr>
          <a:xfrm>
            <a:off x="741680" y="639336"/>
            <a:ext cx="392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GDB</a:t>
            </a:r>
            <a:r>
              <a:rPr lang="zh-CN" altLang="en-US" sz="2800" b="1" dirty="0">
                <a:latin typeface="+mn-ea"/>
              </a:rPr>
              <a:t>查看与编辑源码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99EFEE-C029-447E-8894-913DAD8890B2}"/>
              </a:ext>
            </a:extLst>
          </p:cNvPr>
          <p:cNvSpPr txBox="1"/>
          <p:nvPr/>
        </p:nvSpPr>
        <p:spPr>
          <a:xfrm>
            <a:off x="680720" y="1351280"/>
            <a:ext cx="4917440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1. </a:t>
            </a:r>
            <a:r>
              <a:rPr lang="zh-CN" altLang="en-US" b="1" dirty="0">
                <a:latin typeface="+mn-ea"/>
              </a:rPr>
              <a:t>源码打印</a:t>
            </a:r>
            <a:endParaRPr lang="en-US" altLang="zh-CN" b="1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C5AD1C-C9F9-4A59-8E31-C1C35A392F14}"/>
              </a:ext>
            </a:extLst>
          </p:cNvPr>
          <p:cNvSpPr txBox="1"/>
          <p:nvPr/>
        </p:nvSpPr>
        <p:spPr>
          <a:xfrm>
            <a:off x="5791200" y="1351280"/>
            <a:ext cx="5923280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222222"/>
                </a:solidFill>
                <a:latin typeface="+mn-ea"/>
              </a:rPr>
              <a:t>2. </a:t>
            </a:r>
            <a:r>
              <a:rPr lang="zh-CN" altLang="en-US" b="1" dirty="0">
                <a:solidFill>
                  <a:srgbClr val="222222"/>
                </a:solidFill>
                <a:latin typeface="+mn-ea"/>
              </a:rPr>
              <a:t>指定源码路径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EF0310-6622-4CB8-B32A-C6D2E8B8F748}"/>
              </a:ext>
            </a:extLst>
          </p:cNvPr>
          <p:cNvSpPr txBox="1"/>
          <p:nvPr/>
        </p:nvSpPr>
        <p:spPr>
          <a:xfrm>
            <a:off x="741680" y="2005644"/>
            <a:ext cx="5049520" cy="378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ED6AA6"/>
                </a:solidFill>
                <a:latin typeface="+mn-ea"/>
              </a:rPr>
              <a:t>$ (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gdb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) list 9 # 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简写为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l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，列出第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9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行的源码</a:t>
            </a:r>
            <a:endParaRPr lang="en-US" altLang="zh-CN" dirty="0">
              <a:solidFill>
                <a:srgbClr val="ED6AA6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ED6AA6"/>
                </a:solidFill>
                <a:latin typeface="+mn-ea"/>
              </a:rPr>
              <a:t>$ (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gdb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) l 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funcName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 # 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列出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funcName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的源码</a:t>
            </a:r>
            <a:endParaRPr lang="en-US" altLang="zh-CN" dirty="0">
              <a:solidFill>
                <a:srgbClr val="ED6AA6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ED6AA6"/>
                </a:solidFill>
                <a:latin typeface="+mn-ea"/>
              </a:rPr>
              <a:t>$ (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gdb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) l 3,15 # 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列出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3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到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15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行之间的源码</a:t>
            </a:r>
            <a:endParaRPr lang="en-US" altLang="zh-CN" dirty="0">
              <a:solidFill>
                <a:srgbClr val="ED6AA6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ED6AA6"/>
                </a:solidFill>
                <a:latin typeface="+mn-ea"/>
              </a:rPr>
              <a:t>$ (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gdb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) l test.c:1 # 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列出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test.c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文件第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1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行的源码</a:t>
            </a:r>
            <a:endParaRPr lang="en-US" altLang="zh-CN" dirty="0">
              <a:solidFill>
                <a:srgbClr val="ED6AA6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ED6AA6"/>
                </a:solidFill>
                <a:latin typeface="+mn-ea"/>
              </a:rPr>
              <a:t>$ (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gdb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) l test.c:printNum1 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ED6AA6"/>
                </a:solidFill>
                <a:latin typeface="+mn-ea"/>
              </a:rPr>
              <a:t>$ (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gdb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) l test.c:1,test.c:3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源码默认一次性显示</a:t>
            </a:r>
            <a:r>
              <a:rPr lang="en-US" altLang="zh-CN" dirty="0">
                <a:latin typeface="+mn-ea"/>
              </a:rPr>
              <a:t>10</a:t>
            </a:r>
            <a:r>
              <a:rPr lang="zh-CN" altLang="en-US" dirty="0">
                <a:latin typeface="+mn-ea"/>
              </a:rPr>
              <a:t>行，通过</a:t>
            </a:r>
            <a:r>
              <a:rPr lang="en-US" altLang="zh-CN" dirty="0" err="1">
                <a:latin typeface="+mn-ea"/>
              </a:rPr>
              <a:t>listsize</a:t>
            </a:r>
            <a:r>
              <a:rPr lang="zh-CN" altLang="en-US" dirty="0">
                <a:latin typeface="+mn-ea"/>
              </a:rPr>
              <a:t>属性修改</a:t>
            </a:r>
            <a:endParaRPr lang="en-US" altLang="zh-CN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ED6AA6"/>
                </a:solidFill>
                <a:latin typeface="+mn-ea"/>
              </a:rPr>
              <a:t>$ (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gdb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) set 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listsize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 20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ED6AA6"/>
                </a:solidFill>
                <a:latin typeface="+mn-ea"/>
              </a:rPr>
              <a:t>$ (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gdb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) show 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listsize</a:t>
            </a:r>
            <a:endParaRPr lang="en-US" altLang="zh-CN" dirty="0">
              <a:solidFill>
                <a:srgbClr val="ED6AA6"/>
              </a:solidFill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4A40BC-8356-4107-97F1-D46019A3359A}"/>
              </a:ext>
            </a:extLst>
          </p:cNvPr>
          <p:cNvSpPr txBox="1"/>
          <p:nvPr/>
        </p:nvSpPr>
        <p:spPr>
          <a:xfrm>
            <a:off x="5791200" y="2005644"/>
            <a:ext cx="5252720" cy="2543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查看源码之前</a:t>
            </a:r>
            <a:r>
              <a:rPr lang="zh-CN" altLang="en-US" dirty="0">
                <a:latin typeface="+mn-ea"/>
              </a:rPr>
              <a:t>，需要确保关联到源码文件。当源码文件移动时，无法通过</a:t>
            </a:r>
            <a:r>
              <a:rPr lang="en-US" altLang="zh-CN" dirty="0">
                <a:latin typeface="+mn-ea"/>
              </a:rPr>
              <a:t>list</a:t>
            </a:r>
            <a:r>
              <a:rPr lang="zh-CN" altLang="en-US" dirty="0">
                <a:latin typeface="+mn-ea"/>
              </a:rPr>
              <a:t>命令查看源码。</a:t>
            </a:r>
            <a:endParaRPr lang="en-US" altLang="zh-CN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ED6AA6"/>
                </a:solidFill>
                <a:latin typeface="+mn-ea"/>
              </a:rPr>
              <a:t>$ (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gdb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) 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dir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 ./temp # 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dir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命令重新指定源码路径</a:t>
            </a:r>
            <a:endParaRPr lang="en-US" altLang="zh-CN" dirty="0">
              <a:solidFill>
                <a:srgbClr val="ED6AA6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ED6AA6"/>
                </a:solidFill>
                <a:latin typeface="+mn-ea"/>
              </a:rPr>
              <a:t>$ (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gdb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) set substitute-path /home/test/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 更换源码目录</a:t>
            </a:r>
            <a:endParaRPr lang="en-US" altLang="zh-CN" dirty="0">
              <a:solidFill>
                <a:srgbClr val="ED6AA6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通过</a:t>
            </a:r>
            <a:r>
              <a:rPr lang="en-US" altLang="zh-CN" sz="1800" dirty="0" err="1">
                <a:latin typeface="+mn-ea"/>
              </a:rPr>
              <a:t>readelf</a:t>
            </a:r>
            <a:r>
              <a:rPr lang="zh-CN" altLang="en-US" sz="1800" dirty="0">
                <a:latin typeface="+mn-ea"/>
              </a:rPr>
              <a:t>命令可以看到</a:t>
            </a:r>
            <a:r>
              <a:rPr lang="zh-CN" altLang="en-US" dirty="0">
                <a:latin typeface="+mn-ea"/>
              </a:rPr>
              <a:t>关联的源码路径</a:t>
            </a:r>
            <a:endParaRPr lang="en-US" altLang="zh-CN" dirty="0"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720B919-73F8-4F9E-92D5-CA744EC7F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040" y="4548776"/>
            <a:ext cx="5252720" cy="214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41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5EAB572-E92F-4B17-975E-74E36DA6031B}"/>
              </a:ext>
            </a:extLst>
          </p:cNvPr>
          <p:cNvSpPr txBox="1"/>
          <p:nvPr/>
        </p:nvSpPr>
        <p:spPr>
          <a:xfrm>
            <a:off x="741680" y="639336"/>
            <a:ext cx="392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GDB</a:t>
            </a:r>
            <a:r>
              <a:rPr lang="zh-CN" altLang="en-US" sz="2800" b="1" dirty="0">
                <a:latin typeface="+mn-ea"/>
              </a:rPr>
              <a:t>查看与编辑源码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99EFEE-C029-447E-8894-913DAD8890B2}"/>
              </a:ext>
            </a:extLst>
          </p:cNvPr>
          <p:cNvSpPr txBox="1"/>
          <p:nvPr/>
        </p:nvSpPr>
        <p:spPr>
          <a:xfrm>
            <a:off x="680720" y="1351280"/>
            <a:ext cx="4917440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3. </a:t>
            </a:r>
            <a:r>
              <a:rPr lang="zh-CN" altLang="en-US" b="1" dirty="0">
                <a:latin typeface="+mn-ea"/>
              </a:rPr>
              <a:t>编辑源码</a:t>
            </a:r>
            <a:endParaRPr lang="en-US" altLang="zh-CN" b="1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E62A27-6125-4F27-A1AD-EDCE58F33807}"/>
              </a:ext>
            </a:extLst>
          </p:cNvPr>
          <p:cNvSpPr txBox="1"/>
          <p:nvPr/>
        </p:nvSpPr>
        <p:spPr>
          <a:xfrm>
            <a:off x="741680" y="2005645"/>
            <a:ext cx="8503920" cy="4205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启动调试后，若有编辑源码的需求，可以直接在</a:t>
            </a:r>
            <a:r>
              <a:rPr lang="en-US" altLang="zh-CN" dirty="0" err="1">
                <a:latin typeface="+mn-ea"/>
              </a:rPr>
              <a:t>gdb</a:t>
            </a:r>
            <a:r>
              <a:rPr lang="zh-CN" altLang="en-US" dirty="0">
                <a:latin typeface="+mn-ea"/>
              </a:rPr>
              <a:t>模式下进行编译源码。</a:t>
            </a:r>
            <a:endParaRPr lang="en-US" altLang="zh-CN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err="1">
                <a:latin typeface="+mn-ea"/>
              </a:rPr>
              <a:t>gdb</a:t>
            </a:r>
            <a:r>
              <a:rPr lang="zh-CN" altLang="en-US" dirty="0">
                <a:latin typeface="+mn-ea"/>
              </a:rPr>
              <a:t>默认使用编辑器</a:t>
            </a:r>
            <a:r>
              <a:rPr lang="en-US" altLang="zh-CN" dirty="0">
                <a:latin typeface="+mn-ea"/>
              </a:rPr>
              <a:t>/bin/ex</a:t>
            </a:r>
            <a:r>
              <a:rPr lang="zh-CN" altLang="en-US" dirty="0">
                <a:latin typeface="+mn-ea"/>
              </a:rPr>
              <a:t>，可以替换编辑器：</a:t>
            </a:r>
            <a:endParaRPr lang="en-US" altLang="zh-CN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ED6AA6"/>
                </a:solidFill>
                <a:latin typeface="+mn-ea"/>
              </a:rPr>
              <a:t>$ EDITOR=/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usr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/bin/vim # 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替换为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vim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ED6AA6"/>
                </a:solidFill>
                <a:latin typeface="+mn-ea"/>
              </a:rPr>
              <a:t>$ export EDITOR</a:t>
            </a:r>
            <a:endParaRPr lang="en-US" altLang="zh-CN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err="1">
                <a:latin typeface="+mn-ea"/>
              </a:rPr>
              <a:t>gdb</a:t>
            </a:r>
            <a:r>
              <a:rPr lang="zh-CN" altLang="en-US" dirty="0">
                <a:latin typeface="+mn-ea"/>
              </a:rPr>
              <a:t>调试下进行编译源码，使用</a:t>
            </a:r>
            <a:r>
              <a:rPr lang="en-US" altLang="zh-CN" dirty="0">
                <a:latin typeface="+mn-ea"/>
              </a:rPr>
              <a:t>edit</a:t>
            </a:r>
            <a:r>
              <a:rPr lang="zh-CN" altLang="en-US" dirty="0">
                <a:latin typeface="+mn-ea"/>
              </a:rPr>
              <a:t>命令：</a:t>
            </a:r>
            <a:endParaRPr lang="en-US" altLang="zh-CN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ED6AA6"/>
                </a:solidFill>
                <a:latin typeface="+mn-ea"/>
              </a:rPr>
              <a:t>$ (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gdb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) edit 3  #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编辑第三行</a:t>
            </a:r>
            <a:endParaRPr lang="en-US" altLang="zh-CN" dirty="0">
              <a:solidFill>
                <a:srgbClr val="ED6AA6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ED6AA6"/>
                </a:solidFill>
                <a:latin typeface="+mn-ea"/>
              </a:rPr>
              <a:t>$ (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gdb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) edit 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printNum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 #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编辑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printNum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函数</a:t>
            </a:r>
            <a:endParaRPr lang="en-US" altLang="zh-CN" dirty="0">
              <a:solidFill>
                <a:srgbClr val="ED6AA6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ED6AA6"/>
                </a:solidFill>
                <a:latin typeface="+mn-ea"/>
              </a:rPr>
              <a:t>$ (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gdb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) edit test.c:5 #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编辑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test.c</a:t>
            </a:r>
            <a:r>
              <a:rPr lang="zh-CN" altLang="en-US" dirty="0">
                <a:solidFill>
                  <a:srgbClr val="ED6AA6"/>
                </a:solidFill>
                <a:latin typeface="+mn-ea"/>
              </a:rPr>
              <a:t>第五行</a:t>
            </a:r>
            <a:endParaRPr lang="en-US" altLang="zh-CN" dirty="0">
              <a:solidFill>
                <a:srgbClr val="ED6AA6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编辑保存后，可以在</a:t>
            </a:r>
            <a:r>
              <a:rPr lang="en-US" altLang="zh-CN" dirty="0" err="1">
                <a:latin typeface="+mn-ea"/>
              </a:rPr>
              <a:t>gdb</a:t>
            </a:r>
            <a:r>
              <a:rPr lang="zh-CN" altLang="en-US" dirty="0">
                <a:latin typeface="+mn-ea"/>
              </a:rPr>
              <a:t>调试下使用</a:t>
            </a:r>
            <a:r>
              <a:rPr lang="en-US" altLang="zh-CN" dirty="0">
                <a:latin typeface="+mn-ea"/>
              </a:rPr>
              <a:t>shell</a:t>
            </a:r>
            <a:r>
              <a:rPr lang="zh-CN" altLang="en-US" dirty="0">
                <a:latin typeface="+mn-ea"/>
              </a:rPr>
              <a:t>重新编译：</a:t>
            </a:r>
            <a:endParaRPr lang="en-US" altLang="zh-CN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ED6AA6"/>
                </a:solidFill>
                <a:latin typeface="+mn-ea"/>
              </a:rPr>
              <a:t>$ (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gdb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) shell 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gcc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 -g -o main 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main.c</a:t>
            </a:r>
            <a:r>
              <a:rPr lang="en-US" altLang="zh-CN" dirty="0">
                <a:solidFill>
                  <a:srgbClr val="ED6AA6"/>
                </a:solidFill>
                <a:latin typeface="+mn-ea"/>
              </a:rPr>
              <a:t> </a:t>
            </a:r>
            <a:r>
              <a:rPr lang="en-US" altLang="zh-CN" dirty="0" err="1">
                <a:solidFill>
                  <a:srgbClr val="ED6AA6"/>
                </a:solidFill>
                <a:latin typeface="+mn-ea"/>
              </a:rPr>
              <a:t>test.c</a:t>
            </a:r>
            <a:endParaRPr lang="en-US" altLang="zh-CN" dirty="0">
              <a:solidFill>
                <a:srgbClr val="ED6AA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2850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5EAB572-E92F-4B17-975E-74E36DA6031B}"/>
              </a:ext>
            </a:extLst>
          </p:cNvPr>
          <p:cNvSpPr txBox="1"/>
          <p:nvPr/>
        </p:nvSpPr>
        <p:spPr>
          <a:xfrm>
            <a:off x="741680" y="639336"/>
            <a:ext cx="392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GDB</a:t>
            </a:r>
            <a:r>
              <a:rPr lang="zh-CN" altLang="en-US" sz="2800" b="1" dirty="0">
                <a:latin typeface="+mn-ea"/>
              </a:rPr>
              <a:t> </a:t>
            </a:r>
            <a:r>
              <a:rPr lang="en-US" altLang="zh-CN" sz="2800" b="1" dirty="0">
                <a:latin typeface="+mn-ea"/>
              </a:rPr>
              <a:t>Server</a:t>
            </a:r>
            <a:r>
              <a:rPr lang="zh-CN" altLang="en-US" sz="2800" b="1" dirty="0">
                <a:latin typeface="+mn-ea"/>
              </a:rPr>
              <a:t>的简单使用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B1CED6-87BA-451A-9C59-872CD0E47A8A}"/>
              </a:ext>
            </a:extLst>
          </p:cNvPr>
          <p:cNvSpPr txBox="1"/>
          <p:nvPr/>
        </p:nvSpPr>
        <p:spPr>
          <a:xfrm>
            <a:off x="741680" y="1528124"/>
            <a:ext cx="4541520" cy="4205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0" i="0" dirty="0">
                <a:effectLst/>
                <a:latin typeface="+mn-ea"/>
              </a:rPr>
              <a:t>由于嵌入式系统资源比较有限，</a:t>
            </a:r>
            <a:r>
              <a:rPr lang="zh-CN" altLang="en-US" dirty="0">
                <a:latin typeface="+mn-ea"/>
              </a:rPr>
              <a:t>可能无法</a:t>
            </a:r>
            <a:r>
              <a:rPr lang="zh-CN" altLang="en-US" b="0" i="0" dirty="0">
                <a:effectLst/>
                <a:latin typeface="+mn-ea"/>
              </a:rPr>
              <a:t>在目标板上直接构建</a:t>
            </a:r>
            <a:r>
              <a:rPr lang="en-US" altLang="zh-CN" b="0" i="0" dirty="0">
                <a:effectLst/>
                <a:latin typeface="+mn-ea"/>
              </a:rPr>
              <a:t>GDB</a:t>
            </a:r>
            <a:r>
              <a:rPr lang="zh-CN" altLang="en-US" b="0" i="0" dirty="0">
                <a:effectLst/>
                <a:latin typeface="+mn-ea"/>
              </a:rPr>
              <a:t>的调试环境，这时通常采用</a:t>
            </a:r>
            <a:r>
              <a:rPr lang="en-US" altLang="zh-CN" b="0" i="0" dirty="0" err="1">
                <a:effectLst/>
                <a:latin typeface="+mn-ea"/>
              </a:rPr>
              <a:t>gdb</a:t>
            </a:r>
            <a:r>
              <a:rPr lang="en-US" altLang="zh-CN" b="0" i="0" dirty="0">
                <a:effectLst/>
                <a:latin typeface="+mn-ea"/>
              </a:rPr>
              <a:t> + </a:t>
            </a:r>
            <a:r>
              <a:rPr lang="en-US" altLang="zh-CN" b="0" i="0" dirty="0" err="1">
                <a:effectLst/>
                <a:latin typeface="+mn-ea"/>
              </a:rPr>
              <a:t>gdb</a:t>
            </a:r>
            <a:r>
              <a:rPr lang="en-US" altLang="zh-CN" b="0" i="0" dirty="0">
                <a:effectLst/>
                <a:latin typeface="+mn-ea"/>
              </a:rPr>
              <a:t> server</a:t>
            </a:r>
            <a:r>
              <a:rPr lang="zh-CN" altLang="en-US" b="0" i="0" dirty="0">
                <a:effectLst/>
                <a:latin typeface="+mn-ea"/>
              </a:rPr>
              <a:t>的远程调试方法。</a:t>
            </a:r>
            <a:endParaRPr lang="en-US" altLang="zh-CN" b="0" i="0" dirty="0">
              <a:effectLst/>
              <a:latin typeface="+mn-ea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Target </a:t>
            </a:r>
            <a:r>
              <a:rPr lang="zh-CN" altLang="en-US" dirty="0">
                <a:latin typeface="+mn-ea"/>
              </a:rPr>
              <a:t>： 运行</a:t>
            </a:r>
            <a:r>
              <a:rPr lang="en-US" altLang="zh-CN" dirty="0" err="1">
                <a:latin typeface="+mn-ea"/>
              </a:rPr>
              <a:t>gdb</a:t>
            </a:r>
            <a:r>
              <a:rPr lang="en-US" altLang="zh-CN" dirty="0">
                <a:latin typeface="+mn-ea"/>
              </a:rPr>
              <a:t> server</a:t>
            </a:r>
            <a:r>
              <a:rPr lang="zh-CN" altLang="en-US" dirty="0">
                <a:latin typeface="+mn-ea"/>
              </a:rPr>
              <a:t>的嵌入式机器</a:t>
            </a:r>
            <a:endParaRPr lang="en-US" altLang="zh-CN" dirty="0">
              <a:latin typeface="+mn-ea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+mn-ea"/>
              </a:rPr>
              <a:t>Host</a:t>
            </a:r>
            <a:r>
              <a:rPr lang="zh-CN" altLang="en-US" b="0" i="0" dirty="0">
                <a:effectLst/>
                <a:latin typeface="+mn-ea"/>
              </a:rPr>
              <a:t>：</a:t>
            </a:r>
            <a:r>
              <a:rPr lang="zh-CN" altLang="en-US" dirty="0">
                <a:latin typeface="+mn-ea"/>
              </a:rPr>
              <a:t>运行</a:t>
            </a:r>
            <a:r>
              <a:rPr lang="en-US" altLang="zh-CN" dirty="0" err="1">
                <a:latin typeface="+mn-ea"/>
              </a:rPr>
              <a:t>gdb</a:t>
            </a:r>
            <a:r>
              <a:rPr lang="zh-CN" altLang="en-US" dirty="0">
                <a:latin typeface="+mn-ea"/>
              </a:rPr>
              <a:t>的调试主机</a:t>
            </a:r>
            <a:endParaRPr lang="en-US" altLang="zh-CN" dirty="0">
              <a:latin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b="0" i="0" dirty="0">
                <a:effectLst/>
                <a:latin typeface="+mn-ea"/>
              </a:rPr>
              <a:t>要求：</a:t>
            </a:r>
            <a:endParaRPr lang="en-US" altLang="zh-CN" b="0" i="0" dirty="0">
              <a:effectLst/>
              <a:latin typeface="+mn-ea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Host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target</a:t>
            </a:r>
            <a:r>
              <a:rPr lang="zh-CN" altLang="en-US" dirty="0">
                <a:latin typeface="+mn-ea"/>
              </a:rPr>
              <a:t>可以网络通信。</a:t>
            </a:r>
            <a:endParaRPr lang="en-US" altLang="zh-CN" dirty="0">
              <a:latin typeface="+mn-ea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+mn-ea"/>
              </a:rPr>
              <a:t>Host</a:t>
            </a:r>
            <a:r>
              <a:rPr lang="zh-CN" altLang="en-US" b="0" i="0" dirty="0">
                <a:effectLst/>
                <a:latin typeface="+mn-ea"/>
              </a:rPr>
              <a:t>和</a:t>
            </a:r>
            <a:r>
              <a:rPr lang="en-US" altLang="zh-CN" b="0" i="0" dirty="0">
                <a:effectLst/>
                <a:latin typeface="+mn-ea"/>
              </a:rPr>
              <a:t>target</a:t>
            </a:r>
            <a:r>
              <a:rPr lang="zh-CN" altLang="en-US" b="0" i="0" dirty="0">
                <a:effectLst/>
                <a:latin typeface="+mn-ea"/>
              </a:rPr>
              <a:t>的</a:t>
            </a:r>
            <a:r>
              <a:rPr lang="en-US" altLang="zh-CN" b="0" i="0" dirty="0" err="1">
                <a:effectLst/>
                <a:latin typeface="+mn-ea"/>
              </a:rPr>
              <a:t>gdb</a:t>
            </a:r>
            <a:r>
              <a:rPr lang="zh-CN" altLang="en-US" b="0" i="0" dirty="0">
                <a:effectLst/>
                <a:latin typeface="+mn-ea"/>
              </a:rPr>
              <a:t>调试版本一致。</a:t>
            </a:r>
            <a:endParaRPr lang="en-US" altLang="zh-CN" b="0" i="0" dirty="0">
              <a:effectLst/>
              <a:latin typeface="+mn-ea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Host</a:t>
            </a:r>
            <a:r>
              <a:rPr lang="zh-CN" altLang="en-US" dirty="0">
                <a:latin typeface="+mn-ea"/>
              </a:rPr>
              <a:t>需要能访问调试程序的源码文件。</a:t>
            </a:r>
            <a:endParaRPr lang="en-US" altLang="zh-CN" b="0" i="0" dirty="0">
              <a:effectLst/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60012A-90FD-4B40-A816-7909D4882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840" y="2262714"/>
            <a:ext cx="5925414" cy="9487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7C20099-9A40-4F17-9A66-031B5793C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840" y="4120931"/>
            <a:ext cx="6035101" cy="161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01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6B2F4A6-FFAD-4E84-9594-DD87E6D7A450}"/>
              </a:ext>
            </a:extLst>
          </p:cNvPr>
          <p:cNvSpPr txBox="1"/>
          <p:nvPr/>
        </p:nvSpPr>
        <p:spPr>
          <a:xfrm>
            <a:off x="4257040" y="284422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“Learning by Doing”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8720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5EAB572-E92F-4B17-975E-74E36DA6031B}"/>
              </a:ext>
            </a:extLst>
          </p:cNvPr>
          <p:cNvSpPr txBox="1"/>
          <p:nvPr/>
        </p:nvSpPr>
        <p:spPr>
          <a:xfrm>
            <a:off x="741680" y="639336"/>
            <a:ext cx="392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D-Bus</a:t>
            </a:r>
            <a:r>
              <a:rPr lang="zh-CN" altLang="en-US" sz="2800" b="1" dirty="0">
                <a:latin typeface="+mn-ea"/>
              </a:rPr>
              <a:t>是什么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0DD834-4135-460B-A76A-A229ED5D403F}"/>
              </a:ext>
            </a:extLst>
          </p:cNvPr>
          <p:cNvSpPr txBox="1"/>
          <p:nvPr/>
        </p:nvSpPr>
        <p:spPr>
          <a:xfrm>
            <a:off x="1574800" y="1271397"/>
            <a:ext cx="9042400" cy="2543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官方描述</a:t>
            </a:r>
            <a:endParaRPr lang="en-US" altLang="zh-CN" b="1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0" i="0" dirty="0">
                <a:effectLst/>
                <a:latin typeface="+mn-ea"/>
              </a:rPr>
              <a:t>D-Bus</a:t>
            </a:r>
            <a:r>
              <a:rPr lang="zh-CN" altLang="en-US" b="0" i="0" dirty="0">
                <a:effectLst/>
                <a:latin typeface="+mn-ea"/>
              </a:rPr>
              <a:t>是一个为应用程序间提供通信的消息总线系统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b="0" i="0" dirty="0">
                <a:effectLst/>
                <a:latin typeface="+mn-ea"/>
              </a:rPr>
              <a:t>用于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+mn-ea"/>
              </a:rPr>
              <a:t>进程之间的通信</a:t>
            </a:r>
            <a:r>
              <a:rPr lang="zh-CN" altLang="en-US" b="0" i="0" dirty="0">
                <a:effectLst/>
                <a:latin typeface="+mn-ea"/>
              </a:rPr>
              <a:t>。它是个</a:t>
            </a:r>
            <a:r>
              <a:rPr lang="en-US" altLang="zh-CN" b="0" i="0" dirty="0">
                <a:effectLst/>
                <a:latin typeface="+mn-ea"/>
              </a:rPr>
              <a:t>3</a:t>
            </a:r>
            <a:r>
              <a:rPr lang="zh-CN" altLang="en-US" b="0" i="0" dirty="0">
                <a:effectLst/>
                <a:latin typeface="+mn-ea"/>
              </a:rPr>
              <a:t>层架构的</a:t>
            </a:r>
            <a:r>
              <a:rPr lang="en-US" altLang="zh-CN" b="0" i="0" dirty="0">
                <a:effectLst/>
                <a:latin typeface="+mn-ea"/>
              </a:rPr>
              <a:t>IPC</a:t>
            </a:r>
            <a:r>
              <a:rPr lang="zh-CN" altLang="en-US" b="0" i="0" dirty="0">
                <a:effectLst/>
                <a:latin typeface="+mn-ea"/>
              </a:rPr>
              <a:t>系统，包括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基础函数库</a:t>
            </a:r>
            <a:r>
              <a:rPr lang="en-US" altLang="zh-CN" dirty="0" err="1">
                <a:latin typeface="+mn-ea"/>
              </a:rPr>
              <a:t>libdbus</a:t>
            </a:r>
            <a:r>
              <a:rPr lang="zh-CN" altLang="en-US" dirty="0">
                <a:latin typeface="+mn-ea"/>
              </a:rPr>
              <a:t>，用于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两个应用程序交互信息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基于</a:t>
            </a:r>
            <a:r>
              <a:rPr lang="en-US" altLang="zh-CN" dirty="0" err="1">
                <a:latin typeface="+mn-ea"/>
              </a:rPr>
              <a:t>libdbus</a:t>
            </a:r>
            <a:r>
              <a:rPr lang="zh-CN" altLang="en-US" dirty="0">
                <a:latin typeface="+mn-ea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守护进程</a:t>
            </a:r>
            <a:r>
              <a:rPr lang="zh-CN" altLang="en-US" dirty="0">
                <a:latin typeface="+mn-ea"/>
              </a:rPr>
              <a:t>消息总线，使得消息可以从一个程序转发到多个程序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基于特定应用程序框架的高层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封装库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 err="1">
                <a:latin typeface="+mn-ea"/>
              </a:rPr>
              <a:t>qtdbus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 err="1">
                <a:latin typeface="+mn-ea"/>
              </a:rPr>
              <a:t>dbus</a:t>
            </a:r>
            <a:r>
              <a:rPr lang="en-US" altLang="zh-CN" dirty="0">
                <a:latin typeface="+mn-ea"/>
              </a:rPr>
              <a:t>-glib</a:t>
            </a:r>
            <a:r>
              <a:rPr lang="zh-CN" altLang="en-US" dirty="0">
                <a:latin typeface="+mn-ea"/>
              </a:rPr>
              <a:t>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17D442A-F794-482F-A63D-890366FAA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00" y="4126570"/>
            <a:ext cx="10028140" cy="270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5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5EAB572-E92F-4B17-975E-74E36DA6031B}"/>
              </a:ext>
            </a:extLst>
          </p:cNvPr>
          <p:cNvSpPr txBox="1"/>
          <p:nvPr/>
        </p:nvSpPr>
        <p:spPr>
          <a:xfrm>
            <a:off x="741680" y="639336"/>
            <a:ext cx="392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D-Bus</a:t>
            </a:r>
            <a:r>
              <a:rPr lang="zh-CN" altLang="en-US" sz="2800" b="1" dirty="0">
                <a:latin typeface="+mn-ea"/>
              </a:rPr>
              <a:t>是什么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1599F3-7DBA-4CE0-A36B-6FB9F740C7A5}"/>
              </a:ext>
            </a:extLst>
          </p:cNvPr>
          <p:cNvSpPr txBox="1"/>
          <p:nvPr/>
        </p:nvSpPr>
        <p:spPr>
          <a:xfrm>
            <a:off x="3037840" y="1513840"/>
            <a:ext cx="5676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“跨进程通信的方式有许多，</a:t>
            </a:r>
            <a:r>
              <a:rPr lang="en-US" altLang="zh-CN" sz="2000" dirty="0">
                <a:latin typeface="+mn-ea"/>
              </a:rPr>
              <a:t>D-Bus</a:t>
            </a:r>
            <a:r>
              <a:rPr lang="zh-CN" altLang="en-US" sz="2000" dirty="0">
                <a:latin typeface="+mn-ea"/>
              </a:rPr>
              <a:t>有什么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优势</a:t>
            </a:r>
            <a:r>
              <a:rPr lang="zh-CN" altLang="en-US" sz="2000" dirty="0">
                <a:latin typeface="+mn-ea"/>
              </a:rPr>
              <a:t>？”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DE8E68-6B66-4FC8-B093-8CB95B0A0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32" y="2572970"/>
            <a:ext cx="3173855" cy="351361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80CAF9C-6877-43C6-AE46-00BE84B797FB}"/>
              </a:ext>
            </a:extLst>
          </p:cNvPr>
          <p:cNvSpPr txBox="1"/>
          <p:nvPr/>
        </p:nvSpPr>
        <p:spPr>
          <a:xfrm>
            <a:off x="5371754" y="2850462"/>
            <a:ext cx="6096000" cy="2543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低开销：使用二进制数据传输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低延迟：支持异步操作和广播类型的通信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高可用：基于</a:t>
            </a:r>
            <a:r>
              <a:rPr lang="en-US" altLang="zh-CN" dirty="0" err="1"/>
              <a:t>Marshling</a:t>
            </a:r>
            <a:r>
              <a:rPr lang="zh-CN" altLang="en-US" dirty="0"/>
              <a:t>和</a:t>
            </a:r>
            <a:r>
              <a:rPr lang="en-US" altLang="zh-CN" dirty="0" err="1"/>
              <a:t>Unmarshling</a:t>
            </a:r>
            <a:r>
              <a:rPr lang="zh-CN" altLang="en-US" dirty="0"/>
              <a:t>提供消息机制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支持消息中的大部分通用数据元素 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带有异常处理的通用远程调用接口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04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5EAB572-E92F-4B17-975E-74E36DA6031B}"/>
              </a:ext>
            </a:extLst>
          </p:cNvPr>
          <p:cNvSpPr txBox="1"/>
          <p:nvPr/>
        </p:nvSpPr>
        <p:spPr>
          <a:xfrm>
            <a:off x="741680" y="639336"/>
            <a:ext cx="392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D-Bus</a:t>
            </a:r>
            <a:r>
              <a:rPr lang="zh-CN" altLang="en-US" sz="2800" b="1" dirty="0">
                <a:latin typeface="+mn-ea"/>
              </a:rPr>
              <a:t>体系和结构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AF810F-A907-404F-ACF5-EA8CB0281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1" y="1553704"/>
            <a:ext cx="6451599" cy="455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BC0672-799A-41CA-8B92-33703AC2D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625" y="1686504"/>
            <a:ext cx="4489758" cy="247909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8EDDA45-C325-4530-8E90-F61664CBD585}"/>
              </a:ext>
            </a:extLst>
          </p:cNvPr>
          <p:cNvSpPr txBox="1"/>
          <p:nvPr/>
        </p:nvSpPr>
        <p:spPr>
          <a:xfrm>
            <a:off x="8371840" y="4456268"/>
            <a:ext cx="2966720" cy="143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两个核心问题：</a:t>
            </a:r>
            <a:endParaRPr lang="en-US" altLang="zh-CN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如何定位到特定方法</a:t>
            </a:r>
            <a:endParaRPr lang="en-US" altLang="zh-CN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提供了哪些消息能力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828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5EAB572-E92F-4B17-975E-74E36DA6031B}"/>
              </a:ext>
            </a:extLst>
          </p:cNvPr>
          <p:cNvSpPr txBox="1"/>
          <p:nvPr/>
        </p:nvSpPr>
        <p:spPr>
          <a:xfrm>
            <a:off x="741680" y="639336"/>
            <a:ext cx="392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D-Bus</a:t>
            </a:r>
            <a:r>
              <a:rPr lang="zh-CN" altLang="en-US" sz="2800" b="1" dirty="0">
                <a:latin typeface="+mn-ea"/>
              </a:rPr>
              <a:t>体系和结构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3A9744-BE56-46A9-BC26-B122D44B0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70" y="2003976"/>
            <a:ext cx="10925059" cy="371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7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5EAB572-E92F-4B17-975E-74E36DA6031B}"/>
              </a:ext>
            </a:extLst>
          </p:cNvPr>
          <p:cNvSpPr txBox="1"/>
          <p:nvPr/>
        </p:nvSpPr>
        <p:spPr>
          <a:xfrm>
            <a:off x="741680" y="639336"/>
            <a:ext cx="392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D-Bus</a:t>
            </a:r>
            <a:r>
              <a:rPr lang="zh-CN" altLang="en-US" sz="2800" b="1" dirty="0">
                <a:latin typeface="+mn-ea"/>
              </a:rPr>
              <a:t>体系和结构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B3B3FE-A884-4669-994F-8F09558818D2}"/>
              </a:ext>
            </a:extLst>
          </p:cNvPr>
          <p:cNvSpPr txBox="1"/>
          <p:nvPr/>
        </p:nvSpPr>
        <p:spPr>
          <a:xfrm>
            <a:off x="965200" y="1440656"/>
            <a:ext cx="10546080" cy="4666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定位层级结构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Address </a:t>
            </a:r>
            <a:r>
              <a:rPr lang="zh-CN" altLang="en-US" dirty="0"/>
              <a:t>：</a:t>
            </a:r>
            <a:r>
              <a:rPr lang="zh-CN" altLang="en-US" b="0" i="0" dirty="0">
                <a:solidFill>
                  <a:srgbClr val="393939"/>
                </a:solidFill>
                <a:effectLst/>
                <a:latin typeface="PingFang SC"/>
              </a:rPr>
              <a:t>指明</a:t>
            </a:r>
            <a:r>
              <a:rPr lang="en-US" altLang="zh-CN" b="0" i="0" dirty="0">
                <a:solidFill>
                  <a:srgbClr val="393939"/>
                </a:solidFill>
                <a:effectLst/>
                <a:latin typeface="PingFang SC"/>
              </a:rPr>
              <a:t>server</a:t>
            </a:r>
            <a:r>
              <a:rPr lang="zh-CN" altLang="en-US" b="0" i="0" dirty="0">
                <a:solidFill>
                  <a:srgbClr val="393939"/>
                </a:solidFill>
                <a:effectLst/>
                <a:latin typeface="PingFang SC"/>
              </a:rPr>
              <a:t>将要监听的地方，</a:t>
            </a:r>
            <a:r>
              <a:rPr lang="en-US" altLang="zh-CN" b="0" i="0" dirty="0">
                <a:solidFill>
                  <a:srgbClr val="393939"/>
                </a:solidFill>
                <a:effectLst/>
                <a:latin typeface="PingFang SC"/>
              </a:rPr>
              <a:t>client</a:t>
            </a:r>
            <a:r>
              <a:rPr lang="zh-CN" altLang="en-US" b="0" i="0" dirty="0">
                <a:solidFill>
                  <a:srgbClr val="393939"/>
                </a:solidFill>
                <a:effectLst/>
                <a:latin typeface="PingFang SC"/>
              </a:rPr>
              <a:t>将要连接的地方，例如</a:t>
            </a:r>
            <a:r>
              <a:rPr lang="en-US" altLang="zh-CN" b="0" i="0" dirty="0">
                <a:solidFill>
                  <a:srgbClr val="393939"/>
                </a:solidFill>
                <a:effectLst/>
                <a:latin typeface="PingFang SC"/>
              </a:rPr>
              <a:t>”</a:t>
            </a:r>
            <a:r>
              <a:rPr lang="en-US" altLang="zh-CN" b="0" i="0" dirty="0" err="1">
                <a:solidFill>
                  <a:srgbClr val="393939"/>
                </a:solidFill>
                <a:effectLst/>
                <a:latin typeface="PingFang SC"/>
              </a:rPr>
              <a:t>unix:path</a:t>
            </a:r>
            <a:r>
              <a:rPr lang="en-US" altLang="zh-CN" b="0" i="0" dirty="0">
                <a:solidFill>
                  <a:srgbClr val="393939"/>
                </a:solidFill>
                <a:effectLst/>
                <a:latin typeface="PingFang SC"/>
              </a:rPr>
              <a:t>=/</a:t>
            </a:r>
            <a:r>
              <a:rPr lang="en-US" altLang="zh-CN" b="0" i="0" dirty="0" err="1">
                <a:solidFill>
                  <a:srgbClr val="393939"/>
                </a:solidFill>
                <a:effectLst/>
                <a:latin typeface="PingFang SC"/>
              </a:rPr>
              <a:t>tmp</a:t>
            </a:r>
            <a:r>
              <a:rPr lang="en-US" altLang="zh-CN" b="0" i="0" dirty="0">
                <a:solidFill>
                  <a:srgbClr val="393939"/>
                </a:solidFill>
                <a:effectLst/>
                <a:latin typeface="PingFang SC"/>
              </a:rPr>
              <a:t>/</a:t>
            </a:r>
            <a:r>
              <a:rPr lang="en-US" altLang="zh-CN" b="0" i="0" dirty="0" err="1">
                <a:solidFill>
                  <a:srgbClr val="393939"/>
                </a:solidFill>
                <a:effectLst/>
                <a:latin typeface="PingFang SC"/>
              </a:rPr>
              <a:t>abcdef</a:t>
            </a:r>
            <a:r>
              <a:rPr lang="en-US" altLang="zh-CN" b="0" i="0" dirty="0">
                <a:solidFill>
                  <a:srgbClr val="393939"/>
                </a:solidFill>
                <a:effectLst/>
                <a:latin typeface="PingFang SC"/>
              </a:rPr>
              <a:t>”</a:t>
            </a:r>
            <a:r>
              <a:rPr lang="zh-CN" altLang="en-US" b="0" i="0" dirty="0">
                <a:solidFill>
                  <a:srgbClr val="393939"/>
                </a:solidFill>
                <a:effectLst/>
                <a:latin typeface="PingFang SC"/>
              </a:rPr>
              <a:t>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Bus Name</a:t>
            </a:r>
            <a:r>
              <a:rPr lang="zh-CN" altLang="en-US" dirty="0"/>
              <a:t>：</a:t>
            </a:r>
            <a:r>
              <a:rPr lang="zh-CN" altLang="en-US" b="0" i="0" dirty="0">
                <a:solidFill>
                  <a:srgbClr val="393939"/>
                </a:solidFill>
                <a:effectLst/>
                <a:latin typeface="PingFang SC"/>
              </a:rPr>
              <a:t>当一个应用程序连接上</a:t>
            </a:r>
            <a:r>
              <a:rPr lang="en-US" altLang="zh-CN" b="0" i="0" dirty="0">
                <a:solidFill>
                  <a:srgbClr val="393939"/>
                </a:solidFill>
                <a:effectLst/>
                <a:latin typeface="PingFang SC"/>
              </a:rPr>
              <a:t>D-Bus daemon</a:t>
            </a:r>
            <a:r>
              <a:rPr lang="zh-CN" altLang="en-US" b="0" i="0" dirty="0">
                <a:solidFill>
                  <a:srgbClr val="393939"/>
                </a:solidFill>
                <a:effectLst/>
                <a:latin typeface="PingFang SC"/>
              </a:rPr>
              <a:t>时，</a:t>
            </a:r>
            <a:r>
              <a:rPr lang="en-US" altLang="zh-CN" b="0" i="0" dirty="0">
                <a:solidFill>
                  <a:srgbClr val="393939"/>
                </a:solidFill>
                <a:effectLst/>
                <a:latin typeface="PingFang SC"/>
              </a:rPr>
              <a:t>daemon</a:t>
            </a:r>
            <a:r>
              <a:rPr lang="zh-CN" altLang="en-US" b="0" i="0" dirty="0">
                <a:solidFill>
                  <a:srgbClr val="393939"/>
                </a:solidFill>
                <a:effectLst/>
                <a:latin typeface="PingFang SC"/>
              </a:rPr>
              <a:t>会分配一个唯一的名字给它，相当于应用的唯一映射，</a:t>
            </a:r>
            <a:r>
              <a:rPr lang="zh-CN" altLang="en-US" dirty="0">
                <a:solidFill>
                  <a:srgbClr val="393939"/>
                </a:solidFill>
                <a:latin typeface="PingFang SC"/>
              </a:rPr>
              <a:t>类似</a:t>
            </a:r>
            <a:r>
              <a:rPr lang="en-US" altLang="zh-CN" dirty="0" err="1">
                <a:solidFill>
                  <a:srgbClr val="393939"/>
                </a:solidFill>
                <a:latin typeface="PingFang SC"/>
              </a:rPr>
              <a:t>ip</a:t>
            </a:r>
            <a:r>
              <a:rPr lang="zh-CN" altLang="en-US" dirty="0">
                <a:solidFill>
                  <a:srgbClr val="393939"/>
                </a:solidFill>
                <a:latin typeface="PingFang SC"/>
              </a:rPr>
              <a:t>地址。同时还能有一个便于理解的别名如</a:t>
            </a:r>
            <a:r>
              <a:rPr lang="en-US" altLang="zh-CN" dirty="0">
                <a:solidFill>
                  <a:srgbClr val="393939"/>
                </a:solidFill>
                <a:latin typeface="PingFang SC"/>
              </a:rPr>
              <a:t>”</a:t>
            </a:r>
            <a:r>
              <a:rPr lang="en-US" altLang="zh-CN" b="0" i="0" dirty="0">
                <a:solidFill>
                  <a:srgbClr val="393939"/>
                </a:solidFill>
                <a:effectLst/>
                <a:latin typeface="PingFang SC"/>
              </a:rPr>
              <a:t> </a:t>
            </a:r>
            <a:r>
              <a:rPr lang="en-US" altLang="zh-CN" b="0" i="0" dirty="0" err="1">
                <a:solidFill>
                  <a:srgbClr val="393939"/>
                </a:solidFill>
                <a:effectLst/>
                <a:latin typeface="PingFang SC"/>
              </a:rPr>
              <a:t>com.mycompany.TextEdito</a:t>
            </a:r>
            <a:r>
              <a:rPr lang="en-US" altLang="zh-CN" dirty="0">
                <a:solidFill>
                  <a:srgbClr val="393939"/>
                </a:solidFill>
                <a:latin typeface="PingFang SC"/>
              </a:rPr>
              <a:t>”</a:t>
            </a:r>
            <a:r>
              <a:rPr lang="zh-CN" altLang="en-US" dirty="0">
                <a:solidFill>
                  <a:srgbClr val="393939"/>
                </a:solidFill>
                <a:latin typeface="PingFang SC"/>
              </a:rPr>
              <a:t>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Object Path</a:t>
            </a:r>
            <a:r>
              <a:rPr lang="zh-CN" altLang="en-US" dirty="0"/>
              <a:t>：面向对象概念，</a:t>
            </a:r>
            <a:r>
              <a:rPr lang="zh-CN" altLang="en-US" dirty="0">
                <a:solidFill>
                  <a:srgbClr val="393939"/>
                </a:solidFill>
                <a:latin typeface="PingFang SC"/>
              </a:rPr>
              <a:t>提供了</a:t>
            </a:r>
            <a:r>
              <a:rPr lang="zh-CN" altLang="en-US" b="0" i="0" dirty="0">
                <a:solidFill>
                  <a:srgbClr val="393939"/>
                </a:solidFill>
                <a:effectLst/>
                <a:latin typeface="PingFang SC"/>
              </a:rPr>
              <a:t>对象路径的概念，用于让高层接口绑定到各个对象中去。例如</a:t>
            </a:r>
            <a:r>
              <a:rPr lang="en-US" altLang="zh-CN" b="0" i="0" dirty="0">
                <a:solidFill>
                  <a:srgbClr val="393939"/>
                </a:solidFill>
                <a:effectLst/>
                <a:latin typeface="PingFang SC"/>
              </a:rPr>
              <a:t>” /org/</a:t>
            </a:r>
            <a:r>
              <a:rPr lang="en-US" altLang="zh-CN" b="0" i="0" dirty="0" err="1">
                <a:solidFill>
                  <a:srgbClr val="393939"/>
                </a:solidFill>
                <a:effectLst/>
                <a:latin typeface="PingFang SC"/>
              </a:rPr>
              <a:t>kde</a:t>
            </a:r>
            <a:r>
              <a:rPr lang="en-US" altLang="zh-CN" b="0" i="0" dirty="0">
                <a:solidFill>
                  <a:srgbClr val="393939"/>
                </a:solidFill>
                <a:effectLst/>
                <a:latin typeface="PingFang SC"/>
              </a:rPr>
              <a:t>/</a:t>
            </a:r>
            <a:r>
              <a:rPr lang="en-US" altLang="zh-CN" b="0" i="0" dirty="0" err="1">
                <a:solidFill>
                  <a:srgbClr val="393939"/>
                </a:solidFill>
                <a:effectLst/>
                <a:latin typeface="PingFang SC"/>
              </a:rPr>
              <a:t>kspread</a:t>
            </a:r>
            <a:r>
              <a:rPr lang="en-US" altLang="zh-CN" b="0" i="0" dirty="0">
                <a:solidFill>
                  <a:srgbClr val="393939"/>
                </a:solidFill>
                <a:effectLst/>
                <a:latin typeface="PingFang SC"/>
              </a:rPr>
              <a:t>/sheets/3”</a:t>
            </a:r>
            <a:r>
              <a:rPr lang="zh-CN" altLang="en-US" b="0" i="0" dirty="0">
                <a:solidFill>
                  <a:srgbClr val="393939"/>
                </a:solidFill>
                <a:effectLst/>
                <a:latin typeface="PingFang SC"/>
              </a:rPr>
              <a:t>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Interface</a:t>
            </a:r>
            <a:r>
              <a:rPr lang="zh-CN" altLang="en-US" dirty="0"/>
              <a:t>：</a:t>
            </a:r>
            <a:r>
              <a:rPr lang="zh-CN" altLang="en-US" b="0" i="0" dirty="0">
                <a:solidFill>
                  <a:srgbClr val="393939"/>
                </a:solidFill>
                <a:effectLst/>
                <a:latin typeface="PingFang SC"/>
              </a:rPr>
              <a:t>每个对象都有一个或者多个接口，一个接口就是多个方法和信号的集合。</a:t>
            </a:r>
            <a:r>
              <a:rPr lang="en-US" altLang="zh-CN" dirty="0">
                <a:solidFill>
                  <a:srgbClr val="393939"/>
                </a:solidFill>
                <a:latin typeface="PingFang SC"/>
              </a:rPr>
              <a:t>D-B</a:t>
            </a:r>
            <a:r>
              <a:rPr lang="en-US" altLang="zh-CN" b="0" i="0" dirty="0">
                <a:solidFill>
                  <a:srgbClr val="393939"/>
                </a:solidFill>
                <a:effectLst/>
                <a:latin typeface="PingFang SC"/>
              </a:rPr>
              <a:t>us</a:t>
            </a:r>
            <a:r>
              <a:rPr lang="zh-CN" altLang="en-US" b="0" i="0" dirty="0">
                <a:solidFill>
                  <a:srgbClr val="393939"/>
                </a:solidFill>
                <a:effectLst/>
                <a:latin typeface="PingFang SC"/>
              </a:rPr>
              <a:t>使用简单的命名空间字符串来表示接口，如</a:t>
            </a:r>
            <a:r>
              <a:rPr lang="en-US" altLang="zh-CN" b="0" i="0" dirty="0">
                <a:solidFill>
                  <a:srgbClr val="393939"/>
                </a:solidFill>
                <a:effectLst/>
                <a:latin typeface="PingFang SC"/>
              </a:rPr>
              <a:t>”</a:t>
            </a:r>
            <a:r>
              <a:rPr lang="en-US" altLang="zh-CN" b="0" i="0" dirty="0" err="1">
                <a:solidFill>
                  <a:srgbClr val="393939"/>
                </a:solidFill>
                <a:effectLst/>
                <a:latin typeface="PingFang SC"/>
              </a:rPr>
              <a:t>org.freedesktop.Introspectable</a:t>
            </a:r>
            <a:r>
              <a:rPr lang="en-US" altLang="zh-CN" b="0" i="0" dirty="0">
                <a:solidFill>
                  <a:srgbClr val="393939"/>
                </a:solidFill>
                <a:effectLst/>
                <a:latin typeface="PingFang SC"/>
              </a:rPr>
              <a:t>”</a:t>
            </a:r>
            <a:r>
              <a:rPr lang="zh-CN" altLang="en-US" dirty="0">
                <a:solidFill>
                  <a:srgbClr val="393939"/>
                </a:solidFill>
                <a:latin typeface="PingFang SC"/>
              </a:rPr>
              <a:t>，</a:t>
            </a:r>
            <a:r>
              <a:rPr lang="zh-CN" altLang="en-US" b="0" i="0" dirty="0">
                <a:solidFill>
                  <a:srgbClr val="393939"/>
                </a:solidFill>
                <a:effectLst/>
                <a:latin typeface="PingFang SC"/>
              </a:rPr>
              <a:t>可以说</a:t>
            </a:r>
            <a:r>
              <a:rPr lang="en-US" altLang="zh-CN" b="0" i="0" dirty="0">
                <a:solidFill>
                  <a:srgbClr val="393939"/>
                </a:solidFill>
                <a:effectLst/>
                <a:latin typeface="PingFang SC"/>
              </a:rPr>
              <a:t>Interface</a:t>
            </a:r>
            <a:r>
              <a:rPr lang="zh-CN" altLang="en-US" b="0" i="0" dirty="0">
                <a:solidFill>
                  <a:srgbClr val="393939"/>
                </a:solidFill>
                <a:effectLst/>
                <a:latin typeface="PingFang SC"/>
              </a:rPr>
              <a:t>相当于</a:t>
            </a:r>
            <a:r>
              <a:rPr lang="en-US" altLang="zh-CN" b="0" i="0" dirty="0">
                <a:solidFill>
                  <a:srgbClr val="393939"/>
                </a:solidFill>
                <a:effectLst/>
                <a:latin typeface="PingFang SC"/>
              </a:rPr>
              <a:t>C++</a:t>
            </a:r>
            <a:r>
              <a:rPr lang="zh-CN" altLang="en-US" b="0" i="0" dirty="0">
                <a:solidFill>
                  <a:srgbClr val="393939"/>
                </a:solidFill>
                <a:effectLst/>
                <a:latin typeface="PingFang SC"/>
              </a:rPr>
              <a:t>中的类。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Method/Signal</a:t>
            </a:r>
            <a:r>
              <a:rPr lang="zh-CN" altLang="en-US" dirty="0"/>
              <a:t>：</a:t>
            </a:r>
            <a:r>
              <a:rPr lang="zh-CN" altLang="en-US" b="0" i="0" dirty="0">
                <a:solidFill>
                  <a:srgbClr val="393939"/>
                </a:solidFill>
                <a:effectLst/>
                <a:latin typeface="PingFang SC"/>
              </a:rPr>
              <a:t>每个</a:t>
            </a:r>
            <a:r>
              <a:rPr lang="en-US" altLang="zh-CN" b="0" i="0" dirty="0">
                <a:solidFill>
                  <a:srgbClr val="393939"/>
                </a:solidFill>
                <a:effectLst/>
                <a:latin typeface="PingFang SC"/>
              </a:rPr>
              <a:t>Interface</a:t>
            </a:r>
            <a:r>
              <a:rPr lang="zh-CN" altLang="en-US" b="0" i="0" dirty="0">
                <a:solidFill>
                  <a:srgbClr val="393939"/>
                </a:solidFill>
                <a:effectLst/>
                <a:latin typeface="PingFang SC"/>
              </a:rPr>
              <a:t>都有一些成员，包含方法</a:t>
            </a:r>
            <a:r>
              <a:rPr lang="en-US" altLang="zh-CN" b="0" i="0" dirty="0">
                <a:solidFill>
                  <a:srgbClr val="393939"/>
                </a:solidFill>
                <a:effectLst/>
                <a:latin typeface="PingFang SC"/>
              </a:rPr>
              <a:t>(methods)</a:t>
            </a:r>
            <a:r>
              <a:rPr lang="zh-CN" altLang="en-US" b="0" i="0" dirty="0">
                <a:solidFill>
                  <a:srgbClr val="393939"/>
                </a:solidFill>
                <a:effectLst/>
                <a:latin typeface="PingFang SC"/>
              </a:rPr>
              <a:t>和信号</a:t>
            </a:r>
            <a:r>
              <a:rPr lang="en-US" altLang="zh-CN" b="0" i="0" dirty="0">
                <a:solidFill>
                  <a:srgbClr val="393939"/>
                </a:solidFill>
                <a:effectLst/>
                <a:latin typeface="PingFang SC"/>
              </a:rPr>
              <a:t>(signals)</a:t>
            </a:r>
            <a:r>
              <a:rPr lang="zh-CN" altLang="en-US" dirty="0">
                <a:solidFill>
                  <a:srgbClr val="393939"/>
                </a:solidFill>
                <a:latin typeface="PingFang SC"/>
              </a:rPr>
              <a:t>。</a:t>
            </a:r>
            <a:r>
              <a:rPr lang="zh-CN" altLang="en-US" b="0" i="0" dirty="0">
                <a:solidFill>
                  <a:srgbClr val="393939"/>
                </a:solidFill>
                <a:effectLst/>
                <a:latin typeface="PingFang SC"/>
              </a:rPr>
              <a:t>在</a:t>
            </a:r>
            <a:r>
              <a:rPr lang="en-US" altLang="zh-CN" b="0" i="0" dirty="0">
                <a:solidFill>
                  <a:srgbClr val="393939"/>
                </a:solidFill>
                <a:effectLst/>
                <a:latin typeface="PingFang SC"/>
              </a:rPr>
              <a:t>Interface</a:t>
            </a:r>
            <a:r>
              <a:rPr lang="zh-CN" altLang="en-US" b="0" i="0" dirty="0">
                <a:solidFill>
                  <a:srgbClr val="393939"/>
                </a:solidFill>
                <a:effectLst/>
                <a:latin typeface="PingFang SC"/>
              </a:rPr>
              <a:t>中，方法可以被调用。信号会被广播。每一个方法或者信号都可以用一个名字来命名，如”</a:t>
            </a:r>
            <a:r>
              <a:rPr lang="en-US" altLang="zh-CN" b="0" i="0" dirty="0" err="1">
                <a:solidFill>
                  <a:srgbClr val="393939"/>
                </a:solidFill>
                <a:effectLst/>
                <a:latin typeface="PingFang SC"/>
              </a:rPr>
              <a:t>Frobate</a:t>
            </a:r>
            <a:r>
              <a:rPr lang="en-US" altLang="zh-CN" b="0" i="0" dirty="0">
                <a:solidFill>
                  <a:srgbClr val="393939"/>
                </a:solidFill>
                <a:effectLst/>
                <a:latin typeface="PingFang SC"/>
              </a:rPr>
              <a:t>” </a:t>
            </a:r>
            <a:r>
              <a:rPr lang="zh-CN" altLang="en-US" b="0" i="0" dirty="0">
                <a:solidFill>
                  <a:srgbClr val="393939"/>
                </a:solidFill>
                <a:effectLst/>
                <a:latin typeface="PingFang SC"/>
              </a:rPr>
              <a:t>或者 “</a:t>
            </a:r>
            <a:r>
              <a:rPr lang="en-US" altLang="zh-CN" b="0" i="0" dirty="0" err="1">
                <a:solidFill>
                  <a:srgbClr val="393939"/>
                </a:solidFill>
                <a:effectLst/>
                <a:latin typeface="PingFang SC"/>
              </a:rPr>
              <a:t>OnClicked</a:t>
            </a:r>
            <a:r>
              <a:rPr lang="en-US" altLang="zh-CN" b="0" i="0" dirty="0">
                <a:solidFill>
                  <a:srgbClr val="393939"/>
                </a:solidFill>
                <a:effectLst/>
                <a:latin typeface="PingFang SC"/>
              </a:rPr>
              <a:t>”</a:t>
            </a:r>
            <a:r>
              <a:rPr lang="zh-CN" altLang="en-US" b="0" i="0" dirty="0">
                <a:solidFill>
                  <a:srgbClr val="393939"/>
                </a:solidFill>
                <a:effectLst/>
                <a:latin typeface="PingFang SC"/>
              </a:rPr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8002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5EAB572-E92F-4B17-975E-74E36DA6031B}"/>
              </a:ext>
            </a:extLst>
          </p:cNvPr>
          <p:cNvSpPr txBox="1"/>
          <p:nvPr/>
        </p:nvSpPr>
        <p:spPr>
          <a:xfrm>
            <a:off x="741680" y="639336"/>
            <a:ext cx="392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D-Bus</a:t>
            </a:r>
            <a:r>
              <a:rPr lang="zh-CN" altLang="en-US" sz="2800" b="1" dirty="0">
                <a:latin typeface="+mn-ea"/>
              </a:rPr>
              <a:t>相关</a:t>
            </a:r>
            <a:r>
              <a:rPr lang="en-US" altLang="zh-CN" sz="2800" b="1" dirty="0">
                <a:latin typeface="+mn-ea"/>
              </a:rPr>
              <a:t>API</a:t>
            </a:r>
            <a:r>
              <a:rPr lang="zh-CN" altLang="en-US" sz="2800" b="1" dirty="0">
                <a:latin typeface="+mn-ea"/>
              </a:rPr>
              <a:t>入门使用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4DDA94-4D9B-47E8-8AB9-07A6300504A8}"/>
              </a:ext>
            </a:extLst>
          </p:cNvPr>
          <p:cNvSpPr txBox="1"/>
          <p:nvPr/>
        </p:nvSpPr>
        <p:spPr>
          <a:xfrm>
            <a:off x="1178560" y="1432560"/>
            <a:ext cx="4917440" cy="217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准备工作：</a:t>
            </a:r>
            <a:endParaRPr lang="en-US" altLang="zh-CN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基础</a:t>
            </a:r>
            <a:r>
              <a:rPr lang="en-US" altLang="zh-CN" dirty="0"/>
              <a:t>C/C++</a:t>
            </a:r>
            <a:r>
              <a:rPr lang="zh-CN" altLang="en-US" dirty="0"/>
              <a:t>开发环境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D-Bus</a:t>
            </a:r>
            <a:r>
              <a:rPr lang="zh-CN" altLang="en-US" dirty="0"/>
              <a:t>基础库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Dbus</a:t>
            </a:r>
            <a:r>
              <a:rPr lang="en-US" altLang="zh-CN" dirty="0"/>
              <a:t>-send</a:t>
            </a:r>
            <a:r>
              <a:rPr lang="zh-CN" altLang="en-US" dirty="0"/>
              <a:t>：模拟</a:t>
            </a:r>
            <a:r>
              <a:rPr lang="en-US" altLang="zh-CN" dirty="0"/>
              <a:t>D-Bus</a:t>
            </a:r>
            <a:r>
              <a:rPr lang="zh-CN" altLang="en-US" dirty="0"/>
              <a:t>消息发送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Dbus</a:t>
            </a:r>
            <a:r>
              <a:rPr lang="en-US" altLang="zh-CN" dirty="0"/>
              <a:t>-monitor</a:t>
            </a:r>
            <a:r>
              <a:rPr lang="zh-CN" altLang="en-US" dirty="0"/>
              <a:t>：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D-Bus</a:t>
            </a:r>
            <a:r>
              <a:rPr lang="zh-CN" altLang="en-US" dirty="0"/>
              <a:t>监控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8E834F-33D3-4797-B5A5-CD1717B35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560" y="3942648"/>
            <a:ext cx="5387935" cy="24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5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5EAB572-E92F-4B17-975E-74E36DA6031B}"/>
              </a:ext>
            </a:extLst>
          </p:cNvPr>
          <p:cNvSpPr txBox="1"/>
          <p:nvPr/>
        </p:nvSpPr>
        <p:spPr>
          <a:xfrm>
            <a:off x="741680" y="639336"/>
            <a:ext cx="392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D-Bus</a:t>
            </a:r>
            <a:r>
              <a:rPr lang="zh-CN" altLang="en-US" sz="2800" b="1" dirty="0">
                <a:latin typeface="+mn-ea"/>
              </a:rPr>
              <a:t>相关</a:t>
            </a:r>
            <a:r>
              <a:rPr lang="en-US" altLang="zh-CN" sz="2800" b="1" dirty="0">
                <a:latin typeface="+mn-ea"/>
              </a:rPr>
              <a:t>API</a:t>
            </a:r>
            <a:r>
              <a:rPr lang="zh-CN" altLang="en-US" sz="2800" b="1" dirty="0">
                <a:latin typeface="+mn-ea"/>
              </a:rPr>
              <a:t>入门使用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4DDA94-4D9B-47E8-8AB9-07A6300504A8}"/>
              </a:ext>
            </a:extLst>
          </p:cNvPr>
          <p:cNvSpPr txBox="1"/>
          <p:nvPr/>
        </p:nvSpPr>
        <p:spPr>
          <a:xfrm>
            <a:off x="9194800" y="639336"/>
            <a:ext cx="4917440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连接</a:t>
            </a:r>
            <a:r>
              <a:rPr lang="en-US" altLang="zh-CN" sz="2000" b="1" dirty="0"/>
              <a:t>D-Bus daemon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2FBAA7-074A-4685-8EBA-B81EABEDD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14" y="1972195"/>
            <a:ext cx="8210972" cy="4457929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C7D35BFC-8C03-4634-9410-670D3CDF4334}"/>
              </a:ext>
            </a:extLst>
          </p:cNvPr>
          <p:cNvSpPr/>
          <p:nvPr/>
        </p:nvSpPr>
        <p:spPr>
          <a:xfrm>
            <a:off x="3139440" y="1972195"/>
            <a:ext cx="1615440" cy="384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自带数据结构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9946C03-D717-4443-9E16-9AB04DE5D1A5}"/>
              </a:ext>
            </a:extLst>
          </p:cNvPr>
          <p:cNvSpPr/>
          <p:nvPr/>
        </p:nvSpPr>
        <p:spPr>
          <a:xfrm>
            <a:off x="9094892" y="1972195"/>
            <a:ext cx="2548468" cy="913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数据初始化和释放</a:t>
            </a:r>
            <a:endParaRPr lang="en-US" altLang="zh-CN" sz="1600" dirty="0"/>
          </a:p>
          <a:p>
            <a:pPr algn="ctr"/>
            <a:r>
              <a:rPr lang="en-US" altLang="zh-CN" sz="1600" dirty="0" err="1"/>
              <a:t>dbus_error_init</a:t>
            </a:r>
            <a:endParaRPr lang="en-US" altLang="zh-CN" sz="1600" dirty="0"/>
          </a:p>
          <a:p>
            <a:pPr algn="ctr"/>
            <a:r>
              <a:rPr lang="en-US" altLang="zh-CN" sz="1600" dirty="0" err="1"/>
              <a:t>dbus_error_free</a:t>
            </a:r>
            <a:endParaRPr lang="zh-CN" altLang="en-US" sz="16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F2D8985-3A0F-42DE-8706-F0DB9AC31DA5}"/>
              </a:ext>
            </a:extLst>
          </p:cNvPr>
          <p:cNvSpPr/>
          <p:nvPr/>
        </p:nvSpPr>
        <p:spPr>
          <a:xfrm>
            <a:off x="9094892" y="3170499"/>
            <a:ext cx="2548468" cy="829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D-Bus</a:t>
            </a:r>
            <a:r>
              <a:rPr lang="zh-CN" altLang="en-US" sz="1600" dirty="0"/>
              <a:t>连接：</a:t>
            </a:r>
            <a:endParaRPr lang="en-US" altLang="zh-CN" sz="1600" dirty="0"/>
          </a:p>
          <a:p>
            <a:pPr algn="ctr"/>
            <a:r>
              <a:rPr lang="en-US" altLang="zh-CN" sz="1600" dirty="0" err="1"/>
              <a:t>dbus_bus_get</a:t>
            </a:r>
            <a:endParaRPr lang="en-US" altLang="zh-CN" sz="16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31F1845-BDC4-4198-AA82-EFE343B1E69C}"/>
              </a:ext>
            </a:extLst>
          </p:cNvPr>
          <p:cNvSpPr/>
          <p:nvPr/>
        </p:nvSpPr>
        <p:spPr>
          <a:xfrm>
            <a:off x="9105052" y="4399859"/>
            <a:ext cx="2548468" cy="829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D-Bus</a:t>
            </a:r>
            <a:r>
              <a:rPr lang="zh-CN" altLang="en-US" sz="1600" dirty="0"/>
              <a:t>注册别名：</a:t>
            </a:r>
            <a:endParaRPr lang="en-US" altLang="zh-CN" sz="1600" dirty="0"/>
          </a:p>
          <a:p>
            <a:pPr algn="ctr"/>
            <a:r>
              <a:rPr lang="en-US" altLang="zh-CN" sz="1600" dirty="0" err="1"/>
              <a:t>dbus_bus_request_name</a:t>
            </a:r>
            <a:endParaRPr lang="en-US" altLang="zh-CN" sz="16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F563F49-2599-4AE4-85AA-549C79C10DFD}"/>
              </a:ext>
            </a:extLst>
          </p:cNvPr>
          <p:cNvSpPr/>
          <p:nvPr/>
        </p:nvSpPr>
        <p:spPr>
          <a:xfrm>
            <a:off x="9094892" y="5513825"/>
            <a:ext cx="2548468" cy="829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错误判断：</a:t>
            </a:r>
            <a:endParaRPr lang="en-US" altLang="zh-CN" sz="1600" dirty="0"/>
          </a:p>
          <a:p>
            <a:pPr algn="ctr"/>
            <a:r>
              <a:rPr lang="en-US" altLang="zh-CN" sz="1600" dirty="0" err="1"/>
              <a:t>dbus_error_is_set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32129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2417</Words>
  <Application>Microsoft Office PowerPoint</Application>
  <PresentationFormat>宽屏</PresentationFormat>
  <Paragraphs>241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PingFang SC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qiuju</dc:creator>
  <cp:lastModifiedBy>qiujunyin@foxmail.com</cp:lastModifiedBy>
  <cp:revision>29</cp:revision>
  <dcterms:created xsi:type="dcterms:W3CDTF">2021-11-30T11:32:49Z</dcterms:created>
  <dcterms:modified xsi:type="dcterms:W3CDTF">2021-12-02T11:53:06Z</dcterms:modified>
</cp:coreProperties>
</file>